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  <p:sldMasterId id="2147483705" r:id="rId2"/>
    <p:sldMasterId id="2147483716" r:id="rId3"/>
  </p:sldMasterIdLst>
  <p:notesMasterIdLst>
    <p:notesMasterId r:id="rId15"/>
  </p:notesMasterIdLst>
  <p:handoutMasterIdLst>
    <p:handoutMasterId r:id="rId16"/>
  </p:handoutMasterIdLst>
  <p:sldIdLst>
    <p:sldId id="302" r:id="rId4"/>
    <p:sldId id="1665" r:id="rId5"/>
    <p:sldId id="1666" r:id="rId6"/>
    <p:sldId id="1667" r:id="rId7"/>
    <p:sldId id="1668" r:id="rId8"/>
    <p:sldId id="1669" r:id="rId9"/>
    <p:sldId id="1670" r:id="rId10"/>
    <p:sldId id="1671" r:id="rId11"/>
    <p:sldId id="1672" r:id="rId12"/>
    <p:sldId id="781" r:id="rId13"/>
    <p:sldId id="166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7525" userDrawn="1">
          <p15:clr>
            <a:srgbClr val="A4A3A4"/>
          </p15:clr>
        </p15:guide>
        <p15:guide id="6" userDrawn="1">
          <p15:clr>
            <a:srgbClr val="A4A3A4"/>
          </p15:clr>
        </p15:guide>
        <p15:guide id="7" pos="155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129"/>
    <a:srgbClr val="D9D9D9"/>
    <a:srgbClr val="BCD9F0"/>
    <a:srgbClr val="B8D7EE"/>
    <a:srgbClr val="BFDCF1"/>
    <a:srgbClr val="BDDAF0"/>
    <a:srgbClr val="B7D6ED"/>
    <a:srgbClr val="BCDAF0"/>
    <a:srgbClr val="000000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06" autoAdjust="0"/>
    <p:restoredTop sz="95056" autoAdjust="0"/>
  </p:normalViewPr>
  <p:slideViewPr>
    <p:cSldViewPr>
      <p:cViewPr>
        <p:scale>
          <a:sx n="125" d="100"/>
          <a:sy n="125" d="100"/>
        </p:scale>
        <p:origin x="401" y="276"/>
      </p:cViewPr>
      <p:guideLst>
        <p:guide orient="horz" pos="981"/>
        <p:guide pos="7525"/>
        <p:guide/>
        <p:guide pos="155"/>
        <p:guide pos="384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2024/2/2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2024/2/2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94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567148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15779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625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35238083-AEE8-4A3D-922C-113BF90C3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5513098-3178-4D2B-800D-AADE382783A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4F7B971-BA67-4135-952E-7C874AA37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349" y="1295400"/>
            <a:ext cx="11704463" cy="5114926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12" name="文本占位符 12">
            <a:extLst>
              <a:ext uri="{FF2B5EF4-FFF2-40B4-BE49-F238E27FC236}">
                <a16:creationId xmlns:a16="http://schemas.microsoft.com/office/drawing/2014/main" id="{3B43FDF2-281C-4562-83C1-FC699235F9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880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437742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194425" y="925812"/>
            <a:ext cx="5704285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58349" y="925812"/>
            <a:ext cx="5739226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45A2A19-83AC-4D25-9846-9EB141F48EF4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94425" y="1243344"/>
            <a:ext cx="5704285" cy="2772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单击此处编辑母版小标题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E171029-8D55-4A4C-9E55-3AFBB185CEBA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194425" y="1525889"/>
            <a:ext cx="5704285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27F8950-46B4-4274-A039-51CC979AD2A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58344" y="1240907"/>
            <a:ext cx="5739226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25C42B84-3B4D-4FD5-9EA1-EA7156ADB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8344" y="6176228"/>
            <a:ext cx="3539943" cy="216000"/>
          </a:xfrm>
          <a:prstGeom prst="rect">
            <a:avLst/>
          </a:prstGeom>
        </p:spPr>
        <p:txBody>
          <a:bodyPr>
            <a:normAutofit/>
          </a:bodyPr>
          <a:lstStyle>
            <a:lvl1pPr marL="33751" indent="0">
              <a:buNone/>
              <a:defRPr sz="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数据源于：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6C1181F0-56AB-4913-AD7B-16BD0736E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标题 11">
            <a:extLst>
              <a:ext uri="{FF2B5EF4-FFF2-40B4-BE49-F238E27FC236}">
                <a16:creationId xmlns:a16="http://schemas.microsoft.com/office/drawing/2014/main" id="{5A853571-3FC1-472A-ADD9-FE2E77257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438BD91-88EB-45B8-98B7-E74141C38821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258349" y="1485706"/>
            <a:ext cx="5739221" cy="4548227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49C5B2E-4E04-4B92-B5E4-C6FD50E496EE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6195599" y="1770688"/>
            <a:ext cx="5739221" cy="4621539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817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2" name="表格占位符 10">
            <a:extLst>
              <a:ext uri="{FF2B5EF4-FFF2-40B4-BE49-F238E27FC236}">
                <a16:creationId xmlns:a16="http://schemas.microsoft.com/office/drawing/2014/main" id="{C31BC044-6C04-42BF-8AF0-4C916B864078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258349" y="1228725"/>
            <a:ext cx="11704463" cy="5172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表格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789135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表占位符 5">
            <a:extLst>
              <a:ext uri="{FF2B5EF4-FFF2-40B4-BE49-F238E27FC236}">
                <a16:creationId xmlns:a16="http://schemas.microsoft.com/office/drawing/2014/main" id="{2AA5389D-4583-4F2C-AF37-4E50F3583FA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258174" y="1214239"/>
            <a:ext cx="11704637" cy="51960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id="{5C331BCA-3603-4F82-B5B6-13F1EAF400D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12">
            <a:extLst>
              <a:ext uri="{FF2B5EF4-FFF2-40B4-BE49-F238E27FC236}">
                <a16:creationId xmlns:a16="http://schemas.microsoft.com/office/drawing/2014/main" id="{09415D0F-280A-4AD1-9FF4-DA4816637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6E9EF55C-42CE-0DA7-9384-3BC9433EAC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085998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5503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275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980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CAM | </a:t>
            </a:r>
            <a:r>
              <a:rPr lang="zh-CN" altLang="en-US"/>
              <a:t>项目名称</a:t>
            </a:r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EB3DD9B-CE9D-488B-8714-7684AA2D9794}" type="datetime1">
              <a:rPr lang="zh-CN" altLang="en-US" smtClean="0"/>
              <a:t>2024/2/2</a:t>
            </a:fld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89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56BFF42-0469-71CE-BBF6-711D56E31E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" b="752"/>
          <a:stretch/>
        </p:blipFill>
        <p:spPr>
          <a:xfrm>
            <a:off x="0" y="2"/>
            <a:ext cx="12191994" cy="685799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9458E07-37B3-E471-7CEC-591566740F60}"/>
              </a:ext>
            </a:extLst>
          </p:cNvPr>
          <p:cNvSpPr txBox="1"/>
          <p:nvPr/>
        </p:nvSpPr>
        <p:spPr>
          <a:xfrm>
            <a:off x="-19050" y="2700471"/>
            <a:ext cx="1221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简析车网互动新政出台 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E8F9587-3F10-0D7F-4896-6FFAF95F52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601"/>
          <a:stretch/>
        </p:blipFill>
        <p:spPr>
          <a:xfrm>
            <a:off x="360562" y="290380"/>
            <a:ext cx="1056279" cy="30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267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dirty="0">
                <a:latin typeface="Arial" panose="020B0604020202020204" pitchFamily="34" charset="0"/>
                <a:ea typeface="黑体" panose="02010609060101010101" pitchFamily="49" charset="-122"/>
              </a:rPr>
              <a:t>CAM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观点</a:t>
            </a:r>
          </a:p>
        </p:txBody>
      </p:sp>
      <p:sp>
        <p:nvSpPr>
          <p:cNvPr id="4" name="矩形 3"/>
          <p:cNvSpPr/>
          <p:nvPr/>
        </p:nvSpPr>
        <p:spPr>
          <a:xfrm>
            <a:off x="494923" y="771178"/>
            <a:ext cx="11202154" cy="5490606"/>
          </a:xfrm>
          <a:prstGeom prst="rect">
            <a:avLst/>
          </a:prstGeom>
        </p:spPr>
        <p:txBody>
          <a:bodyPr wrap="square" rIns="0">
            <a:spAutoFit/>
          </a:bodyPr>
          <a:lstStyle/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作为国内外新能源汽车领域规格最高的全球性交流与合作平台，世界新能源汽车大会不仅是车企展示未来发展方向的平台，也是全球汽车行业发展的风向标。本届大会主题是“开放包容 合作融通 共同发展”，涵盖绿色低碳发展战略与路径、加速重构汽车产业新生态、软件定义汽车下的系统架构与芯片发展、低碳氢能技术创新及推广应用、碳中和愿景下的全面电动化解决方案等主要议题。大会普遍认为新能源汽车进入全面市场化发展的攻坚期，各方对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pitchFamily="49" charset="-122"/>
              </a:rPr>
              <a:t>2035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年全球新能源汽车市场份额达到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pitchFamily="49" charset="-122"/>
              </a:rPr>
              <a:t>50%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以上抱有坚定信心。</a:t>
            </a:r>
            <a:endParaRPr lang="en-US" altLang="zh-CN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汽车产业绿色低碳发展路线图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pitchFamily="49" charset="-122"/>
              </a:rPr>
              <a:t>1.0》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正式发布：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49" charset="-122"/>
              </a:rPr>
              <a:t>路线图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49" charset="-122"/>
              </a:rPr>
              <a:t>首次在行业层面明确了我国汽车产业的碳排放核算边界，提出了汽车产业绿色低碳发展的愿景目标、实现路径与保障措施。汽车产品的绿色低碳发展两大方向，传统动力系统向低碳化、零碳化转型，新能源汽车扩大市场规模，降低电动汽车百公里电耗。汽车产业碳减排路径乘用车预计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</a:rPr>
              <a:t>2030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49" charset="-122"/>
              </a:rPr>
              <a:t>年前实现碳达峰，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</a:rPr>
              <a:t>2060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49" charset="-122"/>
              </a:rPr>
              <a:t>年前实现碳中和。</a:t>
            </a:r>
            <a:endParaRPr lang="en-US" altLang="zh-CN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大会发布五大共识成果：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49" charset="-122"/>
              </a:rPr>
              <a:t>主要内容为①新能源汽车进入全面市场化发展的攻坚期； ②跨领域前沿技术突破将加速智能网联汽车发展； ③驾驶场景将驱动车能路云一体化发展迈上新台阶； ④加强科普宣传是推进科技成果推广应用的重要环节； ⑤开放合作是全球汽车产业实现共同发展的关键举措。</a:t>
            </a:r>
          </a:p>
        </p:txBody>
      </p:sp>
    </p:spTree>
    <p:extLst>
      <p:ext uri="{BB962C8B-B14F-4D97-AF65-F5344CB8AC3E}">
        <p14:creationId xmlns:p14="http://schemas.microsoft.com/office/powerpoint/2010/main" val="3901842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699641BD-0783-F9F6-876E-69F05651D4D1}"/>
              </a:ext>
            </a:extLst>
          </p:cNvPr>
          <p:cNvGrpSpPr/>
          <p:nvPr/>
        </p:nvGrpSpPr>
        <p:grpSpPr>
          <a:xfrm>
            <a:off x="10345273" y="4938349"/>
            <a:ext cx="1338828" cy="1670893"/>
            <a:chOff x="10345273" y="4938349"/>
            <a:chExt cx="1338828" cy="167089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B948029-03A1-D3B1-654B-0E1E27C730B3}"/>
                </a:ext>
              </a:extLst>
            </p:cNvPr>
            <p:cNvSpPr txBox="1"/>
            <p:nvPr/>
          </p:nvSpPr>
          <p:spPr>
            <a:xfrm>
              <a:off x="10345273" y="6363021"/>
              <a:ext cx="13388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2F2F2">
                      <a:lumMod val="50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扫码关注微信公众号</a:t>
              </a:r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E525838C-1955-84D5-E811-32B00AEF8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" r="136"/>
            <a:stretch/>
          </p:blipFill>
          <p:spPr>
            <a:xfrm>
              <a:off x="10433050" y="5006974"/>
              <a:ext cx="1165225" cy="1168401"/>
            </a:xfrm>
            <a:prstGeom prst="rect">
              <a:avLst/>
            </a:prstGeom>
          </p:spPr>
        </p:pic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B3B00224-D0A1-FA88-A690-832F42062189}"/>
                </a:ext>
              </a:extLst>
            </p:cNvPr>
            <p:cNvGrpSpPr/>
            <p:nvPr/>
          </p:nvGrpSpPr>
          <p:grpSpPr>
            <a:xfrm>
              <a:off x="10357194" y="4938349"/>
              <a:ext cx="1305739" cy="1306238"/>
              <a:chOff x="10357194" y="4931999"/>
              <a:chExt cx="1305739" cy="1306238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C80D4D7B-9EF7-52DF-66F3-A2191BCA4DBA}"/>
                  </a:ext>
                </a:extLst>
              </p:cNvPr>
              <p:cNvGrpSpPr/>
              <p:nvPr/>
            </p:nvGrpSpPr>
            <p:grpSpPr>
              <a:xfrm>
                <a:off x="10357200" y="4932000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4C277542-38FD-E86D-32A5-33DDF45EBC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5884F540-040E-17DA-4B78-7EAADC5711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AE40715-FD39-3FF1-99A3-A35B4EF723BC}"/>
                  </a:ext>
                </a:extLst>
              </p:cNvPr>
              <p:cNvGrpSpPr/>
              <p:nvPr/>
            </p:nvGrpSpPr>
            <p:grpSpPr>
              <a:xfrm flipH="1">
                <a:off x="11370302" y="4931999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DB16744B-8F18-0558-84C8-EB0E219070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27857F52-6510-6486-74D2-C9D9D0F8B9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524F32B7-1277-4A90-A142-E699C08DA3FA}"/>
                  </a:ext>
                </a:extLst>
              </p:cNvPr>
              <p:cNvGrpSpPr/>
              <p:nvPr/>
            </p:nvGrpSpPr>
            <p:grpSpPr>
              <a:xfrm flipV="1">
                <a:off x="10357194" y="5981355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533DFC8B-0B3E-B1E4-C858-42F8BEEEB6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477DF3BF-50CF-529D-461C-9B86033499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85F31D8F-D541-EFF6-3B82-90B044E7C8A6}"/>
                  </a:ext>
                </a:extLst>
              </p:cNvPr>
              <p:cNvGrpSpPr/>
              <p:nvPr/>
            </p:nvGrpSpPr>
            <p:grpSpPr>
              <a:xfrm flipH="1" flipV="1">
                <a:off x="11370296" y="5981354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58EBD8AC-B269-C223-9667-D14A053B90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1C470C98-C007-4395-DD91-7A9763B94A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6FE3221B-4AFD-E0A0-2927-B400F41B19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" t="12416" b="28240"/>
          <a:stretch/>
        </p:blipFill>
        <p:spPr>
          <a:xfrm>
            <a:off x="360556" y="566201"/>
            <a:ext cx="11831437" cy="3981451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9AC752EC-0B1D-4D42-3797-74E4F9969BFB}"/>
              </a:ext>
            </a:extLst>
          </p:cNvPr>
          <p:cNvSpPr txBox="1"/>
          <p:nvPr/>
        </p:nvSpPr>
        <p:spPr>
          <a:xfrm>
            <a:off x="0" y="4694489"/>
            <a:ext cx="9886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2262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AE9D745-AC3D-E00E-39CF-6AFA0EFD72F2}"/>
              </a:ext>
            </a:extLst>
          </p:cNvPr>
          <p:cNvGrpSpPr/>
          <p:nvPr/>
        </p:nvGrpSpPr>
        <p:grpSpPr>
          <a:xfrm>
            <a:off x="450056" y="5657425"/>
            <a:ext cx="2189619" cy="307777"/>
            <a:chOff x="5467609" y="3537859"/>
            <a:chExt cx="2189619" cy="30777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F66E531-A46B-B15B-259E-FA89CB67DC8F}"/>
                </a:ext>
              </a:extLst>
            </p:cNvPr>
            <p:cNvSpPr txBox="1"/>
            <p:nvPr/>
          </p:nvSpPr>
          <p:spPr>
            <a:xfrm>
              <a:off x="5805439" y="3537859"/>
              <a:ext cx="18517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+86 135 1210 2701</a:t>
              </a:r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A8576242-F2E0-5B40-5A42-161F01E16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7609" y="3549640"/>
              <a:ext cx="284214" cy="284214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2592767-31AD-840D-28B4-A7F6DE6C7F79}"/>
              </a:ext>
            </a:extLst>
          </p:cNvPr>
          <p:cNvGrpSpPr/>
          <p:nvPr/>
        </p:nvGrpSpPr>
        <p:grpSpPr>
          <a:xfrm>
            <a:off x="3972103" y="6144182"/>
            <a:ext cx="3383685" cy="307777"/>
            <a:chOff x="5484900" y="4511470"/>
            <a:chExt cx="3383685" cy="307777"/>
          </a:xfrm>
        </p:grpSpPr>
        <p:pic>
          <p:nvPicPr>
            <p:cNvPr id="41" name="图形 40">
              <a:extLst>
                <a:ext uri="{FF2B5EF4-FFF2-40B4-BE49-F238E27FC236}">
                  <a16:creationId xmlns:a16="http://schemas.microsoft.com/office/drawing/2014/main" id="{0CA7D675-2A29-93F7-83E9-F101B94EA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84900" y="4537257"/>
              <a:ext cx="256203" cy="256203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25FB10E-E700-2E3D-7B09-0C4012CDC51F}"/>
                </a:ext>
              </a:extLst>
            </p:cNvPr>
            <p:cNvSpPr txBox="1"/>
            <p:nvPr/>
          </p:nvSpPr>
          <p:spPr>
            <a:xfrm>
              <a:off x="5805439" y="4511470"/>
              <a:ext cx="30631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http://www.chinaautomarket.com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4E8D965-5B7A-1313-03E8-13DD653F97B4}"/>
              </a:ext>
            </a:extLst>
          </p:cNvPr>
          <p:cNvGrpSpPr/>
          <p:nvPr/>
        </p:nvGrpSpPr>
        <p:grpSpPr>
          <a:xfrm>
            <a:off x="450056" y="6144182"/>
            <a:ext cx="2975947" cy="307777"/>
            <a:chOff x="410743" y="6481396"/>
            <a:chExt cx="2975947" cy="30777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AEFFB94-C188-79DC-A9F3-AA56626AB755}"/>
                </a:ext>
              </a:extLst>
            </p:cNvPr>
            <p:cNvSpPr txBox="1"/>
            <p:nvPr/>
          </p:nvSpPr>
          <p:spPr>
            <a:xfrm>
              <a:off x="751545" y="6481396"/>
              <a:ext cx="26351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xifuz@chinaautomarket.com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74673E24-3F1C-FC62-87DA-585C5A7EE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10743" y="6528486"/>
              <a:ext cx="283015" cy="2135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890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B50412A3-60A4-6DCB-A6E8-C203ADB7B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543DBE8-6E54-7A06-71CC-256077D1E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EF05213-9B1E-972D-B053-A1C1907487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261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E0C022F8-4F6C-D1E9-F580-6644445D3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5A2303E-E523-8F63-EAF2-703132C84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5045D6F-42F5-91DB-2265-36276C561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4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B7F8C49-9FE5-6411-68F2-F8690789F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E59E095-0108-99BF-2175-8B7506687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8FEA32F-C215-4285-82DC-7D0D4A1DE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272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D848080-BB19-8858-198F-56208B28B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9D66C50-746F-2363-D637-77410778E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745FAC-0302-2F64-04DE-7B233185E9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846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921567A-9DE3-615D-FEA7-0B3732DFA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D4C9297-5A93-FEAE-2B8F-98EDC7D1B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681719-182C-83DC-B259-FBCF5770B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159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56C454C-3C8E-0EE5-EB79-87E821356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2386FC7-26C6-B4E0-36B6-C20817BC8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606A789-4B4B-4D80-94B7-F90FB52D1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504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D447AB8-3E14-241B-5F83-E976E75FB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AD2B695-753D-AAC3-DCBE-BD5FDCCF5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C311B10-235A-D23E-D417-DE2A5218D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152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4169076-DFFE-561C-D011-F0854435E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D10E655-0FC0-D923-32D1-3D2E48DB2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2628453-E94B-525C-CBA6-EDDD9F8E9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294960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CA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CA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54565</TotalTime>
  <Words>351</Words>
  <Application>Microsoft Office PowerPoint</Application>
  <PresentationFormat>宽屏</PresentationFormat>
  <Paragraphs>19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微软雅黑</vt:lpstr>
      <vt:lpstr>Arial</vt:lpstr>
      <vt:lpstr>Calibri</vt:lpstr>
      <vt:lpstr>Wingdings</vt:lpstr>
      <vt:lpstr>2_自定义设计方案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CAM观点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CAM CAM</cp:lastModifiedBy>
  <cp:revision>8217</cp:revision>
  <cp:lastPrinted>2016-08-18T05:59:21Z</cp:lastPrinted>
  <dcterms:created xsi:type="dcterms:W3CDTF">2013-12-03T00:55:47Z</dcterms:created>
  <dcterms:modified xsi:type="dcterms:W3CDTF">2024-02-02T05:46:13Z</dcterms:modified>
</cp:coreProperties>
</file>