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heme/themeOverride3.xml" ContentType="application/vnd.openxmlformats-officedocument.themeOverr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4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5.xml" ContentType="application/vnd.openxmlformats-officedocument.themeOverride+xml"/>
  <Override PartName="/ppt/charts/chart3.xml" ContentType="application/vnd.openxmlformats-officedocument.drawingml.chart+xml"/>
  <Override PartName="/ppt/theme/themeOverride6.xml" ContentType="application/vnd.openxmlformats-officedocument.themeOverr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7.xml" ContentType="application/vnd.openxmlformats-officedocument.themeOverr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charts/chart5.xml" ContentType="application/vnd.openxmlformats-officedocument.drawingml.chart+xml"/>
  <Override PartName="/ppt/theme/themeOverride8.xml" ContentType="application/vnd.openxmlformats-officedocument.themeOverrid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9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charts/chart9.xml" ContentType="application/vnd.openxmlformats-officedocument.drawingml.chart+xml"/>
  <Override PartName="/ppt/theme/themeOverride10.xml" ContentType="application/vnd.openxmlformats-officedocument.themeOverride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2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11.xml" ContentType="application/vnd.openxmlformats-officedocument.themeOverr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charts/chart13.xml" ContentType="application/vnd.openxmlformats-officedocument.drawingml.chart+xml"/>
  <Override PartName="/ppt/theme/themeOverride12.xml" ContentType="application/vnd.openxmlformats-officedocument.themeOverride+xml"/>
  <Override PartName="/ppt/charts/chart14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3.xml" ContentType="application/vnd.openxmlformats-officedocument.themeOverride+xml"/>
  <Override PartName="/ppt/charts/chart15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4.xml" ContentType="application/vnd.openxmlformats-officedocument.themeOverr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charts/chart16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5.xml" ContentType="application/vnd.openxmlformats-officedocument.themeOverride+xml"/>
  <Override PartName="/ppt/charts/chart17.xml" ContentType="application/vnd.openxmlformats-officedocument.drawingml.chart+xml"/>
  <Override PartName="/ppt/theme/themeOverride16.xml" ContentType="application/vnd.openxmlformats-officedocument.themeOverride+xml"/>
  <Override PartName="/ppt/charts/chart18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7.xml" ContentType="application/vnd.openxmlformats-officedocument.themeOverride+xml"/>
  <Override PartName="/ppt/charts/chart19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8.xml" ContentType="application/vnd.openxmlformats-officedocument.themeOverr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charts/chart20.xml" ContentType="application/vnd.openxmlformats-officedocument.drawingml.chart+xml"/>
  <Override PartName="/ppt/theme/themeOverride19.xml" ContentType="application/vnd.openxmlformats-officedocument.themeOverride+xml"/>
  <Override PartName="/ppt/charts/chart21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20.xml" ContentType="application/vnd.openxmlformats-officedocument.themeOverride+xml"/>
  <Override PartName="/ppt/charts/chart22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23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charts/chart24.xml" ContentType="application/vnd.openxmlformats-officedocument.drawingml.chart+xml"/>
  <Override PartName="/ppt/theme/themeOverride21.xml" ContentType="application/vnd.openxmlformats-officedocument.themeOverride+xml"/>
  <Override PartName="/ppt/charts/chart25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theme/themeOverride22.xml" ContentType="application/vnd.openxmlformats-officedocument.themeOverride+xml"/>
  <Override PartName="/ppt/charts/chart26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7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charts/chart28.xml" ContentType="application/vnd.openxmlformats-officedocument.drawingml.chart+xml"/>
  <Override PartName="/ppt/theme/themeOverride23.xml" ContentType="application/vnd.openxmlformats-officedocument.themeOverride+xml"/>
  <Override PartName="/ppt/charts/chart29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theme/themeOverride24.xml" ContentType="application/vnd.openxmlformats-officedocument.themeOverride+xml"/>
  <Override PartName="/ppt/charts/chart30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charts/chart31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theme/themeOverride27.xml" ContentType="application/vnd.openxmlformats-officedocument.themeOverride+xml"/>
  <Override PartName="/ppt/charts/chart32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theme/themeOverride28.xml" ContentType="application/vnd.openxmlformats-officedocument.themeOverride+xml"/>
  <Override PartName="/ppt/charts/chart33.xml" ContentType="application/vnd.openxmlformats-officedocument.drawingml.chart+xml"/>
  <Override PartName="/ppt/theme/themeOverride29.xml" ContentType="application/vnd.openxmlformats-officedocument.themeOverride+xml"/>
  <Override PartName="/ppt/charts/chart34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theme/themeOverride30.xml" ContentType="application/vnd.openxmlformats-officedocument.themeOverr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charts/chart35.xml" ContentType="application/vnd.openxmlformats-officedocument.drawingml.chart+xml"/>
  <Override PartName="/ppt/theme/themeOverride31.xml" ContentType="application/vnd.openxmlformats-officedocument.themeOverride+xml"/>
  <Override PartName="/ppt/charts/chart3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3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3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theme/themeOverride32.xml" ContentType="application/vnd.openxmlformats-officedocument.themeOverr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charts/chart39.xml" ContentType="application/vnd.openxmlformats-officedocument.drawingml.chart+xml"/>
  <Override PartName="/ppt/theme/themeOverride33.xml" ContentType="application/vnd.openxmlformats-officedocument.themeOverride+xml"/>
  <Override PartName="/ppt/charts/chart40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41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42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theme/themeOverride34.xml" ContentType="application/vnd.openxmlformats-officedocument.themeOverr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1.xml" ContentType="application/vnd.openxmlformats-officedocument.presentationml.notesSlide+xml"/>
  <Override PartName="/ppt/charts/chart43.xml" ContentType="application/vnd.openxmlformats-officedocument.drawingml.chart+xml"/>
  <Override PartName="/ppt/theme/themeOverride35.xml" ContentType="application/vnd.openxmlformats-officedocument.themeOverride+xml"/>
  <Override PartName="/ppt/charts/chart44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theme/themeOverride36.xml" ContentType="application/vnd.openxmlformats-officedocument.themeOverride+xml"/>
  <Override PartName="/ppt/charts/chart45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theme/themeOverride37.xml" ContentType="application/vnd.openxmlformats-officedocument.themeOverride+xml"/>
  <Override PartName="/ppt/theme/themeOverride38.xml" ContentType="application/vnd.openxmlformats-officedocument.themeOverr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charts/chart46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theme/themeOverride39.xml" ContentType="application/vnd.openxmlformats-officedocument.themeOverride+xml"/>
  <Override PartName="/ppt/charts/chart47.xml" ContentType="application/vnd.openxmlformats-officedocument.drawingml.chart+xml"/>
  <Override PartName="/ppt/theme/themeOverride40.xml" ContentType="application/vnd.openxmlformats-officedocument.themeOverride+xml"/>
  <Override PartName="/ppt/charts/chart48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theme/themeOverride41.xml" ContentType="application/vnd.openxmlformats-officedocument.themeOverride+xml"/>
  <Override PartName="/ppt/charts/chart49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theme/themeOverride42.xml" ContentType="application/vnd.openxmlformats-officedocument.themeOverr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charts/chart50.xml" ContentType="application/vnd.openxmlformats-officedocument.drawingml.chart+xml"/>
  <Override PartName="/ppt/theme/themeOverride43.xml" ContentType="application/vnd.openxmlformats-officedocument.themeOverride+xml"/>
  <Override PartName="/ppt/charts/chart51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52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charts/chart53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theme/themeOverride44.xml" ContentType="application/vnd.openxmlformats-officedocument.themeOverr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charts/chart54.xml" ContentType="application/vnd.openxmlformats-officedocument.drawingml.chart+xml"/>
  <Override PartName="/ppt/theme/themeOverride45.xml" ContentType="application/vnd.openxmlformats-officedocument.themeOverride+xml"/>
  <Override PartName="/ppt/charts/chart55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charts/chart56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charts/chart57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theme/themeOverride46.xml" ContentType="application/vnd.openxmlformats-officedocument.themeOverride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charts/chart58.xml" ContentType="application/vnd.openxmlformats-officedocument.drawingml.chart+xml"/>
  <Override PartName="/ppt/theme/themeOverride47.xml" ContentType="application/vnd.openxmlformats-officedocument.themeOverride+xml"/>
  <Override PartName="/ppt/charts/chart59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theme/themeOverride48.xml" ContentType="application/vnd.openxmlformats-officedocument.themeOverride+xml"/>
  <Override PartName="/ppt/charts/chart60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theme/themeOverride49.xml" ContentType="application/vnd.openxmlformats-officedocument.themeOverride+xml"/>
  <Override PartName="/ppt/theme/themeOverride50.xml" ContentType="application/vnd.openxmlformats-officedocument.themeOverride+xml"/>
  <Override PartName="/ppt/tags/tag10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353" r:id="rId3"/>
    <p:sldId id="258" r:id="rId4"/>
    <p:sldId id="333" r:id="rId5"/>
    <p:sldId id="334" r:id="rId6"/>
    <p:sldId id="335" r:id="rId7"/>
    <p:sldId id="336" r:id="rId8"/>
    <p:sldId id="354" r:id="rId9"/>
    <p:sldId id="337" r:id="rId10"/>
    <p:sldId id="338" r:id="rId11"/>
    <p:sldId id="339" r:id="rId12"/>
    <p:sldId id="342" r:id="rId13"/>
    <p:sldId id="331" r:id="rId14"/>
    <p:sldId id="344" r:id="rId15"/>
    <p:sldId id="345" r:id="rId16"/>
    <p:sldId id="346" r:id="rId17"/>
    <p:sldId id="347" r:id="rId18"/>
    <p:sldId id="341" r:id="rId19"/>
    <p:sldId id="349" r:id="rId20"/>
    <p:sldId id="350" r:id="rId21"/>
    <p:sldId id="351" r:id="rId22"/>
    <p:sldId id="352" r:id="rId23"/>
    <p:sldId id="262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5" userDrawn="1">
          <p15:clr>
            <a:srgbClr val="A4A3A4"/>
          </p15:clr>
        </p15:guide>
        <p15:guide id="2" orient="horz" pos="2042" userDrawn="1">
          <p15:clr>
            <a:srgbClr val="A4A3A4"/>
          </p15:clr>
        </p15:guide>
        <p15:guide id="3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0006"/>
    <a:srgbClr val="006100"/>
    <a:srgbClr val="339933"/>
    <a:srgbClr val="BFEFBF"/>
    <a:srgbClr val="33CC33"/>
    <a:srgbClr val="E1FFE1"/>
    <a:srgbClr val="CCFFCC"/>
    <a:srgbClr val="00EA6A"/>
    <a:srgbClr val="B2C1D3"/>
    <a:srgbClr val="0485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150" autoAdjust="0"/>
    <p:restoredTop sz="96110" autoAdjust="0"/>
  </p:normalViewPr>
  <p:slideViewPr>
    <p:cSldViewPr snapToGrid="0" showGuides="1">
      <p:cViewPr varScale="1">
        <p:scale>
          <a:sx n="107" d="100"/>
          <a:sy n="107" d="100"/>
        </p:scale>
        <p:origin x="1146" y="96"/>
      </p:cViewPr>
      <p:guideLst>
        <p:guide orient="horz" pos="3735"/>
        <p:guide orient="horz" pos="204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12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2.xlsx"/><Relationship Id="rId1" Type="http://schemas.openxmlformats.org/officeDocument/2006/relationships/themeOverride" Target="../theme/themeOverrid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5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6.xlsx"/><Relationship Id="rId1" Type="http://schemas.openxmlformats.org/officeDocument/2006/relationships/themeOverride" Target="../theme/themeOverride16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7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17.xlsx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8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9.xlsx"/><Relationship Id="rId1" Type="http://schemas.openxmlformats.org/officeDocument/2006/relationships/themeOverride" Target="../theme/themeOverride19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0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package" Target="../embeddings/Microsoft_Excel_Worksheet20.xlsx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2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3.xlsx"/><Relationship Id="rId1" Type="http://schemas.openxmlformats.org/officeDocument/2006/relationships/themeOverride" Target="../theme/themeOverride21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2.xml"/><Relationship Id="rId2" Type="http://schemas.microsoft.com/office/2011/relationships/chartColorStyle" Target="colors18.xml"/><Relationship Id="rId1" Type="http://schemas.microsoft.com/office/2011/relationships/chartStyle" Target="style18.xml"/><Relationship Id="rId4" Type="http://schemas.openxmlformats.org/officeDocument/2006/relationships/package" Target="../embeddings/Microsoft_Excel_Worksheet24.xlsx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5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6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7.xlsx"/><Relationship Id="rId1" Type="http://schemas.openxmlformats.org/officeDocument/2006/relationships/themeOverride" Target="../theme/themeOverride23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4.xml"/><Relationship Id="rId2" Type="http://schemas.microsoft.com/office/2011/relationships/chartColorStyle" Target="colors21.xml"/><Relationship Id="rId1" Type="http://schemas.microsoft.com/office/2011/relationships/chartStyle" Target="style21.xml"/><Relationship Id="rId4" Type="http://schemas.openxmlformats.org/officeDocument/2006/relationships/package" Target="../embeddings/Microsoft_Excel_Worksheet28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6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5.xml"/><Relationship Id="rId2" Type="http://schemas.microsoft.com/office/2011/relationships/chartColorStyle" Target="colors22.xml"/><Relationship Id="rId1" Type="http://schemas.microsoft.com/office/2011/relationships/chartStyle" Target="style22.xml"/><Relationship Id="rId4" Type="http://schemas.openxmlformats.org/officeDocument/2006/relationships/package" Target="../embeddings/Microsoft_Excel_Worksheet29.xlsx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7.xml"/><Relationship Id="rId2" Type="http://schemas.microsoft.com/office/2011/relationships/chartColorStyle" Target="colors23.xml"/><Relationship Id="rId1" Type="http://schemas.microsoft.com/office/2011/relationships/chartStyle" Target="style23.xml"/><Relationship Id="rId4" Type="http://schemas.openxmlformats.org/officeDocument/2006/relationships/package" Target="../embeddings/Microsoft_Excel_Worksheet30.xlsx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8.xml"/><Relationship Id="rId2" Type="http://schemas.microsoft.com/office/2011/relationships/chartColorStyle" Target="colors24.xml"/><Relationship Id="rId1" Type="http://schemas.microsoft.com/office/2011/relationships/chartStyle" Target="style24.xml"/><Relationship Id="rId4" Type="http://schemas.openxmlformats.org/officeDocument/2006/relationships/package" Target="../embeddings/Microsoft_Excel_Worksheet31.xlsx"/></Relationships>
</file>

<file path=ppt/charts/_rels/chart3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2.xlsx"/><Relationship Id="rId1" Type="http://schemas.openxmlformats.org/officeDocument/2006/relationships/themeOverride" Target="../theme/themeOverride29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0.xml"/><Relationship Id="rId2" Type="http://schemas.microsoft.com/office/2011/relationships/chartColorStyle" Target="colors25.xml"/><Relationship Id="rId1" Type="http://schemas.microsoft.com/office/2011/relationships/chartStyle" Target="style25.xml"/><Relationship Id="rId4" Type="http://schemas.openxmlformats.org/officeDocument/2006/relationships/package" Target="../embeddings/Microsoft_Excel_Worksheet33.xlsx"/></Relationships>
</file>

<file path=ppt/charts/_rels/chart3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4.xlsx"/><Relationship Id="rId1" Type="http://schemas.openxmlformats.org/officeDocument/2006/relationships/themeOverride" Target="../theme/themeOverride31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5.xlsx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6.xlsx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2.xml"/><Relationship Id="rId2" Type="http://schemas.microsoft.com/office/2011/relationships/chartColorStyle" Target="colors28.xml"/><Relationship Id="rId1" Type="http://schemas.microsoft.com/office/2011/relationships/chartStyle" Target="style28.xml"/><Relationship Id="rId4" Type="http://schemas.openxmlformats.org/officeDocument/2006/relationships/package" Target="../embeddings/Microsoft_Excel_Worksheet37.xlsx"/></Relationships>
</file>

<file path=ppt/charts/_rels/chart3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8.xlsx"/><Relationship Id="rId1" Type="http://schemas.openxmlformats.org/officeDocument/2006/relationships/themeOverride" Target="../theme/themeOverride3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3.xlsx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9.xlsx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0.xlsx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4.xml"/><Relationship Id="rId2" Type="http://schemas.microsoft.com/office/2011/relationships/chartColorStyle" Target="colors31.xml"/><Relationship Id="rId1" Type="http://schemas.microsoft.com/office/2011/relationships/chartStyle" Target="style31.xml"/><Relationship Id="rId4" Type="http://schemas.openxmlformats.org/officeDocument/2006/relationships/package" Target="../embeddings/Microsoft_Excel_Worksheet41.xlsx"/></Relationships>
</file>

<file path=ppt/charts/_rels/chart4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2.xlsx"/><Relationship Id="rId1" Type="http://schemas.openxmlformats.org/officeDocument/2006/relationships/themeOverride" Target="../theme/themeOverride35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6.xml"/><Relationship Id="rId2" Type="http://schemas.microsoft.com/office/2011/relationships/chartColorStyle" Target="colors32.xml"/><Relationship Id="rId1" Type="http://schemas.microsoft.com/office/2011/relationships/chartStyle" Target="style32.xml"/><Relationship Id="rId4" Type="http://schemas.openxmlformats.org/officeDocument/2006/relationships/package" Target="../embeddings/Microsoft_Excel_Worksheet43.xlsx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7.xml"/><Relationship Id="rId2" Type="http://schemas.microsoft.com/office/2011/relationships/chartColorStyle" Target="colors33.xml"/><Relationship Id="rId1" Type="http://schemas.microsoft.com/office/2011/relationships/chartStyle" Target="style33.xml"/><Relationship Id="rId4" Type="http://schemas.openxmlformats.org/officeDocument/2006/relationships/package" Target="../embeddings/Microsoft_Excel_Worksheet44.xlsx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9.xml"/><Relationship Id="rId2" Type="http://schemas.microsoft.com/office/2011/relationships/chartColorStyle" Target="colors34.xml"/><Relationship Id="rId1" Type="http://schemas.microsoft.com/office/2011/relationships/chartStyle" Target="style34.xml"/><Relationship Id="rId4" Type="http://schemas.openxmlformats.org/officeDocument/2006/relationships/package" Target="../embeddings/Microsoft_Excel_Worksheet45.xlsx"/></Relationships>
</file>

<file path=ppt/charts/_rels/chart4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6.xlsx"/><Relationship Id="rId1" Type="http://schemas.openxmlformats.org/officeDocument/2006/relationships/themeOverride" Target="../theme/themeOverride40.xml"/></Relationships>
</file>

<file path=ppt/charts/_rels/chart4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1.xml"/><Relationship Id="rId2" Type="http://schemas.microsoft.com/office/2011/relationships/chartColorStyle" Target="colors35.xml"/><Relationship Id="rId1" Type="http://schemas.microsoft.com/office/2011/relationships/chartStyle" Target="style35.xml"/><Relationship Id="rId4" Type="http://schemas.openxmlformats.org/officeDocument/2006/relationships/package" Target="../embeddings/Microsoft_Excel_Worksheet47.xlsx"/></Relationships>
</file>

<file path=ppt/charts/_rels/chart4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2.xml"/><Relationship Id="rId2" Type="http://schemas.microsoft.com/office/2011/relationships/chartColorStyle" Target="colors36.xml"/><Relationship Id="rId1" Type="http://schemas.microsoft.com/office/2011/relationships/chartStyle" Target="style36.xml"/><Relationship Id="rId4" Type="http://schemas.openxmlformats.org/officeDocument/2006/relationships/package" Target="../embeddings/Microsoft_Excel_Worksheet48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8.xml"/></Relationships>
</file>

<file path=ppt/charts/_rels/chart5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9.xlsx"/><Relationship Id="rId1" Type="http://schemas.openxmlformats.org/officeDocument/2006/relationships/themeOverride" Target="../theme/themeOverride43.xml"/></Relationships>
</file>

<file path=ppt/charts/_rels/chart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0.xlsx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1.xlsx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5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4.xml"/><Relationship Id="rId2" Type="http://schemas.microsoft.com/office/2011/relationships/chartColorStyle" Target="colors39.xml"/><Relationship Id="rId1" Type="http://schemas.microsoft.com/office/2011/relationships/chartStyle" Target="style39.xml"/><Relationship Id="rId4" Type="http://schemas.openxmlformats.org/officeDocument/2006/relationships/package" Target="../embeddings/Microsoft_Excel_Worksheet52.xlsx"/></Relationships>
</file>

<file path=ppt/charts/_rels/chart5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3.xlsx"/><Relationship Id="rId1" Type="http://schemas.openxmlformats.org/officeDocument/2006/relationships/themeOverride" Target="../theme/themeOverride45.xml"/></Relationships>
</file>

<file path=ppt/charts/_rels/chart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4.xlsx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5.xlsx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5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6.xml"/><Relationship Id="rId2" Type="http://schemas.microsoft.com/office/2011/relationships/chartColorStyle" Target="colors42.xml"/><Relationship Id="rId1" Type="http://schemas.microsoft.com/office/2011/relationships/chartStyle" Target="style42.xml"/><Relationship Id="rId4" Type="http://schemas.openxmlformats.org/officeDocument/2006/relationships/package" Target="../embeddings/Microsoft_Excel_Worksheet56.xlsx"/></Relationships>
</file>

<file path=ppt/charts/_rels/chart5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7.xlsx"/><Relationship Id="rId1" Type="http://schemas.openxmlformats.org/officeDocument/2006/relationships/themeOverride" Target="../theme/themeOverride47.xml"/></Relationships>
</file>

<file path=ppt/charts/_rels/chart5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8.xml"/><Relationship Id="rId2" Type="http://schemas.microsoft.com/office/2011/relationships/chartColorStyle" Target="colors43.xml"/><Relationship Id="rId1" Type="http://schemas.microsoft.com/office/2011/relationships/chartStyle" Target="style43.xml"/><Relationship Id="rId4" Type="http://schemas.openxmlformats.org/officeDocument/2006/relationships/package" Target="../embeddings/Microsoft_Excel_Worksheet58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9.xml"/><Relationship Id="rId2" Type="http://schemas.microsoft.com/office/2011/relationships/chartColorStyle" Target="colors44.xml"/><Relationship Id="rId1" Type="http://schemas.microsoft.com/office/2011/relationships/chartStyle" Target="style44.xml"/><Relationship Id="rId4" Type="http://schemas.openxmlformats.org/officeDocument/2006/relationships/package" Target="../embeddings/Microsoft_Excel_Worksheet59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10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#,##0.00_ ;[Red]\-#,##0.00\ </c:formatCode>
                <c:ptCount val="3"/>
                <c:pt idx="0">
                  <c:v>14.787055295789507</c:v>
                </c:pt>
                <c:pt idx="1">
                  <c:v>18.110768154409172</c:v>
                </c:pt>
                <c:pt idx="2">
                  <c:v>26.926162928932357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35"/>
          <c:min val="12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9.2100000000000009</c:v>
                </c:pt>
                <c:pt idx="1">
                  <c:v>13.42</c:v>
                </c:pt>
                <c:pt idx="2">
                  <c:v>22.13</c:v>
                </c:pt>
                <c:pt idx="3">
                  <c:v>33.21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8A-4D8F-87A3-5B3B51DE1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8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9.24</c:v>
                </c:pt>
                <c:pt idx="1">
                  <c:v>13.63</c:v>
                </c:pt>
                <c:pt idx="2">
                  <c:v>22.58</c:v>
                </c:pt>
                <c:pt idx="3">
                  <c:v>32.26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BA-443F-AC94-9093E7BB60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80"/>
          <c:min val="1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107-4054-9749-B8E304ECA6E3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107-4054-9749-B8E304ECA6E3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A107-4054-9749-B8E304ECA6E3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A107-4054-9749-B8E304ECA6E3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107-4054-9749-B8E304ECA6E3}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107-4054-9749-B8E304ECA6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59307.000000002794</c:v>
                </c:pt>
                <c:pt idx="1">
                  <c:v>545549.00000001234</c:v>
                </c:pt>
                <c:pt idx="2">
                  <c:v>332513.00000001793</c:v>
                </c:pt>
                <c:pt idx="3" formatCode="_ * #,##0_ ;_ * \-#,##0_ ;_ * &quot;-&quot;??_ ;_ @_ ">
                  <c:v>116012.0000000045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107-4054-9749-B8E304ECA6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27.32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26.93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26.49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28.99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27.90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25.94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26.35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29.28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27.21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27.70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27.40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28.01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27.32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-1.4508803939342396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10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B53-4C58-8039-A5D2174D0E5B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B53-4C58-8039-A5D2174D0E5B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B53-4C58-8039-A5D2174D0E5B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B53-4C58-8039-A5D2174D0E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10万以下</c:v>
                </c:pt>
                <c:pt idx="1">
                  <c:v>10-20万</c:v>
                </c:pt>
                <c:pt idx="2">
                  <c:v>20-30万</c:v>
                </c:pt>
                <c:pt idx="3">
                  <c:v>30万以上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9845</c:v>
                </c:pt>
                <c:pt idx="1">
                  <c:v>11626</c:v>
                </c:pt>
                <c:pt idx="2">
                  <c:v>27060</c:v>
                </c:pt>
                <c:pt idx="3">
                  <c:v>34184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B53-4C58-8039-A5D2174D0E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B8CDE8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DA9-474C-8E31-8D3356AC947B}"/>
              </c:ext>
            </c:extLst>
          </c:dPt>
          <c:dPt>
            <c:idx val="1"/>
            <c:bubble3D val="0"/>
            <c:spPr>
              <a:pattFill prst="pct70">
                <a:fgClr>
                  <a:srgbClr val="84AEDC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DA9-474C-8E31-8D3356AC947B}"/>
              </c:ext>
            </c:extLst>
          </c:dPt>
          <c:dPt>
            <c:idx val="2"/>
            <c:bubble3D val="0"/>
            <c:spPr>
              <a:pattFill prst="pct70">
                <a:fgClr>
                  <a:srgbClr val="6EA1D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DA9-474C-8E31-8D3356AC947B}"/>
              </c:ext>
            </c:extLst>
          </c:dPt>
          <c:dPt>
            <c:idx val="3"/>
            <c:bubble3D val="0"/>
            <c:spPr>
              <a:pattFill prst="pct70">
                <a:fgClr>
                  <a:srgbClr val="5588B7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DA9-474C-8E31-8D3356AC947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10万以下</c:v>
                </c:pt>
                <c:pt idx="1">
                  <c:v>10-20万</c:v>
                </c:pt>
                <c:pt idx="2">
                  <c:v>20-30万</c:v>
                </c:pt>
                <c:pt idx="3">
                  <c:v>30万以上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10977</c:v>
                </c:pt>
                <c:pt idx="1">
                  <c:v>12407</c:v>
                </c:pt>
                <c:pt idx="2">
                  <c:v>29084</c:v>
                </c:pt>
                <c:pt idx="3">
                  <c:v>39732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DA9-474C-8E31-8D3356AC94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2.8672537072741955</c:v>
                </c:pt>
                <c:pt idx="1">
                  <c:v>2.6216625260217055</c:v>
                </c:pt>
                <c:pt idx="2">
                  <c:v>1.6903365650046154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2.79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2.70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1.94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1.84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2.38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2.33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2.16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2.05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2.35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2.21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2.47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2.49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2.79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-0.53775555433180822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"/>
          <c:min val="-1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3.03</c:v>
                </c:pt>
                <c:pt idx="1">
                  <c:v>2.65</c:v>
                </c:pt>
                <c:pt idx="2">
                  <c:v>1.71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B234-42A5-8D41-5DA5F751BE15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B234-42A5-8D41-5DA5F751BE15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B234-42A5-8D41-5DA5F751BE15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B234-42A5-8D41-5DA5F751BE15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234-42A5-8D41-5DA5F751BE15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234-42A5-8D41-5DA5F751BE1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957325</c:v>
                </c:pt>
                <c:pt idx="1">
                  <c:v>1053381</c:v>
                </c:pt>
                <c:pt idx="2">
                  <c:v>82715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234-42A5-8D41-5DA5F751BE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2FA-4DC9-A418-601842DA1BE6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2FA-4DC9-A418-601842DA1BE6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2FA-4DC9-A418-601842DA1BE6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2FA-4DC9-A418-601842DA1BE6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2FA-4DC9-A418-601842DA1BE6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2FA-4DC9-A418-601842DA1B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957325.00000001653</c:v>
                </c:pt>
                <c:pt idx="1">
                  <c:v>1053381.0000000389</c:v>
                </c:pt>
                <c:pt idx="2">
                  <c:v>82715.000000004904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2FA-4DC9-A418-601842DA1B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BDA-4FA8-B8BB-C665CEBE669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BDA-4FA8-B8BB-C665CEBE669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BDA-4FA8-B8BB-C665CEBE669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BDA-4FA8-B8BB-C665CEBE669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BDA-4FA8-B8BB-C665CEBE6690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BDA-4FA8-B8BB-C665CEBE6690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BDA-4FA8-B8BB-C665CEBE6690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BDA-4FA8-B8BB-C665CEBE6690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BDA-4FA8-B8BB-C665CEBE6690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BDA-4FA8-B8BB-C665CEBE6690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BDA-4FA8-B8BB-C665CEBE6690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BDA-4FA8-B8BB-C665CEBE6690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3.03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BDA-4FA8-B8BB-C665CEBE669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2.87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BDA-4FA8-B8BB-C665CEBE669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2.04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BDA-4FA8-B8BB-C665CEBE669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1.90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BDA-4FA8-B8BB-C665CEBE669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2.48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BDA-4FA8-B8BB-C665CEBE669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2.47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BDA-4FA8-B8BB-C665CEBE6690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2.42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BDA-4FA8-B8BB-C665CEBE6690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2.37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BDA-4FA8-B8BB-C665CEBE6690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2.65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BDA-4FA8-B8BB-C665CEBE6690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2.61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BDA-4FA8-B8BB-C665CEBE6690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2.78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BDA-4FA8-B8BB-C665CEBE6690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2.82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BDA-4FA8-B8BB-C665CEBE669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3.03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BDA-4FA8-B8BB-C665CEBE66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-1.1707524092780748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BDA-4FA8-B8BB-C665CEBE66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0371D4">
                  <a:lumMod val="20000"/>
                  <a:lumOff val="80000"/>
                </a:srgbClr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FF1-494D-B5F2-F2CCAF1EB215}"/>
              </c:ext>
            </c:extLst>
          </c:dPt>
          <c:dPt>
            <c:idx val="1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FF1-494D-B5F2-F2CCAF1EB215}"/>
              </c:ext>
            </c:extLst>
          </c:dPt>
          <c:dPt>
            <c:idx val="2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FF1-494D-B5F2-F2CCAF1EB215}"/>
              </c:ext>
            </c:extLst>
          </c:dPt>
          <c:dPt>
            <c:idx val="3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FFF1-494D-B5F2-F2CCAF1EB215}"/>
              </c:ext>
            </c:extLst>
          </c:dPt>
          <c:dPt>
            <c:idx val="4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FFF1-494D-B5F2-F2CCAF1EB215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>
                  <c15:layout>
                    <c:manualLayout>
                      <c:w val="4.0461475914935839E-2"/>
                      <c:h val="5.231906853734954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FF1-494D-B5F2-F2CCAF1EB215}"/>
                </c:ext>
              </c:extLst>
            </c:dLbl>
            <c:dLbl>
              <c:idx val="1"/>
              <c:layout>
                <c:manualLayout>
                  <c:x val="5.8828718488952757E-3"/>
                  <c:y val="0.1666454025018186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FFF1-494D-B5F2-F2CCAF1EB215}"/>
                </c:ext>
              </c:extLst>
            </c:dLbl>
            <c:dLbl>
              <c:idx val="4"/>
              <c:layout>
                <c:manualLayout>
                  <c:x val="3.9888210732485622E-5"/>
                  <c:y val="-0.24834110692275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FF1-494D-B5F2-F2CCAF1EB21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A0级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 formatCode="_ * #,##0_ ;_ * \-#,##0_ ;_ * &quot;-&quot;??_ ;_ @_ ">
                  <c:v>46291</c:v>
                </c:pt>
                <c:pt idx="1">
                  <c:v>68077</c:v>
                </c:pt>
                <c:pt idx="2">
                  <c:v>461105</c:v>
                </c:pt>
                <c:pt idx="3">
                  <c:v>300163</c:v>
                </c:pt>
                <c:pt idx="4" formatCode="_ * #,##0_ ;_ * \-#,##0_ ;_ * &quot;-&quot;??_ ;_ @_ ">
                  <c:v>81689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FF1-494D-B5F2-F2CCAF1EB2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0.68814200600548237</c:v>
                </c:pt>
                <c:pt idx="1">
                  <c:v>0.88071507263833337</c:v>
                </c:pt>
                <c:pt idx="2">
                  <c:v>2.2492413658847044</c:v>
                </c:pt>
                <c:pt idx="3">
                  <c:v>3.7615145894064312</c:v>
                </c:pt>
                <c:pt idx="4">
                  <c:v>5.9601475106807298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25-463C-9174-2815B8FA9E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1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0.62</c:v>
                </c:pt>
                <c:pt idx="1">
                  <c:v>0.78</c:v>
                </c:pt>
                <c:pt idx="2">
                  <c:v>2.63</c:v>
                </c:pt>
                <c:pt idx="3">
                  <c:v>3.94</c:v>
                </c:pt>
                <c:pt idx="4">
                  <c:v>6.67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76-4442-A523-04130DF9E5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1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2.65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2.62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1.99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1.93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2.43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2.32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2.00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1.84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2.17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1.91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2.26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2.24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2.65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-0.13592428747009838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"/>
          <c:min val="-1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6F5-4E03-8E3A-78C942F518C4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6F5-4E03-8E3A-78C942F518C4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6F5-4E03-8E3A-78C942F518C4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F6F5-4E03-8E3A-78C942F518C4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6F5-4E03-8E3A-78C942F518C4}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6F5-4E03-8E3A-78C942F518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59307</c:v>
                </c:pt>
                <c:pt idx="1">
                  <c:v>545549</c:v>
                </c:pt>
                <c:pt idx="2">
                  <c:v>332513</c:v>
                </c:pt>
                <c:pt idx="3" formatCode="_ * #,##0_ ;_ * \-#,##0_ ;_ * &quot;-&quot;??_ ;_ @_ ">
                  <c:v>116012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6F5-4E03-8E3A-78C942F518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1.5252036353213259</c:v>
                </c:pt>
                <c:pt idx="1">
                  <c:v>2.3876304735345348</c:v>
                </c:pt>
                <c:pt idx="2">
                  <c:v>3.3746493644367974</c:v>
                </c:pt>
                <c:pt idx="3">
                  <c:v>2.1245219460056091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84-4029-A8E4-D572A2F040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7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1.69</c:v>
                </c:pt>
                <c:pt idx="1">
                  <c:v>2.56</c:v>
                </c:pt>
                <c:pt idx="2">
                  <c:v>3.14</c:v>
                </c:pt>
                <c:pt idx="3">
                  <c:v>2.1800000000000002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E4-4024-859E-40ECFD7333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7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Y2022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1.71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1.69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0.59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0.46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0.99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0.99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0.99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0.93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1.20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1.22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1.28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1.33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1.71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7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-8.7626684220213732E-2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"/>
          <c:min val="-1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348-4402-A934-9B319CC0BCDB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348-4402-A934-9B319CC0BCDB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348-4402-A934-9B319CC0BCD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无优惠</c:v>
                </c:pt>
                <c:pt idx="1">
                  <c:v>0-0.5万</c:v>
                </c:pt>
                <c:pt idx="2">
                  <c:v>0.5万以上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formatCode="#,##0">
                  <c:v>2430</c:v>
                </c:pt>
                <c:pt idx="1">
                  <c:v>9675</c:v>
                </c:pt>
                <c:pt idx="2">
                  <c:v>70610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348-4402-A934-9B319CC0BCD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16.54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16.94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17.92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18.60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17.82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17.48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17.88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17.89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17.39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17.44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16.36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17.00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16.54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2.4182784996607642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50"/>
          <c:min val="-5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B8CDE8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44F-4969-9617-E3A42A4A3F5B}"/>
              </c:ext>
            </c:extLst>
          </c:dPt>
          <c:dPt>
            <c:idx val="1"/>
            <c:bubble3D val="0"/>
            <c:spPr>
              <a:pattFill prst="pct70">
                <a:fgClr>
                  <a:srgbClr val="84AEDC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44F-4969-9617-E3A42A4A3F5B}"/>
              </c:ext>
            </c:extLst>
          </c:dPt>
          <c:dPt>
            <c:idx val="2"/>
            <c:bubble3D val="0"/>
            <c:spPr>
              <a:pattFill prst="pct70">
                <a:fgClr>
                  <a:srgbClr val="6EA1D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44F-4969-9617-E3A42A4A3F5B}"/>
              </c:ext>
            </c:extLst>
          </c:dPt>
          <c:dPt>
            <c:idx val="3"/>
            <c:bubble3D val="0"/>
            <c:spPr>
              <a:pattFill prst="pct70">
                <a:fgClr>
                  <a:srgbClr val="5588B7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44F-4969-9617-E3A42A4A3F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无优惠</c:v>
                </c:pt>
                <c:pt idx="1">
                  <c:v>0-0.5万</c:v>
                </c:pt>
                <c:pt idx="2">
                  <c:v>0.5万以上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formatCode="#,##0">
                  <c:v>8094</c:v>
                </c:pt>
                <c:pt idx="1">
                  <c:v>3543</c:v>
                </c:pt>
                <c:pt idx="2">
                  <c:v>80563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44F-4969-9617-E3A42A4A3F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12.707536338501692</c:v>
                </c:pt>
                <c:pt idx="1">
                  <c:v>21.126350138761989</c:v>
                </c:pt>
                <c:pt idx="2">
                  <c:v>34.300256736771608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2FA-4DC9-A418-601842DA1BE6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2FA-4DC9-A418-601842DA1BE6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2FA-4DC9-A418-601842DA1BE6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2FA-4DC9-A418-601842DA1BE6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2FA-4DC9-A418-601842DA1BE6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2FA-4DC9-A418-601842DA1B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286817</c:v>
                </c:pt>
                <c:pt idx="1">
                  <c:v>318171</c:v>
                </c:pt>
                <c:pt idx="2">
                  <c:v>24344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2FA-4DC9-A418-601842DA1B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17.80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17.80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18.27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19.10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18.60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17.76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18.51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17.74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17.53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17.26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16.76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17.55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17.80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0"/>
          <c:min val="-10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12.52</c:v>
                </c:pt>
                <c:pt idx="1">
                  <c:v>21.59</c:v>
                </c:pt>
                <c:pt idx="2">
                  <c:v>35.31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12.52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12.71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14.66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15.17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14.83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13.98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14.57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13.48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13.10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12.49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12.02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12.40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12.52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1.4737991412737017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50"/>
          <c:min val="-5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10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4.6778823097362938</c:v>
                </c:pt>
                <c:pt idx="1">
                  <c:v>8.731922496145458</c:v>
                </c:pt>
                <c:pt idx="2">
                  <c:v>11.297573900316296</c:v>
                </c:pt>
                <c:pt idx="3">
                  <c:v>19.143262299790887</c:v>
                </c:pt>
                <c:pt idx="4">
                  <c:v>21.970913509650138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4C-4F3C-8D61-B54F4A1FE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4.8</c:v>
                </c:pt>
                <c:pt idx="1">
                  <c:v>8.85</c:v>
                </c:pt>
                <c:pt idx="2">
                  <c:v>11.41</c:v>
                </c:pt>
                <c:pt idx="3">
                  <c:v>19.66</c:v>
                </c:pt>
                <c:pt idx="4">
                  <c:v>23.15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9-4DD0-B80D-546129D167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CC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3A3-4479-87D3-ADC412F14879}"/>
              </c:ext>
            </c:extLst>
          </c:dPt>
          <c:dPt>
            <c:idx val="1"/>
            <c:bubble3D val="0"/>
            <c:spPr>
              <a:solidFill>
                <a:srgbClr val="CCFFC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3A3-4479-87D3-ADC412F14879}"/>
              </c:ext>
            </c:extLst>
          </c:dPt>
          <c:dPt>
            <c:idx val="2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3A3-4479-87D3-ADC412F14879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3A3-4479-87D3-ADC412F14879}"/>
              </c:ext>
            </c:extLst>
          </c:dPt>
          <c:dPt>
            <c:idx val="4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8-04B4-4131-B602-98BC9BE954EC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73A3-4479-87D3-ADC412F14879}"/>
                </c:ext>
              </c:extLst>
            </c:dLbl>
            <c:dLbl>
              <c:idx val="4"/>
              <c:layout>
                <c:manualLayout>
                  <c:x val="9.7818166011664747E-3"/>
                  <c:y val="-0.2234086174437117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1808981495449933E-2"/>
                      <c:h val="1.815549766408025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8-04B4-4131-B602-98BC9BE954E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A0级</c:v>
                </c:pt>
                <c:pt idx="1">
                  <c:v>A00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_ * #,##0_ ;_ * \-#,##0_ ;_ * "-"??_ ;_ @_ </c:formatCode>
                <c:ptCount val="5"/>
                <c:pt idx="0" formatCode="#,##0">
                  <c:v>62913</c:v>
                </c:pt>
                <c:pt idx="1">
                  <c:v>46291</c:v>
                </c:pt>
                <c:pt idx="2" formatCode="#,##0">
                  <c:v>76522</c:v>
                </c:pt>
                <c:pt idx="3" formatCode="#,##0">
                  <c:v>73111</c:v>
                </c:pt>
                <c:pt idx="4">
                  <c:v>27980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3A3-4479-87D3-ADC412F148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84A-4C2B-9BEE-2E8790013DF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84A-4C2B-9BEE-2E8790013DF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84A-4C2B-9BEE-2E8790013DF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84A-4C2B-9BEE-2E8790013DF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84A-4C2B-9BEE-2E8790013DF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84A-4C2B-9BEE-2E8790013DF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84A-4C2B-9BEE-2E8790013DF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84A-4C2B-9BEE-2E8790013DF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84A-4C2B-9BEE-2E8790013DF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84A-4C2B-9BEE-2E8790013DF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84A-4C2B-9BEE-2E8790013DF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84A-4C2B-9BEE-2E8790013DF1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21.59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84A-4C2B-9BEE-2E8790013D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21.13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84A-4C2B-9BEE-2E8790013DF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21.65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84A-4C2B-9BEE-2E8790013DF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22.32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84A-4C2B-9BEE-2E8790013DF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21.98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84A-4C2B-9BEE-2E8790013DF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21.16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84A-4C2B-9BEE-2E8790013DF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21.61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84A-4C2B-9BEE-2E8790013DF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21.30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84A-4C2B-9BEE-2E8790013DF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21.14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84A-4C2B-9BEE-2E8790013DF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21.13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84A-4C2B-9BEE-2E8790013DF1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20.99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84A-4C2B-9BEE-2E8790013DF1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21.65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84A-4C2B-9BEE-2E8790013DF1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21.59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84A-4C2B-9BEE-2E8790013D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-2.14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84A-4C2B-9BEE-2E8790013D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13.93</c:v>
                </c:pt>
                <c:pt idx="1">
                  <c:v>18.09</c:v>
                </c:pt>
                <c:pt idx="2">
                  <c:v>27.32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35"/>
          <c:min val="12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9.8267520192478131</c:v>
                </c:pt>
                <c:pt idx="1">
                  <c:v>14.821413786251899</c:v>
                </c:pt>
                <c:pt idx="2">
                  <c:v>23.177822822554827</c:v>
                </c:pt>
                <c:pt idx="3">
                  <c:v>29.143951985578187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8A-4D8F-87A3-5B3B51DE1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8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9.8735313568987699</c:v>
                </c:pt>
                <c:pt idx="1">
                  <c:v>15.052284404610297</c:v>
                </c:pt>
                <c:pt idx="2">
                  <c:v>24.526150729013462</c:v>
                </c:pt>
                <c:pt idx="3">
                  <c:v>30.04082665996739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BA-443F-AC94-9093E7BB60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80"/>
          <c:min val="1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solidFill>
              <a:srgbClr val="006100"/>
            </a:solidFill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107-4054-9749-B8E304ECA6E3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107-4054-9749-B8E304ECA6E3}"/>
              </c:ext>
            </c:extLst>
          </c:dPt>
          <c:dPt>
            <c:idx val="2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A107-4054-9749-B8E304ECA6E3}"/>
              </c:ext>
            </c:extLst>
          </c:dPt>
          <c:dPt>
            <c:idx val="3"/>
            <c:bubble3D val="0"/>
            <c:spPr>
              <a:solidFill>
                <a:srgbClr val="BFEFBF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A107-4054-9749-B8E304ECA6E3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107-4054-9749-B8E304ECA6E3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107-4054-9749-B8E304ECA6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11638.000000001501</c:v>
                </c:pt>
                <c:pt idx="1">
                  <c:v>115753.0000000041</c:v>
                </c:pt>
                <c:pt idx="2">
                  <c:v>112012.00000000451</c:v>
                </c:pt>
                <c:pt idx="3" formatCode="_ * #,##0_ ;_ * \-#,##0_ ;_ * &quot;-&quot;??_ ;_ @_ ">
                  <c:v>78768.000000001892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107-4054-9749-B8E304ECA6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35.31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34.30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38.39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39.33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38.97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40.50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39.58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38.76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38.31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37.80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36.67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36.87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35.31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-2.8620524835893613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0"/>
          <c:min val="-10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1FFE1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B53-4C58-8039-A5D2174D0E5B}"/>
              </c:ext>
            </c:extLst>
          </c:dPt>
          <c:dPt>
            <c:idx val="1"/>
            <c:bubble3D val="0"/>
            <c:spPr>
              <a:solidFill>
                <a:srgbClr val="BFEFBF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B53-4C58-8039-A5D2174D0E5B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B53-4C58-8039-A5D2174D0E5B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B53-4C58-8039-A5D2174D0E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10-20万</c:v>
                </c:pt>
                <c:pt idx="1">
                  <c:v>20-30万</c:v>
                </c:pt>
                <c:pt idx="2">
                  <c:v>30-40万</c:v>
                </c:pt>
                <c:pt idx="3">
                  <c:v>40万以上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1551</c:v>
                </c:pt>
                <c:pt idx="1">
                  <c:v>4673</c:v>
                </c:pt>
                <c:pt idx="2">
                  <c:v>16649</c:v>
                </c:pt>
                <c:pt idx="3">
                  <c:v>1471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B53-4C58-8039-A5D2174D0E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E1FFE1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DA9-474C-8E31-8D3356AC947B}"/>
              </c:ext>
            </c:extLst>
          </c:dPt>
          <c:dPt>
            <c:idx val="1"/>
            <c:bubble3D val="0"/>
            <c:spPr>
              <a:pattFill prst="pct70">
                <a:fgClr>
                  <a:srgbClr val="BFEFBF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DA9-474C-8E31-8D3356AC947B}"/>
              </c:ext>
            </c:extLst>
          </c:dPt>
          <c:dPt>
            <c:idx val="2"/>
            <c:bubble3D val="0"/>
            <c:spPr>
              <a:pattFill prst="pct70">
                <a:fgClr>
                  <a:srgbClr val="92D05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DA9-474C-8E31-8D3356AC947B}"/>
              </c:ext>
            </c:extLst>
          </c:dPt>
          <c:dPt>
            <c:idx val="3"/>
            <c:bubble3D val="0"/>
            <c:spPr>
              <a:pattFill prst="pct70">
                <a:fgClr>
                  <a:srgbClr val="339933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DA9-474C-8E31-8D3356AC947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10-20万</c:v>
                </c:pt>
                <c:pt idx="1">
                  <c:v>20-30万</c:v>
                </c:pt>
                <c:pt idx="2">
                  <c:v>30-40万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2153</c:v>
                </c:pt>
                <c:pt idx="1">
                  <c:v>4518</c:v>
                </c:pt>
                <c:pt idx="2">
                  <c:v>8117</c:v>
                </c:pt>
                <c:pt idx="3">
                  <c:v>12148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DA9-474C-8E31-8D3356AC94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0.00_ ;[Red]\-0.00\ </c:formatCode>
                <c:ptCount val="3"/>
                <c:pt idx="0" formatCode="0.00">
                  <c:v>1.5457835870956145</c:v>
                </c:pt>
                <c:pt idx="1">
                  <c:v>1.6461680159410972</c:v>
                </c:pt>
                <c:pt idx="2" formatCode="0.00">
                  <c:v>1.2242441669405013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1.49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1.58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0.61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0.84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0.95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1.10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0.90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1.07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1.15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1.21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1.19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1.20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1.49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"/>
          <c:min val="-1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0.00_ ;[Red]\-0.00\ </c:formatCode>
                <c:ptCount val="3"/>
                <c:pt idx="0" formatCode="0.00">
                  <c:v>1.53</c:v>
                </c:pt>
                <c:pt idx="1">
                  <c:v>1.49</c:v>
                </c:pt>
                <c:pt idx="2" formatCode="0.00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2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841-49CC-BED7-6893A07C5525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841-49CC-BED7-6893A07C5525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841-49CC-BED7-6893A07C5525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841-49CC-BED7-6893A07C5525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841-49CC-BED7-6893A07C5525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841-49CC-BED7-6893A07C55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286817</c:v>
                </c:pt>
                <c:pt idx="1">
                  <c:v>318171</c:v>
                </c:pt>
                <c:pt idx="2">
                  <c:v>24344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841-49CC-BED7-6893A07C55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13.93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14.79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15.68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16.39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15.60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15.52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15.85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15.54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14.95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14.88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13.82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14.41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13.93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6.1791697298483328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BDA-4FA8-B8BB-C665CEBE669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BDA-4FA8-B8BB-C665CEBE669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BDA-4FA8-B8BB-C665CEBE669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BDA-4FA8-B8BB-C665CEBE669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BDA-4FA8-B8BB-C665CEBE6690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BDA-4FA8-B8BB-C665CEBE6690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BDA-4FA8-B8BB-C665CEBE6690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BDA-4FA8-B8BB-C665CEBE6690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BDA-4FA8-B8BB-C665CEBE6690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BDA-4FA8-B8BB-C665CEBE6690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BDA-4FA8-B8BB-C665CEBE6690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BDA-4FA8-B8BB-C665CEBE6690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1.53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BDA-4FA8-B8BB-C665CEBE669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1.55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BDA-4FA8-B8BB-C665CEBE669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0.69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BDA-4FA8-B8BB-C665CEBE669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0.89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BDA-4FA8-B8BB-C665CEBE669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0.93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BDA-4FA8-B8BB-C665CEBE669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1.08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BDA-4FA8-B8BB-C665CEBE6690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0.97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BDA-4FA8-B8BB-C665CEBE6690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1.13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BDA-4FA8-B8BB-C665CEBE6690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1.35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BDA-4FA8-B8BB-C665CEBE6690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1.46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BDA-4FA8-B8BB-C665CEBE6690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1.36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BDA-4FA8-B8BB-C665CEBE6690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1.30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BDA-4FA8-B8BB-C665CEBE669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1.53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BDA-4FA8-B8BB-C665CEBE66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0.09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BDA-4FA8-B8BB-C665CEBE66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5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0.68814200600548237</c:v>
                </c:pt>
                <c:pt idx="1">
                  <c:v>0.81830718611415521</c:v>
                </c:pt>
                <c:pt idx="2">
                  <c:v>1.8957739708841717</c:v>
                </c:pt>
                <c:pt idx="3">
                  <c:v>2.0162056831393622</c:v>
                </c:pt>
                <c:pt idx="4">
                  <c:v>2.4140400285918968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CF-41C9-B57B-EF784E5FC2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4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  <c:majorUnit val="4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0.61703564987606896</c:v>
                </c:pt>
                <c:pt idx="1">
                  <c:v>0.71235822441065577</c:v>
                </c:pt>
                <c:pt idx="2">
                  <c:v>1.9898135952713047</c:v>
                </c:pt>
                <c:pt idx="3">
                  <c:v>2.2179474676582904</c:v>
                </c:pt>
                <c:pt idx="4">
                  <c:v>2.3936944590105314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42-4C83-A2C7-B83630ED9F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4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  <c:majorUnit val="4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CC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725-45B0-B3B9-96F24C1BE5FA}"/>
              </c:ext>
            </c:extLst>
          </c:dPt>
          <c:dPt>
            <c:idx val="1"/>
            <c:bubble3D val="0"/>
            <c:spPr>
              <a:solidFill>
                <a:srgbClr val="CCFFC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725-45B0-B3B9-96F24C1BE5FA}"/>
              </c:ext>
            </c:extLst>
          </c:dPt>
          <c:dPt>
            <c:idx val="2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C725-45B0-B3B9-96F24C1BE5FA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C725-45B0-B3B9-96F24C1BE5FA}"/>
              </c:ext>
            </c:extLst>
          </c:dPt>
          <c:dPt>
            <c:idx val="4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C725-45B0-B3B9-96F24C1BE5FA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C725-45B0-B3B9-96F24C1BE5FA}"/>
                </c:ext>
              </c:extLst>
            </c:dLbl>
            <c:dLbl>
              <c:idx val="4"/>
              <c:layout>
                <c:manualLayout>
                  <c:x val="9.7818166011664747E-3"/>
                  <c:y val="-0.2234086174437117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1808981495449933E-2"/>
                      <c:h val="1.815549766408025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C725-45B0-B3B9-96F24C1BE5F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A0级</c:v>
                </c:pt>
                <c:pt idx="1">
                  <c:v>A00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_ * #,##0_ ;_ * \-#,##0_ ;_ * "-"??_ ;_ @_ </c:formatCode>
                <c:ptCount val="5"/>
                <c:pt idx="0" formatCode="#,##0">
                  <c:v>62913</c:v>
                </c:pt>
                <c:pt idx="1">
                  <c:v>46291</c:v>
                </c:pt>
                <c:pt idx="2" formatCode="#,##0">
                  <c:v>76522</c:v>
                </c:pt>
                <c:pt idx="3" formatCode="#,##0">
                  <c:v>73111</c:v>
                </c:pt>
                <c:pt idx="4">
                  <c:v>27980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C725-45B0-B3B9-96F24C1BE5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1.49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1.65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0.54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0.81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1.02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1.18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0.84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1.04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0.96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0.98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1.03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1.14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1.49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0.70334976160851292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0.00_ ;[Red]\-0.00\ </c:formatCode>
                <c:ptCount val="4"/>
                <c:pt idx="0">
                  <c:v>0.75792593229088145</c:v>
                </c:pt>
                <c:pt idx="1">
                  <c:v>1.705050640588134</c:v>
                </c:pt>
                <c:pt idx="2">
                  <c:v>1.4509076259686313</c:v>
                </c:pt>
                <c:pt idx="3">
                  <c:v>1.9685454753199039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84-4029-A8E4-D572A2F040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2"/>
          <c:min val="0"/>
        </c:scaling>
        <c:delete val="1"/>
        <c:axPos val="t"/>
        <c:numFmt formatCode="0.00_ ;[Red]\-0.00\ 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0.00_ ;[Red]\-0.00\ </c:formatCode>
                <c:ptCount val="4"/>
                <c:pt idx="0">
                  <c:v>0.63</c:v>
                </c:pt>
                <c:pt idx="1">
                  <c:v>1.55</c:v>
                </c:pt>
                <c:pt idx="2">
                  <c:v>1.32</c:v>
                </c:pt>
                <c:pt idx="3">
                  <c:v>1.82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E4-4024-859E-40ECFD7333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2"/>
          <c:min val="0"/>
        </c:scaling>
        <c:delete val="1"/>
        <c:axPos val="t"/>
        <c:numFmt formatCode="0.00_ ;[Red]\-0.00\ 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solidFill>
              <a:srgbClr val="006100"/>
            </a:solidFill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0F7-4F2A-B018-587F1C517472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0F7-4F2A-B018-587F1C517472}"/>
              </c:ext>
            </c:extLst>
          </c:dPt>
          <c:dPt>
            <c:idx val="2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0F7-4F2A-B018-587F1C517472}"/>
              </c:ext>
            </c:extLst>
          </c:dPt>
          <c:dPt>
            <c:idx val="3"/>
            <c:bubble3D val="0"/>
            <c:spPr>
              <a:solidFill>
                <a:srgbClr val="BFEFBF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50F7-4F2A-B018-587F1C517472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0F7-4F2A-B018-587F1C517472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0F7-4F2A-B018-587F1C51747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11638</c:v>
                </c:pt>
                <c:pt idx="1">
                  <c:v>115753</c:v>
                </c:pt>
                <c:pt idx="2">
                  <c:v>112012</c:v>
                </c:pt>
                <c:pt idx="3" formatCode="_ * #,##0_ ;_ * \-#,##0_ ;_ * &quot;-&quot;??_ ;_ @_ ">
                  <c:v>78768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0F7-4F2A-B018-587F1C5174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0.70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1.22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0.21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0.44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0.51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0.42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0.43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0.52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0.65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0.60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0.42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0.43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0.70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1.480512305779321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1FFE1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994-446A-B4FA-C5229282465B}"/>
              </c:ext>
            </c:extLst>
          </c:dPt>
          <c:dPt>
            <c:idx val="1"/>
            <c:bubble3D val="0"/>
            <c:spPr>
              <a:solidFill>
                <a:srgbClr val="339933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994-446A-B4FA-C5229282465B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C994-446A-B4FA-C5229282465B}"/>
              </c:ext>
            </c:extLst>
          </c:dPt>
          <c:dPt>
            <c:idx val="3"/>
            <c:bubble3D val="0"/>
            <c:spPr>
              <a:solidFill>
                <a:srgbClr val="BFEFBF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C994-446A-B4FA-C522928246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无优惠</c:v>
                </c:pt>
                <c:pt idx="1">
                  <c:v>0-0.5万</c:v>
                </c:pt>
                <c:pt idx="2">
                  <c:v>0.5-1万</c:v>
                </c:pt>
                <c:pt idx="3">
                  <c:v>1万以上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1579</c:v>
                </c:pt>
                <c:pt idx="1">
                  <c:v>2371</c:v>
                </c:pt>
                <c:pt idx="2">
                  <c:v>7062</c:v>
                </c:pt>
                <c:pt idx="3">
                  <c:v>13332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994-446A-B4FA-C522928246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4.6778823097362938</c:v>
                </c:pt>
                <c:pt idx="1">
                  <c:v>8.6711566314614199</c:v>
                </c:pt>
                <c:pt idx="2">
                  <c:v>10.544499042607782</c:v>
                </c:pt>
                <c:pt idx="3">
                  <c:v>19.391202679877303</c:v>
                </c:pt>
                <c:pt idx="4">
                  <c:v>32.642396528296331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4C-4F3C-8D61-B54F4A1FE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E1FFE1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6A6-4ADC-8940-CAE925561FBC}"/>
              </c:ext>
            </c:extLst>
          </c:dPt>
          <c:dPt>
            <c:idx val="1"/>
            <c:bubble3D val="0"/>
            <c:spPr>
              <a:pattFill prst="pct70">
                <a:fgClr>
                  <a:srgbClr val="339933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6A6-4ADC-8940-CAE925561FBC}"/>
              </c:ext>
            </c:extLst>
          </c:dPt>
          <c:dPt>
            <c:idx val="2"/>
            <c:bubble3D val="0"/>
            <c:spPr>
              <a:pattFill prst="pct70">
                <a:fgClr>
                  <a:srgbClr val="92D05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6A6-4ADC-8940-CAE925561FBC}"/>
              </c:ext>
            </c:extLst>
          </c:dPt>
          <c:dPt>
            <c:idx val="3"/>
            <c:bubble3D val="0"/>
            <c:spPr>
              <a:pattFill prst="pct70">
                <a:fgClr>
                  <a:srgbClr val="BFEFBF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6A6-4ADC-8940-CAE925561FB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无优惠</c:v>
                </c:pt>
                <c:pt idx="1">
                  <c:v>0-0.5万</c:v>
                </c:pt>
                <c:pt idx="2">
                  <c:v>0.5-1万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7832</c:v>
                </c:pt>
                <c:pt idx="1">
                  <c:v>2511</c:v>
                </c:pt>
                <c:pt idx="2">
                  <c:v>14356</c:v>
                </c:pt>
                <c:pt idx="3">
                  <c:v>2246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6A6-4ADC-8940-CAE925561F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4.8</c:v>
                </c:pt>
                <c:pt idx="1">
                  <c:v>8.7799999999999994</c:v>
                </c:pt>
                <c:pt idx="2">
                  <c:v>10.26</c:v>
                </c:pt>
                <c:pt idx="3">
                  <c:v>18.600000000000001</c:v>
                </c:pt>
                <c:pt idx="4">
                  <c:v>31.75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9-4DD0-B80D-546129D167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0371D4">
                  <a:lumMod val="20000"/>
                  <a:lumOff val="80000"/>
                </a:srgbClr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3A3-4479-87D3-ADC412F14879}"/>
              </c:ext>
            </c:extLst>
          </c:dPt>
          <c:dPt>
            <c:idx val="1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3A3-4479-87D3-ADC412F14879}"/>
              </c:ext>
            </c:extLst>
          </c:dPt>
          <c:dPt>
            <c:idx val="2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3A3-4479-87D3-ADC412F14879}"/>
              </c:ext>
            </c:extLst>
          </c:dPt>
          <c:dPt>
            <c:idx val="3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3A3-4479-87D3-ADC412F14879}"/>
              </c:ext>
            </c:extLst>
          </c:dPt>
          <c:dPt>
            <c:idx val="4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108F-4A1B-97A8-9A66B1C027E1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>
                  <c15:layout>
                    <c:manualLayout>
                      <c:w val="4.0461475914935839E-2"/>
                      <c:h val="5.231906853734954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73A3-4479-87D3-ADC412F14879}"/>
                </c:ext>
              </c:extLst>
            </c:dLbl>
            <c:dLbl>
              <c:idx val="1"/>
              <c:layout>
                <c:manualLayout>
                  <c:x val="5.7839823264543219E-2"/>
                  <c:y val="8.118498017244725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73A3-4479-87D3-ADC412F14879}"/>
                </c:ext>
              </c:extLst>
            </c:dLbl>
            <c:dLbl>
              <c:idx val="4"/>
              <c:layout>
                <c:manualLayout>
                  <c:x val="3.9888210732485622E-5"/>
                  <c:y val="-0.24834110692275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08F-4A1B-97A8-9A66B1C027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A0级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 formatCode="_ * #,##0_ ;_ * \-#,##0_ ;_ * &quot;-&quot;??_ ;_ @_ ">
                  <c:v>46291.000000001695</c:v>
                </c:pt>
                <c:pt idx="1">
                  <c:v>68077.000000000102</c:v>
                </c:pt>
                <c:pt idx="2">
                  <c:v>461105.00000000617</c:v>
                </c:pt>
                <c:pt idx="3">
                  <c:v>300163.00000000588</c:v>
                </c:pt>
                <c:pt idx="4" formatCode="_ * #,##0_ ;_ * \-#,##0_ ;_ * &quot;-&quot;??_ ;_ @_ ">
                  <c:v>81689.000000002212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3A3-4479-87D3-ADC412F148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84A-4C2B-9BEE-2E8790013DF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84A-4C2B-9BEE-2E8790013DF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84A-4C2B-9BEE-2E8790013DF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84A-4C2B-9BEE-2E8790013DF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84A-4C2B-9BEE-2E8790013DF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84A-4C2B-9BEE-2E8790013DF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84A-4C2B-9BEE-2E8790013DF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84A-4C2B-9BEE-2E8790013DF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84A-4C2B-9BEE-2E8790013DF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84A-4C2B-9BEE-2E8790013DF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84A-4C2B-9BEE-2E8790013DF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84A-4C2B-9BEE-2E8790013DF1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18.09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84A-4C2B-9BEE-2E8790013D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18.11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84A-4C2B-9BEE-2E8790013DF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19.31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84A-4C2B-9BEE-2E8790013DF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19.80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84A-4C2B-9BEE-2E8790013DF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19.11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84A-4C2B-9BEE-2E8790013DF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18.70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84A-4C2B-9BEE-2E8790013DF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19.13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84A-4C2B-9BEE-2E8790013DF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19.19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84A-4C2B-9BEE-2E8790013DF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18.90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84A-4C2B-9BEE-2E8790013DF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19.01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84A-4C2B-9BEE-2E8790013DF1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18.02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84A-4C2B-9BEE-2E8790013DF1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18.74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84A-4C2B-9BEE-2E8790013DF1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18.09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84A-4C2B-9BEE-2E8790013D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0.12299570421880901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84A-4C2B-9BEE-2E8790013D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A3D24-6083-4546-8C6D-DEE86BAAAE49}" type="datetimeFigureOut">
              <a:rPr lang="zh-CN" altLang="en-US" smtClean="0"/>
              <a:t>2024/3/4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D8765-8EF3-408C-9341-152904E41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54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694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ïṧľîḑe">
            <a:extLst>
              <a:ext uri="{FF2B5EF4-FFF2-40B4-BE49-F238E27FC236}">
                <a16:creationId xmlns:a16="http://schemas.microsoft.com/office/drawing/2014/main" id="{6E18C361-0440-D430-2569-1212608D231B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>
              <a:alphaModFix amt="35000"/>
            </a:blip>
            <a:stretch>
              <a:fillRect t="-795" b="-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545B57F-7D9D-4AD8-9FE4-E5267D65BB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0400" y="1744071"/>
            <a:ext cx="9921270" cy="1561980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zh-CN" altLang="en-US" sz="4800" b="1" dirty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 defTabSz="914354"/>
            <a:r>
              <a:rPr lang="en-US" altLang="zh-CN" dirty="0"/>
              <a:t>Click to edit </a:t>
            </a:r>
            <a:br>
              <a:rPr lang="en-US" altLang="zh-CN" dirty="0"/>
            </a:br>
            <a:r>
              <a:rPr lang="en-US" altLang="zh-CN" dirty="0"/>
              <a:t>Master title style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4C4A721-803B-47CB-B99E-1D01E8E016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59527" y="5837829"/>
            <a:ext cx="5159373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r">
              <a:buNone/>
              <a:defRPr lang="en-US" altLang="zh-CN" sz="1200" b="0" smtClean="0">
                <a:solidFill>
                  <a:schemeClr val="bg1"/>
                </a:solidFill>
                <a:latin typeface="+mn-ea"/>
                <a:ea typeface="+mn-ea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Speaker name and title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CA939A61-406D-45DC-B757-059EFAA058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5837829"/>
            <a:ext cx="5172074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200" b="0" smtClean="0">
                <a:solidFill>
                  <a:schemeClr val="bg1"/>
                </a:solidFill>
                <a:latin typeface="+mn-ea"/>
                <a:ea typeface="+mn-ea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70976EC-3746-0C92-1438-992DD3DE6A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330702"/>
            <a:ext cx="671197" cy="2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541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DC6DA8-D137-41D2-A934-63CB8FFB8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ED916A-3E34-4B9E-8F9F-7A8921A30F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3E0EBE-EC20-4150-A2C6-9837F3449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09902" y="6438900"/>
            <a:ext cx="2661448" cy="215900"/>
          </a:xfrm>
          <a:prstGeom prst="rect">
            <a:avLst/>
          </a:prstGeom>
        </p:spPr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9843A96-03C5-9D7B-2B61-D476974FF4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301" y="366870"/>
            <a:ext cx="671197" cy="2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74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>
            <a:extLst>
              <a:ext uri="{FF2B5EF4-FFF2-40B4-BE49-F238E27FC236}">
                <a16:creationId xmlns:a16="http://schemas.microsoft.com/office/drawing/2014/main" id="{FDF03A82-401C-4A0E-BE21-BE588E8741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500188"/>
            <a:ext cx="2836562" cy="594626"/>
          </a:xfrm>
        </p:spPr>
        <p:txBody>
          <a:bodyPr>
            <a:normAutofit/>
          </a:bodyPr>
          <a:lstStyle>
            <a:lvl1pPr marL="0" indent="0" algn="r">
              <a:buFont typeface="+mj-lt"/>
              <a:buNone/>
              <a:defRPr sz="2400" b="1"/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0BEF0FD1-3ACE-43A8-AF57-CC0D436DC7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47836" y="1500187"/>
            <a:ext cx="7871045" cy="4633913"/>
          </a:xfrm>
        </p:spPr>
        <p:txBody>
          <a:bodyPr/>
          <a:lstStyle>
            <a:lvl1pPr marL="342900" indent="-342900">
              <a:buFont typeface="+mj-lt"/>
              <a:buAutoNum type="arabicPeriod"/>
              <a:defRPr/>
            </a:lvl1pPr>
            <a:lvl2pPr marL="800100" indent="-342900">
              <a:buFont typeface="+mj-ea"/>
              <a:buAutoNum type="circleNumDbPlain"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AEA95BB-0FD6-4D94-81DB-8D38069818E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C2568E-3CA5-4FDE-A375-CB503A7EDE34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/>
          <a:lstStyle/>
          <a:p>
            <a:fld id="{AC4CC43B-9EB6-4465-8B1A-3F7180DAD0DF}" type="datetime1">
              <a:rPr lang="zh-CN" altLang="en-US" smtClean="0"/>
              <a:t>2024/3/5</a:t>
            </a:fld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3EAC383-637D-4997-B597-28ADC11AA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/>
          <a:lstStyle/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cxnSp>
        <p:nvCxnSpPr>
          <p:cNvPr id="10" name="î$ļíďé">
            <a:extLst>
              <a:ext uri="{FF2B5EF4-FFF2-40B4-BE49-F238E27FC236}">
                <a16:creationId xmlns:a16="http://schemas.microsoft.com/office/drawing/2014/main" id="{5866F782-5852-4C4E-B3FE-2AD687E8AC1B}"/>
              </a:ext>
            </a:extLst>
          </p:cNvPr>
          <p:cNvCxnSpPr>
            <a:cxnSpLocks/>
          </p:cNvCxnSpPr>
          <p:nvPr userDrawn="1"/>
        </p:nvCxnSpPr>
        <p:spPr>
          <a:xfrm>
            <a:off x="3621019" y="1500188"/>
            <a:ext cx="0" cy="4633913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îSḻidê">
            <a:extLst>
              <a:ext uri="{FF2B5EF4-FFF2-40B4-BE49-F238E27FC236}">
                <a16:creationId xmlns:a16="http://schemas.microsoft.com/office/drawing/2014/main" id="{3CCCD118-A808-47B5-869B-310AF975DC9C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2626456" y="5219207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ïṧľîḑe">
            <a:extLst>
              <a:ext uri="{FF2B5EF4-FFF2-40B4-BE49-F238E27FC236}">
                <a16:creationId xmlns:a16="http://schemas.microsoft.com/office/drawing/2014/main" id="{111B8532-FC10-D4FB-A6DD-C81B4655B3C0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>
              <a:alphaModFix amt="5000"/>
            </a:blip>
            <a:stretch>
              <a:fillRect t="-795" b="-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9775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99052"/>
            <a:ext cx="5731164" cy="951057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2400">
                <a:solidFill>
                  <a:schemeClr val="bg1"/>
                </a:solidFill>
              </a:defRPr>
            </a:lvl1pPr>
          </a:lstStyle>
          <a:p>
            <a:pPr lvl="0" defTabSz="914354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5731164" cy="2383991"/>
          </a:xfrm>
        </p:spPr>
        <p:txBody>
          <a:bodyPr/>
          <a:lstStyle>
            <a:lvl1pPr marL="0" indent="0">
              <a:buNone/>
              <a:defRPr lang="en-US" altLang="zh-CN"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Master text styles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279D9A-DC49-4C12-80D3-3D89C2783F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/>
          <a:lstStyle/>
          <a:p>
            <a:fld id="{6834F10D-3A58-4285-A9DB-D9098A7BEDDD}" type="datetime1">
              <a:rPr lang="zh-CN" altLang="en-US" smtClean="0"/>
              <a:t>2024/3/5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EF8C95-8814-4768-850F-851B6434A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94C1D7-7C5A-49B3-9D05-119C615E1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ïṧľîḑe">
            <a:extLst>
              <a:ext uri="{FF2B5EF4-FFF2-40B4-BE49-F238E27FC236}">
                <a16:creationId xmlns:a16="http://schemas.microsoft.com/office/drawing/2014/main" id="{D6D3B013-4ABD-F86F-E107-2F35D6E63A07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>
              <a:alphaModFix amt="5000"/>
            </a:blip>
            <a:stretch>
              <a:fillRect t="-795" b="-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12207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8247FF78-C3ED-400F-0B06-FC367289A0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195" y="114942"/>
            <a:ext cx="671197" cy="29496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7ED64347-4179-1F5D-8BA8-2F5AAC25AAB3}"/>
              </a:ext>
            </a:extLst>
          </p:cNvPr>
          <p:cNvSpPr txBox="1"/>
          <p:nvPr userDrawn="1"/>
        </p:nvSpPr>
        <p:spPr>
          <a:xfrm>
            <a:off x="766613" y="6446976"/>
            <a:ext cx="20597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www.isengine.com.cn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ïṧľîḑe">
            <a:extLst>
              <a:ext uri="{FF2B5EF4-FFF2-40B4-BE49-F238E27FC236}">
                <a16:creationId xmlns:a16="http://schemas.microsoft.com/office/drawing/2014/main" id="{7C8293B9-80CD-B22B-689C-DBE0E14B5371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4">
              <a:alphaModFix amt="5000"/>
            </a:blip>
            <a:stretch>
              <a:fillRect t="-795" b="-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7642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ṧľîḑe">
            <a:extLst>
              <a:ext uri="{FF2B5EF4-FFF2-40B4-BE49-F238E27FC236}">
                <a16:creationId xmlns:a16="http://schemas.microsoft.com/office/drawing/2014/main" id="{473A12A2-D6F6-27A7-7AD3-B2FB01AD9F2C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>
              <a:alphaModFix amt="16000"/>
            </a:blip>
            <a:stretch>
              <a:fillRect t="-795" b="-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C2320649-ACD7-42E9-A261-E6ED46ACB4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2495360"/>
            <a:ext cx="10858500" cy="164306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r">
              <a:buNone/>
              <a:defRPr lang="en-US" altLang="zh-CN" sz="3200" b="1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lang="en-US" altLang="zh-CN" smtClean="0"/>
            </a:lvl2pPr>
            <a:lvl3pPr>
              <a:defRPr lang="en-US" altLang="zh-CN" smtClean="0"/>
            </a:lvl3pPr>
            <a:lvl4pPr>
              <a:defRPr lang="en-US" altLang="zh-CN" smtClean="0"/>
            </a:lvl4pPr>
            <a:lvl5pPr>
              <a:defRPr lang="zh-CN" altLang="en-US"/>
            </a:lvl5pPr>
          </a:lstStyle>
          <a:p>
            <a:pPr marL="228600" lvl="0" indent="-228600" defTabSz="914354">
              <a:spcBef>
                <a:spcPct val="0"/>
              </a:spcBef>
            </a:pPr>
            <a:r>
              <a:rPr lang="en-US" altLang="zh-CN" dirty="0"/>
              <a:t>Click to edit Master text styles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A01EED25-4D2A-435D-A5F9-01DCC2F0748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0400" y="5837829"/>
            <a:ext cx="5175248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200" b="0" smtClean="0">
                <a:solidFill>
                  <a:schemeClr val="bg1"/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8A0E05B-55F4-A93D-7847-C3FB41F69CB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330702"/>
            <a:ext cx="671197" cy="2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8059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9307103-D92B-4D3C-B386-9FD58793C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354"/>
            <a:r>
              <a:rPr lang="en-US" altLang="zh-CN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F8920D0-E0E5-40BB-AEDA-3D7A09092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7915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1" r:id="rId4"/>
    <p:sldLayoutId id="2147483654" r:id="rId5"/>
    <p:sldLayoutId id="2147483656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0.xml"/><Relationship Id="rId3" Type="http://schemas.openxmlformats.org/officeDocument/2006/relationships/tags" Target="../tags/tag38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chart" Target="../charts/chart23.xml"/><Relationship Id="rId5" Type="http://schemas.openxmlformats.org/officeDocument/2006/relationships/tags" Target="../tags/tag40.xml"/><Relationship Id="rId10" Type="http://schemas.openxmlformats.org/officeDocument/2006/relationships/chart" Target="../charts/chart22.xml"/><Relationship Id="rId4" Type="http://schemas.openxmlformats.org/officeDocument/2006/relationships/tags" Target="../tags/tag39.xml"/><Relationship Id="rId9" Type="http://schemas.openxmlformats.org/officeDocument/2006/relationships/chart" Target="../charts/chart2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4.xml"/><Relationship Id="rId3" Type="http://schemas.openxmlformats.org/officeDocument/2006/relationships/tags" Target="../tags/tag44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chart" Target="../charts/chart27.xml"/><Relationship Id="rId5" Type="http://schemas.openxmlformats.org/officeDocument/2006/relationships/tags" Target="../tags/tag46.xml"/><Relationship Id="rId10" Type="http://schemas.openxmlformats.org/officeDocument/2006/relationships/chart" Target="../charts/chart26.xml"/><Relationship Id="rId4" Type="http://schemas.openxmlformats.org/officeDocument/2006/relationships/tags" Target="../tags/tag45.xml"/><Relationship Id="rId9" Type="http://schemas.openxmlformats.org/officeDocument/2006/relationships/chart" Target="../charts/chart2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8.xml"/><Relationship Id="rId3" Type="http://schemas.openxmlformats.org/officeDocument/2006/relationships/tags" Target="../tags/tag50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10" Type="http://schemas.openxmlformats.org/officeDocument/2006/relationships/chart" Target="../charts/chart30.xml"/><Relationship Id="rId4" Type="http://schemas.openxmlformats.org/officeDocument/2006/relationships/tags" Target="../tags/tag51.xml"/><Relationship Id="rId9" Type="http://schemas.openxmlformats.org/officeDocument/2006/relationships/chart" Target="../charts/char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54.xml"/><Relationship Id="rId1" Type="http://schemas.openxmlformats.org/officeDocument/2006/relationships/themeOverride" Target="../theme/themeOverride2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1.xml"/><Relationship Id="rId3" Type="http://schemas.openxmlformats.org/officeDocument/2006/relationships/tags" Target="../tags/tag57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chart" Target="../charts/chart34.xml"/><Relationship Id="rId5" Type="http://schemas.openxmlformats.org/officeDocument/2006/relationships/tags" Target="../tags/tag59.xml"/><Relationship Id="rId10" Type="http://schemas.openxmlformats.org/officeDocument/2006/relationships/chart" Target="../charts/chart33.xml"/><Relationship Id="rId4" Type="http://schemas.openxmlformats.org/officeDocument/2006/relationships/tags" Target="../tags/tag58.xml"/><Relationship Id="rId9" Type="http://schemas.openxmlformats.org/officeDocument/2006/relationships/chart" Target="../charts/chart3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5.xml"/><Relationship Id="rId3" Type="http://schemas.openxmlformats.org/officeDocument/2006/relationships/tags" Target="../tags/tag63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tags" Target="../tags/tag66.xml"/><Relationship Id="rId11" Type="http://schemas.openxmlformats.org/officeDocument/2006/relationships/chart" Target="../charts/chart38.xml"/><Relationship Id="rId5" Type="http://schemas.openxmlformats.org/officeDocument/2006/relationships/tags" Target="../tags/tag65.xml"/><Relationship Id="rId10" Type="http://schemas.openxmlformats.org/officeDocument/2006/relationships/chart" Target="../charts/chart37.xml"/><Relationship Id="rId4" Type="http://schemas.openxmlformats.org/officeDocument/2006/relationships/tags" Target="../tags/tag64.xml"/><Relationship Id="rId9" Type="http://schemas.openxmlformats.org/officeDocument/2006/relationships/chart" Target="../charts/chart3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9.xml"/><Relationship Id="rId3" Type="http://schemas.openxmlformats.org/officeDocument/2006/relationships/tags" Target="../tags/tag69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chart" Target="../charts/chart42.xml"/><Relationship Id="rId5" Type="http://schemas.openxmlformats.org/officeDocument/2006/relationships/tags" Target="../tags/tag71.xml"/><Relationship Id="rId10" Type="http://schemas.openxmlformats.org/officeDocument/2006/relationships/chart" Target="../charts/chart41.xml"/><Relationship Id="rId4" Type="http://schemas.openxmlformats.org/officeDocument/2006/relationships/tags" Target="../tags/tag70.xml"/><Relationship Id="rId9" Type="http://schemas.openxmlformats.org/officeDocument/2006/relationships/chart" Target="../charts/chart4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75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11" Type="http://schemas.openxmlformats.org/officeDocument/2006/relationships/chart" Target="../charts/chart45.xml"/><Relationship Id="rId5" Type="http://schemas.openxmlformats.org/officeDocument/2006/relationships/tags" Target="../tags/tag77.xml"/><Relationship Id="rId10" Type="http://schemas.openxmlformats.org/officeDocument/2006/relationships/chart" Target="../charts/chart44.xml"/><Relationship Id="rId4" Type="http://schemas.openxmlformats.org/officeDocument/2006/relationships/tags" Target="../tags/tag76.xml"/><Relationship Id="rId9" Type="http://schemas.openxmlformats.org/officeDocument/2006/relationships/chart" Target="../charts/chart4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79.xml"/><Relationship Id="rId1" Type="http://schemas.openxmlformats.org/officeDocument/2006/relationships/themeOverride" Target="../theme/themeOverride3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6.xml"/><Relationship Id="rId3" Type="http://schemas.openxmlformats.org/officeDocument/2006/relationships/tags" Target="../tags/tag82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11" Type="http://schemas.openxmlformats.org/officeDocument/2006/relationships/chart" Target="../charts/chart49.xml"/><Relationship Id="rId5" Type="http://schemas.openxmlformats.org/officeDocument/2006/relationships/tags" Target="../tags/tag84.xml"/><Relationship Id="rId10" Type="http://schemas.openxmlformats.org/officeDocument/2006/relationships/chart" Target="../charts/chart48.xml"/><Relationship Id="rId4" Type="http://schemas.openxmlformats.org/officeDocument/2006/relationships/tags" Target="../tags/tag83.xml"/><Relationship Id="rId9" Type="http://schemas.openxmlformats.org/officeDocument/2006/relationships/chart" Target="../charts/chart4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0.xml"/><Relationship Id="rId3" Type="http://schemas.openxmlformats.org/officeDocument/2006/relationships/tags" Target="../tags/tag88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11" Type="http://schemas.openxmlformats.org/officeDocument/2006/relationships/chart" Target="../charts/chart53.xml"/><Relationship Id="rId5" Type="http://schemas.openxmlformats.org/officeDocument/2006/relationships/tags" Target="../tags/tag90.xml"/><Relationship Id="rId10" Type="http://schemas.openxmlformats.org/officeDocument/2006/relationships/chart" Target="../charts/chart52.xml"/><Relationship Id="rId4" Type="http://schemas.openxmlformats.org/officeDocument/2006/relationships/tags" Target="../tags/tag89.xml"/><Relationship Id="rId9" Type="http://schemas.openxmlformats.org/officeDocument/2006/relationships/chart" Target="../charts/chart5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4.xml"/><Relationship Id="rId3" Type="http://schemas.openxmlformats.org/officeDocument/2006/relationships/tags" Target="../tags/tag94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chart" Target="../charts/chart57.xml"/><Relationship Id="rId5" Type="http://schemas.openxmlformats.org/officeDocument/2006/relationships/tags" Target="../tags/tag96.xml"/><Relationship Id="rId10" Type="http://schemas.openxmlformats.org/officeDocument/2006/relationships/chart" Target="../charts/chart56.xml"/><Relationship Id="rId4" Type="http://schemas.openxmlformats.org/officeDocument/2006/relationships/tags" Target="../tags/tag95.xml"/><Relationship Id="rId9" Type="http://schemas.openxmlformats.org/officeDocument/2006/relationships/chart" Target="../charts/chart5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8.xml"/><Relationship Id="rId3" Type="http://schemas.openxmlformats.org/officeDocument/2006/relationships/tags" Target="../tags/tag100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10" Type="http://schemas.openxmlformats.org/officeDocument/2006/relationships/chart" Target="../charts/chart60.xml"/><Relationship Id="rId4" Type="http://schemas.openxmlformats.org/officeDocument/2006/relationships/tags" Target="../tags/tag101.xml"/><Relationship Id="rId9" Type="http://schemas.openxmlformats.org/officeDocument/2006/relationships/chart" Target="../charts/chart5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04.xml"/><Relationship Id="rId1" Type="http://schemas.openxmlformats.org/officeDocument/2006/relationships/themeOverride" Target="../theme/themeOverride50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tags" Target="../tags/tag7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chart" Target="../charts/chart4.xml"/><Relationship Id="rId5" Type="http://schemas.openxmlformats.org/officeDocument/2006/relationships/tags" Target="../tags/tag9.xml"/><Relationship Id="rId10" Type="http://schemas.openxmlformats.org/officeDocument/2006/relationships/chart" Target="../charts/chart3.xml"/><Relationship Id="rId4" Type="http://schemas.openxmlformats.org/officeDocument/2006/relationships/tags" Target="../tags/tag8.xml"/><Relationship Id="rId9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tags" Target="../tags/tag13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chart" Target="../charts/chart8.xml"/><Relationship Id="rId5" Type="http://schemas.openxmlformats.org/officeDocument/2006/relationships/tags" Target="../tags/tag15.xml"/><Relationship Id="rId10" Type="http://schemas.openxmlformats.org/officeDocument/2006/relationships/chart" Target="../charts/chart7.xml"/><Relationship Id="rId4" Type="http://schemas.openxmlformats.org/officeDocument/2006/relationships/tags" Target="../tags/tag14.xml"/><Relationship Id="rId9" Type="http://schemas.openxmlformats.org/officeDocument/2006/relationships/chart" Target="../charts/char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3" Type="http://schemas.openxmlformats.org/officeDocument/2006/relationships/tags" Target="../tags/tag19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chart" Target="../charts/chart12.xml"/><Relationship Id="rId5" Type="http://schemas.openxmlformats.org/officeDocument/2006/relationships/tags" Target="../tags/tag21.xml"/><Relationship Id="rId10" Type="http://schemas.openxmlformats.org/officeDocument/2006/relationships/chart" Target="../charts/chart11.xml"/><Relationship Id="rId4" Type="http://schemas.openxmlformats.org/officeDocument/2006/relationships/tags" Target="../tags/tag20.xml"/><Relationship Id="rId9" Type="http://schemas.openxmlformats.org/officeDocument/2006/relationships/chart" Target="../charts/chart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3.xml"/><Relationship Id="rId3" Type="http://schemas.openxmlformats.org/officeDocument/2006/relationships/tags" Target="../tags/tag25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10" Type="http://schemas.openxmlformats.org/officeDocument/2006/relationships/chart" Target="../charts/chart15.xml"/><Relationship Id="rId4" Type="http://schemas.openxmlformats.org/officeDocument/2006/relationships/tags" Target="../tags/tag26.xml"/><Relationship Id="rId9" Type="http://schemas.openxmlformats.org/officeDocument/2006/relationships/chart" Target="../charts/char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6.xml"/><Relationship Id="rId3" Type="http://schemas.openxmlformats.org/officeDocument/2006/relationships/tags" Target="../tags/tag32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chart" Target="../charts/chart19.xml"/><Relationship Id="rId5" Type="http://schemas.openxmlformats.org/officeDocument/2006/relationships/tags" Target="../tags/tag34.xml"/><Relationship Id="rId10" Type="http://schemas.openxmlformats.org/officeDocument/2006/relationships/chart" Target="../charts/chart18.xml"/><Relationship Id="rId4" Type="http://schemas.openxmlformats.org/officeDocument/2006/relationships/tags" Target="../tags/tag33.xml"/><Relationship Id="rId9" Type="http://schemas.openxmlformats.org/officeDocument/2006/relationships/chart" Target="../charts/char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îṩḻïḓ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ïśľíḑé">
            <a:extLst>
              <a:ext uri="{FF2B5EF4-FFF2-40B4-BE49-F238E27FC236}">
                <a16:creationId xmlns:a16="http://schemas.microsoft.com/office/drawing/2014/main" id="{6C2532AA-A647-48FF-8A25-36777AF5B1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1839" y="2275754"/>
            <a:ext cx="9921270" cy="2152811"/>
          </a:xfrm>
        </p:spPr>
        <p:txBody>
          <a:bodyPr anchor="ctr"/>
          <a:lstStyle/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en-US" altLang="zh-CN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M.A.D.E </a:t>
            </a:r>
            <a:r>
              <a:rPr lang="zh-CN" alt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产业研究</a:t>
            </a:r>
            <a:br>
              <a:rPr lang="en-US" altLang="zh-CN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价格</a:t>
            </a:r>
            <a:r>
              <a:rPr lang="en-US" altLang="zh-CN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/</a:t>
            </a:r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优惠指数走势报告</a:t>
            </a:r>
            <a:endParaRPr lang="zh-CN" alt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12" name="iṡ1íḑé">
            <a:extLst>
              <a:ext uri="{FF2B5EF4-FFF2-40B4-BE49-F238E27FC236}">
                <a16:creationId xmlns:a16="http://schemas.microsoft.com/office/drawing/2014/main" id="{BFF7D8B0-524B-4065-95EB-00BAEDA269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altLang="zh-CN" dirty="0"/>
              <a:t>www.</a:t>
            </a:r>
            <a:r>
              <a:rPr lang="en-US" altLang="zh-CN" dirty="0" err="1"/>
              <a:t>isengine</a:t>
            </a:r>
            <a:r>
              <a:rPr lang="en-US" altLang="zh-CN" dirty="0"/>
              <a:t>.</a:t>
            </a:r>
            <a:r>
              <a:rPr lang="en-GB" altLang="zh-CN" dirty="0"/>
              <a:t>com.cn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CF4FA66-4ABF-62FE-B0FE-8439F2A24D95}"/>
              </a:ext>
            </a:extLst>
          </p:cNvPr>
          <p:cNvSpPr txBox="1"/>
          <p:nvPr/>
        </p:nvSpPr>
        <p:spPr>
          <a:xfrm>
            <a:off x="4470205" y="4730620"/>
            <a:ext cx="272453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+mn-ea"/>
              </a:rPr>
              <a:t>2024</a:t>
            </a:r>
            <a:r>
              <a:rPr lang="zh-CN" altLang="en-US" b="1" dirty="0">
                <a:solidFill>
                  <a:schemeClr val="bg1"/>
                </a:solidFill>
                <a:latin typeface="+mn-ea"/>
              </a:rPr>
              <a:t>年</a:t>
            </a:r>
            <a:r>
              <a:rPr lang="en-US" altLang="zh-CN" b="1" dirty="0">
                <a:solidFill>
                  <a:schemeClr val="bg1"/>
                </a:solidFill>
                <a:latin typeface="+mn-ea"/>
              </a:rPr>
              <a:t>1</a:t>
            </a:r>
            <a:r>
              <a:rPr lang="zh-CN" altLang="en-US" b="1" dirty="0">
                <a:solidFill>
                  <a:schemeClr val="bg1"/>
                </a:solidFill>
                <a:latin typeface="+mn-ea"/>
              </a:rPr>
              <a:t>月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4724CA-FF36-5492-69EA-0E751D808D43}"/>
              </a:ext>
            </a:extLst>
          </p:cNvPr>
          <p:cNvSpPr txBox="1"/>
          <p:nvPr/>
        </p:nvSpPr>
        <p:spPr>
          <a:xfrm>
            <a:off x="2711384" y="1169216"/>
            <a:ext cx="624218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全国乘用车市场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421421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月轿车市场优惠变化指数为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-1.17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2.87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轿车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市场整体优惠幅度较上月减少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1,600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5.4%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轿车市场中只有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级两个低端市场终端优惠继续增长，中高级细分市场终端优惠都出现收缩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</a:t>
            </a:r>
            <a:r>
              <a:rPr lang="zh-CN" altLang="en-US" dirty="0"/>
              <a:t>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3" name="Object 4">
            <a:extLst>
              <a:ext uri="{FF2B5EF4-FFF2-40B4-BE49-F238E27FC236}">
                <a16:creationId xmlns:a16="http://schemas.microsoft.com/office/drawing/2014/main" id="{B7536203-87DE-1E77-66E6-DA87B8D1DA18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627825132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FB405FB2-DC1E-CD1C-4879-5617E08D33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8885895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409E1416-2E99-66AB-1697-8DD4E8F54F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70754839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2" name="图表 21">
            <a:extLst>
              <a:ext uri="{FF2B5EF4-FFF2-40B4-BE49-F238E27FC236}">
                <a16:creationId xmlns:a16="http://schemas.microsoft.com/office/drawing/2014/main" id="{F66E925C-AABB-D840-E226-B0CF4AD706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1227290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23" name="表格 11">
            <a:extLst>
              <a:ext uri="{FF2B5EF4-FFF2-40B4-BE49-F238E27FC236}">
                <a16:creationId xmlns:a16="http://schemas.microsoft.com/office/drawing/2014/main" id="{395BBC46-0E83-D6F7-F5C9-68EF78CEC2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2831076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9C0006"/>
                          </a:solidFill>
                        </a:rPr>
                        <a:t>+11.5%</a:t>
                      </a:r>
                      <a:endParaRPr lang="zh-CN" altLang="en-US" sz="900" b="1" dirty="0">
                        <a:solidFill>
                          <a:srgbClr val="9C0006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+13.2%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904893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-14.5%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-4.4%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-10.6%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id="{F61A20A9-015C-D71C-B6E1-15B20A92FB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8411822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5" name="文本框 24">
            <a:extLst>
              <a:ext uri="{FF2B5EF4-FFF2-40B4-BE49-F238E27FC236}">
                <a16:creationId xmlns:a16="http://schemas.microsoft.com/office/drawing/2014/main" id="{A47BB712-1CA5-BFB8-13F0-38BB3EC2B482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362CC6-DEE9-F8BF-6B02-85034261691A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本月轿车市场监测车型销量合计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</a:rPr>
              <a:t>95.7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BB37B04-76F1-C219-D406-39716E9E23D4}"/>
              </a:ext>
            </a:extLst>
          </p:cNvPr>
          <p:cNvSpPr txBox="1"/>
          <p:nvPr/>
        </p:nvSpPr>
        <p:spPr>
          <a:xfrm>
            <a:off x="6140698" y="3741494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B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30.0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31%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C970814-E7AA-AE70-D633-B93912338F81}"/>
              </a:ext>
            </a:extLst>
          </p:cNvPr>
          <p:cNvSpPr txBox="1"/>
          <p:nvPr/>
        </p:nvSpPr>
        <p:spPr>
          <a:xfrm>
            <a:off x="5399963" y="4594022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A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46.1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48%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BDC25B8-2499-9749-B884-CC241A0F3E9E}"/>
              </a:ext>
            </a:extLst>
          </p:cNvPr>
          <p:cNvSpPr txBox="1"/>
          <p:nvPr/>
        </p:nvSpPr>
        <p:spPr>
          <a:xfrm>
            <a:off x="7528297" y="354852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C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8.1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9%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3076026-5537-4A8F-EA35-47BDBFAF28D4}"/>
              </a:ext>
            </a:extLst>
          </p:cNvPr>
          <p:cNvSpPr txBox="1"/>
          <p:nvPr/>
        </p:nvSpPr>
        <p:spPr>
          <a:xfrm>
            <a:off x="7528297" y="5509207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A0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6.8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7%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630F95B-89F8-FB5B-8560-9393C4FB8AEB}"/>
              </a:ext>
            </a:extLst>
          </p:cNvPr>
          <p:cNvSpPr txBox="1"/>
          <p:nvPr/>
        </p:nvSpPr>
        <p:spPr>
          <a:xfrm>
            <a:off x="7528297" y="471299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A00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4.6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5%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8655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-0.14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2.62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市场优惠幅度较上月减少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0.9%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市场各级别细分市场的终端优惠变化有所分化，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级市场优惠继续增加，而其它细分市场则都出现下滑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—SUV</a:t>
            </a:r>
            <a:r>
              <a:rPr lang="zh-CN" altLang="en-US" dirty="0"/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27832422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33BFB22C-A415-D58E-339D-1A67FA1038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0891656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C5D3D966-EBAA-6867-3083-FD0F013B34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857247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9010CCB9-1C2B-9EC3-B399-892A685E1B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493920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-9.9%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-6.8%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+7.4%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-2.5%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3DDB9DC2-4B5C-A016-81B9-1C773AA3C7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59514901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4" name="表格 12">
            <a:extLst>
              <a:ext uri="{FF2B5EF4-FFF2-40B4-BE49-F238E27FC236}">
                <a16:creationId xmlns:a16="http://schemas.microsoft.com/office/drawing/2014/main" id="{5D261EEF-CB65-332E-9F1E-11DAD0E180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80000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19" name="文本框 18">
            <a:extLst>
              <a:ext uri="{FF2B5EF4-FFF2-40B4-BE49-F238E27FC236}">
                <a16:creationId xmlns:a16="http://schemas.microsoft.com/office/drawing/2014/main" id="{06F88C36-CE3F-DBA4-C4A8-15693D320CA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4A167C5-19FB-0FFB-D62C-05FA25C4FA41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</a:rPr>
              <a:t>SUV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市场监测车型销量合计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105.3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6FB6EBA-3F07-C440-1235-9785CA7EC504}"/>
              </a:ext>
            </a:extLst>
          </p:cNvPr>
          <p:cNvSpPr txBox="1"/>
          <p:nvPr/>
        </p:nvSpPr>
        <p:spPr>
          <a:xfrm>
            <a:off x="5990446" y="3771619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B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36.2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30%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EA12F15-613E-D5A2-9273-C6D7FD2E865A}"/>
              </a:ext>
            </a:extLst>
          </p:cNvPr>
          <p:cNvSpPr txBox="1"/>
          <p:nvPr/>
        </p:nvSpPr>
        <p:spPr>
          <a:xfrm>
            <a:off x="5743714" y="48834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A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63.5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53%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057E884-D4E2-A069-40B5-B726BFCE8AAB}"/>
              </a:ext>
            </a:extLst>
          </p:cNvPr>
          <p:cNvSpPr txBox="1"/>
          <p:nvPr/>
        </p:nvSpPr>
        <p:spPr>
          <a:xfrm>
            <a:off x="7528297" y="370878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微软雅黑"/>
              </a:rPr>
              <a:t>C</a:t>
            </a:r>
            <a:r>
              <a:rPr lang="zh-CN" altLang="en-US" sz="1400" b="1" dirty="0">
                <a:latin typeface="微软雅黑"/>
              </a:rPr>
              <a:t>级</a:t>
            </a:r>
            <a:endParaRPr lang="en-US" altLang="zh-CN" sz="1400" b="1" dirty="0"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微软雅黑"/>
              </a:rPr>
              <a:t>监测销量</a:t>
            </a:r>
            <a:r>
              <a:rPr lang="en-US" altLang="zh-CN" sz="700" dirty="0">
                <a:latin typeface="微软雅黑"/>
              </a:rPr>
              <a:t>: 12.8</a:t>
            </a:r>
            <a:r>
              <a:rPr lang="zh-CN" altLang="en-US" sz="700" dirty="0">
                <a:latin typeface="微软雅黑"/>
              </a:rPr>
              <a:t>万辆</a:t>
            </a:r>
            <a:endParaRPr lang="en-US" altLang="zh-CN" sz="700" dirty="0"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微软雅黑"/>
              </a:rPr>
              <a:t>份额占比</a:t>
            </a:r>
            <a:r>
              <a:rPr lang="en-US" altLang="zh-CN" sz="700" dirty="0">
                <a:latin typeface="微软雅黑"/>
              </a:rPr>
              <a:t>: 11%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A2526C6-35CC-A8C6-9F5F-D15C901CF999}"/>
              </a:ext>
            </a:extLst>
          </p:cNvPr>
          <p:cNvSpPr txBox="1"/>
          <p:nvPr/>
        </p:nvSpPr>
        <p:spPr>
          <a:xfrm>
            <a:off x="7570808" y="49752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微软雅黑"/>
              </a:rPr>
              <a:t>A0</a:t>
            </a:r>
            <a:r>
              <a:rPr lang="zh-CN" altLang="en-US" sz="1400" b="1" dirty="0">
                <a:latin typeface="微软雅黑"/>
              </a:rPr>
              <a:t>级</a:t>
            </a:r>
            <a:endParaRPr lang="en-US" altLang="zh-CN" sz="1400" b="1" dirty="0"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微软雅黑"/>
              </a:rPr>
              <a:t>监测销量</a:t>
            </a:r>
            <a:r>
              <a:rPr lang="en-US" altLang="zh-CN" sz="700" dirty="0">
                <a:latin typeface="微软雅黑"/>
              </a:rPr>
              <a:t>: 6.9</a:t>
            </a:r>
            <a:r>
              <a:rPr lang="zh-CN" altLang="en-US" sz="700" dirty="0">
                <a:latin typeface="微软雅黑"/>
              </a:rPr>
              <a:t>万辆</a:t>
            </a:r>
            <a:endParaRPr lang="en-US" altLang="zh-CN" sz="700" dirty="0"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微软雅黑"/>
              </a:rPr>
              <a:t>份额占比</a:t>
            </a:r>
            <a:r>
              <a:rPr lang="en-US" altLang="zh-CN" sz="700" dirty="0">
                <a:latin typeface="微软雅黑"/>
              </a:rPr>
              <a:t>: 6%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94013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-0.09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1.69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市场整体优惠幅度较上月减少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1.4%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本月由于五菱佳辰、传祺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E8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等终端优惠金额较小车型的销量占比同时上升，对于终端优惠金额较高的威然销量占比提升形成了对冲效应，因此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市场整体优化与上月相比并未出现明显变化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—MPV</a:t>
            </a:r>
            <a:r>
              <a:rPr lang="zh-CN" altLang="en-US" dirty="0"/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032613405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45CB3977-A073-885F-DF52-D87C198E47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31357482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9BA6D2FA-D288-4E49-49DC-69A8CF8FC9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931954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车型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市场优惠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优惠变化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别克</a:t>
                      </a:r>
                      <a:r>
                        <a:rPr 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GL8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17,946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1,299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腾势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D9 DM-i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19,100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9,200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-0.8%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赛那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19,058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-6,452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-0.9%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11,070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-553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格瑞维亚 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HEV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29,000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M6 PRO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12,700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-31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0.7%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五菱佳辰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4,867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-1,647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6,418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6,418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梦想家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16,541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9,684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威然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40,093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-2,026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7C95AC18-4CB4-B6A9-9B33-4F10609180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5647659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75148ED6-300F-E531-08B2-766D2A7C930A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D75837E-DA5C-3453-FA96-A7C831FA6641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本月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9175C59-F959-6A71-54AA-3124C755850B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/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18526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2024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全国新能源乘用车市场价格指数</a:t>
            </a:r>
            <a:endParaRPr lang="en-GB" altLang="zh-CN" sz="3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351652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100" normalizeH="0" baseline="0" noProof="0" dirty="0">
                <a:ln>
                  <a:noFill/>
                </a:ln>
                <a:solidFill>
                  <a:srgbClr val="006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微软雅黑"/>
                <a:cs typeface="Arial" panose="020B0604020202020204" pitchFamily="34" charset="0"/>
              </a:rPr>
              <a:t>03</a:t>
            </a:r>
            <a:endParaRPr kumimoji="0" lang="zh-CN" altLang="en-US" sz="8000" b="1" i="0" u="none" strike="noStrike" kern="1200" cap="none" spc="100" normalizeH="0" baseline="0" noProof="0" dirty="0">
              <a:ln>
                <a:noFill/>
              </a:ln>
              <a:solidFill>
                <a:srgbClr val="0061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/>
              <a:ea typeface="微软雅黑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0379510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月整体新能源市场价格变化指数为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0.00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17.80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本月新能源市场整体成交均价与上月持平，没有变化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2024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年首月，新能源乘用车市场出现分化，轿车市场整体均价出现上涨，而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市场则均价下跌，综合之下整体新能源市场成交均价与上月持平，没有明显变化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</a:t>
            </a:r>
            <a:r>
              <a:rPr lang="zh-CN" altLang="en-US" dirty="0"/>
              <a:t>新能源市场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5779D6B9-65E6-EDDA-1092-C02144CE4985}"/>
              </a:ext>
            </a:extLst>
          </p:cNvPr>
          <p:cNvSpPr txBox="1"/>
          <p:nvPr/>
        </p:nvSpPr>
        <p:spPr>
          <a:xfrm>
            <a:off x="5266430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本月整体新能源市场监测车型销量合计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62.9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7038914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069843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+1.5%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/>
                          <a:ea typeface="微软雅黑"/>
                          <a:cs typeface="+mn-cs"/>
                        </a:rPr>
                        <a:t>SUV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-2.1%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/>
                          <a:ea typeface="微软雅黑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-2.9%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109328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48" name="图表 47">
            <a:extLst>
              <a:ext uri="{FF2B5EF4-FFF2-40B4-BE49-F238E27FC236}">
                <a16:creationId xmlns:a16="http://schemas.microsoft.com/office/drawing/2014/main" id="{118B8C74-EB11-3AA1-4855-42D648F3B3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1467462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49" name="文本框 48">
            <a:extLst>
              <a:ext uri="{FF2B5EF4-FFF2-40B4-BE49-F238E27FC236}">
                <a16:creationId xmlns:a16="http://schemas.microsoft.com/office/drawing/2014/main" id="{B814328A-DA5D-0461-070F-4F64CC45AC9F}"/>
              </a:ext>
            </a:extLst>
          </p:cNvPr>
          <p:cNvSpPr txBox="1"/>
          <p:nvPr/>
        </p:nvSpPr>
        <p:spPr>
          <a:xfrm>
            <a:off x="5747954" y="4879062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轿车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28.7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46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F646BDF4-1846-F0FD-AF52-31373012F56E}"/>
              </a:ext>
            </a:extLst>
          </p:cNvPr>
          <p:cNvSpPr txBox="1"/>
          <p:nvPr/>
        </p:nvSpPr>
        <p:spPr>
          <a:xfrm>
            <a:off x="5974715" y="376720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SUV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31.8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51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172F3D55-1C61-75FC-E3F8-F5BB0C93D9BF}"/>
              </a:ext>
            </a:extLst>
          </p:cNvPr>
          <p:cNvSpPr txBox="1"/>
          <p:nvPr/>
        </p:nvSpPr>
        <p:spPr>
          <a:xfrm>
            <a:off x="7358578" y="524943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MPV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2.4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4%</a:t>
            </a:r>
          </a:p>
        </p:txBody>
      </p: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015792313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5966726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8DAB7E4-257F-738A-B5B7-EBE730EF65E6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99945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月新能源轿车市场价格变化指数为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1.47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12.71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本月新能源轿车市场成交均价较上月上涨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1,900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1.5%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本月新能源轿车市场较为特殊，从实际成交价格来看，各级别细分市场均价环比全部下跌，但由于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月高端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B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级市场销量占比分别增加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，同时低端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级销量占比大幅缩水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8%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，从而导致新能源轿车市场整体均价反而出现上涨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</a:t>
            </a:r>
            <a:r>
              <a:rPr lang="zh-CN" altLang="en-US" dirty="0"/>
              <a:t>新能源轿车市场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5779D6B9-65E6-EDDA-1092-C02144CE4985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本月新能源轿车市场监测车型销量合计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28.7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681946677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94B34CAF-5367-0E4E-A35E-46DA50AECD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2791965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3CA8EA4B-F89F-C482-C688-DD1C33A1F5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799566"/>
              </p:ext>
            </p:extLst>
          </p:nvPr>
        </p:nvGraphicFramePr>
        <p:xfrm>
          <a:off x="9693481" y="3695884"/>
          <a:ext cx="646981" cy="2201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4035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006100"/>
                          </a:solidFill>
                        </a:rPr>
                        <a:t>-2.6%</a:t>
                      </a:r>
                      <a:endParaRPr lang="zh-CN" altLang="en-US" sz="900" b="1" dirty="0">
                        <a:solidFill>
                          <a:srgbClr val="0061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006100"/>
                          </a:solidFill>
                        </a:rPr>
                        <a:t>-1.3%</a:t>
                      </a:r>
                      <a:endParaRPr lang="zh-CN" altLang="en-US" sz="900" b="1" dirty="0">
                        <a:solidFill>
                          <a:srgbClr val="0061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9187881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-1.0%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-2.6%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-5.1%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62AEAD40-6BD8-EA0B-346A-42436C63F4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52344936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9BA214BF-5873-6C70-E929-AFE89A7743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106697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D2F20FB4-99FC-E0A3-633C-E485917201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46315332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BBA78F07-5B46-804C-3592-4C0DE36F42D8}"/>
              </a:ext>
            </a:extLst>
          </p:cNvPr>
          <p:cNvSpPr txBox="1"/>
          <p:nvPr/>
        </p:nvSpPr>
        <p:spPr>
          <a:xfrm>
            <a:off x="6027147" y="3721266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B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7.3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25%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C36F532-8E8B-C6A5-57EB-69BE5F0DD925}"/>
              </a:ext>
            </a:extLst>
          </p:cNvPr>
          <p:cNvSpPr txBox="1"/>
          <p:nvPr/>
        </p:nvSpPr>
        <p:spPr>
          <a:xfrm>
            <a:off x="5303650" y="4277434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7.6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27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C1D8660-D5B8-0676-FC04-93407496F858}"/>
              </a:ext>
            </a:extLst>
          </p:cNvPr>
          <p:cNvSpPr txBox="1"/>
          <p:nvPr/>
        </p:nvSpPr>
        <p:spPr>
          <a:xfrm>
            <a:off x="7570808" y="36958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C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2.8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10%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4FCF32A-1D9D-D10C-C01F-F0E27D5D88BF}"/>
              </a:ext>
            </a:extLst>
          </p:cNvPr>
          <p:cNvSpPr txBox="1"/>
          <p:nvPr/>
        </p:nvSpPr>
        <p:spPr>
          <a:xfrm>
            <a:off x="6549147" y="4724374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6.3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22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4D2012F-C59F-57FD-D539-3D30F7ECABB3}"/>
              </a:ext>
            </a:extLst>
          </p:cNvPr>
          <p:cNvSpPr txBox="1"/>
          <p:nvPr/>
        </p:nvSpPr>
        <p:spPr>
          <a:xfrm>
            <a:off x="5800220" y="5032423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A00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6.3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16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00BE6F-CB65-C6C9-DD07-39CC4CC6C5DD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45909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-2.14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21.13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市场整体成交均价较上月下跌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4,600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元，环比下降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2.1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市场各级别细分市场成交均价本月全部下跌，导致该车身形式市场整体均价环比出现明显下降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</a:t>
            </a:r>
            <a:r>
              <a:rPr lang="zh-CN" altLang="en-US" dirty="0"/>
              <a:t>新能源</a:t>
            </a:r>
            <a:r>
              <a:rPr lang="en-US" altLang="zh-CN" dirty="0"/>
              <a:t>SUV</a:t>
            </a:r>
            <a:r>
              <a:rPr lang="zh-CN" altLang="en-US" dirty="0"/>
              <a:t>市场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652DA56-DA00-629D-6657-62214F9E337C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" name="AutoShape 12">
              <a:extLst>
                <a:ext uri="{FF2B5EF4-FFF2-40B4-BE49-F238E27FC236}">
                  <a16:creationId xmlns:a16="http://schemas.microsoft.com/office/drawing/2014/main" id="{C3CEC3D2-E94C-6808-BCED-72BA141532D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" name="Text Box 10">
              <a:extLst>
                <a:ext uri="{FF2B5EF4-FFF2-40B4-BE49-F238E27FC236}">
                  <a16:creationId xmlns:a16="http://schemas.microsoft.com/office/drawing/2014/main" id="{016B7B97-1EE1-69B6-F440-3CDFAE30B3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B2F0498-33FD-8034-4DE2-7C63E0FF1D72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8" name="AutoShape 12">
              <a:extLst>
                <a:ext uri="{FF2B5EF4-FFF2-40B4-BE49-F238E27FC236}">
                  <a16:creationId xmlns:a16="http://schemas.microsoft.com/office/drawing/2014/main" id="{962A4836-1F92-5435-44A5-779DD6358BF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9" name="Text Box 10">
              <a:extLst>
                <a:ext uri="{FF2B5EF4-FFF2-40B4-BE49-F238E27FC236}">
                  <a16:creationId xmlns:a16="http://schemas.microsoft.com/office/drawing/2014/main" id="{9317A862-38D4-76AD-E7DD-C429B82F49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E43D16AD-0924-A449-1FCE-094292648749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本月新能源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SUV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</a:rPr>
              <a:t>31.8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E857E17-F819-B5F7-5495-66A51065EBDB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12" name="AutoShape 12">
              <a:extLst>
                <a:ext uri="{FF2B5EF4-FFF2-40B4-BE49-F238E27FC236}">
                  <a16:creationId xmlns:a16="http://schemas.microsoft.com/office/drawing/2014/main" id="{AF4877AB-6C89-F280-FC7C-9E70006291A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3" name="Text Box 10">
              <a:extLst>
                <a:ext uri="{FF2B5EF4-FFF2-40B4-BE49-F238E27FC236}">
                  <a16:creationId xmlns:a16="http://schemas.microsoft.com/office/drawing/2014/main" id="{A5FBF5A7-D9E1-226D-030B-7181981228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14" name="Object 4">
            <a:extLst>
              <a:ext uri="{FF2B5EF4-FFF2-40B4-BE49-F238E27FC236}">
                <a16:creationId xmlns:a16="http://schemas.microsoft.com/office/drawing/2014/main" id="{4292D4F0-740D-1F5F-A270-95C04F707201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4037143534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D3489D74-3174-E25D-BB0E-E827220DC6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12473309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6" name="表格 11">
            <a:extLst>
              <a:ext uri="{FF2B5EF4-FFF2-40B4-BE49-F238E27FC236}">
                <a16:creationId xmlns:a16="http://schemas.microsoft.com/office/drawing/2014/main" id="{FB131979-B0C2-211A-79FC-1054F5D7CC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3011697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006100"/>
                          </a:solidFill>
                        </a:rPr>
                        <a:t>-0.5%</a:t>
                      </a:r>
                      <a:endParaRPr lang="zh-CN" altLang="en-US" sz="900" b="1" dirty="0">
                        <a:solidFill>
                          <a:srgbClr val="0061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-1.5%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-5.5%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-3.0%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52CE1AB5-60F8-BCF6-E3B0-A00EEA6DE9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03059384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8" name="表格 12">
            <a:extLst>
              <a:ext uri="{FF2B5EF4-FFF2-40B4-BE49-F238E27FC236}">
                <a16:creationId xmlns:a16="http://schemas.microsoft.com/office/drawing/2014/main" id="{5EE946D7-FFC8-C48C-75BA-B80BCDE345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7401978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9" name="图表 18">
            <a:extLst>
              <a:ext uri="{FF2B5EF4-FFF2-40B4-BE49-F238E27FC236}">
                <a16:creationId xmlns:a16="http://schemas.microsoft.com/office/drawing/2014/main" id="{0BFE06A1-6C61-A79A-1CD1-F5D6E75ECA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1584505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07609EAE-8504-DD52-5225-6D6562CE6862}"/>
              </a:ext>
            </a:extLst>
          </p:cNvPr>
          <p:cNvSpPr txBox="1"/>
          <p:nvPr/>
        </p:nvSpPr>
        <p:spPr>
          <a:xfrm>
            <a:off x="5450583" y="4039378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B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11.2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35%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CBE410B-3B16-EA75-76A3-03562AED2F5A}"/>
              </a:ext>
            </a:extLst>
          </p:cNvPr>
          <p:cNvSpPr txBox="1"/>
          <p:nvPr/>
        </p:nvSpPr>
        <p:spPr>
          <a:xfrm>
            <a:off x="5997489" y="4941923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11.6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36%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A92B934-85E7-C000-ED3B-6C91EDD3568C}"/>
              </a:ext>
            </a:extLst>
          </p:cNvPr>
          <p:cNvSpPr txBox="1"/>
          <p:nvPr/>
        </p:nvSpPr>
        <p:spPr>
          <a:xfrm>
            <a:off x="6543645" y="3907766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C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7.9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25%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70FA36F-351E-4818-671B-95602B4F96AD}"/>
              </a:ext>
            </a:extLst>
          </p:cNvPr>
          <p:cNvSpPr txBox="1"/>
          <p:nvPr/>
        </p:nvSpPr>
        <p:spPr>
          <a:xfrm>
            <a:off x="7570808" y="49752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1.1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4%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DC20B73-6FDC-1E91-7688-CE08E21B1001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39101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市场价格变化指数为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-2.86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34.30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市场整体成交均价较上月下跌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10,100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下降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2.1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市场价格波动很大原因受制于腾势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D9 DM-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i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等权重车型的影响，本月腾势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D9 DM-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i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、极氪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009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、梦想家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PHEV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等高价车型的销量占比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都出现明显下降，导致新能源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市场整体均价下滑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</a:t>
            </a:r>
            <a:r>
              <a:rPr lang="zh-CN" altLang="en-US" dirty="0"/>
              <a:t>新能源</a:t>
            </a:r>
            <a:r>
              <a:rPr lang="en-US" altLang="zh-CN" dirty="0"/>
              <a:t>MPV</a:t>
            </a:r>
            <a:r>
              <a:rPr lang="zh-CN" altLang="en-US" dirty="0"/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011608271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98B8F941-A0C3-5350-6DB5-09D7B5BB69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65982535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8204507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车型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成交均价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均价变化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腾势</a:t>
                      </a:r>
                      <a:r>
                        <a:rPr 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D9 DM-</a:t>
                      </a:r>
                      <a:r>
                        <a:rPr lang="en-US" sz="800" b="0" i="0" u="none" strike="noStrike" dirty="0" err="1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i</a:t>
                      </a:r>
                      <a:r>
                        <a:rPr 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394,479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-8,891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-3.0%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传祺</a:t>
                      </a:r>
                      <a:r>
                        <a:rPr 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222,139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-5,352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2.9%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梦想家 </a:t>
                      </a:r>
                      <a:r>
                        <a:rPr lang="en-US" altLang="zh-CN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PHEV</a:t>
                      </a:r>
                      <a:endParaRPr lang="zh-CN" altLang="en-US" sz="800" b="0" i="0" u="none" strike="noStrike" dirty="0">
                        <a:solidFill>
                          <a:srgbClr val="595959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374,006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-6,264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-1.3%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小鹏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X9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390,015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新增</a:t>
                      </a:r>
                      <a:endParaRPr lang="en-US" sz="8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新增</a:t>
                      </a:r>
                      <a:endParaRPr lang="en-US" sz="8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传祺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359,918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-588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极氪</a:t>
                      </a:r>
                      <a:r>
                        <a:rPr lang="en-US" altLang="zh-CN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009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510,250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-1,074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-3.9%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高山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362,287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11,034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极狐考拉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142,992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-6,020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腾势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D9 EV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403,905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-15,416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合创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V09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375,660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-233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-0.6%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1351314C-2943-9FAB-7664-074E3E4082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4531523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A976C1EF-ACD6-0236-25A1-21D3CFE0A1ED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C7E0B5-BC86-33E6-B377-2468EA509648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本月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C4C4823-2B51-B533-2DDC-DCA6E7F74F94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32359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2024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全国新能源乘用车市场优惠指数</a:t>
            </a:r>
            <a:endParaRPr lang="en-GB" altLang="zh-CN" sz="3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351652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100" normalizeH="0" baseline="0" noProof="0" dirty="0">
                <a:ln>
                  <a:noFill/>
                </a:ln>
                <a:solidFill>
                  <a:srgbClr val="006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微软雅黑"/>
                <a:cs typeface="Arial" panose="020B0604020202020204" pitchFamily="34" charset="0"/>
              </a:rPr>
              <a:t>04</a:t>
            </a:r>
            <a:endParaRPr kumimoji="0" lang="zh-CN" altLang="en-US" sz="8000" b="1" i="0" u="none" strike="noStrike" kern="1200" cap="none" spc="100" normalizeH="0" baseline="0" noProof="0" dirty="0">
              <a:ln>
                <a:noFill/>
              </a:ln>
              <a:solidFill>
                <a:srgbClr val="0061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/>
              <a:ea typeface="微软雅黑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6527293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月整体新能源市场优惠变化指数为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0.54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1.58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本月新能源市场整体优惠幅度较上月增加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900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6.5%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本月新能源乘用车市场整体优惠继续增加，三大车身形式市场终端优化幅度环比全部上升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</a:t>
            </a:r>
            <a:r>
              <a:rPr lang="zh-CN" altLang="en-US" dirty="0"/>
              <a:t>新能源市场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6615680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5688061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+0.8%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/>
                          <a:ea typeface="微软雅黑"/>
                          <a:cs typeface="+mn-cs"/>
                        </a:rPr>
                        <a:t>SUV</a:t>
                      </a:r>
                    </a:p>
                    <a:p>
                      <a:pPr algn="ctr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Arial"/>
                          <a:ea typeface="微软雅黑"/>
                          <a:cs typeface="+mn-cs"/>
                        </a:rPr>
                        <a:t>+10.2</a:t>
                      </a:r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/>
                          <a:ea typeface="微软雅黑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+74.5%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5004774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289773772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40014826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2CA77E57-FC8E-70E8-9C7E-62607112A2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61418433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1D6D568A-6696-A5B9-ECB1-3094755178DB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947EA6E-6C87-D6CA-7469-AABC87D66DA7}"/>
              </a:ext>
            </a:extLst>
          </p:cNvPr>
          <p:cNvSpPr txBox="1"/>
          <p:nvPr/>
        </p:nvSpPr>
        <p:spPr>
          <a:xfrm>
            <a:off x="5266430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本月整体新能源市场监测车型销量合计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62.9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2FC6252-35E7-3DDD-07BB-2E90CE5D0933}"/>
              </a:ext>
            </a:extLst>
          </p:cNvPr>
          <p:cNvSpPr txBox="1"/>
          <p:nvPr/>
        </p:nvSpPr>
        <p:spPr>
          <a:xfrm>
            <a:off x="5747954" y="4879062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轿车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28.7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46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34D7867-A428-9929-58FF-6D62D15AFDCC}"/>
              </a:ext>
            </a:extLst>
          </p:cNvPr>
          <p:cNvSpPr txBox="1"/>
          <p:nvPr/>
        </p:nvSpPr>
        <p:spPr>
          <a:xfrm>
            <a:off x="5974715" y="378157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SUV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31.8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51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C8A5FCD-0D74-B453-051B-FC9647E3D025}"/>
              </a:ext>
            </a:extLst>
          </p:cNvPr>
          <p:cNvSpPr txBox="1"/>
          <p:nvPr/>
        </p:nvSpPr>
        <p:spPr>
          <a:xfrm>
            <a:off x="7358578" y="524943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MPV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2.4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4%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1017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ṧḷí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ṧlîḋe">
            <a:extLst>
              <a:ext uri="{FF2B5EF4-FFF2-40B4-BE49-F238E27FC236}">
                <a16:creationId xmlns:a16="http://schemas.microsoft.com/office/drawing/2014/main" id="{7E146E7C-0D83-410E-B360-7847E2675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300000"/>
              </a:lnSpc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全国整体乘用车市场价格指数</a:t>
            </a:r>
            <a:endParaRPr lang="en-GB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>
              <a:lnSpc>
                <a:spcPct val="300000"/>
              </a:lnSpc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全国整体乘用车市场优惠指数</a:t>
            </a:r>
            <a:endParaRPr lang="en-GB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>
              <a:lnSpc>
                <a:spcPct val="300000"/>
              </a:lnSpc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全国新能源乘用车市场价格指数</a:t>
            </a:r>
            <a:endParaRPr lang="en-US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>
              <a:lnSpc>
                <a:spcPct val="300000"/>
              </a:lnSpc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全国新能源乘用车市场优惠指数</a:t>
            </a:r>
            <a:endParaRPr lang="en-GB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marL="0" indent="0">
              <a:buNone/>
            </a:pPr>
            <a:endParaRPr lang="en-GB" altLang="zh-CN" dirty="0">
              <a:latin typeface="+mn-ea"/>
            </a:endParaRPr>
          </a:p>
          <a:p>
            <a:endParaRPr lang="zh-CN" altLang="en-US" dirty="0">
              <a:latin typeface="+mn-ea"/>
            </a:endParaRPr>
          </a:p>
        </p:txBody>
      </p:sp>
      <p:sp>
        <p:nvSpPr>
          <p:cNvPr id="5" name="íş1ïḋê">
            <a:extLst>
              <a:ext uri="{FF2B5EF4-FFF2-40B4-BE49-F238E27FC236}">
                <a16:creationId xmlns:a16="http://schemas.microsoft.com/office/drawing/2014/main" id="{7BBC5F1D-2F12-47ED-BD76-3F60ED1D9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altLang="zh-CN" dirty="0">
                <a:latin typeface="+mn-ea"/>
              </a:rPr>
              <a:t>CONTENTS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5453982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月新能源轿车市场优惠变化指数为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0.09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1.55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本月新能源轿车市场整体优惠幅度较上月增加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上升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0.8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新能源轿车市场整体优惠幅度与上月相比变化幅度不大，其中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级细分市场优惠有所放大，其它级别市场则优惠缩减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</a:t>
            </a:r>
            <a:r>
              <a:rPr lang="zh-CN" altLang="en-US" dirty="0"/>
              <a:t>新能源轿车市场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3" name="Object 4">
            <a:extLst>
              <a:ext uri="{FF2B5EF4-FFF2-40B4-BE49-F238E27FC236}">
                <a16:creationId xmlns:a16="http://schemas.microsoft.com/office/drawing/2014/main" id="{B7536203-87DE-1E77-66E6-DA87B8D1DA18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769368336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251E8E5A-70A9-A308-29DB-2DDE91E18F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65904397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7" name="表格 11">
            <a:extLst>
              <a:ext uri="{FF2B5EF4-FFF2-40B4-BE49-F238E27FC236}">
                <a16:creationId xmlns:a16="http://schemas.microsoft.com/office/drawing/2014/main" id="{E7CDCDAA-7EF7-0510-101F-3A4E15E100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6560272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-11.5%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+14.9%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292273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-4.7%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-9.1%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+0.8%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F0676953-26F8-2E3C-0BB6-B821DDD1B0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74109521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FB405FB2-DC1E-CD1C-4879-5617E08D33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64139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1CDD0283-737E-D67E-02BA-3626319B84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1334575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2" name="文本框 21">
            <a:extLst>
              <a:ext uri="{FF2B5EF4-FFF2-40B4-BE49-F238E27FC236}">
                <a16:creationId xmlns:a16="http://schemas.microsoft.com/office/drawing/2014/main" id="{12C9E0A1-0D25-181C-E522-5424E7ADF743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4C0B01D-D647-BFED-CB40-2FAF8318EA83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本月新能源轿车市场监测车型销量合计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28.7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AC2BD4C-CC4F-5DF9-57E6-281064B8ABAE}"/>
              </a:ext>
            </a:extLst>
          </p:cNvPr>
          <p:cNvSpPr txBox="1"/>
          <p:nvPr/>
        </p:nvSpPr>
        <p:spPr>
          <a:xfrm>
            <a:off x="6027147" y="3721266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B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7.3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25%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985B3A2-ADA3-C0D8-8D81-C6FFD7054C8C}"/>
              </a:ext>
            </a:extLst>
          </p:cNvPr>
          <p:cNvSpPr txBox="1"/>
          <p:nvPr/>
        </p:nvSpPr>
        <p:spPr>
          <a:xfrm>
            <a:off x="5303650" y="4277434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7.6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27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A07394A-9747-931C-DB57-B7F83D57CBFB}"/>
              </a:ext>
            </a:extLst>
          </p:cNvPr>
          <p:cNvSpPr txBox="1"/>
          <p:nvPr/>
        </p:nvSpPr>
        <p:spPr>
          <a:xfrm>
            <a:off x="7570808" y="36958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C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2.8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10%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1CDB0C5-C436-B9E2-E1EC-47C13A96B63B}"/>
              </a:ext>
            </a:extLst>
          </p:cNvPr>
          <p:cNvSpPr txBox="1"/>
          <p:nvPr/>
        </p:nvSpPr>
        <p:spPr>
          <a:xfrm>
            <a:off x="6549147" y="4724374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6.3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22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6A1EBD2-9832-4D35-0EBE-ED21B65F7AB8}"/>
              </a:ext>
            </a:extLst>
          </p:cNvPr>
          <p:cNvSpPr txBox="1"/>
          <p:nvPr/>
        </p:nvSpPr>
        <p:spPr>
          <a:xfrm>
            <a:off x="5800220" y="5032423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A00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6.3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16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13783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0.70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1.65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市场优惠幅度较上月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增加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1,600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上升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10.2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市场整体优惠本月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继续保持增加，各级别细分市场的终端优惠幅度都有明显上升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</a:t>
            </a:r>
            <a:r>
              <a:rPr lang="zh-CN" altLang="en-US" dirty="0"/>
              <a:t>新能源</a:t>
            </a:r>
            <a:r>
              <a:rPr lang="en-US" altLang="zh-CN" dirty="0"/>
              <a:t>SUV</a:t>
            </a:r>
            <a:r>
              <a:rPr lang="zh-CN" altLang="en-US" dirty="0"/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473136883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C5D3D966-EBAA-6867-3083-FD0F013B34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9507395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9010CCB9-1C2B-9EC3-B399-892A685E1B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66773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9C0006"/>
                          </a:solidFill>
                        </a:rPr>
                        <a:t>+21.0%</a:t>
                      </a:r>
                      <a:endParaRPr lang="zh-CN" altLang="en-US" sz="900" b="1" dirty="0">
                        <a:solidFill>
                          <a:srgbClr val="9C0006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+9.8%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+9.6%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+7.9%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3DDB9DC2-4B5C-A016-81B9-1C773AA3C7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29043956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4" name="表格 12">
            <a:extLst>
              <a:ext uri="{FF2B5EF4-FFF2-40B4-BE49-F238E27FC236}">
                <a16:creationId xmlns:a16="http://schemas.microsoft.com/office/drawing/2014/main" id="{5D261EEF-CB65-332E-9F1E-11DAD0E180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7644338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3BE3A1DC-0159-E57A-1B08-8267CA19E2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75060473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A34C534A-2FEA-9B94-3511-5E2609589B44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4AAC6A0-36BA-C9FB-FFF8-6F85C54D2498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本月新能源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SUV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</a:rPr>
              <a:t>31.8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8D7D038-FD5A-74A9-EEF0-1FBD8E7FB3B8}"/>
              </a:ext>
            </a:extLst>
          </p:cNvPr>
          <p:cNvSpPr txBox="1"/>
          <p:nvPr/>
        </p:nvSpPr>
        <p:spPr>
          <a:xfrm>
            <a:off x="5450583" y="4039378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B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11.2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35%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BBA03B9-7CBF-F9B3-1F1D-6797EC305557}"/>
              </a:ext>
            </a:extLst>
          </p:cNvPr>
          <p:cNvSpPr txBox="1"/>
          <p:nvPr/>
        </p:nvSpPr>
        <p:spPr>
          <a:xfrm>
            <a:off x="5997489" y="4941923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11.6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36%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DCE4510-0577-1F04-17D2-DE660253B367}"/>
              </a:ext>
            </a:extLst>
          </p:cNvPr>
          <p:cNvSpPr txBox="1"/>
          <p:nvPr/>
        </p:nvSpPr>
        <p:spPr>
          <a:xfrm>
            <a:off x="7570808" y="49752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1.1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4%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34D32A5-7DCD-A2D9-6697-3057C389C64B}"/>
              </a:ext>
            </a:extLst>
          </p:cNvPr>
          <p:cNvSpPr txBox="1"/>
          <p:nvPr/>
        </p:nvSpPr>
        <p:spPr>
          <a:xfrm>
            <a:off x="6543645" y="3907766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C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7.9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25%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3265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1.48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1.22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市场整体优惠幅度较上月增加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5,200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74.5%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市场中销量占比排名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TOP10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的车型中，除新增的小鹏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X9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以外，其它车型的终端优惠幅度都有所增加，虽然本月腾势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D9 DM-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i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等终端优惠幅度较高的车型销量占比下滑，但整体新能源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市场优惠仍然保持增长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</a:t>
            </a:r>
            <a:r>
              <a:rPr lang="zh-CN" altLang="en-US" dirty="0"/>
              <a:t>新能源</a:t>
            </a:r>
            <a:r>
              <a:rPr lang="en-US" altLang="zh-CN" dirty="0"/>
              <a:t>MPV</a:t>
            </a:r>
            <a:r>
              <a:rPr lang="zh-CN" altLang="en-US" dirty="0"/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673699129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9BA6D2FA-D288-4E49-49DC-69A8CF8FC9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1113961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车型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市场优惠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优惠变化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腾势</a:t>
                      </a:r>
                      <a:r>
                        <a:rPr 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D9 DM-</a:t>
                      </a:r>
                      <a:r>
                        <a:rPr lang="en-US" sz="800" b="0" i="0" u="none" strike="noStrike" dirty="0" err="1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i</a:t>
                      </a:r>
                      <a:r>
                        <a:rPr 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19,100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9,200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-3.0%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传祺</a:t>
                      </a:r>
                      <a:r>
                        <a:rPr 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6,418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6,418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2.9%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梦想家 </a:t>
                      </a:r>
                      <a:r>
                        <a:rPr lang="en-US" altLang="zh-CN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PHEV</a:t>
                      </a:r>
                      <a:endParaRPr lang="zh-CN" altLang="en-US" sz="800" b="0" i="0" u="none" strike="noStrike" dirty="0">
                        <a:solidFill>
                          <a:srgbClr val="595959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16,541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9,684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-1.3%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小鹏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X9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500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新增</a:t>
                      </a:r>
                      <a:endParaRPr lang="en-US" sz="800" b="0" i="0" u="none" strike="noStrike" dirty="0">
                        <a:solidFill>
                          <a:srgbClr val="40404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新增</a:t>
                      </a:r>
                      <a:endParaRPr lang="en-US" sz="8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传祺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5,375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874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极氪</a:t>
                      </a:r>
                      <a:r>
                        <a:rPr lang="en-US" altLang="zh-CN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009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-3.9%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高山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17,156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5,056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极狐考拉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6,677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6,677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腾势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D9 EV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19,100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9,200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合创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V09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-0.6%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5AEF9989-52CE-5C4C-4A09-96BDB9FFA4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4738052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1C9F102D-8DA8-7156-E8EE-8F83AE7D7E5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3015909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55F06911-AE2A-32B1-78D3-B71A76F73F58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上月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9C63E2C-30E2-75AC-C503-1435776A2471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本月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B4217B4-5976-3D22-0CC0-0CDE839D0459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/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49649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ṩļi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ṣļiḋè">
            <a:extLst>
              <a:ext uri="{FF2B5EF4-FFF2-40B4-BE49-F238E27FC236}">
                <a16:creationId xmlns:a16="http://schemas.microsoft.com/office/drawing/2014/main" id="{DFD52094-98C0-4141-A04B-98B9DF4DFA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2026024"/>
            <a:ext cx="10858500" cy="2112398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5400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获取更多市场价格信息</a:t>
            </a:r>
            <a:endParaRPr lang="en-US" altLang="zh-CN" sz="5400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欢迎访问</a:t>
            </a:r>
            <a:r>
              <a:rPr lang="en-US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ISE</a:t>
            </a: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官方网站</a:t>
            </a:r>
            <a:endParaRPr lang="en-GB" altLang="zh-CN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5" name="îŝļide">
            <a:extLst>
              <a:ext uri="{FF2B5EF4-FFF2-40B4-BE49-F238E27FC236}">
                <a16:creationId xmlns:a16="http://schemas.microsoft.com/office/drawing/2014/main" id="{929167BD-7790-467B-980C-709781C5646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0399" y="5540189"/>
            <a:ext cx="5830047" cy="593912"/>
          </a:xfrm>
        </p:spPr>
        <p:txBody>
          <a:bodyPr>
            <a:normAutofit/>
          </a:bodyPr>
          <a:lstStyle/>
          <a:p>
            <a:r>
              <a:rPr lang="en-GB" altLang="zh-CN" sz="2800" dirty="0">
                <a:solidFill>
                  <a:schemeClr val="tx1"/>
                </a:solidFill>
              </a:rPr>
              <a:t>www.</a:t>
            </a:r>
            <a:r>
              <a:rPr lang="en-US" altLang="zh-CN" sz="2800" dirty="0">
                <a:solidFill>
                  <a:schemeClr val="tx1"/>
                </a:solidFill>
              </a:rPr>
              <a:t>isengine.com.cn</a:t>
            </a:r>
            <a:endParaRPr lang="en-GB" altLang="zh-CN" sz="2800" dirty="0">
              <a:solidFill>
                <a:schemeClr val="tx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504A94E-ADDB-14B3-AB5C-FE1339D9F93F}"/>
              </a:ext>
            </a:extLst>
          </p:cNvPr>
          <p:cNvSpPr txBox="1"/>
          <p:nvPr/>
        </p:nvSpPr>
        <p:spPr>
          <a:xfrm>
            <a:off x="9043554" y="6269864"/>
            <a:ext cx="763693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2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网址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F51AA86-FB36-D844-A876-B3C586CB2FA4}"/>
              </a:ext>
            </a:extLst>
          </p:cNvPr>
          <p:cNvSpPr txBox="1"/>
          <p:nvPr/>
        </p:nvSpPr>
        <p:spPr>
          <a:xfrm>
            <a:off x="10457108" y="6269864"/>
            <a:ext cx="1079500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2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公众号</a:t>
            </a:r>
          </a:p>
        </p:txBody>
      </p:sp>
      <p:pic>
        <p:nvPicPr>
          <p:cNvPr id="10" name="图片 9" descr="ise官网二维码">
            <a:extLst>
              <a:ext uri="{FF2B5EF4-FFF2-40B4-BE49-F238E27FC236}">
                <a16:creationId xmlns:a16="http://schemas.microsoft.com/office/drawing/2014/main" id="{AE992ED3-6364-729A-826C-BB6E9E81C1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2714" y="5386734"/>
            <a:ext cx="792480" cy="792480"/>
          </a:xfrm>
          <a:prstGeom prst="rect">
            <a:avLst/>
          </a:prstGeom>
        </p:spPr>
      </p:pic>
      <p:pic>
        <p:nvPicPr>
          <p:cNvPr id="11" name="图片 10" descr="公众号二维码">
            <a:extLst>
              <a:ext uri="{FF2B5EF4-FFF2-40B4-BE49-F238E27FC236}">
                <a16:creationId xmlns:a16="http://schemas.microsoft.com/office/drawing/2014/main" id="{AA4A1B81-EC24-4D5C-5AA1-80B408A5EA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89092" y="5386734"/>
            <a:ext cx="802640" cy="802640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2446543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2024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全国整体乘用车市场价格指数</a:t>
            </a:r>
            <a:endParaRPr lang="en-GB" altLang="zh-CN" sz="3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351652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8000" b="1" spc="1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Arial" panose="020B0604020202020204" pitchFamily="34" charset="0"/>
              </a:rPr>
              <a:t>01</a:t>
            </a:r>
            <a:endParaRPr lang="zh-CN" altLang="en-US" sz="8000" b="1" spc="1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42089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月整体市场价格变化指数为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2.42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16.94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本月市场整体成交均价较上月上涨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4,000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2.4%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2024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年伊始，全国乘用车市场整体均价小幅上涨，其中轿车市场涨幅明显，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市场均价与上月基本持平，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市场则环比小幅下降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</a:t>
            </a:r>
            <a:r>
              <a:rPr lang="zh-CN" altLang="en-US" dirty="0"/>
              <a:t>整体市场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月度价格变化指数</a:t>
              </a:r>
              <a:endParaRPr lang="zh-HK" altLang="en-US" sz="1700" b="1" kern="0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月度销量环比变化</a:t>
              </a:r>
              <a:endParaRPr lang="zh-HK" altLang="en-US" sz="1700" b="1" kern="0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5779D6B9-65E6-EDDA-1092-C02144CE4985}"/>
              </a:ext>
            </a:extLst>
          </p:cNvPr>
          <p:cNvSpPr txBox="1"/>
          <p:nvPr/>
        </p:nvSpPr>
        <p:spPr>
          <a:xfrm>
            <a:off x="5266430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本月整体市场监测车型销量合计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</a:rPr>
              <a:t>209.3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万辆</a:t>
            </a:r>
          </a:p>
        </p:txBody>
      </p: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8654077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3284129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+6.2%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/>
                          <a:ea typeface="微软雅黑"/>
                          <a:cs typeface="+mn-cs"/>
                        </a:rPr>
                        <a:t>SUV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+0.1%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/>
                          <a:ea typeface="微软雅黑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-1.5%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01394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月度均价环比变化</a:t>
              </a:r>
              <a:endParaRPr lang="zh-HK" altLang="en-US" sz="1700" b="1" kern="0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aphicFrame>
        <p:nvGraphicFramePr>
          <p:cNvPr id="48" name="图表 47">
            <a:extLst>
              <a:ext uri="{FF2B5EF4-FFF2-40B4-BE49-F238E27FC236}">
                <a16:creationId xmlns:a16="http://schemas.microsoft.com/office/drawing/2014/main" id="{118B8C74-EB11-3AA1-4855-42D648F3B3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85578354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49" name="文本框 48">
            <a:extLst>
              <a:ext uri="{FF2B5EF4-FFF2-40B4-BE49-F238E27FC236}">
                <a16:creationId xmlns:a16="http://schemas.microsoft.com/office/drawing/2014/main" id="{B814328A-DA5D-0461-070F-4F64CC45AC9F}"/>
              </a:ext>
            </a:extLst>
          </p:cNvPr>
          <p:cNvSpPr txBox="1"/>
          <p:nvPr/>
        </p:nvSpPr>
        <p:spPr>
          <a:xfrm>
            <a:off x="5927935" y="3902546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SUV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105.3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50%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F646BDF4-1846-F0FD-AF52-31373012F56E}"/>
              </a:ext>
            </a:extLst>
          </p:cNvPr>
          <p:cNvSpPr txBox="1"/>
          <p:nvPr/>
        </p:nvSpPr>
        <p:spPr>
          <a:xfrm>
            <a:off x="5927935" y="49183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轿车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95.7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46%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172F3D55-1C61-75FC-E3F8-F5BB0C93D9BF}"/>
              </a:ext>
            </a:extLst>
          </p:cNvPr>
          <p:cNvSpPr txBox="1"/>
          <p:nvPr/>
        </p:nvSpPr>
        <p:spPr>
          <a:xfrm>
            <a:off x="7358578" y="524943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MPV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8.3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4%</a:t>
            </a:r>
          </a:p>
        </p:txBody>
      </p: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286737277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5969846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56E1FC8F-331E-7AA6-8E5D-127351133819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0682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月轿车市场价格变化指数为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6.18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14.79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本月轿车市场整体成交均价较上月上涨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8,600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6.2%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月轿车市场整体价格出现较大幅度上涨，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分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级别市场展现出高强低弱格局，其高端细分市场本月成交均价环比都有所提升，而低端市场则较上月价格有所下跌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</a:t>
            </a:r>
            <a:r>
              <a:rPr lang="zh-CN" altLang="en-US" dirty="0"/>
              <a:t>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5779D6B9-65E6-EDDA-1092-C02144CE4985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本月轿车市场监测车型销量合计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</a:rPr>
              <a:t>95.7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4265559638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94B34CAF-5367-0E4E-A35E-46DA50AECD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54937258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3CA8EA4B-F89F-C482-C688-DD1C33A1F5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884010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-2.6%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-1.2%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904893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+2.7%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+4.2%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+2.8%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62AEAD40-6BD8-EA0B-346A-42436C63F4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35557408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9BA214BF-5873-6C70-E929-AFE89A7743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228907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D2F20FB4-99FC-E0A3-633C-E485917201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52121768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BBA78F07-5B46-804C-3592-4C0DE36F42D8}"/>
              </a:ext>
            </a:extLst>
          </p:cNvPr>
          <p:cNvSpPr txBox="1"/>
          <p:nvPr/>
        </p:nvSpPr>
        <p:spPr>
          <a:xfrm>
            <a:off x="6140698" y="3741494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B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30.0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31%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C36F532-8E8B-C6A5-57EB-69BE5F0DD925}"/>
              </a:ext>
            </a:extLst>
          </p:cNvPr>
          <p:cNvSpPr txBox="1"/>
          <p:nvPr/>
        </p:nvSpPr>
        <p:spPr>
          <a:xfrm>
            <a:off x="5399963" y="4594022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A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46.1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48%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C1D8660-D5B8-0676-FC04-93407496F858}"/>
              </a:ext>
            </a:extLst>
          </p:cNvPr>
          <p:cNvSpPr txBox="1"/>
          <p:nvPr/>
        </p:nvSpPr>
        <p:spPr>
          <a:xfrm>
            <a:off x="7528297" y="354852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C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8.1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9%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4FCF32A-1D9D-D10C-C01F-F0E27D5D88BF}"/>
              </a:ext>
            </a:extLst>
          </p:cNvPr>
          <p:cNvSpPr txBox="1"/>
          <p:nvPr/>
        </p:nvSpPr>
        <p:spPr>
          <a:xfrm>
            <a:off x="7528297" y="5509207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A0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6.8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7%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C14A89-90B9-9C6E-EC35-FFDAE62941D8}"/>
              </a:ext>
            </a:extLst>
          </p:cNvPr>
          <p:cNvSpPr txBox="1"/>
          <p:nvPr/>
        </p:nvSpPr>
        <p:spPr>
          <a:xfrm>
            <a:off x="7528297" y="471299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A00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4.6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5%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BA34EBA-C912-C2BB-1EDB-FF47ADC4EE3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1552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0.12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18.11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市场整体成交均价较上月上涨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0.1%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市场整体成交均价保持平稳，高端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级市场成交均价上涨明显，而其它各级别细分市场成交均价则出现环比下降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—SUV</a:t>
            </a:r>
            <a:r>
              <a:rPr lang="zh-CN" altLang="en-US" dirty="0"/>
              <a:t>市场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652DA56-DA00-629D-6657-62214F9E337C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" name="AutoShape 12">
              <a:extLst>
                <a:ext uri="{FF2B5EF4-FFF2-40B4-BE49-F238E27FC236}">
                  <a16:creationId xmlns:a16="http://schemas.microsoft.com/office/drawing/2014/main" id="{C3CEC3D2-E94C-6808-BCED-72BA141532D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" name="Text Box 10">
              <a:extLst>
                <a:ext uri="{FF2B5EF4-FFF2-40B4-BE49-F238E27FC236}">
                  <a16:creationId xmlns:a16="http://schemas.microsoft.com/office/drawing/2014/main" id="{016B7B97-1EE1-69B6-F440-3CDFAE30B3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B2F0498-33FD-8034-4DE2-7C63E0FF1D72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8" name="AutoShape 12">
              <a:extLst>
                <a:ext uri="{FF2B5EF4-FFF2-40B4-BE49-F238E27FC236}">
                  <a16:creationId xmlns:a16="http://schemas.microsoft.com/office/drawing/2014/main" id="{962A4836-1F92-5435-44A5-779DD6358BF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9" name="Text Box 10">
              <a:extLst>
                <a:ext uri="{FF2B5EF4-FFF2-40B4-BE49-F238E27FC236}">
                  <a16:creationId xmlns:a16="http://schemas.microsoft.com/office/drawing/2014/main" id="{9317A862-38D4-76AD-E7DD-C429B82F49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E43D16AD-0924-A449-1FCE-094292648749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</a:rPr>
              <a:t>SUV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市场监测车型销量合计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105.3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E857E17-F819-B5F7-5495-66A51065EBDB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2" name="AutoShape 12">
              <a:extLst>
                <a:ext uri="{FF2B5EF4-FFF2-40B4-BE49-F238E27FC236}">
                  <a16:creationId xmlns:a16="http://schemas.microsoft.com/office/drawing/2014/main" id="{AF4877AB-6C89-F280-FC7C-9E70006291A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3" name="Text Box 10">
              <a:extLst>
                <a:ext uri="{FF2B5EF4-FFF2-40B4-BE49-F238E27FC236}">
                  <a16:creationId xmlns:a16="http://schemas.microsoft.com/office/drawing/2014/main" id="{A5FBF5A7-D9E1-226D-030B-7181981228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14" name="Object 4">
            <a:extLst>
              <a:ext uri="{FF2B5EF4-FFF2-40B4-BE49-F238E27FC236}">
                <a16:creationId xmlns:a16="http://schemas.microsoft.com/office/drawing/2014/main" id="{4292D4F0-740D-1F5F-A270-95C04F707201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978534318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D3489D74-3174-E25D-BB0E-E827220DC6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46960188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6" name="表格 11">
            <a:extLst>
              <a:ext uri="{FF2B5EF4-FFF2-40B4-BE49-F238E27FC236}">
                <a16:creationId xmlns:a16="http://schemas.microsoft.com/office/drawing/2014/main" id="{FB131979-B0C2-211A-79FC-1054F5D7CC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8583725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-0.3%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-1.5%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-2.0%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+3.0%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52CE1AB5-60F8-BCF6-E3B0-A00EEA6DE9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790685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8" name="表格 12">
            <a:extLst>
              <a:ext uri="{FF2B5EF4-FFF2-40B4-BE49-F238E27FC236}">
                <a16:creationId xmlns:a16="http://schemas.microsoft.com/office/drawing/2014/main" id="{5EE946D7-FFC8-C48C-75BA-B80BCDE345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79191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9" name="图表 18">
            <a:extLst>
              <a:ext uri="{FF2B5EF4-FFF2-40B4-BE49-F238E27FC236}">
                <a16:creationId xmlns:a16="http://schemas.microsoft.com/office/drawing/2014/main" id="{0BFE06A1-6C61-A79A-1CD1-F5D6E75ECA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3278504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07609EAE-8504-DD52-5225-6D6562CE6862}"/>
              </a:ext>
            </a:extLst>
          </p:cNvPr>
          <p:cNvSpPr txBox="1"/>
          <p:nvPr/>
        </p:nvSpPr>
        <p:spPr>
          <a:xfrm>
            <a:off x="5990446" y="3771619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B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36.2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30%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CBE410B-3B16-EA75-76A3-03562AED2F5A}"/>
              </a:ext>
            </a:extLst>
          </p:cNvPr>
          <p:cNvSpPr txBox="1"/>
          <p:nvPr/>
        </p:nvSpPr>
        <p:spPr>
          <a:xfrm>
            <a:off x="5743714" y="48834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A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63.5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53%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A92B934-85E7-C000-ED3B-6C91EDD3568C}"/>
              </a:ext>
            </a:extLst>
          </p:cNvPr>
          <p:cNvSpPr txBox="1"/>
          <p:nvPr/>
        </p:nvSpPr>
        <p:spPr>
          <a:xfrm>
            <a:off x="7528297" y="370878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微软雅黑"/>
              </a:rPr>
              <a:t>C</a:t>
            </a:r>
            <a:r>
              <a:rPr lang="zh-CN" altLang="en-US" sz="1400" b="1" dirty="0">
                <a:latin typeface="微软雅黑"/>
              </a:rPr>
              <a:t>级</a:t>
            </a:r>
            <a:endParaRPr lang="en-US" altLang="zh-CN" sz="1400" b="1" dirty="0"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微软雅黑"/>
              </a:rPr>
              <a:t>监测销量</a:t>
            </a:r>
            <a:r>
              <a:rPr lang="en-US" altLang="zh-CN" sz="700" dirty="0">
                <a:latin typeface="微软雅黑"/>
              </a:rPr>
              <a:t>: 12.8</a:t>
            </a:r>
            <a:r>
              <a:rPr lang="zh-CN" altLang="en-US" sz="700" dirty="0">
                <a:latin typeface="微软雅黑"/>
              </a:rPr>
              <a:t>万辆</a:t>
            </a:r>
            <a:endParaRPr lang="en-US" altLang="zh-CN" sz="700" dirty="0"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微软雅黑"/>
              </a:rPr>
              <a:t>份额占比</a:t>
            </a:r>
            <a:r>
              <a:rPr lang="en-US" altLang="zh-CN" sz="700" dirty="0">
                <a:latin typeface="微软雅黑"/>
              </a:rPr>
              <a:t>: 11%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70FA36F-351E-4818-671B-95602B4F96AD}"/>
              </a:ext>
            </a:extLst>
          </p:cNvPr>
          <p:cNvSpPr txBox="1"/>
          <p:nvPr/>
        </p:nvSpPr>
        <p:spPr>
          <a:xfrm>
            <a:off x="7570808" y="49752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微软雅黑"/>
              </a:rPr>
              <a:t>A0</a:t>
            </a:r>
            <a:r>
              <a:rPr lang="zh-CN" altLang="en-US" sz="1400" b="1" dirty="0">
                <a:latin typeface="微软雅黑"/>
              </a:rPr>
              <a:t>级</a:t>
            </a:r>
            <a:endParaRPr lang="en-US" altLang="zh-CN" sz="1400" b="1" dirty="0"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微软雅黑"/>
              </a:rPr>
              <a:t>监测销量</a:t>
            </a:r>
            <a:r>
              <a:rPr lang="en-US" altLang="zh-CN" sz="700" dirty="0">
                <a:latin typeface="微软雅黑"/>
              </a:rPr>
              <a:t>: 6.9</a:t>
            </a:r>
            <a:r>
              <a:rPr lang="zh-CN" altLang="en-US" sz="700" dirty="0">
                <a:latin typeface="微软雅黑"/>
              </a:rPr>
              <a:t>万辆</a:t>
            </a:r>
            <a:endParaRPr lang="en-US" altLang="zh-CN" sz="700" dirty="0"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微软雅黑"/>
              </a:rPr>
              <a:t>份额占比</a:t>
            </a:r>
            <a:r>
              <a:rPr lang="en-US" altLang="zh-CN" sz="700" dirty="0">
                <a:latin typeface="微软雅黑"/>
              </a:rPr>
              <a:t>: 6%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2D2E410-580A-7CDC-AD2E-A238AAE68EA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31145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市场价格变化指数为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-1.45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26.93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市场整体成交均价较上月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3,900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元，环比下降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.5%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市场是三大车身市场中唯一均价环比下降的市场，本月高价车型腾势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D9 DM-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i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、梦想家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PHEV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等车型的销量占比较上月出现下滑，同时传祺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M6 PRO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五菱佳辰等低价车型销量占比上升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—MPV</a:t>
            </a:r>
            <a:r>
              <a:rPr lang="zh-CN" altLang="en-US" dirty="0"/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047681662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98B8F941-A0C3-5350-6DB5-09D7B5BB69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532983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8406122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车型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成交均价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均价变化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别克</a:t>
                      </a:r>
                      <a:r>
                        <a:rPr 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GL8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291,925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-3,005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腾势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D9 DM-i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394,479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-8,891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-0.8%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赛那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333,777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5,921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-0.9%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235,616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3,475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格瑞维亚 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HEV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330,695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-4,517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M6 PRO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117,311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-631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0.7%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五菱佳辰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76,737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1,886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222,139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-5,352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梦想家 </a:t>
                      </a:r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PHEV</a:t>
                      </a:r>
                      <a:endParaRPr lang="zh-CN" altLang="en-US" sz="800" b="0" i="0" u="none" strike="noStrike" dirty="0">
                        <a:solidFill>
                          <a:srgbClr val="40404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374,006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-6,264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-0.3%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威然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287,302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-6,443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1351314C-2943-9FAB-7664-074E3E4082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2927447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A976C1EF-ACD6-0236-25A1-21D3CFE0A1ED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C7E0B5-BC86-33E6-B377-2468EA509648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本月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9110425-6391-F313-F43B-6AA9251DE611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63080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2024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全国整体乘用车市场优惠指数</a:t>
            </a:r>
            <a:endParaRPr lang="en-GB" altLang="zh-CN" sz="3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351652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8000" b="1" spc="1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Arial" panose="020B0604020202020204" pitchFamily="34" charset="0"/>
              </a:rPr>
              <a:t>02</a:t>
            </a:r>
            <a:endParaRPr lang="zh-CN" altLang="en-US" sz="8000" b="1" spc="1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45645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月整体市场优惠变化指数为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-0.54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2.70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本月市场整体优惠幅度较上月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减少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3.2%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随着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2023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12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月各大车企年度市场冲量完成，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月整体市场的终端优惠幅度开始缩减，三大车身形式市场平均终端优惠都出现减少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</a:t>
            </a:r>
            <a:r>
              <a:rPr lang="zh-CN" altLang="en-US" dirty="0"/>
              <a:t>整体市场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01306262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5606536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-5.4%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SUV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-0.9%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-1.4%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7772808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372876022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7050204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460AEAB5-D5ED-42C7-6E33-ED3C31B70A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2581263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CDFDFACE-4B6C-C56F-1BDA-BFCC1F0DE482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3D21FB0-B469-D952-1EC6-E9C5D675BB4C}"/>
              </a:ext>
            </a:extLst>
          </p:cNvPr>
          <p:cNvSpPr txBox="1"/>
          <p:nvPr/>
        </p:nvSpPr>
        <p:spPr>
          <a:xfrm>
            <a:off x="5266430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本月整体市场监测车型销量合计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</a:rPr>
              <a:t>209.3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万辆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2128D3-CFCE-14BE-51F5-02F48106F5CB}"/>
              </a:ext>
            </a:extLst>
          </p:cNvPr>
          <p:cNvSpPr txBox="1"/>
          <p:nvPr/>
        </p:nvSpPr>
        <p:spPr>
          <a:xfrm>
            <a:off x="5927935" y="3902546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SUV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105.3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50%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20B2A9D-E959-527F-0BB7-7F3ECEE3898A}"/>
              </a:ext>
            </a:extLst>
          </p:cNvPr>
          <p:cNvSpPr txBox="1"/>
          <p:nvPr/>
        </p:nvSpPr>
        <p:spPr>
          <a:xfrm>
            <a:off x="5927935" y="49183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轿车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95.7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46%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FB5529C-2C0C-4EB7-4CE2-E2AB647F6528}"/>
              </a:ext>
            </a:extLst>
          </p:cNvPr>
          <p:cNvSpPr txBox="1"/>
          <p:nvPr/>
        </p:nvSpPr>
        <p:spPr>
          <a:xfrm>
            <a:off x="7358578" y="524943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MPV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8.3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4%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20487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93024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heme/theme1.xml><?xml version="1.0" encoding="utf-8"?>
<a:theme xmlns:a="http://schemas.openxmlformats.org/drawingml/2006/main" name="Designed by iSlide">
  <a:themeElements>
    <a:clrScheme name="iSlide VI标准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2DA0FF"/>
      </a:accent1>
      <a:accent2>
        <a:srgbClr val="0371D4"/>
      </a:accent2>
      <a:accent3>
        <a:srgbClr val="6EADE0"/>
      </a:accent3>
      <a:accent4>
        <a:srgbClr val="5B6F86"/>
      </a:accent4>
      <a:accent5>
        <a:srgbClr val="7F98B5"/>
      </a:accent5>
      <a:accent6>
        <a:srgbClr val="58B6D3"/>
      </a:accent6>
      <a:hlink>
        <a:srgbClr val="F84D4D"/>
      </a:hlink>
      <a:folHlink>
        <a:srgbClr val="979797"/>
      </a:folHlink>
    </a:clrScheme>
    <a:fontScheme name="标准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Default.potx" id="{1D9758C4-BF53-48D5-9F51-21F468A6C710}" vid="{F0E1EFAF-5478-48F0-8152-DA9350739AF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1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2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6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2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3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8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3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0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Fish</Template>
  <TotalTime>28013</TotalTime>
  <Words>3578</Words>
  <Application>Microsoft Office PowerPoint</Application>
  <PresentationFormat>宽屏</PresentationFormat>
  <Paragraphs>903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等线</vt:lpstr>
      <vt:lpstr>Microsoft YaHei</vt:lpstr>
      <vt:lpstr>Microsoft YaHei</vt:lpstr>
      <vt:lpstr>微软雅黑 Light</vt:lpstr>
      <vt:lpstr>Arial</vt:lpstr>
      <vt:lpstr>Wingdings</vt:lpstr>
      <vt:lpstr>Designed by iSlide</vt:lpstr>
      <vt:lpstr>M.A.D.E 产业研究 价格/优惠指数走势报告</vt:lpstr>
      <vt:lpstr>PowerPoint 演示文稿</vt:lpstr>
      <vt:lpstr>PowerPoint 演示文稿</vt:lpstr>
      <vt:lpstr>加权价格变化指数—整体市场</vt:lpstr>
      <vt:lpstr>加权价格变化指数—轿车市场</vt:lpstr>
      <vt:lpstr>加权价格变化指数—SUV市场</vt:lpstr>
      <vt:lpstr>加权价格变化指数—MPV市场</vt:lpstr>
      <vt:lpstr>PowerPoint 演示文稿</vt:lpstr>
      <vt:lpstr>加权优惠变化指数—整体市场</vt:lpstr>
      <vt:lpstr>加权优惠变化指数—轿车市场</vt:lpstr>
      <vt:lpstr>加权优惠变化指数—SUV市场</vt:lpstr>
      <vt:lpstr>加权优惠变化指数—MPV市场</vt:lpstr>
      <vt:lpstr>PowerPoint 演示文稿</vt:lpstr>
      <vt:lpstr>加权价格变化指数—新能源市场</vt:lpstr>
      <vt:lpstr>加权价格变化指数—新能源轿车市场</vt:lpstr>
      <vt:lpstr>加权价格变化指数—新能源SUV市场</vt:lpstr>
      <vt:lpstr>加权价格变化指数—新能源MPV市场</vt:lpstr>
      <vt:lpstr>PowerPoint 演示文稿</vt:lpstr>
      <vt:lpstr>加权优惠变化指数—新能源市场</vt:lpstr>
      <vt:lpstr>加权优惠变化指数—新能源轿车市场</vt:lpstr>
      <vt:lpstr>加权优惠变化指数—新能源SUV市场</vt:lpstr>
      <vt:lpstr>加权优惠变化指数—新能源MPV市场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Fish</dc:creator>
  <cp:lastModifiedBy>Ryan Gu</cp:lastModifiedBy>
  <cp:revision>409</cp:revision>
  <cp:lastPrinted>2022-10-30T16:00:00Z</cp:lastPrinted>
  <dcterms:created xsi:type="dcterms:W3CDTF">2022-10-30T16:00:00Z</dcterms:created>
  <dcterms:modified xsi:type="dcterms:W3CDTF">2024-03-06T05:55:04Z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c0ebd8ea-114a-44dd-bdb3-ea45792a0b8c</vt:lpwstr>
  </property>
</Properties>
</file>