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8"/>
  </p:notesMasterIdLst>
  <p:sldIdLst>
    <p:sldId id="257" r:id="rId3"/>
    <p:sldId id="293" r:id="rId4"/>
    <p:sldId id="331" r:id="rId5"/>
    <p:sldId id="386" r:id="rId6"/>
    <p:sldId id="387" r:id="rId7"/>
    <p:sldId id="385" r:id="rId8"/>
    <p:sldId id="393" r:id="rId9"/>
    <p:sldId id="391" r:id="rId10"/>
    <p:sldId id="397" r:id="rId11"/>
    <p:sldId id="398" r:id="rId12"/>
    <p:sldId id="390" r:id="rId13"/>
    <p:sldId id="396" r:id="rId14"/>
    <p:sldId id="395" r:id="rId15"/>
    <p:sldId id="394" r:id="rId16"/>
    <p:sldId id="311" r:id="rId17"/>
  </p:sldIdLst>
  <p:sldSz cx="9144000" cy="5143500" type="screen16x9"/>
  <p:notesSz cx="6858000" cy="9144000"/>
  <p:custDataLst>
    <p:tags r:id="rId19"/>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1">
          <p15:clr>
            <a:srgbClr val="A4A3A4"/>
          </p15:clr>
        </p15:guide>
        <p15:guide id="2" pos="26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185"/>
    <a:srgbClr val="159EBE"/>
    <a:srgbClr val="8CC345"/>
    <a:srgbClr val="EAEFF7"/>
    <a:srgbClr val="D2DEEF"/>
    <a:srgbClr val="92D050"/>
    <a:srgbClr val="0F6F85"/>
    <a:srgbClr val="939BA7"/>
    <a:srgbClr val="727272"/>
    <a:srgbClr val="004C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351" y="54"/>
      </p:cViewPr>
      <p:guideLst>
        <p:guide orient="horz" pos="1441"/>
        <p:guide pos="2657"/>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1E4B3-EC4C-453A-9EA7-43FCD1B5DA28}" type="datetimeFigureOut">
              <a:rPr lang="zh-CN" altLang="en-US" smtClean="0"/>
              <a:pPr/>
              <a:t>2024-2-27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12A2F4-AB12-47ED-9A6B-E61F9EF43DC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15</a:t>
            </a:fld>
            <a:endParaRPr lang="zh-CN" altLang="en-US">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6B9D0F-9225-4952-8434-38C29095FB54}"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ags" Target="../tags/tag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jpe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2952373-7980-4DA7-9ADE-54D716DB38BB}" type="slidenum">
              <a:rPr lang="zh-CN" altLang="en-US" smtClean="0"/>
              <a:pPr/>
              <a:t>‹#›</a:t>
            </a:fld>
            <a:endParaRPr lang="zh-CN" altLang="en-US"/>
          </a:p>
        </p:txBody>
      </p:sp>
      <p:sp>
        <p:nvSpPr>
          <p:cNvPr id="35" name="6"/>
          <p:cNvSpPr/>
          <p:nvPr userDrawn="1"/>
        </p:nvSpPr>
        <p:spPr bwMode="auto">
          <a:xfrm>
            <a:off x="-18236" y="-13064"/>
            <a:ext cx="3275488" cy="3802152"/>
          </a:xfrm>
          <a:custGeom>
            <a:avLst/>
            <a:gdLst>
              <a:gd name="connsiteX0" fmla="*/ 3873521 w 4367317"/>
              <a:gd name="connsiteY0" fmla="*/ 0 h 5069536"/>
              <a:gd name="connsiteX1" fmla="*/ 4367317 w 4367317"/>
              <a:gd name="connsiteY1" fmla="*/ 0 h 5069536"/>
              <a:gd name="connsiteX2" fmla="*/ 0 w 4367317"/>
              <a:gd name="connsiteY2" fmla="*/ 5069536 h 5069536"/>
              <a:gd name="connsiteX3" fmla="*/ 0 w 4367317"/>
              <a:gd name="connsiteY3" fmla="*/ 1974215 h 5069536"/>
            </a:gdLst>
            <a:ahLst/>
            <a:cxnLst>
              <a:cxn ang="0">
                <a:pos x="connsiteX0" y="connsiteY0"/>
              </a:cxn>
              <a:cxn ang="0">
                <a:pos x="connsiteX1" y="connsiteY1"/>
              </a:cxn>
              <a:cxn ang="0">
                <a:pos x="connsiteX2" y="connsiteY2"/>
              </a:cxn>
              <a:cxn ang="0">
                <a:pos x="connsiteX3" y="connsiteY3"/>
              </a:cxn>
            </a:cxnLst>
            <a:rect l="l" t="t" r="r" b="b"/>
            <a:pathLst>
              <a:path w="4367317" h="5069536">
                <a:moveTo>
                  <a:pt x="3873521" y="0"/>
                </a:moveTo>
                <a:lnTo>
                  <a:pt x="4367317" y="0"/>
                </a:lnTo>
                <a:lnTo>
                  <a:pt x="0" y="5069536"/>
                </a:lnTo>
                <a:lnTo>
                  <a:pt x="0" y="1974215"/>
                </a:lnTo>
                <a:close/>
              </a:path>
            </a:pathLst>
          </a:custGeom>
          <a:solidFill>
            <a:srgbClr val="EFEFF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37" name="5"/>
          <p:cNvSpPr/>
          <p:nvPr userDrawn="1"/>
        </p:nvSpPr>
        <p:spPr bwMode="auto">
          <a:xfrm>
            <a:off x="-18237" y="-32659"/>
            <a:ext cx="2966363" cy="1735930"/>
          </a:xfrm>
          <a:custGeom>
            <a:avLst/>
            <a:gdLst>
              <a:gd name="connsiteX0" fmla="*/ 0 w 3955151"/>
              <a:gd name="connsiteY0" fmla="*/ 0 h 2314573"/>
              <a:gd name="connsiteX1" fmla="*/ 3541893 w 3955151"/>
              <a:gd name="connsiteY1" fmla="*/ 0 h 2314573"/>
              <a:gd name="connsiteX2" fmla="*/ 3955151 w 3955151"/>
              <a:gd name="connsiteY2" fmla="*/ 10116 h 2314573"/>
              <a:gd name="connsiteX3" fmla="*/ 0 w 3955151"/>
              <a:gd name="connsiteY3" fmla="*/ 2314573 h 2314573"/>
            </a:gdLst>
            <a:ahLst/>
            <a:cxnLst>
              <a:cxn ang="0">
                <a:pos x="connsiteX0" y="connsiteY0"/>
              </a:cxn>
              <a:cxn ang="0">
                <a:pos x="connsiteX1" y="connsiteY1"/>
              </a:cxn>
              <a:cxn ang="0">
                <a:pos x="connsiteX2" y="connsiteY2"/>
              </a:cxn>
              <a:cxn ang="0">
                <a:pos x="connsiteX3" y="connsiteY3"/>
              </a:cxn>
            </a:cxnLst>
            <a:rect l="l" t="t" r="r" b="b"/>
            <a:pathLst>
              <a:path w="3955151" h="2314573">
                <a:moveTo>
                  <a:pt x="0" y="0"/>
                </a:moveTo>
                <a:lnTo>
                  <a:pt x="3541893" y="0"/>
                </a:lnTo>
                <a:lnTo>
                  <a:pt x="3955151" y="10116"/>
                </a:lnTo>
                <a:lnTo>
                  <a:pt x="0" y="2314573"/>
                </a:lnTo>
                <a:close/>
              </a:path>
            </a:pathLst>
          </a:custGeom>
          <a:solidFill>
            <a:srgbClr val="159EBE"/>
          </a:solidFill>
          <a:ln>
            <a:noFill/>
          </a:ln>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36" name="4"/>
          <p:cNvSpPr/>
          <p:nvPr userDrawn="1"/>
        </p:nvSpPr>
        <p:spPr bwMode="auto">
          <a:xfrm>
            <a:off x="-18237" y="-13063"/>
            <a:ext cx="2986517" cy="2303852"/>
          </a:xfrm>
          <a:custGeom>
            <a:avLst/>
            <a:gdLst>
              <a:gd name="connsiteX0" fmla="*/ 3934942 w 3982022"/>
              <a:gd name="connsiteY0" fmla="*/ 0 h 3071803"/>
              <a:gd name="connsiteX1" fmla="*/ 3982022 w 3982022"/>
              <a:gd name="connsiteY1" fmla="*/ 0 h 3071803"/>
              <a:gd name="connsiteX2" fmla="*/ 0 w 3982022"/>
              <a:gd name="connsiteY2" fmla="*/ 3071803 h 3071803"/>
              <a:gd name="connsiteX3" fmla="*/ 0 w 3982022"/>
              <a:gd name="connsiteY3" fmla="*/ 1848528 h 3071803"/>
            </a:gdLst>
            <a:ahLst/>
            <a:cxnLst>
              <a:cxn ang="0">
                <a:pos x="connsiteX0" y="connsiteY0"/>
              </a:cxn>
              <a:cxn ang="0">
                <a:pos x="connsiteX1" y="connsiteY1"/>
              </a:cxn>
              <a:cxn ang="0">
                <a:pos x="connsiteX2" y="connsiteY2"/>
              </a:cxn>
              <a:cxn ang="0">
                <a:pos x="connsiteX3" y="connsiteY3"/>
              </a:cxn>
            </a:cxnLst>
            <a:rect l="l" t="t" r="r" b="b"/>
            <a:pathLst>
              <a:path w="3982022" h="3071803">
                <a:moveTo>
                  <a:pt x="3934942" y="0"/>
                </a:moveTo>
                <a:lnTo>
                  <a:pt x="3982022" y="0"/>
                </a:lnTo>
                <a:lnTo>
                  <a:pt x="0" y="3071803"/>
                </a:lnTo>
                <a:lnTo>
                  <a:pt x="0" y="1848528"/>
                </a:lnTo>
                <a:close/>
              </a:path>
            </a:pathLst>
          </a:custGeom>
          <a:solidFill>
            <a:srgbClr val="8CC345"/>
          </a:solidFill>
          <a:ln>
            <a:noFill/>
          </a:ln>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44" name="3"/>
          <p:cNvSpPr/>
          <p:nvPr userDrawn="1"/>
        </p:nvSpPr>
        <p:spPr bwMode="auto">
          <a:xfrm>
            <a:off x="6967698" y="2015967"/>
            <a:ext cx="2193928" cy="2607469"/>
          </a:xfrm>
          <a:custGeom>
            <a:avLst/>
            <a:gdLst>
              <a:gd name="connsiteX0" fmla="*/ 2919413 w 2925237"/>
              <a:gd name="connsiteY0" fmla="*/ 0 h 3476625"/>
              <a:gd name="connsiteX1" fmla="*/ 2925237 w 2925237"/>
              <a:gd name="connsiteY1" fmla="*/ 163915 h 3476625"/>
              <a:gd name="connsiteX2" fmla="*/ 2925237 w 2925237"/>
              <a:gd name="connsiteY2" fmla="*/ 3398721 h 3476625"/>
              <a:gd name="connsiteX3" fmla="*/ 0 w 2925237"/>
              <a:gd name="connsiteY3" fmla="*/ 3476625 h 3476625"/>
            </a:gdLst>
            <a:ahLst/>
            <a:cxnLst>
              <a:cxn ang="0">
                <a:pos x="connsiteX0" y="connsiteY0"/>
              </a:cxn>
              <a:cxn ang="0">
                <a:pos x="connsiteX1" y="connsiteY1"/>
              </a:cxn>
              <a:cxn ang="0">
                <a:pos x="connsiteX2" y="connsiteY2"/>
              </a:cxn>
              <a:cxn ang="0">
                <a:pos x="connsiteX3" y="connsiteY3"/>
              </a:cxn>
            </a:cxnLst>
            <a:rect l="l" t="t" r="r" b="b"/>
            <a:pathLst>
              <a:path w="2925237" h="3476625">
                <a:moveTo>
                  <a:pt x="2919413" y="0"/>
                </a:moveTo>
                <a:lnTo>
                  <a:pt x="2925237" y="163915"/>
                </a:lnTo>
                <a:lnTo>
                  <a:pt x="2925237" y="3398721"/>
                </a:lnTo>
                <a:lnTo>
                  <a:pt x="0" y="3476625"/>
                </a:lnTo>
                <a:close/>
              </a:path>
            </a:pathLst>
          </a:custGeom>
          <a:solidFill>
            <a:srgbClr val="EFEFF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42" name="2"/>
          <p:cNvSpPr/>
          <p:nvPr userDrawn="1"/>
        </p:nvSpPr>
        <p:spPr bwMode="auto">
          <a:xfrm>
            <a:off x="6178314" y="3098667"/>
            <a:ext cx="2983312" cy="2069021"/>
          </a:xfrm>
          <a:custGeom>
            <a:avLst/>
            <a:gdLst>
              <a:gd name="connsiteX0" fmla="*/ 3977749 w 3977749"/>
              <a:gd name="connsiteY0" fmla="*/ 0 h 2758695"/>
              <a:gd name="connsiteX1" fmla="*/ 3977749 w 3977749"/>
              <a:gd name="connsiteY1" fmla="*/ 2758695 h 2758695"/>
              <a:gd name="connsiteX2" fmla="*/ 626774 w 3977749"/>
              <a:gd name="connsiteY2" fmla="*/ 2758695 h 2758695"/>
              <a:gd name="connsiteX3" fmla="*/ 0 w 3977749"/>
              <a:gd name="connsiteY3" fmla="*/ 2734703 h 2758695"/>
            </a:gdLst>
            <a:ahLst/>
            <a:cxnLst>
              <a:cxn ang="0">
                <a:pos x="connsiteX0" y="connsiteY0"/>
              </a:cxn>
              <a:cxn ang="0">
                <a:pos x="connsiteX1" y="connsiteY1"/>
              </a:cxn>
              <a:cxn ang="0">
                <a:pos x="connsiteX2" y="connsiteY2"/>
              </a:cxn>
              <a:cxn ang="0">
                <a:pos x="connsiteX3" y="connsiteY3"/>
              </a:cxn>
            </a:cxnLst>
            <a:rect l="l" t="t" r="r" b="b"/>
            <a:pathLst>
              <a:path w="3977749" h="2758695">
                <a:moveTo>
                  <a:pt x="3977749" y="0"/>
                </a:moveTo>
                <a:lnTo>
                  <a:pt x="3977749" y="2758695"/>
                </a:lnTo>
                <a:lnTo>
                  <a:pt x="626774" y="2758695"/>
                </a:lnTo>
                <a:lnTo>
                  <a:pt x="0" y="2734703"/>
                </a:lnTo>
                <a:close/>
              </a:path>
            </a:pathLst>
          </a:custGeom>
          <a:solidFill>
            <a:srgbClr val="159EBE"/>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43" name="1"/>
          <p:cNvSpPr/>
          <p:nvPr userDrawn="1"/>
        </p:nvSpPr>
        <p:spPr bwMode="auto">
          <a:xfrm>
            <a:off x="5906682" y="3674391"/>
            <a:ext cx="3254944" cy="1493297"/>
          </a:xfrm>
          <a:custGeom>
            <a:avLst/>
            <a:gdLst>
              <a:gd name="connsiteX0" fmla="*/ 4339925 w 4339925"/>
              <a:gd name="connsiteY0" fmla="*/ 0 h 1991063"/>
              <a:gd name="connsiteX1" fmla="*/ 4339925 w 4339925"/>
              <a:gd name="connsiteY1" fmla="*/ 913141 h 1991063"/>
              <a:gd name="connsiteX2" fmla="*/ 305017 w 4339925"/>
              <a:gd name="connsiteY2" fmla="*/ 1991063 h 1991063"/>
              <a:gd name="connsiteX3" fmla="*/ 0 w 4339925"/>
              <a:gd name="connsiteY3" fmla="*/ 1991063 h 1991063"/>
            </a:gdLst>
            <a:ahLst/>
            <a:cxnLst>
              <a:cxn ang="0">
                <a:pos x="connsiteX0" y="connsiteY0"/>
              </a:cxn>
              <a:cxn ang="0">
                <a:pos x="connsiteX1" y="connsiteY1"/>
              </a:cxn>
              <a:cxn ang="0">
                <a:pos x="connsiteX2" y="connsiteY2"/>
              </a:cxn>
              <a:cxn ang="0">
                <a:pos x="connsiteX3" y="connsiteY3"/>
              </a:cxn>
            </a:cxnLst>
            <a:rect l="l" t="t" r="r" b="b"/>
            <a:pathLst>
              <a:path w="4339925" h="1991063">
                <a:moveTo>
                  <a:pt x="4339925" y="0"/>
                </a:moveTo>
                <a:lnTo>
                  <a:pt x="4339925" y="913141"/>
                </a:lnTo>
                <a:lnTo>
                  <a:pt x="305017" y="1991063"/>
                </a:lnTo>
                <a:lnTo>
                  <a:pt x="0" y="1991063"/>
                </a:lnTo>
                <a:close/>
              </a:path>
            </a:pathLst>
          </a:custGeom>
          <a:solidFill>
            <a:srgbClr val="8CC345"/>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noAutofit/>
          </a:bodyPr>
          <a:lstStyle/>
          <a:p>
            <a:endParaRPr lang="zh-CN" altLang="en-US" sz="1015">
              <a:solidFill>
                <a:prstClr val="black"/>
              </a:solidFill>
              <a:cs typeface="+mn-ea"/>
              <a:sym typeface="+mn-lt"/>
            </a:endParaRPr>
          </a:p>
        </p:txBody>
      </p:sp>
      <p:sp>
        <p:nvSpPr>
          <p:cNvPr id="23" name="任意多边形 22"/>
          <p:cNvSpPr/>
          <p:nvPr userDrawn="1"/>
        </p:nvSpPr>
        <p:spPr>
          <a:xfrm>
            <a:off x="1378585" y="1202055"/>
            <a:ext cx="7392035" cy="2171700"/>
          </a:xfrm>
          <a:custGeom>
            <a:avLst/>
            <a:gdLst>
              <a:gd name="connsiteX0" fmla="*/ 0 w 6585492"/>
              <a:gd name="connsiteY0" fmla="*/ 0 h 2171406"/>
              <a:gd name="connsiteX1" fmla="*/ 1849289 w 6585492"/>
              <a:gd name="connsiteY1" fmla="*/ 0 h 2171406"/>
              <a:gd name="connsiteX2" fmla="*/ 1849289 w 6585492"/>
              <a:gd name="connsiteY2" fmla="*/ 149501 h 2171406"/>
              <a:gd name="connsiteX3" fmla="*/ 149501 w 6585492"/>
              <a:gd name="connsiteY3" fmla="*/ 149501 h 2171406"/>
              <a:gd name="connsiteX4" fmla="*/ 149501 w 6585492"/>
              <a:gd name="connsiteY4" fmla="*/ 2021905 h 2171406"/>
              <a:gd name="connsiteX5" fmla="*/ 6435991 w 6585492"/>
              <a:gd name="connsiteY5" fmla="*/ 2021905 h 2171406"/>
              <a:gd name="connsiteX6" fmla="*/ 6435991 w 6585492"/>
              <a:gd name="connsiteY6" fmla="*/ 149501 h 2171406"/>
              <a:gd name="connsiteX7" fmla="*/ 4399901 w 6585492"/>
              <a:gd name="connsiteY7" fmla="*/ 149501 h 2171406"/>
              <a:gd name="connsiteX8" fmla="*/ 4399901 w 6585492"/>
              <a:gd name="connsiteY8" fmla="*/ 0 h 2171406"/>
              <a:gd name="connsiteX9" fmla="*/ 6585492 w 6585492"/>
              <a:gd name="connsiteY9" fmla="*/ 0 h 2171406"/>
              <a:gd name="connsiteX10" fmla="*/ 6585492 w 6585492"/>
              <a:gd name="connsiteY10" fmla="*/ 2171406 h 2171406"/>
              <a:gd name="connsiteX11" fmla="*/ 0 w 6585492"/>
              <a:gd name="connsiteY11" fmla="*/ 2171406 h 217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85492" h="2171406">
                <a:moveTo>
                  <a:pt x="0" y="0"/>
                </a:moveTo>
                <a:lnTo>
                  <a:pt x="1849289" y="0"/>
                </a:lnTo>
                <a:lnTo>
                  <a:pt x="1849289" y="149501"/>
                </a:lnTo>
                <a:lnTo>
                  <a:pt x="149501" y="149501"/>
                </a:lnTo>
                <a:lnTo>
                  <a:pt x="149501" y="2021905"/>
                </a:lnTo>
                <a:lnTo>
                  <a:pt x="6435991" y="2021905"/>
                </a:lnTo>
                <a:lnTo>
                  <a:pt x="6435991" y="149501"/>
                </a:lnTo>
                <a:lnTo>
                  <a:pt x="4399901" y="149501"/>
                </a:lnTo>
                <a:lnTo>
                  <a:pt x="4399901" y="0"/>
                </a:lnTo>
                <a:lnTo>
                  <a:pt x="6585492" y="0"/>
                </a:lnTo>
                <a:lnTo>
                  <a:pt x="6585492" y="2171406"/>
                </a:lnTo>
                <a:lnTo>
                  <a:pt x="0" y="2171406"/>
                </a:lnTo>
                <a:close/>
              </a:path>
            </a:pathLst>
          </a:custGeom>
          <a:solidFill>
            <a:srgbClr val="8CC3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pic>
        <p:nvPicPr>
          <p:cNvPr id="56" name="图片 55" descr="乘联会组合LOGO"/>
          <p:cNvPicPr>
            <a:picLocks noChangeAspect="1"/>
          </p:cNvPicPr>
          <p:nvPr userDrawn="1"/>
        </p:nvPicPr>
        <p:blipFill>
          <a:blip r:embed="rId4" cstate="print"/>
          <a:stretch>
            <a:fillRect/>
          </a:stretch>
        </p:blipFill>
        <p:spPr>
          <a:xfrm>
            <a:off x="7895590" y="101600"/>
            <a:ext cx="1125220" cy="392430"/>
          </a:xfrm>
          <a:prstGeom prst="rect">
            <a:avLst/>
          </a:prstGeom>
        </p:spPr>
      </p:pic>
      <p:sp>
        <p:nvSpPr>
          <p:cNvPr id="21" name="PA_文本框 23"/>
          <p:cNvSpPr txBox="1"/>
          <p:nvPr userDrawn="1">
            <p:custDataLst>
              <p:tags r:id="rId1"/>
            </p:custDataLst>
          </p:nvPr>
        </p:nvSpPr>
        <p:spPr>
          <a:xfrm>
            <a:off x="3710004" y="2814988"/>
            <a:ext cx="2305685" cy="33718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i="0" u="none" strike="noStrike" kern="1200" cap="none" spc="0" normalizeH="0" baseline="0" noProof="0" dirty="0">
                <a:ln>
                  <a:noFill/>
                </a:ln>
                <a:solidFill>
                  <a:srgbClr val="159EBE"/>
                </a:solidFill>
                <a:effectLst/>
                <a:uLnTx/>
                <a:uFillTx/>
                <a:cs typeface="+mn-ea"/>
                <a:sym typeface="+mn-lt"/>
              </a:rPr>
              <a:t>专业 </a:t>
            </a:r>
            <a:r>
              <a:rPr kumimoji="0" lang="en-US" altLang="zh-CN" sz="1600" i="0" u="none" strike="noStrike" kern="1200" cap="none" spc="0" normalizeH="0" baseline="0" noProof="0" dirty="0">
                <a:ln>
                  <a:noFill/>
                </a:ln>
                <a:solidFill>
                  <a:srgbClr val="159EBE"/>
                </a:solidFill>
                <a:effectLst/>
                <a:uLnTx/>
                <a:uFillTx/>
                <a:cs typeface="+mn-ea"/>
                <a:sym typeface="+mn-lt"/>
              </a:rPr>
              <a:t>| </a:t>
            </a:r>
            <a:r>
              <a:rPr kumimoji="0" lang="zh-CN" altLang="en-US" sz="1600" i="0" u="none" strike="noStrike" kern="1200" cap="none" spc="0" normalizeH="0" baseline="0" noProof="0" dirty="0">
                <a:ln>
                  <a:noFill/>
                </a:ln>
                <a:solidFill>
                  <a:srgbClr val="159EBE"/>
                </a:solidFill>
                <a:effectLst/>
                <a:uLnTx/>
                <a:uFillTx/>
                <a:cs typeface="+mn-ea"/>
                <a:sym typeface="+mn-lt"/>
              </a:rPr>
              <a:t>共享 </a:t>
            </a:r>
            <a:r>
              <a:rPr kumimoji="0" lang="en-US" altLang="zh-CN" sz="1600" i="0" u="none" strike="noStrike" kern="1200" cap="none" spc="0" normalizeH="0" baseline="0" noProof="0" dirty="0">
                <a:ln>
                  <a:noFill/>
                </a:ln>
                <a:solidFill>
                  <a:srgbClr val="159EBE"/>
                </a:solidFill>
                <a:effectLst/>
                <a:uLnTx/>
                <a:uFillTx/>
                <a:cs typeface="+mn-ea"/>
                <a:sym typeface="+mn-lt"/>
              </a:rPr>
              <a:t>| </a:t>
            </a:r>
            <a:r>
              <a:rPr kumimoji="0" lang="zh-CN" altLang="en-US" sz="1600" i="0" u="none" strike="noStrike" kern="1200" cap="none" spc="0" normalizeH="0" baseline="0" noProof="0" dirty="0">
                <a:ln>
                  <a:noFill/>
                </a:ln>
                <a:solidFill>
                  <a:srgbClr val="159EBE"/>
                </a:solidFill>
                <a:effectLst/>
                <a:uLnTx/>
                <a:uFillTx/>
                <a:cs typeface="+mn-ea"/>
                <a:sym typeface="+mn-lt"/>
              </a:rPr>
              <a:t>高效</a:t>
            </a:r>
            <a:r>
              <a:rPr kumimoji="0" lang="en-US" altLang="zh-CN" sz="1600" i="0" u="none" strike="noStrike" kern="1200" cap="none" spc="0" normalizeH="0" baseline="0" noProof="0" dirty="0">
                <a:ln>
                  <a:noFill/>
                </a:ln>
                <a:solidFill>
                  <a:srgbClr val="159EBE"/>
                </a:solidFill>
                <a:effectLst/>
                <a:uLnTx/>
                <a:uFillTx/>
                <a:cs typeface="+mn-ea"/>
                <a:sym typeface="+mn-lt"/>
              </a:rPr>
              <a:t> | </a:t>
            </a:r>
            <a:r>
              <a:rPr kumimoji="0" lang="zh-CN" altLang="en-US" sz="1600" i="0" u="none" strike="noStrike" kern="1200" cap="none" spc="0" normalizeH="0" baseline="0" noProof="0" dirty="0">
                <a:ln>
                  <a:noFill/>
                </a:ln>
                <a:solidFill>
                  <a:srgbClr val="159EBE"/>
                </a:solidFill>
                <a:effectLst/>
                <a:uLnTx/>
                <a:uFillTx/>
                <a:cs typeface="+mn-ea"/>
                <a:sym typeface="+mn-lt"/>
              </a:rPr>
              <a:t>创新</a:t>
            </a:r>
          </a:p>
        </p:txBody>
      </p:sp>
      <p:pic>
        <p:nvPicPr>
          <p:cNvPr id="8" name="图片 43027" descr="微信二维码"/>
          <p:cNvPicPr>
            <a:picLocks noChangeAspect="1"/>
          </p:cNvPicPr>
          <p:nvPr userDrawn="1"/>
        </p:nvPicPr>
        <p:blipFill>
          <a:blip r:embed="rId5"/>
          <a:stretch>
            <a:fillRect/>
          </a:stretch>
        </p:blipFill>
        <p:spPr>
          <a:xfrm>
            <a:off x="635" y="4173855"/>
            <a:ext cx="981075" cy="963295"/>
          </a:xfrm>
          <a:prstGeom prst="rect">
            <a:avLst/>
          </a:prstGeom>
          <a:noFill/>
          <a:ln w="9525">
            <a:noFill/>
          </a:ln>
        </p:spPr>
      </p:pic>
      <p:sp>
        <p:nvSpPr>
          <p:cNvPr id="9" name="PA_文本框 23"/>
          <p:cNvSpPr txBox="1"/>
          <p:nvPr userDrawn="1">
            <p:custDataLst>
              <p:tags r:id="rId2"/>
            </p:custDataLst>
          </p:nvPr>
        </p:nvSpPr>
        <p:spPr>
          <a:xfrm>
            <a:off x="3730006" y="914433"/>
            <a:ext cx="2214880" cy="706755"/>
          </a:xfrm>
          <a:prstGeom prst="rect">
            <a:avLst/>
          </a:prstGeom>
          <a:noFill/>
        </p:spPr>
        <p:txBody>
          <a:bodyPr wrap="none" rtlCol="0">
            <a:spAutoFit/>
            <a:scene3d>
              <a:camera prst="orthographicFron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1" u="none" strike="noStrike" kern="1200" cap="none" spc="0" normalizeH="0" baseline="0" noProof="0" dirty="0">
                <a:ln w="10160">
                  <a:solidFill>
                    <a:schemeClr val="bg1"/>
                  </a:solidFill>
                  <a:prstDash val="solid"/>
                </a:ln>
                <a:solidFill>
                  <a:srgbClr val="8CC345"/>
                </a:solidFill>
                <a:effectLst>
                  <a:outerShdw blurRad="38100" dist="22860" dir="5400000" algn="tl" rotWithShape="0">
                    <a:srgbClr val="000000">
                      <a:alpha val="30000"/>
                    </a:srgbClr>
                  </a:outerShdw>
                </a:effectLst>
                <a:uLnTx/>
                <a:uFillTx/>
                <a:cs typeface="+mn-ea"/>
                <a:sym typeface="+mn-lt"/>
              </a:rPr>
              <a:t>政策分析</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1" name="任意多边形 10"/>
          <p:cNvSpPr/>
          <p:nvPr userDrawn="1"/>
        </p:nvSpPr>
        <p:spPr>
          <a:xfrm>
            <a:off x="1681888" y="2508144"/>
            <a:ext cx="447675" cy="492593"/>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2" name="矩形 11"/>
          <p:cNvSpPr/>
          <p:nvPr userDrawn="1"/>
        </p:nvSpPr>
        <p:spPr>
          <a:xfrm>
            <a:off x="2124075" y="2510849"/>
            <a:ext cx="7019925"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800" spc="150" dirty="0">
                <a:solidFill>
                  <a:srgbClr val="FFFFFF"/>
                </a:solidFill>
                <a:effectLst>
                  <a:outerShdw blurRad="50800" dist="38100" dir="8100000" algn="tr" rotWithShape="0">
                    <a:prstClr val="black">
                      <a:alpha val="40000"/>
                    </a:prstClr>
                  </a:outerShdw>
                </a:effectLst>
                <a:latin typeface="微软雅黑" panose="020B0503020204020204" pitchFamily="34" charset="-122"/>
                <a:ea typeface="微软雅黑" panose="020B0503020204020204" pitchFamily="34" charset="-122"/>
                <a:sym typeface="+mn-ea"/>
              </a:rPr>
              <a:t>    </a:t>
            </a:r>
            <a:r>
              <a:rPr lang="zh-CN" altLang="en-US" sz="3200" spc="150" dirty="0">
                <a:solidFill>
                  <a:srgbClr val="FFFFFF"/>
                </a:solidFill>
                <a:effectLst>
                  <a:outerShdw blurRad="50800" dist="38100" dir="8100000" algn="tr" rotWithShape="0">
                    <a:prstClr val="black">
                      <a:alpha val="40000"/>
                    </a:prstClr>
                  </a:outerShdw>
                </a:effectLst>
                <a:latin typeface="微软雅黑" panose="020B0503020204020204" pitchFamily="34" charset="-122"/>
                <a:ea typeface="微软雅黑" panose="020B0503020204020204" pitchFamily="34" charset="-122"/>
                <a:sym typeface="+mn-ea"/>
              </a:rPr>
              <a:t>感谢关注！</a:t>
            </a:r>
            <a:endParaRPr lang="zh-CN" altLang="en-US" sz="3200" spc="150" dirty="0">
              <a:solidFill>
                <a:srgbClr val="FFFFFF"/>
              </a:solidFill>
              <a:effectLst>
                <a:outerShdw blurRad="50800" dist="38100" dir="8100000" algn="tr" rotWithShape="0">
                  <a:prstClr val="black">
                    <a:alpha val="40000"/>
                  </a:prstClr>
                </a:outerShdw>
              </a:effectLst>
              <a:latin typeface="微软雅黑" panose="020B0503020204020204" pitchFamily="34" charset="-122"/>
              <a:ea typeface="微软雅黑" panose="020B0503020204020204" pitchFamily="34" charset="-122"/>
              <a:cs typeface="Meiryo" panose="020B0604030504040204" pitchFamily="34" charset="-128"/>
              <a:sym typeface="+mn-ea"/>
            </a:endParaRPr>
          </a:p>
        </p:txBody>
      </p:sp>
      <p:sp>
        <p:nvSpPr>
          <p:cNvPr id="18" name="矩形 17"/>
          <p:cNvSpPr/>
          <p:nvPr userDrawn="1"/>
        </p:nvSpPr>
        <p:spPr>
          <a:xfrm>
            <a:off x="1" y="1935019"/>
            <a:ext cx="6984207" cy="581458"/>
          </a:xfrm>
          <a:prstGeom prst="rect">
            <a:avLst/>
          </a:prstGeom>
          <a:solidFill>
            <a:srgbClr val="159EB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3200" spc="150" dirty="0">
                <a:solidFill>
                  <a:srgbClr val="FFFFFF"/>
                </a:solidFill>
                <a:effectLst>
                  <a:outerShdw blurRad="50800" dist="38100" dir="8100000" algn="tr" rotWithShape="0">
                    <a:prstClr val="black">
                      <a:alpha val="40000"/>
                    </a:prstClr>
                  </a:outerShdw>
                </a:effectLst>
                <a:latin typeface="微软雅黑" panose="020B0503020204020204" pitchFamily="34" charset="-122"/>
                <a:ea typeface="微软雅黑" panose="020B0503020204020204" pitchFamily="34" charset="-122"/>
                <a:sym typeface="+mn-ea"/>
              </a:rPr>
              <a:t> </a:t>
            </a:r>
            <a:r>
              <a:rPr lang="zh-CN" altLang="en-US" sz="2800" spc="150" dirty="0">
                <a:solidFill>
                  <a:srgbClr val="FFFFFF"/>
                </a:solidFill>
                <a:effectLst>
                  <a:outerShdw blurRad="50800" dist="38100" dir="8100000" algn="tr" rotWithShape="0">
                    <a:prstClr val="black">
                      <a:alpha val="40000"/>
                    </a:prstClr>
                  </a:outerShdw>
                </a:effectLst>
                <a:latin typeface="微软雅黑" panose="020B0503020204020204" pitchFamily="34" charset="-122"/>
                <a:ea typeface="微软雅黑" panose="020B0503020204020204" pitchFamily="34" charset="-122"/>
                <a:sym typeface="+mn-ea"/>
              </a:rPr>
              <a:t>更多内容敬请关注官网及公众号</a:t>
            </a:r>
          </a:p>
        </p:txBody>
      </p:sp>
      <p:sp>
        <p:nvSpPr>
          <p:cNvPr id="19" name="直角三角形 18"/>
          <p:cNvSpPr/>
          <p:nvPr userDrawn="1"/>
        </p:nvSpPr>
        <p:spPr>
          <a:xfrm>
            <a:off x="6984207" y="1931989"/>
            <a:ext cx="640276" cy="584488"/>
          </a:xfrm>
          <a:prstGeom prst="rtTriangle">
            <a:avLst/>
          </a:prstGeom>
          <a:solidFill>
            <a:srgbClr val="159E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20" name="文本框 19"/>
          <p:cNvSpPr txBox="1"/>
          <p:nvPr userDrawn="1"/>
        </p:nvSpPr>
        <p:spPr>
          <a:xfrm>
            <a:off x="1163955" y="395605"/>
            <a:ext cx="3086100" cy="306705"/>
          </a:xfrm>
          <a:prstGeom prst="rect">
            <a:avLst/>
          </a:prstGeom>
          <a:noFill/>
        </p:spPr>
        <p:txBody>
          <a:bodyPr wrap="square" rtlCol="0">
            <a:spAutoFit/>
          </a:bodyPr>
          <a:lstStyle/>
          <a:p>
            <a:r>
              <a:rPr lang="zh-CN" altLang="en-US" sz="1400" b="1" dirty="0">
                <a:solidFill>
                  <a:srgbClr val="159EBE"/>
                </a:solidFill>
                <a:latin typeface="微软雅黑" panose="020B0503020204020204" pitchFamily="34" charset="-122"/>
                <a:ea typeface="微软雅黑" panose="020B0503020204020204" pitchFamily="34" charset="-122"/>
              </a:rPr>
              <a:t>如有疑问或需求请联系秘书处</a:t>
            </a:r>
          </a:p>
        </p:txBody>
      </p:sp>
      <p:sp>
        <p:nvSpPr>
          <p:cNvPr id="27" name="文本框 26"/>
          <p:cNvSpPr txBox="1"/>
          <p:nvPr userDrawn="1"/>
        </p:nvSpPr>
        <p:spPr>
          <a:xfrm>
            <a:off x="2458085" y="1030605"/>
            <a:ext cx="1044575" cy="245110"/>
          </a:xfrm>
          <a:prstGeom prst="rect">
            <a:avLst/>
          </a:prstGeom>
          <a:noFill/>
        </p:spPr>
        <p:txBody>
          <a:bodyPr wrap="square" rtlCol="0">
            <a:spAutoFit/>
          </a:bodyPr>
          <a:lstStyle/>
          <a:p>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021-52680968</a:t>
            </a:r>
          </a:p>
        </p:txBody>
      </p:sp>
      <p:sp>
        <p:nvSpPr>
          <p:cNvPr id="28" name="文本框 27"/>
          <p:cNvSpPr txBox="1"/>
          <p:nvPr userDrawn="1"/>
        </p:nvSpPr>
        <p:spPr>
          <a:xfrm>
            <a:off x="2465070" y="1252220"/>
            <a:ext cx="1948815" cy="245110"/>
          </a:xfrm>
          <a:prstGeom prst="rect">
            <a:avLst/>
          </a:prstGeom>
          <a:noFill/>
        </p:spPr>
        <p:txBody>
          <a:bodyPr wrap="square" rtlCol="0">
            <a:spAutoFit/>
          </a:bodyPr>
          <a:lstStyle/>
          <a:p>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cpcanews@sxtauto.com.cn</a:t>
            </a:r>
          </a:p>
        </p:txBody>
      </p:sp>
      <p:sp>
        <p:nvSpPr>
          <p:cNvPr id="29" name="文本框 28"/>
          <p:cNvSpPr txBox="1"/>
          <p:nvPr userDrawn="1"/>
        </p:nvSpPr>
        <p:spPr>
          <a:xfrm>
            <a:off x="2475230" y="1474470"/>
            <a:ext cx="1442720" cy="245110"/>
          </a:xfrm>
          <a:prstGeom prst="rect">
            <a:avLst/>
          </a:prstGeom>
          <a:noFill/>
        </p:spPr>
        <p:txBody>
          <a:bodyPr wrap="square" rtlCol="0">
            <a:spAutoFit/>
          </a:bodyPr>
          <a:lstStyle/>
          <a:p>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www.cpcaauto.com</a:t>
            </a:r>
          </a:p>
        </p:txBody>
      </p:sp>
      <p:pic>
        <p:nvPicPr>
          <p:cNvPr id="30" name="图片 29" descr="乘早读"/>
          <p:cNvPicPr>
            <a:picLocks noChangeAspect="1"/>
          </p:cNvPicPr>
          <p:nvPr userDrawn="1"/>
        </p:nvPicPr>
        <p:blipFill>
          <a:blip r:embed="rId3"/>
          <a:stretch>
            <a:fillRect/>
          </a:stretch>
        </p:blipFill>
        <p:spPr>
          <a:xfrm>
            <a:off x="6870700" y="758190"/>
            <a:ext cx="981710" cy="981710"/>
          </a:xfrm>
          <a:prstGeom prst="rect">
            <a:avLst/>
          </a:prstGeom>
        </p:spPr>
      </p:pic>
      <p:pic>
        <p:nvPicPr>
          <p:cNvPr id="31" name="图片 43027" descr="微信二维码"/>
          <p:cNvPicPr>
            <a:picLocks noChangeAspect="1"/>
          </p:cNvPicPr>
          <p:nvPr userDrawn="1"/>
        </p:nvPicPr>
        <p:blipFill>
          <a:blip r:embed="rId4"/>
          <a:stretch>
            <a:fillRect/>
          </a:stretch>
        </p:blipFill>
        <p:spPr>
          <a:xfrm>
            <a:off x="5937250" y="757555"/>
            <a:ext cx="1014095" cy="995045"/>
          </a:xfrm>
          <a:prstGeom prst="rect">
            <a:avLst/>
          </a:prstGeom>
          <a:noFill/>
          <a:ln w="9525">
            <a:noFill/>
          </a:ln>
        </p:spPr>
      </p:pic>
      <p:cxnSp>
        <p:nvCxnSpPr>
          <p:cNvPr id="32" name="直接连接符 31"/>
          <p:cNvCxnSpPr/>
          <p:nvPr userDrawn="1"/>
        </p:nvCxnSpPr>
        <p:spPr>
          <a:xfrm>
            <a:off x="5897245" y="834390"/>
            <a:ext cx="0" cy="840105"/>
          </a:xfrm>
          <a:prstGeom prst="line">
            <a:avLst/>
          </a:prstGeom>
          <a:ln w="19050">
            <a:solidFill>
              <a:srgbClr val="159EBE"/>
            </a:solidFill>
          </a:ln>
        </p:spPr>
        <p:style>
          <a:lnRef idx="1">
            <a:schemeClr val="accent1"/>
          </a:lnRef>
          <a:fillRef idx="0">
            <a:schemeClr val="accent1"/>
          </a:fillRef>
          <a:effectRef idx="0">
            <a:schemeClr val="accent1"/>
          </a:effectRef>
          <a:fontRef idx="minor">
            <a:schemeClr val="tx1"/>
          </a:fontRef>
        </p:style>
      </p:cxnSp>
      <p:sp>
        <p:nvSpPr>
          <p:cNvPr id="33" name="Freeform 51"/>
          <p:cNvSpPr>
            <a:spLocks noChangeArrowheads="1"/>
          </p:cNvSpPr>
          <p:nvPr userDrawn="1"/>
        </p:nvSpPr>
        <p:spPr bwMode="auto">
          <a:xfrm>
            <a:off x="2238375" y="1297305"/>
            <a:ext cx="208280" cy="158115"/>
          </a:xfrm>
          <a:custGeom>
            <a:avLst/>
            <a:gdLst>
              <a:gd name="T0" fmla="*/ 8120 w 461"/>
              <a:gd name="T1" fmla="*/ 12182 h 285"/>
              <a:gd name="T2" fmla="*/ 8120 w 461"/>
              <a:gd name="T3" fmla="*/ 12182 h 285"/>
              <a:gd name="T4" fmla="*/ 91576 w 461"/>
              <a:gd name="T5" fmla="*/ 56398 h 285"/>
              <a:gd name="T6" fmla="*/ 104207 w 461"/>
              <a:gd name="T7" fmla="*/ 60008 h 285"/>
              <a:gd name="T8" fmla="*/ 111876 w 461"/>
              <a:gd name="T9" fmla="*/ 56398 h 285"/>
              <a:gd name="T10" fmla="*/ 195783 w 461"/>
              <a:gd name="T11" fmla="*/ 12182 h 285"/>
              <a:gd name="T12" fmla="*/ 199843 w 461"/>
              <a:gd name="T13" fmla="*/ 0 h 285"/>
              <a:gd name="T14" fmla="*/ 8120 w 461"/>
              <a:gd name="T15" fmla="*/ 0 h 285"/>
              <a:gd name="T16" fmla="*/ 8120 w 461"/>
              <a:gd name="T17" fmla="*/ 12182 h 285"/>
              <a:gd name="T18" fmla="*/ 199843 w 461"/>
              <a:gd name="T19" fmla="*/ 36095 h 285"/>
              <a:gd name="T20" fmla="*/ 199843 w 461"/>
              <a:gd name="T21" fmla="*/ 36095 h 285"/>
              <a:gd name="T22" fmla="*/ 111876 w 461"/>
              <a:gd name="T23" fmla="*/ 80311 h 285"/>
              <a:gd name="T24" fmla="*/ 104207 w 461"/>
              <a:gd name="T25" fmla="*/ 80311 h 285"/>
              <a:gd name="T26" fmla="*/ 91576 w 461"/>
              <a:gd name="T27" fmla="*/ 80311 h 285"/>
              <a:gd name="T28" fmla="*/ 8120 w 461"/>
              <a:gd name="T29" fmla="*/ 36095 h 285"/>
              <a:gd name="T30" fmla="*/ 4060 w 461"/>
              <a:gd name="T31" fmla="*/ 36095 h 285"/>
              <a:gd name="T32" fmla="*/ 4060 w 461"/>
              <a:gd name="T33" fmla="*/ 120015 h 285"/>
              <a:gd name="T34" fmla="*/ 15789 w 461"/>
              <a:gd name="T35" fmla="*/ 128137 h 285"/>
              <a:gd name="T36" fmla="*/ 191723 w 461"/>
              <a:gd name="T37" fmla="*/ 128137 h 285"/>
              <a:gd name="T38" fmla="*/ 203903 w 461"/>
              <a:gd name="T39" fmla="*/ 120015 h 285"/>
              <a:gd name="T40" fmla="*/ 203903 w 461"/>
              <a:gd name="T41" fmla="*/ 36095 h 285"/>
              <a:gd name="T42" fmla="*/ 199843 w 461"/>
              <a:gd name="T43" fmla="*/ 36095 h 28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rgbClr val="159EBE"/>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alibri" panose="020F0502020204030204" pitchFamily="34" charset="0"/>
              <a:ea typeface="MS PGothic" panose="020B0600070205080204" pitchFamily="34" charset="-128"/>
              <a:cs typeface="+mn-cs"/>
            </a:endParaRPr>
          </a:p>
        </p:txBody>
      </p:sp>
      <p:grpSp>
        <p:nvGrpSpPr>
          <p:cNvPr id="46" name="Group 20"/>
          <p:cNvGrpSpPr>
            <a:grpSpLocks noChangeAspect="1"/>
          </p:cNvGrpSpPr>
          <p:nvPr userDrawn="1"/>
        </p:nvGrpSpPr>
        <p:grpSpPr bwMode="auto">
          <a:xfrm>
            <a:off x="5194935" y="978535"/>
            <a:ext cx="586740" cy="508000"/>
            <a:chOff x="1536" y="46"/>
            <a:chExt cx="4737" cy="4097"/>
          </a:xfrm>
          <a:solidFill>
            <a:srgbClr val="159EBE"/>
          </a:solidFill>
        </p:grpSpPr>
        <p:sp>
          <p:nvSpPr>
            <p:cNvPr id="47" name="Freeform 22"/>
            <p:cNvSpPr>
              <a:spLocks noEditPoints="1"/>
            </p:cNvSpPr>
            <p:nvPr/>
          </p:nvSpPr>
          <p:spPr bwMode="auto">
            <a:xfrm>
              <a:off x="3565" y="1576"/>
              <a:ext cx="2708" cy="2567"/>
            </a:xfrm>
            <a:custGeom>
              <a:avLst/>
              <a:gdLst>
                <a:gd name="T0" fmla="*/ 1163 w 1417"/>
                <a:gd name="T1" fmla="*/ 1343 h 1343"/>
                <a:gd name="T2" fmla="*/ 1096 w 1417"/>
                <a:gd name="T3" fmla="*/ 1277 h 1343"/>
                <a:gd name="T4" fmla="*/ 984 w 1417"/>
                <a:gd name="T5" fmla="*/ 1197 h 1343"/>
                <a:gd name="T6" fmla="*/ 912 w 1417"/>
                <a:gd name="T7" fmla="*/ 1192 h 1343"/>
                <a:gd name="T8" fmla="*/ 906 w 1417"/>
                <a:gd name="T9" fmla="*/ 1193 h 1343"/>
                <a:gd name="T10" fmla="*/ 671 w 1417"/>
                <a:gd name="T11" fmla="*/ 1200 h 1343"/>
                <a:gd name="T12" fmla="*/ 473 w 1417"/>
                <a:gd name="T13" fmla="*/ 1164 h 1343"/>
                <a:gd name="T14" fmla="*/ 242 w 1417"/>
                <a:gd name="T15" fmla="*/ 1048 h 1343"/>
                <a:gd name="T16" fmla="*/ 84 w 1417"/>
                <a:gd name="T17" fmla="*/ 873 h 1343"/>
                <a:gd name="T18" fmla="*/ 24 w 1417"/>
                <a:gd name="T19" fmla="*/ 734 h 1343"/>
                <a:gd name="T20" fmla="*/ 7 w 1417"/>
                <a:gd name="T21" fmla="*/ 555 h 1343"/>
                <a:gd name="T22" fmla="*/ 112 w 1417"/>
                <a:gd name="T23" fmla="*/ 288 h 1343"/>
                <a:gd name="T24" fmla="*/ 395 w 1417"/>
                <a:gd name="T25" fmla="*/ 66 h 1343"/>
                <a:gd name="T26" fmla="*/ 585 w 1417"/>
                <a:gd name="T27" fmla="*/ 14 h 1343"/>
                <a:gd name="T28" fmla="*/ 703 w 1417"/>
                <a:gd name="T29" fmla="*/ 1 h 1343"/>
                <a:gd name="T30" fmla="*/ 917 w 1417"/>
                <a:gd name="T31" fmla="*/ 29 h 1343"/>
                <a:gd name="T32" fmla="*/ 1283 w 1417"/>
                <a:gd name="T33" fmla="*/ 256 h 1343"/>
                <a:gd name="T34" fmla="*/ 1394 w 1417"/>
                <a:gd name="T35" fmla="*/ 463 h 1343"/>
                <a:gd name="T36" fmla="*/ 1415 w 1417"/>
                <a:gd name="T37" fmla="*/ 610 h 1343"/>
                <a:gd name="T38" fmla="*/ 1305 w 1417"/>
                <a:gd name="T39" fmla="*/ 917 h 1343"/>
                <a:gd name="T40" fmla="*/ 1215 w 1417"/>
                <a:gd name="T41" fmla="*/ 1008 h 1343"/>
                <a:gd name="T42" fmla="*/ 1152 w 1417"/>
                <a:gd name="T43" fmla="*/ 1139 h 1343"/>
                <a:gd name="T44" fmla="*/ 1153 w 1417"/>
                <a:gd name="T45" fmla="*/ 1245 h 1343"/>
                <a:gd name="T46" fmla="*/ 1165 w 1417"/>
                <a:gd name="T47" fmla="*/ 1309 h 1343"/>
                <a:gd name="T48" fmla="*/ 1169 w 1417"/>
                <a:gd name="T49" fmla="*/ 1340 h 1343"/>
                <a:gd name="T50" fmla="*/ 1163 w 1417"/>
                <a:gd name="T51" fmla="*/ 1343 h 1343"/>
                <a:gd name="T52" fmla="*/ 868 w 1417"/>
                <a:gd name="T53" fmla="*/ 399 h 1343"/>
                <a:gd name="T54" fmla="*/ 977 w 1417"/>
                <a:gd name="T55" fmla="*/ 509 h 1343"/>
                <a:gd name="T56" fmla="*/ 1088 w 1417"/>
                <a:gd name="T57" fmla="*/ 402 h 1343"/>
                <a:gd name="T58" fmla="*/ 978 w 1417"/>
                <a:gd name="T59" fmla="*/ 288 h 1343"/>
                <a:gd name="T60" fmla="*/ 868 w 1417"/>
                <a:gd name="T61" fmla="*/ 399 h 1343"/>
                <a:gd name="T62" fmla="*/ 485 w 1417"/>
                <a:gd name="T63" fmla="*/ 285 h 1343"/>
                <a:gd name="T64" fmla="*/ 372 w 1417"/>
                <a:gd name="T65" fmla="*/ 392 h 1343"/>
                <a:gd name="T66" fmla="*/ 481 w 1417"/>
                <a:gd name="T67" fmla="*/ 503 h 1343"/>
                <a:gd name="T68" fmla="*/ 595 w 1417"/>
                <a:gd name="T69" fmla="*/ 395 h 1343"/>
                <a:gd name="T70" fmla="*/ 485 w 1417"/>
                <a:gd name="T71" fmla="*/ 285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17" h="1343">
                  <a:moveTo>
                    <a:pt x="1163" y="1343"/>
                  </a:moveTo>
                  <a:cubicBezTo>
                    <a:pt x="1141" y="1321"/>
                    <a:pt x="1118" y="1298"/>
                    <a:pt x="1096" y="1277"/>
                  </a:cubicBezTo>
                  <a:cubicBezTo>
                    <a:pt x="1062" y="1245"/>
                    <a:pt x="1029" y="1212"/>
                    <a:pt x="984" y="1197"/>
                  </a:cubicBezTo>
                  <a:cubicBezTo>
                    <a:pt x="962" y="1189"/>
                    <a:pt x="936" y="1193"/>
                    <a:pt x="912" y="1192"/>
                  </a:cubicBezTo>
                  <a:cubicBezTo>
                    <a:pt x="910" y="1192"/>
                    <a:pt x="908" y="1193"/>
                    <a:pt x="906" y="1193"/>
                  </a:cubicBezTo>
                  <a:cubicBezTo>
                    <a:pt x="828" y="1195"/>
                    <a:pt x="749" y="1203"/>
                    <a:pt x="671" y="1200"/>
                  </a:cubicBezTo>
                  <a:cubicBezTo>
                    <a:pt x="604" y="1197"/>
                    <a:pt x="538" y="1184"/>
                    <a:pt x="473" y="1164"/>
                  </a:cubicBezTo>
                  <a:cubicBezTo>
                    <a:pt x="389" y="1139"/>
                    <a:pt x="311" y="1100"/>
                    <a:pt x="242" y="1048"/>
                  </a:cubicBezTo>
                  <a:cubicBezTo>
                    <a:pt x="179" y="1000"/>
                    <a:pt x="125" y="943"/>
                    <a:pt x="84" y="873"/>
                  </a:cubicBezTo>
                  <a:cubicBezTo>
                    <a:pt x="58" y="829"/>
                    <a:pt x="38" y="783"/>
                    <a:pt x="24" y="734"/>
                  </a:cubicBezTo>
                  <a:cubicBezTo>
                    <a:pt x="7" y="676"/>
                    <a:pt x="0" y="615"/>
                    <a:pt x="7" y="555"/>
                  </a:cubicBezTo>
                  <a:cubicBezTo>
                    <a:pt x="19" y="457"/>
                    <a:pt x="52" y="367"/>
                    <a:pt x="112" y="288"/>
                  </a:cubicBezTo>
                  <a:cubicBezTo>
                    <a:pt x="186" y="188"/>
                    <a:pt x="281" y="115"/>
                    <a:pt x="395" y="66"/>
                  </a:cubicBezTo>
                  <a:cubicBezTo>
                    <a:pt x="455" y="40"/>
                    <a:pt x="518" y="21"/>
                    <a:pt x="585" y="14"/>
                  </a:cubicBezTo>
                  <a:cubicBezTo>
                    <a:pt x="624" y="10"/>
                    <a:pt x="664" y="0"/>
                    <a:pt x="703" y="1"/>
                  </a:cubicBezTo>
                  <a:cubicBezTo>
                    <a:pt x="775" y="4"/>
                    <a:pt x="846" y="11"/>
                    <a:pt x="917" y="29"/>
                  </a:cubicBezTo>
                  <a:cubicBezTo>
                    <a:pt x="1064" y="66"/>
                    <a:pt x="1185" y="143"/>
                    <a:pt x="1283" y="256"/>
                  </a:cubicBezTo>
                  <a:cubicBezTo>
                    <a:pt x="1336" y="316"/>
                    <a:pt x="1373" y="386"/>
                    <a:pt x="1394" y="463"/>
                  </a:cubicBezTo>
                  <a:cubicBezTo>
                    <a:pt x="1407" y="512"/>
                    <a:pt x="1417" y="560"/>
                    <a:pt x="1415" y="610"/>
                  </a:cubicBezTo>
                  <a:cubicBezTo>
                    <a:pt x="1409" y="723"/>
                    <a:pt x="1380" y="829"/>
                    <a:pt x="1305" y="917"/>
                  </a:cubicBezTo>
                  <a:cubicBezTo>
                    <a:pt x="1277" y="949"/>
                    <a:pt x="1247" y="980"/>
                    <a:pt x="1215" y="1008"/>
                  </a:cubicBezTo>
                  <a:cubicBezTo>
                    <a:pt x="1175" y="1043"/>
                    <a:pt x="1152" y="1085"/>
                    <a:pt x="1152" y="1139"/>
                  </a:cubicBezTo>
                  <a:cubicBezTo>
                    <a:pt x="1151" y="1174"/>
                    <a:pt x="1151" y="1209"/>
                    <a:pt x="1153" y="1245"/>
                  </a:cubicBezTo>
                  <a:cubicBezTo>
                    <a:pt x="1154" y="1266"/>
                    <a:pt x="1161" y="1287"/>
                    <a:pt x="1165" y="1309"/>
                  </a:cubicBezTo>
                  <a:cubicBezTo>
                    <a:pt x="1167" y="1319"/>
                    <a:pt x="1168" y="1329"/>
                    <a:pt x="1169" y="1340"/>
                  </a:cubicBezTo>
                  <a:cubicBezTo>
                    <a:pt x="1167" y="1341"/>
                    <a:pt x="1165" y="1342"/>
                    <a:pt x="1163" y="1343"/>
                  </a:cubicBezTo>
                  <a:close/>
                  <a:moveTo>
                    <a:pt x="868" y="399"/>
                  </a:moveTo>
                  <a:cubicBezTo>
                    <a:pt x="868" y="463"/>
                    <a:pt x="919" y="510"/>
                    <a:pt x="977" y="509"/>
                  </a:cubicBezTo>
                  <a:cubicBezTo>
                    <a:pt x="1039" y="509"/>
                    <a:pt x="1087" y="469"/>
                    <a:pt x="1088" y="402"/>
                  </a:cubicBezTo>
                  <a:cubicBezTo>
                    <a:pt x="1090" y="331"/>
                    <a:pt x="1036" y="289"/>
                    <a:pt x="978" y="288"/>
                  </a:cubicBezTo>
                  <a:cubicBezTo>
                    <a:pt x="921" y="287"/>
                    <a:pt x="868" y="334"/>
                    <a:pt x="868" y="399"/>
                  </a:cubicBezTo>
                  <a:close/>
                  <a:moveTo>
                    <a:pt x="485" y="285"/>
                  </a:moveTo>
                  <a:cubicBezTo>
                    <a:pt x="420" y="279"/>
                    <a:pt x="373" y="336"/>
                    <a:pt x="372" y="392"/>
                  </a:cubicBezTo>
                  <a:cubicBezTo>
                    <a:pt x="372" y="450"/>
                    <a:pt x="423" y="502"/>
                    <a:pt x="481" y="503"/>
                  </a:cubicBezTo>
                  <a:cubicBezTo>
                    <a:pt x="547" y="504"/>
                    <a:pt x="592" y="453"/>
                    <a:pt x="595" y="395"/>
                  </a:cubicBezTo>
                  <a:cubicBezTo>
                    <a:pt x="597" y="341"/>
                    <a:pt x="550" y="280"/>
                    <a:pt x="485" y="2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23"/>
            <p:cNvSpPr/>
            <p:nvPr/>
          </p:nvSpPr>
          <p:spPr bwMode="auto">
            <a:xfrm>
              <a:off x="1536" y="46"/>
              <a:ext cx="3628" cy="3660"/>
            </a:xfrm>
            <a:custGeom>
              <a:avLst/>
              <a:gdLst>
                <a:gd name="T0" fmla="*/ 423 w 1899"/>
                <a:gd name="T1" fmla="*/ 1545 h 1914"/>
                <a:gd name="T2" fmla="*/ 537 w 1899"/>
                <a:gd name="T3" fmla="*/ 1495 h 1914"/>
                <a:gd name="T4" fmla="*/ 728 w 1899"/>
                <a:gd name="T5" fmla="*/ 1482 h 1914"/>
                <a:gd name="T6" fmla="*/ 835 w 1899"/>
                <a:gd name="T7" fmla="*/ 1500 h 1914"/>
                <a:gd name="T8" fmla="*/ 932 w 1899"/>
                <a:gd name="T9" fmla="*/ 1508 h 1914"/>
                <a:gd name="T10" fmla="*/ 952 w 1899"/>
                <a:gd name="T11" fmla="*/ 1533 h 1914"/>
                <a:gd name="T12" fmla="*/ 996 w 1899"/>
                <a:gd name="T13" fmla="*/ 1673 h 1914"/>
                <a:gd name="T14" fmla="*/ 977 w 1899"/>
                <a:gd name="T15" fmla="*/ 1674 h 1914"/>
                <a:gd name="T16" fmla="*/ 793 w 1899"/>
                <a:gd name="T17" fmla="*/ 1664 h 1914"/>
                <a:gd name="T18" fmla="*/ 702 w 1899"/>
                <a:gd name="T19" fmla="*/ 1645 h 1914"/>
                <a:gd name="T20" fmla="*/ 590 w 1899"/>
                <a:gd name="T21" fmla="*/ 1653 h 1914"/>
                <a:gd name="T22" fmla="*/ 407 w 1899"/>
                <a:gd name="T23" fmla="*/ 1757 h 1914"/>
                <a:gd name="T24" fmla="*/ 240 w 1899"/>
                <a:gd name="T25" fmla="*/ 1858 h 1914"/>
                <a:gd name="T26" fmla="*/ 142 w 1899"/>
                <a:gd name="T27" fmla="*/ 1914 h 1914"/>
                <a:gd name="T28" fmla="*/ 153 w 1899"/>
                <a:gd name="T29" fmla="*/ 1865 h 1914"/>
                <a:gd name="T30" fmla="*/ 221 w 1899"/>
                <a:gd name="T31" fmla="*/ 1644 h 1914"/>
                <a:gd name="T32" fmla="*/ 253 w 1899"/>
                <a:gd name="T33" fmla="*/ 1484 h 1914"/>
                <a:gd name="T34" fmla="*/ 192 w 1899"/>
                <a:gd name="T35" fmla="*/ 1342 h 1914"/>
                <a:gd name="T36" fmla="*/ 114 w 1899"/>
                <a:gd name="T37" fmla="*/ 1236 h 1914"/>
                <a:gd name="T38" fmla="*/ 35 w 1899"/>
                <a:gd name="T39" fmla="*/ 1066 h 1914"/>
                <a:gd name="T40" fmla="*/ 8 w 1899"/>
                <a:gd name="T41" fmla="*/ 935 h 1914"/>
                <a:gd name="T42" fmla="*/ 1 w 1899"/>
                <a:gd name="T43" fmla="*/ 822 h 1914"/>
                <a:gd name="T44" fmla="*/ 60 w 1899"/>
                <a:gd name="T45" fmla="*/ 549 h 1914"/>
                <a:gd name="T46" fmla="*/ 207 w 1899"/>
                <a:gd name="T47" fmla="*/ 321 h 1914"/>
                <a:gd name="T48" fmla="*/ 549 w 1899"/>
                <a:gd name="T49" fmla="*/ 82 h 1914"/>
                <a:gd name="T50" fmla="*/ 751 w 1899"/>
                <a:gd name="T51" fmla="*/ 22 h 1914"/>
                <a:gd name="T52" fmla="*/ 867 w 1899"/>
                <a:gd name="T53" fmla="*/ 7 h 1914"/>
                <a:gd name="T54" fmla="*/ 1002 w 1899"/>
                <a:gd name="T55" fmla="*/ 1 h 1914"/>
                <a:gd name="T56" fmla="*/ 1113 w 1899"/>
                <a:gd name="T57" fmla="*/ 14 h 1914"/>
                <a:gd name="T58" fmla="*/ 1208 w 1899"/>
                <a:gd name="T59" fmla="*/ 31 h 1914"/>
                <a:gd name="T60" fmla="*/ 1371 w 1899"/>
                <a:gd name="T61" fmla="*/ 84 h 1914"/>
                <a:gd name="T62" fmla="*/ 1548 w 1899"/>
                <a:gd name="T63" fmla="*/ 178 h 1914"/>
                <a:gd name="T64" fmla="*/ 1684 w 1899"/>
                <a:gd name="T65" fmla="*/ 291 h 1914"/>
                <a:gd name="T66" fmla="*/ 1863 w 1899"/>
                <a:gd name="T67" fmla="*/ 553 h 1914"/>
                <a:gd name="T68" fmla="*/ 1897 w 1899"/>
                <a:gd name="T69" fmla="*/ 652 h 1914"/>
                <a:gd name="T70" fmla="*/ 1898 w 1899"/>
                <a:gd name="T71" fmla="*/ 669 h 1914"/>
                <a:gd name="T72" fmla="*/ 1740 w 1899"/>
                <a:gd name="T73" fmla="*/ 669 h 1914"/>
                <a:gd name="T74" fmla="*/ 1724 w 1899"/>
                <a:gd name="T75" fmla="*/ 657 h 1914"/>
                <a:gd name="T76" fmla="*/ 1585 w 1899"/>
                <a:gd name="T77" fmla="*/ 427 h 1914"/>
                <a:gd name="T78" fmla="*/ 1322 w 1899"/>
                <a:gd name="T79" fmla="*/ 242 h 1914"/>
                <a:gd name="T80" fmla="*/ 1189 w 1899"/>
                <a:gd name="T81" fmla="*/ 198 h 1914"/>
                <a:gd name="T82" fmla="*/ 1037 w 1899"/>
                <a:gd name="T83" fmla="*/ 173 h 1914"/>
                <a:gd name="T84" fmla="*/ 910 w 1899"/>
                <a:gd name="T85" fmla="*/ 168 h 1914"/>
                <a:gd name="T86" fmla="*/ 658 w 1899"/>
                <a:gd name="T87" fmla="*/ 219 h 1914"/>
                <a:gd name="T88" fmla="*/ 347 w 1899"/>
                <a:gd name="T89" fmla="*/ 415 h 1914"/>
                <a:gd name="T90" fmla="*/ 199 w 1899"/>
                <a:gd name="T91" fmla="*/ 654 h 1914"/>
                <a:gd name="T92" fmla="*/ 174 w 1899"/>
                <a:gd name="T93" fmla="*/ 770 h 1914"/>
                <a:gd name="T94" fmla="*/ 168 w 1899"/>
                <a:gd name="T95" fmla="*/ 871 h 1914"/>
                <a:gd name="T96" fmla="*/ 203 w 1899"/>
                <a:gd name="T97" fmla="*/ 1041 h 1914"/>
                <a:gd name="T98" fmla="*/ 328 w 1899"/>
                <a:gd name="T99" fmla="*/ 1248 h 1914"/>
                <a:gd name="T100" fmla="*/ 410 w 1899"/>
                <a:gd name="T101" fmla="*/ 1382 h 1914"/>
                <a:gd name="T102" fmla="*/ 424 w 1899"/>
                <a:gd name="T103" fmla="*/ 1493 h 1914"/>
                <a:gd name="T104" fmla="*/ 423 w 1899"/>
                <a:gd name="T105" fmla="*/ 1545 h 1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99" h="1914">
                  <a:moveTo>
                    <a:pt x="423" y="1545"/>
                  </a:moveTo>
                  <a:cubicBezTo>
                    <a:pt x="464" y="1527"/>
                    <a:pt x="500" y="1510"/>
                    <a:pt x="537" y="1495"/>
                  </a:cubicBezTo>
                  <a:cubicBezTo>
                    <a:pt x="599" y="1472"/>
                    <a:pt x="662" y="1466"/>
                    <a:pt x="728" y="1482"/>
                  </a:cubicBezTo>
                  <a:cubicBezTo>
                    <a:pt x="763" y="1490"/>
                    <a:pt x="799" y="1495"/>
                    <a:pt x="835" y="1500"/>
                  </a:cubicBezTo>
                  <a:cubicBezTo>
                    <a:pt x="867" y="1504"/>
                    <a:pt x="900" y="1507"/>
                    <a:pt x="932" y="1508"/>
                  </a:cubicBezTo>
                  <a:cubicBezTo>
                    <a:pt x="951" y="1508"/>
                    <a:pt x="949" y="1524"/>
                    <a:pt x="952" y="1533"/>
                  </a:cubicBezTo>
                  <a:cubicBezTo>
                    <a:pt x="968" y="1579"/>
                    <a:pt x="981" y="1625"/>
                    <a:pt x="996" y="1673"/>
                  </a:cubicBezTo>
                  <a:cubicBezTo>
                    <a:pt x="991" y="1674"/>
                    <a:pt x="984" y="1675"/>
                    <a:pt x="977" y="1674"/>
                  </a:cubicBezTo>
                  <a:cubicBezTo>
                    <a:pt x="916" y="1671"/>
                    <a:pt x="854" y="1670"/>
                    <a:pt x="793" y="1664"/>
                  </a:cubicBezTo>
                  <a:cubicBezTo>
                    <a:pt x="762" y="1662"/>
                    <a:pt x="732" y="1650"/>
                    <a:pt x="702" y="1645"/>
                  </a:cubicBezTo>
                  <a:cubicBezTo>
                    <a:pt x="664" y="1638"/>
                    <a:pt x="627" y="1638"/>
                    <a:pt x="590" y="1653"/>
                  </a:cubicBezTo>
                  <a:cubicBezTo>
                    <a:pt x="524" y="1679"/>
                    <a:pt x="467" y="1720"/>
                    <a:pt x="407" y="1757"/>
                  </a:cubicBezTo>
                  <a:cubicBezTo>
                    <a:pt x="352" y="1791"/>
                    <a:pt x="296" y="1825"/>
                    <a:pt x="240" y="1858"/>
                  </a:cubicBezTo>
                  <a:cubicBezTo>
                    <a:pt x="209" y="1876"/>
                    <a:pt x="178" y="1894"/>
                    <a:pt x="142" y="1914"/>
                  </a:cubicBezTo>
                  <a:cubicBezTo>
                    <a:pt x="147" y="1894"/>
                    <a:pt x="149" y="1879"/>
                    <a:pt x="153" y="1865"/>
                  </a:cubicBezTo>
                  <a:cubicBezTo>
                    <a:pt x="176" y="1791"/>
                    <a:pt x="201" y="1718"/>
                    <a:pt x="221" y="1644"/>
                  </a:cubicBezTo>
                  <a:cubicBezTo>
                    <a:pt x="236" y="1591"/>
                    <a:pt x="251" y="1538"/>
                    <a:pt x="253" y="1484"/>
                  </a:cubicBezTo>
                  <a:cubicBezTo>
                    <a:pt x="256" y="1430"/>
                    <a:pt x="228" y="1384"/>
                    <a:pt x="192" y="1342"/>
                  </a:cubicBezTo>
                  <a:cubicBezTo>
                    <a:pt x="163" y="1309"/>
                    <a:pt x="135" y="1274"/>
                    <a:pt x="114" y="1236"/>
                  </a:cubicBezTo>
                  <a:cubicBezTo>
                    <a:pt x="84" y="1181"/>
                    <a:pt x="57" y="1124"/>
                    <a:pt x="35" y="1066"/>
                  </a:cubicBezTo>
                  <a:cubicBezTo>
                    <a:pt x="20" y="1024"/>
                    <a:pt x="14" y="979"/>
                    <a:pt x="8" y="935"/>
                  </a:cubicBezTo>
                  <a:cubicBezTo>
                    <a:pt x="3" y="897"/>
                    <a:pt x="0" y="859"/>
                    <a:pt x="1" y="822"/>
                  </a:cubicBezTo>
                  <a:cubicBezTo>
                    <a:pt x="3" y="727"/>
                    <a:pt x="23" y="636"/>
                    <a:pt x="60" y="549"/>
                  </a:cubicBezTo>
                  <a:cubicBezTo>
                    <a:pt x="96" y="464"/>
                    <a:pt x="146" y="389"/>
                    <a:pt x="207" y="321"/>
                  </a:cubicBezTo>
                  <a:cubicBezTo>
                    <a:pt x="302" y="213"/>
                    <a:pt x="419" y="137"/>
                    <a:pt x="549" y="82"/>
                  </a:cubicBezTo>
                  <a:cubicBezTo>
                    <a:pt x="614" y="55"/>
                    <a:pt x="681" y="31"/>
                    <a:pt x="751" y="22"/>
                  </a:cubicBezTo>
                  <a:cubicBezTo>
                    <a:pt x="790" y="17"/>
                    <a:pt x="828" y="10"/>
                    <a:pt x="867" y="7"/>
                  </a:cubicBezTo>
                  <a:cubicBezTo>
                    <a:pt x="912" y="3"/>
                    <a:pt x="957" y="0"/>
                    <a:pt x="1002" y="1"/>
                  </a:cubicBezTo>
                  <a:cubicBezTo>
                    <a:pt x="1039" y="2"/>
                    <a:pt x="1076" y="8"/>
                    <a:pt x="1113" y="14"/>
                  </a:cubicBezTo>
                  <a:cubicBezTo>
                    <a:pt x="1145" y="18"/>
                    <a:pt x="1177" y="23"/>
                    <a:pt x="1208" y="31"/>
                  </a:cubicBezTo>
                  <a:cubicBezTo>
                    <a:pt x="1263" y="47"/>
                    <a:pt x="1319" y="61"/>
                    <a:pt x="1371" y="84"/>
                  </a:cubicBezTo>
                  <a:cubicBezTo>
                    <a:pt x="1432" y="110"/>
                    <a:pt x="1493" y="141"/>
                    <a:pt x="1548" y="178"/>
                  </a:cubicBezTo>
                  <a:cubicBezTo>
                    <a:pt x="1597" y="210"/>
                    <a:pt x="1641" y="251"/>
                    <a:pt x="1684" y="291"/>
                  </a:cubicBezTo>
                  <a:cubicBezTo>
                    <a:pt x="1763" y="364"/>
                    <a:pt x="1820" y="454"/>
                    <a:pt x="1863" y="553"/>
                  </a:cubicBezTo>
                  <a:cubicBezTo>
                    <a:pt x="1877" y="585"/>
                    <a:pt x="1886" y="619"/>
                    <a:pt x="1897" y="652"/>
                  </a:cubicBezTo>
                  <a:cubicBezTo>
                    <a:pt x="1899" y="658"/>
                    <a:pt x="1898" y="665"/>
                    <a:pt x="1898" y="669"/>
                  </a:cubicBezTo>
                  <a:cubicBezTo>
                    <a:pt x="1844" y="669"/>
                    <a:pt x="1792" y="670"/>
                    <a:pt x="1740" y="669"/>
                  </a:cubicBezTo>
                  <a:cubicBezTo>
                    <a:pt x="1734" y="669"/>
                    <a:pt x="1726" y="662"/>
                    <a:pt x="1724" y="657"/>
                  </a:cubicBezTo>
                  <a:cubicBezTo>
                    <a:pt x="1692" y="572"/>
                    <a:pt x="1647" y="495"/>
                    <a:pt x="1585" y="427"/>
                  </a:cubicBezTo>
                  <a:cubicBezTo>
                    <a:pt x="1510" y="347"/>
                    <a:pt x="1422" y="286"/>
                    <a:pt x="1322" y="242"/>
                  </a:cubicBezTo>
                  <a:cubicBezTo>
                    <a:pt x="1279" y="224"/>
                    <a:pt x="1234" y="211"/>
                    <a:pt x="1189" y="198"/>
                  </a:cubicBezTo>
                  <a:cubicBezTo>
                    <a:pt x="1140" y="182"/>
                    <a:pt x="1089" y="174"/>
                    <a:pt x="1037" y="173"/>
                  </a:cubicBezTo>
                  <a:cubicBezTo>
                    <a:pt x="995" y="172"/>
                    <a:pt x="952" y="164"/>
                    <a:pt x="910" y="168"/>
                  </a:cubicBezTo>
                  <a:cubicBezTo>
                    <a:pt x="824" y="175"/>
                    <a:pt x="740" y="188"/>
                    <a:pt x="658" y="219"/>
                  </a:cubicBezTo>
                  <a:cubicBezTo>
                    <a:pt x="540" y="263"/>
                    <a:pt x="435" y="324"/>
                    <a:pt x="347" y="415"/>
                  </a:cubicBezTo>
                  <a:cubicBezTo>
                    <a:pt x="280" y="484"/>
                    <a:pt x="228" y="562"/>
                    <a:pt x="199" y="654"/>
                  </a:cubicBezTo>
                  <a:cubicBezTo>
                    <a:pt x="187" y="692"/>
                    <a:pt x="180" y="731"/>
                    <a:pt x="174" y="770"/>
                  </a:cubicBezTo>
                  <a:cubicBezTo>
                    <a:pt x="169" y="803"/>
                    <a:pt x="166" y="837"/>
                    <a:pt x="168" y="871"/>
                  </a:cubicBezTo>
                  <a:cubicBezTo>
                    <a:pt x="171" y="929"/>
                    <a:pt x="183" y="986"/>
                    <a:pt x="203" y="1041"/>
                  </a:cubicBezTo>
                  <a:cubicBezTo>
                    <a:pt x="232" y="1118"/>
                    <a:pt x="277" y="1184"/>
                    <a:pt x="328" y="1248"/>
                  </a:cubicBezTo>
                  <a:cubicBezTo>
                    <a:pt x="360" y="1288"/>
                    <a:pt x="386" y="1335"/>
                    <a:pt x="410" y="1382"/>
                  </a:cubicBezTo>
                  <a:cubicBezTo>
                    <a:pt x="427" y="1416"/>
                    <a:pt x="424" y="1455"/>
                    <a:pt x="424" y="1493"/>
                  </a:cubicBezTo>
                  <a:cubicBezTo>
                    <a:pt x="423" y="1510"/>
                    <a:pt x="423" y="1526"/>
                    <a:pt x="423" y="15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4"/>
            <p:cNvSpPr/>
            <p:nvPr/>
          </p:nvSpPr>
          <p:spPr bwMode="auto">
            <a:xfrm>
              <a:off x="3670" y="880"/>
              <a:ext cx="484" cy="481"/>
            </a:xfrm>
            <a:custGeom>
              <a:avLst/>
              <a:gdLst>
                <a:gd name="T0" fmla="*/ 6 w 253"/>
                <a:gd name="T1" fmla="*/ 126 h 252"/>
                <a:gd name="T2" fmla="*/ 128 w 253"/>
                <a:gd name="T3" fmla="*/ 2 h 252"/>
                <a:gd name="T4" fmla="*/ 252 w 253"/>
                <a:gd name="T5" fmla="*/ 128 h 252"/>
                <a:gd name="T6" fmla="*/ 125 w 253"/>
                <a:gd name="T7" fmla="*/ 250 h 252"/>
                <a:gd name="T8" fmla="*/ 6 w 253"/>
                <a:gd name="T9" fmla="*/ 126 h 252"/>
              </a:gdLst>
              <a:ahLst/>
              <a:cxnLst>
                <a:cxn ang="0">
                  <a:pos x="T0" y="T1"/>
                </a:cxn>
                <a:cxn ang="0">
                  <a:pos x="T2" y="T3"/>
                </a:cxn>
                <a:cxn ang="0">
                  <a:pos x="T4" y="T5"/>
                </a:cxn>
                <a:cxn ang="0">
                  <a:pos x="T6" y="T7"/>
                </a:cxn>
                <a:cxn ang="0">
                  <a:pos x="T8" y="T9"/>
                </a:cxn>
              </a:cxnLst>
              <a:rect l="0" t="0" r="r" b="b"/>
              <a:pathLst>
                <a:path w="253" h="252">
                  <a:moveTo>
                    <a:pt x="6" y="126"/>
                  </a:moveTo>
                  <a:cubicBezTo>
                    <a:pt x="0" y="59"/>
                    <a:pt x="60" y="0"/>
                    <a:pt x="128" y="2"/>
                  </a:cubicBezTo>
                  <a:cubicBezTo>
                    <a:pt x="200" y="5"/>
                    <a:pt x="252" y="58"/>
                    <a:pt x="252" y="128"/>
                  </a:cubicBezTo>
                  <a:cubicBezTo>
                    <a:pt x="253" y="192"/>
                    <a:pt x="193" y="252"/>
                    <a:pt x="125" y="250"/>
                  </a:cubicBezTo>
                  <a:cubicBezTo>
                    <a:pt x="69" y="249"/>
                    <a:pt x="0" y="201"/>
                    <a:pt x="6" y="1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5"/>
            <p:cNvSpPr/>
            <p:nvPr/>
          </p:nvSpPr>
          <p:spPr bwMode="auto">
            <a:xfrm>
              <a:off x="2480" y="885"/>
              <a:ext cx="474" cy="490"/>
            </a:xfrm>
            <a:custGeom>
              <a:avLst/>
              <a:gdLst>
                <a:gd name="T0" fmla="*/ 127 w 248"/>
                <a:gd name="T1" fmla="*/ 248 h 256"/>
                <a:gd name="T2" fmla="*/ 3 w 248"/>
                <a:gd name="T3" fmla="*/ 124 h 256"/>
                <a:gd name="T4" fmla="*/ 130 w 248"/>
                <a:gd name="T5" fmla="*/ 1 h 256"/>
                <a:gd name="T6" fmla="*/ 246 w 248"/>
                <a:gd name="T7" fmla="*/ 126 h 256"/>
                <a:gd name="T8" fmla="*/ 127 w 248"/>
                <a:gd name="T9" fmla="*/ 248 h 256"/>
              </a:gdLst>
              <a:ahLst/>
              <a:cxnLst>
                <a:cxn ang="0">
                  <a:pos x="T0" y="T1"/>
                </a:cxn>
                <a:cxn ang="0">
                  <a:pos x="T2" y="T3"/>
                </a:cxn>
                <a:cxn ang="0">
                  <a:pos x="T4" y="T5"/>
                </a:cxn>
                <a:cxn ang="0">
                  <a:pos x="T6" y="T7"/>
                </a:cxn>
                <a:cxn ang="0">
                  <a:pos x="T8" y="T9"/>
                </a:cxn>
              </a:cxnLst>
              <a:rect l="0" t="0" r="r" b="b"/>
              <a:pathLst>
                <a:path w="248" h="256">
                  <a:moveTo>
                    <a:pt x="127" y="248"/>
                  </a:moveTo>
                  <a:cubicBezTo>
                    <a:pt x="55" y="252"/>
                    <a:pt x="0" y="186"/>
                    <a:pt x="3" y="124"/>
                  </a:cubicBezTo>
                  <a:cubicBezTo>
                    <a:pt x="6" y="52"/>
                    <a:pt x="54" y="3"/>
                    <a:pt x="130" y="1"/>
                  </a:cubicBezTo>
                  <a:cubicBezTo>
                    <a:pt x="195" y="0"/>
                    <a:pt x="245" y="56"/>
                    <a:pt x="246" y="126"/>
                  </a:cubicBezTo>
                  <a:cubicBezTo>
                    <a:pt x="248" y="185"/>
                    <a:pt x="194" y="256"/>
                    <a:pt x="127" y="2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9" name="PA_文本框 23"/>
          <p:cNvSpPr txBox="1"/>
          <p:nvPr userDrawn="1">
            <p:custDataLst>
              <p:tags r:id="rId1"/>
            </p:custDataLst>
          </p:nvPr>
        </p:nvSpPr>
        <p:spPr>
          <a:xfrm>
            <a:off x="2644775" y="3446145"/>
            <a:ext cx="4662170" cy="1129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愿   景：最具价值的汽车信息交流平台和行业研究机构</a:t>
            </a: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宗   旨：为汽车企业服务  为中国汽车产业发展做贡献</a:t>
            </a:r>
            <a:endParaRPr kumimoji="0" lang="zh-CN" altLang="en-US"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价值观：专业  共享  高效  创新</a:t>
            </a:r>
            <a:endParaRPr kumimoji="0" lang="zh-CN" altLang="en-US"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25" name="Freeform 231"/>
          <p:cNvSpPr>
            <a:spLocks noEditPoints="1"/>
          </p:cNvSpPr>
          <p:nvPr userDrawn="1"/>
        </p:nvSpPr>
        <p:spPr>
          <a:xfrm>
            <a:off x="2239645" y="1045845"/>
            <a:ext cx="203835" cy="200025"/>
          </a:xfrm>
          <a:custGeom>
            <a:avLst/>
            <a:gdLst/>
            <a:ahLst/>
            <a:cxnLst>
              <a:cxn ang="0">
                <a:pos x="688945793" y="558997452"/>
              </a:cxn>
              <a:cxn ang="0">
                <a:pos x="560497809" y="689827597"/>
              </a:cxn>
              <a:cxn ang="0">
                <a:pos x="128447984" y="689827597"/>
              </a:cxn>
              <a:cxn ang="0">
                <a:pos x="0" y="558997452"/>
              </a:cxn>
              <a:cxn ang="0">
                <a:pos x="0" y="118935555"/>
              </a:cxn>
              <a:cxn ang="0">
                <a:pos x="128447984" y="0"/>
              </a:cxn>
              <a:cxn ang="0">
                <a:pos x="560497809" y="0"/>
              </a:cxn>
              <a:cxn ang="0">
                <a:pos x="688945793" y="118935555"/>
              </a:cxn>
              <a:cxn ang="0">
                <a:pos x="688945793" y="558997452"/>
              </a:cxn>
              <a:cxn ang="0">
                <a:pos x="572174277" y="463851078"/>
              </a:cxn>
              <a:cxn ang="0">
                <a:pos x="490435583" y="416276166"/>
              </a:cxn>
              <a:cxn ang="0">
                <a:pos x="467082646" y="404381576"/>
              </a:cxn>
              <a:cxn ang="0">
                <a:pos x="397020420" y="463851078"/>
              </a:cxn>
              <a:cxn ang="0">
                <a:pos x="373664067" y="451956488"/>
              </a:cxn>
              <a:cxn ang="0">
                <a:pos x="233539615" y="321126343"/>
              </a:cxn>
              <a:cxn ang="0">
                <a:pos x="221863146" y="285446021"/>
              </a:cxn>
              <a:cxn ang="0">
                <a:pos x="280248904" y="225976519"/>
              </a:cxn>
              <a:cxn ang="0">
                <a:pos x="268572436" y="190296198"/>
              </a:cxn>
              <a:cxn ang="0">
                <a:pos x="221863146" y="107040965"/>
              </a:cxn>
              <a:cxn ang="0">
                <a:pos x="210186678" y="107040965"/>
              </a:cxn>
              <a:cxn ang="0">
                <a:pos x="163477388" y="118935555"/>
              </a:cxn>
              <a:cxn ang="0">
                <a:pos x="116771516" y="225976519"/>
              </a:cxn>
              <a:cxn ang="0">
                <a:pos x="140124452" y="309231753"/>
              </a:cxn>
              <a:cxn ang="0">
                <a:pos x="373664067" y="547106311"/>
              </a:cxn>
              <a:cxn ang="0">
                <a:pos x="467082646" y="570892042"/>
              </a:cxn>
              <a:cxn ang="0">
                <a:pos x="560497809" y="523317131"/>
              </a:cxn>
              <a:cxn ang="0">
                <a:pos x="572174277" y="475742219"/>
              </a:cxn>
              <a:cxn ang="0">
                <a:pos x="572174277" y="463851078"/>
              </a:cxn>
            </a:cxnLst>
            <a:rect l="0" t="0" r="0" b="0"/>
            <a:pathLst>
              <a:path w="59" h="58">
                <a:moveTo>
                  <a:pt x="59" y="47"/>
                </a:moveTo>
                <a:cubicBezTo>
                  <a:pt x="59" y="53"/>
                  <a:pt x="54" y="58"/>
                  <a:pt x="48" y="58"/>
                </a:cubicBezTo>
                <a:cubicBezTo>
                  <a:pt x="11" y="58"/>
                  <a:pt x="11" y="58"/>
                  <a:pt x="11" y="58"/>
                </a:cubicBezTo>
                <a:cubicBezTo>
                  <a:pt x="5" y="58"/>
                  <a:pt x="0" y="53"/>
                  <a:pt x="0" y="47"/>
                </a:cubicBezTo>
                <a:cubicBezTo>
                  <a:pt x="0" y="10"/>
                  <a:pt x="0" y="10"/>
                  <a:pt x="0" y="10"/>
                </a:cubicBezTo>
                <a:cubicBezTo>
                  <a:pt x="0" y="4"/>
                  <a:pt x="5" y="0"/>
                  <a:pt x="11" y="0"/>
                </a:cubicBezTo>
                <a:cubicBezTo>
                  <a:pt x="48" y="0"/>
                  <a:pt x="48" y="0"/>
                  <a:pt x="48" y="0"/>
                </a:cubicBezTo>
                <a:cubicBezTo>
                  <a:pt x="54" y="0"/>
                  <a:pt x="59" y="4"/>
                  <a:pt x="59" y="10"/>
                </a:cubicBezTo>
                <a:lnTo>
                  <a:pt x="59" y="47"/>
                </a:lnTo>
                <a:close/>
                <a:moveTo>
                  <a:pt x="49" y="39"/>
                </a:moveTo>
                <a:cubicBezTo>
                  <a:pt x="49" y="39"/>
                  <a:pt x="43" y="36"/>
                  <a:pt x="42" y="35"/>
                </a:cubicBezTo>
                <a:cubicBezTo>
                  <a:pt x="41" y="35"/>
                  <a:pt x="41" y="34"/>
                  <a:pt x="40" y="34"/>
                </a:cubicBezTo>
                <a:cubicBezTo>
                  <a:pt x="38" y="34"/>
                  <a:pt x="36" y="39"/>
                  <a:pt x="34" y="39"/>
                </a:cubicBezTo>
                <a:cubicBezTo>
                  <a:pt x="33" y="39"/>
                  <a:pt x="32" y="38"/>
                  <a:pt x="32" y="38"/>
                </a:cubicBezTo>
                <a:cubicBezTo>
                  <a:pt x="27" y="35"/>
                  <a:pt x="23" y="32"/>
                  <a:pt x="20" y="27"/>
                </a:cubicBezTo>
                <a:cubicBezTo>
                  <a:pt x="20" y="26"/>
                  <a:pt x="19" y="25"/>
                  <a:pt x="19" y="24"/>
                </a:cubicBezTo>
                <a:cubicBezTo>
                  <a:pt x="19" y="23"/>
                  <a:pt x="24" y="20"/>
                  <a:pt x="24" y="19"/>
                </a:cubicBezTo>
                <a:cubicBezTo>
                  <a:pt x="24" y="18"/>
                  <a:pt x="23" y="17"/>
                  <a:pt x="23" y="16"/>
                </a:cubicBezTo>
                <a:cubicBezTo>
                  <a:pt x="22" y="15"/>
                  <a:pt x="20" y="10"/>
                  <a:pt x="19" y="9"/>
                </a:cubicBezTo>
                <a:cubicBezTo>
                  <a:pt x="19" y="9"/>
                  <a:pt x="19" y="9"/>
                  <a:pt x="18" y="9"/>
                </a:cubicBezTo>
                <a:cubicBezTo>
                  <a:pt x="17" y="9"/>
                  <a:pt x="15" y="10"/>
                  <a:pt x="14" y="10"/>
                </a:cubicBezTo>
                <a:cubicBezTo>
                  <a:pt x="12" y="11"/>
                  <a:pt x="10" y="16"/>
                  <a:pt x="10" y="19"/>
                </a:cubicBezTo>
                <a:cubicBezTo>
                  <a:pt x="10" y="21"/>
                  <a:pt x="11" y="24"/>
                  <a:pt x="12" y="26"/>
                </a:cubicBezTo>
                <a:cubicBezTo>
                  <a:pt x="15" y="34"/>
                  <a:pt x="24" y="43"/>
                  <a:pt x="32" y="46"/>
                </a:cubicBezTo>
                <a:cubicBezTo>
                  <a:pt x="35" y="47"/>
                  <a:pt x="37" y="48"/>
                  <a:pt x="40" y="48"/>
                </a:cubicBezTo>
                <a:cubicBezTo>
                  <a:pt x="42" y="48"/>
                  <a:pt x="47" y="46"/>
                  <a:pt x="48" y="44"/>
                </a:cubicBezTo>
                <a:cubicBezTo>
                  <a:pt x="49" y="43"/>
                  <a:pt x="49" y="41"/>
                  <a:pt x="49" y="40"/>
                </a:cubicBezTo>
                <a:cubicBezTo>
                  <a:pt x="49" y="40"/>
                  <a:pt x="49" y="40"/>
                  <a:pt x="49" y="39"/>
                </a:cubicBezTo>
                <a:close/>
              </a:path>
            </a:pathLst>
          </a:custGeom>
          <a:solidFill>
            <a:srgbClr val="159EBE"/>
          </a:solidFill>
          <a:ln w="9525">
            <a:noFill/>
          </a:ln>
        </p:spPr>
        <p:txBody>
          <a:bodyPr/>
          <a:lstStyle/>
          <a:p>
            <a:endParaRPr lang="zh-CN" altLang="en-US"/>
          </a:p>
        </p:txBody>
      </p:sp>
      <p:cxnSp>
        <p:nvCxnSpPr>
          <p:cNvPr id="26" name="直接连接符 25"/>
          <p:cNvCxnSpPr/>
          <p:nvPr userDrawn="1"/>
        </p:nvCxnSpPr>
        <p:spPr>
          <a:xfrm>
            <a:off x="2122805" y="829310"/>
            <a:ext cx="0" cy="840105"/>
          </a:xfrm>
          <a:prstGeom prst="line">
            <a:avLst/>
          </a:prstGeom>
          <a:ln w="19050">
            <a:solidFill>
              <a:srgbClr val="159EBE"/>
            </a:solidFill>
          </a:ln>
        </p:spPr>
        <p:style>
          <a:lnRef idx="1">
            <a:schemeClr val="accent1"/>
          </a:lnRef>
          <a:fillRef idx="0">
            <a:schemeClr val="accent1"/>
          </a:fillRef>
          <a:effectRef idx="0">
            <a:schemeClr val="accent1"/>
          </a:effectRef>
          <a:fontRef idx="minor">
            <a:schemeClr val="tx1"/>
          </a:fontRef>
        </p:style>
      </p:cxnSp>
      <p:sp>
        <p:nvSpPr>
          <p:cNvPr id="34" name="Freeform 75"/>
          <p:cNvSpPr>
            <a:spLocks noChangeArrowheads="1"/>
          </p:cNvSpPr>
          <p:nvPr userDrawn="1"/>
        </p:nvSpPr>
        <p:spPr bwMode="auto">
          <a:xfrm>
            <a:off x="1283970" y="999490"/>
            <a:ext cx="716915" cy="483870"/>
          </a:xfrm>
          <a:custGeom>
            <a:avLst/>
            <a:gdLst>
              <a:gd name="T0" fmla="*/ 199518 w 497"/>
              <a:gd name="T1" fmla="*/ 0 h 400"/>
              <a:gd name="T2" fmla="*/ 199518 w 497"/>
              <a:gd name="T3" fmla="*/ 0 h 400"/>
              <a:gd name="T4" fmla="*/ 23870 w 497"/>
              <a:gd name="T5" fmla="*/ 0 h 400"/>
              <a:gd name="T6" fmla="*/ 0 w 497"/>
              <a:gd name="T7" fmla="*/ 19733 h 400"/>
              <a:gd name="T8" fmla="*/ 0 w 497"/>
              <a:gd name="T9" fmla="*/ 155171 h 400"/>
              <a:gd name="T10" fmla="*/ 23870 w 497"/>
              <a:gd name="T11" fmla="*/ 178940 h 400"/>
              <a:gd name="T12" fmla="*/ 199518 w 497"/>
              <a:gd name="T13" fmla="*/ 178940 h 400"/>
              <a:gd name="T14" fmla="*/ 223388 w 497"/>
              <a:gd name="T15" fmla="*/ 155171 h 400"/>
              <a:gd name="T16" fmla="*/ 223388 w 497"/>
              <a:gd name="T17" fmla="*/ 19733 h 400"/>
              <a:gd name="T18" fmla="*/ 199518 w 497"/>
              <a:gd name="T19" fmla="*/ 0 h 400"/>
              <a:gd name="T20" fmla="*/ 199518 w 497"/>
              <a:gd name="T21" fmla="*/ 155171 h 400"/>
              <a:gd name="T22" fmla="*/ 199518 w 497"/>
              <a:gd name="T23" fmla="*/ 155171 h 400"/>
              <a:gd name="T24" fmla="*/ 23870 w 497"/>
              <a:gd name="T25" fmla="*/ 155171 h 400"/>
              <a:gd name="T26" fmla="*/ 23870 w 497"/>
              <a:gd name="T27" fmla="*/ 19733 h 400"/>
              <a:gd name="T28" fmla="*/ 199518 w 497"/>
              <a:gd name="T29" fmla="*/ 19733 h 400"/>
              <a:gd name="T30" fmla="*/ 199518 w 497"/>
              <a:gd name="T31" fmla="*/ 155171 h 400"/>
              <a:gd name="T32" fmla="*/ 99984 w 497"/>
              <a:gd name="T33" fmla="*/ 111669 h 400"/>
              <a:gd name="T34" fmla="*/ 99984 w 497"/>
              <a:gd name="T35" fmla="*/ 111669 h 400"/>
              <a:gd name="T36" fmla="*/ 43687 w 497"/>
              <a:gd name="T37" fmla="*/ 111669 h 400"/>
              <a:gd name="T38" fmla="*/ 43687 w 497"/>
              <a:gd name="T39" fmla="*/ 131402 h 400"/>
              <a:gd name="T40" fmla="*/ 99984 w 497"/>
              <a:gd name="T41" fmla="*/ 131402 h 400"/>
              <a:gd name="T42" fmla="*/ 99984 w 497"/>
              <a:gd name="T43" fmla="*/ 111669 h 400"/>
              <a:gd name="T44" fmla="*/ 99984 w 497"/>
              <a:gd name="T45" fmla="*/ 79828 h 400"/>
              <a:gd name="T46" fmla="*/ 99984 w 497"/>
              <a:gd name="T47" fmla="*/ 79828 h 400"/>
              <a:gd name="T48" fmla="*/ 43687 w 497"/>
              <a:gd name="T49" fmla="*/ 79828 h 400"/>
              <a:gd name="T50" fmla="*/ 43687 w 497"/>
              <a:gd name="T51" fmla="*/ 99560 h 400"/>
              <a:gd name="T52" fmla="*/ 99984 w 497"/>
              <a:gd name="T53" fmla="*/ 99560 h 400"/>
              <a:gd name="T54" fmla="*/ 99984 w 497"/>
              <a:gd name="T55" fmla="*/ 79828 h 400"/>
              <a:gd name="T56" fmla="*/ 99984 w 497"/>
              <a:gd name="T57" fmla="*/ 43950 h 400"/>
              <a:gd name="T58" fmla="*/ 99984 w 497"/>
              <a:gd name="T59" fmla="*/ 43950 h 400"/>
              <a:gd name="T60" fmla="*/ 43687 w 497"/>
              <a:gd name="T61" fmla="*/ 43950 h 400"/>
              <a:gd name="T62" fmla="*/ 43687 w 497"/>
              <a:gd name="T63" fmla="*/ 64131 h 400"/>
              <a:gd name="T64" fmla="*/ 99984 w 497"/>
              <a:gd name="T65" fmla="*/ 64131 h 400"/>
              <a:gd name="T66" fmla="*/ 99984 w 497"/>
              <a:gd name="T67" fmla="*/ 43950 h 400"/>
              <a:gd name="T68" fmla="*/ 175197 w 497"/>
              <a:gd name="T69" fmla="*/ 115257 h 400"/>
              <a:gd name="T70" fmla="*/ 175197 w 497"/>
              <a:gd name="T71" fmla="*/ 115257 h 400"/>
              <a:gd name="T72" fmla="*/ 159434 w 497"/>
              <a:gd name="T73" fmla="*/ 103597 h 400"/>
              <a:gd name="T74" fmla="*/ 171594 w 497"/>
              <a:gd name="T75" fmla="*/ 67719 h 400"/>
              <a:gd name="T76" fmla="*/ 151327 w 497"/>
              <a:gd name="T77" fmla="*/ 43950 h 400"/>
              <a:gd name="T78" fmla="*/ 131510 w 497"/>
              <a:gd name="T79" fmla="*/ 67719 h 400"/>
              <a:gd name="T80" fmla="*/ 143671 w 497"/>
              <a:gd name="T81" fmla="*/ 103597 h 400"/>
              <a:gd name="T82" fmla="*/ 123854 w 497"/>
              <a:gd name="T83" fmla="*/ 115257 h 400"/>
              <a:gd name="T84" fmla="*/ 123854 w 497"/>
              <a:gd name="T85" fmla="*/ 131402 h 400"/>
              <a:gd name="T86" fmla="*/ 179251 w 497"/>
              <a:gd name="T87" fmla="*/ 131402 h 400"/>
              <a:gd name="T88" fmla="*/ 175197 w 497"/>
              <a:gd name="T89" fmla="*/ 115257 h 4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400">
                <a:moveTo>
                  <a:pt x="443" y="0"/>
                </a:moveTo>
                <a:lnTo>
                  <a:pt x="443" y="0"/>
                </a:lnTo>
                <a:cubicBezTo>
                  <a:pt x="53" y="0"/>
                  <a:pt x="53" y="0"/>
                  <a:pt x="53" y="0"/>
                </a:cubicBezTo>
                <a:cubicBezTo>
                  <a:pt x="17" y="0"/>
                  <a:pt x="0" y="18"/>
                  <a:pt x="0" y="44"/>
                </a:cubicBezTo>
                <a:cubicBezTo>
                  <a:pt x="0" y="346"/>
                  <a:pt x="0" y="346"/>
                  <a:pt x="0" y="346"/>
                </a:cubicBezTo>
                <a:cubicBezTo>
                  <a:pt x="0" y="373"/>
                  <a:pt x="17" y="399"/>
                  <a:pt x="53" y="399"/>
                </a:cubicBezTo>
                <a:cubicBezTo>
                  <a:pt x="443" y="399"/>
                  <a:pt x="443" y="399"/>
                  <a:pt x="443" y="399"/>
                </a:cubicBezTo>
                <a:cubicBezTo>
                  <a:pt x="470" y="399"/>
                  <a:pt x="496" y="373"/>
                  <a:pt x="496" y="346"/>
                </a:cubicBezTo>
                <a:cubicBezTo>
                  <a:pt x="496" y="44"/>
                  <a:pt x="496" y="44"/>
                  <a:pt x="496" y="44"/>
                </a:cubicBezTo>
                <a:cubicBezTo>
                  <a:pt x="496" y="18"/>
                  <a:pt x="470" y="0"/>
                  <a:pt x="443" y="0"/>
                </a:cubicBezTo>
                <a:close/>
                <a:moveTo>
                  <a:pt x="443" y="346"/>
                </a:moveTo>
                <a:lnTo>
                  <a:pt x="443" y="346"/>
                </a:lnTo>
                <a:cubicBezTo>
                  <a:pt x="53" y="346"/>
                  <a:pt x="53" y="346"/>
                  <a:pt x="53" y="346"/>
                </a:cubicBezTo>
                <a:cubicBezTo>
                  <a:pt x="53" y="44"/>
                  <a:pt x="53" y="44"/>
                  <a:pt x="53" y="44"/>
                </a:cubicBezTo>
                <a:cubicBezTo>
                  <a:pt x="443" y="44"/>
                  <a:pt x="443" y="44"/>
                  <a:pt x="443" y="44"/>
                </a:cubicBezTo>
                <a:lnTo>
                  <a:pt x="443" y="346"/>
                </a:lnTo>
                <a:close/>
                <a:moveTo>
                  <a:pt x="222" y="249"/>
                </a:moveTo>
                <a:lnTo>
                  <a:pt x="222" y="249"/>
                </a:lnTo>
                <a:cubicBezTo>
                  <a:pt x="97" y="249"/>
                  <a:pt x="97" y="249"/>
                  <a:pt x="97" y="249"/>
                </a:cubicBezTo>
                <a:cubicBezTo>
                  <a:pt x="97" y="293"/>
                  <a:pt x="97" y="293"/>
                  <a:pt x="97" y="293"/>
                </a:cubicBezTo>
                <a:cubicBezTo>
                  <a:pt x="222" y="293"/>
                  <a:pt x="222" y="293"/>
                  <a:pt x="222" y="293"/>
                </a:cubicBezTo>
                <a:lnTo>
                  <a:pt x="222" y="249"/>
                </a:lnTo>
                <a:close/>
                <a:moveTo>
                  <a:pt x="222" y="178"/>
                </a:moveTo>
                <a:lnTo>
                  <a:pt x="222" y="178"/>
                </a:lnTo>
                <a:cubicBezTo>
                  <a:pt x="97" y="178"/>
                  <a:pt x="97" y="178"/>
                  <a:pt x="97" y="178"/>
                </a:cubicBezTo>
                <a:cubicBezTo>
                  <a:pt x="97" y="222"/>
                  <a:pt x="97" y="222"/>
                  <a:pt x="97" y="222"/>
                </a:cubicBezTo>
                <a:cubicBezTo>
                  <a:pt x="222" y="222"/>
                  <a:pt x="222" y="222"/>
                  <a:pt x="222" y="222"/>
                </a:cubicBezTo>
                <a:lnTo>
                  <a:pt x="222" y="178"/>
                </a:lnTo>
                <a:close/>
                <a:moveTo>
                  <a:pt x="222" y="98"/>
                </a:moveTo>
                <a:lnTo>
                  <a:pt x="222" y="98"/>
                </a:lnTo>
                <a:cubicBezTo>
                  <a:pt x="97" y="98"/>
                  <a:pt x="97" y="98"/>
                  <a:pt x="97" y="98"/>
                </a:cubicBezTo>
                <a:cubicBezTo>
                  <a:pt x="97" y="143"/>
                  <a:pt x="97" y="143"/>
                  <a:pt x="97" y="143"/>
                </a:cubicBezTo>
                <a:cubicBezTo>
                  <a:pt x="222" y="143"/>
                  <a:pt x="222" y="143"/>
                  <a:pt x="222" y="143"/>
                </a:cubicBezTo>
                <a:lnTo>
                  <a:pt x="222" y="98"/>
                </a:lnTo>
                <a:close/>
                <a:moveTo>
                  <a:pt x="389" y="257"/>
                </a:moveTo>
                <a:lnTo>
                  <a:pt x="389" y="257"/>
                </a:lnTo>
                <a:cubicBezTo>
                  <a:pt x="389" y="257"/>
                  <a:pt x="354" y="249"/>
                  <a:pt x="354" y="231"/>
                </a:cubicBezTo>
                <a:cubicBezTo>
                  <a:pt x="354" y="204"/>
                  <a:pt x="381" y="196"/>
                  <a:pt x="381" y="151"/>
                </a:cubicBezTo>
                <a:cubicBezTo>
                  <a:pt x="381" y="125"/>
                  <a:pt x="372" y="98"/>
                  <a:pt x="336" y="98"/>
                </a:cubicBezTo>
                <a:cubicBezTo>
                  <a:pt x="301" y="98"/>
                  <a:pt x="292" y="125"/>
                  <a:pt x="292" y="151"/>
                </a:cubicBezTo>
                <a:cubicBezTo>
                  <a:pt x="292" y="196"/>
                  <a:pt x="319" y="204"/>
                  <a:pt x="319" y="231"/>
                </a:cubicBezTo>
                <a:cubicBezTo>
                  <a:pt x="319" y="249"/>
                  <a:pt x="275" y="257"/>
                  <a:pt x="275" y="257"/>
                </a:cubicBezTo>
                <a:lnTo>
                  <a:pt x="275" y="293"/>
                </a:lnTo>
                <a:cubicBezTo>
                  <a:pt x="398" y="293"/>
                  <a:pt x="398" y="293"/>
                  <a:pt x="398" y="293"/>
                </a:cubicBezTo>
                <a:cubicBezTo>
                  <a:pt x="398" y="293"/>
                  <a:pt x="398" y="257"/>
                  <a:pt x="389" y="257"/>
                </a:cubicBezTo>
                <a:close/>
              </a:path>
            </a:pathLst>
          </a:custGeom>
          <a:solidFill>
            <a:srgbClr val="159EBE"/>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alibri" panose="020F0502020204030204" pitchFamily="34" charset="0"/>
              <a:ea typeface="MS PGothic" panose="020B0600070205080204" pitchFamily="34" charset="-128"/>
              <a:cs typeface="+mn-cs"/>
            </a:endParaRPr>
          </a:p>
        </p:txBody>
      </p:sp>
      <p:pic>
        <p:nvPicPr>
          <p:cNvPr id="35" name="图形 7"/>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26310" y="1481455"/>
            <a:ext cx="213995" cy="213995"/>
          </a:xfrm>
          <a:prstGeom prst="rect">
            <a:avLst/>
          </a:prstGeom>
        </p:spPr>
      </p:pic>
      <p:sp>
        <p:nvSpPr>
          <p:cNvPr id="36" name="Freeform 251"/>
          <p:cNvSpPr/>
          <p:nvPr userDrawn="1"/>
        </p:nvSpPr>
        <p:spPr bwMode="auto">
          <a:xfrm>
            <a:off x="2216150" y="784860"/>
            <a:ext cx="236220" cy="201930"/>
          </a:xfrm>
          <a:custGeom>
            <a:avLst/>
            <a:gdLst>
              <a:gd name="T0" fmla="*/ 176 w 182"/>
              <a:gd name="T1" fmla="*/ 76 h 159"/>
              <a:gd name="T2" fmla="*/ 152 w 182"/>
              <a:gd name="T3" fmla="*/ 54 h 159"/>
              <a:gd name="T4" fmla="*/ 152 w 182"/>
              <a:gd name="T5" fmla="*/ 20 h 159"/>
              <a:gd name="T6" fmla="*/ 148 w 182"/>
              <a:gd name="T7" fmla="*/ 15 h 159"/>
              <a:gd name="T8" fmla="*/ 129 w 182"/>
              <a:gd name="T9" fmla="*/ 15 h 159"/>
              <a:gd name="T10" fmla="*/ 124 w 182"/>
              <a:gd name="T11" fmla="*/ 20 h 159"/>
              <a:gd name="T12" fmla="*/ 124 w 182"/>
              <a:gd name="T13" fmla="*/ 26 h 159"/>
              <a:gd name="T14" fmla="*/ 103 w 182"/>
              <a:gd name="T15" fmla="*/ 6 h 159"/>
              <a:gd name="T16" fmla="*/ 79 w 182"/>
              <a:gd name="T17" fmla="*/ 6 h 159"/>
              <a:gd name="T18" fmla="*/ 7 w 182"/>
              <a:gd name="T19" fmla="*/ 76 h 159"/>
              <a:gd name="T20" fmla="*/ 11 w 182"/>
              <a:gd name="T21" fmla="*/ 87 h 159"/>
              <a:gd name="T22" fmla="*/ 22 w 182"/>
              <a:gd name="T23" fmla="*/ 87 h 159"/>
              <a:gd name="T24" fmla="*/ 22 w 182"/>
              <a:gd name="T25" fmla="*/ 89 h 159"/>
              <a:gd name="T26" fmla="*/ 22 w 182"/>
              <a:gd name="T27" fmla="*/ 144 h 159"/>
              <a:gd name="T28" fmla="*/ 37 w 182"/>
              <a:gd name="T29" fmla="*/ 159 h 159"/>
              <a:gd name="T30" fmla="*/ 56 w 182"/>
              <a:gd name="T31" fmla="*/ 159 h 159"/>
              <a:gd name="T32" fmla="*/ 73 w 182"/>
              <a:gd name="T33" fmla="*/ 159 h 159"/>
              <a:gd name="T34" fmla="*/ 73 w 182"/>
              <a:gd name="T35" fmla="*/ 114 h 159"/>
              <a:gd name="T36" fmla="*/ 79 w 182"/>
              <a:gd name="T37" fmla="*/ 108 h 159"/>
              <a:gd name="T38" fmla="*/ 103 w 182"/>
              <a:gd name="T39" fmla="*/ 108 h 159"/>
              <a:gd name="T40" fmla="*/ 108 w 182"/>
              <a:gd name="T41" fmla="*/ 114 h 159"/>
              <a:gd name="T42" fmla="*/ 108 w 182"/>
              <a:gd name="T43" fmla="*/ 159 h 159"/>
              <a:gd name="T44" fmla="*/ 114 w 182"/>
              <a:gd name="T45" fmla="*/ 159 h 159"/>
              <a:gd name="T46" fmla="*/ 145 w 182"/>
              <a:gd name="T47" fmla="*/ 159 h 159"/>
              <a:gd name="T48" fmla="*/ 160 w 182"/>
              <a:gd name="T49" fmla="*/ 144 h 159"/>
              <a:gd name="T50" fmla="*/ 160 w 182"/>
              <a:gd name="T51" fmla="*/ 89 h 159"/>
              <a:gd name="T52" fmla="*/ 160 w 182"/>
              <a:gd name="T53" fmla="*/ 87 h 159"/>
              <a:gd name="T54" fmla="*/ 171 w 182"/>
              <a:gd name="T55" fmla="*/ 87 h 159"/>
              <a:gd name="T56" fmla="*/ 176 w 182"/>
              <a:gd name="T57" fmla="*/ 7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2" h="159">
                <a:moveTo>
                  <a:pt x="176" y="76"/>
                </a:moveTo>
                <a:cubicBezTo>
                  <a:pt x="152" y="54"/>
                  <a:pt x="152" y="54"/>
                  <a:pt x="152" y="54"/>
                </a:cubicBezTo>
                <a:cubicBezTo>
                  <a:pt x="152" y="20"/>
                  <a:pt x="152" y="20"/>
                  <a:pt x="152" y="20"/>
                </a:cubicBezTo>
                <a:cubicBezTo>
                  <a:pt x="152" y="17"/>
                  <a:pt x="150" y="15"/>
                  <a:pt x="148" y="15"/>
                </a:cubicBezTo>
                <a:cubicBezTo>
                  <a:pt x="129" y="15"/>
                  <a:pt x="129" y="15"/>
                  <a:pt x="129" y="15"/>
                </a:cubicBezTo>
                <a:cubicBezTo>
                  <a:pt x="126" y="15"/>
                  <a:pt x="124" y="17"/>
                  <a:pt x="124" y="20"/>
                </a:cubicBezTo>
                <a:cubicBezTo>
                  <a:pt x="124" y="26"/>
                  <a:pt x="124" y="26"/>
                  <a:pt x="124" y="26"/>
                </a:cubicBezTo>
                <a:cubicBezTo>
                  <a:pt x="103" y="6"/>
                  <a:pt x="103" y="6"/>
                  <a:pt x="103" y="6"/>
                </a:cubicBezTo>
                <a:cubicBezTo>
                  <a:pt x="96" y="0"/>
                  <a:pt x="86" y="0"/>
                  <a:pt x="79" y="6"/>
                </a:cubicBezTo>
                <a:cubicBezTo>
                  <a:pt x="7" y="76"/>
                  <a:pt x="7" y="76"/>
                  <a:pt x="7" y="76"/>
                </a:cubicBezTo>
                <a:cubicBezTo>
                  <a:pt x="0" y="82"/>
                  <a:pt x="2" y="87"/>
                  <a:pt x="11" y="87"/>
                </a:cubicBezTo>
                <a:cubicBezTo>
                  <a:pt x="22" y="87"/>
                  <a:pt x="22" y="87"/>
                  <a:pt x="22" y="87"/>
                </a:cubicBezTo>
                <a:cubicBezTo>
                  <a:pt x="22" y="88"/>
                  <a:pt x="22" y="88"/>
                  <a:pt x="22" y="89"/>
                </a:cubicBezTo>
                <a:cubicBezTo>
                  <a:pt x="22" y="144"/>
                  <a:pt x="22" y="144"/>
                  <a:pt x="22" y="144"/>
                </a:cubicBezTo>
                <a:cubicBezTo>
                  <a:pt x="22" y="152"/>
                  <a:pt x="29" y="159"/>
                  <a:pt x="37" y="159"/>
                </a:cubicBezTo>
                <a:cubicBezTo>
                  <a:pt x="56" y="159"/>
                  <a:pt x="56" y="159"/>
                  <a:pt x="56" y="159"/>
                </a:cubicBezTo>
                <a:cubicBezTo>
                  <a:pt x="73" y="159"/>
                  <a:pt x="73" y="159"/>
                  <a:pt x="73" y="159"/>
                </a:cubicBezTo>
                <a:cubicBezTo>
                  <a:pt x="73" y="114"/>
                  <a:pt x="73" y="114"/>
                  <a:pt x="73" y="114"/>
                </a:cubicBezTo>
                <a:cubicBezTo>
                  <a:pt x="73" y="111"/>
                  <a:pt x="75" y="108"/>
                  <a:pt x="79" y="108"/>
                </a:cubicBezTo>
                <a:cubicBezTo>
                  <a:pt x="103" y="108"/>
                  <a:pt x="103" y="108"/>
                  <a:pt x="103" y="108"/>
                </a:cubicBezTo>
                <a:cubicBezTo>
                  <a:pt x="106" y="108"/>
                  <a:pt x="108" y="111"/>
                  <a:pt x="108" y="114"/>
                </a:cubicBezTo>
                <a:cubicBezTo>
                  <a:pt x="108" y="159"/>
                  <a:pt x="108" y="159"/>
                  <a:pt x="108" y="159"/>
                </a:cubicBezTo>
                <a:cubicBezTo>
                  <a:pt x="114" y="159"/>
                  <a:pt x="114" y="159"/>
                  <a:pt x="114" y="159"/>
                </a:cubicBezTo>
                <a:cubicBezTo>
                  <a:pt x="145" y="159"/>
                  <a:pt x="145" y="159"/>
                  <a:pt x="145" y="159"/>
                </a:cubicBezTo>
                <a:cubicBezTo>
                  <a:pt x="153" y="159"/>
                  <a:pt x="160" y="152"/>
                  <a:pt x="160" y="144"/>
                </a:cubicBezTo>
                <a:cubicBezTo>
                  <a:pt x="160" y="89"/>
                  <a:pt x="160" y="89"/>
                  <a:pt x="160" y="89"/>
                </a:cubicBezTo>
                <a:cubicBezTo>
                  <a:pt x="160" y="88"/>
                  <a:pt x="160" y="88"/>
                  <a:pt x="160" y="87"/>
                </a:cubicBezTo>
                <a:cubicBezTo>
                  <a:pt x="171" y="87"/>
                  <a:pt x="171" y="87"/>
                  <a:pt x="171" y="87"/>
                </a:cubicBezTo>
                <a:cubicBezTo>
                  <a:pt x="180" y="87"/>
                  <a:pt x="182" y="82"/>
                  <a:pt x="176" y="76"/>
                </a:cubicBezTo>
                <a:close/>
              </a:path>
            </a:pathLst>
          </a:custGeom>
          <a:solidFill>
            <a:srgbClr val="159EB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文本框 36"/>
          <p:cNvSpPr txBox="1"/>
          <p:nvPr userDrawn="1"/>
        </p:nvSpPr>
        <p:spPr>
          <a:xfrm>
            <a:off x="2426970" y="763270"/>
            <a:ext cx="2491105" cy="245110"/>
          </a:xfrm>
          <a:prstGeom prst="rect">
            <a:avLst/>
          </a:prstGeom>
          <a:noFill/>
        </p:spPr>
        <p:txBody>
          <a:bodyPr wrap="square" rtlCol="0">
            <a:spAutoFit/>
          </a:bodyPr>
          <a:lstStyle/>
          <a:p>
            <a:r>
              <a:rPr lang="zh-CN" altLang="en-US" sz="1000">
                <a:solidFill>
                  <a:srgbClr val="159EBE"/>
                </a:solidFill>
                <a:latin typeface="Arial" panose="020B0604020202020204" pitchFamily="34" charset="0"/>
                <a:ea typeface="微软雅黑" panose="020B0503020204020204" pitchFamily="34" charset="-122"/>
                <a:cs typeface="Arial" panose="020B0604020202020204" pitchFamily="34" charset="0"/>
              </a:rPr>
              <a:t>上海市普陀区武宁路</a:t>
            </a:r>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423</a:t>
            </a:r>
            <a:r>
              <a:rPr lang="zh-CN" altLang="en-US" sz="1000">
                <a:solidFill>
                  <a:srgbClr val="159EBE"/>
                </a:solidFill>
                <a:latin typeface="Arial" panose="020B0604020202020204" pitchFamily="34" charset="0"/>
                <a:ea typeface="微软雅黑" panose="020B0503020204020204" pitchFamily="34" charset="-122"/>
                <a:cs typeface="Arial" panose="020B0604020202020204" pitchFamily="34" charset="0"/>
              </a:rPr>
              <a:t>号</a:t>
            </a:r>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18</a:t>
            </a:r>
            <a:r>
              <a:rPr lang="zh-CN" altLang="en-US" sz="1000">
                <a:solidFill>
                  <a:srgbClr val="159EBE"/>
                </a:solidFill>
                <a:latin typeface="Arial" panose="020B0604020202020204" pitchFamily="34" charset="0"/>
                <a:ea typeface="微软雅黑" panose="020B0503020204020204" pitchFamily="34" charset="-122"/>
                <a:cs typeface="Arial" panose="020B0604020202020204" pitchFamily="34" charset="0"/>
              </a:rPr>
              <a:t>号楼</a:t>
            </a:r>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1103</a:t>
            </a:r>
            <a:r>
              <a:rPr lang="zh-CN" altLang="en-US" sz="1000">
                <a:solidFill>
                  <a:srgbClr val="159EBE"/>
                </a:solidFill>
                <a:latin typeface="Arial" panose="020B0604020202020204" pitchFamily="34" charset="0"/>
                <a:ea typeface="微软雅黑" panose="020B0503020204020204" pitchFamily="34" charset="-122"/>
                <a:cs typeface="Arial" panose="020B0604020202020204" pitchFamily="34" charset="0"/>
              </a:rPr>
              <a:t>室</a:t>
            </a:r>
          </a:p>
        </p:txBody>
      </p:sp>
      <p:sp>
        <p:nvSpPr>
          <p:cNvPr id="38" name="文本框 37"/>
          <p:cNvSpPr txBox="1"/>
          <p:nvPr userDrawn="1"/>
        </p:nvSpPr>
        <p:spPr>
          <a:xfrm>
            <a:off x="3804285" y="1030605"/>
            <a:ext cx="647065" cy="245110"/>
          </a:xfrm>
          <a:prstGeom prst="rect">
            <a:avLst/>
          </a:prstGeom>
          <a:noFill/>
        </p:spPr>
        <p:txBody>
          <a:bodyPr wrap="square" rtlCol="0">
            <a:spAutoFit/>
          </a:bodyPr>
          <a:lstStyle/>
          <a:p>
            <a:r>
              <a:rPr lang="en-US" altLang="zh-CN" sz="1000">
                <a:solidFill>
                  <a:srgbClr val="159EBE"/>
                </a:solidFill>
                <a:latin typeface="Arial" panose="020B0604020202020204" pitchFamily="34" charset="0"/>
                <a:ea typeface="微软雅黑" panose="020B0503020204020204" pitchFamily="34" charset="-122"/>
                <a:cs typeface="Arial" panose="020B0604020202020204" pitchFamily="34" charset="0"/>
              </a:rPr>
              <a:t>200062</a:t>
            </a:r>
          </a:p>
        </p:txBody>
      </p:sp>
      <p:sp>
        <p:nvSpPr>
          <p:cNvPr id="6162" name="Freeform 16"/>
          <p:cNvSpPr/>
          <p:nvPr userDrawn="1"/>
        </p:nvSpPr>
        <p:spPr>
          <a:xfrm>
            <a:off x="3639185" y="1045845"/>
            <a:ext cx="181610" cy="198755"/>
          </a:xfrm>
          <a:custGeom>
            <a:avLst/>
            <a:gdLst/>
            <a:ahLst/>
            <a:cxnLst>
              <a:cxn ang="0">
                <a:pos x="2147483646" y="2147483646"/>
              </a:cxn>
              <a:cxn ang="0">
                <a:pos x="2147483646" y="2147483646"/>
              </a:cxn>
              <a:cxn ang="0">
                <a:pos x="2147483646" y="2147483646"/>
              </a:cxn>
              <a:cxn ang="0">
                <a:pos x="2147483646" y="0"/>
              </a:cxn>
              <a:cxn ang="0">
                <a:pos x="2147483646" y="0"/>
              </a:cxn>
              <a:cxn ang="0">
                <a:pos x="2147483646" y="1300853838"/>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1300853838"/>
              </a:cxn>
              <a:cxn ang="0">
                <a:pos x="2147483646" y="0"/>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1363672152" y="2147483646"/>
              </a:cxn>
              <a:cxn ang="0">
                <a:pos x="0" y="2147483646"/>
              </a:cxn>
              <a:cxn ang="0">
                <a:pos x="1363672152" y="2147483646"/>
              </a:cxn>
              <a:cxn ang="0">
                <a:pos x="2147483646" y="2147483646"/>
              </a:cxn>
              <a:cxn ang="0">
                <a:pos x="2147483646" y="2147483646"/>
              </a:cxn>
              <a:cxn ang="0">
                <a:pos x="1363672152" y="2147483646"/>
              </a:cxn>
              <a:cxn ang="0">
                <a:pos x="1363672152" y="2147483646"/>
              </a:cxn>
              <a:cxn ang="0">
                <a:pos x="2147483646" y="2147483646"/>
              </a:cxn>
              <a:cxn ang="0">
                <a:pos x="2147483646" y="2147483646"/>
              </a:cxn>
              <a:cxn ang="0">
                <a:pos x="2147483646" y="2147483646"/>
              </a:cxn>
              <a:cxn ang="0">
                <a:pos x="1363672152" y="2147483646"/>
              </a:cxn>
              <a:cxn ang="0">
                <a:pos x="0" y="2147483646"/>
              </a:cxn>
              <a:cxn ang="0">
                <a:pos x="1363672152" y="2147483646"/>
              </a:cxn>
              <a:cxn ang="0">
                <a:pos x="1363672152" y="2147483646"/>
              </a:cxn>
              <a:cxn ang="0">
                <a:pos x="1363672152" y="2147483646"/>
              </a:cxn>
              <a:cxn ang="0">
                <a:pos x="2147483646" y="2147483646"/>
              </a:cxn>
              <a:cxn ang="0">
                <a:pos x="2147483646" y="2147483646"/>
              </a:cxn>
              <a:cxn ang="0">
                <a:pos x="2147483646" y="2147483646"/>
              </a:cxn>
              <a:cxn ang="0">
                <a:pos x="1363672152" y="2147483646"/>
              </a:cxn>
              <a:cxn ang="0">
                <a:pos x="0" y="2147483646"/>
              </a:cxn>
              <a:cxn ang="0">
                <a:pos x="1363672152" y="2147483646"/>
              </a:cxn>
            </a:cxnLst>
            <a:rect l="0" t="0" r="0" b="0"/>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rgbClr val="159EBE"/>
          </a:solidFill>
          <a:ln w="9525">
            <a:noFill/>
          </a:ln>
        </p:spPr>
        <p:txBody>
          <a:bodyPr/>
          <a:lstStyle/>
          <a:p>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2952373-7980-4DA7-9ADE-54D716DB38BB}" type="slidenum">
              <a:rPr lang="zh-CN" altLang="en-US" smtClean="0"/>
              <a:pPr/>
              <a:t>‹#›</a:t>
            </a:fld>
            <a:endParaRPr lang="zh-CN" altLang="en-US"/>
          </a:p>
        </p:txBody>
      </p:sp>
      <p:pic>
        <p:nvPicPr>
          <p:cNvPr id="56" name="图片 55" descr="乘联会组合LOGO"/>
          <p:cNvPicPr>
            <a:picLocks noChangeAspect="1"/>
          </p:cNvPicPr>
          <p:nvPr userDrawn="1"/>
        </p:nvPicPr>
        <p:blipFill>
          <a:blip r:embed="rId2" cstate="print"/>
          <a:stretch>
            <a:fillRect/>
          </a:stretch>
        </p:blipFill>
        <p:spPr>
          <a:xfrm>
            <a:off x="8032115" y="204470"/>
            <a:ext cx="984885" cy="365760"/>
          </a:xfrm>
          <a:prstGeom prst="rect">
            <a:avLst/>
          </a:prstGeom>
        </p:spPr>
      </p:pic>
      <p:sp>
        <p:nvSpPr>
          <p:cNvPr id="7" name="燕尾形 6"/>
          <p:cNvSpPr/>
          <p:nvPr userDrawn="1"/>
        </p:nvSpPr>
        <p:spPr>
          <a:xfrm>
            <a:off x="243136" y="267494"/>
            <a:ext cx="216024" cy="288032"/>
          </a:xfrm>
          <a:prstGeom prst="chevron">
            <a:avLst/>
          </a:prstGeom>
          <a:solidFill>
            <a:srgbClr val="00A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燕尾形 7"/>
          <p:cNvSpPr/>
          <p:nvPr userDrawn="1"/>
        </p:nvSpPr>
        <p:spPr>
          <a:xfrm>
            <a:off x="395536" y="267494"/>
            <a:ext cx="216024" cy="288032"/>
          </a:xfrm>
          <a:prstGeom prst="chevron">
            <a:avLst/>
          </a:prstGeom>
          <a:solidFill>
            <a:srgbClr val="00A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57" name="直接连接符 56"/>
          <p:cNvCxnSpPr/>
          <p:nvPr userDrawn="1"/>
        </p:nvCxnSpPr>
        <p:spPr>
          <a:xfrm>
            <a:off x="-3810" y="4950143"/>
            <a:ext cx="7560000" cy="0"/>
          </a:xfrm>
          <a:prstGeom prst="line">
            <a:avLst/>
          </a:prstGeom>
          <a:ln w="10795">
            <a:solidFill>
              <a:srgbClr val="00A4C5"/>
            </a:solidFill>
          </a:ln>
        </p:spPr>
        <p:style>
          <a:lnRef idx="1">
            <a:schemeClr val="accent1"/>
          </a:lnRef>
          <a:fillRef idx="0">
            <a:schemeClr val="accent1"/>
          </a:fillRef>
          <a:effectRef idx="0">
            <a:schemeClr val="accent1"/>
          </a:effectRef>
          <a:fontRef idx="minor">
            <a:schemeClr val="tx1"/>
          </a:fontRef>
        </p:style>
      </p:cxnSp>
      <p:sp>
        <p:nvSpPr>
          <p:cNvPr id="58" name="文本框 57"/>
          <p:cNvSpPr txBox="1"/>
          <p:nvPr userDrawn="1"/>
        </p:nvSpPr>
        <p:spPr>
          <a:xfrm>
            <a:off x="7682865" y="4822825"/>
            <a:ext cx="853440" cy="245110"/>
          </a:xfrm>
          <a:prstGeom prst="rect">
            <a:avLst/>
          </a:prstGeom>
          <a:noFill/>
          <a:ln>
            <a:noFill/>
          </a:ln>
        </p:spPr>
        <p:txBody>
          <a:bodyPr wrap="square" rtlCol="0">
            <a:spAutoFit/>
            <a:scene3d>
              <a:camera prst="orthographicFront"/>
              <a:lightRig rig="threePt" dir="t"/>
            </a:scene3d>
          </a:bodyPr>
          <a:lstStyle/>
          <a:p>
            <a:r>
              <a:rPr lang="zh-CN" altLang="en-US" sz="1000" b="1">
                <a:solidFill>
                  <a:srgbClr val="00A4C5"/>
                </a:solidFill>
                <a:effectLst/>
                <a:latin typeface="楷体" panose="02010609060101010101" charset="-122"/>
                <a:ea typeface="楷体" panose="02010609060101010101" charset="-122"/>
              </a:rPr>
              <a:t>政策分析</a:t>
            </a:r>
          </a:p>
        </p:txBody>
      </p:sp>
      <p:cxnSp>
        <p:nvCxnSpPr>
          <p:cNvPr id="59" name="直接连接符 58"/>
          <p:cNvCxnSpPr/>
          <p:nvPr userDrawn="1"/>
        </p:nvCxnSpPr>
        <p:spPr>
          <a:xfrm>
            <a:off x="8425815" y="4947603"/>
            <a:ext cx="720000" cy="0"/>
          </a:xfrm>
          <a:prstGeom prst="line">
            <a:avLst/>
          </a:prstGeom>
          <a:ln w="10795">
            <a:solidFill>
              <a:srgbClr val="00A4C5"/>
            </a:solidFill>
          </a:ln>
        </p:spPr>
        <p:style>
          <a:lnRef idx="1">
            <a:schemeClr val="accent1"/>
          </a:lnRef>
          <a:fillRef idx="0">
            <a:schemeClr val="accent1"/>
          </a:fillRef>
          <a:effectRef idx="0">
            <a:schemeClr val="accent1"/>
          </a:effectRef>
          <a:fontRef idx="minor">
            <a:schemeClr val="tx1"/>
          </a:fontRef>
        </p:style>
      </p:cxnSp>
      <p:sp>
        <p:nvSpPr>
          <p:cNvPr id="9" name="Text Box 12"/>
          <p:cNvSpPr txBox="1">
            <a:spLocks noChangeArrowheads="1"/>
          </p:cNvSpPr>
          <p:nvPr userDrawn="1"/>
        </p:nvSpPr>
        <p:spPr bwMode="auto">
          <a:xfrm>
            <a:off x="-81915" y="4946650"/>
            <a:ext cx="6650355" cy="213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marL="3025775" indent="-73977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b="1"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愿景</a:t>
            </a: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最具价值的汽车信息交流平台和行业研究机构   </a:t>
            </a: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b="1"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宗旨</a:t>
            </a: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为汽车企业服务  为中国汽车产业发展做贡献   </a:t>
            </a: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b="1"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价值观</a:t>
            </a:r>
            <a:r>
              <a:rPr kumimoji="0" lang="zh-CN" altLang="en-US" sz="800" b="1" i="0" u="none" strike="noStrike" kern="1200" cap="none" spc="0" normalizeH="0" baseline="0" dirty="0">
                <a:solidFill>
                  <a:srgbClr val="00A4C5"/>
                </a:solidFill>
                <a:latin typeface="微软雅黑" panose="020B0503020204020204" pitchFamily="34" charset="-122"/>
                <a:ea typeface="微软雅黑" panose="020B0503020204020204" pitchFamily="34" charset="-122"/>
                <a:cs typeface="+mn-cs"/>
                <a:sym typeface="+mn-ea"/>
              </a:rPr>
              <a:t>]</a:t>
            </a:r>
            <a:r>
              <a:rPr kumimoji="0" lang="zh-CN" altLang="en-US" sz="800" i="0" u="none" strike="noStrike" kern="1200" cap="none" spc="0" normalizeH="0" baseline="0" dirty="0">
                <a:solidFill>
                  <a:srgbClr val="00A4C5"/>
                </a:solidFill>
                <a:latin typeface="Arial" panose="020B0604020202020204"/>
                <a:ea typeface="微软雅黑" panose="020B0503020204020204" pitchFamily="34" charset="-122"/>
                <a:cs typeface="+mn-cs"/>
                <a:sym typeface="+mn-ea"/>
              </a:rPr>
              <a:t>专业  共享  高效  创新</a:t>
            </a:r>
            <a:endParaRPr kumimoji="0" lang="en-US" altLang="zh-CN" sz="800" i="0" u="none" strike="noStrike" kern="1200" cap="none" spc="0" normalizeH="0" baseline="0" dirty="0">
              <a:solidFill>
                <a:srgbClr val="00A4C5"/>
              </a:solidFill>
              <a:latin typeface="Arial" panose="020B0604020202020204"/>
              <a:ea typeface="微软雅黑" panose="020B0503020204020204" pitchFamily="34" charset="-122"/>
              <a:cs typeface="+mn-cs"/>
              <a:sym typeface="+mn-ea"/>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hasCustomPrompt="1"/>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338D311F-5273-49D9-8923-B0334C2356D8}" type="datetimeFigureOut">
              <a:rPr lang="zh-CN" altLang="en-US" smtClean="0"/>
              <a:pPr/>
              <a:t>2024-2-27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2952373-7980-4DA7-9ADE-54D716DB38B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38D311F-5273-49D9-8923-B0334C2356D8}" type="datetimeFigureOut">
              <a:rPr lang="zh-CN" altLang="en-US" smtClean="0"/>
              <a:pPr/>
              <a:t>2024-2-27</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82952373-7980-4DA7-9ADE-54D716DB38B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2024-2-27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A_文本框 22"/>
          <p:cNvSpPr txBox="1"/>
          <p:nvPr>
            <p:custDataLst>
              <p:tags r:id="rId1"/>
            </p:custDataLst>
          </p:nvPr>
        </p:nvSpPr>
        <p:spPr>
          <a:xfrm>
            <a:off x="3761690" y="4388555"/>
            <a:ext cx="2236510"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中国汽车流通协会汽车市场研究分会</a:t>
            </a:r>
          </a:p>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2024</a:t>
            </a:r>
            <a:r>
              <a:rPr kumimoji="0" lang="zh-CN" altLang="en-US"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年</a:t>
            </a:r>
            <a:r>
              <a:rPr kumimoji="0" lang="en-US" altLang="zh-CN"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2</a:t>
            </a:r>
            <a:r>
              <a:rPr kumimoji="0" lang="zh-CN" altLang="en-US"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月</a:t>
            </a:r>
            <a:r>
              <a:rPr kumimoji="0" lang="en-US" altLang="zh-CN"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27</a:t>
            </a:r>
            <a:r>
              <a:rPr kumimoji="0" lang="zh-CN" altLang="en-US" sz="1000" i="0" u="none" strike="noStrike" kern="1200" cap="none" spc="0" normalizeH="0" baseline="0" noProof="0" dirty="0">
                <a:ln>
                  <a:noFill/>
                </a:ln>
                <a:solidFill>
                  <a:srgbClr val="159EB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日</a:t>
            </a:r>
          </a:p>
        </p:txBody>
      </p:sp>
      <p:sp>
        <p:nvSpPr>
          <p:cNvPr id="14" name="PA_矩形 3"/>
          <p:cNvSpPr txBox="1">
            <a:spLocks noChangeArrowheads="1"/>
          </p:cNvSpPr>
          <p:nvPr>
            <p:custDataLst>
              <p:tags r:id="rId2"/>
            </p:custDataLst>
          </p:nvPr>
        </p:nvSpPr>
        <p:spPr bwMode="auto">
          <a:xfrm>
            <a:off x="1447165" y="1519555"/>
            <a:ext cx="7233920" cy="1348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lvl="0" algn="ctr" defTabSz="914400">
              <a:defRPr/>
            </a:pPr>
            <a:r>
              <a:rPr lang="zh-CN" altLang="en-US" sz="3000" b="1" dirty="0">
                <a:solidFill>
                  <a:srgbClr val="159EBE"/>
                </a:solidFill>
                <a:latin typeface="微软雅黑" panose="020B0503020204020204" pitchFamily="34" charset="-122"/>
                <a:ea typeface="微软雅黑" panose="020B0503020204020204" pitchFamily="34" charset="-122"/>
                <a:cs typeface="Arial" panose="020B0604020202020204" pitchFamily="34" charset="0"/>
                <a:sym typeface="+mn-ea"/>
              </a:rPr>
              <a:t>关于我国新能源汽车多项应用</a:t>
            </a:r>
            <a:endParaRPr lang="en-US" altLang="zh-CN" sz="3000" b="1" dirty="0">
              <a:solidFill>
                <a:srgbClr val="159EBE"/>
              </a:solidFill>
              <a:latin typeface="微软雅黑" panose="020B0503020204020204" pitchFamily="34" charset="-122"/>
              <a:ea typeface="微软雅黑" panose="020B0503020204020204" pitchFamily="34" charset="-122"/>
              <a:cs typeface="Arial" panose="020B0604020202020204" pitchFamily="34" charset="0"/>
              <a:sym typeface="+mn-ea"/>
            </a:endParaRPr>
          </a:p>
          <a:p>
            <a:pPr lvl="0" algn="ctr" defTabSz="914400">
              <a:defRPr/>
            </a:pPr>
            <a:r>
              <a:rPr lang="zh-CN" altLang="en-US" sz="3000" b="1" dirty="0">
                <a:solidFill>
                  <a:srgbClr val="159EBE"/>
                </a:solidFill>
                <a:latin typeface="微软雅黑" panose="020B0503020204020204" pitchFamily="34" charset="-122"/>
                <a:ea typeface="微软雅黑" panose="020B0503020204020204" pitchFamily="34" charset="-122"/>
                <a:cs typeface="Arial" panose="020B0604020202020204" pitchFamily="34" charset="0"/>
                <a:sym typeface="+mn-ea"/>
              </a:rPr>
              <a:t>试点情况及其相关政策分析</a:t>
            </a:r>
          </a:p>
        </p:txBody>
      </p:sp>
    </p:spTree>
  </p:cSld>
  <p:clrMapOvr>
    <a:masterClrMapping/>
  </p:clrMapOvr>
  <mc:AlternateContent xmlns:mc="http://schemas.openxmlformats.org/markup-compatibility/2006" xmlns:p14="http://schemas.microsoft.com/office/powerpoint/2010/main">
    <mc:Choice Requires="p14">
      <p:transition spd="med" p14:dur="700"/>
    </mc:Choice>
    <mc:Fallback xmlns="">
      <p:transition spd="med"/>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智能网联汽车道路测试与示范应用管理规范（试行）</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日，工业和信息化部、公安部、交通运输部联合发布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智能网联汽车道路测试与示范应用管理规范（试行）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规范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的主要内容包括：总则，道路测试与示范应用主体，驾驶人及车辆，道路测试申请，示范应用申请，道路测试与示范应用管理，交通违法与事故处理及附则等七个章节。 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规范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是对</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2018</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月旧版本</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规范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的修订。为适应新技术新模式新业态发展，加快智能网联汽车产业化进程，主要从四个方面进行了修订和完善：一是在道路测试基础上增加示范应用，允许经过一定时间或里程道路测试，安全可靠的车辆开展载人载物示范应用，并将测试示范道路扩展到包括高速公路在内的公路、城市道路和区域。二是测试车辆范围增加了专用作业车，以满足无人清扫车等使用需求，对测试示范主体则增加了网络安全、数据安全等方面的保障能力要求。三是完善智能网联汽车自动驾驶功能通用检测项目，推动实现测试项目和标准规范的统一，明确在一个地方通过检测后进行异地测试时对于通用项目不需重复检测，进一步减轻企业负担。四是取消“道路测试</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示范应用通知书”的发放要求，将相关安全性要求调整为企业安全性自我声明，简化办理程序。</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关于组织开展公共领域车辆全面电动化先行区试点工作的通知（</a:t>
            </a: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日，工业和信息化部等八部委联合印发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关于组织开展公共领域车辆全面电动化先行区试点工作的通知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的主要内容包括：总体要求、主要目标、重点任务、组织实施、工作要求，共五个方面。公共领域车辆包括公务用车、城市公交、出租（包括巡游出租和网络预约出租汽车）、环卫、邮政快递、城市物流配送、机场等领域用车。试点期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2023—2025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年。主要目标：一是车辆电动化水平大幅提高。试点领域新增及更新车辆中新能源汽车比例显著提高，其中城市公交、出租、环卫、邮政快递、城市物流配送领域力争达到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80%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。二是充换电服务体系保障有力。建成适度超前、布局均衡、智能高效的充换电基础设施体系，服务保障能力显著提升，新增公共充电桩（标准桩）与公共领域新能源汽车推广数量（标准车）比例力争达到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，高速公路服务区充电设施车位占比预期不低于小型停车位的</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形成一批典型的综合能源服务示范站。三是新技术新模式创新应用。重点任务共四项。一是提升车辆电动化水平，二是促进新技术创新应用，三是促进新技术创新应用，四是健全政策和管理制度。试点按照“成熟一批、启动一批”原则，分批研究确定试点城市名单。</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关于组织开展公共领域车辆全面电动化先行区试点工作的通知（</a:t>
            </a: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日，工业和信息化部等八部委印发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关于启动第一批公共领域车辆全面电动化先行区试点的通知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，确定北京等</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城市启动首批公共领域车辆全面电动化先行区试点，鼓励探索形成一批可复制可推广的经验和模式，为新能源汽车全面市场化拓展和绿色低碳交通运输体系建设发挥示范带动作用。试点城市分为三类：第一类城市包括北京、深圳、重庆、成都、郑州，推广数量力争达到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10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万辆（标准车折算，下同）。第二类城市包括宁波、厦门、济南、石家庄、唐山，推广数量力争达到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万辆。第三类城市包括柳州、海口、长春、银川、鄂尔多斯，推广数量力争达到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万辆。此次试点推广数量预计超过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万辆；建设公共充电桩超过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万个，换电站超过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7800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座。</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开展公共领域车辆全面电动化先行区试点、推动提升车辆电动化水平，不仅可以有效促进节能减排，带动基础设施建设，还能促进新技术、新模式、新业态探索和创新应用，优化新能源汽车使用环境，有助于巩固和扩大发展优势，推动产业高质量发展。据了解，第一批试点城市已出台了涵盖推广应用、财政补贴、交通路权、基础设施、新技术新模式发展等方面的支持政策。</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关于开展智能网联汽车准入和上路通行试点工作的通知</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日，工业和信息化部等四部委印发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关于开展智能网联汽车准入和上路通行试点工作的通知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通知的主要内容包括：总体要求、工作目标、组织实施、保障措施，共四个方面。试点组织实施分为试点申报、试点实施（包括产品准入试点、上路通行试点、应急处置）、试点暂停与退出、评估调整四个方面，未设定实施期限。近年来，我国高度重视智能网联汽车技术创新和推广应用，持续完善产业发展环境，国家有关部委先后发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关于促进道路交通自动驾驶技术发展和应用的指导意见</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智能网联汽车道路测试管理规范（试行）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关于加强智能网联汽车生产企业及产品准入管理的意见</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智能网联汽车道路测试与示范应用管理规范（试行）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等文件，一些地方也相继开放指定区域的道路测试和示范应用，为试点奠定了政策法规基础。目前，一批搭载自动驾驶功能的智能网联汽车产品开展大量研发测试验证，部分产品已具备一定的量产应用条件，多家汽车企业已做好量产</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L3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级及以上自动驾驶车型的准备。智能网联汽车的技术研发和测试验证已经逐步进入到示范应用、规模推广、商业探索阶段。将通过发挥试点引领作用，逐步建立广泛推广应用的发展格局。</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关于开展智能网联汽车“车路云一体化”应用试点工作的通知</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日，工信部等五部委印发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关于开展智能网联汽车“车路云一体化”应用试点工作的通知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试点以“政府引导、市场驱动、统筹谋划、循序建设”为基本原则，聚焦智能网联汽车“车路云一体化”协同发展，推动建成一批架构相同、标准统一、业务互通、安全可靠的城市级应用试点项目，包括九方面内容：一是建设智能化路侧基础设施；二是提升车载终端装配率；三是建立城市级服务管理平台，四是开展规模化示范应用；五是探索高精度地图安全应用；六是完善标准及测试评价体系；七是建设跨域身份互认体系；八是提升道路交通安全保障能力；九是探索新模式新业态。</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智能网联汽车准入和上路通行试点与应用试点均以道路测试与示范应用相关工作为基础，是推动智能网联汽车产业化规模化发展的深入探索，但二者在申请主体、试点目标、试点要求等方面有所不同。本次应用试点则是在技术、产品逐渐成熟的基础上，从“车路云一体化”技术落地和智能网联汽车规模应用两个维度开展更加深入的探索。本次应用试点进一步深化了道路测试与示范应用的发展内涵、拓展了实践范围，将在进一步推动我国智能网联汽车产业化规模化发展方面发挥积极作用。</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0" y="197485"/>
            <a:ext cx="7194102"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rPr>
              <a:t>问题的提出</a:t>
            </a: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6" name="矩形 5"/>
          <p:cNvSpPr/>
          <p:nvPr/>
        </p:nvSpPr>
        <p:spPr>
          <a:xfrm>
            <a:off x="254636" y="795655"/>
            <a:ext cx="8555878"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发展新能源汽车是我国从汽车大国迈向汽车强国的必由之路，是应对气候变化、推动绿色发展的战略举措。在国家政策推动下，经过十几年发展，我国新能源汽车产业已经逐步演变成汽车、能源、交通、信息通信等多领域多主体参与的“网状生态”。相互赋能、协同发展成为各类市场主体发展壮大的内在需求，跨行业、跨领域融合创新和更加开放包容的国际合作成为新能源汽车产业发展的时代特征，极大地增强了产业发展动力，激发了市场活力，推动形成互融共生、合作共赢的产业发展新格局。</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rPr>
              <a:t>在国家新能源汽车发展规划战略指引下，促进新能源汽车发展的政策涉及到</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能源、交通、信息通信等行业，以及城市有关基础设施建设的推进。</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十几年来，我国新能源汽车产业快速发展，政策引领发挥了巨大作用，其中新能源汽车推广应用政策功不可没。这方面的政策主要包括</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新能源汽车推广应用财政补贴政策</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开展燃料电池汽车示范应用政策</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组织开展公共领域车辆全面电动化先行区试点政策</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开展智能网联汽车准入和上路通行试点政策</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等。因此，有必要对我国新能源汽车多项应用试点情况及其相关政策进行分析，以求对新能源汽车生产企业进一步贯彻落实有关政策措施有所启示。</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0" y="197485"/>
            <a:ext cx="739849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我国新能源汽车发展现状及基础设施建设情况</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60429"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eaLnBrk="1">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我国新能源汽车市场进入快速增长阶段</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2009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以来，我国新能源汽车发展经历了产业化发展推动期、市场导入期、成长期，现已进入快速增长期。党中央、国务院高度重视新能源汽车产业发展。党的十八大以来，我国率先确立了发展新能源汽车国家战略，接续制定面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2035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年汽车产业发展规划，国务院批复建立产业发展顶层设计和推进机制，各部门齐心协力、主动作为，先后推出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余项支持新能源汽车产业发展政策举措，各地方结合自身实际出台配套政策，行业企业加快创新步伐，共同推动我国新能源汽车产业发展取得历史性成就。经过坚持不懈努力，我国建立了结构完整、有机协同的新能源汽车产业体系，产销量逐年攀高，形成了新能源汽车与相关行业互融共生、合作共赢的良好发展局面。据中国汽车工业协会统计，</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年新能源汽车产销量分别完成</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958.7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949.5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万辆，同比分别增长</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35.8%</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37.9%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。纯电动、混合动力、燃料电池三大类新能源汽车主要品种产销量同比均呈现明显增长。新能源汽车新车销量达到汽车新车总销量的</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31.6%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；新能源汽车出口</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120.3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万辆，同比增长</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77.6%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年新能源汽车产销量已连续九年位居世界首位。截至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年底，我国新能源汽车保有量达</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2041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万辆。 </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0" y="197485"/>
            <a:ext cx="739849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我国新能源汽车发展现状及基础设施建设情况</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60429"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我国新能源汽车技术水平显著提升</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经过十几年努力，我国新能源汽车技术水平显著提升，电池、电机、电控等核心部件关键技术取得长足进步。从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2001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起，科技部就设立了电动汽车重大科技专项，确立了以纯电动汽车、插电式混合动力汽车（含增程式）、燃料电池汽车技术为“三纵”，以动力电池与管理系统、驱动电机与电力电子、网联化与智能化技术为“三横”的“三纵三横”总体研发布局。目前，新能源汽车以电驱动为主的技术创新体现在电池、电机、电控三个核心技术层面，其中电池技术已跻身世界第一梯队，电机效率达到国际先进水平。我国已成为驱动电机最大的生产国。</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从</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年行业平均情况来看：新能源乘用车方面，</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纯电动乘用车的平均续驶里程达</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416.2km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，工况条件下百公里耗电量达</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12.4kWh/100km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；插电式混合动力乘用车的纯电续驶里程达</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104.8km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。纯电动乘用车动力电池系统质量能量密度平均值达到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150Wh/kg</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新能源商用车方面，</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纯电动客车和货车续驶里程分别超过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490km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280km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，大部分插电式混合动力客车、货车节油率超过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。燃料电池客车、货车电堆额定功率密度均超过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3.5kW/L</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，系统额定功率密度分别超过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490W/kg</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580W/kg</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，纯氢续驶里程分别约为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400km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350km</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0" y="197485"/>
            <a:ext cx="739849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我国新能源汽车发展现状及基础设施建设情况</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60429"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我国新能源汽车基础设施建设日臻完善，智能网联汽车测试示范具备良好基础</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充电基础设施为电动汽车提供充换电服务，是重要的交通能源融合类基础设施。在政策扶持和新技术驱动下，我国新能源汽车基础设施建设已取得了阶段性成果。无论是充电桩数量还是里程覆盖率，都已经走在世界前列。截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年底，我国累计建成充电设施</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859.6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万台，同比增长</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，数量居全球第一，逐步形成新能源汽车与充电基础设施相互促进的良性循环。截至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年底，全国共有</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6328</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个服务区配建了充电设施，占服务区总数的</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95%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，北京、上海、河北、安徽等</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个省市高速公路服务区已全部具备充电能力；广东、广西、海南、江苏、湖北等</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12</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个省份已经实现了充电站的“县县全覆盖”、充电桩的“乡乡全覆盖”。另外，我国已累计建成加氢站</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417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座，加氢站数量居世界首位。</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我国智能网联汽车产业发展取得积极成效。截至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年底，全国共建设</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个国家级测试示范区、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个车联网先导区、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个智慧城市与智能网联汽车协同发展试点城市，开放测试示范道路</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22000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多公里，发放测试示范牌照超过</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5200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张，累计道路测试总里程</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8800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万公里，自动驾驶出租车、干线物流、无人配送等多场景示范应用有序开展。</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关于燃料电池汽车补贴政策和示范应用支持政策（</a:t>
            </a: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国家有关部委对燃料电池汽车给予财政补贴政策始于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2009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年启动的“十城千辆节能与新能源汽车示范推广应用工程”，由中央财政安排资金，对试点城市公共服务领域的新能源汽车消费给予补助。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22</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日，财政部等四部委印发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年新能源汽车推广应用财政支持政策的通知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四部委在全国范围内开展新能源汽车推广应用工作，中央财政对购买新能源汽车给予补助，实行普惠制。补助标准主要依据节能减排效果，并综合考虑生产成本、规模效应、技术进步等因素逐步退坡。 </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2017</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至</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年除燃料电池汽车外其他车型补助标准适当退坡。燃料电池汽车补贴标准：燃料电池乘用车</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20</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辆，燃料电池轻型客车、货车</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30</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辆，燃料电池大中型客车、中重型货车</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万元</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辆。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日，财政部等四部委印发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关于进一步完善新能源汽车推广应用财政补贴政策的通知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。根据新能源汽车规模效益、成本下降等因素以及补贴政策退坡退出的规定，降低新能源乘用车、新能源客车、新能源货车补贴标准。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日为过渡期。</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过渡期期间销售上牌的燃料电池汽车按</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2018</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年对应标准的</a:t>
            </a:r>
            <a:r>
              <a:rPr lang="en-US" altLang="zh-CN"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0.8</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倍补贴。</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关于燃料电池汽车补贴政策和示范应用支持政策（</a:t>
            </a: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日，财政部等四部委印发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关于完善新能源汽车推广应用财政补贴政策的通知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。通知中提出，调整补贴方式，开展燃料电池汽车示范应用（有关通知另行发布） 。</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       2020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日，财政部等五部委印发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关于开展燃料电池汽车示范应用的通知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五部门将对燃料电池汽车的购置补贴政策，调整为燃料电池汽车示范应用支持政策，</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对符合条件的城市群开展燃料电池汽车关键核心技术产业化攻关和示范应用给予奖励，形成布局合理、各有侧重、协同推进的燃料电池汽车发展新模式。</a:t>
            </a: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示范期暂定为四年。</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示范期间，五部门将采取“以奖代补”方式，对入围示范的城市群按照其目标完成情况给予奖励。</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近年来，在国家政策推动下，我国燃料电池汽车相关技术水平大幅提升，百公里氢耗从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公斤下降到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公斤，续航里程从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公里提高至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500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公里，推动</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多家整车企业推出燃料电池汽车并催生了</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70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多家燃料电池发动机相关企业。 我国燃料电池汽车年产销量由</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2016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年的</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辆分别增长到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年的</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5631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辆和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5791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辆。截至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年底我国燃料电池汽车累计产销量分别为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18494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辆和</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18096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辆。</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70318"/>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燃料电池汽车技术要求依据示范政策更新和完善</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19</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日，财政部等三部委发布</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关于延续和优化新能源汽车车辆购置税减免政策的公告</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（以下简称</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技术公告</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2025</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年新能源汽车继续免征车辆购置税，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2026</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年至</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2027</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减半征收车辆购置税。其中在燃料电池汽车方面，结合燃料电池汽车示范工作进展，优化了燃料电池汽车纯氢续驶里程、系统额定功率、系统额定功率与驱动电机额定功率之比等指标要求，补充了燃料电池启动温度、燃料电池电堆额定功率密度、系统额定功率密度等指标要求。</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技术公告</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对燃料电池汽车技术要求依据示范政策更新和完善。附件</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新能源汽车产品技术要求</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中关于燃料电池汽车技术要求包括以下四点：一是燃料电池系统的额定功率不小于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50kW</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，且与驱动电机的额定功率比值不低于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。二是燃料电池汽车所采用的燃料电池启动温度不高于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。三是燃料电池乘用车所采用的燃料电池电堆额定功率密度不低于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3.0kW/L</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，系统额定功率密度不低于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400W/kg</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；燃料电池商用车所采用的燃料电池堆额定功率密度不低于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2.5kW/L</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，系统额定功率密度不低于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300W/kg</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。四是燃料电池汽车纯氢续驶里程不低于</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300 </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公里。</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文本框 12"/>
          <p:cNvSpPr txBox="1">
            <a:spLocks noChangeArrowheads="1"/>
          </p:cNvSpPr>
          <p:nvPr/>
        </p:nvSpPr>
        <p:spPr bwMode="auto">
          <a:xfrm>
            <a:off x="615951" y="197485"/>
            <a:ext cx="7376982" cy="404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lvl="0"/>
            <a:r>
              <a:rPr lang="zh-CN" altLang="en-US"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mn-ea"/>
              </a:rPr>
              <a:t>我国新能源汽车多项应用试点相关政策分析</a:t>
            </a:r>
            <a:endParaRPr sz="2200" u="sng" dirty="0">
              <a:solidFill>
                <a:srgbClr val="159EBE"/>
              </a:solidFill>
              <a:latin typeface="微软雅黑" panose="020B0503020204020204" pitchFamily="34" charset="-122"/>
              <a:ea typeface="微软雅黑" panose="020B0503020204020204" pitchFamily="34" charset="-122"/>
              <a:cs typeface="微软雅黑" panose="020B0503020204020204" pitchFamily="34" charset="-122"/>
              <a:sym typeface="等线" panose="02010600030101010101" charset="-122"/>
            </a:endParaRPr>
          </a:p>
        </p:txBody>
      </p:sp>
      <p:sp>
        <p:nvSpPr>
          <p:cNvPr id="3" name="文本框 2"/>
          <p:cNvSpPr txBox="1"/>
          <p:nvPr/>
        </p:nvSpPr>
        <p:spPr>
          <a:xfrm rot="19500000">
            <a:off x="-33655" y="2399030"/>
            <a:ext cx="4031615" cy="860425"/>
          </a:xfrm>
          <a:prstGeom prst="rect">
            <a:avLst/>
          </a:prstGeom>
          <a:noFill/>
        </p:spPr>
        <p:txBody>
          <a:bodyPr wrap="square" rtlCol="0">
            <a:spAutoFit/>
          </a:bodyPr>
          <a:lstStyle/>
          <a:p>
            <a:r>
              <a:rPr lang="en-US" altLang="zh-CN"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dirty="0">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5" name="文本框 4"/>
          <p:cNvSpPr txBox="1"/>
          <p:nvPr/>
        </p:nvSpPr>
        <p:spPr>
          <a:xfrm rot="19500000">
            <a:off x="4790440" y="2747010"/>
            <a:ext cx="4031615" cy="860425"/>
          </a:xfrm>
          <a:prstGeom prst="rect">
            <a:avLst/>
          </a:prstGeom>
          <a:noFill/>
        </p:spPr>
        <p:txBody>
          <a:bodyPr wrap="square" rtlCol="0">
            <a:spAutoFit/>
          </a:bodyPr>
          <a:lstStyle/>
          <a:p>
            <a:r>
              <a:rPr lang="en-US" altLang="zh-CN"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CPCA</a:t>
            </a:r>
            <a:r>
              <a:rPr lang="zh-CN" altLang="en-US" sz="5000" b="1">
                <a:solidFill>
                  <a:schemeClr val="tx1">
                    <a:alpha val="5000"/>
                  </a:schemeClr>
                </a:solidFill>
                <a:latin typeface="微软雅黑" panose="020B0503020204020204" pitchFamily="34" charset="-122"/>
                <a:ea typeface="微软雅黑" panose="020B0503020204020204" pitchFamily="34" charset="-122"/>
                <a:cs typeface="微软雅黑" panose="020B0503020204020204" pitchFamily="34" charset="-122"/>
              </a:rPr>
              <a:t>乘联会</a:t>
            </a:r>
          </a:p>
        </p:txBody>
      </p:sp>
      <p:sp>
        <p:nvSpPr>
          <p:cNvPr id="4" name="矩形 3"/>
          <p:cNvSpPr/>
          <p:nvPr/>
        </p:nvSpPr>
        <p:spPr>
          <a:xfrm>
            <a:off x="214630" y="645160"/>
            <a:ext cx="8638914" cy="3991862"/>
          </a:xfrm>
          <a:prstGeom prst="rect">
            <a:avLst/>
          </a:prstGeom>
          <a:noFill/>
          <a:extLst>
            <a:ext uri="{909E8E84-426E-40DD-AFC4-6F175D3DCCD1}">
              <a14:hiddenFill xmlns:a14="http://schemas.microsoft.com/office/drawing/2010/main">
                <a:solidFill>
                  <a:schemeClr val="bg2"/>
                </a:solidFill>
              </a14:hiddenFill>
            </a:ext>
          </a:extLst>
        </p:spPr>
        <p:txBody>
          <a:bodyPr wrap="square">
            <a:spAutoFit/>
          </a:bodyPr>
          <a:lstStyle/>
          <a:p>
            <a:pPr>
              <a:lnSpc>
                <a:spcPct val="140000"/>
              </a:lnSpc>
            </a:pPr>
            <a:r>
              <a:rPr lang="zh-CN" altLang="en-US"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关于组织开展智慧城市基础设施与智能网联汽车协同发展试点工作的通知</a:t>
            </a:r>
            <a:endPar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en-US" altLang="zh-CN" sz="15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月，住建部、工信部两部委办公厅印发</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关于组织开展智慧城市基础设施与智能网联汽车协同发展试点工作的通知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通知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明确了试点工作的五项主要内容，即建设智能化基础设施；</a:t>
            </a: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建设新型网络设施；建设“车城网”平台、开展示范应用；建设“车城网”平台、开展示范应用；完善标准制度。</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28</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日，两部委印发通知，确定北京、上海、广州、武汉、长沙、无锡等六个城市为智慧城市基础设施与智能网联汽车协同发展第一批试点城市，要求试点城市制定完善试点工作方案，</a:t>
            </a:r>
            <a:r>
              <a:rPr lang="zh-CN" altLang="en-US" sz="1600" dirty="0"/>
              <a:t>建立健全统筹协调机制，落实资金等保障措施</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2021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12</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日，两部委确定重庆、深圳、厦门、南京、济南、成都、合肥、沧州、芜湖、淄博等十个城市为智慧城市基础设施与智能网联汽车协同发展第二批试点城市。两年来，两部委定期召开经验交流会，并对试点城市进行综合评估排名。各试点城市围绕建设城市智能基础设施等任务，开展了一系列探索与实践，取得了阶段性的成效。</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40000"/>
              </a:lnSpc>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ea"/>
              </a:rPr>
              <a:t>       开展智慧城市基础设施与智能网联汽车协同发展试点，有利于探索汽车产业转型和城市建设转型的新路径，为推动城市基础设施智能化水平不断提升，加快智能网联汽车产业发展提供助力。</a:t>
            </a:r>
          </a:p>
        </p:txBody>
      </p:sp>
    </p:spTree>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0815-2"/>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hfdrusjd">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1163</TotalTime>
  <Words>4037</Words>
  <Application>Microsoft Office PowerPoint</Application>
  <PresentationFormat>全屏显示(16:9)</PresentationFormat>
  <Paragraphs>92</Paragraphs>
  <Slides>15</Slides>
  <Notes>15</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15</vt:i4>
      </vt:variant>
    </vt:vector>
  </HeadingPairs>
  <TitlesOfParts>
    <vt:vector size="23" baseType="lpstr">
      <vt:lpstr>等线</vt:lpstr>
      <vt:lpstr>楷体</vt:lpstr>
      <vt:lpstr>微软雅黑</vt:lpstr>
      <vt:lpstr>Arial</vt:lpstr>
      <vt:lpstr>Calibri</vt:lpstr>
      <vt:lpstr>Calibri Light</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华 杨</cp:lastModifiedBy>
  <cp:revision>307</cp:revision>
  <dcterms:created xsi:type="dcterms:W3CDTF">2017-08-15T01:04:00Z</dcterms:created>
  <dcterms:modified xsi:type="dcterms:W3CDTF">2024-02-27T08:24:55Z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