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7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9" r:id="rId2"/>
    <p:sldMasterId id="2147483767" r:id="rId3"/>
    <p:sldMasterId id="2147483775" r:id="rId4"/>
    <p:sldMasterId id="2147483783" r:id="rId5"/>
    <p:sldMasterId id="2147483791" r:id="rId6"/>
  </p:sldMasterIdLst>
  <p:notesMasterIdLst>
    <p:notesMasterId r:id="rId23"/>
  </p:notesMasterIdLst>
  <p:handoutMasterIdLst>
    <p:handoutMasterId r:id="rId24"/>
  </p:handoutMasterIdLst>
  <p:sldIdLst>
    <p:sldId id="2021" r:id="rId7"/>
    <p:sldId id="2423" r:id="rId8"/>
    <p:sldId id="2416" r:id="rId9"/>
    <p:sldId id="2443" r:id="rId10"/>
    <p:sldId id="2444" r:id="rId11"/>
    <p:sldId id="2445" r:id="rId12"/>
    <p:sldId id="2446" r:id="rId13"/>
    <p:sldId id="2447" r:id="rId14"/>
    <p:sldId id="2448" r:id="rId15"/>
    <p:sldId id="2424" r:id="rId16"/>
    <p:sldId id="2449" r:id="rId17"/>
    <p:sldId id="2450" r:id="rId18"/>
    <p:sldId id="2451" r:id="rId19"/>
    <p:sldId id="2452" r:id="rId20"/>
    <p:sldId id="2453" r:id="rId21"/>
    <p:sldId id="233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0" orient="horz" pos="459" userDrawn="1">
          <p15:clr>
            <a:srgbClr val="A4A3A4"/>
          </p15:clr>
        </p15:guide>
        <p15:guide id="91" pos="166" userDrawn="1">
          <p15:clr>
            <a:srgbClr val="A4A3A4"/>
          </p15:clr>
        </p15:guide>
        <p15:guide id="92" pos="75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萍" initials="李萍" lastIdx="3" clrIdx="0">
    <p:extLst>
      <p:ext uri="{19B8F6BF-5375-455C-9EA6-DF929625EA0E}">
        <p15:presenceInfo xmlns:p15="http://schemas.microsoft.com/office/powerpoint/2012/main" userId="S-1-5-21-2051279929-2068435472-2904626369-38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7F7F7F"/>
    <a:srgbClr val="1264C3"/>
    <a:srgbClr val="5B9BD5"/>
    <a:srgbClr val="629E7B"/>
    <a:srgbClr val="4081F2"/>
    <a:srgbClr val="3F3F3F"/>
    <a:srgbClr val="C6AD6A"/>
    <a:srgbClr val="A9A69B"/>
    <a:srgbClr val="C2A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89" autoAdjust="0"/>
    <p:restoredTop sz="95488" autoAdjust="0"/>
  </p:normalViewPr>
  <p:slideViewPr>
    <p:cSldViewPr snapToGrid="0">
      <p:cViewPr varScale="1">
        <p:scale>
          <a:sx n="92" d="100"/>
          <a:sy n="92" d="100"/>
        </p:scale>
        <p:origin x="555" y="51"/>
      </p:cViewPr>
      <p:guideLst>
        <p:guide orient="horz" pos="459"/>
        <p:guide pos="166"/>
        <p:guide pos="7537"/>
      </p:guideLst>
    </p:cSldViewPr>
  </p:slideViewPr>
  <p:outlineViewPr>
    <p:cViewPr>
      <p:scale>
        <a:sx n="33" d="100"/>
        <a:sy n="33" d="100"/>
      </p:scale>
      <p:origin x="0" y="-1635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9</c:v>
                </c:pt>
                <c:pt idx="1">
                  <c:v>23</c:v>
                </c:pt>
                <c:pt idx="2">
                  <c:v>20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16</c:v>
                </c:pt>
                <c:pt idx="7">
                  <c:v>9</c:v>
                </c:pt>
                <c:pt idx="8">
                  <c:v>44</c:v>
                </c:pt>
                <c:pt idx="9">
                  <c:v>18</c:v>
                </c:pt>
                <c:pt idx="10">
                  <c:v>24</c:v>
                </c:pt>
                <c:pt idx="11">
                  <c:v>32</c:v>
                </c:pt>
                <c:pt idx="12">
                  <c:v>45</c:v>
                </c:pt>
                <c:pt idx="1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10</c:v>
                </c:pt>
                <c:pt idx="1">
                  <c:v>44</c:v>
                </c:pt>
                <c:pt idx="2">
                  <c:v>84</c:v>
                </c:pt>
                <c:pt idx="3">
                  <c:v>68</c:v>
                </c:pt>
                <c:pt idx="4">
                  <c:v>24</c:v>
                </c:pt>
                <c:pt idx="5">
                  <c:v>60</c:v>
                </c:pt>
                <c:pt idx="6">
                  <c:v>95</c:v>
                </c:pt>
                <c:pt idx="7">
                  <c:v>32</c:v>
                </c:pt>
                <c:pt idx="8">
                  <c:v>87</c:v>
                </c:pt>
                <c:pt idx="9">
                  <c:v>21</c:v>
                </c:pt>
                <c:pt idx="10">
                  <c:v>109</c:v>
                </c:pt>
                <c:pt idx="11">
                  <c:v>104</c:v>
                </c:pt>
                <c:pt idx="12">
                  <c:v>104</c:v>
                </c:pt>
                <c:pt idx="1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5C-4AF0-B9C0-2BE1AF1F75E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132</c:v>
                </c:pt>
                <c:pt idx="1">
                  <c:v>281</c:v>
                </c:pt>
                <c:pt idx="2">
                  <c:v>327</c:v>
                </c:pt>
                <c:pt idx="3">
                  <c:v>202</c:v>
                </c:pt>
                <c:pt idx="4">
                  <c:v>256</c:v>
                </c:pt>
                <c:pt idx="5">
                  <c:v>243</c:v>
                </c:pt>
                <c:pt idx="6">
                  <c:v>196</c:v>
                </c:pt>
                <c:pt idx="7">
                  <c:v>183</c:v>
                </c:pt>
                <c:pt idx="8">
                  <c:v>471</c:v>
                </c:pt>
                <c:pt idx="9">
                  <c:v>204</c:v>
                </c:pt>
                <c:pt idx="10">
                  <c:v>352</c:v>
                </c:pt>
                <c:pt idx="11">
                  <c:v>350</c:v>
                </c:pt>
                <c:pt idx="12">
                  <c:v>526</c:v>
                </c:pt>
                <c:pt idx="13">
                  <c:v>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5C-4AF0-B9C0-2BE1AF1F7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873667280"/>
        <c:axId val="-1873668368"/>
      </c:barChart>
      <c:catAx>
        <c:axId val="-1873667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1873668368"/>
        <c:crosses val="autoZero"/>
        <c:auto val="1"/>
        <c:lblAlgn val="ctr"/>
        <c:lblOffset val="100"/>
        <c:noMultiLvlLbl val="0"/>
      </c:catAx>
      <c:valAx>
        <c:axId val="-1873668368"/>
        <c:scaling>
          <c:orientation val="minMax"/>
          <c:max val="60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1873667280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1">
                  <c:v>3</c:v>
                </c:pt>
                <c:pt idx="4">
                  <c:v>2</c:v>
                </c:pt>
                <c:pt idx="5">
                  <c:v>4</c:v>
                </c:pt>
                <c:pt idx="6">
                  <c:v>2</c:v>
                </c:pt>
                <c:pt idx="8">
                  <c:v>8</c:v>
                </c:pt>
                <c:pt idx="9">
                  <c:v>2</c:v>
                </c:pt>
                <c:pt idx="10">
                  <c:v>2</c:v>
                </c:pt>
                <c:pt idx="11">
                  <c:v>1</c:v>
                </c:pt>
                <c:pt idx="1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1">
                  <c:v>11</c:v>
                </c:pt>
                <c:pt idx="2">
                  <c:v>6</c:v>
                </c:pt>
                <c:pt idx="3">
                  <c:v>1</c:v>
                </c:pt>
                <c:pt idx="4">
                  <c:v>7</c:v>
                </c:pt>
                <c:pt idx="5">
                  <c:v>1</c:v>
                </c:pt>
                <c:pt idx="8">
                  <c:v>12</c:v>
                </c:pt>
                <c:pt idx="10">
                  <c:v>2</c:v>
                </c:pt>
                <c:pt idx="12">
                  <c:v>21</c:v>
                </c:pt>
                <c:pt idx="1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1F-42A8-BA0D-1A60EA05616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19</c:v>
                </c:pt>
                <c:pt idx="1">
                  <c:v>65</c:v>
                </c:pt>
                <c:pt idx="2">
                  <c:v>49</c:v>
                </c:pt>
                <c:pt idx="3">
                  <c:v>18</c:v>
                </c:pt>
                <c:pt idx="4">
                  <c:v>40</c:v>
                </c:pt>
                <c:pt idx="5">
                  <c:v>20</c:v>
                </c:pt>
                <c:pt idx="6">
                  <c:v>11</c:v>
                </c:pt>
                <c:pt idx="7">
                  <c:v>4</c:v>
                </c:pt>
                <c:pt idx="8">
                  <c:v>58</c:v>
                </c:pt>
                <c:pt idx="9">
                  <c:v>40</c:v>
                </c:pt>
                <c:pt idx="10">
                  <c:v>29</c:v>
                </c:pt>
                <c:pt idx="11">
                  <c:v>19</c:v>
                </c:pt>
                <c:pt idx="12">
                  <c:v>74</c:v>
                </c:pt>
                <c:pt idx="1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1F-42A8-BA0D-1A60EA0561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631965216"/>
        <c:axId val="-1631969568"/>
      </c:barChart>
      <c:catAx>
        <c:axId val="-1631965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1631969568"/>
        <c:crosses val="autoZero"/>
        <c:auto val="1"/>
        <c:lblAlgn val="ctr"/>
        <c:lblOffset val="100"/>
        <c:noMultiLvlLbl val="0"/>
      </c:catAx>
      <c:valAx>
        <c:axId val="-1631969568"/>
        <c:scaling>
          <c:orientation val="minMax"/>
          <c:max val="8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163196521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行车安全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4</c:v>
                </c:pt>
                <c:pt idx="2">
                  <c:v>4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31967936"/>
        <c:axId val="-1631969024"/>
      </c:barChart>
      <c:catAx>
        <c:axId val="-163196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1631969024"/>
        <c:crosses val="autoZero"/>
        <c:auto val="1"/>
        <c:lblAlgn val="ctr"/>
        <c:lblOffset val="100"/>
        <c:noMultiLvlLbl val="0"/>
      </c:catAx>
      <c:valAx>
        <c:axId val="-16319690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631967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896-4CB8-A9CA-9BB52DF8BFB5}"/>
              </c:ext>
            </c:extLst>
          </c:dPt>
          <c:dLbls>
            <c:dLbl>
              <c:idx val="2"/>
              <c:layout>
                <c:manualLayout>
                  <c:x val="-3.225448552399076E-2"/>
                  <c:y val="-0.1875647782275097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96-4CB8-A9CA-9BB52DF8BF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0.34285714285714286</c:v>
                </c:pt>
                <c:pt idx="1">
                  <c:v>0.62857142857142856</c:v>
                </c:pt>
                <c:pt idx="2">
                  <c:v>2.8571428571428571E-2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FF3-43CA-94A8-608A15FEDC47}"/>
              </c:ext>
            </c:extLst>
          </c:dPt>
          <c:dLbls>
            <c:dLbl>
              <c:idx val="1"/>
              <c:layout>
                <c:manualLayout>
                  <c:x val="-0.12378686964795441"/>
                  <c:y val="-7.97944130517353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1.7222033437542476E-2"/>
                  <c:y val="-0.2083384560648218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FF3-43CA-94A8-608A15FEDC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0.53881278538812782</c:v>
                </c:pt>
                <c:pt idx="1">
                  <c:v>0.38812785388127852</c:v>
                </c:pt>
                <c:pt idx="2">
                  <c:v>7.3059360730593603E-2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舱外功能</c:v>
                </c:pt>
                <c:pt idx="5">
                  <c:v>底盘系统</c:v>
                </c:pt>
                <c:pt idx="6">
                  <c:v>充电补能</c:v>
                </c:pt>
                <c:pt idx="7">
                  <c:v>行车安全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98</c:v>
                </c:pt>
                <c:pt idx="1">
                  <c:v>52</c:v>
                </c:pt>
                <c:pt idx="2">
                  <c:v>24</c:v>
                </c:pt>
                <c:pt idx="3">
                  <c:v>13</c:v>
                </c:pt>
                <c:pt idx="4">
                  <c:v>11</c:v>
                </c:pt>
                <c:pt idx="5">
                  <c:v>8</c:v>
                </c:pt>
                <c:pt idx="6">
                  <c:v>7</c:v>
                </c:pt>
                <c:pt idx="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73664560"/>
        <c:axId val="-1873662384"/>
      </c:barChart>
      <c:catAx>
        <c:axId val="-187366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1873662384"/>
        <c:crosses val="autoZero"/>
        <c:auto val="1"/>
        <c:lblAlgn val="ctr"/>
        <c:lblOffset val="100"/>
        <c:noMultiLvlLbl val="0"/>
      </c:catAx>
      <c:valAx>
        <c:axId val="-18736623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873664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9</c:v>
                </c:pt>
                <c:pt idx="1">
                  <c:v>4</c:v>
                </c:pt>
                <c:pt idx="2">
                  <c:v>10</c:v>
                </c:pt>
                <c:pt idx="3">
                  <c:v>5</c:v>
                </c:pt>
                <c:pt idx="4">
                  <c:v>11</c:v>
                </c:pt>
                <c:pt idx="5">
                  <c:v>6</c:v>
                </c:pt>
                <c:pt idx="6">
                  <c:v>10</c:v>
                </c:pt>
                <c:pt idx="7">
                  <c:v>3</c:v>
                </c:pt>
                <c:pt idx="8">
                  <c:v>13</c:v>
                </c:pt>
                <c:pt idx="9">
                  <c:v>8</c:v>
                </c:pt>
                <c:pt idx="10">
                  <c:v>10</c:v>
                </c:pt>
                <c:pt idx="11">
                  <c:v>14</c:v>
                </c:pt>
                <c:pt idx="12">
                  <c:v>10</c:v>
                </c:pt>
                <c:pt idx="1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6</c:v>
                </c:pt>
                <c:pt idx="1">
                  <c:v>15</c:v>
                </c:pt>
                <c:pt idx="2">
                  <c:v>49</c:v>
                </c:pt>
                <c:pt idx="3">
                  <c:v>39</c:v>
                </c:pt>
                <c:pt idx="4">
                  <c:v>13</c:v>
                </c:pt>
                <c:pt idx="5">
                  <c:v>40</c:v>
                </c:pt>
                <c:pt idx="6">
                  <c:v>55</c:v>
                </c:pt>
                <c:pt idx="7">
                  <c:v>19</c:v>
                </c:pt>
                <c:pt idx="8">
                  <c:v>31</c:v>
                </c:pt>
                <c:pt idx="9">
                  <c:v>14</c:v>
                </c:pt>
                <c:pt idx="10">
                  <c:v>62</c:v>
                </c:pt>
                <c:pt idx="11">
                  <c:v>65</c:v>
                </c:pt>
                <c:pt idx="12">
                  <c:v>51</c:v>
                </c:pt>
                <c:pt idx="13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C2-4101-A877-0BE40C99711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75</c:v>
                </c:pt>
                <c:pt idx="1">
                  <c:v>80</c:v>
                </c:pt>
                <c:pt idx="2">
                  <c:v>165</c:v>
                </c:pt>
                <c:pt idx="3">
                  <c:v>72</c:v>
                </c:pt>
                <c:pt idx="4">
                  <c:v>121</c:v>
                </c:pt>
                <c:pt idx="5">
                  <c:v>126</c:v>
                </c:pt>
                <c:pt idx="6">
                  <c:v>88</c:v>
                </c:pt>
                <c:pt idx="7">
                  <c:v>56</c:v>
                </c:pt>
                <c:pt idx="8">
                  <c:v>190</c:v>
                </c:pt>
                <c:pt idx="9">
                  <c:v>92</c:v>
                </c:pt>
                <c:pt idx="10">
                  <c:v>139</c:v>
                </c:pt>
                <c:pt idx="11">
                  <c:v>189</c:v>
                </c:pt>
                <c:pt idx="12">
                  <c:v>206</c:v>
                </c:pt>
                <c:pt idx="1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C2-4101-A877-0BE40C9971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873661840"/>
        <c:axId val="-1873661296"/>
      </c:barChart>
      <c:catAx>
        <c:axId val="-1873661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1873661296"/>
        <c:crosses val="autoZero"/>
        <c:auto val="1"/>
        <c:lblAlgn val="ctr"/>
        <c:lblOffset val="100"/>
        <c:noMultiLvlLbl val="0"/>
      </c:catAx>
      <c:valAx>
        <c:axId val="-1873661296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1873661840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智能车机及仪表盘</c:v>
                </c:pt>
                <c:pt idx="1">
                  <c:v>智能行车辅助</c:v>
                </c:pt>
                <c:pt idx="2">
                  <c:v>行车安全</c:v>
                </c:pt>
                <c:pt idx="3">
                  <c:v>舱内功能</c:v>
                </c:pt>
                <c:pt idx="4">
                  <c:v>舱外功能</c:v>
                </c:pt>
                <c:pt idx="5">
                  <c:v>充电补能</c:v>
                </c:pt>
                <c:pt idx="6">
                  <c:v>底盘系统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44</c:v>
                </c:pt>
                <c:pt idx="1">
                  <c:v>33</c:v>
                </c:pt>
                <c:pt idx="2">
                  <c:v>3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873660752"/>
        <c:axId val="-1873660208"/>
      </c:barChart>
      <c:catAx>
        <c:axId val="-187366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1873660208"/>
        <c:crosses val="autoZero"/>
        <c:auto val="1"/>
        <c:lblAlgn val="ctr"/>
        <c:lblOffset val="100"/>
        <c:noMultiLvlLbl val="0"/>
      </c:catAx>
      <c:valAx>
        <c:axId val="-1873660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87366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F8F-48C4-AEC1-1134C99B109D}"/>
              </c:ext>
            </c:extLst>
          </c:dPt>
          <c:dLbls>
            <c:dLbl>
              <c:idx val="1"/>
              <c:layout>
                <c:manualLayout>
                  <c:x val="-0.12378686964795441"/>
                  <c:y val="-7.97944130517353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9.0587535680304476E-2"/>
                  <c:y val="-0.1908925503922238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F8F-48C4-AEC1-1134C99B109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0.61627906976744184</c:v>
                </c:pt>
                <c:pt idx="1">
                  <c:v>0.34883720930232559</c:v>
                </c:pt>
                <c:pt idx="2">
                  <c:v>3.4883720930232558E-2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1">
                  <c:v>16</c:v>
                </c:pt>
                <c:pt idx="2">
                  <c:v>10</c:v>
                </c:pt>
                <c:pt idx="3">
                  <c:v>3</c:v>
                </c:pt>
                <c:pt idx="5">
                  <c:v>10</c:v>
                </c:pt>
                <c:pt idx="6">
                  <c:v>4</c:v>
                </c:pt>
                <c:pt idx="7">
                  <c:v>6</c:v>
                </c:pt>
                <c:pt idx="8">
                  <c:v>23</c:v>
                </c:pt>
                <c:pt idx="9">
                  <c:v>8</c:v>
                </c:pt>
                <c:pt idx="10">
                  <c:v>12</c:v>
                </c:pt>
                <c:pt idx="11">
                  <c:v>17</c:v>
                </c:pt>
                <c:pt idx="12">
                  <c:v>28</c:v>
                </c:pt>
                <c:pt idx="1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4</c:v>
                </c:pt>
                <c:pt idx="1">
                  <c:v>18</c:v>
                </c:pt>
                <c:pt idx="2">
                  <c:v>29</c:v>
                </c:pt>
                <c:pt idx="3">
                  <c:v>28</c:v>
                </c:pt>
                <c:pt idx="4">
                  <c:v>4</c:v>
                </c:pt>
                <c:pt idx="5">
                  <c:v>19</c:v>
                </c:pt>
                <c:pt idx="6">
                  <c:v>40</c:v>
                </c:pt>
                <c:pt idx="7">
                  <c:v>13</c:v>
                </c:pt>
                <c:pt idx="8">
                  <c:v>44</c:v>
                </c:pt>
                <c:pt idx="9">
                  <c:v>7</c:v>
                </c:pt>
                <c:pt idx="10">
                  <c:v>45</c:v>
                </c:pt>
                <c:pt idx="11">
                  <c:v>39</c:v>
                </c:pt>
                <c:pt idx="12">
                  <c:v>32</c:v>
                </c:pt>
                <c:pt idx="13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58-49A0-9077-39B4B6FBFB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38</c:v>
                </c:pt>
                <c:pt idx="1">
                  <c:v>136</c:v>
                </c:pt>
                <c:pt idx="2">
                  <c:v>113</c:v>
                </c:pt>
                <c:pt idx="3">
                  <c:v>112</c:v>
                </c:pt>
                <c:pt idx="4">
                  <c:v>95</c:v>
                </c:pt>
                <c:pt idx="5">
                  <c:v>97</c:v>
                </c:pt>
                <c:pt idx="6">
                  <c:v>97</c:v>
                </c:pt>
                <c:pt idx="7">
                  <c:v>123</c:v>
                </c:pt>
                <c:pt idx="8">
                  <c:v>223</c:v>
                </c:pt>
                <c:pt idx="9">
                  <c:v>72</c:v>
                </c:pt>
                <c:pt idx="10">
                  <c:v>184</c:v>
                </c:pt>
                <c:pt idx="11">
                  <c:v>142</c:v>
                </c:pt>
                <c:pt idx="12">
                  <c:v>246</c:v>
                </c:pt>
                <c:pt idx="13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58-49A0-9077-39B4B6FBFB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865266080"/>
        <c:axId val="-1865271520"/>
      </c:barChart>
      <c:catAx>
        <c:axId val="-18652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1865271520"/>
        <c:crosses val="autoZero"/>
        <c:auto val="1"/>
        <c:lblAlgn val="ctr"/>
        <c:lblOffset val="100"/>
        <c:noMultiLvlLbl val="0"/>
      </c:catAx>
      <c:valAx>
        <c:axId val="-1865271520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-1865266080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舱内功能</c:v>
                </c:pt>
                <c:pt idx="2">
                  <c:v>智能行车辅助</c:v>
                </c:pt>
                <c:pt idx="3">
                  <c:v>IOT</c:v>
                </c:pt>
                <c:pt idx="4">
                  <c:v>舱外功能</c:v>
                </c:pt>
                <c:pt idx="5">
                  <c:v>底盘系统</c:v>
                </c:pt>
                <c:pt idx="6">
                  <c:v>充电补能</c:v>
                </c:pt>
                <c:pt idx="7">
                  <c:v>行车安全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29</c:v>
                </c:pt>
                <c:pt idx="1">
                  <c:v>17</c:v>
                </c:pt>
                <c:pt idx="2">
                  <c:v>15</c:v>
                </c:pt>
                <c:pt idx="3">
                  <c:v>12</c:v>
                </c:pt>
                <c:pt idx="4">
                  <c:v>10</c:v>
                </c:pt>
                <c:pt idx="5">
                  <c:v>7</c:v>
                </c:pt>
                <c:pt idx="6">
                  <c:v>6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083691792"/>
        <c:axId val="-2084245856"/>
      </c:barChart>
      <c:catAx>
        <c:axId val="-208369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-2084245856"/>
        <c:crosses val="autoZero"/>
        <c:auto val="1"/>
        <c:lblAlgn val="ctr"/>
        <c:lblOffset val="100"/>
        <c:noMultiLvlLbl val="0"/>
      </c:catAx>
      <c:valAx>
        <c:axId val="-2084245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83691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394-45F0-A4F8-65141D3912B3}"/>
              </c:ext>
            </c:extLst>
          </c:dPt>
          <c:dLbls>
            <c:dLbl>
              <c:idx val="1"/>
              <c:layout>
                <c:manualLayout>
                  <c:x val="-0.13241810520592634"/>
                  <c:y val="-9.724031872433347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6.9009446785374476E-2"/>
                  <c:y val="-0.190892550392223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394-45F0-A4F8-65141D3912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0.54081632653061229</c:v>
                </c:pt>
                <c:pt idx="1">
                  <c:v>0.33673469387755101</c:v>
                </c:pt>
                <c:pt idx="2">
                  <c:v>0.12244897959183673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04387AF-99EF-D64A-9FEF-46616E3411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3A28CD-D9E6-B44C-83C0-CD3D065F2C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F80967D-6035-A346-834F-88AB5D1FE7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E7AB-1A52-4A46-B0D6-CDAEF0E1B8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9683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CB5B5-BA42-443B-8F8D-779B259F3FB4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9A7-9EE4-4F55-AF23-FE6672A9D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6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72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765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217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446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780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0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2128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88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88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853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74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21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71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1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401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37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5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02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53226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1373464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525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167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770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18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3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214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93363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82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259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093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83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01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4263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2557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249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4389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70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5139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10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20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1124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276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5682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285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717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69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77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797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384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122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47320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7716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62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0855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57387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" name="图片 1" descr="logo-3.png">
            <a:extLst>
              <a:ext uri="{FF2B5EF4-FFF2-40B4-BE49-F238E27FC236}">
                <a16:creationId xmlns:a16="http://schemas.microsoft.com/office/drawing/2014/main" id="{76D8D37E-8533-8556-AB34-33D468C20EA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8508927" y="335818"/>
            <a:ext cx="1222955" cy="484673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0653CCC-0E6E-BF7A-B488-64E193A38CA0}"/>
              </a:ext>
            </a:extLst>
          </p:cNvPr>
          <p:cNvCxnSpPr>
            <a:cxnSpLocks/>
          </p:cNvCxnSpPr>
          <p:nvPr userDrawn="1"/>
        </p:nvCxnSpPr>
        <p:spPr>
          <a:xfrm>
            <a:off x="9804538" y="390724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40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42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52471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" name="图片 1" descr="logo-3.png">
            <a:extLst>
              <a:ext uri="{FF2B5EF4-FFF2-40B4-BE49-F238E27FC236}">
                <a16:creationId xmlns:a16="http://schemas.microsoft.com/office/drawing/2014/main" id="{B1661137-A727-149A-0A7D-3E6C66D80C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8508927" y="335818"/>
            <a:ext cx="1222955" cy="484673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4FE84C1-6111-E3FA-D16A-2DC37E078251}"/>
              </a:ext>
            </a:extLst>
          </p:cNvPr>
          <p:cNvCxnSpPr>
            <a:cxnSpLocks/>
          </p:cNvCxnSpPr>
          <p:nvPr userDrawn="1"/>
        </p:nvCxnSpPr>
        <p:spPr>
          <a:xfrm>
            <a:off x="9804538" y="390724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34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36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436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59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6" r:id="rId3"/>
    <p:sldLayoutId id="2147483757" r:id="rId4"/>
    <p:sldLayoutId id="2147483753" r:id="rId5"/>
    <p:sldLayoutId id="2147483754" r:id="rId6"/>
    <p:sldLayoutId id="2147483758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18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76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52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49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93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6696" y="1901034"/>
            <a:ext cx="10418528" cy="3117954"/>
          </a:xfrm>
        </p:spPr>
        <p:txBody>
          <a:bodyPr/>
          <a:lstStyle/>
          <a:p>
            <a:r>
              <a:rPr lang="en-US" altLang="zh-CN" sz="5400" dirty="0">
                <a:ea typeface="微软雅黑" panose="020B0503020204020204" pitchFamily="34" charset="-122"/>
              </a:rPr>
              <a:t>OTA</a:t>
            </a:r>
            <a:r>
              <a:rPr lang="zh-CN" altLang="en-US" sz="5400" dirty="0">
                <a:ea typeface="微软雅黑" panose="020B0503020204020204" pitchFamily="34" charset="-122"/>
              </a:rPr>
              <a:t>监测月报</a:t>
            </a:r>
            <a:endParaRPr lang="zh-CN" altLang="en-US" sz="5200" dirty="0"/>
          </a:p>
        </p:txBody>
      </p:sp>
      <p:sp>
        <p:nvSpPr>
          <p:cNvPr id="7" name="Untertitel 27"/>
          <p:cNvSpPr txBox="1">
            <a:spLocks/>
          </p:cNvSpPr>
          <p:nvPr/>
        </p:nvSpPr>
        <p:spPr>
          <a:xfrm>
            <a:off x="4744114" y="3041202"/>
            <a:ext cx="3110732" cy="3877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2024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A44390C-E20E-5349-83A2-2082D503A70B}"/>
              </a:ext>
            </a:extLst>
          </p:cNvPr>
          <p:cNvGrpSpPr/>
          <p:nvPr/>
        </p:nvGrpSpPr>
        <p:grpSpPr>
          <a:xfrm>
            <a:off x="5025061" y="6569965"/>
            <a:ext cx="2141879" cy="215444"/>
            <a:chOff x="4952461" y="6569965"/>
            <a:chExt cx="2141879" cy="215444"/>
          </a:xfrm>
        </p:grpSpPr>
        <p:grpSp>
          <p:nvGrpSpPr>
            <p:cNvPr id="23" name="Group 14">
              <a:extLst>
                <a:ext uri="{FF2B5EF4-FFF2-40B4-BE49-F238E27FC236}">
                  <a16:creationId xmlns:a16="http://schemas.microsoft.com/office/drawing/2014/main" id="{EF1589A1-2591-D945-8750-39E321533C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05740" y="6631649"/>
              <a:ext cx="1151651" cy="92077"/>
              <a:chOff x="2387" y="3030"/>
              <a:chExt cx="2489" cy="199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9FBE7279-F0BD-F74F-899D-F48DEB1C9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" y="3035"/>
                <a:ext cx="61" cy="187"/>
              </a:xfrm>
              <a:custGeom>
                <a:avLst/>
                <a:gdLst>
                  <a:gd name="T0" fmla="*/ 40 w 61"/>
                  <a:gd name="T1" fmla="*/ 0 h 187"/>
                  <a:gd name="T2" fmla="*/ 0 w 61"/>
                  <a:gd name="T3" fmla="*/ 74 h 187"/>
                  <a:gd name="T4" fmla="*/ 0 w 61"/>
                  <a:gd name="T5" fmla="*/ 113 h 187"/>
                  <a:gd name="T6" fmla="*/ 21 w 61"/>
                  <a:gd name="T7" fmla="*/ 74 h 187"/>
                  <a:gd name="T8" fmla="*/ 21 w 61"/>
                  <a:gd name="T9" fmla="*/ 187 h 187"/>
                  <a:gd name="T10" fmla="*/ 40 w 61"/>
                  <a:gd name="T11" fmla="*/ 187 h 187"/>
                  <a:gd name="T12" fmla="*/ 40 w 61"/>
                  <a:gd name="T13" fmla="*/ 37 h 187"/>
                  <a:gd name="T14" fmla="*/ 61 w 61"/>
                  <a:gd name="T15" fmla="*/ 0 h 187"/>
                  <a:gd name="T16" fmla="*/ 40 w 61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87">
                    <a:moveTo>
                      <a:pt x="40" y="0"/>
                    </a:moveTo>
                    <a:lnTo>
                      <a:pt x="0" y="74"/>
                    </a:lnTo>
                    <a:lnTo>
                      <a:pt x="0" y="113"/>
                    </a:lnTo>
                    <a:lnTo>
                      <a:pt x="21" y="74"/>
                    </a:lnTo>
                    <a:lnTo>
                      <a:pt x="21" y="187"/>
                    </a:lnTo>
                    <a:lnTo>
                      <a:pt x="40" y="187"/>
                    </a:lnTo>
                    <a:lnTo>
                      <a:pt x="40" y="37"/>
                    </a:lnTo>
                    <a:lnTo>
                      <a:pt x="61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E0286D58-2CE8-5A47-9ADB-505F18DB6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3030"/>
                <a:ext cx="135" cy="47"/>
              </a:xfrm>
              <a:custGeom>
                <a:avLst/>
                <a:gdLst>
                  <a:gd name="T0" fmla="*/ 33 w 57"/>
                  <a:gd name="T1" fmla="*/ 11 h 19"/>
                  <a:gd name="T2" fmla="*/ 33 w 57"/>
                  <a:gd name="T3" fmla="*/ 10 h 19"/>
                  <a:gd name="T4" fmla="*/ 27 w 57"/>
                  <a:gd name="T5" fmla="*/ 1 h 19"/>
                  <a:gd name="T6" fmla="*/ 27 w 57"/>
                  <a:gd name="T7" fmla="*/ 0 h 19"/>
                  <a:gd name="T8" fmla="*/ 20 w 57"/>
                  <a:gd name="T9" fmla="*/ 4 h 19"/>
                  <a:gd name="T10" fmla="*/ 20 w 57"/>
                  <a:gd name="T11" fmla="*/ 5 h 19"/>
                  <a:gd name="T12" fmla="*/ 24 w 57"/>
                  <a:gd name="T13" fmla="*/ 11 h 19"/>
                  <a:gd name="T14" fmla="*/ 0 w 57"/>
                  <a:gd name="T15" fmla="*/ 11 h 19"/>
                  <a:gd name="T16" fmla="*/ 0 w 57"/>
                  <a:gd name="T17" fmla="*/ 19 h 19"/>
                  <a:gd name="T18" fmla="*/ 51 w 57"/>
                  <a:gd name="T19" fmla="*/ 19 h 19"/>
                  <a:gd name="T20" fmla="*/ 57 w 57"/>
                  <a:gd name="T21" fmla="*/ 11 h 19"/>
                  <a:gd name="T22" fmla="*/ 33 w 57"/>
                  <a:gd name="T2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9">
                    <a:moveTo>
                      <a:pt x="33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7"/>
                      <a:pt x="29" y="4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7"/>
                      <a:pt x="23" y="9"/>
                      <a:pt x="24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3" y="11"/>
                      <a:pt x="33" y="11"/>
                      <a:pt x="3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88F5DD99-51E2-ED4A-9F5A-3AE1CA37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87"/>
                <a:ext cx="116" cy="20"/>
              </a:xfrm>
              <a:custGeom>
                <a:avLst/>
                <a:gdLst>
                  <a:gd name="T0" fmla="*/ 0 w 116"/>
                  <a:gd name="T1" fmla="*/ 20 h 20"/>
                  <a:gd name="T2" fmla="*/ 102 w 116"/>
                  <a:gd name="T3" fmla="*/ 20 h 20"/>
                  <a:gd name="T4" fmla="*/ 116 w 116"/>
                  <a:gd name="T5" fmla="*/ 0 h 20"/>
                  <a:gd name="T6" fmla="*/ 0 w 116"/>
                  <a:gd name="T7" fmla="*/ 0 h 20"/>
                  <a:gd name="T8" fmla="*/ 0 w 1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0">
                    <a:moveTo>
                      <a:pt x="0" y="20"/>
                    </a:moveTo>
                    <a:lnTo>
                      <a:pt x="102" y="20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id="{63966E82-4C1A-E746-A2A0-59765E208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119"/>
                <a:ext cx="116" cy="17"/>
              </a:xfrm>
              <a:custGeom>
                <a:avLst/>
                <a:gdLst>
                  <a:gd name="T0" fmla="*/ 0 w 116"/>
                  <a:gd name="T1" fmla="*/ 17 h 17"/>
                  <a:gd name="T2" fmla="*/ 102 w 116"/>
                  <a:gd name="T3" fmla="*/ 17 h 17"/>
                  <a:gd name="T4" fmla="*/ 116 w 116"/>
                  <a:gd name="T5" fmla="*/ 0 h 17"/>
                  <a:gd name="T6" fmla="*/ 0 w 116"/>
                  <a:gd name="T7" fmla="*/ 0 h 17"/>
                  <a:gd name="T8" fmla="*/ 0 w 1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7">
                    <a:moveTo>
                      <a:pt x="0" y="17"/>
                    </a:moveTo>
                    <a:lnTo>
                      <a:pt x="102" y="17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id="{B76F7E9A-4E4E-F649-A979-42446B559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3" y="3148"/>
                <a:ext cx="109" cy="74"/>
              </a:xfrm>
              <a:custGeom>
                <a:avLst/>
                <a:gdLst>
                  <a:gd name="T0" fmla="*/ 0 w 109"/>
                  <a:gd name="T1" fmla="*/ 74 h 74"/>
                  <a:gd name="T2" fmla="*/ 109 w 109"/>
                  <a:gd name="T3" fmla="*/ 74 h 74"/>
                  <a:gd name="T4" fmla="*/ 109 w 109"/>
                  <a:gd name="T5" fmla="*/ 0 h 74"/>
                  <a:gd name="T6" fmla="*/ 0 w 109"/>
                  <a:gd name="T7" fmla="*/ 0 h 74"/>
                  <a:gd name="T8" fmla="*/ 0 w 109"/>
                  <a:gd name="T9" fmla="*/ 74 h 74"/>
                  <a:gd name="T10" fmla="*/ 90 w 109"/>
                  <a:gd name="T11" fmla="*/ 20 h 74"/>
                  <a:gd name="T12" fmla="*/ 90 w 109"/>
                  <a:gd name="T13" fmla="*/ 54 h 74"/>
                  <a:gd name="T14" fmla="*/ 19 w 109"/>
                  <a:gd name="T15" fmla="*/ 54 h 74"/>
                  <a:gd name="T16" fmla="*/ 19 w 109"/>
                  <a:gd name="T17" fmla="*/ 20 h 74"/>
                  <a:gd name="T18" fmla="*/ 90 w 109"/>
                  <a:gd name="T19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4">
                    <a:moveTo>
                      <a:pt x="0" y="74"/>
                    </a:moveTo>
                    <a:lnTo>
                      <a:pt x="109" y="74"/>
                    </a:lnTo>
                    <a:lnTo>
                      <a:pt x="109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  <a:moveTo>
                      <a:pt x="90" y="20"/>
                    </a:moveTo>
                    <a:lnTo>
                      <a:pt x="90" y="54"/>
                    </a:lnTo>
                    <a:lnTo>
                      <a:pt x="19" y="54"/>
                    </a:lnTo>
                    <a:lnTo>
                      <a:pt x="19" y="20"/>
                    </a:lnTo>
                    <a:lnTo>
                      <a:pt x="9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C77B6549-AE56-224E-B098-7BEDCBC42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5" y="3168"/>
                <a:ext cx="107" cy="59"/>
              </a:xfrm>
              <a:custGeom>
                <a:avLst/>
                <a:gdLst>
                  <a:gd name="T0" fmla="*/ 37 w 45"/>
                  <a:gd name="T1" fmla="*/ 7 h 24"/>
                  <a:gd name="T2" fmla="*/ 35 w 45"/>
                  <a:gd name="T3" fmla="*/ 13 h 24"/>
                  <a:gd name="T4" fmla="*/ 29 w 45"/>
                  <a:gd name="T5" fmla="*/ 16 h 24"/>
                  <a:gd name="T6" fmla="*/ 12 w 45"/>
                  <a:gd name="T7" fmla="*/ 16 h 24"/>
                  <a:gd name="T8" fmla="*/ 8 w 45"/>
                  <a:gd name="T9" fmla="*/ 13 h 24"/>
                  <a:gd name="T10" fmla="*/ 8 w 45"/>
                  <a:gd name="T11" fmla="*/ 0 h 24"/>
                  <a:gd name="T12" fmla="*/ 0 w 45"/>
                  <a:gd name="T13" fmla="*/ 0 h 24"/>
                  <a:gd name="T14" fmla="*/ 0 w 45"/>
                  <a:gd name="T15" fmla="*/ 13 h 24"/>
                  <a:gd name="T16" fmla="*/ 11 w 45"/>
                  <a:gd name="T17" fmla="*/ 24 h 24"/>
                  <a:gd name="T18" fmla="*/ 30 w 45"/>
                  <a:gd name="T19" fmla="*/ 24 h 24"/>
                  <a:gd name="T20" fmla="*/ 43 w 45"/>
                  <a:gd name="T21" fmla="*/ 16 h 24"/>
                  <a:gd name="T22" fmla="*/ 45 w 45"/>
                  <a:gd name="T23" fmla="*/ 7 h 24"/>
                  <a:gd name="T24" fmla="*/ 45 w 45"/>
                  <a:gd name="T25" fmla="*/ 6 h 24"/>
                  <a:gd name="T26" fmla="*/ 37 w 45"/>
                  <a:gd name="T27" fmla="*/ 6 h 24"/>
                  <a:gd name="T28" fmla="*/ 37 w 45"/>
                  <a:gd name="T2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24">
                    <a:moveTo>
                      <a:pt x="37" y="7"/>
                    </a:moveTo>
                    <a:cubicBezTo>
                      <a:pt x="37" y="7"/>
                      <a:pt x="36" y="11"/>
                      <a:pt x="35" y="13"/>
                    </a:cubicBezTo>
                    <a:cubicBezTo>
                      <a:pt x="35" y="14"/>
                      <a:pt x="34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6"/>
                      <a:pt x="8" y="15"/>
                      <a:pt x="8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0"/>
                      <a:pt x="4" y="24"/>
                      <a:pt x="11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7" y="24"/>
                      <a:pt x="42" y="21"/>
                      <a:pt x="43" y="16"/>
                    </a:cubicBezTo>
                    <a:cubicBezTo>
                      <a:pt x="43" y="14"/>
                      <a:pt x="45" y="8"/>
                      <a:pt x="45" y="7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37" y="6"/>
                      <a:pt x="37" y="6"/>
                      <a:pt x="37" y="6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id="{1E1C385B-EC4E-494E-A02C-EF2B1C26D5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7" y="3040"/>
                <a:ext cx="135" cy="160"/>
              </a:xfrm>
              <a:custGeom>
                <a:avLst/>
                <a:gdLst>
                  <a:gd name="T0" fmla="*/ 49 w 135"/>
                  <a:gd name="T1" fmla="*/ 130 h 160"/>
                  <a:gd name="T2" fmla="*/ 75 w 135"/>
                  <a:gd name="T3" fmla="*/ 160 h 160"/>
                  <a:gd name="T4" fmla="*/ 90 w 135"/>
                  <a:gd name="T5" fmla="*/ 148 h 160"/>
                  <a:gd name="T6" fmla="*/ 66 w 135"/>
                  <a:gd name="T7" fmla="*/ 121 h 160"/>
                  <a:gd name="T8" fmla="*/ 135 w 135"/>
                  <a:gd name="T9" fmla="*/ 121 h 160"/>
                  <a:gd name="T10" fmla="*/ 135 w 135"/>
                  <a:gd name="T11" fmla="*/ 20 h 160"/>
                  <a:gd name="T12" fmla="*/ 66 w 135"/>
                  <a:gd name="T13" fmla="*/ 20 h 160"/>
                  <a:gd name="T14" fmla="*/ 71 w 135"/>
                  <a:gd name="T15" fmla="*/ 5 h 160"/>
                  <a:gd name="T16" fmla="*/ 52 w 135"/>
                  <a:gd name="T17" fmla="*/ 0 h 160"/>
                  <a:gd name="T18" fmla="*/ 45 w 135"/>
                  <a:gd name="T19" fmla="*/ 20 h 160"/>
                  <a:gd name="T20" fmla="*/ 0 w 135"/>
                  <a:gd name="T21" fmla="*/ 20 h 160"/>
                  <a:gd name="T22" fmla="*/ 0 w 135"/>
                  <a:gd name="T23" fmla="*/ 121 h 160"/>
                  <a:gd name="T24" fmla="*/ 59 w 135"/>
                  <a:gd name="T25" fmla="*/ 121 h 160"/>
                  <a:gd name="T26" fmla="*/ 49 w 135"/>
                  <a:gd name="T27" fmla="*/ 130 h 160"/>
                  <a:gd name="T28" fmla="*/ 116 w 135"/>
                  <a:gd name="T29" fmla="*/ 94 h 160"/>
                  <a:gd name="T30" fmla="*/ 116 w 135"/>
                  <a:gd name="T31" fmla="*/ 103 h 160"/>
                  <a:gd name="T32" fmla="*/ 18 w 135"/>
                  <a:gd name="T33" fmla="*/ 103 h 160"/>
                  <a:gd name="T34" fmla="*/ 18 w 135"/>
                  <a:gd name="T35" fmla="*/ 94 h 160"/>
                  <a:gd name="T36" fmla="*/ 116 w 135"/>
                  <a:gd name="T37" fmla="*/ 94 h 160"/>
                  <a:gd name="T38" fmla="*/ 116 w 135"/>
                  <a:gd name="T39" fmla="*/ 64 h 160"/>
                  <a:gd name="T40" fmla="*/ 116 w 135"/>
                  <a:gd name="T41" fmla="*/ 76 h 160"/>
                  <a:gd name="T42" fmla="*/ 18 w 135"/>
                  <a:gd name="T43" fmla="*/ 76 h 160"/>
                  <a:gd name="T44" fmla="*/ 18 w 135"/>
                  <a:gd name="T45" fmla="*/ 64 h 160"/>
                  <a:gd name="T46" fmla="*/ 116 w 135"/>
                  <a:gd name="T47" fmla="*/ 64 h 160"/>
                  <a:gd name="T48" fmla="*/ 116 w 135"/>
                  <a:gd name="T49" fmla="*/ 37 h 160"/>
                  <a:gd name="T50" fmla="*/ 116 w 135"/>
                  <a:gd name="T51" fmla="*/ 47 h 160"/>
                  <a:gd name="T52" fmla="*/ 18 w 135"/>
                  <a:gd name="T53" fmla="*/ 47 h 160"/>
                  <a:gd name="T54" fmla="*/ 18 w 135"/>
                  <a:gd name="T55" fmla="*/ 37 h 160"/>
                  <a:gd name="T56" fmla="*/ 116 w 135"/>
                  <a:gd name="T57" fmla="*/ 3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5" h="160">
                    <a:moveTo>
                      <a:pt x="49" y="130"/>
                    </a:moveTo>
                    <a:lnTo>
                      <a:pt x="75" y="160"/>
                    </a:lnTo>
                    <a:lnTo>
                      <a:pt x="90" y="148"/>
                    </a:lnTo>
                    <a:lnTo>
                      <a:pt x="66" y="121"/>
                    </a:lnTo>
                    <a:lnTo>
                      <a:pt x="135" y="121"/>
                    </a:lnTo>
                    <a:lnTo>
                      <a:pt x="135" y="20"/>
                    </a:lnTo>
                    <a:lnTo>
                      <a:pt x="66" y="20"/>
                    </a:lnTo>
                    <a:lnTo>
                      <a:pt x="71" y="5"/>
                    </a:lnTo>
                    <a:lnTo>
                      <a:pt x="52" y="0"/>
                    </a:lnTo>
                    <a:lnTo>
                      <a:pt x="45" y="20"/>
                    </a:lnTo>
                    <a:lnTo>
                      <a:pt x="0" y="20"/>
                    </a:lnTo>
                    <a:lnTo>
                      <a:pt x="0" y="121"/>
                    </a:lnTo>
                    <a:lnTo>
                      <a:pt x="59" y="121"/>
                    </a:lnTo>
                    <a:lnTo>
                      <a:pt x="49" y="130"/>
                    </a:lnTo>
                    <a:close/>
                    <a:moveTo>
                      <a:pt x="116" y="94"/>
                    </a:moveTo>
                    <a:lnTo>
                      <a:pt x="116" y="103"/>
                    </a:lnTo>
                    <a:lnTo>
                      <a:pt x="18" y="103"/>
                    </a:lnTo>
                    <a:lnTo>
                      <a:pt x="18" y="94"/>
                    </a:lnTo>
                    <a:lnTo>
                      <a:pt x="116" y="94"/>
                    </a:lnTo>
                    <a:close/>
                    <a:moveTo>
                      <a:pt x="116" y="64"/>
                    </a:moveTo>
                    <a:lnTo>
                      <a:pt x="116" y="76"/>
                    </a:lnTo>
                    <a:lnTo>
                      <a:pt x="18" y="76"/>
                    </a:lnTo>
                    <a:lnTo>
                      <a:pt x="18" y="64"/>
                    </a:lnTo>
                    <a:lnTo>
                      <a:pt x="116" y="64"/>
                    </a:lnTo>
                    <a:close/>
                    <a:moveTo>
                      <a:pt x="116" y="37"/>
                    </a:moveTo>
                    <a:lnTo>
                      <a:pt x="116" y="47"/>
                    </a:lnTo>
                    <a:lnTo>
                      <a:pt x="18" y="47"/>
                    </a:lnTo>
                    <a:lnTo>
                      <a:pt x="18" y="37"/>
                    </a:lnTo>
                    <a:lnTo>
                      <a:pt x="11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2F6A7251-4446-9F4B-8CAA-FC78CDE7C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3163"/>
                <a:ext cx="43" cy="49"/>
              </a:xfrm>
              <a:custGeom>
                <a:avLst/>
                <a:gdLst>
                  <a:gd name="T0" fmla="*/ 0 w 43"/>
                  <a:gd name="T1" fmla="*/ 12 h 49"/>
                  <a:gd name="T2" fmla="*/ 29 w 43"/>
                  <a:gd name="T3" fmla="*/ 49 h 49"/>
                  <a:gd name="T4" fmla="*/ 43 w 43"/>
                  <a:gd name="T5" fmla="*/ 37 h 49"/>
                  <a:gd name="T6" fmla="*/ 15 w 43"/>
                  <a:gd name="T7" fmla="*/ 0 h 49"/>
                  <a:gd name="T8" fmla="*/ 0 w 43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9">
                    <a:moveTo>
                      <a:pt x="0" y="12"/>
                    </a:moveTo>
                    <a:lnTo>
                      <a:pt x="29" y="49"/>
                    </a:lnTo>
                    <a:lnTo>
                      <a:pt x="43" y="37"/>
                    </a:lnTo>
                    <a:lnTo>
                      <a:pt x="15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436F1F09-72BA-374A-8971-3ADB7C392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3166"/>
                <a:ext cx="38" cy="54"/>
              </a:xfrm>
              <a:custGeom>
                <a:avLst/>
                <a:gdLst>
                  <a:gd name="T0" fmla="*/ 0 w 38"/>
                  <a:gd name="T1" fmla="*/ 46 h 54"/>
                  <a:gd name="T2" fmla="*/ 19 w 38"/>
                  <a:gd name="T3" fmla="*/ 54 h 54"/>
                  <a:gd name="T4" fmla="*/ 38 w 38"/>
                  <a:gd name="T5" fmla="*/ 7 h 54"/>
                  <a:gd name="T6" fmla="*/ 19 w 38"/>
                  <a:gd name="T7" fmla="*/ 0 h 54"/>
                  <a:gd name="T8" fmla="*/ 0 w 38"/>
                  <a:gd name="T9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4">
                    <a:moveTo>
                      <a:pt x="0" y="46"/>
                    </a:moveTo>
                    <a:lnTo>
                      <a:pt x="19" y="54"/>
                    </a:lnTo>
                    <a:lnTo>
                      <a:pt x="38" y="7"/>
                    </a:lnTo>
                    <a:lnTo>
                      <a:pt x="19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7FEDBB89-8890-B948-801B-3AB3B213C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3038"/>
                <a:ext cx="121" cy="189"/>
              </a:xfrm>
              <a:custGeom>
                <a:avLst/>
                <a:gdLst>
                  <a:gd name="T0" fmla="*/ 90 w 121"/>
                  <a:gd name="T1" fmla="*/ 0 h 189"/>
                  <a:gd name="T2" fmla="*/ 71 w 121"/>
                  <a:gd name="T3" fmla="*/ 0 h 189"/>
                  <a:gd name="T4" fmla="*/ 71 w 121"/>
                  <a:gd name="T5" fmla="*/ 123 h 189"/>
                  <a:gd name="T6" fmla="*/ 0 w 121"/>
                  <a:gd name="T7" fmla="*/ 123 h 189"/>
                  <a:gd name="T8" fmla="*/ 0 w 121"/>
                  <a:gd name="T9" fmla="*/ 142 h 189"/>
                  <a:gd name="T10" fmla="*/ 71 w 121"/>
                  <a:gd name="T11" fmla="*/ 142 h 189"/>
                  <a:gd name="T12" fmla="*/ 71 w 121"/>
                  <a:gd name="T13" fmla="*/ 189 h 189"/>
                  <a:gd name="T14" fmla="*/ 90 w 121"/>
                  <a:gd name="T15" fmla="*/ 189 h 189"/>
                  <a:gd name="T16" fmla="*/ 90 w 121"/>
                  <a:gd name="T17" fmla="*/ 142 h 189"/>
                  <a:gd name="T18" fmla="*/ 109 w 121"/>
                  <a:gd name="T19" fmla="*/ 142 h 189"/>
                  <a:gd name="T20" fmla="*/ 121 w 121"/>
                  <a:gd name="T21" fmla="*/ 123 h 189"/>
                  <a:gd name="T22" fmla="*/ 90 w 121"/>
                  <a:gd name="T23" fmla="*/ 123 h 189"/>
                  <a:gd name="T24" fmla="*/ 90 w 121"/>
                  <a:gd name="T2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89">
                    <a:moveTo>
                      <a:pt x="90" y="0"/>
                    </a:moveTo>
                    <a:lnTo>
                      <a:pt x="71" y="0"/>
                    </a:lnTo>
                    <a:lnTo>
                      <a:pt x="71" y="123"/>
                    </a:lnTo>
                    <a:lnTo>
                      <a:pt x="0" y="123"/>
                    </a:lnTo>
                    <a:lnTo>
                      <a:pt x="0" y="142"/>
                    </a:lnTo>
                    <a:lnTo>
                      <a:pt x="71" y="142"/>
                    </a:lnTo>
                    <a:lnTo>
                      <a:pt x="71" y="189"/>
                    </a:lnTo>
                    <a:lnTo>
                      <a:pt x="90" y="189"/>
                    </a:lnTo>
                    <a:lnTo>
                      <a:pt x="90" y="142"/>
                    </a:lnTo>
                    <a:lnTo>
                      <a:pt x="109" y="142"/>
                    </a:lnTo>
                    <a:lnTo>
                      <a:pt x="121" y="123"/>
                    </a:lnTo>
                    <a:lnTo>
                      <a:pt x="90" y="123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B1A449FF-CE2E-8C4A-B615-638817AFF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057"/>
                <a:ext cx="50" cy="47"/>
              </a:xfrm>
              <a:custGeom>
                <a:avLst/>
                <a:gdLst>
                  <a:gd name="T0" fmla="*/ 50 w 50"/>
                  <a:gd name="T1" fmla="*/ 32 h 47"/>
                  <a:gd name="T2" fmla="*/ 15 w 50"/>
                  <a:gd name="T3" fmla="*/ 0 h 47"/>
                  <a:gd name="T4" fmla="*/ 0 w 50"/>
                  <a:gd name="T5" fmla="*/ 15 h 47"/>
                  <a:gd name="T6" fmla="*/ 36 w 50"/>
                  <a:gd name="T7" fmla="*/ 47 h 47"/>
                  <a:gd name="T8" fmla="*/ 50 w 50"/>
                  <a:gd name="T9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50" y="32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5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640810F5-F486-4D4C-AC57-80BDDD7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104"/>
                <a:ext cx="48" cy="47"/>
              </a:xfrm>
              <a:custGeom>
                <a:avLst/>
                <a:gdLst>
                  <a:gd name="T0" fmla="*/ 48 w 48"/>
                  <a:gd name="T1" fmla="*/ 30 h 47"/>
                  <a:gd name="T2" fmla="*/ 15 w 48"/>
                  <a:gd name="T3" fmla="*/ 0 h 47"/>
                  <a:gd name="T4" fmla="*/ 0 w 48"/>
                  <a:gd name="T5" fmla="*/ 15 h 47"/>
                  <a:gd name="T6" fmla="*/ 36 w 48"/>
                  <a:gd name="T7" fmla="*/ 47 h 47"/>
                  <a:gd name="T8" fmla="*/ 48 w 4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48" y="30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4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A552469C-1B5E-F947-B65A-A74AD28EB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3040"/>
                <a:ext cx="85" cy="187"/>
              </a:xfrm>
              <a:custGeom>
                <a:avLst/>
                <a:gdLst>
                  <a:gd name="T0" fmla="*/ 85 w 85"/>
                  <a:gd name="T1" fmla="*/ 106 h 187"/>
                  <a:gd name="T2" fmla="*/ 57 w 85"/>
                  <a:gd name="T3" fmla="*/ 79 h 187"/>
                  <a:gd name="T4" fmla="*/ 52 w 85"/>
                  <a:gd name="T5" fmla="*/ 86 h 187"/>
                  <a:gd name="T6" fmla="*/ 52 w 85"/>
                  <a:gd name="T7" fmla="*/ 71 h 187"/>
                  <a:gd name="T8" fmla="*/ 69 w 85"/>
                  <a:gd name="T9" fmla="*/ 71 h 187"/>
                  <a:gd name="T10" fmla="*/ 83 w 85"/>
                  <a:gd name="T11" fmla="*/ 54 h 187"/>
                  <a:gd name="T12" fmla="*/ 52 w 85"/>
                  <a:gd name="T13" fmla="*/ 54 h 187"/>
                  <a:gd name="T14" fmla="*/ 52 w 85"/>
                  <a:gd name="T15" fmla="*/ 22 h 187"/>
                  <a:gd name="T16" fmla="*/ 69 w 85"/>
                  <a:gd name="T17" fmla="*/ 20 h 187"/>
                  <a:gd name="T18" fmla="*/ 69 w 85"/>
                  <a:gd name="T19" fmla="*/ 0 h 187"/>
                  <a:gd name="T20" fmla="*/ 10 w 85"/>
                  <a:gd name="T21" fmla="*/ 8 h 187"/>
                  <a:gd name="T22" fmla="*/ 12 w 85"/>
                  <a:gd name="T23" fmla="*/ 27 h 187"/>
                  <a:gd name="T24" fmla="*/ 33 w 85"/>
                  <a:gd name="T25" fmla="*/ 25 h 187"/>
                  <a:gd name="T26" fmla="*/ 33 w 85"/>
                  <a:gd name="T27" fmla="*/ 54 h 187"/>
                  <a:gd name="T28" fmla="*/ 2 w 85"/>
                  <a:gd name="T29" fmla="*/ 54 h 187"/>
                  <a:gd name="T30" fmla="*/ 2 w 85"/>
                  <a:gd name="T31" fmla="*/ 71 h 187"/>
                  <a:gd name="T32" fmla="*/ 31 w 85"/>
                  <a:gd name="T33" fmla="*/ 71 h 187"/>
                  <a:gd name="T34" fmla="*/ 0 w 85"/>
                  <a:gd name="T35" fmla="*/ 133 h 187"/>
                  <a:gd name="T36" fmla="*/ 10 w 85"/>
                  <a:gd name="T37" fmla="*/ 155 h 187"/>
                  <a:gd name="T38" fmla="*/ 33 w 85"/>
                  <a:gd name="T39" fmla="*/ 111 h 187"/>
                  <a:gd name="T40" fmla="*/ 33 w 85"/>
                  <a:gd name="T41" fmla="*/ 187 h 187"/>
                  <a:gd name="T42" fmla="*/ 52 w 85"/>
                  <a:gd name="T43" fmla="*/ 187 h 187"/>
                  <a:gd name="T44" fmla="*/ 52 w 85"/>
                  <a:gd name="T45" fmla="*/ 101 h 187"/>
                  <a:gd name="T46" fmla="*/ 71 w 85"/>
                  <a:gd name="T47" fmla="*/ 121 h 187"/>
                  <a:gd name="T48" fmla="*/ 85 w 85"/>
                  <a:gd name="T49" fmla="*/ 10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187">
                    <a:moveTo>
                      <a:pt x="85" y="106"/>
                    </a:moveTo>
                    <a:lnTo>
                      <a:pt x="57" y="79"/>
                    </a:lnTo>
                    <a:lnTo>
                      <a:pt x="52" y="86"/>
                    </a:lnTo>
                    <a:lnTo>
                      <a:pt x="52" y="71"/>
                    </a:lnTo>
                    <a:lnTo>
                      <a:pt x="69" y="71"/>
                    </a:lnTo>
                    <a:lnTo>
                      <a:pt x="83" y="54"/>
                    </a:lnTo>
                    <a:lnTo>
                      <a:pt x="52" y="54"/>
                    </a:lnTo>
                    <a:lnTo>
                      <a:pt x="52" y="22"/>
                    </a:lnTo>
                    <a:lnTo>
                      <a:pt x="69" y="20"/>
                    </a:lnTo>
                    <a:lnTo>
                      <a:pt x="69" y="0"/>
                    </a:lnTo>
                    <a:lnTo>
                      <a:pt x="10" y="8"/>
                    </a:lnTo>
                    <a:lnTo>
                      <a:pt x="12" y="27"/>
                    </a:lnTo>
                    <a:lnTo>
                      <a:pt x="33" y="25"/>
                    </a:lnTo>
                    <a:lnTo>
                      <a:pt x="33" y="54"/>
                    </a:lnTo>
                    <a:lnTo>
                      <a:pt x="2" y="54"/>
                    </a:lnTo>
                    <a:lnTo>
                      <a:pt x="2" y="71"/>
                    </a:lnTo>
                    <a:lnTo>
                      <a:pt x="31" y="71"/>
                    </a:lnTo>
                    <a:lnTo>
                      <a:pt x="0" y="133"/>
                    </a:lnTo>
                    <a:lnTo>
                      <a:pt x="10" y="155"/>
                    </a:lnTo>
                    <a:lnTo>
                      <a:pt x="33" y="111"/>
                    </a:lnTo>
                    <a:lnTo>
                      <a:pt x="33" y="187"/>
                    </a:lnTo>
                    <a:lnTo>
                      <a:pt x="52" y="187"/>
                    </a:lnTo>
                    <a:lnTo>
                      <a:pt x="52" y="101"/>
                    </a:lnTo>
                    <a:lnTo>
                      <a:pt x="71" y="121"/>
                    </a:lnTo>
                    <a:lnTo>
                      <a:pt x="8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F2775F0D-CD84-8B4F-B4C6-FC7D802838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3" y="3038"/>
                <a:ext cx="138" cy="191"/>
              </a:xfrm>
              <a:custGeom>
                <a:avLst/>
                <a:gdLst>
                  <a:gd name="T0" fmla="*/ 36 w 58"/>
                  <a:gd name="T1" fmla="*/ 60 h 78"/>
                  <a:gd name="T2" fmla="*/ 51 w 58"/>
                  <a:gd name="T3" fmla="*/ 36 h 78"/>
                  <a:gd name="T4" fmla="*/ 51 w 58"/>
                  <a:gd name="T5" fmla="*/ 30 h 78"/>
                  <a:gd name="T6" fmla="*/ 34 w 58"/>
                  <a:gd name="T7" fmla="*/ 30 h 78"/>
                  <a:gd name="T8" fmla="*/ 34 w 58"/>
                  <a:gd name="T9" fmla="*/ 20 h 78"/>
                  <a:gd name="T10" fmla="*/ 50 w 58"/>
                  <a:gd name="T11" fmla="*/ 20 h 78"/>
                  <a:gd name="T12" fmla="*/ 57 w 58"/>
                  <a:gd name="T13" fmla="*/ 12 h 78"/>
                  <a:gd name="T14" fmla="*/ 34 w 58"/>
                  <a:gd name="T15" fmla="*/ 12 h 78"/>
                  <a:gd name="T16" fmla="*/ 34 w 58"/>
                  <a:gd name="T17" fmla="*/ 0 h 78"/>
                  <a:gd name="T18" fmla="*/ 26 w 58"/>
                  <a:gd name="T19" fmla="*/ 0 h 78"/>
                  <a:gd name="T20" fmla="*/ 26 w 58"/>
                  <a:gd name="T21" fmla="*/ 12 h 78"/>
                  <a:gd name="T22" fmla="*/ 6 w 58"/>
                  <a:gd name="T23" fmla="*/ 12 h 78"/>
                  <a:gd name="T24" fmla="*/ 6 w 58"/>
                  <a:gd name="T25" fmla="*/ 20 h 78"/>
                  <a:gd name="T26" fmla="*/ 26 w 58"/>
                  <a:gd name="T27" fmla="*/ 20 h 78"/>
                  <a:gd name="T28" fmla="*/ 26 w 58"/>
                  <a:gd name="T29" fmla="*/ 30 h 78"/>
                  <a:gd name="T30" fmla="*/ 8 w 58"/>
                  <a:gd name="T31" fmla="*/ 30 h 78"/>
                  <a:gd name="T32" fmla="*/ 8 w 58"/>
                  <a:gd name="T33" fmla="*/ 36 h 78"/>
                  <a:gd name="T34" fmla="*/ 8 w 58"/>
                  <a:gd name="T35" fmla="*/ 37 h 78"/>
                  <a:gd name="T36" fmla="*/ 9 w 58"/>
                  <a:gd name="T37" fmla="*/ 37 h 78"/>
                  <a:gd name="T38" fmla="*/ 24 w 58"/>
                  <a:gd name="T39" fmla="*/ 60 h 78"/>
                  <a:gd name="T40" fmla="*/ 2 w 58"/>
                  <a:gd name="T41" fmla="*/ 70 h 78"/>
                  <a:gd name="T42" fmla="*/ 0 w 58"/>
                  <a:gd name="T43" fmla="*/ 71 h 78"/>
                  <a:gd name="T44" fmla="*/ 1 w 58"/>
                  <a:gd name="T45" fmla="*/ 72 h 78"/>
                  <a:gd name="T46" fmla="*/ 5 w 58"/>
                  <a:gd name="T47" fmla="*/ 77 h 78"/>
                  <a:gd name="T48" fmla="*/ 6 w 58"/>
                  <a:gd name="T49" fmla="*/ 78 h 78"/>
                  <a:gd name="T50" fmla="*/ 7 w 58"/>
                  <a:gd name="T51" fmla="*/ 78 h 78"/>
                  <a:gd name="T52" fmla="*/ 30 w 58"/>
                  <a:gd name="T53" fmla="*/ 65 h 78"/>
                  <a:gd name="T54" fmla="*/ 50 w 58"/>
                  <a:gd name="T55" fmla="*/ 77 h 78"/>
                  <a:gd name="T56" fmla="*/ 51 w 58"/>
                  <a:gd name="T57" fmla="*/ 77 h 78"/>
                  <a:gd name="T58" fmla="*/ 52 w 58"/>
                  <a:gd name="T59" fmla="*/ 77 h 78"/>
                  <a:gd name="T60" fmla="*/ 56 w 58"/>
                  <a:gd name="T61" fmla="*/ 71 h 78"/>
                  <a:gd name="T62" fmla="*/ 58 w 58"/>
                  <a:gd name="T63" fmla="*/ 70 h 78"/>
                  <a:gd name="T64" fmla="*/ 56 w 58"/>
                  <a:gd name="T65" fmla="*/ 69 h 78"/>
                  <a:gd name="T66" fmla="*/ 36 w 58"/>
                  <a:gd name="T67" fmla="*/ 60 h 78"/>
                  <a:gd name="T68" fmla="*/ 30 w 58"/>
                  <a:gd name="T69" fmla="*/ 55 h 78"/>
                  <a:gd name="T70" fmla="*/ 19 w 58"/>
                  <a:gd name="T71" fmla="*/ 37 h 78"/>
                  <a:gd name="T72" fmla="*/ 39 w 58"/>
                  <a:gd name="T73" fmla="*/ 37 h 78"/>
                  <a:gd name="T74" fmla="*/ 30 w 58"/>
                  <a:gd name="T75" fmla="*/ 5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78">
                    <a:moveTo>
                      <a:pt x="36" y="60"/>
                    </a:moveTo>
                    <a:cubicBezTo>
                      <a:pt x="42" y="54"/>
                      <a:pt x="47" y="45"/>
                      <a:pt x="51" y="36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2" y="46"/>
                      <a:pt x="19" y="54"/>
                      <a:pt x="24" y="60"/>
                    </a:cubicBezTo>
                    <a:cubicBezTo>
                      <a:pt x="18" y="64"/>
                      <a:pt x="10" y="68"/>
                      <a:pt x="2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3" y="74"/>
                      <a:pt x="4" y="76"/>
                      <a:pt x="5" y="77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5" y="74"/>
                      <a:pt x="23" y="70"/>
                      <a:pt x="30" y="65"/>
                    </a:cubicBezTo>
                    <a:cubicBezTo>
                      <a:pt x="35" y="70"/>
                      <a:pt x="42" y="74"/>
                      <a:pt x="50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3" y="75"/>
                      <a:pt x="54" y="73"/>
                      <a:pt x="56" y="71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48" y="67"/>
                      <a:pt x="41" y="64"/>
                      <a:pt x="36" y="60"/>
                    </a:cubicBezTo>
                    <a:close/>
                    <a:moveTo>
                      <a:pt x="30" y="55"/>
                    </a:moveTo>
                    <a:cubicBezTo>
                      <a:pt x="24" y="49"/>
                      <a:pt x="21" y="43"/>
                      <a:pt x="1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43"/>
                      <a:pt x="35" y="49"/>
                      <a:pt x="3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222D1026-18A0-6E45-B7A4-55BEFC38D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3040"/>
                <a:ext cx="66" cy="185"/>
              </a:xfrm>
              <a:custGeom>
                <a:avLst/>
                <a:gdLst>
                  <a:gd name="T0" fmla="*/ 27 w 28"/>
                  <a:gd name="T1" fmla="*/ 39 h 75"/>
                  <a:gd name="T2" fmla="*/ 27 w 28"/>
                  <a:gd name="T3" fmla="*/ 38 h 75"/>
                  <a:gd name="T4" fmla="*/ 27 w 28"/>
                  <a:gd name="T5" fmla="*/ 33 h 75"/>
                  <a:gd name="T6" fmla="*/ 27 w 28"/>
                  <a:gd name="T7" fmla="*/ 31 h 75"/>
                  <a:gd name="T8" fmla="*/ 25 w 28"/>
                  <a:gd name="T9" fmla="*/ 32 h 75"/>
                  <a:gd name="T10" fmla="*/ 18 w 28"/>
                  <a:gd name="T11" fmla="*/ 34 h 75"/>
                  <a:gd name="T12" fmla="*/ 18 w 28"/>
                  <a:gd name="T13" fmla="*/ 22 h 75"/>
                  <a:gd name="T14" fmla="*/ 22 w 28"/>
                  <a:gd name="T15" fmla="*/ 22 h 75"/>
                  <a:gd name="T16" fmla="*/ 28 w 28"/>
                  <a:gd name="T17" fmla="*/ 14 h 75"/>
                  <a:gd name="T18" fmla="*/ 18 w 28"/>
                  <a:gd name="T19" fmla="*/ 14 h 75"/>
                  <a:gd name="T20" fmla="*/ 18 w 28"/>
                  <a:gd name="T21" fmla="*/ 0 h 75"/>
                  <a:gd name="T22" fmla="*/ 10 w 28"/>
                  <a:gd name="T23" fmla="*/ 0 h 75"/>
                  <a:gd name="T24" fmla="*/ 10 w 28"/>
                  <a:gd name="T25" fmla="*/ 14 h 75"/>
                  <a:gd name="T26" fmla="*/ 0 w 28"/>
                  <a:gd name="T27" fmla="*/ 14 h 75"/>
                  <a:gd name="T28" fmla="*/ 0 w 28"/>
                  <a:gd name="T29" fmla="*/ 22 h 75"/>
                  <a:gd name="T30" fmla="*/ 10 w 28"/>
                  <a:gd name="T31" fmla="*/ 22 h 75"/>
                  <a:gd name="T32" fmla="*/ 10 w 28"/>
                  <a:gd name="T33" fmla="*/ 36 h 75"/>
                  <a:gd name="T34" fmla="*/ 6 w 28"/>
                  <a:gd name="T35" fmla="*/ 38 h 75"/>
                  <a:gd name="T36" fmla="*/ 1 w 28"/>
                  <a:gd name="T37" fmla="*/ 39 h 75"/>
                  <a:gd name="T38" fmla="*/ 0 w 28"/>
                  <a:gd name="T39" fmla="*/ 40 h 75"/>
                  <a:gd name="T40" fmla="*/ 0 w 28"/>
                  <a:gd name="T41" fmla="*/ 48 h 75"/>
                  <a:gd name="T42" fmla="*/ 2 w 28"/>
                  <a:gd name="T43" fmla="*/ 48 h 75"/>
                  <a:gd name="T44" fmla="*/ 7 w 28"/>
                  <a:gd name="T45" fmla="*/ 46 h 75"/>
                  <a:gd name="T46" fmla="*/ 10 w 28"/>
                  <a:gd name="T47" fmla="*/ 45 h 75"/>
                  <a:gd name="T48" fmla="*/ 10 w 28"/>
                  <a:gd name="T49" fmla="*/ 65 h 75"/>
                  <a:gd name="T50" fmla="*/ 8 w 28"/>
                  <a:gd name="T51" fmla="*/ 67 h 75"/>
                  <a:gd name="T52" fmla="*/ 1 w 28"/>
                  <a:gd name="T53" fmla="*/ 67 h 75"/>
                  <a:gd name="T54" fmla="*/ 1 w 28"/>
                  <a:gd name="T55" fmla="*/ 75 h 75"/>
                  <a:gd name="T56" fmla="*/ 2 w 28"/>
                  <a:gd name="T57" fmla="*/ 75 h 75"/>
                  <a:gd name="T58" fmla="*/ 7 w 28"/>
                  <a:gd name="T59" fmla="*/ 75 h 75"/>
                  <a:gd name="T60" fmla="*/ 10 w 28"/>
                  <a:gd name="T61" fmla="*/ 75 h 75"/>
                  <a:gd name="T62" fmla="*/ 18 w 28"/>
                  <a:gd name="T63" fmla="*/ 66 h 75"/>
                  <a:gd name="T64" fmla="*/ 18 w 28"/>
                  <a:gd name="T65" fmla="*/ 42 h 75"/>
                  <a:gd name="T66" fmla="*/ 26 w 28"/>
                  <a:gd name="T67" fmla="*/ 40 h 75"/>
                  <a:gd name="T68" fmla="*/ 27 w 28"/>
                  <a:gd name="T69" fmla="*/ 3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75">
                    <a:moveTo>
                      <a:pt x="27" y="39"/>
                    </a:move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7"/>
                      <a:pt x="27" y="35"/>
                      <a:pt x="27" y="33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3" y="32"/>
                      <a:pt x="21" y="33"/>
                      <a:pt x="18" y="34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7"/>
                      <a:pt x="8" y="37"/>
                      <a:pt x="6" y="38"/>
                    </a:cubicBezTo>
                    <a:cubicBezTo>
                      <a:pt x="5" y="38"/>
                      <a:pt x="3" y="39"/>
                      <a:pt x="1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47"/>
                      <a:pt x="5" y="47"/>
                      <a:pt x="7" y="46"/>
                    </a:cubicBezTo>
                    <a:cubicBezTo>
                      <a:pt x="8" y="46"/>
                      <a:pt x="9" y="45"/>
                      <a:pt x="10" y="4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6"/>
                      <a:pt x="10" y="67"/>
                      <a:pt x="8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5" y="75"/>
                      <a:pt x="7" y="75"/>
                    </a:cubicBezTo>
                    <a:cubicBezTo>
                      <a:pt x="8" y="75"/>
                      <a:pt x="9" y="75"/>
                      <a:pt x="10" y="75"/>
                    </a:cubicBezTo>
                    <a:cubicBezTo>
                      <a:pt x="15" y="75"/>
                      <a:pt x="18" y="72"/>
                      <a:pt x="18" y="6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1" y="41"/>
                      <a:pt x="24" y="40"/>
                      <a:pt x="26" y="40"/>
                    </a:cubicBezTo>
                    <a:lnTo>
                      <a:pt x="27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D5954851-F152-5B47-A990-AD413A467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45"/>
                <a:ext cx="52" cy="182"/>
              </a:xfrm>
              <a:custGeom>
                <a:avLst/>
                <a:gdLst>
                  <a:gd name="T0" fmla="*/ 14 w 22"/>
                  <a:gd name="T1" fmla="*/ 28 h 74"/>
                  <a:gd name="T2" fmla="*/ 1 w 22"/>
                  <a:gd name="T3" fmla="*/ 67 h 74"/>
                  <a:gd name="T4" fmla="*/ 0 w 22"/>
                  <a:gd name="T5" fmla="*/ 67 h 74"/>
                  <a:gd name="T6" fmla="*/ 1 w 22"/>
                  <a:gd name="T7" fmla="*/ 68 h 74"/>
                  <a:gd name="T8" fmla="*/ 5 w 22"/>
                  <a:gd name="T9" fmla="*/ 73 h 74"/>
                  <a:gd name="T10" fmla="*/ 6 w 22"/>
                  <a:gd name="T11" fmla="*/ 74 h 74"/>
                  <a:gd name="T12" fmla="*/ 7 w 22"/>
                  <a:gd name="T13" fmla="*/ 73 h 74"/>
                  <a:gd name="T14" fmla="*/ 22 w 22"/>
                  <a:gd name="T15" fmla="*/ 30 h 74"/>
                  <a:gd name="T16" fmla="*/ 22 w 22"/>
                  <a:gd name="T17" fmla="*/ 0 h 74"/>
                  <a:gd name="T18" fmla="*/ 14 w 22"/>
                  <a:gd name="T19" fmla="*/ 0 h 74"/>
                  <a:gd name="T20" fmla="*/ 14 w 22"/>
                  <a:gd name="T21" fmla="*/ 2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4">
                    <a:moveTo>
                      <a:pt x="14" y="28"/>
                    </a:moveTo>
                    <a:cubicBezTo>
                      <a:pt x="14" y="46"/>
                      <a:pt x="10" y="59"/>
                      <a:pt x="1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3" y="70"/>
                      <a:pt x="4" y="71"/>
                      <a:pt x="5" y="73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7" y="64"/>
                      <a:pt x="22" y="49"/>
                      <a:pt x="22" y="3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2" name="Rectangle 31">
                <a:extLst>
                  <a:ext uri="{FF2B5EF4-FFF2-40B4-BE49-F238E27FC236}">
                    <a16:creationId xmlns:a16="http://schemas.microsoft.com/office/drawing/2014/main" id="{B44EB943-B5CE-E64E-BF61-86B6C8163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3048"/>
                <a:ext cx="19" cy="1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C26700C6-42C1-0A4C-B7E7-E88FF3D57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3097"/>
                <a:ext cx="33" cy="51"/>
              </a:xfrm>
              <a:custGeom>
                <a:avLst/>
                <a:gdLst>
                  <a:gd name="T0" fmla="*/ 0 w 33"/>
                  <a:gd name="T1" fmla="*/ 7 h 51"/>
                  <a:gd name="T2" fmla="*/ 17 w 33"/>
                  <a:gd name="T3" fmla="*/ 51 h 51"/>
                  <a:gd name="T4" fmla="*/ 33 w 33"/>
                  <a:gd name="T5" fmla="*/ 44 h 51"/>
                  <a:gd name="T6" fmla="*/ 17 w 33"/>
                  <a:gd name="T7" fmla="*/ 0 h 51"/>
                  <a:gd name="T8" fmla="*/ 0 w 33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1">
                    <a:moveTo>
                      <a:pt x="0" y="7"/>
                    </a:moveTo>
                    <a:lnTo>
                      <a:pt x="17" y="51"/>
                    </a:lnTo>
                    <a:lnTo>
                      <a:pt x="33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5C074B08-E220-B549-9BB2-7B0B87D9F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" y="3097"/>
                <a:ext cx="36" cy="51"/>
              </a:xfrm>
              <a:custGeom>
                <a:avLst/>
                <a:gdLst>
                  <a:gd name="T0" fmla="*/ 0 w 36"/>
                  <a:gd name="T1" fmla="*/ 7 h 51"/>
                  <a:gd name="T2" fmla="*/ 19 w 36"/>
                  <a:gd name="T3" fmla="*/ 51 h 51"/>
                  <a:gd name="T4" fmla="*/ 36 w 36"/>
                  <a:gd name="T5" fmla="*/ 44 h 51"/>
                  <a:gd name="T6" fmla="*/ 17 w 36"/>
                  <a:gd name="T7" fmla="*/ 0 h 51"/>
                  <a:gd name="T8" fmla="*/ 0 w 36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7"/>
                    </a:moveTo>
                    <a:lnTo>
                      <a:pt x="19" y="51"/>
                    </a:lnTo>
                    <a:lnTo>
                      <a:pt x="36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5" name="Rectangle 34">
                <a:extLst>
                  <a:ext uri="{FF2B5EF4-FFF2-40B4-BE49-F238E27FC236}">
                    <a16:creationId xmlns:a16="http://schemas.microsoft.com/office/drawing/2014/main" id="{BC1E66A6-D22C-F848-97CB-EA70B5707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3045"/>
                <a:ext cx="21" cy="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6" name="Freeform 35">
                <a:extLst>
                  <a:ext uri="{FF2B5EF4-FFF2-40B4-BE49-F238E27FC236}">
                    <a16:creationId xmlns:a16="http://schemas.microsoft.com/office/drawing/2014/main" id="{1BD5D282-4CBA-A942-9F2E-EF9559669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97"/>
                <a:ext cx="30" cy="49"/>
              </a:xfrm>
              <a:custGeom>
                <a:avLst/>
                <a:gdLst>
                  <a:gd name="T0" fmla="*/ 30 w 30"/>
                  <a:gd name="T1" fmla="*/ 2 h 49"/>
                  <a:gd name="T2" fmla="*/ 12 w 30"/>
                  <a:gd name="T3" fmla="*/ 0 h 49"/>
                  <a:gd name="T4" fmla="*/ 0 w 30"/>
                  <a:gd name="T5" fmla="*/ 44 h 49"/>
                  <a:gd name="T6" fmla="*/ 16 w 30"/>
                  <a:gd name="T7" fmla="*/ 49 h 49"/>
                  <a:gd name="T8" fmla="*/ 30 w 30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9">
                    <a:moveTo>
                      <a:pt x="30" y="2"/>
                    </a:moveTo>
                    <a:lnTo>
                      <a:pt x="12" y="0"/>
                    </a:lnTo>
                    <a:lnTo>
                      <a:pt x="0" y="44"/>
                    </a:lnTo>
                    <a:lnTo>
                      <a:pt x="16" y="49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7" name="Freeform 36">
                <a:extLst>
                  <a:ext uri="{FF2B5EF4-FFF2-40B4-BE49-F238E27FC236}">
                    <a16:creationId xmlns:a16="http://schemas.microsoft.com/office/drawing/2014/main" id="{E6AC910E-02C6-7448-A201-5A22B5C30E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27" y="3048"/>
                <a:ext cx="64" cy="181"/>
              </a:xfrm>
              <a:custGeom>
                <a:avLst/>
                <a:gdLst>
                  <a:gd name="T0" fmla="*/ 18 w 27"/>
                  <a:gd name="T1" fmla="*/ 27 h 74"/>
                  <a:gd name="T2" fmla="*/ 25 w 27"/>
                  <a:gd name="T3" fmla="*/ 7 h 74"/>
                  <a:gd name="T4" fmla="*/ 26 w 27"/>
                  <a:gd name="T5" fmla="*/ 0 h 74"/>
                  <a:gd name="T6" fmla="*/ 0 w 27"/>
                  <a:gd name="T7" fmla="*/ 0 h 74"/>
                  <a:gd name="T8" fmla="*/ 0 w 27"/>
                  <a:gd name="T9" fmla="*/ 74 h 74"/>
                  <a:gd name="T10" fmla="*/ 8 w 27"/>
                  <a:gd name="T11" fmla="*/ 74 h 74"/>
                  <a:gd name="T12" fmla="*/ 8 w 27"/>
                  <a:gd name="T13" fmla="*/ 60 h 74"/>
                  <a:gd name="T14" fmla="*/ 14 w 27"/>
                  <a:gd name="T15" fmla="*/ 60 h 74"/>
                  <a:gd name="T16" fmla="*/ 14 w 27"/>
                  <a:gd name="T17" fmla="*/ 60 h 74"/>
                  <a:gd name="T18" fmla="*/ 17 w 27"/>
                  <a:gd name="T19" fmla="*/ 60 h 74"/>
                  <a:gd name="T20" fmla="*/ 25 w 27"/>
                  <a:gd name="T21" fmla="*/ 42 h 74"/>
                  <a:gd name="T22" fmla="*/ 18 w 27"/>
                  <a:gd name="T23" fmla="*/ 27 h 74"/>
                  <a:gd name="T24" fmla="*/ 8 w 27"/>
                  <a:gd name="T25" fmla="*/ 7 h 74"/>
                  <a:gd name="T26" fmla="*/ 17 w 27"/>
                  <a:gd name="T27" fmla="*/ 7 h 74"/>
                  <a:gd name="T28" fmla="*/ 10 w 27"/>
                  <a:gd name="T29" fmla="*/ 28 h 74"/>
                  <a:gd name="T30" fmla="*/ 10 w 27"/>
                  <a:gd name="T31" fmla="*/ 29 h 74"/>
                  <a:gd name="T32" fmla="*/ 10 w 27"/>
                  <a:gd name="T33" fmla="*/ 29 h 74"/>
                  <a:gd name="T34" fmla="*/ 17 w 27"/>
                  <a:gd name="T35" fmla="*/ 42 h 74"/>
                  <a:gd name="T36" fmla="*/ 15 w 27"/>
                  <a:gd name="T37" fmla="*/ 52 h 74"/>
                  <a:gd name="T38" fmla="*/ 8 w 27"/>
                  <a:gd name="T39" fmla="*/ 52 h 74"/>
                  <a:gd name="T40" fmla="*/ 8 w 27"/>
                  <a:gd name="T4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74">
                    <a:moveTo>
                      <a:pt x="18" y="27"/>
                    </a:moveTo>
                    <a:cubicBezTo>
                      <a:pt x="21" y="21"/>
                      <a:pt x="23" y="14"/>
                      <a:pt x="25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0" y="60"/>
                      <a:pt x="12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2" y="59"/>
                      <a:pt x="27" y="55"/>
                      <a:pt x="25" y="42"/>
                    </a:cubicBezTo>
                    <a:cubicBezTo>
                      <a:pt x="25" y="38"/>
                      <a:pt x="22" y="33"/>
                      <a:pt x="18" y="27"/>
                    </a:cubicBezTo>
                    <a:close/>
                    <a:moveTo>
                      <a:pt x="8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4" y="16"/>
                      <a:pt x="12" y="23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34"/>
                      <a:pt x="16" y="39"/>
                      <a:pt x="17" y="42"/>
                    </a:cubicBezTo>
                    <a:cubicBezTo>
                      <a:pt x="18" y="48"/>
                      <a:pt x="17" y="52"/>
                      <a:pt x="15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8" name="Freeform 37">
                <a:extLst>
                  <a:ext uri="{FF2B5EF4-FFF2-40B4-BE49-F238E27FC236}">
                    <a16:creationId xmlns:a16="http://schemas.microsoft.com/office/drawing/2014/main" id="{7B442FB9-7CA8-F944-9628-3F46CDC9DB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3" y="3048"/>
                <a:ext cx="109" cy="181"/>
              </a:xfrm>
              <a:custGeom>
                <a:avLst/>
                <a:gdLst>
                  <a:gd name="T0" fmla="*/ 97 w 109"/>
                  <a:gd name="T1" fmla="*/ 120 h 181"/>
                  <a:gd name="T2" fmla="*/ 85 w 109"/>
                  <a:gd name="T3" fmla="*/ 108 h 181"/>
                  <a:gd name="T4" fmla="*/ 69 w 109"/>
                  <a:gd name="T5" fmla="*/ 122 h 181"/>
                  <a:gd name="T6" fmla="*/ 48 w 109"/>
                  <a:gd name="T7" fmla="*/ 93 h 181"/>
                  <a:gd name="T8" fmla="*/ 90 w 109"/>
                  <a:gd name="T9" fmla="*/ 93 h 181"/>
                  <a:gd name="T10" fmla="*/ 90 w 109"/>
                  <a:gd name="T11" fmla="*/ 0 h 181"/>
                  <a:gd name="T12" fmla="*/ 0 w 109"/>
                  <a:gd name="T13" fmla="*/ 0 h 181"/>
                  <a:gd name="T14" fmla="*/ 0 w 109"/>
                  <a:gd name="T15" fmla="*/ 181 h 181"/>
                  <a:gd name="T16" fmla="*/ 19 w 109"/>
                  <a:gd name="T17" fmla="*/ 181 h 181"/>
                  <a:gd name="T18" fmla="*/ 43 w 109"/>
                  <a:gd name="T19" fmla="*/ 162 h 181"/>
                  <a:gd name="T20" fmla="*/ 43 w 109"/>
                  <a:gd name="T21" fmla="*/ 140 h 181"/>
                  <a:gd name="T22" fmla="*/ 19 w 109"/>
                  <a:gd name="T23" fmla="*/ 157 h 181"/>
                  <a:gd name="T24" fmla="*/ 19 w 109"/>
                  <a:gd name="T25" fmla="*/ 93 h 181"/>
                  <a:gd name="T26" fmla="*/ 26 w 109"/>
                  <a:gd name="T27" fmla="*/ 93 h 181"/>
                  <a:gd name="T28" fmla="*/ 88 w 109"/>
                  <a:gd name="T29" fmla="*/ 181 h 181"/>
                  <a:gd name="T30" fmla="*/ 109 w 109"/>
                  <a:gd name="T31" fmla="*/ 181 h 181"/>
                  <a:gd name="T32" fmla="*/ 78 w 109"/>
                  <a:gd name="T33" fmla="*/ 137 h 181"/>
                  <a:gd name="T34" fmla="*/ 97 w 109"/>
                  <a:gd name="T35" fmla="*/ 120 h 181"/>
                  <a:gd name="T36" fmla="*/ 74 w 109"/>
                  <a:gd name="T37" fmla="*/ 56 h 181"/>
                  <a:gd name="T38" fmla="*/ 74 w 109"/>
                  <a:gd name="T39" fmla="*/ 76 h 181"/>
                  <a:gd name="T40" fmla="*/ 19 w 109"/>
                  <a:gd name="T41" fmla="*/ 76 h 181"/>
                  <a:gd name="T42" fmla="*/ 19 w 109"/>
                  <a:gd name="T43" fmla="*/ 56 h 181"/>
                  <a:gd name="T44" fmla="*/ 74 w 109"/>
                  <a:gd name="T45" fmla="*/ 56 h 181"/>
                  <a:gd name="T46" fmla="*/ 74 w 109"/>
                  <a:gd name="T47" fmla="*/ 19 h 181"/>
                  <a:gd name="T48" fmla="*/ 74 w 109"/>
                  <a:gd name="T49" fmla="*/ 39 h 181"/>
                  <a:gd name="T50" fmla="*/ 19 w 109"/>
                  <a:gd name="T51" fmla="*/ 39 h 181"/>
                  <a:gd name="T52" fmla="*/ 19 w 109"/>
                  <a:gd name="T53" fmla="*/ 19 h 181"/>
                  <a:gd name="T54" fmla="*/ 74 w 109"/>
                  <a:gd name="T55" fmla="*/ 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9" h="181">
                    <a:moveTo>
                      <a:pt x="97" y="120"/>
                    </a:moveTo>
                    <a:lnTo>
                      <a:pt x="85" y="108"/>
                    </a:lnTo>
                    <a:lnTo>
                      <a:pt x="69" y="122"/>
                    </a:lnTo>
                    <a:lnTo>
                      <a:pt x="48" y="93"/>
                    </a:lnTo>
                    <a:lnTo>
                      <a:pt x="90" y="93"/>
                    </a:lnTo>
                    <a:lnTo>
                      <a:pt x="90" y="0"/>
                    </a:lnTo>
                    <a:lnTo>
                      <a:pt x="0" y="0"/>
                    </a:lnTo>
                    <a:lnTo>
                      <a:pt x="0" y="181"/>
                    </a:lnTo>
                    <a:lnTo>
                      <a:pt x="19" y="181"/>
                    </a:lnTo>
                    <a:lnTo>
                      <a:pt x="43" y="162"/>
                    </a:lnTo>
                    <a:lnTo>
                      <a:pt x="43" y="140"/>
                    </a:lnTo>
                    <a:lnTo>
                      <a:pt x="19" y="157"/>
                    </a:lnTo>
                    <a:lnTo>
                      <a:pt x="19" y="93"/>
                    </a:lnTo>
                    <a:lnTo>
                      <a:pt x="26" y="93"/>
                    </a:lnTo>
                    <a:lnTo>
                      <a:pt x="88" y="181"/>
                    </a:lnTo>
                    <a:lnTo>
                      <a:pt x="109" y="181"/>
                    </a:lnTo>
                    <a:lnTo>
                      <a:pt x="78" y="137"/>
                    </a:lnTo>
                    <a:lnTo>
                      <a:pt x="97" y="120"/>
                    </a:lnTo>
                    <a:close/>
                    <a:moveTo>
                      <a:pt x="74" y="56"/>
                    </a:moveTo>
                    <a:lnTo>
                      <a:pt x="74" y="76"/>
                    </a:lnTo>
                    <a:lnTo>
                      <a:pt x="19" y="76"/>
                    </a:lnTo>
                    <a:lnTo>
                      <a:pt x="19" y="56"/>
                    </a:lnTo>
                    <a:lnTo>
                      <a:pt x="74" y="56"/>
                    </a:lnTo>
                    <a:close/>
                    <a:moveTo>
                      <a:pt x="74" y="19"/>
                    </a:moveTo>
                    <a:lnTo>
                      <a:pt x="74" y="39"/>
                    </a:lnTo>
                    <a:lnTo>
                      <a:pt x="19" y="39"/>
                    </a:lnTo>
                    <a:lnTo>
                      <a:pt x="19" y="19"/>
                    </a:lnTo>
                    <a:lnTo>
                      <a:pt x="7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9" name="Freeform 38">
                <a:extLst>
                  <a:ext uri="{FF2B5EF4-FFF2-40B4-BE49-F238E27FC236}">
                    <a16:creationId xmlns:a16="http://schemas.microsoft.com/office/drawing/2014/main" id="{6CB0F586-41AE-1642-882C-3FF8903FB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3109"/>
                <a:ext cx="92" cy="116"/>
              </a:xfrm>
              <a:custGeom>
                <a:avLst/>
                <a:gdLst>
                  <a:gd name="T0" fmla="*/ 61 w 92"/>
                  <a:gd name="T1" fmla="*/ 42 h 116"/>
                  <a:gd name="T2" fmla="*/ 59 w 92"/>
                  <a:gd name="T3" fmla="*/ 42 h 116"/>
                  <a:gd name="T4" fmla="*/ 59 w 92"/>
                  <a:gd name="T5" fmla="*/ 39 h 116"/>
                  <a:gd name="T6" fmla="*/ 78 w 92"/>
                  <a:gd name="T7" fmla="*/ 39 h 116"/>
                  <a:gd name="T8" fmla="*/ 92 w 92"/>
                  <a:gd name="T9" fmla="*/ 22 h 116"/>
                  <a:gd name="T10" fmla="*/ 59 w 92"/>
                  <a:gd name="T11" fmla="*/ 22 h 116"/>
                  <a:gd name="T12" fmla="*/ 59 w 92"/>
                  <a:gd name="T13" fmla="*/ 0 h 116"/>
                  <a:gd name="T14" fmla="*/ 42 w 92"/>
                  <a:gd name="T15" fmla="*/ 0 h 116"/>
                  <a:gd name="T16" fmla="*/ 42 w 92"/>
                  <a:gd name="T17" fmla="*/ 22 h 116"/>
                  <a:gd name="T18" fmla="*/ 7 w 92"/>
                  <a:gd name="T19" fmla="*/ 22 h 116"/>
                  <a:gd name="T20" fmla="*/ 7 w 92"/>
                  <a:gd name="T21" fmla="*/ 39 h 116"/>
                  <a:gd name="T22" fmla="*/ 37 w 92"/>
                  <a:gd name="T23" fmla="*/ 39 h 116"/>
                  <a:gd name="T24" fmla="*/ 0 w 92"/>
                  <a:gd name="T25" fmla="*/ 89 h 116"/>
                  <a:gd name="T26" fmla="*/ 11 w 92"/>
                  <a:gd name="T27" fmla="*/ 98 h 116"/>
                  <a:gd name="T28" fmla="*/ 42 w 92"/>
                  <a:gd name="T29" fmla="*/ 61 h 116"/>
                  <a:gd name="T30" fmla="*/ 42 w 92"/>
                  <a:gd name="T31" fmla="*/ 116 h 116"/>
                  <a:gd name="T32" fmla="*/ 59 w 92"/>
                  <a:gd name="T33" fmla="*/ 116 h 116"/>
                  <a:gd name="T34" fmla="*/ 59 w 92"/>
                  <a:gd name="T35" fmla="*/ 61 h 116"/>
                  <a:gd name="T36" fmla="*/ 80 w 92"/>
                  <a:gd name="T37" fmla="*/ 79 h 116"/>
                  <a:gd name="T38" fmla="*/ 90 w 92"/>
                  <a:gd name="T39" fmla="*/ 66 h 116"/>
                  <a:gd name="T40" fmla="*/ 61 w 92"/>
                  <a:gd name="T4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116">
                    <a:moveTo>
                      <a:pt x="61" y="42"/>
                    </a:moveTo>
                    <a:lnTo>
                      <a:pt x="59" y="42"/>
                    </a:lnTo>
                    <a:lnTo>
                      <a:pt x="59" y="39"/>
                    </a:lnTo>
                    <a:lnTo>
                      <a:pt x="78" y="39"/>
                    </a:lnTo>
                    <a:lnTo>
                      <a:pt x="92" y="22"/>
                    </a:lnTo>
                    <a:lnTo>
                      <a:pt x="59" y="22"/>
                    </a:lnTo>
                    <a:lnTo>
                      <a:pt x="59" y="0"/>
                    </a:lnTo>
                    <a:lnTo>
                      <a:pt x="42" y="0"/>
                    </a:lnTo>
                    <a:lnTo>
                      <a:pt x="42" y="22"/>
                    </a:lnTo>
                    <a:lnTo>
                      <a:pt x="7" y="22"/>
                    </a:lnTo>
                    <a:lnTo>
                      <a:pt x="7" y="39"/>
                    </a:lnTo>
                    <a:lnTo>
                      <a:pt x="37" y="39"/>
                    </a:lnTo>
                    <a:lnTo>
                      <a:pt x="0" y="89"/>
                    </a:lnTo>
                    <a:lnTo>
                      <a:pt x="11" y="98"/>
                    </a:lnTo>
                    <a:lnTo>
                      <a:pt x="42" y="61"/>
                    </a:lnTo>
                    <a:lnTo>
                      <a:pt x="42" y="116"/>
                    </a:lnTo>
                    <a:lnTo>
                      <a:pt x="59" y="116"/>
                    </a:lnTo>
                    <a:lnTo>
                      <a:pt x="59" y="61"/>
                    </a:lnTo>
                    <a:lnTo>
                      <a:pt x="80" y="79"/>
                    </a:lnTo>
                    <a:lnTo>
                      <a:pt x="90" y="66"/>
                    </a:lnTo>
                    <a:lnTo>
                      <a:pt x="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0" name="Freeform 39">
                <a:extLst>
                  <a:ext uri="{FF2B5EF4-FFF2-40B4-BE49-F238E27FC236}">
                    <a16:creationId xmlns:a16="http://schemas.microsoft.com/office/drawing/2014/main" id="{B06BDF00-8882-9E47-A98D-5D3737919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" y="3035"/>
                <a:ext cx="187" cy="190"/>
              </a:xfrm>
              <a:custGeom>
                <a:avLst/>
                <a:gdLst>
                  <a:gd name="T0" fmla="*/ 163 w 187"/>
                  <a:gd name="T1" fmla="*/ 113 h 190"/>
                  <a:gd name="T2" fmla="*/ 178 w 187"/>
                  <a:gd name="T3" fmla="*/ 96 h 190"/>
                  <a:gd name="T4" fmla="*/ 144 w 187"/>
                  <a:gd name="T5" fmla="*/ 96 h 190"/>
                  <a:gd name="T6" fmla="*/ 144 w 187"/>
                  <a:gd name="T7" fmla="*/ 76 h 190"/>
                  <a:gd name="T8" fmla="*/ 144 w 187"/>
                  <a:gd name="T9" fmla="*/ 74 h 190"/>
                  <a:gd name="T10" fmla="*/ 173 w 187"/>
                  <a:gd name="T11" fmla="*/ 89 h 190"/>
                  <a:gd name="T12" fmla="*/ 182 w 187"/>
                  <a:gd name="T13" fmla="*/ 74 h 190"/>
                  <a:gd name="T14" fmla="*/ 116 w 187"/>
                  <a:gd name="T15" fmla="*/ 42 h 190"/>
                  <a:gd name="T16" fmla="*/ 163 w 187"/>
                  <a:gd name="T17" fmla="*/ 42 h 190"/>
                  <a:gd name="T18" fmla="*/ 178 w 187"/>
                  <a:gd name="T19" fmla="*/ 25 h 190"/>
                  <a:gd name="T20" fmla="*/ 99 w 187"/>
                  <a:gd name="T21" fmla="*/ 25 h 190"/>
                  <a:gd name="T22" fmla="*/ 99 w 187"/>
                  <a:gd name="T23" fmla="*/ 3 h 190"/>
                  <a:gd name="T24" fmla="*/ 99 w 187"/>
                  <a:gd name="T25" fmla="*/ 0 h 190"/>
                  <a:gd name="T26" fmla="*/ 83 w 187"/>
                  <a:gd name="T27" fmla="*/ 0 h 190"/>
                  <a:gd name="T28" fmla="*/ 83 w 187"/>
                  <a:gd name="T29" fmla="*/ 25 h 190"/>
                  <a:gd name="T30" fmla="*/ 9 w 187"/>
                  <a:gd name="T31" fmla="*/ 25 h 190"/>
                  <a:gd name="T32" fmla="*/ 9 w 187"/>
                  <a:gd name="T33" fmla="*/ 42 h 190"/>
                  <a:gd name="T34" fmla="*/ 66 w 187"/>
                  <a:gd name="T35" fmla="*/ 42 h 190"/>
                  <a:gd name="T36" fmla="*/ 0 w 187"/>
                  <a:gd name="T37" fmla="*/ 74 h 190"/>
                  <a:gd name="T38" fmla="*/ 9 w 187"/>
                  <a:gd name="T39" fmla="*/ 89 h 190"/>
                  <a:gd name="T40" fmla="*/ 83 w 187"/>
                  <a:gd name="T41" fmla="*/ 52 h 190"/>
                  <a:gd name="T42" fmla="*/ 83 w 187"/>
                  <a:gd name="T43" fmla="*/ 86 h 190"/>
                  <a:gd name="T44" fmla="*/ 83 w 187"/>
                  <a:gd name="T45" fmla="*/ 89 h 190"/>
                  <a:gd name="T46" fmla="*/ 99 w 187"/>
                  <a:gd name="T47" fmla="*/ 89 h 190"/>
                  <a:gd name="T48" fmla="*/ 99 w 187"/>
                  <a:gd name="T49" fmla="*/ 52 h 190"/>
                  <a:gd name="T50" fmla="*/ 144 w 187"/>
                  <a:gd name="T51" fmla="*/ 74 h 190"/>
                  <a:gd name="T52" fmla="*/ 128 w 187"/>
                  <a:gd name="T53" fmla="*/ 74 h 190"/>
                  <a:gd name="T54" fmla="*/ 128 w 187"/>
                  <a:gd name="T55" fmla="*/ 96 h 190"/>
                  <a:gd name="T56" fmla="*/ 92 w 187"/>
                  <a:gd name="T57" fmla="*/ 96 h 190"/>
                  <a:gd name="T58" fmla="*/ 92 w 187"/>
                  <a:gd name="T59" fmla="*/ 113 h 190"/>
                  <a:gd name="T60" fmla="*/ 123 w 187"/>
                  <a:gd name="T61" fmla="*/ 113 h 190"/>
                  <a:gd name="T62" fmla="*/ 85 w 187"/>
                  <a:gd name="T63" fmla="*/ 163 h 190"/>
                  <a:gd name="T64" fmla="*/ 97 w 187"/>
                  <a:gd name="T65" fmla="*/ 172 h 190"/>
                  <a:gd name="T66" fmla="*/ 128 w 187"/>
                  <a:gd name="T67" fmla="*/ 135 h 190"/>
                  <a:gd name="T68" fmla="*/ 128 w 187"/>
                  <a:gd name="T69" fmla="*/ 187 h 190"/>
                  <a:gd name="T70" fmla="*/ 128 w 187"/>
                  <a:gd name="T71" fmla="*/ 190 h 190"/>
                  <a:gd name="T72" fmla="*/ 144 w 187"/>
                  <a:gd name="T73" fmla="*/ 190 h 190"/>
                  <a:gd name="T74" fmla="*/ 144 w 187"/>
                  <a:gd name="T75" fmla="*/ 135 h 190"/>
                  <a:gd name="T76" fmla="*/ 175 w 187"/>
                  <a:gd name="T77" fmla="*/ 172 h 190"/>
                  <a:gd name="T78" fmla="*/ 187 w 187"/>
                  <a:gd name="T79" fmla="*/ 163 h 190"/>
                  <a:gd name="T80" fmla="*/ 149 w 187"/>
                  <a:gd name="T81" fmla="*/ 113 h 190"/>
                  <a:gd name="T82" fmla="*/ 163 w 187"/>
                  <a:gd name="T83" fmla="*/ 11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190">
                    <a:moveTo>
                      <a:pt x="163" y="113"/>
                    </a:moveTo>
                    <a:lnTo>
                      <a:pt x="178" y="96"/>
                    </a:lnTo>
                    <a:lnTo>
                      <a:pt x="144" y="96"/>
                    </a:lnTo>
                    <a:lnTo>
                      <a:pt x="144" y="76"/>
                    </a:lnTo>
                    <a:lnTo>
                      <a:pt x="144" y="74"/>
                    </a:lnTo>
                    <a:lnTo>
                      <a:pt x="173" y="89"/>
                    </a:lnTo>
                    <a:lnTo>
                      <a:pt x="182" y="74"/>
                    </a:lnTo>
                    <a:lnTo>
                      <a:pt x="116" y="42"/>
                    </a:lnTo>
                    <a:lnTo>
                      <a:pt x="163" y="42"/>
                    </a:lnTo>
                    <a:lnTo>
                      <a:pt x="178" y="25"/>
                    </a:lnTo>
                    <a:lnTo>
                      <a:pt x="99" y="25"/>
                    </a:lnTo>
                    <a:lnTo>
                      <a:pt x="99" y="3"/>
                    </a:lnTo>
                    <a:lnTo>
                      <a:pt x="99" y="0"/>
                    </a:lnTo>
                    <a:lnTo>
                      <a:pt x="83" y="0"/>
                    </a:lnTo>
                    <a:lnTo>
                      <a:pt x="83" y="25"/>
                    </a:lnTo>
                    <a:lnTo>
                      <a:pt x="9" y="25"/>
                    </a:lnTo>
                    <a:lnTo>
                      <a:pt x="9" y="42"/>
                    </a:lnTo>
                    <a:lnTo>
                      <a:pt x="66" y="42"/>
                    </a:lnTo>
                    <a:lnTo>
                      <a:pt x="0" y="74"/>
                    </a:lnTo>
                    <a:lnTo>
                      <a:pt x="9" y="89"/>
                    </a:lnTo>
                    <a:lnTo>
                      <a:pt x="83" y="52"/>
                    </a:lnTo>
                    <a:lnTo>
                      <a:pt x="83" y="86"/>
                    </a:lnTo>
                    <a:lnTo>
                      <a:pt x="83" y="89"/>
                    </a:lnTo>
                    <a:lnTo>
                      <a:pt x="99" y="89"/>
                    </a:lnTo>
                    <a:lnTo>
                      <a:pt x="99" y="52"/>
                    </a:lnTo>
                    <a:lnTo>
                      <a:pt x="144" y="74"/>
                    </a:lnTo>
                    <a:lnTo>
                      <a:pt x="128" y="74"/>
                    </a:lnTo>
                    <a:lnTo>
                      <a:pt x="128" y="96"/>
                    </a:lnTo>
                    <a:lnTo>
                      <a:pt x="92" y="96"/>
                    </a:lnTo>
                    <a:lnTo>
                      <a:pt x="92" y="113"/>
                    </a:lnTo>
                    <a:lnTo>
                      <a:pt x="123" y="113"/>
                    </a:lnTo>
                    <a:lnTo>
                      <a:pt x="85" y="163"/>
                    </a:lnTo>
                    <a:lnTo>
                      <a:pt x="97" y="172"/>
                    </a:lnTo>
                    <a:lnTo>
                      <a:pt x="128" y="135"/>
                    </a:lnTo>
                    <a:lnTo>
                      <a:pt x="128" y="187"/>
                    </a:lnTo>
                    <a:lnTo>
                      <a:pt x="128" y="190"/>
                    </a:lnTo>
                    <a:lnTo>
                      <a:pt x="144" y="190"/>
                    </a:lnTo>
                    <a:lnTo>
                      <a:pt x="144" y="135"/>
                    </a:lnTo>
                    <a:lnTo>
                      <a:pt x="175" y="172"/>
                    </a:lnTo>
                    <a:lnTo>
                      <a:pt x="187" y="163"/>
                    </a:lnTo>
                    <a:lnTo>
                      <a:pt x="149" y="113"/>
                    </a:lnTo>
                    <a:lnTo>
                      <a:pt x="163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4EB5585D-E6D3-D64D-87E1-737C6F232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" y="3114"/>
                <a:ext cx="156" cy="115"/>
              </a:xfrm>
              <a:custGeom>
                <a:avLst/>
                <a:gdLst>
                  <a:gd name="T0" fmla="*/ 90 w 156"/>
                  <a:gd name="T1" fmla="*/ 44 h 115"/>
                  <a:gd name="T2" fmla="*/ 111 w 156"/>
                  <a:gd name="T3" fmla="*/ 81 h 115"/>
                  <a:gd name="T4" fmla="*/ 38 w 156"/>
                  <a:gd name="T5" fmla="*/ 81 h 115"/>
                  <a:gd name="T6" fmla="*/ 85 w 156"/>
                  <a:gd name="T7" fmla="*/ 0 h 115"/>
                  <a:gd name="T8" fmla="*/ 62 w 156"/>
                  <a:gd name="T9" fmla="*/ 0 h 115"/>
                  <a:gd name="T10" fmla="*/ 17 w 156"/>
                  <a:gd name="T11" fmla="*/ 74 h 115"/>
                  <a:gd name="T12" fmla="*/ 0 w 156"/>
                  <a:gd name="T13" fmla="*/ 86 h 115"/>
                  <a:gd name="T14" fmla="*/ 10 w 156"/>
                  <a:gd name="T15" fmla="*/ 106 h 115"/>
                  <a:gd name="T16" fmla="*/ 29 w 156"/>
                  <a:gd name="T17" fmla="*/ 103 h 115"/>
                  <a:gd name="T18" fmla="*/ 123 w 156"/>
                  <a:gd name="T19" fmla="*/ 103 h 115"/>
                  <a:gd name="T20" fmla="*/ 133 w 156"/>
                  <a:gd name="T21" fmla="*/ 115 h 115"/>
                  <a:gd name="T22" fmla="*/ 156 w 156"/>
                  <a:gd name="T23" fmla="*/ 115 h 115"/>
                  <a:gd name="T24" fmla="*/ 107 w 156"/>
                  <a:gd name="T25" fmla="*/ 34 h 115"/>
                  <a:gd name="T26" fmla="*/ 90 w 156"/>
                  <a:gd name="T27" fmla="*/ 4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15">
                    <a:moveTo>
                      <a:pt x="90" y="44"/>
                    </a:moveTo>
                    <a:lnTo>
                      <a:pt x="111" y="81"/>
                    </a:lnTo>
                    <a:lnTo>
                      <a:pt x="38" y="81"/>
                    </a:lnTo>
                    <a:lnTo>
                      <a:pt x="85" y="0"/>
                    </a:lnTo>
                    <a:lnTo>
                      <a:pt x="62" y="0"/>
                    </a:lnTo>
                    <a:lnTo>
                      <a:pt x="17" y="74"/>
                    </a:lnTo>
                    <a:lnTo>
                      <a:pt x="0" y="86"/>
                    </a:lnTo>
                    <a:lnTo>
                      <a:pt x="10" y="106"/>
                    </a:lnTo>
                    <a:lnTo>
                      <a:pt x="29" y="103"/>
                    </a:lnTo>
                    <a:lnTo>
                      <a:pt x="123" y="103"/>
                    </a:lnTo>
                    <a:lnTo>
                      <a:pt x="133" y="115"/>
                    </a:lnTo>
                    <a:lnTo>
                      <a:pt x="156" y="115"/>
                    </a:lnTo>
                    <a:lnTo>
                      <a:pt x="107" y="34"/>
                    </a:lnTo>
                    <a:lnTo>
                      <a:pt x="9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2" name="Freeform 41">
                <a:extLst>
                  <a:ext uri="{FF2B5EF4-FFF2-40B4-BE49-F238E27FC236}">
                    <a16:creationId xmlns:a16="http://schemas.microsoft.com/office/drawing/2014/main" id="{83EBD850-7535-E349-A773-AEA95829A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3038"/>
                <a:ext cx="87" cy="96"/>
              </a:xfrm>
              <a:custGeom>
                <a:avLst/>
                <a:gdLst>
                  <a:gd name="T0" fmla="*/ 71 w 87"/>
                  <a:gd name="T1" fmla="*/ 0 h 96"/>
                  <a:gd name="T2" fmla="*/ 0 w 87"/>
                  <a:gd name="T3" fmla="*/ 81 h 96"/>
                  <a:gd name="T4" fmla="*/ 14 w 87"/>
                  <a:gd name="T5" fmla="*/ 96 h 96"/>
                  <a:gd name="T6" fmla="*/ 87 w 87"/>
                  <a:gd name="T7" fmla="*/ 14 h 96"/>
                  <a:gd name="T8" fmla="*/ 71 w 87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71" y="0"/>
                    </a:moveTo>
                    <a:lnTo>
                      <a:pt x="0" y="81"/>
                    </a:lnTo>
                    <a:lnTo>
                      <a:pt x="14" y="96"/>
                    </a:lnTo>
                    <a:lnTo>
                      <a:pt x="87" y="14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3" name="Freeform 42">
                <a:extLst>
                  <a:ext uri="{FF2B5EF4-FFF2-40B4-BE49-F238E27FC236}">
                    <a16:creationId xmlns:a16="http://schemas.microsoft.com/office/drawing/2014/main" id="{BA41E46F-5EA8-D941-BB86-AFD8B810E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3038"/>
                <a:ext cx="87" cy="96"/>
              </a:xfrm>
              <a:custGeom>
                <a:avLst/>
                <a:gdLst>
                  <a:gd name="T0" fmla="*/ 0 w 87"/>
                  <a:gd name="T1" fmla="*/ 14 h 96"/>
                  <a:gd name="T2" fmla="*/ 71 w 87"/>
                  <a:gd name="T3" fmla="*/ 96 h 96"/>
                  <a:gd name="T4" fmla="*/ 87 w 87"/>
                  <a:gd name="T5" fmla="*/ 81 h 96"/>
                  <a:gd name="T6" fmla="*/ 14 w 87"/>
                  <a:gd name="T7" fmla="*/ 0 h 96"/>
                  <a:gd name="T8" fmla="*/ 0 w 87"/>
                  <a:gd name="T9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0" y="14"/>
                    </a:moveTo>
                    <a:lnTo>
                      <a:pt x="71" y="96"/>
                    </a:lnTo>
                    <a:lnTo>
                      <a:pt x="87" y="81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4" name="Freeform 43">
                <a:extLst>
                  <a:ext uri="{FF2B5EF4-FFF2-40B4-BE49-F238E27FC236}">
                    <a16:creationId xmlns:a16="http://schemas.microsoft.com/office/drawing/2014/main" id="{8C45395E-9554-A94F-9A99-1A342F5EE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" y="3084"/>
                <a:ext cx="144" cy="20"/>
              </a:xfrm>
              <a:custGeom>
                <a:avLst/>
                <a:gdLst>
                  <a:gd name="T0" fmla="*/ 144 w 144"/>
                  <a:gd name="T1" fmla="*/ 0 h 20"/>
                  <a:gd name="T2" fmla="*/ 0 w 144"/>
                  <a:gd name="T3" fmla="*/ 0 h 20"/>
                  <a:gd name="T4" fmla="*/ 0 w 144"/>
                  <a:gd name="T5" fmla="*/ 20 h 20"/>
                  <a:gd name="T6" fmla="*/ 130 w 144"/>
                  <a:gd name="T7" fmla="*/ 20 h 20"/>
                  <a:gd name="T8" fmla="*/ 144 w 14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0">
                    <a:moveTo>
                      <a:pt x="144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130" y="20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5" name="Freeform 44">
                <a:extLst>
                  <a:ext uri="{FF2B5EF4-FFF2-40B4-BE49-F238E27FC236}">
                    <a16:creationId xmlns:a16="http://schemas.microsoft.com/office/drawing/2014/main" id="{7C70C605-D758-7D4A-84FF-907A471A3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5" y="3121"/>
                <a:ext cx="99" cy="72"/>
              </a:xfrm>
              <a:custGeom>
                <a:avLst/>
                <a:gdLst>
                  <a:gd name="T0" fmla="*/ 99 w 99"/>
                  <a:gd name="T1" fmla="*/ 0 h 72"/>
                  <a:gd name="T2" fmla="*/ 0 w 99"/>
                  <a:gd name="T3" fmla="*/ 0 h 72"/>
                  <a:gd name="T4" fmla="*/ 0 w 99"/>
                  <a:gd name="T5" fmla="*/ 72 h 72"/>
                  <a:gd name="T6" fmla="*/ 99 w 99"/>
                  <a:gd name="T7" fmla="*/ 72 h 72"/>
                  <a:gd name="T8" fmla="*/ 99 w 99"/>
                  <a:gd name="T9" fmla="*/ 0 h 72"/>
                  <a:gd name="T10" fmla="*/ 80 w 99"/>
                  <a:gd name="T11" fmla="*/ 18 h 72"/>
                  <a:gd name="T12" fmla="*/ 80 w 99"/>
                  <a:gd name="T13" fmla="*/ 52 h 72"/>
                  <a:gd name="T14" fmla="*/ 19 w 99"/>
                  <a:gd name="T15" fmla="*/ 52 h 72"/>
                  <a:gd name="T16" fmla="*/ 19 w 99"/>
                  <a:gd name="T17" fmla="*/ 18 h 72"/>
                  <a:gd name="T18" fmla="*/ 80 w 99"/>
                  <a:gd name="T19" fmla="*/ 1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72">
                    <a:moveTo>
                      <a:pt x="99" y="0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99" y="72"/>
                    </a:lnTo>
                    <a:lnTo>
                      <a:pt x="99" y="0"/>
                    </a:lnTo>
                    <a:close/>
                    <a:moveTo>
                      <a:pt x="80" y="18"/>
                    </a:moveTo>
                    <a:lnTo>
                      <a:pt x="80" y="52"/>
                    </a:lnTo>
                    <a:lnTo>
                      <a:pt x="19" y="52"/>
                    </a:lnTo>
                    <a:lnTo>
                      <a:pt x="19" y="18"/>
                    </a:lnTo>
                    <a:lnTo>
                      <a:pt x="8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6" name="Freeform 45">
                <a:extLst>
                  <a:ext uri="{FF2B5EF4-FFF2-40B4-BE49-F238E27FC236}">
                    <a16:creationId xmlns:a16="http://schemas.microsoft.com/office/drawing/2014/main" id="{CE893F8F-CBA6-DF4C-968E-380BD8111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3048"/>
                <a:ext cx="158" cy="181"/>
              </a:xfrm>
              <a:custGeom>
                <a:avLst/>
                <a:gdLst>
                  <a:gd name="T0" fmla="*/ 0 w 67"/>
                  <a:gd name="T1" fmla="*/ 0 h 74"/>
                  <a:gd name="T2" fmla="*/ 0 w 67"/>
                  <a:gd name="T3" fmla="*/ 8 h 74"/>
                  <a:gd name="T4" fmla="*/ 59 w 67"/>
                  <a:gd name="T5" fmla="*/ 8 h 74"/>
                  <a:gd name="T6" fmla="*/ 59 w 67"/>
                  <a:gd name="T7" fmla="*/ 61 h 74"/>
                  <a:gd name="T8" fmla="*/ 55 w 67"/>
                  <a:gd name="T9" fmla="*/ 65 h 74"/>
                  <a:gd name="T10" fmla="*/ 48 w 67"/>
                  <a:gd name="T11" fmla="*/ 65 h 74"/>
                  <a:gd name="T12" fmla="*/ 41 w 67"/>
                  <a:gd name="T13" fmla="*/ 73 h 74"/>
                  <a:gd name="T14" fmla="*/ 43 w 67"/>
                  <a:gd name="T15" fmla="*/ 73 h 74"/>
                  <a:gd name="T16" fmla="*/ 49 w 67"/>
                  <a:gd name="T17" fmla="*/ 74 h 74"/>
                  <a:gd name="T18" fmla="*/ 55 w 67"/>
                  <a:gd name="T19" fmla="*/ 74 h 74"/>
                  <a:gd name="T20" fmla="*/ 57 w 67"/>
                  <a:gd name="T21" fmla="*/ 73 h 74"/>
                  <a:gd name="T22" fmla="*/ 67 w 67"/>
                  <a:gd name="T23" fmla="*/ 62 h 74"/>
                  <a:gd name="T24" fmla="*/ 67 w 67"/>
                  <a:gd name="T25" fmla="*/ 0 h 74"/>
                  <a:gd name="T26" fmla="*/ 0 w 67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74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4"/>
                      <a:pt x="58" y="65"/>
                      <a:pt x="55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4"/>
                      <a:pt x="47" y="74"/>
                      <a:pt x="49" y="74"/>
                    </a:cubicBezTo>
                    <a:cubicBezTo>
                      <a:pt x="51" y="74"/>
                      <a:pt x="53" y="74"/>
                      <a:pt x="55" y="74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63" y="73"/>
                      <a:pt x="67" y="70"/>
                      <a:pt x="67" y="62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7" name="Freeform 46">
                <a:extLst>
                  <a:ext uri="{FF2B5EF4-FFF2-40B4-BE49-F238E27FC236}">
                    <a16:creationId xmlns:a16="http://schemas.microsoft.com/office/drawing/2014/main" id="{B9092B95-B982-3846-B0F5-85FC0400A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" y="3087"/>
                <a:ext cx="55" cy="138"/>
              </a:xfrm>
              <a:custGeom>
                <a:avLst/>
                <a:gdLst>
                  <a:gd name="T0" fmla="*/ 15 w 23"/>
                  <a:gd name="T1" fmla="*/ 44 h 56"/>
                  <a:gd name="T2" fmla="*/ 11 w 23"/>
                  <a:gd name="T3" fmla="*/ 48 h 56"/>
                  <a:gd name="T4" fmla="*/ 7 w 23"/>
                  <a:gd name="T5" fmla="*/ 48 h 56"/>
                  <a:gd name="T6" fmla="*/ 0 w 23"/>
                  <a:gd name="T7" fmla="*/ 56 h 56"/>
                  <a:gd name="T8" fmla="*/ 3 w 23"/>
                  <a:gd name="T9" fmla="*/ 56 h 56"/>
                  <a:gd name="T10" fmla="*/ 7 w 23"/>
                  <a:gd name="T11" fmla="*/ 56 h 56"/>
                  <a:gd name="T12" fmla="*/ 10 w 23"/>
                  <a:gd name="T13" fmla="*/ 56 h 56"/>
                  <a:gd name="T14" fmla="*/ 12 w 23"/>
                  <a:gd name="T15" fmla="*/ 56 h 56"/>
                  <a:gd name="T16" fmla="*/ 23 w 23"/>
                  <a:gd name="T17" fmla="*/ 45 h 56"/>
                  <a:gd name="T18" fmla="*/ 23 w 23"/>
                  <a:gd name="T19" fmla="*/ 0 h 56"/>
                  <a:gd name="T20" fmla="*/ 15 w 23"/>
                  <a:gd name="T21" fmla="*/ 0 h 56"/>
                  <a:gd name="T22" fmla="*/ 15 w 23"/>
                  <a:gd name="T2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56">
                    <a:moveTo>
                      <a:pt x="15" y="44"/>
                    </a:moveTo>
                    <a:cubicBezTo>
                      <a:pt x="15" y="47"/>
                      <a:pt x="14" y="48"/>
                      <a:pt x="11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6"/>
                      <a:pt x="5" y="56"/>
                      <a:pt x="7" y="56"/>
                    </a:cubicBezTo>
                    <a:cubicBezTo>
                      <a:pt x="8" y="56"/>
                      <a:pt x="9" y="56"/>
                      <a:pt x="10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9" y="56"/>
                      <a:pt x="23" y="52"/>
                      <a:pt x="23" y="4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5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8" name="Freeform 47">
                <a:extLst>
                  <a:ext uri="{FF2B5EF4-FFF2-40B4-BE49-F238E27FC236}">
                    <a16:creationId xmlns:a16="http://schemas.microsoft.com/office/drawing/2014/main" id="{C9F5885E-E2C6-034E-83FA-D26095DA0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030"/>
                <a:ext cx="173" cy="91"/>
              </a:xfrm>
              <a:custGeom>
                <a:avLst/>
                <a:gdLst>
                  <a:gd name="T0" fmla="*/ 64 w 173"/>
                  <a:gd name="T1" fmla="*/ 13 h 91"/>
                  <a:gd name="T2" fmla="*/ 47 w 173"/>
                  <a:gd name="T3" fmla="*/ 0 h 91"/>
                  <a:gd name="T4" fmla="*/ 0 w 173"/>
                  <a:gd name="T5" fmla="*/ 81 h 91"/>
                  <a:gd name="T6" fmla="*/ 16 w 173"/>
                  <a:gd name="T7" fmla="*/ 91 h 91"/>
                  <a:gd name="T8" fmla="*/ 40 w 173"/>
                  <a:gd name="T9" fmla="*/ 49 h 91"/>
                  <a:gd name="T10" fmla="*/ 137 w 173"/>
                  <a:gd name="T11" fmla="*/ 49 h 91"/>
                  <a:gd name="T12" fmla="*/ 121 w 173"/>
                  <a:gd name="T13" fmla="*/ 77 h 91"/>
                  <a:gd name="T14" fmla="*/ 144 w 173"/>
                  <a:gd name="T15" fmla="*/ 77 h 91"/>
                  <a:gd name="T16" fmla="*/ 173 w 173"/>
                  <a:gd name="T17" fmla="*/ 30 h 91"/>
                  <a:gd name="T18" fmla="*/ 52 w 173"/>
                  <a:gd name="T19" fmla="*/ 30 h 91"/>
                  <a:gd name="T20" fmla="*/ 64 w 173"/>
                  <a:gd name="T21" fmla="*/ 1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91">
                    <a:moveTo>
                      <a:pt x="64" y="13"/>
                    </a:moveTo>
                    <a:lnTo>
                      <a:pt x="47" y="0"/>
                    </a:lnTo>
                    <a:lnTo>
                      <a:pt x="0" y="81"/>
                    </a:lnTo>
                    <a:lnTo>
                      <a:pt x="16" y="91"/>
                    </a:lnTo>
                    <a:lnTo>
                      <a:pt x="40" y="49"/>
                    </a:lnTo>
                    <a:lnTo>
                      <a:pt x="137" y="49"/>
                    </a:lnTo>
                    <a:lnTo>
                      <a:pt x="121" y="77"/>
                    </a:lnTo>
                    <a:lnTo>
                      <a:pt x="144" y="77"/>
                    </a:lnTo>
                    <a:lnTo>
                      <a:pt x="173" y="30"/>
                    </a:lnTo>
                    <a:lnTo>
                      <a:pt x="52" y="30"/>
                    </a:lnTo>
                    <a:lnTo>
                      <a:pt x="6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9" name="Freeform 48">
                <a:extLst>
                  <a:ext uri="{FF2B5EF4-FFF2-40B4-BE49-F238E27FC236}">
                    <a16:creationId xmlns:a16="http://schemas.microsoft.com/office/drawing/2014/main" id="{63F27D52-5F8B-C64C-88FB-C2C58774F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119"/>
                <a:ext cx="52" cy="86"/>
              </a:xfrm>
              <a:custGeom>
                <a:avLst/>
                <a:gdLst>
                  <a:gd name="T0" fmla="*/ 33 w 52"/>
                  <a:gd name="T1" fmla="*/ 0 h 86"/>
                  <a:gd name="T2" fmla="*/ 0 w 52"/>
                  <a:gd name="T3" fmla="*/ 76 h 86"/>
                  <a:gd name="T4" fmla="*/ 19 w 52"/>
                  <a:gd name="T5" fmla="*/ 86 h 86"/>
                  <a:gd name="T6" fmla="*/ 52 w 52"/>
                  <a:gd name="T7" fmla="*/ 10 h 86"/>
                  <a:gd name="T8" fmla="*/ 33 w 52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33" y="0"/>
                    </a:moveTo>
                    <a:lnTo>
                      <a:pt x="0" y="76"/>
                    </a:lnTo>
                    <a:lnTo>
                      <a:pt x="19" y="86"/>
                    </a:lnTo>
                    <a:lnTo>
                      <a:pt x="52" y="10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0" name="Freeform 49">
                <a:extLst>
                  <a:ext uri="{FF2B5EF4-FFF2-40B4-BE49-F238E27FC236}">
                    <a16:creationId xmlns:a16="http://schemas.microsoft.com/office/drawing/2014/main" id="{85B939DD-40E4-8146-8D97-A90899729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3119"/>
                <a:ext cx="52" cy="86"/>
              </a:xfrm>
              <a:custGeom>
                <a:avLst/>
                <a:gdLst>
                  <a:gd name="T0" fmla="*/ 0 w 52"/>
                  <a:gd name="T1" fmla="*/ 10 h 86"/>
                  <a:gd name="T2" fmla="*/ 33 w 52"/>
                  <a:gd name="T3" fmla="*/ 86 h 86"/>
                  <a:gd name="T4" fmla="*/ 52 w 52"/>
                  <a:gd name="T5" fmla="*/ 76 h 86"/>
                  <a:gd name="T6" fmla="*/ 19 w 52"/>
                  <a:gd name="T7" fmla="*/ 0 h 86"/>
                  <a:gd name="T8" fmla="*/ 0 w 52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0" y="10"/>
                    </a:moveTo>
                    <a:lnTo>
                      <a:pt x="33" y="86"/>
                    </a:lnTo>
                    <a:lnTo>
                      <a:pt x="52" y="76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1" name="Freeform 50">
                <a:extLst>
                  <a:ext uri="{FF2B5EF4-FFF2-40B4-BE49-F238E27FC236}">
                    <a16:creationId xmlns:a16="http://schemas.microsoft.com/office/drawing/2014/main" id="{F4FFB8EE-C683-0944-B755-B8D7D0B8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3035"/>
                <a:ext cx="190" cy="190"/>
              </a:xfrm>
              <a:custGeom>
                <a:avLst/>
                <a:gdLst>
                  <a:gd name="T0" fmla="*/ 80 w 80"/>
                  <a:gd name="T1" fmla="*/ 12 h 77"/>
                  <a:gd name="T2" fmla="*/ 56 w 80"/>
                  <a:gd name="T3" fmla="*/ 12 h 77"/>
                  <a:gd name="T4" fmla="*/ 56 w 80"/>
                  <a:gd name="T5" fmla="*/ 0 h 77"/>
                  <a:gd name="T6" fmla="*/ 48 w 80"/>
                  <a:gd name="T7" fmla="*/ 0 h 77"/>
                  <a:gd name="T8" fmla="*/ 48 w 80"/>
                  <a:gd name="T9" fmla="*/ 12 h 77"/>
                  <a:gd name="T10" fmla="*/ 9 w 80"/>
                  <a:gd name="T11" fmla="*/ 12 h 77"/>
                  <a:gd name="T12" fmla="*/ 9 w 80"/>
                  <a:gd name="T13" fmla="*/ 39 h 77"/>
                  <a:gd name="T14" fmla="*/ 2 w 80"/>
                  <a:gd name="T15" fmla="*/ 75 h 77"/>
                  <a:gd name="T16" fmla="*/ 0 w 80"/>
                  <a:gd name="T17" fmla="*/ 77 h 77"/>
                  <a:gd name="T18" fmla="*/ 8 w 80"/>
                  <a:gd name="T19" fmla="*/ 77 h 77"/>
                  <a:gd name="T20" fmla="*/ 9 w 80"/>
                  <a:gd name="T21" fmla="*/ 76 h 77"/>
                  <a:gd name="T22" fmla="*/ 17 w 80"/>
                  <a:gd name="T23" fmla="*/ 40 h 77"/>
                  <a:gd name="T24" fmla="*/ 17 w 80"/>
                  <a:gd name="T25" fmla="*/ 19 h 77"/>
                  <a:gd name="T26" fmla="*/ 49 w 80"/>
                  <a:gd name="T27" fmla="*/ 19 h 77"/>
                  <a:gd name="T28" fmla="*/ 54 w 80"/>
                  <a:gd name="T29" fmla="*/ 54 h 77"/>
                  <a:gd name="T30" fmla="*/ 48 w 80"/>
                  <a:gd name="T31" fmla="*/ 67 h 77"/>
                  <a:gd name="T32" fmla="*/ 55 w 80"/>
                  <a:gd name="T33" fmla="*/ 70 h 77"/>
                  <a:gd name="T34" fmla="*/ 57 w 80"/>
                  <a:gd name="T35" fmla="*/ 66 h 77"/>
                  <a:gd name="T36" fmla="*/ 60 w 80"/>
                  <a:gd name="T37" fmla="*/ 71 h 77"/>
                  <a:gd name="T38" fmla="*/ 68 w 80"/>
                  <a:gd name="T39" fmla="*/ 77 h 77"/>
                  <a:gd name="T40" fmla="*/ 77 w 80"/>
                  <a:gd name="T41" fmla="*/ 70 h 77"/>
                  <a:gd name="T42" fmla="*/ 79 w 80"/>
                  <a:gd name="T43" fmla="*/ 57 h 77"/>
                  <a:gd name="T44" fmla="*/ 71 w 80"/>
                  <a:gd name="T45" fmla="*/ 57 h 77"/>
                  <a:gd name="T46" fmla="*/ 69 w 80"/>
                  <a:gd name="T47" fmla="*/ 67 h 77"/>
                  <a:gd name="T48" fmla="*/ 68 w 80"/>
                  <a:gd name="T49" fmla="*/ 68 h 77"/>
                  <a:gd name="T50" fmla="*/ 67 w 80"/>
                  <a:gd name="T51" fmla="*/ 68 h 77"/>
                  <a:gd name="T52" fmla="*/ 63 w 80"/>
                  <a:gd name="T53" fmla="*/ 57 h 77"/>
                  <a:gd name="T54" fmla="*/ 62 w 80"/>
                  <a:gd name="T55" fmla="*/ 55 h 77"/>
                  <a:gd name="T56" fmla="*/ 72 w 80"/>
                  <a:gd name="T57" fmla="*/ 34 h 77"/>
                  <a:gd name="T58" fmla="*/ 65 w 80"/>
                  <a:gd name="T59" fmla="*/ 31 h 77"/>
                  <a:gd name="T60" fmla="*/ 59 w 80"/>
                  <a:gd name="T61" fmla="*/ 42 h 77"/>
                  <a:gd name="T62" fmla="*/ 57 w 80"/>
                  <a:gd name="T63" fmla="*/ 19 h 77"/>
                  <a:gd name="T64" fmla="*/ 74 w 80"/>
                  <a:gd name="T65" fmla="*/ 19 h 77"/>
                  <a:gd name="T66" fmla="*/ 80 w 80"/>
                  <a:gd name="T67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77">
                    <a:moveTo>
                      <a:pt x="80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55"/>
                      <a:pt x="6" y="69"/>
                      <a:pt x="2" y="75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5" y="68"/>
                      <a:pt x="17" y="56"/>
                      <a:pt x="17" y="4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34"/>
                      <a:pt x="52" y="45"/>
                      <a:pt x="54" y="5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8"/>
                      <a:pt x="59" y="70"/>
                      <a:pt x="60" y="71"/>
                    </a:cubicBezTo>
                    <a:cubicBezTo>
                      <a:pt x="63" y="75"/>
                      <a:pt x="65" y="77"/>
                      <a:pt x="68" y="77"/>
                    </a:cubicBezTo>
                    <a:cubicBezTo>
                      <a:pt x="73" y="77"/>
                      <a:pt x="75" y="75"/>
                      <a:pt x="77" y="70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8"/>
                      <a:pt x="69" y="68"/>
                      <a:pt x="68" y="68"/>
                    </a:cubicBezTo>
                    <a:cubicBezTo>
                      <a:pt x="68" y="68"/>
                      <a:pt x="68" y="68"/>
                      <a:pt x="67" y="68"/>
                    </a:cubicBezTo>
                    <a:cubicBezTo>
                      <a:pt x="66" y="65"/>
                      <a:pt x="64" y="61"/>
                      <a:pt x="63" y="57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8" y="36"/>
                      <a:pt x="57" y="28"/>
                      <a:pt x="57" y="19"/>
                    </a:cubicBezTo>
                    <a:cubicBezTo>
                      <a:pt x="74" y="19"/>
                      <a:pt x="74" y="19"/>
                      <a:pt x="74" y="19"/>
                    </a:cubicBezTo>
                    <a:lnTo>
                      <a:pt x="8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2" name="Freeform 51">
                <a:extLst>
                  <a:ext uri="{FF2B5EF4-FFF2-40B4-BE49-F238E27FC236}">
                    <a16:creationId xmlns:a16="http://schemas.microsoft.com/office/drawing/2014/main" id="{C03ED93D-388F-7343-98CD-8421B7EFE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0" y="3119"/>
                <a:ext cx="83" cy="93"/>
              </a:xfrm>
              <a:custGeom>
                <a:avLst/>
                <a:gdLst>
                  <a:gd name="T0" fmla="*/ 35 w 35"/>
                  <a:gd name="T1" fmla="*/ 6 h 38"/>
                  <a:gd name="T2" fmla="*/ 22 w 35"/>
                  <a:gd name="T3" fmla="*/ 6 h 38"/>
                  <a:gd name="T4" fmla="*/ 22 w 35"/>
                  <a:gd name="T5" fmla="*/ 4 h 38"/>
                  <a:gd name="T6" fmla="*/ 23 w 35"/>
                  <a:gd name="T7" fmla="*/ 2 h 38"/>
                  <a:gd name="T8" fmla="*/ 24 w 35"/>
                  <a:gd name="T9" fmla="*/ 0 h 38"/>
                  <a:gd name="T10" fmla="*/ 16 w 35"/>
                  <a:gd name="T11" fmla="*/ 0 h 38"/>
                  <a:gd name="T12" fmla="*/ 16 w 35"/>
                  <a:gd name="T13" fmla="*/ 1 h 38"/>
                  <a:gd name="T14" fmla="*/ 14 w 35"/>
                  <a:gd name="T15" fmla="*/ 6 h 38"/>
                  <a:gd name="T16" fmla="*/ 9 w 35"/>
                  <a:gd name="T17" fmla="*/ 6 h 38"/>
                  <a:gd name="T18" fmla="*/ 3 w 35"/>
                  <a:gd name="T19" fmla="*/ 14 h 38"/>
                  <a:gd name="T20" fmla="*/ 10 w 35"/>
                  <a:gd name="T21" fmla="*/ 14 h 38"/>
                  <a:gd name="T22" fmla="*/ 7 w 35"/>
                  <a:gd name="T23" fmla="*/ 22 h 38"/>
                  <a:gd name="T24" fmla="*/ 6 w 35"/>
                  <a:gd name="T25" fmla="*/ 23 h 38"/>
                  <a:gd name="T26" fmla="*/ 7 w 35"/>
                  <a:gd name="T27" fmla="*/ 23 h 38"/>
                  <a:gd name="T28" fmla="*/ 16 w 35"/>
                  <a:gd name="T29" fmla="*/ 28 h 38"/>
                  <a:gd name="T30" fmla="*/ 4 w 35"/>
                  <a:gd name="T31" fmla="*/ 36 h 38"/>
                  <a:gd name="T32" fmla="*/ 0 w 35"/>
                  <a:gd name="T33" fmla="*/ 38 h 38"/>
                  <a:gd name="T34" fmla="*/ 13 w 35"/>
                  <a:gd name="T35" fmla="*/ 38 h 38"/>
                  <a:gd name="T36" fmla="*/ 14 w 35"/>
                  <a:gd name="T37" fmla="*/ 38 h 38"/>
                  <a:gd name="T38" fmla="*/ 21 w 35"/>
                  <a:gd name="T39" fmla="*/ 32 h 38"/>
                  <a:gd name="T40" fmla="*/ 27 w 35"/>
                  <a:gd name="T41" fmla="*/ 36 h 38"/>
                  <a:gd name="T42" fmla="*/ 28 w 35"/>
                  <a:gd name="T43" fmla="*/ 37 h 38"/>
                  <a:gd name="T44" fmla="*/ 32 w 35"/>
                  <a:gd name="T45" fmla="*/ 30 h 38"/>
                  <a:gd name="T46" fmla="*/ 32 w 35"/>
                  <a:gd name="T47" fmla="*/ 29 h 38"/>
                  <a:gd name="T48" fmla="*/ 26 w 35"/>
                  <a:gd name="T49" fmla="*/ 26 h 38"/>
                  <a:gd name="T50" fmla="*/ 33 w 35"/>
                  <a:gd name="T51" fmla="*/ 13 h 38"/>
                  <a:gd name="T52" fmla="*/ 35 w 35"/>
                  <a:gd name="T53" fmla="*/ 6 h 38"/>
                  <a:gd name="T54" fmla="*/ 26 w 35"/>
                  <a:gd name="T55" fmla="*/ 14 h 38"/>
                  <a:gd name="T56" fmla="*/ 20 w 35"/>
                  <a:gd name="T57" fmla="*/ 23 h 38"/>
                  <a:gd name="T58" fmla="*/ 15 w 35"/>
                  <a:gd name="T59" fmla="*/ 20 h 38"/>
                  <a:gd name="T60" fmla="*/ 18 w 35"/>
                  <a:gd name="T61" fmla="*/ 14 h 38"/>
                  <a:gd name="T62" fmla="*/ 26 w 35"/>
                  <a:gd name="T63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8">
                    <a:moveTo>
                      <a:pt x="35" y="6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3" y="3"/>
                      <a:pt x="23" y="3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3"/>
                      <a:pt x="14" y="4"/>
                      <a:pt x="14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6"/>
                      <a:pt x="8" y="19"/>
                      <a:pt x="7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0" y="25"/>
                      <a:pt x="13" y="26"/>
                      <a:pt x="16" y="28"/>
                    </a:cubicBezTo>
                    <a:cubicBezTo>
                      <a:pt x="12" y="31"/>
                      <a:pt x="8" y="34"/>
                      <a:pt x="4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7" y="36"/>
                      <a:pt x="21" y="32"/>
                    </a:cubicBezTo>
                    <a:cubicBezTo>
                      <a:pt x="23" y="33"/>
                      <a:pt x="25" y="35"/>
                      <a:pt x="27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0" y="28"/>
                      <a:pt x="28" y="27"/>
                      <a:pt x="26" y="26"/>
                    </a:cubicBezTo>
                    <a:cubicBezTo>
                      <a:pt x="29" y="22"/>
                      <a:pt x="32" y="18"/>
                      <a:pt x="33" y="13"/>
                    </a:cubicBezTo>
                    <a:lnTo>
                      <a:pt x="35" y="6"/>
                    </a:lnTo>
                    <a:close/>
                    <a:moveTo>
                      <a:pt x="26" y="14"/>
                    </a:moveTo>
                    <a:cubicBezTo>
                      <a:pt x="24" y="17"/>
                      <a:pt x="23" y="20"/>
                      <a:pt x="20" y="23"/>
                    </a:cubicBezTo>
                    <a:cubicBezTo>
                      <a:pt x="18" y="22"/>
                      <a:pt x="16" y="21"/>
                      <a:pt x="15" y="20"/>
                    </a:cubicBezTo>
                    <a:cubicBezTo>
                      <a:pt x="16" y="18"/>
                      <a:pt x="17" y="16"/>
                      <a:pt x="18" y="14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3" name="Freeform 52">
                <a:extLst>
                  <a:ext uri="{FF2B5EF4-FFF2-40B4-BE49-F238E27FC236}">
                    <a16:creationId xmlns:a16="http://schemas.microsoft.com/office/drawing/2014/main" id="{0F122C9F-C19F-014F-806B-84671632D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3094"/>
                <a:ext cx="71" cy="17"/>
              </a:xfrm>
              <a:custGeom>
                <a:avLst/>
                <a:gdLst>
                  <a:gd name="T0" fmla="*/ 71 w 71"/>
                  <a:gd name="T1" fmla="*/ 0 h 17"/>
                  <a:gd name="T2" fmla="*/ 14 w 71"/>
                  <a:gd name="T3" fmla="*/ 0 h 17"/>
                  <a:gd name="T4" fmla="*/ 0 w 71"/>
                  <a:gd name="T5" fmla="*/ 17 h 17"/>
                  <a:gd name="T6" fmla="*/ 57 w 71"/>
                  <a:gd name="T7" fmla="*/ 17 h 17"/>
                  <a:gd name="T8" fmla="*/ 71 w 7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14" y="0"/>
                    </a:lnTo>
                    <a:lnTo>
                      <a:pt x="0" y="17"/>
                    </a:lnTo>
                    <a:lnTo>
                      <a:pt x="57" y="17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4" name="Freeform 53">
                <a:extLst>
                  <a:ext uri="{FF2B5EF4-FFF2-40B4-BE49-F238E27FC236}">
                    <a16:creationId xmlns:a16="http://schemas.microsoft.com/office/drawing/2014/main" id="{8CE04D02-6190-A548-9701-533CB6954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6" y="3035"/>
                <a:ext cx="36" cy="25"/>
              </a:xfrm>
              <a:custGeom>
                <a:avLst/>
                <a:gdLst>
                  <a:gd name="T0" fmla="*/ 36 w 36"/>
                  <a:gd name="T1" fmla="*/ 25 h 25"/>
                  <a:gd name="T2" fmla="*/ 19 w 36"/>
                  <a:gd name="T3" fmla="*/ 0 h 25"/>
                  <a:gd name="T4" fmla="*/ 0 w 36"/>
                  <a:gd name="T5" fmla="*/ 0 h 25"/>
                  <a:gd name="T6" fmla="*/ 14 w 36"/>
                  <a:gd name="T7" fmla="*/ 25 h 25"/>
                  <a:gd name="T8" fmla="*/ 36 w 3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5">
                    <a:moveTo>
                      <a:pt x="36" y="2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4" y="25"/>
                    </a:lnTo>
                    <a:lnTo>
                      <a:pt x="36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27396F38-5FC5-8B4B-AA41-F810E7A5F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3" y="3033"/>
                <a:ext cx="190" cy="194"/>
              </a:xfrm>
              <a:custGeom>
                <a:avLst/>
                <a:gdLst>
                  <a:gd name="T0" fmla="*/ 42 w 80"/>
                  <a:gd name="T1" fmla="*/ 6 h 79"/>
                  <a:gd name="T2" fmla="*/ 36 w 80"/>
                  <a:gd name="T3" fmla="*/ 0 h 79"/>
                  <a:gd name="T4" fmla="*/ 26 w 80"/>
                  <a:gd name="T5" fmla="*/ 11 h 79"/>
                  <a:gd name="T6" fmla="*/ 2 w 80"/>
                  <a:gd name="T7" fmla="*/ 11 h 79"/>
                  <a:gd name="T8" fmla="*/ 2 w 80"/>
                  <a:gd name="T9" fmla="*/ 19 h 79"/>
                  <a:gd name="T10" fmla="*/ 18 w 80"/>
                  <a:gd name="T11" fmla="*/ 19 h 79"/>
                  <a:gd name="T12" fmla="*/ 0 w 80"/>
                  <a:gd name="T13" fmla="*/ 39 h 79"/>
                  <a:gd name="T14" fmla="*/ 6 w 80"/>
                  <a:gd name="T15" fmla="*/ 45 h 79"/>
                  <a:gd name="T16" fmla="*/ 21 w 80"/>
                  <a:gd name="T17" fmla="*/ 30 h 79"/>
                  <a:gd name="T18" fmla="*/ 21 w 80"/>
                  <a:gd name="T19" fmla="*/ 79 h 79"/>
                  <a:gd name="T20" fmla="*/ 29 w 80"/>
                  <a:gd name="T21" fmla="*/ 79 h 79"/>
                  <a:gd name="T22" fmla="*/ 29 w 80"/>
                  <a:gd name="T23" fmla="*/ 62 h 79"/>
                  <a:gd name="T24" fmla="*/ 61 w 80"/>
                  <a:gd name="T25" fmla="*/ 62 h 79"/>
                  <a:gd name="T26" fmla="*/ 61 w 80"/>
                  <a:gd name="T27" fmla="*/ 66 h 79"/>
                  <a:gd name="T28" fmla="*/ 56 w 80"/>
                  <a:gd name="T29" fmla="*/ 70 h 79"/>
                  <a:gd name="T30" fmla="*/ 43 w 80"/>
                  <a:gd name="T31" fmla="*/ 70 h 79"/>
                  <a:gd name="T32" fmla="*/ 48 w 80"/>
                  <a:gd name="T33" fmla="*/ 78 h 79"/>
                  <a:gd name="T34" fmla="*/ 59 w 80"/>
                  <a:gd name="T35" fmla="*/ 78 h 79"/>
                  <a:gd name="T36" fmla="*/ 69 w 80"/>
                  <a:gd name="T37" fmla="*/ 68 h 79"/>
                  <a:gd name="T38" fmla="*/ 69 w 80"/>
                  <a:gd name="T39" fmla="*/ 26 h 79"/>
                  <a:gd name="T40" fmla="*/ 24 w 80"/>
                  <a:gd name="T41" fmla="*/ 26 h 79"/>
                  <a:gd name="T42" fmla="*/ 30 w 80"/>
                  <a:gd name="T43" fmla="*/ 19 h 79"/>
                  <a:gd name="T44" fmla="*/ 72 w 80"/>
                  <a:gd name="T45" fmla="*/ 19 h 79"/>
                  <a:gd name="T46" fmla="*/ 80 w 80"/>
                  <a:gd name="T47" fmla="*/ 11 h 79"/>
                  <a:gd name="T48" fmla="*/ 38 w 80"/>
                  <a:gd name="T49" fmla="*/ 11 h 79"/>
                  <a:gd name="T50" fmla="*/ 42 w 80"/>
                  <a:gd name="T51" fmla="*/ 6 h 79"/>
                  <a:gd name="T52" fmla="*/ 29 w 80"/>
                  <a:gd name="T53" fmla="*/ 55 h 79"/>
                  <a:gd name="T54" fmla="*/ 29 w 80"/>
                  <a:gd name="T55" fmla="*/ 48 h 79"/>
                  <a:gd name="T56" fmla="*/ 61 w 80"/>
                  <a:gd name="T57" fmla="*/ 48 h 79"/>
                  <a:gd name="T58" fmla="*/ 61 w 80"/>
                  <a:gd name="T59" fmla="*/ 55 h 79"/>
                  <a:gd name="T60" fmla="*/ 29 w 80"/>
                  <a:gd name="T61" fmla="*/ 55 h 79"/>
                  <a:gd name="T62" fmla="*/ 29 w 80"/>
                  <a:gd name="T63" fmla="*/ 40 h 79"/>
                  <a:gd name="T64" fmla="*/ 29 w 80"/>
                  <a:gd name="T65" fmla="*/ 33 h 79"/>
                  <a:gd name="T66" fmla="*/ 61 w 80"/>
                  <a:gd name="T67" fmla="*/ 33 h 79"/>
                  <a:gd name="T68" fmla="*/ 61 w 80"/>
                  <a:gd name="T69" fmla="*/ 40 h 79"/>
                  <a:gd name="T70" fmla="*/ 29 w 80"/>
                  <a:gd name="T71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" h="79">
                    <a:moveTo>
                      <a:pt x="42" y="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9"/>
                      <a:pt x="59" y="70"/>
                      <a:pt x="56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5" y="78"/>
                      <a:pt x="69" y="75"/>
                      <a:pt x="69" y="6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38" y="11"/>
                      <a:pt x="38" y="11"/>
                      <a:pt x="38" y="11"/>
                    </a:cubicBezTo>
                    <a:lnTo>
                      <a:pt x="42" y="6"/>
                    </a:lnTo>
                    <a:close/>
                    <a:moveTo>
                      <a:pt x="29" y="55"/>
                    </a:moveTo>
                    <a:cubicBezTo>
                      <a:pt x="29" y="48"/>
                      <a:pt x="29" y="48"/>
                      <a:pt x="29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55"/>
                      <a:pt x="61" y="55"/>
                      <a:pt x="61" y="55"/>
                    </a:cubicBezTo>
                    <a:lnTo>
                      <a:pt x="29" y="55"/>
                    </a:lnTo>
                    <a:close/>
                    <a:moveTo>
                      <a:pt x="29" y="4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F3337116-C7B5-EA47-9411-AF2C50E3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3033"/>
                <a:ext cx="178" cy="192"/>
              </a:xfrm>
              <a:custGeom>
                <a:avLst/>
                <a:gdLst>
                  <a:gd name="T0" fmla="*/ 47 w 75"/>
                  <a:gd name="T1" fmla="*/ 12 h 78"/>
                  <a:gd name="T2" fmla="*/ 39 w 75"/>
                  <a:gd name="T3" fmla="*/ 0 h 78"/>
                  <a:gd name="T4" fmla="*/ 32 w 75"/>
                  <a:gd name="T5" fmla="*/ 5 h 78"/>
                  <a:gd name="T6" fmla="*/ 37 w 75"/>
                  <a:gd name="T7" fmla="*/ 13 h 78"/>
                  <a:gd name="T8" fmla="*/ 30 w 75"/>
                  <a:gd name="T9" fmla="*/ 13 h 78"/>
                  <a:gd name="T10" fmla="*/ 30 w 75"/>
                  <a:gd name="T11" fmla="*/ 13 h 78"/>
                  <a:gd name="T12" fmla="*/ 9 w 75"/>
                  <a:gd name="T13" fmla="*/ 13 h 78"/>
                  <a:gd name="T14" fmla="*/ 9 w 75"/>
                  <a:gd name="T15" fmla="*/ 40 h 78"/>
                  <a:gd name="T16" fmla="*/ 1 w 75"/>
                  <a:gd name="T17" fmla="*/ 76 h 78"/>
                  <a:gd name="T18" fmla="*/ 0 w 75"/>
                  <a:gd name="T19" fmla="*/ 78 h 78"/>
                  <a:gd name="T20" fmla="*/ 7 w 75"/>
                  <a:gd name="T21" fmla="*/ 78 h 78"/>
                  <a:gd name="T22" fmla="*/ 8 w 75"/>
                  <a:gd name="T23" fmla="*/ 78 h 78"/>
                  <a:gd name="T24" fmla="*/ 16 w 75"/>
                  <a:gd name="T25" fmla="*/ 41 h 78"/>
                  <a:gd name="T26" fmla="*/ 16 w 75"/>
                  <a:gd name="T27" fmla="*/ 21 h 78"/>
                  <a:gd name="T28" fmla="*/ 30 w 75"/>
                  <a:gd name="T29" fmla="*/ 21 h 78"/>
                  <a:gd name="T30" fmla="*/ 30 w 75"/>
                  <a:gd name="T31" fmla="*/ 21 h 78"/>
                  <a:gd name="T32" fmla="*/ 68 w 75"/>
                  <a:gd name="T33" fmla="*/ 21 h 78"/>
                  <a:gd name="T34" fmla="*/ 75 w 75"/>
                  <a:gd name="T35" fmla="*/ 13 h 78"/>
                  <a:gd name="T36" fmla="*/ 45 w 75"/>
                  <a:gd name="T37" fmla="*/ 13 h 78"/>
                  <a:gd name="T38" fmla="*/ 47 w 75"/>
                  <a:gd name="T39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78">
                    <a:moveTo>
                      <a:pt x="47" y="12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56"/>
                      <a:pt x="6" y="70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14" y="69"/>
                      <a:pt x="16" y="58"/>
                      <a:pt x="16" y="4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45" y="13"/>
                      <a:pt x="45" y="13"/>
                      <a:pt x="45" y="13"/>
                    </a:cubicBezTo>
                    <a:lnTo>
                      <a:pt x="4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77BE92-D525-D048-AFA4-3F6888970D9D}"/>
                </a:ext>
              </a:extLst>
            </p:cNvPr>
            <p:cNvSpPr txBox="1"/>
            <p:nvPr/>
          </p:nvSpPr>
          <p:spPr>
            <a:xfrm>
              <a:off x="6511485" y="6582325"/>
              <a:ext cx="58285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" dirty="0">
                  <a:solidFill>
                    <a:schemeClr val="bg2">
                      <a:lumMod val="40000"/>
                      <a:lumOff val="60000"/>
                    </a:schemeClr>
                  </a:solidFill>
                </a:rPr>
                <a:t>版权所有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5E30E5-C630-8A41-9EDA-FAEC154796A9}"/>
                </a:ext>
              </a:extLst>
            </p:cNvPr>
            <p:cNvSpPr txBox="1"/>
            <p:nvPr/>
          </p:nvSpPr>
          <p:spPr>
            <a:xfrm>
              <a:off x="4952461" y="6569965"/>
              <a:ext cx="6313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+mj-lt"/>
                </a:rPr>
                <a:t>© </a:t>
              </a:r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2024</a:t>
              </a:r>
              <a:endParaRPr lang="zh-CN" altLang="en-US" sz="8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2697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zh-CN" altLang="en-US" sz="7200" b="1" i="1" dirty="0">
              <a:solidFill>
                <a:schemeClr val="bg1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3825294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chemeClr val="bg1">
                  <a:lumMod val="65000"/>
                </a:schemeClr>
              </a:buClr>
            </a:pPr>
            <a:r>
              <a:rPr lang="zh-CN" altLang="en-US" sz="6000" b="1" dirty="0">
                <a:latin typeface="+mj-ea"/>
                <a:ea typeface="+mj-ea"/>
              </a:rPr>
              <a:t>政策</a:t>
            </a:r>
            <a:r>
              <a:rPr lang="en-US" altLang="zh-CN" sz="6000" b="1" dirty="0">
                <a:latin typeface="+mj-ea"/>
                <a:ea typeface="+mj-ea"/>
              </a:rPr>
              <a:t>/</a:t>
            </a:r>
            <a:r>
              <a:rPr lang="zh-CN" altLang="en-US" sz="6000" b="1" dirty="0">
                <a:latin typeface="+mj-ea"/>
                <a:ea typeface="+mj-ea"/>
              </a:rPr>
              <a:t>运营</a:t>
            </a:r>
            <a:endParaRPr lang="en-US" altLang="zh-CN" sz="6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7290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sp>
        <p:nvSpPr>
          <p:cNvPr id="3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运营活动汇总（一）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3523" y="783871"/>
          <a:ext cx="11701464" cy="5652058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6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49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416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3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96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156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升级版本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运营活动类型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运营活动详情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活动发布时间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发布平台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36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零跑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LeapOS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1.23.89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零跑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C11 2024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年度首次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来了！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零跑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362">
                <a:tc rowSpan="2"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星途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EXEED-2024.2.29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星途揽月｜一个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更新的大动作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EXCEED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星途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362">
                <a:tc vMerge="1">
                  <a:txBody>
                    <a:bodyPr/>
                    <a:lstStyle/>
                    <a:p>
                      <a:pPr algn="l"/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EXEED OS 1.1.0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24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全场景智能驾驶再升级！星纪元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ES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首次大规模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，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60+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项功能重磅来袭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24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EXCEED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星途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36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合创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V2.3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29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A06 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新版本高能上线！带你智趣出行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合创汽车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362">
                <a:tc rowSpan="2"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福特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Ford-2024.2.28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福特探险者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&amp;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福特探险者赤金版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福特派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3362">
                <a:tc vMerge="1">
                  <a:txBody>
                    <a:bodyPr/>
                    <a:lstStyle/>
                    <a:p>
                      <a:pPr algn="l"/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Ford-2024.2.27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「升」了「升」了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27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长安福特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别克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V3.1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别克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ELECTRA E5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迎来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V3.1 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/>
                        <a:t>别克</a:t>
                      </a:r>
                      <a:endParaRPr lang="en-US" altLang="zh-CN" sz="1100" dirty="0"/>
                    </a:p>
                    <a:p>
                      <a:pPr algn="ctr"/>
                      <a:r>
                        <a:rPr lang="zh-CN" altLang="en-US" sz="1100" dirty="0"/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6718">
                <a:tc row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极氪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ZEEKR OS 5.1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X | OS 5.1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将于今日正式开启推送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ZEEKR</a:t>
                      </a:r>
                    </a:p>
                    <a:p>
                      <a:pPr algn="ctr"/>
                      <a:r>
                        <a:rPr lang="zh-CN" altLang="en-US" sz="1100" dirty="0"/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6718"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ZEEKR 001 RF OS 6.0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001 FR |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莱科宁模式重磅上线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27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ZEEKR</a:t>
                      </a: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吉利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Geely-2024.2.24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24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智驾升级，随心所欲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24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吉利银河新能源官微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极狐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Arcfox-2024.2.24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24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阿尔法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T5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｜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首次升级，「龙」重登场！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24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ARCFOX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极狐</a:t>
                      </a: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极越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V1.3.1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 V1.3.1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开启全量推送，国内首个 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OCC 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纯视觉智驾上车！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23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极越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628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sp>
        <p:nvSpPr>
          <p:cNvPr id="3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运营活动汇总（二）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3523" y="783871"/>
          <a:ext cx="11701464" cy="273280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6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6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49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416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3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96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156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升级版本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运营活动类型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运营活动详情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活动发布时间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发布平台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AITO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V3.3.8.5&amp;V3.3.8.9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AITO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系列车型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重磅升级，高阶智驾全国都能开！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AITO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创维汽车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SKYLINK2.5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「持续成长」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SKYLINK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创维汽车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腾势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Denza-2024.2.4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腾势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D9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史上最强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OTA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震撼来袭！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腾势汽车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理想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V5.0.4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  <a:r>
                        <a:rPr lang="zh-CN" altLang="en-US" sz="1100" baseline="0" dirty="0">
                          <a:latin typeface="+mn-ea"/>
                          <a:ea typeface="+mn-ea"/>
                        </a:rPr>
                        <a:t> 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理想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L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系列车型，又要升级啦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理想汽车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7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仰望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V1.3.0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升级内容 图文说明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仰望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U8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丨智能驾驶辅助功能解析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#2</a:t>
                      </a:r>
                      <a:endParaRPr lang="zh-CN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仰望汽车</a:t>
                      </a:r>
                      <a:endParaRPr lang="en-US" altLang="zh-CN" sz="11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ea"/>
                          <a:ea typeface="+mn-ea"/>
                        </a:rPr>
                        <a:t>微信公众号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75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sp>
        <p:nvSpPr>
          <p:cNvPr id="3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升级预告（一）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44012" y="836293"/>
          <a:ext cx="11701465" cy="5816358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515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25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9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4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0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907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预计升级内容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备注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03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u="none" strike="noStrike" dirty="0">
                          <a:effectLst/>
                          <a:latin typeface="+mj-ea"/>
                          <a:ea typeface="+mj-ea"/>
                        </a:rPr>
                        <a:t>理想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L7、L8、L9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新增应用全屏模式、桌面卡片支持自由摆放、导航新增鹰眼小地图、理想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L9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冰箱锁逻辑优化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所有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AD Max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用户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基于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BEV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的高速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将率先推送给全量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AD Max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用户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所有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AD Max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用户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年第二季度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通勤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全量推送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PRO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版本车型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年上半年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AD Max 3.0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的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BEV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算法将迁移到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AD Pro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平台，也将具备全新的高速智能驾驶（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）和全场景辅助驾驶（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LCC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）的能力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03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u="none" strike="noStrike" dirty="0">
                          <a:effectLst/>
                          <a:latin typeface="+mj-ea"/>
                          <a:ea typeface="+mj-ea"/>
                        </a:rPr>
                        <a:t>腾势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N7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AR-HUD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的清晰度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年第一季度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城市领航功能：集无红绿灯路口通行（直行、左转、右转、掉头等）、红绿灯识别及通行、超车、智能避障、并线、行人及非机动车礼让等多项功能，可在城市道路上协助驾驶员按照导航路线完成从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点到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B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点的驾驶任务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年第一季度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低速紧急制动、窄道通行、近距待客泊车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D9、N8、N7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哨兵模式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803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U8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近距代客泊车、高快领航、易四方泊车、低速紧急制动、油门防误踩、智驾交互界面优化、窄道通行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2024.2.1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推送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智能限速、车道居中辅助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城市领航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80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极越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极越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月（春节前后）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V1.3.1 :  1.OCC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智能辅助驾驶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占据网络；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2.SIMO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语音；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多媒体娱乐；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充电续航；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5.UI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体验优化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2024.2.23</a:t>
                      </a:r>
                      <a:r>
                        <a:rPr lang="zh-CN" altLang="en-US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推送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80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极氪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年第二季度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旧款极氪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001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：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LCC+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增强版车道居中辅助：大曲率弯道通行、大型十字路通行、占道识别避让；智能泊车：超窄车位、斜列车位、断头路车位</a:t>
                      </a:r>
                    </a:p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新款极氪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001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：指尖泊车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803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高合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HiPhi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Y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高速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NOH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HiPhi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X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人机交互、应用体验、全新操作界面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803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HiPhi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Z、HiPhi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Y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年第四季度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NOH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795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sp>
        <p:nvSpPr>
          <p:cNvPr id="3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升级预告（二）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3522" y="791845"/>
          <a:ext cx="11701465" cy="5981337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515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25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9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4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0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762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预计升级内容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备注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45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智己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LS6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月（春节）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音质升级、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歌、离车自动泊车、城市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Pilot+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45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ICS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智能舒适制动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445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无图城市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（能够支持在城区主干道路内、城市复杂路况中按导航路径行驶，并实现自动跟车、智能变换车道、无保护路口转弯和障碍物绕行避让等功能）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45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百城开放通勤模式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45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AITO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后向主动安全（误刹车制动）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452">
                <a:tc v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M9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全国城区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NCA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智驾领航（高阶智驾包特性）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4452">
                <a:tc v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百万像素大灯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投影（歌词）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4452">
                <a:tc v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中控水晶旋钮场景功能升级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4452">
                <a:tc v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遥控泊车、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AR-HUD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播放视频、百万像素大灯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投影（视频）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44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Alder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平台车型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NIO Link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应用流转、天空视窗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4452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Alder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平台车型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NIO 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相册快传、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NIO 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寻车照片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44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小鹏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P5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哨兵模式整体优化、转向辅助、地图优化、网易云接入、仪表显示歌词、智慧场景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999225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G6/P7i/G9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Pro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版车型升级：高速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NGP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导航辅助驾驶升级提升了跟车安全距离、新增变道取消与抑制功能，增强用车安心感和驾驶便利性。</a:t>
                      </a:r>
                    </a:p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智能泊车辅助（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APA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）功能升级：本次升级提升了进出车位能力、方向盘控制精度和减少溜车误报，提高了泊车体验的便捷性。</a:t>
                      </a:r>
                    </a:p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G9/P7i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车型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360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全景影像（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AVM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）：提升了转向辅助中影像的流畅性。</a:t>
                      </a:r>
                    </a:p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更多体验优化：优化部分座舱体验功能，如空气净化系统的提升等。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5445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宝骏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云朵灵犀版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年年底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记忆泊车功能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未在官宣时间内更新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836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sp>
        <p:nvSpPr>
          <p:cNvPr id="3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升级预告（三）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3522" y="791843"/>
          <a:ext cx="11701465" cy="5649978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515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25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9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4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01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492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预计升级时间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预计升级内容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备注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134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GT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月上旬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1.NETA PILOT3.0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TDA4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芯片平台（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580AWD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）：上线高速领航辅助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(NNP)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，可实现高精地图覆盖区域的高速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\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城市快速路、进出匝道、大车避让等领航辅助功能；遥控泊车新增手机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车位选择及遥控泊入功能；自动紧急制动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(AEB)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持续迭代优化后续版本推送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2.NETA PILOT2.5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芯片平台（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版）优化已全量交付的智能驾驶辅助功能；遥控泊车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(RPA)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新增手机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车位选择及遥控泊入功能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智能座舱功能方面，新增网易云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；新增地图导航红绿灯倒计时；语音功能新增“哪吒”两字唤醒；新增罗盘、海拔显示；哪吒魔方新增开灯提醒、后除霜推荐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41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月上旬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1.NETA PILOT3.0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TDA4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芯片平台（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715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&amp;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中版、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1160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&amp;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&amp;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小版、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四驱、耀世版，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四驱）将上线高速领航辅助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(NNP)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，可实现高精地图覆盖区域的高速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\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城市快速路、进出匝道、大车避让等领航辅助功能；遥控泊车新增手机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车位选择及遥控泊入功能；自动紧急制动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(AEB)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持续迭代优化后续版本推送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2.NETA PILOT2.5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，双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芯片平台（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520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1160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1060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715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版）优化已全量交付的智能驾驶辅助功能；遥控泊车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(RPA)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新增手机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车位选择及遥控泊入功能</a:t>
                      </a:r>
                      <a:b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智能座舱功能方面，新增网易云音乐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；新增智慧场景功能，可通过手机 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触发用户个性化预设的隐身休息、充电自动关灯场景功能；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AR-HUD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抬头显示新增基础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/AR/SR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三种模式，新增歌词显示、转向灯显示功能；语音功能新增呢仔天气动效、语音简洁播报功能；更多体验升级，哨兵模式优化、全景影像画中画显示优化、蓝牙音频策略优化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9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MG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MG7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修复优化系统功能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9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领克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年第四季度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应用市场上线“网易云音乐”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未在官宣时间内更新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140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领克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01/02/03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（搭载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E03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芯片，含后装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E03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芯片）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年第一季度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高德地图（适配版）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92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u="none" strike="noStrike" dirty="0">
                          <a:effectLst/>
                          <a:latin typeface="+mj-ea"/>
                          <a:ea typeface="+mj-ea"/>
                        </a:rPr>
                        <a:t>魏牌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摩卡、拿铁、玛奇朵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23</a:t>
                      </a:r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年第四季度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屏幕显示功能、</a:t>
                      </a:r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360</a:t>
                      </a:r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环视、新闻推送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未在官宣时间内更新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292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坦克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坦克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500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2024/1/15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上线应用商店、优化语音交互、便捷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DVR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传输等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535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06" y="1716667"/>
            <a:ext cx="4322850" cy="272063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谢谢！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F3C143-32E3-8740-90AE-CD09B1AF33A3}"/>
              </a:ext>
            </a:extLst>
          </p:cNvPr>
          <p:cNvGrpSpPr/>
          <p:nvPr/>
        </p:nvGrpSpPr>
        <p:grpSpPr>
          <a:xfrm>
            <a:off x="9419720" y="3066936"/>
            <a:ext cx="1054150" cy="1016952"/>
            <a:chOff x="10265788" y="4989760"/>
            <a:chExt cx="1296000" cy="1295998"/>
          </a:xfrm>
        </p:grpSpPr>
        <p:sp>
          <p:nvSpPr>
            <p:cNvPr id="7" name="立方体 6">
              <a:extLst>
                <a:ext uri="{FF2B5EF4-FFF2-40B4-BE49-F238E27FC236}">
                  <a16:creationId xmlns:a16="http://schemas.microsoft.com/office/drawing/2014/main" id="{0B18ADBB-F53E-1C41-973A-F051FC3714DC}"/>
                </a:ext>
              </a:extLst>
            </p:cNvPr>
            <p:cNvSpPr>
              <a:spLocks noChangeAspect="1"/>
            </p:cNvSpPr>
            <p:nvPr/>
          </p:nvSpPr>
          <p:spPr bwMode="auto">
            <a:xfrm rot="5400000">
              <a:off x="10265789" y="4989759"/>
              <a:ext cx="1295998" cy="1296000"/>
            </a:xfrm>
            <a:prstGeom prst="cube">
              <a:avLst>
                <a:gd name="adj" fmla="val 3108"/>
              </a:avLst>
            </a:prstGeom>
            <a:gradFill flip="none" rotWithShape="1">
              <a:gsLst>
                <a:gs pos="49000">
                  <a:srgbClr val="1778ED">
                    <a:alpha val="58000"/>
                  </a:srgbClr>
                </a:gs>
                <a:gs pos="91000">
                  <a:srgbClr val="1778ED">
                    <a:alpha val="48000"/>
                  </a:srgbClr>
                </a:gs>
                <a:gs pos="2000">
                  <a:srgbClr val="1778ED">
                    <a:alpha val="22000"/>
                  </a:srgbClr>
                </a:gs>
              </a:gsLst>
              <a:lin ang="4200000" scaled="0"/>
              <a:tileRect/>
            </a:gradFill>
            <a:ln w="6350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47000">
                    <a:schemeClr val="accent1">
                      <a:lumMod val="75000"/>
                    </a:schemeClr>
                  </a:gs>
                  <a:gs pos="9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pic>
          <p:nvPicPr>
            <p:cNvPr id="8" name="图片 120">
              <a:extLst>
                <a:ext uri="{FF2B5EF4-FFF2-40B4-BE49-F238E27FC236}">
                  <a16:creationId xmlns:a16="http://schemas.microsoft.com/office/drawing/2014/main" id="{EE43D2F7-5D7D-6D4B-925D-E9B4586C8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275682" y="4998806"/>
              <a:ext cx="1241277" cy="124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3302A1D3-BB17-7049-8677-97E980BCFF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97" y="6557476"/>
            <a:ext cx="1727807" cy="245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826" y="3066936"/>
            <a:ext cx="994409" cy="9944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A7338D5-B0F8-A51B-4931-7D6312DBF226}"/>
              </a:ext>
            </a:extLst>
          </p:cNvPr>
          <p:cNvSpPr txBox="1"/>
          <p:nvPr/>
        </p:nvSpPr>
        <p:spPr>
          <a:xfrm>
            <a:off x="4540068" y="1501513"/>
            <a:ext cx="3661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中国汽车流通协会汽车市场研究分会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A8BB5B-9A92-13ED-78A4-3C9448992822}"/>
              </a:ext>
            </a:extLst>
          </p:cNvPr>
          <p:cNvSpPr txBox="1"/>
          <p:nvPr/>
        </p:nvSpPr>
        <p:spPr>
          <a:xfrm>
            <a:off x="4878222" y="2185557"/>
            <a:ext cx="2190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021-52680968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FA6368-741F-C5A9-FB9B-007ED6D1CA12}"/>
              </a:ext>
            </a:extLst>
          </p:cNvPr>
          <p:cNvSpPr txBox="1"/>
          <p:nvPr/>
        </p:nvSpPr>
        <p:spPr>
          <a:xfrm>
            <a:off x="4885207" y="2407172"/>
            <a:ext cx="2504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cpcanews@sxtauto.com.cn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2C108D-FB98-87B4-00F4-E1C73B44FB3C}"/>
              </a:ext>
            </a:extLst>
          </p:cNvPr>
          <p:cNvSpPr txBox="1"/>
          <p:nvPr/>
        </p:nvSpPr>
        <p:spPr>
          <a:xfrm>
            <a:off x="4895366" y="2629422"/>
            <a:ext cx="1816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www.cpcaauto.com</a:t>
            </a:r>
          </a:p>
        </p:txBody>
      </p:sp>
      <p:sp>
        <p:nvSpPr>
          <p:cNvPr id="16" name="Freeform 51">
            <a:extLst>
              <a:ext uri="{FF2B5EF4-FFF2-40B4-BE49-F238E27FC236}">
                <a16:creationId xmlns:a16="http://schemas.microsoft.com/office/drawing/2014/main" id="{1B7BEFEA-72C5-0E1B-5A56-BA0CE77E0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8512" y="2452257"/>
            <a:ext cx="208280" cy="158115"/>
          </a:xfrm>
          <a:custGeom>
            <a:avLst/>
            <a:gdLst>
              <a:gd name="T0" fmla="*/ 8120 w 461"/>
              <a:gd name="T1" fmla="*/ 12182 h 285"/>
              <a:gd name="T2" fmla="*/ 8120 w 461"/>
              <a:gd name="T3" fmla="*/ 12182 h 285"/>
              <a:gd name="T4" fmla="*/ 91576 w 461"/>
              <a:gd name="T5" fmla="*/ 56398 h 285"/>
              <a:gd name="T6" fmla="*/ 104207 w 461"/>
              <a:gd name="T7" fmla="*/ 60008 h 285"/>
              <a:gd name="T8" fmla="*/ 111876 w 461"/>
              <a:gd name="T9" fmla="*/ 56398 h 285"/>
              <a:gd name="T10" fmla="*/ 195783 w 461"/>
              <a:gd name="T11" fmla="*/ 12182 h 285"/>
              <a:gd name="T12" fmla="*/ 199843 w 461"/>
              <a:gd name="T13" fmla="*/ 0 h 285"/>
              <a:gd name="T14" fmla="*/ 8120 w 461"/>
              <a:gd name="T15" fmla="*/ 0 h 285"/>
              <a:gd name="T16" fmla="*/ 8120 w 461"/>
              <a:gd name="T17" fmla="*/ 12182 h 285"/>
              <a:gd name="T18" fmla="*/ 199843 w 461"/>
              <a:gd name="T19" fmla="*/ 36095 h 285"/>
              <a:gd name="T20" fmla="*/ 199843 w 461"/>
              <a:gd name="T21" fmla="*/ 36095 h 285"/>
              <a:gd name="T22" fmla="*/ 111876 w 461"/>
              <a:gd name="T23" fmla="*/ 80311 h 285"/>
              <a:gd name="T24" fmla="*/ 104207 w 461"/>
              <a:gd name="T25" fmla="*/ 80311 h 285"/>
              <a:gd name="T26" fmla="*/ 91576 w 461"/>
              <a:gd name="T27" fmla="*/ 80311 h 285"/>
              <a:gd name="T28" fmla="*/ 8120 w 461"/>
              <a:gd name="T29" fmla="*/ 36095 h 285"/>
              <a:gd name="T30" fmla="*/ 4060 w 461"/>
              <a:gd name="T31" fmla="*/ 36095 h 285"/>
              <a:gd name="T32" fmla="*/ 4060 w 461"/>
              <a:gd name="T33" fmla="*/ 120015 h 285"/>
              <a:gd name="T34" fmla="*/ 15789 w 461"/>
              <a:gd name="T35" fmla="*/ 128137 h 285"/>
              <a:gd name="T36" fmla="*/ 191723 w 461"/>
              <a:gd name="T37" fmla="*/ 128137 h 285"/>
              <a:gd name="T38" fmla="*/ 203903 w 461"/>
              <a:gd name="T39" fmla="*/ 120015 h 285"/>
              <a:gd name="T40" fmla="*/ 203903 w 461"/>
              <a:gd name="T41" fmla="*/ 36095 h 285"/>
              <a:gd name="T42" fmla="*/ 199843 w 461"/>
              <a:gd name="T43" fmla="*/ 36095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Freeform 231">
            <a:extLst>
              <a:ext uri="{FF2B5EF4-FFF2-40B4-BE49-F238E27FC236}">
                <a16:creationId xmlns:a16="http://schemas.microsoft.com/office/drawing/2014/main" id="{5EF16833-248A-B39E-1036-F830E0D708BA}"/>
              </a:ext>
            </a:extLst>
          </p:cNvPr>
          <p:cNvSpPr>
            <a:spLocks noEditPoints="1"/>
          </p:cNvSpPr>
          <p:nvPr/>
        </p:nvSpPr>
        <p:spPr>
          <a:xfrm>
            <a:off x="4659782" y="2200797"/>
            <a:ext cx="203835" cy="200025"/>
          </a:xfrm>
          <a:custGeom>
            <a:avLst/>
            <a:gdLst/>
            <a:ahLst/>
            <a:cxnLst>
              <a:cxn ang="0">
                <a:pos x="688945793" y="558997452"/>
              </a:cxn>
              <a:cxn ang="0">
                <a:pos x="560497809" y="689827597"/>
              </a:cxn>
              <a:cxn ang="0">
                <a:pos x="128447984" y="689827597"/>
              </a:cxn>
              <a:cxn ang="0">
                <a:pos x="0" y="558997452"/>
              </a:cxn>
              <a:cxn ang="0">
                <a:pos x="0" y="118935555"/>
              </a:cxn>
              <a:cxn ang="0">
                <a:pos x="128447984" y="0"/>
              </a:cxn>
              <a:cxn ang="0">
                <a:pos x="560497809" y="0"/>
              </a:cxn>
              <a:cxn ang="0">
                <a:pos x="688945793" y="118935555"/>
              </a:cxn>
              <a:cxn ang="0">
                <a:pos x="688945793" y="558997452"/>
              </a:cxn>
              <a:cxn ang="0">
                <a:pos x="572174277" y="463851078"/>
              </a:cxn>
              <a:cxn ang="0">
                <a:pos x="490435583" y="416276166"/>
              </a:cxn>
              <a:cxn ang="0">
                <a:pos x="467082646" y="404381576"/>
              </a:cxn>
              <a:cxn ang="0">
                <a:pos x="397020420" y="463851078"/>
              </a:cxn>
              <a:cxn ang="0">
                <a:pos x="373664067" y="451956488"/>
              </a:cxn>
              <a:cxn ang="0">
                <a:pos x="233539615" y="321126343"/>
              </a:cxn>
              <a:cxn ang="0">
                <a:pos x="221863146" y="285446021"/>
              </a:cxn>
              <a:cxn ang="0">
                <a:pos x="280248904" y="225976519"/>
              </a:cxn>
              <a:cxn ang="0">
                <a:pos x="268572436" y="190296198"/>
              </a:cxn>
              <a:cxn ang="0">
                <a:pos x="221863146" y="107040965"/>
              </a:cxn>
              <a:cxn ang="0">
                <a:pos x="210186678" y="107040965"/>
              </a:cxn>
              <a:cxn ang="0">
                <a:pos x="163477388" y="118935555"/>
              </a:cxn>
              <a:cxn ang="0">
                <a:pos x="116771516" y="225976519"/>
              </a:cxn>
              <a:cxn ang="0">
                <a:pos x="140124452" y="309231753"/>
              </a:cxn>
              <a:cxn ang="0">
                <a:pos x="373664067" y="547106311"/>
              </a:cxn>
              <a:cxn ang="0">
                <a:pos x="467082646" y="570892042"/>
              </a:cxn>
              <a:cxn ang="0">
                <a:pos x="560497809" y="523317131"/>
              </a:cxn>
              <a:cxn ang="0">
                <a:pos x="572174277" y="475742219"/>
              </a:cxn>
              <a:cxn ang="0">
                <a:pos x="572174277" y="463851078"/>
              </a:cxn>
            </a:cxnLst>
            <a:rect l="0" t="0" r="0" b="0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D575480A-92F8-9D17-F1CC-E3B41FCB43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6447" y="2636407"/>
            <a:ext cx="213995" cy="21399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ADBA452-8B65-5FC5-A27A-16C09CE63425}"/>
              </a:ext>
            </a:extLst>
          </p:cNvPr>
          <p:cNvSpPr txBox="1"/>
          <p:nvPr/>
        </p:nvSpPr>
        <p:spPr>
          <a:xfrm>
            <a:off x="4847106" y="1918222"/>
            <a:ext cx="3257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上海市普陀区武宁路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423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号楼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1103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室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3E6EB7-B197-534C-692A-DF2CCB653427}"/>
              </a:ext>
            </a:extLst>
          </p:cNvPr>
          <p:cNvSpPr txBox="1"/>
          <p:nvPr/>
        </p:nvSpPr>
        <p:spPr>
          <a:xfrm>
            <a:off x="6224422" y="2185557"/>
            <a:ext cx="92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200062</a:t>
            </a: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A78222E6-A532-9073-3070-066F6C59FDB3}"/>
              </a:ext>
            </a:extLst>
          </p:cNvPr>
          <p:cNvSpPr/>
          <p:nvPr/>
        </p:nvSpPr>
        <p:spPr>
          <a:xfrm>
            <a:off x="6059322" y="2200797"/>
            <a:ext cx="181610" cy="19875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1300853838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300853838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</a:cxnLst>
            <a:rect l="0" t="0" r="0" b="0"/>
            <a:pathLst>
              <a:path w="475" h="552">
                <a:moveTo>
                  <a:pt x="446" y="551"/>
                </a:moveTo>
                <a:lnTo>
                  <a:pt x="446" y="551"/>
                </a:lnTo>
                <a:cubicBezTo>
                  <a:pt x="417" y="551"/>
                  <a:pt x="417" y="551"/>
                  <a:pt x="417" y="551"/>
                </a:cubicBezTo>
                <a:cubicBezTo>
                  <a:pt x="417" y="0"/>
                  <a:pt x="417" y="0"/>
                  <a:pt x="417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60" y="0"/>
                  <a:pt x="474" y="14"/>
                  <a:pt x="474" y="28"/>
                </a:cubicBezTo>
                <a:cubicBezTo>
                  <a:pt x="474" y="523"/>
                  <a:pt x="474" y="523"/>
                  <a:pt x="474" y="523"/>
                </a:cubicBezTo>
                <a:cubicBezTo>
                  <a:pt x="474" y="537"/>
                  <a:pt x="460" y="551"/>
                  <a:pt x="446" y="551"/>
                </a:cubicBezTo>
                <a:close/>
                <a:moveTo>
                  <a:pt x="57" y="523"/>
                </a:moveTo>
                <a:lnTo>
                  <a:pt x="57" y="523"/>
                </a:lnTo>
                <a:cubicBezTo>
                  <a:pt x="57" y="495"/>
                  <a:pt x="57" y="495"/>
                  <a:pt x="57" y="495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35" y="495"/>
                  <a:pt x="163" y="466"/>
                  <a:pt x="163" y="438"/>
                </a:cubicBezTo>
                <a:cubicBezTo>
                  <a:pt x="163" y="403"/>
                  <a:pt x="135" y="381"/>
                  <a:pt x="106" y="381"/>
                </a:cubicBezTo>
                <a:cubicBezTo>
                  <a:pt x="57" y="381"/>
                  <a:pt x="57" y="381"/>
                  <a:pt x="57" y="381"/>
                </a:cubicBezTo>
                <a:cubicBezTo>
                  <a:pt x="57" y="332"/>
                  <a:pt x="57" y="332"/>
                  <a:pt x="57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35" y="332"/>
                  <a:pt x="163" y="304"/>
                  <a:pt x="163" y="275"/>
                </a:cubicBezTo>
                <a:cubicBezTo>
                  <a:pt x="163" y="247"/>
                  <a:pt x="135" y="219"/>
                  <a:pt x="106" y="219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106" y="169"/>
                  <a:pt x="106" y="169"/>
                  <a:pt x="106" y="169"/>
                </a:cubicBezTo>
                <a:cubicBezTo>
                  <a:pt x="135" y="169"/>
                  <a:pt x="163" y="148"/>
                  <a:pt x="163" y="113"/>
                </a:cubicBezTo>
                <a:cubicBezTo>
                  <a:pt x="163" y="85"/>
                  <a:pt x="135" y="56"/>
                  <a:pt x="106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4"/>
                  <a:pt x="71" y="0"/>
                  <a:pt x="85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51"/>
                  <a:pt x="389" y="551"/>
                  <a:pt x="389" y="551"/>
                </a:cubicBezTo>
                <a:cubicBezTo>
                  <a:pt x="85" y="551"/>
                  <a:pt x="85" y="551"/>
                  <a:pt x="85" y="551"/>
                </a:cubicBezTo>
                <a:cubicBezTo>
                  <a:pt x="71" y="551"/>
                  <a:pt x="57" y="537"/>
                  <a:pt x="57" y="52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35" y="134"/>
                  <a:pt x="120" y="141"/>
                  <a:pt x="106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15" y="141"/>
                  <a:pt x="0" y="134"/>
                  <a:pt x="0" y="113"/>
                </a:cubicBezTo>
                <a:cubicBezTo>
                  <a:pt x="0" y="99"/>
                  <a:pt x="15" y="85"/>
                  <a:pt x="2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20" y="85"/>
                  <a:pt x="135" y="99"/>
                  <a:pt x="135" y="113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106" y="247"/>
                  <a:pt x="106" y="247"/>
                  <a:pt x="106" y="247"/>
                </a:cubicBezTo>
                <a:cubicBezTo>
                  <a:pt x="120" y="247"/>
                  <a:pt x="135" y="261"/>
                  <a:pt x="135" y="275"/>
                </a:cubicBezTo>
                <a:cubicBezTo>
                  <a:pt x="135" y="290"/>
                  <a:pt x="120" y="304"/>
                  <a:pt x="106" y="304"/>
                </a:cubicBezTo>
                <a:cubicBezTo>
                  <a:pt x="29" y="304"/>
                  <a:pt x="29" y="304"/>
                  <a:pt x="29" y="304"/>
                </a:cubicBezTo>
                <a:cubicBezTo>
                  <a:pt x="15" y="304"/>
                  <a:pt x="0" y="290"/>
                  <a:pt x="0" y="275"/>
                </a:cubicBezTo>
                <a:cubicBezTo>
                  <a:pt x="0" y="261"/>
                  <a:pt x="15" y="247"/>
                  <a:pt x="29" y="247"/>
                </a:cubicBezTo>
                <a:close/>
                <a:moveTo>
                  <a:pt x="29" y="410"/>
                </a:moveTo>
                <a:lnTo>
                  <a:pt x="29" y="410"/>
                </a:lnTo>
                <a:cubicBezTo>
                  <a:pt x="106" y="410"/>
                  <a:pt x="106" y="410"/>
                  <a:pt x="106" y="410"/>
                </a:cubicBezTo>
                <a:cubicBezTo>
                  <a:pt x="120" y="410"/>
                  <a:pt x="135" y="417"/>
                  <a:pt x="135" y="438"/>
                </a:cubicBezTo>
                <a:cubicBezTo>
                  <a:pt x="135" y="452"/>
                  <a:pt x="120" y="466"/>
                  <a:pt x="106" y="466"/>
                </a:cubicBezTo>
                <a:cubicBezTo>
                  <a:pt x="29" y="466"/>
                  <a:pt x="29" y="466"/>
                  <a:pt x="29" y="466"/>
                </a:cubicBezTo>
                <a:cubicBezTo>
                  <a:pt x="15" y="466"/>
                  <a:pt x="0" y="452"/>
                  <a:pt x="0" y="438"/>
                </a:cubicBezTo>
                <a:cubicBezTo>
                  <a:pt x="0" y="417"/>
                  <a:pt x="15" y="410"/>
                  <a:pt x="29" y="4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05">
            <a:extLst>
              <a:ext uri="{FF2B5EF4-FFF2-40B4-BE49-F238E27FC236}">
                <a16:creationId xmlns:a16="http://schemas.microsoft.com/office/drawing/2014/main" id="{F63D531D-A777-39EB-3143-BB618EA17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9305" y="1924255"/>
            <a:ext cx="217487" cy="206375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5" name="任意多边形 30">
            <a:extLst>
              <a:ext uri="{FF2B5EF4-FFF2-40B4-BE49-F238E27FC236}">
                <a16:creationId xmlns:a16="http://schemas.microsoft.com/office/drawing/2014/main" id="{0DF0A64F-ACD0-17F2-5A75-2A8E4652A43C}"/>
              </a:ext>
            </a:extLst>
          </p:cNvPr>
          <p:cNvSpPr/>
          <p:nvPr/>
        </p:nvSpPr>
        <p:spPr>
          <a:xfrm rot="5400000" flipH="1">
            <a:off x="3696938" y="2218464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6" name="图片 25" descr="乘早读">
            <a:extLst>
              <a:ext uri="{FF2B5EF4-FFF2-40B4-BE49-F238E27FC236}">
                <a16:creationId xmlns:a16="http://schemas.microsoft.com/office/drawing/2014/main" id="{CFEFB0C4-D8AB-FA29-46D9-A74B144F2F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0185" y="3085987"/>
            <a:ext cx="994410" cy="994410"/>
          </a:xfrm>
          <a:prstGeom prst="rect">
            <a:avLst/>
          </a:prstGeom>
        </p:spPr>
      </p:pic>
      <p:pic>
        <p:nvPicPr>
          <p:cNvPr id="27" name="图片 43027" descr="微信二维码">
            <a:extLst>
              <a:ext uri="{FF2B5EF4-FFF2-40B4-BE49-F238E27FC236}">
                <a16:creationId xmlns:a16="http://schemas.microsoft.com/office/drawing/2014/main" id="{86339F6D-558F-CC87-ECD0-FB996460A8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58512" y="3085352"/>
            <a:ext cx="1014095" cy="995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BE3FCFC2-FD7A-6E08-DD73-6F69E9467E74}"/>
              </a:ext>
            </a:extLst>
          </p:cNvPr>
          <p:cNvSpPr/>
          <p:nvPr/>
        </p:nvSpPr>
        <p:spPr>
          <a:xfrm>
            <a:off x="8346003" y="1840602"/>
            <a:ext cx="2963236" cy="14030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Cell       +86 18814118557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E-mail   cs@way-s.cn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网址 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www.way-s.cn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系统链接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https://iev.way-s.cn/product-intro/ota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08150A-CB6A-5946-06F2-64A5CAEC0E52}"/>
              </a:ext>
            </a:extLst>
          </p:cNvPr>
          <p:cNvSpPr/>
          <p:nvPr/>
        </p:nvSpPr>
        <p:spPr>
          <a:xfrm>
            <a:off x="8305406" y="149834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威尔森客户中心</a:t>
            </a:r>
          </a:p>
        </p:txBody>
      </p:sp>
      <p:sp>
        <p:nvSpPr>
          <p:cNvPr id="30" name="任意多边形 30">
            <a:extLst>
              <a:ext uri="{FF2B5EF4-FFF2-40B4-BE49-F238E27FC236}">
                <a16:creationId xmlns:a16="http://schemas.microsoft.com/office/drawing/2014/main" id="{F03EEACF-7934-E619-FA05-6783028A74B0}"/>
              </a:ext>
            </a:extLst>
          </p:cNvPr>
          <p:cNvSpPr/>
          <p:nvPr/>
        </p:nvSpPr>
        <p:spPr>
          <a:xfrm rot="5400000" flipH="1">
            <a:off x="7500556" y="2226960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878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8"/>
            <a:ext cx="9693640" cy="5258561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DC90B10-631B-BB49-992E-08251512C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172" y="3271258"/>
            <a:ext cx="685300" cy="6731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A281405-0FEF-F240-BD7F-97349EE7C4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172" y="4414376"/>
            <a:ext cx="685800" cy="6731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69660DE-0AAE-AD46-997F-CF34E2202425}"/>
              </a:ext>
            </a:extLst>
          </p:cNvPr>
          <p:cNvSpPr txBox="1"/>
          <p:nvPr/>
        </p:nvSpPr>
        <p:spPr>
          <a:xfrm>
            <a:off x="2129946" y="2947824"/>
            <a:ext cx="3730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6600" b="1" i="1">
                <a:solidFill>
                  <a:schemeClr val="bg1"/>
                </a:solidFill>
                <a:effectLst>
                  <a:outerShdw dist="38100" dir="270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</a:rPr>
              <a:t>2</a:t>
            </a:r>
            <a:endParaRPr lang="zh-CN" altLang="en-US" dirty="0"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644F70-B747-9D4C-BFA9-B6EED3B75A29}"/>
              </a:ext>
            </a:extLst>
          </p:cNvPr>
          <p:cNvSpPr txBox="1"/>
          <p:nvPr/>
        </p:nvSpPr>
        <p:spPr>
          <a:xfrm>
            <a:off x="2129946" y="4102439"/>
            <a:ext cx="4122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6600" b="1" i="1">
                <a:solidFill>
                  <a:schemeClr val="bg1"/>
                </a:solidFill>
                <a:effectLst>
                  <a:outerShdw dist="38100" dir="270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</a:rPr>
              <a:t>3</a:t>
            </a:r>
            <a:endParaRPr lang="zh-CN" altLang="en-US" dirty="0"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C01F9A6B-80E6-D445-91E8-1DACC2D5CA2A}"/>
              </a:ext>
            </a:extLst>
          </p:cNvPr>
          <p:cNvSpPr txBox="1"/>
          <p:nvPr/>
        </p:nvSpPr>
        <p:spPr>
          <a:xfrm>
            <a:off x="2944449" y="1991304"/>
            <a:ext cx="7596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行业总览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行业整体</a:t>
            </a:r>
            <a:r>
              <a:rPr lang="en-US" altLang="zh-CN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OTA</a:t>
            </a: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数据分析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B4AD3F13-CA91-7C4D-85A4-D8C48E879AFD}"/>
              </a:ext>
            </a:extLst>
          </p:cNvPr>
          <p:cNvSpPr txBox="1"/>
          <p:nvPr/>
        </p:nvSpPr>
        <p:spPr>
          <a:xfrm>
            <a:off x="2944449" y="3127576"/>
            <a:ext cx="7596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品牌动态</a:t>
            </a:r>
            <a:endParaRPr lang="en-US" altLang="zh-CN" sz="2400" b="1" dirty="0">
              <a:latin typeface="Arial" panose="020B0604020202020204" pitchFamily="34" charset="0"/>
              <a:ea typeface="微软雅黑" panose="020B0503020204020204" pitchFamily="34" charset="-122"/>
              <a:sym typeface="Arial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各品牌</a:t>
            </a:r>
            <a:r>
              <a:rPr lang="en-US" altLang="zh-CN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OTA</a:t>
            </a: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数据分析、</a:t>
            </a:r>
            <a:r>
              <a:rPr lang="en-US" altLang="zh-CN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OTA</a:t>
            </a: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功能扫描、</a:t>
            </a:r>
            <a:r>
              <a:rPr lang="en-US" altLang="zh-CN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OTA</a:t>
            </a: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升级专家点评</a:t>
            </a: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857EF828-0304-E740-8F3A-D08A3B936000}"/>
              </a:ext>
            </a:extLst>
          </p:cNvPr>
          <p:cNvSpPr txBox="1"/>
          <p:nvPr/>
        </p:nvSpPr>
        <p:spPr>
          <a:xfrm>
            <a:off x="2994023" y="4253788"/>
            <a:ext cx="7596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j-ea"/>
                <a:ea typeface="+mj-ea"/>
                <a:sym typeface="Arial"/>
              </a:rPr>
              <a:t>用户声音</a:t>
            </a:r>
            <a:endParaRPr lang="en-US" altLang="zh-CN" sz="2400" b="1" dirty="0">
              <a:latin typeface="+mj-ea"/>
              <a:ea typeface="+mj-ea"/>
              <a:sym typeface="Arial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功能使用评价、意见反馈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72" y="2107297"/>
            <a:ext cx="685300" cy="6731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129946" y="1800547"/>
            <a:ext cx="4122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00" b="1" i="1" dirty="0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zh-CN" altLang="en-US" sz="6600" b="1" i="1" dirty="0">
              <a:solidFill>
                <a:schemeClr val="bg1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836" y="5510423"/>
            <a:ext cx="685300" cy="673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9014" y="5118942"/>
            <a:ext cx="3197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6600" b="1" i="1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994023" y="5353767"/>
            <a:ext cx="5506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67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政策</a:t>
            </a:r>
            <a:r>
              <a:rPr lang="en-US" altLang="zh-CN" sz="2400" dirty="0"/>
              <a:t>/</a:t>
            </a:r>
            <a:r>
              <a:rPr lang="zh-CN" altLang="en-US" sz="2400" dirty="0"/>
              <a:t>运营</a:t>
            </a:r>
          </a:p>
          <a:p>
            <a:r>
              <a:rPr lang="en-US" altLang="zh-CN" sz="1600" b="0" dirty="0">
                <a:solidFill>
                  <a:schemeClr val="accent6"/>
                </a:solidFill>
              </a:rPr>
              <a:t>OTA</a:t>
            </a:r>
            <a:r>
              <a:rPr lang="zh-CN" altLang="en-US" sz="1600" b="0" dirty="0">
                <a:solidFill>
                  <a:schemeClr val="accent6"/>
                </a:solidFill>
              </a:rPr>
              <a:t>运营及商业化策略、</a:t>
            </a:r>
            <a:r>
              <a:rPr lang="en-US" altLang="zh-CN" sz="1600" b="0" dirty="0">
                <a:solidFill>
                  <a:schemeClr val="accent6"/>
                </a:solidFill>
              </a:rPr>
              <a:t>OTA</a:t>
            </a:r>
            <a:r>
              <a:rPr lang="zh-CN" altLang="en-US" sz="1600" b="0" dirty="0">
                <a:solidFill>
                  <a:schemeClr val="accent6"/>
                </a:solidFill>
              </a:rPr>
              <a:t>预告</a:t>
            </a:r>
          </a:p>
        </p:txBody>
      </p:sp>
    </p:spTree>
    <p:extLst>
      <p:ext uri="{BB962C8B-B14F-4D97-AF65-F5344CB8AC3E}">
        <p14:creationId xmlns:p14="http://schemas.microsoft.com/office/powerpoint/2010/main" val="4149036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rgbClr val="FFFFFF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zh-CN" altLang="en-US" sz="7200" b="1" i="1" dirty="0">
              <a:solidFill>
                <a:srgbClr val="FFFFFF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4070957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FFFFFF">
                  <a:lumMod val="65000"/>
                </a:srgbClr>
              </a:buClr>
            </a:pPr>
            <a:r>
              <a:rPr lang="zh-CN" altLang="en-US" sz="6000" b="1" dirty="0">
                <a:solidFill>
                  <a:srgbClr val="0E0D10"/>
                </a:solidFill>
                <a:latin typeface="微软雅黑"/>
              </a:rPr>
              <a:t>行业总览</a:t>
            </a:r>
            <a:endParaRPr lang="en-US" altLang="zh-CN" sz="6000" b="1" dirty="0">
              <a:solidFill>
                <a:srgbClr val="0E0D10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35772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graphicFrame>
        <p:nvGraphicFramePr>
          <p:cNvPr id="35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数据概览：行业整体</a:t>
            </a:r>
          </a:p>
        </p:txBody>
      </p:sp>
      <p:sp>
        <p:nvSpPr>
          <p:cNvPr id="37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2024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月，行业共计更新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219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项功能（上月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670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项），较上月显著下降。在经历了春节前一波集中释放后，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月份升级的品牌大幅减少。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0195227" y="2205598"/>
            <a:ext cx="0" cy="1615738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0443886" y="190916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088909" y="190916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41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2" name="文本框 41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Base=219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3432747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47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4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48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0216600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9" name="矩形 48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</p:spTree>
    <p:extLst>
      <p:ext uri="{BB962C8B-B14F-4D97-AF65-F5344CB8AC3E}">
        <p14:creationId xmlns:p14="http://schemas.microsoft.com/office/powerpoint/2010/main" val="3663471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graphicFrame>
        <p:nvGraphicFramePr>
          <p:cNvPr id="3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数据概览：新势力品牌</a:t>
            </a:r>
          </a:p>
        </p:txBody>
      </p:sp>
      <p:sp>
        <p:nvSpPr>
          <p:cNvPr id="5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新势力共计更新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86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项内容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（上月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267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项）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，与上月相比大幅减少。在经历春节前一月的密集更新后，二月有所放缓，但由于新势力升级较为积极，预计进入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3-4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月会回归正轨。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195822" y="2166309"/>
            <a:ext cx="0" cy="1662487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373329" y="217759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7808" y="217759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9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8454664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5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3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Base=86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15" name="矩形 14"/>
          <p:cNvSpPr/>
          <p:nvPr/>
        </p:nvSpPr>
        <p:spPr>
          <a:xfrm>
            <a:off x="3432747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16" name="矩形 1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17" name="矩形 16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</p:spTree>
    <p:extLst>
      <p:ext uri="{BB962C8B-B14F-4D97-AF65-F5344CB8AC3E}">
        <p14:creationId xmlns:p14="http://schemas.microsoft.com/office/powerpoint/2010/main" val="1127664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graphicFrame>
        <p:nvGraphicFramePr>
          <p:cNvPr id="3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数据概览：自主品牌</a:t>
            </a:r>
          </a:p>
        </p:txBody>
      </p:sp>
      <p:sp>
        <p:nvSpPr>
          <p:cNvPr id="5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自主品牌共计更新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98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项内容（上月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306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项），较上月明显减少。传统厂商新兴品牌逐渐崛起，其升级的频率也在慢慢向新势力靠近，升级内容也逐渐趋于同质化。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0206376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386492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01980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9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4770443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6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3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Base=98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15" name="矩形 14"/>
          <p:cNvSpPr/>
          <p:nvPr/>
        </p:nvSpPr>
        <p:spPr>
          <a:xfrm>
            <a:off x="3432747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16" name="矩形 1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17" name="矩形 16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</p:spTree>
    <p:extLst>
      <p:ext uri="{BB962C8B-B14F-4D97-AF65-F5344CB8AC3E}">
        <p14:creationId xmlns:p14="http://schemas.microsoft.com/office/powerpoint/2010/main" val="44834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graphicFrame>
        <p:nvGraphicFramePr>
          <p:cNvPr id="3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数据概览：合资</a:t>
            </a:r>
            <a:r>
              <a:rPr lang="en-US" altLang="zh-CN" dirty="0">
                <a:sym typeface="Arial"/>
              </a:rPr>
              <a:t>&amp;</a:t>
            </a:r>
            <a:r>
              <a:rPr lang="zh-CN" altLang="en-US" dirty="0">
                <a:sym typeface="Arial"/>
              </a:rPr>
              <a:t>豪华品牌</a:t>
            </a:r>
          </a:p>
        </p:txBody>
      </p:sp>
      <p:sp>
        <p:nvSpPr>
          <p:cNvPr id="5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本月更新的合资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&amp;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豪华品牌不多，仅别克、福特推送了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升级，在智能化转型上合资和豪华品牌仍然持谨慎态度。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0186594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435145" y="203553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6343" y="203553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9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4681223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7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3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Base=35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15" name="矩形 14"/>
          <p:cNvSpPr/>
          <p:nvPr/>
        </p:nvSpPr>
        <p:spPr>
          <a:xfrm>
            <a:off x="3432747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16" name="矩形 1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17" name="矩形 16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</p:spTree>
    <p:extLst>
      <p:ext uri="{BB962C8B-B14F-4D97-AF65-F5344CB8AC3E}">
        <p14:creationId xmlns:p14="http://schemas.microsoft.com/office/powerpoint/2010/main" val="2945402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CA7F927B-30D4-4C4D-85CB-E1A7645CD816}"/>
              </a:ext>
            </a:extLst>
          </p:cNvPr>
          <p:cNvSpPr/>
          <p:nvPr/>
        </p:nvSpPr>
        <p:spPr>
          <a:xfrm>
            <a:off x="3335628" y="871286"/>
            <a:ext cx="8556335" cy="416198"/>
          </a:xfrm>
          <a:prstGeom prst="rect">
            <a:avLst/>
          </a:prstGeom>
          <a:solidFill>
            <a:srgbClr val="1264C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14794" y="218957"/>
            <a:ext cx="11554730" cy="581143"/>
          </a:xfrm>
        </p:spPr>
        <p:txBody>
          <a:bodyPr anchor="t">
            <a:noAutofit/>
          </a:bodyPr>
          <a:lstStyle/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C4BD5E1E-5905-0541-88FE-40F5B2475A0B}"/>
              </a:ext>
            </a:extLst>
          </p:cNvPr>
          <p:cNvSpPr txBox="1"/>
          <p:nvPr/>
        </p:nvSpPr>
        <p:spPr>
          <a:xfrm>
            <a:off x="3351826" y="887402"/>
            <a:ext cx="85401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监测品牌</a:t>
            </a:r>
            <a:r>
              <a:rPr lang="en-US" altLang="zh-CN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频率概况（近一年）</a:t>
            </a:r>
            <a:endParaRPr lang="en-US" sz="1400" b="1" dirty="0">
              <a:solidFill>
                <a:srgbClr val="FFFFFF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id="{7FBE8E68-836B-DA4D-96AD-8775AB60F33F}"/>
              </a:ext>
            </a:extLst>
          </p:cNvPr>
          <p:cNvSpPr/>
          <p:nvPr/>
        </p:nvSpPr>
        <p:spPr>
          <a:xfrm>
            <a:off x="363488" y="1934710"/>
            <a:ext cx="346841" cy="346841"/>
          </a:xfrm>
          <a:prstGeom prst="rect">
            <a:avLst/>
          </a:prstGeom>
          <a:solidFill>
            <a:srgbClr val="629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64433" y="4310289"/>
            <a:ext cx="346841" cy="346841"/>
          </a:xfrm>
          <a:prstGeom prst="rect">
            <a:avLst/>
          </a:prstGeom>
          <a:solidFill>
            <a:srgbClr val="01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731EE37-7BDF-4147-AA63-BC0F2B1911F7}"/>
              </a:ext>
            </a:extLst>
          </p:cNvPr>
          <p:cNvSpPr txBox="1">
            <a:spLocks/>
          </p:cNvSpPr>
          <p:nvPr/>
        </p:nvSpPr>
        <p:spPr>
          <a:xfrm>
            <a:off x="363488" y="2268531"/>
            <a:ext cx="2969988" cy="102079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二线新势力品牌在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OTA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升级方面的投入不及传统厂商的新兴品牌，极氪、阿维塔、领克等品牌在节奏上已经直逼一线新势力品牌。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9" name="TextBox 28">
            <a:extLst>
              <a:ext uri="{FF2B5EF4-FFF2-40B4-BE49-F238E27FC236}">
                <a16:creationId xmlns:a16="http://schemas.microsoft.com/office/drawing/2014/main" id="{DC6982FC-B595-BE4E-A51D-AAFBA83B705E}"/>
              </a:ext>
            </a:extLst>
          </p:cNvPr>
          <p:cNvSpPr txBox="1"/>
          <p:nvPr/>
        </p:nvSpPr>
        <p:spPr>
          <a:xfrm>
            <a:off x="710329" y="1938853"/>
            <a:ext cx="26768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新势力品牌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63488" y="4660681"/>
            <a:ext cx="2969988" cy="102079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在国产厂商新兴品牌当中，极氪、阿维塔、智己等品牌升级更为积极，而领克和比亚迪相对于</a:t>
            </a:r>
            <a:r>
              <a:rPr lang="en-US" altLang="zh-CN" dirty="0"/>
              <a:t>2022</a:t>
            </a:r>
            <a:r>
              <a:rPr lang="zh-CN" altLang="en-US" dirty="0"/>
              <a:t>年也在努力转变，积极巩固下半场智能化大潮下的竞争力。</a:t>
            </a:r>
            <a:endParaRPr lang="en-US" altLang="zh-CN" dirty="0"/>
          </a:p>
        </p:txBody>
      </p:sp>
      <p:sp>
        <p:nvSpPr>
          <p:cNvPr id="11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37032" y="4314432"/>
            <a:ext cx="2666309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自主品牌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8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333480" y="1287479"/>
          <a:ext cx="8536050" cy="5377174"/>
        </p:xfrm>
        <a:graphic>
          <a:graphicData uri="http://schemas.openxmlformats.org/drawingml/2006/table">
            <a:tbl>
              <a:tblPr/>
              <a:tblGrid>
                <a:gridCol w="569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6907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763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39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546">
                <a:tc rowSpan="14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新势力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恒驰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威马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云度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2546">
                <a:tc rowSpan="27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深蓝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坦克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飞凡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哈弗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埃安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昊铂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极越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睿蓝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东风风神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欧拉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22546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792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" y="0"/>
            <a:ext cx="12176606" cy="6858000"/>
          </a:xfrm>
          <a:prstGeom prst="rect">
            <a:avLst/>
          </a:prstGeom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CA7F927B-30D4-4C4D-85CB-E1A7645CD816}"/>
              </a:ext>
            </a:extLst>
          </p:cNvPr>
          <p:cNvSpPr/>
          <p:nvPr/>
        </p:nvSpPr>
        <p:spPr>
          <a:xfrm>
            <a:off x="3335629" y="1077751"/>
            <a:ext cx="8515742" cy="416198"/>
          </a:xfrm>
          <a:prstGeom prst="rect">
            <a:avLst/>
          </a:prstGeom>
          <a:solidFill>
            <a:srgbClr val="1264C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14794" y="218957"/>
            <a:ext cx="11554730" cy="581143"/>
          </a:xfrm>
        </p:spPr>
        <p:txBody>
          <a:bodyPr anchor="t">
            <a:noAutofit/>
          </a:bodyPr>
          <a:lstStyle/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C4BD5E1E-5905-0541-88FE-40F5B2475A0B}"/>
              </a:ext>
            </a:extLst>
          </p:cNvPr>
          <p:cNvSpPr txBox="1"/>
          <p:nvPr/>
        </p:nvSpPr>
        <p:spPr>
          <a:xfrm>
            <a:off x="3351826" y="1105297"/>
            <a:ext cx="840964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监测品牌</a:t>
            </a:r>
            <a:r>
              <a:rPr lang="en-US" altLang="zh-CN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频率概况（近一年）</a:t>
            </a:r>
            <a:endParaRPr lang="en-US" altLang="zh-CN" sz="1400" b="1" dirty="0">
              <a:solidFill>
                <a:srgbClr val="FFFFFF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56126" y="2149078"/>
            <a:ext cx="2969941" cy="126444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别克和福特在合资品牌当中，升级次数较多，而福特以升级电马车型为主，电马的智能化系统与百度有着深度的捆绑关系，其智能语音、车机互联及应用体验等方面都充满百度色彩。</a:t>
            </a:r>
            <a:endParaRPr lang="en-US" altLang="zh-CN" dirty="0"/>
          </a:p>
        </p:txBody>
      </p:sp>
      <p:sp>
        <p:nvSpPr>
          <p:cNvPr id="7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00781" y="1813742"/>
            <a:ext cx="2932940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合资品牌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B7C0FF9-D1B6-EC4E-A448-3FA27D13F876}"/>
              </a:ext>
            </a:extLst>
          </p:cNvPr>
          <p:cNvSpPr txBox="1">
            <a:spLocks/>
          </p:cNvSpPr>
          <p:nvPr/>
        </p:nvSpPr>
        <p:spPr>
          <a:xfrm>
            <a:off x="351554" y="4548447"/>
            <a:ext cx="2932559" cy="1264449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/>
              <a:t>smart</a:t>
            </a:r>
            <a:r>
              <a:rPr lang="zh-CN" altLang="en-US" dirty="0"/>
              <a:t>目前只有</a:t>
            </a:r>
            <a:r>
              <a:rPr lang="en-US" altLang="zh-CN" dirty="0"/>
              <a:t>2</a:t>
            </a:r>
            <a:r>
              <a:rPr lang="zh-CN" altLang="en-US" dirty="0"/>
              <a:t>款新能源车型，产品矩阵有待拓展，但即便产品矩阵不及其他品牌丰富，但</a:t>
            </a:r>
            <a:r>
              <a:rPr lang="en-US" altLang="zh-CN" dirty="0"/>
              <a:t>smart</a:t>
            </a:r>
            <a:r>
              <a:rPr lang="zh-CN" altLang="en-US" dirty="0"/>
              <a:t>在推进产品升级方面比其他豪华品牌要积极，体现了“求精不求多”的路线。</a:t>
            </a:r>
            <a:endParaRPr lang="en-US" altLang="zh-CN" dirty="0"/>
          </a:p>
        </p:txBody>
      </p:sp>
      <p:sp>
        <p:nvSpPr>
          <p:cNvPr id="9" name="TextBox 32">
            <a:extLst>
              <a:ext uri="{FF2B5EF4-FFF2-40B4-BE49-F238E27FC236}">
                <a16:creationId xmlns:a16="http://schemas.microsoft.com/office/drawing/2014/main" id="{87236A67-2B27-914C-9ED4-3FAA68A85A4B}"/>
              </a:ext>
            </a:extLst>
          </p:cNvPr>
          <p:cNvSpPr txBox="1"/>
          <p:nvPr/>
        </p:nvSpPr>
        <p:spPr>
          <a:xfrm>
            <a:off x="725881" y="4171210"/>
            <a:ext cx="262767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豪华品牌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10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59970" y="1810219"/>
            <a:ext cx="345600" cy="345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1" name="Rectangle 25">
            <a:extLst>
              <a:ext uri="{FF2B5EF4-FFF2-40B4-BE49-F238E27FC236}">
                <a16:creationId xmlns:a16="http://schemas.microsoft.com/office/drawing/2014/main" id="{1ABD7DA1-8D08-4347-969D-3535D14D752B}"/>
              </a:ext>
            </a:extLst>
          </p:cNvPr>
          <p:cNvSpPr/>
          <p:nvPr/>
        </p:nvSpPr>
        <p:spPr>
          <a:xfrm>
            <a:off x="377312" y="4167687"/>
            <a:ext cx="345600" cy="3456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9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335625" y="1493951"/>
          <a:ext cx="8515740" cy="5170704"/>
        </p:xfrm>
        <a:graphic>
          <a:graphicData uri="http://schemas.openxmlformats.org/drawingml/2006/table">
            <a:tbl>
              <a:tblPr/>
              <a:tblGrid>
                <a:gridCol w="567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6771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462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224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丰田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五菱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大众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捷达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雪佛兰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6224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smart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沃尔沃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凯迪拉克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6224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林肯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60649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5328;"/>
</p:tagLst>
</file>

<file path=ppt/theme/theme1.xml><?xml version="1.0" encoding="utf-8"?>
<a:theme xmlns:a="http://schemas.openxmlformats.org/drawingml/2006/main" name="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 w="9525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500"/>
          </a:lnSpc>
          <a:defRPr sz="105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2.xml><?xml version="1.0" encoding="utf-8"?>
<a:theme xmlns:a="http://schemas.openxmlformats.org/drawingml/2006/main" name="1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3.xml><?xml version="1.0" encoding="utf-8"?>
<a:theme xmlns:a="http://schemas.openxmlformats.org/drawingml/2006/main" name="2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4.xml><?xml version="1.0" encoding="utf-8"?>
<a:theme xmlns:a="http://schemas.openxmlformats.org/drawingml/2006/main" name="3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5.xml><?xml version="1.0" encoding="utf-8"?>
<a:theme xmlns:a="http://schemas.openxmlformats.org/drawingml/2006/main" name="4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6.xml><?xml version="1.0" encoding="utf-8"?>
<a:theme xmlns:a="http://schemas.openxmlformats.org/drawingml/2006/main" name="5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118503</TotalTime>
  <Words>2899</Words>
  <Application>Microsoft Office PowerPoint</Application>
  <PresentationFormat>宽屏</PresentationFormat>
  <Paragraphs>594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等线</vt:lpstr>
      <vt:lpstr>微软雅黑</vt:lpstr>
      <vt:lpstr>系统字体</vt:lpstr>
      <vt:lpstr>Arial</vt:lpstr>
      <vt:lpstr>Calibri</vt:lpstr>
      <vt:lpstr>Lato Light</vt:lpstr>
      <vt:lpstr>Wingdings</vt:lpstr>
      <vt:lpstr>威尔森智联产品</vt:lpstr>
      <vt:lpstr>1_威尔森智联产品</vt:lpstr>
      <vt:lpstr>2_威尔森智联产品</vt:lpstr>
      <vt:lpstr>3_威尔森智联产品</vt:lpstr>
      <vt:lpstr>4_威尔森智联产品</vt:lpstr>
      <vt:lpstr>5_威尔森智联产品</vt:lpstr>
      <vt:lpstr>OTA监测月报</vt:lpstr>
      <vt:lpstr>PowerPoint 演示文稿</vt:lpstr>
      <vt:lpstr>PowerPoint 演示文稿</vt:lpstr>
      <vt:lpstr>OTA数据概览：行业整体</vt:lpstr>
      <vt:lpstr>OTA数据概览：新势力品牌</vt:lpstr>
      <vt:lpstr>OTA数据概览：自主品牌</vt:lpstr>
      <vt:lpstr>OTA数据概览：合资&amp;豪华品牌</vt:lpstr>
      <vt:lpstr>行业整体：OTA迭代速度</vt:lpstr>
      <vt:lpstr>行业整体：OTA迭代速度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威尔森【智联观察】OTA专题报告精华版</dc:title>
  <dc:creator>WAYS</dc:creator>
  <cp:lastModifiedBy>承桉 李</cp:lastModifiedBy>
  <cp:revision>14635</cp:revision>
  <dcterms:created xsi:type="dcterms:W3CDTF">2018-02-24T04:11:59Z</dcterms:created>
  <dcterms:modified xsi:type="dcterms:W3CDTF">2024-03-18T01:57:44Z</dcterms:modified>
</cp:coreProperties>
</file>