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omments/comment1.xml" ContentType="application/vnd.openxmlformats-officedocument.presentationml.comment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1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96" d="100"/>
          <a:sy n="96" d="100"/>
        </p:scale>
        <p:origin x="18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2829396322223659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  <c:pt idx="11">
                  <c:v>68042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70407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4888346393694536"/>
          <c:h val="7.46799870857020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2024</a:t>
            </a:r>
            <a:r>
              <a:rPr lang="zh-CN" sz="2000" b="1" dirty="0"/>
              <a:t>年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迷你</c:v>
                </c:pt>
                <c:pt idx="2">
                  <c:v>丰田</c:v>
                </c:pt>
                <c:pt idx="3">
                  <c:v>沃尔沃</c:v>
                </c:pt>
                <c:pt idx="4">
                  <c:v>路虎</c:v>
                </c:pt>
                <c:pt idx="5">
                  <c:v>保时捷</c:v>
                </c:pt>
                <c:pt idx="6">
                  <c:v>宝马</c:v>
                </c:pt>
                <c:pt idx="7">
                  <c:v>奥迪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</c:v>
                </c:pt>
                <c:pt idx="1">
                  <c:v>71</c:v>
                </c:pt>
                <c:pt idx="2">
                  <c:v>90</c:v>
                </c:pt>
                <c:pt idx="3">
                  <c:v>98</c:v>
                </c:pt>
                <c:pt idx="4">
                  <c:v>123</c:v>
                </c:pt>
                <c:pt idx="5">
                  <c:v>127</c:v>
                </c:pt>
                <c:pt idx="6">
                  <c:v>217</c:v>
                </c:pt>
                <c:pt idx="7">
                  <c:v>246</c:v>
                </c:pt>
                <c:pt idx="8">
                  <c:v>267</c:v>
                </c:pt>
                <c:pt idx="9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  <c:pt idx="11">
                  <c:v>25049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42737243293729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1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北京</c:v>
                </c:pt>
                <c:pt idx="1">
                  <c:v>极氪</c:v>
                </c:pt>
                <c:pt idx="2">
                  <c:v>埃安</c:v>
                </c:pt>
                <c:pt idx="3">
                  <c:v>小鹏</c:v>
                </c:pt>
                <c:pt idx="4">
                  <c:v>蔚来</c:v>
                </c:pt>
                <c:pt idx="5">
                  <c:v>大众</c:v>
                </c:pt>
                <c:pt idx="6">
                  <c:v>宝马</c:v>
                </c:pt>
                <c:pt idx="7">
                  <c:v>ARCFOX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253</c:v>
                </c:pt>
                <c:pt idx="1">
                  <c:v>278</c:v>
                </c:pt>
                <c:pt idx="2">
                  <c:v>288</c:v>
                </c:pt>
                <c:pt idx="3">
                  <c:v>373</c:v>
                </c:pt>
                <c:pt idx="4">
                  <c:v>424</c:v>
                </c:pt>
                <c:pt idx="5">
                  <c:v>428</c:v>
                </c:pt>
                <c:pt idx="6">
                  <c:v>503</c:v>
                </c:pt>
                <c:pt idx="7">
                  <c:v>529</c:v>
                </c:pt>
                <c:pt idx="8">
                  <c:v>1288</c:v>
                </c:pt>
                <c:pt idx="9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2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埃安</c:v>
                </c:pt>
                <c:pt idx="1">
                  <c:v>丰田</c:v>
                </c:pt>
                <c:pt idx="2">
                  <c:v>大众</c:v>
                </c:pt>
                <c:pt idx="3">
                  <c:v>小鹏</c:v>
                </c:pt>
                <c:pt idx="4">
                  <c:v>极氪</c:v>
                </c:pt>
                <c:pt idx="5">
                  <c:v>宝马</c:v>
                </c:pt>
                <c:pt idx="6">
                  <c:v>ARCFOX极狐</c:v>
                </c:pt>
                <c:pt idx="7">
                  <c:v>蔚来</c:v>
                </c:pt>
                <c:pt idx="8">
                  <c:v>比亚迪</c:v>
                </c:pt>
                <c:pt idx="9">
                  <c:v>特斯拉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128</c:v>
                </c:pt>
                <c:pt idx="1">
                  <c:v>148</c:v>
                </c:pt>
                <c:pt idx="2">
                  <c:v>167</c:v>
                </c:pt>
                <c:pt idx="3">
                  <c:v>224</c:v>
                </c:pt>
                <c:pt idx="4">
                  <c:v>227</c:v>
                </c:pt>
                <c:pt idx="5">
                  <c:v>270</c:v>
                </c:pt>
                <c:pt idx="6">
                  <c:v>293</c:v>
                </c:pt>
                <c:pt idx="7">
                  <c:v>300</c:v>
                </c:pt>
                <c:pt idx="8">
                  <c:v>773</c:v>
                </c:pt>
                <c:pt idx="9">
                  <c:v>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1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宝马</c:v>
                </c:pt>
                <c:pt idx="2">
                  <c:v>本田</c:v>
                </c:pt>
                <c:pt idx="3">
                  <c:v>ARCFOX</c:v>
                </c:pt>
                <c:pt idx="4">
                  <c:v>魏派</c:v>
                </c:pt>
                <c:pt idx="5">
                  <c:v>赛力斯</c:v>
                </c:pt>
                <c:pt idx="6">
                  <c:v>理想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439</c:v>
                </c:pt>
                <c:pt idx="1">
                  <c:v>503</c:v>
                </c:pt>
                <c:pt idx="2">
                  <c:v>504</c:v>
                </c:pt>
                <c:pt idx="3">
                  <c:v>529</c:v>
                </c:pt>
                <c:pt idx="4">
                  <c:v>634</c:v>
                </c:pt>
                <c:pt idx="5">
                  <c:v>777</c:v>
                </c:pt>
                <c:pt idx="6">
                  <c:v>1074</c:v>
                </c:pt>
                <c:pt idx="7">
                  <c:v>1288</c:v>
                </c:pt>
                <c:pt idx="8">
                  <c:v>2848</c:v>
                </c:pt>
                <c:pt idx="9">
                  <c:v>3694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2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小鹏</c:v>
                </c:pt>
                <c:pt idx="1">
                  <c:v>极氪</c:v>
                </c:pt>
                <c:pt idx="2">
                  <c:v>宝马</c:v>
                </c:pt>
                <c:pt idx="3">
                  <c:v>ARCFOX极狐</c:v>
                </c:pt>
                <c:pt idx="4">
                  <c:v>蔚来</c:v>
                </c:pt>
                <c:pt idx="5">
                  <c:v>理想</c:v>
                </c:pt>
                <c:pt idx="6">
                  <c:v>问界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224</c:v>
                </c:pt>
                <c:pt idx="1">
                  <c:v>227</c:v>
                </c:pt>
                <c:pt idx="2">
                  <c:v>271</c:v>
                </c:pt>
                <c:pt idx="3">
                  <c:v>293</c:v>
                </c:pt>
                <c:pt idx="4">
                  <c:v>300</c:v>
                </c:pt>
                <c:pt idx="5">
                  <c:v>602</c:v>
                </c:pt>
                <c:pt idx="6">
                  <c:v>652</c:v>
                </c:pt>
                <c:pt idx="7">
                  <c:v>958</c:v>
                </c:pt>
                <c:pt idx="8">
                  <c:v>1241</c:v>
                </c:pt>
                <c:pt idx="9">
                  <c:v>1665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  <c:pt idx="11">
                  <c:v>39719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0.42770000000000002</c:v>
                      </c:pt>
                      <c:pt idx="1">
                        <c:v>0.3967</c:v>
                      </c:pt>
                      <c:pt idx="2">
                        <c:v>0.36349999999999999</c:v>
                      </c:pt>
                      <c:pt idx="3">
                        <c:v>0.35060000000000002</c:v>
                      </c:pt>
                      <c:pt idx="4">
                        <c:v>0.43009999999999998</c:v>
                      </c:pt>
                      <c:pt idx="5">
                        <c:v>0.36620000000000003</c:v>
                      </c:pt>
                      <c:pt idx="6">
                        <c:v>0.40100000000000002</c:v>
                      </c:pt>
                      <c:pt idx="7">
                        <c:v>0.41020000000000001</c:v>
                      </c:pt>
                      <c:pt idx="8">
                        <c:v>0.43230000000000002</c:v>
                      </c:pt>
                      <c:pt idx="9">
                        <c:v>0.41249999999999998</c:v>
                      </c:pt>
                      <c:pt idx="10">
                        <c:v>0.43080000000000002</c:v>
                      </c:pt>
                      <c:pt idx="11">
                        <c:v>0.47649999999999998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0-71AB-44BF-8AC4-323C495991A3}"/>
                  </c:ext>
                </c:extLst>
              </c15:ser>
            </c15:filteredLineSeries>
          </c:ext>
        </c:extLst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  <c:pt idx="11">
                  <c:v>2.2599999999999999E-2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奔驰</c:v>
                </c:pt>
                <c:pt idx="2">
                  <c:v>别克</c:v>
                </c:pt>
                <c:pt idx="3">
                  <c:v>本田</c:v>
                </c:pt>
                <c:pt idx="4">
                  <c:v>日产</c:v>
                </c:pt>
                <c:pt idx="5">
                  <c:v>奥迪</c:v>
                </c:pt>
                <c:pt idx="6">
                  <c:v>宝马</c:v>
                </c:pt>
                <c:pt idx="7">
                  <c:v>比亚迪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1501</c:v>
                </c:pt>
                <c:pt idx="1">
                  <c:v>1998</c:v>
                </c:pt>
                <c:pt idx="2">
                  <c:v>2033</c:v>
                </c:pt>
                <c:pt idx="3">
                  <c:v>2173</c:v>
                </c:pt>
                <c:pt idx="4">
                  <c:v>2331</c:v>
                </c:pt>
                <c:pt idx="5">
                  <c:v>2667</c:v>
                </c:pt>
                <c:pt idx="6">
                  <c:v>3436</c:v>
                </c:pt>
                <c:pt idx="7">
                  <c:v>3694</c:v>
                </c:pt>
                <c:pt idx="8">
                  <c:v>4251</c:v>
                </c:pt>
                <c:pt idx="9">
                  <c:v>8248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1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日产</c:v>
                </c:pt>
                <c:pt idx="2">
                  <c:v>北京</c:v>
                </c:pt>
                <c:pt idx="3">
                  <c:v>特斯拉</c:v>
                </c:pt>
                <c:pt idx="4">
                  <c:v>奔驰</c:v>
                </c:pt>
                <c:pt idx="5">
                  <c:v>奥迪</c:v>
                </c:pt>
                <c:pt idx="6">
                  <c:v>宝马</c:v>
                </c:pt>
                <c:pt idx="7">
                  <c:v>比亚迪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786</c:v>
                </c:pt>
                <c:pt idx="1">
                  <c:v>829</c:v>
                </c:pt>
                <c:pt idx="2">
                  <c:v>832</c:v>
                </c:pt>
                <c:pt idx="3">
                  <c:v>958</c:v>
                </c:pt>
                <c:pt idx="4">
                  <c:v>1025</c:v>
                </c:pt>
                <c:pt idx="5">
                  <c:v>1360</c:v>
                </c:pt>
                <c:pt idx="6">
                  <c:v>1454</c:v>
                </c:pt>
                <c:pt idx="7">
                  <c:v>1665</c:v>
                </c:pt>
                <c:pt idx="8">
                  <c:v>1741</c:v>
                </c:pt>
                <c:pt idx="9">
                  <c:v>2376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本田</c:v>
                </c:pt>
                <c:pt idx="2">
                  <c:v>北京</c:v>
                </c:pt>
                <c:pt idx="3">
                  <c:v>日产</c:v>
                </c:pt>
                <c:pt idx="4">
                  <c:v>别克</c:v>
                </c:pt>
                <c:pt idx="5">
                  <c:v>红旗</c:v>
                </c:pt>
                <c:pt idx="6">
                  <c:v>奔驰</c:v>
                </c:pt>
                <c:pt idx="7">
                  <c:v>宝马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500</c:v>
                </c:pt>
                <c:pt idx="1">
                  <c:v>530</c:v>
                </c:pt>
                <c:pt idx="2">
                  <c:v>688</c:v>
                </c:pt>
                <c:pt idx="3">
                  <c:v>694</c:v>
                </c:pt>
                <c:pt idx="4">
                  <c:v>724</c:v>
                </c:pt>
                <c:pt idx="5">
                  <c:v>773</c:v>
                </c:pt>
                <c:pt idx="6">
                  <c:v>949</c:v>
                </c:pt>
                <c:pt idx="7">
                  <c:v>1183</c:v>
                </c:pt>
                <c:pt idx="8">
                  <c:v>1323</c:v>
                </c:pt>
                <c:pt idx="9">
                  <c:v>2199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丰田</c:v>
                </c:pt>
                <c:pt idx="2">
                  <c:v>本田</c:v>
                </c:pt>
                <c:pt idx="3">
                  <c:v>奔驰</c:v>
                </c:pt>
                <c:pt idx="4">
                  <c:v>别克</c:v>
                </c:pt>
                <c:pt idx="5">
                  <c:v>日产</c:v>
                </c:pt>
                <c:pt idx="6">
                  <c:v>奥迪</c:v>
                </c:pt>
                <c:pt idx="7">
                  <c:v>丰田</c:v>
                </c:pt>
                <c:pt idx="8">
                  <c:v>宝马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1248</c:v>
                </c:pt>
                <c:pt idx="1">
                  <c:v>1403</c:v>
                </c:pt>
                <c:pt idx="2">
                  <c:v>1669</c:v>
                </c:pt>
                <c:pt idx="3">
                  <c:v>1901</c:v>
                </c:pt>
                <c:pt idx="4">
                  <c:v>1947</c:v>
                </c:pt>
                <c:pt idx="5">
                  <c:v>1952</c:v>
                </c:pt>
                <c:pt idx="6">
                  <c:v>2589</c:v>
                </c:pt>
                <c:pt idx="7">
                  <c:v>2823</c:v>
                </c:pt>
                <c:pt idx="8">
                  <c:v>2933</c:v>
                </c:pt>
                <c:pt idx="9">
                  <c:v>7809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  <c:pt idx="11">
                  <c:v>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Sheet1!$A$2:$A$39</c:f>
              <c:strCache>
                <c:ptCount val="26"/>
                <c:pt idx="0">
                  <c:v>2022年1月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2023年1月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2024年1月</c:v>
                </c:pt>
                <c:pt idx="25">
                  <c:v>2月</c:v>
                </c:pt>
              </c:strCache>
            </c:strRef>
          </c:cat>
          <c:val>
            <c:numRef>
              <c:f>Sheet1!$B$2:$B$39</c:f>
              <c:numCache>
                <c:formatCode>0.00%</c:formatCode>
                <c:ptCount val="26"/>
                <c:pt idx="0">
                  <c:v>8.48E-2</c:v>
                </c:pt>
                <c:pt idx="1">
                  <c:v>8.2400000000000001E-2</c:v>
                </c:pt>
                <c:pt idx="2">
                  <c:v>7.8899999999999998E-2</c:v>
                </c:pt>
                <c:pt idx="3">
                  <c:v>9.2399999999999996E-2</c:v>
                </c:pt>
                <c:pt idx="4">
                  <c:v>6.4500000000000002E-2</c:v>
                </c:pt>
                <c:pt idx="5">
                  <c:v>6.3200000000000006E-2</c:v>
                </c:pt>
                <c:pt idx="6">
                  <c:v>6.7599999999999993E-2</c:v>
                </c:pt>
                <c:pt idx="7">
                  <c:v>6.6500000000000004E-2</c:v>
                </c:pt>
                <c:pt idx="8">
                  <c:v>6.4699999999999994E-2</c:v>
                </c:pt>
                <c:pt idx="9">
                  <c:v>6.9199999999999998E-2</c:v>
                </c:pt>
                <c:pt idx="10">
                  <c:v>5.9700000000000003E-2</c:v>
                </c:pt>
                <c:pt idx="11">
                  <c:v>4.1200000000000001E-2</c:v>
                </c:pt>
                <c:pt idx="12">
                  <c:v>0.10580000000000001</c:v>
                </c:pt>
                <c:pt idx="13">
                  <c:v>8.7999999999999995E-2</c:v>
                </c:pt>
                <c:pt idx="14">
                  <c:v>5.9799999999999999E-2</c:v>
                </c:pt>
                <c:pt idx="15">
                  <c:v>6.6199999999999995E-2</c:v>
                </c:pt>
                <c:pt idx="16">
                  <c:v>6.7699999999999996E-2</c:v>
                </c:pt>
                <c:pt idx="17">
                  <c:v>5.04E-2</c:v>
                </c:pt>
                <c:pt idx="18">
                  <c:v>5.3400000000000003E-2</c:v>
                </c:pt>
                <c:pt idx="19">
                  <c:v>5.4100000000000002E-2</c:v>
                </c:pt>
                <c:pt idx="20">
                  <c:v>6.0400000000000002E-2</c:v>
                </c:pt>
                <c:pt idx="21">
                  <c:v>6.3799999999999996E-2</c:v>
                </c:pt>
                <c:pt idx="22">
                  <c:v>7.2900000000000006E-2</c:v>
                </c:pt>
                <c:pt idx="23">
                  <c:v>6.5299999999999997E-2</c:v>
                </c:pt>
                <c:pt idx="24">
                  <c:v>6.8599999999999994E-2</c:v>
                </c:pt>
                <c:pt idx="25">
                  <c:v>6.4699999999999994E-2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2024</a:t>
            </a:r>
            <a:r>
              <a:rPr lang="zh-CN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MINI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路虎</c:v>
                </c:pt>
                <c:pt idx="6">
                  <c:v>宝马</c:v>
                </c:pt>
                <c:pt idx="7">
                  <c:v>雷克萨斯</c:v>
                </c:pt>
                <c:pt idx="8">
                  <c:v>奥迪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101</c:v>
                </c:pt>
                <c:pt idx="1">
                  <c:v>104</c:v>
                </c:pt>
                <c:pt idx="2">
                  <c:v>140</c:v>
                </c:pt>
                <c:pt idx="3">
                  <c:v>155</c:v>
                </c:pt>
                <c:pt idx="4">
                  <c:v>298</c:v>
                </c:pt>
                <c:pt idx="5">
                  <c:v>385</c:v>
                </c:pt>
                <c:pt idx="6">
                  <c:v>591</c:v>
                </c:pt>
                <c:pt idx="7">
                  <c:v>593</c:v>
                </c:pt>
                <c:pt idx="8">
                  <c:v>643</c:v>
                </c:pt>
                <c:pt idx="9">
                  <c:v>869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1T17:30:06.566" idx="3">
    <p:pos x="7066" y="928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2024/4/8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2024/4/8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12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2024/4/8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2024/4/8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3229543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3943949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7936032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9440739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4400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18.73%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75.45%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60.4%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58.56%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8.38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8.49%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4614991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1158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41.16%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.46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.26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.16%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个百分点，同比上升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 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月北京二手车外迁率为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40.31%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累计外迁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3.38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5.72%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67132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marL="285750" lvl="0" indent="-285750" algn="just"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月北京新车销售迎来开门红，虽环比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14.4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% 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，但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新车交易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量突破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已是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年疫情以来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月新车销量最高记录，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去年上涨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117.95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百分点。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但相较于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月，受春节影响，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月新车消费需求明显下降，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新车交易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量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56.62%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33.58%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降幅都远高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水平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月份累计新车销售数量来看，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新车销量同比增长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28.05%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年同期增长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17.07%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。从新车整体销量来看，已恢复到疫情前的水平。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从新能源汽车销量变化来看，新能源汽车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月份销售变化与新车整体变化保持了基本一致，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1.96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31.12%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134.63%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月交易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47.04%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25.76%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2.997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34.22%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。但受新能源汽车购车指标影响，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月份新能源汽车销量只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34.68%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，与去年全年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39.7%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的占有率相比下降了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5.02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从混合动力新能源汽车占比来看，混合动力汽车销量占比出现明显提升，随着各品牌加大混合动力车型的投放，消费者对混合动力车型的喜爱在明显增强。</a:t>
            </a:r>
            <a:endParaRPr lang="zh-CN" altLang="zh-CN" sz="16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41630" algn="just">
              <a:lnSpc>
                <a:spcPts val="2400"/>
              </a:lnSpc>
            </a:pP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4839335"/>
          </a:xfrm>
        </p:spPr>
        <p:txBody>
          <a:bodyPr rtlCol="0">
            <a:noAutofit/>
          </a:bodyPr>
          <a:lstStyle/>
          <a:p>
            <a:pPr indent="341630" algn="just"/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与新车销售不同，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年北京二手车交易持续表现低迷，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8.38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8.49%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0.97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，二手车销量低于新车销量。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月北京市二手车成交过户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18.73%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75.45%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月交易量有所上涨主要是受二手车商户担心新车价格下调影响，进行了节前清库，节后二手车买卖都处于观望中，限制了二手车交易活跃度</a:t>
            </a:r>
            <a:r>
              <a:rPr lang="zh-CN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41630" algn="just"/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月份北京汽车市场仍将维持低迷趋势，受小米汽车投放价格预期以及预测各品牌新车价格降价等影响，同时消费者对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月份北京国际汽车展中投放新车的期许，都限制了</a:t>
            </a:r>
            <a:r>
              <a:rPr lang="en-US" altLang="zh-CN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月份北京汽车消费者的购车欲望，预计北京三月份的新、旧车交易都仍将出现同比下降的趋势。</a:t>
            </a:r>
            <a:endParaRPr lang="en-US" altLang="zh-CN" sz="16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41630" algn="just"/>
            <a:endParaRPr lang="en-US" altLang="zh-CN" sz="16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7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3747222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4421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6.03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14.4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环比降幅低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8.3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117.95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.61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56.62%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环比降幅高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.52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33.58%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同比降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8.64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28.05%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16.95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5273718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6829625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390465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5651889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3985363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697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4133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16.03%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41.3 %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1691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59.09%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51.16 %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5824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8.81%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697855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93136" y="1787114"/>
            <a:ext cx="2921344" cy="4574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6.86%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3.72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6.47%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2047768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5968369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9667661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4728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31.12%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134.63%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32.51%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8734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44.57%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47.04%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25.76%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39.69%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5061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48.77%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2.997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34.22%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34.68%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4116154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139731</TotalTime>
  <Words>1290</Words>
  <Application>Microsoft Office PowerPoint</Application>
  <PresentationFormat>宽屏</PresentationFormat>
  <Paragraphs>92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承桉 李</cp:lastModifiedBy>
  <cp:revision>204</cp:revision>
  <dcterms:created xsi:type="dcterms:W3CDTF">2021-12-26T04:02:55Z</dcterms:created>
  <dcterms:modified xsi:type="dcterms:W3CDTF">2024-04-08T05:25:36Z</dcterms:modified>
</cp:coreProperties>
</file>