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charts/chart3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.xml" ContentType="application/vnd.openxmlformats-officedocument.presentationml.tags+xml"/>
  <Override PartName="/ppt/charts/chart5.xml" ContentType="application/vnd.openxmlformats-officedocument.drawingml.chart+xml"/>
  <Override PartName="/ppt/theme/themeOverride3.xml" ContentType="application/vnd.openxmlformats-officedocument.themeOverride+xml"/>
  <Override PartName="/ppt/tags/tag4.xml" ContentType="application/vnd.openxmlformats-officedocument.presentationml.tags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4.xml" ContentType="application/vnd.openxmlformats-officedocument.themeOverride+xml"/>
  <Override PartName="/ppt/charts/chart7.xml" ContentType="application/vnd.openxmlformats-officedocument.drawingml.chart+xml"/>
  <Override PartName="/ppt/theme/themeOverride5.xml" ContentType="application/vnd.openxmlformats-officedocument.themeOverride+xml"/>
  <Override PartName="/ppt/notesSlides/notesSlide4.xml" ContentType="application/vnd.openxmlformats-officedocument.presentationml.notesSlide+xml"/>
  <Override PartName="/ppt/charts/chart8.xml" ContentType="application/vnd.openxmlformats-officedocument.drawingml.chart+xml"/>
  <Override PartName="/ppt/theme/themeOverride6.xml" ContentType="application/vnd.openxmlformats-officedocument.themeOverride+xml"/>
  <Override PartName="/ppt/charts/chart9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7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2"/>
    <p:sldId id="323" r:id="rId3"/>
    <p:sldId id="332" r:id="rId4"/>
    <p:sldId id="341" r:id="rId5"/>
    <p:sldId id="333" r:id="rId6"/>
    <p:sldId id="328" r:id="rId7"/>
    <p:sldId id="327" r:id="rId8"/>
    <p:sldId id="331" r:id="rId9"/>
    <p:sldId id="330" r:id="rId10"/>
    <p:sldId id="326" r:id="rId11"/>
    <p:sldId id="325" r:id="rId12"/>
    <p:sldId id="318" r:id="rId13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0">
          <p15:clr>
            <a:srgbClr val="A4A3A4"/>
          </p15:clr>
        </p15:guide>
        <p15:guide id="2" orient="horz" pos="530">
          <p15:clr>
            <a:srgbClr val="A4A3A4"/>
          </p15:clr>
        </p15:guide>
        <p15:guide id="3" orient="horz" pos="3736">
          <p15:clr>
            <a:srgbClr val="A4A3A4"/>
          </p15:clr>
        </p15:guide>
        <p15:guide id="4" pos="3778">
          <p15:clr>
            <a:srgbClr val="A4A3A4"/>
          </p15:clr>
        </p15:guide>
        <p15:guide id="5" pos="39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2A570"/>
    <a:srgbClr val="4472C4"/>
    <a:srgbClr val="0070C0"/>
    <a:srgbClr val="5B9BD5"/>
    <a:srgbClr val="76A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613" autoAdjust="0"/>
    <p:restoredTop sz="94660"/>
  </p:normalViewPr>
  <p:slideViewPr>
    <p:cSldViewPr snapToGrid="0" showGuides="1">
      <p:cViewPr varScale="1">
        <p:scale>
          <a:sx n="92" d="100"/>
          <a:sy n="92" d="100"/>
        </p:scale>
        <p:origin x="81" y="147"/>
      </p:cViewPr>
      <p:guideLst>
        <p:guide orient="horz" pos="2220"/>
        <p:guide orient="horz" pos="530"/>
        <p:guide orient="horz" pos="3736"/>
        <p:guide pos="3778"/>
        <p:guide pos="397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2&#26376;&#25968;&#25454;\&#26376;&#24230;&#36827;&#21475;&#36710;&#38144;&#37327;&#36208;&#21183;1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4&#36710;&#36742;&#36816;&#31649;&#37096;\&#27599;&#26376;&#25968;&#25454;&#20998;&#26512;\2023&#24180;11&#26376;&#25968;&#25454;\1-&#36827;&#21475;&#27773;&#36710;&#24211;&#23384;&#27700;&#24179;-202311&#26376;&#65288;PPT&#24211;&#23384;&#39029;&#20351;&#29992;&#25968;&#25454;&#65289;&#21103;&#26412;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3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5.xm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5.xlsx"/><Relationship Id="rId1" Type="http://schemas.openxmlformats.org/officeDocument/2006/relationships/themeOverride" Target="../theme/themeOverride6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3382951554676699E-2"/>
          <c:y val="9.5731722389787194E-2"/>
          <c:w val="0.94710016955958498"/>
          <c:h val="0.8023480346731669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Sheet1!$B$2:$B$17</c:f>
              <c:numCache>
                <c:formatCode>0.0</c:formatCode>
                <c:ptCount val="16"/>
                <c:pt idx="0">
                  <c:v>42.069600000000001</c:v>
                </c:pt>
                <c:pt idx="1">
                  <c:v>77.143100000000004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142.29920000000001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formatCode="General">
                  <c:v>93</c:v>
                </c:pt>
                <c:pt idx="12" formatCode="General">
                  <c:v>94</c:v>
                </c:pt>
                <c:pt idx="13">
                  <c:v>87.8</c:v>
                </c:pt>
                <c:pt idx="14">
                  <c:v>79.900000000000006</c:v>
                </c:pt>
                <c:pt idx="15">
                  <c:v>10.3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5D8-4FE2-942D-FC91E2AE79DB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-193325680"/>
        <c:axId val="-28840697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Sheet1!$A$2:$A$17</c:f>
              <c:strCache>
                <c:ptCount val="16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</c:v>
                </c:pt>
                <c:pt idx="14">
                  <c:v>2023</c:v>
                </c:pt>
                <c:pt idx="15">
                  <c:v>2024YTD</c:v>
                </c:pt>
              </c:strCache>
            </c:strRef>
          </c:cat>
          <c:val>
            <c:numRef>
              <c:f>Sheet1!$C$2:$C$17</c:f>
              <c:numCache>
                <c:formatCode>0.0%</c:formatCode>
                <c:ptCount val="16"/>
                <c:pt idx="0">
                  <c:v>0.03</c:v>
                </c:pt>
                <c:pt idx="1">
                  <c:v>0.93</c:v>
                </c:pt>
                <c:pt idx="2">
                  <c:v>0.30099999999999999</c:v>
                </c:pt>
                <c:pt idx="3">
                  <c:v>8.7999999999999995E-2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-8.7999999999999995E-2</c:v>
                </c:pt>
                <c:pt idx="10">
                  <c:v>-7.5999999999999998E-2</c:v>
                </c:pt>
                <c:pt idx="11">
                  <c:v>-0.114</c:v>
                </c:pt>
                <c:pt idx="12">
                  <c:v>6.0000000000000001E-3</c:v>
                </c:pt>
                <c:pt idx="13">
                  <c:v>-6.5000000000000002E-2</c:v>
                </c:pt>
                <c:pt idx="14">
                  <c:v>-8.8999999999999996E-2</c:v>
                </c:pt>
                <c:pt idx="15">
                  <c:v>-2.8000000000000001E-2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35D8-4FE2-942D-FC91E2AE79DB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300545632"/>
        <c:axId val="-199598512"/>
      </c:lineChart>
      <c:catAx>
        <c:axId val="-1933256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8406976"/>
        <c:crosses val="autoZero"/>
        <c:auto val="1"/>
        <c:lblAlgn val="ctr"/>
        <c:lblOffset val="100"/>
        <c:noMultiLvlLbl val="0"/>
      </c:catAx>
      <c:valAx>
        <c:axId val="-28840697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3325680"/>
        <c:crosses val="autoZero"/>
        <c:crossBetween val="between"/>
      </c:valAx>
      <c:catAx>
        <c:axId val="-30054563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-199598512"/>
        <c:crosses val="autoZero"/>
        <c:auto val="1"/>
        <c:lblAlgn val="ctr"/>
        <c:lblOffset val="100"/>
        <c:noMultiLvlLbl val="0"/>
      </c:catAx>
      <c:valAx>
        <c:axId val="-1995985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30054563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02"/>
          <c:y val="2.4701173532828798E-2"/>
          <c:w val="0.56199596774193294"/>
          <c:h val="9.6240939235256298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334949298427E-2"/>
          <c:y val="0.16299458237658401"/>
          <c:w val="0.979032607488059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76.7</c:v>
                </c:pt>
                <c:pt idx="11">
                  <c:v>76.900000000000006</c:v>
                </c:pt>
                <c:pt idx="12" formatCode="0.0_ 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5DF-44B1-9FD3-8BC99BBD448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-272816352"/>
        <c:axId val="-272785856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effectLst/>
          </c:spPr>
          <c:marker>
            <c:symbol val="none"/>
          </c:marker>
          <c:dLbls>
            <c:dLbl>
              <c:idx val="2"/>
              <c:layout>
                <c:manualLayout>
                  <c:x val="-3.1289347771342201E-2"/>
                  <c:y val="6.617824205035470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B5DF-44B1-9FD3-8BC99BBD448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Sheet1!$A$2:$A$14</c:f>
              <c:strCache>
                <c:ptCount val="13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</c:v>
                </c:pt>
                <c:pt idx="11">
                  <c:v>2023</c:v>
                </c:pt>
                <c:pt idx="12">
                  <c:v>2024YTD</c:v>
                </c:pt>
              </c:strCache>
            </c:strRef>
          </c:cat>
          <c:val>
            <c:numRef>
              <c:f>Sheet1!$C$2:$C$14</c:f>
              <c:numCache>
                <c:formatCode>0.0%</c:formatCode>
                <c:ptCount val="13"/>
                <c:pt idx="1">
                  <c:v>0.125</c:v>
                </c:pt>
                <c:pt idx="2">
                  <c:v>0.13600000000000001</c:v>
                </c:pt>
                <c:pt idx="3">
                  <c:v>-0.107</c:v>
                </c:pt>
                <c:pt idx="4">
                  <c:v>-6.0000000000000001E-3</c:v>
                </c:pt>
                <c:pt idx="5">
                  <c:v>8.9999999999999993E-3</c:v>
                </c:pt>
                <c:pt idx="6">
                  <c:v>-0.02</c:v>
                </c:pt>
                <c:pt idx="7">
                  <c:v>2E-3</c:v>
                </c:pt>
                <c:pt idx="8">
                  <c:v>-0.10199999999999999</c:v>
                </c:pt>
                <c:pt idx="9">
                  <c:v>-6.0999999999999999E-2</c:v>
                </c:pt>
                <c:pt idx="10">
                  <c:v>-0.1076</c:v>
                </c:pt>
                <c:pt idx="11">
                  <c:v>1E-3</c:v>
                </c:pt>
                <c:pt idx="12" formatCode="0.00%">
                  <c:v>-2.8000000000000001E-2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5DF-44B1-9FD3-8BC99BBD448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62121011"/>
        <c:axId val="63938854"/>
      </c:lineChart>
      <c:catAx>
        <c:axId val="-2728163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785856"/>
        <c:crosses val="autoZero"/>
        <c:auto val="1"/>
        <c:lblAlgn val="ctr"/>
        <c:lblOffset val="100"/>
        <c:noMultiLvlLbl val="0"/>
      </c:catAx>
      <c:valAx>
        <c:axId val="-27278585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2816352"/>
        <c:crosses val="autoZero"/>
        <c:crossBetween val="between"/>
      </c:valAx>
      <c:catAx>
        <c:axId val="262121011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3938854"/>
        <c:crosses val="autoZero"/>
        <c:auto val="1"/>
        <c:lblAlgn val="ctr"/>
        <c:lblOffset val="100"/>
        <c:noMultiLvlLbl val="0"/>
      </c:catAx>
      <c:valAx>
        <c:axId val="63938854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62121011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delete val="1"/>
      </c:legendEntry>
      <c:layout>
        <c:manualLayout>
          <c:xMode val="edge"/>
          <c:yMode val="edge"/>
          <c:x val="0.44543391555494399"/>
          <c:y val="5.2579224101179503E-2"/>
          <c:w val="0.54763951448561798"/>
          <c:h val="7.0335698120957094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0" vertOverflow="ellipsis" vert="horz" wrap="square" anchor="ctr" anchorCtr="1"/>
          <a:lstStyle/>
          <a:p>
            <a:pPr defTabSz="914400"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2022</a:t>
            </a:r>
            <a:r>
              <a:rPr lang="zh-CN" altLang="en-US"/>
              <a:t>年</a:t>
            </a:r>
            <a:r>
              <a:rPr lang="en-US" altLang="zh-CN"/>
              <a:t>-2024</a:t>
            </a:r>
            <a:r>
              <a:rPr lang="zh-CN" altLang="en-US"/>
              <a:t>年进口汽车月度销量表</a:t>
            </a:r>
          </a:p>
          <a:p>
            <a:pPr defTabSz="914400">
              <a:defRPr/>
            </a:pPr>
            <a:r>
              <a:rPr lang="zh-CN" altLang="en-US"/>
              <a:t>                                                               单位：万辆</a:t>
            </a:r>
          </a:p>
        </c:rich>
      </c:tx>
      <c:layout>
        <c:manualLayout>
          <c:xMode val="edge"/>
          <c:yMode val="edge"/>
          <c:x val="0.215653153153153"/>
          <c:y val="3.5135135135135102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 defTabSz="914400"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[月度进口车销量走势12.xlsx]Sheet1!$B$6</c:f>
              <c:strCache>
                <c:ptCount val="1"/>
                <c:pt idx="0">
                  <c:v>2022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cat>
            <c:numRef>
              <c:f>[月度进口车销量走势12.xlsx]Sheet1!$C$3:$N$3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[月度进口车销量走势12.xlsx]Sheet1!$C$6:$N$6</c:f>
              <c:numCache>
                <c:formatCode>General</c:formatCode>
                <c:ptCount val="12"/>
                <c:pt idx="0">
                  <c:v>88897</c:v>
                </c:pt>
                <c:pt idx="1">
                  <c:v>41591</c:v>
                </c:pt>
                <c:pt idx="2">
                  <c:v>65069</c:v>
                </c:pt>
                <c:pt idx="3">
                  <c:v>45535</c:v>
                </c:pt>
                <c:pt idx="4">
                  <c:v>54785</c:v>
                </c:pt>
                <c:pt idx="5">
                  <c:v>71755</c:v>
                </c:pt>
                <c:pt idx="6">
                  <c:v>74290</c:v>
                </c:pt>
                <c:pt idx="7">
                  <c:v>74887</c:v>
                </c:pt>
                <c:pt idx="8">
                  <c:v>68797</c:v>
                </c:pt>
                <c:pt idx="9">
                  <c:v>58034</c:v>
                </c:pt>
                <c:pt idx="10">
                  <c:v>57550</c:v>
                </c:pt>
                <c:pt idx="11">
                  <c:v>66981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8D8-4CBE-A6EF-E6E872FD7BED}"/>
            </c:ext>
          </c:extLst>
        </c:ser>
        <c:ser>
          <c:idx val="1"/>
          <c:order val="1"/>
          <c:tx>
            <c:strRef>
              <c:f>[月度进口车销量走势12.xlsx]Sheet1!$B$7</c:f>
              <c:strCache>
                <c:ptCount val="1"/>
                <c:pt idx="0">
                  <c:v>2023</c:v>
                </c:pt>
              </c:strCache>
            </c:strRef>
          </c:tx>
          <c:spPr>
            <a:ln w="28575" cap="rnd">
              <a:solidFill>
                <a:srgbClr val="5B9BD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Pt>
            <c:idx val="7"/>
            <c:marker>
              <c:symbol val="circle"/>
              <c:size val="5"/>
              <c:spPr>
                <a:solidFill>
                  <a:srgbClr val="0070C0"/>
                </a:solidFill>
                <a:ln w="9525">
                  <a:solidFill>
                    <a:schemeClr val="accent3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rgbClr val="0070C0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2-C8D8-4CBE-A6EF-E6E872FD7BED}"/>
              </c:ext>
            </c:extLst>
          </c:dPt>
          <c:cat>
            <c:numRef>
              <c:f>[月度进口车销量走势12.xlsx]Sheet1!$C$3:$N$3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[月度进口车销量走势12.xlsx]Sheet1!$C$7:$N$7</c:f>
              <c:numCache>
                <c:formatCode>General</c:formatCode>
                <c:ptCount val="12"/>
                <c:pt idx="0">
                  <c:v>56486</c:v>
                </c:pt>
                <c:pt idx="1">
                  <c:v>56972</c:v>
                </c:pt>
                <c:pt idx="2">
                  <c:v>65522</c:v>
                </c:pt>
                <c:pt idx="3">
                  <c:v>59260</c:v>
                </c:pt>
                <c:pt idx="4">
                  <c:v>61139</c:v>
                </c:pt>
                <c:pt idx="5">
                  <c:v>65212</c:v>
                </c:pt>
                <c:pt idx="6">
                  <c:v>60455</c:v>
                </c:pt>
                <c:pt idx="7">
                  <c:v>63260</c:v>
                </c:pt>
                <c:pt idx="8">
                  <c:v>68723</c:v>
                </c:pt>
                <c:pt idx="9">
                  <c:v>62054</c:v>
                </c:pt>
                <c:pt idx="10">
                  <c:v>69009</c:v>
                </c:pt>
                <c:pt idx="11">
                  <c:v>80985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C8D8-4CBE-A6EF-E6E872FD7BED}"/>
            </c:ext>
          </c:extLst>
        </c:ser>
        <c:ser>
          <c:idx val="2"/>
          <c:order val="2"/>
          <c:tx>
            <c:strRef>
              <c:f>[月度进口车销量走势12.xlsx]Sheet1!$B$8</c:f>
              <c:strCache>
                <c:ptCount val="1"/>
                <c:pt idx="0">
                  <c:v>2024</c:v>
                </c:pt>
              </c:strCache>
            </c:strRef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dPt>
            <c:idx val="0"/>
            <c:marker>
              <c:symbol val="circle"/>
              <c:size val="5"/>
              <c:spPr>
                <a:solidFill>
                  <a:schemeClr val="tx2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extLst>
              <c:ext xmlns:c16="http://schemas.microsoft.com/office/drawing/2014/chart" uri="{C3380CC4-5D6E-409C-BE32-E72D297353CC}">
                <c16:uniqueId val="{00000004-C8D8-4CBE-A6EF-E6E872FD7BED}"/>
              </c:ext>
            </c:extLst>
          </c:dPt>
          <c:dPt>
            <c:idx val="1"/>
            <c:marker>
              <c:symbol val="circle"/>
              <c:size val="5"/>
              <c:spPr>
                <a:solidFill>
                  <a:schemeClr val="tx2"/>
                </a:solidFill>
                <a:ln w="9525">
                  <a:solidFill>
                    <a:schemeClr val="accent5"/>
                  </a:solidFill>
                </a:ln>
                <a:effectLst/>
              </c:spPr>
            </c:marker>
            <c:bubble3D val="0"/>
            <c:spPr>
              <a:ln w="28575" cap="rnd">
                <a:solidFill>
                  <a:schemeClr val="tx2"/>
                </a:solidFill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6-C8D8-4CBE-A6EF-E6E872FD7BED}"/>
              </c:ext>
            </c:extLst>
          </c:dPt>
          <c:cat>
            <c:numRef>
              <c:f>[月度进口车销量走势12.xlsx]Sheet1!$C$3:$N$3</c:f>
              <c:numCache>
                <c:formatCode>General</c:formatCode>
                <c:ptCount val="12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  <c:pt idx="8">
                  <c:v>9</c:v>
                </c:pt>
                <c:pt idx="9">
                  <c:v>10</c:v>
                </c:pt>
                <c:pt idx="10">
                  <c:v>11</c:v>
                </c:pt>
                <c:pt idx="11">
                  <c:v>12</c:v>
                </c:pt>
              </c:numCache>
            </c:numRef>
          </c:cat>
          <c:val>
            <c:numRef>
              <c:f>[月度进口车销量走势12.xlsx]Sheet1!$C$8:$N$8</c:f>
              <c:numCache>
                <c:formatCode>General</c:formatCode>
                <c:ptCount val="12"/>
                <c:pt idx="0">
                  <c:v>77182</c:v>
                </c:pt>
                <c:pt idx="1">
                  <c:v>33136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C8D8-4CBE-A6EF-E6E872FD7BE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7804371"/>
        <c:axId val="738857674"/>
      </c:lineChart>
      <c:catAx>
        <c:axId val="137804371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38857674"/>
        <c:crosses val="autoZero"/>
        <c:auto val="1"/>
        <c:lblAlgn val="ctr"/>
        <c:lblOffset val="100"/>
        <c:noMultiLvlLbl val="0"/>
      </c:catAx>
      <c:valAx>
        <c:axId val="73885767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78043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8666315049226498E-2"/>
          <c:y val="0.19813372302082999"/>
          <c:w val="0.86177777777777798"/>
          <c:h val="0.765740740740741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库存变化!$K$17</c:f>
              <c:strCache>
                <c:ptCount val="1"/>
                <c:pt idx="0">
                  <c:v>进销差-万辆</c:v>
                </c:pt>
              </c:strCache>
            </c:strRef>
          </c:tx>
          <c:spPr>
            <a:solidFill>
              <a:srgbClr val="4472C4"/>
            </a:solidFill>
            <a:ln>
              <a:noFill/>
            </a:ln>
            <a:effectLst/>
          </c:spPr>
          <c:invertIfNegative val="0"/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库存变化!$K$18:$K$28</c:f>
              <c:numCache>
                <c:formatCode>0.0_ </c:formatCode>
                <c:ptCount val="11"/>
                <c:pt idx="0">
                  <c:v>15.959199999999999</c:v>
                </c:pt>
                <c:pt idx="1">
                  <c:v>-4.9903999999999904</c:v>
                </c:pt>
                <c:pt idx="2">
                  <c:v>-7.9725000000000001</c:v>
                </c:pt>
                <c:pt idx="3">
                  <c:v>8.5184999999999995</c:v>
                </c:pt>
                <c:pt idx="4">
                  <c:v>4.3000000000006401E-3</c:v>
                </c:pt>
                <c:pt idx="5">
                  <c:v>-6.09</c:v>
                </c:pt>
                <c:pt idx="6">
                  <c:v>-6.72</c:v>
                </c:pt>
                <c:pt idx="7" formatCode="General">
                  <c:v>9.9999999999994302E-2</c:v>
                </c:pt>
                <c:pt idx="8" formatCode="General">
                  <c:v>11</c:v>
                </c:pt>
                <c:pt idx="9" formatCode="General">
                  <c:v>3</c:v>
                </c:pt>
                <c:pt idx="10" formatCode="General">
                  <c:v>-0.69999999999999896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CFA-4152-8E0B-690EF77764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088922864"/>
        <c:axId val="1711307664"/>
      </c:barChart>
      <c:lineChart>
        <c:grouping val="standard"/>
        <c:varyColors val="0"/>
        <c:ser>
          <c:idx val="1"/>
          <c:order val="1"/>
          <c:tx>
            <c:strRef>
              <c:f>库存变化!$L$17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19050" cap="rnd" cmpd="sng" algn="ctr">
              <a:solidFill>
                <a:srgbClr val="F2A570"/>
              </a:solidFill>
              <a:prstDash val="solid"/>
              <a:bevel/>
            </a:ln>
            <a:effectLst/>
          </c:spPr>
          <c:marker>
            <c:symbol val="circle"/>
            <c:size val="5"/>
            <c:spPr>
              <a:solidFill>
                <a:schemeClr val="tx2"/>
              </a:solidFill>
              <a:ln w="6350" cap="flat" cmpd="sng" algn="ctr">
                <a:noFill/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库存变化!$J$18:$J$28</c:f>
              <c:strCache>
                <c:ptCount val="11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  <c:pt idx="9">
                  <c:v>2023</c:v>
                </c:pt>
                <c:pt idx="10">
                  <c:v>2024YTD</c:v>
                </c:pt>
              </c:strCache>
            </c:strRef>
          </c:cat>
          <c:val>
            <c:numRef>
              <c:f>库存变化!$L$18:$L$28</c:f>
              <c:numCache>
                <c:formatCode>General</c:formatCode>
                <c:ptCount val="11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formatCode="0.0_ ">
                  <c:v>3.11985635193775</c:v>
                </c:pt>
                <c:pt idx="8" formatCode="0.0_ ">
                  <c:v>5.05555555555555</c:v>
                </c:pt>
                <c:pt idx="9" formatCode="0.0_ ">
                  <c:v>4.9305339407486999</c:v>
                </c:pt>
                <c:pt idx="10" formatCode="0.0_ ">
                  <c:v>5.2457757296466996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CFA-4152-8E0B-690EF77764F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115700928"/>
        <c:axId val="1712818912"/>
      </c:lineChart>
      <c:catAx>
        <c:axId val="108892286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11307664"/>
        <c:crosses val="autoZero"/>
        <c:auto val="1"/>
        <c:lblAlgn val="ctr"/>
        <c:lblOffset val="100"/>
        <c:noMultiLvlLbl val="0"/>
      </c:catAx>
      <c:valAx>
        <c:axId val="1711307664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88922864"/>
        <c:crosses val="autoZero"/>
        <c:crossBetween val="between"/>
      </c:valAx>
      <c:catAx>
        <c:axId val="11157009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1712818912"/>
        <c:crosses val="autoZero"/>
        <c:auto val="1"/>
        <c:lblAlgn val="ctr"/>
        <c:lblOffset val="100"/>
        <c:noMultiLvlLbl val="0"/>
      </c:catAx>
      <c:valAx>
        <c:axId val="1712818912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11570092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56076388888888895"/>
          <c:y val="7.2916666666666699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86270082540172E-2"/>
          <c:y val="0.164324989369215"/>
          <c:w val="0.97903260748806098"/>
          <c:h val="0.719169811197106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海关进口报关单价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391-40DC-8A09-C1AEFF2E12E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Sheet1!$A$3:$A$12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2024YTD</c:v>
                </c:pt>
              </c:strCache>
            </c:strRef>
          </c:cat>
          <c:val>
            <c:numRef>
              <c:f>Sheet1!$B$3:$B$12</c:f>
              <c:numCache>
                <c:formatCode>General</c:formatCode>
                <c:ptCount val="10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formatCode="0.00">
                  <c:v>37.11</c:v>
                </c:pt>
                <c:pt idx="7">
                  <c:v>40.19</c:v>
                </c:pt>
                <c:pt idx="8" formatCode="0.00_ ">
                  <c:v>41.57</c:v>
                </c:pt>
                <c:pt idx="9">
                  <c:v>41.68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91-40DC-8A09-C1AEFF2E12EC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-229153664"/>
        <c:axId val="-265663232"/>
      </c:barChart>
      <c:catAx>
        <c:axId val="-2291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65663232"/>
        <c:crosses val="autoZero"/>
        <c:auto val="1"/>
        <c:lblAlgn val="ctr"/>
        <c:lblOffset val="100"/>
        <c:noMultiLvlLbl val="0"/>
      </c:catAx>
      <c:valAx>
        <c:axId val="-26566323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-22915366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1875858623704E-2"/>
          <c:y val="0.10156586697313599"/>
          <c:w val="0.91412514050206095"/>
          <c:h val="0.81284298233012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吉普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19186</c:v>
                </c:pt>
                <c:pt idx="1">
                  <c:v>27451</c:v>
                </c:pt>
                <c:pt idx="2">
                  <c:v>17918</c:v>
                </c:pt>
                <c:pt idx="3">
                  <c:v>13760</c:v>
                </c:pt>
                <c:pt idx="4">
                  <c:v>7143</c:v>
                </c:pt>
                <c:pt idx="5">
                  <c:v>7829</c:v>
                </c:pt>
                <c:pt idx="6">
                  <c:v>5357</c:v>
                </c:pt>
                <c:pt idx="7">
                  <c:v>3625</c:v>
                </c:pt>
                <c:pt idx="8">
                  <c:v>2619</c:v>
                </c:pt>
                <c:pt idx="9">
                  <c:v>1119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F3F-4DDF-9118-D1EE04C233C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吉普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25729</c:v>
                </c:pt>
                <c:pt idx="1">
                  <c:v>24093</c:v>
                </c:pt>
                <c:pt idx="2">
                  <c:v>15196</c:v>
                </c:pt>
                <c:pt idx="3">
                  <c:v>9454</c:v>
                </c:pt>
                <c:pt idx="4">
                  <c:v>10306</c:v>
                </c:pt>
                <c:pt idx="5">
                  <c:v>7218</c:v>
                </c:pt>
                <c:pt idx="6">
                  <c:v>7122</c:v>
                </c:pt>
                <c:pt idx="7">
                  <c:v>3107</c:v>
                </c:pt>
                <c:pt idx="8">
                  <c:v>2659</c:v>
                </c:pt>
                <c:pt idx="9">
                  <c:v>1007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F3F-4DDF-9118-D1EE04C233C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273118896"/>
        <c:axId val="-27321731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丰田</c:v>
                </c:pt>
                <c:pt idx="7">
                  <c:v>沃尔沃</c:v>
                </c:pt>
                <c:pt idx="8">
                  <c:v>MINI</c:v>
                </c:pt>
                <c:pt idx="9">
                  <c:v>吉普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0.341029917648285</c:v>
                </c:pt>
                <c:pt idx="1">
                  <c:v>-0.122327055480675</c:v>
                </c:pt>
                <c:pt idx="2">
                  <c:v>-0.15191427614689099</c:v>
                </c:pt>
                <c:pt idx="3">
                  <c:v>-0.31293604651162799</c:v>
                </c:pt>
                <c:pt idx="4">
                  <c:v>0.44281114377712399</c:v>
                </c:pt>
                <c:pt idx="5">
                  <c:v>-7.8043172819006301E-2</c:v>
                </c:pt>
                <c:pt idx="6">
                  <c:v>0.32947545267873801</c:v>
                </c:pt>
                <c:pt idx="7">
                  <c:v>-0.14289655172413801</c:v>
                </c:pt>
                <c:pt idx="8">
                  <c:v>1.52730049637266E-2</c:v>
                </c:pt>
                <c:pt idx="9">
                  <c:v>-0.100089365504915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0F3F-4DDF-9118-D1EE04C233C9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287459936"/>
        <c:axId val="-248906912"/>
      </c:lineChart>
      <c:catAx>
        <c:axId val="-27311889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217312"/>
        <c:crosses val="autoZero"/>
        <c:auto val="1"/>
        <c:lblAlgn val="ctr"/>
        <c:lblOffset val="100"/>
        <c:noMultiLvlLbl val="0"/>
      </c:catAx>
      <c:valAx>
        <c:axId val="-27321731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73118896"/>
        <c:crosses val="autoZero"/>
        <c:crossBetween val="between"/>
      </c:valAx>
      <c:catAx>
        <c:axId val="-2874599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248906912"/>
        <c:crosses val="autoZero"/>
        <c:auto val="1"/>
        <c:lblAlgn val="ctr"/>
        <c:lblOffset val="100"/>
        <c:noMultiLvlLbl val="0"/>
      </c:catAx>
      <c:valAx>
        <c:axId val="-248906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8745993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legendEntry>
      <c:layout>
        <c:manualLayout>
          <c:xMode val="edge"/>
          <c:yMode val="edge"/>
          <c:x val="0.75605719995004395"/>
          <c:y val="2.0399367906910101E-2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5636845499268899E-2"/>
          <c:y val="7.9064772081931897E-2"/>
          <c:w val="0.96975550725205195"/>
          <c:h val="0.795479603553093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2023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50262</c:v>
                </c:pt>
                <c:pt idx="1">
                  <c:v>30549</c:v>
                </c:pt>
                <c:pt idx="2">
                  <c:v>5166</c:v>
                </c:pt>
                <c:pt idx="3">
                  <c:v>2657</c:v>
                </c:pt>
                <c:pt idx="4">
                  <c:v>6641</c:v>
                </c:pt>
                <c:pt idx="5">
                  <c:v>1978</c:v>
                </c:pt>
                <c:pt idx="6">
                  <c:v>3271</c:v>
                </c:pt>
                <c:pt idx="7">
                  <c:v>58211</c:v>
                </c:pt>
                <c:pt idx="8">
                  <c:v>4985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E5-43B7-AD04-C2CADF17B9F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49458</c:v>
                </c:pt>
                <c:pt idx="1">
                  <c:v>33646</c:v>
                </c:pt>
                <c:pt idx="2">
                  <c:v>6742</c:v>
                </c:pt>
                <c:pt idx="3">
                  <c:v>2410</c:v>
                </c:pt>
                <c:pt idx="4">
                  <c:v>3731</c:v>
                </c:pt>
                <c:pt idx="5">
                  <c:v>1778</c:v>
                </c:pt>
                <c:pt idx="6">
                  <c:v>1151</c:v>
                </c:pt>
                <c:pt idx="7">
                  <c:v>56720</c:v>
                </c:pt>
                <c:pt idx="8">
                  <c:v>4140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E5-43B7-AD04-C2CADF17B9F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229301712"/>
        <c:axId val="-243899168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2.86767978635468E-2"/>
                  <c:y val="-6.8737607402511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DE5-43B7-AD04-C2CADF17B9F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Coupe</c:v>
                </c:pt>
                <c:pt idx="3">
                  <c:v>Sportback</c:v>
                </c:pt>
                <c:pt idx="4">
                  <c:v>Cabrio</c:v>
                </c:pt>
                <c:pt idx="5">
                  <c:v>Hatchback</c:v>
                </c:pt>
                <c:pt idx="6">
                  <c:v>Wagon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0.00%</c:formatCode>
                <c:ptCount val="9"/>
                <c:pt idx="0">
                  <c:v>-1.5996180016712401E-2</c:v>
                </c:pt>
                <c:pt idx="1">
                  <c:v>0.101378113849881</c:v>
                </c:pt>
                <c:pt idx="2">
                  <c:v>0.305071622144793</c:v>
                </c:pt>
                <c:pt idx="3">
                  <c:v>-9.2961987203613095E-2</c:v>
                </c:pt>
                <c:pt idx="4">
                  <c:v>-0.43818702002710402</c:v>
                </c:pt>
                <c:pt idx="5">
                  <c:v>-0.101112234580384</c:v>
                </c:pt>
                <c:pt idx="6">
                  <c:v>-0.64811984102720899</c:v>
                </c:pt>
                <c:pt idx="7">
                  <c:v>-2.5613715620758998E-2</c:v>
                </c:pt>
                <c:pt idx="8">
                  <c:v>-0.16950852557672999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DE5-43B7-AD04-C2CADF17B9F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479302927"/>
        <c:axId val="993204330"/>
      </c:lineChart>
      <c:catAx>
        <c:axId val="-2293017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43899168"/>
        <c:crosses val="autoZero"/>
        <c:auto val="1"/>
        <c:lblAlgn val="ctr"/>
        <c:lblOffset val="100"/>
        <c:noMultiLvlLbl val="0"/>
      </c:catAx>
      <c:valAx>
        <c:axId val="-24389916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229301712"/>
        <c:crosses val="autoZero"/>
        <c:crossBetween val="between"/>
      </c:valAx>
      <c:catAx>
        <c:axId val="479302927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993204330"/>
        <c:crosses val="autoZero"/>
        <c:auto val="1"/>
        <c:lblAlgn val="ctr"/>
        <c:lblOffset val="100"/>
        <c:noMultiLvlLbl val="0"/>
      </c:catAx>
      <c:valAx>
        <c:axId val="993204330"/>
        <c:scaling>
          <c:orientation val="minMax"/>
        </c:scaling>
        <c:delete val="0"/>
        <c:axPos val="r"/>
        <c:numFmt formatCode="0%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79302927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9666238673592802"/>
          <c:y val="3.0960964394608301E-2"/>
          <c:w val="0.35688773644549499"/>
          <c:h val="7.41693845492776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2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4.6364443666257797E-2"/>
          <c:y val="2.8779354991396298E-2"/>
          <c:w val="0.82957987704159897"/>
          <c:h val="0.8626977738893909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Sheet1!$B$2:$B$15</c:f>
              <c:numCache>
                <c:formatCode>0.0%</c:formatCode>
                <c:ptCount val="14"/>
                <c:pt idx="0">
                  <c:v>1.5759011483895399E-2</c:v>
                </c:pt>
                <c:pt idx="1">
                  <c:v>1.8188278415678601E-2</c:v>
                </c:pt>
                <c:pt idx="2">
                  <c:v>1.34902358978078E-2</c:v>
                </c:pt>
                <c:pt idx="3">
                  <c:v>1.5927633359739998E-2</c:v>
                </c:pt>
                <c:pt idx="4">
                  <c:v>1.8741907286130299E-2</c:v>
                </c:pt>
                <c:pt idx="5">
                  <c:v>3.4307400526999002E-2</c:v>
                </c:pt>
                <c:pt idx="6">
                  <c:v>3.29121936187756E-2</c:v>
                </c:pt>
                <c:pt idx="7">
                  <c:v>3.3957876644653703E-2</c:v>
                </c:pt>
                <c:pt idx="8">
                  <c:v>5.0336908666277998E-2</c:v>
                </c:pt>
                <c:pt idx="9">
                  <c:v>1.6686671067634901E-2</c:v>
                </c:pt>
                <c:pt idx="10">
                  <c:v>1.1948559751849899E-2</c:v>
                </c:pt>
                <c:pt idx="11">
                  <c:v>1.4102367145859E-2</c:v>
                </c:pt>
                <c:pt idx="12">
                  <c:v>3.4848796115949397E-2</c:v>
                </c:pt>
                <c:pt idx="13">
                  <c:v>2.0406142880124701E-2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A2C-43CD-A050-824995F77510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Sheet1!$C$2:$C$15</c:f>
              <c:numCache>
                <c:formatCode>0.0%</c:formatCode>
                <c:ptCount val="14"/>
                <c:pt idx="0">
                  <c:v>2.90817980359338E-2</c:v>
                </c:pt>
                <c:pt idx="1">
                  <c:v>4.4945207016494002E-2</c:v>
                </c:pt>
                <c:pt idx="2">
                  <c:v>3.7051523479693399E-2</c:v>
                </c:pt>
                <c:pt idx="3">
                  <c:v>3.3701137566625003E-2</c:v>
                </c:pt>
                <c:pt idx="4">
                  <c:v>6.0873101572031602E-2</c:v>
                </c:pt>
                <c:pt idx="5">
                  <c:v>5.7923250915252703E-2</c:v>
                </c:pt>
                <c:pt idx="6">
                  <c:v>6.00902799177154E-2</c:v>
                </c:pt>
                <c:pt idx="7">
                  <c:v>5.4947862811869502E-2</c:v>
                </c:pt>
                <c:pt idx="8">
                  <c:v>6.2645519865808796E-2</c:v>
                </c:pt>
                <c:pt idx="9">
                  <c:v>6.3680009602112495E-2</c:v>
                </c:pt>
                <c:pt idx="10">
                  <c:v>5.6972087372179403E-2</c:v>
                </c:pt>
                <c:pt idx="11">
                  <c:v>3.81032107882067E-2</c:v>
                </c:pt>
                <c:pt idx="12">
                  <c:v>2.2581114922233199E-2</c:v>
                </c:pt>
                <c:pt idx="13">
                  <c:v>2.3103862193567502E-2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A2C-43CD-A050-824995F77510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Sheet1!$D$2:$D$15</c:f>
              <c:numCache>
                <c:formatCode>0.0%</c:formatCode>
                <c:ptCount val="14"/>
                <c:pt idx="0">
                  <c:v>0.217189962345544</c:v>
                </c:pt>
                <c:pt idx="1">
                  <c:v>0.30449096757302602</c:v>
                </c:pt>
                <c:pt idx="2">
                  <c:v>0.36089575718956901</c:v>
                </c:pt>
                <c:pt idx="3">
                  <c:v>0.34611460129898303</c:v>
                </c:pt>
                <c:pt idx="4">
                  <c:v>0.37545424373734998</c:v>
                </c:pt>
                <c:pt idx="5">
                  <c:v>0.41618539793086801</c:v>
                </c:pt>
                <c:pt idx="6">
                  <c:v>0.44875948397198301</c:v>
                </c:pt>
                <c:pt idx="7">
                  <c:v>0.46784590002711401</c:v>
                </c:pt>
                <c:pt idx="8">
                  <c:v>0.46150407187384901</c:v>
                </c:pt>
                <c:pt idx="9">
                  <c:v>0.44498889755746301</c:v>
                </c:pt>
                <c:pt idx="10">
                  <c:v>0.49433132895116499</c:v>
                </c:pt>
                <c:pt idx="11">
                  <c:v>0.47728935630609598</c:v>
                </c:pt>
                <c:pt idx="12">
                  <c:v>0.39834012487420301</c:v>
                </c:pt>
                <c:pt idx="13">
                  <c:v>0.51434864928411395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A2C-43CD-A050-824995F77510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Sheet1!$E$2:$E$15</c:f>
              <c:numCache>
                <c:formatCode>0.0%</c:formatCode>
                <c:ptCount val="14"/>
                <c:pt idx="0">
                  <c:v>0.21904516292126799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0.17830687230825301</c:v>
                </c:pt>
                <c:pt idx="4">
                  <c:v>0.141470688599382</c:v>
                </c:pt>
                <c:pt idx="5">
                  <c:v>8.7295865623032501E-2</c:v>
                </c:pt>
                <c:pt idx="6">
                  <c:v>6.7078645134961798E-2</c:v>
                </c:pt>
                <c:pt idx="7">
                  <c:v>6.4003970606482594E-2</c:v>
                </c:pt>
                <c:pt idx="8">
                  <c:v>7.1897096219255302E-2</c:v>
                </c:pt>
                <c:pt idx="9">
                  <c:v>0.10078617295805101</c:v>
                </c:pt>
                <c:pt idx="10">
                  <c:v>0.133382812857719</c:v>
                </c:pt>
                <c:pt idx="11">
                  <c:v>0.14866983119341501</c:v>
                </c:pt>
                <c:pt idx="12">
                  <c:v>0.20834774422892399</c:v>
                </c:pt>
                <c:pt idx="13">
                  <c:v>0.32068210224108701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6A2C-43CD-A050-824995F77510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Sheet1!$F$2:$F$15</c:f>
              <c:numCache>
                <c:formatCode>0.0%</c:formatCode>
                <c:ptCount val="14"/>
                <c:pt idx="0">
                  <c:v>0.32900555133095299</c:v>
                </c:pt>
                <c:pt idx="1">
                  <c:v>0.311562628567154</c:v>
                </c:pt>
                <c:pt idx="2">
                  <c:v>0.31419539947037201</c:v>
                </c:pt>
                <c:pt idx="3">
                  <c:v>0.34547545523214002</c:v>
                </c:pt>
                <c:pt idx="4">
                  <c:v>0.33483571498688802</c:v>
                </c:pt>
                <c:pt idx="5">
                  <c:v>0.31984291077549698</c:v>
                </c:pt>
                <c:pt idx="6">
                  <c:v>0.295759175820973</c:v>
                </c:pt>
                <c:pt idx="7">
                  <c:v>0.27288360700186998</c:v>
                </c:pt>
                <c:pt idx="8">
                  <c:v>0.238477330195529</c:v>
                </c:pt>
                <c:pt idx="9">
                  <c:v>0.27729100402088502</c:v>
                </c:pt>
                <c:pt idx="10">
                  <c:v>0.26416848310473001</c:v>
                </c:pt>
                <c:pt idx="11">
                  <c:v>0.26851781934076102</c:v>
                </c:pt>
                <c:pt idx="12">
                  <c:v>0.285716700429336</c:v>
                </c:pt>
                <c:pt idx="13">
                  <c:v>4.8756945389746197E-2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A2C-43CD-A050-824995F77510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Sheet1!$G$2:$G$15</c:f>
              <c:numCache>
                <c:formatCode>0.0%</c:formatCode>
                <c:ptCount val="14"/>
                <c:pt idx="0">
                  <c:v>0.136664063949375</c:v>
                </c:pt>
                <c:pt idx="1">
                  <c:v>0.11167109249354799</c:v>
                </c:pt>
                <c:pt idx="2">
                  <c:v>8.4122292822044406E-2</c:v>
                </c:pt>
                <c:pt idx="3">
                  <c:v>6.4254728759730706E-2</c:v>
                </c:pt>
                <c:pt idx="4">
                  <c:v>5.8379727664109697E-2</c:v>
                </c:pt>
                <c:pt idx="5">
                  <c:v>6.7285644330097205E-2</c:v>
                </c:pt>
                <c:pt idx="6">
                  <c:v>7.9521283240749197E-2</c:v>
                </c:pt>
                <c:pt idx="7">
                  <c:v>9.0890123575935594E-2</c:v>
                </c:pt>
                <c:pt idx="8">
                  <c:v>9.76248296679912E-2</c:v>
                </c:pt>
                <c:pt idx="9">
                  <c:v>8.0912800816179603E-2</c:v>
                </c:pt>
                <c:pt idx="10">
                  <c:v>3.3308167635492797E-2</c:v>
                </c:pt>
                <c:pt idx="11">
                  <c:v>4.2822660650073299E-2</c:v>
                </c:pt>
                <c:pt idx="12">
                  <c:v>4.14149635805246E-2</c:v>
                </c:pt>
                <c:pt idx="13">
                  <c:v>6.6069373460876907E-2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6A2C-43CD-A050-824995F77510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cat>
            <c:numRef>
              <c:f>Sheet1!$A$2:$A$15</c:f>
              <c:numCache>
                <c:formatCode>General</c:formatCode>
                <c:ptCount val="14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</c:v>
                </c:pt>
                <c:pt idx="12">
                  <c:v>2023</c:v>
                </c:pt>
                <c:pt idx="13">
                  <c:v>2024</c:v>
                </c:pt>
              </c:numCache>
            </c:numRef>
          </c:cat>
          <c:val>
            <c:numRef>
              <c:f>Sheet1!$H$2:$H$15</c:f>
              <c:numCache>
                <c:formatCode>0.0%</c:formatCode>
                <c:ptCount val="14"/>
                <c:pt idx="0">
                  <c:v>5.3254449933029302E-2</c:v>
                </c:pt>
                <c:pt idx="1">
                  <c:v>4.03046340277518E-2</c:v>
                </c:pt>
                <c:pt idx="2">
                  <c:v>2.2595972442756702E-2</c:v>
                </c:pt>
                <c:pt idx="3">
                  <c:v>1.6219571474528401E-2</c:v>
                </c:pt>
                <c:pt idx="4">
                  <c:v>1.0244616154108601E-2</c:v>
                </c:pt>
                <c:pt idx="5">
                  <c:v>1.7159529898253398E-2</c:v>
                </c:pt>
                <c:pt idx="6">
                  <c:v>1.5878938294842201E-2</c:v>
                </c:pt>
                <c:pt idx="7">
                  <c:v>1.54706593320741E-2</c:v>
                </c:pt>
                <c:pt idx="8">
                  <c:v>1.7514243511289301E-2</c:v>
                </c:pt>
                <c:pt idx="9">
                  <c:v>1.5654443977675101E-2</c:v>
                </c:pt>
                <c:pt idx="10">
                  <c:v>5.8885603268630203E-3</c:v>
                </c:pt>
                <c:pt idx="11">
                  <c:v>1.0494754575587999E-2</c:v>
                </c:pt>
                <c:pt idx="12">
                  <c:v>8.7505558488299197E-3</c:v>
                </c:pt>
                <c:pt idx="13">
                  <c:v>6.6329245504832398E-3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6A2C-43CD-A050-824995F7751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-262427104"/>
        <c:axId val="-265581968"/>
      </c:barChart>
      <c:catAx>
        <c:axId val="-262427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265581968"/>
        <c:crosses val="autoZero"/>
        <c:auto val="1"/>
        <c:lblAlgn val="ctr"/>
        <c:lblOffset val="100"/>
        <c:noMultiLvlLbl val="0"/>
      </c:catAx>
      <c:valAx>
        <c:axId val="-26558196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-2624271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098"/>
          <c:y val="4.2166016016547202E-2"/>
          <c:w val="7.6996765429642997E-2"/>
          <c:h val="0.8542225602135400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520689645508503E-2"/>
          <c:y val="4.8982564158797801E-2"/>
          <c:w val="0.86586977784379604"/>
          <c:h val="0.774240182168468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31088</c:v>
                </c:pt>
                <c:pt idx="8">
                  <c:v>45993</c:v>
                </c:pt>
                <c:pt idx="9">
                  <c:v>3423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A2-456A-90D8-E79951DE16A1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-194625856"/>
        <c:axId val="-194808128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2.5982215172313299E-2"/>
                  <c:y val="-3.22230303822143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1BA2-456A-90D8-E79951DE16A1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r>
                      <a:rPr lang="en-US" altLang="zh-CN"/>
                      <a:t>-10.5%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2-1BA2-456A-90D8-E79951DE16A1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r>
                      <a:rPr lang="en-US" altLang="zh-CN"/>
                      <a:t>47.9</a:t>
                    </a:r>
                    <a:r>
                      <a:rPr lang="en-US"/>
                      <a:t>%</a:t>
                    </a:r>
                  </a:p>
                </c:rich>
              </c:tx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1BA2-456A-90D8-E79951DE16A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</c:v>
                </c:pt>
                <c:pt idx="8">
                  <c:v>2023</c:v>
                </c:pt>
                <c:pt idx="9">
                  <c:v>2024 YTD</c:v>
                </c:pt>
              </c:strCache>
            </c:strRef>
          </c:cat>
          <c:val>
            <c:numRef>
              <c:f>Sheet1!$C$2:$C$11</c:f>
              <c:numCache>
                <c:formatCode>0.0%</c:formatCode>
                <c:ptCount val="10"/>
                <c:pt idx="1">
                  <c:v>2.7912552891396301</c:v>
                </c:pt>
                <c:pt idx="2">
                  <c:v>0.28149801587301598</c:v>
                </c:pt>
                <c:pt idx="3">
                  <c:v>7.2575962841114905E-4</c:v>
                </c:pt>
                <c:pt idx="4">
                  <c:v>1.91094135280182</c:v>
                </c:pt>
                <c:pt idx="5">
                  <c:v>-0.54262793362897999</c:v>
                </c:pt>
                <c:pt idx="6">
                  <c:v>0.26200000000000001</c:v>
                </c:pt>
                <c:pt idx="7" formatCode="0.00%">
                  <c:v>-0.105381294964029</c:v>
                </c:pt>
                <c:pt idx="8" formatCode="0.00%">
                  <c:v>0.47939999999999999</c:v>
                </c:pt>
                <c:pt idx="9" formatCode="0.00%">
                  <c:v>-0.41399999999999998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4-1BA2-456A-90D8-E79951DE16A1}"/>
            </c:ext>
          </c:extLst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0"/>
        <c:axId val="-199666176"/>
        <c:axId val="-199593696"/>
      </c:lineChart>
      <c:catAx>
        <c:axId val="-1946258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808128"/>
        <c:crosses val="autoZero"/>
        <c:auto val="1"/>
        <c:lblAlgn val="ctr"/>
        <c:lblOffset val="100"/>
        <c:noMultiLvlLbl val="0"/>
      </c:catAx>
      <c:valAx>
        <c:axId val="-1948081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4625856"/>
        <c:crosses val="autoZero"/>
        <c:crossBetween val="between"/>
      </c:valAx>
      <c:catAx>
        <c:axId val="-1996661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199593696"/>
        <c:crossesAt val="0"/>
        <c:auto val="1"/>
        <c:lblAlgn val="ctr"/>
        <c:lblOffset val="100"/>
        <c:noMultiLvlLbl val="0"/>
      </c:catAx>
      <c:valAx>
        <c:axId val="-19959369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19966617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698"/>
          <c:y val="0.91323391181350599"/>
          <c:w val="0.41608490394629799"/>
          <c:h val="6.70941652611912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  <a:t>2024/4/8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  <a:t>2024/4/8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571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0" y="1685657"/>
            <a:ext cx="12191999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endParaRPr lang="en-US" altLang="zh-CN" sz="4800" b="1" dirty="0">
              <a:solidFill>
                <a:schemeClr val="bg1"/>
              </a:solidFill>
              <a:latin typeface="+mj-ea"/>
              <a:ea typeface="+mj-ea"/>
              <a:cs typeface="Times New Roman" panose="02020603050405020304" pitchFamily="18" charset="0"/>
            </a:endParaRPr>
          </a:p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（</a:t>
            </a:r>
            <a:r>
              <a:rPr lang="en-US" altLang="zh-CN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2024-2</a:t>
            </a: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61961" y="5007900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汇报人：何索佳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961961" y="5510930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2024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>
                  <a:solidFill>
                    <a:schemeClr val="bg1"/>
                  </a:solidFill>
                  <a:latin typeface="+mn-ea"/>
                </a:rPr>
                <a:t>2</a:t>
              </a:r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月</a:t>
              </a:r>
            </a:p>
          </p:txBody>
        </p:sp>
      </p:grpSp>
      <p:sp>
        <p:nvSpPr>
          <p:cNvPr id="21" name="文本框 1"/>
          <p:cNvSpPr/>
          <p:nvPr/>
        </p:nvSpPr>
        <p:spPr>
          <a:xfrm>
            <a:off x="0" y="3799666"/>
            <a:ext cx="12191998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25" y="145459"/>
            <a:ext cx="3294157" cy="62695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-1" y="3277484"/>
            <a:ext cx="12191999" cy="436880"/>
          </a:xfrm>
          <a:prstGeom prst="rect">
            <a:avLst/>
          </a:prstGeom>
          <a:noFill/>
        </p:spPr>
        <p:txBody>
          <a:bodyPr wrap="square" anchor="ctr">
            <a:normAutofit fontScale="97500"/>
          </a:bodyPr>
          <a:lstStyle/>
          <a:p>
            <a:pPr indent="0" algn="ctr">
              <a:buFont typeface="Arial" panose="020B0604020202020204" pitchFamily="34" charset="0"/>
              <a:buNone/>
            </a:pPr>
            <a:r>
              <a:rPr lang="zh-CN" altLang="en-US" b="1" dirty="0">
                <a:solidFill>
                  <a:schemeClr val="bg1"/>
                </a:solidFill>
              </a:rPr>
              <a:t>（本次报告数据统计基于</a:t>
            </a:r>
            <a:r>
              <a:rPr lang="en-US" altLang="zh-CN" b="1" dirty="0">
                <a:solidFill>
                  <a:schemeClr val="bg1"/>
                </a:solidFill>
              </a:rPr>
              <a:t>2024</a:t>
            </a:r>
            <a:r>
              <a:rPr lang="zh-CN" altLang="en-US" b="1" dirty="0">
                <a:solidFill>
                  <a:schemeClr val="bg1"/>
                </a:solidFill>
              </a:rPr>
              <a:t>年</a:t>
            </a:r>
            <a:r>
              <a:rPr lang="en-US" altLang="zh-CN" b="1" dirty="0">
                <a:solidFill>
                  <a:schemeClr val="bg1"/>
                </a:solidFill>
              </a:rPr>
              <a:t>2</a:t>
            </a:r>
            <a:r>
              <a:rPr lang="zh-CN" altLang="en-US" b="1" dirty="0">
                <a:solidFill>
                  <a:schemeClr val="bg1"/>
                </a:solidFill>
              </a:rPr>
              <a:t>月共计</a:t>
            </a:r>
            <a:r>
              <a:rPr lang="en-US" altLang="zh-CN" b="1" dirty="0">
                <a:solidFill>
                  <a:schemeClr val="bg1"/>
                </a:solidFill>
              </a:rPr>
              <a:t>18</a:t>
            </a:r>
            <a:r>
              <a:rPr lang="zh-CN" altLang="en-US" b="1" dirty="0">
                <a:solidFill>
                  <a:schemeClr val="bg1"/>
                </a:solidFill>
              </a:rPr>
              <a:t>个交易日，结论仅供参考）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排量上行：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占比上升到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51.4%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年上升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11.6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个百分点，仍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2.0-2.5L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排量区间占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32.1%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2023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年同期增长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11.3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百分点，是第二大排量区间；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区间占比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4.9%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，位居第三。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22935" y="2908935"/>
          <a:ext cx="11059160" cy="3536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8404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2011-2024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907242"/>
            <a:ext cx="11238624" cy="922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2024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年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1-2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月份新能源汽车销售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3423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辆，季节性走弱，同比下降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41.4%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。其中纯电动汽车下降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30.3%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。插电混合车型同比下降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49%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13" name="矩形 12"/>
          <p:cNvSpPr/>
          <p:nvPr/>
        </p:nvSpPr>
        <p:spPr>
          <a:xfrm>
            <a:off x="4629081" y="214969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</a:p>
        </p:txBody>
      </p:sp>
      <p:graphicFrame>
        <p:nvGraphicFramePr>
          <p:cNvPr id="14" name="图表 13"/>
          <p:cNvGraphicFramePr/>
          <p:nvPr/>
        </p:nvGraphicFramePr>
        <p:xfrm>
          <a:off x="1782094" y="282167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2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7312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联系人：何索佳</a:t>
            </a: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010-81163536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13810907273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供给：汽车进口量历经四年的连续下滑后，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“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去库存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”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仍是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年的主要任务。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10.3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万辆，相比较去年同期下滑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2.8%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429.3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亿元，同比下滑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13.2%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60" name="矩形 59"/>
          <p:cNvSpPr/>
          <p:nvPr/>
        </p:nvSpPr>
        <p:spPr>
          <a:xfrm>
            <a:off x="4163854" y="242387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95541" y="299310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需求：近两年，进口车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保持相对稳定，受疫情和芯片短期冲击，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2023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76.9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万辆，同比基本持平。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月累计销售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110318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辆，同比下滑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2.8%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-2023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3" name="图表 2"/>
          <p:cNvGraphicFramePr/>
          <p:nvPr/>
        </p:nvGraphicFramePr>
        <p:xfrm>
          <a:off x="1010449" y="280878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需求：从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2022-2024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年进口汽车月度销量走势来看，今年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月进口汽车销量出现季节性下滑。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1283970" y="5839460"/>
          <a:ext cx="9495790" cy="2914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994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91465"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YOY</a:t>
                      </a:r>
                      <a:endParaRPr lang="en-US" altLang="en-US" sz="1400" b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12700" marR="12700" marT="12700" anchor="b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</a:t>
                      </a:r>
                      <a:r>
                        <a:rPr lang="en-US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36.6%</a:t>
                      </a:r>
                      <a:r>
                        <a:rPr lang="en-US" sz="1400" b="1">
                          <a:solidFill>
                            <a:srgbClr val="00B050"/>
                          </a:solidFill>
                          <a:latin typeface="宋体" panose="02010600030101010101" pitchFamily="2" charset="-122"/>
                        </a:rPr>
                        <a:t>   -41.8%</a:t>
                      </a:r>
                      <a:r>
                        <a:rPr lang="en-US" altLang="zh-CN" sz="1400" b="1">
                          <a:solidFill>
                            <a:srgbClr val="FF0000"/>
                          </a:solidFill>
                          <a:latin typeface="宋体" panose="02010600030101010101" pitchFamily="2" charset="-122"/>
                        </a:rPr>
                        <a:t>  </a:t>
                      </a:r>
                    </a:p>
                  </a:txBody>
                  <a:tcPr marL="12700" marR="12700" marT="12700" anchor="b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" name="图表 2"/>
          <p:cNvGraphicFramePr/>
          <p:nvPr/>
        </p:nvGraphicFramePr>
        <p:xfrm>
          <a:off x="1217295" y="2427605"/>
          <a:ext cx="9731375" cy="3194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29932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73527" y="1017101"/>
            <a:ext cx="11022532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年开局仍延续去年趋势，处于去库存周期。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1-2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月进口车供给与需求基本持平，库存深度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5.2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  <a:sym typeface="+mn-ea"/>
              </a:rPr>
              <a:t>个月，处历史高位。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2014-2024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955040" y="3221355"/>
          <a:ext cx="10416540" cy="2886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05271" y="2560704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</a:p>
        </p:txBody>
      </p:sp>
      <p:graphicFrame>
        <p:nvGraphicFramePr>
          <p:cNvPr id="10" name="图表 9"/>
          <p:cNvGraphicFramePr/>
          <p:nvPr/>
        </p:nvGraphicFramePr>
        <p:xfrm>
          <a:off x="2026400" y="3018637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矩形 10"/>
          <p:cNvSpPr/>
          <p:nvPr/>
        </p:nvSpPr>
        <p:spPr>
          <a:xfrm>
            <a:off x="683990" y="994591"/>
            <a:ext cx="11077575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（四）价格：进口汽车报关单价逐年提升，从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41.68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万元左右，一是消费升级趋势，二是低价产品国产化趋势，三是汇率近期有所贬值。</a:t>
            </a:r>
            <a:endParaRPr lang="zh-CN" alt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3">
            <a:alphaModFix amt="19000"/>
          </a:blip>
          <a:stretch>
            <a:fillRect/>
          </a:stretch>
        </p:blipFill>
        <p:spPr>
          <a:xfrm rot="10800000" flipH="1" flipV="1">
            <a:off x="-127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50071" y="97885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（五）品牌结构：本月进口汽车市场延续近十年市场大趋势，整体下滑。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1-2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月超豪华汽车累计下跌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34.34%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豪华车和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非豪华汽车销量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累计下跌幅度均为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2.4%</a:t>
            </a:r>
            <a:r>
              <a:rPr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r>
              <a:rPr lang="zh-CN" sz="2000" b="1" kern="100" dirty="0">
                <a:ea typeface="微软雅黑" panose="020B0503020204020204" pitchFamily="34" charset="-122"/>
                <a:cs typeface="方正兰亭纤黑_GBK"/>
              </a:rPr>
              <a:t>在销量占比上，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豪华车仍然是销量主力，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1-2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  <a:sym typeface="+mn-ea"/>
              </a:rPr>
              <a:t>月累计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占比达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89.44%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6590" y="2983226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月进口汽车品牌结构表</a:t>
            </a: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1507490" y="3498215"/>
          <a:ext cx="9175750" cy="23939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3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663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7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1536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1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1790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1663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140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787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品牌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2月(辆)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1-2月累计(辆)</a:t>
                      </a:r>
                      <a:endParaRPr lang="en-US" altLang="en-US" sz="12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87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2023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2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2024</a:t>
                      </a:r>
                      <a:endParaRPr lang="en-US" altLang="en-US" sz="1200" b="1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BC2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787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598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266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-55.52%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0.80%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1293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849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-34.34%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0.77%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7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50708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29795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-41.24%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89.92%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101101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98671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-2.40%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89.44%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7879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200" b="1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5666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3075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-45.73%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9.28%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11064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10798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-2.40%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lnSpc>
                          <a:spcPct val="90000"/>
                        </a:lnSpc>
                        <a:buNone/>
                      </a:pPr>
                      <a:r>
                        <a:rPr lang="en-US" sz="12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</a:rPr>
                        <a:t>9.79%</a:t>
                      </a:r>
                      <a:endParaRPr lang="en-US" altLang="en-US" sz="12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DEB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60897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1-2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935" y="721995"/>
            <a:ext cx="11109960" cy="15405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月，前十大品牌中有四个品牌（雷克萨斯、奥迪、丰田、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MINI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）实现正增长，其中奥迪和丰田的销量持续上升，增幅分别达到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44.3%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32.9%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；排名第一的雷克萨斯销量为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25729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辆，同比上升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34.1%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。国内汽车市场的价格战也影响到进口车市场，对于坚持不降指导价的保时捷来说，今年开年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月，销量比去年同期下降了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31.3%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988310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0948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</a:p>
        </p:txBody>
      </p:sp>
      <p:sp>
        <p:nvSpPr>
          <p:cNvPr id="14" name="矩形 13"/>
          <p:cNvSpPr/>
          <p:nvPr/>
        </p:nvSpPr>
        <p:spPr>
          <a:xfrm>
            <a:off x="623035" y="1054775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2024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1-2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月，三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大车型销量均出现不同程度的跌幅，轿车同比下跌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1.60%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，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SUV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同比下降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2.56%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；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降幅达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16.95%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。轿车中的小众车型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coupe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轿跑表现出色，同比增长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30.51%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</a:p>
        </p:txBody>
      </p:sp>
      <p:sp>
        <p:nvSpPr>
          <p:cNvPr id="3" name="矩形 2"/>
          <p:cNvSpPr/>
          <p:nvPr/>
        </p:nvSpPr>
        <p:spPr>
          <a:xfrm>
            <a:off x="4411951" y="2720971"/>
            <a:ext cx="4054475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2021-2024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4" name="图表 3"/>
          <p:cNvGraphicFramePr/>
          <p:nvPr/>
        </p:nvGraphicFramePr>
        <p:xfrm>
          <a:off x="1102360" y="3263265"/>
          <a:ext cx="9986645" cy="28822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右箭头 6"/>
          <p:cNvSpPr/>
          <p:nvPr/>
        </p:nvSpPr>
        <p:spPr>
          <a:xfrm>
            <a:off x="1392555" y="5783580"/>
            <a:ext cx="711200" cy="48387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6" name="单圆角矩形 5"/>
          <p:cNvSpPr/>
          <p:nvPr/>
        </p:nvSpPr>
        <p:spPr>
          <a:xfrm>
            <a:off x="207772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029cdb4b-c6fe-4714-a91b-538880717e95"/>
  <p:tag name="COMMONDATA" val="eyJoZGlkIjoiNDMyODExYWY0NzQ1YzQ3NDRjNjg4MzhlNGYzZWFhOWQ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47*22"/>
  <p:tag name="TABLE_ENDDRAG_RECT" val="104*447*747*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438.9968503937007,&quot;width&quot;:19201.664566929132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722*188"/>
  <p:tag name="TABLE_ENDDRAG_RECT" val="122*269*722*188"/>
</p:tagLst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871</Words>
  <Application>Microsoft Office PowerPoint</Application>
  <PresentationFormat>宽屏</PresentationFormat>
  <Paragraphs>91</Paragraphs>
  <Slides>12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等线</vt:lpstr>
      <vt:lpstr>锐字云字库美黑GB</vt:lpstr>
      <vt:lpstr>宋体</vt:lpstr>
      <vt:lpstr>微软雅黑</vt:lpstr>
      <vt:lpstr>Arial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承桉 李</cp:lastModifiedBy>
  <cp:revision>496</cp:revision>
  <dcterms:created xsi:type="dcterms:W3CDTF">2021-11-13T06:30:00Z</dcterms:created>
  <dcterms:modified xsi:type="dcterms:W3CDTF">2024-04-08T05:38:13Z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2052-11.8.2.11718</vt:lpwstr>
  </property>
  <property fmtid="{D5CDD505-2E9C-101B-9397-08002B2CF9AE}" pid="3" name="ICV">
    <vt:lpwstr>3A074F5BD3124074AD806E3B3462B1CD</vt:lpwstr>
  </property>
</Properties>
</file>