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5"/>
  </p:notesMasterIdLst>
  <p:sldIdLst>
    <p:sldId id="257" r:id="rId3"/>
    <p:sldId id="293" r:id="rId4"/>
    <p:sldId id="331" r:id="rId5"/>
    <p:sldId id="386" r:id="rId6"/>
    <p:sldId id="385" r:id="rId7"/>
    <p:sldId id="390" r:id="rId8"/>
    <p:sldId id="391" r:id="rId9"/>
    <p:sldId id="389" r:id="rId10"/>
    <p:sldId id="392" r:id="rId11"/>
    <p:sldId id="393" r:id="rId12"/>
    <p:sldId id="394" r:id="rId13"/>
    <p:sldId id="311" r:id="rId14"/>
  </p:sldIdLst>
  <p:sldSz cx="9144000" cy="5143500" type="screen16x9"/>
  <p:notesSz cx="6858000" cy="9144000"/>
  <p:custDataLst>
    <p:tags r:id="rId1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351"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2024/4/8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2024/4/8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2024/4/8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61690" y="4388555"/>
            <a:ext cx="223651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3</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关于新能源汽车出口现状及其</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支持贸易合作健康发展相关政策分析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3406"/>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增强风险防范能力</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六、在增强风险防范能力方面提出两项政策措施。一是充分发挥多双边机制作用。用好世贸组织技术性贸易壁垒委员会等平台及审议监督机制，为我新能源汽车、动力电池等产品创造公开、透明、可预期国际贸易环境，切实维护相关产业全球供应链稳定畅通运转。加大政府间沟通力度。二是积极妥善应对国外贸易限制措施。引导行业组织和企业积极与国外业界交流与合作，帮助企业积极应对国外贸易限制措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目前，</a:t>
            </a:r>
            <a:r>
              <a:rPr lang="zh-CN" altLang="en-US" sz="1500" dirty="0"/>
              <a:t>我国新能源产业面对来自国际上</a:t>
            </a:r>
            <a:r>
              <a:rPr lang="en-US" sz="1500" dirty="0"/>
              <a:t>“</a:t>
            </a:r>
            <a:r>
              <a:rPr lang="zh-CN" altLang="en-US" sz="1500" dirty="0"/>
              <a:t>大院小墙</a:t>
            </a:r>
            <a:r>
              <a:rPr lang="en-US" sz="1500" dirty="0"/>
              <a:t>”</a:t>
            </a:r>
            <a:r>
              <a:rPr lang="zh-CN" altLang="en-US" sz="1500" dirty="0"/>
              <a:t>的技术封锁及</a:t>
            </a:r>
            <a:r>
              <a:rPr lang="en-US" sz="1500" dirty="0"/>
              <a:t>“</a:t>
            </a:r>
            <a:r>
              <a:rPr lang="zh-CN" altLang="en-US" sz="1500" dirty="0"/>
              <a:t>脱钩断链</a:t>
            </a:r>
            <a:r>
              <a:rPr lang="en-US" sz="1500" dirty="0"/>
              <a:t>”</a:t>
            </a:r>
            <a:r>
              <a:rPr lang="zh-CN" altLang="en-US" sz="1500" dirty="0"/>
              <a:t>的市场围堵。西方国家掌握着标准和认证的话语权，部分国家贸易限制措施频发，新能源汽车出口存在贸易保护主义限制性风险。同时，新能源汽车企业“走出去”还涉及所在国的政府许可，包括投资许可、环境许可、建设许可、并网许可、商业运营许可等，企业必须直面贸易壁垒、反补贴调查等复杂因素挑战。</a:t>
            </a:r>
            <a:endParaRPr lang="en-US" altLang="zh-CN" sz="1500" dirty="0"/>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提出两项政策措施，有利于克服我国新能源汽车反补贴调查等一系列挑战，推动构建公平、透明、稳定、便利的新能源汽车国际贸易环境，确保我国新能源汽车出口持续增长。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关于落实</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各项政策措施的建议</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年全国两会通过的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中五次直接提到“汽车”，其中有四次提到“新能源汽车”。报告中提出，巩固扩大智能网联新能源汽车等产业领先优势，可见党中央、国务院对新能源汽车产业高质量发展的高度重视。同时，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明确提出，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年继续实施积极的财政政策和稳健的货币政策。实施政策要强化协同联动、放大组合效应，防止顾此失彼、相互掣肘。</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近期，欧美等国针对我国新能源汽车出口的限制政策时有发生。在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日商务部例行新闻发布会上，发言人何亚东指出，欧盟近日发布条例，要求海关对自中国进口的电动汽车进行登记。</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受贸易限制政策影响，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月，我国新能源汽车整车出口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，同比增长幅度明显下降。其中，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月份新能源汽车出口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。因此，落实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的十八项政策措施迫在眉睫。鉴于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提出的政策措施指导性较强。为此，建议商务部等九部委按照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对有关部委的职责分工，组建工作专班，尽快研究出台可操作的具体政策措施，确保各项政策措施有效落到实处，推动新能源汽车贸易合作健康持续发展。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日，商务部网站公布商务部等九部委联合印发的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关于支持新能源汽车贸易合作健康发展的意见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（此文件于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日成文）。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的主要内容包括：总体要求、提升国际化经营能力和水平、健全国际物流体系、加强金融支持</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、优化贸易促进活动、营造良好贸易环境，共六个方面，提出十八项政策措施，指导推进新能源汽车贸易合作健康发展。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近年来，世界经济低碳化转型助推新能源汽车产业发展，带动全球新能源汽车市场需求持续增长。作为全球新能源汽车的主要生产国和消费市场，中国制造的新能源汽车在满足国内需求的同时，正在走向国际市场，出口规模逐年提升，为推动全球绿色发展作出了积极贡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党中央、国务院高度重视新能源汽车贸易，要求推动新能源汽车贸易合作健康发展。商务部认真落实党中央、国务院决策部署，会同有关部门广泛深入开展调查研究，聚焦贸易合作发展的健康、可持续性，起草了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，制定相关政策措施。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有助于推动新能源汽车贸易合作提质增效，对促进新能源汽车外贸稳规模、优结构具有重要支撑作用。因此，有必要对我国新能源汽车出口现状及其支持新能源汽车贸易合作健康发展相关政策进行认真分析。</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我国新能源汽车出口现状分析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我国新能源汽车整车及核心部件出口进入快车道</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年以来，我国汽车出口实现跨越式发展，新能源汽车成为增长的新动能。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年，新能源汽车出口数量年复合增长率为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46.58%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年受全球疫情爆发影响，汽车出口同比下降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据中国汽车工业协会统计，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倍，成为全球新能源汽车出口第一大国。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54.4%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67.9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491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57.9%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120.3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77.6%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。其中，纯电动汽车出口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；插电混合动力汽车出口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。同时，新能源汽车出口还表现出“量价齐升”态势，出口均价由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万美元，提升到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万美元。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目前，全球新能源汽车产销量快速增长，带动核心零部件需求不断上涨。我国新能源汽车产业链出海总体表现出从“电动汽车出口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锂电池出口”向“海外新能源产业链本地化”发展的趋势。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年，我国锂电出口总额</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3426.5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86.7%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亿元，同比增长超过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我国新能源汽车出口现状分析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我国新能源汽车国际市场竞争力显著提升</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产销连续九年全球第一，出口量跃居全球第一，这是我国从汽车大国迈向汽车强国的重要里程碑，标志着我国汽车产业全球化已迈出关键步伐。我国新能源汽车产业已经建立起从关键材料、核心零部件到整车，再到基础设施、制造装备以及回收利用等各环节的完整产业链体系，率先实现了规模化发展，全球竞争力持续提升。智能网联汽车产业链条完整性更是保持全球领先。汽车电动化与智能网联化技术创新和商业模式创新走在全球前列。同时，与国外相比，我国内外资车企已开始具备规模和成本优势，单车制造成本比海外低，具有市场竞争优势。我国汽车产业链供应链高效、高品质、低成本的优势，让跨国品牌看到了中国生产、出口海外的新机遇，汽车制造业外资股比限制的放开又推动外资车企实现了规模化出口。同时，我国新能源汽车以电驱动为主的技术创新体现在电池、电机、电控三个核心技术层面，其中电池技术已跻身世界第一梯队，电机效率达到国际先进水平。我国已成为驱动电机最大的生产国。目前，新能源汽车已成为全球汽车产业转型发展的主要方向，海外新能源汽车产业发展空间巨大，为我国新能源汽车出口提供了良好的机遇。</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27962"/>
            <a:ext cx="8638914" cy="408881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提升国际化经营能力和水平</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mn-ea"/>
                <a:cs typeface="微软雅黑" panose="020B0503020204020204" pitchFamily="34" charset="-122"/>
                <a:sym typeface="+mn-ea"/>
              </a:rPr>
              <a:t>       </a:t>
            </a:r>
            <a:r>
              <a:rPr lang="en-US" altLang="zh-CN" sz="1550" dirty="0">
                <a:latin typeface="+mn-ea"/>
                <a:cs typeface="微软雅黑" panose="020B0503020204020204" pitchFamily="34" charset="-122"/>
                <a:sym typeface="等线" panose="02010600030101010101" charset="-122"/>
              </a:rPr>
              <a:t>《</a:t>
            </a:r>
            <a:r>
              <a:rPr lang="zh-CN" altLang="en-US" sz="1550" dirty="0">
                <a:latin typeface="+mn-ea"/>
                <a:cs typeface="微软雅黑" panose="020B0503020204020204" pitchFamily="34" charset="-122"/>
                <a:sym typeface="+mn-ea"/>
              </a:rPr>
              <a:t>关于支持新能源汽车贸易合作健康发展的</a:t>
            </a:r>
            <a:r>
              <a:rPr lang="zh-CN" altLang="en-US" sz="1550" dirty="0">
                <a:latin typeface="+mn-ea"/>
                <a:cs typeface="微软雅黑" panose="020B0503020204020204" pitchFamily="34" charset="-122"/>
                <a:sym typeface="等线" panose="02010600030101010101" charset="-122"/>
              </a:rPr>
              <a:t>意见</a:t>
            </a:r>
            <a:r>
              <a:rPr lang="en-US" altLang="zh-CN" sz="1550" dirty="0">
                <a:latin typeface="+mn-ea"/>
                <a:cs typeface="微软雅黑" panose="020B0503020204020204" pitchFamily="34" charset="-122"/>
                <a:sym typeface="等线" panose="02010600030101010101" charset="-122"/>
              </a:rPr>
              <a:t>》</a:t>
            </a:r>
            <a:r>
              <a:rPr lang="zh-CN" altLang="en-US" sz="1550" dirty="0">
                <a:latin typeface="+mn-ea"/>
                <a:cs typeface="微软雅黑" panose="020B0503020204020204" pitchFamily="34" charset="-122"/>
                <a:sym typeface="等线" panose="02010600030101010101" charset="-122"/>
              </a:rPr>
              <a:t>（以下简称</a:t>
            </a:r>
            <a:r>
              <a:rPr lang="en-US" altLang="zh-CN" sz="1550" dirty="0">
                <a:latin typeface="+mn-ea"/>
                <a:cs typeface="微软雅黑" panose="020B0503020204020204" pitchFamily="34" charset="-122"/>
                <a:sym typeface="等线" panose="02010600030101010101" charset="-122"/>
              </a:rPr>
              <a:t>《</a:t>
            </a:r>
            <a:r>
              <a:rPr lang="zh-CN" altLang="en-US" sz="1550" dirty="0">
                <a:latin typeface="+mn-ea"/>
                <a:cs typeface="微软雅黑" panose="020B0503020204020204" pitchFamily="34" charset="-122"/>
                <a:sym typeface="等线" panose="02010600030101010101" charset="-122"/>
              </a:rPr>
              <a:t>意见</a:t>
            </a:r>
            <a:r>
              <a:rPr lang="en-US" altLang="zh-CN" sz="1550" dirty="0">
                <a:latin typeface="+mn-ea"/>
                <a:cs typeface="微软雅黑" panose="020B0503020204020204" pitchFamily="34" charset="-122"/>
                <a:sym typeface="等线" panose="02010600030101010101" charset="-122"/>
              </a:rPr>
              <a:t>》</a:t>
            </a:r>
            <a:r>
              <a:rPr lang="zh-CN" altLang="en-US" sz="1550" dirty="0">
                <a:latin typeface="+mn-ea"/>
                <a:cs typeface="微软雅黑" panose="020B0503020204020204" pitchFamily="34" charset="-122"/>
                <a:sym typeface="等线" panose="02010600030101010101" charset="-122"/>
              </a:rPr>
              <a:t>）</a:t>
            </a:r>
            <a:r>
              <a:rPr lang="zh-CN" altLang="en-US" sz="1550" dirty="0">
                <a:latin typeface="+mn-ea"/>
                <a:cs typeface="微软雅黑" panose="020B0503020204020204" pitchFamily="34" charset="-122"/>
                <a:sym typeface="+mn-ea"/>
              </a:rPr>
              <a:t>从六个方面提出十八项政策措施。第一、在提升国际化经营能力和水平方面提出五项措施。一是</a:t>
            </a:r>
            <a:r>
              <a:rPr lang="zh-CN" altLang="en-US" sz="1550" dirty="0">
                <a:latin typeface="+mn-ea"/>
              </a:rPr>
              <a:t>鼓励海外研发合作。鼓励新能源汽车及其供应链企业高效利用全球</a:t>
            </a:r>
            <a:r>
              <a:rPr lang="zh-CN" altLang="en-US" sz="1500" dirty="0">
                <a:latin typeface="+mn-ea"/>
              </a:rPr>
              <a:t>资源</a:t>
            </a:r>
            <a:r>
              <a:rPr lang="zh-CN" altLang="en-US" sz="1550" dirty="0">
                <a:latin typeface="+mn-ea"/>
              </a:rPr>
              <a:t>，设立海外研发中心。二是提高海外合规经营能力。鼓励行业组织、智库机构等开展新能源汽车及动力电池海外合规培训。三是因地制宜加强与海外相关企业合作。引导新能源汽车及其供应链企业发挥自身优势，在相关国家进行技术合作。四是加强海外维修等售后能力建设。支持新能源汽车企业自建海外营销售后服务网点和维修备件中心。五是积极培养国际化人才。组织举办专题培训，提升企业职工开拓国际市场的能力。</a:t>
            </a:r>
            <a:endParaRPr lang="en-US" altLang="zh-CN" sz="1550" dirty="0">
              <a:latin typeface="+mn-ea"/>
            </a:endParaRPr>
          </a:p>
          <a:p>
            <a:pPr>
              <a:lnSpc>
                <a:spcPct val="140000"/>
              </a:lnSpc>
            </a:pPr>
            <a:r>
              <a:rPr lang="zh-CN" altLang="en-US" sz="1550" dirty="0">
                <a:latin typeface="+mn-ea"/>
              </a:rPr>
              <a:t>       当前，我国新能源汽车整车竞争力及产业链供应链全球领先，但仍存在关键核心技术供给不足、海外供应链体系建设滞后、新能源汽车标准</a:t>
            </a:r>
            <a:r>
              <a:rPr lang="zh-CN" altLang="en-US" sz="1500" dirty="0">
                <a:latin typeface="+mn-ea"/>
              </a:rPr>
              <a:t>国际化</a:t>
            </a:r>
            <a:r>
              <a:rPr lang="zh-CN" altLang="en-US" sz="1550" dirty="0">
                <a:latin typeface="+mn-ea"/>
              </a:rPr>
              <a:t>和多双边合格评定合作推进缓慢等问题。</a:t>
            </a:r>
            <a:endParaRPr lang="en-US" altLang="zh-CN" sz="1550" dirty="0">
              <a:latin typeface="+mn-ea"/>
            </a:endParaRPr>
          </a:p>
          <a:p>
            <a:pPr>
              <a:lnSpc>
                <a:spcPct val="140000"/>
              </a:lnSpc>
            </a:pPr>
            <a:r>
              <a:rPr lang="en-US" altLang="zh-CN" sz="1550" dirty="0">
                <a:latin typeface="+mn-ea"/>
              </a:rPr>
              <a:t>       </a:t>
            </a:r>
            <a:r>
              <a:rPr lang="zh-CN" altLang="en-US" sz="1550" dirty="0">
                <a:latin typeface="+mn-ea"/>
              </a:rPr>
              <a:t>针对上述问题，</a:t>
            </a:r>
            <a:r>
              <a:rPr lang="en-US" altLang="zh-CN" sz="1550" dirty="0">
                <a:latin typeface="+mn-ea"/>
              </a:rPr>
              <a:t>《</a:t>
            </a:r>
            <a:r>
              <a:rPr lang="zh-CN" altLang="en-US" sz="1550" dirty="0">
                <a:latin typeface="+mn-ea"/>
              </a:rPr>
              <a:t>意见</a:t>
            </a:r>
            <a:r>
              <a:rPr lang="en-US" altLang="zh-CN" sz="1550" dirty="0">
                <a:latin typeface="+mn-ea"/>
              </a:rPr>
              <a:t>》</a:t>
            </a:r>
            <a:r>
              <a:rPr lang="zh-CN" altLang="en-US" sz="1550" dirty="0">
                <a:latin typeface="+mn-ea"/>
              </a:rPr>
              <a:t>提出五项措施，将有利于促进我国新能源汽车企业开展国际技术标准合作，维护中国品牌整体形象，推动我国新能源汽车企业国际化持续健康发展。</a:t>
            </a:r>
            <a:endParaRPr lang="zh-CN" altLang="en-US" sz="1550" dirty="0">
              <a:latin typeface="+mn-ea"/>
              <a:cs typeface="微软雅黑" panose="020B0503020204020204" pitchFamily="34" charset="-122"/>
              <a:sym typeface="+mn-ea"/>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健全国际物流体系</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二、在健全国际物流体系方面提出两项措施。一是优化运输管理。优化新能源汽车及动力电池等出口相关环节程序，压缩办理时间，提高办理效率。积极参与国际海事组织关于新能源汽车及动力电池运输的国际标准规则制定。制定出台乘用车集装箱载运技术标准。抓紧研究动力电池铁路运输的技术方案。二是加强运输保障与服务。引导航运企业合理提升滚装运输船队规模，鼓励充分利用集装箱、纸浆船等创新灵活的运输方式。鼓励航运企业、新能源汽车企业共同整合在海外市场的仓储、物流资源，加强相关设施共享，多措并举缓解出口车辆在“最后一公里”滞压问题。加快打通新能源汽车多港出海大通道。保障新能源汽车出口安全、顺畅、高效。开展国际物流服务标准化合作。</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日，国家铁路局等三部门联合印发了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关于支持新能源商品汽车铁路运输 服务新能源汽车产业发展的意见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，确定了新能源商品汽车铁路运输的总体支持政策。但是，目前我国新能源汽车出口在物流方面，仍存在物流运输管理体系有待优化、物流通道建设和运力保障不足等问题。针对上述问题，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提出两项措施，将提升国际物流运输能力，保障产品出口供应链安全稳定。</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加强金融支持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三、在加强金融支持方面提出四项政策措施。一是优化信贷支持方式。引导银行机构结合展业实际，在依法合规、风险可控前提下，优化资源配置，合理设计金融服务方案，综合运用好金融产品。鼓励银行机构开展面向新能源汽车产业上下游的境内外供应链金融服务。二是充分发挥出口信用保险作用。开展出口信用保险业务的保险机构合理设置新能源汽车及动力电池等行业出口信用保险风险容忍度，积极拓展新能源汽车产业链承保，持续优化创新产品和服务。三是提升企业汇率避险意识与能力。鼓励银行机构优化外汇产品，主动靠前服务，更好满足新能源汽车及动力电池企业汇率避险需求。引导企业树立汇率风险中性理念。四是便利人民币跨境结算。鼓励银行机构扩大跨境人民币结算规模，简化业务办理流程。为新能源汽车企业提供涵盖人民币融资、结算等在内的综合性金融服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汽车金融服务对刺激汽车海外消费、延伸产业价值链、提升盈利水平具有重要的推动作用。目前新能源汽车出口在金融方面仍存在海外金融服务支撑体系建设滞后等突出问题。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提出四项措施，将加大海外金融信贷支持力度，有利于企业扩大海外市场消费，提升中国品牌车企海外竞争力。</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优化贸易促进活动</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四、在优化贸易促进活动方面提出两项政策措施。一是积极支持企业开展商务活动。鼓励会展企业赴境外举办新能源汽车相关领域的展会，有关地方进一步加大对企业参加境外展会和自办展会的支持力度，贸促机构、行业组织加强协调和服务保障。鼓励有条件的地方、行业组织在重点海外市场举办品牌推介，支持企业打造全球知名品牌。各地方、贸促机构和行业组织支持新能源汽车及其供应链企业参加中国进出口商品交易会等境内国际性展会平台，塑造中国制造形象，拓展国际合作空间。二是强化公共平台支撑。指导相关行业组织、智库机构建设新能源汽车公共服务平台，开展政策法规研究、行业自律等工作。发挥各级外贸转型升级基地作用，在共性技术研发、供应链协同、物流、金融、国内外法规标准宣介等方面为企业提供公共服务，并为上下游企业完成相关检测认证等提供支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提出两项政策措施，将有助于提升我国汽车品牌的知名度和影响力，增强品牌在海外市场的竞争力。通过品牌推介，可以让更多的海外消费者了解我国汽车产品，从而推动我国新能源汽车出口的增长。</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支持新能源汽车贸易合作健康发展相关政策分析</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营造良好贸易环境</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五、在营造良好贸易环境方面提出三项政策措施。一是推动标准国际化和合格评定互认。积极参与新能源汽车及动力电池领域国际标准制定。推动新能源汽车及充电设施、动力电池等领域国内外标准协调对接。开展灵活务实的多双边合格评定互认合作。二是充分发挥自由贸易协定效能。高质量实施已生效的自由贸易协定，支持新能源汽车及动力电池企业充分利用自贸协定的优惠安排。三是完善进出口管理政策。规范出口秩序，为新能源汽车出口营造公平竞争环境，树立中国品牌良好形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目前，我国新能源汽车行业正在积极参与国际规则和标准制修订，促进形成开放、透明、包容的市场环境，但仍面临着不同国家和地区的法规、标准、文化背景等存在差异，碳足迹和海外数据监管加严，局部地区地缘冲突持续等诸多挑战。</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针对上述问题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三项政策措施，旨在消除国际贸易壁垒，提高我国新能源汽车产品的国际认可度。同时，通过增强风险防范能力、积极妥善应对国外贸易限制措施等，将进一步提升我国新能源汽车产业在国际市场上的抗风险能力。</a:t>
            </a: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821</TotalTime>
  <Words>2901</Words>
  <Application>Microsoft Office PowerPoint</Application>
  <PresentationFormat>全屏显示(16:9)</PresentationFormat>
  <Paragraphs>80</Paragraphs>
  <Slides>12</Slides>
  <Notes>12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12</vt:i4>
      </vt:variant>
    </vt:vector>
  </HeadingPairs>
  <TitlesOfParts>
    <vt:vector size="20" baseType="lpstr">
      <vt:lpstr>等线</vt:lpstr>
      <vt:lpstr>楷体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承桉 李</cp:lastModifiedBy>
  <cp:revision>267</cp:revision>
  <dcterms:created xsi:type="dcterms:W3CDTF">2017-08-15T01:04:00Z</dcterms:created>
  <dcterms:modified xsi:type="dcterms:W3CDTF">2024-04-08T05:40:10Z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