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</p:sldMasterIdLst>
  <p:notesMasterIdLst>
    <p:notesMasterId r:id="rId21"/>
  </p:notesMasterIdLst>
  <p:handoutMasterIdLst>
    <p:handoutMasterId r:id="rId22"/>
  </p:handoutMasterIdLst>
  <p:sldIdLst>
    <p:sldId id="2021" r:id="rId7"/>
    <p:sldId id="2454" r:id="rId8"/>
    <p:sldId id="2489" r:id="rId9"/>
    <p:sldId id="2490" r:id="rId10"/>
    <p:sldId id="2491" r:id="rId11"/>
    <p:sldId id="2492" r:id="rId12"/>
    <p:sldId id="2493" r:id="rId13"/>
    <p:sldId id="2494" r:id="rId14"/>
    <p:sldId id="2446" r:id="rId15"/>
    <p:sldId id="2447" r:id="rId16"/>
    <p:sldId id="2448" r:id="rId17"/>
    <p:sldId id="2449" r:id="rId18"/>
    <p:sldId id="2450" r:id="rId19"/>
    <p:sldId id="233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5FED"/>
    <a:srgbClr val="A6A6A6"/>
    <a:srgbClr val="C00000"/>
    <a:srgbClr val="C1BDC9"/>
    <a:srgbClr val="1778ED"/>
    <a:srgbClr val="FF9999"/>
    <a:srgbClr val="070708"/>
    <a:srgbClr val="110B0A"/>
    <a:srgbClr val="0E0D10"/>
    <a:srgbClr val="91A0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579" autoAdjust="0"/>
  </p:normalViewPr>
  <p:slideViewPr>
    <p:cSldViewPr snapToGrid="0">
      <p:cViewPr varScale="1">
        <p:scale>
          <a:sx n="91" d="100"/>
          <a:sy n="91" d="100"/>
        </p:scale>
        <p:origin x="339" y="54"/>
      </p:cViewPr>
      <p:guideLst/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6712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9</c:v>
                </c:pt>
                <c:pt idx="1">
                  <c:v>23</c:v>
                </c:pt>
                <c:pt idx="2">
                  <c:v>20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16</c:v>
                </c:pt>
                <c:pt idx="7">
                  <c:v>9</c:v>
                </c:pt>
                <c:pt idx="8">
                  <c:v>44</c:v>
                </c:pt>
                <c:pt idx="9">
                  <c:v>18</c:v>
                </c:pt>
                <c:pt idx="10">
                  <c:v>24</c:v>
                </c:pt>
                <c:pt idx="11">
                  <c:v>32</c:v>
                </c:pt>
                <c:pt idx="12">
                  <c:v>45</c:v>
                </c:pt>
                <c:pt idx="13">
                  <c:v>15</c:v>
                </c:pt>
                <c:pt idx="1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10</c:v>
                </c:pt>
                <c:pt idx="1">
                  <c:v>44</c:v>
                </c:pt>
                <c:pt idx="2">
                  <c:v>84</c:v>
                </c:pt>
                <c:pt idx="3">
                  <c:v>68</c:v>
                </c:pt>
                <c:pt idx="4">
                  <c:v>24</c:v>
                </c:pt>
                <c:pt idx="5">
                  <c:v>60</c:v>
                </c:pt>
                <c:pt idx="6">
                  <c:v>95</c:v>
                </c:pt>
                <c:pt idx="7">
                  <c:v>32</c:v>
                </c:pt>
                <c:pt idx="8">
                  <c:v>87</c:v>
                </c:pt>
                <c:pt idx="9">
                  <c:v>21</c:v>
                </c:pt>
                <c:pt idx="10">
                  <c:v>109</c:v>
                </c:pt>
                <c:pt idx="11">
                  <c:v>104</c:v>
                </c:pt>
                <c:pt idx="12">
                  <c:v>104</c:v>
                </c:pt>
                <c:pt idx="13">
                  <c:v>58</c:v>
                </c:pt>
                <c:pt idx="14">
                  <c:v>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4B-4645-8070-DC90221055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132</c:v>
                </c:pt>
                <c:pt idx="1">
                  <c:v>281</c:v>
                </c:pt>
                <c:pt idx="2">
                  <c:v>327</c:v>
                </c:pt>
                <c:pt idx="3">
                  <c:v>205</c:v>
                </c:pt>
                <c:pt idx="4">
                  <c:v>255</c:v>
                </c:pt>
                <c:pt idx="5">
                  <c:v>243</c:v>
                </c:pt>
                <c:pt idx="6">
                  <c:v>196</c:v>
                </c:pt>
                <c:pt idx="7">
                  <c:v>183</c:v>
                </c:pt>
                <c:pt idx="8">
                  <c:v>471</c:v>
                </c:pt>
                <c:pt idx="9">
                  <c:v>204</c:v>
                </c:pt>
                <c:pt idx="10">
                  <c:v>352</c:v>
                </c:pt>
                <c:pt idx="11">
                  <c:v>350</c:v>
                </c:pt>
                <c:pt idx="12">
                  <c:v>526</c:v>
                </c:pt>
                <c:pt idx="13">
                  <c:v>146</c:v>
                </c:pt>
                <c:pt idx="14">
                  <c:v>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4B-4645-8070-DC90221055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71288432"/>
        <c:axId val="-371286800"/>
      </c:barChart>
      <c:catAx>
        <c:axId val="-371288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71286800"/>
        <c:crosses val="autoZero"/>
        <c:auto val="1"/>
        <c:lblAlgn val="ctr"/>
        <c:lblOffset val="100"/>
        <c:noMultiLvlLbl val="0"/>
      </c:catAx>
      <c:valAx>
        <c:axId val="-371286800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371288432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1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2</c:v>
                </c:pt>
                <c:pt idx="8">
                  <c:v>8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1">
                  <c:v>11</c:v>
                </c:pt>
                <c:pt idx="2">
                  <c:v>6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8">
                  <c:v>12</c:v>
                </c:pt>
                <c:pt idx="10">
                  <c:v>2</c:v>
                </c:pt>
                <c:pt idx="12">
                  <c:v>21</c:v>
                </c:pt>
                <c:pt idx="13">
                  <c:v>5</c:v>
                </c:pt>
                <c:pt idx="1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15-4AD9-AF81-6555466751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19</c:v>
                </c:pt>
                <c:pt idx="1">
                  <c:v>65</c:v>
                </c:pt>
                <c:pt idx="2">
                  <c:v>49</c:v>
                </c:pt>
                <c:pt idx="3">
                  <c:v>18</c:v>
                </c:pt>
                <c:pt idx="4">
                  <c:v>40</c:v>
                </c:pt>
                <c:pt idx="5">
                  <c:v>20</c:v>
                </c:pt>
                <c:pt idx="6">
                  <c:v>11</c:v>
                </c:pt>
                <c:pt idx="7">
                  <c:v>4</c:v>
                </c:pt>
                <c:pt idx="8">
                  <c:v>58</c:v>
                </c:pt>
                <c:pt idx="9">
                  <c:v>40</c:v>
                </c:pt>
                <c:pt idx="10">
                  <c:v>29</c:v>
                </c:pt>
                <c:pt idx="11">
                  <c:v>19</c:v>
                </c:pt>
                <c:pt idx="12">
                  <c:v>74</c:v>
                </c:pt>
                <c:pt idx="13">
                  <c:v>30</c:v>
                </c:pt>
                <c:pt idx="1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15-4AD9-AF81-6555466751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43532608"/>
        <c:axId val="-543534784"/>
      </c:barChart>
      <c:catAx>
        <c:axId val="-543532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34784"/>
        <c:crosses val="autoZero"/>
        <c:auto val="1"/>
        <c:lblAlgn val="ctr"/>
        <c:lblOffset val="100"/>
        <c:noMultiLvlLbl val="0"/>
      </c:catAx>
      <c:valAx>
        <c:axId val="-543534784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54353260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智能行车辅助</c:v>
                </c:pt>
                <c:pt idx="1">
                  <c:v>智能车机及仪表盘</c:v>
                </c:pt>
                <c:pt idx="2">
                  <c:v>舱内功能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43531520"/>
        <c:axId val="-543532064"/>
      </c:barChart>
      <c:catAx>
        <c:axId val="-54353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32064"/>
        <c:crosses val="autoZero"/>
        <c:auto val="1"/>
        <c:lblAlgn val="ctr"/>
        <c:lblOffset val="100"/>
        <c:noMultiLvlLbl val="0"/>
      </c:catAx>
      <c:valAx>
        <c:axId val="-543532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4353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D4-41C8-9880-E2844D727B0B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D4-41C8-9880-E2844D727B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0.76923076923076927</c:v>
                </c:pt>
                <c:pt idx="1">
                  <c:v>0.23076923076923078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BC9-4616-A798-BA87EAAC936D}"/>
              </c:ext>
            </c:extLst>
          </c:dPt>
          <c:dLbls>
            <c:dLbl>
              <c:idx val="1"/>
              <c:layout>
                <c:manualLayout>
                  <c:x val="-0.12378686964795441"/>
                  <c:y val="-7.9794413051735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BC9-4616-A798-BA87EAAC93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0.53745318352059923</c:v>
                </c:pt>
                <c:pt idx="1">
                  <c:v>0.42883895131086142</c:v>
                </c:pt>
                <c:pt idx="2">
                  <c:v>3.3707865168539325E-2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舱外功能</c:v>
                </c:pt>
                <c:pt idx="5">
                  <c:v>行车安全</c:v>
                </c:pt>
                <c:pt idx="6">
                  <c:v>底盘系统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230</c:v>
                </c:pt>
                <c:pt idx="1">
                  <c:v>119</c:v>
                </c:pt>
                <c:pt idx="2">
                  <c:v>75</c:v>
                </c:pt>
                <c:pt idx="3">
                  <c:v>43</c:v>
                </c:pt>
                <c:pt idx="4">
                  <c:v>21</c:v>
                </c:pt>
                <c:pt idx="5">
                  <c:v>19</c:v>
                </c:pt>
                <c:pt idx="6">
                  <c:v>15</c:v>
                </c:pt>
                <c:pt idx="7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71285168"/>
        <c:axId val="-543536960"/>
      </c:barChart>
      <c:catAx>
        <c:axId val="-37128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36960"/>
        <c:crosses val="autoZero"/>
        <c:auto val="1"/>
        <c:lblAlgn val="ctr"/>
        <c:lblOffset val="100"/>
        <c:noMultiLvlLbl val="0"/>
      </c:catAx>
      <c:valAx>
        <c:axId val="-543536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7128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9</c:v>
                </c:pt>
                <c:pt idx="1">
                  <c:v>4</c:v>
                </c:pt>
                <c:pt idx="2">
                  <c:v>10</c:v>
                </c:pt>
                <c:pt idx="3">
                  <c:v>5</c:v>
                </c:pt>
                <c:pt idx="4">
                  <c:v>11</c:v>
                </c:pt>
                <c:pt idx="5">
                  <c:v>6</c:v>
                </c:pt>
                <c:pt idx="6">
                  <c:v>10</c:v>
                </c:pt>
                <c:pt idx="7">
                  <c:v>3</c:v>
                </c:pt>
                <c:pt idx="8">
                  <c:v>13</c:v>
                </c:pt>
                <c:pt idx="9">
                  <c:v>8</c:v>
                </c:pt>
                <c:pt idx="10">
                  <c:v>10</c:v>
                </c:pt>
                <c:pt idx="11">
                  <c:v>14</c:v>
                </c:pt>
                <c:pt idx="12">
                  <c:v>10</c:v>
                </c:pt>
                <c:pt idx="13">
                  <c:v>2</c:v>
                </c:pt>
                <c:pt idx="1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6</c:v>
                </c:pt>
                <c:pt idx="1">
                  <c:v>15</c:v>
                </c:pt>
                <c:pt idx="2">
                  <c:v>49</c:v>
                </c:pt>
                <c:pt idx="3">
                  <c:v>39</c:v>
                </c:pt>
                <c:pt idx="4">
                  <c:v>13</c:v>
                </c:pt>
                <c:pt idx="5">
                  <c:v>40</c:v>
                </c:pt>
                <c:pt idx="6">
                  <c:v>55</c:v>
                </c:pt>
                <c:pt idx="7">
                  <c:v>19</c:v>
                </c:pt>
                <c:pt idx="8">
                  <c:v>31</c:v>
                </c:pt>
                <c:pt idx="9">
                  <c:v>14</c:v>
                </c:pt>
                <c:pt idx="10">
                  <c:v>62</c:v>
                </c:pt>
                <c:pt idx="11">
                  <c:v>65</c:v>
                </c:pt>
                <c:pt idx="12">
                  <c:v>51</c:v>
                </c:pt>
                <c:pt idx="13">
                  <c:v>36</c:v>
                </c:pt>
                <c:pt idx="14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F0-446D-B37B-96F7F40FDE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75</c:v>
                </c:pt>
                <c:pt idx="1">
                  <c:v>80</c:v>
                </c:pt>
                <c:pt idx="2">
                  <c:v>165</c:v>
                </c:pt>
                <c:pt idx="3">
                  <c:v>72</c:v>
                </c:pt>
                <c:pt idx="4">
                  <c:v>120</c:v>
                </c:pt>
                <c:pt idx="5">
                  <c:v>126</c:v>
                </c:pt>
                <c:pt idx="6">
                  <c:v>88</c:v>
                </c:pt>
                <c:pt idx="7">
                  <c:v>56</c:v>
                </c:pt>
                <c:pt idx="8">
                  <c:v>190</c:v>
                </c:pt>
                <c:pt idx="9">
                  <c:v>92</c:v>
                </c:pt>
                <c:pt idx="10">
                  <c:v>139</c:v>
                </c:pt>
                <c:pt idx="11">
                  <c:v>189</c:v>
                </c:pt>
                <c:pt idx="12">
                  <c:v>206</c:v>
                </c:pt>
                <c:pt idx="13">
                  <c:v>48</c:v>
                </c:pt>
                <c:pt idx="14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F0-446D-B37B-96F7F40FDE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43539136"/>
        <c:axId val="-543535328"/>
      </c:barChart>
      <c:catAx>
        <c:axId val="-54353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35328"/>
        <c:crosses val="autoZero"/>
        <c:auto val="1"/>
        <c:lblAlgn val="ctr"/>
        <c:lblOffset val="100"/>
        <c:noMultiLvlLbl val="0"/>
      </c:catAx>
      <c:valAx>
        <c:axId val="-543535328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54353913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行车安全</c:v>
                </c:pt>
                <c:pt idx="5">
                  <c:v>舱外功能</c:v>
                </c:pt>
                <c:pt idx="6">
                  <c:v>充电补能</c:v>
                </c:pt>
                <c:pt idx="7">
                  <c:v>底盘系统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58</c:v>
                </c:pt>
                <c:pt idx="1">
                  <c:v>53</c:v>
                </c:pt>
                <c:pt idx="2">
                  <c:v>17</c:v>
                </c:pt>
                <c:pt idx="3">
                  <c:v>13</c:v>
                </c:pt>
                <c:pt idx="4">
                  <c:v>9</c:v>
                </c:pt>
                <c:pt idx="5">
                  <c:v>4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43530432"/>
        <c:axId val="-543536416"/>
      </c:barChart>
      <c:catAx>
        <c:axId val="-54353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43536416"/>
        <c:crosses val="autoZero"/>
        <c:auto val="1"/>
        <c:lblAlgn val="ctr"/>
        <c:lblOffset val="100"/>
        <c:noMultiLvlLbl val="0"/>
      </c:catAx>
      <c:valAx>
        <c:axId val="-543536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4353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F45-4481-95FC-F4CB8A84D663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-1.87337431976422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9.0587535680304476E-2"/>
                  <c:y val="-0.19089255039222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45-4481-95FC-F4CB8A84D6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0.45859872611464969</c:v>
                </c:pt>
                <c:pt idx="1">
                  <c:v>0.49044585987261147</c:v>
                </c:pt>
                <c:pt idx="2">
                  <c:v>5.0955414012738856E-2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1">
                  <c:v>16</c:v>
                </c:pt>
                <c:pt idx="2">
                  <c:v>10</c:v>
                </c:pt>
                <c:pt idx="3">
                  <c:v>3</c:v>
                </c:pt>
                <c:pt idx="5">
                  <c:v>10</c:v>
                </c:pt>
                <c:pt idx="6">
                  <c:v>4</c:v>
                </c:pt>
                <c:pt idx="7">
                  <c:v>6</c:v>
                </c:pt>
                <c:pt idx="8">
                  <c:v>23</c:v>
                </c:pt>
                <c:pt idx="9">
                  <c:v>8</c:v>
                </c:pt>
                <c:pt idx="10">
                  <c:v>12</c:v>
                </c:pt>
                <c:pt idx="11">
                  <c:v>17</c:v>
                </c:pt>
                <c:pt idx="12">
                  <c:v>28</c:v>
                </c:pt>
                <c:pt idx="13">
                  <c:v>13</c:v>
                </c:pt>
                <c:pt idx="1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4</c:v>
                </c:pt>
                <c:pt idx="1">
                  <c:v>18</c:v>
                </c:pt>
                <c:pt idx="2">
                  <c:v>29</c:v>
                </c:pt>
                <c:pt idx="3">
                  <c:v>28</c:v>
                </c:pt>
                <c:pt idx="4">
                  <c:v>4</c:v>
                </c:pt>
                <c:pt idx="5">
                  <c:v>19</c:v>
                </c:pt>
                <c:pt idx="6">
                  <c:v>40</c:v>
                </c:pt>
                <c:pt idx="7">
                  <c:v>13</c:v>
                </c:pt>
                <c:pt idx="8">
                  <c:v>44</c:v>
                </c:pt>
                <c:pt idx="9">
                  <c:v>7</c:v>
                </c:pt>
                <c:pt idx="10">
                  <c:v>45</c:v>
                </c:pt>
                <c:pt idx="11">
                  <c:v>39</c:v>
                </c:pt>
                <c:pt idx="12">
                  <c:v>32</c:v>
                </c:pt>
                <c:pt idx="13">
                  <c:v>17</c:v>
                </c:pt>
                <c:pt idx="14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E5-4D7E-9F30-7827A1BE43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38</c:v>
                </c:pt>
                <c:pt idx="1">
                  <c:v>136</c:v>
                </c:pt>
                <c:pt idx="2">
                  <c:v>113</c:v>
                </c:pt>
                <c:pt idx="3">
                  <c:v>115</c:v>
                </c:pt>
                <c:pt idx="4">
                  <c:v>95</c:v>
                </c:pt>
                <c:pt idx="5">
                  <c:v>97</c:v>
                </c:pt>
                <c:pt idx="6">
                  <c:v>97</c:v>
                </c:pt>
                <c:pt idx="7">
                  <c:v>123</c:v>
                </c:pt>
                <c:pt idx="8">
                  <c:v>223</c:v>
                </c:pt>
                <c:pt idx="9">
                  <c:v>72</c:v>
                </c:pt>
                <c:pt idx="10">
                  <c:v>184</c:v>
                </c:pt>
                <c:pt idx="11">
                  <c:v>142</c:v>
                </c:pt>
                <c:pt idx="12">
                  <c:v>246</c:v>
                </c:pt>
                <c:pt idx="13">
                  <c:v>68</c:v>
                </c:pt>
                <c:pt idx="14">
                  <c:v>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E5-4D7E-9F30-7827A1BE4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43537504"/>
        <c:axId val="-543528800"/>
      </c:barChart>
      <c:catAx>
        <c:axId val="-54353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28800"/>
        <c:crosses val="autoZero"/>
        <c:auto val="1"/>
        <c:lblAlgn val="ctr"/>
        <c:lblOffset val="100"/>
        <c:noMultiLvlLbl val="0"/>
      </c:catAx>
      <c:valAx>
        <c:axId val="-543528800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54353750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IOT</c:v>
                </c:pt>
                <c:pt idx="4">
                  <c:v>舱外功能</c:v>
                </c:pt>
                <c:pt idx="5">
                  <c:v>底盘系统</c:v>
                </c:pt>
                <c:pt idx="6">
                  <c:v>行车安全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165</c:v>
                </c:pt>
                <c:pt idx="1">
                  <c:v>54</c:v>
                </c:pt>
                <c:pt idx="2">
                  <c:v>51</c:v>
                </c:pt>
                <c:pt idx="3">
                  <c:v>30</c:v>
                </c:pt>
                <c:pt idx="4">
                  <c:v>17</c:v>
                </c:pt>
                <c:pt idx="5">
                  <c:v>14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43534240"/>
        <c:axId val="-543538592"/>
      </c:barChart>
      <c:catAx>
        <c:axId val="-543534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543538592"/>
        <c:crosses val="autoZero"/>
        <c:auto val="1"/>
        <c:lblAlgn val="ctr"/>
        <c:lblOffset val="100"/>
        <c:noMultiLvlLbl val="0"/>
      </c:catAx>
      <c:valAx>
        <c:axId val="-543538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4353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6C-4DA9-9A31-E964CB1DA69D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-9.724031872433347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6.9009446785374476E-2"/>
                  <c:y val="-0.190892550392223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6C-4DA9-9A31-E964CB1DA6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0.55555555555555558</c:v>
                </c:pt>
                <c:pt idx="1">
                  <c:v>0.41595441595441596</c:v>
                </c:pt>
                <c:pt idx="2">
                  <c:v>2.8490028490028491E-2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498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65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96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30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29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29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64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6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196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56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0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1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53226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807ED6D-1F9C-CDE3-65D3-1E00769E4681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50F5BFF5-4258-3BDC-161E-98C5736F57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C13D26-554D-36C1-84A2-8896A22AE3C8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2FD28129-B506-E276-D440-66114F0BE2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4"/>
            <a:ext cx="10418528" cy="3117954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4" y="3041202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2024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1" y="6569965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5" y="6582325"/>
              <a:ext cx="58285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883869"/>
              </p:ext>
            </p:extLst>
          </p:nvPr>
        </p:nvGraphicFramePr>
        <p:xfrm>
          <a:off x="263523" y="783870"/>
          <a:ext cx="11701464" cy="583464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11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45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96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710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7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理想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V5.1.0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推文：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 5.1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来了！理想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L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系列、理想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MEGA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即将开启推送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视频号：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OTA5.1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智能座舱有何升级 产品经理带你开箱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理想汽车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188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AITO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V3.3.9.1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问界全系车型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重磅升级，智驾能力再进阶！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AITO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188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V4.2.0.7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7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阿维塔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AVATR.OS 3.2.0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阿维塔 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AVATR.OS 3.2.0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正式开启推送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阿维塔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06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宝骏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V2.0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推文：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①智驾全面进阶，宝骏云朵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OTA2.0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正式推送！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万级智驾体验天花板，宝骏云朵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OTA2.0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正式推送！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视频号：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①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万级智驾天花板 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OTA2.0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正式推送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②宝骏云朵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OTA2.0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智驾功能全面进阶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③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万级智驾体验天花板 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OTA2.0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正式推送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宝骏汽车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7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比亚迪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常用常新，先锋金华 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L#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开启首次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 解锁全新出行体验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比亚迪汽车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官方微博号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7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方程豹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Formula Leopard-2023.1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豹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迎来首次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升级，豹式掉头功能全面开放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方程豹汽车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874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极氪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ZEEKR OS 5.0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推文：极氪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009 | OS5.0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正式开启推送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视频号：极氪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009 OS 5.0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版本使用指南 解锁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NZP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高速自主领航辅助及全新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HMI3.0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874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领克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LYNK </a:t>
                      </a: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Flyme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Auto 1.3.0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推文：领克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08 EM-P | OTA 1.3.0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正式开启推送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视频号：领克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08EM-P OTA1.3.0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焕新升级 新增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UWB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数字钥匙、</a:t>
                      </a:r>
                      <a:r>
                        <a:rPr lang="en-US" altLang="zh-CN" sz="1100" dirty="0" err="1">
                          <a:latin typeface="+mn-ea"/>
                          <a:ea typeface="+mn-ea"/>
                        </a:rPr>
                        <a:t>Carlink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手车互联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······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领克汽车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7047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运营活动汇总（二）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547674"/>
              </p:ext>
            </p:extLst>
          </p:nvPr>
        </p:nvGraphicFramePr>
        <p:xfrm>
          <a:off x="263523" y="783869"/>
          <a:ext cx="11701464" cy="574039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30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123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72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69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极越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V1.4.0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25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不是吧？极越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又双叕叕更新了！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25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极越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猛士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V1.0.05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猛士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917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首期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版本更新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猛士科技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哪吒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V1.2.0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 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|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哪吒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X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迎来第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次智能进化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哪吒汽车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启辰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V1.2.1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13</a:t>
                      </a:r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一图读懂启辰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VX6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灯塔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OS1.2.1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全方位升级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13</a:t>
                      </a:r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启辰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睿蓝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Livan-2024.3.28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升级的快乐来了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睿蓝汽车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深蓝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DEEPAL OS2.1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 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|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智趣进阶 一图读懂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深蓝汽车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特斯拉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2024.2.9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视频说明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2024.2.9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版本来啦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~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自适应远光灯优化、超宽带手机钥匙、还有充电功能优化，请大家耐心等待推送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特斯拉客户支持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视频号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小鹏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Xmart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OS 4.6.0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路口通行能力提升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72%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！更多细节升级尽在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 4.6.0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小鹏汽车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星途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EXEED OS1.1.1 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推文①：一图读懂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EXEED OS1.1.1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推文②：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30+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项智能体验跃升，星纪元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ES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迎来最新版本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星途汽车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7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智界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V4.1.2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26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，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来了！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26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智界汽车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3582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675696"/>
              </p:ext>
            </p:extLst>
          </p:nvPr>
        </p:nvGraphicFramePr>
        <p:xfrm>
          <a:off x="263524" y="800099"/>
          <a:ext cx="11681953" cy="548243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4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65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0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3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94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5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蔚来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Alder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平台车型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相册快传、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寻车照片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58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理想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所有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AD Max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通勤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全量推送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L8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L9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MEGA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年第三季度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智能掉头辅助：整车转向半径减少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0.5-1.0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米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100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PRO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版本车型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年上半年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AD Max 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的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BEV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算法将迁移到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AD Pro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平台，也将具备全新的高速智能驾驶（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）和全场景辅助驾驶（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LCC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）的能力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58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AITO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百万像素大灯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投影（歌词）</a:t>
                      </a:r>
                    </a:p>
                  </a:txBody>
                  <a:tcPr marL="36000" marR="36000" marT="9525" marB="0" anchor="b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中控水晶旋钮场景功能升级</a:t>
                      </a:r>
                    </a:p>
                  </a:txBody>
                  <a:tcPr marL="36000" marR="36000" marT="9525" marB="0" anchor="b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遥控泊车、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AR-HUD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播放视频、百万像素大灯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投影（视频）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458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哨兵模式、内置隐藏式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ETC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、基于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大模型的智慧小艺助手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模式专属动效</a:t>
                      </a:r>
                    </a:p>
                  </a:txBody>
                  <a:tcPr marL="36000" marR="36000" marT="9525" marB="0" anchor="b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遥控泊车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、机械车位泊车辅助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5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旧款极氪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LCC+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增强版车道居中辅助：大曲率弯道通行、大型十字路通行、占道识别避让；智能泊车：超窄车位、斜列车位、断头路车位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：指尖泊车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70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智己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无图城市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（能够支持在城区主干道路内、城市复杂路况中按导航路径行驶，并实现自动跟车、智能变换车道、无保护路口转弯和障碍物绕行避让等功能）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百城开放通勤模式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458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腾势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城市领航</a:t>
                      </a:r>
                    </a:p>
                  </a:txBody>
                  <a:tcPr marL="36000" marR="36000" marT="9525" marB="0" anchor="b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15850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低速紧急制动、窄道通行、近距待客泊车、城市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、高速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（高快智驾版本）、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全场景渲染、冥想模式、智能语音多车畅联、行程助理、用车百科、个性资讯、云辇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智能空气车身控制系统（标准版）持续优化控制策略、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以上的充电时间最高缩短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，可以节约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分钟，提升充电速率、安全辅助升级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高快领航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5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升级预告（一）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1917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17186"/>
              </p:ext>
            </p:extLst>
          </p:nvPr>
        </p:nvGraphicFramePr>
        <p:xfrm>
          <a:off x="263522" y="791845"/>
          <a:ext cx="11701465" cy="5515621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58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2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21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762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款宋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PLUS DM-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智能限速、车道居中辅助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城市领航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世纪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智慧领航功能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Z、HiPhi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Y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NOH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枭龙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、哈弗二代大狗、哈弗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H6S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、哈弗酷狗、哈弗神兽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手机互联</a:t>
                      </a:r>
                      <a:r>
                        <a:rPr lang="en-US" altLang="zh-C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HiCar+ICCOA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、应用商城、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USB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音乐文件夹分类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EMEYA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平行车手：路特斯通过远程驾驶舱及云端平台，远程操控车辆，为用户一键挪车、一键泊车的尊享服务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哪吒汽车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、智能驾驶功能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NETA PILOT3.0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TDA4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芯片智驾域控平台（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款及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四驱版）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新增自动紧急制动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(AEB)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，前向碰撞预警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(FCW)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以及智能远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近光灯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(IHBC)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功能；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对高速领航辅助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(NNP)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性能进行优化，并支持语音唤醒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NNP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功能，语音输入变道指令等等。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、智能座舱功能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新增爱奇艺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，红绿灯起步提醒，智慧场景，手写输入法，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HUD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地图模式，远程一键启动功能；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新增远程守望功能（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款标准版）；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支持地图全屏；支持百度地图位置发送到车；支持人脸识别离线登录，升级语音形象；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优化氛围灯、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设置等等</a:t>
                      </a:r>
                    </a:p>
                  </a:txBody>
                  <a:tcPr marL="36000" marR="36000" marT="9525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升级预告（二）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7987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4197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8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540068" y="1501513"/>
            <a:ext cx="366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中国汽车流通协会乘用车市场信息联席分会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8782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8852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8953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5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6597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64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8471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2244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0593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3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6969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" name="图片 43027" descr="微信二维码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8512" y="3085352"/>
            <a:ext cx="101409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3460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3054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5005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87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57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56674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3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856" y="688106"/>
            <a:ext cx="11744530" cy="74771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</a:rPr>
              <a:t>2024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534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项功能（上月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219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项），较上月显著上升。本月升级的品牌多达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21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个，而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2023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年月均升级品牌为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个，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2022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年为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13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个，可见新能源汽车正经历井喷式发展阶段。</a:t>
            </a:r>
          </a:p>
        </p:txBody>
      </p:sp>
      <p:sp>
        <p:nvSpPr>
          <p:cNvPr id="23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数据概览：行业整体</a:t>
            </a:r>
            <a:endParaRPr lang="en-US" dirty="0"/>
          </a:p>
        </p:txBody>
      </p:sp>
      <p:graphicFrame>
        <p:nvGraphicFramePr>
          <p:cNvPr id="26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0826801"/>
              </p:ext>
            </p:extLst>
          </p:nvPr>
        </p:nvGraphicFramePr>
        <p:xfrm>
          <a:off x="395251" y="1811387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7" name="直接连接符 26"/>
          <p:cNvCxnSpPr/>
          <p:nvPr/>
        </p:nvCxnSpPr>
        <p:spPr>
          <a:xfrm>
            <a:off x="9558623" y="1975078"/>
            <a:ext cx="0" cy="1615739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9807287" y="16786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52307" y="16786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0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2002756"/>
              </p:ext>
            </p:extLst>
          </p:nvPr>
        </p:nvGraphicFramePr>
        <p:xfrm>
          <a:off x="1622896" y="5007135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339855" y="4870049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Base=534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092159" y="4568914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365433" y="4407826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432754" y="1535828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35" name="矩形 34"/>
          <p:cNvSpPr/>
          <p:nvPr/>
        </p:nvSpPr>
        <p:spPr>
          <a:xfrm>
            <a:off x="6852183" y="4533145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graphicFrame>
        <p:nvGraphicFramePr>
          <p:cNvPr id="38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6632194"/>
              </p:ext>
            </p:extLst>
          </p:nvPr>
        </p:nvGraphicFramePr>
        <p:xfrm>
          <a:off x="6532860" y="4955018"/>
          <a:ext cx="5081069" cy="1725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矩形 39"/>
          <p:cNvSpPr/>
          <p:nvPr/>
        </p:nvSpPr>
        <p:spPr>
          <a:xfrm>
            <a:off x="1079860" y="4533145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72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9547644" y="2166315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725155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59635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7208819"/>
              </p:ext>
            </p:extLst>
          </p:nvPr>
        </p:nvGraphicFramePr>
        <p:xfrm>
          <a:off x="6532861" y="5100572"/>
          <a:ext cx="4957136" cy="1694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2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Base=157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7" name="矩形 16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18" name="矩形 17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4" name="矩形 23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sp>
        <p:nvSpPr>
          <p:cNvPr id="2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856" y="688106"/>
            <a:ext cx="11744530" cy="747712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157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86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项），与上月相比大幅上升。近两个月，新势力升级节奏有所放缓，但预计在劳动节假期前会有聚集升级。</a:t>
            </a:r>
            <a:endParaRPr lang="en-US" altLang="zh-CN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26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数据概览：新势力品牌</a:t>
            </a:r>
            <a:endParaRPr 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87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9558191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738311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53799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5413256"/>
              </p:ext>
            </p:extLst>
          </p:nvPr>
        </p:nvGraphicFramePr>
        <p:xfrm>
          <a:off x="6532861" y="5100572"/>
          <a:ext cx="4957136" cy="1694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Base=351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24" name="矩形 23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6" name="矩形 25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9" name="矩形 28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sp>
        <p:nvSpPr>
          <p:cNvPr id="17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856" y="688106"/>
            <a:ext cx="11744530" cy="747712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351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98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项），较上月明显上升。传统厂商新兴品牌逐渐崛起，其升级的频率也在慢慢向新势力靠近，升级内容也逐渐趋于同质化。</a:t>
            </a:r>
          </a:p>
        </p:txBody>
      </p:sp>
      <p:sp>
        <p:nvSpPr>
          <p:cNvPr id="22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数据概览：自主品牌</a:t>
            </a:r>
            <a:endParaRPr lang="en-US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66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9538412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786967" y="203554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68167" y="203554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/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Base=26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7" name="矩形 16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2" name="矩形 21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3" name="矩形 22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sp>
        <p:nvSpPr>
          <p:cNvPr id="2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856" y="688106"/>
            <a:ext cx="11744530" cy="747712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本月更新的合资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&amp;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豪华品牌不多，仅启辰、宝骏推送了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升级。在智能化转型上，宝骏和其他通用体系品牌要比大多数合资品牌走得更前，但宝骏在营销、品牌宣传等方面做得仍然不足。</a:t>
            </a:r>
          </a:p>
        </p:txBody>
      </p:sp>
      <p:sp>
        <p:nvSpPr>
          <p:cNvPr id="25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数据概览：合资</a:t>
            </a:r>
            <a:r>
              <a:rPr lang="en-US" altLang="zh-CN" dirty="0">
                <a:sym typeface="Arial"/>
              </a:rPr>
              <a:t>&amp;</a:t>
            </a:r>
            <a:r>
              <a:rPr lang="zh-CN" altLang="en-US" dirty="0">
                <a:sym typeface="Arial"/>
              </a:rPr>
              <a:t>豪华品牌</a:t>
            </a:r>
            <a:endParaRPr 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6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94" y="1934716"/>
            <a:ext cx="346841" cy="346841"/>
          </a:xfrm>
          <a:prstGeom prst="rect">
            <a:avLst/>
          </a:prstGeom>
          <a:solidFill>
            <a:srgbClr val="629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40" y="4310296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94" y="2268535"/>
            <a:ext cx="2969988" cy="126444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头部新势力当中，升级最为积极的是理想汽车，体现在频次和数量上。而小鹏虽然升级频次较多，但内容数量不及理想，一般以中小版本为主。智界在本月迎来首次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升级，预计以后会与问界同步。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35" y="1938860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94" y="4660687"/>
            <a:ext cx="2969988" cy="102079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自主品牌当中，占据榜首的是极氪、阿维塔、极狐等自主厂商纯电品牌，比亚迪位列第四，但比亚迪主要对其高端品牌进行升级，如仰望、腾势等。</a:t>
            </a:r>
            <a:endParaRPr lang="en-US" altLang="zh-CN" dirty="0"/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314436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33473" y="868103"/>
          <a:ext cx="8536065" cy="5898376"/>
        </p:xfrm>
        <a:graphic>
          <a:graphicData uri="http://schemas.openxmlformats.org/drawingml/2006/table">
            <a:tbl>
              <a:tblPr/>
              <a:tblGrid>
                <a:gridCol w="569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90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215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17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879">
                <a:tc rowSpan="15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问界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3879">
                <a:tc rowSpan="29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昊铂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睿蓝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北京越野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东风风神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方程豹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猛士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387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978650" y="557100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sp>
        <p:nvSpPr>
          <p:cNvPr id="13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  <a:endParaRPr 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90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8" y="2149082"/>
            <a:ext cx="2969941" cy="1995418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多数自主品牌会采取成立全新品牌的形式，投身到智能电动化竞争浪潮当中，但合资品牌鲜有此类操作。合资厂商的新能源车型仍然与原生品牌有着强绑定关系，但也有部分合资厂商开始与中国品牌合作，比如大众和小鹏，无论何种方式，都远不及打造全新新能源品牌更有发展空间。</a:t>
            </a:r>
            <a:endParaRPr lang="en-US" altLang="zh-CN" dirty="0"/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7" y="1813748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61" y="4548450"/>
            <a:ext cx="2932559" cy="175176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在电动化的进程当中，豪华、合资品牌不会与国产品牌形成较大的差距，但在智能化方面，目前的差距在进一步拉大。部分企业已采取不同的策略来发力智能化，比如奥迪宣布采用华为的智能驾驶方案，该策略能避免过高的研发成本投入，保证企业在中短期内不会落后于市场发展。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4171216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1" y="1810219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4167687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335634" y="849491"/>
          <a:ext cx="8515740" cy="5815194"/>
        </p:xfrm>
        <a:graphic>
          <a:graphicData uri="http://schemas.openxmlformats.org/drawingml/2006/table">
            <a:tbl>
              <a:tblPr/>
              <a:tblGrid>
                <a:gridCol w="56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643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327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捷达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雪佛兰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327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64327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5978650" y="557100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sp>
        <p:nvSpPr>
          <p:cNvPr id="12" name="标题 3"/>
          <p:cNvSpPr txBox="1">
            <a:spLocks/>
          </p:cNvSpPr>
          <p:nvPr/>
        </p:nvSpPr>
        <p:spPr>
          <a:xfrm>
            <a:off x="340553" y="177590"/>
            <a:ext cx="11554731" cy="575305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noAutofit/>
          </a:bodyPr>
          <a:lstStyle>
            <a:lvl1pPr>
              <a:spcBef>
                <a:spcPct val="0"/>
              </a:spcBef>
              <a:buNone/>
              <a:defRPr lang="zh-CN" altLang="en-US" sz="2800" b="1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  <a:endParaRPr 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8922" y="12194"/>
            <a:ext cx="2098059" cy="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04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16338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127180</TotalTime>
  <Words>2596</Words>
  <Application>Microsoft Office PowerPoint</Application>
  <PresentationFormat>宽屏</PresentationFormat>
  <Paragraphs>541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微软雅黑</vt:lpstr>
      <vt:lpstr>系统字体</vt:lpstr>
      <vt:lpstr>Arial</vt:lpstr>
      <vt:lpstr>Calibri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OTA监测月报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承桉 李</cp:lastModifiedBy>
  <cp:revision>15124</cp:revision>
  <dcterms:created xsi:type="dcterms:W3CDTF">2018-02-24T04:11:59Z</dcterms:created>
  <dcterms:modified xsi:type="dcterms:W3CDTF">2024-04-19T03:20:37Z</dcterms:modified>
</cp:coreProperties>
</file>