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1"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2</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沃尔沃</c:v>
                </c:pt>
                <c:pt idx="4">
                  <c:v>路虎</c:v>
                </c:pt>
                <c:pt idx="5">
                  <c:v>保时捷</c:v>
                </c:pt>
                <c:pt idx="6">
                  <c:v>宝马</c:v>
                </c:pt>
                <c:pt idx="7">
                  <c:v>奥迪</c:v>
                </c:pt>
                <c:pt idx="8">
                  <c:v>雷克萨斯</c:v>
                </c:pt>
                <c:pt idx="9">
                  <c:v>奔驰</c:v>
                </c:pt>
              </c:strCache>
            </c:strRef>
          </c:cat>
          <c:val>
            <c:numRef>
              <c:f>Sheet1!$B$2:$B$11</c:f>
              <c:numCache>
                <c:formatCode>General</c:formatCode>
                <c:ptCount val="10"/>
                <c:pt idx="0">
                  <c:v>29</c:v>
                </c:pt>
                <c:pt idx="1">
                  <c:v>71</c:v>
                </c:pt>
                <c:pt idx="2">
                  <c:v>90</c:v>
                </c:pt>
                <c:pt idx="3">
                  <c:v>98</c:v>
                </c:pt>
                <c:pt idx="4">
                  <c:v>123</c:v>
                </c:pt>
                <c:pt idx="5">
                  <c:v>127</c:v>
                </c:pt>
                <c:pt idx="6">
                  <c:v>217</c:v>
                </c:pt>
                <c:pt idx="7">
                  <c:v>246</c:v>
                </c:pt>
                <c:pt idx="8">
                  <c:v>267</c:v>
                </c:pt>
                <c:pt idx="9">
                  <c:v>309</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3</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小米</c:v>
                </c:pt>
                <c:pt idx="1">
                  <c:v>大众</c:v>
                </c:pt>
                <c:pt idx="2">
                  <c:v>极氪</c:v>
                </c:pt>
                <c:pt idx="3">
                  <c:v>宝马</c:v>
                </c:pt>
                <c:pt idx="4">
                  <c:v>小鹏</c:v>
                </c:pt>
                <c:pt idx="5">
                  <c:v>蔚来</c:v>
                </c:pt>
                <c:pt idx="6">
                  <c:v>ARCFOX</c:v>
                </c:pt>
                <c:pt idx="7">
                  <c:v>北汽新能源</c:v>
                </c:pt>
                <c:pt idx="8">
                  <c:v>比亚迪</c:v>
                </c:pt>
                <c:pt idx="9">
                  <c:v>特斯拉</c:v>
                </c:pt>
              </c:strCache>
            </c:strRef>
          </c:cat>
          <c:val>
            <c:numRef>
              <c:f>Sheet1!$B$2:$B$11</c:f>
              <c:numCache>
                <c:formatCode>General</c:formatCode>
                <c:ptCount val="10"/>
                <c:pt idx="0">
                  <c:v>326</c:v>
                </c:pt>
                <c:pt idx="1">
                  <c:v>384</c:v>
                </c:pt>
                <c:pt idx="2">
                  <c:v>406</c:v>
                </c:pt>
                <c:pt idx="3">
                  <c:v>488</c:v>
                </c:pt>
                <c:pt idx="4">
                  <c:v>508</c:v>
                </c:pt>
                <c:pt idx="5">
                  <c:v>643</c:v>
                </c:pt>
                <c:pt idx="6">
                  <c:v>1482</c:v>
                </c:pt>
                <c:pt idx="7">
                  <c:v>1489</c:v>
                </c:pt>
                <c:pt idx="8">
                  <c:v>2253</c:v>
                </c:pt>
                <c:pt idx="9">
                  <c:v>2627</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2</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丰田</c:v>
                </c:pt>
                <c:pt idx="2">
                  <c:v>大众</c:v>
                </c:pt>
                <c:pt idx="3">
                  <c:v>小鹏</c:v>
                </c:pt>
                <c:pt idx="4">
                  <c:v>极氪</c:v>
                </c:pt>
                <c:pt idx="5">
                  <c:v>宝马</c:v>
                </c:pt>
                <c:pt idx="6">
                  <c:v>ARCFOX极狐</c:v>
                </c:pt>
                <c:pt idx="7">
                  <c:v>蔚来</c:v>
                </c:pt>
                <c:pt idx="8">
                  <c:v>比亚迪</c:v>
                </c:pt>
                <c:pt idx="9">
                  <c:v>特斯拉</c:v>
                </c:pt>
              </c:strCache>
            </c:strRef>
          </c:cat>
          <c:val>
            <c:numRef>
              <c:f>Sheet1!$B$2:$B$11</c:f>
              <c:numCache>
                <c:formatCode>General</c:formatCode>
                <c:ptCount val="10"/>
                <c:pt idx="0">
                  <c:v>128</c:v>
                </c:pt>
                <c:pt idx="1">
                  <c:v>148</c:v>
                </c:pt>
                <c:pt idx="2">
                  <c:v>167</c:v>
                </c:pt>
                <c:pt idx="3">
                  <c:v>224</c:v>
                </c:pt>
                <c:pt idx="4">
                  <c:v>227</c:v>
                </c:pt>
                <c:pt idx="5">
                  <c:v>270</c:v>
                </c:pt>
                <c:pt idx="6">
                  <c:v>293</c:v>
                </c:pt>
                <c:pt idx="7">
                  <c:v>300</c:v>
                </c:pt>
                <c:pt idx="8">
                  <c:v>773</c:v>
                </c:pt>
                <c:pt idx="9">
                  <c:v>958</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3</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坦克</c:v>
                </c:pt>
                <c:pt idx="2">
                  <c:v>蔚来</c:v>
                </c:pt>
                <c:pt idx="3">
                  <c:v>理想</c:v>
                </c:pt>
                <c:pt idx="4">
                  <c:v>问界</c:v>
                </c:pt>
                <c:pt idx="5">
                  <c:v>ARCFOX</c:v>
                </c:pt>
                <c:pt idx="6">
                  <c:v>北汽新能源</c:v>
                </c:pt>
                <c:pt idx="7">
                  <c:v>特斯拉</c:v>
                </c:pt>
                <c:pt idx="8">
                  <c:v>丰田</c:v>
                </c:pt>
                <c:pt idx="9">
                  <c:v>比亚迪</c:v>
                </c:pt>
              </c:strCache>
            </c:strRef>
          </c:cat>
          <c:val>
            <c:numRef>
              <c:f>Sheet1!$B$2:$B$11</c:f>
              <c:numCache>
                <c:formatCode>General</c:formatCode>
                <c:ptCount val="10"/>
                <c:pt idx="0">
                  <c:v>508</c:v>
                </c:pt>
                <c:pt idx="1">
                  <c:v>533</c:v>
                </c:pt>
                <c:pt idx="2">
                  <c:v>643</c:v>
                </c:pt>
                <c:pt idx="3">
                  <c:v>1136</c:v>
                </c:pt>
                <c:pt idx="4">
                  <c:v>1340</c:v>
                </c:pt>
                <c:pt idx="5">
                  <c:v>1482</c:v>
                </c:pt>
                <c:pt idx="6">
                  <c:v>1490</c:v>
                </c:pt>
                <c:pt idx="7">
                  <c:v>2627</c:v>
                </c:pt>
                <c:pt idx="8">
                  <c:v>2671</c:v>
                </c:pt>
                <c:pt idx="9">
                  <c:v>4873</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2</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极氪</c:v>
                </c:pt>
                <c:pt idx="2">
                  <c:v>宝马</c:v>
                </c:pt>
                <c:pt idx="3">
                  <c:v>ARCFOX极狐</c:v>
                </c:pt>
                <c:pt idx="4">
                  <c:v>蔚来</c:v>
                </c:pt>
                <c:pt idx="5">
                  <c:v>理想</c:v>
                </c:pt>
                <c:pt idx="6">
                  <c:v>问界</c:v>
                </c:pt>
                <c:pt idx="7">
                  <c:v>特斯拉</c:v>
                </c:pt>
                <c:pt idx="8">
                  <c:v>丰田</c:v>
                </c:pt>
                <c:pt idx="9">
                  <c:v>比亚迪</c:v>
                </c:pt>
              </c:strCache>
            </c:strRef>
          </c:cat>
          <c:val>
            <c:numRef>
              <c:f>Sheet1!$B$2:$B$11</c:f>
              <c:numCache>
                <c:formatCode>General</c:formatCode>
                <c:ptCount val="10"/>
                <c:pt idx="0">
                  <c:v>224</c:v>
                </c:pt>
                <c:pt idx="1">
                  <c:v>227</c:v>
                </c:pt>
                <c:pt idx="2">
                  <c:v>271</c:v>
                </c:pt>
                <c:pt idx="3">
                  <c:v>293</c:v>
                </c:pt>
                <c:pt idx="4">
                  <c:v>300</c:v>
                </c:pt>
                <c:pt idx="5">
                  <c:v>602</c:v>
                </c:pt>
                <c:pt idx="6">
                  <c:v>652</c:v>
                </c:pt>
                <c:pt idx="7">
                  <c:v>958</c:v>
                </c:pt>
                <c:pt idx="8">
                  <c:v>1241</c:v>
                </c:pt>
                <c:pt idx="9">
                  <c:v>1665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3</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本田</c:v>
                </c:pt>
                <c:pt idx="3">
                  <c:v>奥迪</c:v>
                </c:pt>
                <c:pt idx="4">
                  <c:v>奔驰</c:v>
                </c:pt>
                <c:pt idx="5">
                  <c:v>宝马</c:v>
                </c:pt>
                <c:pt idx="6">
                  <c:v>特斯拉</c:v>
                </c:pt>
                <c:pt idx="7">
                  <c:v>丰田</c:v>
                </c:pt>
                <c:pt idx="8">
                  <c:v>大众</c:v>
                </c:pt>
                <c:pt idx="9">
                  <c:v>比亚迪</c:v>
                </c:pt>
              </c:strCache>
            </c:strRef>
          </c:cat>
          <c:val>
            <c:numRef>
              <c:f>Sheet1!$B$2:$B$11</c:f>
              <c:numCache>
                <c:formatCode>General</c:formatCode>
                <c:ptCount val="10"/>
                <c:pt idx="0">
                  <c:v>1505</c:v>
                </c:pt>
                <c:pt idx="1">
                  <c:v>1578</c:v>
                </c:pt>
                <c:pt idx="2">
                  <c:v>1656</c:v>
                </c:pt>
                <c:pt idx="3">
                  <c:v>2055</c:v>
                </c:pt>
                <c:pt idx="4">
                  <c:v>2228</c:v>
                </c:pt>
                <c:pt idx="5">
                  <c:v>2520</c:v>
                </c:pt>
                <c:pt idx="6">
                  <c:v>2627</c:v>
                </c:pt>
                <c:pt idx="7">
                  <c:v>3535</c:v>
                </c:pt>
                <c:pt idx="8">
                  <c:v>4117</c:v>
                </c:pt>
                <c:pt idx="9">
                  <c:v>4873</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2</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北京</c:v>
                </c:pt>
                <c:pt idx="3">
                  <c:v>特斯拉</c:v>
                </c:pt>
                <c:pt idx="4">
                  <c:v>奔驰</c:v>
                </c:pt>
                <c:pt idx="5">
                  <c:v>奥迪</c:v>
                </c:pt>
                <c:pt idx="6">
                  <c:v>宝马</c:v>
                </c:pt>
                <c:pt idx="7">
                  <c:v>比亚迪</c:v>
                </c:pt>
                <c:pt idx="8">
                  <c:v>丰田</c:v>
                </c:pt>
                <c:pt idx="9">
                  <c:v>大众</c:v>
                </c:pt>
              </c:strCache>
            </c:strRef>
          </c:cat>
          <c:val>
            <c:numRef>
              <c:f>Sheet1!$B$2:$B$11</c:f>
              <c:numCache>
                <c:formatCode>General</c:formatCode>
                <c:ptCount val="10"/>
                <c:pt idx="0">
                  <c:v>786</c:v>
                </c:pt>
                <c:pt idx="1">
                  <c:v>829</c:v>
                </c:pt>
                <c:pt idx="2">
                  <c:v>832</c:v>
                </c:pt>
                <c:pt idx="3">
                  <c:v>958</c:v>
                </c:pt>
                <c:pt idx="4">
                  <c:v>1025</c:v>
                </c:pt>
                <c:pt idx="5">
                  <c:v>1360</c:v>
                </c:pt>
                <c:pt idx="6">
                  <c:v>1454</c:v>
                </c:pt>
                <c:pt idx="7">
                  <c:v>1665</c:v>
                </c:pt>
                <c:pt idx="8">
                  <c:v>1741</c:v>
                </c:pt>
                <c:pt idx="9">
                  <c:v>2376</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2</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本田</c:v>
                </c:pt>
                <c:pt idx="2">
                  <c:v>北京</c:v>
                </c:pt>
                <c:pt idx="3">
                  <c:v>日产</c:v>
                </c:pt>
                <c:pt idx="4">
                  <c:v>别克</c:v>
                </c:pt>
                <c:pt idx="5">
                  <c:v>红旗</c:v>
                </c:pt>
                <c:pt idx="6">
                  <c:v>奔驰</c:v>
                </c:pt>
                <c:pt idx="7">
                  <c:v>宝马</c:v>
                </c:pt>
                <c:pt idx="8">
                  <c:v>奥迪</c:v>
                </c:pt>
                <c:pt idx="9">
                  <c:v>大众</c:v>
                </c:pt>
              </c:strCache>
            </c:strRef>
          </c:cat>
          <c:val>
            <c:numRef>
              <c:f>Sheet1!$B$2:$B$11</c:f>
              <c:numCache>
                <c:formatCode>General</c:formatCode>
                <c:ptCount val="10"/>
                <c:pt idx="0">
                  <c:v>500</c:v>
                </c:pt>
                <c:pt idx="1">
                  <c:v>530</c:v>
                </c:pt>
                <c:pt idx="2">
                  <c:v>688</c:v>
                </c:pt>
                <c:pt idx="3">
                  <c:v>694</c:v>
                </c:pt>
                <c:pt idx="4">
                  <c:v>724</c:v>
                </c:pt>
                <c:pt idx="5">
                  <c:v>773</c:v>
                </c:pt>
                <c:pt idx="6">
                  <c:v>949</c:v>
                </c:pt>
                <c:pt idx="7">
                  <c:v>1183</c:v>
                </c:pt>
                <c:pt idx="8">
                  <c:v>1323</c:v>
                </c:pt>
                <c:pt idx="9">
                  <c:v>2199</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3</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丰田</c:v>
                </c:pt>
                <c:pt idx="2">
                  <c:v>红旗</c:v>
                </c:pt>
                <c:pt idx="3">
                  <c:v>日产</c:v>
                </c:pt>
                <c:pt idx="4">
                  <c:v>本田</c:v>
                </c:pt>
                <c:pt idx="5">
                  <c:v>别克</c:v>
                </c:pt>
                <c:pt idx="6">
                  <c:v>奥迪</c:v>
                </c:pt>
                <c:pt idx="7">
                  <c:v>奔驰</c:v>
                </c:pt>
                <c:pt idx="8">
                  <c:v>宝马</c:v>
                </c:pt>
                <c:pt idx="9">
                  <c:v>大众</c:v>
                </c:pt>
              </c:strCache>
            </c:strRef>
          </c:cat>
          <c:val>
            <c:numRef>
              <c:f>Sheet1!$B$2:$B$11</c:f>
              <c:numCache>
                <c:formatCode>General</c:formatCode>
                <c:ptCount val="10"/>
                <c:pt idx="0">
                  <c:v>838</c:v>
                </c:pt>
                <c:pt idx="1">
                  <c:v>864</c:v>
                </c:pt>
                <c:pt idx="2">
                  <c:v>1023</c:v>
                </c:pt>
                <c:pt idx="3">
                  <c:v>1146</c:v>
                </c:pt>
                <c:pt idx="4">
                  <c:v>1179</c:v>
                </c:pt>
                <c:pt idx="5">
                  <c:v>1286</c:v>
                </c:pt>
                <c:pt idx="6">
                  <c:v>1976</c:v>
                </c:pt>
                <c:pt idx="7">
                  <c:v>2012</c:v>
                </c:pt>
                <c:pt idx="8">
                  <c:v>2032</c:v>
                </c:pt>
                <c:pt idx="9">
                  <c:v>3725</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26"/>
              <c:layout>
                <c:manualLayout>
                  <c:x val="-1.9648851902494224E-2"/>
                  <c:y val="8.07703932976624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FE-4B83-954B-7CE01995EAF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Sheet1!$A$2:$A$40</c:f>
              <c:strCache>
                <c:ptCount val="27"/>
                <c:pt idx="0">
                  <c:v>2022年1月</c:v>
                </c:pt>
                <c:pt idx="1">
                  <c:v>2月</c:v>
                </c:pt>
                <c:pt idx="2">
                  <c:v>3月</c:v>
                </c:pt>
                <c:pt idx="3">
                  <c:v>4月</c:v>
                </c:pt>
                <c:pt idx="4">
                  <c:v>5月</c:v>
                </c:pt>
                <c:pt idx="5">
                  <c:v>6月</c:v>
                </c:pt>
                <c:pt idx="6">
                  <c:v>7月</c:v>
                </c:pt>
                <c:pt idx="7">
                  <c:v>8月</c:v>
                </c:pt>
                <c:pt idx="8">
                  <c:v>9月</c:v>
                </c:pt>
                <c:pt idx="9">
                  <c:v>10月</c:v>
                </c:pt>
                <c:pt idx="10">
                  <c:v>11月</c:v>
                </c:pt>
                <c:pt idx="11">
                  <c:v>12月</c:v>
                </c:pt>
                <c:pt idx="12">
                  <c:v>2023年1月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2024年1月</c:v>
                </c:pt>
                <c:pt idx="25">
                  <c:v>2月</c:v>
                </c:pt>
                <c:pt idx="26">
                  <c:v>3月</c:v>
                </c:pt>
              </c:strCache>
            </c:strRef>
          </c:cat>
          <c:val>
            <c:numRef>
              <c:f>Sheet1!$B$2:$B$40</c:f>
              <c:numCache>
                <c:formatCode>0.00%</c:formatCode>
                <c:ptCount val="27"/>
                <c:pt idx="0">
                  <c:v>8.48E-2</c:v>
                </c:pt>
                <c:pt idx="1">
                  <c:v>8.2400000000000001E-2</c:v>
                </c:pt>
                <c:pt idx="2">
                  <c:v>7.8899999999999998E-2</c:v>
                </c:pt>
                <c:pt idx="3">
                  <c:v>9.2399999999999996E-2</c:v>
                </c:pt>
                <c:pt idx="4">
                  <c:v>6.4500000000000002E-2</c:v>
                </c:pt>
                <c:pt idx="5">
                  <c:v>6.3200000000000006E-2</c:v>
                </c:pt>
                <c:pt idx="6">
                  <c:v>6.7599999999999993E-2</c:v>
                </c:pt>
                <c:pt idx="7">
                  <c:v>6.6500000000000004E-2</c:v>
                </c:pt>
                <c:pt idx="8">
                  <c:v>6.4699999999999994E-2</c:v>
                </c:pt>
                <c:pt idx="9">
                  <c:v>6.9199999999999998E-2</c:v>
                </c:pt>
                <c:pt idx="10">
                  <c:v>5.9700000000000003E-2</c:v>
                </c:pt>
                <c:pt idx="11">
                  <c:v>4.1200000000000001E-2</c:v>
                </c:pt>
                <c:pt idx="12">
                  <c:v>0.10580000000000001</c:v>
                </c:pt>
                <c:pt idx="13">
                  <c:v>8.7999999999999995E-2</c:v>
                </c:pt>
                <c:pt idx="14">
                  <c:v>5.9799999999999999E-2</c:v>
                </c:pt>
                <c:pt idx="15">
                  <c:v>6.6199999999999995E-2</c:v>
                </c:pt>
                <c:pt idx="16">
                  <c:v>6.7699999999999996E-2</c:v>
                </c:pt>
                <c:pt idx="17">
                  <c:v>5.04E-2</c:v>
                </c:pt>
                <c:pt idx="18">
                  <c:v>5.3400000000000003E-2</c:v>
                </c:pt>
                <c:pt idx="19">
                  <c:v>5.4100000000000002E-2</c:v>
                </c:pt>
                <c:pt idx="20">
                  <c:v>6.0400000000000002E-2</c:v>
                </c:pt>
                <c:pt idx="21">
                  <c:v>6.3799999999999996E-2</c:v>
                </c:pt>
                <c:pt idx="22">
                  <c:v>7.2900000000000006E-2</c:v>
                </c:pt>
                <c:pt idx="23">
                  <c:v>6.5299999999999997E-2</c:v>
                </c:pt>
                <c:pt idx="24">
                  <c:v>6.8599999999999994E-2</c:v>
                </c:pt>
                <c:pt idx="25">
                  <c:v>6.4699999999999994E-2</c:v>
                </c:pt>
                <c:pt idx="26">
                  <c:v>6.4000000000000001E-2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3</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丰田</c:v>
                </c:pt>
                <c:pt idx="2">
                  <c:v>迷你</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69</c:v>
                </c:pt>
                <c:pt idx="1">
                  <c:v>108</c:v>
                </c:pt>
                <c:pt idx="2">
                  <c:v>133</c:v>
                </c:pt>
                <c:pt idx="3">
                  <c:v>221</c:v>
                </c:pt>
                <c:pt idx="4">
                  <c:v>236</c:v>
                </c:pt>
                <c:pt idx="5">
                  <c:v>337</c:v>
                </c:pt>
                <c:pt idx="6">
                  <c:v>459</c:v>
                </c:pt>
                <c:pt idx="7">
                  <c:v>499</c:v>
                </c:pt>
                <c:pt idx="8">
                  <c:v>502</c:v>
                </c:pt>
                <c:pt idx="9">
                  <c:v>731</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2024/4/29</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2024/4/29</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2024/4/29</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2024/4/29</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2024/4/29</a:t>
            </a:fld>
            <a:endParaRPr lang="en-US" dirty="0"/>
          </a:p>
        </p:txBody>
      </p:sp>
    </p:spTree>
    <p:extLst>
      <p:ext uri="{BB962C8B-B14F-4D97-AF65-F5344CB8AC3E}">
        <p14:creationId xmlns:p14="http://schemas.microsoft.com/office/powerpoint/2010/main" val="2460712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2024/4/29</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2024/4/29</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3</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337700879"/>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363943949"/>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4006500877"/>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4069440739"/>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6.25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162.98%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9.74%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1-3</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14.64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1401441310"/>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.285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38.58%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791248401"/>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   </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春节所在的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月份北京新车交易陷入低谷，但节后的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月份北京新车市场恢复迅速，</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虽然</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3</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月新车交易量仍低于</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月，但</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5.58</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万辆</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的</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新车交易</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量，仍实现</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113</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.5%</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.98%</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同环比都保持了正增长趋势。一季度</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北京累计交易新车</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达到</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14.22</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万辆，同比去年累计</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16.82%</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高</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6.22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点。在各新能源汽车品牌车型不断投入和销售价格的不断下调刺激下，北京新车消费一季度增长明显，可谓是开门红，尤其是新能源汽车。</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季度北京销售新能源汽车</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5.61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27.93%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39.47%</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月本是新能源汽车销售淡季，但单月销售仍到达</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2.62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万辆，占到新车交易总量的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46.88%</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。面对不断升级、快速迭代的新能源汽车，消费者购买更新需求旺盛。</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2024</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年北京市小客车指标配额为</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10</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万个，其中普通指标额度</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2</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万个，新能源指标额度</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8</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万个。对比</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2023</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年，今年小客车指标配额为</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10</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万个总数不变，但普通指标额度与新能源指标额度配比发生了明显变化，新能源指标占比由</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2023</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年的</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7</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万个增至</a:t>
            </a:r>
            <a:r>
              <a:rPr lang="en-US" altLang="zh-CN" sz="1600" b="1" kern="0" spc="15" dirty="0">
                <a:effectLst/>
                <a:latin typeface="等线" panose="02010600030101010101" pitchFamily="2" charset="-122"/>
                <a:ea typeface="等线" panose="02010600030101010101" pitchFamily="2" charset="-122"/>
                <a:cs typeface="宋体" panose="02010600030101010101" pitchFamily="2" charset="-122"/>
              </a:rPr>
              <a:t>8</a:t>
            </a:r>
            <a:r>
              <a:rPr lang="zh-CN" altLang="zh-CN" sz="1600" b="1" kern="0" spc="15" dirty="0">
                <a:effectLst/>
                <a:latin typeface="等线" panose="02010600030101010101" pitchFamily="2" charset="-122"/>
                <a:ea typeface="等线" panose="02010600030101010101" pitchFamily="2" charset="-122"/>
                <a:cs typeface="宋体" panose="02010600030101010101" pitchFamily="2" charset="-122"/>
              </a:rPr>
              <a:t>万个。北京对新能源汽车购买、使用的政策导向不断加强，传统燃油车在北京的市场空间不断缩小。</a:t>
            </a:r>
            <a:r>
              <a:rPr lang="zh-CN" altLang="en-US" sz="1600" b="1" kern="0" spc="15" dirty="0">
                <a:effectLst/>
                <a:latin typeface="等线" panose="02010600030101010101" pitchFamily="2" charset="-122"/>
                <a:ea typeface="等线" panose="02010600030101010101" pitchFamily="2" charset="-122"/>
                <a:cs typeface="宋体" panose="02010600030101010101" pitchFamily="2" charset="-122"/>
              </a:rPr>
              <a:t>同时各品牌的新能源汽车市场表现也变化迅速，新品牌持续经营的不确定性也使消费者购车时面临一定风险。</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341630" algn="just">
              <a:lnSpc>
                <a:spcPts val="2400"/>
              </a:lnSpc>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4839335"/>
          </a:xfrm>
        </p:spPr>
        <p:txBody>
          <a:bodyPr rtlCol="0">
            <a:noAutofit/>
          </a:bodyPr>
          <a:lstStyle/>
          <a:p>
            <a:pPr indent="341630" algn="just"/>
            <a:r>
              <a:rPr lang="en-US" altLang="zh-CN" sz="1800" b="1" spc="40" dirty="0">
                <a:effectLst/>
                <a:latin typeface="微软雅黑" panose="020B0503020204020204" pitchFamily="34" charset="-122"/>
                <a:cs typeface="Times New Roman" panose="02020603050405020304" pitchFamily="18" charset="0"/>
              </a:rPr>
              <a:t> </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春节过后的</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3</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月消费需求虽有所提升，但对遭遇过去年新车降价潮冲击的二手车经销商，面对今年新车降价的预期都小心翼翼，同时致使不少二手车消费者“持币待购”，造成买卖两端对二手车价格认知的不对等，一定程度上造成本市二手车交易活跃度持续下降，一季度同比销量竟然还弱于去年同期，同比下降</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9.03%</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与新车不同</a:t>
            </a:r>
            <a:r>
              <a:rPr lang="zh-CN" altLang="en-US" sz="1600" b="1" kern="100" spc="40" dirty="0">
                <a:latin typeface="等线" panose="02010600030101010101" pitchFamily="2" charset="-122"/>
                <a:ea typeface="等线" panose="02010600030101010101" pitchFamily="2" charset="-122"/>
                <a:cs typeface="Times New Roman" panose="02020603050405020304" pitchFamily="18" charset="0"/>
              </a:rPr>
              <a:t>，一季度</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北京市二手车</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成交过户</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14.64</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万辆次，同比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9.03%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与新车同比增长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16.82%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相比反差明显</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600" b="1" spc="40" dirty="0">
                <a:effectLst/>
                <a:latin typeface="等线" panose="02010600030101010101" pitchFamily="2" charset="-122"/>
                <a:ea typeface="等线" panose="02010600030101010101" pitchFamily="2" charset="-122"/>
                <a:cs typeface="Times New Roman" panose="02020603050405020304" pitchFamily="18" charset="0"/>
              </a:rPr>
              <a:t>2024</a:t>
            </a:r>
            <a:r>
              <a:rPr lang="zh-CN" altLang="zh-CN" sz="1600" b="1" spc="40" dirty="0">
                <a:effectLst/>
                <a:latin typeface="等线" panose="02010600030101010101" pitchFamily="2" charset="-122"/>
                <a:ea typeface="等线" panose="02010600030101010101" pitchFamily="2" charset="-122"/>
                <a:cs typeface="Times New Roman" panose="02020603050405020304" pitchFamily="18" charset="0"/>
              </a:rPr>
              <a:t>年北京地区二手车的交易量和交易额同比下降，交易额下降幅度超过交易量下降幅度，意味着北京二手车的平均交易价格持续下滑，二手车越来越“便宜”的趋势在持续。 春节刚过，比亚迪打响了新车价格战第一枪，旗下两款混插车型上市，最低售价跳水至</a:t>
            </a:r>
            <a:r>
              <a:rPr lang="en-US" altLang="zh-CN" sz="1600" b="1" spc="40" dirty="0">
                <a:effectLst/>
                <a:latin typeface="等线" panose="02010600030101010101" pitchFamily="2" charset="-122"/>
                <a:ea typeface="等线" panose="02010600030101010101" pitchFamily="2" charset="-122"/>
                <a:cs typeface="Times New Roman" panose="02020603050405020304" pitchFamily="18" charset="0"/>
              </a:rPr>
              <a:t>7.98</a:t>
            </a:r>
            <a:r>
              <a:rPr lang="zh-CN" altLang="zh-CN" sz="1600" b="1" spc="40" dirty="0">
                <a:effectLst/>
                <a:latin typeface="等线" panose="02010600030101010101" pitchFamily="2" charset="-122"/>
                <a:ea typeface="等线" panose="02010600030101010101" pitchFamily="2" charset="-122"/>
                <a:cs typeface="Times New Roman" panose="02020603050405020304" pitchFamily="18" charset="0"/>
              </a:rPr>
              <a:t>万元。小米新车上市定价又推动新能源汽车价格新一轮洗牌，新能源车企“掀桌子”，首先被掀翻在地的却是二手车商。除新车价格不断下调之外，北京市各区汽车消费券的发放也造成消费者购卖新车实际价格的再次降低，新车价格甚至低于在售二手车，促使二手车价格不得不</a:t>
            </a:r>
            <a:r>
              <a:rPr lang="zh-CN" altLang="en-US" sz="1600" b="1" spc="40" dirty="0">
                <a:effectLst/>
                <a:latin typeface="等线" panose="02010600030101010101" pitchFamily="2" charset="-122"/>
                <a:ea typeface="等线" panose="02010600030101010101" pitchFamily="2" charset="-122"/>
                <a:cs typeface="Times New Roman" panose="02020603050405020304" pitchFamily="18" charset="0"/>
              </a:rPr>
              <a:t>亏损</a:t>
            </a:r>
            <a:r>
              <a:rPr lang="zh-CN" altLang="zh-CN" sz="1600" b="1" spc="40" dirty="0">
                <a:effectLst/>
                <a:latin typeface="等线" panose="02010600030101010101" pitchFamily="2" charset="-122"/>
                <a:ea typeface="等线" panose="02010600030101010101" pitchFamily="2" charset="-122"/>
                <a:cs typeface="Times New Roman" panose="02020603050405020304" pitchFamily="18" charset="0"/>
              </a:rPr>
              <a:t>销售是造成</a:t>
            </a:r>
            <a:r>
              <a:rPr lang="en-US" altLang="zh-CN" sz="1600" b="1" spc="40" dirty="0">
                <a:effectLst/>
                <a:latin typeface="等线" panose="02010600030101010101" pitchFamily="2" charset="-122"/>
                <a:ea typeface="等线" panose="02010600030101010101" pitchFamily="2" charset="-122"/>
                <a:cs typeface="Times New Roman" panose="02020603050405020304" pitchFamily="18" charset="0"/>
              </a:rPr>
              <a:t>3</a:t>
            </a:r>
            <a:r>
              <a:rPr lang="zh-CN" altLang="zh-CN" sz="1600" b="1" spc="40" dirty="0">
                <a:effectLst/>
                <a:latin typeface="等线" panose="02010600030101010101" pitchFamily="2" charset="-122"/>
                <a:ea typeface="等线" panose="02010600030101010101" pitchFamily="2" charset="-122"/>
                <a:cs typeface="Times New Roman" panose="02020603050405020304" pitchFamily="18" charset="0"/>
              </a:rPr>
              <a:t>月份单车销售</a:t>
            </a:r>
            <a:r>
              <a:rPr lang="zh-CN" altLang="zh-CN" sz="1600" b="1" spc="40" dirty="0">
                <a:latin typeface="等线" panose="02010600030101010101" pitchFamily="2" charset="-122"/>
                <a:ea typeface="等线" panose="02010600030101010101" pitchFamily="2" charset="-122"/>
                <a:cs typeface="Times New Roman" panose="02020603050405020304" pitchFamily="18" charset="0"/>
              </a:rPr>
              <a:t>平均价格不断大幅下行</a:t>
            </a:r>
            <a:r>
              <a:rPr lang="zh-CN" altLang="zh-CN" sz="1600" b="1" spc="40" dirty="0">
                <a:effectLst/>
                <a:latin typeface="等线" panose="02010600030101010101" pitchFamily="2" charset="-122"/>
                <a:ea typeface="等线" panose="02010600030101010101" pitchFamily="2" charset="-122"/>
                <a:cs typeface="Times New Roman" panose="02020603050405020304" pitchFamily="18" charset="0"/>
              </a:rPr>
              <a:t>的主要原因。</a:t>
            </a:r>
            <a:endParaRPr lang="en-US" altLang="zh-CN" sz="1600" b="1" spc="40" dirty="0">
              <a:effectLst/>
              <a:latin typeface="等线" panose="02010600030101010101" pitchFamily="2" charset="-122"/>
              <a:ea typeface="等线" panose="02010600030101010101" pitchFamily="2" charset="-122"/>
              <a:cs typeface="Times New Roman" panose="02020603050405020304" pitchFamily="18" charset="0"/>
            </a:endParaRPr>
          </a:p>
          <a:p>
            <a:pPr indent="341630" algn="just"/>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月份北京将迎来疫情后的首次国际汽车展，围绕展会的新车投放及价格竞争将更加激烈，同时面对五一前的销售黄金期，厂商必将尽一切努力吸引消费者购车，</a:t>
            </a:r>
            <a:r>
              <a:rPr lang="en-US" altLang="zh-CN" sz="1600" b="1" spc="4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b="1" spc="40" dirty="0">
                <a:latin typeface="等线" panose="02010600030101010101" pitchFamily="2" charset="-122"/>
                <a:ea typeface="等线" panose="02010600030101010101" pitchFamily="2" charset="-122"/>
                <a:cs typeface="Times New Roman" panose="02020603050405020304" pitchFamily="18" charset="0"/>
              </a:rPr>
              <a:t>月份北京将迎来新一波购车潮。面对新车价格打压，虽然国家出台了一些列铺贴二手车经销商的政策，但与新车相比二手车交易仍将处于观望期。</a:t>
            </a:r>
            <a:endParaRPr lang="en-US" altLang="zh-CN" sz="1600" b="1" spc="4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378374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2629320084"/>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5.58</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环比增幅高</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43.3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.98%</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7.92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14.22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12.18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16.82%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6.22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2037216149"/>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458610948"/>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1560390465"/>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57565188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3691323559"/>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3574</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111.35%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16.4 %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9398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11.86%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3793246113"/>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0.07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499225191"/>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134779633"/>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929667661"/>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152.18%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46.88%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55.99%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5.61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27.93%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39.47%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029139629"/>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152867</TotalTime>
  <Words>1301</Words>
  <Application>Microsoft Office PowerPoint</Application>
  <PresentationFormat>宽屏</PresentationFormat>
  <Paragraphs>89</Paragraphs>
  <Slides>15</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Microsoft YaHei UI</vt:lpstr>
      <vt:lpstr>等线</vt:lpstr>
      <vt:lpstr>宋体</vt:lpstr>
      <vt:lpstr>微软雅黑</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211</cp:revision>
  <dcterms:created xsi:type="dcterms:W3CDTF">2021-12-26T04:02:55Z</dcterms:created>
  <dcterms:modified xsi:type="dcterms:W3CDTF">2024-05-06T08:14:35Z</dcterms:modified>
</cp:coreProperties>
</file>