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sldIdLst>
    <p:sldId id="257" r:id="rId3"/>
    <p:sldId id="293" r:id="rId4"/>
    <p:sldId id="331" r:id="rId5"/>
    <p:sldId id="387" r:id="rId6"/>
    <p:sldId id="386" r:id="rId7"/>
    <p:sldId id="385" r:id="rId8"/>
    <p:sldId id="388" r:id="rId9"/>
    <p:sldId id="389" r:id="rId10"/>
    <p:sldId id="390" r:id="rId11"/>
    <p:sldId id="391" r:id="rId12"/>
    <p:sldId id="392" r:id="rId13"/>
    <p:sldId id="393" r:id="rId14"/>
    <p:sldId id="394" r:id="rId15"/>
    <p:sldId id="311" r:id="rId16"/>
  </p:sldIdLst>
  <p:sldSz cx="9144000" cy="5143500" type="screen16x9"/>
  <p:notesSz cx="6858000" cy="9144000"/>
  <p:custDataLst>
    <p:tags r:id="rId1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351"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4"/>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516C53CB-4494-D73C-9356-D7FFAF363E8C}"/>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886164" y="75962"/>
            <a:ext cx="1177285" cy="39242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1" name="图片 43027" descr="微信二维码"/>
          <p:cNvPicPr>
            <a:picLocks noChangeAspect="1"/>
          </p:cNvPicPr>
          <p:nvPr userDrawn="1"/>
        </p:nvPicPr>
        <p:blipFill>
          <a:blip r:embed="rId3"/>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1" name="图片 10">
            <a:extLst>
              <a:ext uri="{FF2B5EF4-FFF2-40B4-BE49-F238E27FC236}">
                <a16:creationId xmlns:a16="http://schemas.microsoft.com/office/drawing/2014/main" id="{E426F32A-BED8-09DB-CB9B-4C7E1CC91E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69910" y="239846"/>
            <a:ext cx="947038" cy="315680"/>
          </a:xfrm>
          <a:prstGeom prst="rect">
            <a:avLst/>
          </a:prstGeom>
        </p:spPr>
      </p:pic>
      <p:pic>
        <p:nvPicPr>
          <p:cNvPr id="10" name="图片 9">
            <a:extLst>
              <a:ext uri="{FF2B5EF4-FFF2-40B4-BE49-F238E27FC236}">
                <a16:creationId xmlns:a16="http://schemas.microsoft.com/office/drawing/2014/main" id="{AE7CB216-2432-7928-4584-C91813E5A4FD}"/>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2FBFEC3E-0E0C-FF6B-9891-676CA1CC9C8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3070D99E-6635-275B-4B30-F9A458998F9A}"/>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E50732C0-B575-418C-1B3F-F7587065D686}"/>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9E08731C-C3AD-8D62-E7AD-D8F939939B08}"/>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9CB5E5D1-6CB2-37C6-3B5A-FDAE76C3CAFE}"/>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2024-5-7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FABE636B-E3B4-3901-A029-CA2B1FD0632E}"/>
              </a:ext>
            </a:extLst>
          </p:cNvPr>
          <p:cNvGraphicFramePr>
            <a:graphicFrameLocks noChangeAspect="1"/>
          </p:cNvGraphicFramePr>
          <p:nvPr userDrawn="1">
            <p:custDataLst>
              <p:tags r:id="rId13"/>
            </p:custDataLst>
            <p:extLst>
              <p:ext uri="{D42A27DB-BD31-4B8C-83A1-F6EECF244321}">
                <p14:modId xmlns:p14="http://schemas.microsoft.com/office/powerpoint/2010/main" val="2149326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2024-5-7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3ED0D92-8BAD-ED9C-5676-08B926D9EB71}"/>
              </a:ext>
            </a:extLst>
          </p:cNvPr>
          <p:cNvGraphicFramePr>
            <a:graphicFrameLocks noChangeAspect="1"/>
          </p:cNvGraphicFramePr>
          <p:nvPr userDrawn="1">
            <p:custDataLst>
              <p:tags r:id="rId13"/>
            </p:custDataLst>
            <p:extLst>
              <p:ext uri="{D42A27DB-BD31-4B8C-83A1-F6EECF244321}">
                <p14:modId xmlns:p14="http://schemas.microsoft.com/office/powerpoint/2010/main" val="30271161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2024-5-7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1"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关于大规模</a:t>
            </a:r>
            <a:r>
              <a:rPr lang="zh-CN" altLang="en-US" sz="3000" b="1">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推动汽车消费</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以旧换新相关政策分析及建议</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18DEF18-0307-A1FC-329B-E0FD8F52F79E}"/>
              </a:ext>
            </a:extLst>
          </p:cNvPr>
          <p:cNvGraphicFramePr>
            <a:graphicFrameLocks noChangeAspect="1"/>
          </p:cNvGraphicFramePr>
          <p:nvPr>
            <p:custDataLst>
              <p:tags r:id="rId1"/>
            </p:custDataLst>
            <p:extLst>
              <p:ext uri="{D42A27DB-BD31-4B8C-83A1-F6EECF244321}">
                <p14:modId xmlns:p14="http://schemas.microsoft.com/office/powerpoint/2010/main" val="154044613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深入推进汽车零部件再制造</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实施回收循环利用行动“有序推进再制造和梯次利用”中提出，深入推进汽车零部件、工程机械、机床等传统设备再制造。加快风电光伏、动力电池等产品设备残余寿命评估技术研发，有序推进产品设备及关键部件梯次利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我国汽车零部件再制造起步较早。</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年，国家发展改革委先后两批确定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家汽车零部件再制造企业开展试点工作。经过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多年发展，我国汽车零部件再制造产业初具规模，产品范围逐步扩大，技术标准体系日趋完善。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日实施的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报废机动车回收管理办法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明确提出支持开展汽车零部件再制造，为汽车零部件再制造行业的发展提供了法律依据。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日，国家发展改革委等八部委印发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汽车零部件再制造规范管理暂行办法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。汽车零部件再制造企业在产品质量、售后服务、报废汽车“五大总成”件的交售等方面都将有规可循，对我国汽车零部件再制造产业高质量发展具有里程碑意义。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新能源汽车动力蓄电池梯次利用管理办法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。建议国家有关部委加大对汽车零部件再制造和动力电池梯次利用的支持力度。</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关于大规模推动汽车消费以旧换新相关政策分析及建议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60BB7CC-5717-0EA5-5CA0-64CDB68250EE}"/>
              </a:ext>
            </a:extLst>
          </p:cNvPr>
          <p:cNvGraphicFramePr>
            <a:graphicFrameLocks noChangeAspect="1"/>
          </p:cNvGraphicFramePr>
          <p:nvPr>
            <p:custDataLst>
              <p:tags r:id="rId1"/>
            </p:custDataLst>
            <p:extLst>
              <p:ext uri="{D42A27DB-BD31-4B8C-83A1-F6EECF244321}">
                <p14:modId xmlns:p14="http://schemas.microsoft.com/office/powerpoint/2010/main" val="21933280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加快乘用车、重型商用车能量消耗量值相关限制标准升级</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在实施标准提升行动“加快完善能耗、排放、技术标准”中提出，加快乘用车、重型商用车能量消耗量值相关限制标准升级。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年国务院发布的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中国制造</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均提出，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年，商用车新车油耗达到世界先进水平，乘用车新车平均油耗优于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4L/100km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。目前，现行国家标准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27999-2019《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GB19578-2021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日起实施），是面向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年的乘用车第五阶段燃料消耗量标准；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30510-2018《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重型商用车辆燃料消耗量限值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27840-2021《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重型商用车辆燃料消耗量测量方法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日起实施），是面向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年的重型商用车第三阶段燃料消耗量标准。目前，工业和信息化部正在对上述国家标准的修订稿征求意见。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为实现规划目标，乘用车第六阶段燃料消耗量限值标准和商用车第四阶段油耗限值标准需要考虑进一步缩小与发达国家的差距。建议有关部委在出台升级标准时对提前达到标准的企业给予政策鼓励。</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关于大规模推动汽车消费以旧换新相关政策分析及建议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5982212-73AC-F95D-9CB2-ED924B714B4C}"/>
              </a:ext>
            </a:extLst>
          </p:cNvPr>
          <p:cNvGraphicFramePr>
            <a:graphicFrameLocks noChangeAspect="1"/>
          </p:cNvGraphicFramePr>
          <p:nvPr>
            <p:custDataLst>
              <p:tags r:id="rId1"/>
            </p:custDataLst>
            <p:extLst>
              <p:ext uri="{D42A27DB-BD31-4B8C-83A1-F6EECF244321}">
                <p14:modId xmlns:p14="http://schemas.microsoft.com/office/powerpoint/2010/main" val="6710494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加快汽车安全、性能、环保、检测等标准升级</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在实施标准提升行动“强化产品技术标准提升”中提出，聚焦汽车等大宗消费品，加快安全、健康、性能、环保、检测等标准升级。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日，市场监管总局等七部委公布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以标准提升牵引设备更新和消费品以旧换新行动方案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与汽车行业直接相关的有以下八项。一是重点提升充电桩等重点用能设备能效标准，抓紧制定锂电池正负极材料等能耗限额标准等。二是制定自卸车等工程机械电动化标准。三是推动汽车标准转型升级。修订电动汽车动力电池安全标准，加大新能源汽车整车安全、充换电标准供给，加强自动驾驶、激光雷达等智能网联技术标准研制。完善汽车售后服务及维修标准。加快乘用车、重型商用车等能源消耗量限值标准升级。四是健全二手产品交易标准。五是健全完善新能源汽车电池回收利用标准。六是探索在汽车等产品标准中增加再生塑料、再生金属的使用要求。七是持续开展汽车、碳排放等领域标准比对分析，积极转化先进适用国际标准，稳步推进国内国际标准衔接。八是围绕新能源汽车等重点消费品，加大缺陷调查和召回力度。上述八项要求有利于推动汽车安全等标准升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关于大规模推动汽车消费以旧换新相关政策分析及建议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0D237F9-1E23-577E-55B6-514782BB1FB6}"/>
              </a:ext>
            </a:extLst>
          </p:cNvPr>
          <p:cNvGraphicFramePr>
            <a:graphicFrameLocks noChangeAspect="1"/>
          </p:cNvGraphicFramePr>
          <p:nvPr>
            <p:custDataLst>
              <p:tags r:id="rId1"/>
            </p:custDataLst>
            <p:extLst>
              <p:ext uri="{D42A27DB-BD31-4B8C-83A1-F6EECF244321}">
                <p14:modId xmlns:p14="http://schemas.microsoft.com/office/powerpoint/2010/main" val="38474690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加大对汽车消费以旧换新财政和金融政策的支持力度</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加大财政政策支持力度”中提出，坚持中央财政和地方政府联动支持消费品以旧换新，通过中央财政安排的节能减排补助资金支持符合条件的汽车以旧换新；持续实施好老旧营运车船更新补贴，支持老旧柴油货车等更新。鼓励有条件的地方统筹利用中央财政安排的城市交通发展奖励资金，支持新能源公交车及电池更新。同时，在“优化金融支持”中提出，鼓励银行机构在依法合规、风险可控前提下，适当降低乘用车贷款首付比例，合理确定汽车贷款期限、信贷额度。</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商务部等十四部委印发的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开展汽车以旧换新方面提出了以下六项具体措施举措。一是加大财政金融政策支持力度。二是突出汽车领域标准牵引。三是完善报废车回收拆解体系。四是促进二手车放心便利交易。五是培育壮大二手车经营主体。六是推动汽车流通消费创新发展。重点是推动汽车换“能”，着眼于新车、二手车、报废车、汽车后市场等汽车全生命周期各环节，加大政策支持力度，畅通循环堵点，强化改革创新引领，全链条促进汽车以旧换新。建议财政部等部委针对汽车以旧换新财政金融政策出台具体的政策文件，促进保障政策落到实处。</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关于大规模推动汽车消费以旧换新相关政策分析及建议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76895D5-DD29-1FA4-9CE2-542F4FA806EA}"/>
              </a:ext>
            </a:extLst>
          </p:cNvPr>
          <p:cNvGraphicFramePr>
            <a:graphicFrameLocks noChangeAspect="1"/>
          </p:cNvGraphicFramePr>
          <p:nvPr>
            <p:custDataLst>
              <p:tags r:id="rId1"/>
            </p:custDataLst>
            <p:extLst>
              <p:ext uri="{D42A27DB-BD31-4B8C-83A1-F6EECF244321}">
                <p14:modId xmlns:p14="http://schemas.microsoft.com/office/powerpoint/2010/main" val="14138760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6" y="795655"/>
            <a:ext cx="8555878" cy="3884140"/>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sz="1600" dirty="0"/>
              <a:t>2</a:t>
            </a:r>
            <a:r>
              <a:rPr lang="zh-CN" altLang="en-US" sz="1600" dirty="0"/>
              <a:t>月</a:t>
            </a:r>
            <a:r>
              <a:rPr lang="en-US" sz="1600" dirty="0"/>
              <a:t>23</a:t>
            </a:r>
            <a:r>
              <a:rPr lang="zh-CN" altLang="en-US" sz="1600" dirty="0"/>
              <a:t>日，习近平主持召开中央财经委员会第四次会议，研究大规模设备更新和消费品以旧换新问题。会议指出，“鼓励汽车、家电等传统消费品以旧换新”。</a:t>
            </a:r>
            <a:r>
              <a:rPr lang="en-US" sz="1600" dirty="0"/>
              <a:t>3</a:t>
            </a:r>
            <a:r>
              <a:rPr lang="zh-CN" altLang="en-US" sz="1600" dirty="0"/>
              <a:t>月</a:t>
            </a:r>
            <a:r>
              <a:rPr lang="en-US" sz="1600" dirty="0"/>
              <a:t>1</a:t>
            </a:r>
            <a:r>
              <a:rPr lang="zh-CN" altLang="en-US" sz="1600" dirty="0"/>
              <a:t>日，国务院总理李强主持召开国务院常务会议，审议通过</a:t>
            </a:r>
            <a:r>
              <a:rPr lang="en-US" altLang="zh-CN" sz="1600" dirty="0"/>
              <a:t>《</a:t>
            </a:r>
            <a:r>
              <a:rPr lang="zh-CN" altLang="en-US" sz="1600" dirty="0"/>
              <a:t>推动大规模设备更新和消费品以旧换新行动方案</a:t>
            </a:r>
            <a:r>
              <a:rPr lang="en-US" altLang="zh-CN" sz="1600" dirty="0"/>
              <a:t>》</a:t>
            </a:r>
            <a:r>
              <a:rPr lang="zh-CN" altLang="en-US" sz="1600" dirty="0"/>
              <a:t>。会议强调消费品以旧换新将有力促进消费，为扩大汽车消费明确了政策导向。</a:t>
            </a:r>
            <a:r>
              <a:rPr lang="en-US" sz="1600" dirty="0"/>
              <a:t>3</a:t>
            </a:r>
            <a:r>
              <a:rPr lang="zh-CN" altLang="en-US" sz="1600" dirty="0"/>
              <a:t>月</a:t>
            </a:r>
            <a:r>
              <a:rPr lang="en-US" sz="1600" dirty="0"/>
              <a:t>13</a:t>
            </a:r>
            <a:r>
              <a:rPr lang="zh-CN" altLang="en-US" sz="1600" dirty="0"/>
              <a:t>日，国务院印发</a:t>
            </a:r>
            <a:r>
              <a:rPr lang="en-US" altLang="zh-CN" sz="1600" dirty="0"/>
              <a:t>《</a:t>
            </a:r>
            <a:r>
              <a:rPr lang="zh-CN" altLang="en-US" sz="1600" dirty="0"/>
              <a:t>推动大规模设备更新和消费品以旧换新行动方案</a:t>
            </a:r>
            <a:r>
              <a:rPr lang="en-US" altLang="zh-CN" sz="1600" dirty="0"/>
              <a:t>》</a:t>
            </a:r>
            <a:r>
              <a:rPr lang="zh-CN" altLang="en-US" sz="1600" dirty="0"/>
              <a:t>（以下简称</a:t>
            </a:r>
            <a:r>
              <a:rPr lang="en-US" altLang="zh-CN" sz="1600" dirty="0"/>
              <a:t>《</a:t>
            </a:r>
            <a:r>
              <a:rPr lang="zh-CN" altLang="en-US" sz="1600" dirty="0"/>
              <a:t>行动方案</a:t>
            </a:r>
            <a:r>
              <a:rPr lang="en-US" altLang="zh-CN" sz="1600" dirty="0"/>
              <a:t>》</a:t>
            </a:r>
            <a:r>
              <a:rPr lang="zh-CN" altLang="en-US" sz="1600" dirty="0"/>
              <a:t>）。</a:t>
            </a:r>
            <a:endParaRPr lang="en-US" altLang="zh-CN" sz="1600" dirty="0"/>
          </a:p>
          <a:p>
            <a:pPr>
              <a:lnSpc>
                <a:spcPct val="1400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行动方案</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重点将实施设备更新、消费品以旧换新、回收循环利用、标准提升四大行动二十项重点任务。其中有六项重点任务和两项强化政策保障与汽车行业直接相关。截至</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4</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月中旬，国家有关部委和地方政府围绕落实</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行动方案</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出台具体的政策措施。</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4</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日，中国人民银行、国家金融监管总局发布</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关于调整汽车贷款有关政策的通知</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4</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12</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日，商务部等十四部委公布</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推动消费品以旧换新行动方案</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等。因此，有必要对大规模推动汽车消费以旧换新相关政策进行分析，并提出意见建议，以期汽车企业全面掌握汽车消费以旧换新相关政策。</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33C9105-E676-EC5E-295C-2F55472324B0}"/>
              </a:ext>
            </a:extLst>
          </p:cNvPr>
          <p:cNvGraphicFramePr>
            <a:graphicFrameLocks noChangeAspect="1"/>
          </p:cNvGraphicFramePr>
          <p:nvPr>
            <p:custDataLst>
              <p:tags r:id="rId1"/>
            </p:custDataLst>
            <p:extLst>
              <p:ext uri="{D42A27DB-BD31-4B8C-83A1-F6EECF244321}">
                <p14:modId xmlns:p14="http://schemas.microsoft.com/office/powerpoint/2010/main" val="30214886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0429" cy="4013406"/>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大规模推动汽车消费以旧换新将成为拉动整体经济增长的重要引擎</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召开推动大规模设备更新和消费品以旧换新工作视频会议，李强总理在会上指出，推动新一轮大规模设备更新和消费品以旧换新，是党中央着眼高质量发展大局作出的重大决策部署。这项工作既利当前又利长远，既稳增长又促转型，既利企业又惠民生，具有全局性战略性意义。国家层面对设备更新和消费品以旧换新首次确定“大规模推动”，说明国家对</a:t>
            </a:r>
            <a:r>
              <a:rPr lang="zh-CN" altLang="en-US" sz="1600" dirty="0"/>
              <a:t>鼓励引导新一轮设备更新和消费品以旧换新的高度重视。</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产业涉及面广、产业链长、市场规模大，作为国民经济战略性支柱产业，推动汽车消费以旧换新对提振内需消费、稳定工业和经济发展具有重要意义。通过大规模推动汽车消费带动全国内需消费市场扩大，有效促进就业和经济回升向好。目前，我国国三及以下乘用车保有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万辆，车龄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年以上的达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万辆，国四及以下商用车保有量接近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万辆，车龄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年以上的达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万辆。实施汽车消费以旧换新，预计今年汽车市场消费潜力将被进一步释放。另外，按照新车平均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年的报废周期测算，</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年符合报废条件的车辆约为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万辆，按照新车平均售价</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万元计算，这部分老旧车辆报废更新有望为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年全年带来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万亿元的消费规模提升。</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大规模推动汽车消费以旧换新的重要意义</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28727EB-35B0-23B9-0F2A-D39FF16A133C}"/>
              </a:ext>
            </a:extLst>
          </p:cNvPr>
          <p:cNvGraphicFramePr>
            <a:graphicFrameLocks noChangeAspect="1"/>
          </p:cNvGraphicFramePr>
          <p:nvPr>
            <p:custDataLst>
              <p:tags r:id="rId1"/>
            </p:custDataLst>
            <p:extLst>
              <p:ext uri="{D42A27DB-BD31-4B8C-83A1-F6EECF244321}">
                <p14:modId xmlns:p14="http://schemas.microsoft.com/office/powerpoint/2010/main" val="40681483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大规模推动汽车消费以旧换新有利于推动汽车产业绿色发展和转型升级</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中提出，稳定和扩大传统消费，鼓励和推动消费品以旧换新，提振智能网联新能源汽车、电子产品等大宗消费。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利于推动汽车产业绿色发展和转型升级，主要体现在以下几个方面。一是有利于提高新能源汽车、节能型汽车销售占比。政策鼓励消费者购买新能源汽车或符合排放标准的燃油汽车，将推动汽车产业绿色发展和转型升级。新能源汽车推广应用将加速推进，传统燃油汽车市场也将逐步向更加环保、节能的方向发展。二是有利于促进汽车产业节能减排。大规模推动汽车消费以旧换新政策，将促进老旧车辆的淘汰更新，加速汽车市场的更新换代，有助于优化汽车市场结构，提高市场整体的车辆质量和环保水平。同时有助于减少老旧汽车、高排放汽车的数量，从而减轻空气污染和交通排放压力。新车的能效和排放标准往往更高，这有助于改善环境质量，促进绿色出行。三是有利于促进整个汽车产业的协同发展。政策将促进二手车市场的发展，从而带动新能源汽车消费。同时，促进汽车产业链上下游相关产业，包括汽车制造、新车销售、汽车维修、汽车报废回收，以及汽车后市场等全面发展，为相关产业提供更多的商业机会和发展空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大规模推动汽车消费以旧换新的重要意义</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E5521CB-65C5-3C9F-E3E2-2D4D79AF0632}"/>
              </a:ext>
            </a:extLst>
          </p:cNvPr>
          <p:cNvGraphicFramePr>
            <a:graphicFrameLocks noChangeAspect="1"/>
          </p:cNvGraphicFramePr>
          <p:nvPr>
            <p:custDataLst>
              <p:tags r:id="rId1"/>
            </p:custDataLst>
            <p:extLst>
              <p:ext uri="{D42A27DB-BD31-4B8C-83A1-F6EECF244321}">
                <p14:modId xmlns:p14="http://schemas.microsoft.com/office/powerpoint/2010/main" val="13831845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新一轮汽车消费以旧换新政策将形成常态化机制，助力汽车消费需求持续增长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总体要求中对汽车报废更新提出的目标是，到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年，报废汽车回收量较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年增加约一倍，二手车交易量较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。汽车消费以旧换新政策可追溯到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日，财政部、国家经贸委发布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老旧汽车报废更新补贴资金管理暂行办法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年，财政部、商务部连续六年发布老旧汽车报废更新补贴资金的车辆补贴范围及补贴标准。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2009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日，财政部等十部委联合发布“关于印发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汽车以旧换新实施办法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年，财政部、商务部连续三年发布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老旧汽车报废更新补贴资金管理暂行办法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的公告。实际上，多年来各地对汽车以旧换新补贴政策一直施行。例如，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年上海市商务委、财政局连续制定出台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本市老旧汽车报废更新补贴实施细则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发布后，多地和车企积极响应。上海市发布燃油车以旧换新补贴政策和新能源汽车置换政策。奇瑞、吉利、一汽大众、长城、比亚迪、北京现代、岚图汽车等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多个汽车品牌推出了以旧换新补贴政策。因此，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年起大规模推动汽车消费以旧换新政策，将推动汽车消费以旧换新政策形成常态化机制，助力汽车消费需求持续增长。</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398497"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大规模推动汽车消费以旧换新的重要意义</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E713118-1E33-0DBF-98B3-E3EA29DF8EE8}"/>
              </a:ext>
            </a:extLst>
          </p:cNvPr>
          <p:cNvGraphicFramePr>
            <a:graphicFrameLocks noChangeAspect="1"/>
          </p:cNvGraphicFramePr>
          <p:nvPr>
            <p:custDataLst>
              <p:tags r:id="rId1"/>
            </p:custDataLst>
            <p:extLst>
              <p:ext uri="{D42A27DB-BD31-4B8C-83A1-F6EECF244321}">
                <p14:modId xmlns:p14="http://schemas.microsoft.com/office/powerpoint/2010/main" val="11757377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支持老旧新能源公交车和动力电池更新换代</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实施设备更新行动“支持交通运输设备和老旧农业机械更新”中提出，持续推进城市公交车电动化替代，支持老旧新能源公交车和动力电池更新换代；加快淘汰国三及以下排放标准营运类柴油货车。鼓励有条件的地方统筹利用中央财政安排的城市交通发展奖励资金，支持新能源公交车及电池更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日，工业和信息化部等八部门印发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关于组织开展公共领域车辆全面电动化先行区试点工作的通知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。确定北京等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个城市为此次试点城市。主要目标是，车辆电动化水平大幅提高。试点领域新增及更新车辆中新能源汽车比例显著提高，其中城市公交、出租、环卫、邮政快递、城市物流配送领域力争达到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。试点城市分为三类，三年推广新能源汽车目标为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万辆。此次试点要求各地加大对试点城市政策支持力度，确保试点工作取得实效。工业和信息化部、交通运输部会同有关部门及时公布试点工作进展，研究对试点城市给予相关政策支持。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和车辆全面电动化先行区试点叠加实施，对推动我国城市公交电动化进程和加速老旧公交车报废更新将起到更好的推动作用。因此，建议有关部委尽快落实两项工作的实施政策。</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关于大规模推动汽车消费以旧换新相关政策分析及建议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39DF8F0-F499-A64A-93C6-A66B86C3B27D}"/>
              </a:ext>
            </a:extLst>
          </p:cNvPr>
          <p:cNvGraphicFramePr>
            <a:graphicFrameLocks noChangeAspect="1"/>
          </p:cNvGraphicFramePr>
          <p:nvPr>
            <p:custDataLst>
              <p:tags r:id="rId1"/>
            </p:custDataLst>
            <p:extLst>
              <p:ext uri="{D42A27DB-BD31-4B8C-83A1-F6EECF244321}">
                <p14:modId xmlns:p14="http://schemas.microsoft.com/office/powerpoint/2010/main" val="26708827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开展汽车以旧换新</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实施消费品以旧换新行动“开展汽车以旧换新”中提出，加大政策支持力度，畅通流通堵点，促进汽车梯次消费、更新消费。组织开展全国汽车以旧换新促销活动，鼓励汽车生产企业、销售企业开展促销活动，并引导行业有序竞争。严格执行机动车强制报废标准规定和车辆安全环保检验标准，依法依规淘汰符合强制报废标准的老旧汽车。因地制宜优化汽车限购措施，推进汽车使用全生命周期管理信息交互系统建设。</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的上述汽车以旧换新政策涉及以下三项政策措施：一是加大汽车以旧换新政策支持力度。包括财政金融支持、开展全国促销活动、鼓励企业促销。二是依法依规淘汰符合强制报废标准的老旧汽车。三是因地制宜优化汽车限购措施。近日，商务部副部长盛秋平表示，将深入开展汽车以旧换新，加大财政金融支持力度，打好政策“组合拳”，着力建立起“去旧更容易、换新更愿意”的有效机制，进一步提高节能汽车销量的占比，统筹支持全链条各环节，更多惠及消费者。因此，建议国家有关部委尽快出台具体的政策文件，确保大规模推动汽车以旧换新取得实质性进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关于大规模推动汽车消费以旧换新相关政策分析及建议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4483D18-DC88-AE24-0167-4B44EFBF2710}"/>
              </a:ext>
            </a:extLst>
          </p:cNvPr>
          <p:cNvGraphicFramePr>
            <a:graphicFrameLocks noChangeAspect="1"/>
          </p:cNvGraphicFramePr>
          <p:nvPr>
            <p:custDataLst>
              <p:tags r:id="rId1"/>
            </p:custDataLst>
            <p:extLst>
              <p:ext uri="{D42A27DB-BD31-4B8C-83A1-F6EECF244321}">
                <p14:modId xmlns:p14="http://schemas.microsoft.com/office/powerpoint/2010/main" val="21093443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完善废旧产品设备回收网络，优化报废汽车回收拆解企业布局</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在实施回收循环利用行动“完善废旧产品设备回收网络”中提出，加快“换新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回收”物流体系和新模式发展，优化报废汽车回收拆解企业布局，推广上门取车服务模式。</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报废汽车回收拆解处于汽车产业链条的最后一环，是解决老旧车辆环境污染和推进资源循环利用的重要一环，是保障城市运行的民生工程。近年来，随着我国汽车产业快速发展，报废汽车管理相关政策不断完善。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日，国务院令发布修订后的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报废机动车回收管理办法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日，商务部等七部委发布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报废机动车回收管理办法实施细则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新能源汽车动力蓄电池梯次利用管理办法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。按照政策规定，国家对报废机动车回收拆解企业实行资质认定制度。截至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年底全国报废机动车回收拆解资质企业已达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多家，较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年底增加了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多家。目前报废机动车回收拆解行业的问题，一是企业数量过剩但各省分布不平衡。山东企业数量多达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多家，北京、上海、海南等地不足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家。二是报废汽车以粗拆为主、精细化拆解比例较低。因此，建议商务部针对行业现状制定优化报废汽车回收拆解企业布局的措施。</a:t>
            </a: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关于大规模推动汽车消费以旧换新相关政策分析及建议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422D5D2D-7594-0119-E429-781313DD1876}"/>
              </a:ext>
            </a:extLst>
          </p:cNvPr>
          <p:cNvGraphicFramePr>
            <a:graphicFrameLocks noChangeAspect="1"/>
          </p:cNvGraphicFramePr>
          <p:nvPr>
            <p:custDataLst>
              <p:tags r:id="rId1"/>
            </p:custDataLst>
            <p:extLst>
              <p:ext uri="{D42A27DB-BD31-4B8C-83A1-F6EECF244321}">
                <p14:modId xmlns:p14="http://schemas.microsoft.com/office/powerpoint/2010/main" val="27453271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支持二手车流通交易</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在实施回收循环利用行动“支持二手商品流通交易”中提出，持续优化二手车交易登记管理，促进便利交易。大力发展二手车出口业务。</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据中汽中心预计，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年符合报废条件的车辆约为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万辆，假如淘汰的老旧汽车中有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流入二手车市场，按照每辆二手车平均价格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万元计算，将为二手车市场带来约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亿元的消费量。中国汽车流通协会的数据显示，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年，全国新能源二手车共交易</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76.3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％。预计今后几年新能源二手车市场规模将不断扩大。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月，国家发改委等部门发布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关于促进汽车消费的若干措施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，提出加强出口退税的政策辅导和服务，支持鼓励达到相关质量要求的二手车出口。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日，商务部等五部委印发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关于进一步做好二手车出口工作的通知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，旨在推广一批可复制推广的经验，推动外贸稳规模优结构，进一步推动二手车出口发展。目前，我国二手车已销往</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多个国家和地区。但是，因新能源二手车动力电池信息不透明等问题，新能源二手车出口交易量仍然较小。因此，建议有关部委尽快出台持续优化二手车交易登记管理、大力发展二手车出口业务的具体政策。</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关于大规模推动汽车消费以旧换新相关政策分析及建议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1305</TotalTime>
  <Words>3541</Words>
  <Application>Microsoft Office PowerPoint</Application>
  <PresentationFormat>全屏显示(16:9)</PresentationFormat>
  <Paragraphs>63</Paragraphs>
  <Slides>14</Slides>
  <Notes>14</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3"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321</cp:revision>
  <dcterms:created xsi:type="dcterms:W3CDTF">2017-08-15T01:04:00Z</dcterms:created>
  <dcterms:modified xsi:type="dcterms:W3CDTF">2024-05-07T05:59:01Z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