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6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tags/tag4.xml" ContentType="application/vnd.openxmlformats-officedocument.presentationml.tags+xml"/>
  <Override PartName="/ppt/notesSlides/notesSlide13.xml" ContentType="application/vnd.openxmlformats-officedocument.presentationml.notesSlide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  <p:sldMasterId id="2147483759" r:id="rId2"/>
    <p:sldMasterId id="2147483767" r:id="rId3"/>
    <p:sldMasterId id="2147483775" r:id="rId4"/>
    <p:sldMasterId id="2147483783" r:id="rId5"/>
    <p:sldMasterId id="2147483791" r:id="rId6"/>
    <p:sldMasterId id="2147483799" r:id="rId7"/>
  </p:sldMasterIdLst>
  <p:notesMasterIdLst>
    <p:notesMasterId r:id="rId22"/>
  </p:notesMasterIdLst>
  <p:handoutMasterIdLst>
    <p:handoutMasterId r:id="rId23"/>
  </p:handoutMasterIdLst>
  <p:sldIdLst>
    <p:sldId id="2021" r:id="rId8"/>
    <p:sldId id="2447" r:id="rId9"/>
    <p:sldId id="2448" r:id="rId10"/>
    <p:sldId id="2449" r:id="rId11"/>
    <p:sldId id="2450" r:id="rId12"/>
    <p:sldId id="2451" r:id="rId13"/>
    <p:sldId id="2452" r:id="rId14"/>
    <p:sldId id="2453" r:id="rId15"/>
    <p:sldId id="2484" r:id="rId16"/>
    <p:sldId id="2478" r:id="rId17"/>
    <p:sldId id="2479" r:id="rId18"/>
    <p:sldId id="2481" r:id="rId19"/>
    <p:sldId id="2482" r:id="rId20"/>
    <p:sldId id="2338" r:id="rId21"/>
  </p:sldIdLst>
  <p:sldSz cx="12192000" cy="6858000"/>
  <p:notesSz cx="6858000" cy="9144000"/>
  <p:defaultTextStyle>
    <a:defPPr>
      <a:defRPr lang="zh-CN"/>
    </a:defPPr>
    <a:lvl1pPr marL="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7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3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39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8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35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82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0" orient="horz" pos="504" userDrawn="1">
          <p15:clr>
            <a:srgbClr val="A4A3A4"/>
          </p15:clr>
        </p15:guide>
        <p15:guide id="91" pos="167" userDrawn="1">
          <p15:clr>
            <a:srgbClr val="A4A3A4"/>
          </p15:clr>
        </p15:guide>
        <p15:guide id="92" pos="75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萍" initials="李萍" lastIdx="3" clrIdx="0">
    <p:extLst>
      <p:ext uri="{19B8F6BF-5375-455C-9EA6-DF929625EA0E}">
        <p15:presenceInfo xmlns:p15="http://schemas.microsoft.com/office/powerpoint/2012/main" userId="S-1-5-21-2051279929-2068435472-2904626369-38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655FED"/>
    <a:srgbClr val="FF9999"/>
    <a:srgbClr val="C1BDC9"/>
    <a:srgbClr val="C00000"/>
    <a:srgbClr val="4D4D4D"/>
    <a:srgbClr val="7F7F7F"/>
    <a:srgbClr val="1264C3"/>
    <a:srgbClr val="5B9BD5"/>
    <a:srgbClr val="629E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14" autoAdjust="0"/>
  </p:normalViewPr>
  <p:slideViewPr>
    <p:cSldViewPr snapToGrid="0">
      <p:cViewPr varScale="1">
        <p:scale>
          <a:sx n="91" d="100"/>
          <a:sy n="91" d="100"/>
        </p:scale>
        <p:origin x="354" y="54"/>
      </p:cViewPr>
      <p:guideLst>
        <p:guide orient="horz" pos="504"/>
        <p:guide pos="167"/>
        <p:guide pos="7537"/>
      </p:guideLst>
    </p:cSldViewPr>
  </p:slideViewPr>
  <p:outlineViewPr>
    <p:cViewPr>
      <p:scale>
        <a:sx n="33" d="100"/>
        <a:sy n="33" d="100"/>
      </p:scale>
      <p:origin x="0" y="-1635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9</c:v>
                </c:pt>
                <c:pt idx="1">
                  <c:v>23</c:v>
                </c:pt>
                <c:pt idx="2">
                  <c:v>20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16</c:v>
                </c:pt>
                <c:pt idx="7">
                  <c:v>11</c:v>
                </c:pt>
                <c:pt idx="8">
                  <c:v>44</c:v>
                </c:pt>
                <c:pt idx="9">
                  <c:v>18</c:v>
                </c:pt>
                <c:pt idx="10">
                  <c:v>23</c:v>
                </c:pt>
                <c:pt idx="11">
                  <c:v>32</c:v>
                </c:pt>
                <c:pt idx="12">
                  <c:v>45</c:v>
                </c:pt>
                <c:pt idx="13">
                  <c:v>15</c:v>
                </c:pt>
                <c:pt idx="14">
                  <c:v>28</c:v>
                </c:pt>
                <c:pt idx="15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</c:strCache>
            </c:strRef>
          </c:cat>
          <c:val>
            <c:numRef>
              <c:f>Sheet1!$C$2:$C$17</c:f>
              <c:numCache>
                <c:formatCode>General</c:formatCode>
                <c:ptCount val="16"/>
                <c:pt idx="0">
                  <c:v>10</c:v>
                </c:pt>
                <c:pt idx="1">
                  <c:v>44</c:v>
                </c:pt>
                <c:pt idx="2">
                  <c:v>84</c:v>
                </c:pt>
                <c:pt idx="3">
                  <c:v>68</c:v>
                </c:pt>
                <c:pt idx="4">
                  <c:v>24</c:v>
                </c:pt>
                <c:pt idx="5">
                  <c:v>60</c:v>
                </c:pt>
                <c:pt idx="6">
                  <c:v>95</c:v>
                </c:pt>
                <c:pt idx="7">
                  <c:v>32</c:v>
                </c:pt>
                <c:pt idx="8">
                  <c:v>87</c:v>
                </c:pt>
                <c:pt idx="9">
                  <c:v>21</c:v>
                </c:pt>
                <c:pt idx="10">
                  <c:v>109</c:v>
                </c:pt>
                <c:pt idx="11">
                  <c:v>104</c:v>
                </c:pt>
                <c:pt idx="12">
                  <c:v>104</c:v>
                </c:pt>
                <c:pt idx="13">
                  <c:v>58</c:v>
                </c:pt>
                <c:pt idx="14">
                  <c:v>141</c:v>
                </c:pt>
                <c:pt idx="15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A-4A40-BC18-1E61AF1E663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</c:strCache>
            </c:strRef>
          </c:cat>
          <c:val>
            <c:numRef>
              <c:f>Sheet1!$D$2:$D$17</c:f>
              <c:numCache>
                <c:formatCode>General</c:formatCode>
                <c:ptCount val="16"/>
                <c:pt idx="0">
                  <c:v>131</c:v>
                </c:pt>
                <c:pt idx="1">
                  <c:v>280</c:v>
                </c:pt>
                <c:pt idx="2">
                  <c:v>322</c:v>
                </c:pt>
                <c:pt idx="3">
                  <c:v>203</c:v>
                </c:pt>
                <c:pt idx="4">
                  <c:v>255</c:v>
                </c:pt>
                <c:pt idx="5">
                  <c:v>243</c:v>
                </c:pt>
                <c:pt idx="6">
                  <c:v>196</c:v>
                </c:pt>
                <c:pt idx="7">
                  <c:v>183</c:v>
                </c:pt>
                <c:pt idx="8">
                  <c:v>471</c:v>
                </c:pt>
                <c:pt idx="9">
                  <c:v>204</c:v>
                </c:pt>
                <c:pt idx="10">
                  <c:v>345</c:v>
                </c:pt>
                <c:pt idx="11">
                  <c:v>350</c:v>
                </c:pt>
                <c:pt idx="12">
                  <c:v>525</c:v>
                </c:pt>
                <c:pt idx="13">
                  <c:v>146</c:v>
                </c:pt>
                <c:pt idx="14">
                  <c:v>376</c:v>
                </c:pt>
                <c:pt idx="15">
                  <c:v>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8A-4A40-BC18-1E61AF1E66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28092928"/>
        <c:axId val="1828098912"/>
      </c:barChart>
      <c:catAx>
        <c:axId val="1828092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828098912"/>
        <c:crosses val="autoZero"/>
        <c:auto val="1"/>
        <c:lblAlgn val="ctr"/>
        <c:lblOffset val="100"/>
        <c:noMultiLvlLbl val="0"/>
      </c:catAx>
      <c:valAx>
        <c:axId val="1828098912"/>
        <c:scaling>
          <c:orientation val="minMax"/>
          <c:max val="60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1828092928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6"/>
                <c:pt idx="1">
                  <c:v>3</c:v>
                </c:pt>
                <c:pt idx="4">
                  <c:v>2</c:v>
                </c:pt>
                <c:pt idx="5">
                  <c:v>4</c:v>
                </c:pt>
                <c:pt idx="6">
                  <c:v>2</c:v>
                </c:pt>
                <c:pt idx="8">
                  <c:v>8</c:v>
                </c:pt>
                <c:pt idx="9">
                  <c:v>2</c:v>
                </c:pt>
                <c:pt idx="10">
                  <c:v>1</c:v>
                </c:pt>
                <c:pt idx="11">
                  <c:v>1</c:v>
                </c:pt>
                <c:pt idx="12">
                  <c:v>7</c:v>
                </c:pt>
                <c:pt idx="1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</c:strCache>
            </c:strRef>
          </c:cat>
          <c:val>
            <c:numRef>
              <c:f>Sheet1!$C$2:$C$17</c:f>
              <c:numCache>
                <c:formatCode>General</c:formatCode>
                <c:ptCount val="16"/>
                <c:pt idx="1">
                  <c:v>11</c:v>
                </c:pt>
                <c:pt idx="2">
                  <c:v>6</c:v>
                </c:pt>
                <c:pt idx="3">
                  <c:v>1</c:v>
                </c:pt>
                <c:pt idx="4">
                  <c:v>7</c:v>
                </c:pt>
                <c:pt idx="5">
                  <c:v>1</c:v>
                </c:pt>
                <c:pt idx="8">
                  <c:v>12</c:v>
                </c:pt>
                <c:pt idx="10">
                  <c:v>2</c:v>
                </c:pt>
                <c:pt idx="12">
                  <c:v>21</c:v>
                </c:pt>
                <c:pt idx="13">
                  <c:v>5</c:v>
                </c:pt>
                <c:pt idx="14">
                  <c:v>15</c:v>
                </c:pt>
                <c:pt idx="1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93-4F43-98C9-E0A5FD0C10F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</c:strCache>
            </c:strRef>
          </c:cat>
          <c:val>
            <c:numRef>
              <c:f>Sheet1!$D$2:$D$17</c:f>
              <c:numCache>
                <c:formatCode>General</c:formatCode>
                <c:ptCount val="16"/>
                <c:pt idx="0">
                  <c:v>19</c:v>
                </c:pt>
                <c:pt idx="1">
                  <c:v>65</c:v>
                </c:pt>
                <c:pt idx="2">
                  <c:v>49</c:v>
                </c:pt>
                <c:pt idx="3">
                  <c:v>18</c:v>
                </c:pt>
                <c:pt idx="4">
                  <c:v>40</c:v>
                </c:pt>
                <c:pt idx="5">
                  <c:v>20</c:v>
                </c:pt>
                <c:pt idx="6">
                  <c:v>11</c:v>
                </c:pt>
                <c:pt idx="7">
                  <c:v>4</c:v>
                </c:pt>
                <c:pt idx="8">
                  <c:v>58</c:v>
                </c:pt>
                <c:pt idx="9">
                  <c:v>40</c:v>
                </c:pt>
                <c:pt idx="10">
                  <c:v>21</c:v>
                </c:pt>
                <c:pt idx="11">
                  <c:v>19</c:v>
                </c:pt>
                <c:pt idx="12">
                  <c:v>74</c:v>
                </c:pt>
                <c:pt idx="13">
                  <c:v>30</c:v>
                </c:pt>
                <c:pt idx="14">
                  <c:v>11</c:v>
                </c:pt>
                <c:pt idx="1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93-4F43-98C9-E0A5FD0C1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28101632"/>
        <c:axId val="1828096192"/>
      </c:barChart>
      <c:catAx>
        <c:axId val="1828101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828096192"/>
        <c:crosses val="autoZero"/>
        <c:auto val="1"/>
        <c:lblAlgn val="ctr"/>
        <c:lblOffset val="100"/>
        <c:noMultiLvlLbl val="0"/>
      </c:catAx>
      <c:valAx>
        <c:axId val="1828096192"/>
        <c:scaling>
          <c:orientation val="minMax"/>
          <c:max val="8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182810163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智能车机及仪表盘</c:v>
                </c:pt>
                <c:pt idx="1">
                  <c:v>舱内功能</c:v>
                </c:pt>
                <c:pt idx="2">
                  <c:v>智能行车辅助</c:v>
                </c:pt>
                <c:pt idx="3">
                  <c:v>舱外功能</c:v>
                </c:pt>
                <c:pt idx="4">
                  <c:v>底盘系统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18</c:v>
                </c:pt>
                <c:pt idx="1">
                  <c:v>4</c:v>
                </c:pt>
                <c:pt idx="2">
                  <c:v>3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28095104"/>
        <c:axId val="1828096736"/>
      </c:barChart>
      <c:catAx>
        <c:axId val="1828095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828096736"/>
        <c:crosses val="autoZero"/>
        <c:auto val="1"/>
        <c:lblAlgn val="ctr"/>
        <c:lblOffset val="100"/>
        <c:noMultiLvlLbl val="0"/>
      </c:catAx>
      <c:valAx>
        <c:axId val="1828096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28095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59C-41E9-B0D3-2E9766CF63C3}"/>
              </c:ext>
            </c:extLst>
          </c:dPt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59C-41E9-B0D3-2E9766CF6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0.44444444444444442</c:v>
                </c:pt>
                <c:pt idx="1">
                  <c:v>0.55555555555555558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607-4168-BC1A-0C51384678DA}"/>
              </c:ext>
            </c:extLst>
          </c:dPt>
          <c:dLbls>
            <c:dLbl>
              <c:idx val="1"/>
              <c:layout>
                <c:manualLayout>
                  <c:x val="-0.13241810520592634"/>
                  <c:y val="2.488102098385292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1.7222033437542476E-2"/>
                  <c:y val="-0.20833845606482185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607-4168-BC1A-0C51384678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0.45394736842105265</c:v>
                </c:pt>
                <c:pt idx="1">
                  <c:v>0.48026315789473684</c:v>
                </c:pt>
                <c:pt idx="2">
                  <c:v>6.5789473684210523E-2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智能行车辅助</c:v>
                </c:pt>
                <c:pt idx="2">
                  <c:v>舱内功能</c:v>
                </c:pt>
                <c:pt idx="3">
                  <c:v>IOT</c:v>
                </c:pt>
                <c:pt idx="4">
                  <c:v>底盘系统</c:v>
                </c:pt>
                <c:pt idx="5">
                  <c:v>舱外功能</c:v>
                </c:pt>
                <c:pt idx="6">
                  <c:v>行车安全</c:v>
                </c:pt>
                <c:pt idx="7">
                  <c:v>充电补能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153</c:v>
                </c:pt>
                <c:pt idx="1">
                  <c:v>58</c:v>
                </c:pt>
                <c:pt idx="2">
                  <c:v>25</c:v>
                </c:pt>
                <c:pt idx="3">
                  <c:v>22</c:v>
                </c:pt>
                <c:pt idx="4">
                  <c:v>16</c:v>
                </c:pt>
                <c:pt idx="5">
                  <c:v>12</c:v>
                </c:pt>
                <c:pt idx="6">
                  <c:v>9</c:v>
                </c:pt>
                <c:pt idx="7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28089120"/>
        <c:axId val="1828097824"/>
      </c:barChart>
      <c:catAx>
        <c:axId val="1828089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828097824"/>
        <c:crosses val="autoZero"/>
        <c:auto val="1"/>
        <c:lblAlgn val="ctr"/>
        <c:lblOffset val="100"/>
        <c:noMultiLvlLbl val="0"/>
      </c:catAx>
      <c:valAx>
        <c:axId val="18280978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28089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9</c:v>
                </c:pt>
                <c:pt idx="1">
                  <c:v>4</c:v>
                </c:pt>
                <c:pt idx="2">
                  <c:v>10</c:v>
                </c:pt>
                <c:pt idx="3">
                  <c:v>5</c:v>
                </c:pt>
                <c:pt idx="4">
                  <c:v>11</c:v>
                </c:pt>
                <c:pt idx="5">
                  <c:v>6</c:v>
                </c:pt>
                <c:pt idx="6">
                  <c:v>10</c:v>
                </c:pt>
                <c:pt idx="7">
                  <c:v>5</c:v>
                </c:pt>
                <c:pt idx="8">
                  <c:v>13</c:v>
                </c:pt>
                <c:pt idx="9">
                  <c:v>8</c:v>
                </c:pt>
                <c:pt idx="10">
                  <c:v>10</c:v>
                </c:pt>
                <c:pt idx="11">
                  <c:v>14</c:v>
                </c:pt>
                <c:pt idx="12">
                  <c:v>10</c:v>
                </c:pt>
                <c:pt idx="13">
                  <c:v>2</c:v>
                </c:pt>
                <c:pt idx="14">
                  <c:v>3</c:v>
                </c:pt>
                <c:pt idx="15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</c:strCache>
            </c:strRef>
          </c:cat>
          <c:val>
            <c:numRef>
              <c:f>Sheet1!$C$2:$C$17</c:f>
              <c:numCache>
                <c:formatCode>General</c:formatCode>
                <c:ptCount val="16"/>
                <c:pt idx="0">
                  <c:v>6</c:v>
                </c:pt>
                <c:pt idx="1">
                  <c:v>15</c:v>
                </c:pt>
                <c:pt idx="2">
                  <c:v>49</c:v>
                </c:pt>
                <c:pt idx="3">
                  <c:v>39</c:v>
                </c:pt>
                <c:pt idx="4">
                  <c:v>13</c:v>
                </c:pt>
                <c:pt idx="5">
                  <c:v>40</c:v>
                </c:pt>
                <c:pt idx="6">
                  <c:v>55</c:v>
                </c:pt>
                <c:pt idx="7">
                  <c:v>19</c:v>
                </c:pt>
                <c:pt idx="8">
                  <c:v>31</c:v>
                </c:pt>
                <c:pt idx="9">
                  <c:v>14</c:v>
                </c:pt>
                <c:pt idx="10">
                  <c:v>62</c:v>
                </c:pt>
                <c:pt idx="11">
                  <c:v>65</c:v>
                </c:pt>
                <c:pt idx="12">
                  <c:v>51</c:v>
                </c:pt>
                <c:pt idx="13">
                  <c:v>36</c:v>
                </c:pt>
                <c:pt idx="14">
                  <c:v>62</c:v>
                </c:pt>
                <c:pt idx="15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FF-4C18-8AB4-C2651275F8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</c:strCache>
            </c:strRef>
          </c:cat>
          <c:val>
            <c:numRef>
              <c:f>Sheet1!$D$2:$D$17</c:f>
              <c:numCache>
                <c:formatCode>General</c:formatCode>
                <c:ptCount val="16"/>
                <c:pt idx="0">
                  <c:v>74</c:v>
                </c:pt>
                <c:pt idx="1">
                  <c:v>80</c:v>
                </c:pt>
                <c:pt idx="2">
                  <c:v>165</c:v>
                </c:pt>
                <c:pt idx="3">
                  <c:v>70</c:v>
                </c:pt>
                <c:pt idx="4">
                  <c:v>120</c:v>
                </c:pt>
                <c:pt idx="5">
                  <c:v>126</c:v>
                </c:pt>
                <c:pt idx="6">
                  <c:v>88</c:v>
                </c:pt>
                <c:pt idx="7">
                  <c:v>56</c:v>
                </c:pt>
                <c:pt idx="8">
                  <c:v>190</c:v>
                </c:pt>
                <c:pt idx="9">
                  <c:v>92</c:v>
                </c:pt>
                <c:pt idx="10">
                  <c:v>139</c:v>
                </c:pt>
                <c:pt idx="11">
                  <c:v>189</c:v>
                </c:pt>
                <c:pt idx="12">
                  <c:v>206</c:v>
                </c:pt>
                <c:pt idx="13">
                  <c:v>48</c:v>
                </c:pt>
                <c:pt idx="14">
                  <c:v>92</c:v>
                </c:pt>
                <c:pt idx="15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FF-4C18-8AB4-C2651275F8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28095648"/>
        <c:axId val="1828099456"/>
      </c:barChart>
      <c:catAx>
        <c:axId val="1828095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828099456"/>
        <c:crosses val="autoZero"/>
        <c:auto val="1"/>
        <c:lblAlgn val="ctr"/>
        <c:lblOffset val="100"/>
        <c:noMultiLvlLbl val="0"/>
      </c:catAx>
      <c:valAx>
        <c:axId val="1828099456"/>
        <c:scaling>
          <c:orientation val="minMax"/>
          <c:max val="25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182809564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智能行车辅助</c:v>
                </c:pt>
                <c:pt idx="2">
                  <c:v>IOT</c:v>
                </c:pt>
                <c:pt idx="3">
                  <c:v>底盘系统</c:v>
                </c:pt>
                <c:pt idx="4">
                  <c:v>充电补能</c:v>
                </c:pt>
                <c:pt idx="5">
                  <c:v>行车安全</c:v>
                </c:pt>
                <c:pt idx="6">
                  <c:v>舱外功能</c:v>
                </c:pt>
                <c:pt idx="7">
                  <c:v>舱内功能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67</c:v>
                </c:pt>
                <c:pt idx="1">
                  <c:v>30</c:v>
                </c:pt>
                <c:pt idx="2">
                  <c:v>11</c:v>
                </c:pt>
                <c:pt idx="3">
                  <c:v>7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28100000"/>
        <c:axId val="1828100544"/>
      </c:barChart>
      <c:catAx>
        <c:axId val="1828100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828100544"/>
        <c:crosses val="autoZero"/>
        <c:auto val="1"/>
        <c:lblAlgn val="ctr"/>
        <c:lblOffset val="100"/>
        <c:noMultiLvlLbl val="0"/>
      </c:catAx>
      <c:valAx>
        <c:axId val="18281005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28100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843-499A-A559-D2FFDABAFF7C}"/>
              </c:ext>
            </c:extLst>
          </c:dPt>
          <c:dLbls>
            <c:dLbl>
              <c:idx val="1"/>
              <c:layout>
                <c:manualLayout>
                  <c:x val="-0.13241810520592634"/>
                  <c:y val="-1.87337431976422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843-499A-A559-D2FFDABAFF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0.44615384615384618</c:v>
                </c:pt>
                <c:pt idx="1">
                  <c:v>0.55384615384615388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6"/>
                <c:pt idx="1">
                  <c:v>16</c:v>
                </c:pt>
                <c:pt idx="2">
                  <c:v>10</c:v>
                </c:pt>
                <c:pt idx="3">
                  <c:v>3</c:v>
                </c:pt>
                <c:pt idx="5">
                  <c:v>10</c:v>
                </c:pt>
                <c:pt idx="6">
                  <c:v>4</c:v>
                </c:pt>
                <c:pt idx="7">
                  <c:v>6</c:v>
                </c:pt>
                <c:pt idx="8">
                  <c:v>23</c:v>
                </c:pt>
                <c:pt idx="9">
                  <c:v>8</c:v>
                </c:pt>
                <c:pt idx="10">
                  <c:v>12</c:v>
                </c:pt>
                <c:pt idx="11">
                  <c:v>17</c:v>
                </c:pt>
                <c:pt idx="12">
                  <c:v>28</c:v>
                </c:pt>
                <c:pt idx="13">
                  <c:v>13</c:v>
                </c:pt>
                <c:pt idx="14">
                  <c:v>25</c:v>
                </c:pt>
                <c:pt idx="15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</c:strCache>
            </c:strRef>
          </c:cat>
          <c:val>
            <c:numRef>
              <c:f>Sheet1!$C$2:$C$17</c:f>
              <c:numCache>
                <c:formatCode>General</c:formatCode>
                <c:ptCount val="16"/>
                <c:pt idx="0">
                  <c:v>4</c:v>
                </c:pt>
                <c:pt idx="1">
                  <c:v>18</c:v>
                </c:pt>
                <c:pt idx="2">
                  <c:v>29</c:v>
                </c:pt>
                <c:pt idx="3">
                  <c:v>28</c:v>
                </c:pt>
                <c:pt idx="4">
                  <c:v>4</c:v>
                </c:pt>
                <c:pt idx="5">
                  <c:v>19</c:v>
                </c:pt>
                <c:pt idx="6">
                  <c:v>40</c:v>
                </c:pt>
                <c:pt idx="7">
                  <c:v>13</c:v>
                </c:pt>
                <c:pt idx="8">
                  <c:v>44</c:v>
                </c:pt>
                <c:pt idx="9">
                  <c:v>7</c:v>
                </c:pt>
                <c:pt idx="10">
                  <c:v>45</c:v>
                </c:pt>
                <c:pt idx="11">
                  <c:v>39</c:v>
                </c:pt>
                <c:pt idx="12">
                  <c:v>32</c:v>
                </c:pt>
                <c:pt idx="13">
                  <c:v>17</c:v>
                </c:pt>
                <c:pt idx="14">
                  <c:v>64</c:v>
                </c:pt>
                <c:pt idx="15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8C-4155-9635-BBE30FD56E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</c:strCache>
            </c:strRef>
          </c:cat>
          <c:val>
            <c:numRef>
              <c:f>Sheet1!$D$2:$D$17</c:f>
              <c:numCache>
                <c:formatCode>General</c:formatCode>
                <c:ptCount val="16"/>
                <c:pt idx="0">
                  <c:v>38</c:v>
                </c:pt>
                <c:pt idx="1">
                  <c:v>135</c:v>
                </c:pt>
                <c:pt idx="2">
                  <c:v>108</c:v>
                </c:pt>
                <c:pt idx="3">
                  <c:v>115</c:v>
                </c:pt>
                <c:pt idx="4">
                  <c:v>95</c:v>
                </c:pt>
                <c:pt idx="5">
                  <c:v>97</c:v>
                </c:pt>
                <c:pt idx="6">
                  <c:v>97</c:v>
                </c:pt>
                <c:pt idx="7">
                  <c:v>123</c:v>
                </c:pt>
                <c:pt idx="8">
                  <c:v>223</c:v>
                </c:pt>
                <c:pt idx="9">
                  <c:v>72</c:v>
                </c:pt>
                <c:pt idx="10">
                  <c:v>185</c:v>
                </c:pt>
                <c:pt idx="11">
                  <c:v>142</c:v>
                </c:pt>
                <c:pt idx="12">
                  <c:v>245</c:v>
                </c:pt>
                <c:pt idx="13">
                  <c:v>68</c:v>
                </c:pt>
                <c:pt idx="14">
                  <c:v>273</c:v>
                </c:pt>
                <c:pt idx="15">
                  <c:v>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8C-4155-9635-BBE30FD56E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28093472"/>
        <c:axId val="1828089664"/>
      </c:barChart>
      <c:catAx>
        <c:axId val="1828093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828089664"/>
        <c:crosses val="autoZero"/>
        <c:auto val="1"/>
        <c:lblAlgn val="ctr"/>
        <c:lblOffset val="100"/>
        <c:noMultiLvlLbl val="0"/>
      </c:catAx>
      <c:valAx>
        <c:axId val="1828089664"/>
        <c:scaling>
          <c:orientation val="minMax"/>
          <c:max val="30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1828093472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智能行车辅助</c:v>
                </c:pt>
                <c:pt idx="2">
                  <c:v>舱内功能</c:v>
                </c:pt>
                <c:pt idx="3">
                  <c:v>IOT</c:v>
                </c:pt>
                <c:pt idx="4">
                  <c:v>底盘系统</c:v>
                </c:pt>
                <c:pt idx="5">
                  <c:v>舱外功能</c:v>
                </c:pt>
                <c:pt idx="6">
                  <c:v>行车安全</c:v>
                </c:pt>
                <c:pt idx="7">
                  <c:v>充电补能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68</c:v>
                </c:pt>
                <c:pt idx="1">
                  <c:v>25</c:v>
                </c:pt>
                <c:pt idx="2">
                  <c:v>18</c:v>
                </c:pt>
                <c:pt idx="3">
                  <c:v>11</c:v>
                </c:pt>
                <c:pt idx="4">
                  <c:v>8</c:v>
                </c:pt>
                <c:pt idx="5">
                  <c:v>8</c:v>
                </c:pt>
                <c:pt idx="6">
                  <c:v>5</c:v>
                </c:pt>
                <c:pt idx="7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28101088"/>
        <c:axId val="1828094560"/>
      </c:barChart>
      <c:catAx>
        <c:axId val="1828101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828094560"/>
        <c:crosses val="autoZero"/>
        <c:auto val="1"/>
        <c:lblAlgn val="ctr"/>
        <c:lblOffset val="100"/>
        <c:noMultiLvlLbl val="0"/>
      </c:catAx>
      <c:valAx>
        <c:axId val="1828094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28101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E17-4386-BE1F-19EC5FA05665}"/>
              </c:ext>
            </c:extLst>
          </c:dPt>
          <c:dLbls>
            <c:dLbl>
              <c:idx val="1"/>
              <c:layout>
                <c:manualLayout>
                  <c:x val="-0.14536495854288434"/>
                  <c:y val="8.594169083794611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6.9009446785374476E-2"/>
                  <c:y val="-0.190892550392223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E17-4386-BE1F-19EC5FA056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0.46258503401360546</c:v>
                </c:pt>
                <c:pt idx="1">
                  <c:v>0.40136054421768708</c:v>
                </c:pt>
                <c:pt idx="2">
                  <c:v>0.1360544217687075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04387AF-99EF-D64A-9FEF-46616E3411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3A28CD-D9E6-B44C-83C0-CD3D065F2C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F80967D-6035-A346-834F-88AB5D1FE7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E7AB-1A52-4A46-B0D6-CDAEF0E1B81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9683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CB5B5-BA42-443B-8F8D-779B259F3FB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9A7-9EE4-4F55-AF23-FE6672A9D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64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7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3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39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5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2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72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3435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32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2349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7211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88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225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307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377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810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3043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1017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242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66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5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027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53231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13734649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6525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167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770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18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837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214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93363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82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259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093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83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01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4263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2557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2492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43894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4701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5139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10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20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1124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276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5682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285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717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693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77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797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384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9122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47320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7716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662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08553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035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defTabSz="914400"/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 defTabSz="914400"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593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defTabSz="914400"/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 defTabSz="914400"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674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defTabSz="914400"/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 defTabSz="914400"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538523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08387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3810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5422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C37F9218-CFC3-6BB4-4376-C7FA788E22BD}"/>
              </a:ext>
            </a:extLst>
          </p:cNvPr>
          <p:cNvCxnSpPr>
            <a:cxnSpLocks/>
          </p:cNvCxnSpPr>
          <p:nvPr userDrawn="1"/>
        </p:nvCxnSpPr>
        <p:spPr>
          <a:xfrm>
            <a:off x="9804538" y="390724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E279EF3D-539D-1E0E-D37D-D0FDB3E29C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539" y="402780"/>
            <a:ext cx="1096062" cy="36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0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42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68555EAB-B253-449C-038E-2706F649A009}"/>
              </a:ext>
            </a:extLst>
          </p:cNvPr>
          <p:cNvCxnSpPr>
            <a:cxnSpLocks/>
          </p:cNvCxnSpPr>
          <p:nvPr userDrawn="1"/>
        </p:nvCxnSpPr>
        <p:spPr>
          <a:xfrm>
            <a:off x="9804538" y="390724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E4662BF9-C78C-F9FE-F361-38B2CF2C32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539" y="402780"/>
            <a:ext cx="1096062" cy="36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34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36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436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597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6" r:id="rId3"/>
    <p:sldLayoutId id="2147483757" r:id="rId4"/>
    <p:sldLayoutId id="2147483753" r:id="rId5"/>
    <p:sldLayoutId id="2147483754" r:id="rId6"/>
    <p:sldLayoutId id="2147483758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18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76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52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49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93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280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6696" y="1901036"/>
            <a:ext cx="10418528" cy="3117955"/>
          </a:xfrm>
        </p:spPr>
        <p:txBody>
          <a:bodyPr/>
          <a:lstStyle/>
          <a:p>
            <a:r>
              <a:rPr lang="en-US" altLang="zh-CN" sz="5400" dirty="0">
                <a:ea typeface="微软雅黑" panose="020B0503020204020204" pitchFamily="34" charset="-122"/>
              </a:rPr>
              <a:t>OTA</a:t>
            </a:r>
            <a:r>
              <a:rPr lang="zh-CN" altLang="en-US" sz="5400" dirty="0">
                <a:ea typeface="微软雅黑" panose="020B0503020204020204" pitchFamily="34" charset="-122"/>
              </a:rPr>
              <a:t>监测月报</a:t>
            </a:r>
            <a:endParaRPr lang="zh-CN" altLang="en-US" sz="5200" dirty="0"/>
          </a:p>
        </p:txBody>
      </p:sp>
      <p:sp>
        <p:nvSpPr>
          <p:cNvPr id="7" name="Untertitel 27"/>
          <p:cNvSpPr txBox="1">
            <a:spLocks/>
          </p:cNvSpPr>
          <p:nvPr/>
        </p:nvSpPr>
        <p:spPr>
          <a:xfrm>
            <a:off x="4744119" y="3041206"/>
            <a:ext cx="3110732" cy="3877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|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2024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年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月</a:t>
            </a: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|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A44390C-E20E-5349-83A2-2082D503A70B}"/>
              </a:ext>
            </a:extLst>
          </p:cNvPr>
          <p:cNvGrpSpPr/>
          <p:nvPr/>
        </p:nvGrpSpPr>
        <p:grpSpPr>
          <a:xfrm>
            <a:off x="5025067" y="6569949"/>
            <a:ext cx="2141879" cy="215444"/>
            <a:chOff x="4952461" y="6569965"/>
            <a:chExt cx="2141879" cy="215444"/>
          </a:xfrm>
        </p:grpSpPr>
        <p:grpSp>
          <p:nvGrpSpPr>
            <p:cNvPr id="23" name="Group 14">
              <a:extLst>
                <a:ext uri="{FF2B5EF4-FFF2-40B4-BE49-F238E27FC236}">
                  <a16:creationId xmlns:a16="http://schemas.microsoft.com/office/drawing/2014/main" id="{EF1589A1-2591-D945-8750-39E321533C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05740" y="6631649"/>
              <a:ext cx="1151651" cy="92077"/>
              <a:chOff x="2387" y="3030"/>
              <a:chExt cx="2489" cy="199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id="{9FBE7279-F0BD-F74F-899D-F48DEB1C96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4" y="3035"/>
                <a:ext cx="61" cy="187"/>
              </a:xfrm>
              <a:custGeom>
                <a:avLst/>
                <a:gdLst>
                  <a:gd name="T0" fmla="*/ 40 w 61"/>
                  <a:gd name="T1" fmla="*/ 0 h 187"/>
                  <a:gd name="T2" fmla="*/ 0 w 61"/>
                  <a:gd name="T3" fmla="*/ 74 h 187"/>
                  <a:gd name="T4" fmla="*/ 0 w 61"/>
                  <a:gd name="T5" fmla="*/ 113 h 187"/>
                  <a:gd name="T6" fmla="*/ 21 w 61"/>
                  <a:gd name="T7" fmla="*/ 74 h 187"/>
                  <a:gd name="T8" fmla="*/ 21 w 61"/>
                  <a:gd name="T9" fmla="*/ 187 h 187"/>
                  <a:gd name="T10" fmla="*/ 40 w 61"/>
                  <a:gd name="T11" fmla="*/ 187 h 187"/>
                  <a:gd name="T12" fmla="*/ 40 w 61"/>
                  <a:gd name="T13" fmla="*/ 37 h 187"/>
                  <a:gd name="T14" fmla="*/ 61 w 61"/>
                  <a:gd name="T15" fmla="*/ 0 h 187"/>
                  <a:gd name="T16" fmla="*/ 40 w 61"/>
                  <a:gd name="T1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87">
                    <a:moveTo>
                      <a:pt x="40" y="0"/>
                    </a:moveTo>
                    <a:lnTo>
                      <a:pt x="0" y="74"/>
                    </a:lnTo>
                    <a:lnTo>
                      <a:pt x="0" y="113"/>
                    </a:lnTo>
                    <a:lnTo>
                      <a:pt x="21" y="74"/>
                    </a:lnTo>
                    <a:lnTo>
                      <a:pt x="21" y="187"/>
                    </a:lnTo>
                    <a:lnTo>
                      <a:pt x="40" y="187"/>
                    </a:lnTo>
                    <a:lnTo>
                      <a:pt x="40" y="37"/>
                    </a:lnTo>
                    <a:lnTo>
                      <a:pt x="61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:a16="http://schemas.microsoft.com/office/drawing/2014/main" id="{E0286D58-2CE8-5A47-9ADB-505F18DB6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" y="3030"/>
                <a:ext cx="135" cy="47"/>
              </a:xfrm>
              <a:custGeom>
                <a:avLst/>
                <a:gdLst>
                  <a:gd name="T0" fmla="*/ 33 w 57"/>
                  <a:gd name="T1" fmla="*/ 11 h 19"/>
                  <a:gd name="T2" fmla="*/ 33 w 57"/>
                  <a:gd name="T3" fmla="*/ 10 h 19"/>
                  <a:gd name="T4" fmla="*/ 27 w 57"/>
                  <a:gd name="T5" fmla="*/ 1 h 19"/>
                  <a:gd name="T6" fmla="*/ 27 w 57"/>
                  <a:gd name="T7" fmla="*/ 0 h 19"/>
                  <a:gd name="T8" fmla="*/ 20 w 57"/>
                  <a:gd name="T9" fmla="*/ 4 h 19"/>
                  <a:gd name="T10" fmla="*/ 20 w 57"/>
                  <a:gd name="T11" fmla="*/ 5 h 19"/>
                  <a:gd name="T12" fmla="*/ 24 w 57"/>
                  <a:gd name="T13" fmla="*/ 11 h 19"/>
                  <a:gd name="T14" fmla="*/ 0 w 57"/>
                  <a:gd name="T15" fmla="*/ 11 h 19"/>
                  <a:gd name="T16" fmla="*/ 0 w 57"/>
                  <a:gd name="T17" fmla="*/ 19 h 19"/>
                  <a:gd name="T18" fmla="*/ 51 w 57"/>
                  <a:gd name="T19" fmla="*/ 19 h 19"/>
                  <a:gd name="T20" fmla="*/ 57 w 57"/>
                  <a:gd name="T21" fmla="*/ 11 h 19"/>
                  <a:gd name="T22" fmla="*/ 33 w 57"/>
                  <a:gd name="T2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19">
                    <a:moveTo>
                      <a:pt x="33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7"/>
                      <a:pt x="29" y="4"/>
                      <a:pt x="27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2" y="7"/>
                      <a:pt x="23" y="9"/>
                      <a:pt x="24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3" y="11"/>
                      <a:pt x="33" y="11"/>
                      <a:pt x="3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:a16="http://schemas.microsoft.com/office/drawing/2014/main" id="{88F5DD99-51E2-ED4A-9F5A-3AE1CA37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087"/>
                <a:ext cx="116" cy="20"/>
              </a:xfrm>
              <a:custGeom>
                <a:avLst/>
                <a:gdLst>
                  <a:gd name="T0" fmla="*/ 0 w 116"/>
                  <a:gd name="T1" fmla="*/ 20 h 20"/>
                  <a:gd name="T2" fmla="*/ 102 w 116"/>
                  <a:gd name="T3" fmla="*/ 20 h 20"/>
                  <a:gd name="T4" fmla="*/ 116 w 116"/>
                  <a:gd name="T5" fmla="*/ 0 h 20"/>
                  <a:gd name="T6" fmla="*/ 0 w 116"/>
                  <a:gd name="T7" fmla="*/ 0 h 20"/>
                  <a:gd name="T8" fmla="*/ 0 w 116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0">
                    <a:moveTo>
                      <a:pt x="0" y="20"/>
                    </a:moveTo>
                    <a:lnTo>
                      <a:pt x="102" y="20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9" name="Freeform 18">
                <a:extLst>
                  <a:ext uri="{FF2B5EF4-FFF2-40B4-BE49-F238E27FC236}">
                    <a16:creationId xmlns:a16="http://schemas.microsoft.com/office/drawing/2014/main" id="{63966E82-4C1A-E746-A2A0-59765E208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119"/>
                <a:ext cx="116" cy="17"/>
              </a:xfrm>
              <a:custGeom>
                <a:avLst/>
                <a:gdLst>
                  <a:gd name="T0" fmla="*/ 0 w 116"/>
                  <a:gd name="T1" fmla="*/ 17 h 17"/>
                  <a:gd name="T2" fmla="*/ 102 w 116"/>
                  <a:gd name="T3" fmla="*/ 17 h 17"/>
                  <a:gd name="T4" fmla="*/ 116 w 116"/>
                  <a:gd name="T5" fmla="*/ 0 h 17"/>
                  <a:gd name="T6" fmla="*/ 0 w 116"/>
                  <a:gd name="T7" fmla="*/ 0 h 17"/>
                  <a:gd name="T8" fmla="*/ 0 w 116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7">
                    <a:moveTo>
                      <a:pt x="0" y="17"/>
                    </a:moveTo>
                    <a:lnTo>
                      <a:pt x="102" y="17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:a16="http://schemas.microsoft.com/office/drawing/2014/main" id="{B76F7E9A-4E4E-F649-A979-42446B559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3" y="3148"/>
                <a:ext cx="109" cy="74"/>
              </a:xfrm>
              <a:custGeom>
                <a:avLst/>
                <a:gdLst>
                  <a:gd name="T0" fmla="*/ 0 w 109"/>
                  <a:gd name="T1" fmla="*/ 74 h 74"/>
                  <a:gd name="T2" fmla="*/ 109 w 109"/>
                  <a:gd name="T3" fmla="*/ 74 h 74"/>
                  <a:gd name="T4" fmla="*/ 109 w 109"/>
                  <a:gd name="T5" fmla="*/ 0 h 74"/>
                  <a:gd name="T6" fmla="*/ 0 w 109"/>
                  <a:gd name="T7" fmla="*/ 0 h 74"/>
                  <a:gd name="T8" fmla="*/ 0 w 109"/>
                  <a:gd name="T9" fmla="*/ 74 h 74"/>
                  <a:gd name="T10" fmla="*/ 90 w 109"/>
                  <a:gd name="T11" fmla="*/ 20 h 74"/>
                  <a:gd name="T12" fmla="*/ 90 w 109"/>
                  <a:gd name="T13" fmla="*/ 54 h 74"/>
                  <a:gd name="T14" fmla="*/ 19 w 109"/>
                  <a:gd name="T15" fmla="*/ 54 h 74"/>
                  <a:gd name="T16" fmla="*/ 19 w 109"/>
                  <a:gd name="T17" fmla="*/ 20 h 74"/>
                  <a:gd name="T18" fmla="*/ 90 w 109"/>
                  <a:gd name="T19" fmla="*/ 2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4">
                    <a:moveTo>
                      <a:pt x="0" y="74"/>
                    </a:moveTo>
                    <a:lnTo>
                      <a:pt x="109" y="74"/>
                    </a:lnTo>
                    <a:lnTo>
                      <a:pt x="109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  <a:moveTo>
                      <a:pt x="90" y="20"/>
                    </a:moveTo>
                    <a:lnTo>
                      <a:pt x="90" y="54"/>
                    </a:lnTo>
                    <a:lnTo>
                      <a:pt x="19" y="54"/>
                    </a:lnTo>
                    <a:lnTo>
                      <a:pt x="19" y="20"/>
                    </a:lnTo>
                    <a:lnTo>
                      <a:pt x="9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id="{C77B6549-AE56-224E-B098-7BEDCBC42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5" y="3168"/>
                <a:ext cx="107" cy="59"/>
              </a:xfrm>
              <a:custGeom>
                <a:avLst/>
                <a:gdLst>
                  <a:gd name="T0" fmla="*/ 37 w 45"/>
                  <a:gd name="T1" fmla="*/ 7 h 24"/>
                  <a:gd name="T2" fmla="*/ 35 w 45"/>
                  <a:gd name="T3" fmla="*/ 13 h 24"/>
                  <a:gd name="T4" fmla="*/ 29 w 45"/>
                  <a:gd name="T5" fmla="*/ 16 h 24"/>
                  <a:gd name="T6" fmla="*/ 12 w 45"/>
                  <a:gd name="T7" fmla="*/ 16 h 24"/>
                  <a:gd name="T8" fmla="*/ 8 w 45"/>
                  <a:gd name="T9" fmla="*/ 13 h 24"/>
                  <a:gd name="T10" fmla="*/ 8 w 45"/>
                  <a:gd name="T11" fmla="*/ 0 h 24"/>
                  <a:gd name="T12" fmla="*/ 0 w 45"/>
                  <a:gd name="T13" fmla="*/ 0 h 24"/>
                  <a:gd name="T14" fmla="*/ 0 w 45"/>
                  <a:gd name="T15" fmla="*/ 13 h 24"/>
                  <a:gd name="T16" fmla="*/ 11 w 45"/>
                  <a:gd name="T17" fmla="*/ 24 h 24"/>
                  <a:gd name="T18" fmla="*/ 30 w 45"/>
                  <a:gd name="T19" fmla="*/ 24 h 24"/>
                  <a:gd name="T20" fmla="*/ 43 w 45"/>
                  <a:gd name="T21" fmla="*/ 16 h 24"/>
                  <a:gd name="T22" fmla="*/ 45 w 45"/>
                  <a:gd name="T23" fmla="*/ 7 h 24"/>
                  <a:gd name="T24" fmla="*/ 45 w 45"/>
                  <a:gd name="T25" fmla="*/ 6 h 24"/>
                  <a:gd name="T26" fmla="*/ 37 w 45"/>
                  <a:gd name="T27" fmla="*/ 6 h 24"/>
                  <a:gd name="T28" fmla="*/ 37 w 45"/>
                  <a:gd name="T2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24">
                    <a:moveTo>
                      <a:pt x="37" y="7"/>
                    </a:moveTo>
                    <a:cubicBezTo>
                      <a:pt x="37" y="7"/>
                      <a:pt x="36" y="11"/>
                      <a:pt x="35" y="13"/>
                    </a:cubicBezTo>
                    <a:cubicBezTo>
                      <a:pt x="35" y="14"/>
                      <a:pt x="34" y="16"/>
                      <a:pt x="29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9" y="16"/>
                      <a:pt x="8" y="15"/>
                      <a:pt x="8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0"/>
                      <a:pt x="4" y="24"/>
                      <a:pt x="11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7" y="24"/>
                      <a:pt x="42" y="21"/>
                      <a:pt x="43" y="16"/>
                    </a:cubicBezTo>
                    <a:cubicBezTo>
                      <a:pt x="43" y="14"/>
                      <a:pt x="45" y="8"/>
                      <a:pt x="45" y="7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37" y="6"/>
                      <a:pt x="37" y="6"/>
                      <a:pt x="37" y="6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2" name="Freeform 21">
                <a:extLst>
                  <a:ext uri="{FF2B5EF4-FFF2-40B4-BE49-F238E27FC236}">
                    <a16:creationId xmlns:a16="http://schemas.microsoft.com/office/drawing/2014/main" id="{1E1C385B-EC4E-494E-A02C-EF2B1C26D5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67" y="3040"/>
                <a:ext cx="135" cy="160"/>
              </a:xfrm>
              <a:custGeom>
                <a:avLst/>
                <a:gdLst>
                  <a:gd name="T0" fmla="*/ 49 w 135"/>
                  <a:gd name="T1" fmla="*/ 130 h 160"/>
                  <a:gd name="T2" fmla="*/ 75 w 135"/>
                  <a:gd name="T3" fmla="*/ 160 h 160"/>
                  <a:gd name="T4" fmla="*/ 90 w 135"/>
                  <a:gd name="T5" fmla="*/ 148 h 160"/>
                  <a:gd name="T6" fmla="*/ 66 w 135"/>
                  <a:gd name="T7" fmla="*/ 121 h 160"/>
                  <a:gd name="T8" fmla="*/ 135 w 135"/>
                  <a:gd name="T9" fmla="*/ 121 h 160"/>
                  <a:gd name="T10" fmla="*/ 135 w 135"/>
                  <a:gd name="T11" fmla="*/ 20 h 160"/>
                  <a:gd name="T12" fmla="*/ 66 w 135"/>
                  <a:gd name="T13" fmla="*/ 20 h 160"/>
                  <a:gd name="T14" fmla="*/ 71 w 135"/>
                  <a:gd name="T15" fmla="*/ 5 h 160"/>
                  <a:gd name="T16" fmla="*/ 52 w 135"/>
                  <a:gd name="T17" fmla="*/ 0 h 160"/>
                  <a:gd name="T18" fmla="*/ 45 w 135"/>
                  <a:gd name="T19" fmla="*/ 20 h 160"/>
                  <a:gd name="T20" fmla="*/ 0 w 135"/>
                  <a:gd name="T21" fmla="*/ 20 h 160"/>
                  <a:gd name="T22" fmla="*/ 0 w 135"/>
                  <a:gd name="T23" fmla="*/ 121 h 160"/>
                  <a:gd name="T24" fmla="*/ 59 w 135"/>
                  <a:gd name="T25" fmla="*/ 121 h 160"/>
                  <a:gd name="T26" fmla="*/ 49 w 135"/>
                  <a:gd name="T27" fmla="*/ 130 h 160"/>
                  <a:gd name="T28" fmla="*/ 116 w 135"/>
                  <a:gd name="T29" fmla="*/ 94 h 160"/>
                  <a:gd name="T30" fmla="*/ 116 w 135"/>
                  <a:gd name="T31" fmla="*/ 103 h 160"/>
                  <a:gd name="T32" fmla="*/ 18 w 135"/>
                  <a:gd name="T33" fmla="*/ 103 h 160"/>
                  <a:gd name="T34" fmla="*/ 18 w 135"/>
                  <a:gd name="T35" fmla="*/ 94 h 160"/>
                  <a:gd name="T36" fmla="*/ 116 w 135"/>
                  <a:gd name="T37" fmla="*/ 94 h 160"/>
                  <a:gd name="T38" fmla="*/ 116 w 135"/>
                  <a:gd name="T39" fmla="*/ 64 h 160"/>
                  <a:gd name="T40" fmla="*/ 116 w 135"/>
                  <a:gd name="T41" fmla="*/ 76 h 160"/>
                  <a:gd name="T42" fmla="*/ 18 w 135"/>
                  <a:gd name="T43" fmla="*/ 76 h 160"/>
                  <a:gd name="T44" fmla="*/ 18 w 135"/>
                  <a:gd name="T45" fmla="*/ 64 h 160"/>
                  <a:gd name="T46" fmla="*/ 116 w 135"/>
                  <a:gd name="T47" fmla="*/ 64 h 160"/>
                  <a:gd name="T48" fmla="*/ 116 w 135"/>
                  <a:gd name="T49" fmla="*/ 37 h 160"/>
                  <a:gd name="T50" fmla="*/ 116 w 135"/>
                  <a:gd name="T51" fmla="*/ 47 h 160"/>
                  <a:gd name="T52" fmla="*/ 18 w 135"/>
                  <a:gd name="T53" fmla="*/ 47 h 160"/>
                  <a:gd name="T54" fmla="*/ 18 w 135"/>
                  <a:gd name="T55" fmla="*/ 37 h 160"/>
                  <a:gd name="T56" fmla="*/ 116 w 135"/>
                  <a:gd name="T57" fmla="*/ 3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5" h="160">
                    <a:moveTo>
                      <a:pt x="49" y="130"/>
                    </a:moveTo>
                    <a:lnTo>
                      <a:pt x="75" y="160"/>
                    </a:lnTo>
                    <a:lnTo>
                      <a:pt x="90" y="148"/>
                    </a:lnTo>
                    <a:lnTo>
                      <a:pt x="66" y="121"/>
                    </a:lnTo>
                    <a:lnTo>
                      <a:pt x="135" y="121"/>
                    </a:lnTo>
                    <a:lnTo>
                      <a:pt x="135" y="20"/>
                    </a:lnTo>
                    <a:lnTo>
                      <a:pt x="66" y="20"/>
                    </a:lnTo>
                    <a:lnTo>
                      <a:pt x="71" y="5"/>
                    </a:lnTo>
                    <a:lnTo>
                      <a:pt x="52" y="0"/>
                    </a:lnTo>
                    <a:lnTo>
                      <a:pt x="45" y="20"/>
                    </a:lnTo>
                    <a:lnTo>
                      <a:pt x="0" y="20"/>
                    </a:lnTo>
                    <a:lnTo>
                      <a:pt x="0" y="121"/>
                    </a:lnTo>
                    <a:lnTo>
                      <a:pt x="59" y="121"/>
                    </a:lnTo>
                    <a:lnTo>
                      <a:pt x="49" y="130"/>
                    </a:lnTo>
                    <a:close/>
                    <a:moveTo>
                      <a:pt x="116" y="94"/>
                    </a:moveTo>
                    <a:lnTo>
                      <a:pt x="116" y="103"/>
                    </a:lnTo>
                    <a:lnTo>
                      <a:pt x="18" y="103"/>
                    </a:lnTo>
                    <a:lnTo>
                      <a:pt x="18" y="94"/>
                    </a:lnTo>
                    <a:lnTo>
                      <a:pt x="116" y="94"/>
                    </a:lnTo>
                    <a:close/>
                    <a:moveTo>
                      <a:pt x="116" y="64"/>
                    </a:moveTo>
                    <a:lnTo>
                      <a:pt x="116" y="76"/>
                    </a:lnTo>
                    <a:lnTo>
                      <a:pt x="18" y="76"/>
                    </a:lnTo>
                    <a:lnTo>
                      <a:pt x="18" y="64"/>
                    </a:lnTo>
                    <a:lnTo>
                      <a:pt x="116" y="64"/>
                    </a:lnTo>
                    <a:close/>
                    <a:moveTo>
                      <a:pt x="116" y="37"/>
                    </a:moveTo>
                    <a:lnTo>
                      <a:pt x="116" y="47"/>
                    </a:lnTo>
                    <a:lnTo>
                      <a:pt x="18" y="47"/>
                    </a:lnTo>
                    <a:lnTo>
                      <a:pt x="18" y="37"/>
                    </a:lnTo>
                    <a:lnTo>
                      <a:pt x="116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id="{2F6A7251-4446-9F4B-8CAA-FC78CDE7C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3163"/>
                <a:ext cx="43" cy="49"/>
              </a:xfrm>
              <a:custGeom>
                <a:avLst/>
                <a:gdLst>
                  <a:gd name="T0" fmla="*/ 0 w 43"/>
                  <a:gd name="T1" fmla="*/ 12 h 49"/>
                  <a:gd name="T2" fmla="*/ 29 w 43"/>
                  <a:gd name="T3" fmla="*/ 49 h 49"/>
                  <a:gd name="T4" fmla="*/ 43 w 43"/>
                  <a:gd name="T5" fmla="*/ 37 h 49"/>
                  <a:gd name="T6" fmla="*/ 15 w 43"/>
                  <a:gd name="T7" fmla="*/ 0 h 49"/>
                  <a:gd name="T8" fmla="*/ 0 w 43"/>
                  <a:gd name="T9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9">
                    <a:moveTo>
                      <a:pt x="0" y="12"/>
                    </a:moveTo>
                    <a:lnTo>
                      <a:pt x="29" y="49"/>
                    </a:lnTo>
                    <a:lnTo>
                      <a:pt x="43" y="37"/>
                    </a:lnTo>
                    <a:lnTo>
                      <a:pt x="15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id="{436F1F09-72BA-374A-8971-3ADB7C392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3166"/>
                <a:ext cx="38" cy="54"/>
              </a:xfrm>
              <a:custGeom>
                <a:avLst/>
                <a:gdLst>
                  <a:gd name="T0" fmla="*/ 0 w 38"/>
                  <a:gd name="T1" fmla="*/ 46 h 54"/>
                  <a:gd name="T2" fmla="*/ 19 w 38"/>
                  <a:gd name="T3" fmla="*/ 54 h 54"/>
                  <a:gd name="T4" fmla="*/ 38 w 38"/>
                  <a:gd name="T5" fmla="*/ 7 h 54"/>
                  <a:gd name="T6" fmla="*/ 19 w 38"/>
                  <a:gd name="T7" fmla="*/ 0 h 54"/>
                  <a:gd name="T8" fmla="*/ 0 w 38"/>
                  <a:gd name="T9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4">
                    <a:moveTo>
                      <a:pt x="0" y="46"/>
                    </a:moveTo>
                    <a:lnTo>
                      <a:pt x="19" y="54"/>
                    </a:lnTo>
                    <a:lnTo>
                      <a:pt x="38" y="7"/>
                    </a:lnTo>
                    <a:lnTo>
                      <a:pt x="19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7FEDBB89-8890-B948-801B-3AB3B213C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" y="3038"/>
                <a:ext cx="121" cy="189"/>
              </a:xfrm>
              <a:custGeom>
                <a:avLst/>
                <a:gdLst>
                  <a:gd name="T0" fmla="*/ 90 w 121"/>
                  <a:gd name="T1" fmla="*/ 0 h 189"/>
                  <a:gd name="T2" fmla="*/ 71 w 121"/>
                  <a:gd name="T3" fmla="*/ 0 h 189"/>
                  <a:gd name="T4" fmla="*/ 71 w 121"/>
                  <a:gd name="T5" fmla="*/ 123 h 189"/>
                  <a:gd name="T6" fmla="*/ 0 w 121"/>
                  <a:gd name="T7" fmla="*/ 123 h 189"/>
                  <a:gd name="T8" fmla="*/ 0 w 121"/>
                  <a:gd name="T9" fmla="*/ 142 h 189"/>
                  <a:gd name="T10" fmla="*/ 71 w 121"/>
                  <a:gd name="T11" fmla="*/ 142 h 189"/>
                  <a:gd name="T12" fmla="*/ 71 w 121"/>
                  <a:gd name="T13" fmla="*/ 189 h 189"/>
                  <a:gd name="T14" fmla="*/ 90 w 121"/>
                  <a:gd name="T15" fmla="*/ 189 h 189"/>
                  <a:gd name="T16" fmla="*/ 90 w 121"/>
                  <a:gd name="T17" fmla="*/ 142 h 189"/>
                  <a:gd name="T18" fmla="*/ 109 w 121"/>
                  <a:gd name="T19" fmla="*/ 142 h 189"/>
                  <a:gd name="T20" fmla="*/ 121 w 121"/>
                  <a:gd name="T21" fmla="*/ 123 h 189"/>
                  <a:gd name="T22" fmla="*/ 90 w 121"/>
                  <a:gd name="T23" fmla="*/ 123 h 189"/>
                  <a:gd name="T24" fmla="*/ 90 w 121"/>
                  <a:gd name="T2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1" h="189">
                    <a:moveTo>
                      <a:pt x="90" y="0"/>
                    </a:moveTo>
                    <a:lnTo>
                      <a:pt x="71" y="0"/>
                    </a:lnTo>
                    <a:lnTo>
                      <a:pt x="71" y="123"/>
                    </a:lnTo>
                    <a:lnTo>
                      <a:pt x="0" y="123"/>
                    </a:lnTo>
                    <a:lnTo>
                      <a:pt x="0" y="142"/>
                    </a:lnTo>
                    <a:lnTo>
                      <a:pt x="71" y="142"/>
                    </a:lnTo>
                    <a:lnTo>
                      <a:pt x="71" y="189"/>
                    </a:lnTo>
                    <a:lnTo>
                      <a:pt x="90" y="189"/>
                    </a:lnTo>
                    <a:lnTo>
                      <a:pt x="90" y="142"/>
                    </a:lnTo>
                    <a:lnTo>
                      <a:pt x="109" y="142"/>
                    </a:lnTo>
                    <a:lnTo>
                      <a:pt x="121" y="123"/>
                    </a:lnTo>
                    <a:lnTo>
                      <a:pt x="90" y="123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6" name="Freeform 25">
                <a:extLst>
                  <a:ext uri="{FF2B5EF4-FFF2-40B4-BE49-F238E27FC236}">
                    <a16:creationId xmlns:a16="http://schemas.microsoft.com/office/drawing/2014/main" id="{B1A449FF-CE2E-8C4A-B615-638817AFF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057"/>
                <a:ext cx="50" cy="47"/>
              </a:xfrm>
              <a:custGeom>
                <a:avLst/>
                <a:gdLst>
                  <a:gd name="T0" fmla="*/ 50 w 50"/>
                  <a:gd name="T1" fmla="*/ 32 h 47"/>
                  <a:gd name="T2" fmla="*/ 15 w 50"/>
                  <a:gd name="T3" fmla="*/ 0 h 47"/>
                  <a:gd name="T4" fmla="*/ 0 w 50"/>
                  <a:gd name="T5" fmla="*/ 15 h 47"/>
                  <a:gd name="T6" fmla="*/ 36 w 50"/>
                  <a:gd name="T7" fmla="*/ 47 h 47"/>
                  <a:gd name="T8" fmla="*/ 50 w 50"/>
                  <a:gd name="T9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7">
                    <a:moveTo>
                      <a:pt x="50" y="32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5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7" name="Freeform 26">
                <a:extLst>
                  <a:ext uri="{FF2B5EF4-FFF2-40B4-BE49-F238E27FC236}">
                    <a16:creationId xmlns:a16="http://schemas.microsoft.com/office/drawing/2014/main" id="{640810F5-F486-4D4C-AC57-80BDDD736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104"/>
                <a:ext cx="48" cy="47"/>
              </a:xfrm>
              <a:custGeom>
                <a:avLst/>
                <a:gdLst>
                  <a:gd name="T0" fmla="*/ 48 w 48"/>
                  <a:gd name="T1" fmla="*/ 30 h 47"/>
                  <a:gd name="T2" fmla="*/ 15 w 48"/>
                  <a:gd name="T3" fmla="*/ 0 h 47"/>
                  <a:gd name="T4" fmla="*/ 0 w 48"/>
                  <a:gd name="T5" fmla="*/ 15 h 47"/>
                  <a:gd name="T6" fmla="*/ 36 w 48"/>
                  <a:gd name="T7" fmla="*/ 47 h 47"/>
                  <a:gd name="T8" fmla="*/ 48 w 48"/>
                  <a:gd name="T9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7">
                    <a:moveTo>
                      <a:pt x="48" y="30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4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8" name="Freeform 27">
                <a:extLst>
                  <a:ext uri="{FF2B5EF4-FFF2-40B4-BE49-F238E27FC236}">
                    <a16:creationId xmlns:a16="http://schemas.microsoft.com/office/drawing/2014/main" id="{A552469C-1B5E-F947-B65A-A74AD28EB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3040"/>
                <a:ext cx="85" cy="187"/>
              </a:xfrm>
              <a:custGeom>
                <a:avLst/>
                <a:gdLst>
                  <a:gd name="T0" fmla="*/ 85 w 85"/>
                  <a:gd name="T1" fmla="*/ 106 h 187"/>
                  <a:gd name="T2" fmla="*/ 57 w 85"/>
                  <a:gd name="T3" fmla="*/ 79 h 187"/>
                  <a:gd name="T4" fmla="*/ 52 w 85"/>
                  <a:gd name="T5" fmla="*/ 86 h 187"/>
                  <a:gd name="T6" fmla="*/ 52 w 85"/>
                  <a:gd name="T7" fmla="*/ 71 h 187"/>
                  <a:gd name="T8" fmla="*/ 69 w 85"/>
                  <a:gd name="T9" fmla="*/ 71 h 187"/>
                  <a:gd name="T10" fmla="*/ 83 w 85"/>
                  <a:gd name="T11" fmla="*/ 54 h 187"/>
                  <a:gd name="T12" fmla="*/ 52 w 85"/>
                  <a:gd name="T13" fmla="*/ 54 h 187"/>
                  <a:gd name="T14" fmla="*/ 52 w 85"/>
                  <a:gd name="T15" fmla="*/ 22 h 187"/>
                  <a:gd name="T16" fmla="*/ 69 w 85"/>
                  <a:gd name="T17" fmla="*/ 20 h 187"/>
                  <a:gd name="T18" fmla="*/ 69 w 85"/>
                  <a:gd name="T19" fmla="*/ 0 h 187"/>
                  <a:gd name="T20" fmla="*/ 10 w 85"/>
                  <a:gd name="T21" fmla="*/ 8 h 187"/>
                  <a:gd name="T22" fmla="*/ 12 w 85"/>
                  <a:gd name="T23" fmla="*/ 27 h 187"/>
                  <a:gd name="T24" fmla="*/ 33 w 85"/>
                  <a:gd name="T25" fmla="*/ 25 h 187"/>
                  <a:gd name="T26" fmla="*/ 33 w 85"/>
                  <a:gd name="T27" fmla="*/ 54 h 187"/>
                  <a:gd name="T28" fmla="*/ 2 w 85"/>
                  <a:gd name="T29" fmla="*/ 54 h 187"/>
                  <a:gd name="T30" fmla="*/ 2 w 85"/>
                  <a:gd name="T31" fmla="*/ 71 h 187"/>
                  <a:gd name="T32" fmla="*/ 31 w 85"/>
                  <a:gd name="T33" fmla="*/ 71 h 187"/>
                  <a:gd name="T34" fmla="*/ 0 w 85"/>
                  <a:gd name="T35" fmla="*/ 133 h 187"/>
                  <a:gd name="T36" fmla="*/ 10 w 85"/>
                  <a:gd name="T37" fmla="*/ 155 h 187"/>
                  <a:gd name="T38" fmla="*/ 33 w 85"/>
                  <a:gd name="T39" fmla="*/ 111 h 187"/>
                  <a:gd name="T40" fmla="*/ 33 w 85"/>
                  <a:gd name="T41" fmla="*/ 187 h 187"/>
                  <a:gd name="T42" fmla="*/ 52 w 85"/>
                  <a:gd name="T43" fmla="*/ 187 h 187"/>
                  <a:gd name="T44" fmla="*/ 52 w 85"/>
                  <a:gd name="T45" fmla="*/ 101 h 187"/>
                  <a:gd name="T46" fmla="*/ 71 w 85"/>
                  <a:gd name="T47" fmla="*/ 121 h 187"/>
                  <a:gd name="T48" fmla="*/ 85 w 85"/>
                  <a:gd name="T49" fmla="*/ 10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" h="187">
                    <a:moveTo>
                      <a:pt x="85" y="106"/>
                    </a:moveTo>
                    <a:lnTo>
                      <a:pt x="57" y="79"/>
                    </a:lnTo>
                    <a:lnTo>
                      <a:pt x="52" y="86"/>
                    </a:lnTo>
                    <a:lnTo>
                      <a:pt x="52" y="71"/>
                    </a:lnTo>
                    <a:lnTo>
                      <a:pt x="69" y="71"/>
                    </a:lnTo>
                    <a:lnTo>
                      <a:pt x="83" y="54"/>
                    </a:lnTo>
                    <a:lnTo>
                      <a:pt x="52" y="54"/>
                    </a:lnTo>
                    <a:lnTo>
                      <a:pt x="52" y="22"/>
                    </a:lnTo>
                    <a:lnTo>
                      <a:pt x="69" y="20"/>
                    </a:lnTo>
                    <a:lnTo>
                      <a:pt x="69" y="0"/>
                    </a:lnTo>
                    <a:lnTo>
                      <a:pt x="10" y="8"/>
                    </a:lnTo>
                    <a:lnTo>
                      <a:pt x="12" y="27"/>
                    </a:lnTo>
                    <a:lnTo>
                      <a:pt x="33" y="25"/>
                    </a:lnTo>
                    <a:lnTo>
                      <a:pt x="33" y="54"/>
                    </a:lnTo>
                    <a:lnTo>
                      <a:pt x="2" y="54"/>
                    </a:lnTo>
                    <a:lnTo>
                      <a:pt x="2" y="71"/>
                    </a:lnTo>
                    <a:lnTo>
                      <a:pt x="31" y="71"/>
                    </a:lnTo>
                    <a:lnTo>
                      <a:pt x="0" y="133"/>
                    </a:lnTo>
                    <a:lnTo>
                      <a:pt x="10" y="155"/>
                    </a:lnTo>
                    <a:lnTo>
                      <a:pt x="33" y="111"/>
                    </a:lnTo>
                    <a:lnTo>
                      <a:pt x="33" y="187"/>
                    </a:lnTo>
                    <a:lnTo>
                      <a:pt x="52" y="187"/>
                    </a:lnTo>
                    <a:lnTo>
                      <a:pt x="52" y="101"/>
                    </a:lnTo>
                    <a:lnTo>
                      <a:pt x="71" y="121"/>
                    </a:lnTo>
                    <a:lnTo>
                      <a:pt x="8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9" name="Freeform 28">
                <a:extLst>
                  <a:ext uri="{FF2B5EF4-FFF2-40B4-BE49-F238E27FC236}">
                    <a16:creationId xmlns:a16="http://schemas.microsoft.com/office/drawing/2014/main" id="{F2775F0D-CD84-8B4F-B4C6-FC7D802838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3" y="3038"/>
                <a:ext cx="138" cy="191"/>
              </a:xfrm>
              <a:custGeom>
                <a:avLst/>
                <a:gdLst>
                  <a:gd name="T0" fmla="*/ 36 w 58"/>
                  <a:gd name="T1" fmla="*/ 60 h 78"/>
                  <a:gd name="T2" fmla="*/ 51 w 58"/>
                  <a:gd name="T3" fmla="*/ 36 h 78"/>
                  <a:gd name="T4" fmla="*/ 51 w 58"/>
                  <a:gd name="T5" fmla="*/ 30 h 78"/>
                  <a:gd name="T6" fmla="*/ 34 w 58"/>
                  <a:gd name="T7" fmla="*/ 30 h 78"/>
                  <a:gd name="T8" fmla="*/ 34 w 58"/>
                  <a:gd name="T9" fmla="*/ 20 h 78"/>
                  <a:gd name="T10" fmla="*/ 50 w 58"/>
                  <a:gd name="T11" fmla="*/ 20 h 78"/>
                  <a:gd name="T12" fmla="*/ 57 w 58"/>
                  <a:gd name="T13" fmla="*/ 12 h 78"/>
                  <a:gd name="T14" fmla="*/ 34 w 58"/>
                  <a:gd name="T15" fmla="*/ 12 h 78"/>
                  <a:gd name="T16" fmla="*/ 34 w 58"/>
                  <a:gd name="T17" fmla="*/ 0 h 78"/>
                  <a:gd name="T18" fmla="*/ 26 w 58"/>
                  <a:gd name="T19" fmla="*/ 0 h 78"/>
                  <a:gd name="T20" fmla="*/ 26 w 58"/>
                  <a:gd name="T21" fmla="*/ 12 h 78"/>
                  <a:gd name="T22" fmla="*/ 6 w 58"/>
                  <a:gd name="T23" fmla="*/ 12 h 78"/>
                  <a:gd name="T24" fmla="*/ 6 w 58"/>
                  <a:gd name="T25" fmla="*/ 20 h 78"/>
                  <a:gd name="T26" fmla="*/ 26 w 58"/>
                  <a:gd name="T27" fmla="*/ 20 h 78"/>
                  <a:gd name="T28" fmla="*/ 26 w 58"/>
                  <a:gd name="T29" fmla="*/ 30 h 78"/>
                  <a:gd name="T30" fmla="*/ 8 w 58"/>
                  <a:gd name="T31" fmla="*/ 30 h 78"/>
                  <a:gd name="T32" fmla="*/ 8 w 58"/>
                  <a:gd name="T33" fmla="*/ 36 h 78"/>
                  <a:gd name="T34" fmla="*/ 8 w 58"/>
                  <a:gd name="T35" fmla="*/ 37 h 78"/>
                  <a:gd name="T36" fmla="*/ 9 w 58"/>
                  <a:gd name="T37" fmla="*/ 37 h 78"/>
                  <a:gd name="T38" fmla="*/ 24 w 58"/>
                  <a:gd name="T39" fmla="*/ 60 h 78"/>
                  <a:gd name="T40" fmla="*/ 2 w 58"/>
                  <a:gd name="T41" fmla="*/ 70 h 78"/>
                  <a:gd name="T42" fmla="*/ 0 w 58"/>
                  <a:gd name="T43" fmla="*/ 71 h 78"/>
                  <a:gd name="T44" fmla="*/ 1 w 58"/>
                  <a:gd name="T45" fmla="*/ 72 h 78"/>
                  <a:gd name="T46" fmla="*/ 5 w 58"/>
                  <a:gd name="T47" fmla="*/ 77 h 78"/>
                  <a:gd name="T48" fmla="*/ 6 w 58"/>
                  <a:gd name="T49" fmla="*/ 78 h 78"/>
                  <a:gd name="T50" fmla="*/ 7 w 58"/>
                  <a:gd name="T51" fmla="*/ 78 h 78"/>
                  <a:gd name="T52" fmla="*/ 30 w 58"/>
                  <a:gd name="T53" fmla="*/ 65 h 78"/>
                  <a:gd name="T54" fmla="*/ 50 w 58"/>
                  <a:gd name="T55" fmla="*/ 77 h 78"/>
                  <a:gd name="T56" fmla="*/ 51 w 58"/>
                  <a:gd name="T57" fmla="*/ 77 h 78"/>
                  <a:gd name="T58" fmla="*/ 52 w 58"/>
                  <a:gd name="T59" fmla="*/ 77 h 78"/>
                  <a:gd name="T60" fmla="*/ 56 w 58"/>
                  <a:gd name="T61" fmla="*/ 71 h 78"/>
                  <a:gd name="T62" fmla="*/ 58 w 58"/>
                  <a:gd name="T63" fmla="*/ 70 h 78"/>
                  <a:gd name="T64" fmla="*/ 56 w 58"/>
                  <a:gd name="T65" fmla="*/ 69 h 78"/>
                  <a:gd name="T66" fmla="*/ 36 w 58"/>
                  <a:gd name="T67" fmla="*/ 60 h 78"/>
                  <a:gd name="T68" fmla="*/ 30 w 58"/>
                  <a:gd name="T69" fmla="*/ 55 h 78"/>
                  <a:gd name="T70" fmla="*/ 19 w 58"/>
                  <a:gd name="T71" fmla="*/ 37 h 78"/>
                  <a:gd name="T72" fmla="*/ 39 w 58"/>
                  <a:gd name="T73" fmla="*/ 37 h 78"/>
                  <a:gd name="T74" fmla="*/ 30 w 58"/>
                  <a:gd name="T75" fmla="*/ 5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78">
                    <a:moveTo>
                      <a:pt x="36" y="60"/>
                    </a:moveTo>
                    <a:cubicBezTo>
                      <a:pt x="42" y="54"/>
                      <a:pt x="47" y="45"/>
                      <a:pt x="51" y="36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2" y="46"/>
                      <a:pt x="19" y="54"/>
                      <a:pt x="24" y="60"/>
                    </a:cubicBezTo>
                    <a:cubicBezTo>
                      <a:pt x="18" y="64"/>
                      <a:pt x="10" y="68"/>
                      <a:pt x="2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3" y="74"/>
                      <a:pt x="4" y="76"/>
                      <a:pt x="5" y="77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5" y="74"/>
                      <a:pt x="23" y="70"/>
                      <a:pt x="30" y="65"/>
                    </a:cubicBezTo>
                    <a:cubicBezTo>
                      <a:pt x="35" y="70"/>
                      <a:pt x="42" y="74"/>
                      <a:pt x="50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3" y="75"/>
                      <a:pt x="54" y="73"/>
                      <a:pt x="56" y="71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48" y="67"/>
                      <a:pt x="41" y="64"/>
                      <a:pt x="36" y="60"/>
                    </a:cubicBezTo>
                    <a:close/>
                    <a:moveTo>
                      <a:pt x="30" y="55"/>
                    </a:moveTo>
                    <a:cubicBezTo>
                      <a:pt x="24" y="49"/>
                      <a:pt x="21" y="43"/>
                      <a:pt x="1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7" y="43"/>
                      <a:pt x="35" y="49"/>
                      <a:pt x="3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0" name="Freeform 29">
                <a:extLst>
                  <a:ext uri="{FF2B5EF4-FFF2-40B4-BE49-F238E27FC236}">
                    <a16:creationId xmlns:a16="http://schemas.microsoft.com/office/drawing/2014/main" id="{222D1026-18A0-6E45-B7A4-55BEFC38D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9" y="3040"/>
                <a:ext cx="66" cy="185"/>
              </a:xfrm>
              <a:custGeom>
                <a:avLst/>
                <a:gdLst>
                  <a:gd name="T0" fmla="*/ 27 w 28"/>
                  <a:gd name="T1" fmla="*/ 39 h 75"/>
                  <a:gd name="T2" fmla="*/ 27 w 28"/>
                  <a:gd name="T3" fmla="*/ 38 h 75"/>
                  <a:gd name="T4" fmla="*/ 27 w 28"/>
                  <a:gd name="T5" fmla="*/ 33 h 75"/>
                  <a:gd name="T6" fmla="*/ 27 w 28"/>
                  <a:gd name="T7" fmla="*/ 31 h 75"/>
                  <a:gd name="T8" fmla="*/ 25 w 28"/>
                  <a:gd name="T9" fmla="*/ 32 h 75"/>
                  <a:gd name="T10" fmla="*/ 18 w 28"/>
                  <a:gd name="T11" fmla="*/ 34 h 75"/>
                  <a:gd name="T12" fmla="*/ 18 w 28"/>
                  <a:gd name="T13" fmla="*/ 22 h 75"/>
                  <a:gd name="T14" fmla="*/ 22 w 28"/>
                  <a:gd name="T15" fmla="*/ 22 h 75"/>
                  <a:gd name="T16" fmla="*/ 28 w 28"/>
                  <a:gd name="T17" fmla="*/ 14 h 75"/>
                  <a:gd name="T18" fmla="*/ 18 w 28"/>
                  <a:gd name="T19" fmla="*/ 14 h 75"/>
                  <a:gd name="T20" fmla="*/ 18 w 28"/>
                  <a:gd name="T21" fmla="*/ 0 h 75"/>
                  <a:gd name="T22" fmla="*/ 10 w 28"/>
                  <a:gd name="T23" fmla="*/ 0 h 75"/>
                  <a:gd name="T24" fmla="*/ 10 w 28"/>
                  <a:gd name="T25" fmla="*/ 14 h 75"/>
                  <a:gd name="T26" fmla="*/ 0 w 28"/>
                  <a:gd name="T27" fmla="*/ 14 h 75"/>
                  <a:gd name="T28" fmla="*/ 0 w 28"/>
                  <a:gd name="T29" fmla="*/ 22 h 75"/>
                  <a:gd name="T30" fmla="*/ 10 w 28"/>
                  <a:gd name="T31" fmla="*/ 22 h 75"/>
                  <a:gd name="T32" fmla="*/ 10 w 28"/>
                  <a:gd name="T33" fmla="*/ 36 h 75"/>
                  <a:gd name="T34" fmla="*/ 6 w 28"/>
                  <a:gd name="T35" fmla="*/ 38 h 75"/>
                  <a:gd name="T36" fmla="*/ 1 w 28"/>
                  <a:gd name="T37" fmla="*/ 39 h 75"/>
                  <a:gd name="T38" fmla="*/ 0 w 28"/>
                  <a:gd name="T39" fmla="*/ 40 h 75"/>
                  <a:gd name="T40" fmla="*/ 0 w 28"/>
                  <a:gd name="T41" fmla="*/ 48 h 75"/>
                  <a:gd name="T42" fmla="*/ 2 w 28"/>
                  <a:gd name="T43" fmla="*/ 48 h 75"/>
                  <a:gd name="T44" fmla="*/ 7 w 28"/>
                  <a:gd name="T45" fmla="*/ 46 h 75"/>
                  <a:gd name="T46" fmla="*/ 10 w 28"/>
                  <a:gd name="T47" fmla="*/ 45 h 75"/>
                  <a:gd name="T48" fmla="*/ 10 w 28"/>
                  <a:gd name="T49" fmla="*/ 65 h 75"/>
                  <a:gd name="T50" fmla="*/ 8 w 28"/>
                  <a:gd name="T51" fmla="*/ 67 h 75"/>
                  <a:gd name="T52" fmla="*/ 1 w 28"/>
                  <a:gd name="T53" fmla="*/ 67 h 75"/>
                  <a:gd name="T54" fmla="*/ 1 w 28"/>
                  <a:gd name="T55" fmla="*/ 75 h 75"/>
                  <a:gd name="T56" fmla="*/ 2 w 28"/>
                  <a:gd name="T57" fmla="*/ 75 h 75"/>
                  <a:gd name="T58" fmla="*/ 7 w 28"/>
                  <a:gd name="T59" fmla="*/ 75 h 75"/>
                  <a:gd name="T60" fmla="*/ 10 w 28"/>
                  <a:gd name="T61" fmla="*/ 75 h 75"/>
                  <a:gd name="T62" fmla="*/ 18 w 28"/>
                  <a:gd name="T63" fmla="*/ 66 h 75"/>
                  <a:gd name="T64" fmla="*/ 18 w 28"/>
                  <a:gd name="T65" fmla="*/ 42 h 75"/>
                  <a:gd name="T66" fmla="*/ 26 w 28"/>
                  <a:gd name="T67" fmla="*/ 40 h 75"/>
                  <a:gd name="T68" fmla="*/ 27 w 28"/>
                  <a:gd name="T69" fmla="*/ 3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75">
                    <a:moveTo>
                      <a:pt x="27" y="39"/>
                    </a:move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7"/>
                      <a:pt x="27" y="35"/>
                      <a:pt x="27" y="33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3" y="32"/>
                      <a:pt x="21" y="33"/>
                      <a:pt x="18" y="34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9" y="37"/>
                      <a:pt x="8" y="37"/>
                      <a:pt x="6" y="38"/>
                    </a:cubicBezTo>
                    <a:cubicBezTo>
                      <a:pt x="5" y="38"/>
                      <a:pt x="3" y="39"/>
                      <a:pt x="1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47"/>
                      <a:pt x="5" y="47"/>
                      <a:pt x="7" y="46"/>
                    </a:cubicBezTo>
                    <a:cubicBezTo>
                      <a:pt x="8" y="46"/>
                      <a:pt x="9" y="45"/>
                      <a:pt x="10" y="4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6"/>
                      <a:pt x="10" y="67"/>
                      <a:pt x="8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5" y="75"/>
                      <a:pt x="7" y="75"/>
                    </a:cubicBezTo>
                    <a:cubicBezTo>
                      <a:pt x="8" y="75"/>
                      <a:pt x="9" y="75"/>
                      <a:pt x="10" y="75"/>
                    </a:cubicBezTo>
                    <a:cubicBezTo>
                      <a:pt x="15" y="75"/>
                      <a:pt x="18" y="72"/>
                      <a:pt x="18" y="66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1" y="41"/>
                      <a:pt x="24" y="40"/>
                      <a:pt x="26" y="40"/>
                    </a:cubicBezTo>
                    <a:lnTo>
                      <a:pt x="27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D5954851-F152-5B47-A990-AD413A467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45"/>
                <a:ext cx="52" cy="182"/>
              </a:xfrm>
              <a:custGeom>
                <a:avLst/>
                <a:gdLst>
                  <a:gd name="T0" fmla="*/ 14 w 22"/>
                  <a:gd name="T1" fmla="*/ 28 h 74"/>
                  <a:gd name="T2" fmla="*/ 1 w 22"/>
                  <a:gd name="T3" fmla="*/ 67 h 74"/>
                  <a:gd name="T4" fmla="*/ 0 w 22"/>
                  <a:gd name="T5" fmla="*/ 67 h 74"/>
                  <a:gd name="T6" fmla="*/ 1 w 22"/>
                  <a:gd name="T7" fmla="*/ 68 h 74"/>
                  <a:gd name="T8" fmla="*/ 5 w 22"/>
                  <a:gd name="T9" fmla="*/ 73 h 74"/>
                  <a:gd name="T10" fmla="*/ 6 w 22"/>
                  <a:gd name="T11" fmla="*/ 74 h 74"/>
                  <a:gd name="T12" fmla="*/ 7 w 22"/>
                  <a:gd name="T13" fmla="*/ 73 h 74"/>
                  <a:gd name="T14" fmla="*/ 22 w 22"/>
                  <a:gd name="T15" fmla="*/ 30 h 74"/>
                  <a:gd name="T16" fmla="*/ 22 w 22"/>
                  <a:gd name="T17" fmla="*/ 0 h 74"/>
                  <a:gd name="T18" fmla="*/ 14 w 22"/>
                  <a:gd name="T19" fmla="*/ 0 h 74"/>
                  <a:gd name="T20" fmla="*/ 14 w 22"/>
                  <a:gd name="T21" fmla="*/ 2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4">
                    <a:moveTo>
                      <a:pt x="14" y="28"/>
                    </a:moveTo>
                    <a:cubicBezTo>
                      <a:pt x="14" y="46"/>
                      <a:pt x="10" y="59"/>
                      <a:pt x="1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3" y="70"/>
                      <a:pt x="4" y="71"/>
                      <a:pt x="5" y="73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7" y="64"/>
                      <a:pt x="22" y="49"/>
                      <a:pt x="22" y="3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2" name="Rectangle 31">
                <a:extLst>
                  <a:ext uri="{FF2B5EF4-FFF2-40B4-BE49-F238E27FC236}">
                    <a16:creationId xmlns:a16="http://schemas.microsoft.com/office/drawing/2014/main" id="{B44EB943-B5CE-E64E-BF61-86B6C8163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2" y="3048"/>
                <a:ext cx="19" cy="17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3" name="Freeform 32">
                <a:extLst>
                  <a:ext uri="{FF2B5EF4-FFF2-40B4-BE49-F238E27FC236}">
                    <a16:creationId xmlns:a16="http://schemas.microsoft.com/office/drawing/2014/main" id="{C26700C6-42C1-0A4C-B7E7-E88FF3D57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3097"/>
                <a:ext cx="33" cy="51"/>
              </a:xfrm>
              <a:custGeom>
                <a:avLst/>
                <a:gdLst>
                  <a:gd name="T0" fmla="*/ 0 w 33"/>
                  <a:gd name="T1" fmla="*/ 7 h 51"/>
                  <a:gd name="T2" fmla="*/ 17 w 33"/>
                  <a:gd name="T3" fmla="*/ 51 h 51"/>
                  <a:gd name="T4" fmla="*/ 33 w 33"/>
                  <a:gd name="T5" fmla="*/ 44 h 51"/>
                  <a:gd name="T6" fmla="*/ 17 w 33"/>
                  <a:gd name="T7" fmla="*/ 0 h 51"/>
                  <a:gd name="T8" fmla="*/ 0 w 33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1">
                    <a:moveTo>
                      <a:pt x="0" y="7"/>
                    </a:moveTo>
                    <a:lnTo>
                      <a:pt x="17" y="51"/>
                    </a:lnTo>
                    <a:lnTo>
                      <a:pt x="33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4" name="Freeform 33">
                <a:extLst>
                  <a:ext uri="{FF2B5EF4-FFF2-40B4-BE49-F238E27FC236}">
                    <a16:creationId xmlns:a16="http://schemas.microsoft.com/office/drawing/2014/main" id="{5C074B08-E220-B549-9BB2-7B0B87D9F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" y="3097"/>
                <a:ext cx="36" cy="51"/>
              </a:xfrm>
              <a:custGeom>
                <a:avLst/>
                <a:gdLst>
                  <a:gd name="T0" fmla="*/ 0 w 36"/>
                  <a:gd name="T1" fmla="*/ 7 h 51"/>
                  <a:gd name="T2" fmla="*/ 19 w 36"/>
                  <a:gd name="T3" fmla="*/ 51 h 51"/>
                  <a:gd name="T4" fmla="*/ 36 w 36"/>
                  <a:gd name="T5" fmla="*/ 44 h 51"/>
                  <a:gd name="T6" fmla="*/ 17 w 36"/>
                  <a:gd name="T7" fmla="*/ 0 h 51"/>
                  <a:gd name="T8" fmla="*/ 0 w 36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1">
                    <a:moveTo>
                      <a:pt x="0" y="7"/>
                    </a:moveTo>
                    <a:lnTo>
                      <a:pt x="19" y="51"/>
                    </a:lnTo>
                    <a:lnTo>
                      <a:pt x="36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5" name="Rectangle 34">
                <a:extLst>
                  <a:ext uri="{FF2B5EF4-FFF2-40B4-BE49-F238E27FC236}">
                    <a16:creationId xmlns:a16="http://schemas.microsoft.com/office/drawing/2014/main" id="{BC1E66A6-D22C-F848-97CB-EA70B5707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" y="3045"/>
                <a:ext cx="21" cy="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6" name="Freeform 35">
                <a:extLst>
                  <a:ext uri="{FF2B5EF4-FFF2-40B4-BE49-F238E27FC236}">
                    <a16:creationId xmlns:a16="http://schemas.microsoft.com/office/drawing/2014/main" id="{1BD5D282-4CBA-A942-9F2E-EF9559669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97"/>
                <a:ext cx="30" cy="49"/>
              </a:xfrm>
              <a:custGeom>
                <a:avLst/>
                <a:gdLst>
                  <a:gd name="T0" fmla="*/ 30 w 30"/>
                  <a:gd name="T1" fmla="*/ 2 h 49"/>
                  <a:gd name="T2" fmla="*/ 12 w 30"/>
                  <a:gd name="T3" fmla="*/ 0 h 49"/>
                  <a:gd name="T4" fmla="*/ 0 w 30"/>
                  <a:gd name="T5" fmla="*/ 44 h 49"/>
                  <a:gd name="T6" fmla="*/ 16 w 30"/>
                  <a:gd name="T7" fmla="*/ 49 h 49"/>
                  <a:gd name="T8" fmla="*/ 30 w 30"/>
                  <a:gd name="T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9">
                    <a:moveTo>
                      <a:pt x="30" y="2"/>
                    </a:moveTo>
                    <a:lnTo>
                      <a:pt x="12" y="0"/>
                    </a:lnTo>
                    <a:lnTo>
                      <a:pt x="0" y="44"/>
                    </a:lnTo>
                    <a:lnTo>
                      <a:pt x="16" y="49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7" name="Freeform 36">
                <a:extLst>
                  <a:ext uri="{FF2B5EF4-FFF2-40B4-BE49-F238E27FC236}">
                    <a16:creationId xmlns:a16="http://schemas.microsoft.com/office/drawing/2014/main" id="{E6AC910E-02C6-7448-A201-5A22B5C30E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27" y="3048"/>
                <a:ext cx="64" cy="181"/>
              </a:xfrm>
              <a:custGeom>
                <a:avLst/>
                <a:gdLst>
                  <a:gd name="T0" fmla="*/ 18 w 27"/>
                  <a:gd name="T1" fmla="*/ 27 h 74"/>
                  <a:gd name="T2" fmla="*/ 25 w 27"/>
                  <a:gd name="T3" fmla="*/ 7 h 74"/>
                  <a:gd name="T4" fmla="*/ 26 w 27"/>
                  <a:gd name="T5" fmla="*/ 0 h 74"/>
                  <a:gd name="T6" fmla="*/ 0 w 27"/>
                  <a:gd name="T7" fmla="*/ 0 h 74"/>
                  <a:gd name="T8" fmla="*/ 0 w 27"/>
                  <a:gd name="T9" fmla="*/ 74 h 74"/>
                  <a:gd name="T10" fmla="*/ 8 w 27"/>
                  <a:gd name="T11" fmla="*/ 74 h 74"/>
                  <a:gd name="T12" fmla="*/ 8 w 27"/>
                  <a:gd name="T13" fmla="*/ 60 h 74"/>
                  <a:gd name="T14" fmla="*/ 14 w 27"/>
                  <a:gd name="T15" fmla="*/ 60 h 74"/>
                  <a:gd name="T16" fmla="*/ 14 w 27"/>
                  <a:gd name="T17" fmla="*/ 60 h 74"/>
                  <a:gd name="T18" fmla="*/ 17 w 27"/>
                  <a:gd name="T19" fmla="*/ 60 h 74"/>
                  <a:gd name="T20" fmla="*/ 25 w 27"/>
                  <a:gd name="T21" fmla="*/ 42 h 74"/>
                  <a:gd name="T22" fmla="*/ 18 w 27"/>
                  <a:gd name="T23" fmla="*/ 27 h 74"/>
                  <a:gd name="T24" fmla="*/ 8 w 27"/>
                  <a:gd name="T25" fmla="*/ 7 h 74"/>
                  <a:gd name="T26" fmla="*/ 17 w 27"/>
                  <a:gd name="T27" fmla="*/ 7 h 74"/>
                  <a:gd name="T28" fmla="*/ 10 w 27"/>
                  <a:gd name="T29" fmla="*/ 28 h 74"/>
                  <a:gd name="T30" fmla="*/ 10 w 27"/>
                  <a:gd name="T31" fmla="*/ 29 h 74"/>
                  <a:gd name="T32" fmla="*/ 10 w 27"/>
                  <a:gd name="T33" fmla="*/ 29 h 74"/>
                  <a:gd name="T34" fmla="*/ 17 w 27"/>
                  <a:gd name="T35" fmla="*/ 42 h 74"/>
                  <a:gd name="T36" fmla="*/ 15 w 27"/>
                  <a:gd name="T37" fmla="*/ 52 h 74"/>
                  <a:gd name="T38" fmla="*/ 8 w 27"/>
                  <a:gd name="T39" fmla="*/ 52 h 74"/>
                  <a:gd name="T40" fmla="*/ 8 w 27"/>
                  <a:gd name="T4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74">
                    <a:moveTo>
                      <a:pt x="18" y="27"/>
                    </a:moveTo>
                    <a:cubicBezTo>
                      <a:pt x="21" y="21"/>
                      <a:pt x="23" y="14"/>
                      <a:pt x="25" y="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0" y="60"/>
                      <a:pt x="12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22" y="59"/>
                      <a:pt x="27" y="55"/>
                      <a:pt x="25" y="42"/>
                    </a:cubicBezTo>
                    <a:cubicBezTo>
                      <a:pt x="25" y="38"/>
                      <a:pt x="22" y="33"/>
                      <a:pt x="18" y="27"/>
                    </a:cubicBezTo>
                    <a:close/>
                    <a:moveTo>
                      <a:pt x="8" y="7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4" y="16"/>
                      <a:pt x="12" y="23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4" y="34"/>
                      <a:pt x="16" y="39"/>
                      <a:pt x="17" y="42"/>
                    </a:cubicBezTo>
                    <a:cubicBezTo>
                      <a:pt x="18" y="48"/>
                      <a:pt x="17" y="52"/>
                      <a:pt x="15" y="52"/>
                    </a:cubicBezTo>
                    <a:cubicBezTo>
                      <a:pt x="8" y="52"/>
                      <a:pt x="8" y="52"/>
                      <a:pt x="8" y="52"/>
                    </a:cubicBezTo>
                    <a:lnTo>
                      <a:pt x="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8" name="Freeform 37">
                <a:extLst>
                  <a:ext uri="{FF2B5EF4-FFF2-40B4-BE49-F238E27FC236}">
                    <a16:creationId xmlns:a16="http://schemas.microsoft.com/office/drawing/2014/main" id="{7B442FB9-7CA8-F944-9628-3F46CDC9DB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3" y="3048"/>
                <a:ext cx="109" cy="181"/>
              </a:xfrm>
              <a:custGeom>
                <a:avLst/>
                <a:gdLst>
                  <a:gd name="T0" fmla="*/ 97 w 109"/>
                  <a:gd name="T1" fmla="*/ 120 h 181"/>
                  <a:gd name="T2" fmla="*/ 85 w 109"/>
                  <a:gd name="T3" fmla="*/ 108 h 181"/>
                  <a:gd name="T4" fmla="*/ 69 w 109"/>
                  <a:gd name="T5" fmla="*/ 122 h 181"/>
                  <a:gd name="T6" fmla="*/ 48 w 109"/>
                  <a:gd name="T7" fmla="*/ 93 h 181"/>
                  <a:gd name="T8" fmla="*/ 90 w 109"/>
                  <a:gd name="T9" fmla="*/ 93 h 181"/>
                  <a:gd name="T10" fmla="*/ 90 w 109"/>
                  <a:gd name="T11" fmla="*/ 0 h 181"/>
                  <a:gd name="T12" fmla="*/ 0 w 109"/>
                  <a:gd name="T13" fmla="*/ 0 h 181"/>
                  <a:gd name="T14" fmla="*/ 0 w 109"/>
                  <a:gd name="T15" fmla="*/ 181 h 181"/>
                  <a:gd name="T16" fmla="*/ 19 w 109"/>
                  <a:gd name="T17" fmla="*/ 181 h 181"/>
                  <a:gd name="T18" fmla="*/ 43 w 109"/>
                  <a:gd name="T19" fmla="*/ 162 h 181"/>
                  <a:gd name="T20" fmla="*/ 43 w 109"/>
                  <a:gd name="T21" fmla="*/ 140 h 181"/>
                  <a:gd name="T22" fmla="*/ 19 w 109"/>
                  <a:gd name="T23" fmla="*/ 157 h 181"/>
                  <a:gd name="T24" fmla="*/ 19 w 109"/>
                  <a:gd name="T25" fmla="*/ 93 h 181"/>
                  <a:gd name="T26" fmla="*/ 26 w 109"/>
                  <a:gd name="T27" fmla="*/ 93 h 181"/>
                  <a:gd name="T28" fmla="*/ 88 w 109"/>
                  <a:gd name="T29" fmla="*/ 181 h 181"/>
                  <a:gd name="T30" fmla="*/ 109 w 109"/>
                  <a:gd name="T31" fmla="*/ 181 h 181"/>
                  <a:gd name="T32" fmla="*/ 78 w 109"/>
                  <a:gd name="T33" fmla="*/ 137 h 181"/>
                  <a:gd name="T34" fmla="*/ 97 w 109"/>
                  <a:gd name="T35" fmla="*/ 120 h 181"/>
                  <a:gd name="T36" fmla="*/ 74 w 109"/>
                  <a:gd name="T37" fmla="*/ 56 h 181"/>
                  <a:gd name="T38" fmla="*/ 74 w 109"/>
                  <a:gd name="T39" fmla="*/ 76 h 181"/>
                  <a:gd name="T40" fmla="*/ 19 w 109"/>
                  <a:gd name="T41" fmla="*/ 76 h 181"/>
                  <a:gd name="T42" fmla="*/ 19 w 109"/>
                  <a:gd name="T43" fmla="*/ 56 h 181"/>
                  <a:gd name="T44" fmla="*/ 74 w 109"/>
                  <a:gd name="T45" fmla="*/ 56 h 181"/>
                  <a:gd name="T46" fmla="*/ 74 w 109"/>
                  <a:gd name="T47" fmla="*/ 19 h 181"/>
                  <a:gd name="T48" fmla="*/ 74 w 109"/>
                  <a:gd name="T49" fmla="*/ 39 h 181"/>
                  <a:gd name="T50" fmla="*/ 19 w 109"/>
                  <a:gd name="T51" fmla="*/ 39 h 181"/>
                  <a:gd name="T52" fmla="*/ 19 w 109"/>
                  <a:gd name="T53" fmla="*/ 19 h 181"/>
                  <a:gd name="T54" fmla="*/ 74 w 109"/>
                  <a:gd name="T55" fmla="*/ 1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9" h="181">
                    <a:moveTo>
                      <a:pt x="97" y="120"/>
                    </a:moveTo>
                    <a:lnTo>
                      <a:pt x="85" y="108"/>
                    </a:lnTo>
                    <a:lnTo>
                      <a:pt x="69" y="122"/>
                    </a:lnTo>
                    <a:lnTo>
                      <a:pt x="48" y="93"/>
                    </a:lnTo>
                    <a:lnTo>
                      <a:pt x="90" y="93"/>
                    </a:lnTo>
                    <a:lnTo>
                      <a:pt x="90" y="0"/>
                    </a:lnTo>
                    <a:lnTo>
                      <a:pt x="0" y="0"/>
                    </a:lnTo>
                    <a:lnTo>
                      <a:pt x="0" y="181"/>
                    </a:lnTo>
                    <a:lnTo>
                      <a:pt x="19" y="181"/>
                    </a:lnTo>
                    <a:lnTo>
                      <a:pt x="43" y="162"/>
                    </a:lnTo>
                    <a:lnTo>
                      <a:pt x="43" y="140"/>
                    </a:lnTo>
                    <a:lnTo>
                      <a:pt x="19" y="157"/>
                    </a:lnTo>
                    <a:lnTo>
                      <a:pt x="19" y="93"/>
                    </a:lnTo>
                    <a:lnTo>
                      <a:pt x="26" y="93"/>
                    </a:lnTo>
                    <a:lnTo>
                      <a:pt x="88" y="181"/>
                    </a:lnTo>
                    <a:lnTo>
                      <a:pt x="109" y="181"/>
                    </a:lnTo>
                    <a:lnTo>
                      <a:pt x="78" y="137"/>
                    </a:lnTo>
                    <a:lnTo>
                      <a:pt x="97" y="120"/>
                    </a:lnTo>
                    <a:close/>
                    <a:moveTo>
                      <a:pt x="74" y="56"/>
                    </a:moveTo>
                    <a:lnTo>
                      <a:pt x="74" y="76"/>
                    </a:lnTo>
                    <a:lnTo>
                      <a:pt x="19" y="76"/>
                    </a:lnTo>
                    <a:lnTo>
                      <a:pt x="19" y="56"/>
                    </a:lnTo>
                    <a:lnTo>
                      <a:pt x="74" y="56"/>
                    </a:lnTo>
                    <a:close/>
                    <a:moveTo>
                      <a:pt x="74" y="19"/>
                    </a:moveTo>
                    <a:lnTo>
                      <a:pt x="74" y="39"/>
                    </a:lnTo>
                    <a:lnTo>
                      <a:pt x="19" y="39"/>
                    </a:lnTo>
                    <a:lnTo>
                      <a:pt x="19" y="19"/>
                    </a:lnTo>
                    <a:lnTo>
                      <a:pt x="7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9" name="Freeform 38">
                <a:extLst>
                  <a:ext uri="{FF2B5EF4-FFF2-40B4-BE49-F238E27FC236}">
                    <a16:creationId xmlns:a16="http://schemas.microsoft.com/office/drawing/2014/main" id="{6CB0F586-41AE-1642-882C-3FF8903FB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" y="3109"/>
                <a:ext cx="92" cy="116"/>
              </a:xfrm>
              <a:custGeom>
                <a:avLst/>
                <a:gdLst>
                  <a:gd name="T0" fmla="*/ 61 w 92"/>
                  <a:gd name="T1" fmla="*/ 42 h 116"/>
                  <a:gd name="T2" fmla="*/ 59 w 92"/>
                  <a:gd name="T3" fmla="*/ 42 h 116"/>
                  <a:gd name="T4" fmla="*/ 59 w 92"/>
                  <a:gd name="T5" fmla="*/ 39 h 116"/>
                  <a:gd name="T6" fmla="*/ 78 w 92"/>
                  <a:gd name="T7" fmla="*/ 39 h 116"/>
                  <a:gd name="T8" fmla="*/ 92 w 92"/>
                  <a:gd name="T9" fmla="*/ 22 h 116"/>
                  <a:gd name="T10" fmla="*/ 59 w 92"/>
                  <a:gd name="T11" fmla="*/ 22 h 116"/>
                  <a:gd name="T12" fmla="*/ 59 w 92"/>
                  <a:gd name="T13" fmla="*/ 0 h 116"/>
                  <a:gd name="T14" fmla="*/ 42 w 92"/>
                  <a:gd name="T15" fmla="*/ 0 h 116"/>
                  <a:gd name="T16" fmla="*/ 42 w 92"/>
                  <a:gd name="T17" fmla="*/ 22 h 116"/>
                  <a:gd name="T18" fmla="*/ 7 w 92"/>
                  <a:gd name="T19" fmla="*/ 22 h 116"/>
                  <a:gd name="T20" fmla="*/ 7 w 92"/>
                  <a:gd name="T21" fmla="*/ 39 h 116"/>
                  <a:gd name="T22" fmla="*/ 37 w 92"/>
                  <a:gd name="T23" fmla="*/ 39 h 116"/>
                  <a:gd name="T24" fmla="*/ 0 w 92"/>
                  <a:gd name="T25" fmla="*/ 89 h 116"/>
                  <a:gd name="T26" fmla="*/ 11 w 92"/>
                  <a:gd name="T27" fmla="*/ 98 h 116"/>
                  <a:gd name="T28" fmla="*/ 42 w 92"/>
                  <a:gd name="T29" fmla="*/ 61 h 116"/>
                  <a:gd name="T30" fmla="*/ 42 w 92"/>
                  <a:gd name="T31" fmla="*/ 116 h 116"/>
                  <a:gd name="T32" fmla="*/ 59 w 92"/>
                  <a:gd name="T33" fmla="*/ 116 h 116"/>
                  <a:gd name="T34" fmla="*/ 59 w 92"/>
                  <a:gd name="T35" fmla="*/ 61 h 116"/>
                  <a:gd name="T36" fmla="*/ 80 w 92"/>
                  <a:gd name="T37" fmla="*/ 79 h 116"/>
                  <a:gd name="T38" fmla="*/ 90 w 92"/>
                  <a:gd name="T39" fmla="*/ 66 h 116"/>
                  <a:gd name="T40" fmla="*/ 61 w 92"/>
                  <a:gd name="T4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116">
                    <a:moveTo>
                      <a:pt x="61" y="42"/>
                    </a:moveTo>
                    <a:lnTo>
                      <a:pt x="59" y="42"/>
                    </a:lnTo>
                    <a:lnTo>
                      <a:pt x="59" y="39"/>
                    </a:lnTo>
                    <a:lnTo>
                      <a:pt x="78" y="39"/>
                    </a:lnTo>
                    <a:lnTo>
                      <a:pt x="92" y="22"/>
                    </a:lnTo>
                    <a:lnTo>
                      <a:pt x="59" y="22"/>
                    </a:lnTo>
                    <a:lnTo>
                      <a:pt x="59" y="0"/>
                    </a:lnTo>
                    <a:lnTo>
                      <a:pt x="42" y="0"/>
                    </a:lnTo>
                    <a:lnTo>
                      <a:pt x="42" y="22"/>
                    </a:lnTo>
                    <a:lnTo>
                      <a:pt x="7" y="22"/>
                    </a:lnTo>
                    <a:lnTo>
                      <a:pt x="7" y="39"/>
                    </a:lnTo>
                    <a:lnTo>
                      <a:pt x="37" y="39"/>
                    </a:lnTo>
                    <a:lnTo>
                      <a:pt x="0" y="89"/>
                    </a:lnTo>
                    <a:lnTo>
                      <a:pt x="11" y="98"/>
                    </a:lnTo>
                    <a:lnTo>
                      <a:pt x="42" y="61"/>
                    </a:lnTo>
                    <a:lnTo>
                      <a:pt x="42" y="116"/>
                    </a:lnTo>
                    <a:lnTo>
                      <a:pt x="59" y="116"/>
                    </a:lnTo>
                    <a:lnTo>
                      <a:pt x="59" y="61"/>
                    </a:lnTo>
                    <a:lnTo>
                      <a:pt x="80" y="79"/>
                    </a:lnTo>
                    <a:lnTo>
                      <a:pt x="90" y="66"/>
                    </a:lnTo>
                    <a:lnTo>
                      <a:pt x="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0" name="Freeform 39">
                <a:extLst>
                  <a:ext uri="{FF2B5EF4-FFF2-40B4-BE49-F238E27FC236}">
                    <a16:creationId xmlns:a16="http://schemas.microsoft.com/office/drawing/2014/main" id="{B06BDF00-8882-9E47-A98D-5D3737919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5" y="3035"/>
                <a:ext cx="187" cy="190"/>
              </a:xfrm>
              <a:custGeom>
                <a:avLst/>
                <a:gdLst>
                  <a:gd name="T0" fmla="*/ 163 w 187"/>
                  <a:gd name="T1" fmla="*/ 113 h 190"/>
                  <a:gd name="T2" fmla="*/ 178 w 187"/>
                  <a:gd name="T3" fmla="*/ 96 h 190"/>
                  <a:gd name="T4" fmla="*/ 144 w 187"/>
                  <a:gd name="T5" fmla="*/ 96 h 190"/>
                  <a:gd name="T6" fmla="*/ 144 w 187"/>
                  <a:gd name="T7" fmla="*/ 76 h 190"/>
                  <a:gd name="T8" fmla="*/ 144 w 187"/>
                  <a:gd name="T9" fmla="*/ 74 h 190"/>
                  <a:gd name="T10" fmla="*/ 173 w 187"/>
                  <a:gd name="T11" fmla="*/ 89 h 190"/>
                  <a:gd name="T12" fmla="*/ 182 w 187"/>
                  <a:gd name="T13" fmla="*/ 74 h 190"/>
                  <a:gd name="T14" fmla="*/ 116 w 187"/>
                  <a:gd name="T15" fmla="*/ 42 h 190"/>
                  <a:gd name="T16" fmla="*/ 163 w 187"/>
                  <a:gd name="T17" fmla="*/ 42 h 190"/>
                  <a:gd name="T18" fmla="*/ 178 w 187"/>
                  <a:gd name="T19" fmla="*/ 25 h 190"/>
                  <a:gd name="T20" fmla="*/ 99 w 187"/>
                  <a:gd name="T21" fmla="*/ 25 h 190"/>
                  <a:gd name="T22" fmla="*/ 99 w 187"/>
                  <a:gd name="T23" fmla="*/ 3 h 190"/>
                  <a:gd name="T24" fmla="*/ 99 w 187"/>
                  <a:gd name="T25" fmla="*/ 0 h 190"/>
                  <a:gd name="T26" fmla="*/ 83 w 187"/>
                  <a:gd name="T27" fmla="*/ 0 h 190"/>
                  <a:gd name="T28" fmla="*/ 83 w 187"/>
                  <a:gd name="T29" fmla="*/ 25 h 190"/>
                  <a:gd name="T30" fmla="*/ 9 w 187"/>
                  <a:gd name="T31" fmla="*/ 25 h 190"/>
                  <a:gd name="T32" fmla="*/ 9 w 187"/>
                  <a:gd name="T33" fmla="*/ 42 h 190"/>
                  <a:gd name="T34" fmla="*/ 66 w 187"/>
                  <a:gd name="T35" fmla="*/ 42 h 190"/>
                  <a:gd name="T36" fmla="*/ 0 w 187"/>
                  <a:gd name="T37" fmla="*/ 74 h 190"/>
                  <a:gd name="T38" fmla="*/ 9 w 187"/>
                  <a:gd name="T39" fmla="*/ 89 h 190"/>
                  <a:gd name="T40" fmla="*/ 83 w 187"/>
                  <a:gd name="T41" fmla="*/ 52 h 190"/>
                  <a:gd name="T42" fmla="*/ 83 w 187"/>
                  <a:gd name="T43" fmla="*/ 86 h 190"/>
                  <a:gd name="T44" fmla="*/ 83 w 187"/>
                  <a:gd name="T45" fmla="*/ 89 h 190"/>
                  <a:gd name="T46" fmla="*/ 99 w 187"/>
                  <a:gd name="T47" fmla="*/ 89 h 190"/>
                  <a:gd name="T48" fmla="*/ 99 w 187"/>
                  <a:gd name="T49" fmla="*/ 52 h 190"/>
                  <a:gd name="T50" fmla="*/ 144 w 187"/>
                  <a:gd name="T51" fmla="*/ 74 h 190"/>
                  <a:gd name="T52" fmla="*/ 128 w 187"/>
                  <a:gd name="T53" fmla="*/ 74 h 190"/>
                  <a:gd name="T54" fmla="*/ 128 w 187"/>
                  <a:gd name="T55" fmla="*/ 96 h 190"/>
                  <a:gd name="T56" fmla="*/ 92 w 187"/>
                  <a:gd name="T57" fmla="*/ 96 h 190"/>
                  <a:gd name="T58" fmla="*/ 92 w 187"/>
                  <a:gd name="T59" fmla="*/ 113 h 190"/>
                  <a:gd name="T60" fmla="*/ 123 w 187"/>
                  <a:gd name="T61" fmla="*/ 113 h 190"/>
                  <a:gd name="T62" fmla="*/ 85 w 187"/>
                  <a:gd name="T63" fmla="*/ 163 h 190"/>
                  <a:gd name="T64" fmla="*/ 97 w 187"/>
                  <a:gd name="T65" fmla="*/ 172 h 190"/>
                  <a:gd name="T66" fmla="*/ 128 w 187"/>
                  <a:gd name="T67" fmla="*/ 135 h 190"/>
                  <a:gd name="T68" fmla="*/ 128 w 187"/>
                  <a:gd name="T69" fmla="*/ 187 h 190"/>
                  <a:gd name="T70" fmla="*/ 128 w 187"/>
                  <a:gd name="T71" fmla="*/ 190 h 190"/>
                  <a:gd name="T72" fmla="*/ 144 w 187"/>
                  <a:gd name="T73" fmla="*/ 190 h 190"/>
                  <a:gd name="T74" fmla="*/ 144 w 187"/>
                  <a:gd name="T75" fmla="*/ 135 h 190"/>
                  <a:gd name="T76" fmla="*/ 175 w 187"/>
                  <a:gd name="T77" fmla="*/ 172 h 190"/>
                  <a:gd name="T78" fmla="*/ 187 w 187"/>
                  <a:gd name="T79" fmla="*/ 163 h 190"/>
                  <a:gd name="T80" fmla="*/ 149 w 187"/>
                  <a:gd name="T81" fmla="*/ 113 h 190"/>
                  <a:gd name="T82" fmla="*/ 163 w 187"/>
                  <a:gd name="T83" fmla="*/ 11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7" h="190">
                    <a:moveTo>
                      <a:pt x="163" y="113"/>
                    </a:moveTo>
                    <a:lnTo>
                      <a:pt x="178" y="96"/>
                    </a:lnTo>
                    <a:lnTo>
                      <a:pt x="144" y="96"/>
                    </a:lnTo>
                    <a:lnTo>
                      <a:pt x="144" y="76"/>
                    </a:lnTo>
                    <a:lnTo>
                      <a:pt x="144" y="74"/>
                    </a:lnTo>
                    <a:lnTo>
                      <a:pt x="173" y="89"/>
                    </a:lnTo>
                    <a:lnTo>
                      <a:pt x="182" y="74"/>
                    </a:lnTo>
                    <a:lnTo>
                      <a:pt x="116" y="42"/>
                    </a:lnTo>
                    <a:lnTo>
                      <a:pt x="163" y="42"/>
                    </a:lnTo>
                    <a:lnTo>
                      <a:pt x="178" y="25"/>
                    </a:lnTo>
                    <a:lnTo>
                      <a:pt x="99" y="25"/>
                    </a:lnTo>
                    <a:lnTo>
                      <a:pt x="99" y="3"/>
                    </a:lnTo>
                    <a:lnTo>
                      <a:pt x="99" y="0"/>
                    </a:lnTo>
                    <a:lnTo>
                      <a:pt x="83" y="0"/>
                    </a:lnTo>
                    <a:lnTo>
                      <a:pt x="83" y="25"/>
                    </a:lnTo>
                    <a:lnTo>
                      <a:pt x="9" y="25"/>
                    </a:lnTo>
                    <a:lnTo>
                      <a:pt x="9" y="42"/>
                    </a:lnTo>
                    <a:lnTo>
                      <a:pt x="66" y="42"/>
                    </a:lnTo>
                    <a:lnTo>
                      <a:pt x="0" y="74"/>
                    </a:lnTo>
                    <a:lnTo>
                      <a:pt x="9" y="89"/>
                    </a:lnTo>
                    <a:lnTo>
                      <a:pt x="83" y="52"/>
                    </a:lnTo>
                    <a:lnTo>
                      <a:pt x="83" y="86"/>
                    </a:lnTo>
                    <a:lnTo>
                      <a:pt x="83" y="89"/>
                    </a:lnTo>
                    <a:lnTo>
                      <a:pt x="99" y="89"/>
                    </a:lnTo>
                    <a:lnTo>
                      <a:pt x="99" y="52"/>
                    </a:lnTo>
                    <a:lnTo>
                      <a:pt x="144" y="74"/>
                    </a:lnTo>
                    <a:lnTo>
                      <a:pt x="128" y="74"/>
                    </a:lnTo>
                    <a:lnTo>
                      <a:pt x="128" y="96"/>
                    </a:lnTo>
                    <a:lnTo>
                      <a:pt x="92" y="96"/>
                    </a:lnTo>
                    <a:lnTo>
                      <a:pt x="92" y="113"/>
                    </a:lnTo>
                    <a:lnTo>
                      <a:pt x="123" y="113"/>
                    </a:lnTo>
                    <a:lnTo>
                      <a:pt x="85" y="163"/>
                    </a:lnTo>
                    <a:lnTo>
                      <a:pt x="97" y="172"/>
                    </a:lnTo>
                    <a:lnTo>
                      <a:pt x="128" y="135"/>
                    </a:lnTo>
                    <a:lnTo>
                      <a:pt x="128" y="187"/>
                    </a:lnTo>
                    <a:lnTo>
                      <a:pt x="128" y="190"/>
                    </a:lnTo>
                    <a:lnTo>
                      <a:pt x="144" y="190"/>
                    </a:lnTo>
                    <a:lnTo>
                      <a:pt x="144" y="135"/>
                    </a:lnTo>
                    <a:lnTo>
                      <a:pt x="175" y="172"/>
                    </a:lnTo>
                    <a:lnTo>
                      <a:pt x="187" y="163"/>
                    </a:lnTo>
                    <a:lnTo>
                      <a:pt x="149" y="113"/>
                    </a:lnTo>
                    <a:lnTo>
                      <a:pt x="163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1" name="Freeform 40">
                <a:extLst>
                  <a:ext uri="{FF2B5EF4-FFF2-40B4-BE49-F238E27FC236}">
                    <a16:creationId xmlns:a16="http://schemas.microsoft.com/office/drawing/2014/main" id="{4EB5585D-E6D3-D64D-87E1-737C6F232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1" y="3114"/>
                <a:ext cx="156" cy="115"/>
              </a:xfrm>
              <a:custGeom>
                <a:avLst/>
                <a:gdLst>
                  <a:gd name="T0" fmla="*/ 90 w 156"/>
                  <a:gd name="T1" fmla="*/ 44 h 115"/>
                  <a:gd name="T2" fmla="*/ 111 w 156"/>
                  <a:gd name="T3" fmla="*/ 81 h 115"/>
                  <a:gd name="T4" fmla="*/ 38 w 156"/>
                  <a:gd name="T5" fmla="*/ 81 h 115"/>
                  <a:gd name="T6" fmla="*/ 85 w 156"/>
                  <a:gd name="T7" fmla="*/ 0 h 115"/>
                  <a:gd name="T8" fmla="*/ 62 w 156"/>
                  <a:gd name="T9" fmla="*/ 0 h 115"/>
                  <a:gd name="T10" fmla="*/ 17 w 156"/>
                  <a:gd name="T11" fmla="*/ 74 h 115"/>
                  <a:gd name="T12" fmla="*/ 0 w 156"/>
                  <a:gd name="T13" fmla="*/ 86 h 115"/>
                  <a:gd name="T14" fmla="*/ 10 w 156"/>
                  <a:gd name="T15" fmla="*/ 106 h 115"/>
                  <a:gd name="T16" fmla="*/ 29 w 156"/>
                  <a:gd name="T17" fmla="*/ 103 h 115"/>
                  <a:gd name="T18" fmla="*/ 123 w 156"/>
                  <a:gd name="T19" fmla="*/ 103 h 115"/>
                  <a:gd name="T20" fmla="*/ 133 w 156"/>
                  <a:gd name="T21" fmla="*/ 115 h 115"/>
                  <a:gd name="T22" fmla="*/ 156 w 156"/>
                  <a:gd name="T23" fmla="*/ 115 h 115"/>
                  <a:gd name="T24" fmla="*/ 107 w 156"/>
                  <a:gd name="T25" fmla="*/ 34 h 115"/>
                  <a:gd name="T26" fmla="*/ 90 w 156"/>
                  <a:gd name="T27" fmla="*/ 4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115">
                    <a:moveTo>
                      <a:pt x="90" y="44"/>
                    </a:moveTo>
                    <a:lnTo>
                      <a:pt x="111" y="81"/>
                    </a:lnTo>
                    <a:lnTo>
                      <a:pt x="38" y="81"/>
                    </a:lnTo>
                    <a:lnTo>
                      <a:pt x="85" y="0"/>
                    </a:lnTo>
                    <a:lnTo>
                      <a:pt x="62" y="0"/>
                    </a:lnTo>
                    <a:lnTo>
                      <a:pt x="17" y="74"/>
                    </a:lnTo>
                    <a:lnTo>
                      <a:pt x="0" y="86"/>
                    </a:lnTo>
                    <a:lnTo>
                      <a:pt x="10" y="106"/>
                    </a:lnTo>
                    <a:lnTo>
                      <a:pt x="29" y="103"/>
                    </a:lnTo>
                    <a:lnTo>
                      <a:pt x="123" y="103"/>
                    </a:lnTo>
                    <a:lnTo>
                      <a:pt x="133" y="115"/>
                    </a:lnTo>
                    <a:lnTo>
                      <a:pt x="156" y="115"/>
                    </a:lnTo>
                    <a:lnTo>
                      <a:pt x="107" y="34"/>
                    </a:lnTo>
                    <a:lnTo>
                      <a:pt x="9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2" name="Freeform 41">
                <a:extLst>
                  <a:ext uri="{FF2B5EF4-FFF2-40B4-BE49-F238E27FC236}">
                    <a16:creationId xmlns:a16="http://schemas.microsoft.com/office/drawing/2014/main" id="{83EBD850-7535-E349-A773-AEA95829A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" y="3038"/>
                <a:ext cx="87" cy="96"/>
              </a:xfrm>
              <a:custGeom>
                <a:avLst/>
                <a:gdLst>
                  <a:gd name="T0" fmla="*/ 71 w 87"/>
                  <a:gd name="T1" fmla="*/ 0 h 96"/>
                  <a:gd name="T2" fmla="*/ 0 w 87"/>
                  <a:gd name="T3" fmla="*/ 81 h 96"/>
                  <a:gd name="T4" fmla="*/ 14 w 87"/>
                  <a:gd name="T5" fmla="*/ 96 h 96"/>
                  <a:gd name="T6" fmla="*/ 87 w 87"/>
                  <a:gd name="T7" fmla="*/ 14 h 96"/>
                  <a:gd name="T8" fmla="*/ 71 w 87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71" y="0"/>
                    </a:moveTo>
                    <a:lnTo>
                      <a:pt x="0" y="81"/>
                    </a:lnTo>
                    <a:lnTo>
                      <a:pt x="14" y="96"/>
                    </a:lnTo>
                    <a:lnTo>
                      <a:pt x="87" y="14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3" name="Freeform 42">
                <a:extLst>
                  <a:ext uri="{FF2B5EF4-FFF2-40B4-BE49-F238E27FC236}">
                    <a16:creationId xmlns:a16="http://schemas.microsoft.com/office/drawing/2014/main" id="{BA41E46F-5EA8-D941-BB86-AFD8B810E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3038"/>
                <a:ext cx="87" cy="96"/>
              </a:xfrm>
              <a:custGeom>
                <a:avLst/>
                <a:gdLst>
                  <a:gd name="T0" fmla="*/ 0 w 87"/>
                  <a:gd name="T1" fmla="*/ 14 h 96"/>
                  <a:gd name="T2" fmla="*/ 71 w 87"/>
                  <a:gd name="T3" fmla="*/ 96 h 96"/>
                  <a:gd name="T4" fmla="*/ 87 w 87"/>
                  <a:gd name="T5" fmla="*/ 81 h 96"/>
                  <a:gd name="T6" fmla="*/ 14 w 87"/>
                  <a:gd name="T7" fmla="*/ 0 h 96"/>
                  <a:gd name="T8" fmla="*/ 0 w 87"/>
                  <a:gd name="T9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0" y="14"/>
                    </a:moveTo>
                    <a:lnTo>
                      <a:pt x="71" y="96"/>
                    </a:lnTo>
                    <a:lnTo>
                      <a:pt x="87" y="81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4" name="Freeform 43">
                <a:extLst>
                  <a:ext uri="{FF2B5EF4-FFF2-40B4-BE49-F238E27FC236}">
                    <a16:creationId xmlns:a16="http://schemas.microsoft.com/office/drawing/2014/main" id="{8C45395E-9554-A94F-9A99-1A342F5EE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4" y="3084"/>
                <a:ext cx="144" cy="20"/>
              </a:xfrm>
              <a:custGeom>
                <a:avLst/>
                <a:gdLst>
                  <a:gd name="T0" fmla="*/ 144 w 144"/>
                  <a:gd name="T1" fmla="*/ 0 h 20"/>
                  <a:gd name="T2" fmla="*/ 0 w 144"/>
                  <a:gd name="T3" fmla="*/ 0 h 20"/>
                  <a:gd name="T4" fmla="*/ 0 w 144"/>
                  <a:gd name="T5" fmla="*/ 20 h 20"/>
                  <a:gd name="T6" fmla="*/ 130 w 144"/>
                  <a:gd name="T7" fmla="*/ 20 h 20"/>
                  <a:gd name="T8" fmla="*/ 144 w 14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0">
                    <a:moveTo>
                      <a:pt x="144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130" y="20"/>
                    </a:ln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5" name="Freeform 44">
                <a:extLst>
                  <a:ext uri="{FF2B5EF4-FFF2-40B4-BE49-F238E27FC236}">
                    <a16:creationId xmlns:a16="http://schemas.microsoft.com/office/drawing/2014/main" id="{7C70C605-D758-7D4A-84FF-907A471A37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5" y="3121"/>
                <a:ext cx="99" cy="72"/>
              </a:xfrm>
              <a:custGeom>
                <a:avLst/>
                <a:gdLst>
                  <a:gd name="T0" fmla="*/ 99 w 99"/>
                  <a:gd name="T1" fmla="*/ 0 h 72"/>
                  <a:gd name="T2" fmla="*/ 0 w 99"/>
                  <a:gd name="T3" fmla="*/ 0 h 72"/>
                  <a:gd name="T4" fmla="*/ 0 w 99"/>
                  <a:gd name="T5" fmla="*/ 72 h 72"/>
                  <a:gd name="T6" fmla="*/ 99 w 99"/>
                  <a:gd name="T7" fmla="*/ 72 h 72"/>
                  <a:gd name="T8" fmla="*/ 99 w 99"/>
                  <a:gd name="T9" fmla="*/ 0 h 72"/>
                  <a:gd name="T10" fmla="*/ 80 w 99"/>
                  <a:gd name="T11" fmla="*/ 18 h 72"/>
                  <a:gd name="T12" fmla="*/ 80 w 99"/>
                  <a:gd name="T13" fmla="*/ 52 h 72"/>
                  <a:gd name="T14" fmla="*/ 19 w 99"/>
                  <a:gd name="T15" fmla="*/ 52 h 72"/>
                  <a:gd name="T16" fmla="*/ 19 w 99"/>
                  <a:gd name="T17" fmla="*/ 18 h 72"/>
                  <a:gd name="T18" fmla="*/ 80 w 99"/>
                  <a:gd name="T19" fmla="*/ 1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72">
                    <a:moveTo>
                      <a:pt x="99" y="0"/>
                    </a:moveTo>
                    <a:lnTo>
                      <a:pt x="0" y="0"/>
                    </a:lnTo>
                    <a:lnTo>
                      <a:pt x="0" y="72"/>
                    </a:lnTo>
                    <a:lnTo>
                      <a:pt x="99" y="72"/>
                    </a:lnTo>
                    <a:lnTo>
                      <a:pt x="99" y="0"/>
                    </a:lnTo>
                    <a:close/>
                    <a:moveTo>
                      <a:pt x="80" y="18"/>
                    </a:moveTo>
                    <a:lnTo>
                      <a:pt x="80" y="52"/>
                    </a:lnTo>
                    <a:lnTo>
                      <a:pt x="19" y="52"/>
                    </a:lnTo>
                    <a:lnTo>
                      <a:pt x="19" y="18"/>
                    </a:lnTo>
                    <a:lnTo>
                      <a:pt x="8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6" name="Freeform 45">
                <a:extLst>
                  <a:ext uri="{FF2B5EF4-FFF2-40B4-BE49-F238E27FC236}">
                    <a16:creationId xmlns:a16="http://schemas.microsoft.com/office/drawing/2014/main" id="{CE893F8F-CBA6-DF4C-968E-380BD8111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" y="3048"/>
                <a:ext cx="158" cy="181"/>
              </a:xfrm>
              <a:custGeom>
                <a:avLst/>
                <a:gdLst>
                  <a:gd name="T0" fmla="*/ 0 w 67"/>
                  <a:gd name="T1" fmla="*/ 0 h 74"/>
                  <a:gd name="T2" fmla="*/ 0 w 67"/>
                  <a:gd name="T3" fmla="*/ 8 h 74"/>
                  <a:gd name="T4" fmla="*/ 59 w 67"/>
                  <a:gd name="T5" fmla="*/ 8 h 74"/>
                  <a:gd name="T6" fmla="*/ 59 w 67"/>
                  <a:gd name="T7" fmla="*/ 61 h 74"/>
                  <a:gd name="T8" fmla="*/ 55 w 67"/>
                  <a:gd name="T9" fmla="*/ 65 h 74"/>
                  <a:gd name="T10" fmla="*/ 48 w 67"/>
                  <a:gd name="T11" fmla="*/ 65 h 74"/>
                  <a:gd name="T12" fmla="*/ 41 w 67"/>
                  <a:gd name="T13" fmla="*/ 73 h 74"/>
                  <a:gd name="T14" fmla="*/ 43 w 67"/>
                  <a:gd name="T15" fmla="*/ 73 h 74"/>
                  <a:gd name="T16" fmla="*/ 49 w 67"/>
                  <a:gd name="T17" fmla="*/ 74 h 74"/>
                  <a:gd name="T18" fmla="*/ 55 w 67"/>
                  <a:gd name="T19" fmla="*/ 74 h 74"/>
                  <a:gd name="T20" fmla="*/ 57 w 67"/>
                  <a:gd name="T21" fmla="*/ 73 h 74"/>
                  <a:gd name="T22" fmla="*/ 67 w 67"/>
                  <a:gd name="T23" fmla="*/ 62 h 74"/>
                  <a:gd name="T24" fmla="*/ 67 w 67"/>
                  <a:gd name="T25" fmla="*/ 0 h 74"/>
                  <a:gd name="T26" fmla="*/ 0 w 67"/>
                  <a:gd name="T2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74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9" y="64"/>
                      <a:pt x="58" y="65"/>
                      <a:pt x="55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5" y="74"/>
                      <a:pt x="47" y="74"/>
                      <a:pt x="49" y="74"/>
                    </a:cubicBezTo>
                    <a:cubicBezTo>
                      <a:pt x="51" y="74"/>
                      <a:pt x="53" y="74"/>
                      <a:pt x="55" y="74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63" y="73"/>
                      <a:pt x="67" y="70"/>
                      <a:pt x="67" y="62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7" name="Freeform 46">
                <a:extLst>
                  <a:ext uri="{FF2B5EF4-FFF2-40B4-BE49-F238E27FC236}">
                    <a16:creationId xmlns:a16="http://schemas.microsoft.com/office/drawing/2014/main" id="{B9092B95-B982-3846-B0F5-85FC0400A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" y="3087"/>
                <a:ext cx="55" cy="138"/>
              </a:xfrm>
              <a:custGeom>
                <a:avLst/>
                <a:gdLst>
                  <a:gd name="T0" fmla="*/ 15 w 23"/>
                  <a:gd name="T1" fmla="*/ 44 h 56"/>
                  <a:gd name="T2" fmla="*/ 11 w 23"/>
                  <a:gd name="T3" fmla="*/ 48 h 56"/>
                  <a:gd name="T4" fmla="*/ 7 w 23"/>
                  <a:gd name="T5" fmla="*/ 48 h 56"/>
                  <a:gd name="T6" fmla="*/ 0 w 23"/>
                  <a:gd name="T7" fmla="*/ 56 h 56"/>
                  <a:gd name="T8" fmla="*/ 3 w 23"/>
                  <a:gd name="T9" fmla="*/ 56 h 56"/>
                  <a:gd name="T10" fmla="*/ 7 w 23"/>
                  <a:gd name="T11" fmla="*/ 56 h 56"/>
                  <a:gd name="T12" fmla="*/ 10 w 23"/>
                  <a:gd name="T13" fmla="*/ 56 h 56"/>
                  <a:gd name="T14" fmla="*/ 12 w 23"/>
                  <a:gd name="T15" fmla="*/ 56 h 56"/>
                  <a:gd name="T16" fmla="*/ 23 w 23"/>
                  <a:gd name="T17" fmla="*/ 45 h 56"/>
                  <a:gd name="T18" fmla="*/ 23 w 23"/>
                  <a:gd name="T19" fmla="*/ 0 h 56"/>
                  <a:gd name="T20" fmla="*/ 15 w 23"/>
                  <a:gd name="T21" fmla="*/ 0 h 56"/>
                  <a:gd name="T22" fmla="*/ 15 w 23"/>
                  <a:gd name="T23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56">
                    <a:moveTo>
                      <a:pt x="15" y="44"/>
                    </a:moveTo>
                    <a:cubicBezTo>
                      <a:pt x="15" y="47"/>
                      <a:pt x="14" y="48"/>
                      <a:pt x="11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4" y="56"/>
                      <a:pt x="5" y="56"/>
                      <a:pt x="7" y="56"/>
                    </a:cubicBezTo>
                    <a:cubicBezTo>
                      <a:pt x="8" y="56"/>
                      <a:pt x="9" y="56"/>
                      <a:pt x="10" y="56"/>
                    </a:cubicBezTo>
                    <a:cubicBezTo>
                      <a:pt x="11" y="56"/>
                      <a:pt x="12" y="56"/>
                      <a:pt x="12" y="56"/>
                    </a:cubicBezTo>
                    <a:cubicBezTo>
                      <a:pt x="19" y="56"/>
                      <a:pt x="23" y="52"/>
                      <a:pt x="23" y="4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5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8" name="Freeform 47">
                <a:extLst>
                  <a:ext uri="{FF2B5EF4-FFF2-40B4-BE49-F238E27FC236}">
                    <a16:creationId xmlns:a16="http://schemas.microsoft.com/office/drawing/2014/main" id="{C9F5885E-E2C6-034E-83FA-D26095DA0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030"/>
                <a:ext cx="173" cy="91"/>
              </a:xfrm>
              <a:custGeom>
                <a:avLst/>
                <a:gdLst>
                  <a:gd name="T0" fmla="*/ 64 w 173"/>
                  <a:gd name="T1" fmla="*/ 13 h 91"/>
                  <a:gd name="T2" fmla="*/ 47 w 173"/>
                  <a:gd name="T3" fmla="*/ 0 h 91"/>
                  <a:gd name="T4" fmla="*/ 0 w 173"/>
                  <a:gd name="T5" fmla="*/ 81 h 91"/>
                  <a:gd name="T6" fmla="*/ 16 w 173"/>
                  <a:gd name="T7" fmla="*/ 91 h 91"/>
                  <a:gd name="T8" fmla="*/ 40 w 173"/>
                  <a:gd name="T9" fmla="*/ 49 h 91"/>
                  <a:gd name="T10" fmla="*/ 137 w 173"/>
                  <a:gd name="T11" fmla="*/ 49 h 91"/>
                  <a:gd name="T12" fmla="*/ 121 w 173"/>
                  <a:gd name="T13" fmla="*/ 77 h 91"/>
                  <a:gd name="T14" fmla="*/ 144 w 173"/>
                  <a:gd name="T15" fmla="*/ 77 h 91"/>
                  <a:gd name="T16" fmla="*/ 173 w 173"/>
                  <a:gd name="T17" fmla="*/ 30 h 91"/>
                  <a:gd name="T18" fmla="*/ 52 w 173"/>
                  <a:gd name="T19" fmla="*/ 30 h 91"/>
                  <a:gd name="T20" fmla="*/ 64 w 173"/>
                  <a:gd name="T21" fmla="*/ 1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91">
                    <a:moveTo>
                      <a:pt x="64" y="13"/>
                    </a:moveTo>
                    <a:lnTo>
                      <a:pt x="47" y="0"/>
                    </a:lnTo>
                    <a:lnTo>
                      <a:pt x="0" y="81"/>
                    </a:lnTo>
                    <a:lnTo>
                      <a:pt x="16" y="91"/>
                    </a:lnTo>
                    <a:lnTo>
                      <a:pt x="40" y="49"/>
                    </a:lnTo>
                    <a:lnTo>
                      <a:pt x="137" y="49"/>
                    </a:lnTo>
                    <a:lnTo>
                      <a:pt x="121" y="77"/>
                    </a:lnTo>
                    <a:lnTo>
                      <a:pt x="144" y="77"/>
                    </a:lnTo>
                    <a:lnTo>
                      <a:pt x="173" y="30"/>
                    </a:lnTo>
                    <a:lnTo>
                      <a:pt x="52" y="30"/>
                    </a:lnTo>
                    <a:lnTo>
                      <a:pt x="6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9" name="Freeform 48">
                <a:extLst>
                  <a:ext uri="{FF2B5EF4-FFF2-40B4-BE49-F238E27FC236}">
                    <a16:creationId xmlns:a16="http://schemas.microsoft.com/office/drawing/2014/main" id="{63F27D52-5F8B-C64C-88FB-C2C58774F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119"/>
                <a:ext cx="52" cy="86"/>
              </a:xfrm>
              <a:custGeom>
                <a:avLst/>
                <a:gdLst>
                  <a:gd name="T0" fmla="*/ 33 w 52"/>
                  <a:gd name="T1" fmla="*/ 0 h 86"/>
                  <a:gd name="T2" fmla="*/ 0 w 52"/>
                  <a:gd name="T3" fmla="*/ 76 h 86"/>
                  <a:gd name="T4" fmla="*/ 19 w 52"/>
                  <a:gd name="T5" fmla="*/ 86 h 86"/>
                  <a:gd name="T6" fmla="*/ 52 w 52"/>
                  <a:gd name="T7" fmla="*/ 10 h 86"/>
                  <a:gd name="T8" fmla="*/ 33 w 52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33" y="0"/>
                    </a:moveTo>
                    <a:lnTo>
                      <a:pt x="0" y="76"/>
                    </a:lnTo>
                    <a:lnTo>
                      <a:pt x="19" y="86"/>
                    </a:lnTo>
                    <a:lnTo>
                      <a:pt x="52" y="10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0" name="Freeform 49">
                <a:extLst>
                  <a:ext uri="{FF2B5EF4-FFF2-40B4-BE49-F238E27FC236}">
                    <a16:creationId xmlns:a16="http://schemas.microsoft.com/office/drawing/2014/main" id="{85B939DD-40E4-8146-8D97-A90899729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9" y="3119"/>
                <a:ext cx="52" cy="86"/>
              </a:xfrm>
              <a:custGeom>
                <a:avLst/>
                <a:gdLst>
                  <a:gd name="T0" fmla="*/ 0 w 52"/>
                  <a:gd name="T1" fmla="*/ 10 h 86"/>
                  <a:gd name="T2" fmla="*/ 33 w 52"/>
                  <a:gd name="T3" fmla="*/ 86 h 86"/>
                  <a:gd name="T4" fmla="*/ 52 w 52"/>
                  <a:gd name="T5" fmla="*/ 76 h 86"/>
                  <a:gd name="T6" fmla="*/ 19 w 52"/>
                  <a:gd name="T7" fmla="*/ 0 h 86"/>
                  <a:gd name="T8" fmla="*/ 0 w 52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0" y="10"/>
                    </a:moveTo>
                    <a:lnTo>
                      <a:pt x="33" y="86"/>
                    </a:lnTo>
                    <a:lnTo>
                      <a:pt x="52" y="76"/>
                    </a:lnTo>
                    <a:lnTo>
                      <a:pt x="19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1" name="Freeform 50">
                <a:extLst>
                  <a:ext uri="{FF2B5EF4-FFF2-40B4-BE49-F238E27FC236}">
                    <a16:creationId xmlns:a16="http://schemas.microsoft.com/office/drawing/2014/main" id="{F4FFB8EE-C683-0944-B755-B8D7D0B8E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3035"/>
                <a:ext cx="190" cy="190"/>
              </a:xfrm>
              <a:custGeom>
                <a:avLst/>
                <a:gdLst>
                  <a:gd name="T0" fmla="*/ 80 w 80"/>
                  <a:gd name="T1" fmla="*/ 12 h 77"/>
                  <a:gd name="T2" fmla="*/ 56 w 80"/>
                  <a:gd name="T3" fmla="*/ 12 h 77"/>
                  <a:gd name="T4" fmla="*/ 56 w 80"/>
                  <a:gd name="T5" fmla="*/ 0 h 77"/>
                  <a:gd name="T6" fmla="*/ 48 w 80"/>
                  <a:gd name="T7" fmla="*/ 0 h 77"/>
                  <a:gd name="T8" fmla="*/ 48 w 80"/>
                  <a:gd name="T9" fmla="*/ 12 h 77"/>
                  <a:gd name="T10" fmla="*/ 9 w 80"/>
                  <a:gd name="T11" fmla="*/ 12 h 77"/>
                  <a:gd name="T12" fmla="*/ 9 w 80"/>
                  <a:gd name="T13" fmla="*/ 39 h 77"/>
                  <a:gd name="T14" fmla="*/ 2 w 80"/>
                  <a:gd name="T15" fmla="*/ 75 h 77"/>
                  <a:gd name="T16" fmla="*/ 0 w 80"/>
                  <a:gd name="T17" fmla="*/ 77 h 77"/>
                  <a:gd name="T18" fmla="*/ 8 w 80"/>
                  <a:gd name="T19" fmla="*/ 77 h 77"/>
                  <a:gd name="T20" fmla="*/ 9 w 80"/>
                  <a:gd name="T21" fmla="*/ 76 h 77"/>
                  <a:gd name="T22" fmla="*/ 17 w 80"/>
                  <a:gd name="T23" fmla="*/ 40 h 77"/>
                  <a:gd name="T24" fmla="*/ 17 w 80"/>
                  <a:gd name="T25" fmla="*/ 19 h 77"/>
                  <a:gd name="T26" fmla="*/ 49 w 80"/>
                  <a:gd name="T27" fmla="*/ 19 h 77"/>
                  <a:gd name="T28" fmla="*/ 54 w 80"/>
                  <a:gd name="T29" fmla="*/ 54 h 77"/>
                  <a:gd name="T30" fmla="*/ 48 w 80"/>
                  <a:gd name="T31" fmla="*/ 67 h 77"/>
                  <a:gd name="T32" fmla="*/ 55 w 80"/>
                  <a:gd name="T33" fmla="*/ 70 h 77"/>
                  <a:gd name="T34" fmla="*/ 57 w 80"/>
                  <a:gd name="T35" fmla="*/ 66 h 77"/>
                  <a:gd name="T36" fmla="*/ 60 w 80"/>
                  <a:gd name="T37" fmla="*/ 71 h 77"/>
                  <a:gd name="T38" fmla="*/ 68 w 80"/>
                  <a:gd name="T39" fmla="*/ 77 h 77"/>
                  <a:gd name="T40" fmla="*/ 77 w 80"/>
                  <a:gd name="T41" fmla="*/ 70 h 77"/>
                  <a:gd name="T42" fmla="*/ 79 w 80"/>
                  <a:gd name="T43" fmla="*/ 57 h 77"/>
                  <a:gd name="T44" fmla="*/ 71 w 80"/>
                  <a:gd name="T45" fmla="*/ 57 h 77"/>
                  <a:gd name="T46" fmla="*/ 69 w 80"/>
                  <a:gd name="T47" fmla="*/ 67 h 77"/>
                  <a:gd name="T48" fmla="*/ 68 w 80"/>
                  <a:gd name="T49" fmla="*/ 68 h 77"/>
                  <a:gd name="T50" fmla="*/ 67 w 80"/>
                  <a:gd name="T51" fmla="*/ 68 h 77"/>
                  <a:gd name="T52" fmla="*/ 63 w 80"/>
                  <a:gd name="T53" fmla="*/ 57 h 77"/>
                  <a:gd name="T54" fmla="*/ 62 w 80"/>
                  <a:gd name="T55" fmla="*/ 55 h 77"/>
                  <a:gd name="T56" fmla="*/ 72 w 80"/>
                  <a:gd name="T57" fmla="*/ 34 h 77"/>
                  <a:gd name="T58" fmla="*/ 65 w 80"/>
                  <a:gd name="T59" fmla="*/ 31 h 77"/>
                  <a:gd name="T60" fmla="*/ 59 w 80"/>
                  <a:gd name="T61" fmla="*/ 42 h 77"/>
                  <a:gd name="T62" fmla="*/ 57 w 80"/>
                  <a:gd name="T63" fmla="*/ 19 h 77"/>
                  <a:gd name="T64" fmla="*/ 74 w 80"/>
                  <a:gd name="T65" fmla="*/ 19 h 77"/>
                  <a:gd name="T66" fmla="*/ 80 w 80"/>
                  <a:gd name="T67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77">
                    <a:moveTo>
                      <a:pt x="80" y="12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55"/>
                      <a:pt x="6" y="69"/>
                      <a:pt x="2" y="75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5" y="68"/>
                      <a:pt x="17" y="56"/>
                      <a:pt x="17" y="4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34"/>
                      <a:pt x="52" y="45"/>
                      <a:pt x="54" y="54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8"/>
                      <a:pt x="59" y="70"/>
                      <a:pt x="60" y="71"/>
                    </a:cubicBezTo>
                    <a:cubicBezTo>
                      <a:pt x="63" y="75"/>
                      <a:pt x="65" y="77"/>
                      <a:pt x="68" y="77"/>
                    </a:cubicBezTo>
                    <a:cubicBezTo>
                      <a:pt x="73" y="77"/>
                      <a:pt x="75" y="75"/>
                      <a:pt x="77" y="70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9" y="68"/>
                      <a:pt x="69" y="68"/>
                      <a:pt x="68" y="68"/>
                    </a:cubicBezTo>
                    <a:cubicBezTo>
                      <a:pt x="68" y="68"/>
                      <a:pt x="68" y="68"/>
                      <a:pt x="67" y="68"/>
                    </a:cubicBezTo>
                    <a:cubicBezTo>
                      <a:pt x="66" y="65"/>
                      <a:pt x="64" y="61"/>
                      <a:pt x="63" y="57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8" y="36"/>
                      <a:pt x="57" y="28"/>
                      <a:pt x="57" y="19"/>
                    </a:cubicBezTo>
                    <a:cubicBezTo>
                      <a:pt x="74" y="19"/>
                      <a:pt x="74" y="19"/>
                      <a:pt x="74" y="19"/>
                    </a:cubicBezTo>
                    <a:lnTo>
                      <a:pt x="8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2" name="Freeform 51">
                <a:extLst>
                  <a:ext uri="{FF2B5EF4-FFF2-40B4-BE49-F238E27FC236}">
                    <a16:creationId xmlns:a16="http://schemas.microsoft.com/office/drawing/2014/main" id="{C03ED93D-388F-7343-98CD-8421B7EFED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0" y="3119"/>
                <a:ext cx="83" cy="93"/>
              </a:xfrm>
              <a:custGeom>
                <a:avLst/>
                <a:gdLst>
                  <a:gd name="T0" fmla="*/ 35 w 35"/>
                  <a:gd name="T1" fmla="*/ 6 h 38"/>
                  <a:gd name="T2" fmla="*/ 22 w 35"/>
                  <a:gd name="T3" fmla="*/ 6 h 38"/>
                  <a:gd name="T4" fmla="*/ 22 w 35"/>
                  <a:gd name="T5" fmla="*/ 4 h 38"/>
                  <a:gd name="T6" fmla="*/ 23 w 35"/>
                  <a:gd name="T7" fmla="*/ 2 h 38"/>
                  <a:gd name="T8" fmla="*/ 24 w 35"/>
                  <a:gd name="T9" fmla="*/ 0 h 38"/>
                  <a:gd name="T10" fmla="*/ 16 w 35"/>
                  <a:gd name="T11" fmla="*/ 0 h 38"/>
                  <a:gd name="T12" fmla="*/ 16 w 35"/>
                  <a:gd name="T13" fmla="*/ 1 h 38"/>
                  <a:gd name="T14" fmla="*/ 14 w 35"/>
                  <a:gd name="T15" fmla="*/ 6 h 38"/>
                  <a:gd name="T16" fmla="*/ 9 w 35"/>
                  <a:gd name="T17" fmla="*/ 6 h 38"/>
                  <a:gd name="T18" fmla="*/ 3 w 35"/>
                  <a:gd name="T19" fmla="*/ 14 h 38"/>
                  <a:gd name="T20" fmla="*/ 10 w 35"/>
                  <a:gd name="T21" fmla="*/ 14 h 38"/>
                  <a:gd name="T22" fmla="*/ 7 w 35"/>
                  <a:gd name="T23" fmla="*/ 22 h 38"/>
                  <a:gd name="T24" fmla="*/ 6 w 35"/>
                  <a:gd name="T25" fmla="*/ 23 h 38"/>
                  <a:gd name="T26" fmla="*/ 7 w 35"/>
                  <a:gd name="T27" fmla="*/ 23 h 38"/>
                  <a:gd name="T28" fmla="*/ 16 w 35"/>
                  <a:gd name="T29" fmla="*/ 28 h 38"/>
                  <a:gd name="T30" fmla="*/ 4 w 35"/>
                  <a:gd name="T31" fmla="*/ 36 h 38"/>
                  <a:gd name="T32" fmla="*/ 0 w 35"/>
                  <a:gd name="T33" fmla="*/ 38 h 38"/>
                  <a:gd name="T34" fmla="*/ 13 w 35"/>
                  <a:gd name="T35" fmla="*/ 38 h 38"/>
                  <a:gd name="T36" fmla="*/ 14 w 35"/>
                  <a:gd name="T37" fmla="*/ 38 h 38"/>
                  <a:gd name="T38" fmla="*/ 21 w 35"/>
                  <a:gd name="T39" fmla="*/ 32 h 38"/>
                  <a:gd name="T40" fmla="*/ 27 w 35"/>
                  <a:gd name="T41" fmla="*/ 36 h 38"/>
                  <a:gd name="T42" fmla="*/ 28 w 35"/>
                  <a:gd name="T43" fmla="*/ 37 h 38"/>
                  <a:gd name="T44" fmla="*/ 32 w 35"/>
                  <a:gd name="T45" fmla="*/ 30 h 38"/>
                  <a:gd name="T46" fmla="*/ 32 w 35"/>
                  <a:gd name="T47" fmla="*/ 29 h 38"/>
                  <a:gd name="T48" fmla="*/ 26 w 35"/>
                  <a:gd name="T49" fmla="*/ 26 h 38"/>
                  <a:gd name="T50" fmla="*/ 33 w 35"/>
                  <a:gd name="T51" fmla="*/ 13 h 38"/>
                  <a:gd name="T52" fmla="*/ 35 w 35"/>
                  <a:gd name="T53" fmla="*/ 6 h 38"/>
                  <a:gd name="T54" fmla="*/ 26 w 35"/>
                  <a:gd name="T55" fmla="*/ 14 h 38"/>
                  <a:gd name="T56" fmla="*/ 20 w 35"/>
                  <a:gd name="T57" fmla="*/ 23 h 38"/>
                  <a:gd name="T58" fmla="*/ 15 w 35"/>
                  <a:gd name="T59" fmla="*/ 20 h 38"/>
                  <a:gd name="T60" fmla="*/ 18 w 35"/>
                  <a:gd name="T61" fmla="*/ 14 h 38"/>
                  <a:gd name="T62" fmla="*/ 26 w 35"/>
                  <a:gd name="T63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" h="38">
                    <a:moveTo>
                      <a:pt x="35" y="6"/>
                    </a:move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4"/>
                    </a:cubicBezTo>
                    <a:cubicBezTo>
                      <a:pt x="23" y="3"/>
                      <a:pt x="23" y="3"/>
                      <a:pt x="23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3"/>
                      <a:pt x="14" y="4"/>
                      <a:pt x="14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6"/>
                      <a:pt x="8" y="19"/>
                      <a:pt x="7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0" y="25"/>
                      <a:pt x="13" y="26"/>
                      <a:pt x="16" y="28"/>
                    </a:cubicBezTo>
                    <a:cubicBezTo>
                      <a:pt x="12" y="31"/>
                      <a:pt x="8" y="34"/>
                      <a:pt x="4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7" y="36"/>
                      <a:pt x="21" y="32"/>
                    </a:cubicBezTo>
                    <a:cubicBezTo>
                      <a:pt x="23" y="33"/>
                      <a:pt x="25" y="35"/>
                      <a:pt x="27" y="36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0" y="28"/>
                      <a:pt x="28" y="27"/>
                      <a:pt x="26" y="26"/>
                    </a:cubicBezTo>
                    <a:cubicBezTo>
                      <a:pt x="29" y="22"/>
                      <a:pt x="32" y="18"/>
                      <a:pt x="33" y="13"/>
                    </a:cubicBezTo>
                    <a:lnTo>
                      <a:pt x="35" y="6"/>
                    </a:lnTo>
                    <a:close/>
                    <a:moveTo>
                      <a:pt x="26" y="14"/>
                    </a:moveTo>
                    <a:cubicBezTo>
                      <a:pt x="24" y="17"/>
                      <a:pt x="23" y="20"/>
                      <a:pt x="20" y="23"/>
                    </a:cubicBezTo>
                    <a:cubicBezTo>
                      <a:pt x="18" y="22"/>
                      <a:pt x="16" y="21"/>
                      <a:pt x="15" y="20"/>
                    </a:cubicBezTo>
                    <a:cubicBezTo>
                      <a:pt x="16" y="18"/>
                      <a:pt x="17" y="16"/>
                      <a:pt x="18" y="14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3" name="Freeform 52">
                <a:extLst>
                  <a:ext uri="{FF2B5EF4-FFF2-40B4-BE49-F238E27FC236}">
                    <a16:creationId xmlns:a16="http://schemas.microsoft.com/office/drawing/2014/main" id="{0F122C9F-C19F-014F-806B-84671632D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3094"/>
                <a:ext cx="71" cy="17"/>
              </a:xfrm>
              <a:custGeom>
                <a:avLst/>
                <a:gdLst>
                  <a:gd name="T0" fmla="*/ 71 w 71"/>
                  <a:gd name="T1" fmla="*/ 0 h 17"/>
                  <a:gd name="T2" fmla="*/ 14 w 71"/>
                  <a:gd name="T3" fmla="*/ 0 h 17"/>
                  <a:gd name="T4" fmla="*/ 0 w 71"/>
                  <a:gd name="T5" fmla="*/ 17 h 17"/>
                  <a:gd name="T6" fmla="*/ 57 w 71"/>
                  <a:gd name="T7" fmla="*/ 17 h 17"/>
                  <a:gd name="T8" fmla="*/ 71 w 7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7">
                    <a:moveTo>
                      <a:pt x="71" y="0"/>
                    </a:moveTo>
                    <a:lnTo>
                      <a:pt x="14" y="0"/>
                    </a:lnTo>
                    <a:lnTo>
                      <a:pt x="0" y="17"/>
                    </a:lnTo>
                    <a:lnTo>
                      <a:pt x="57" y="17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4" name="Freeform 53">
                <a:extLst>
                  <a:ext uri="{FF2B5EF4-FFF2-40B4-BE49-F238E27FC236}">
                    <a16:creationId xmlns:a16="http://schemas.microsoft.com/office/drawing/2014/main" id="{8CE04D02-6190-A548-9701-533CB6954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6" y="3035"/>
                <a:ext cx="36" cy="25"/>
              </a:xfrm>
              <a:custGeom>
                <a:avLst/>
                <a:gdLst>
                  <a:gd name="T0" fmla="*/ 36 w 36"/>
                  <a:gd name="T1" fmla="*/ 25 h 25"/>
                  <a:gd name="T2" fmla="*/ 19 w 36"/>
                  <a:gd name="T3" fmla="*/ 0 h 25"/>
                  <a:gd name="T4" fmla="*/ 0 w 36"/>
                  <a:gd name="T5" fmla="*/ 0 h 25"/>
                  <a:gd name="T6" fmla="*/ 14 w 36"/>
                  <a:gd name="T7" fmla="*/ 25 h 25"/>
                  <a:gd name="T8" fmla="*/ 36 w 36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5">
                    <a:moveTo>
                      <a:pt x="36" y="25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4" y="25"/>
                    </a:lnTo>
                    <a:lnTo>
                      <a:pt x="36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27396F38-5FC5-8B4B-AA41-F810E7A5F2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23" y="3033"/>
                <a:ext cx="190" cy="194"/>
              </a:xfrm>
              <a:custGeom>
                <a:avLst/>
                <a:gdLst>
                  <a:gd name="T0" fmla="*/ 42 w 80"/>
                  <a:gd name="T1" fmla="*/ 6 h 79"/>
                  <a:gd name="T2" fmla="*/ 36 w 80"/>
                  <a:gd name="T3" fmla="*/ 0 h 79"/>
                  <a:gd name="T4" fmla="*/ 26 w 80"/>
                  <a:gd name="T5" fmla="*/ 11 h 79"/>
                  <a:gd name="T6" fmla="*/ 2 w 80"/>
                  <a:gd name="T7" fmla="*/ 11 h 79"/>
                  <a:gd name="T8" fmla="*/ 2 w 80"/>
                  <a:gd name="T9" fmla="*/ 19 h 79"/>
                  <a:gd name="T10" fmla="*/ 18 w 80"/>
                  <a:gd name="T11" fmla="*/ 19 h 79"/>
                  <a:gd name="T12" fmla="*/ 0 w 80"/>
                  <a:gd name="T13" fmla="*/ 39 h 79"/>
                  <a:gd name="T14" fmla="*/ 6 w 80"/>
                  <a:gd name="T15" fmla="*/ 45 h 79"/>
                  <a:gd name="T16" fmla="*/ 21 w 80"/>
                  <a:gd name="T17" fmla="*/ 30 h 79"/>
                  <a:gd name="T18" fmla="*/ 21 w 80"/>
                  <a:gd name="T19" fmla="*/ 79 h 79"/>
                  <a:gd name="T20" fmla="*/ 29 w 80"/>
                  <a:gd name="T21" fmla="*/ 79 h 79"/>
                  <a:gd name="T22" fmla="*/ 29 w 80"/>
                  <a:gd name="T23" fmla="*/ 62 h 79"/>
                  <a:gd name="T24" fmla="*/ 61 w 80"/>
                  <a:gd name="T25" fmla="*/ 62 h 79"/>
                  <a:gd name="T26" fmla="*/ 61 w 80"/>
                  <a:gd name="T27" fmla="*/ 66 h 79"/>
                  <a:gd name="T28" fmla="*/ 56 w 80"/>
                  <a:gd name="T29" fmla="*/ 70 h 79"/>
                  <a:gd name="T30" fmla="*/ 43 w 80"/>
                  <a:gd name="T31" fmla="*/ 70 h 79"/>
                  <a:gd name="T32" fmla="*/ 48 w 80"/>
                  <a:gd name="T33" fmla="*/ 78 h 79"/>
                  <a:gd name="T34" fmla="*/ 59 w 80"/>
                  <a:gd name="T35" fmla="*/ 78 h 79"/>
                  <a:gd name="T36" fmla="*/ 69 w 80"/>
                  <a:gd name="T37" fmla="*/ 68 h 79"/>
                  <a:gd name="T38" fmla="*/ 69 w 80"/>
                  <a:gd name="T39" fmla="*/ 26 h 79"/>
                  <a:gd name="T40" fmla="*/ 24 w 80"/>
                  <a:gd name="T41" fmla="*/ 26 h 79"/>
                  <a:gd name="T42" fmla="*/ 30 w 80"/>
                  <a:gd name="T43" fmla="*/ 19 h 79"/>
                  <a:gd name="T44" fmla="*/ 72 w 80"/>
                  <a:gd name="T45" fmla="*/ 19 h 79"/>
                  <a:gd name="T46" fmla="*/ 80 w 80"/>
                  <a:gd name="T47" fmla="*/ 11 h 79"/>
                  <a:gd name="T48" fmla="*/ 38 w 80"/>
                  <a:gd name="T49" fmla="*/ 11 h 79"/>
                  <a:gd name="T50" fmla="*/ 42 w 80"/>
                  <a:gd name="T51" fmla="*/ 6 h 79"/>
                  <a:gd name="T52" fmla="*/ 29 w 80"/>
                  <a:gd name="T53" fmla="*/ 55 h 79"/>
                  <a:gd name="T54" fmla="*/ 29 w 80"/>
                  <a:gd name="T55" fmla="*/ 48 h 79"/>
                  <a:gd name="T56" fmla="*/ 61 w 80"/>
                  <a:gd name="T57" fmla="*/ 48 h 79"/>
                  <a:gd name="T58" fmla="*/ 61 w 80"/>
                  <a:gd name="T59" fmla="*/ 55 h 79"/>
                  <a:gd name="T60" fmla="*/ 29 w 80"/>
                  <a:gd name="T61" fmla="*/ 55 h 79"/>
                  <a:gd name="T62" fmla="*/ 29 w 80"/>
                  <a:gd name="T63" fmla="*/ 40 h 79"/>
                  <a:gd name="T64" fmla="*/ 29 w 80"/>
                  <a:gd name="T65" fmla="*/ 33 h 79"/>
                  <a:gd name="T66" fmla="*/ 61 w 80"/>
                  <a:gd name="T67" fmla="*/ 33 h 79"/>
                  <a:gd name="T68" fmla="*/ 61 w 80"/>
                  <a:gd name="T69" fmla="*/ 40 h 79"/>
                  <a:gd name="T70" fmla="*/ 29 w 80"/>
                  <a:gd name="T71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0" h="79">
                    <a:moveTo>
                      <a:pt x="42" y="6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9"/>
                      <a:pt x="59" y="70"/>
                      <a:pt x="56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65" y="78"/>
                      <a:pt x="69" y="75"/>
                      <a:pt x="69" y="6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38" y="11"/>
                      <a:pt x="38" y="11"/>
                      <a:pt x="38" y="11"/>
                    </a:cubicBezTo>
                    <a:lnTo>
                      <a:pt x="42" y="6"/>
                    </a:lnTo>
                    <a:close/>
                    <a:moveTo>
                      <a:pt x="29" y="55"/>
                    </a:moveTo>
                    <a:cubicBezTo>
                      <a:pt x="29" y="48"/>
                      <a:pt x="29" y="48"/>
                      <a:pt x="29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55"/>
                      <a:pt x="61" y="55"/>
                      <a:pt x="61" y="55"/>
                    </a:cubicBezTo>
                    <a:lnTo>
                      <a:pt x="29" y="55"/>
                    </a:lnTo>
                    <a:close/>
                    <a:moveTo>
                      <a:pt x="29" y="4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40"/>
                      <a:pt x="61" y="40"/>
                      <a:pt x="61" y="40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F3337116-C7B5-EA47-9411-AF2C50E38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3033"/>
                <a:ext cx="178" cy="192"/>
              </a:xfrm>
              <a:custGeom>
                <a:avLst/>
                <a:gdLst>
                  <a:gd name="T0" fmla="*/ 47 w 75"/>
                  <a:gd name="T1" fmla="*/ 12 h 78"/>
                  <a:gd name="T2" fmla="*/ 39 w 75"/>
                  <a:gd name="T3" fmla="*/ 0 h 78"/>
                  <a:gd name="T4" fmla="*/ 32 w 75"/>
                  <a:gd name="T5" fmla="*/ 5 h 78"/>
                  <a:gd name="T6" fmla="*/ 37 w 75"/>
                  <a:gd name="T7" fmla="*/ 13 h 78"/>
                  <a:gd name="T8" fmla="*/ 30 w 75"/>
                  <a:gd name="T9" fmla="*/ 13 h 78"/>
                  <a:gd name="T10" fmla="*/ 30 w 75"/>
                  <a:gd name="T11" fmla="*/ 13 h 78"/>
                  <a:gd name="T12" fmla="*/ 9 w 75"/>
                  <a:gd name="T13" fmla="*/ 13 h 78"/>
                  <a:gd name="T14" fmla="*/ 9 w 75"/>
                  <a:gd name="T15" fmla="*/ 40 h 78"/>
                  <a:gd name="T16" fmla="*/ 1 w 75"/>
                  <a:gd name="T17" fmla="*/ 76 h 78"/>
                  <a:gd name="T18" fmla="*/ 0 w 75"/>
                  <a:gd name="T19" fmla="*/ 78 h 78"/>
                  <a:gd name="T20" fmla="*/ 7 w 75"/>
                  <a:gd name="T21" fmla="*/ 78 h 78"/>
                  <a:gd name="T22" fmla="*/ 8 w 75"/>
                  <a:gd name="T23" fmla="*/ 78 h 78"/>
                  <a:gd name="T24" fmla="*/ 16 w 75"/>
                  <a:gd name="T25" fmla="*/ 41 h 78"/>
                  <a:gd name="T26" fmla="*/ 16 w 75"/>
                  <a:gd name="T27" fmla="*/ 21 h 78"/>
                  <a:gd name="T28" fmla="*/ 30 w 75"/>
                  <a:gd name="T29" fmla="*/ 21 h 78"/>
                  <a:gd name="T30" fmla="*/ 30 w 75"/>
                  <a:gd name="T31" fmla="*/ 21 h 78"/>
                  <a:gd name="T32" fmla="*/ 68 w 75"/>
                  <a:gd name="T33" fmla="*/ 21 h 78"/>
                  <a:gd name="T34" fmla="*/ 75 w 75"/>
                  <a:gd name="T35" fmla="*/ 13 h 78"/>
                  <a:gd name="T36" fmla="*/ 45 w 75"/>
                  <a:gd name="T37" fmla="*/ 13 h 78"/>
                  <a:gd name="T38" fmla="*/ 47 w 75"/>
                  <a:gd name="T39" fmla="*/ 1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" h="78">
                    <a:moveTo>
                      <a:pt x="47" y="12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56"/>
                      <a:pt x="6" y="70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14" y="69"/>
                      <a:pt x="16" y="58"/>
                      <a:pt x="16" y="4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45" y="13"/>
                      <a:pt x="45" y="13"/>
                      <a:pt x="45" y="13"/>
                    </a:cubicBezTo>
                    <a:lnTo>
                      <a:pt x="4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F77BE92-D525-D048-AFA4-3F6888970D9D}"/>
                </a:ext>
              </a:extLst>
            </p:cNvPr>
            <p:cNvSpPr txBox="1"/>
            <p:nvPr/>
          </p:nvSpPr>
          <p:spPr>
            <a:xfrm>
              <a:off x="6511487" y="6582325"/>
              <a:ext cx="58285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" dirty="0">
                  <a:solidFill>
                    <a:schemeClr val="bg2">
                      <a:lumMod val="40000"/>
                      <a:lumOff val="60000"/>
                    </a:schemeClr>
                  </a:solidFill>
                </a:rPr>
                <a:t>版权所有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85E30E5-C630-8A41-9EDA-FAEC154796A9}"/>
                </a:ext>
              </a:extLst>
            </p:cNvPr>
            <p:cNvSpPr txBox="1"/>
            <p:nvPr/>
          </p:nvSpPr>
          <p:spPr>
            <a:xfrm>
              <a:off x="4952461" y="6569965"/>
              <a:ext cx="6313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+mj-lt"/>
                </a:rPr>
                <a:t>© </a:t>
              </a:r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2022</a:t>
              </a:r>
              <a:endParaRPr lang="zh-CN" altLang="en-US" sz="800" dirty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2697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 txBox="1">
            <a:spLocks/>
          </p:cNvSpPr>
          <p:nvPr/>
        </p:nvSpPr>
        <p:spPr>
          <a:xfrm>
            <a:off x="246426" y="186522"/>
            <a:ext cx="11554730" cy="523220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sz="2800" dirty="0"/>
              <a:t>OTA</a:t>
            </a:r>
            <a:r>
              <a:rPr lang="zh-CN" altLang="en-US" sz="2800" dirty="0"/>
              <a:t>升级预告（一）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048438"/>
              </p:ext>
            </p:extLst>
          </p:nvPr>
        </p:nvGraphicFramePr>
        <p:xfrm>
          <a:off x="263525" y="800098"/>
          <a:ext cx="11701464" cy="5635334"/>
        </p:xfrm>
        <a:graphic>
          <a:graphicData uri="http://schemas.openxmlformats.org/drawingml/2006/table">
            <a:tbl>
              <a:tblPr/>
              <a:tblGrid>
                <a:gridCol w="1230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34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9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281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98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9313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车型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预计升级时间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预计升级内容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备注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9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Alder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平台车型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NIO App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相册快传、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NIO App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寻车照片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9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所有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Max 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用户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通勤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全量推送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911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L7、L8、L9、MEGA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年第三季度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智能掉头辅助：整车转向半径减少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0.5-1.0 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9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AITO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M9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中控水晶旋钮场景功能升级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6911">
                <a:tc v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M9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遥控泊车、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AR-HUD 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播放视频、百万像素大灯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DLP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投影（视频）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9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001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旧款极氪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001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LCC+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增强版车道居中辅助：大曲率弯道通行、大型十字路通行、占道识别避让；智能泊车：超窄车位、斜列车位、断头路车位</a:t>
                      </a:r>
                      <a:b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新款极氪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001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：指尖泊车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69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X9、G9、G6、P7i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天玑系统、端到端大模型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智驾、感知大模型升级：行业首个量产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2K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纯视觉占用网络、规控大模型上车：行业首个基于神经网络的规划控制大模型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69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智己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无图城市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NOA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（能够支持在城区主干道路内、城市复杂路况中按导航路径行驶，并实现自动跟车、智能变换车道、无保护路口转弯和障碍物绕行避让等功能）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6911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百城开放通勤模式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69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智界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S7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运动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模式专属动效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66911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S7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遥控泊车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RPA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、机械车位泊车辅助</a:t>
                      </a: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85" marR="8485" marT="848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4998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 txBox="1">
            <a:spLocks/>
          </p:cNvSpPr>
          <p:nvPr/>
        </p:nvSpPr>
        <p:spPr>
          <a:xfrm>
            <a:off x="246426" y="186522"/>
            <a:ext cx="11554730" cy="523220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sz="2800" dirty="0"/>
              <a:t>OTA</a:t>
            </a:r>
            <a:r>
              <a:rPr lang="zh-CN" altLang="en-US" sz="2800" dirty="0"/>
              <a:t>升级预告（二）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960879"/>
              </p:ext>
            </p:extLst>
          </p:nvPr>
        </p:nvGraphicFramePr>
        <p:xfrm>
          <a:off x="263526" y="800098"/>
          <a:ext cx="11701462" cy="5623365"/>
        </p:xfrm>
        <a:graphic>
          <a:graphicData uri="http://schemas.openxmlformats.org/drawingml/2006/table">
            <a:tbl>
              <a:tblPr/>
              <a:tblGrid>
                <a:gridCol w="1230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6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5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98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5538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车型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预计升级时间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预计升级内容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备注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570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小米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SU7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月底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Xiaomi </a:t>
                      </a:r>
                      <a:r>
                        <a:rPr lang="en-US" altLang="zh-C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HyperOS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1.2.0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：城市领航开通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 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座城市（北京、广州、上海、深圳、杭州、苏州、南京、成都、西安、武汉）、优化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SR 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路面感知系统、新增驻车空间场景模式、新增转向盲区影像、新增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HUD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高度自适应调节、新增车道级导航、充电地图支持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条路线规划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6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哪吒汽车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大模型产品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NETA“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乾坤圈”上车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26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银河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E8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银河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数字精灵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68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N7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低速紧急制动、窄道通行、近距待客泊车、城市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、高速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（高快智驾版本）、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SR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全场景渲染、冥想模式、智能语音多车畅联、行程助理、用车百科、个性资讯、云辇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智能空气车身控制系统（标准版）持续优化控制策略、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SOC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以上的充电时间最高缩短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40%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，可以节约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分钟，提升充电速率、安全辅助升级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226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N7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年第四季度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高快领航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226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U8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智能限速、车道居中辅助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901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U8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年第三季度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城市领航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42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路特斯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EMEYA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月中旬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平行车手：路特斯通过远程驾驶舱及云端平台，远程操控车辆，为用户一键挪车、一键泊车的尊享服务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226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宝骏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云朵（灵犀版）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年第三季度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城市记忆领航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949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Polestar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Polestar 4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全量推送高速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NPA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功能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226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高合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HiPhi Z、HiPhi Y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年第四季度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NOH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949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世纪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NOP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智慧领航功能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949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款宋 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PLUS DM-i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年第三季度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车机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967" marR="6967" marT="6967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8461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附： </a:t>
            </a:r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运营活动汇总（一）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610428"/>
              </p:ext>
            </p:extLst>
          </p:nvPr>
        </p:nvGraphicFramePr>
        <p:xfrm>
          <a:off x="265113" y="751019"/>
          <a:ext cx="11699874" cy="5596614"/>
        </p:xfrm>
        <a:graphic>
          <a:graphicData uri="http://schemas.openxmlformats.org/drawingml/2006/table">
            <a:tbl>
              <a:tblPr/>
              <a:tblGrid>
                <a:gridCol w="8886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0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2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1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915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9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41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2015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升级版本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升级时间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运营活动类型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运营活动详情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活动发布时间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发布平台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80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Alder 2.0.5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软件更新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Alder 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赤杨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2.0.5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CN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版本发布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蔚来官方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8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Banyan 2.4.5 CN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软件更新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Banyan 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榕  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2.4.5 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CN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发行公告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蔚来官方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8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Banyan 2.6.0 CN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动图说明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软件更新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Banyan 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榕  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2.6.0 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CN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发行公告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蔚来官方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66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AITO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V3.3.9.6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问界系列车型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OTA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再升级，常用常新，惊喜不断！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AITO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V4.2.1.4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0399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阿维塔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AVATR.OS 2.3.0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全系全量不依赖高精地图，阿维塔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 AVATR.OS 2.3.0 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开启推送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阿维塔公众号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680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埃安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HMI 4.5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埃安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OTA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升舱，带来全新微交互体验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埃安公众号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680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创维汽车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SKYLINK 2.6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SKYLINK 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，车机系统再进化！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2.6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版本陆续推送中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创维汽车公众号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0399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合创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CDCOO3A_V1.01.999_240306.224305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03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V09 OTA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升级预告，探索未来出行的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N+1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种乐趣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03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合创公众号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680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凯迪拉克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Cadillac-2024.4.18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你的豪华游艇智舱  迎来万象更新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凯迪拉克公众号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0131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附： </a:t>
            </a:r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运营活动汇总（二）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583430"/>
              </p:ext>
            </p:extLst>
          </p:nvPr>
        </p:nvGraphicFramePr>
        <p:xfrm>
          <a:off x="265114" y="751013"/>
          <a:ext cx="11699874" cy="5660419"/>
        </p:xfrm>
        <a:graphic>
          <a:graphicData uri="http://schemas.openxmlformats.org/drawingml/2006/table">
            <a:tbl>
              <a:tblPr/>
              <a:tblGrid>
                <a:gridCol w="8886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0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2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1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915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9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41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071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升级版本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升级时间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运营活动类型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运营活动详情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活动发布时间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发布平台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1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V5.1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01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FREE OTA5.1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智驾再进化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1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V5.1.2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MEGA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专属更新来啦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1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Leapmotor-2024.4.29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即将开启推送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1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领克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LYNK Flyme Auto 1.4.0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6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领克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08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EM-P OTA 1.4.0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正式开启推送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领克公众号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81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路特斯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LOTUS-2024.4.8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08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重磅升级 畅享先锋智驾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08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路特斯公众号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81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启源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 1.0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智慧上新！ 一图读懂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A07 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升级点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启源公众号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81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Qiyuan-2024.4.29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A05/Q05 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重磅升级，智享真香生活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启源公众号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81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坦克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V1.2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坦克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 Hi4-T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第二次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重磅升级正式启动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坦克公众号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81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Denza-2024.4.26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D9 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云辇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-C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升级，驾乘舒适再飞跃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81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Denza-2024.4.29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N8 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持续进化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681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V1.4.0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U8 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智能驾驶辅助功能功能解析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仰望公众号</a:t>
                      </a:r>
                    </a:p>
                  </a:txBody>
                  <a:tcPr marL="8444" marR="8444" marT="8444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72610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06" y="1716667"/>
            <a:ext cx="4322850" cy="272063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谢谢！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2F3C143-32E3-8740-90AE-CD09B1AF33A3}"/>
              </a:ext>
            </a:extLst>
          </p:cNvPr>
          <p:cNvGrpSpPr/>
          <p:nvPr/>
        </p:nvGrpSpPr>
        <p:grpSpPr>
          <a:xfrm>
            <a:off x="9419720" y="3066936"/>
            <a:ext cx="1054150" cy="1016952"/>
            <a:chOff x="10265788" y="4989760"/>
            <a:chExt cx="1296000" cy="1295998"/>
          </a:xfrm>
        </p:grpSpPr>
        <p:sp>
          <p:nvSpPr>
            <p:cNvPr id="7" name="立方体 6">
              <a:extLst>
                <a:ext uri="{FF2B5EF4-FFF2-40B4-BE49-F238E27FC236}">
                  <a16:creationId xmlns:a16="http://schemas.microsoft.com/office/drawing/2014/main" id="{0B18ADBB-F53E-1C41-973A-F051FC3714DC}"/>
                </a:ext>
              </a:extLst>
            </p:cNvPr>
            <p:cNvSpPr>
              <a:spLocks noChangeAspect="1"/>
            </p:cNvSpPr>
            <p:nvPr/>
          </p:nvSpPr>
          <p:spPr bwMode="auto">
            <a:xfrm rot="5400000">
              <a:off x="10265789" y="4989759"/>
              <a:ext cx="1295998" cy="1296000"/>
            </a:xfrm>
            <a:prstGeom prst="cube">
              <a:avLst>
                <a:gd name="adj" fmla="val 3108"/>
              </a:avLst>
            </a:prstGeom>
            <a:gradFill flip="none" rotWithShape="1">
              <a:gsLst>
                <a:gs pos="49000">
                  <a:srgbClr val="1778ED">
                    <a:alpha val="58000"/>
                  </a:srgbClr>
                </a:gs>
                <a:gs pos="91000">
                  <a:srgbClr val="1778ED">
                    <a:alpha val="48000"/>
                  </a:srgbClr>
                </a:gs>
                <a:gs pos="2000">
                  <a:srgbClr val="1778ED">
                    <a:alpha val="22000"/>
                  </a:srgbClr>
                </a:gs>
              </a:gsLst>
              <a:lin ang="4200000" scaled="0"/>
              <a:tileRect/>
            </a:gradFill>
            <a:ln w="6350"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47000">
                    <a:schemeClr val="accent1">
                      <a:lumMod val="75000"/>
                    </a:schemeClr>
                  </a:gs>
                  <a:gs pos="99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2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pic>
          <p:nvPicPr>
            <p:cNvPr id="8" name="图片 120">
              <a:extLst>
                <a:ext uri="{FF2B5EF4-FFF2-40B4-BE49-F238E27FC236}">
                  <a16:creationId xmlns:a16="http://schemas.microsoft.com/office/drawing/2014/main" id="{EE43D2F7-5D7D-6D4B-925D-E9B4586C8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275682" y="4998806"/>
              <a:ext cx="1241277" cy="124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3302A1D3-BB17-7049-8677-97E980BCFF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097" y="6557476"/>
            <a:ext cx="1727807" cy="245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8826" y="3066936"/>
            <a:ext cx="994409" cy="9944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A7338D5-B0F8-A51B-4931-7D6312DBF226}"/>
              </a:ext>
            </a:extLst>
          </p:cNvPr>
          <p:cNvSpPr txBox="1"/>
          <p:nvPr/>
        </p:nvSpPr>
        <p:spPr>
          <a:xfrm>
            <a:off x="4540068" y="1501513"/>
            <a:ext cx="3661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中国汽车流通协会乘用车市场信息联席分会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A8BB5B-9A92-13ED-78A4-3C9448992822}"/>
              </a:ext>
            </a:extLst>
          </p:cNvPr>
          <p:cNvSpPr txBox="1"/>
          <p:nvPr/>
        </p:nvSpPr>
        <p:spPr>
          <a:xfrm>
            <a:off x="4878222" y="2185557"/>
            <a:ext cx="2190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021-52680968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FA6368-741F-C5A9-FB9B-007ED6D1CA12}"/>
              </a:ext>
            </a:extLst>
          </p:cNvPr>
          <p:cNvSpPr txBox="1"/>
          <p:nvPr/>
        </p:nvSpPr>
        <p:spPr>
          <a:xfrm>
            <a:off x="4885207" y="2407172"/>
            <a:ext cx="2504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cpcanews@sxtauto.com.cn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2C108D-FB98-87B4-00F4-E1C73B44FB3C}"/>
              </a:ext>
            </a:extLst>
          </p:cNvPr>
          <p:cNvSpPr txBox="1"/>
          <p:nvPr/>
        </p:nvSpPr>
        <p:spPr>
          <a:xfrm>
            <a:off x="4895366" y="2629422"/>
            <a:ext cx="1816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www.cpcaauto.com</a:t>
            </a:r>
          </a:p>
        </p:txBody>
      </p:sp>
      <p:sp>
        <p:nvSpPr>
          <p:cNvPr id="16" name="Freeform 51">
            <a:extLst>
              <a:ext uri="{FF2B5EF4-FFF2-40B4-BE49-F238E27FC236}">
                <a16:creationId xmlns:a16="http://schemas.microsoft.com/office/drawing/2014/main" id="{1B7BEFEA-72C5-0E1B-5A56-BA0CE77E0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8512" y="2452257"/>
            <a:ext cx="208280" cy="158115"/>
          </a:xfrm>
          <a:custGeom>
            <a:avLst/>
            <a:gdLst>
              <a:gd name="T0" fmla="*/ 8120 w 461"/>
              <a:gd name="T1" fmla="*/ 12182 h 285"/>
              <a:gd name="T2" fmla="*/ 8120 w 461"/>
              <a:gd name="T3" fmla="*/ 12182 h 285"/>
              <a:gd name="T4" fmla="*/ 91576 w 461"/>
              <a:gd name="T5" fmla="*/ 56398 h 285"/>
              <a:gd name="T6" fmla="*/ 104207 w 461"/>
              <a:gd name="T7" fmla="*/ 60008 h 285"/>
              <a:gd name="T8" fmla="*/ 111876 w 461"/>
              <a:gd name="T9" fmla="*/ 56398 h 285"/>
              <a:gd name="T10" fmla="*/ 195783 w 461"/>
              <a:gd name="T11" fmla="*/ 12182 h 285"/>
              <a:gd name="T12" fmla="*/ 199843 w 461"/>
              <a:gd name="T13" fmla="*/ 0 h 285"/>
              <a:gd name="T14" fmla="*/ 8120 w 461"/>
              <a:gd name="T15" fmla="*/ 0 h 285"/>
              <a:gd name="T16" fmla="*/ 8120 w 461"/>
              <a:gd name="T17" fmla="*/ 12182 h 285"/>
              <a:gd name="T18" fmla="*/ 199843 w 461"/>
              <a:gd name="T19" fmla="*/ 36095 h 285"/>
              <a:gd name="T20" fmla="*/ 199843 w 461"/>
              <a:gd name="T21" fmla="*/ 36095 h 285"/>
              <a:gd name="T22" fmla="*/ 111876 w 461"/>
              <a:gd name="T23" fmla="*/ 80311 h 285"/>
              <a:gd name="T24" fmla="*/ 104207 w 461"/>
              <a:gd name="T25" fmla="*/ 80311 h 285"/>
              <a:gd name="T26" fmla="*/ 91576 w 461"/>
              <a:gd name="T27" fmla="*/ 80311 h 285"/>
              <a:gd name="T28" fmla="*/ 8120 w 461"/>
              <a:gd name="T29" fmla="*/ 36095 h 285"/>
              <a:gd name="T30" fmla="*/ 4060 w 461"/>
              <a:gd name="T31" fmla="*/ 36095 h 285"/>
              <a:gd name="T32" fmla="*/ 4060 w 461"/>
              <a:gd name="T33" fmla="*/ 120015 h 285"/>
              <a:gd name="T34" fmla="*/ 15789 w 461"/>
              <a:gd name="T35" fmla="*/ 128137 h 285"/>
              <a:gd name="T36" fmla="*/ 191723 w 461"/>
              <a:gd name="T37" fmla="*/ 128137 h 285"/>
              <a:gd name="T38" fmla="*/ 203903 w 461"/>
              <a:gd name="T39" fmla="*/ 120015 h 285"/>
              <a:gd name="T40" fmla="*/ 203903 w 461"/>
              <a:gd name="T41" fmla="*/ 36095 h 285"/>
              <a:gd name="T42" fmla="*/ 199843 w 461"/>
              <a:gd name="T43" fmla="*/ 36095 h 28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Freeform 231">
            <a:extLst>
              <a:ext uri="{FF2B5EF4-FFF2-40B4-BE49-F238E27FC236}">
                <a16:creationId xmlns:a16="http://schemas.microsoft.com/office/drawing/2014/main" id="{5EF16833-248A-B39E-1036-F830E0D708BA}"/>
              </a:ext>
            </a:extLst>
          </p:cNvPr>
          <p:cNvSpPr>
            <a:spLocks noEditPoints="1"/>
          </p:cNvSpPr>
          <p:nvPr/>
        </p:nvSpPr>
        <p:spPr>
          <a:xfrm>
            <a:off x="4659782" y="2200797"/>
            <a:ext cx="203835" cy="200025"/>
          </a:xfrm>
          <a:custGeom>
            <a:avLst/>
            <a:gdLst/>
            <a:ahLst/>
            <a:cxnLst>
              <a:cxn ang="0">
                <a:pos x="688945793" y="558997452"/>
              </a:cxn>
              <a:cxn ang="0">
                <a:pos x="560497809" y="689827597"/>
              </a:cxn>
              <a:cxn ang="0">
                <a:pos x="128447984" y="689827597"/>
              </a:cxn>
              <a:cxn ang="0">
                <a:pos x="0" y="558997452"/>
              </a:cxn>
              <a:cxn ang="0">
                <a:pos x="0" y="118935555"/>
              </a:cxn>
              <a:cxn ang="0">
                <a:pos x="128447984" y="0"/>
              </a:cxn>
              <a:cxn ang="0">
                <a:pos x="560497809" y="0"/>
              </a:cxn>
              <a:cxn ang="0">
                <a:pos x="688945793" y="118935555"/>
              </a:cxn>
              <a:cxn ang="0">
                <a:pos x="688945793" y="558997452"/>
              </a:cxn>
              <a:cxn ang="0">
                <a:pos x="572174277" y="463851078"/>
              </a:cxn>
              <a:cxn ang="0">
                <a:pos x="490435583" y="416276166"/>
              </a:cxn>
              <a:cxn ang="0">
                <a:pos x="467082646" y="404381576"/>
              </a:cxn>
              <a:cxn ang="0">
                <a:pos x="397020420" y="463851078"/>
              </a:cxn>
              <a:cxn ang="0">
                <a:pos x="373664067" y="451956488"/>
              </a:cxn>
              <a:cxn ang="0">
                <a:pos x="233539615" y="321126343"/>
              </a:cxn>
              <a:cxn ang="0">
                <a:pos x="221863146" y="285446021"/>
              </a:cxn>
              <a:cxn ang="0">
                <a:pos x="280248904" y="225976519"/>
              </a:cxn>
              <a:cxn ang="0">
                <a:pos x="268572436" y="190296198"/>
              </a:cxn>
              <a:cxn ang="0">
                <a:pos x="221863146" y="107040965"/>
              </a:cxn>
              <a:cxn ang="0">
                <a:pos x="210186678" y="107040965"/>
              </a:cxn>
              <a:cxn ang="0">
                <a:pos x="163477388" y="118935555"/>
              </a:cxn>
              <a:cxn ang="0">
                <a:pos x="116771516" y="225976519"/>
              </a:cxn>
              <a:cxn ang="0">
                <a:pos x="140124452" y="309231753"/>
              </a:cxn>
              <a:cxn ang="0">
                <a:pos x="373664067" y="547106311"/>
              </a:cxn>
              <a:cxn ang="0">
                <a:pos x="467082646" y="570892042"/>
              </a:cxn>
              <a:cxn ang="0">
                <a:pos x="560497809" y="523317131"/>
              </a:cxn>
              <a:cxn ang="0">
                <a:pos x="572174277" y="475742219"/>
              </a:cxn>
              <a:cxn ang="0">
                <a:pos x="572174277" y="463851078"/>
              </a:cxn>
            </a:cxnLst>
            <a:rect l="0" t="0" r="0" b="0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D575480A-92F8-9D17-F1CC-E3B41FCB43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46447" y="2636407"/>
            <a:ext cx="213995" cy="21399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ADBA452-8B65-5FC5-A27A-16C09CE63425}"/>
              </a:ext>
            </a:extLst>
          </p:cNvPr>
          <p:cNvSpPr txBox="1"/>
          <p:nvPr/>
        </p:nvSpPr>
        <p:spPr>
          <a:xfrm>
            <a:off x="4847106" y="1918222"/>
            <a:ext cx="3257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上海市普陀区武宁路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423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号楼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1103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室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A3E6EB7-B197-534C-692A-DF2CCB653427}"/>
              </a:ext>
            </a:extLst>
          </p:cNvPr>
          <p:cNvSpPr txBox="1"/>
          <p:nvPr/>
        </p:nvSpPr>
        <p:spPr>
          <a:xfrm>
            <a:off x="6224422" y="2185557"/>
            <a:ext cx="92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200062</a:t>
            </a:r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A78222E6-A532-9073-3070-066F6C59FDB3}"/>
              </a:ext>
            </a:extLst>
          </p:cNvPr>
          <p:cNvSpPr/>
          <p:nvPr/>
        </p:nvSpPr>
        <p:spPr>
          <a:xfrm>
            <a:off x="6059322" y="2200797"/>
            <a:ext cx="181610" cy="19875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1300853838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300853838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</a:cxnLst>
            <a:rect l="0" t="0" r="0" b="0"/>
            <a:pathLst>
              <a:path w="475" h="552">
                <a:moveTo>
                  <a:pt x="446" y="551"/>
                </a:moveTo>
                <a:lnTo>
                  <a:pt x="446" y="551"/>
                </a:lnTo>
                <a:cubicBezTo>
                  <a:pt x="417" y="551"/>
                  <a:pt x="417" y="551"/>
                  <a:pt x="417" y="551"/>
                </a:cubicBezTo>
                <a:cubicBezTo>
                  <a:pt x="417" y="0"/>
                  <a:pt x="417" y="0"/>
                  <a:pt x="417" y="0"/>
                </a:cubicBezTo>
                <a:cubicBezTo>
                  <a:pt x="446" y="0"/>
                  <a:pt x="446" y="0"/>
                  <a:pt x="446" y="0"/>
                </a:cubicBezTo>
                <a:cubicBezTo>
                  <a:pt x="460" y="0"/>
                  <a:pt x="474" y="14"/>
                  <a:pt x="474" y="28"/>
                </a:cubicBezTo>
                <a:cubicBezTo>
                  <a:pt x="474" y="523"/>
                  <a:pt x="474" y="523"/>
                  <a:pt x="474" y="523"/>
                </a:cubicBezTo>
                <a:cubicBezTo>
                  <a:pt x="474" y="537"/>
                  <a:pt x="460" y="551"/>
                  <a:pt x="446" y="551"/>
                </a:cubicBezTo>
                <a:close/>
                <a:moveTo>
                  <a:pt x="57" y="523"/>
                </a:moveTo>
                <a:lnTo>
                  <a:pt x="57" y="523"/>
                </a:lnTo>
                <a:cubicBezTo>
                  <a:pt x="57" y="495"/>
                  <a:pt x="57" y="495"/>
                  <a:pt x="57" y="495"/>
                </a:cubicBezTo>
                <a:cubicBezTo>
                  <a:pt x="106" y="495"/>
                  <a:pt x="106" y="495"/>
                  <a:pt x="106" y="495"/>
                </a:cubicBezTo>
                <a:cubicBezTo>
                  <a:pt x="135" y="495"/>
                  <a:pt x="163" y="466"/>
                  <a:pt x="163" y="438"/>
                </a:cubicBezTo>
                <a:cubicBezTo>
                  <a:pt x="163" y="403"/>
                  <a:pt x="135" y="381"/>
                  <a:pt x="106" y="381"/>
                </a:cubicBezTo>
                <a:cubicBezTo>
                  <a:pt x="57" y="381"/>
                  <a:pt x="57" y="381"/>
                  <a:pt x="57" y="381"/>
                </a:cubicBezTo>
                <a:cubicBezTo>
                  <a:pt x="57" y="332"/>
                  <a:pt x="57" y="332"/>
                  <a:pt x="57" y="332"/>
                </a:cubicBezTo>
                <a:cubicBezTo>
                  <a:pt x="106" y="332"/>
                  <a:pt x="106" y="332"/>
                  <a:pt x="106" y="332"/>
                </a:cubicBezTo>
                <a:cubicBezTo>
                  <a:pt x="135" y="332"/>
                  <a:pt x="163" y="304"/>
                  <a:pt x="163" y="275"/>
                </a:cubicBezTo>
                <a:cubicBezTo>
                  <a:pt x="163" y="247"/>
                  <a:pt x="135" y="219"/>
                  <a:pt x="106" y="219"/>
                </a:cubicBezTo>
                <a:cubicBezTo>
                  <a:pt x="57" y="219"/>
                  <a:pt x="57" y="219"/>
                  <a:pt x="57" y="219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106" y="169"/>
                  <a:pt x="106" y="169"/>
                  <a:pt x="106" y="169"/>
                </a:cubicBezTo>
                <a:cubicBezTo>
                  <a:pt x="135" y="169"/>
                  <a:pt x="163" y="148"/>
                  <a:pt x="163" y="113"/>
                </a:cubicBezTo>
                <a:cubicBezTo>
                  <a:pt x="163" y="85"/>
                  <a:pt x="135" y="56"/>
                  <a:pt x="106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14"/>
                  <a:pt x="71" y="0"/>
                  <a:pt x="85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551"/>
                  <a:pt x="389" y="551"/>
                  <a:pt x="389" y="551"/>
                </a:cubicBezTo>
                <a:cubicBezTo>
                  <a:pt x="85" y="551"/>
                  <a:pt x="85" y="551"/>
                  <a:pt x="85" y="551"/>
                </a:cubicBezTo>
                <a:cubicBezTo>
                  <a:pt x="71" y="551"/>
                  <a:pt x="57" y="537"/>
                  <a:pt x="57" y="52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35" y="134"/>
                  <a:pt x="120" y="141"/>
                  <a:pt x="106" y="141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15" y="141"/>
                  <a:pt x="0" y="134"/>
                  <a:pt x="0" y="113"/>
                </a:cubicBezTo>
                <a:cubicBezTo>
                  <a:pt x="0" y="99"/>
                  <a:pt x="15" y="85"/>
                  <a:pt x="29" y="85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20" y="85"/>
                  <a:pt x="135" y="99"/>
                  <a:pt x="135" y="113"/>
                </a:cubicBezTo>
                <a:close/>
                <a:moveTo>
                  <a:pt x="29" y="247"/>
                </a:moveTo>
                <a:lnTo>
                  <a:pt x="29" y="247"/>
                </a:lnTo>
                <a:cubicBezTo>
                  <a:pt x="106" y="247"/>
                  <a:pt x="106" y="247"/>
                  <a:pt x="106" y="247"/>
                </a:cubicBezTo>
                <a:cubicBezTo>
                  <a:pt x="120" y="247"/>
                  <a:pt x="135" y="261"/>
                  <a:pt x="135" y="275"/>
                </a:cubicBezTo>
                <a:cubicBezTo>
                  <a:pt x="135" y="290"/>
                  <a:pt x="120" y="304"/>
                  <a:pt x="106" y="304"/>
                </a:cubicBezTo>
                <a:cubicBezTo>
                  <a:pt x="29" y="304"/>
                  <a:pt x="29" y="304"/>
                  <a:pt x="29" y="304"/>
                </a:cubicBezTo>
                <a:cubicBezTo>
                  <a:pt x="15" y="304"/>
                  <a:pt x="0" y="290"/>
                  <a:pt x="0" y="275"/>
                </a:cubicBezTo>
                <a:cubicBezTo>
                  <a:pt x="0" y="261"/>
                  <a:pt x="15" y="247"/>
                  <a:pt x="29" y="247"/>
                </a:cubicBezTo>
                <a:close/>
                <a:moveTo>
                  <a:pt x="29" y="410"/>
                </a:moveTo>
                <a:lnTo>
                  <a:pt x="29" y="410"/>
                </a:lnTo>
                <a:cubicBezTo>
                  <a:pt x="106" y="410"/>
                  <a:pt x="106" y="410"/>
                  <a:pt x="106" y="410"/>
                </a:cubicBezTo>
                <a:cubicBezTo>
                  <a:pt x="120" y="410"/>
                  <a:pt x="135" y="417"/>
                  <a:pt x="135" y="438"/>
                </a:cubicBezTo>
                <a:cubicBezTo>
                  <a:pt x="135" y="452"/>
                  <a:pt x="120" y="466"/>
                  <a:pt x="106" y="466"/>
                </a:cubicBezTo>
                <a:cubicBezTo>
                  <a:pt x="29" y="466"/>
                  <a:pt x="29" y="466"/>
                  <a:pt x="29" y="466"/>
                </a:cubicBezTo>
                <a:cubicBezTo>
                  <a:pt x="15" y="466"/>
                  <a:pt x="0" y="452"/>
                  <a:pt x="0" y="438"/>
                </a:cubicBezTo>
                <a:cubicBezTo>
                  <a:pt x="0" y="417"/>
                  <a:pt x="15" y="410"/>
                  <a:pt x="29" y="41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05">
            <a:extLst>
              <a:ext uri="{FF2B5EF4-FFF2-40B4-BE49-F238E27FC236}">
                <a16:creationId xmlns:a16="http://schemas.microsoft.com/office/drawing/2014/main" id="{F63D531D-A777-39EB-3143-BB618EA17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9305" y="1924255"/>
            <a:ext cx="217487" cy="206375"/>
          </a:xfrm>
          <a:custGeom>
            <a:avLst/>
            <a:gdLst>
              <a:gd name="T0" fmla="*/ 217118 w 602"/>
              <a:gd name="T1" fmla="*/ 109490 h 573"/>
              <a:gd name="T2" fmla="*/ 217118 w 602"/>
              <a:gd name="T3" fmla="*/ 109490 h 573"/>
              <a:gd name="T4" fmla="*/ 207002 w 602"/>
              <a:gd name="T5" fmla="*/ 119575 h 573"/>
              <a:gd name="T6" fmla="*/ 201945 w 602"/>
              <a:gd name="T7" fmla="*/ 117054 h 573"/>
              <a:gd name="T8" fmla="*/ 201945 w 602"/>
              <a:gd name="T9" fmla="*/ 117054 h 573"/>
              <a:gd name="T10" fmla="*/ 109823 w 602"/>
              <a:gd name="T11" fmla="*/ 25572 h 573"/>
              <a:gd name="T12" fmla="*/ 109823 w 602"/>
              <a:gd name="T13" fmla="*/ 25572 h 573"/>
              <a:gd name="T14" fmla="*/ 109823 w 602"/>
              <a:gd name="T15" fmla="*/ 25572 h 573"/>
              <a:gd name="T16" fmla="*/ 109823 w 602"/>
              <a:gd name="T17" fmla="*/ 25572 h 573"/>
              <a:gd name="T18" fmla="*/ 18063 w 602"/>
              <a:gd name="T19" fmla="*/ 117054 h 573"/>
              <a:gd name="T20" fmla="*/ 18063 w 602"/>
              <a:gd name="T21" fmla="*/ 117054 h 573"/>
              <a:gd name="T22" fmla="*/ 10477 w 602"/>
              <a:gd name="T23" fmla="*/ 119575 h 573"/>
              <a:gd name="T24" fmla="*/ 0 w 602"/>
              <a:gd name="T25" fmla="*/ 109490 h 573"/>
              <a:gd name="T26" fmla="*/ 2529 w 602"/>
              <a:gd name="T27" fmla="*/ 101567 h 573"/>
              <a:gd name="T28" fmla="*/ 102237 w 602"/>
              <a:gd name="T29" fmla="*/ 2521 h 573"/>
              <a:gd name="T30" fmla="*/ 109823 w 602"/>
              <a:gd name="T31" fmla="*/ 0 h 573"/>
              <a:gd name="T32" fmla="*/ 109823 w 602"/>
              <a:gd name="T33" fmla="*/ 0 h 573"/>
              <a:gd name="T34" fmla="*/ 109823 w 602"/>
              <a:gd name="T35" fmla="*/ 0 h 573"/>
              <a:gd name="T36" fmla="*/ 109823 w 602"/>
              <a:gd name="T37" fmla="*/ 0 h 573"/>
              <a:gd name="T38" fmla="*/ 109823 w 602"/>
              <a:gd name="T39" fmla="*/ 0 h 573"/>
              <a:gd name="T40" fmla="*/ 109823 w 602"/>
              <a:gd name="T41" fmla="*/ 0 h 573"/>
              <a:gd name="T42" fmla="*/ 109823 w 602"/>
              <a:gd name="T43" fmla="*/ 0 h 573"/>
              <a:gd name="T44" fmla="*/ 109823 w 602"/>
              <a:gd name="T45" fmla="*/ 0 h 573"/>
              <a:gd name="T46" fmla="*/ 117410 w 602"/>
              <a:gd name="T47" fmla="*/ 2521 h 573"/>
              <a:gd name="T48" fmla="*/ 117410 w 602"/>
              <a:gd name="T49" fmla="*/ 2521 h 573"/>
              <a:gd name="T50" fmla="*/ 155703 w 602"/>
              <a:gd name="T51" fmla="*/ 43220 h 573"/>
              <a:gd name="T52" fmla="*/ 155703 w 602"/>
              <a:gd name="T53" fmla="*/ 33135 h 573"/>
              <a:gd name="T54" fmla="*/ 166180 w 602"/>
              <a:gd name="T55" fmla="*/ 22690 h 573"/>
              <a:gd name="T56" fmla="*/ 176295 w 602"/>
              <a:gd name="T57" fmla="*/ 33135 h 573"/>
              <a:gd name="T58" fmla="*/ 176295 w 602"/>
              <a:gd name="T59" fmla="*/ 63389 h 573"/>
              <a:gd name="T60" fmla="*/ 214589 w 602"/>
              <a:gd name="T61" fmla="*/ 101567 h 573"/>
              <a:gd name="T62" fmla="*/ 214589 w 602"/>
              <a:gd name="T63" fmla="*/ 101567 h 573"/>
              <a:gd name="T64" fmla="*/ 217118 w 602"/>
              <a:gd name="T65" fmla="*/ 109490 h 573"/>
              <a:gd name="T66" fmla="*/ 196526 w 602"/>
              <a:gd name="T67" fmla="*/ 124617 h 573"/>
              <a:gd name="T68" fmla="*/ 196526 w 602"/>
              <a:gd name="T69" fmla="*/ 124617 h 573"/>
              <a:gd name="T70" fmla="*/ 196526 w 602"/>
              <a:gd name="T71" fmla="*/ 155231 h 573"/>
              <a:gd name="T72" fmla="*/ 196526 w 602"/>
              <a:gd name="T73" fmla="*/ 170358 h 573"/>
              <a:gd name="T74" fmla="*/ 196526 w 602"/>
              <a:gd name="T75" fmla="*/ 195930 h 573"/>
              <a:gd name="T76" fmla="*/ 186411 w 602"/>
              <a:gd name="T77" fmla="*/ 206015 h 573"/>
              <a:gd name="T78" fmla="*/ 166180 w 602"/>
              <a:gd name="T79" fmla="*/ 206015 h 573"/>
              <a:gd name="T80" fmla="*/ 166180 w 602"/>
              <a:gd name="T81" fmla="*/ 124617 h 573"/>
              <a:gd name="T82" fmla="*/ 125357 w 602"/>
              <a:gd name="T83" fmla="*/ 124617 h 573"/>
              <a:gd name="T84" fmla="*/ 125357 w 602"/>
              <a:gd name="T85" fmla="*/ 206015 h 573"/>
              <a:gd name="T86" fmla="*/ 30707 w 602"/>
              <a:gd name="T87" fmla="*/ 206015 h 573"/>
              <a:gd name="T88" fmla="*/ 20592 w 602"/>
              <a:gd name="T89" fmla="*/ 195930 h 573"/>
              <a:gd name="T90" fmla="*/ 20592 w 602"/>
              <a:gd name="T91" fmla="*/ 170358 h 573"/>
              <a:gd name="T92" fmla="*/ 20592 w 602"/>
              <a:gd name="T93" fmla="*/ 155231 h 573"/>
              <a:gd name="T94" fmla="*/ 20592 w 602"/>
              <a:gd name="T95" fmla="*/ 124617 h 573"/>
              <a:gd name="T96" fmla="*/ 109823 w 602"/>
              <a:gd name="T97" fmla="*/ 38178 h 573"/>
              <a:gd name="T98" fmla="*/ 196526 w 602"/>
              <a:gd name="T99" fmla="*/ 124617 h 573"/>
              <a:gd name="T100" fmla="*/ 92122 w 602"/>
              <a:gd name="T101" fmla="*/ 124617 h 573"/>
              <a:gd name="T102" fmla="*/ 92122 w 602"/>
              <a:gd name="T103" fmla="*/ 124617 h 573"/>
              <a:gd name="T104" fmla="*/ 51299 w 602"/>
              <a:gd name="T105" fmla="*/ 124617 h 573"/>
              <a:gd name="T106" fmla="*/ 51299 w 602"/>
              <a:gd name="T107" fmla="*/ 165316 h 573"/>
              <a:gd name="T108" fmla="*/ 92122 w 602"/>
              <a:gd name="T109" fmla="*/ 165316 h 573"/>
              <a:gd name="T110" fmla="*/ 92122 w 602"/>
              <a:gd name="T111" fmla="*/ 124617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5" name="任意多边形 30">
            <a:extLst>
              <a:ext uri="{FF2B5EF4-FFF2-40B4-BE49-F238E27FC236}">
                <a16:creationId xmlns:a16="http://schemas.microsoft.com/office/drawing/2014/main" id="{0DF0A64F-ACD0-17F2-5A75-2A8E4652A43C}"/>
              </a:ext>
            </a:extLst>
          </p:cNvPr>
          <p:cNvSpPr/>
          <p:nvPr/>
        </p:nvSpPr>
        <p:spPr>
          <a:xfrm rot="5400000" flipH="1">
            <a:off x="3696938" y="2218464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7" name="图片 43027">
            <a:extLst>
              <a:ext uri="{FF2B5EF4-FFF2-40B4-BE49-F238E27FC236}">
                <a16:creationId xmlns:a16="http://schemas.microsoft.com/office/drawing/2014/main" id="{86339F6D-558F-CC87-ECD0-FB996460A88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68037" y="3085352"/>
            <a:ext cx="995045" cy="995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BE3FCFC2-FD7A-6E08-DD73-6F69E9467E74}"/>
              </a:ext>
            </a:extLst>
          </p:cNvPr>
          <p:cNvSpPr/>
          <p:nvPr/>
        </p:nvSpPr>
        <p:spPr>
          <a:xfrm>
            <a:off x="8346003" y="1840602"/>
            <a:ext cx="2963236" cy="14030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Cell       +86 18814118557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E-mail   cs@way-s.cn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网址 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www.way-s.cn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系统链接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https://iev.way-s.cn/product-intro/ota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308150A-CB6A-5946-06F2-64A5CAEC0E52}"/>
              </a:ext>
            </a:extLst>
          </p:cNvPr>
          <p:cNvSpPr/>
          <p:nvPr/>
        </p:nvSpPr>
        <p:spPr>
          <a:xfrm>
            <a:off x="8305406" y="1498341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威尔森客户中心</a:t>
            </a:r>
          </a:p>
        </p:txBody>
      </p:sp>
      <p:sp>
        <p:nvSpPr>
          <p:cNvPr id="30" name="任意多边形 30">
            <a:extLst>
              <a:ext uri="{FF2B5EF4-FFF2-40B4-BE49-F238E27FC236}">
                <a16:creationId xmlns:a16="http://schemas.microsoft.com/office/drawing/2014/main" id="{F03EEACF-7934-E619-FA05-6783028A74B0}"/>
              </a:ext>
            </a:extLst>
          </p:cNvPr>
          <p:cNvSpPr/>
          <p:nvPr/>
        </p:nvSpPr>
        <p:spPr>
          <a:xfrm rot="5400000" flipH="1">
            <a:off x="7500556" y="2226960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6878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45"/>
            <a:ext cx="9693640" cy="4916775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FFFFFF"/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38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25" y="726099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62" y="692127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549" y="3522984"/>
            <a:ext cx="843011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31" y="3243282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 dirty="0">
                <a:solidFill>
                  <a:srgbClr val="FFFFFF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zh-CN" altLang="en-US" sz="7200" b="1" i="1" dirty="0">
              <a:solidFill>
                <a:srgbClr val="FFFFFF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4070963" y="3435697"/>
            <a:ext cx="5953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rgbClr val="FFFFFF">
                  <a:lumMod val="65000"/>
                </a:srgbClr>
              </a:buClr>
            </a:pPr>
            <a:r>
              <a:rPr lang="zh-CN" altLang="en-US" sz="6000" b="1" dirty="0">
                <a:solidFill>
                  <a:srgbClr val="0E0D10"/>
                </a:solidFill>
                <a:latin typeface="微软雅黑"/>
              </a:rPr>
              <a:t>行业总览</a:t>
            </a:r>
            <a:endParaRPr lang="en-US" altLang="zh-CN" sz="6000" b="1" dirty="0">
              <a:solidFill>
                <a:srgbClr val="0E0D10"/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900255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1973246"/>
              </p:ext>
            </p:extLst>
          </p:nvPr>
        </p:nvGraphicFramePr>
        <p:xfrm>
          <a:off x="395251" y="2041909"/>
          <a:ext cx="11487372" cy="258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84239"/>
            <a:ext cx="11554731" cy="581143"/>
          </a:xfrm>
        </p:spPr>
        <p:txBody>
          <a:bodyPr anchor="t">
            <a:noAutofit/>
          </a:bodyPr>
          <a:lstStyle/>
          <a:p>
            <a:r>
              <a:rPr lang="en-US" altLang="zh-CN" sz="2800" dirty="0">
                <a:sym typeface="Arial"/>
              </a:rPr>
              <a:t>OTA</a:t>
            </a:r>
            <a:r>
              <a:rPr lang="zh-CN" altLang="en-US" sz="2800" dirty="0">
                <a:sym typeface="Arial"/>
              </a:rPr>
              <a:t>数据概览：行业整体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662936"/>
            <a:ext cx="11555413" cy="674687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2024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月，行业共计更新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304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项功能（上月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534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项），较上月有所下降。本月升级的品牌多达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22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个，恰逢五一劳动节假期，车企密集推送产品升级体验。</a:t>
            </a:r>
            <a:endParaRPr lang="en-US" altLang="zh-CN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014613" y="2205600"/>
            <a:ext cx="0" cy="1615739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182252" y="2094368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27272" y="2094368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24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9341174"/>
              </p:ext>
            </p:extLst>
          </p:nvPr>
        </p:nvGraphicFramePr>
        <p:xfrm>
          <a:off x="1622896" y="5237657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339855" y="5100571"/>
            <a:ext cx="5508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Base=304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6092159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432754" y="1766350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46" name="矩形 45"/>
          <p:cNvSpPr/>
          <p:nvPr/>
        </p:nvSpPr>
        <p:spPr>
          <a:xfrm>
            <a:off x="6852183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3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7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6531465"/>
              </p:ext>
            </p:extLst>
          </p:nvPr>
        </p:nvGraphicFramePr>
        <p:xfrm>
          <a:off x="6532861" y="5185540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矩形 21"/>
          <p:cNvSpPr/>
          <p:nvPr/>
        </p:nvSpPr>
        <p:spPr>
          <a:xfrm>
            <a:off x="1079860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344" y="49475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257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0523675"/>
              </p:ext>
            </p:extLst>
          </p:nvPr>
        </p:nvGraphicFramePr>
        <p:xfrm>
          <a:off x="395251" y="2041909"/>
          <a:ext cx="11487372" cy="258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84239"/>
            <a:ext cx="11554731" cy="581143"/>
          </a:xfrm>
        </p:spPr>
        <p:txBody>
          <a:bodyPr anchor="t">
            <a:noAutofit/>
          </a:bodyPr>
          <a:lstStyle/>
          <a:p>
            <a:r>
              <a:rPr lang="en-US" altLang="zh-CN" sz="2800" dirty="0">
                <a:sym typeface="Arial"/>
              </a:rPr>
              <a:t>OTA</a:t>
            </a:r>
            <a:r>
              <a:rPr lang="zh-CN" altLang="en-US" sz="2800" dirty="0">
                <a:sym typeface="Arial"/>
              </a:rPr>
              <a:t>数据概览：新势力品牌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662937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新势力共计更新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130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项内容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（上月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157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项）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，与上月相比有所下降。以往车企都会在重大节假日前一月密集推送升级，现在逐渐将时间拉长至前两个月，在节前两个月内纷纷推送升级，让消费者尽早适应和体验新功能。</a:t>
            </a:r>
            <a:endParaRPr lang="en-US" altLang="zh-CN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015206" y="2166315"/>
            <a:ext cx="0" cy="1662487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192717" y="2177601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27197" y="2177601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2604947"/>
              </p:ext>
            </p:extLst>
          </p:nvPr>
        </p:nvGraphicFramePr>
        <p:xfrm>
          <a:off x="6532861" y="5185540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9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4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22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8854958"/>
              </p:ext>
            </p:extLst>
          </p:nvPr>
        </p:nvGraphicFramePr>
        <p:xfrm>
          <a:off x="1622896" y="5237657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339855" y="5100571"/>
            <a:ext cx="5508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Base=130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sp>
        <p:nvSpPr>
          <p:cNvPr id="25" name="矩形 24"/>
          <p:cNvSpPr/>
          <p:nvPr/>
        </p:nvSpPr>
        <p:spPr>
          <a:xfrm>
            <a:off x="3432754" y="1766350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26" name="矩形 25"/>
          <p:cNvSpPr/>
          <p:nvPr/>
        </p:nvSpPr>
        <p:spPr>
          <a:xfrm>
            <a:off x="6852183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7" name="矩形 26"/>
          <p:cNvSpPr/>
          <p:nvPr/>
        </p:nvSpPr>
        <p:spPr>
          <a:xfrm>
            <a:off x="1079860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344" y="49475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307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0024004"/>
              </p:ext>
            </p:extLst>
          </p:nvPr>
        </p:nvGraphicFramePr>
        <p:xfrm>
          <a:off x="395251" y="2041909"/>
          <a:ext cx="11487372" cy="258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84239"/>
            <a:ext cx="11554731" cy="581143"/>
          </a:xfrm>
        </p:spPr>
        <p:txBody>
          <a:bodyPr anchor="t">
            <a:noAutofit/>
          </a:bodyPr>
          <a:lstStyle/>
          <a:p>
            <a:r>
              <a:rPr lang="en-US" altLang="zh-CN" sz="2800" dirty="0">
                <a:sym typeface="Arial"/>
              </a:rPr>
              <a:t>OTA</a:t>
            </a:r>
            <a:r>
              <a:rPr lang="zh-CN" altLang="en-US" sz="2800" dirty="0">
                <a:sym typeface="Arial"/>
              </a:rPr>
              <a:t>数据概览：自主品牌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662935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自主品牌共计更新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147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项内容（上月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351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项），较上月显著下降。显然，在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月份，自主品牌已为五一劳动节假期做好准备，提前释放新一轮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OTA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升级，让消费者在假期中都能享受产品的升级体验。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9025757" y="2229847"/>
            <a:ext cx="0" cy="159285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205877" y="2229850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21365" y="2229850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537845"/>
              </p:ext>
            </p:extLst>
          </p:nvPr>
        </p:nvGraphicFramePr>
        <p:xfrm>
          <a:off x="6532861" y="5185540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9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5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8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9863208"/>
              </p:ext>
            </p:extLst>
          </p:nvPr>
        </p:nvGraphicFramePr>
        <p:xfrm>
          <a:off x="1622896" y="5237657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339855" y="5100571"/>
            <a:ext cx="5508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Base=147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sp>
        <p:nvSpPr>
          <p:cNvPr id="17" name="矩形 16"/>
          <p:cNvSpPr/>
          <p:nvPr/>
        </p:nvSpPr>
        <p:spPr>
          <a:xfrm>
            <a:off x="3432754" y="1766350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22" name="矩形 21"/>
          <p:cNvSpPr/>
          <p:nvPr/>
        </p:nvSpPr>
        <p:spPr>
          <a:xfrm>
            <a:off x="6852183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5" name="矩形 24"/>
          <p:cNvSpPr/>
          <p:nvPr/>
        </p:nvSpPr>
        <p:spPr>
          <a:xfrm>
            <a:off x="1079860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344" y="49475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989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5267644"/>
              </p:ext>
            </p:extLst>
          </p:nvPr>
        </p:nvGraphicFramePr>
        <p:xfrm>
          <a:off x="395251" y="2041909"/>
          <a:ext cx="11487372" cy="258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84239"/>
            <a:ext cx="11554731" cy="581143"/>
          </a:xfrm>
        </p:spPr>
        <p:txBody>
          <a:bodyPr anchor="t">
            <a:noAutofit/>
          </a:bodyPr>
          <a:lstStyle/>
          <a:p>
            <a:r>
              <a:rPr lang="en-US" altLang="zh-CN" sz="2800" dirty="0">
                <a:sym typeface="Arial"/>
              </a:rPr>
              <a:t>OTA</a:t>
            </a:r>
            <a:r>
              <a:rPr lang="zh-CN" altLang="en-US" sz="2800" dirty="0">
                <a:sym typeface="Arial"/>
              </a:rPr>
              <a:t>数据概览：合资</a:t>
            </a:r>
            <a:r>
              <a:rPr lang="en-US" altLang="zh-CN" sz="2800" dirty="0">
                <a:sym typeface="Arial"/>
              </a:rPr>
              <a:t>&amp;</a:t>
            </a:r>
            <a:r>
              <a:rPr lang="zh-CN" altLang="en-US" sz="2800" dirty="0">
                <a:sym typeface="Arial"/>
              </a:rPr>
              <a:t>豪华品牌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662932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本月更新的合资和豪华品牌不多，仅凯迪拉克、路特斯、腾势推送了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OTA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升级。路特斯与当下智能化潮流看齐之余，其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OTA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升级也在尽力保留和延续“高性能超跑”的历史基因，既适应时代发展也保留品牌特色。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8982829" y="2229847"/>
            <a:ext cx="0" cy="159285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231384" y="2058690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12584" y="2058690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6125589"/>
              </p:ext>
            </p:extLst>
          </p:nvPr>
        </p:nvGraphicFramePr>
        <p:xfrm>
          <a:off x="6532861" y="5185540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9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6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8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7687041"/>
              </p:ext>
            </p:extLst>
          </p:nvPr>
        </p:nvGraphicFramePr>
        <p:xfrm>
          <a:off x="1622896" y="5237657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339855" y="5100571"/>
            <a:ext cx="5508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Base=27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sp>
        <p:nvSpPr>
          <p:cNvPr id="24" name="矩形 23"/>
          <p:cNvSpPr/>
          <p:nvPr/>
        </p:nvSpPr>
        <p:spPr>
          <a:xfrm>
            <a:off x="3432754" y="1766350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25" name="矩形 24"/>
          <p:cNvSpPr/>
          <p:nvPr/>
        </p:nvSpPr>
        <p:spPr>
          <a:xfrm>
            <a:off x="6852183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6" name="矩形 25"/>
          <p:cNvSpPr/>
          <p:nvPr/>
        </p:nvSpPr>
        <p:spPr>
          <a:xfrm>
            <a:off x="1079860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329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03214"/>
            <a:ext cx="11554731" cy="581143"/>
          </a:xfrm>
        </p:spPr>
        <p:txBody>
          <a:bodyPr anchor="t">
            <a:noAutofit/>
          </a:bodyPr>
          <a:lstStyle/>
          <a:p>
            <a:r>
              <a:rPr lang="zh-CN" altLang="en-US" sz="2800" dirty="0">
                <a:sym typeface="Arial"/>
              </a:rPr>
              <a:t>行业整体：</a:t>
            </a:r>
            <a:r>
              <a:rPr lang="en-US" altLang="zh-CN" sz="2800" dirty="0">
                <a:sym typeface="Arial"/>
              </a:rPr>
              <a:t>OTA</a:t>
            </a:r>
            <a:r>
              <a:rPr lang="zh-CN" altLang="en-US" sz="2800" dirty="0">
                <a:sym typeface="Arial"/>
              </a:rPr>
              <a:t>迭代速度</a:t>
            </a: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7FBE8E68-836B-DA4D-96AD-8775AB60F33F}"/>
              </a:ext>
            </a:extLst>
          </p:cNvPr>
          <p:cNvSpPr/>
          <p:nvPr/>
        </p:nvSpPr>
        <p:spPr>
          <a:xfrm>
            <a:off x="363494" y="1934716"/>
            <a:ext cx="346841" cy="346841"/>
          </a:xfrm>
          <a:prstGeom prst="rect">
            <a:avLst/>
          </a:prstGeom>
          <a:solidFill>
            <a:srgbClr val="629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64440" y="4310296"/>
            <a:ext cx="346841" cy="346841"/>
          </a:xfrm>
          <a:prstGeom prst="rect">
            <a:avLst/>
          </a:prstGeom>
          <a:solidFill>
            <a:srgbClr val="01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4731EE37-7BDF-4147-AA63-BC0F2B1911F7}"/>
              </a:ext>
            </a:extLst>
          </p:cNvPr>
          <p:cNvSpPr txBox="1">
            <a:spLocks/>
          </p:cNvSpPr>
          <p:nvPr/>
        </p:nvSpPr>
        <p:spPr>
          <a:xfrm>
            <a:off x="363494" y="2268535"/>
            <a:ext cx="2969988" cy="1508105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900"/>
              </a:lnSpc>
            </a:pP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特斯拉虽然保持着较高的升级频率，但在近半年来，其升级内容都十分匮乏，与理想、蔚来动辄几十项升级内容，形成鲜明对比。问界的升级内容与其他新势力品牌有着明显的差异，体现了华为在产业链和关键技术上的优势，独创性、科技性更强。</a:t>
            </a:r>
            <a:endParaRPr lang="en-US" altLang="zh-CN" sz="1200" dirty="0">
              <a:solidFill>
                <a:srgbClr val="0E0D10"/>
              </a:solidFill>
              <a:latin typeface="微软雅黑"/>
              <a:cs typeface="Open Sans Light" panose="020B0306030504020204" pitchFamily="34" charset="0"/>
            </a:endParaRPr>
          </a:p>
        </p:txBody>
      </p:sp>
      <p:sp>
        <p:nvSpPr>
          <p:cNvPr id="24" name="TextBox 28">
            <a:extLst>
              <a:ext uri="{FF2B5EF4-FFF2-40B4-BE49-F238E27FC236}">
                <a16:creationId xmlns:a16="http://schemas.microsoft.com/office/drawing/2014/main" id="{DC6982FC-B595-BE4E-A51D-AAFBA83B705E}"/>
              </a:ext>
            </a:extLst>
          </p:cNvPr>
          <p:cNvSpPr txBox="1"/>
          <p:nvPr/>
        </p:nvSpPr>
        <p:spPr>
          <a:xfrm>
            <a:off x="710335" y="1938860"/>
            <a:ext cx="26768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新势力品牌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63494" y="4660687"/>
            <a:ext cx="2969988" cy="1751762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极氪在升级频率上已经超越了头部新势力，成为近一年来升级最多的品牌，其升级内容主要集中在车机交互及娱乐、智能语音、充电补能等方面，对常用高频功能进行密集升级，能进一步满足客户多元复杂场景的需要，但此类升级内容没有赋予极氪车型更加差异化的定位。</a:t>
            </a:r>
            <a:endParaRPr lang="en-US" altLang="zh-CN" dirty="0"/>
          </a:p>
        </p:txBody>
      </p:sp>
      <p:sp>
        <p:nvSpPr>
          <p:cNvPr id="26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37032" y="4314436"/>
            <a:ext cx="2666309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自主品牌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7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26462" y="383476"/>
            <a:ext cx="324569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00" b="1" spc="300" dirty="0">
                <a:solidFill>
                  <a:srgbClr val="1264C3"/>
                </a:solidFill>
              </a:rPr>
              <a:t>监测品牌</a:t>
            </a:r>
            <a:r>
              <a:rPr lang="en-US" altLang="zh-CN" sz="1300" b="1" spc="300" dirty="0">
                <a:solidFill>
                  <a:srgbClr val="1264C3"/>
                </a:solidFill>
              </a:rPr>
              <a:t>OTA</a:t>
            </a:r>
            <a:r>
              <a:rPr lang="zh-CN" altLang="en-US" sz="1300" b="1" spc="300" dirty="0">
                <a:solidFill>
                  <a:srgbClr val="1264C3"/>
                </a:solidFill>
              </a:rPr>
              <a:t>频率概况（近一年）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808954"/>
              </p:ext>
            </p:extLst>
          </p:nvPr>
        </p:nvGraphicFramePr>
        <p:xfrm>
          <a:off x="3429098" y="638036"/>
          <a:ext cx="8440425" cy="6167252"/>
        </p:xfrm>
        <a:graphic>
          <a:graphicData uri="http://schemas.openxmlformats.org/drawingml/2006/table">
            <a:tbl>
              <a:tblPr/>
              <a:tblGrid>
                <a:gridCol w="562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6269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6736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3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06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07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08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09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01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730">
                <a:tc rowSpan="16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新势力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AITO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创维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高合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合创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恒驰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智界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极石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小米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威马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云度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2730">
                <a:tc rowSpan="30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自主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阿维塔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领克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极狐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深蓝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星途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智己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坦克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魏牌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哈弗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昊铂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极越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睿蓝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埃安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飞凡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欧拉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北汽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北京越野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奔腾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猛士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方程豹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启源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273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74" marR="4874" marT="4874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6452" y="64916"/>
            <a:ext cx="1747484" cy="55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683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218962"/>
            <a:ext cx="11554731" cy="581143"/>
          </a:xfrm>
        </p:spPr>
        <p:txBody>
          <a:bodyPr anchor="t">
            <a:noAutofit/>
          </a:bodyPr>
          <a:lstStyle/>
          <a:p>
            <a:r>
              <a:rPr lang="zh-CN" altLang="en-US" dirty="0">
                <a:sym typeface="Arial"/>
              </a:rPr>
              <a:t>行业整体：</a:t>
            </a:r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迭代速度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56128" y="1651370"/>
            <a:ext cx="2969941" cy="1790234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7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/>
              <a:t>2023</a:t>
            </a:r>
            <a:r>
              <a:rPr lang="zh-CN" altLang="en-US" dirty="0"/>
              <a:t>年底，上汽通用汽车软件及数字化中心成立，旨在加快前沿智能网联科技的开发、迭代及本土化应用的快速落地，为公司在电动智能新赛道上的持续提速发展提供全新动能。但目前相关的成果未体现在车型</a:t>
            </a:r>
            <a:r>
              <a:rPr lang="en-US" altLang="zh-CN" dirty="0"/>
              <a:t>OTA</a:t>
            </a:r>
            <a:r>
              <a:rPr lang="zh-CN" altLang="en-US" dirty="0"/>
              <a:t>升级迭代上，预计新一代的座舱和智驾技术会搭载在新车型或改款换代车型上。</a:t>
            </a:r>
            <a:endParaRPr lang="en-US" altLang="zh-CN" dirty="0"/>
          </a:p>
        </p:txBody>
      </p:sp>
      <p:sp>
        <p:nvSpPr>
          <p:cNvPr id="24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00787" y="1316036"/>
            <a:ext cx="2932940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合资品牌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0B7C0FF9-D1B6-EC4E-A448-3FA27D13F876}"/>
              </a:ext>
            </a:extLst>
          </p:cNvPr>
          <p:cNvSpPr txBox="1">
            <a:spLocks/>
          </p:cNvSpPr>
          <p:nvPr/>
        </p:nvSpPr>
        <p:spPr>
          <a:xfrm>
            <a:off x="351561" y="4050738"/>
            <a:ext cx="2932559" cy="244425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ts val="1700"/>
              </a:lnSpc>
            </a:pPr>
            <a:r>
              <a:rPr lang="zh-CN" altLang="en-US" dirty="0"/>
              <a:t>路特斯在延续“高性能”特点外，还高度与“豪华”属性捆绑，这一特点既体现在</a:t>
            </a:r>
            <a:r>
              <a:rPr lang="en-US" altLang="zh-CN" dirty="0"/>
              <a:t>OTA</a:t>
            </a:r>
            <a:r>
              <a:rPr lang="zh-CN" altLang="en-US" dirty="0"/>
              <a:t>升级内容上，也体现在品牌战略发展规划上，以近期事件为例，路特斯与蔚来达成充换电战略合作，双方将在充换电产业开展全方位、多层次的深度战略合作，推动换电运营网络、运营商之间的互联互通。由此可以看出，路特斯瞄准了蔚来“专属充换电服务”，由于路特斯用户群非常少，不会对蔚来网络造成压力，保证了网络的专属优质体验，实现互利共赢。</a:t>
            </a: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87236A67-2B27-914C-9ED4-3FAA68A85A4B}"/>
              </a:ext>
            </a:extLst>
          </p:cNvPr>
          <p:cNvSpPr txBox="1"/>
          <p:nvPr/>
        </p:nvSpPr>
        <p:spPr>
          <a:xfrm>
            <a:off x="725881" y="3673504"/>
            <a:ext cx="2627672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豪华品牌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59971" y="1312507"/>
            <a:ext cx="345600" cy="345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16" name="Rectangle 25">
            <a:extLst>
              <a:ext uri="{FF2B5EF4-FFF2-40B4-BE49-F238E27FC236}">
                <a16:creationId xmlns:a16="http://schemas.microsoft.com/office/drawing/2014/main" id="{1ABD7DA1-8D08-4347-969D-3535D14D752B}"/>
              </a:ext>
            </a:extLst>
          </p:cNvPr>
          <p:cNvSpPr/>
          <p:nvPr/>
        </p:nvSpPr>
        <p:spPr>
          <a:xfrm>
            <a:off x="377312" y="3669975"/>
            <a:ext cx="345600" cy="345600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8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6915" y="557100"/>
            <a:ext cx="324569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00" b="1" spc="300" dirty="0">
                <a:solidFill>
                  <a:srgbClr val="1264C3"/>
                </a:solidFill>
              </a:rPr>
              <a:t>监测品牌</a:t>
            </a:r>
            <a:r>
              <a:rPr lang="en-US" altLang="zh-CN" sz="1300" b="1" spc="300" dirty="0">
                <a:solidFill>
                  <a:srgbClr val="1264C3"/>
                </a:solidFill>
              </a:rPr>
              <a:t>OTA</a:t>
            </a:r>
            <a:r>
              <a:rPr lang="zh-CN" altLang="en-US" sz="1300" b="1" spc="300" dirty="0">
                <a:solidFill>
                  <a:srgbClr val="1264C3"/>
                </a:solidFill>
              </a:rPr>
              <a:t>频率概况（近一年）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112882"/>
              </p:ext>
            </p:extLst>
          </p:nvPr>
        </p:nvGraphicFramePr>
        <p:xfrm>
          <a:off x="3428146" y="849480"/>
          <a:ext cx="8423235" cy="5815172"/>
        </p:xfrm>
        <a:graphic>
          <a:graphicData uri="http://schemas.openxmlformats.org/drawingml/2006/table">
            <a:tbl>
              <a:tblPr/>
              <a:tblGrid>
                <a:gridCol w="561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6154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4338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06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07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08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09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01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02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03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323">
                <a:tc rowSpan="12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宝骏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丰田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大众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捷达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启辰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雪佛兰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5323">
                <a:tc rowSpan="8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路特斯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smart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沃尔沃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Polestar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凯迪拉克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宝马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65323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林肯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37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9"/>
            <a:ext cx="9693640" cy="4916774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550" y="3522982"/>
            <a:ext cx="843010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26" y="3243281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 dirty="0">
                <a:solidFill>
                  <a:schemeClr val="bg1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zh-CN" altLang="en-US" sz="7200" b="1" i="1" dirty="0">
              <a:solidFill>
                <a:schemeClr val="bg1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3825294" y="3435695"/>
            <a:ext cx="5953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chemeClr val="bg1">
                  <a:lumMod val="65000"/>
                </a:schemeClr>
              </a:buClr>
            </a:pPr>
            <a:r>
              <a:rPr lang="zh-CN" altLang="en-US" sz="6000" b="1" dirty="0">
                <a:latin typeface="+mj-ea"/>
                <a:ea typeface="+mj-ea"/>
              </a:rPr>
              <a:t>政策</a:t>
            </a:r>
            <a:r>
              <a:rPr lang="en-US" altLang="zh-CN" sz="6000" b="1" dirty="0">
                <a:latin typeface="+mj-ea"/>
                <a:ea typeface="+mj-ea"/>
              </a:rPr>
              <a:t>/</a:t>
            </a:r>
            <a:r>
              <a:rPr lang="zh-CN" altLang="en-US" sz="6000" b="1" dirty="0">
                <a:latin typeface="+mj-ea"/>
                <a:ea typeface="+mj-ea"/>
              </a:rPr>
              <a:t>运营</a:t>
            </a:r>
            <a:endParaRPr lang="en-US" altLang="zh-CN" sz="6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716364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5328;"/>
</p:tagLst>
</file>

<file path=ppt/theme/theme1.xml><?xml version="1.0" encoding="utf-8"?>
<a:theme xmlns:a="http://schemas.openxmlformats.org/drawingml/2006/main" name="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60000"/>
            <a:lumOff val="40000"/>
          </a:schemeClr>
        </a:solidFill>
        <a:ln w="9525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500"/>
          </a:lnSpc>
          <a:defRPr sz="105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2.xml><?xml version="1.0" encoding="utf-8"?>
<a:theme xmlns:a="http://schemas.openxmlformats.org/drawingml/2006/main" name="1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3.xml><?xml version="1.0" encoding="utf-8"?>
<a:theme xmlns:a="http://schemas.openxmlformats.org/drawingml/2006/main" name="2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4.xml><?xml version="1.0" encoding="utf-8"?>
<a:theme xmlns:a="http://schemas.openxmlformats.org/drawingml/2006/main" name="3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5.xml><?xml version="1.0" encoding="utf-8"?>
<a:theme xmlns:a="http://schemas.openxmlformats.org/drawingml/2006/main" name="4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6.xml><?xml version="1.0" encoding="utf-8"?>
<a:theme xmlns:a="http://schemas.openxmlformats.org/drawingml/2006/main" name="5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7.xml><?xml version="1.0" encoding="utf-8"?>
<a:theme xmlns:a="http://schemas.openxmlformats.org/drawingml/2006/main" name="6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60000"/>
            <a:lumOff val="40000"/>
          </a:schemeClr>
        </a:solidFill>
        <a:ln w="9525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500"/>
          </a:lnSpc>
          <a:defRPr sz="105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131368</TotalTime>
  <Words>2429</Words>
  <Application>Microsoft Office PowerPoint</Application>
  <PresentationFormat>宽屏</PresentationFormat>
  <Paragraphs>543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等线</vt:lpstr>
      <vt:lpstr>微软雅黑</vt:lpstr>
      <vt:lpstr>系统字体</vt:lpstr>
      <vt:lpstr>Arial</vt:lpstr>
      <vt:lpstr>Calibri</vt:lpstr>
      <vt:lpstr>Lato Light</vt:lpstr>
      <vt:lpstr>Wingdings</vt:lpstr>
      <vt:lpstr>威尔森智联产品</vt:lpstr>
      <vt:lpstr>1_威尔森智联产品</vt:lpstr>
      <vt:lpstr>2_威尔森智联产品</vt:lpstr>
      <vt:lpstr>3_威尔森智联产品</vt:lpstr>
      <vt:lpstr>4_威尔森智联产品</vt:lpstr>
      <vt:lpstr>5_威尔森智联产品</vt:lpstr>
      <vt:lpstr>6_威尔森智联产品</vt:lpstr>
      <vt:lpstr>OTA监测月报</vt:lpstr>
      <vt:lpstr>PowerPoint 演示文稿</vt:lpstr>
      <vt:lpstr>OTA数据概览：行业整体</vt:lpstr>
      <vt:lpstr>OTA数据概览：新势力品牌</vt:lpstr>
      <vt:lpstr>OTA数据概览：自主品牌</vt:lpstr>
      <vt:lpstr>OTA数据概览：合资&amp;豪华品牌</vt:lpstr>
      <vt:lpstr>行业整体：OTA迭代速度</vt:lpstr>
      <vt:lpstr>行业整体：OTA迭代速度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威尔森【智联观察】OTA专题报告精华版</dc:title>
  <dc:creator>WAYS</dc:creator>
  <cp:lastModifiedBy>承桉 李</cp:lastModifiedBy>
  <cp:revision>16182</cp:revision>
  <dcterms:created xsi:type="dcterms:W3CDTF">2018-02-24T04:11:59Z</dcterms:created>
  <dcterms:modified xsi:type="dcterms:W3CDTF">2024-05-20T07:38:46Z</dcterms:modified>
</cp:coreProperties>
</file>