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.xml" ContentType="application/vnd.openxmlformats-officedocument.presentationml.tag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23" r:id="rId3"/>
    <p:sldId id="332" r:id="rId4"/>
    <p:sldId id="341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orient="horz" pos="544">
          <p15:clr>
            <a:srgbClr val="A4A3A4"/>
          </p15:clr>
        </p15:guide>
        <p15:guide id="3" orient="horz" pos="3770">
          <p15:clr>
            <a:srgbClr val="A4A3A4"/>
          </p15:clr>
        </p15:guide>
        <p15:guide id="4" pos="3840">
          <p15:clr>
            <a:srgbClr val="A4A3A4"/>
          </p15:clr>
        </p15:guide>
        <p15:guide id="5" pos="3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570"/>
    <a:srgbClr val="4472C4"/>
    <a:srgbClr val="0070C0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74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81" y="192"/>
      </p:cViewPr>
      <p:guideLst>
        <p:guide orient="horz" pos="2220"/>
        <p:guide orient="horz" pos="544"/>
        <p:guide orient="horz" pos="3770"/>
        <p:guide pos="3840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2&#26376;&#25968;&#25454;\&#26376;&#24230;&#36827;&#21475;&#36710;&#38144;&#37327;&#36208;&#21183;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1&#26376;&#25968;&#25454;\1-&#36827;&#21475;&#27773;&#36710;&#24211;&#23384;&#27700;&#24179;-202311&#26376;&#65288;PPT&#24211;&#23384;&#39029;&#20351;&#29992;&#25968;&#25454;&#65289;&#21103;&#2641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42.069600000000001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formatCode="General">
                  <c:v>93</c:v>
                </c:pt>
                <c:pt idx="12" formatCode="General">
                  <c:v>94</c:v>
                </c:pt>
                <c:pt idx="13">
                  <c:v>87.8</c:v>
                </c:pt>
                <c:pt idx="14">
                  <c:v>79.900000000000006</c:v>
                </c:pt>
                <c:pt idx="15">
                  <c:v>20.8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E4-42B0-AF72-655FD67886AA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Sheet1!$C$2:$C$17</c:f>
              <c:numCache>
                <c:formatCode>0.0%</c:formatCode>
                <c:ptCount val="16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-7.5999999999999998E-2</c:v>
                </c:pt>
                <c:pt idx="11">
                  <c:v>-0.114</c:v>
                </c:pt>
                <c:pt idx="12">
                  <c:v>6.0000000000000001E-3</c:v>
                </c:pt>
                <c:pt idx="13">
                  <c:v>-6.5000000000000002E-2</c:v>
                </c:pt>
                <c:pt idx="14">
                  <c:v>-8.8999999999999996E-2</c:v>
                </c:pt>
                <c:pt idx="15">
                  <c:v>-7.5999999999999998E-2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2E4-42B0-AF72-655FD67886AA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76.900000000000006</c:v>
                </c:pt>
                <c:pt idx="12" formatCode="0.0_ ">
                  <c:v>21.775500000000001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D8-4DA0-AD1F-A6EC977FA1C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1289347771342201E-2"/>
                  <c:y val="6.61782420503547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D8-4DA0-AD1F-A6EC977FA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-0.1076</c:v>
                </c:pt>
                <c:pt idx="11">
                  <c:v>1E-3</c:v>
                </c:pt>
                <c:pt idx="12" formatCode="0.00%">
                  <c:v>-8.5999999999999993E-2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8D8-4DA0-AD1F-A6EC977FA1C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2022</a:t>
            </a:r>
            <a:r>
              <a:rPr lang="zh-CN" altLang="en-US"/>
              <a:t>年</a:t>
            </a:r>
            <a:r>
              <a:rPr lang="en-US" altLang="zh-CN"/>
              <a:t>-2024</a:t>
            </a:r>
            <a:r>
              <a:rPr lang="zh-CN" altLang="en-US"/>
              <a:t>年进口汽车月度销量表</a:t>
            </a:r>
          </a:p>
          <a:p>
            <a:pPr defTabSz="914400">
              <a:defRPr/>
            </a:pPr>
            <a:r>
              <a:rPr lang="zh-CN" altLang="en-US"/>
              <a:t>                                                               单位：万辆</a:t>
            </a:r>
          </a:p>
        </c:rich>
      </c:tx>
      <c:layout>
        <c:manualLayout>
          <c:xMode val="edge"/>
          <c:yMode val="edge"/>
          <c:x val="0.215653153153153"/>
          <c:y val="3.5135135135135102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530-4A54-BEE1-51A95F5F0F73}"/>
            </c:ext>
          </c:extLst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5B9BD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Pt>
            <c:idx val="7"/>
            <c:marker>
              <c:symbol val="circle"/>
              <c:size val="5"/>
              <c:spPr>
                <a:solidFill>
                  <a:srgbClr val="0070C0"/>
                </a:solidFill>
                <a:ln w="9525">
                  <a:solidFill>
                    <a:schemeClr val="accent3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70C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D530-4A54-BEE1-51A95F5F0F73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  <c:pt idx="11">
                  <c:v>80985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530-4A54-BEE1-51A95F5F0F73}"/>
            </c:ext>
          </c:extLst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D530-4A54-BEE1-51A95F5F0F73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5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D530-4A54-BEE1-51A95F5F0F73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Sheet1!$C$8:$N$8</c:f>
              <c:numCache>
                <c:formatCode>General</c:formatCode>
                <c:ptCount val="12"/>
                <c:pt idx="0">
                  <c:v>77182</c:v>
                </c:pt>
                <c:pt idx="1">
                  <c:v>33136</c:v>
                </c:pt>
                <c:pt idx="2">
                  <c:v>55683</c:v>
                </c:pt>
                <c:pt idx="3">
                  <c:v>51754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530-4A54-BEE1-51A95F5F0F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666315049226498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库存变化!$K$18:$K$28</c:f>
              <c:numCache>
                <c:formatCode>0.0_ </c:formatCode>
                <c:ptCount val="11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11</c:v>
                </c:pt>
                <c:pt idx="9" formatCode="General">
                  <c:v>3</c:v>
                </c:pt>
                <c:pt idx="10" formatCode="General">
                  <c:v>-1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58-443C-B312-7AA0685FAB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rgbClr val="F2A570"/>
              </a:solidFill>
              <a:prstDash val="solid"/>
              <a:bevel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635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库存变化!$L$18:$L$28</c:f>
              <c:numCache>
                <c:formatCode>General</c:formatCode>
                <c:ptCount val="11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5.05555555555555</c:v>
                </c:pt>
                <c:pt idx="9" formatCode="0.0_ ">
                  <c:v>4.9305339407486999</c:v>
                </c:pt>
                <c:pt idx="10" formatCode="0.0_ ">
                  <c:v>5.5227886411655804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558-443C-B312-7AA0685FAB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6EE-45CE-BC56-99E2A1BE8E0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Sheet1!$A$3:$A$12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2024YTD</c:v>
                </c:pt>
              </c:strCache>
            </c:str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40.19</c:v>
                </c:pt>
                <c:pt idx="8" formatCode="0.00_ ">
                  <c:v>41.57</c:v>
                </c:pt>
                <c:pt idx="9">
                  <c:v>40.04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EE-45CE-BC56-99E2A1BE8E02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40548</c:v>
                </c:pt>
                <c:pt idx="1">
                  <c:v>56129</c:v>
                </c:pt>
                <c:pt idx="2">
                  <c:v>35310</c:v>
                </c:pt>
                <c:pt idx="3">
                  <c:v>17553</c:v>
                </c:pt>
                <c:pt idx="4">
                  <c:v>29355</c:v>
                </c:pt>
                <c:pt idx="5">
                  <c:v>16943</c:v>
                </c:pt>
                <c:pt idx="6">
                  <c:v>10566</c:v>
                </c:pt>
                <c:pt idx="7">
                  <c:v>7350</c:v>
                </c:pt>
                <c:pt idx="8">
                  <c:v>5441</c:v>
                </c:pt>
                <c:pt idx="9">
                  <c:v>4588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9F-41D4-8AE5-92360916696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55284</c:v>
                </c:pt>
                <c:pt idx="1">
                  <c:v>43402</c:v>
                </c:pt>
                <c:pt idx="2">
                  <c:v>29869</c:v>
                </c:pt>
                <c:pt idx="3">
                  <c:v>19649</c:v>
                </c:pt>
                <c:pt idx="4">
                  <c:v>17657</c:v>
                </c:pt>
                <c:pt idx="5">
                  <c:v>15810</c:v>
                </c:pt>
                <c:pt idx="6">
                  <c:v>12936</c:v>
                </c:pt>
                <c:pt idx="7">
                  <c:v>6306</c:v>
                </c:pt>
                <c:pt idx="8">
                  <c:v>5992</c:v>
                </c:pt>
                <c:pt idx="9">
                  <c:v>2141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9F-41D4-8AE5-9236091669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保时捷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0.36342113051198599</c:v>
                </c:pt>
                <c:pt idx="1">
                  <c:v>-0.22674553261237501</c:v>
                </c:pt>
                <c:pt idx="2">
                  <c:v>-0.154092325120362</c:v>
                </c:pt>
                <c:pt idx="3">
                  <c:v>0.119409787500712</c:v>
                </c:pt>
                <c:pt idx="4">
                  <c:v>-0.398501107136774</c:v>
                </c:pt>
                <c:pt idx="5">
                  <c:v>-6.6871274272560899E-2</c:v>
                </c:pt>
                <c:pt idx="6">
                  <c:v>0.224304372515616</c:v>
                </c:pt>
                <c:pt idx="7">
                  <c:v>-0.14204081632653101</c:v>
                </c:pt>
                <c:pt idx="8">
                  <c:v>0.10126814923727299</c:v>
                </c:pt>
                <c:pt idx="9">
                  <c:v>-0.53334786399302503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379F-41D4-8AE5-923609166967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36845499268899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104249</c:v>
                </c:pt>
                <c:pt idx="1">
                  <c:v>62574</c:v>
                </c:pt>
                <c:pt idx="2">
                  <c:v>10776</c:v>
                </c:pt>
                <c:pt idx="3">
                  <c:v>5728</c:v>
                </c:pt>
                <c:pt idx="4">
                  <c:v>12925</c:v>
                </c:pt>
                <c:pt idx="5">
                  <c:v>4500</c:v>
                </c:pt>
                <c:pt idx="6">
                  <c:v>7746</c:v>
                </c:pt>
                <c:pt idx="7">
                  <c:v>124426</c:v>
                </c:pt>
                <c:pt idx="8">
                  <c:v>9565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8D-4255-BA67-2011922F5A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101664</c:v>
                </c:pt>
                <c:pt idx="1">
                  <c:v>68466</c:v>
                </c:pt>
                <c:pt idx="2">
                  <c:v>13438</c:v>
                </c:pt>
                <c:pt idx="3">
                  <c:v>5387</c:v>
                </c:pt>
                <c:pt idx="4">
                  <c:v>8105</c:v>
                </c:pt>
                <c:pt idx="5">
                  <c:v>3705</c:v>
                </c:pt>
                <c:pt idx="6">
                  <c:v>2563</c:v>
                </c:pt>
                <c:pt idx="7">
                  <c:v>108559</c:v>
                </c:pt>
                <c:pt idx="8">
                  <c:v>7532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8D-4255-BA67-2011922F5A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6767978635468E-2"/>
                  <c:y val="-6.873760740251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98D-4255-BA67-2011922F5A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-2.4796400924709101E-2</c:v>
                </c:pt>
                <c:pt idx="1">
                  <c:v>9.4160513951481506E-2</c:v>
                </c:pt>
                <c:pt idx="2">
                  <c:v>0.24703043801039301</c:v>
                </c:pt>
                <c:pt idx="3">
                  <c:v>-5.95321229050279E-2</c:v>
                </c:pt>
                <c:pt idx="4">
                  <c:v>-0.37292069632495201</c:v>
                </c:pt>
                <c:pt idx="5">
                  <c:v>-0.176666666666667</c:v>
                </c:pt>
                <c:pt idx="6">
                  <c:v>-0.669119545571908</c:v>
                </c:pt>
                <c:pt idx="7">
                  <c:v>-0.127521579091187</c:v>
                </c:pt>
                <c:pt idx="8">
                  <c:v>-0.21254573967590201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98D-4255-BA67-2011922F5A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02"/>
          <c:y val="3.0960964394608301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0.0%</c:formatCode>
                <c:ptCount val="14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1.4102367145859E-2</c:v>
                </c:pt>
                <c:pt idx="12">
                  <c:v>3.4848796115949397E-2</c:v>
                </c:pt>
                <c:pt idx="13">
                  <c:v>2.0582765034098002E-2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57-4657-9BB3-6E37440D6C42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0.0%</c:formatCode>
                <c:ptCount val="14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3.81032107882067E-2</c:v>
                </c:pt>
                <c:pt idx="12">
                  <c:v>2.2581114922233199E-2</c:v>
                </c:pt>
                <c:pt idx="13">
                  <c:v>1.73865123648137E-2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57-4657-9BB3-6E37440D6C42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Sheet1!$D$2:$D$15</c:f>
              <c:numCache>
                <c:formatCode>0.0%</c:formatCode>
                <c:ptCount val="14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0.47728935630609598</c:v>
                </c:pt>
                <c:pt idx="12">
                  <c:v>0.39834012487420301</c:v>
                </c:pt>
                <c:pt idx="13">
                  <c:v>0.39891621317535803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57-4657-9BB3-6E37440D6C42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Sheet1!$E$2:$E$15</c:f>
              <c:numCache>
                <c:formatCode>0.0%</c:formatCode>
                <c:ptCount val="14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0.14866983119341501</c:v>
                </c:pt>
                <c:pt idx="12">
                  <c:v>0.20834774422892399</c:v>
                </c:pt>
                <c:pt idx="13">
                  <c:v>0.222543684415972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57-4657-9BB3-6E37440D6C42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Sheet1!$F$2:$F$15</c:f>
              <c:numCache>
                <c:formatCode>0.0%</c:formatCode>
                <c:ptCount val="14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0.26851781934076102</c:v>
                </c:pt>
                <c:pt idx="12">
                  <c:v>0.285716700429336</c:v>
                </c:pt>
                <c:pt idx="13">
                  <c:v>0.28931138205781698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857-4657-9BB3-6E37440D6C42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Sheet1!$G$2:$G$15</c:f>
              <c:numCache>
                <c:formatCode>0.0%</c:formatCode>
                <c:ptCount val="14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4.2822660650073299E-2</c:v>
                </c:pt>
                <c:pt idx="12">
                  <c:v>4.14149635805246E-2</c:v>
                </c:pt>
                <c:pt idx="13">
                  <c:v>4.6015016876765201E-2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857-4657-9BB3-6E37440D6C42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Sheet1!$H$2:$H$15</c:f>
              <c:numCache>
                <c:formatCode>0.0%</c:formatCode>
                <c:ptCount val="14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1.0494754575587999E-2</c:v>
                </c:pt>
                <c:pt idx="12">
                  <c:v>8.7505558488299197E-3</c:v>
                </c:pt>
                <c:pt idx="13">
                  <c:v>5.2444260751762298E-3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857-4657-9BB3-6E37440D6C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45993</c:v>
                </c:pt>
                <c:pt idx="9">
                  <c:v>7951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8E-4DBD-836F-CDDBACF89753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68E-4DBD-836F-CDDBACF8975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/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D68E-4DBD-836F-CDDBACF8975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/>
                      <a:t>47.9</a:t>
                    </a:r>
                    <a:r>
                      <a:rPr lang="en-US"/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D68E-4DBD-836F-CDDBACF897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 formatCode="0.00%">
                  <c:v>-0.105381294964029</c:v>
                </c:pt>
                <c:pt idx="8" formatCode="0.00%">
                  <c:v>0.47939999999999999</c:v>
                </c:pt>
                <c:pt idx="9" formatCode="0.00%">
                  <c:v>-0.34499999999999997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D68E-4DBD-836F-CDDBACF89753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-317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685657"/>
            <a:ext cx="12191999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2024-4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04337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41550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2024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4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0" y="3523220"/>
            <a:ext cx="12191999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23640" y="3086100"/>
            <a:ext cx="4663440" cy="436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indent="0" algn="just"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占比上升到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39.9%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年上升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0.1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个百分点，继续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28.9%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年同期增长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0.3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22.3%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22935" y="2899410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2011-2024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907242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7951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34.5%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24.3%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50.5%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29081" y="214969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28216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93285" y="7390130"/>
            <a:ext cx="914400" cy="914400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供给：汽车进口量历经四年的连续下滑后，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仍是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年的主要任务。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20.8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万辆，相比较去年同期下降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7.6%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832.8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17.1%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2387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95541" y="299310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需求：近两年，进口车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保持在低位稳定，受疫情和芯片短期冲击，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万辆，同比基本持平。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217755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8.6%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1044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月份，整体汽车市场的销售情况仍稳定在低位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83970" y="583946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36.6%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  -41.8%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en-US" altLang="zh-CN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-15%   -12.7%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06500" y="2409825"/>
          <a:ext cx="9731375" cy="319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年仍延续去年趋势，处于去库存周期。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月进口车销量进一步下探，库存深度上升至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5.5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个月，创历史新高。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55040" y="3211830"/>
          <a:ext cx="1041654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97981" y="2976629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7670" y="3327882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702405" y="895531"/>
            <a:ext cx="1107757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（四）价格：整体进口汽车报关单价仍呈现逐年提升，从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40.04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万元左右。根据海关统计数据显示，继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月份进口汽车报关均价首次低于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年平均报关单价后，本月进口汽车报关均价进一步下挫，说明近年来汽车行业消费升级趋势有所改变。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（五）品牌结构：本月进口汽车市场仍延续整体下滑大趋势。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月超豪华汽车累计下跌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34.25%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17.03%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，豪华车下跌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7.33%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在销量占比上，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占比稳定在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90.25%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7225" y="271970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729740" y="3335020"/>
          <a:ext cx="9145905" cy="2597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2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2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53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2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02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12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19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4月(辆)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1-4月累计(辆)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727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443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-39.06%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2794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1837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-34.25%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52811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46776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-11.43%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90.38%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212073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196526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-7.33%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90.25%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94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5722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4535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-20.74%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8.76%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23373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19392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-17.03%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8.91%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60897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721995"/>
            <a:ext cx="11109960" cy="15405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月，前十大品牌中有四个品牌（雷克萨斯、奥迪、丰田、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MINI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）实现正增长，其中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1-4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月雷克萨斯共销售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55284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增幅最大，达到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36.3%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。国内汽车市场的价格战也影响到进口车市场，比如保时捷，从今年开年到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月，销量比去年同期下降了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39.9%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。与此同时，我们看到1-4月销量降幅最大的大众，同比下降了53.3%。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88310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大车型销量均出现不同程度的跌幅，轿车同比下跌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2.48%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12.75%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；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降幅达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21.25%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。轿车中的小众车型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coupe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轿跑表现出色，同比增长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24.7%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054475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2021-2024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2"/>
  <p:tag name="TABLE_ENDDRAG_RECT" val="104*447*747*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38.9968503937007,&quot;width&quot;:19201.66456692913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20*204"/>
  <p:tag name="TABLE_ENDDRAG_RECT" val="127*258*720*204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869</Words>
  <Application>Microsoft Office PowerPoint</Application>
  <PresentationFormat>宽屏</PresentationFormat>
  <Paragraphs>90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锐字云字库美黑GB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承桉 李</cp:lastModifiedBy>
  <cp:revision>532</cp:revision>
  <dcterms:created xsi:type="dcterms:W3CDTF">2021-11-13T06:30:00Z</dcterms:created>
  <dcterms:modified xsi:type="dcterms:W3CDTF">2024-06-06T06:27:48Z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2257250A78D64A1693D5C9A8453302D2</vt:lpwstr>
  </property>
</Properties>
</file>