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6.xml" ContentType="application/vnd.openxmlformats-officedocument.presentationml.notesSlide+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7.xml" ContentType="application/vnd.openxmlformats-officedocument.presentationml.notesSlide+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drawings/drawing1.xml" ContentType="application/vnd.openxmlformats-officedocument.drawingml.chartshapes+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8.xml" ContentType="application/vnd.openxmlformats-officedocument.presentationml.notesSlide+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6.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7.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9.xml" ContentType="application/vnd.openxmlformats-officedocument.presentationml.notesSlide+xml"/>
  <Override PartName="/ppt/charts/chart18.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9.xml" ContentType="application/vnd.openxmlformats-officedocument.drawingml.chart+xml"/>
  <Override PartName="/ppt/charts/style18.xml" ContentType="application/vnd.ms-office.chartstyle+xml"/>
  <Override PartName="/ppt/charts/colors18.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8" r:id="rId2"/>
  </p:sldMasterIdLst>
  <p:notesMasterIdLst>
    <p:notesMasterId r:id="rId33"/>
  </p:notesMasterIdLst>
  <p:sldIdLst>
    <p:sldId id="9850" r:id="rId3"/>
    <p:sldId id="9969" r:id="rId4"/>
    <p:sldId id="9852" r:id="rId5"/>
    <p:sldId id="9949" r:id="rId6"/>
    <p:sldId id="9982" r:id="rId7"/>
    <p:sldId id="10043" r:id="rId8"/>
    <p:sldId id="9992" r:id="rId9"/>
    <p:sldId id="9879" r:id="rId10"/>
    <p:sldId id="9960" r:id="rId11"/>
    <p:sldId id="10044" r:id="rId12"/>
    <p:sldId id="9975" r:id="rId13"/>
    <p:sldId id="9954" r:id="rId14"/>
    <p:sldId id="9955" r:id="rId15"/>
    <p:sldId id="9810" r:id="rId16"/>
    <p:sldId id="10030" r:id="rId17"/>
    <p:sldId id="10029" r:id="rId18"/>
    <p:sldId id="10031" r:id="rId19"/>
    <p:sldId id="10033" r:id="rId20"/>
    <p:sldId id="9970" r:id="rId21"/>
    <p:sldId id="10045" r:id="rId22"/>
    <p:sldId id="9957" r:id="rId23"/>
    <p:sldId id="9891" r:id="rId24"/>
    <p:sldId id="10046" r:id="rId25"/>
    <p:sldId id="9893" r:id="rId26"/>
    <p:sldId id="10047" r:id="rId27"/>
    <p:sldId id="10048" r:id="rId28"/>
    <p:sldId id="10049" r:id="rId29"/>
    <p:sldId id="9884" r:id="rId30"/>
    <p:sldId id="9942" r:id="rId31"/>
    <p:sldId id="264"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02" userDrawn="1">
          <p15:clr>
            <a:srgbClr val="A4A3A4"/>
          </p15:clr>
        </p15:guide>
        <p15:guide id="2" pos="3402" userDrawn="1">
          <p15:clr>
            <a:srgbClr val="A4A3A4"/>
          </p15:clr>
        </p15:guide>
        <p15:guide id="3" pos="1315" userDrawn="1">
          <p15:clr>
            <a:srgbClr val="A4A3A4"/>
          </p15:clr>
        </p15:guide>
        <p15:guide id="4" pos="4218" userDrawn="1">
          <p15:clr>
            <a:srgbClr val="A4A3A4"/>
          </p15:clr>
        </p15:guide>
        <p15:guide id="5" orient="horz" pos="3226" userDrawn="1">
          <p15:clr>
            <a:srgbClr val="A4A3A4"/>
          </p15:clr>
        </p15:guide>
        <p15:guide id="6" orient="horz" pos="1774" userDrawn="1">
          <p15:clr>
            <a:srgbClr val="A4A3A4"/>
          </p15:clr>
        </p15:guide>
        <p15:guide id="7" orient="horz" pos="411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initials="M" lastIdx="2" clrIdx="0">
    <p:extLst>
      <p:ext uri="{19B8F6BF-5375-455C-9EA6-DF929625EA0E}">
        <p15:presenceInfo xmlns:p15="http://schemas.microsoft.com/office/powerpoint/2012/main" userId="Microsoft" providerId="None"/>
      </p:ext>
    </p:extLst>
  </p:cmAuthor>
  <p:cmAuthor id="2" name="sumojie" initials="s" lastIdx="6" clrIdx="1">
    <p:extLst>
      <p:ext uri="{19B8F6BF-5375-455C-9EA6-DF929625EA0E}">
        <p15:presenceInfo xmlns:p15="http://schemas.microsoft.com/office/powerpoint/2012/main" userId="sumojie" providerId="None"/>
      </p:ext>
    </p:extLst>
  </p:cmAuthor>
  <p:cmAuthor id="3" name="admin" initials="a" lastIdx="1" clrIdx="2">
    <p:extLst>
      <p:ext uri="{19B8F6BF-5375-455C-9EA6-DF929625EA0E}">
        <p15:presenceInfo xmlns:p15="http://schemas.microsoft.com/office/powerpoint/2012/main" userId="admin" providerId="None"/>
      </p:ext>
    </p:extLst>
  </p:cmAuthor>
  <p:cmAuthor id="4" name="LGZ" initials="L" lastIdx="2" clrIdx="3">
    <p:extLst>
      <p:ext uri="{19B8F6BF-5375-455C-9EA6-DF929625EA0E}">
        <p15:presenceInfo xmlns:p15="http://schemas.microsoft.com/office/powerpoint/2012/main" userId="LGZ" providerId="None"/>
      </p:ext>
    </p:extLst>
  </p:cmAuthor>
  <p:cmAuthor id="5" name="陆 广智" initials="陆" lastIdx="4" clrIdx="4">
    <p:extLst>
      <p:ext uri="{19B8F6BF-5375-455C-9EA6-DF929625EA0E}">
        <p15:presenceInfo xmlns:p15="http://schemas.microsoft.com/office/powerpoint/2012/main" userId="b3eaa44e5b0a2a0a" providerId="Windows Live"/>
      </p:ext>
    </p:extLst>
  </p:cmAuthor>
  <p:cmAuthor id="6" name="Luguangzhi" initials="s" lastIdx="1" clrIdx="5">
    <p:extLst>
      <p:ext uri="{19B8F6BF-5375-455C-9EA6-DF929625EA0E}">
        <p15:presenceInfo xmlns:p15="http://schemas.microsoft.com/office/powerpoint/2012/main" userId="Luguangzh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5076"/>
    <a:srgbClr val="A6A6A6"/>
    <a:srgbClr val="0070C0"/>
    <a:srgbClr val="A1C490"/>
    <a:srgbClr val="42AC84"/>
    <a:srgbClr val="C00000"/>
    <a:srgbClr val="C30F0F"/>
    <a:srgbClr val="D97979"/>
    <a:srgbClr val="006100"/>
    <a:srgbClr val="3A96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主题样式 1 - 个性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7853C-536D-4A76-A0AE-DD22124D55A5}" styleName="主题样式 1 - 个性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06799F8-075E-4A3A-A7F6-7FBC6576F1A4}" styleName="主题样式 2 - 个性色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6113" autoAdjust="0"/>
  </p:normalViewPr>
  <p:slideViewPr>
    <p:cSldViewPr snapToGrid="0" showGuides="1">
      <p:cViewPr varScale="1">
        <p:scale>
          <a:sx n="114" d="100"/>
          <a:sy n="114" d="100"/>
        </p:scale>
        <p:origin x="1506" y="96"/>
      </p:cViewPr>
      <p:guideLst>
        <p:guide orient="horz" pos="3702"/>
        <p:guide pos="3402"/>
        <p:guide pos="1315"/>
        <p:guide pos="4218"/>
        <p:guide orient="horz" pos="3226"/>
        <p:guide orient="horz" pos="1774"/>
        <p:guide orient="horz" pos="4110"/>
      </p:guideLst>
    </p:cSldViewPr>
  </p:slideViewPr>
  <p:notesTextViewPr>
    <p:cViewPr>
      <p:scale>
        <a:sx n="1" d="1"/>
        <a:sy n="1" d="1"/>
      </p:scale>
      <p:origin x="0" y="0"/>
    </p:cViewPr>
  </p:notesTextViewPr>
  <p:sorterViewPr>
    <p:cViewPr>
      <p:scale>
        <a:sx n="100" d="100"/>
        <a:sy n="100" d="100"/>
      </p:scale>
      <p:origin x="0" y="-259"/>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oleObject" Target="file:///F:\CADA&#20013;&#22269;&#27773;&#36710;&#27969;&#36890;&#21327;&#20250;&#24037;&#20316;&#25991;&#26723;\2024&#24180;&#24037;&#20316;&#20869;&#23481;\2024&#24180;PPT&#26376;&#25253;&#25968;&#25454;&#32479;&#35745;&#27169;&#26495;(&#26032;).xlsx" TargetMode="External"/></Relationships>
</file>

<file path=ppt/charts/_rels/chart10.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9.xml"/><Relationship Id="rId1" Type="http://schemas.microsoft.com/office/2011/relationships/chartStyle" Target="style9.xml"/></Relationships>
</file>

<file path=ppt/charts/_rels/chart11.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0.xml"/><Relationship Id="rId1" Type="http://schemas.microsoft.com/office/2011/relationships/chartStyle" Target="style10.xml"/></Relationships>
</file>

<file path=ppt/charts/_rels/chart12.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chartUserShapes" Target="../drawings/drawing1.xml"/></Relationships>
</file>

<file path=ppt/charts/_rels/chart13.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2.xml"/><Relationship Id="rId1" Type="http://schemas.microsoft.com/office/2011/relationships/chartStyle" Target="style12.xml"/></Relationships>
</file>

<file path=ppt/charts/_rels/chart14.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3.xml"/><Relationship Id="rId1" Type="http://schemas.microsoft.com/office/2011/relationships/chartStyle" Target="style13.xml"/></Relationships>
</file>

<file path=ppt/charts/_rels/chart15.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4.xml"/><Relationship Id="rId1" Type="http://schemas.microsoft.com/office/2011/relationships/chartStyle" Target="style14.xml"/></Relationships>
</file>

<file path=ppt/charts/_rels/chart16.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5.xml"/><Relationship Id="rId1" Type="http://schemas.microsoft.com/office/2011/relationships/chartStyle" Target="style15.xml"/></Relationships>
</file>

<file path=ppt/charts/_rels/chart17.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6.xml"/><Relationship Id="rId1" Type="http://schemas.microsoft.com/office/2011/relationships/chartStyle" Target="style16.xml"/></Relationships>
</file>

<file path=ppt/charts/_rels/chart18.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7.xml"/><Relationship Id="rId1" Type="http://schemas.microsoft.com/office/2011/relationships/chartStyle" Target="style17.xml"/></Relationships>
</file>

<file path=ppt/charts/_rels/chart19.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8.xml"/><Relationship Id="rId1" Type="http://schemas.microsoft.com/office/2011/relationships/chartStyle" Target="style18.xml"/></Relationships>
</file>

<file path=ppt/charts/_rels/chart2.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sz="1400">
                <a:latin typeface="微软雅黑" panose="020B0503020204020204" pitchFamily="34" charset="-122"/>
                <a:ea typeface="微软雅黑" panose="020B0503020204020204" pitchFamily="34" charset="-122"/>
              </a:rPr>
              <a:t>2023-2024</a:t>
            </a:r>
            <a:r>
              <a:rPr lang="zh-CN" sz="1400">
                <a:latin typeface="微软雅黑" panose="020B0503020204020204" pitchFamily="34" charset="-122"/>
                <a:ea typeface="微软雅黑" panose="020B0503020204020204" pitchFamily="34" charset="-122"/>
              </a:rPr>
              <a:t>年全国二手车月度交易量变化趋势（单位：万辆，</a:t>
            </a:r>
            <a:r>
              <a:rPr lang="en-US" sz="1400">
                <a:latin typeface="微软雅黑" panose="020B0503020204020204" pitchFamily="34" charset="-122"/>
                <a:ea typeface="微软雅黑" panose="020B0503020204020204" pitchFamily="34" charset="-122"/>
              </a:rPr>
              <a:t>%</a:t>
            </a:r>
            <a:r>
              <a:rPr lang="zh-CN" sz="1400">
                <a:latin typeface="微软雅黑" panose="020B0503020204020204" pitchFamily="34" charset="-122"/>
                <a:ea typeface="微软雅黑" panose="020B0503020204020204" pitchFamily="34" charset="-122"/>
              </a:rPr>
              <a:t>）</a:t>
            </a:r>
          </a:p>
        </c:rich>
      </c:tx>
      <c:layout>
        <c:manualLayout>
          <c:xMode val="edge"/>
          <c:yMode val="edge"/>
          <c:x val="0.1899424485194843"/>
          <c:y val="2.589676106195208E-2"/>
        </c:manualLayout>
      </c:layout>
      <c:overlay val="0"/>
      <c:spPr>
        <a:noFill/>
        <a:ln>
          <a:noFill/>
        </a:ln>
        <a:effectLst/>
      </c:spPr>
    </c:title>
    <c:autoTitleDeleted val="0"/>
    <c:plotArea>
      <c:layout>
        <c:manualLayout>
          <c:layoutTarget val="inner"/>
          <c:xMode val="edge"/>
          <c:yMode val="edge"/>
          <c:x val="7.0814035466949171E-2"/>
          <c:y val="0.30951718513546139"/>
          <c:w val="0.86190921566643419"/>
          <c:h val="0.54961866687306837"/>
        </c:manualLayout>
      </c:layout>
      <c:barChart>
        <c:barDir val="col"/>
        <c:grouping val="clustered"/>
        <c:varyColors val="0"/>
        <c:ser>
          <c:idx val="0"/>
          <c:order val="0"/>
          <c:tx>
            <c:strRef>
              <c:f>月度会!$B$19</c:f>
              <c:strCache>
                <c:ptCount val="1"/>
                <c:pt idx="0">
                  <c:v>2024年交易量</c:v>
                </c:pt>
              </c:strCache>
            </c:strRef>
          </c:tx>
          <c:spPr>
            <a:solidFill>
              <a:schemeClr val="accent1">
                <a:lumMod val="50000"/>
              </a:schemeClr>
            </a:solidFill>
            <a:ln>
              <a:noFill/>
            </a:ln>
            <a:effectLst>
              <a:outerShdw blurRad="57150" dist="19050" dir="5400000" algn="ctr" rotWithShape="0">
                <a:srgbClr val="000000">
                  <a:alpha val="63000"/>
                </a:srgbClr>
              </a:outerShdw>
            </a:effectLst>
          </c:spPr>
          <c:invertIfNegative val="0"/>
          <c:dLbls>
            <c:spPr>
              <a:noFill/>
              <a:ln>
                <a:noFill/>
              </a:ln>
              <a:effectLst/>
            </c:spPr>
            <c:txPr>
              <a:bodyPr spcFirstLastPara="1" vertOverflow="ellipsis" vert="eaVert" wrap="square" lIns="38100" tIns="19050" rIns="38100" bIns="19050" anchor="ctr" anchorCtr="1">
                <a:spAutoFit/>
              </a:bodyPr>
              <a:lstStyle/>
              <a:p>
                <a:pPr>
                  <a:defRPr sz="1100" b="1" i="0" u="none" strike="noStrike" kern="1200" baseline="0">
                    <a:solidFill>
                      <a:schemeClr val="bg1"/>
                    </a:solidFill>
                    <a:latin typeface="+mn-lt"/>
                    <a:ea typeface="+mn-ea"/>
                    <a:cs typeface="+mn-cs"/>
                  </a:defRPr>
                </a:pPr>
                <a:endParaRPr lang="zh-CN"/>
              </a:p>
            </c:txPr>
            <c:dLblPos val="in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月度会!$B$20:$B$31</c:f>
              <c:numCache>
                <c:formatCode>0.00</c:formatCode>
                <c:ptCount val="12"/>
                <c:pt idx="0">
                  <c:v>168.8366</c:v>
                </c:pt>
                <c:pt idx="1">
                  <c:v>120.1621</c:v>
                </c:pt>
                <c:pt idx="2">
                  <c:v>171.03120000000001</c:v>
                </c:pt>
                <c:pt idx="3">
                  <c:v>167.8991</c:v>
                </c:pt>
              </c:numCache>
            </c:numRef>
          </c:val>
          <c:extLst xmlns:c15="http://schemas.microsoft.com/office/drawing/2012/chart">
            <c:ext xmlns:c16="http://schemas.microsoft.com/office/drawing/2014/chart" uri="{C3380CC4-5D6E-409C-BE32-E72D297353CC}">
              <c16:uniqueId val="{00000000-DB72-42E0-B97C-CDC2A549D54B}"/>
            </c:ext>
          </c:extLst>
        </c:ser>
        <c:ser>
          <c:idx val="1"/>
          <c:order val="1"/>
          <c:tx>
            <c:strRef>
              <c:f>月度会!$C$19</c:f>
              <c:strCache>
                <c:ptCount val="1"/>
                <c:pt idx="0">
                  <c:v>2023年交易量</c:v>
                </c:pt>
              </c:strCache>
            </c:strRef>
          </c:tx>
          <c:spPr>
            <a:solidFill>
              <a:schemeClr val="accent1">
                <a:lumMod val="75000"/>
              </a:schemeClr>
            </a:solidFill>
            <a:ln>
              <a:noFill/>
            </a:ln>
            <a:effectLst>
              <a:outerShdw blurRad="57150" dist="19050" dir="5400000" algn="ctr" rotWithShape="0">
                <a:srgbClr val="000000">
                  <a:alpha val="63000"/>
                </a:srgbClr>
              </a:outerShdw>
            </a:effectLst>
          </c:spPr>
          <c:invertIfNegative val="0"/>
          <c:dLbls>
            <c:spPr>
              <a:noFill/>
              <a:ln>
                <a:noFill/>
              </a:ln>
              <a:effectLst/>
            </c:spPr>
            <c:txPr>
              <a:bodyPr spcFirstLastPara="1" vertOverflow="ellipsis" vert="eaVert" wrap="square" lIns="38100" tIns="19050" rIns="38100" bIns="19050" anchor="ctr" anchorCtr="0">
                <a:spAutoFit/>
              </a:bodyPr>
              <a:lstStyle/>
              <a:p>
                <a:pPr algn="ctr">
                  <a:defRPr lang="en-US" altLang="zh-CN" sz="1100" b="1" i="0" u="none" strike="noStrike" kern="1200" baseline="0">
                    <a:solidFill>
                      <a:schemeClr val="bg1"/>
                    </a:solidFill>
                    <a:latin typeface="+mn-lt"/>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月度会!$C$20:$C$31</c:f>
              <c:numCache>
                <c:formatCode>0.00</c:formatCode>
                <c:ptCount val="12"/>
                <c:pt idx="0">
                  <c:v>124.8206</c:v>
                </c:pt>
                <c:pt idx="1">
                  <c:v>145.88239999999999</c:v>
                </c:pt>
                <c:pt idx="2">
                  <c:v>156.74109999999999</c:v>
                </c:pt>
                <c:pt idx="3">
                  <c:v>146.4076</c:v>
                </c:pt>
                <c:pt idx="4">
                  <c:v>149.67529999999999</c:v>
                </c:pt>
                <c:pt idx="5">
                  <c:v>153.33680000000001</c:v>
                </c:pt>
                <c:pt idx="6">
                  <c:v>157.21539999999999</c:v>
                </c:pt>
                <c:pt idx="7">
                  <c:v>155.9374</c:v>
                </c:pt>
                <c:pt idx="8">
                  <c:v>159.16159999999999</c:v>
                </c:pt>
                <c:pt idx="9">
                  <c:v>160.90100000000001</c:v>
                </c:pt>
                <c:pt idx="10">
                  <c:v>165.1542</c:v>
                </c:pt>
                <c:pt idx="11">
                  <c:v>166.0984</c:v>
                </c:pt>
              </c:numCache>
            </c:numRef>
          </c:val>
          <c:extLst>
            <c:ext xmlns:c16="http://schemas.microsoft.com/office/drawing/2014/chart" uri="{C3380CC4-5D6E-409C-BE32-E72D297353CC}">
              <c16:uniqueId val="{00000001-DB72-42E0-B97C-CDC2A549D54B}"/>
            </c:ext>
          </c:extLst>
        </c:ser>
        <c:dLbls>
          <c:dLblPos val="ctr"/>
          <c:showLegendKey val="0"/>
          <c:showVal val="1"/>
          <c:showCatName val="0"/>
          <c:showSerName val="0"/>
          <c:showPercent val="0"/>
          <c:showBubbleSize val="0"/>
        </c:dLbls>
        <c:gapWidth val="50"/>
        <c:overlap val="-27"/>
        <c:axId val="1199899551"/>
        <c:axId val="1199888319"/>
        <c:extLst>
          <c:ext xmlns:c15="http://schemas.microsoft.com/office/drawing/2012/chart" uri="{02D57815-91ED-43cb-92C2-25804820EDAC}">
            <c15:filteredBarSeries>
              <c15:ser>
                <c:idx val="2"/>
                <c:order val="2"/>
                <c:tx>
                  <c:strRef>
                    <c:extLst>
                      <c:ext uri="{02D57815-91ED-43cb-92C2-25804820EDAC}">
                        <c15:formulaRef>
                          <c15:sqref>月度会!$D$19</c15:sqref>
                        </c15:formulaRef>
                      </c:ext>
                    </c:extLst>
                    <c:strCache>
                      <c:ptCount val="1"/>
                      <c:pt idx="0">
                        <c:v>2022年交易量</c:v>
                      </c:pt>
                    </c:strCache>
                  </c:strRef>
                </c:tx>
                <c:spPr>
                  <a:solidFill>
                    <a:schemeClr val="accent1">
                      <a:lumMod val="20000"/>
                      <a:lumOff val="80000"/>
                    </a:schemeClr>
                  </a:solidFill>
                  <a:ln>
                    <a:noFill/>
                  </a:ln>
                  <a:effectLst>
                    <a:outerShdw blurRad="57150" dist="19050" dir="5400000" algn="ctr" rotWithShape="0">
                      <a:srgbClr val="000000">
                        <a:alpha val="63000"/>
                      </a:srgbClr>
                    </a:outerShdw>
                  </a:effectLst>
                </c:spPr>
                <c:invertIfNegative val="0"/>
                <c:dPt>
                  <c:idx val="0"/>
                  <c:invertIfNegative val="0"/>
                  <c:bubble3D val="0"/>
                  <c:extLst>
                    <c:ext xmlns:c16="http://schemas.microsoft.com/office/drawing/2014/chart" uri="{C3380CC4-5D6E-409C-BE32-E72D297353CC}">
                      <c16:uniqueId val="{00000012-DB72-42E0-B97C-CDC2A549D54B}"/>
                    </c:ext>
                  </c:extLst>
                </c:dPt>
                <c:dLbls>
                  <c:spPr>
                    <a:noFill/>
                    <a:ln>
                      <a:noFill/>
                    </a:ln>
                    <a:effectLst/>
                  </c:spPr>
                  <c:txPr>
                    <a:bodyPr spcFirstLastPara="1" vertOverflow="ellipsis" vert="eaVert" wrap="square" lIns="38100" tIns="19050" rIns="38100" bIns="19050" anchor="ctr" anchorCtr="0">
                      <a:spAutoFit/>
                    </a:bodyPr>
                    <a:lstStyle/>
                    <a:p>
                      <a:pPr algn="ctr">
                        <a:defRPr lang="en-US" altLang="zh-CN" sz="700" b="1" i="0" u="none" strike="noStrike" kern="1200" baseline="0">
                          <a:solidFill>
                            <a:sysClr val="windowText" lastClr="000000"/>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月度会!$D$20:$D$31</c15:sqref>
                        </c15:formulaRef>
                      </c:ext>
                    </c:extLst>
                    <c:numCache>
                      <c:formatCode>0.00</c:formatCode>
                      <c:ptCount val="12"/>
                      <c:pt idx="0">
                        <c:v>148.46469999999999</c:v>
                      </c:pt>
                      <c:pt idx="1">
                        <c:v>107.681</c:v>
                      </c:pt>
                      <c:pt idx="2">
                        <c:v>131.81360000000001</c:v>
                      </c:pt>
                      <c:pt idx="3">
                        <c:v>110.0561</c:v>
                      </c:pt>
                      <c:pt idx="4">
                        <c:v>118.8408</c:v>
                      </c:pt>
                      <c:pt idx="5">
                        <c:v>141.65880000000001</c:v>
                      </c:pt>
                      <c:pt idx="6">
                        <c:v>144.327</c:v>
                      </c:pt>
                      <c:pt idx="7">
                        <c:v>146.7621</c:v>
                      </c:pt>
                      <c:pt idx="8">
                        <c:v>148.51929999999999</c:v>
                      </c:pt>
                      <c:pt idx="9">
                        <c:v>135.17930000000001</c:v>
                      </c:pt>
                      <c:pt idx="10">
                        <c:v>127.84399999999999</c:v>
                      </c:pt>
                      <c:pt idx="11">
                        <c:v>141.6362</c:v>
                      </c:pt>
                    </c:numCache>
                  </c:numRef>
                </c:val>
                <c:extLst>
                  <c:ext xmlns:c16="http://schemas.microsoft.com/office/drawing/2014/chart" uri="{C3380CC4-5D6E-409C-BE32-E72D297353CC}">
                    <c16:uniqueId val="{00000013-DB72-42E0-B97C-CDC2A549D54B}"/>
                  </c:ext>
                </c:extLst>
              </c15:ser>
            </c15:filteredBarSeries>
          </c:ext>
        </c:extLst>
      </c:barChart>
      <c:lineChart>
        <c:grouping val="standard"/>
        <c:varyColors val="0"/>
        <c:ser>
          <c:idx val="6"/>
          <c:order val="6"/>
          <c:tx>
            <c:strRef>
              <c:f>月度会!$H$19</c:f>
              <c:strCache>
                <c:ptCount val="1"/>
                <c:pt idx="0">
                  <c:v>2024月度同比</c:v>
                </c:pt>
              </c:strCache>
            </c:strRef>
          </c:tx>
          <c:spPr>
            <a:ln w="25400">
              <a:solidFill>
                <a:srgbClr val="C00000"/>
              </a:solidFill>
            </a:ln>
          </c:spPr>
          <c:marker>
            <c:symbol val="circle"/>
            <c:size val="7"/>
            <c:spPr>
              <a:solidFill>
                <a:schemeClr val="bg1"/>
              </a:solidFill>
              <a:ln w="19050">
                <a:solidFill>
                  <a:srgbClr val="C00000"/>
                </a:solidFill>
              </a:ln>
            </c:spPr>
          </c:marker>
          <c:dLbls>
            <c:dLbl>
              <c:idx val="0"/>
              <c:layout>
                <c:manualLayout>
                  <c:x val="-4.5188081291898718E-2"/>
                  <c:y val="-5.237039217198468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DB72-42E0-B97C-CDC2A549D54B}"/>
                </c:ext>
              </c:extLst>
            </c:dLbl>
            <c:dLbl>
              <c:idx val="1"/>
              <c:layout>
                <c:manualLayout>
                  <c:x val="-3.4917507946613399E-2"/>
                  <c:y val="5.803140005485044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B72-42E0-B97C-CDC2A549D54B}"/>
                </c:ext>
              </c:extLst>
            </c:dLbl>
            <c:dLbl>
              <c:idx val="2"/>
              <c:layout>
                <c:manualLayout>
                  <c:x val="-2.3682252153465019E-2"/>
                  <c:y val="7.362552554162200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DB72-42E0-B97C-CDC2A549D54B}"/>
                </c:ext>
              </c:extLst>
            </c:dLbl>
            <c:dLbl>
              <c:idx val="3"/>
              <c:layout>
                <c:manualLayout>
                  <c:x val="-8.8245524158603351E-3"/>
                  <c:y val="-6.552166910672818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DB72-42E0-B97C-CDC2A549D54B}"/>
                </c:ext>
              </c:extLst>
            </c:dLbl>
            <c:spPr>
              <a:noFill/>
              <a:ln>
                <a:noFill/>
              </a:ln>
              <a:effectLst/>
            </c:spPr>
            <c:txPr>
              <a:bodyPr wrap="square" lIns="38100" tIns="19050" rIns="38100" bIns="19050" anchor="ctr" anchorCtr="0">
                <a:spAutoFit/>
              </a:bodyPr>
              <a:lstStyle/>
              <a:p>
                <a:pPr algn="ctr">
                  <a:defRPr lang="en-US" altLang="zh-CN" sz="900" b="1" i="0" u="none" strike="noStrike" kern="1200" baseline="0">
                    <a:solidFill>
                      <a:srgbClr val="C00000"/>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0"/>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月度会!$H$20:$H$31</c:f>
              <c:numCache>
                <c:formatCode>0.00%</c:formatCode>
                <c:ptCount val="12"/>
                <c:pt idx="0">
                  <c:v>0.35263410046098165</c:v>
                </c:pt>
                <c:pt idx="1">
                  <c:v>-0.17630845119082217</c:v>
                </c:pt>
                <c:pt idx="2">
                  <c:v>9.1170088764210691E-2</c:v>
                </c:pt>
                <c:pt idx="3">
                  <c:v>0.14679224302563529</c:v>
                </c:pt>
              </c:numCache>
            </c:numRef>
          </c:val>
          <c:smooth val="1"/>
          <c:extLst xmlns:c15="http://schemas.microsoft.com/office/drawing/2012/chart">
            <c:ext xmlns:c16="http://schemas.microsoft.com/office/drawing/2014/chart" uri="{C3380CC4-5D6E-409C-BE32-E72D297353CC}">
              <c16:uniqueId val="{00000006-DB72-42E0-B97C-CDC2A549D54B}"/>
            </c:ext>
          </c:extLst>
        </c:ser>
        <c:ser>
          <c:idx val="7"/>
          <c:order val="7"/>
          <c:tx>
            <c:strRef>
              <c:f>月度会!$I$19</c:f>
              <c:strCache>
                <c:ptCount val="1"/>
                <c:pt idx="0">
                  <c:v>2023月度同比</c:v>
                </c:pt>
              </c:strCache>
            </c:strRef>
          </c:tx>
          <c:spPr>
            <a:ln w="25400">
              <a:solidFill>
                <a:schemeClr val="accent2"/>
              </a:solidFill>
            </a:ln>
          </c:spPr>
          <c:marker>
            <c:symbol val="circle"/>
            <c:size val="7"/>
            <c:spPr>
              <a:solidFill>
                <a:schemeClr val="bg1"/>
              </a:solidFill>
              <a:ln w="19050">
                <a:solidFill>
                  <a:schemeClr val="accent2"/>
                </a:solidFill>
              </a:ln>
            </c:spPr>
          </c:marker>
          <c:dLbls>
            <c:dLbl>
              <c:idx val="0"/>
              <c:layout>
                <c:manualLayout>
                  <c:x val="-8.4399450212994373E-2"/>
                  <c:y val="1.092715561858204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DB72-42E0-B97C-CDC2A549D54B}"/>
                </c:ext>
              </c:extLst>
            </c:dLbl>
            <c:dLbl>
              <c:idx val="2"/>
              <c:layout>
                <c:manualLayout>
                  <c:x val="-3.7879381201076673E-2"/>
                  <c:y val="-0.1145882354175618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DB72-42E0-B97C-CDC2A549D54B}"/>
                </c:ext>
              </c:extLst>
            </c:dLbl>
            <c:dLbl>
              <c:idx val="4"/>
              <c:layout>
                <c:manualLayout>
                  <c:x val="-3.7917280963418828E-2"/>
                  <c:y val="-8.235344112541105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DB72-42E0-B97C-CDC2A549D54B}"/>
                </c:ext>
              </c:extLst>
            </c:dLbl>
            <c:dLbl>
              <c:idx val="5"/>
              <c:layout>
                <c:manualLayout>
                  <c:x val="-4.6969370121980041E-2"/>
                  <c:y val="-0.1123364900788373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DB72-42E0-B97C-CDC2A549D54B}"/>
                </c:ext>
              </c:extLst>
            </c:dLbl>
            <c:dLbl>
              <c:idx val="6"/>
              <c:layout>
                <c:manualLayout>
                  <c:x val="-5.1331850319068013E-2"/>
                  <c:y val="-8.901634089283906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DB72-42E0-B97C-CDC2A549D54B}"/>
                </c:ext>
              </c:extLst>
            </c:dLbl>
            <c:dLbl>
              <c:idx val="7"/>
              <c:layout>
                <c:manualLayout>
                  <c:x val="-4.6969370121979985E-2"/>
                  <c:y val="-6.569619170684086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DB72-42E0-B97C-CDC2A549D54B}"/>
                </c:ext>
              </c:extLst>
            </c:dLbl>
            <c:dLbl>
              <c:idx val="8"/>
              <c:layout>
                <c:manualLayout>
                  <c:x val="-5.4240170450459965E-2"/>
                  <c:y val="-6.236474182312676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DB72-42E0-B97C-CDC2A549D54B}"/>
                </c:ext>
              </c:extLst>
            </c:dLbl>
            <c:dLbl>
              <c:idx val="9"/>
              <c:layout>
                <c:manualLayout>
                  <c:x val="-6.1183842014554533E-2"/>
                  <c:y val="-4.903894228827061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DB72-42E0-B97C-CDC2A549D54B}"/>
                </c:ext>
              </c:extLst>
            </c:dLbl>
            <c:dLbl>
              <c:idx val="10"/>
              <c:layout>
                <c:manualLayout>
                  <c:x val="-5.8275521883162477E-2"/>
                  <c:y val="-5.237039217198465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DB72-42E0-B97C-CDC2A549D54B}"/>
                </c:ext>
              </c:extLst>
            </c:dLbl>
            <c:dLbl>
              <c:idx val="11"/>
              <c:layout>
                <c:manualLayout>
                  <c:x val="-5.1004721554682816E-2"/>
                  <c:y val="-8.568489100912501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DB72-42E0-B97C-CDC2A549D54B}"/>
                </c:ext>
              </c:extLst>
            </c:dLbl>
            <c:spPr>
              <a:noFill/>
              <a:ln>
                <a:noFill/>
              </a:ln>
              <a:effectLst/>
            </c:spPr>
            <c:txPr>
              <a:bodyPr wrap="square" lIns="38100" tIns="19050" rIns="38100" bIns="19050" anchor="ctr" anchorCtr="0">
                <a:spAutoFit/>
              </a:bodyPr>
              <a:lstStyle/>
              <a:p>
                <a:pPr algn="ctr">
                  <a:defRPr lang="en-US" altLang="zh-CN" sz="9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a:noFill/>
                    </a:ln>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月度会!$I$20:$I$31</c:f>
              <c:numCache>
                <c:formatCode>0.00%</c:formatCode>
                <c:ptCount val="12"/>
                <c:pt idx="0">
                  <c:v>-0.15925738576240678</c:v>
                </c:pt>
                <c:pt idx="1">
                  <c:v>0.35476453599056468</c:v>
                </c:pt>
                <c:pt idx="2">
                  <c:v>0.18911174567722891</c:v>
                </c:pt>
                <c:pt idx="3">
                  <c:v>0.33029972895641407</c:v>
                </c:pt>
                <c:pt idx="4">
                  <c:v>0.25946055563409193</c:v>
                </c:pt>
                <c:pt idx="5">
                  <c:v>8.2437518883401492E-2</c:v>
                </c:pt>
                <c:pt idx="6">
                  <c:v>8.9299992378418389E-2</c:v>
                </c:pt>
                <c:pt idx="7">
                  <c:v>6.2518184190605022E-2</c:v>
                </c:pt>
                <c:pt idx="8">
                  <c:v>7.1656006997070462E-2</c:v>
                </c:pt>
                <c:pt idx="9">
                  <c:v>0.19027839321552928</c:v>
                </c:pt>
                <c:pt idx="10">
                  <c:v>0.29184161947373372</c:v>
                </c:pt>
                <c:pt idx="11">
                  <c:v>0.17271149607233177</c:v>
                </c:pt>
              </c:numCache>
            </c:numRef>
          </c:val>
          <c:smooth val="1"/>
          <c:extLst xmlns:c15="http://schemas.microsoft.com/office/drawing/2012/chart">
            <c:ext xmlns:c16="http://schemas.microsoft.com/office/drawing/2014/chart" uri="{C3380CC4-5D6E-409C-BE32-E72D297353CC}">
              <c16:uniqueId val="{00000011-DB72-42E0-B97C-CDC2A549D54B}"/>
            </c:ext>
          </c:extLst>
        </c:ser>
        <c:dLbls>
          <c:dLblPos val="ctr"/>
          <c:showLegendKey val="0"/>
          <c:showVal val="1"/>
          <c:showCatName val="0"/>
          <c:showSerName val="0"/>
          <c:showPercent val="0"/>
          <c:showBubbleSize val="0"/>
        </c:dLbls>
        <c:marker val="1"/>
        <c:smooth val="0"/>
        <c:axId val="1199902047"/>
        <c:axId val="1199897887"/>
        <c:extLst>
          <c:ext xmlns:c15="http://schemas.microsoft.com/office/drawing/2012/chart" uri="{02D57815-91ED-43cb-92C2-25804820EDAC}">
            <c15:filteredLineSeries>
              <c15:ser>
                <c:idx val="3"/>
                <c:order val="3"/>
                <c:tx>
                  <c:strRef>
                    <c:extLst>
                      <c:ext uri="{02D57815-91ED-43cb-92C2-25804820EDAC}">
                        <c15:formulaRef>
                          <c15:sqref>月度会!$E$19</c15:sqref>
                        </c15:formulaRef>
                      </c:ext>
                    </c:extLst>
                    <c:strCache>
                      <c:ptCount val="1"/>
                      <c:pt idx="0">
                        <c:v>2021年交易量</c:v>
                      </c:pt>
                    </c:strCache>
                  </c:strRef>
                </c:tx>
                <c:spPr>
                  <a:ln w="34925" cap="rnd">
                    <a:solidFill>
                      <a:schemeClr val="accent4"/>
                    </a:solidFill>
                    <a:round/>
                  </a:ln>
                  <a:effectLst>
                    <a:outerShdw blurRad="57150" dist="19050" dir="5400000" algn="ctr" rotWithShape="0">
                      <a:srgbClr val="000000">
                        <a:alpha val="63000"/>
                      </a:srgbClr>
                    </a:outerShdw>
                  </a:effectLst>
                </c:spPr>
                <c:marker>
                  <c:symbol val="circle"/>
                  <c:size val="6"/>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9525">
                      <a:solidFill>
                        <a:schemeClr val="accent4"/>
                      </a:solidFill>
                      <a:round/>
                    </a:ln>
                    <a:effectLst>
                      <a:outerShdw blurRad="57150" dist="19050" dir="5400000" algn="ctr" rotWithShape="0">
                        <a:srgbClr val="000000">
                          <a:alpha val="63000"/>
                        </a:srgbClr>
                      </a:outerShdw>
                    </a:effectLst>
                  </c:spPr>
                </c:marker>
                <c:dPt>
                  <c:idx val="1"/>
                  <c:bubble3D val="0"/>
                  <c:extLst>
                    <c:ext xmlns:c16="http://schemas.microsoft.com/office/drawing/2014/chart" uri="{C3380CC4-5D6E-409C-BE32-E72D297353CC}">
                      <c16:uniqueId val="{00000014-DB72-42E0-B97C-CDC2A549D54B}"/>
                    </c:ext>
                  </c:extLst>
                </c:dPt>
                <c:dLbls>
                  <c:dLbl>
                    <c:idx val="0"/>
                    <c:layout>
                      <c:manualLayout>
                        <c:x val="-2.8880155590623187E-2"/>
                        <c:y val="-0.15393532830468654"/>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5-DB72-42E0-B97C-CDC2A549D54B}"/>
                      </c:ext>
                    </c:extLst>
                  </c:dLbl>
                  <c:dLbl>
                    <c:idx val="1"/>
                    <c:layout>
                      <c:manualLayout>
                        <c:x val="-3.2311729290566187E-2"/>
                        <c:y val="-5.0966626892186187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4-DB72-42E0-B97C-CDC2A549D54B}"/>
                      </c:ext>
                    </c:extLst>
                  </c:dLbl>
                  <c:dLbl>
                    <c:idx val="2"/>
                    <c:layout>
                      <c:manualLayout>
                        <c:x val="-1.5704642465921553E-2"/>
                        <c:y val="-7.8211577075494476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6-DB72-42E0-B97C-CDC2A549D54B}"/>
                      </c:ext>
                    </c:extLst>
                  </c:dLbl>
                  <c:dLbl>
                    <c:idx val="3"/>
                    <c:layout>
                      <c:manualLayout>
                        <c:x val="-1.5326232143477475E-2"/>
                        <c:y val="-8.5883333258636771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7-DB72-42E0-B97C-CDC2A549D54B}"/>
                      </c:ext>
                    </c:extLst>
                  </c:dLbl>
                  <c:dLbl>
                    <c:idx val="4"/>
                    <c:layout>
                      <c:manualLayout>
                        <c:x val="-1.3477449084025912E-2"/>
                        <c:y val="-8.5900226192942908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8-DB72-42E0-B97C-CDC2A549D54B}"/>
                      </c:ext>
                    </c:extLst>
                  </c:dLbl>
                  <c:dLbl>
                    <c:idx val="5"/>
                    <c:layout>
                      <c:manualLayout>
                        <c:x val="-1.3552652524602464E-2"/>
                        <c:y val="-7.8460440023015762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9-DB72-42E0-B97C-CDC2A549D54B}"/>
                      </c:ext>
                    </c:extLst>
                  </c:dLbl>
                  <c:dLbl>
                    <c:idx val="6"/>
                    <c:layout>
                      <c:manualLayout>
                        <c:x val="-1.2555157142742621E-2"/>
                        <c:y val="-6.597001124931523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A-DB72-42E0-B97C-CDC2A549D54B}"/>
                      </c:ext>
                    </c:extLst>
                  </c:dLbl>
                  <c:dLbl>
                    <c:idx val="7"/>
                    <c:layout>
                      <c:manualLayout>
                        <c:x val="-1.2807057978671261E-2"/>
                        <c:y val="-6.5632991821453532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B-DB72-42E0-B97C-CDC2A549D54B}"/>
                      </c:ext>
                    </c:extLst>
                  </c:dLbl>
                  <c:dLbl>
                    <c:idx val="8"/>
                    <c:layout>
                      <c:manualLayout>
                        <c:x val="-1.2632239694837021E-2"/>
                        <c:y val="-5.6351116265050794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C-DB72-42E0-B97C-CDC2A549D54B}"/>
                      </c:ext>
                    </c:extLst>
                  </c:dLbl>
                  <c:dLbl>
                    <c:idx val="9"/>
                    <c:layout>
                      <c:manualLayout>
                        <c:x val="-1.0484019102557716E-2"/>
                        <c:y val="-5.4599859371148723E-2"/>
                      </c:manualLayout>
                    </c:layout>
                    <c:tx>
                      <c:rich>
                        <a:bodyPr/>
                        <a:lstStyle/>
                        <a:p>
                          <a:r>
                            <a:rPr lang="en-US" altLang="zh-CN">
                              <a:solidFill>
                                <a:srgbClr val="C00000"/>
                              </a:solidFill>
                            </a:rPr>
                            <a:t>-1.52%</a:t>
                          </a:r>
                          <a:endParaRPr lang="en-US" altLang="zh-CN"/>
                        </a:p>
                      </c:rich>
                    </c:tx>
                    <c:dLblPos val="r"/>
                    <c:showLegendKey val="0"/>
                    <c:showVal val="1"/>
                    <c:showCatName val="0"/>
                    <c:showSerName val="0"/>
                    <c:showPercent val="0"/>
                    <c:showBubbleSize val="0"/>
                    <c:extLst>
                      <c:ext uri="{CE6537A1-D6FC-4f65-9D91-7224C49458BB}">
                        <c15:showDataLabelsRange val="0"/>
                      </c:ext>
                      <c:ext xmlns:c16="http://schemas.microsoft.com/office/drawing/2014/chart" uri="{C3380CC4-5D6E-409C-BE32-E72D297353CC}">
                        <c16:uniqueId val="{0000001D-DB72-42E0-B97C-CDC2A549D54B}"/>
                      </c:ext>
                    </c:extLst>
                  </c:dLbl>
                  <c:dLbl>
                    <c:idx val="10"/>
                    <c:layout>
                      <c:manualLayout>
                        <c:x val="-1.3322315130441733E-2"/>
                        <c:y val="-5.8666625041881915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E-DB72-42E0-B97C-CDC2A549D54B}"/>
                      </c:ext>
                    </c:extLst>
                  </c:dLbl>
                  <c:dLbl>
                    <c:idx val="11"/>
                    <c:layout>
                      <c:manualLayout>
                        <c:x val="-1.4911810858068957E-2"/>
                        <c:y val="-5.4815122429503163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F-DB72-42E0-B97C-CDC2A549D54B}"/>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zh-CN"/>
                    </a:p>
                  </c:txPr>
                  <c:dLblPos val="ct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月度会!$E$20:$E$31</c15:sqref>
                        </c15:formulaRef>
                      </c:ext>
                    </c:extLst>
                    <c:numCache>
                      <c:formatCode>0.00</c:formatCode>
                      <c:ptCount val="12"/>
                      <c:pt idx="0">
                        <c:v>143.155</c:v>
                      </c:pt>
                      <c:pt idx="1">
                        <c:v>95.533900000000003</c:v>
                      </c:pt>
                      <c:pt idx="2">
                        <c:v>156.90190000000001</c:v>
                      </c:pt>
                      <c:pt idx="3">
                        <c:v>148.92490000000001</c:v>
                      </c:pt>
                      <c:pt idx="4">
                        <c:v>146.21100000000001</c:v>
                      </c:pt>
                      <c:pt idx="5">
                        <c:v>152.69380000000001</c:v>
                      </c:pt>
                      <c:pt idx="6">
                        <c:v>145.90459999999999</c:v>
                      </c:pt>
                      <c:pt idx="7">
                        <c:v>149.82380000000001</c:v>
                      </c:pt>
                      <c:pt idx="8">
                        <c:v>157.5309</c:v>
                      </c:pt>
                      <c:pt idx="9">
                        <c:v>145.63800000000001</c:v>
                      </c:pt>
                      <c:pt idx="10">
                        <c:v>154.36840000000001</c:v>
                      </c:pt>
                      <c:pt idx="11">
                        <c:v>161.82169999999999</c:v>
                      </c:pt>
                    </c:numCache>
                  </c:numRef>
                </c:val>
                <c:smooth val="1"/>
                <c:extLst>
                  <c:ext xmlns:c16="http://schemas.microsoft.com/office/drawing/2014/chart" uri="{C3380CC4-5D6E-409C-BE32-E72D297353CC}">
                    <c16:uniqueId val="{00000020-DB72-42E0-B97C-CDC2A549D54B}"/>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月度会!$F$19</c15:sqref>
                        </c15:formulaRef>
                      </c:ext>
                    </c:extLst>
                    <c:strCache>
                      <c:ptCount val="1"/>
                      <c:pt idx="0">
                        <c:v>2020年交易量</c:v>
                      </c:pt>
                    </c:strCache>
                  </c:strRef>
                </c:tx>
                <c:spPr>
                  <a:ln w="31750" cap="rnd">
                    <a:solidFill>
                      <a:schemeClr val="accent2"/>
                    </a:solidFill>
                    <a:round/>
                  </a:ln>
                  <a:effectLst>
                    <a:outerShdw blurRad="57150" dist="19050" dir="5400000" algn="ctr" rotWithShape="0">
                      <a:srgbClr val="000000">
                        <a:alpha val="63000"/>
                      </a:srgbClr>
                    </a:outerShdw>
                  </a:effectLst>
                </c:spPr>
                <c:marker>
                  <c:symbol val="circle"/>
                  <c:size val="6"/>
                  <c:spPr>
                    <a:solidFill>
                      <a:schemeClr val="bg1"/>
                    </a:solidFill>
                    <a:ln w="12700">
                      <a:solidFill>
                        <a:schemeClr val="accent2"/>
                      </a:solidFill>
                      <a:round/>
                    </a:ln>
                    <a:effectLst>
                      <a:outerShdw blurRad="57150" dist="19050" dir="5400000" algn="ctr" rotWithShape="0">
                        <a:srgbClr val="000000">
                          <a:alpha val="63000"/>
                        </a:srgbClr>
                      </a:outerShdw>
                    </a:effectLst>
                  </c:spPr>
                </c:marker>
                <c:dLbls>
                  <c:dLbl>
                    <c:idx val="0"/>
                    <c:layout>
                      <c:manualLayout>
                        <c:x val="-3.6348748611628082E-2"/>
                        <c:y val="-0.1110631333882720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1-DB72-42E0-B97C-CDC2A549D54B}"/>
                      </c:ext>
                    </c:extLst>
                  </c:dLbl>
                  <c:dLbl>
                    <c:idx val="1"/>
                    <c:layout>
                      <c:manualLayout>
                        <c:x val="-4.1771179444730584E-2"/>
                        <c:y val="-6.141839454270521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2-DB72-42E0-B97C-CDC2A549D54B}"/>
                      </c:ext>
                    </c:extLst>
                  </c:dLbl>
                  <c:dLbl>
                    <c:idx val="2"/>
                    <c:layout>
                      <c:manualLayout>
                        <c:x val="1.5134524838931499E-2"/>
                        <c:y val="2.2153697377704267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3-DB72-42E0-B97C-CDC2A549D54B}"/>
                      </c:ext>
                    </c:extLst>
                  </c:dLbl>
                  <c:dLbl>
                    <c:idx val="3"/>
                    <c:layout>
                      <c:manualLayout>
                        <c:x val="1.03419604369487E-2"/>
                        <c:y val="1.100391350991976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4-DB72-42E0-B97C-CDC2A549D54B}"/>
                      </c:ext>
                    </c:extLst>
                  </c:dLbl>
                  <c:dLbl>
                    <c:idx val="4"/>
                    <c:layout>
                      <c:manualLayout>
                        <c:x val="-6.8621963839219403E-3"/>
                        <c:y val="1.4839257839514711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5-DB72-42E0-B97C-CDC2A549D54B}"/>
                      </c:ext>
                    </c:extLst>
                  </c:dLbl>
                  <c:dLbl>
                    <c:idx val="5"/>
                    <c:layout>
                      <c:manualLayout>
                        <c:x val="-3.1544033243060744E-2"/>
                        <c:y val="7.2149745511435423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6-DB72-42E0-B97C-CDC2A549D54B}"/>
                      </c:ext>
                    </c:extLst>
                  </c:dLbl>
                  <c:dLbl>
                    <c:idx val="6"/>
                    <c:layout>
                      <c:manualLayout>
                        <c:x val="-4.0003833753947012E-2"/>
                        <c:y val="5.913967871327234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7-DB72-42E0-B97C-CDC2A549D54B}"/>
                      </c:ext>
                    </c:extLst>
                  </c:dLbl>
                  <c:dLbl>
                    <c:idx val="7"/>
                    <c:layout>
                      <c:manualLayout>
                        <c:x val="-3.5793275853475214E-2"/>
                        <c:y val="5.2011209352440149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8-DB72-42E0-B97C-CDC2A549D54B}"/>
                      </c:ext>
                    </c:extLst>
                  </c:dLbl>
                  <c:dLbl>
                    <c:idx val="8"/>
                    <c:layout>
                      <c:manualLayout>
                        <c:x val="-3.5849071108200389E-2"/>
                        <c:y val="5.9396550020747299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9-DB72-42E0-B97C-CDC2A549D54B}"/>
                      </c:ext>
                    </c:extLst>
                  </c:dLbl>
                  <c:dLbl>
                    <c:idx val="9"/>
                    <c:layout>
                      <c:manualLayout>
                        <c:x val="-3.903857584720135E-2"/>
                        <c:y val="9.2867113847455773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A-DB72-42E0-B97C-CDC2A549D54B}"/>
                      </c:ext>
                    </c:extLst>
                  </c:dLbl>
                  <c:dLbl>
                    <c:idx val="10"/>
                    <c:layout>
                      <c:manualLayout>
                        <c:x val="-3.6732991932502242E-2"/>
                        <c:y val="4.7587443758550133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B-DB72-42E0-B97C-CDC2A549D54B}"/>
                      </c:ext>
                    </c:extLst>
                  </c:dLbl>
                  <c:dLbl>
                    <c:idx val="11"/>
                    <c:layout>
                      <c:manualLayout>
                        <c:x val="-2.7270612688932147E-2"/>
                        <c:y val="5.907952898403316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C-DB72-42E0-B97C-CDC2A549D54B}"/>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1100" b="1" i="0" u="none" strike="noStrike" kern="1200" baseline="0">
                          <a:solidFill>
                            <a:schemeClr val="accent2"/>
                          </a:solidFill>
                          <a:latin typeface="+mn-lt"/>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noFill/>
                            <a:round/>
                          </a:ln>
                          <a:effectLst/>
                        </c:spPr>
                      </c15:leaderLines>
                    </c:ext>
                  </c:extLst>
                </c:dLbls>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月度会!$F$20:$F$31</c15:sqref>
                        </c15:formulaRef>
                      </c:ext>
                    </c:extLst>
                    <c:numCache>
                      <c:formatCode>0.00</c:formatCode>
                      <c:ptCount val="12"/>
                      <c:pt idx="0">
                        <c:v>98.48</c:v>
                      </c:pt>
                      <c:pt idx="1">
                        <c:v>7.109</c:v>
                      </c:pt>
                      <c:pt idx="2">
                        <c:v>94.973699999999994</c:v>
                      </c:pt>
                      <c:pt idx="3">
                        <c:v>111.3373</c:v>
                      </c:pt>
                      <c:pt idx="4">
                        <c:v>117.285</c:v>
                      </c:pt>
                      <c:pt idx="5">
                        <c:v>122.45820000000001</c:v>
                      </c:pt>
                      <c:pt idx="6">
                        <c:v>126.15</c:v>
                      </c:pt>
                      <c:pt idx="7">
                        <c:v>133.66999999999999</c:v>
                      </c:pt>
                      <c:pt idx="8">
                        <c:v>146.6173</c:v>
                      </c:pt>
                      <c:pt idx="9">
                        <c:v>147.89150000000001</c:v>
                      </c:pt>
                      <c:pt idx="10">
                        <c:v>157.376</c:v>
                      </c:pt>
                      <c:pt idx="11">
                        <c:v>170.7902</c:v>
                      </c:pt>
                    </c:numCache>
                  </c:numRef>
                </c:val>
                <c:smooth val="1"/>
                <c:extLst xmlns:c15="http://schemas.microsoft.com/office/drawing/2012/chart">
                  <c:ext xmlns:c16="http://schemas.microsoft.com/office/drawing/2014/chart" uri="{C3380CC4-5D6E-409C-BE32-E72D297353CC}">
                    <c16:uniqueId val="{0000002D-DB72-42E0-B97C-CDC2A549D54B}"/>
                  </c:ext>
                </c:extLst>
              </c15:ser>
            </c15:filteredLineSeries>
            <c15:filteredLineSeries>
              <c15:ser>
                <c:idx val="5"/>
                <c:order val="5"/>
                <c:tx>
                  <c:strRef>
                    <c:extLst xmlns:c15="http://schemas.microsoft.com/office/drawing/2012/chart">
                      <c:ext xmlns:c15="http://schemas.microsoft.com/office/drawing/2012/chart" uri="{02D57815-91ED-43cb-92C2-25804820EDAC}">
                        <c15:formulaRef>
                          <c15:sqref>月度会!$G$19</c15:sqref>
                        </c15:formulaRef>
                      </c:ext>
                    </c:extLst>
                    <c:strCache>
                      <c:ptCount val="1"/>
                      <c:pt idx="0">
                        <c:v>2019年交易量</c:v>
                      </c:pt>
                    </c:strCache>
                  </c:strRef>
                </c:tx>
                <c:spPr>
                  <a:ln w="25400" cap="rnd">
                    <a:solidFill>
                      <a:schemeClr val="accent2"/>
                    </a:solidFill>
                    <a:round/>
                  </a:ln>
                  <a:effectLst>
                    <a:outerShdw blurRad="57150" dist="19050" dir="5400000" algn="ctr" rotWithShape="0">
                      <a:srgbClr val="000000">
                        <a:alpha val="63000"/>
                      </a:srgbClr>
                    </a:outerShdw>
                  </a:effectLst>
                </c:spPr>
                <c:marker>
                  <c:symbol val="circle"/>
                  <c:size val="7"/>
                  <c:spPr>
                    <a:solidFill>
                      <a:schemeClr val="bg1"/>
                    </a:solidFill>
                    <a:ln w="22225">
                      <a:solidFill>
                        <a:schemeClr val="accent2"/>
                      </a:solidFill>
                      <a:round/>
                    </a:ln>
                    <a:effectLst>
                      <a:outerShdw blurRad="57150" dist="19050" dir="5400000" algn="ctr" rotWithShape="0">
                        <a:srgbClr val="000000">
                          <a:alpha val="63000"/>
                        </a:srgbClr>
                      </a:outerShdw>
                    </a:effectLst>
                  </c:spPr>
                </c:marker>
                <c:dPt>
                  <c:idx val="0"/>
                  <c:marker>
                    <c:spPr>
                      <a:solidFill>
                        <a:schemeClr val="bg1"/>
                      </a:solidFill>
                      <a:ln w="15875">
                        <a:solidFill>
                          <a:schemeClr val="accent2"/>
                        </a:solidFill>
                        <a:round/>
                      </a:ln>
                      <a:effectLst>
                        <a:outerShdw blurRad="57150" dist="19050" dir="5400000" algn="ctr" rotWithShape="0">
                          <a:srgbClr val="000000">
                            <a:alpha val="63000"/>
                          </a:srgbClr>
                        </a:outerShdw>
                      </a:effectLst>
                    </c:spPr>
                  </c:marker>
                  <c:bubble3D val="0"/>
                  <c:extLst xmlns:c15="http://schemas.microsoft.com/office/drawing/2012/chart">
                    <c:ext xmlns:c16="http://schemas.microsoft.com/office/drawing/2014/chart" uri="{C3380CC4-5D6E-409C-BE32-E72D297353CC}">
                      <c16:uniqueId val="{0000002E-DB72-42E0-B97C-CDC2A549D54B}"/>
                    </c:ext>
                  </c:extLst>
                </c:dPt>
                <c:dLbls>
                  <c:dLbl>
                    <c:idx val="0"/>
                    <c:layout>
                      <c:manualLayout>
                        <c:x val="4.9325230254472644E-3"/>
                        <c:y val="-1.7434990488064121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E-DB72-42E0-B97C-CDC2A549D54B}"/>
                      </c:ext>
                    </c:extLst>
                  </c:dLbl>
                  <c:dLbl>
                    <c:idx val="1"/>
                    <c:layout>
                      <c:manualLayout>
                        <c:x val="-3.6630635800740316E-2"/>
                        <c:y val="-6.6933771616674978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F-DB72-42E0-B97C-CDC2A549D54B}"/>
                      </c:ext>
                    </c:extLst>
                  </c:dLbl>
                  <c:dLbl>
                    <c:idx val="2"/>
                    <c:layout>
                      <c:manualLayout>
                        <c:x val="-3.175126274124386E-2"/>
                        <c:y val="-0.17441031465681778"/>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30-DB72-42E0-B97C-CDC2A549D54B}"/>
                      </c:ext>
                    </c:extLst>
                  </c:dLbl>
                  <c:dLbl>
                    <c:idx val="3"/>
                    <c:layout>
                      <c:manualLayout>
                        <c:x val="-3.4223652536679541E-2"/>
                        <c:y val="-6.0098874138835266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31-DB72-42E0-B97C-CDC2A549D54B}"/>
                      </c:ext>
                    </c:extLst>
                  </c:dLbl>
                  <c:dLbl>
                    <c:idx val="4"/>
                    <c:layout>
                      <c:manualLayout>
                        <c:x val="-2.705768546789444E-2"/>
                        <c:y val="-7.4789906776258394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32-DB72-42E0-B97C-CDC2A549D54B}"/>
                      </c:ext>
                    </c:extLst>
                  </c:dLbl>
                  <c:dLbl>
                    <c:idx val="5"/>
                    <c:layout>
                      <c:manualLayout>
                        <c:x val="-3.9497568796752099E-2"/>
                        <c:y val="5.3569930406469131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33-DB72-42E0-B97C-CDC2A549D54B}"/>
                      </c:ext>
                    </c:extLst>
                  </c:dLbl>
                  <c:dLbl>
                    <c:idx val="6"/>
                    <c:layout>
                      <c:manualLayout>
                        <c:x val="-3.6628611011486484E-2"/>
                        <c:y val="5.4274557687619421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34-DB72-42E0-B97C-CDC2A549D54B}"/>
                      </c:ext>
                    </c:extLst>
                  </c:dLbl>
                  <c:dLbl>
                    <c:idx val="7"/>
                    <c:layout>
                      <c:manualLayout>
                        <c:x val="-3.3852544489309001E-2"/>
                        <c:y val="5.7159407485815376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35-DB72-42E0-B97C-CDC2A549D54B}"/>
                      </c:ext>
                    </c:extLst>
                  </c:dLbl>
                  <c:dLbl>
                    <c:idx val="8"/>
                    <c:layout>
                      <c:manualLayout>
                        <c:x val="-3.3852544489309001E-2"/>
                        <c:y val="4.392806316039514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36-DB72-42E0-B97C-CDC2A549D54B}"/>
                      </c:ext>
                    </c:extLst>
                  </c:dLbl>
                  <c:dLbl>
                    <c:idx val="9"/>
                    <c:layout>
                      <c:manualLayout>
                        <c:x val="-4.3651832797648366E-2"/>
                        <c:y val="-0.16471877663198733"/>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37-DB72-42E0-B97C-CDC2A549D54B}"/>
                      </c:ext>
                    </c:extLst>
                  </c:dLbl>
                  <c:dLbl>
                    <c:idx val="10"/>
                    <c:layout>
                      <c:manualLayout>
                        <c:x val="-3.6456207968178084E-2"/>
                        <c:y val="-0.10533478426657723"/>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38-DB72-42E0-B97C-CDC2A549D54B}"/>
                      </c:ext>
                    </c:extLst>
                  </c:dLbl>
                  <c:dLbl>
                    <c:idx val="11"/>
                    <c:layout>
                      <c:manualLayout>
                        <c:x val="-3.9388089317818099E-2"/>
                        <c:y val="-0.23062233159207454"/>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39-DB72-42E0-B97C-CDC2A549D54B}"/>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noFill/>
                            <a:round/>
                          </a:ln>
                          <a:effectLst/>
                        </c:spPr>
                      </c15:leaderLines>
                    </c:ext>
                  </c:extLst>
                </c:dLbls>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月度会!$G$20:$G$31</c15:sqref>
                        </c15:formulaRef>
                      </c:ext>
                    </c:extLst>
                    <c:numCache>
                      <c:formatCode>0.00</c:formatCode>
                      <c:ptCount val="12"/>
                      <c:pt idx="0">
                        <c:v>119.78</c:v>
                      </c:pt>
                      <c:pt idx="1">
                        <c:v>80.73</c:v>
                      </c:pt>
                      <c:pt idx="2">
                        <c:v>125.06</c:v>
                      </c:pt>
                      <c:pt idx="3">
                        <c:v>120.06</c:v>
                      </c:pt>
                      <c:pt idx="4">
                        <c:v>116.11</c:v>
                      </c:pt>
                      <c:pt idx="5">
                        <c:v>124.44</c:v>
                      </c:pt>
                      <c:pt idx="6">
                        <c:v>121.3</c:v>
                      </c:pt>
                      <c:pt idx="7">
                        <c:v>119.86</c:v>
                      </c:pt>
                      <c:pt idx="8">
                        <c:v>131.1755</c:v>
                      </c:pt>
                      <c:pt idx="9">
                        <c:v>126.74469999999999</c:v>
                      </c:pt>
                      <c:pt idx="10">
                        <c:v>138.36840000000001</c:v>
                      </c:pt>
                      <c:pt idx="11">
                        <c:v>168.6414</c:v>
                      </c:pt>
                    </c:numCache>
                  </c:numRef>
                </c:val>
                <c:smooth val="1"/>
                <c:extLst xmlns:c15="http://schemas.microsoft.com/office/drawing/2012/chart">
                  <c:ext xmlns:c16="http://schemas.microsoft.com/office/drawing/2014/chart" uri="{C3380CC4-5D6E-409C-BE32-E72D297353CC}">
                    <c16:uniqueId val="{0000003A-DB72-42E0-B97C-CDC2A549D54B}"/>
                  </c:ext>
                </c:extLst>
              </c15:ser>
            </c15:filteredLineSeries>
            <c15:filteredLineSeries>
              <c15:ser>
                <c:idx val="8"/>
                <c:order val="8"/>
                <c:tx>
                  <c:strRef>
                    <c:extLst xmlns:c15="http://schemas.microsoft.com/office/drawing/2012/chart">
                      <c:ext xmlns:c15="http://schemas.microsoft.com/office/drawing/2012/chart" uri="{02D57815-91ED-43cb-92C2-25804820EDAC}">
                        <c15:formulaRef>
                          <c15:sqref>月度会!$J$19</c15:sqref>
                        </c15:formulaRef>
                      </c:ext>
                    </c:extLst>
                    <c:strCache>
                      <c:ptCount val="1"/>
                      <c:pt idx="0">
                        <c:v>2022月度同比</c:v>
                      </c:pt>
                    </c:strCache>
                  </c:strRef>
                </c:tx>
                <c:dLbls>
                  <c:spPr>
                    <a:noFill/>
                    <a:ln>
                      <a:noFill/>
                    </a:ln>
                    <a:effectLst/>
                  </c:spPr>
                  <c:dLblPos val="ct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ext>
                  </c:extLst>
                </c:dLbls>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月度会!$J$20:$J$31</c15:sqref>
                        </c15:formulaRef>
                      </c:ext>
                    </c:extLst>
                    <c:numCache>
                      <c:formatCode>0.00%</c:formatCode>
                      <c:ptCount val="12"/>
                      <c:pt idx="0">
                        <c:v>3.709056616953646E-2</c:v>
                      </c:pt>
                      <c:pt idx="1">
                        <c:v>0.12714962960791923</c:v>
                      </c:pt>
                      <c:pt idx="2">
                        <c:v>-0.15989799996048487</c:v>
                      </c:pt>
                      <c:pt idx="3">
                        <c:v>-0.26099597850997386</c:v>
                      </c:pt>
                      <c:pt idx="4">
                        <c:v>-0.18719658575620171</c:v>
                      </c:pt>
                      <c:pt idx="5">
                        <c:v>-7.2268815105786852E-2</c:v>
                      </c:pt>
                      <c:pt idx="6">
                        <c:v>-1.081254463533014E-2</c:v>
                      </c:pt>
                      <c:pt idx="7">
                        <c:v>-2.043533804375541E-2</c:v>
                      </c:pt>
                      <c:pt idx="8">
                        <c:v>-5.720528480444164E-2</c:v>
                      </c:pt>
                      <c:pt idx="9">
                        <c:v>-7.1812988368420275E-2</c:v>
                      </c:pt>
                      <c:pt idx="10">
                        <c:v>-0.17182532176274426</c:v>
                      </c:pt>
                      <c:pt idx="11">
                        <c:v>-0.12473914190742028</c:v>
                      </c:pt>
                    </c:numCache>
                  </c:numRef>
                </c:val>
                <c:smooth val="0"/>
                <c:extLst xmlns:c15="http://schemas.microsoft.com/office/drawing/2012/chart">
                  <c:ext xmlns:c16="http://schemas.microsoft.com/office/drawing/2014/chart" uri="{C3380CC4-5D6E-409C-BE32-E72D297353CC}">
                    <c16:uniqueId val="{0000003B-DB72-42E0-B97C-CDC2A549D54B}"/>
                  </c:ext>
                </c:extLst>
              </c15:ser>
            </c15:filteredLineSeries>
            <c15:filteredLineSeries>
              <c15:ser>
                <c:idx val="9"/>
                <c:order val="9"/>
                <c:tx>
                  <c:strRef>
                    <c:extLst xmlns:c15="http://schemas.microsoft.com/office/drawing/2012/chart">
                      <c:ext xmlns:c15="http://schemas.microsoft.com/office/drawing/2012/chart" uri="{02D57815-91ED-43cb-92C2-25804820EDAC}">
                        <c15:formulaRef>
                          <c15:sqref>月度会!$K$19</c15:sqref>
                        </c15:formulaRef>
                      </c:ext>
                    </c:extLst>
                    <c:strCache>
                      <c:ptCount val="1"/>
                      <c:pt idx="0">
                        <c:v>2021月度同比</c:v>
                      </c:pt>
                    </c:strCache>
                  </c:strRef>
                </c:tx>
                <c:dLbls>
                  <c:spPr>
                    <a:noFill/>
                    <a:ln>
                      <a:noFill/>
                    </a:ln>
                    <a:effectLst/>
                  </c:spPr>
                  <c:dLblPos val="ct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ext>
                  </c:extLst>
                </c:dLbls>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月度会!$K$20:$K$31</c15:sqref>
                        </c15:formulaRef>
                      </c:ext>
                    </c:extLst>
                    <c:numCache>
                      <c:formatCode>0.00%</c:formatCode>
                      <c:ptCount val="12"/>
                      <c:pt idx="0">
                        <c:v>0.45364541023558103</c:v>
                      </c:pt>
                      <c:pt idx="1">
                        <c:v>12.4384442256295</c:v>
                      </c:pt>
                      <c:pt idx="2">
                        <c:v>0.65205630611421928</c:v>
                      </c:pt>
                      <c:pt idx="3">
                        <c:v>0.33760114534841434</c:v>
                      </c:pt>
                      <c:pt idx="4">
                        <c:v>0.24663000383680792</c:v>
                      </c:pt>
                      <c:pt idx="5">
                        <c:v>0.246905474684423</c:v>
                      </c:pt>
                      <c:pt idx="6">
                        <c:v>0.15659611573523569</c:v>
                      </c:pt>
                      <c:pt idx="7">
                        <c:v>0.12084835789631196</c:v>
                      </c:pt>
                      <c:pt idx="8">
                        <c:v>7.4435963559552704E-2</c:v>
                      </c:pt>
                      <c:pt idx="9">
                        <c:v>-1.5237522102352078E-2</c:v>
                      </c:pt>
                      <c:pt idx="10">
                        <c:v>-1.9110919072793796E-2</c:v>
                      </c:pt>
                      <c:pt idx="11">
                        <c:v>-5.2511795173259393E-2</c:v>
                      </c:pt>
                    </c:numCache>
                  </c:numRef>
                </c:val>
                <c:smooth val="0"/>
                <c:extLst xmlns:c15="http://schemas.microsoft.com/office/drawing/2012/chart">
                  <c:ext xmlns:c16="http://schemas.microsoft.com/office/drawing/2014/chart" uri="{C3380CC4-5D6E-409C-BE32-E72D297353CC}">
                    <c16:uniqueId val="{0000003C-DB72-42E0-B97C-CDC2A549D54B}"/>
                  </c:ext>
                </c:extLst>
              </c15:ser>
            </c15:filteredLineSeries>
          </c:ext>
        </c:extLst>
      </c:lineChart>
      <c:catAx>
        <c:axId val="1199899551"/>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199888319"/>
        <c:crosses val="autoZero"/>
        <c:auto val="1"/>
        <c:lblAlgn val="ctr"/>
        <c:lblOffset val="100"/>
        <c:noMultiLvlLbl val="0"/>
      </c:catAx>
      <c:valAx>
        <c:axId val="1199888319"/>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199899551"/>
        <c:crosses val="autoZero"/>
        <c:crossBetween val="between"/>
      </c:valAx>
      <c:valAx>
        <c:axId val="1199897887"/>
        <c:scaling>
          <c:orientation val="minMax"/>
          <c:max val="0.4"/>
          <c:min val="-0.60000000000000009"/>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199902047"/>
        <c:crosses val="max"/>
        <c:crossBetween val="between"/>
      </c:valAx>
      <c:catAx>
        <c:axId val="1199902047"/>
        <c:scaling>
          <c:orientation val="minMax"/>
        </c:scaling>
        <c:delete val="1"/>
        <c:axPos val="b"/>
        <c:numFmt formatCode="General" sourceLinked="1"/>
        <c:majorTickMark val="none"/>
        <c:minorTickMark val="none"/>
        <c:tickLblPos val="nextTo"/>
        <c:crossAx val="1199897887"/>
        <c:crosses val="autoZero"/>
        <c:auto val="1"/>
        <c:lblAlgn val="ctr"/>
        <c:lblOffset val="100"/>
        <c:noMultiLvlLbl val="0"/>
      </c:catAx>
      <c:spPr>
        <a:noFill/>
        <a:ln>
          <a:noFill/>
        </a:ln>
        <a:effectLst/>
      </c:spPr>
    </c:plotArea>
    <c:legend>
      <c:legendPos val="t"/>
      <c:overlay val="0"/>
      <c:spPr>
        <a:noFill/>
        <a:ln>
          <a:noFill/>
        </a:ln>
        <a:effectLst/>
      </c:spPr>
      <c:txPr>
        <a:bodyPr rot="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27320082525224298"/>
          <c:y val="0.20874239913018025"/>
          <c:w val="0.55715819667282585"/>
          <c:h val="0.68171941917932977"/>
        </c:manualLayout>
      </c:layout>
      <c:doughnutChart>
        <c:varyColors val="1"/>
        <c:ser>
          <c:idx val="1"/>
          <c:order val="1"/>
          <c:tx>
            <c:strRef>
              <c:f>PPT模板1!$A$119</c:f>
              <c:strCache>
                <c:ptCount val="1"/>
                <c:pt idx="0">
                  <c:v>2024年3月</c:v>
                </c:pt>
              </c:strCache>
              <c:extLst xmlns:c15="http://schemas.microsoft.com/office/drawing/2012/chart"/>
            </c:strRef>
          </c:tx>
          <c:spPr>
            <a:ln w="19050">
              <a:solidFill>
                <a:schemeClr val="bg1"/>
              </a:solidFill>
            </a:ln>
          </c:spPr>
          <c:dPt>
            <c:idx val="0"/>
            <c:bubble3D val="0"/>
            <c:spPr>
              <a:solidFill>
                <a:schemeClr val="accent2">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DB1B-4888-8E12-8670D2C01328}"/>
              </c:ext>
            </c:extLst>
          </c:dPt>
          <c:dPt>
            <c:idx val="1"/>
            <c:bubble3D val="0"/>
            <c:spPr>
              <a:solidFill>
                <a:schemeClr val="accent2">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DB1B-4888-8E12-8670D2C01328}"/>
              </c:ext>
            </c:extLst>
          </c:dPt>
          <c:dPt>
            <c:idx val="2"/>
            <c:bubble3D val="0"/>
            <c:spPr>
              <a:solidFill>
                <a:schemeClr val="accent2">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DB1B-4888-8E12-8670D2C01328}"/>
              </c:ext>
            </c:extLst>
          </c:dPt>
          <c:dPt>
            <c:idx val="3"/>
            <c:bubble3D val="0"/>
            <c:spPr>
              <a:solidFill>
                <a:schemeClr val="accent2"/>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DB1B-4888-8E12-8670D2C01328}"/>
              </c:ext>
            </c:extLst>
          </c:dPt>
          <c:dPt>
            <c:idx val="4"/>
            <c:bubble3D val="0"/>
            <c:spPr>
              <a:solidFill>
                <a:schemeClr val="accent2">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DB1B-4888-8E12-8670D2C01328}"/>
              </c:ext>
            </c:extLst>
          </c:dPt>
          <c:dPt>
            <c:idx val="5"/>
            <c:bubble3D val="0"/>
            <c:spPr>
              <a:solidFill>
                <a:schemeClr val="accent2">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DB1B-4888-8E12-8670D2C01328}"/>
              </c:ext>
            </c:extLst>
          </c:dPt>
          <c:dPt>
            <c:idx val="6"/>
            <c:bubble3D val="0"/>
            <c:spPr>
              <a:solidFill>
                <a:schemeClr val="accent2">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DB1B-4888-8E12-8670D2C01328}"/>
              </c:ext>
            </c:extLst>
          </c:dPt>
          <c:dLbls>
            <c:dLbl>
              <c:idx val="0"/>
              <c:layout>
                <c:manualLayout>
                  <c:x val="0.15393142320338188"/>
                  <c:y val="-0.1229680229649369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1-DB1B-4888-8E12-8670D2C01328}"/>
                </c:ext>
              </c:extLst>
            </c:dLbl>
            <c:dLbl>
              <c:idx val="1"/>
              <c:layout>
                <c:manualLayout>
                  <c:x val="0.19257355300655232"/>
                  <c:y val="0.12994532386487545"/>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3-DB1B-4888-8E12-8670D2C01328}"/>
                </c:ext>
              </c:extLst>
            </c:dLbl>
            <c:dLbl>
              <c:idx val="2"/>
              <c:layout>
                <c:manualLayout>
                  <c:x val="-0.18090099945894847"/>
                  <c:y val="0.14165555649417508"/>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5-DB1B-4888-8E12-8670D2C01328}"/>
                </c:ext>
              </c:extLst>
            </c:dLbl>
            <c:dLbl>
              <c:idx val="3"/>
              <c:layout>
                <c:manualLayout>
                  <c:x val="-0.18841697831631896"/>
                  <c:y val="1.2213448727424166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7-DB1B-4888-8E12-8670D2C01328}"/>
                </c:ext>
              </c:extLst>
            </c:dLbl>
            <c:dLbl>
              <c:idx val="4"/>
              <c:layout>
                <c:manualLayout>
                  <c:x val="-0.2290731799205275"/>
                  <c:y val="-0.13464840481153817"/>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9-DB1B-4888-8E12-8670D2C01328}"/>
                </c:ext>
              </c:extLst>
            </c:dLbl>
            <c:dLbl>
              <c:idx val="5"/>
              <c:layout>
                <c:manualLayout>
                  <c:x val="-0.16165859053100348"/>
                  <c:y val="-0.20427609420262524"/>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B-DB1B-4888-8E12-8670D2C01328}"/>
                </c:ext>
              </c:extLst>
            </c:dLbl>
            <c:dLbl>
              <c:idx val="6"/>
              <c:layout>
                <c:manualLayout>
                  <c:x val="7.9005654285901034E-2"/>
                  <c:y val="-0.19021321867905477"/>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D-DB1B-4888-8E12-8670D2C01328}"/>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extLst>
          </c:dLbls>
          <c:cat>
            <c:strRef>
              <c:f>PPT模板1!$B$117:$H$117</c:f>
              <c:strCache>
                <c:ptCount val="7"/>
                <c:pt idx="0">
                  <c:v>3万以下</c:v>
                </c:pt>
                <c:pt idx="1">
                  <c:v>3-5万</c:v>
                </c:pt>
                <c:pt idx="2">
                  <c:v>5-8万</c:v>
                </c:pt>
                <c:pt idx="3">
                  <c:v>8-12万</c:v>
                </c:pt>
                <c:pt idx="4">
                  <c:v>12-15万</c:v>
                </c:pt>
                <c:pt idx="5">
                  <c:v>15-30万</c:v>
                </c:pt>
                <c:pt idx="6">
                  <c:v>30万以上</c:v>
                </c:pt>
              </c:strCache>
              <c:extLst xmlns:c15="http://schemas.microsoft.com/office/drawing/2012/chart"/>
            </c:strRef>
          </c:cat>
          <c:val>
            <c:numRef>
              <c:f>PPT模板1!$B$119:$H$119</c:f>
              <c:numCache>
                <c:formatCode>0.0%</c:formatCode>
                <c:ptCount val="7"/>
                <c:pt idx="0">
                  <c:v>0.33449979867491492</c:v>
                </c:pt>
                <c:pt idx="1">
                  <c:v>0.22549873714264798</c:v>
                </c:pt>
                <c:pt idx="2">
                  <c:v>0.16250228778505801</c:v>
                </c:pt>
                <c:pt idx="3">
                  <c:v>0.10856180680112743</c:v>
                </c:pt>
                <c:pt idx="4">
                  <c:v>4.9701672828434421E-2</c:v>
                </c:pt>
                <c:pt idx="5">
                  <c:v>8.5881620849957901E-2</c:v>
                </c:pt>
                <c:pt idx="6">
                  <c:v>3.3354075917859362E-2</c:v>
                </c:pt>
              </c:numCache>
              <c:extLst xmlns:c15="http://schemas.microsoft.com/office/drawing/2012/chart"/>
            </c:numRef>
          </c:val>
          <c:extLst>
            <c:ext xmlns:c16="http://schemas.microsoft.com/office/drawing/2014/chart" uri="{C3380CC4-5D6E-409C-BE32-E72D297353CC}">
              <c16:uniqueId val="{0000000E-DB1B-4888-8E12-8670D2C01328}"/>
            </c:ext>
          </c:extLst>
        </c:ser>
        <c:dLbls>
          <c:showLegendKey val="0"/>
          <c:showVal val="1"/>
          <c:showCatName val="0"/>
          <c:showSerName val="0"/>
          <c:showPercent val="0"/>
          <c:showBubbleSize val="0"/>
          <c:showLeaderLines val="1"/>
        </c:dLbls>
        <c:firstSliceAng val="0"/>
        <c:holeSize val="50"/>
        <c:extLst>
          <c:ext xmlns:c15="http://schemas.microsoft.com/office/drawing/2012/chart" uri="{02D57815-91ED-43cb-92C2-25804820EDAC}">
            <c15:filteredPieSeries>
              <c15:ser>
                <c:idx val="0"/>
                <c:order val="0"/>
                <c:tx>
                  <c:strRef>
                    <c:extLst>
                      <c:ext uri="{02D57815-91ED-43cb-92C2-25804820EDAC}">
                        <c15:formulaRef>
                          <c15:sqref>PPT模板1!$A$118</c15:sqref>
                        </c15:formulaRef>
                      </c:ext>
                    </c:extLst>
                    <c:strCache>
                      <c:ptCount val="1"/>
                      <c:pt idx="0">
                        <c:v>2024年4月</c:v>
                      </c:pt>
                    </c:strCache>
                  </c:strRef>
                </c:tx>
                <c:dPt>
                  <c:idx val="0"/>
                  <c:bubble3D val="0"/>
                  <c:spPr>
                    <a:solidFill>
                      <a:schemeClr val="accent2">
                        <a:tint val="48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0-DB1B-4888-8E12-8670D2C01328}"/>
                    </c:ext>
                  </c:extLst>
                </c:dPt>
                <c:dPt>
                  <c:idx val="1"/>
                  <c:bubble3D val="0"/>
                  <c:spPr>
                    <a:solidFill>
                      <a:schemeClr val="accent2">
                        <a:tint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2-DB1B-4888-8E12-8670D2C01328}"/>
                    </c:ext>
                  </c:extLst>
                </c:dPt>
                <c:dPt>
                  <c:idx val="2"/>
                  <c:bubble3D val="0"/>
                  <c:spPr>
                    <a:solidFill>
                      <a:schemeClr val="accent2">
                        <a:tint val="83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4-DB1B-4888-8E12-8670D2C01328}"/>
                    </c:ext>
                  </c:extLst>
                </c:dPt>
                <c:dPt>
                  <c:idx val="3"/>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6-DB1B-4888-8E12-8670D2C01328}"/>
                    </c:ext>
                  </c:extLst>
                </c:dPt>
                <c:dPt>
                  <c:idx val="4"/>
                  <c:bubble3D val="0"/>
                  <c:spPr>
                    <a:solidFill>
                      <a:schemeClr val="accent2">
                        <a:shade val="82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8-DB1B-4888-8E12-8670D2C01328}"/>
                    </c:ext>
                  </c:extLst>
                </c:dPt>
                <c:dPt>
                  <c:idx val="5"/>
                  <c:bubble3D val="0"/>
                  <c:spPr>
                    <a:solidFill>
                      <a:schemeClr val="accent2">
                        <a:shade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A-DB1B-4888-8E12-8670D2C01328}"/>
                    </c:ext>
                  </c:extLst>
                </c:dPt>
                <c:dPt>
                  <c:idx val="6"/>
                  <c:bubble3D val="0"/>
                  <c:spPr>
                    <a:solidFill>
                      <a:schemeClr val="accent2">
                        <a:shade val="47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C-DB1B-4888-8E12-8670D2C01328}"/>
                    </c:ext>
                  </c:extLst>
                </c:dPt>
                <c:dLbls>
                  <c:dLbl>
                    <c:idx val="1"/>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2-DB1B-4888-8E12-8670D2C01328}"/>
                      </c:ext>
                    </c:extLst>
                  </c:dLbl>
                  <c:dLbl>
                    <c:idx val="2"/>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4-DB1B-4888-8E12-8670D2C01328}"/>
                      </c:ext>
                    </c:extLst>
                  </c:dLbl>
                  <c:dLbl>
                    <c:idx val="3"/>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6-DB1B-4888-8E12-8670D2C01328}"/>
                      </c:ext>
                    </c:extLst>
                  </c:dLbl>
                  <c:dLbl>
                    <c:idx val="4"/>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8-DB1B-4888-8E12-8670D2C01328}"/>
                      </c:ext>
                    </c:extLst>
                  </c:dLbl>
                  <c:dLbl>
                    <c:idx val="5"/>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A-DB1B-4888-8E12-8670D2C01328}"/>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0"/>
                  <c:extLst>
                    <c:ex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extLst>
                      <c:ext uri="{02D57815-91ED-43cb-92C2-25804820EDAC}">
                        <c15:formulaRef>
                          <c15:sqref>PPT模板1!$B$117:$H$117</c15:sqref>
                        </c15:formulaRef>
                      </c:ext>
                    </c:extLst>
                    <c:strCache>
                      <c:ptCount val="7"/>
                      <c:pt idx="0">
                        <c:v>3万以下</c:v>
                      </c:pt>
                      <c:pt idx="1">
                        <c:v>3-5万</c:v>
                      </c:pt>
                      <c:pt idx="2">
                        <c:v>5-8万</c:v>
                      </c:pt>
                      <c:pt idx="3">
                        <c:v>8-12万</c:v>
                      </c:pt>
                      <c:pt idx="4">
                        <c:v>12-15万</c:v>
                      </c:pt>
                      <c:pt idx="5">
                        <c:v>15-30万</c:v>
                      </c:pt>
                      <c:pt idx="6">
                        <c:v>30万以上</c:v>
                      </c:pt>
                    </c:strCache>
                  </c:strRef>
                </c:cat>
                <c:val>
                  <c:numRef>
                    <c:extLst>
                      <c:ext uri="{02D57815-91ED-43cb-92C2-25804820EDAC}">
                        <c15:formulaRef>
                          <c15:sqref>PPT模板1!$B$118:$H$118</c15:sqref>
                        </c15:formulaRef>
                      </c:ext>
                    </c:extLst>
                    <c:numCache>
                      <c:formatCode>0.0%</c:formatCode>
                      <c:ptCount val="7"/>
                      <c:pt idx="0">
                        <c:v>0.35245864263957538</c:v>
                      </c:pt>
                      <c:pt idx="1">
                        <c:v>0.23249949842231019</c:v>
                      </c:pt>
                      <c:pt idx="2">
                        <c:v>0.16879913181461689</c:v>
                      </c:pt>
                      <c:pt idx="3">
                        <c:v>0.102800627428092</c:v>
                      </c:pt>
                      <c:pt idx="4">
                        <c:v>4.2073248581903075E-2</c:v>
                      </c:pt>
                      <c:pt idx="5">
                        <c:v>7.8501468254692036E-2</c:v>
                      </c:pt>
                      <c:pt idx="6">
                        <c:v>2.2867382858810441E-2</c:v>
                      </c:pt>
                    </c:numCache>
                  </c:numRef>
                </c:val>
                <c:extLst>
                  <c:ext xmlns:c16="http://schemas.microsoft.com/office/drawing/2014/chart" uri="{C3380CC4-5D6E-409C-BE32-E72D297353CC}">
                    <c16:uniqueId val="{0000001D-DB1B-4888-8E12-8670D2C01328}"/>
                  </c:ext>
                </c:extLst>
              </c15:ser>
            </c15:filteredPieSeries>
          </c:ext>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PPT模板2!$AO$109</c:f>
              <c:strCache>
                <c:ptCount val="1"/>
                <c:pt idx="0">
                  <c:v>2024.4</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PPT模板2!$AP$108:$AU$108</c:f>
              <c:strCache>
                <c:ptCount val="6"/>
                <c:pt idx="0">
                  <c:v>华东</c:v>
                </c:pt>
                <c:pt idx="1">
                  <c:v>中南</c:v>
                </c:pt>
                <c:pt idx="2">
                  <c:v>华北</c:v>
                </c:pt>
                <c:pt idx="3">
                  <c:v>西南</c:v>
                </c:pt>
                <c:pt idx="4">
                  <c:v>东北</c:v>
                </c:pt>
                <c:pt idx="5">
                  <c:v>西北</c:v>
                </c:pt>
              </c:strCache>
            </c:strRef>
          </c:cat>
          <c:val>
            <c:numRef>
              <c:f>PPT模板2!$AP$109:$AU$109</c:f>
              <c:numCache>
                <c:formatCode>0.00</c:formatCode>
                <c:ptCount val="6"/>
                <c:pt idx="0">
                  <c:v>50.843400000000003</c:v>
                </c:pt>
                <c:pt idx="1">
                  <c:v>46.868699999999997</c:v>
                </c:pt>
                <c:pt idx="2">
                  <c:v>22.614799999999999</c:v>
                </c:pt>
                <c:pt idx="3">
                  <c:v>27.406600000000001</c:v>
                </c:pt>
                <c:pt idx="4">
                  <c:v>11.733499999999999</c:v>
                </c:pt>
                <c:pt idx="5">
                  <c:v>8.4321000000000002</c:v>
                </c:pt>
              </c:numCache>
            </c:numRef>
          </c:val>
          <c:extLst>
            <c:ext xmlns:c16="http://schemas.microsoft.com/office/drawing/2014/chart" uri="{C3380CC4-5D6E-409C-BE32-E72D297353CC}">
              <c16:uniqueId val="{00000000-F398-45BD-BAE4-60A16B790BF8}"/>
            </c:ext>
          </c:extLst>
        </c:ser>
        <c:ser>
          <c:idx val="1"/>
          <c:order val="1"/>
          <c:tx>
            <c:strRef>
              <c:f>PPT模板2!$AO$110</c:f>
              <c:strCache>
                <c:ptCount val="1"/>
                <c:pt idx="0">
                  <c:v>2024.3</c:v>
                </c:pt>
              </c:strCache>
            </c:strRef>
          </c:tx>
          <c:spPr>
            <a:solidFill>
              <a:schemeClr val="accent5">
                <a:lumMod val="40000"/>
                <a:lumOff val="60000"/>
              </a:schemeClr>
            </a:solidFill>
            <a:ln>
              <a:noFill/>
            </a:ln>
            <a:effectLst>
              <a:outerShdw blurRad="57150" dist="19050" dir="5400000" algn="ctr" rotWithShape="0">
                <a:srgbClr val="000000">
                  <a:alpha val="63000"/>
                </a:srgbClr>
              </a:outerShdw>
            </a:effectLst>
          </c:spPr>
          <c:invertIfNegative val="0"/>
          <c:cat>
            <c:strRef>
              <c:f>PPT模板2!$AP$108:$AU$108</c:f>
              <c:strCache>
                <c:ptCount val="6"/>
                <c:pt idx="0">
                  <c:v>华东</c:v>
                </c:pt>
                <c:pt idx="1">
                  <c:v>中南</c:v>
                </c:pt>
                <c:pt idx="2">
                  <c:v>华北</c:v>
                </c:pt>
                <c:pt idx="3">
                  <c:v>西南</c:v>
                </c:pt>
                <c:pt idx="4">
                  <c:v>东北</c:v>
                </c:pt>
                <c:pt idx="5">
                  <c:v>西北</c:v>
                </c:pt>
              </c:strCache>
            </c:strRef>
          </c:cat>
          <c:val>
            <c:numRef>
              <c:f>PPT模板2!$AP$110:$AU$110</c:f>
              <c:numCache>
                <c:formatCode>0.00</c:formatCode>
                <c:ptCount val="6"/>
                <c:pt idx="0">
                  <c:v>51.166600000000003</c:v>
                </c:pt>
                <c:pt idx="1">
                  <c:v>48.774700000000003</c:v>
                </c:pt>
                <c:pt idx="2">
                  <c:v>23.180800000000001</c:v>
                </c:pt>
                <c:pt idx="3">
                  <c:v>27.9527</c:v>
                </c:pt>
                <c:pt idx="4">
                  <c:v>11.645300000000001</c:v>
                </c:pt>
                <c:pt idx="5">
                  <c:v>8.3110999999999997</c:v>
                </c:pt>
              </c:numCache>
            </c:numRef>
          </c:val>
          <c:extLst>
            <c:ext xmlns:c16="http://schemas.microsoft.com/office/drawing/2014/chart" uri="{C3380CC4-5D6E-409C-BE32-E72D297353CC}">
              <c16:uniqueId val="{00000001-F398-45BD-BAE4-60A16B790BF8}"/>
            </c:ext>
          </c:extLst>
        </c:ser>
        <c:dLbls>
          <c:showLegendKey val="0"/>
          <c:showVal val="0"/>
          <c:showCatName val="0"/>
          <c:showSerName val="0"/>
          <c:showPercent val="0"/>
          <c:showBubbleSize val="0"/>
        </c:dLbls>
        <c:gapWidth val="219"/>
        <c:overlap val="-27"/>
        <c:axId val="679514480"/>
        <c:axId val="679505328"/>
      </c:barChart>
      <c:lineChart>
        <c:grouping val="standard"/>
        <c:varyColors val="0"/>
        <c:ser>
          <c:idx val="2"/>
          <c:order val="2"/>
          <c:tx>
            <c:strRef>
              <c:f>PPT模板2!$AO$111</c:f>
              <c:strCache>
                <c:ptCount val="1"/>
                <c:pt idx="0">
                  <c:v>环比</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bg1"/>
              </a:solidFill>
              <a:ln w="9525">
                <a:solidFill>
                  <a:schemeClr val="accent2">
                    <a:alpha val="93000"/>
                  </a:schemeClr>
                </a:solidFill>
                <a:round/>
              </a:ln>
              <a:effectLst>
                <a:outerShdw blurRad="57150" dist="19050" dir="5400000" algn="ctr" rotWithShape="0">
                  <a:srgbClr val="000000">
                    <a:alpha val="63000"/>
                  </a:srgbClr>
                </a:outerShdw>
              </a:effectLst>
            </c:spPr>
          </c:marker>
          <c:cat>
            <c:strRef>
              <c:f>PPT模板2!$AP$108:$AU$108</c:f>
              <c:strCache>
                <c:ptCount val="6"/>
                <c:pt idx="0">
                  <c:v>华东</c:v>
                </c:pt>
                <c:pt idx="1">
                  <c:v>中南</c:v>
                </c:pt>
                <c:pt idx="2">
                  <c:v>华北</c:v>
                </c:pt>
                <c:pt idx="3">
                  <c:v>西南</c:v>
                </c:pt>
                <c:pt idx="4">
                  <c:v>东北</c:v>
                </c:pt>
                <c:pt idx="5">
                  <c:v>西北</c:v>
                </c:pt>
              </c:strCache>
            </c:strRef>
          </c:cat>
          <c:val>
            <c:numRef>
              <c:f>PPT模板2!$AP$111:$AU$111</c:f>
              <c:numCache>
                <c:formatCode>0.00%</c:formatCode>
                <c:ptCount val="6"/>
                <c:pt idx="0">
                  <c:v>-6.3166206079747315E-3</c:v>
                </c:pt>
                <c:pt idx="1">
                  <c:v>-3.9077636561578151E-2</c:v>
                </c:pt>
                <c:pt idx="2">
                  <c:v>-2.4416758696852673E-2</c:v>
                </c:pt>
                <c:pt idx="3">
                  <c:v>-1.9536574284416144E-2</c:v>
                </c:pt>
                <c:pt idx="4">
                  <c:v>7.5738710037524769E-3</c:v>
                </c:pt>
                <c:pt idx="5">
                  <c:v>1.4558842993105659E-2</c:v>
                </c:pt>
              </c:numCache>
            </c:numRef>
          </c:val>
          <c:smooth val="1"/>
          <c:extLst>
            <c:ext xmlns:c16="http://schemas.microsoft.com/office/drawing/2014/chart" uri="{C3380CC4-5D6E-409C-BE32-E72D297353CC}">
              <c16:uniqueId val="{00000002-F398-45BD-BAE4-60A16B790BF8}"/>
            </c:ext>
          </c:extLst>
        </c:ser>
        <c:dLbls>
          <c:showLegendKey val="0"/>
          <c:showVal val="0"/>
          <c:showCatName val="0"/>
          <c:showSerName val="0"/>
          <c:showPercent val="0"/>
          <c:showBubbleSize val="0"/>
        </c:dLbls>
        <c:marker val="1"/>
        <c:smooth val="0"/>
        <c:axId val="679504080"/>
        <c:axId val="679528208"/>
      </c:lineChart>
      <c:catAx>
        <c:axId val="67951448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679505328"/>
        <c:crosses val="autoZero"/>
        <c:auto val="1"/>
        <c:lblAlgn val="ctr"/>
        <c:lblOffset val="100"/>
        <c:noMultiLvlLbl val="0"/>
      </c:catAx>
      <c:valAx>
        <c:axId val="679505328"/>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679514480"/>
        <c:crosses val="autoZero"/>
        <c:crossBetween val="between"/>
      </c:valAx>
      <c:valAx>
        <c:axId val="679528208"/>
        <c:scaling>
          <c:orientation val="minMax"/>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679504080"/>
        <c:crosses val="max"/>
        <c:crossBetween val="between"/>
      </c:valAx>
      <c:catAx>
        <c:axId val="679504080"/>
        <c:scaling>
          <c:orientation val="minMax"/>
        </c:scaling>
        <c:delete val="1"/>
        <c:axPos val="b"/>
        <c:numFmt formatCode="General" sourceLinked="1"/>
        <c:majorTickMark val="none"/>
        <c:minorTickMark val="none"/>
        <c:tickLblPos val="nextTo"/>
        <c:crossAx val="679528208"/>
        <c:crosses val="autoZero"/>
        <c:auto val="1"/>
        <c:lblAlgn val="ctr"/>
        <c:lblOffset val="100"/>
        <c:noMultiLvlLbl val="0"/>
      </c:cat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8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21169972929506592"/>
          <c:y val="3.5541077930110007E-2"/>
          <c:w val="0.59504260244614637"/>
          <c:h val="0.13550385774613596"/>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zh-CN">
                <a:latin typeface="微软雅黑" panose="020B0503020204020204" pitchFamily="34" charset="-122"/>
                <a:ea typeface="微软雅黑" panose="020B0503020204020204" pitchFamily="34" charset="-122"/>
              </a:rPr>
              <a:t>全国二手车均价</a:t>
            </a:r>
          </a:p>
        </c:rich>
      </c:tx>
      <c:overlay val="0"/>
      <c:spPr>
        <a:noFill/>
        <a:ln>
          <a:noFill/>
        </a:ln>
        <a:effectLst/>
      </c:spPr>
      <c:txPr>
        <a:bodyPr rot="0" spcFirstLastPara="1" vertOverflow="ellipsis" vert="horz" wrap="square" anchor="ctr" anchorCtr="1"/>
        <a:lstStyle/>
        <a:p>
          <a:pPr>
            <a:defRPr sz="2128"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lineChart>
        <c:grouping val="standard"/>
        <c:varyColors val="0"/>
        <c:ser>
          <c:idx val="4"/>
          <c:order val="4"/>
          <c:tx>
            <c:strRef>
              <c:f>PPT模板2!$A$202</c:f>
              <c:strCache>
                <c:ptCount val="1"/>
                <c:pt idx="0">
                  <c:v>2022年</c:v>
                </c:pt>
              </c:strCache>
              <c:extLst xmlns:c15="http://schemas.microsoft.com/office/drawing/2012/chart"/>
            </c:strRef>
          </c:tx>
          <c:spPr>
            <a:ln w="34925" cap="rnd">
              <a:solidFill>
                <a:schemeClr val="accent5"/>
              </a:solidFill>
              <a:round/>
            </a:ln>
            <a:effectLst>
              <a:outerShdw blurRad="57150" dist="19050" dir="5400000" algn="ctr" rotWithShape="0">
                <a:srgbClr val="000000">
                  <a:alpha val="63000"/>
                </a:srgbClr>
              </a:outerShdw>
            </a:effectLst>
          </c:spPr>
          <c:marker>
            <c:symbol val="none"/>
          </c:marker>
          <c:dLbls>
            <c:dLbl>
              <c:idx val="2"/>
              <c:layout>
                <c:manualLayout>
                  <c:x val="-1.9600504552830213E-2"/>
                  <c:y val="-7.428185763901283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6E8B-4D66-A8D8-DFD84C02FEC4}"/>
                </c:ext>
              </c:extLst>
            </c:dLbl>
            <c:dLbl>
              <c:idx val="3"/>
              <c:layout>
                <c:manualLayout>
                  <c:x val="-3.0014403746286021E-2"/>
                  <c:y val="-7.428185763901289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6E8B-4D66-A8D8-DFD84C02FEC4}"/>
                </c:ext>
              </c:extLst>
            </c:dLbl>
            <c:dLbl>
              <c:idx val="7"/>
              <c:layout>
                <c:manualLayout>
                  <c:x val="-2.7312824442343866E-2"/>
                  <c:y val="-7.882086128862742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2-6E8B-4D66-A8D8-DFD84C02FEC4}"/>
                </c:ext>
              </c:extLst>
            </c:dLbl>
            <c:dLbl>
              <c:idx val="8"/>
              <c:layout>
                <c:manualLayout>
                  <c:x val="-3.8042027185953523E-2"/>
                  <c:y val="5.0520874545591371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3-6E8B-4D66-A8D8-DFD84C02FEC4}"/>
                </c:ext>
              </c:extLst>
            </c:dLbl>
            <c:dLbl>
              <c:idx val="9"/>
              <c:layout>
                <c:manualLayout>
                  <c:x val="-1.673419553183635E-3"/>
                  <c:y val="-3.7004375573498109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4-6E8B-4D66-A8D8-DFD84C02FEC4}"/>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5"/>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noFill/>
                      <a:round/>
                    </a:ln>
                    <a:effectLst/>
                  </c:spPr>
                </c15:leaderLines>
              </c:ext>
            </c:extLst>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extLst xmlns:c15="http://schemas.microsoft.com/office/drawing/2012/chart"/>
            </c:strRef>
          </c:cat>
          <c:val>
            <c:numRef>
              <c:f>PPT模板2!$B$202:$M$202</c:f>
              <c:numCache>
                <c:formatCode>0.00</c:formatCode>
                <c:ptCount val="12"/>
                <c:pt idx="0">
                  <c:v>7.1245795658958802</c:v>
                </c:pt>
                <c:pt idx="1">
                  <c:v>7.0835034472739045</c:v>
                </c:pt>
                <c:pt idx="2">
                  <c:v>6.9190462141980005</c:v>
                </c:pt>
                <c:pt idx="3">
                  <c:v>6.8284693307879261</c:v>
                </c:pt>
                <c:pt idx="4">
                  <c:v>6.9467845891310045</c:v>
                </c:pt>
                <c:pt idx="5">
                  <c:v>6.7726827740827513</c:v>
                </c:pt>
                <c:pt idx="6">
                  <c:v>6.62</c:v>
                </c:pt>
                <c:pt idx="7">
                  <c:v>6.5180490467225543</c:v>
                </c:pt>
                <c:pt idx="8">
                  <c:v>6.5105932225643413</c:v>
                </c:pt>
                <c:pt idx="9">
                  <c:v>6.2469467736554352</c:v>
                </c:pt>
                <c:pt idx="10">
                  <c:v>6.0180834096445208</c:v>
                </c:pt>
                <c:pt idx="11">
                  <c:v>5.9319390028820331</c:v>
                </c:pt>
              </c:numCache>
              <c:extLst xmlns:c15="http://schemas.microsoft.com/office/drawing/2012/chart"/>
            </c:numRef>
          </c:val>
          <c:smooth val="1"/>
          <c:extLst xmlns:c15="http://schemas.microsoft.com/office/drawing/2012/chart">
            <c:ext xmlns:c16="http://schemas.microsoft.com/office/drawing/2014/chart" uri="{C3380CC4-5D6E-409C-BE32-E72D297353CC}">
              <c16:uniqueId val="{00000005-6E8B-4D66-A8D8-DFD84C02FEC4}"/>
            </c:ext>
          </c:extLst>
        </c:ser>
        <c:ser>
          <c:idx val="5"/>
          <c:order val="5"/>
          <c:tx>
            <c:strRef>
              <c:f>PPT模板2!$A$203</c:f>
              <c:strCache>
                <c:ptCount val="1"/>
                <c:pt idx="0">
                  <c:v>2023年</c:v>
                </c:pt>
              </c:strCache>
            </c:strRef>
          </c:tx>
          <c:spPr>
            <a:ln w="34925" cap="rnd">
              <a:solidFill>
                <a:schemeClr val="accent2"/>
              </a:solidFill>
              <a:round/>
            </a:ln>
            <a:effectLst>
              <a:outerShdw blurRad="57150" dist="19050" dir="5400000" algn="ctr" rotWithShape="0">
                <a:srgbClr val="000000">
                  <a:alpha val="63000"/>
                </a:srgbClr>
              </a:outerShdw>
            </a:effectLst>
          </c:spPr>
          <c:marker>
            <c:symbol val="none"/>
          </c:marker>
          <c:dLbls>
            <c:dLbl>
              <c:idx val="6"/>
              <c:layout>
                <c:manualLayout>
                  <c:x val="-5.8310455554790336E-2"/>
                  <c:y val="-1.603347150490888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6E8B-4D66-A8D8-DFD84C02FEC4}"/>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accent2"/>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PPT模板2!$B$203:$M$203</c:f>
              <c:numCache>
                <c:formatCode>0.00</c:formatCode>
                <c:ptCount val="12"/>
                <c:pt idx="0">
                  <c:v>6.25</c:v>
                </c:pt>
                <c:pt idx="1">
                  <c:v>6.41</c:v>
                </c:pt>
                <c:pt idx="2">
                  <c:v>6.33</c:v>
                </c:pt>
                <c:pt idx="3">
                  <c:v>6.174000856886054</c:v>
                </c:pt>
                <c:pt idx="4">
                  <c:v>6.2294242353589704</c:v>
                </c:pt>
                <c:pt idx="5">
                  <c:v>6.3485427829457768</c:v>
                </c:pt>
                <c:pt idx="6">
                  <c:v>6.55</c:v>
                </c:pt>
                <c:pt idx="7">
                  <c:v>6.4810151187707747</c:v>
                </c:pt>
                <c:pt idx="8">
                  <c:v>6.5366973252342282</c:v>
                </c:pt>
                <c:pt idx="9">
                  <c:v>6.4608943760448971</c:v>
                </c:pt>
                <c:pt idx="10">
                  <c:v>6.4788620210687951</c:v>
                </c:pt>
                <c:pt idx="11">
                  <c:v>6.55</c:v>
                </c:pt>
              </c:numCache>
            </c:numRef>
          </c:val>
          <c:smooth val="1"/>
          <c:extLst>
            <c:ext xmlns:c16="http://schemas.microsoft.com/office/drawing/2014/chart" uri="{C3380CC4-5D6E-409C-BE32-E72D297353CC}">
              <c16:uniqueId val="{00000007-6E8B-4D66-A8D8-DFD84C02FEC4}"/>
            </c:ext>
          </c:extLst>
        </c:ser>
        <c:ser>
          <c:idx val="6"/>
          <c:order val="6"/>
          <c:tx>
            <c:strRef>
              <c:f>PPT模板2!$A$204</c:f>
              <c:strCache>
                <c:ptCount val="1"/>
                <c:pt idx="0">
                  <c:v>2024年</c:v>
                </c:pt>
              </c:strCache>
            </c:strRef>
          </c:tx>
          <c:spPr>
            <a:ln w="34925" cap="rnd">
              <a:solidFill>
                <a:srgbClr val="C00000"/>
              </a:solidFill>
              <a:round/>
            </a:ln>
            <a:effectLst>
              <a:outerShdw blurRad="57150" dist="19050" dir="5400000" algn="ctr" rotWithShape="0">
                <a:srgbClr val="000000">
                  <a:alpha val="63000"/>
                </a:srgbClr>
              </a:outerShdw>
            </a:effectLst>
          </c:spPr>
          <c:marker>
            <c:symbol val="circle"/>
            <c:size val="7"/>
            <c:spPr>
              <a:solidFill>
                <a:schemeClr val="bg1"/>
              </a:solidFill>
              <a:ln w="9525">
                <a:solidFill>
                  <a:srgbClr val="C00000"/>
                </a:solidFill>
                <a:round/>
              </a:ln>
              <a:effectLst>
                <a:outerShdw blurRad="57150" dist="19050" dir="5400000" algn="ctr" rotWithShape="0">
                  <a:srgbClr val="000000">
                    <a:alpha val="63000"/>
                  </a:srgbClr>
                </a:outerShdw>
              </a:effectLst>
            </c:spPr>
          </c:marker>
          <c:dLbls>
            <c:dLbl>
              <c:idx val="0"/>
              <c:layout>
                <c:manualLayout>
                  <c:x val="-4.191600282452123E-2"/>
                  <c:y val="-5.010302183091854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6E8B-4D66-A8D8-DFD84C02FEC4}"/>
                </c:ext>
              </c:extLst>
            </c:dLbl>
            <c:dLbl>
              <c:idx val="1"/>
              <c:layout>
                <c:manualLayout>
                  <c:x val="-2.8525181019104878E-2"/>
                  <c:y val="5.26508428561297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6E8B-4D66-A8D8-DFD84C02FEC4}"/>
                </c:ext>
              </c:extLst>
            </c:dLbl>
            <c:dLbl>
              <c:idx val="2"/>
              <c:layout>
                <c:manualLayout>
                  <c:x val="-2.1686084047899422E-2"/>
                  <c:y val="4.909045272885818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6E8B-4D66-A8D8-DFD84C02FEC4}"/>
                </c:ext>
              </c:extLst>
            </c:dLbl>
            <c:dLbl>
              <c:idx val="3"/>
              <c:layout>
                <c:manualLayout>
                  <c:x val="-1.2044256898826928E-2"/>
                  <c:y val="-3.400141061662451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6E8B-4D66-A8D8-DFD84C02FEC4}"/>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1000" b="1" i="0" u="none" strike="noStrike" kern="1200" baseline="0">
                    <a:solidFill>
                      <a:srgbClr val="C00000"/>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PPT模板2!$B$204:$M$204</c:f>
              <c:numCache>
                <c:formatCode>0.00</c:formatCode>
                <c:ptCount val="12"/>
                <c:pt idx="0">
                  <c:v>6.6524081970378468</c:v>
                </c:pt>
                <c:pt idx="1">
                  <c:v>6.9579547627746194</c:v>
                </c:pt>
                <c:pt idx="2">
                  <c:v>6.9014841151789854</c:v>
                </c:pt>
                <c:pt idx="3">
                  <c:v>6.6170229977409063</c:v>
                </c:pt>
              </c:numCache>
            </c:numRef>
          </c:val>
          <c:smooth val="1"/>
          <c:extLst>
            <c:ext xmlns:c16="http://schemas.microsoft.com/office/drawing/2014/chart" uri="{C3380CC4-5D6E-409C-BE32-E72D297353CC}">
              <c16:uniqueId val="{0000000C-6E8B-4D66-A8D8-DFD84C02FEC4}"/>
            </c:ext>
          </c:extLst>
        </c:ser>
        <c:dLbls>
          <c:dLblPos val="t"/>
          <c:showLegendKey val="0"/>
          <c:showVal val="1"/>
          <c:showCatName val="0"/>
          <c:showSerName val="0"/>
          <c:showPercent val="0"/>
          <c:showBubbleSize val="0"/>
        </c:dLbls>
        <c:smooth val="0"/>
        <c:axId val="1292435040"/>
        <c:axId val="1292433792"/>
        <c:extLst>
          <c:ext xmlns:c15="http://schemas.microsoft.com/office/drawing/2012/chart" uri="{02D57815-91ED-43cb-92C2-25804820EDAC}">
            <c15:filteredLineSeries>
              <c15:ser>
                <c:idx val="0"/>
                <c:order val="0"/>
                <c:tx>
                  <c:strRef>
                    <c:extLst>
                      <c:ext uri="{02D57815-91ED-43cb-92C2-25804820EDAC}">
                        <c15:formulaRef>
                          <c15:sqref>PPT模板2!$A$198</c15:sqref>
                        </c15:formulaRef>
                      </c:ext>
                    </c:extLst>
                    <c:strCache>
                      <c:ptCount val="1"/>
                      <c:pt idx="0">
                        <c:v>2018年</c:v>
                      </c:pt>
                    </c:strCache>
                  </c:strRef>
                </c:tx>
                <c:spPr>
                  <a:ln w="34925" cap="rnd">
                    <a:solidFill>
                      <a:schemeClr val="accent1"/>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PPT模板2!$B$198:$M$198</c15:sqref>
                        </c15:formulaRef>
                      </c:ext>
                    </c:extLst>
                    <c:numCache>
                      <c:formatCode>0.00</c:formatCode>
                      <c:ptCount val="12"/>
                      <c:pt idx="0">
                        <c:v>6.1346870184371012</c:v>
                      </c:pt>
                      <c:pt idx="1">
                        <c:v>6.1889951282032767</c:v>
                      </c:pt>
                      <c:pt idx="2">
                        <c:v>6.1377983853202407</c:v>
                      </c:pt>
                      <c:pt idx="3">
                        <c:v>6.2442699962399546</c:v>
                      </c:pt>
                      <c:pt idx="4">
                        <c:v>6.3539444982377011</c:v>
                      </c:pt>
                      <c:pt idx="5">
                        <c:v>6.410084891146643</c:v>
                      </c:pt>
                      <c:pt idx="6">
                        <c:v>6.2593864520085969</c:v>
                      </c:pt>
                      <c:pt idx="7">
                        <c:v>6.2605636285089119</c:v>
                      </c:pt>
                      <c:pt idx="8">
                        <c:v>5.9588847622497827</c:v>
                      </c:pt>
                      <c:pt idx="9">
                        <c:v>6.2616604300151728</c:v>
                      </c:pt>
                      <c:pt idx="10">
                        <c:v>6.1800407110472007</c:v>
                      </c:pt>
                      <c:pt idx="11">
                        <c:v>6.323826000074078</c:v>
                      </c:pt>
                    </c:numCache>
                  </c:numRef>
                </c:val>
                <c:smooth val="0"/>
                <c:extLst>
                  <c:ext xmlns:c16="http://schemas.microsoft.com/office/drawing/2014/chart" uri="{C3380CC4-5D6E-409C-BE32-E72D297353CC}">
                    <c16:uniqueId val="{0000000D-6E8B-4D66-A8D8-DFD84C02FEC4}"/>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PPT模板2!$A$199</c15:sqref>
                        </c15:formulaRef>
                      </c:ext>
                    </c:extLst>
                    <c:strCache>
                      <c:ptCount val="1"/>
                      <c:pt idx="0">
                        <c:v>2019年</c:v>
                      </c:pt>
                    </c:strCache>
                  </c:strRef>
                </c:tx>
                <c:spPr>
                  <a:ln w="34925" cap="rnd">
                    <a:solidFill>
                      <a:schemeClr val="accent2"/>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PPT模板2!$B$199:$M$199</c15:sqref>
                        </c15:formulaRef>
                      </c:ext>
                    </c:extLst>
                    <c:numCache>
                      <c:formatCode>0.00</c:formatCode>
                      <c:ptCount val="12"/>
                      <c:pt idx="0">
                        <c:v>6.4808933038037244</c:v>
                      </c:pt>
                      <c:pt idx="1">
                        <c:v>6.2895660290181086</c:v>
                      </c:pt>
                      <c:pt idx="2">
                        <c:v>6.3487333714473051</c:v>
                      </c:pt>
                      <c:pt idx="3">
                        <c:v>6.2009085510441544</c:v>
                      </c:pt>
                      <c:pt idx="4">
                        <c:v>6.2913808623496514</c:v>
                      </c:pt>
                      <c:pt idx="5">
                        <c:v>6.2927302898145863</c:v>
                      </c:pt>
                      <c:pt idx="6">
                        <c:v>6.4353262770583681</c:v>
                      </c:pt>
                      <c:pt idx="7">
                        <c:v>6.3706672984943769</c:v>
                      </c:pt>
                      <c:pt idx="8">
                        <c:v>6.0238150035639277</c:v>
                      </c:pt>
                      <c:pt idx="9">
                        <c:v>6.26</c:v>
                      </c:pt>
                      <c:pt idx="10">
                        <c:v>6.17</c:v>
                      </c:pt>
                      <c:pt idx="11">
                        <c:v>6.16</c:v>
                      </c:pt>
                    </c:numCache>
                  </c:numRef>
                </c:val>
                <c:smooth val="0"/>
                <c:extLst xmlns:c15="http://schemas.microsoft.com/office/drawing/2012/chart">
                  <c:ext xmlns:c16="http://schemas.microsoft.com/office/drawing/2014/chart" uri="{C3380CC4-5D6E-409C-BE32-E72D297353CC}">
                    <c16:uniqueId val="{0000000E-6E8B-4D66-A8D8-DFD84C02FEC4}"/>
                  </c:ext>
                </c:extLst>
              </c15:ser>
            </c15:filteredLineSeries>
            <c15:filteredLineSeries>
              <c15:ser>
                <c:idx val="2"/>
                <c:order val="2"/>
                <c:tx>
                  <c:strRef>
                    <c:extLst xmlns:c15="http://schemas.microsoft.com/office/drawing/2012/chart">
                      <c:ext xmlns:c15="http://schemas.microsoft.com/office/drawing/2012/chart" uri="{02D57815-91ED-43cb-92C2-25804820EDAC}">
                        <c15:formulaRef>
                          <c15:sqref>PPT模板2!$A$200</c15:sqref>
                        </c15:formulaRef>
                      </c:ext>
                    </c:extLst>
                    <c:strCache>
                      <c:ptCount val="1"/>
                      <c:pt idx="0">
                        <c:v>2020年</c:v>
                      </c:pt>
                    </c:strCache>
                  </c:strRef>
                </c:tx>
                <c:spPr>
                  <a:ln w="34925" cap="rnd">
                    <a:solidFill>
                      <a:schemeClr val="accent3"/>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PPT模板2!$B$200:$M$200</c15:sqref>
                        </c15:formulaRef>
                      </c:ext>
                    </c:extLst>
                    <c:numCache>
                      <c:formatCode>0.00</c:formatCode>
                      <c:ptCount val="12"/>
                      <c:pt idx="0">
                        <c:v>5.99</c:v>
                      </c:pt>
                      <c:pt idx="1">
                        <c:v>6.13</c:v>
                      </c:pt>
                      <c:pt idx="2">
                        <c:v>6.19</c:v>
                      </c:pt>
                      <c:pt idx="3">
                        <c:v>6.37</c:v>
                      </c:pt>
                      <c:pt idx="4">
                        <c:v>6.19</c:v>
                      </c:pt>
                      <c:pt idx="5">
                        <c:v>6.02</c:v>
                      </c:pt>
                      <c:pt idx="6">
                        <c:v>6.18</c:v>
                      </c:pt>
                      <c:pt idx="7">
                        <c:v>6.19</c:v>
                      </c:pt>
                      <c:pt idx="8">
                        <c:v>6.17</c:v>
                      </c:pt>
                      <c:pt idx="9">
                        <c:v>6.1242083284029158</c:v>
                      </c:pt>
                      <c:pt idx="10">
                        <c:v>6.1480330736579933</c:v>
                      </c:pt>
                      <c:pt idx="11">
                        <c:v>6.491606848636513</c:v>
                      </c:pt>
                    </c:numCache>
                  </c:numRef>
                </c:val>
                <c:smooth val="0"/>
                <c:extLst xmlns:c15="http://schemas.microsoft.com/office/drawing/2012/chart">
                  <c:ext xmlns:c16="http://schemas.microsoft.com/office/drawing/2014/chart" uri="{C3380CC4-5D6E-409C-BE32-E72D297353CC}">
                    <c16:uniqueId val="{0000000F-6E8B-4D66-A8D8-DFD84C02FEC4}"/>
                  </c:ext>
                </c:extLst>
              </c15:ser>
            </c15:filteredLineSeries>
            <c15:filteredLineSeries>
              <c15:ser>
                <c:idx val="3"/>
                <c:order val="3"/>
                <c:tx>
                  <c:strRef>
                    <c:extLst xmlns:c15="http://schemas.microsoft.com/office/drawing/2012/chart">
                      <c:ext xmlns:c15="http://schemas.microsoft.com/office/drawing/2012/chart" uri="{02D57815-91ED-43cb-92C2-25804820EDAC}">
                        <c15:formulaRef>
                          <c15:sqref>PPT模板2!$A$201</c15:sqref>
                        </c15:formulaRef>
                      </c:ext>
                    </c:extLst>
                    <c:strCache>
                      <c:ptCount val="1"/>
                      <c:pt idx="0">
                        <c:v>2021年</c:v>
                      </c:pt>
                    </c:strCache>
                  </c:strRef>
                </c:tx>
                <c:spPr>
                  <a:ln w="34925" cap="rnd">
                    <a:solidFill>
                      <a:schemeClr val="accent4"/>
                    </a:solidFill>
                    <a:round/>
                  </a:ln>
                  <a:effectLst>
                    <a:outerShdw blurRad="57150" dist="19050" dir="5400000" algn="ctr" rotWithShape="0">
                      <a:srgbClr val="000000">
                        <a:alpha val="63000"/>
                      </a:srgbClr>
                    </a:outerShdw>
                  </a:effectLst>
                </c:spPr>
                <c:marker>
                  <c:symbol val="none"/>
                </c:marker>
                <c:dLbls>
                  <c:dLbl>
                    <c:idx val="7"/>
                    <c:layout>
                      <c:manualLayout>
                        <c:x val="-2.1615245644156147E-2"/>
                        <c:y val="6.228871757200616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0-6E8B-4D66-A8D8-DFD84C02FEC4}"/>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4"/>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no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PPT模板2!$B$201:$M$201</c15:sqref>
                        </c15:formulaRef>
                      </c:ext>
                    </c:extLst>
                    <c:numCache>
                      <c:formatCode>0.00</c:formatCode>
                      <c:ptCount val="12"/>
                      <c:pt idx="0">
                        <c:v>6.4162370486761553</c:v>
                      </c:pt>
                      <c:pt idx="1">
                        <c:v>6.2641099546862433</c:v>
                      </c:pt>
                      <c:pt idx="2">
                        <c:v>6.1109633564061756</c:v>
                      </c:pt>
                      <c:pt idx="3">
                        <c:v>6.041940951445997</c:v>
                      </c:pt>
                      <c:pt idx="4">
                        <c:v>6.1288135776377972</c:v>
                      </c:pt>
                      <c:pt idx="5">
                        <c:v>6.2684610383760537</c:v>
                      </c:pt>
                      <c:pt idx="6">
                        <c:v>6.2520545940803158</c:v>
                      </c:pt>
                      <c:pt idx="7">
                        <c:v>6.4815825648384564</c:v>
                      </c:pt>
                      <c:pt idx="8">
                        <c:v>6.6036383338126043</c:v>
                      </c:pt>
                      <c:pt idx="9">
                        <c:v>6.6340954412810635</c:v>
                      </c:pt>
                      <c:pt idx="10">
                        <c:v>6.7143400253321071</c:v>
                      </c:pt>
                      <c:pt idx="11">
                        <c:v>7.1798954057877342</c:v>
                      </c:pt>
                    </c:numCache>
                  </c:numRef>
                </c:val>
                <c:smooth val="1"/>
                <c:extLst xmlns:c15="http://schemas.microsoft.com/office/drawing/2012/chart">
                  <c:ext xmlns:c16="http://schemas.microsoft.com/office/drawing/2014/chart" uri="{C3380CC4-5D6E-409C-BE32-E72D297353CC}">
                    <c16:uniqueId val="{00000011-6E8B-4D66-A8D8-DFD84C02FEC4}"/>
                  </c:ext>
                </c:extLst>
              </c15:ser>
            </c15:filteredLineSeries>
          </c:ext>
        </c:extLst>
      </c:lineChart>
      <c:catAx>
        <c:axId val="1292435040"/>
        <c:scaling>
          <c:orientation val="minMax"/>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292433792"/>
        <c:crosses val="autoZero"/>
        <c:auto val="1"/>
        <c:lblAlgn val="ctr"/>
        <c:lblOffset val="100"/>
        <c:noMultiLvlLbl val="0"/>
      </c:catAx>
      <c:valAx>
        <c:axId val="1292433792"/>
        <c:scaling>
          <c:orientation val="minMax"/>
          <c:max val="7.3"/>
          <c:min val="5.8"/>
        </c:scaling>
        <c:delete val="0"/>
        <c:axPos val="l"/>
        <c:majorGridlines>
          <c:spPr>
            <a:ln w="9525" cap="flat" cmpd="sng" algn="ctr">
              <a:solidFill>
                <a:schemeClr val="bg1">
                  <a:lumMod val="85000"/>
                </a:schemeClr>
              </a:solidFill>
              <a:round/>
            </a:ln>
            <a:effectLst/>
          </c:spPr>
        </c:majorGridlines>
        <c:minorGridlines>
          <c:spPr>
            <a:ln w="12700" cap="flat" cmpd="sng" algn="ctr">
              <a:solidFill>
                <a:schemeClr val="tx1">
                  <a:lumMod val="5000"/>
                  <a:lumOff val="95000"/>
                </a:schemeClr>
              </a:solidFill>
              <a:round/>
            </a:ln>
            <a:effectLst/>
          </c:spPr>
        </c:minorGridlines>
        <c:numFmt formatCode="0.00" sourceLinked="1"/>
        <c:majorTickMark val="none"/>
        <c:minorTickMark val="none"/>
        <c:tickLblPos val="nextTo"/>
        <c:spPr>
          <a:solidFill>
            <a:schemeClr val="bg1"/>
          </a:solidFill>
          <a:ln>
            <a:noFill/>
          </a:ln>
          <a:effectLst/>
        </c:spPr>
        <c:txPr>
          <a:bodyPr rot="-60000000" spcFirstLastPara="1" vertOverflow="ellipsis" vert="horz" wrap="square" anchor="ctr" anchorCtr="1"/>
          <a:lstStyle/>
          <a:p>
            <a:pPr>
              <a:defRPr sz="1197" b="0" i="0" u="none" strike="noStrike" kern="1200" baseline="0">
                <a:noFill/>
                <a:latin typeface="+mn-lt"/>
                <a:ea typeface="+mn-ea"/>
                <a:cs typeface="+mn-cs"/>
              </a:defRPr>
            </a:pPr>
            <a:endParaRPr lang="zh-CN"/>
          </a:p>
        </c:txPr>
        <c:crossAx val="12924350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zh-CN"/>
    </a:p>
  </c:txPr>
  <c:externalData r:id="rId3">
    <c:autoUpdate val="0"/>
  </c:externalData>
  <c:userShapes r:id="rId4"/>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r>
              <a: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rPr>
              <a:t>2024年新能源乘用车趋势</a:t>
            </a:r>
          </a:p>
        </c:rich>
      </c:tx>
      <c:layout>
        <c:manualLayout>
          <c:xMode val="edge"/>
          <c:yMode val="edge"/>
          <c:x val="0.35109958083210635"/>
          <c:y val="2.2257201533702281E-2"/>
        </c:manualLayout>
      </c:layout>
      <c:overlay val="0"/>
      <c:spPr>
        <a:noFill/>
        <a:ln>
          <a:noFill/>
        </a:ln>
        <a:effectLst/>
      </c:spPr>
      <c:txPr>
        <a:bodyPr rot="0" spcFirstLastPara="1" vertOverflow="ellipsis" vert="horz" wrap="square" anchor="ctr" anchorCtr="1"/>
        <a:lstStyle/>
        <a:p>
          <a:pPr algn="ctr" rtl="0">
            <a:def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endParaRPr lang="zh-CN"/>
        </a:p>
      </c:txPr>
    </c:title>
    <c:autoTitleDeleted val="0"/>
    <c:plotArea>
      <c:layout>
        <c:manualLayout>
          <c:layoutTarget val="inner"/>
          <c:xMode val="edge"/>
          <c:yMode val="edge"/>
          <c:x val="5.8912416569831934E-2"/>
          <c:y val="0.26640036717486587"/>
          <c:w val="0.88072270323514235"/>
          <c:h val="0.63611694760889437"/>
        </c:manualLayout>
      </c:layout>
      <c:barChart>
        <c:barDir val="col"/>
        <c:grouping val="clustered"/>
        <c:varyColors val="0"/>
        <c:ser>
          <c:idx val="0"/>
          <c:order val="1"/>
          <c:tx>
            <c:strRef>
              <c:f>'新能源模板（二手车）'!$A$435</c:f>
              <c:strCache>
                <c:ptCount val="1"/>
                <c:pt idx="0">
                  <c:v>2023年</c:v>
                </c:pt>
              </c:strCache>
            </c:strRef>
          </c:tx>
          <c:spPr>
            <a:solidFill>
              <a:schemeClr val="accent6">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'新能源模板（二手车）'!$B$433:$M$433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'新能源模板（二手车）'!$B$435:$M$435</c:f>
              <c:numCache>
                <c:formatCode>0.00</c:formatCode>
                <c:ptCount val="12"/>
                <c:pt idx="0">
                  <c:v>3.8153000000000001</c:v>
                </c:pt>
                <c:pt idx="1">
                  <c:v>4.5963000000000003</c:v>
                </c:pt>
                <c:pt idx="2">
                  <c:v>5.5936000000000003</c:v>
                </c:pt>
                <c:pt idx="3">
                  <c:v>5.2971000000000004</c:v>
                </c:pt>
                <c:pt idx="4">
                  <c:v>5.6508000000000003</c:v>
                </c:pt>
                <c:pt idx="5">
                  <c:v>6.02</c:v>
                </c:pt>
                <c:pt idx="6">
                  <c:v>6.0571999999999999</c:v>
                </c:pt>
                <c:pt idx="7">
                  <c:v>6.6698000000000004</c:v>
                </c:pt>
                <c:pt idx="8">
                  <c:v>7.5811000000000002</c:v>
                </c:pt>
                <c:pt idx="9">
                  <c:v>7.65</c:v>
                </c:pt>
                <c:pt idx="10">
                  <c:v>8.625</c:v>
                </c:pt>
                <c:pt idx="11">
                  <c:v>8.7301000000000002</c:v>
                </c:pt>
              </c:numCache>
            </c:numRef>
          </c:val>
          <c:extLst>
            <c:ext xmlns:c16="http://schemas.microsoft.com/office/drawing/2014/chart" uri="{C3380CC4-5D6E-409C-BE32-E72D297353CC}">
              <c16:uniqueId val="{00000000-BCF4-4D6B-9082-8A46DE32C830}"/>
            </c:ext>
          </c:extLst>
        </c:ser>
        <c:ser>
          <c:idx val="2"/>
          <c:order val="2"/>
          <c:tx>
            <c:strRef>
              <c:f>'新能源模板（二手车）'!$A$436</c:f>
              <c:strCache>
                <c:ptCount val="1"/>
                <c:pt idx="0">
                  <c:v>2024年</c:v>
                </c:pt>
              </c:strCache>
            </c:strRef>
          </c:tx>
          <c:spPr>
            <a:solidFill>
              <a:srgbClr val="3A9673"/>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'新能源模板（二手车）'!$B$433:$M$433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'新能源模板（二手车）'!$B$436:$M$436</c:f>
              <c:numCache>
                <c:formatCode>0.00</c:formatCode>
                <c:ptCount val="12"/>
                <c:pt idx="0">
                  <c:v>8.9454999999999991</c:v>
                </c:pt>
                <c:pt idx="1">
                  <c:v>6.4702000000000002</c:v>
                </c:pt>
                <c:pt idx="2">
                  <c:v>9.1458999999999993</c:v>
                </c:pt>
                <c:pt idx="3">
                  <c:v>8.9047999999999998</c:v>
                </c:pt>
              </c:numCache>
            </c:numRef>
          </c:val>
          <c:extLst>
            <c:ext xmlns:c16="http://schemas.microsoft.com/office/drawing/2014/chart" uri="{C3380CC4-5D6E-409C-BE32-E72D297353CC}">
              <c16:uniqueId val="{00000001-BCF4-4D6B-9082-8A46DE32C830}"/>
            </c:ext>
          </c:extLst>
        </c:ser>
        <c:dLbls>
          <c:showLegendKey val="0"/>
          <c:showVal val="0"/>
          <c:showCatName val="0"/>
          <c:showSerName val="0"/>
          <c:showPercent val="0"/>
          <c:showBubbleSize val="0"/>
        </c:dLbls>
        <c:gapWidth val="15"/>
        <c:overlap val="-27"/>
        <c:axId val="1897466943"/>
        <c:axId val="2003501551"/>
        <c:extLst>
          <c:ext xmlns:c15="http://schemas.microsoft.com/office/drawing/2012/chart" uri="{02D57815-91ED-43cb-92C2-25804820EDAC}">
            <c15:filteredBarSeries>
              <c15:ser>
                <c:idx val="1"/>
                <c:order val="0"/>
                <c:tx>
                  <c:strRef>
                    <c:extLst>
                      <c:ext uri="{02D57815-91ED-43cb-92C2-25804820EDAC}">
                        <c15:formulaRef>
                          <c15:sqref>'新能源模板（二手车）'!$A$434</c15:sqref>
                        </c15:formulaRef>
                      </c:ext>
                    </c:extLst>
                    <c:strCache>
                      <c:ptCount val="1"/>
                      <c:pt idx="0">
                        <c:v>2022年</c:v>
                      </c:pt>
                    </c:strCache>
                  </c:strRef>
                </c:tx>
                <c:spPr>
                  <a:solidFill>
                    <a:srgbClr val="42AC8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'新能源模板（二手车）'!$B$433:$M$433</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'新能源模板（二手车）'!$B$434:$M$434</c15:sqref>
                        </c15:formulaRef>
                      </c:ext>
                    </c:extLst>
                    <c:numCache>
                      <c:formatCode>0.00</c:formatCode>
                      <c:ptCount val="12"/>
                      <c:pt idx="0">
                        <c:v>4.0083000000000002</c:v>
                      </c:pt>
                      <c:pt idx="1">
                        <c:v>2.5724</c:v>
                      </c:pt>
                      <c:pt idx="2">
                        <c:v>4.6002000000000001</c:v>
                      </c:pt>
                      <c:pt idx="3">
                        <c:v>4.1809000000000003</c:v>
                      </c:pt>
                      <c:pt idx="4">
                        <c:v>3.9977999999999998</c:v>
                      </c:pt>
                      <c:pt idx="5">
                        <c:v>5.4610000000000003</c:v>
                      </c:pt>
                      <c:pt idx="6">
                        <c:v>5.4381000000000004</c:v>
                      </c:pt>
                      <c:pt idx="7">
                        <c:v>5.4082999999999997</c:v>
                      </c:pt>
                      <c:pt idx="8">
                        <c:v>5.4260000000000002</c:v>
                      </c:pt>
                      <c:pt idx="9">
                        <c:v>4.4406999999999996</c:v>
                      </c:pt>
                      <c:pt idx="10">
                        <c:v>4.2079000000000004</c:v>
                      </c:pt>
                      <c:pt idx="11">
                        <c:v>4.0617000000000001</c:v>
                      </c:pt>
                    </c:numCache>
                  </c:numRef>
                </c:val>
                <c:extLst>
                  <c:ext xmlns:c16="http://schemas.microsoft.com/office/drawing/2014/chart" uri="{C3380CC4-5D6E-409C-BE32-E72D297353CC}">
                    <c16:uniqueId val="{00000014-BCF4-4D6B-9082-8A46DE32C830}"/>
                  </c:ext>
                </c:extLst>
              </c15:ser>
            </c15:filteredBarSeries>
          </c:ext>
        </c:extLst>
      </c:barChart>
      <c:lineChart>
        <c:grouping val="standard"/>
        <c:varyColors val="0"/>
        <c:ser>
          <c:idx val="3"/>
          <c:order val="3"/>
          <c:tx>
            <c:strRef>
              <c:f>'新能源模板（二手车）'!$A$437</c:f>
              <c:strCache>
                <c:ptCount val="1"/>
                <c:pt idx="0">
                  <c:v>2023月度同比</c:v>
                </c:pt>
              </c:strCache>
            </c:strRef>
          </c:tx>
          <c:spPr>
            <a:ln w="28575" cap="rnd">
              <a:solidFill>
                <a:schemeClr val="accent2"/>
              </a:solidFill>
              <a:round/>
            </a:ln>
            <a:effectLst/>
          </c:spPr>
          <c:marker>
            <c:symbol val="circle"/>
            <c:size val="6"/>
            <c:spPr>
              <a:solidFill>
                <a:schemeClr val="bg1"/>
              </a:solidFill>
              <a:ln w="9525">
                <a:solidFill>
                  <a:schemeClr val="accent2"/>
                </a:solidFill>
              </a:ln>
              <a:effectLst/>
            </c:spPr>
          </c:marker>
          <c:dLbls>
            <c:dLbl>
              <c:idx val="0"/>
              <c:layout>
                <c:manualLayout>
                  <c:x val="-2.8923162225173077E-2"/>
                  <c:y val="-0.13428939542159177"/>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CF4-4D6B-9082-8A46DE32C830}"/>
                </c:ext>
              </c:extLst>
            </c:dLbl>
            <c:dLbl>
              <c:idx val="1"/>
              <c:layout>
                <c:manualLayout>
                  <c:x val="-2.8419795808272134E-2"/>
                  <c:y val="-7.979912766536478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CF4-4D6B-9082-8A46DE32C830}"/>
                </c:ext>
              </c:extLst>
            </c:dLbl>
            <c:dLbl>
              <c:idx val="2"/>
              <c:layout>
                <c:manualLayout>
                  <c:x val="-1.5740674639704123E-2"/>
                  <c:y val="-5.914783096837619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BCF4-4D6B-9082-8A46DE32C830}"/>
                </c:ext>
              </c:extLst>
            </c:dLbl>
            <c:dLbl>
              <c:idx val="3"/>
              <c:layout>
                <c:manualLayout>
                  <c:x val="-3.1174501309426745E-2"/>
                  <c:y val="-6.330657665243655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BCF4-4D6B-9082-8A46DE32C830}"/>
                </c:ext>
              </c:extLst>
            </c:dLbl>
            <c:dLbl>
              <c:idx val="4"/>
              <c:layout>
                <c:manualLayout>
                  <c:x val="-3.2620501019543655E-2"/>
                  <c:y val="-7.1089669812997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BCF4-4D6B-9082-8A46DE32C830}"/>
                </c:ext>
              </c:extLst>
            </c:dLbl>
            <c:dLbl>
              <c:idx val="5"/>
              <c:layout>
                <c:manualLayout>
                  <c:x val="-3.1518467067242741E-2"/>
                  <c:y val="-0.11703075608766589"/>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CF4-4D6B-9082-8A46DE32C830}"/>
                </c:ext>
              </c:extLst>
            </c:dLbl>
            <c:dLbl>
              <c:idx val="6"/>
              <c:layout>
                <c:manualLayout>
                  <c:x val="-3.2792426969329207E-2"/>
                  <c:y val="-0.1211006396844599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BCF4-4D6B-9082-8A46DE32C830}"/>
                </c:ext>
              </c:extLst>
            </c:dLbl>
            <c:dLbl>
              <c:idx val="7"/>
              <c:layout>
                <c:manualLayout>
                  <c:x val="-3.1174501309426745E-2"/>
                  <c:y val="-0.11345114607578895"/>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BCF4-4D6B-9082-8A46DE32C830}"/>
                </c:ext>
              </c:extLst>
            </c:dLbl>
            <c:dLbl>
              <c:idx val="8"/>
              <c:layout>
                <c:manualLayout>
                  <c:x val="-2.9556534718163399E-2"/>
                  <c:y val="-9.426078548736137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BCF4-4D6B-9082-8A46DE32C830}"/>
                </c:ext>
              </c:extLst>
            </c:dLbl>
            <c:dLbl>
              <c:idx val="9"/>
              <c:layout>
                <c:manualLayout>
                  <c:x val="-2.6836506378466456E-2"/>
                  <c:y val="-6.733190197280576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BCF4-4D6B-9082-8A46DE32C830}"/>
                </c:ext>
              </c:extLst>
            </c:dLbl>
            <c:dLbl>
              <c:idx val="10"/>
              <c:layout>
                <c:manualLayout>
                  <c:x val="-2.9770710177982048E-2"/>
                  <c:y val="-6.733190197280576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BCF4-4D6B-9082-8A46DE32C830}"/>
                </c:ext>
              </c:extLst>
            </c:dLbl>
            <c:dLbl>
              <c:idx val="11"/>
              <c:layout>
                <c:manualLayout>
                  <c:x val="-2.9770710177982048E-2"/>
                  <c:y val="-9.426078548736133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BCF4-4D6B-9082-8A46DE32C830}"/>
                </c:ext>
              </c:extLst>
            </c:dLbl>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'新能源模板（二手车）'!$B$433:$M$433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'新能源模板（二手车）'!$B$437:$M$437</c:f>
              <c:numCache>
                <c:formatCode>0.0%</c:formatCode>
                <c:ptCount val="12"/>
                <c:pt idx="0">
                  <c:v>-4.8150088566225095E-2</c:v>
                </c:pt>
                <c:pt idx="1">
                  <c:v>0.78677499611257984</c:v>
                </c:pt>
                <c:pt idx="2">
                  <c:v>0.21594713273335947</c:v>
                </c:pt>
                <c:pt idx="3">
                  <c:v>0.26697600995001075</c:v>
                </c:pt>
                <c:pt idx="4">
                  <c:v>0.41347741257691745</c:v>
                </c:pt>
                <c:pt idx="5">
                  <c:v>0.10236220472440931</c:v>
                </c:pt>
                <c:pt idx="6">
                  <c:v>0.11384490906750511</c:v>
                </c:pt>
                <c:pt idx="7">
                  <c:v>0.23325259323632211</c:v>
                </c:pt>
                <c:pt idx="8">
                  <c:v>0.39718024327312934</c:v>
                </c:pt>
                <c:pt idx="9">
                  <c:v>0.72270137590920369</c:v>
                </c:pt>
                <c:pt idx="10">
                  <c:v>1.0497160103614627</c:v>
                </c:pt>
                <c:pt idx="11">
                  <c:v>1.1493709530492158</c:v>
                </c:pt>
              </c:numCache>
            </c:numRef>
          </c:val>
          <c:smooth val="1"/>
          <c:extLst>
            <c:ext xmlns:c16="http://schemas.microsoft.com/office/drawing/2014/chart" uri="{C3380CC4-5D6E-409C-BE32-E72D297353CC}">
              <c16:uniqueId val="{0000000E-BCF4-4D6B-9082-8A46DE32C830}"/>
            </c:ext>
          </c:extLst>
        </c:ser>
        <c:ser>
          <c:idx val="5"/>
          <c:order val="5"/>
          <c:tx>
            <c:strRef>
              <c:f>'新能源模板（二手车）'!$A$439</c:f>
              <c:strCache>
                <c:ptCount val="1"/>
                <c:pt idx="0">
                  <c:v>2024月度同比</c:v>
                </c:pt>
              </c:strCache>
            </c:strRef>
          </c:tx>
          <c:spPr>
            <a:ln w="28575" cap="rnd">
              <a:solidFill>
                <a:srgbClr val="C00000"/>
              </a:solidFill>
              <a:round/>
            </a:ln>
            <a:effectLst/>
          </c:spPr>
          <c:marker>
            <c:symbol val="circle"/>
            <c:size val="5"/>
            <c:spPr>
              <a:solidFill>
                <a:schemeClr val="bg1"/>
              </a:solidFill>
              <a:ln w="9525">
                <a:solidFill>
                  <a:srgbClr val="C00000"/>
                </a:solidFill>
              </a:ln>
              <a:effectLst/>
            </c:spPr>
          </c:marker>
          <c:dLbls>
            <c:dLbl>
              <c:idx val="0"/>
              <c:layout>
                <c:manualLayout>
                  <c:x val="-3.1510335340790514E-2"/>
                  <c:y val="-5.157904056283810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BCF4-4D6B-9082-8A46DE32C830}"/>
                </c:ext>
              </c:extLst>
            </c:dLbl>
            <c:dLbl>
              <c:idx val="1"/>
              <c:layout>
                <c:manualLayout>
                  <c:x val="-1.7353704395076268E-2"/>
                  <c:y val="-5.784155828556237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BCF4-4D6B-9082-8A46DE32C830}"/>
                </c:ext>
              </c:extLst>
            </c:dLbl>
            <c:dLbl>
              <c:idx val="2"/>
              <c:layout>
                <c:manualLayout>
                  <c:x val="-3.4703993042805859E-2"/>
                  <c:y val="-5.059010554364599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BCF4-4D6B-9082-8A46DE32C830}"/>
                </c:ext>
              </c:extLst>
            </c:dLbl>
            <c:dLbl>
              <c:idx val="3"/>
              <c:layout>
                <c:manualLayout>
                  <c:x val="-2.1703576988739773E-2"/>
                  <c:y val="-4.96686101904585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BCF4-4D6B-9082-8A46DE32C830}"/>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700" b="1" i="0" u="none" strike="noStrike" kern="1200" baseline="0">
                    <a:solidFill>
                      <a:srgbClr val="C00000"/>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'新能源模板（二手车）'!$B$433:$M$433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'新能源模板（二手车）'!$B$439:$M$439</c:f>
              <c:numCache>
                <c:formatCode>0.0%</c:formatCode>
                <c:ptCount val="12"/>
                <c:pt idx="0">
                  <c:v>1.3446386915838855</c:v>
                </c:pt>
                <c:pt idx="1">
                  <c:v>0.40769749581184861</c:v>
                </c:pt>
                <c:pt idx="2">
                  <c:v>0.63506507437070914</c:v>
                </c:pt>
                <c:pt idx="3">
                  <c:v>0.68107077457476717</c:v>
                </c:pt>
              </c:numCache>
            </c:numRef>
          </c:val>
          <c:smooth val="1"/>
          <c:extLst>
            <c:ext xmlns:c16="http://schemas.microsoft.com/office/drawing/2014/chart" uri="{C3380CC4-5D6E-409C-BE32-E72D297353CC}">
              <c16:uniqueId val="{00000013-BCF4-4D6B-9082-8A46DE32C830}"/>
            </c:ext>
          </c:extLst>
        </c:ser>
        <c:dLbls>
          <c:showLegendKey val="0"/>
          <c:showVal val="1"/>
          <c:showCatName val="0"/>
          <c:showSerName val="0"/>
          <c:showPercent val="0"/>
          <c:showBubbleSize val="0"/>
        </c:dLbls>
        <c:marker val="1"/>
        <c:smooth val="0"/>
        <c:axId val="1588902175"/>
        <c:axId val="2003474191"/>
        <c:extLst>
          <c:ext xmlns:c15="http://schemas.microsoft.com/office/drawing/2012/chart" uri="{02D57815-91ED-43cb-92C2-25804820EDAC}">
            <c15:filteredLineSeries>
              <c15:ser>
                <c:idx val="4"/>
                <c:order val="4"/>
                <c:tx>
                  <c:strRef>
                    <c:extLst>
                      <c:ext uri="{02D57815-91ED-43cb-92C2-25804820EDAC}">
                        <c15:formulaRef>
                          <c15:sqref>'新能源模板（二手车）'!$A$438</c15:sqref>
                        </c15:formulaRef>
                      </c:ext>
                    </c:extLst>
                    <c:strCache>
                      <c:ptCount val="1"/>
                      <c:pt idx="0">
                        <c:v>2023月度环比</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'新能源模板（二手车）'!$B$433:$M$433</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'新能源模板（二手车）'!$B$438:$M$438</c15:sqref>
                        </c15:formulaRef>
                      </c:ext>
                    </c:extLst>
                    <c:numCache>
                      <c:formatCode>0.0%</c:formatCode>
                      <c:ptCount val="12"/>
                      <c:pt idx="0">
                        <c:v>-6.066425388384173E-2</c:v>
                      </c:pt>
                      <c:pt idx="1">
                        <c:v>0.20470212040992847</c:v>
                      </c:pt>
                      <c:pt idx="2">
                        <c:v>0.21697887431194657</c:v>
                      </c:pt>
                      <c:pt idx="3">
                        <c:v>-5.3007008009153311E-2</c:v>
                      </c:pt>
                      <c:pt idx="4">
                        <c:v>6.6772384889845368E-2</c:v>
                      </c:pt>
                      <c:pt idx="5">
                        <c:v>6.5335881645076671E-2</c:v>
                      </c:pt>
                      <c:pt idx="6">
                        <c:v>6.1794019933555395E-3</c:v>
                      </c:pt>
                      <c:pt idx="7">
                        <c:v>0.10113583834114781</c:v>
                      </c:pt>
                      <c:pt idx="8">
                        <c:v>0.13663078353174005</c:v>
                      </c:pt>
                      <c:pt idx="9">
                        <c:v>9.0883908667607847E-3</c:v>
                      </c:pt>
                      <c:pt idx="10">
                        <c:v>0.1274509803921568</c:v>
                      </c:pt>
                      <c:pt idx="11">
                        <c:v>1.2185507246376834E-2</c:v>
                      </c:pt>
                    </c:numCache>
                  </c:numRef>
                </c:val>
                <c:smooth val="0"/>
                <c:extLst>
                  <c:ext xmlns:c16="http://schemas.microsoft.com/office/drawing/2014/chart" uri="{C3380CC4-5D6E-409C-BE32-E72D297353CC}">
                    <c16:uniqueId val="{00000015-BCF4-4D6B-9082-8A46DE32C830}"/>
                  </c:ext>
                </c:extLst>
              </c15:ser>
            </c15:filteredLineSeries>
            <c15:filteredLineSeries>
              <c15:ser>
                <c:idx val="6"/>
                <c:order val="6"/>
                <c:tx>
                  <c:strRef>
                    <c:extLst xmlns:c15="http://schemas.microsoft.com/office/drawing/2012/chart">
                      <c:ext xmlns:c15="http://schemas.microsoft.com/office/drawing/2012/chart" uri="{02D57815-91ED-43cb-92C2-25804820EDAC}">
                        <c15:formulaRef>
                          <c15:sqref>'新能源模板（二手车）'!$A$440</c15:sqref>
                        </c15:formulaRef>
                      </c:ext>
                    </c:extLst>
                    <c:strCache>
                      <c:ptCount val="1"/>
                      <c:pt idx="0">
                        <c:v>2024月度环比</c:v>
                      </c:pt>
                    </c:strCache>
                  </c:strRef>
                </c:tx>
                <c:spPr>
                  <a:ln w="28575" cap="rnd">
                    <a:solidFill>
                      <a:schemeClr val="accent1">
                        <a:lumMod val="60000"/>
                      </a:schemeClr>
                    </a:solidFill>
                    <a:round/>
                  </a:ln>
                  <a:effectLst/>
                </c:spPr>
                <c:marker>
                  <c:symbol val="circle"/>
                  <c:size val="5"/>
                  <c:spPr>
                    <a:solidFill>
                      <a:schemeClr val="accent1">
                        <a:lumMod val="60000"/>
                      </a:schemeClr>
                    </a:solidFill>
                    <a:ln w="9525">
                      <a:solidFill>
                        <a:schemeClr val="accent1">
                          <a:lumMod val="60000"/>
                        </a:schemeClr>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'新能源模板（二手车）'!$B$433:$M$433</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'新能源模板（二手车）'!$B$440:$M$440</c15:sqref>
                        </c15:formulaRef>
                      </c:ext>
                    </c:extLst>
                    <c:numCache>
                      <c:formatCode>0.0%</c:formatCode>
                      <c:ptCount val="12"/>
                      <c:pt idx="0">
                        <c:v>2.4673256892818973E-2</c:v>
                      </c:pt>
                      <c:pt idx="1">
                        <c:v>-0.27670895981219601</c:v>
                      </c:pt>
                      <c:pt idx="2">
                        <c:v>0.41354208525238773</c:v>
                      </c:pt>
                      <c:pt idx="3">
                        <c:v>-2.6361539050284766E-2</c:v>
                      </c:pt>
                    </c:numCache>
                  </c:numRef>
                </c:val>
                <c:smooth val="0"/>
                <c:extLst xmlns:c15="http://schemas.microsoft.com/office/drawing/2012/chart">
                  <c:ext xmlns:c16="http://schemas.microsoft.com/office/drawing/2014/chart" uri="{C3380CC4-5D6E-409C-BE32-E72D297353CC}">
                    <c16:uniqueId val="{00000016-BCF4-4D6B-9082-8A46DE32C830}"/>
                  </c:ext>
                </c:extLst>
              </c15:ser>
            </c15:filteredLineSeries>
          </c:ext>
        </c:extLst>
      </c:lineChart>
      <c:catAx>
        <c:axId val="1897466943"/>
        <c:scaling>
          <c:orientation val="minMax"/>
        </c:scaling>
        <c:delete val="0"/>
        <c:axPos val="b"/>
        <c:numFmt formatCode="General" sourceLinked="1"/>
        <c:majorTickMark val="none"/>
        <c:minorTickMark val="none"/>
        <c:tickLblPos val="nextTo"/>
        <c:spPr>
          <a:noFill/>
          <a:ln w="22225" cap="flat" cmpd="sng" algn="ctr">
            <a:solidFill>
              <a:schemeClr val="bg2">
                <a:lumMod val="90000"/>
              </a:schemeClr>
            </a:solidFill>
            <a:round/>
          </a:ln>
          <a:effectLst/>
        </c:spPr>
        <c:txPr>
          <a:bodyPr rot="-60000000" spcFirstLastPara="1" vertOverflow="ellipsis" vert="horz" wrap="square" anchor="ctr" anchorCtr="1"/>
          <a:lstStyle/>
          <a:p>
            <a:pPr algn="ctr">
              <a:defRPr lang="en-US" altLang="zh-CN" sz="1000" b="1"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003501551"/>
        <c:crosses val="autoZero"/>
        <c:auto val="1"/>
        <c:lblAlgn val="ctr"/>
        <c:lblOffset val="100"/>
        <c:noMultiLvlLbl val="0"/>
      </c:catAx>
      <c:valAx>
        <c:axId val="2003501551"/>
        <c:scaling>
          <c:orientation val="minMax"/>
          <c:max val="12"/>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897466943"/>
        <c:crosses val="autoZero"/>
        <c:crossBetween val="between"/>
      </c:valAx>
      <c:valAx>
        <c:axId val="2003474191"/>
        <c:scaling>
          <c:orientation val="minMax"/>
          <c:max val="1.5"/>
          <c:min val="-0.8"/>
        </c:scaling>
        <c:delete val="0"/>
        <c:axPos val="r"/>
        <c:numFmt formatCode="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588902175"/>
        <c:crosses val="max"/>
        <c:crossBetween val="between"/>
      </c:valAx>
      <c:catAx>
        <c:axId val="1588902175"/>
        <c:scaling>
          <c:orientation val="minMax"/>
        </c:scaling>
        <c:delete val="1"/>
        <c:axPos val="b"/>
        <c:numFmt formatCode="General" sourceLinked="1"/>
        <c:majorTickMark val="out"/>
        <c:minorTickMark val="none"/>
        <c:tickLblPos val="nextTo"/>
        <c:crossAx val="2003474191"/>
        <c:crosses val="autoZero"/>
        <c:auto val="1"/>
        <c:lblAlgn val="ctr"/>
        <c:lblOffset val="100"/>
        <c:noMultiLvlLbl val="0"/>
      </c:catAx>
      <c:spPr>
        <a:noFill/>
        <a:ln>
          <a:noFill/>
        </a:ln>
        <a:effectLst/>
      </c:spPr>
    </c:plotArea>
    <c:legend>
      <c:legendPos val="t"/>
      <c:legendEntry>
        <c:idx val="0"/>
        <c:txPr>
          <a:bodyPr rot="0" spcFirstLastPara="1" vertOverflow="ellipsis" vert="horz" wrap="square" anchor="ctr" anchorCtr="1"/>
          <a:lstStyle/>
          <a:p>
            <a:pPr>
              <a:defRPr lang="en-US" altLang="zh-CN"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Entry>
      <c:overlay val="0"/>
      <c:spPr>
        <a:noFill/>
        <a:ln>
          <a:noFill/>
        </a:ln>
        <a:effectLst/>
      </c:spPr>
      <c:txPr>
        <a:bodyPr rot="0" spcFirstLastPara="1" vertOverflow="ellipsis" vert="horz" wrap="square" anchor="ctr" anchorCtr="1"/>
        <a:lstStyle/>
        <a:p>
          <a:pPr>
            <a:defRPr lang="en-US" altLang="zh-CN"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30394870647810157"/>
          <c:y val="0.12657588804748179"/>
          <c:w val="0.41959410691761539"/>
          <c:h val="0.70772162779210379"/>
        </c:manualLayout>
      </c:layout>
      <c:doughnutChart>
        <c:varyColors val="1"/>
        <c:ser>
          <c:idx val="0"/>
          <c:order val="0"/>
          <c:spPr>
            <a:ln w="19050">
              <a:solidFill>
                <a:schemeClr val="bg1"/>
              </a:solidFill>
            </a:ln>
          </c:spPr>
          <c:dPt>
            <c:idx val="0"/>
            <c:bubble3D val="0"/>
            <c:spPr>
              <a:solidFill>
                <a:schemeClr val="accent6">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E2FE-4F33-972C-6E112E35F202}"/>
              </c:ext>
            </c:extLst>
          </c:dPt>
          <c:dPt>
            <c:idx val="1"/>
            <c:bubble3D val="0"/>
            <c:spPr>
              <a:solidFill>
                <a:schemeClr val="accent6">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E2FE-4F33-972C-6E112E35F202}"/>
              </c:ext>
            </c:extLst>
          </c:dPt>
          <c:dPt>
            <c:idx val="2"/>
            <c:bubble3D val="0"/>
            <c:spPr>
              <a:solidFill>
                <a:schemeClr val="accent6">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E2FE-4F33-972C-6E112E35F202}"/>
              </c:ext>
            </c:extLst>
          </c:dPt>
          <c:dPt>
            <c:idx val="3"/>
            <c:bubble3D val="0"/>
            <c:spPr>
              <a:solidFill>
                <a:schemeClr val="accent6"/>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E2FE-4F33-972C-6E112E35F202}"/>
              </c:ext>
            </c:extLst>
          </c:dPt>
          <c:dPt>
            <c:idx val="4"/>
            <c:bubble3D val="0"/>
            <c:spPr>
              <a:solidFill>
                <a:schemeClr val="accent6">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E2FE-4F33-972C-6E112E35F202}"/>
              </c:ext>
            </c:extLst>
          </c:dPt>
          <c:dPt>
            <c:idx val="5"/>
            <c:bubble3D val="0"/>
            <c:spPr>
              <a:solidFill>
                <a:schemeClr val="accent6">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E2FE-4F33-972C-6E112E35F202}"/>
              </c:ext>
            </c:extLst>
          </c:dPt>
          <c:dPt>
            <c:idx val="6"/>
            <c:bubble3D val="0"/>
            <c:spPr>
              <a:solidFill>
                <a:schemeClr val="accent6">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E2FE-4F33-972C-6E112E35F202}"/>
              </c:ext>
            </c:extLst>
          </c:dPt>
          <c:dLbls>
            <c:dLbl>
              <c:idx val="0"/>
              <c:layout>
                <c:manualLayout>
                  <c:x val="0.23216728884902355"/>
                  <c:y val="-0.2125509266898917"/>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2FE-4F33-972C-6E112E35F202}"/>
                </c:ext>
              </c:extLst>
            </c:dLbl>
            <c:dLbl>
              <c:idx val="1"/>
              <c:layout>
                <c:manualLayout>
                  <c:x val="0.19618061634105466"/>
                  <c:y val="-7.0064543949916083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E2FE-4F33-972C-6E112E35F202}"/>
                </c:ext>
              </c:extLst>
            </c:dLbl>
            <c:dLbl>
              <c:idx val="2"/>
              <c:layout>
                <c:manualLayout>
                  <c:x val="0.24413537806286933"/>
                  <c:y val="0.1553848764286388"/>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E2FE-4F33-972C-6E112E35F202}"/>
                </c:ext>
              </c:extLst>
            </c:dLbl>
            <c:dLbl>
              <c:idx val="3"/>
              <c:layout>
                <c:manualLayout>
                  <c:x val="-1.1639266979399458E-2"/>
                  <c:y val="0.24479948873621984"/>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E2FE-4F33-972C-6E112E35F202}"/>
                </c:ext>
              </c:extLst>
            </c:dLbl>
            <c:dLbl>
              <c:idx val="4"/>
              <c:layout>
                <c:manualLayout>
                  <c:x val="-0.28016694848496881"/>
                  <c:y val="0.1878691428718442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E2FE-4F33-972C-6E112E35F202}"/>
                </c:ext>
              </c:extLst>
            </c:dLbl>
            <c:dLbl>
              <c:idx val="5"/>
              <c:layout>
                <c:manualLayout>
                  <c:x val="-0.24567137246282722"/>
                  <c:y val="-9.5409305248766008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B-E2FE-4F33-972C-6E112E35F202}"/>
                </c:ext>
              </c:extLst>
            </c:dLbl>
            <c:dLbl>
              <c:idx val="6"/>
              <c:layout>
                <c:manualLayout>
                  <c:x val="-0.2019524421225859"/>
                  <c:y val="-0.23933168677695163"/>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D-E2FE-4F33-972C-6E112E35F202}"/>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'新能源模板（二手车）'!$A$3:$A$9</c:f>
              <c:strCache>
                <c:ptCount val="7"/>
                <c:pt idx="0">
                  <c:v>A00</c:v>
                </c:pt>
                <c:pt idx="1">
                  <c:v>A0</c:v>
                </c:pt>
                <c:pt idx="2">
                  <c:v>A</c:v>
                </c:pt>
                <c:pt idx="3">
                  <c:v>B</c:v>
                </c:pt>
                <c:pt idx="4">
                  <c:v>C</c:v>
                </c:pt>
                <c:pt idx="5">
                  <c:v>MPV</c:v>
                </c:pt>
                <c:pt idx="6">
                  <c:v>SUV</c:v>
                </c:pt>
              </c:strCache>
            </c:strRef>
          </c:cat>
          <c:val>
            <c:numRef>
              <c:f>'新能源模板（二手车）'!$B$3:$B$9</c:f>
              <c:numCache>
                <c:formatCode>0.0%</c:formatCode>
                <c:ptCount val="7"/>
                <c:pt idx="0">
                  <c:v>0.22602349184627665</c:v>
                </c:pt>
                <c:pt idx="1">
                  <c:v>8.2791652411905572E-2</c:v>
                </c:pt>
                <c:pt idx="2">
                  <c:v>0.20572471205382598</c:v>
                </c:pt>
                <c:pt idx="3">
                  <c:v>9.5506899304367662E-2</c:v>
                </c:pt>
                <c:pt idx="4">
                  <c:v>4.7040711597673625E-2</c:v>
                </c:pt>
                <c:pt idx="5">
                  <c:v>9.8528908655490938E-2</c:v>
                </c:pt>
                <c:pt idx="6">
                  <c:v>0.24438362413045958</c:v>
                </c:pt>
              </c:numCache>
            </c:numRef>
          </c:val>
          <c:extLst>
            <c:ext xmlns:c16="http://schemas.microsoft.com/office/drawing/2014/chart" uri="{C3380CC4-5D6E-409C-BE32-E72D297353CC}">
              <c16:uniqueId val="{0000000E-E2FE-4F33-972C-6E112E35F202}"/>
            </c:ext>
          </c:extLst>
        </c:ser>
        <c:dLbls>
          <c:showLegendKey val="0"/>
          <c:showVal val="1"/>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29750723725172984"/>
          <c:y val="0.17467762828189501"/>
          <c:w val="0.41959410691761539"/>
          <c:h val="0.70772162779210379"/>
        </c:manualLayout>
      </c:layout>
      <c:doughnutChart>
        <c:varyColors val="1"/>
        <c:ser>
          <c:idx val="0"/>
          <c:order val="0"/>
          <c:spPr>
            <a:ln w="19050">
              <a:solidFill>
                <a:schemeClr val="bg1"/>
              </a:solidFill>
            </a:ln>
          </c:spPr>
          <c:dPt>
            <c:idx val="0"/>
            <c:bubble3D val="0"/>
            <c:spPr>
              <a:solidFill>
                <a:schemeClr val="accent6">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9B49-4423-B164-38E385842C3D}"/>
              </c:ext>
            </c:extLst>
          </c:dPt>
          <c:dPt>
            <c:idx val="1"/>
            <c:bubble3D val="0"/>
            <c:spPr>
              <a:solidFill>
                <a:schemeClr val="accent6">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9B49-4423-B164-38E385842C3D}"/>
              </c:ext>
            </c:extLst>
          </c:dPt>
          <c:dPt>
            <c:idx val="2"/>
            <c:bubble3D val="0"/>
            <c:spPr>
              <a:solidFill>
                <a:schemeClr val="accent6">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9B49-4423-B164-38E385842C3D}"/>
              </c:ext>
            </c:extLst>
          </c:dPt>
          <c:dPt>
            <c:idx val="3"/>
            <c:bubble3D val="0"/>
            <c:spPr>
              <a:solidFill>
                <a:schemeClr val="accent6"/>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9B49-4423-B164-38E385842C3D}"/>
              </c:ext>
            </c:extLst>
          </c:dPt>
          <c:dPt>
            <c:idx val="4"/>
            <c:bubble3D val="0"/>
            <c:spPr>
              <a:solidFill>
                <a:schemeClr val="accent6">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9B49-4423-B164-38E385842C3D}"/>
              </c:ext>
            </c:extLst>
          </c:dPt>
          <c:dPt>
            <c:idx val="5"/>
            <c:bubble3D val="0"/>
            <c:spPr>
              <a:solidFill>
                <a:schemeClr val="accent6">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9B49-4423-B164-38E385842C3D}"/>
              </c:ext>
            </c:extLst>
          </c:dPt>
          <c:dPt>
            <c:idx val="6"/>
            <c:bubble3D val="0"/>
            <c:spPr>
              <a:solidFill>
                <a:schemeClr val="accent6">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9B49-4423-B164-38E385842C3D}"/>
              </c:ext>
            </c:extLst>
          </c:dPt>
          <c:dLbls>
            <c:dLbl>
              <c:idx val="0"/>
              <c:layout>
                <c:manualLayout>
                  <c:x val="0.20880663158174204"/>
                  <c:y val="-0.1772801016356217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B49-4423-B164-38E385842C3D}"/>
                </c:ext>
              </c:extLst>
            </c:dLbl>
            <c:dLbl>
              <c:idx val="1"/>
              <c:layout>
                <c:manualLayout>
                  <c:x val="0.17017796806802438"/>
                  <c:y val="6.8150139188489301E-3"/>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B49-4423-B164-38E385842C3D}"/>
                </c:ext>
              </c:extLst>
            </c:dLbl>
            <c:dLbl>
              <c:idx val="2"/>
              <c:layout>
                <c:manualLayout>
                  <c:x val="0.19628687755330557"/>
                  <c:y val="0.1590295488786054"/>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9B49-4423-B164-38E385842C3D}"/>
                </c:ext>
              </c:extLst>
            </c:dLbl>
            <c:dLbl>
              <c:idx val="3"/>
              <c:layout>
                <c:manualLayout>
                  <c:x val="3.6682870068419068E-2"/>
                  <c:y val="0.15411530240303437"/>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9B49-4423-B164-38E385842C3D}"/>
                </c:ext>
              </c:extLst>
            </c:dLbl>
            <c:dLbl>
              <c:idx val="4"/>
              <c:layout>
                <c:manualLayout>
                  <c:x val="-0.28290077446180734"/>
                  <c:y val="0.1402491334601532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9B49-4423-B164-38E385842C3D}"/>
                </c:ext>
              </c:extLst>
            </c:dLbl>
            <c:dLbl>
              <c:idx val="5"/>
              <c:layout>
                <c:manualLayout>
                  <c:x val="-0.2403447388197105"/>
                  <c:y val="-0.1135229220731289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B-9B49-4423-B164-38E385842C3D}"/>
                </c:ext>
              </c:extLst>
            </c:dLbl>
            <c:dLbl>
              <c:idx val="6"/>
              <c:layout>
                <c:manualLayout>
                  <c:x val="-0.20161876300739887"/>
                  <c:y val="-0.25740995461643384"/>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D-9B49-4423-B164-38E385842C3D}"/>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'新能源模板（二手车）'!$A$3:$A$9</c:f>
              <c:strCache>
                <c:ptCount val="7"/>
                <c:pt idx="0">
                  <c:v>A00</c:v>
                </c:pt>
                <c:pt idx="1">
                  <c:v>A0</c:v>
                </c:pt>
                <c:pt idx="2">
                  <c:v>A</c:v>
                </c:pt>
                <c:pt idx="3">
                  <c:v>B</c:v>
                </c:pt>
                <c:pt idx="4">
                  <c:v>C</c:v>
                </c:pt>
                <c:pt idx="5">
                  <c:v>MPV</c:v>
                </c:pt>
                <c:pt idx="6">
                  <c:v>SUV</c:v>
                </c:pt>
              </c:strCache>
            </c:strRef>
          </c:cat>
          <c:val>
            <c:numRef>
              <c:f>'新能源模板（二手车）'!$C$3:$C$9</c:f>
              <c:numCache>
                <c:formatCode>0.0%</c:formatCode>
                <c:ptCount val="7"/>
                <c:pt idx="0">
                  <c:v>0.21527907701902088</c:v>
                </c:pt>
                <c:pt idx="1">
                  <c:v>7.5210477081384466E-2</c:v>
                </c:pt>
                <c:pt idx="2">
                  <c:v>0.22307452447770501</c:v>
                </c:pt>
                <c:pt idx="3">
                  <c:v>9.4293732460243224E-2</c:v>
                </c:pt>
                <c:pt idx="4">
                  <c:v>4.4589959463673216E-2</c:v>
                </c:pt>
                <c:pt idx="5">
                  <c:v>0.10620517617711257</c:v>
                </c:pt>
                <c:pt idx="6">
                  <c:v>0.24134705332086062</c:v>
                </c:pt>
              </c:numCache>
            </c:numRef>
          </c:val>
          <c:extLst>
            <c:ext xmlns:c16="http://schemas.microsoft.com/office/drawing/2014/chart" uri="{C3380CC4-5D6E-409C-BE32-E72D297353CC}">
              <c16:uniqueId val="{0000000E-9B49-4423-B164-38E385842C3D}"/>
            </c:ext>
          </c:extLst>
        </c:ser>
        <c:dLbls>
          <c:showLegendKey val="0"/>
          <c:showVal val="1"/>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r>
              <a:rPr lang="en-US">
                <a:solidFill>
                  <a:schemeClr val="bg2">
                    <a:lumMod val="25000"/>
                  </a:schemeClr>
                </a:solidFill>
                <a:latin typeface="微软雅黑" panose="020B0503020204020204" pitchFamily="34" charset="-122"/>
                <a:ea typeface="微软雅黑" panose="020B0503020204020204" pitchFamily="34" charset="-122"/>
              </a:rPr>
              <a:t>2024</a:t>
            </a:r>
            <a:r>
              <a:rPr lang="zh-CN">
                <a:solidFill>
                  <a:schemeClr val="bg2">
                    <a:lumMod val="25000"/>
                  </a:schemeClr>
                </a:solidFill>
                <a:latin typeface="微软雅黑" panose="020B0503020204020204" pitchFamily="34" charset="-122"/>
                <a:ea typeface="微软雅黑" panose="020B0503020204020204" pitchFamily="34" charset="-122"/>
              </a:rPr>
              <a:t>年新能源二手车使用年限分析</a:t>
            </a:r>
          </a:p>
        </c:rich>
      </c:tx>
      <c:layout>
        <c:manualLayout>
          <c:xMode val="edge"/>
          <c:yMode val="edge"/>
          <c:x val="0.27559622874968415"/>
          <c:y val="2.5064778637362312E-2"/>
        </c:manualLayout>
      </c:layout>
      <c:overlay val="0"/>
      <c:spPr>
        <a:noFill/>
        <a:ln>
          <a:noFill/>
        </a:ln>
        <a:effectLst/>
      </c:spPr>
      <c:txPr>
        <a:bodyPr rot="0" spcFirstLastPara="1" vertOverflow="ellipsis" vert="horz" wrap="square" anchor="ctr" anchorCtr="1"/>
        <a:lstStyle/>
        <a:p>
          <a:pPr>
            <a:defRPr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endParaRPr lang="zh-CN"/>
        </a:p>
      </c:txPr>
    </c:title>
    <c:autoTitleDeleted val="0"/>
    <c:plotArea>
      <c:layout>
        <c:manualLayout>
          <c:layoutTarget val="inner"/>
          <c:xMode val="edge"/>
          <c:yMode val="edge"/>
          <c:x val="9.3735159633331316E-2"/>
          <c:y val="0.28364833533462458"/>
          <c:w val="0.82089526677634184"/>
          <c:h val="0.57888182185224424"/>
        </c:manualLayout>
      </c:layout>
      <c:barChart>
        <c:barDir val="col"/>
        <c:grouping val="clustered"/>
        <c:varyColors val="0"/>
        <c:ser>
          <c:idx val="0"/>
          <c:order val="0"/>
          <c:tx>
            <c:strRef>
              <c:f>'新能源模板（二手车）'!$A$305</c:f>
              <c:strCache>
                <c:ptCount val="1"/>
                <c:pt idx="0">
                  <c:v>2024年4月</c:v>
                </c:pt>
              </c:strCache>
            </c:strRef>
          </c:tx>
          <c:spPr>
            <a:solidFill>
              <a:srgbClr val="42AC84"/>
            </a:solidFill>
            <a:ln>
              <a:noFill/>
            </a:ln>
            <a:effectLst/>
          </c:spPr>
          <c:invertIfNegative val="0"/>
          <c:dLbls>
            <c:dLbl>
              <c:idx val="1"/>
              <c:layout>
                <c:manualLayout>
                  <c:x val="0"/>
                  <c:y val="1.231481316876950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94E-4A4F-A30E-58F52611B01A}"/>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'新能源模板（二手车）'!$B$304:$E$304</c:f>
              <c:strCache>
                <c:ptCount val="4"/>
                <c:pt idx="0">
                  <c:v>2年以下</c:v>
                </c:pt>
                <c:pt idx="1">
                  <c:v>2-4年</c:v>
                </c:pt>
                <c:pt idx="2">
                  <c:v>4-6年</c:v>
                </c:pt>
                <c:pt idx="3">
                  <c:v>6年以上</c:v>
                </c:pt>
              </c:strCache>
            </c:strRef>
          </c:cat>
          <c:val>
            <c:numRef>
              <c:f>'新能源模板（二手车）'!$B$305:$E$305</c:f>
              <c:numCache>
                <c:formatCode>0.0%</c:formatCode>
                <c:ptCount val="4"/>
                <c:pt idx="0">
                  <c:v>0.31920238655989952</c:v>
                </c:pt>
                <c:pt idx="1">
                  <c:v>0.35892604804521905</c:v>
                </c:pt>
                <c:pt idx="2">
                  <c:v>0.17496205579107132</c:v>
                </c:pt>
                <c:pt idx="3">
                  <c:v>0.14690950960381011</c:v>
                </c:pt>
              </c:numCache>
            </c:numRef>
          </c:val>
          <c:extLst>
            <c:ext xmlns:c16="http://schemas.microsoft.com/office/drawing/2014/chart" uri="{C3380CC4-5D6E-409C-BE32-E72D297353CC}">
              <c16:uniqueId val="{00000001-494E-4A4F-A30E-58F52611B01A}"/>
            </c:ext>
          </c:extLst>
        </c:ser>
        <c:ser>
          <c:idx val="1"/>
          <c:order val="1"/>
          <c:tx>
            <c:strRef>
              <c:f>'新能源模板（二手车）'!$A$306</c:f>
              <c:strCache>
                <c:ptCount val="1"/>
                <c:pt idx="0">
                  <c:v>2024年3月</c:v>
                </c:pt>
              </c:strCache>
            </c:strRef>
          </c:tx>
          <c:spPr>
            <a:solidFill>
              <a:schemeClr val="accent6">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altLang="zh-CN" sz="900" b="1"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'新能源模板（二手车）'!$B$304:$E$304</c:f>
              <c:strCache>
                <c:ptCount val="4"/>
                <c:pt idx="0">
                  <c:v>2年以下</c:v>
                </c:pt>
                <c:pt idx="1">
                  <c:v>2-4年</c:v>
                </c:pt>
                <c:pt idx="2">
                  <c:v>4-6年</c:v>
                </c:pt>
                <c:pt idx="3">
                  <c:v>6年以上</c:v>
                </c:pt>
              </c:strCache>
            </c:strRef>
          </c:cat>
          <c:val>
            <c:numRef>
              <c:f>'新能源模板（二手车）'!$B$306:$E$306</c:f>
              <c:numCache>
                <c:formatCode>0.0%</c:formatCode>
                <c:ptCount val="4"/>
                <c:pt idx="0">
                  <c:v>0.30185185185185187</c:v>
                </c:pt>
                <c:pt idx="1">
                  <c:v>0.37262731481481481</c:v>
                </c:pt>
                <c:pt idx="2">
                  <c:v>0.18200231481481483</c:v>
                </c:pt>
                <c:pt idx="3">
                  <c:v>0.14351851851851849</c:v>
                </c:pt>
              </c:numCache>
            </c:numRef>
          </c:val>
          <c:extLst>
            <c:ext xmlns:c16="http://schemas.microsoft.com/office/drawing/2014/chart" uri="{C3380CC4-5D6E-409C-BE32-E72D297353CC}">
              <c16:uniqueId val="{00000002-494E-4A4F-A30E-58F52611B01A}"/>
            </c:ext>
          </c:extLst>
        </c:ser>
        <c:dLbls>
          <c:dLblPos val="outEnd"/>
          <c:showLegendKey val="0"/>
          <c:showVal val="1"/>
          <c:showCatName val="0"/>
          <c:showSerName val="0"/>
          <c:showPercent val="0"/>
          <c:showBubbleSize val="0"/>
        </c:dLbls>
        <c:gapWidth val="267"/>
        <c:overlap val="-43"/>
        <c:axId val="495918223"/>
        <c:axId val="281095039"/>
      </c:barChart>
      <c:catAx>
        <c:axId val="495918223"/>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1"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81095039"/>
        <c:crosses val="autoZero"/>
        <c:auto val="1"/>
        <c:lblAlgn val="ctr"/>
        <c:lblOffset val="100"/>
        <c:noMultiLvlLbl val="0"/>
      </c:catAx>
      <c:valAx>
        <c:axId val="281095039"/>
        <c:scaling>
          <c:orientation val="minMax"/>
          <c:max val="0.60000000000000009"/>
        </c:scaling>
        <c:delete val="0"/>
        <c:axPos val="l"/>
        <c:majorGridlines>
          <c:spPr>
            <a:ln w="9525" cap="flat" cmpd="sng" algn="ctr">
              <a:solidFill>
                <a:schemeClr val="dk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495918223"/>
        <c:crosses val="autoZero"/>
        <c:crossBetween val="between"/>
      </c:valAx>
      <c:spPr>
        <a:pattFill prst="ltDnDiag">
          <a:fgClr>
            <a:schemeClr val="dk1">
              <a:lumMod val="15000"/>
              <a:lumOff val="85000"/>
            </a:schemeClr>
          </a:fgClr>
          <a:bgClr>
            <a:schemeClr val="lt1"/>
          </a:bgClr>
        </a:pattFill>
        <a:ln>
          <a:noFill/>
        </a:ln>
        <a:effectLst/>
      </c:spPr>
    </c:plotArea>
    <c:legend>
      <c:legendPos val="t"/>
      <c:overlay val="0"/>
      <c:spPr>
        <a:noFill/>
        <a:ln>
          <a:noFill/>
        </a:ln>
        <a:effectLst/>
      </c:spPr>
      <c:txPr>
        <a:bodyPr rot="0" spcFirstLastPara="1" vertOverflow="ellipsis" vert="horz" wrap="square" anchor="ctr" anchorCtr="1"/>
        <a:lstStyle/>
        <a:p>
          <a:pPr>
            <a:defRPr sz="1000" b="1"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zh-CN"/>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r>
              <a:rPr lang="en-US" altLang="zh-CN"/>
              <a:t>2024</a:t>
            </a:r>
            <a:r>
              <a:rPr lang="zh-CN" altLang="en-US"/>
              <a:t>年二手车交易价格区间分布</a:t>
            </a:r>
            <a:endParaRPr lang="zh-CN"/>
          </a:p>
        </c:rich>
      </c:tx>
      <c:layout>
        <c:manualLayout>
          <c:xMode val="edge"/>
          <c:yMode val="edge"/>
          <c:x val="0.31958143470552219"/>
          <c:y val="1.8704136206170834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6.4880982794351436E-2"/>
          <c:y val="0.2301591352291513"/>
          <c:w val="0.87457568942751918"/>
          <c:h val="0.4831777200073708"/>
        </c:manualLayout>
      </c:layout>
      <c:barChart>
        <c:barDir val="col"/>
        <c:grouping val="clustered"/>
        <c:varyColors val="0"/>
        <c:ser>
          <c:idx val="0"/>
          <c:order val="0"/>
          <c:tx>
            <c:strRef>
              <c:f>'新能源模板（二手车）'!$A$99</c:f>
              <c:strCache>
                <c:ptCount val="1"/>
                <c:pt idx="0">
                  <c:v>2024年4月</c:v>
                </c:pt>
              </c:strCache>
            </c:strRef>
          </c:tx>
          <c:spPr>
            <a:solidFill>
              <a:srgbClr val="3A9673"/>
            </a:solidFill>
            <a:ln>
              <a:noFill/>
            </a:ln>
            <a:effectLst>
              <a:outerShdw blurRad="57150" dist="19050" dir="5400000" algn="ctr" rotWithShape="0">
                <a:srgbClr val="000000">
                  <a:alpha val="63000"/>
                </a:srgbClr>
              </a:outerShdw>
            </a:effectLst>
          </c:spPr>
          <c:invertIfNegative val="0"/>
          <c:cat>
            <c:strRef>
              <c:f>'新能源模板（二手车）'!$B$98:$H$98</c:f>
              <c:strCache>
                <c:ptCount val="7"/>
                <c:pt idx="0">
                  <c:v>3万以下</c:v>
                </c:pt>
                <c:pt idx="1">
                  <c:v>3-5万</c:v>
                </c:pt>
                <c:pt idx="2">
                  <c:v>5-8万</c:v>
                </c:pt>
                <c:pt idx="3">
                  <c:v>8-12万</c:v>
                </c:pt>
                <c:pt idx="4">
                  <c:v>12-15万</c:v>
                </c:pt>
                <c:pt idx="5">
                  <c:v>15-30万</c:v>
                </c:pt>
                <c:pt idx="6">
                  <c:v>30万以上</c:v>
                </c:pt>
              </c:strCache>
            </c:strRef>
          </c:cat>
          <c:val>
            <c:numRef>
              <c:f>'新能源模板（二手车）'!$B$99:$H$99</c:f>
              <c:numCache>
                <c:formatCode>0.0%</c:formatCode>
                <c:ptCount val="7"/>
                <c:pt idx="0">
                  <c:v>0.34252669039145905</c:v>
                </c:pt>
                <c:pt idx="1">
                  <c:v>0.15851999162654384</c:v>
                </c:pt>
                <c:pt idx="2">
                  <c:v>0.1058195520200963</c:v>
                </c:pt>
                <c:pt idx="3">
                  <c:v>0.12450282604144861</c:v>
                </c:pt>
                <c:pt idx="4">
                  <c:v>9.5509734142767422E-2</c:v>
                </c:pt>
                <c:pt idx="5">
                  <c:v>0.15208289721582582</c:v>
                </c:pt>
                <c:pt idx="6">
                  <c:v>2.1038308561858909E-2</c:v>
                </c:pt>
              </c:numCache>
            </c:numRef>
          </c:val>
          <c:extLst>
            <c:ext xmlns:c16="http://schemas.microsoft.com/office/drawing/2014/chart" uri="{C3380CC4-5D6E-409C-BE32-E72D297353CC}">
              <c16:uniqueId val="{00000000-9717-41D6-875F-7048A3CEB4F9}"/>
            </c:ext>
          </c:extLst>
        </c:ser>
        <c:ser>
          <c:idx val="1"/>
          <c:order val="1"/>
          <c:tx>
            <c:strRef>
              <c:f>'新能源模板（二手车）'!$A$100</c:f>
              <c:strCache>
                <c:ptCount val="1"/>
                <c:pt idx="0">
                  <c:v>2024年3月</c:v>
                </c:pt>
              </c:strCache>
            </c:strRef>
          </c:tx>
          <c:spPr>
            <a:solidFill>
              <a:schemeClr val="accent6">
                <a:lumMod val="60000"/>
                <a:lumOff val="40000"/>
              </a:schemeClr>
            </a:solidFill>
            <a:ln>
              <a:noFill/>
            </a:ln>
            <a:effectLst>
              <a:outerShdw blurRad="57150" dist="19050" dir="5400000" algn="ctr" rotWithShape="0">
                <a:srgbClr val="000000">
                  <a:alpha val="63000"/>
                </a:srgbClr>
              </a:outerShdw>
            </a:effectLst>
          </c:spPr>
          <c:invertIfNegative val="0"/>
          <c:cat>
            <c:strRef>
              <c:f>'新能源模板（二手车）'!$B$98:$H$98</c:f>
              <c:strCache>
                <c:ptCount val="7"/>
                <c:pt idx="0">
                  <c:v>3万以下</c:v>
                </c:pt>
                <c:pt idx="1">
                  <c:v>3-5万</c:v>
                </c:pt>
                <c:pt idx="2">
                  <c:v>5-8万</c:v>
                </c:pt>
                <c:pt idx="3">
                  <c:v>8-12万</c:v>
                </c:pt>
                <c:pt idx="4">
                  <c:v>12-15万</c:v>
                </c:pt>
                <c:pt idx="5">
                  <c:v>15-30万</c:v>
                </c:pt>
                <c:pt idx="6">
                  <c:v>30万以上</c:v>
                </c:pt>
              </c:strCache>
            </c:strRef>
          </c:cat>
          <c:val>
            <c:numRef>
              <c:f>'新能源模板（二手车）'!$B$100:$H$100</c:f>
              <c:numCache>
                <c:formatCode>0.0%</c:formatCode>
                <c:ptCount val="7"/>
                <c:pt idx="0">
                  <c:v>0.33541950113378682</c:v>
                </c:pt>
                <c:pt idx="1">
                  <c:v>0.14829931972789115</c:v>
                </c:pt>
                <c:pt idx="2">
                  <c:v>9.8503401360544224E-2</c:v>
                </c:pt>
                <c:pt idx="3">
                  <c:v>0.12308390022675737</c:v>
                </c:pt>
                <c:pt idx="4">
                  <c:v>0.10820861678004536</c:v>
                </c:pt>
                <c:pt idx="5">
                  <c:v>0.16634920634920636</c:v>
                </c:pt>
                <c:pt idx="6">
                  <c:v>2.0136054421768707E-2</c:v>
                </c:pt>
              </c:numCache>
            </c:numRef>
          </c:val>
          <c:extLst>
            <c:ext xmlns:c16="http://schemas.microsoft.com/office/drawing/2014/chart" uri="{C3380CC4-5D6E-409C-BE32-E72D297353CC}">
              <c16:uniqueId val="{00000001-9717-41D6-875F-7048A3CEB4F9}"/>
            </c:ext>
          </c:extLst>
        </c:ser>
        <c:dLbls>
          <c:showLegendKey val="0"/>
          <c:showVal val="0"/>
          <c:showCatName val="0"/>
          <c:showSerName val="0"/>
          <c:showPercent val="0"/>
          <c:showBubbleSize val="0"/>
        </c:dLbls>
        <c:gapWidth val="100"/>
        <c:overlap val="-24"/>
        <c:axId val="443785999"/>
        <c:axId val="443792239"/>
      </c:barChart>
      <c:catAx>
        <c:axId val="44378599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443792239"/>
        <c:crosses val="autoZero"/>
        <c:auto val="1"/>
        <c:lblAlgn val="ctr"/>
        <c:lblOffset val="100"/>
        <c:noMultiLvlLbl val="0"/>
      </c:catAx>
      <c:valAx>
        <c:axId val="443792239"/>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443785999"/>
        <c:crosses val="autoZero"/>
        <c:crossBetween val="between"/>
      </c:valAx>
      <c:dTable>
        <c:showHorzBorder val="1"/>
        <c:showVertBorder val="1"/>
        <c:showOutline val="1"/>
        <c:showKeys val="1"/>
        <c:spPr>
          <a:noFill/>
          <a:ln w="9525" cap="flat" cmpd="sng" algn="ctr">
            <a:solidFill>
              <a:schemeClr val="bg2">
                <a:lumMod val="50000"/>
              </a:schemeClr>
            </a:solidFill>
            <a:round/>
          </a:ln>
          <a:effectLst/>
        </c:spPr>
        <c:txPr>
          <a:bodyPr rot="0" spcFirstLastPara="1" vertOverflow="ellipsis" vert="horz" wrap="square" anchor="ctr" anchorCtr="1"/>
          <a:lstStyle/>
          <a:p>
            <a:pPr rtl="0">
              <a:defRPr sz="900" b="1" i="0" u="none" strike="noStrike" kern="1200" baseline="0">
                <a:solidFill>
                  <a:schemeClr val="bg2">
                    <a:lumMod val="2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8451674983174267"/>
          <c:y val="0.14226588734063608"/>
          <c:w val="0.23096637810084392"/>
          <c:h val="7.0550868331130903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kumimoji="1" lang="en-US" altLang="zh-CN" sz="1800" b="1" i="0" baseline="0">
                <a:effectLst/>
                <a:latin typeface="微软雅黑" panose="020B0503020204020204" pitchFamily="34" charset="-122"/>
                <a:ea typeface="微软雅黑" panose="020B0503020204020204" pitchFamily="34" charset="-122"/>
              </a:rPr>
              <a:t>2024</a:t>
            </a:r>
            <a:r>
              <a:rPr kumimoji="1" lang="zh-CN" altLang="zh-CN" sz="1800" b="1" i="0" baseline="0">
                <a:effectLst/>
                <a:latin typeface="微软雅黑" panose="020B0503020204020204" pitchFamily="34" charset="-122"/>
                <a:ea typeface="微软雅黑" panose="020B0503020204020204" pitchFamily="34" charset="-122"/>
              </a:rPr>
              <a:t>年跨区域流通情况</a:t>
            </a:r>
            <a:endParaRPr lang="zh-CN" altLang="zh-CN">
              <a:effectLst/>
              <a:latin typeface="微软雅黑" panose="020B0503020204020204" pitchFamily="34" charset="-122"/>
              <a:ea typeface="微软雅黑" panose="020B0503020204020204" pitchFamily="34" charset="-122"/>
            </a:endParaRPr>
          </a:p>
        </c:rich>
      </c:tx>
      <c:layout>
        <c:manualLayout>
          <c:xMode val="edge"/>
          <c:yMode val="edge"/>
          <c:x val="0.35625246577722464"/>
          <c:y val="1.4560721936644809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lineChart>
        <c:grouping val="standard"/>
        <c:varyColors val="0"/>
        <c:ser>
          <c:idx val="0"/>
          <c:order val="0"/>
          <c:tx>
            <c:strRef>
              <c:f>PPT模板1!$A$249</c:f>
              <c:strCache>
                <c:ptCount val="1"/>
                <c:pt idx="0">
                  <c:v>2024转籍率</c:v>
                </c:pt>
              </c:strCache>
            </c:strRef>
          </c:tx>
          <c:spPr>
            <a:ln w="34925" cap="rnd">
              <a:solidFill>
                <a:schemeClr val="accent1"/>
              </a:solidFill>
              <a:round/>
            </a:ln>
            <a:effectLst>
              <a:outerShdw blurRad="57150" dist="19050" dir="5400000" algn="ctr" rotWithShape="0">
                <a:srgbClr val="000000">
                  <a:alpha val="63000"/>
                </a:srgbClr>
              </a:outerShdw>
            </a:effectLst>
          </c:spPr>
          <c:marker>
            <c:symbol val="circle"/>
            <c:size val="6"/>
            <c:spPr>
              <a:solidFill>
                <a:schemeClr val="bg1"/>
              </a:solidFill>
              <a:ln w="9525">
                <a:solidFill>
                  <a:schemeClr val="accent1"/>
                </a:solidFill>
                <a:round/>
              </a:ln>
              <a:effectLst>
                <a:outerShdw blurRad="57150" dist="19050" dir="5400000" algn="ctr" rotWithShape="0">
                  <a:srgbClr val="000000">
                    <a:alpha val="63000"/>
                  </a:srgbClr>
                </a:outerShdw>
              </a:effectLst>
            </c:spPr>
          </c:marker>
          <c:cat>
            <c:strRef>
              <c:f>PPT模板1!$B$248:$M$248</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PPT模板1!$B$249:$M$249</c:f>
              <c:numCache>
                <c:formatCode>0.00%</c:formatCode>
                <c:ptCount val="12"/>
                <c:pt idx="0">
                  <c:v>0.29649999999999999</c:v>
                </c:pt>
                <c:pt idx="1">
                  <c:v>0.27648734501144706</c:v>
                </c:pt>
                <c:pt idx="2">
                  <c:v>0.29172981303995998</c:v>
                </c:pt>
                <c:pt idx="3">
                  <c:v>0.2893</c:v>
                </c:pt>
              </c:numCache>
            </c:numRef>
          </c:val>
          <c:smooth val="1"/>
          <c:extLst>
            <c:ext xmlns:c16="http://schemas.microsoft.com/office/drawing/2014/chart" uri="{C3380CC4-5D6E-409C-BE32-E72D297353CC}">
              <c16:uniqueId val="{00000000-DA05-4038-A1C4-30A43D0D5A91}"/>
            </c:ext>
          </c:extLst>
        </c:ser>
        <c:ser>
          <c:idx val="1"/>
          <c:order val="1"/>
          <c:tx>
            <c:strRef>
              <c:f>PPT模板1!$A$250</c:f>
              <c:strCache>
                <c:ptCount val="1"/>
                <c:pt idx="0">
                  <c:v>2023转籍率</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bg1">
                  <a:lumMod val="95000"/>
                </a:schemeClr>
              </a:solidFill>
              <a:ln w="9525">
                <a:solidFill>
                  <a:schemeClr val="accent2"/>
                </a:solidFill>
                <a:round/>
              </a:ln>
              <a:effectLst>
                <a:outerShdw blurRad="57150" dist="19050" dir="5400000" algn="ctr" rotWithShape="0">
                  <a:srgbClr val="000000">
                    <a:alpha val="63000"/>
                  </a:srgbClr>
                </a:outerShdw>
              </a:effectLst>
            </c:spPr>
          </c:marker>
          <c:cat>
            <c:strRef>
              <c:f>PPT模板1!$B$248:$M$248</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PPT模板1!$B$250:$M$250</c:f>
              <c:numCache>
                <c:formatCode>0.00%</c:formatCode>
                <c:ptCount val="12"/>
                <c:pt idx="0">
                  <c:v>0.2490406231022764</c:v>
                </c:pt>
                <c:pt idx="1">
                  <c:v>0.26604907939994799</c:v>
                </c:pt>
                <c:pt idx="2">
                  <c:v>0.26088626403668214</c:v>
                </c:pt>
                <c:pt idx="3">
                  <c:v>0.25763348350768678</c:v>
                </c:pt>
                <c:pt idx="4">
                  <c:v>0.2675551677531296</c:v>
                </c:pt>
                <c:pt idx="5">
                  <c:v>0.27031671457862694</c:v>
                </c:pt>
                <c:pt idx="6">
                  <c:v>0.27642202990292297</c:v>
                </c:pt>
                <c:pt idx="7">
                  <c:v>0.27261131710545383</c:v>
                </c:pt>
                <c:pt idx="8">
                  <c:v>0.279658535727211</c:v>
                </c:pt>
                <c:pt idx="9">
                  <c:v>0.28073395180315142</c:v>
                </c:pt>
                <c:pt idx="10">
                  <c:v>0.28791517260838656</c:v>
                </c:pt>
                <c:pt idx="11">
                  <c:v>0.29268328101515817</c:v>
                </c:pt>
              </c:numCache>
            </c:numRef>
          </c:val>
          <c:smooth val="1"/>
          <c:extLst>
            <c:ext xmlns:c16="http://schemas.microsoft.com/office/drawing/2014/chart" uri="{C3380CC4-5D6E-409C-BE32-E72D297353CC}">
              <c16:uniqueId val="{00000001-DA05-4038-A1C4-30A43D0D5A91}"/>
            </c:ext>
          </c:extLst>
        </c:ser>
        <c:dLbls>
          <c:showLegendKey val="0"/>
          <c:showVal val="0"/>
          <c:showCatName val="0"/>
          <c:showSerName val="0"/>
          <c:showPercent val="0"/>
          <c:showBubbleSize val="0"/>
        </c:dLbls>
        <c:marker val="1"/>
        <c:smooth val="0"/>
        <c:axId val="650228048"/>
        <c:axId val="650240528"/>
        <c:extLst>
          <c:ext xmlns:c15="http://schemas.microsoft.com/office/drawing/2012/chart" uri="{02D57815-91ED-43cb-92C2-25804820EDAC}">
            <c15:filteredLineSeries>
              <c15:ser>
                <c:idx val="2"/>
                <c:order val="2"/>
                <c:tx>
                  <c:strRef>
                    <c:extLst>
                      <c:ext uri="{02D57815-91ED-43cb-92C2-25804820EDAC}">
                        <c15:formulaRef>
                          <c15:sqref>PPT模板1!$A$251</c15:sqref>
                        </c15:formulaRef>
                      </c:ext>
                    </c:extLst>
                    <c:strCache>
                      <c:ptCount val="1"/>
                      <c:pt idx="0">
                        <c:v>2022转籍率</c:v>
                      </c:pt>
                    </c:strCache>
                  </c:strRef>
                </c:tx>
                <c:spPr>
                  <a:ln w="34925" cap="rnd">
                    <a:solidFill>
                      <a:schemeClr val="accent3"/>
                    </a:solidFill>
                    <a:round/>
                  </a:ln>
                  <a:effectLst>
                    <a:outerShdw blurRad="57150" dist="19050" dir="5400000" algn="ctr" rotWithShape="0">
                      <a:srgbClr val="000000">
                        <a:alpha val="63000"/>
                      </a:srgbClr>
                    </a:outerShdw>
                  </a:effectLst>
                </c:spPr>
                <c:marker>
                  <c:symbol val="circle"/>
                  <c:size val="5"/>
                  <c:spPr>
                    <a:solidFill>
                      <a:schemeClr val="bg1">
                        <a:lumMod val="95000"/>
                      </a:schemeClr>
                    </a:solidFill>
                    <a:ln w="9525">
                      <a:solidFill>
                        <a:schemeClr val="accent3"/>
                      </a:solidFill>
                      <a:round/>
                    </a:ln>
                    <a:effectLst>
                      <a:outerShdw blurRad="57150" dist="19050" dir="5400000" algn="ctr" rotWithShape="0">
                        <a:srgbClr val="000000">
                          <a:alpha val="63000"/>
                        </a:srgbClr>
                      </a:outerShdw>
                    </a:effectLst>
                  </c:spPr>
                </c:marker>
                <c:cat>
                  <c:strRef>
                    <c:extLst>
                      <c:ex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PPT模板1!$B$251:$M$251</c15:sqref>
                        </c15:formulaRef>
                      </c:ext>
                    </c:extLst>
                    <c:numCache>
                      <c:formatCode>0.00%</c:formatCode>
                      <c:ptCount val="12"/>
                      <c:pt idx="0">
                        <c:v>0.26125671624298569</c:v>
                      </c:pt>
                      <c:pt idx="1">
                        <c:v>0.24087443467278349</c:v>
                      </c:pt>
                      <c:pt idx="2">
                        <c:v>0.23537404334605838</c:v>
                      </c:pt>
                      <c:pt idx="3">
                        <c:v>0.22209999999999999</c:v>
                      </c:pt>
                      <c:pt idx="4">
                        <c:v>0.21765841360879429</c:v>
                      </c:pt>
                      <c:pt idx="5">
                        <c:v>0.25186010329044156</c:v>
                      </c:pt>
                      <c:pt idx="6">
                        <c:v>0.26738517394527705</c:v>
                      </c:pt>
                      <c:pt idx="7">
                        <c:v>0.26915259457312207</c:v>
                      </c:pt>
                      <c:pt idx="8">
                        <c:v>0.27206632404004061</c:v>
                      </c:pt>
                      <c:pt idx="9">
                        <c:v>0.25974982856102968</c:v>
                      </c:pt>
                      <c:pt idx="10">
                        <c:v>0.23234958230343231</c:v>
                      </c:pt>
                      <c:pt idx="11">
                        <c:v>0.25403392635498551</c:v>
                      </c:pt>
                    </c:numCache>
                  </c:numRef>
                </c:val>
                <c:smooth val="0"/>
                <c:extLst>
                  <c:ext xmlns:c16="http://schemas.microsoft.com/office/drawing/2014/chart" uri="{C3380CC4-5D6E-409C-BE32-E72D297353CC}">
                    <c16:uniqueId val="{00000002-DA05-4038-A1C4-30A43D0D5A91}"/>
                  </c:ext>
                </c:extLst>
              </c15:ser>
            </c15:filteredLineSeries>
            <c15:filteredLineSeries>
              <c15:ser>
                <c:idx val="3"/>
                <c:order val="3"/>
                <c:tx>
                  <c:strRef>
                    <c:extLst xmlns:c15="http://schemas.microsoft.com/office/drawing/2012/chart">
                      <c:ext xmlns:c15="http://schemas.microsoft.com/office/drawing/2012/chart" uri="{02D57815-91ED-43cb-92C2-25804820EDAC}">
                        <c15:formulaRef>
                          <c15:sqref>PPT模板1!$A$252</c15:sqref>
                        </c15:formulaRef>
                      </c:ext>
                    </c:extLst>
                    <c:strCache>
                      <c:ptCount val="1"/>
                      <c:pt idx="0">
                        <c:v>2021转籍率</c:v>
                      </c:pt>
                    </c:strCache>
                  </c:strRef>
                </c:tx>
                <c:spPr>
                  <a:ln w="34925" cap="rnd">
                    <a:solidFill>
                      <a:schemeClr val="accent4"/>
                    </a:solidFill>
                    <a:round/>
                  </a:ln>
                  <a:effectLst>
                    <a:outerShdw blurRad="57150" dist="19050" dir="5400000" algn="ctr" rotWithShape="0">
                      <a:srgbClr val="000000">
                        <a:alpha val="63000"/>
                      </a:srgbClr>
                    </a:outerShdw>
                  </a:effectLst>
                </c:spPr>
                <c:marker>
                  <c:symbol val="circle"/>
                  <c:size val="6"/>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9525">
                      <a:solidFill>
                        <a:schemeClr val="accent4"/>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PPT模板1!$B$252:$M$252</c15:sqref>
                        </c15:formulaRef>
                      </c:ext>
                    </c:extLst>
                    <c:numCache>
                      <c:formatCode>0.00%</c:formatCode>
                      <c:ptCount val="12"/>
                      <c:pt idx="0">
                        <c:v>0.26219999999999999</c:v>
                      </c:pt>
                      <c:pt idx="1">
                        <c:v>0.2278</c:v>
                      </c:pt>
                      <c:pt idx="2">
                        <c:v>0.28652807900987814</c:v>
                      </c:pt>
                      <c:pt idx="3">
                        <c:v>0.27696442972263202</c:v>
                      </c:pt>
                      <c:pt idx="4">
                        <c:v>0.28326938465642121</c:v>
                      </c:pt>
                      <c:pt idx="5">
                        <c:v>0.2824207662655589</c:v>
                      </c:pt>
                      <c:pt idx="6">
                        <c:v>0.27529999999999999</c:v>
                      </c:pt>
                      <c:pt idx="7">
                        <c:v>0.27151226974619519</c:v>
                      </c:pt>
                      <c:pt idx="8">
                        <c:v>0.27673491359472968</c:v>
                      </c:pt>
                      <c:pt idx="9">
                        <c:v>0.26779999999999998</c:v>
                      </c:pt>
                      <c:pt idx="10">
                        <c:v>0.27084170076259129</c:v>
                      </c:pt>
                      <c:pt idx="11">
                        <c:v>0.27873888359842963</c:v>
                      </c:pt>
                    </c:numCache>
                  </c:numRef>
                </c:val>
                <c:smooth val="0"/>
                <c:extLst xmlns:c15="http://schemas.microsoft.com/office/drawing/2012/chart">
                  <c:ext xmlns:c16="http://schemas.microsoft.com/office/drawing/2014/chart" uri="{C3380CC4-5D6E-409C-BE32-E72D297353CC}">
                    <c16:uniqueId val="{00000003-DA05-4038-A1C4-30A43D0D5A91}"/>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PPT模板1!$A$253</c15:sqref>
                        </c15:formulaRef>
                      </c:ext>
                    </c:extLst>
                    <c:strCache>
                      <c:ptCount val="1"/>
                      <c:pt idx="0">
                        <c:v>2020转籍率</c:v>
                      </c:pt>
                    </c:strCache>
                  </c:strRef>
                </c:tx>
                <c:spPr>
                  <a:ln w="34925" cap="rnd">
                    <a:solidFill>
                      <a:schemeClr val="accent5"/>
                    </a:solidFill>
                    <a:round/>
                  </a:ln>
                  <a:effectLst>
                    <a:outerShdw blurRad="57150" dist="19050" dir="5400000" algn="ctr" rotWithShape="0">
                      <a:srgbClr val="000000">
                        <a:alpha val="63000"/>
                      </a:srgbClr>
                    </a:outerShdw>
                  </a:effectLst>
                </c:spPr>
                <c:marker>
                  <c:symbol val="circle"/>
                  <c:size val="6"/>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w="9525">
                      <a:solidFill>
                        <a:schemeClr val="accent5"/>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PPT模板1!$B$253:$M$253</c15:sqref>
                        </c15:formulaRef>
                      </c:ext>
                    </c:extLst>
                    <c:numCache>
                      <c:formatCode>0.00%</c:formatCode>
                      <c:ptCount val="12"/>
                      <c:pt idx="0">
                        <c:v>0.25059999999999999</c:v>
                      </c:pt>
                      <c:pt idx="1">
                        <c:v>0.14862849908566605</c:v>
                      </c:pt>
                      <c:pt idx="2">
                        <c:v>0.22906657316709783</c:v>
                      </c:pt>
                      <c:pt idx="3">
                        <c:v>0.2681</c:v>
                      </c:pt>
                      <c:pt idx="4">
                        <c:v>0.27400000000000002</c:v>
                      </c:pt>
                      <c:pt idx="5">
                        <c:v>0.27681690568700201</c:v>
                      </c:pt>
                      <c:pt idx="6">
                        <c:v>0.2787</c:v>
                      </c:pt>
                      <c:pt idx="7">
                        <c:v>0.2772</c:v>
                      </c:pt>
                      <c:pt idx="8">
                        <c:v>0.28527738541086217</c:v>
                      </c:pt>
                      <c:pt idx="9">
                        <c:v>0.28341791110374837</c:v>
                      </c:pt>
                      <c:pt idx="10">
                        <c:v>0.2868436102074014</c:v>
                      </c:pt>
                      <c:pt idx="11">
                        <c:v>0.28882804751092278</c:v>
                      </c:pt>
                    </c:numCache>
                  </c:numRef>
                </c:val>
                <c:smooth val="0"/>
                <c:extLst xmlns:c15="http://schemas.microsoft.com/office/drawing/2012/chart">
                  <c:ext xmlns:c16="http://schemas.microsoft.com/office/drawing/2014/chart" uri="{C3380CC4-5D6E-409C-BE32-E72D297353CC}">
                    <c16:uniqueId val="{00000004-DA05-4038-A1C4-30A43D0D5A91}"/>
                  </c:ext>
                </c:extLst>
              </c15:ser>
            </c15:filteredLineSeries>
            <c15:filteredLineSeries>
              <c15:ser>
                <c:idx val="5"/>
                <c:order val="5"/>
                <c:tx>
                  <c:strRef>
                    <c:extLst xmlns:c15="http://schemas.microsoft.com/office/drawing/2012/chart">
                      <c:ext xmlns:c15="http://schemas.microsoft.com/office/drawing/2012/chart" uri="{02D57815-91ED-43cb-92C2-25804820EDAC}">
                        <c15:formulaRef>
                          <c15:sqref>PPT模板1!$A$254</c15:sqref>
                        </c15:formulaRef>
                      </c:ext>
                    </c:extLst>
                    <c:strCache>
                      <c:ptCount val="1"/>
                      <c:pt idx="0">
                        <c:v>2019转籍率</c:v>
                      </c:pt>
                    </c:strCache>
                  </c:strRef>
                </c:tx>
                <c:spPr>
                  <a:ln w="34925" cap="rnd">
                    <a:solidFill>
                      <a:schemeClr val="accent6"/>
                    </a:solidFill>
                    <a:round/>
                  </a:ln>
                  <a:effectLst>
                    <a:outerShdw blurRad="57150" dist="19050" dir="5400000" algn="ctr" rotWithShape="0">
                      <a:srgbClr val="000000">
                        <a:alpha val="63000"/>
                      </a:srgbClr>
                    </a:outerShdw>
                  </a:effectLst>
                </c:spPr>
                <c:marker>
                  <c:symbol val="circle"/>
                  <c:size val="6"/>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w="9525">
                      <a:solidFill>
                        <a:schemeClr val="accent6"/>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PPT模板1!$B$254:$M$254</c15:sqref>
                        </c15:formulaRef>
                      </c:ext>
                    </c:extLst>
                    <c:numCache>
                      <c:formatCode>0.00%</c:formatCode>
                      <c:ptCount val="12"/>
                      <c:pt idx="0">
                        <c:v>0.30630000000000002</c:v>
                      </c:pt>
                      <c:pt idx="1">
                        <c:v>0.30009999999999998</c:v>
                      </c:pt>
                      <c:pt idx="2">
                        <c:v>0.2979</c:v>
                      </c:pt>
                      <c:pt idx="3">
                        <c:v>0.29360000000000003</c:v>
                      </c:pt>
                      <c:pt idx="4">
                        <c:v>0.28620000000000001</c:v>
                      </c:pt>
                      <c:pt idx="5">
                        <c:v>0.33019999999999999</c:v>
                      </c:pt>
                      <c:pt idx="6">
                        <c:v>0.26550000000000001</c:v>
                      </c:pt>
                      <c:pt idx="7">
                        <c:v>0.27560000000000001</c:v>
                      </c:pt>
                      <c:pt idx="8">
                        <c:v>0.26</c:v>
                      </c:pt>
                      <c:pt idx="9">
                        <c:v>0.2505</c:v>
                      </c:pt>
                      <c:pt idx="10">
                        <c:v>0.25059999999999999</c:v>
                      </c:pt>
                      <c:pt idx="11">
                        <c:v>0.25109999999999999</c:v>
                      </c:pt>
                    </c:numCache>
                  </c:numRef>
                </c:val>
                <c:smooth val="0"/>
                <c:extLst xmlns:c15="http://schemas.microsoft.com/office/drawing/2012/chart">
                  <c:ext xmlns:c16="http://schemas.microsoft.com/office/drawing/2014/chart" uri="{C3380CC4-5D6E-409C-BE32-E72D297353CC}">
                    <c16:uniqueId val="{00000005-DA05-4038-A1C4-30A43D0D5A91}"/>
                  </c:ext>
                </c:extLst>
              </c15:ser>
            </c15:filteredLineSeries>
            <c15:filteredLineSeries>
              <c15:ser>
                <c:idx val="6"/>
                <c:order val="6"/>
                <c:tx>
                  <c:strRef>
                    <c:extLst xmlns:c15="http://schemas.microsoft.com/office/drawing/2012/chart">
                      <c:ext xmlns:c15="http://schemas.microsoft.com/office/drawing/2012/chart" uri="{02D57815-91ED-43cb-92C2-25804820EDAC}">
                        <c15:formulaRef>
                          <c15:sqref>PPT模板1!$A$255</c15:sqref>
                        </c15:formulaRef>
                      </c:ext>
                    </c:extLst>
                    <c:strCache>
                      <c:ptCount val="1"/>
                      <c:pt idx="0">
                        <c:v>2018转籍率</c:v>
                      </c:pt>
                    </c:strCache>
                  </c:strRef>
                </c:tx>
                <c:spPr>
                  <a:ln w="34925" cap="rnd">
                    <a:solidFill>
                      <a:schemeClr val="accent1">
                        <a:lumMod val="60000"/>
                      </a:schemeClr>
                    </a:solidFill>
                    <a:round/>
                  </a:ln>
                  <a:effectLst>
                    <a:outerShdw blurRad="57150" dist="19050" dir="5400000" algn="ctr" rotWithShape="0">
                      <a:srgbClr val="000000">
                        <a:alpha val="63000"/>
                      </a:srgbClr>
                    </a:outerShdw>
                  </a:effectLst>
                </c:spPr>
                <c:marker>
                  <c:symbol val="circle"/>
                  <c:size val="6"/>
                  <c:spPr>
                    <a:gradFill rotWithShape="1">
                      <a:gsLst>
                        <a:gs pos="0">
                          <a:schemeClr val="accent1">
                            <a:lumMod val="60000"/>
                            <a:satMod val="103000"/>
                            <a:lumMod val="102000"/>
                            <a:tint val="94000"/>
                          </a:schemeClr>
                        </a:gs>
                        <a:gs pos="50000">
                          <a:schemeClr val="accent1">
                            <a:lumMod val="60000"/>
                            <a:satMod val="110000"/>
                            <a:lumMod val="100000"/>
                            <a:shade val="100000"/>
                          </a:schemeClr>
                        </a:gs>
                        <a:gs pos="100000">
                          <a:schemeClr val="accent1">
                            <a:lumMod val="60000"/>
                            <a:lumMod val="99000"/>
                            <a:satMod val="120000"/>
                            <a:shade val="78000"/>
                          </a:schemeClr>
                        </a:gs>
                      </a:gsLst>
                      <a:lin ang="5400000" scaled="0"/>
                    </a:gradFill>
                    <a:ln w="9525">
                      <a:solidFill>
                        <a:schemeClr val="accent1">
                          <a:lumMod val="60000"/>
                        </a:schemeClr>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PPT模板1!$B$255:$M$255</c15:sqref>
                        </c15:formulaRef>
                      </c:ext>
                    </c:extLst>
                    <c:numCache>
                      <c:formatCode>0.00%</c:formatCode>
                      <c:ptCount val="12"/>
                      <c:pt idx="0">
                        <c:v>0.253</c:v>
                      </c:pt>
                      <c:pt idx="1">
                        <c:v>0.19489999999999999</c:v>
                      </c:pt>
                      <c:pt idx="2">
                        <c:v>0.2089</c:v>
                      </c:pt>
                      <c:pt idx="3">
                        <c:v>0.24460000000000001</c:v>
                      </c:pt>
                      <c:pt idx="4">
                        <c:v>0.28339999999999999</c:v>
                      </c:pt>
                      <c:pt idx="5">
                        <c:v>0.26400000000000001</c:v>
                      </c:pt>
                      <c:pt idx="6">
                        <c:v>0.25769999999999998</c:v>
                      </c:pt>
                      <c:pt idx="7">
                        <c:v>0.27129999999999999</c:v>
                      </c:pt>
                      <c:pt idx="8">
                        <c:v>0.29239999999999999</c:v>
                      </c:pt>
                      <c:pt idx="9">
                        <c:v>0.2828</c:v>
                      </c:pt>
                      <c:pt idx="10">
                        <c:v>0.27639999999999998</c:v>
                      </c:pt>
                      <c:pt idx="11">
                        <c:v>0.29139999999999999</c:v>
                      </c:pt>
                    </c:numCache>
                  </c:numRef>
                </c:val>
                <c:smooth val="0"/>
                <c:extLst xmlns:c15="http://schemas.microsoft.com/office/drawing/2012/chart">
                  <c:ext xmlns:c16="http://schemas.microsoft.com/office/drawing/2014/chart" uri="{C3380CC4-5D6E-409C-BE32-E72D297353CC}">
                    <c16:uniqueId val="{00000006-DA05-4038-A1C4-30A43D0D5A91}"/>
                  </c:ext>
                </c:extLst>
              </c15:ser>
            </c15:filteredLineSeries>
          </c:ext>
        </c:extLst>
      </c:lineChart>
      <c:catAx>
        <c:axId val="650228048"/>
        <c:scaling>
          <c:orientation val="minMax"/>
        </c:scaling>
        <c:delete val="0"/>
        <c:axPos val="b"/>
        <c:numFmt formatCode="General" sourceLinked="1"/>
        <c:majorTickMark val="none"/>
        <c:minorTickMark val="none"/>
        <c:tickLblPos val="nextTo"/>
        <c:spPr>
          <a:noFill/>
          <a:ln w="12700" cap="flat" cmpd="sng" algn="ctr">
            <a:solidFill>
              <a:schemeClr val="tx1">
                <a:lumMod val="65000"/>
                <a:lumOff val="3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650240528"/>
        <c:crosses val="autoZero"/>
        <c:auto val="1"/>
        <c:lblAlgn val="ctr"/>
        <c:lblOffset val="100"/>
        <c:noMultiLvlLbl val="0"/>
      </c:catAx>
      <c:valAx>
        <c:axId val="650240528"/>
        <c:scaling>
          <c:orientation val="minMax"/>
          <c:max val="0.31000000000000005"/>
          <c:min val="0.2"/>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650228048"/>
        <c:crosses val="autoZero"/>
        <c:crossBetween val="between"/>
      </c:valAx>
      <c:dTable>
        <c:showHorzBorder val="1"/>
        <c:showVertBorder val="1"/>
        <c:showOutline val="1"/>
        <c:showKeys val="1"/>
        <c:spPr>
          <a:noFill/>
          <a:ln w="9525" cap="flat" cmpd="sng" algn="ctr">
            <a:solidFill>
              <a:schemeClr val="tx1">
                <a:lumMod val="65000"/>
                <a:lumOff val="35000"/>
              </a:schemeClr>
            </a:solidFill>
            <a:round/>
          </a:ln>
          <a:effectLst/>
        </c:spPr>
        <c:txPr>
          <a:bodyPr rot="0" spcFirstLastPara="1" vertOverflow="ellipsis" vert="horz" wrap="square" anchor="ctr" anchorCtr="1"/>
          <a:lstStyle/>
          <a:p>
            <a:pPr rtl="0">
              <a:defRPr sz="1000" b="0" i="0" u="none" strike="noStrike" kern="1200" baseline="0">
                <a:solidFill>
                  <a:schemeClr val="tx1">
                    <a:lumMod val="85000"/>
                    <a:lumOff val="1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alpha val="75000"/>
      </a:schemeClr>
    </a:solidFill>
    <a:ln w="9525" cap="flat" cmpd="sng" algn="ctr">
      <a:noFill/>
      <a:round/>
    </a:ln>
    <a:effectLst/>
  </c:spPr>
  <c:txPr>
    <a:bodyPr/>
    <a:lstStyle/>
    <a:p>
      <a:pPr>
        <a:defRPr/>
      </a:pPr>
      <a:endParaRPr lang="zh-CN"/>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zh-CN" altLang="en-US" sz="1400" b="1" i="0" u="none" strike="noStrike" baseline="0">
                <a:effectLst/>
                <a:latin typeface="微软雅黑" panose="020B0503020204020204" pitchFamily="34" charset="-122"/>
                <a:ea typeface="微软雅黑" panose="020B0503020204020204" pitchFamily="34" charset="-122"/>
              </a:rPr>
              <a:t>平均</a:t>
            </a:r>
            <a:r>
              <a:rPr lang="zh-CN" altLang="zh-CN" sz="1400" b="1" i="0" u="none" strike="noStrike" baseline="0">
                <a:effectLst/>
                <a:latin typeface="微软雅黑" panose="020B0503020204020204" pitchFamily="34" charset="-122"/>
                <a:ea typeface="微软雅黑" panose="020B0503020204020204" pitchFamily="34" charset="-122"/>
              </a:rPr>
              <a:t>库存周期</a:t>
            </a:r>
            <a:endParaRPr lang="zh-CN" altLang="en-US" sz="1400">
              <a:latin typeface="微软雅黑" panose="020B0503020204020204" pitchFamily="34" charset="-122"/>
              <a:ea typeface="微软雅黑" panose="020B0503020204020204" pitchFamily="34" charset="-122"/>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0490073753736064"/>
          <c:y val="0.21832214036655828"/>
          <c:w val="0.81319992977972655"/>
          <c:h val="0.57900970005999941"/>
        </c:manualLayout>
      </c:layout>
      <c:barChart>
        <c:barDir val="col"/>
        <c:grouping val="stacked"/>
        <c:varyColors val="0"/>
        <c:ser>
          <c:idx val="0"/>
          <c:order val="0"/>
          <c:tx>
            <c:strRef>
              <c:f>调研模板!$A$4</c:f>
              <c:strCache>
                <c:ptCount val="1"/>
                <c:pt idx="0">
                  <c:v>15天以内</c:v>
                </c:pt>
              </c:strCache>
            </c:strRef>
          </c:tx>
          <c:spPr>
            <a:solidFill>
              <a:schemeClr val="tx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2024年4月</c:v>
                </c:pt>
                <c:pt idx="1">
                  <c:v>2024年5月</c:v>
                </c:pt>
              </c:strCache>
            </c:strRef>
          </c:cat>
          <c:val>
            <c:numRef>
              <c:f>调研模板!$B$4:$C$4</c:f>
              <c:numCache>
                <c:formatCode>0.0%</c:formatCode>
                <c:ptCount val="2"/>
                <c:pt idx="0">
                  <c:v>0.10113572295151238</c:v>
                </c:pt>
                <c:pt idx="1">
                  <c:v>9.6033682135185844E-2</c:v>
                </c:pt>
              </c:numCache>
            </c:numRef>
          </c:val>
          <c:extLst>
            <c:ext xmlns:c16="http://schemas.microsoft.com/office/drawing/2014/chart" uri="{C3380CC4-5D6E-409C-BE32-E72D297353CC}">
              <c16:uniqueId val="{00000000-7F01-4FAF-BA47-7C30201155F2}"/>
            </c:ext>
          </c:extLst>
        </c:ser>
        <c:ser>
          <c:idx val="1"/>
          <c:order val="1"/>
          <c:tx>
            <c:strRef>
              <c:f>调研模板!$A$5</c:f>
              <c:strCache>
                <c:ptCount val="1"/>
                <c:pt idx="0">
                  <c:v>15-30天</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2024年4月</c:v>
                </c:pt>
                <c:pt idx="1">
                  <c:v>2024年5月</c:v>
                </c:pt>
              </c:strCache>
            </c:strRef>
          </c:cat>
          <c:val>
            <c:numRef>
              <c:f>调研模板!$B$5:$C$5</c:f>
              <c:numCache>
                <c:formatCode>0.0%</c:formatCode>
                <c:ptCount val="2"/>
                <c:pt idx="0">
                  <c:v>0.53089860139860146</c:v>
                </c:pt>
                <c:pt idx="1">
                  <c:v>0.5513067646639076</c:v>
                </c:pt>
              </c:numCache>
            </c:numRef>
          </c:val>
          <c:extLst>
            <c:ext xmlns:c16="http://schemas.microsoft.com/office/drawing/2014/chart" uri="{C3380CC4-5D6E-409C-BE32-E72D297353CC}">
              <c16:uniqueId val="{00000001-7F01-4FAF-BA47-7C30201155F2}"/>
            </c:ext>
          </c:extLst>
        </c:ser>
        <c:ser>
          <c:idx val="2"/>
          <c:order val="2"/>
          <c:tx>
            <c:strRef>
              <c:f>调研模板!$A$6</c:f>
              <c:strCache>
                <c:ptCount val="1"/>
                <c:pt idx="0">
                  <c:v>30天以上</c:v>
                </c:pt>
              </c:strCache>
            </c:strRef>
          </c:tx>
          <c:spPr>
            <a:solidFill>
              <a:srgbClr val="4BACC6"/>
            </a:solidFill>
            <a:ln>
              <a:noFill/>
            </a:ln>
            <a:effectLst/>
          </c:spPr>
          <c:invertIfNegative val="0"/>
          <c:dLbls>
            <c:dLbl>
              <c:idx val="0"/>
              <c:layout>
                <c:manualLayout>
                  <c:x val="0"/>
                  <c:y val="3.4698250284260217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F01-4FAF-BA47-7C30201155F2}"/>
                </c:ext>
              </c:extLst>
            </c:dLbl>
            <c:dLbl>
              <c:idx val="1"/>
              <c:layout>
                <c:manualLayout>
                  <c:x val="0"/>
                  <c:y val="-1.9056407451965285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F01-4FAF-BA47-7C30201155F2}"/>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2024年4月</c:v>
                </c:pt>
                <c:pt idx="1">
                  <c:v>2024年5月</c:v>
                </c:pt>
              </c:strCache>
            </c:strRef>
          </c:cat>
          <c:val>
            <c:numRef>
              <c:f>调研模板!$B$6:$C$6</c:f>
              <c:numCache>
                <c:formatCode>0.0%</c:formatCode>
                <c:ptCount val="2"/>
                <c:pt idx="0">
                  <c:v>0.36796567564988614</c:v>
                </c:pt>
                <c:pt idx="1">
                  <c:v>0.35265955320090658</c:v>
                </c:pt>
              </c:numCache>
            </c:numRef>
          </c:val>
          <c:extLst>
            <c:ext xmlns:c16="http://schemas.microsoft.com/office/drawing/2014/chart" uri="{C3380CC4-5D6E-409C-BE32-E72D297353CC}">
              <c16:uniqueId val="{00000004-7F01-4FAF-BA47-7C30201155F2}"/>
            </c:ext>
          </c:extLst>
        </c:ser>
        <c:dLbls>
          <c:dLblPos val="ctr"/>
          <c:showLegendKey val="0"/>
          <c:showVal val="1"/>
          <c:showCatName val="0"/>
          <c:showSerName val="0"/>
          <c:showPercent val="0"/>
          <c:showBubbleSize val="0"/>
        </c:dLbls>
        <c:gapWidth val="150"/>
        <c:overlap val="100"/>
        <c:serLines>
          <c:spPr>
            <a:ln w="15875" cap="flat" cmpd="sng" algn="ctr">
              <a:solidFill>
                <a:srgbClr val="C00000"/>
              </a:solidFill>
              <a:prstDash val="dash"/>
              <a:round/>
            </a:ln>
            <a:effectLst/>
          </c:spPr>
        </c:serLines>
        <c:axId val="1763902016"/>
        <c:axId val="1763902848"/>
      </c:barChart>
      <c:catAx>
        <c:axId val="1763902016"/>
        <c:scaling>
          <c:orientation val="minMax"/>
        </c:scaling>
        <c:delete val="0"/>
        <c:axPos val="b"/>
        <c:numFmt formatCode="General" sourceLinked="1"/>
        <c:majorTickMark val="none"/>
        <c:minorTickMark val="none"/>
        <c:tickLblPos val="nextTo"/>
        <c:spPr>
          <a:noFill/>
          <a:ln w="19050" cap="flat" cmpd="sng" algn="ctr">
            <a:solidFill>
              <a:schemeClr val="tx1">
                <a:lumMod val="50000"/>
                <a:lumOff val="50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763902848"/>
        <c:crosses val="autoZero"/>
        <c:auto val="1"/>
        <c:lblAlgn val="ctr"/>
        <c:lblOffset val="100"/>
        <c:noMultiLvlLbl val="0"/>
      </c:catAx>
      <c:valAx>
        <c:axId val="1763902848"/>
        <c:scaling>
          <c:orientation val="minMax"/>
          <c:max val="1.2"/>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763902016"/>
        <c:crosses val="autoZero"/>
        <c:crossBetween val="between"/>
      </c:valAx>
      <c:spPr>
        <a:noFill/>
        <a:ln>
          <a:noFill/>
        </a:ln>
        <a:effectLst/>
      </c:spPr>
    </c:plotArea>
    <c:legend>
      <c:legendPos val="t"/>
      <c:layout>
        <c:manualLayout>
          <c:xMode val="edge"/>
          <c:yMode val="edge"/>
          <c:x val="0.29712494115956667"/>
          <c:y val="0.15614378395443157"/>
          <c:w val="0.41664409553005716"/>
          <c:h val="8.2879153357230173E-2"/>
        </c:manualLayout>
      </c:layout>
      <c:overlay val="0"/>
      <c:spPr>
        <a:noFill/>
        <a:ln>
          <a:noFill/>
        </a:ln>
        <a:effectLst/>
      </c:spPr>
      <c:txPr>
        <a:bodyPr rot="0" spcFirstLastPara="1" vertOverflow="ellipsis" vert="horz" wrap="square" anchor="ctr" anchorCtr="1"/>
        <a:lstStyle/>
        <a:p>
          <a:pPr>
            <a:defRPr sz="8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lumMod val="95000"/>
        <a:alpha val="65000"/>
      </a:schemeClr>
    </a:solidFill>
    <a:ln w="19050" cap="flat" cmpd="sng" algn="ctr">
      <a:noFill/>
      <a:round/>
    </a:ln>
    <a:effectLst>
      <a:outerShdw blurRad="50800" dist="38100" algn="l" rotWithShape="0">
        <a:prstClr val="black">
          <a:alpha val="40000"/>
        </a:prstClr>
      </a:outerShdw>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400" b="1" i="0" u="none" strike="noStrike" kern="1200" baseline="0">
                <a:solidFill>
                  <a:sysClr val="windowText" lastClr="000000">
                    <a:lumMod val="65000"/>
                    <a:lumOff val="35000"/>
                  </a:sysClr>
                </a:solidFill>
                <a:effectLst/>
                <a:latin typeface="微软雅黑" panose="020B0503020204020204" pitchFamily="34" charset="-122"/>
                <a:ea typeface="微软雅黑" panose="020B0503020204020204" pitchFamily="34" charset="-122"/>
                <a:cs typeface="+mn-cs"/>
              </a:defRPr>
            </a:pPr>
            <a:r>
              <a:rPr lang="en-US" altLang="zh-CN" sz="1400" b="1" i="0" u="none" strike="noStrike" kern="1200" baseline="0">
                <a:solidFill>
                  <a:sysClr val="windowText" lastClr="000000">
                    <a:lumMod val="65000"/>
                    <a:lumOff val="35000"/>
                  </a:sysClr>
                </a:solidFill>
                <a:effectLst/>
                <a:latin typeface="微软雅黑" panose="020B0503020204020204" pitchFamily="34" charset="-122"/>
                <a:ea typeface="微软雅黑" panose="020B0503020204020204" pitchFamily="34" charset="-122"/>
                <a:cs typeface="+mn-cs"/>
              </a:rPr>
              <a:t>2024年4月二手车各细分车型交易情况（单位：万辆）</a:t>
            </a:r>
          </a:p>
        </c:rich>
      </c:tx>
      <c:overlay val="0"/>
      <c:spPr>
        <a:noFill/>
        <a:ln>
          <a:noFill/>
        </a:ln>
        <a:effectLst/>
      </c:spPr>
      <c:txPr>
        <a:bodyPr rot="0" spcFirstLastPara="1" vertOverflow="ellipsis" vert="horz" wrap="square" anchor="ctr" anchorCtr="1"/>
        <a:lstStyle/>
        <a:p>
          <a:pPr algn="ctr" rtl="0">
            <a:defRPr lang="en-US" altLang="zh-CN" sz="1400" b="1" i="0" u="none" strike="noStrike" kern="1200" baseline="0">
              <a:solidFill>
                <a:sysClr val="windowText" lastClr="000000">
                  <a:lumMod val="65000"/>
                  <a:lumOff val="35000"/>
                </a:sys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0891556053667364"/>
          <c:y val="0.26524988449838405"/>
          <c:w val="0.86300694578010306"/>
          <c:h val="0.44364029464490445"/>
        </c:manualLayout>
      </c:layout>
      <c:barChart>
        <c:barDir val="col"/>
        <c:grouping val="clustered"/>
        <c:varyColors val="0"/>
        <c:ser>
          <c:idx val="0"/>
          <c:order val="0"/>
          <c:tx>
            <c:strRef>
              <c:f>PPT模板1!$P$312</c:f>
              <c:strCache>
                <c:ptCount val="1"/>
                <c:pt idx="0">
                  <c:v>2024.4</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PPT模板1!$O$314:$O$323</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PPT模板1!$P$314:$P$323</c:f>
              <c:numCache>
                <c:formatCode>0.00_);[Red]\(0.00\)</c:formatCode>
                <c:ptCount val="10"/>
                <c:pt idx="0">
                  <c:v>97.558000000000007</c:v>
                </c:pt>
                <c:pt idx="1">
                  <c:v>22.3432</c:v>
                </c:pt>
                <c:pt idx="2">
                  <c:v>10.497400000000001</c:v>
                </c:pt>
                <c:pt idx="3">
                  <c:v>4.0486000000000004</c:v>
                </c:pt>
                <c:pt idx="4">
                  <c:v>9.3864999999999998</c:v>
                </c:pt>
                <c:pt idx="5">
                  <c:v>13.7393</c:v>
                </c:pt>
                <c:pt idx="6">
                  <c:v>0.57730000000000004</c:v>
                </c:pt>
                <c:pt idx="7">
                  <c:v>1.2363999999999999</c:v>
                </c:pt>
                <c:pt idx="8">
                  <c:v>5.7877999999999998</c:v>
                </c:pt>
                <c:pt idx="9">
                  <c:v>2.7246000000000001</c:v>
                </c:pt>
              </c:numCache>
              <c:extLst/>
            </c:numRef>
          </c:val>
          <c:extLst>
            <c:ext xmlns:c16="http://schemas.microsoft.com/office/drawing/2014/chart" uri="{C3380CC4-5D6E-409C-BE32-E72D297353CC}">
              <c16:uniqueId val="{00000000-EBDD-4971-950B-DC0B9EBEDE9A}"/>
            </c:ext>
          </c:extLst>
        </c:ser>
        <c:ser>
          <c:idx val="1"/>
          <c:order val="1"/>
          <c:tx>
            <c:strRef>
              <c:f>PPT模板1!$Q$312</c:f>
              <c:strCache>
                <c:ptCount val="1"/>
                <c:pt idx="0">
                  <c:v>2024.3</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PPT模板1!$O$314:$O$323</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PPT模板1!$Q$314:$Q$323</c:f>
              <c:numCache>
                <c:formatCode>0.00_);[Red]\(0.00\)</c:formatCode>
                <c:ptCount val="10"/>
                <c:pt idx="0">
                  <c:v>99.812899999999999</c:v>
                </c:pt>
                <c:pt idx="1">
                  <c:v>22.675899999999999</c:v>
                </c:pt>
                <c:pt idx="2">
                  <c:v>10.9947</c:v>
                </c:pt>
                <c:pt idx="3">
                  <c:v>4.0541</c:v>
                </c:pt>
                <c:pt idx="4">
                  <c:v>9.8056000000000001</c:v>
                </c:pt>
                <c:pt idx="5">
                  <c:v>13.3498</c:v>
                </c:pt>
                <c:pt idx="6">
                  <c:v>0.58840000000000003</c:v>
                </c:pt>
                <c:pt idx="7">
                  <c:v>1.151</c:v>
                </c:pt>
                <c:pt idx="8">
                  <c:v>5.7512999999999996</c:v>
                </c:pt>
                <c:pt idx="9">
                  <c:v>2.8475000000000001</c:v>
                </c:pt>
              </c:numCache>
              <c:extLst/>
            </c:numRef>
          </c:val>
          <c:extLst>
            <c:ext xmlns:c16="http://schemas.microsoft.com/office/drawing/2014/chart" uri="{C3380CC4-5D6E-409C-BE32-E72D297353CC}">
              <c16:uniqueId val="{00000001-EBDD-4971-950B-DC0B9EBEDE9A}"/>
            </c:ext>
          </c:extLst>
        </c:ser>
        <c:dLbls>
          <c:showLegendKey val="0"/>
          <c:showVal val="0"/>
          <c:showCatName val="0"/>
          <c:showSerName val="0"/>
          <c:showPercent val="0"/>
          <c:showBubbleSize val="0"/>
        </c:dLbls>
        <c:gapWidth val="100"/>
        <c:overlap val="-24"/>
        <c:axId val="1937073279"/>
        <c:axId val="1937072863"/>
      </c:barChart>
      <c:catAx>
        <c:axId val="193707327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2863"/>
        <c:crossesAt val="0.1"/>
        <c:auto val="1"/>
        <c:lblAlgn val="ctr"/>
        <c:lblOffset val="100"/>
        <c:noMultiLvlLbl val="0"/>
      </c:catAx>
      <c:valAx>
        <c:axId val="1937072863"/>
        <c:scaling>
          <c:logBase val="2"/>
          <c:orientation val="minMax"/>
          <c:max val="100"/>
        </c:scaling>
        <c:delete val="0"/>
        <c:axPos val="l"/>
        <c:numFmt formatCode="0.00_);[Red]\(0.00\)" sourceLinked="1"/>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75000"/>
                    <a:lumOff val="25000"/>
                  </a:schemeClr>
                </a:solidFill>
                <a:latin typeface="+mn-lt"/>
                <a:ea typeface="+mn-ea"/>
                <a:cs typeface="+mn-cs"/>
              </a:defRPr>
            </a:pPr>
            <a:endParaRPr lang="zh-CN"/>
          </a:p>
        </c:txPr>
        <c:crossAx val="1937073279"/>
        <c:crosses val="autoZero"/>
        <c:crossBetween val="between"/>
      </c:valAx>
      <c:dTable>
        <c:showHorzBorder val="1"/>
        <c:showVertBorder val="1"/>
        <c:showOutline val="1"/>
        <c:showKeys val="1"/>
        <c:spPr>
          <a:noFill/>
          <a:ln w="12700" cap="flat" cmpd="sng" algn="ctr">
            <a:solidFill>
              <a:schemeClr val="bg1">
                <a:lumMod val="50000"/>
              </a:schemeClr>
            </a:solidFill>
            <a:round/>
          </a:ln>
          <a:effectLst/>
        </c:spPr>
        <c:txPr>
          <a:bodyPr rot="0" spcFirstLastPara="1" vertOverflow="ellipsis" vert="horz" wrap="square" anchor="ctr" anchorCtr="1"/>
          <a:lstStyle/>
          <a:p>
            <a:pPr rtl="0">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9597658866624141"/>
          <c:y val="0.15425170202503419"/>
          <c:w val="0.20809156222514852"/>
          <c:h val="6.4631193009641083E-2"/>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lumMod val="95000"/>
        <a:alpha val="75000"/>
      </a:schemeClr>
    </a:solidFill>
    <a:ln w="9525" cap="flat" cmpd="sng" algn="ctr">
      <a:solidFill>
        <a:schemeClr val="bg1">
          <a:lumMod val="50000"/>
        </a:schemeClr>
      </a:solidFill>
      <a:round/>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altLang="zh-CN" sz="1400" b="1" dirty="0">
                <a:effectLst/>
                <a:latin typeface="微软雅黑" panose="020B0503020204020204" pitchFamily="34" charset="-122"/>
                <a:ea typeface="微软雅黑" panose="020B0503020204020204" pitchFamily="34" charset="-122"/>
              </a:rPr>
              <a:t>2024</a:t>
            </a:r>
            <a:r>
              <a:rPr lang="zh-CN" altLang="zh-CN" sz="1400" b="1" dirty="0">
                <a:effectLst/>
                <a:latin typeface="微软雅黑" panose="020B0503020204020204" pitchFamily="34" charset="-122"/>
                <a:ea typeface="微软雅黑" panose="020B0503020204020204" pitchFamily="34" charset="-122"/>
              </a:rPr>
              <a:t>年</a:t>
            </a:r>
            <a:r>
              <a:rPr lang="en-US" altLang="zh-CN" sz="1400" b="1" dirty="0">
                <a:effectLst/>
                <a:latin typeface="微软雅黑" panose="020B0503020204020204" pitchFamily="34" charset="-122"/>
                <a:ea typeface="微软雅黑" panose="020B0503020204020204" pitchFamily="34" charset="-122"/>
              </a:rPr>
              <a:t>1-4</a:t>
            </a:r>
            <a:r>
              <a:rPr lang="zh-CN" altLang="en-US" sz="1400" b="1" dirty="0">
                <a:effectLst/>
                <a:latin typeface="微软雅黑" panose="020B0503020204020204" pitchFamily="34" charset="-122"/>
                <a:ea typeface="微软雅黑" panose="020B0503020204020204" pitchFamily="34" charset="-122"/>
              </a:rPr>
              <a:t>月</a:t>
            </a:r>
            <a:r>
              <a:rPr lang="zh-CN" altLang="zh-CN" sz="1400" b="1" dirty="0">
                <a:effectLst/>
                <a:latin typeface="微软雅黑" panose="020B0503020204020204" pitchFamily="34" charset="-122"/>
                <a:ea typeface="微软雅黑" panose="020B0503020204020204" pitchFamily="34" charset="-122"/>
              </a:rPr>
              <a:t>二手车各细分车型交易情况（单位：万辆）</a:t>
            </a:r>
            <a:endParaRPr lang="zh-CN" altLang="zh-CN" sz="1400" dirty="0">
              <a:effectLst/>
              <a:latin typeface="微软雅黑" panose="020B0503020204020204" pitchFamily="34" charset="-122"/>
              <a:ea typeface="微软雅黑" panose="020B0503020204020204" pitchFamily="34" charset="-122"/>
            </a:endParaRPr>
          </a:p>
        </c:rich>
      </c:tx>
      <c:layout>
        <c:manualLayout>
          <c:xMode val="edge"/>
          <c:yMode val="edge"/>
          <c:x val="0.25842482578375303"/>
          <c:y val="2.5577253919430141E-2"/>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0891556053667364"/>
          <c:y val="0.24731746946614055"/>
          <c:w val="0.86300694578010306"/>
          <c:h val="0.46157257300038235"/>
        </c:manualLayout>
      </c:layout>
      <c:barChart>
        <c:barDir val="col"/>
        <c:grouping val="clustered"/>
        <c:varyColors val="0"/>
        <c:ser>
          <c:idx val="0"/>
          <c:order val="0"/>
          <c:tx>
            <c:strRef>
              <c:f>PPT模板1!$B$312</c:f>
              <c:strCache>
                <c:ptCount val="1"/>
                <c:pt idx="0">
                  <c:v>2024.1-4</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PPT模板1!$A$314:$A$323</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PPT模板1!$B$314:$B$323</c:f>
              <c:numCache>
                <c:formatCode>0.0_);[Red]\(0.0\)</c:formatCode>
                <c:ptCount val="10"/>
                <c:pt idx="0">
                  <c:v>366.87209999999999</c:v>
                </c:pt>
                <c:pt idx="1">
                  <c:v>83.9101</c:v>
                </c:pt>
                <c:pt idx="2">
                  <c:v>39.859200000000001</c:v>
                </c:pt>
                <c:pt idx="3">
                  <c:v>14.6409</c:v>
                </c:pt>
                <c:pt idx="4">
                  <c:v>35.657499999999999</c:v>
                </c:pt>
                <c:pt idx="5">
                  <c:v>48.9236</c:v>
                </c:pt>
                <c:pt idx="6">
                  <c:v>2.1286</c:v>
                </c:pt>
                <c:pt idx="7">
                  <c:v>4.3038999999999996</c:v>
                </c:pt>
                <c:pt idx="8">
                  <c:v>21.3017</c:v>
                </c:pt>
                <c:pt idx="9">
                  <c:v>10.3314</c:v>
                </c:pt>
              </c:numCache>
              <c:extLst/>
            </c:numRef>
          </c:val>
          <c:extLst>
            <c:ext xmlns:c16="http://schemas.microsoft.com/office/drawing/2014/chart" uri="{C3380CC4-5D6E-409C-BE32-E72D297353CC}">
              <c16:uniqueId val="{00000000-B670-4B81-8E93-4813680BF5EA}"/>
            </c:ext>
          </c:extLst>
        </c:ser>
        <c:ser>
          <c:idx val="1"/>
          <c:order val="1"/>
          <c:tx>
            <c:strRef>
              <c:f>PPT模板1!$C$312</c:f>
              <c:strCache>
                <c:ptCount val="1"/>
                <c:pt idx="0">
                  <c:v>2023.1-4</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PPT模板1!$A$314:$A$323</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PPT模板1!$C$314:$C$323</c:f>
              <c:numCache>
                <c:formatCode>0.0_);[Red]\(0.0\)</c:formatCode>
                <c:ptCount val="10"/>
                <c:pt idx="0">
                  <c:v>342.21359999999999</c:v>
                </c:pt>
                <c:pt idx="1">
                  <c:v>73.309299999999993</c:v>
                </c:pt>
                <c:pt idx="2">
                  <c:v>34.673200000000001</c:v>
                </c:pt>
                <c:pt idx="3">
                  <c:v>11.248200000000001</c:v>
                </c:pt>
                <c:pt idx="4">
                  <c:v>34.834800000000001</c:v>
                </c:pt>
                <c:pt idx="5">
                  <c:v>47.280099999999997</c:v>
                </c:pt>
                <c:pt idx="6">
                  <c:v>2.0022000000000002</c:v>
                </c:pt>
                <c:pt idx="7">
                  <c:v>3.8391999999999999</c:v>
                </c:pt>
                <c:pt idx="8">
                  <c:v>13.6332</c:v>
                </c:pt>
                <c:pt idx="9">
                  <c:v>10.8179</c:v>
                </c:pt>
              </c:numCache>
              <c:extLst/>
            </c:numRef>
          </c:val>
          <c:extLst>
            <c:ext xmlns:c16="http://schemas.microsoft.com/office/drawing/2014/chart" uri="{C3380CC4-5D6E-409C-BE32-E72D297353CC}">
              <c16:uniqueId val="{00000001-B670-4B81-8E93-4813680BF5EA}"/>
            </c:ext>
          </c:extLst>
        </c:ser>
        <c:dLbls>
          <c:showLegendKey val="0"/>
          <c:showVal val="0"/>
          <c:showCatName val="0"/>
          <c:showSerName val="0"/>
          <c:showPercent val="0"/>
          <c:showBubbleSize val="0"/>
        </c:dLbls>
        <c:gapWidth val="100"/>
        <c:overlap val="-24"/>
        <c:axId val="1937073279"/>
        <c:axId val="1937072863"/>
      </c:barChart>
      <c:catAx>
        <c:axId val="193707327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2863"/>
        <c:crossesAt val="0.1"/>
        <c:auto val="1"/>
        <c:lblAlgn val="ctr"/>
        <c:lblOffset val="100"/>
        <c:noMultiLvlLbl val="0"/>
      </c:catAx>
      <c:valAx>
        <c:axId val="1937072863"/>
        <c:scaling>
          <c:logBase val="2"/>
          <c:orientation val="minMax"/>
        </c:scaling>
        <c:delete val="0"/>
        <c:axPos val="l"/>
        <c:numFmt formatCode="0.0_);[Red]\(0.0\)" sourceLinked="1"/>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3279"/>
        <c:crosses val="autoZero"/>
        <c:crossBetween val="between"/>
      </c:valAx>
      <c:dTable>
        <c:showHorzBorder val="1"/>
        <c:showVertBorder val="1"/>
        <c:showOutline val="1"/>
        <c:showKeys val="1"/>
        <c:spPr>
          <a:noFill/>
          <a:ln w="12700" cap="flat" cmpd="sng" algn="ctr">
            <a:solidFill>
              <a:schemeClr val="bg1">
                <a:lumMod val="50000"/>
              </a:schemeClr>
            </a:solidFill>
            <a:round/>
          </a:ln>
          <a:effectLst/>
        </c:spPr>
        <c:txPr>
          <a:bodyPr rot="0" spcFirstLastPara="1" vertOverflow="ellipsis" vert="horz" wrap="square" anchor="ctr" anchorCtr="1"/>
          <a:lstStyle/>
          <a:p>
            <a:pPr rtl="0">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9597658866624141"/>
          <c:y val="0.15425170202503419"/>
          <c:w val="0.20809156222514852"/>
          <c:h val="6.4631193009641083E-2"/>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lumMod val="95000"/>
        <a:alpha val="75000"/>
      </a:schemeClr>
    </a:solidFill>
    <a:ln w="9525" cap="flat" cmpd="sng" algn="ctr">
      <a:solidFill>
        <a:schemeClr val="bg1">
          <a:lumMod val="50000"/>
        </a:schemeClr>
      </a:solidFill>
      <a:round/>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col"/>
        <c:grouping val="clustered"/>
        <c:varyColors val="0"/>
        <c:ser>
          <c:idx val="0"/>
          <c:order val="0"/>
          <c:tx>
            <c:strRef>
              <c:f>PPT模板新!$A$187</c:f>
              <c:strCache>
                <c:ptCount val="1"/>
                <c:pt idx="0">
                  <c:v>2024.4</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PPT模板新!$B$186:$G$186</c:f>
              <c:strCache>
                <c:ptCount val="6"/>
                <c:pt idx="0">
                  <c:v>A00级轿车</c:v>
                </c:pt>
                <c:pt idx="1">
                  <c:v>A0级轿车</c:v>
                </c:pt>
                <c:pt idx="2">
                  <c:v>A级轿车</c:v>
                </c:pt>
                <c:pt idx="3">
                  <c:v>B级轿车</c:v>
                </c:pt>
                <c:pt idx="4">
                  <c:v>C级轿车</c:v>
                </c:pt>
                <c:pt idx="5">
                  <c:v>D级轿车</c:v>
                </c:pt>
              </c:strCache>
            </c:strRef>
          </c:cat>
          <c:val>
            <c:numRef>
              <c:f>PPT模板新!$B$187:$G$187</c:f>
              <c:numCache>
                <c:formatCode>0.00%</c:formatCode>
                <c:ptCount val="6"/>
                <c:pt idx="0">
                  <c:v>5.9205578119331408E-2</c:v>
                </c:pt>
                <c:pt idx="1">
                  <c:v>0.1433109465282755</c:v>
                </c:pt>
                <c:pt idx="2">
                  <c:v>0.48842611027049987</c:v>
                </c:pt>
                <c:pt idx="3">
                  <c:v>0.21200658331342412</c:v>
                </c:pt>
                <c:pt idx="4">
                  <c:v>7.5234707511525223E-2</c:v>
                </c:pt>
                <c:pt idx="5">
                  <c:v>2.1816074256943891E-2</c:v>
                </c:pt>
              </c:numCache>
            </c:numRef>
          </c:val>
          <c:extLst>
            <c:ext xmlns:c16="http://schemas.microsoft.com/office/drawing/2014/chart" uri="{C3380CC4-5D6E-409C-BE32-E72D297353CC}">
              <c16:uniqueId val="{00000000-07DB-4E0B-AEF0-2B604D55F23E}"/>
            </c:ext>
          </c:extLst>
        </c:ser>
        <c:ser>
          <c:idx val="1"/>
          <c:order val="1"/>
          <c:tx>
            <c:strRef>
              <c:f>PPT模板新!$A$188</c:f>
              <c:strCache>
                <c:ptCount val="1"/>
                <c:pt idx="0">
                  <c:v>2024.3</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dLbl>
              <c:idx val="0"/>
              <c:layout>
                <c:manualLayout>
                  <c:x val="0"/>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7DB-4E0B-AEF0-2B604D55F23E}"/>
                </c:ext>
              </c:extLst>
            </c:dLbl>
            <c:dLbl>
              <c:idx val="1"/>
              <c:layout>
                <c:manualLayout>
                  <c:x val="3.0717537488698043E-3"/>
                  <c:y val="-8.4108948532267911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7DB-4E0B-AEF0-2B604D55F23E}"/>
                </c:ext>
              </c:extLst>
            </c:dLbl>
            <c:dLbl>
              <c:idx val="2"/>
              <c:layout>
                <c:manualLayout>
                  <c:x val="3.0717537488698606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7DB-4E0B-AEF0-2B604D55F23E}"/>
                </c:ext>
              </c:extLst>
            </c:dLbl>
            <c:dLbl>
              <c:idx val="3"/>
              <c:layout>
                <c:manualLayout>
                  <c:x val="4.6076306233047912E-3"/>
                  <c:y val="-8.4108948532267911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07DB-4E0B-AEF0-2B604D55F23E}"/>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PPT模板新!$B$186:$G$186</c:f>
              <c:strCache>
                <c:ptCount val="6"/>
                <c:pt idx="0">
                  <c:v>A00级轿车</c:v>
                </c:pt>
                <c:pt idx="1">
                  <c:v>A0级轿车</c:v>
                </c:pt>
                <c:pt idx="2">
                  <c:v>A级轿车</c:v>
                </c:pt>
                <c:pt idx="3">
                  <c:v>B级轿车</c:v>
                </c:pt>
                <c:pt idx="4">
                  <c:v>C级轿车</c:v>
                </c:pt>
                <c:pt idx="5">
                  <c:v>D级轿车</c:v>
                </c:pt>
              </c:strCache>
            </c:strRef>
          </c:cat>
          <c:val>
            <c:numRef>
              <c:f>PPT模板新!$B$188:$G$188</c:f>
              <c:numCache>
                <c:formatCode>0.00%</c:formatCode>
                <c:ptCount val="6"/>
                <c:pt idx="0">
                  <c:v>5.994123599003736E-2</c:v>
                </c:pt>
                <c:pt idx="1">
                  <c:v>0.14303296232876711</c:v>
                </c:pt>
                <c:pt idx="2">
                  <c:v>0.48389827210460773</c:v>
                </c:pt>
                <c:pt idx="3">
                  <c:v>0.21673120330012452</c:v>
                </c:pt>
                <c:pt idx="4">
                  <c:v>7.4345228829389792E-2</c:v>
                </c:pt>
                <c:pt idx="5">
                  <c:v>2.2051097447073474E-2</c:v>
                </c:pt>
              </c:numCache>
            </c:numRef>
          </c:val>
          <c:extLst>
            <c:ext xmlns:c16="http://schemas.microsoft.com/office/drawing/2014/chart" uri="{C3380CC4-5D6E-409C-BE32-E72D297353CC}">
              <c16:uniqueId val="{00000005-07DB-4E0B-AEF0-2B604D55F23E}"/>
            </c:ext>
          </c:extLst>
        </c:ser>
        <c:dLbls>
          <c:dLblPos val="outEnd"/>
          <c:showLegendKey val="0"/>
          <c:showVal val="1"/>
          <c:showCatName val="0"/>
          <c:showSerName val="0"/>
          <c:showPercent val="0"/>
          <c:showBubbleSize val="0"/>
        </c:dLbls>
        <c:gapWidth val="100"/>
        <c:overlap val="-24"/>
        <c:axId val="1874746480"/>
        <c:axId val="1874746896"/>
      </c:barChart>
      <c:catAx>
        <c:axId val="187474648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874746896"/>
        <c:crosses val="autoZero"/>
        <c:auto val="1"/>
        <c:lblAlgn val="ctr"/>
        <c:lblOffset val="100"/>
        <c:noMultiLvlLbl val="0"/>
      </c:catAx>
      <c:valAx>
        <c:axId val="1874746896"/>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87474648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2024年4月交易使用年限分析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0"/>
          <c:order val="0"/>
          <c:tx>
            <c:strRef>
              <c:f>PPT模板1!$B$67</c:f>
              <c:strCache>
                <c:ptCount val="1"/>
                <c:pt idx="0">
                  <c:v>车龄占比</c:v>
                </c:pt>
              </c:strCache>
            </c:strRef>
          </c:tx>
          <c:spPr>
            <a:ln>
              <a:solidFill>
                <a:schemeClr val="bg1"/>
              </a:solidFill>
            </a:ln>
          </c:spPr>
          <c:dPt>
            <c:idx val="0"/>
            <c:bubble3D val="0"/>
            <c:spPr>
              <a:solidFill>
                <a:schemeClr val="accent5">
                  <a:shade val="58000"/>
                </a:schemeClr>
              </a:solidFill>
              <a:ln>
                <a:solidFill>
                  <a:schemeClr val="bg1"/>
                </a:solidFill>
              </a:ln>
              <a:effectLst/>
            </c:spPr>
            <c:extLst>
              <c:ext xmlns:c16="http://schemas.microsoft.com/office/drawing/2014/chart" uri="{C3380CC4-5D6E-409C-BE32-E72D297353CC}">
                <c16:uniqueId val="{00000001-858C-4141-8C0D-C5E7C74F1CC7}"/>
              </c:ext>
            </c:extLst>
          </c:dPt>
          <c:dPt>
            <c:idx val="1"/>
            <c:bubble3D val="0"/>
            <c:spPr>
              <a:solidFill>
                <a:schemeClr val="accent5">
                  <a:shade val="86000"/>
                </a:schemeClr>
              </a:solidFill>
              <a:ln>
                <a:solidFill>
                  <a:schemeClr val="bg1"/>
                </a:solidFill>
              </a:ln>
              <a:effectLst/>
            </c:spPr>
            <c:extLst>
              <c:ext xmlns:c16="http://schemas.microsoft.com/office/drawing/2014/chart" uri="{C3380CC4-5D6E-409C-BE32-E72D297353CC}">
                <c16:uniqueId val="{00000003-858C-4141-8C0D-C5E7C74F1CC7}"/>
              </c:ext>
            </c:extLst>
          </c:dPt>
          <c:dPt>
            <c:idx val="2"/>
            <c:bubble3D val="0"/>
            <c:spPr>
              <a:solidFill>
                <a:schemeClr val="accent5">
                  <a:tint val="86000"/>
                </a:schemeClr>
              </a:solidFill>
              <a:ln>
                <a:solidFill>
                  <a:schemeClr val="bg1"/>
                </a:solidFill>
              </a:ln>
              <a:effectLst/>
            </c:spPr>
            <c:extLst>
              <c:ext xmlns:c16="http://schemas.microsoft.com/office/drawing/2014/chart" uri="{C3380CC4-5D6E-409C-BE32-E72D297353CC}">
                <c16:uniqueId val="{00000005-858C-4141-8C0D-C5E7C74F1CC7}"/>
              </c:ext>
            </c:extLst>
          </c:dPt>
          <c:dPt>
            <c:idx val="3"/>
            <c:bubble3D val="0"/>
            <c:spPr>
              <a:solidFill>
                <a:schemeClr val="accent5">
                  <a:tint val="58000"/>
                </a:schemeClr>
              </a:solidFill>
              <a:ln>
                <a:solidFill>
                  <a:schemeClr val="bg1"/>
                </a:solidFill>
              </a:ln>
              <a:effectLst/>
            </c:spPr>
            <c:extLst>
              <c:ext xmlns:c16="http://schemas.microsoft.com/office/drawing/2014/chart" uri="{C3380CC4-5D6E-409C-BE32-E72D297353CC}">
                <c16:uniqueId val="{00000007-858C-4141-8C0D-C5E7C74F1CC7}"/>
              </c:ext>
            </c:extLst>
          </c:dPt>
          <c:dLbls>
            <c:dLbl>
              <c:idx val="0"/>
              <c:layout>
                <c:manualLayout>
                  <c:x val="0.20420210826489907"/>
                  <c:y val="-9.6771842408661421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858C-4141-8C0D-C5E7C74F1CC7}"/>
                </c:ext>
              </c:extLst>
            </c:dLbl>
            <c:dLbl>
              <c:idx val="1"/>
              <c:layout>
                <c:manualLayout>
                  <c:x val="-5.4655155794680839E-2"/>
                  <c:y val="0.15857603713058763"/>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858C-4141-8C0D-C5E7C74F1CC7}"/>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858C-4141-8C0D-C5E7C74F1CC7}"/>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858C-4141-8C0D-C5E7C74F1CC7}"/>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xmlns:c15="http://schemas.microsoft.com/office/drawing/2012/chart" uri="{CE6537A1-D6FC-4f65-9D91-7224C49458BB}"/>
            </c:extLst>
          </c:dLbls>
          <c:cat>
            <c:strRef>
              <c:f>PPT模板1!$A$68:$A$71</c:f>
              <c:strCache>
                <c:ptCount val="4"/>
                <c:pt idx="0">
                  <c:v>3年内</c:v>
                </c:pt>
                <c:pt idx="1">
                  <c:v>3-6年</c:v>
                </c:pt>
                <c:pt idx="2">
                  <c:v>7-10年</c:v>
                </c:pt>
                <c:pt idx="3">
                  <c:v>10年以上</c:v>
                </c:pt>
              </c:strCache>
            </c:strRef>
          </c:cat>
          <c:val>
            <c:numRef>
              <c:f>PPT模板1!$B$68:$B$71</c:f>
              <c:numCache>
                <c:formatCode>0.00%</c:formatCode>
                <c:ptCount val="4"/>
                <c:pt idx="0">
                  <c:v>0.24993522895596224</c:v>
                </c:pt>
                <c:pt idx="1">
                  <c:v>0.43979092204782516</c:v>
                </c:pt>
                <c:pt idx="2">
                  <c:v>0.19907313380476727</c:v>
                </c:pt>
                <c:pt idx="3">
                  <c:v>0.11120071519144534</c:v>
                </c:pt>
              </c:numCache>
            </c:numRef>
          </c:val>
          <c:extLst>
            <c:ext xmlns:c16="http://schemas.microsoft.com/office/drawing/2014/chart" uri="{C3380CC4-5D6E-409C-BE32-E72D297353CC}">
              <c16:uniqueId val="{00000008-858C-4141-8C0D-C5E7C74F1CC7}"/>
            </c:ext>
          </c:extLst>
        </c:ser>
        <c:dLbls>
          <c:showLegendKey val="0"/>
          <c:showVal val="0"/>
          <c:showCatName val="0"/>
          <c:showSerName val="0"/>
          <c:showPercent val="0"/>
          <c:showBubbleSize val="0"/>
          <c:showLeaderLines val="1"/>
        </c:dLbls>
        <c:firstSliceAng val="0"/>
        <c:holeSize val="60"/>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2024年3月交易使用年限分析</a:t>
            </a:r>
          </a:p>
        </c:rich>
      </c:tx>
      <c:layout>
        <c:manualLayout>
          <c:xMode val="edge"/>
          <c:yMode val="edge"/>
          <c:x val="0.22491870016799256"/>
          <c:y val="2.5481723680126519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2153448098618786"/>
          <c:y val="0.24504045314768039"/>
          <c:w val="0.55386248566386342"/>
          <c:h val="0.65624692565130927"/>
        </c:manualLayout>
      </c:layout>
      <c:doughnutChart>
        <c:varyColors val="1"/>
        <c:ser>
          <c:idx val="0"/>
          <c:order val="0"/>
          <c:spPr>
            <a:ln>
              <a:solidFill>
                <a:schemeClr val="bg1"/>
              </a:solidFill>
            </a:ln>
          </c:spPr>
          <c:dPt>
            <c:idx val="0"/>
            <c:bubble3D val="0"/>
            <c:spPr>
              <a:solidFill>
                <a:schemeClr val="accent1">
                  <a:tint val="58000"/>
                </a:schemeClr>
              </a:solidFill>
              <a:ln>
                <a:solidFill>
                  <a:schemeClr val="bg1"/>
                </a:solidFill>
              </a:ln>
              <a:effectLst/>
            </c:spPr>
            <c:extLst>
              <c:ext xmlns:c16="http://schemas.microsoft.com/office/drawing/2014/chart" uri="{C3380CC4-5D6E-409C-BE32-E72D297353CC}">
                <c16:uniqueId val="{00000001-884B-465D-92FA-61B9AE5D5863}"/>
              </c:ext>
            </c:extLst>
          </c:dPt>
          <c:dPt>
            <c:idx val="1"/>
            <c:bubble3D val="0"/>
            <c:spPr>
              <a:solidFill>
                <a:schemeClr val="accent1">
                  <a:tint val="86000"/>
                </a:schemeClr>
              </a:solidFill>
              <a:ln>
                <a:solidFill>
                  <a:schemeClr val="bg1"/>
                </a:solidFill>
              </a:ln>
              <a:effectLst/>
            </c:spPr>
            <c:extLst>
              <c:ext xmlns:c16="http://schemas.microsoft.com/office/drawing/2014/chart" uri="{C3380CC4-5D6E-409C-BE32-E72D297353CC}">
                <c16:uniqueId val="{00000003-884B-465D-92FA-61B9AE5D5863}"/>
              </c:ext>
            </c:extLst>
          </c:dPt>
          <c:dPt>
            <c:idx val="2"/>
            <c:bubble3D val="0"/>
            <c:spPr>
              <a:solidFill>
                <a:schemeClr val="accent1">
                  <a:shade val="86000"/>
                </a:schemeClr>
              </a:solidFill>
              <a:ln>
                <a:solidFill>
                  <a:schemeClr val="bg1"/>
                </a:solidFill>
              </a:ln>
              <a:effectLst/>
            </c:spPr>
            <c:extLst>
              <c:ext xmlns:c16="http://schemas.microsoft.com/office/drawing/2014/chart" uri="{C3380CC4-5D6E-409C-BE32-E72D297353CC}">
                <c16:uniqueId val="{00000005-884B-465D-92FA-61B9AE5D5863}"/>
              </c:ext>
            </c:extLst>
          </c:dPt>
          <c:dPt>
            <c:idx val="3"/>
            <c:bubble3D val="0"/>
            <c:spPr>
              <a:solidFill>
                <a:schemeClr val="accent1">
                  <a:shade val="58000"/>
                </a:schemeClr>
              </a:solidFill>
              <a:ln>
                <a:solidFill>
                  <a:schemeClr val="bg1"/>
                </a:solidFill>
              </a:ln>
              <a:effectLst/>
            </c:spPr>
            <c:extLst>
              <c:ext xmlns:c16="http://schemas.microsoft.com/office/drawing/2014/chart" uri="{C3380CC4-5D6E-409C-BE32-E72D297353CC}">
                <c16:uniqueId val="{00000007-884B-465D-92FA-61B9AE5D5863}"/>
              </c:ext>
            </c:extLst>
          </c:dPt>
          <c:dLbls>
            <c:dLbl>
              <c:idx val="0"/>
              <c:layout>
                <c:manualLayout>
                  <c:x val="0.18495908218097049"/>
                  <c:y val="-6.7319542545155778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884B-465D-92FA-61B9AE5D5863}"/>
                </c:ext>
              </c:extLst>
            </c:dLbl>
            <c:dLbl>
              <c:idx val="1"/>
              <c:layout>
                <c:manualLayout>
                  <c:x val="-3.3548772476464365E-2"/>
                  <c:y val="0.15474347483636167"/>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884B-465D-92FA-61B9AE5D5863}"/>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884B-465D-92FA-61B9AE5D5863}"/>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884B-465D-92FA-61B9AE5D5863}"/>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0"/>
            <c:extLst>
              <c:ext xmlns:c15="http://schemas.microsoft.com/office/drawing/2012/chart" uri="{CE6537A1-D6FC-4f65-9D91-7224C49458BB}"/>
            </c:extLst>
          </c:dLbls>
          <c:cat>
            <c:strRef>
              <c:f>PPT模板1!$A$74:$A$77</c:f>
              <c:strCache>
                <c:ptCount val="4"/>
                <c:pt idx="0">
                  <c:v>3年内</c:v>
                </c:pt>
                <c:pt idx="1">
                  <c:v>3-6年</c:v>
                </c:pt>
                <c:pt idx="2">
                  <c:v>7-10年</c:v>
                </c:pt>
                <c:pt idx="3">
                  <c:v>10年以上</c:v>
                </c:pt>
              </c:strCache>
            </c:strRef>
          </c:cat>
          <c:val>
            <c:numRef>
              <c:f>PPT模板1!$B$74:$B$77</c:f>
              <c:numCache>
                <c:formatCode>0.00%</c:formatCode>
                <c:ptCount val="4"/>
                <c:pt idx="0">
                  <c:v>0.28172929851395534</c:v>
                </c:pt>
                <c:pt idx="1">
                  <c:v>0.49711573093096462</c:v>
                </c:pt>
                <c:pt idx="2">
                  <c:v>0.15886516612173684</c:v>
                </c:pt>
                <c:pt idx="3">
                  <c:v>6.2289804433343157E-2</c:v>
                </c:pt>
              </c:numCache>
            </c:numRef>
          </c:val>
          <c:extLst>
            <c:ext xmlns:c16="http://schemas.microsoft.com/office/drawing/2014/chart" uri="{C3380CC4-5D6E-409C-BE32-E72D297353CC}">
              <c16:uniqueId val="{00000008-884B-465D-92FA-61B9AE5D5863}"/>
            </c:ext>
          </c:extLst>
        </c:ser>
        <c:dLbls>
          <c:showLegendKey val="0"/>
          <c:showVal val="0"/>
          <c:showCatName val="0"/>
          <c:showSerName val="0"/>
          <c:showPercent val="0"/>
          <c:showBubbleSize val="0"/>
          <c:showLeaderLines val="0"/>
        </c:dLbls>
        <c:firstSliceAng val="0"/>
        <c:holeSize val="60"/>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dirty="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2023年1-4月交易使用年限分析</a:t>
            </a:r>
          </a:p>
        </c:rich>
      </c:tx>
      <c:layout>
        <c:manualLayout>
          <c:xMode val="edge"/>
          <c:yMode val="edge"/>
          <c:x val="0.21943515546871073"/>
          <c:y val="1.3368133444437262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1"/>
          <c:order val="1"/>
          <c:tx>
            <c:strRef>
              <c:f>PPT模板1!$C$96</c:f>
              <c:strCache>
                <c:ptCount val="1"/>
                <c:pt idx="0">
                  <c:v>2023年</c:v>
                </c:pt>
              </c:strCache>
            </c:strRef>
          </c:tx>
          <c:spPr>
            <a:ln w="19050">
              <a:solidFill>
                <a:schemeClr val="bg1"/>
              </a:solidFill>
            </a:ln>
          </c:spPr>
          <c:dPt>
            <c:idx val="0"/>
            <c:bubble3D val="0"/>
            <c:spPr>
              <a:solidFill>
                <a:schemeClr val="accent4">
                  <a:tint val="58000"/>
                </a:schemeClr>
              </a:solidFill>
              <a:ln w="19050">
                <a:solidFill>
                  <a:schemeClr val="bg1"/>
                </a:solidFill>
              </a:ln>
              <a:effectLst/>
            </c:spPr>
            <c:extLst>
              <c:ext xmlns:c16="http://schemas.microsoft.com/office/drawing/2014/chart" uri="{C3380CC4-5D6E-409C-BE32-E72D297353CC}">
                <c16:uniqueId val="{00000001-D2BC-4863-862C-C80B4062FD3C}"/>
              </c:ext>
            </c:extLst>
          </c:dPt>
          <c:dPt>
            <c:idx val="1"/>
            <c:bubble3D val="0"/>
            <c:spPr>
              <a:solidFill>
                <a:schemeClr val="accent4">
                  <a:tint val="86000"/>
                </a:schemeClr>
              </a:solidFill>
              <a:ln w="19050">
                <a:solidFill>
                  <a:schemeClr val="bg1"/>
                </a:solidFill>
              </a:ln>
              <a:effectLst/>
            </c:spPr>
            <c:extLst>
              <c:ext xmlns:c16="http://schemas.microsoft.com/office/drawing/2014/chart" uri="{C3380CC4-5D6E-409C-BE32-E72D297353CC}">
                <c16:uniqueId val="{00000003-D2BC-4863-862C-C80B4062FD3C}"/>
              </c:ext>
            </c:extLst>
          </c:dPt>
          <c:dPt>
            <c:idx val="2"/>
            <c:bubble3D val="0"/>
            <c:spPr>
              <a:solidFill>
                <a:schemeClr val="accent4">
                  <a:shade val="86000"/>
                </a:schemeClr>
              </a:solidFill>
              <a:ln w="19050">
                <a:solidFill>
                  <a:schemeClr val="bg1"/>
                </a:solidFill>
              </a:ln>
              <a:effectLst/>
            </c:spPr>
            <c:extLst>
              <c:ext xmlns:c16="http://schemas.microsoft.com/office/drawing/2014/chart" uri="{C3380CC4-5D6E-409C-BE32-E72D297353CC}">
                <c16:uniqueId val="{00000005-D2BC-4863-862C-C80B4062FD3C}"/>
              </c:ext>
            </c:extLst>
          </c:dPt>
          <c:dPt>
            <c:idx val="3"/>
            <c:bubble3D val="0"/>
            <c:spPr>
              <a:solidFill>
                <a:schemeClr val="accent4">
                  <a:shade val="58000"/>
                </a:schemeClr>
              </a:solidFill>
              <a:ln w="19050">
                <a:solidFill>
                  <a:schemeClr val="bg1"/>
                </a:solidFill>
              </a:ln>
              <a:effectLst/>
            </c:spPr>
            <c:extLst>
              <c:ext xmlns:c16="http://schemas.microsoft.com/office/drawing/2014/chart" uri="{C3380CC4-5D6E-409C-BE32-E72D297353CC}">
                <c16:uniqueId val="{00000007-D2BC-4863-862C-C80B4062FD3C}"/>
              </c:ext>
            </c:extLst>
          </c:dPt>
          <c:dLbls>
            <c:dLbl>
              <c:idx val="0"/>
              <c:layout>
                <c:manualLayout>
                  <c:x val="0.14433917114561676"/>
                  <c:y val="-0.15045608992628673"/>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3407603476303155"/>
                      <c:h val="7.8736520579035157E-2"/>
                    </c:manualLayout>
                  </c15:layout>
                </c:ext>
                <c:ext xmlns:c16="http://schemas.microsoft.com/office/drawing/2014/chart" uri="{C3380CC4-5D6E-409C-BE32-E72D297353CC}">
                  <c16:uniqueId val="{00000001-D2BC-4863-862C-C80B4062FD3C}"/>
                </c:ext>
              </c:extLst>
            </c:dLbl>
            <c:dLbl>
              <c:idx val="1"/>
              <c:layout>
                <c:manualLayout>
                  <c:x val="0.28296087138636217"/>
                  <c:y val="5.7382345595486516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1937867804370629"/>
                      <c:h val="0.13984025051841945"/>
                    </c:manualLayout>
                  </c15:layout>
                </c:ext>
                <c:ext xmlns:c16="http://schemas.microsoft.com/office/drawing/2014/chart" uri="{C3380CC4-5D6E-409C-BE32-E72D297353CC}">
                  <c16:uniqueId val="{00000003-D2BC-4863-862C-C80B4062FD3C}"/>
                </c:ext>
              </c:extLst>
            </c:dLbl>
            <c:dLbl>
              <c:idx val="2"/>
              <c:layout>
                <c:manualLayout>
                  <c:x val="-0.17730280101390133"/>
                  <c:y val="1.5275932484845989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18562384103429885"/>
                      <c:h val="0.24022494970455074"/>
                    </c:manualLayout>
                  </c15:layout>
                </c:ext>
                <c:ext xmlns:c16="http://schemas.microsoft.com/office/drawing/2014/chart" uri="{C3380CC4-5D6E-409C-BE32-E72D297353CC}">
                  <c16:uniqueId val="{00000005-D2BC-4863-862C-C80B4062FD3C}"/>
                </c:ext>
              </c:extLst>
            </c:dLbl>
            <c:dLbl>
              <c:idx val="3"/>
              <c:layout>
                <c:manualLayout>
                  <c:x val="-6.9987996109573652E-2"/>
                  <c:y val="-0.1462126684734309"/>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8073469883608063"/>
                      <c:h val="7.8736520579035157E-2"/>
                    </c:manualLayout>
                  </c15:layout>
                </c:ext>
                <c:ext xmlns:c16="http://schemas.microsoft.com/office/drawing/2014/chart" uri="{C3380CC4-5D6E-409C-BE32-E72D297353CC}">
                  <c16:uniqueId val="{00000007-D2BC-4863-862C-C80B4062FD3C}"/>
                </c:ext>
              </c:extLst>
            </c:dLbl>
            <c:spPr>
              <a:noFill/>
              <a:ln>
                <a:noFill/>
              </a:ln>
              <a:effectLst/>
            </c:spPr>
            <c:txPr>
              <a:bodyPr rot="0" spcFirstLastPara="1" vertOverflow="ellipsis" vert="horz" wrap="square" lIns="38100" tIns="19050" rIns="38100" bIns="19050" anchor="ctr" anchorCtr="0">
                <a:sp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0"/>
            <c:extLst>
              <c:ext xmlns:c15="http://schemas.microsoft.com/office/drawing/2012/chart" uri="{CE6537A1-D6FC-4f65-9D91-7224C49458BB}"/>
            </c:extLst>
          </c:dLbls>
          <c:cat>
            <c:strRef>
              <c:f>PPT模板1!$A$97:$A$100</c:f>
              <c:strCache>
                <c:ptCount val="4"/>
                <c:pt idx="0">
                  <c:v>3年内</c:v>
                </c:pt>
                <c:pt idx="1">
                  <c:v>3-6年</c:v>
                </c:pt>
                <c:pt idx="2">
                  <c:v>7-10年</c:v>
                </c:pt>
                <c:pt idx="3">
                  <c:v>10年以上</c:v>
                </c:pt>
              </c:strCache>
            </c:strRef>
          </c:cat>
          <c:val>
            <c:numRef>
              <c:f>PPT模板1!$C$97:$C$100</c:f>
              <c:numCache>
                <c:formatCode>0.0%</c:formatCode>
                <c:ptCount val="4"/>
                <c:pt idx="0">
                  <c:v>0.27270756538666696</c:v>
                </c:pt>
                <c:pt idx="1">
                  <c:v>0.4032501777027061</c:v>
                </c:pt>
                <c:pt idx="2">
                  <c:v>0.22091927234858763</c:v>
                </c:pt>
                <c:pt idx="3">
                  <c:v>0.10312298456203929</c:v>
                </c:pt>
              </c:numCache>
            </c:numRef>
          </c:val>
          <c:extLst>
            <c:ext xmlns:c16="http://schemas.microsoft.com/office/drawing/2014/chart" uri="{C3380CC4-5D6E-409C-BE32-E72D297353CC}">
              <c16:uniqueId val="{00000008-D2BC-4863-862C-C80B4062FD3C}"/>
            </c:ext>
          </c:extLst>
        </c:ser>
        <c:dLbls>
          <c:showLegendKey val="0"/>
          <c:showVal val="0"/>
          <c:showCatName val="0"/>
          <c:showSerName val="0"/>
          <c:showPercent val="0"/>
          <c:showBubbleSize val="0"/>
          <c:showLeaderLines val="0"/>
        </c:dLbls>
        <c:firstSliceAng val="0"/>
        <c:holeSize val="60"/>
        <c:extLst>
          <c:ext xmlns:c15="http://schemas.microsoft.com/office/drawing/2012/chart" uri="{02D57815-91ED-43cb-92C2-25804820EDAC}">
            <c15:filteredPieSeries>
              <c15:ser>
                <c:idx val="0"/>
                <c:order val="0"/>
                <c:tx>
                  <c:strRef>
                    <c:extLst>
                      <c:ext uri="{02D57815-91ED-43cb-92C2-25804820EDAC}">
                        <c15:formulaRef>
                          <c15:sqref>PPT模板1!$B$96</c15:sqref>
                        </c15:formulaRef>
                      </c:ext>
                    </c:extLst>
                    <c:strCache>
                      <c:ptCount val="1"/>
                      <c:pt idx="0">
                        <c:v>2024年</c:v>
                      </c:pt>
                    </c:strCache>
                  </c:strRef>
                </c:tx>
                <c:spPr>
                  <a:ln w="19050">
                    <a:solidFill>
                      <a:schemeClr val="bg1"/>
                    </a:solidFill>
                  </a:ln>
                </c:spPr>
                <c:dPt>
                  <c:idx val="0"/>
                  <c:bubble3D val="0"/>
                  <c:spPr>
                    <a:solidFill>
                      <a:schemeClr val="accent4">
                        <a:tint val="58000"/>
                      </a:schemeClr>
                    </a:solidFill>
                    <a:ln w="19050">
                      <a:solidFill>
                        <a:schemeClr val="bg1"/>
                      </a:solidFill>
                    </a:ln>
                    <a:effectLst/>
                  </c:spPr>
                  <c:extLst>
                    <c:ext xmlns:c16="http://schemas.microsoft.com/office/drawing/2014/chart" uri="{C3380CC4-5D6E-409C-BE32-E72D297353CC}">
                      <c16:uniqueId val="{0000000A-D2BC-4863-862C-C80B4062FD3C}"/>
                    </c:ext>
                  </c:extLst>
                </c:dPt>
                <c:dPt>
                  <c:idx val="1"/>
                  <c:bubble3D val="0"/>
                  <c:spPr>
                    <a:solidFill>
                      <a:schemeClr val="accent4">
                        <a:tint val="86000"/>
                      </a:schemeClr>
                    </a:solidFill>
                    <a:ln w="19050">
                      <a:solidFill>
                        <a:schemeClr val="bg1"/>
                      </a:solidFill>
                    </a:ln>
                    <a:effectLst/>
                  </c:spPr>
                  <c:extLst>
                    <c:ext xmlns:c16="http://schemas.microsoft.com/office/drawing/2014/chart" uri="{C3380CC4-5D6E-409C-BE32-E72D297353CC}">
                      <c16:uniqueId val="{0000000C-D2BC-4863-862C-C80B4062FD3C}"/>
                    </c:ext>
                  </c:extLst>
                </c:dPt>
                <c:dPt>
                  <c:idx val="2"/>
                  <c:bubble3D val="0"/>
                  <c:spPr>
                    <a:solidFill>
                      <a:schemeClr val="accent4">
                        <a:shade val="86000"/>
                      </a:schemeClr>
                    </a:solidFill>
                    <a:ln w="19050">
                      <a:solidFill>
                        <a:schemeClr val="bg1"/>
                      </a:solidFill>
                    </a:ln>
                    <a:effectLst/>
                  </c:spPr>
                  <c:extLst>
                    <c:ext xmlns:c16="http://schemas.microsoft.com/office/drawing/2014/chart" uri="{C3380CC4-5D6E-409C-BE32-E72D297353CC}">
                      <c16:uniqueId val="{0000000E-D2BC-4863-862C-C80B4062FD3C}"/>
                    </c:ext>
                  </c:extLst>
                </c:dPt>
                <c:dPt>
                  <c:idx val="3"/>
                  <c:bubble3D val="0"/>
                  <c:spPr>
                    <a:solidFill>
                      <a:schemeClr val="accent4">
                        <a:shade val="58000"/>
                      </a:schemeClr>
                    </a:solidFill>
                    <a:ln w="19050">
                      <a:solidFill>
                        <a:schemeClr val="bg1"/>
                      </a:solidFill>
                    </a:ln>
                    <a:effectLst/>
                  </c:spPr>
                  <c:extLst>
                    <c:ext xmlns:c16="http://schemas.microsoft.com/office/drawing/2014/chart" uri="{C3380CC4-5D6E-409C-BE32-E72D297353CC}">
                      <c16:uniqueId val="{00000010-D2BC-4863-862C-C80B4062FD3C}"/>
                    </c:ext>
                  </c:extLst>
                </c:dPt>
                <c:dLbls>
                  <c:dLbl>
                    <c:idx val="0"/>
                    <c:layout>
                      <c:manualLayout>
                        <c:x val="0.20420210826489907"/>
                        <c:y val="-9.6771842408661421E-2"/>
                      </c:manualLayout>
                    </c:layout>
                    <c:showLegendKey val="0"/>
                    <c:showVal val="1"/>
                    <c:showCatName val="1"/>
                    <c:showSerName val="0"/>
                    <c:showPercent val="0"/>
                    <c:showBubbleSize val="0"/>
                    <c:extLst>
                      <c:ext uri="{CE6537A1-D6FC-4f65-9D91-7224C49458BB}">
                        <c15:layout>
                          <c:manualLayout>
                            <c:w val="0.34719645913026292"/>
                            <c:h val="0.13863222792579918"/>
                          </c:manualLayout>
                        </c15:layout>
                      </c:ext>
                      <c:ext xmlns:c16="http://schemas.microsoft.com/office/drawing/2014/chart" uri="{C3380CC4-5D6E-409C-BE32-E72D297353CC}">
                        <c16:uniqueId val="{0000000A-D2BC-4863-862C-C80B4062FD3C}"/>
                      </c:ext>
                    </c:extLst>
                  </c:dLbl>
                  <c:dLbl>
                    <c:idx val="1"/>
                    <c:layout>
                      <c:manualLayout>
                        <c:x val="-5.4655155794680839E-2"/>
                        <c:y val="0.15857603713058763"/>
                      </c:manualLayout>
                    </c:layout>
                    <c:showLegendKey val="0"/>
                    <c:showVal val="1"/>
                    <c:showCatName val="1"/>
                    <c:showSerName val="0"/>
                    <c:showPercent val="0"/>
                    <c:showBubbleSize val="0"/>
                    <c:extLst>
                      <c:ext uri="{CE6537A1-D6FC-4f65-9D91-7224C49458BB}">
                        <c15:layout>
                          <c:manualLayout>
                            <c:w val="0.32534157838246103"/>
                            <c:h val="9.9294875578155403E-2"/>
                          </c:manualLayout>
                        </c15:layout>
                      </c:ext>
                      <c:ext xmlns:c16="http://schemas.microsoft.com/office/drawing/2014/chart" uri="{C3380CC4-5D6E-409C-BE32-E72D297353CC}">
                        <c16:uniqueId val="{0000000C-D2BC-4863-862C-C80B4062FD3C}"/>
                      </c:ext>
                    </c:extLst>
                  </c:dLbl>
                  <c:dLbl>
                    <c:idx val="2"/>
                    <c:layout>
                      <c:manualLayout>
                        <c:x val="-0.19238003863826234"/>
                        <c:y val="8.3304720366245977E-2"/>
                      </c:manualLayout>
                    </c:layout>
                    <c:showLegendKey val="0"/>
                    <c:showVal val="1"/>
                    <c:showCatName val="1"/>
                    <c:showSerName val="0"/>
                    <c:showPercent val="0"/>
                    <c:showBubbleSize val="0"/>
                    <c:extLst>
                      <c:ext uri="{CE6537A1-D6FC-4f65-9D91-7224C49458BB}">
                        <c15:layout>
                          <c:manualLayout>
                            <c:w val="0.19056338763575603"/>
                            <c:h val="0.28424678297451123"/>
                          </c:manualLayout>
                        </c15:layout>
                      </c:ext>
                      <c:ext xmlns:c16="http://schemas.microsoft.com/office/drawing/2014/chart" uri="{C3380CC4-5D6E-409C-BE32-E72D297353CC}">
                        <c16:uniqueId val="{0000000E-D2BC-4863-862C-C80B4062FD3C}"/>
                      </c:ext>
                    </c:extLst>
                  </c:dLbl>
                  <c:dLbl>
                    <c:idx val="3"/>
                    <c:layout>
                      <c:manualLayout>
                        <c:x val="-7.0854349415204673E-2"/>
                        <c:y val="-0.14708565330363771"/>
                      </c:manualLayout>
                    </c:layout>
                    <c:showLegendKey val="0"/>
                    <c:showVal val="1"/>
                    <c:showCatName val="1"/>
                    <c:showSerName val="0"/>
                    <c:showPercent val="0"/>
                    <c:showBubbleSize val="0"/>
                    <c:extLst>
                      <c:ext uri="{CE6537A1-D6FC-4f65-9D91-7224C49458BB}">
                        <c15:layout>
                          <c:manualLayout>
                            <c:w val="0.31917549180944499"/>
                            <c:h val="0.11901972173988699"/>
                          </c:manualLayout>
                        </c15:layout>
                      </c:ext>
                      <c:ext xmlns:c16="http://schemas.microsoft.com/office/drawing/2014/chart" uri="{C3380CC4-5D6E-409C-BE32-E72D297353CC}">
                        <c16:uniqueId val="{00000010-D2BC-4863-862C-C80B4062FD3C}"/>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uri="{CE6537A1-D6FC-4f65-9D91-7224C49458BB}"/>
                  </c:extLst>
                </c:dLbls>
                <c:cat>
                  <c:strRef>
                    <c:extLst>
                      <c:ext uri="{02D57815-91ED-43cb-92C2-25804820EDAC}">
                        <c15:formulaRef>
                          <c15:sqref>PPT模板1!$A$97:$A$100</c15:sqref>
                        </c15:formulaRef>
                      </c:ext>
                    </c:extLst>
                    <c:strCache>
                      <c:ptCount val="4"/>
                      <c:pt idx="0">
                        <c:v>3年内</c:v>
                      </c:pt>
                      <c:pt idx="1">
                        <c:v>3-6年</c:v>
                      </c:pt>
                      <c:pt idx="2">
                        <c:v>7-10年</c:v>
                      </c:pt>
                      <c:pt idx="3">
                        <c:v>10年以上</c:v>
                      </c:pt>
                    </c:strCache>
                  </c:strRef>
                </c:cat>
                <c:val>
                  <c:numRef>
                    <c:extLst>
                      <c:ext uri="{02D57815-91ED-43cb-92C2-25804820EDAC}">
                        <c15:formulaRef>
                          <c15:sqref>PPT模板1!$B$97:$B$100</c15:sqref>
                        </c15:formulaRef>
                      </c:ext>
                    </c:extLst>
                    <c:numCache>
                      <c:formatCode>0.0%</c:formatCode>
                      <c:ptCount val="4"/>
                      <c:pt idx="0">
                        <c:v>0.27721016229541873</c:v>
                      </c:pt>
                      <c:pt idx="1">
                        <c:v>0.47222775186366611</c:v>
                      </c:pt>
                      <c:pt idx="2">
                        <c:v>0.17381328143786956</c:v>
                      </c:pt>
                      <c:pt idx="3">
                        <c:v>7.6748804403045573E-2</c:v>
                      </c:pt>
                    </c:numCache>
                  </c:numRef>
                </c:val>
                <c:extLst>
                  <c:ext xmlns:c16="http://schemas.microsoft.com/office/drawing/2014/chart" uri="{C3380CC4-5D6E-409C-BE32-E72D297353CC}">
                    <c16:uniqueId val="{00000011-D2BC-4863-862C-C80B4062FD3C}"/>
                  </c:ext>
                </c:extLst>
              </c15:ser>
            </c15:filteredPieSeries>
          </c:ext>
        </c:extLst>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dirty="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2024年1-4月交易使用年限分析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0"/>
          <c:order val="0"/>
          <c:tx>
            <c:strRef>
              <c:f>PPT模板1!$B$96</c:f>
              <c:strCache>
                <c:ptCount val="1"/>
                <c:pt idx="0">
                  <c:v>2024年</c:v>
                </c:pt>
              </c:strCache>
            </c:strRef>
          </c:tx>
          <c:spPr>
            <a:ln w="19050">
              <a:solidFill>
                <a:schemeClr val="bg1"/>
              </a:solidFill>
            </a:ln>
          </c:spPr>
          <c:dPt>
            <c:idx val="0"/>
            <c:bubble3D val="0"/>
            <c:spPr>
              <a:solidFill>
                <a:schemeClr val="accent5">
                  <a:shade val="58000"/>
                </a:schemeClr>
              </a:solidFill>
              <a:ln w="19050">
                <a:solidFill>
                  <a:schemeClr val="bg1"/>
                </a:solidFill>
              </a:ln>
              <a:effectLst/>
            </c:spPr>
            <c:extLst>
              <c:ext xmlns:c16="http://schemas.microsoft.com/office/drawing/2014/chart" uri="{C3380CC4-5D6E-409C-BE32-E72D297353CC}">
                <c16:uniqueId val="{00000001-F512-47B7-9420-28CD5F210386}"/>
              </c:ext>
            </c:extLst>
          </c:dPt>
          <c:dPt>
            <c:idx val="1"/>
            <c:bubble3D val="0"/>
            <c:spPr>
              <a:solidFill>
                <a:schemeClr val="accent5">
                  <a:shade val="86000"/>
                </a:schemeClr>
              </a:solidFill>
              <a:ln w="19050">
                <a:solidFill>
                  <a:schemeClr val="bg1"/>
                </a:solidFill>
              </a:ln>
              <a:effectLst/>
            </c:spPr>
            <c:extLst>
              <c:ext xmlns:c16="http://schemas.microsoft.com/office/drawing/2014/chart" uri="{C3380CC4-5D6E-409C-BE32-E72D297353CC}">
                <c16:uniqueId val="{00000003-F512-47B7-9420-28CD5F210386}"/>
              </c:ext>
            </c:extLst>
          </c:dPt>
          <c:dPt>
            <c:idx val="2"/>
            <c:bubble3D val="0"/>
            <c:spPr>
              <a:solidFill>
                <a:schemeClr val="accent5">
                  <a:tint val="86000"/>
                </a:schemeClr>
              </a:solidFill>
              <a:ln w="19050">
                <a:solidFill>
                  <a:schemeClr val="bg1"/>
                </a:solidFill>
              </a:ln>
              <a:effectLst/>
            </c:spPr>
            <c:extLst>
              <c:ext xmlns:c16="http://schemas.microsoft.com/office/drawing/2014/chart" uri="{C3380CC4-5D6E-409C-BE32-E72D297353CC}">
                <c16:uniqueId val="{00000005-F512-47B7-9420-28CD5F210386}"/>
              </c:ext>
            </c:extLst>
          </c:dPt>
          <c:dPt>
            <c:idx val="3"/>
            <c:bubble3D val="0"/>
            <c:spPr>
              <a:solidFill>
                <a:schemeClr val="accent5">
                  <a:tint val="58000"/>
                </a:schemeClr>
              </a:solidFill>
              <a:ln w="19050">
                <a:solidFill>
                  <a:schemeClr val="bg1"/>
                </a:solidFill>
              </a:ln>
              <a:effectLst/>
            </c:spPr>
            <c:extLst>
              <c:ext xmlns:c16="http://schemas.microsoft.com/office/drawing/2014/chart" uri="{C3380CC4-5D6E-409C-BE32-E72D297353CC}">
                <c16:uniqueId val="{00000007-F512-47B7-9420-28CD5F210386}"/>
              </c:ext>
            </c:extLst>
          </c:dPt>
          <c:dLbls>
            <c:dLbl>
              <c:idx val="0"/>
              <c:layout>
                <c:manualLayout>
                  <c:x val="0.20420210826489907"/>
                  <c:y val="-9.6771842408661421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F512-47B7-9420-28CD5F210386}"/>
                </c:ext>
              </c:extLst>
            </c:dLbl>
            <c:dLbl>
              <c:idx val="1"/>
              <c:layout>
                <c:manualLayout>
                  <c:x val="0.32172471486167847"/>
                  <c:y val="2.1151066428483547E-2"/>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F512-47B7-9420-28CD5F210386}"/>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F512-47B7-9420-28CD5F210386}"/>
                </c:ext>
              </c:extLst>
            </c:dLbl>
            <c:dLbl>
              <c:idx val="3"/>
              <c:layout>
                <c:manualLayout>
                  <c:x val="-6.7205234892348129E-2"/>
                  <c:y val="-0.15899040340806653"/>
                </c:manualLayout>
              </c:layout>
              <c:showLegendKey val="0"/>
              <c:showVal val="1"/>
              <c:showCatName val="1"/>
              <c:showSerName val="0"/>
              <c:showPercent val="0"/>
              <c:showBubbleSize val="0"/>
              <c:extLst>
                <c:ext xmlns:c15="http://schemas.microsoft.com/office/drawing/2012/chart" uri="{CE6537A1-D6FC-4f65-9D91-7224C49458BB}">
                  <c15:layout>
                    <c:manualLayout>
                      <c:w val="0.34836807563860878"/>
                      <c:h val="0.11901986216128137"/>
                    </c:manualLayout>
                  </c15:layout>
                </c:ext>
                <c:ext xmlns:c16="http://schemas.microsoft.com/office/drawing/2014/chart" uri="{C3380CC4-5D6E-409C-BE32-E72D297353CC}">
                  <c16:uniqueId val="{00000007-F512-47B7-9420-28CD5F210386}"/>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xmlns:c15="http://schemas.microsoft.com/office/drawing/2012/chart" uri="{CE6537A1-D6FC-4f65-9D91-7224C49458BB}"/>
            </c:extLst>
          </c:dLbls>
          <c:cat>
            <c:strRef>
              <c:f>PPT模板1!$A$97:$A$100</c:f>
              <c:strCache>
                <c:ptCount val="4"/>
                <c:pt idx="0">
                  <c:v>3年内</c:v>
                </c:pt>
                <c:pt idx="1">
                  <c:v>3-6年</c:v>
                </c:pt>
                <c:pt idx="2">
                  <c:v>7-10年</c:v>
                </c:pt>
                <c:pt idx="3">
                  <c:v>10年以上</c:v>
                </c:pt>
              </c:strCache>
            </c:strRef>
          </c:cat>
          <c:val>
            <c:numRef>
              <c:f>PPT模板1!$B$97:$B$100</c:f>
              <c:numCache>
                <c:formatCode>0.0%</c:formatCode>
                <c:ptCount val="4"/>
                <c:pt idx="0">
                  <c:v>0.27721016229541873</c:v>
                </c:pt>
                <c:pt idx="1">
                  <c:v>0.47222775186366611</c:v>
                </c:pt>
                <c:pt idx="2">
                  <c:v>0.17381328143786956</c:v>
                </c:pt>
                <c:pt idx="3">
                  <c:v>7.6748804403045573E-2</c:v>
                </c:pt>
              </c:numCache>
            </c:numRef>
          </c:val>
          <c:extLst>
            <c:ext xmlns:c16="http://schemas.microsoft.com/office/drawing/2014/chart" uri="{C3380CC4-5D6E-409C-BE32-E72D297353CC}">
              <c16:uniqueId val="{00000008-F512-47B7-9420-28CD5F210386}"/>
            </c:ext>
          </c:extLst>
        </c:ser>
        <c:dLbls>
          <c:showLegendKey val="0"/>
          <c:showVal val="0"/>
          <c:showCatName val="0"/>
          <c:showSerName val="0"/>
          <c:showPercent val="0"/>
          <c:showBubbleSize val="0"/>
          <c:showLeaderLines val="1"/>
        </c:dLbls>
        <c:firstSliceAng val="0"/>
        <c:holeSize val="60"/>
        <c:extLst>
          <c:ext xmlns:c15="http://schemas.microsoft.com/office/drawing/2012/chart" uri="{02D57815-91ED-43cb-92C2-25804820EDAC}">
            <c15:filteredPieSeries>
              <c15:ser>
                <c:idx val="1"/>
                <c:order val="1"/>
                <c:tx>
                  <c:strRef>
                    <c:extLst>
                      <c:ext uri="{02D57815-91ED-43cb-92C2-25804820EDAC}">
                        <c15:formulaRef>
                          <c15:sqref>PPT模板1!$C$96</c15:sqref>
                        </c15:formulaRef>
                      </c:ext>
                    </c:extLst>
                    <c:strCache>
                      <c:ptCount val="1"/>
                      <c:pt idx="0">
                        <c:v>2023年</c:v>
                      </c:pt>
                    </c:strCache>
                  </c:strRef>
                </c:tx>
                <c:dPt>
                  <c:idx val="0"/>
                  <c:bubble3D val="0"/>
                  <c:spPr>
                    <a:solidFill>
                      <a:schemeClr val="accent5">
                        <a:shade val="58000"/>
                      </a:schemeClr>
                    </a:solidFill>
                    <a:ln>
                      <a:noFill/>
                    </a:ln>
                    <a:effectLst/>
                  </c:spPr>
                  <c:extLst>
                    <c:ext xmlns:c16="http://schemas.microsoft.com/office/drawing/2014/chart" uri="{C3380CC4-5D6E-409C-BE32-E72D297353CC}">
                      <c16:uniqueId val="{0000000A-F512-47B7-9420-28CD5F210386}"/>
                    </c:ext>
                  </c:extLst>
                </c:dPt>
                <c:dPt>
                  <c:idx val="1"/>
                  <c:bubble3D val="0"/>
                  <c:spPr>
                    <a:solidFill>
                      <a:schemeClr val="accent5">
                        <a:shade val="86000"/>
                      </a:schemeClr>
                    </a:solidFill>
                    <a:ln>
                      <a:noFill/>
                    </a:ln>
                    <a:effectLst/>
                  </c:spPr>
                  <c:extLst>
                    <c:ext xmlns:c16="http://schemas.microsoft.com/office/drawing/2014/chart" uri="{C3380CC4-5D6E-409C-BE32-E72D297353CC}">
                      <c16:uniqueId val="{0000000C-F512-47B7-9420-28CD5F210386}"/>
                    </c:ext>
                  </c:extLst>
                </c:dPt>
                <c:dPt>
                  <c:idx val="2"/>
                  <c:bubble3D val="0"/>
                  <c:spPr>
                    <a:solidFill>
                      <a:schemeClr val="accent5">
                        <a:tint val="86000"/>
                      </a:schemeClr>
                    </a:solidFill>
                    <a:ln>
                      <a:noFill/>
                    </a:ln>
                    <a:effectLst/>
                  </c:spPr>
                  <c:extLst>
                    <c:ext xmlns:c16="http://schemas.microsoft.com/office/drawing/2014/chart" uri="{C3380CC4-5D6E-409C-BE32-E72D297353CC}">
                      <c16:uniqueId val="{0000000E-F512-47B7-9420-28CD5F210386}"/>
                    </c:ext>
                  </c:extLst>
                </c:dPt>
                <c:dPt>
                  <c:idx val="3"/>
                  <c:bubble3D val="0"/>
                  <c:spPr>
                    <a:solidFill>
                      <a:schemeClr val="accent5">
                        <a:tint val="58000"/>
                      </a:schemeClr>
                    </a:solidFill>
                    <a:ln>
                      <a:noFill/>
                    </a:ln>
                    <a:effectLst/>
                  </c:spPr>
                  <c:extLst>
                    <c:ext xmlns:c16="http://schemas.microsoft.com/office/drawing/2014/chart" uri="{C3380CC4-5D6E-409C-BE32-E72D297353CC}">
                      <c16:uniqueId val="{00000010-F512-47B7-9420-28CD5F210386}"/>
                    </c:ext>
                  </c:extLst>
                </c:dPt>
                <c:cat>
                  <c:strRef>
                    <c:extLst>
                      <c:ext uri="{02D57815-91ED-43cb-92C2-25804820EDAC}">
                        <c15:formulaRef>
                          <c15:sqref>PPT模板1!$A$97:$A$100</c15:sqref>
                        </c15:formulaRef>
                      </c:ext>
                    </c:extLst>
                    <c:strCache>
                      <c:ptCount val="4"/>
                      <c:pt idx="0">
                        <c:v>3年内</c:v>
                      </c:pt>
                      <c:pt idx="1">
                        <c:v>3-6年</c:v>
                      </c:pt>
                      <c:pt idx="2">
                        <c:v>7-10年</c:v>
                      </c:pt>
                      <c:pt idx="3">
                        <c:v>10年以上</c:v>
                      </c:pt>
                    </c:strCache>
                  </c:strRef>
                </c:cat>
                <c:val>
                  <c:numRef>
                    <c:extLst>
                      <c:ext uri="{02D57815-91ED-43cb-92C2-25804820EDAC}">
                        <c15:formulaRef>
                          <c15:sqref>PPT模板1!$C$97:$C$100</c15:sqref>
                        </c15:formulaRef>
                      </c:ext>
                    </c:extLst>
                    <c:numCache>
                      <c:formatCode>0.0%</c:formatCode>
                      <c:ptCount val="4"/>
                      <c:pt idx="0">
                        <c:v>0.27270756538666696</c:v>
                      </c:pt>
                      <c:pt idx="1">
                        <c:v>0.4032501777027061</c:v>
                      </c:pt>
                      <c:pt idx="2">
                        <c:v>0.22091927234858763</c:v>
                      </c:pt>
                      <c:pt idx="3">
                        <c:v>0.10312298456203929</c:v>
                      </c:pt>
                    </c:numCache>
                  </c:numRef>
                </c:val>
                <c:extLst>
                  <c:ext xmlns:c16="http://schemas.microsoft.com/office/drawing/2014/chart" uri="{C3380CC4-5D6E-409C-BE32-E72D297353CC}">
                    <c16:uniqueId val="{00000011-F512-47B7-9420-28CD5F210386}"/>
                  </c:ext>
                </c:extLst>
              </c15:ser>
            </c15:filteredPieSeries>
          </c:ext>
        </c:extLst>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24601804090918494"/>
          <c:y val="0.196865918271732"/>
          <c:w val="0.55715819667282585"/>
          <c:h val="0.68171941917932977"/>
        </c:manualLayout>
      </c:layout>
      <c:doughnutChart>
        <c:varyColors val="1"/>
        <c:ser>
          <c:idx val="0"/>
          <c:order val="0"/>
          <c:tx>
            <c:strRef>
              <c:f>PPT模板1!$A$118</c:f>
              <c:strCache>
                <c:ptCount val="1"/>
                <c:pt idx="0">
                  <c:v>2024年4月</c:v>
                </c:pt>
              </c:strCache>
              <c:extLst xmlns:c15="http://schemas.microsoft.com/office/drawing/2012/chart"/>
            </c:strRef>
          </c:tx>
          <c:spPr>
            <a:ln w="19050">
              <a:solidFill>
                <a:schemeClr val="bg1"/>
              </a:solidFill>
            </a:ln>
          </c:spPr>
          <c:dPt>
            <c:idx val="0"/>
            <c:bubble3D val="0"/>
            <c:spPr>
              <a:solidFill>
                <a:schemeClr val="accent1">
                  <a:shade val="47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1-741E-4DE3-BFE0-BC79E47EEED1}"/>
              </c:ext>
            </c:extLst>
          </c:dPt>
          <c:dPt>
            <c:idx val="1"/>
            <c:bubble3D val="0"/>
            <c:spPr>
              <a:solidFill>
                <a:schemeClr val="accent1">
                  <a:shade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3-741E-4DE3-BFE0-BC79E47EEED1}"/>
              </c:ext>
            </c:extLst>
          </c:dPt>
          <c:dPt>
            <c:idx val="2"/>
            <c:bubble3D val="0"/>
            <c:spPr>
              <a:solidFill>
                <a:schemeClr val="accent1">
                  <a:shade val="82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5-741E-4DE3-BFE0-BC79E47EEED1}"/>
              </c:ext>
            </c:extLst>
          </c:dPt>
          <c:dPt>
            <c:idx val="3"/>
            <c:bubble3D val="0"/>
            <c:spPr>
              <a:solidFill>
                <a:schemeClr val="accent1"/>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7-741E-4DE3-BFE0-BC79E47EEED1}"/>
              </c:ext>
            </c:extLst>
          </c:dPt>
          <c:dPt>
            <c:idx val="4"/>
            <c:bubble3D val="0"/>
            <c:spPr>
              <a:solidFill>
                <a:schemeClr val="accent1">
                  <a:tint val="83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9-741E-4DE3-BFE0-BC79E47EEED1}"/>
              </c:ext>
            </c:extLst>
          </c:dPt>
          <c:dPt>
            <c:idx val="5"/>
            <c:bubble3D val="0"/>
            <c:spPr>
              <a:solidFill>
                <a:schemeClr val="accent1">
                  <a:tint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B-741E-4DE3-BFE0-BC79E47EEED1}"/>
              </c:ext>
            </c:extLst>
          </c:dPt>
          <c:dPt>
            <c:idx val="6"/>
            <c:bubble3D val="0"/>
            <c:spPr>
              <a:solidFill>
                <a:schemeClr val="accent1">
                  <a:tint val="48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D-741E-4DE3-BFE0-BC79E47EEED1}"/>
              </c:ext>
            </c:extLst>
          </c:dPt>
          <c:dLbls>
            <c:dLbl>
              <c:idx val="0"/>
              <c:layout>
                <c:manualLayout>
                  <c:x val="0.20027613435684599"/>
                  <c:y val="-0.1403705491983708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0">
                  <a:sp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15:layout>
                    <c:manualLayout>
                      <c:w val="0.21404226668857826"/>
                      <c:h val="6.7331230063643596E-2"/>
                    </c:manualLayout>
                  </c15:layout>
                </c:ext>
                <c:ext xmlns:c16="http://schemas.microsoft.com/office/drawing/2014/chart" uri="{C3380CC4-5D6E-409C-BE32-E72D297353CC}">
                  <c16:uniqueId val="{00000001-741E-4DE3-BFE0-BC79E47EEED1}"/>
                </c:ext>
              </c:extLst>
            </c:dLbl>
            <c:dLbl>
              <c:idx val="1"/>
              <c:layout>
                <c:manualLayout>
                  <c:x val="0.2470949312686091"/>
                  <c:y val="0.1610436873303071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3-741E-4DE3-BFE0-BC79E47EEED1}"/>
                </c:ext>
              </c:extLst>
            </c:dLbl>
            <c:dLbl>
              <c:idx val="2"/>
              <c:layout>
                <c:manualLayout>
                  <c:x val="-0.22385015899773042"/>
                  <c:y val="0.13941336418932421"/>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5-741E-4DE3-BFE0-BC79E47EEED1}"/>
                </c:ext>
              </c:extLst>
            </c:dLbl>
            <c:dLbl>
              <c:idx val="3"/>
              <c:layout>
                <c:manualLayout>
                  <c:x val="-0.20208651686167747"/>
                  <c:y val="3.2436202226323638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7-741E-4DE3-BFE0-BC79E47EEED1}"/>
                </c:ext>
              </c:extLst>
            </c:dLbl>
            <c:dLbl>
              <c:idx val="4"/>
              <c:layout>
                <c:manualLayout>
                  <c:x val="-0.23302108312814951"/>
                  <c:y val="-9.4364449718916041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9-741E-4DE3-BFE0-BC79E47EEED1}"/>
                </c:ext>
              </c:extLst>
            </c:dLbl>
            <c:dLbl>
              <c:idx val="5"/>
              <c:layout>
                <c:manualLayout>
                  <c:x val="-0.1572485494482978"/>
                  <c:y val="-0.21615279497268353"/>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3389007865664307"/>
                      <c:h val="6.7331113652977018E-2"/>
                    </c:manualLayout>
                  </c15:layout>
                </c:ext>
                <c:ext xmlns:c16="http://schemas.microsoft.com/office/drawing/2014/chart" uri="{C3380CC4-5D6E-409C-BE32-E72D297353CC}">
                  <c16:uniqueId val="{0000000B-741E-4DE3-BFE0-BC79E47EEED1}"/>
                </c:ext>
              </c:extLst>
            </c:dLbl>
            <c:dLbl>
              <c:idx val="6"/>
              <c:layout>
                <c:manualLayout>
                  <c:x val="7.9046418785868933E-2"/>
                  <c:y val="-0.21283030680854903"/>
                </c:manualLayout>
              </c:layout>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D-741E-4DE3-BFE0-BC79E47EEED1}"/>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1">
                <a:sp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f>PPT模板1!$B$117:$H$117</c:f>
              <c:strCache>
                <c:ptCount val="7"/>
                <c:pt idx="0">
                  <c:v>3万以下</c:v>
                </c:pt>
                <c:pt idx="1">
                  <c:v>3-5万</c:v>
                </c:pt>
                <c:pt idx="2">
                  <c:v>5-8万</c:v>
                </c:pt>
                <c:pt idx="3">
                  <c:v>8-12万</c:v>
                </c:pt>
                <c:pt idx="4">
                  <c:v>12-15万</c:v>
                </c:pt>
                <c:pt idx="5">
                  <c:v>15-30万</c:v>
                </c:pt>
                <c:pt idx="6">
                  <c:v>30万以上</c:v>
                </c:pt>
              </c:strCache>
              <c:extLst xmlns:c15="http://schemas.microsoft.com/office/drawing/2012/chart"/>
            </c:strRef>
          </c:cat>
          <c:val>
            <c:numRef>
              <c:f>PPT模板1!$B$118:$H$118</c:f>
              <c:numCache>
                <c:formatCode>0.0%</c:formatCode>
                <c:ptCount val="7"/>
                <c:pt idx="0">
                  <c:v>0.35245864263957538</c:v>
                </c:pt>
                <c:pt idx="1">
                  <c:v>0.23249949842231019</c:v>
                </c:pt>
                <c:pt idx="2">
                  <c:v>0.16879913181461689</c:v>
                </c:pt>
                <c:pt idx="3">
                  <c:v>0.102800627428092</c:v>
                </c:pt>
                <c:pt idx="4">
                  <c:v>4.2073248581903075E-2</c:v>
                </c:pt>
                <c:pt idx="5">
                  <c:v>7.8501468254692036E-2</c:v>
                </c:pt>
                <c:pt idx="6">
                  <c:v>2.2867382858810441E-2</c:v>
                </c:pt>
              </c:numCache>
              <c:extLst xmlns:c15="http://schemas.microsoft.com/office/drawing/2012/chart"/>
            </c:numRef>
          </c:val>
          <c:extLst xmlns:c15="http://schemas.microsoft.com/office/drawing/2012/chart">
            <c:ext xmlns:c16="http://schemas.microsoft.com/office/drawing/2014/chart" uri="{C3380CC4-5D6E-409C-BE32-E72D297353CC}">
              <c16:uniqueId val="{0000000E-741E-4DE3-BFE0-BC79E47EEED1}"/>
            </c:ext>
          </c:extLst>
        </c:ser>
        <c:dLbls>
          <c:showLegendKey val="0"/>
          <c:showVal val="1"/>
          <c:showCatName val="0"/>
          <c:showSerName val="0"/>
          <c:showPercent val="0"/>
          <c:showBubbleSize val="0"/>
          <c:showLeaderLines val="1"/>
        </c:dLbls>
        <c:firstSliceAng val="0"/>
        <c:holeSize val="50"/>
        <c:extLst>
          <c:ext xmlns:c15="http://schemas.microsoft.com/office/drawing/2012/chart" uri="{02D57815-91ED-43cb-92C2-25804820EDAC}">
            <c15:filteredPieSeries>
              <c15:ser>
                <c:idx val="1"/>
                <c:order val="1"/>
                <c:tx>
                  <c:strRef>
                    <c:extLst>
                      <c:ext uri="{02D57815-91ED-43cb-92C2-25804820EDAC}">
                        <c15:formulaRef>
                          <c15:sqref>PPT模板1!$A$119</c15:sqref>
                        </c15:formulaRef>
                      </c:ext>
                    </c:extLst>
                    <c:strCache>
                      <c:ptCount val="1"/>
                      <c:pt idx="0">
                        <c:v>2024年3月</c:v>
                      </c:pt>
                    </c:strCache>
                  </c:strRef>
                </c:tx>
                <c:dPt>
                  <c:idx val="0"/>
                  <c:bubble3D val="0"/>
                  <c:spPr>
                    <a:solidFill>
                      <a:schemeClr val="accent1">
                        <a:shade val="47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0-741E-4DE3-BFE0-BC79E47EEED1}"/>
                    </c:ext>
                  </c:extLst>
                </c:dPt>
                <c:dPt>
                  <c:idx val="1"/>
                  <c:bubble3D val="0"/>
                  <c:spPr>
                    <a:solidFill>
                      <a:schemeClr val="accent1">
                        <a:shade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2-741E-4DE3-BFE0-BC79E47EEED1}"/>
                    </c:ext>
                  </c:extLst>
                </c:dPt>
                <c:dPt>
                  <c:idx val="2"/>
                  <c:bubble3D val="0"/>
                  <c:spPr>
                    <a:solidFill>
                      <a:schemeClr val="accent1">
                        <a:shade val="82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4-741E-4DE3-BFE0-BC79E47EEED1}"/>
                    </c:ext>
                  </c:extLst>
                </c:dPt>
                <c:dPt>
                  <c:idx val="3"/>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6-741E-4DE3-BFE0-BC79E47EEED1}"/>
                    </c:ext>
                  </c:extLst>
                </c:dPt>
                <c:dPt>
                  <c:idx val="4"/>
                  <c:bubble3D val="0"/>
                  <c:spPr>
                    <a:solidFill>
                      <a:schemeClr val="accent1">
                        <a:tint val="83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8-741E-4DE3-BFE0-BC79E47EEED1}"/>
                    </c:ext>
                  </c:extLst>
                </c:dPt>
                <c:dPt>
                  <c:idx val="5"/>
                  <c:bubble3D val="0"/>
                  <c:spPr>
                    <a:solidFill>
                      <a:schemeClr val="accent1">
                        <a:tint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A-741E-4DE3-BFE0-BC79E47EEED1}"/>
                    </c:ext>
                  </c:extLst>
                </c:dPt>
                <c:dPt>
                  <c:idx val="6"/>
                  <c:bubble3D val="0"/>
                  <c:spPr>
                    <a:solidFill>
                      <a:schemeClr val="accent1">
                        <a:tint val="48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C-741E-4DE3-BFE0-BC79E47EEED1}"/>
                    </c:ext>
                  </c:extLst>
                </c:dPt>
                <c:dLbls>
                  <c:dLbl>
                    <c:idx val="0"/>
                    <c:layout>
                      <c:manualLayout>
                        <c:x val="0.19373096084494959"/>
                        <c:y val="-7.2587605237738759E-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0-741E-4DE3-BFE0-BC79E47EEED1}"/>
                      </c:ext>
                    </c:extLst>
                  </c:dLbl>
                  <c:dLbl>
                    <c:idx val="1"/>
                    <c:layout>
                      <c:manualLayout>
                        <c:x val="0.17843641130455876"/>
                        <c:y val="0.12939529629336016"/>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2-741E-4DE3-BFE0-BC79E47EEED1}"/>
                      </c:ext>
                    </c:extLst>
                  </c:dLbl>
                  <c:dLbl>
                    <c:idx val="2"/>
                    <c:layout>
                      <c:manualLayout>
                        <c:x val="-0.13765094586351681"/>
                        <c:y val="0.1767350388397116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4-741E-4DE3-BFE0-BC79E47EEED1}"/>
                      </c:ext>
                    </c:extLst>
                  </c:dLbl>
                  <c:dLbl>
                    <c:idx val="3"/>
                    <c:layout>
                      <c:manualLayout>
                        <c:x val="-0.17843641130455884"/>
                        <c:y val="-1.2623931345693628E-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6-741E-4DE3-BFE0-BC79E47EEED1}"/>
                      </c:ext>
                    </c:extLst>
                  </c:dLbl>
                  <c:dLbl>
                    <c:idx val="4"/>
                    <c:layout>
                      <c:manualLayout>
                        <c:x val="-0.20392732720521009"/>
                        <c:y val="-0.1167713649476666"/>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8-741E-4DE3-BFE0-BC79E47EEED1}"/>
                      </c:ext>
                    </c:extLst>
                  </c:dLbl>
                  <c:dLbl>
                    <c:idx val="5"/>
                    <c:layout>
                      <c:manualLayout>
                        <c:x val="-0.12745457950325631"/>
                        <c:y val="-0.14201922763905397"/>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A-741E-4DE3-BFE0-BC79E47EEED1}"/>
                      </c:ext>
                    </c:extLst>
                  </c:dLbl>
                  <c:dLbl>
                    <c:idx val="6"/>
                    <c:layout>
                      <c:manualLayout>
                        <c:x val="-1.2679623143905052E-2"/>
                        <c:y val="-0.20317422292620244"/>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C-741E-4DE3-BFE0-BC79E47EEED1}"/>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anchor="ctr" anchorCtr="1"/>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uri="{CE6537A1-D6FC-4f65-9D91-7224C49458BB}"/>
                  </c:extLst>
                </c:dLbls>
                <c:cat>
                  <c:strRef>
                    <c:extLst>
                      <c:ext uri="{02D57815-91ED-43cb-92C2-25804820EDAC}">
                        <c15:formulaRef>
                          <c15:sqref>PPT模板1!$B$117:$H$117</c15:sqref>
                        </c15:formulaRef>
                      </c:ext>
                    </c:extLst>
                    <c:strCache>
                      <c:ptCount val="7"/>
                      <c:pt idx="0">
                        <c:v>3万以下</c:v>
                      </c:pt>
                      <c:pt idx="1">
                        <c:v>3-5万</c:v>
                      </c:pt>
                      <c:pt idx="2">
                        <c:v>5-8万</c:v>
                      </c:pt>
                      <c:pt idx="3">
                        <c:v>8-12万</c:v>
                      </c:pt>
                      <c:pt idx="4">
                        <c:v>12-15万</c:v>
                      </c:pt>
                      <c:pt idx="5">
                        <c:v>15-30万</c:v>
                      </c:pt>
                      <c:pt idx="6">
                        <c:v>30万以上</c:v>
                      </c:pt>
                    </c:strCache>
                  </c:strRef>
                </c:cat>
                <c:val>
                  <c:numRef>
                    <c:extLst>
                      <c:ext uri="{02D57815-91ED-43cb-92C2-25804820EDAC}">
                        <c15:formulaRef>
                          <c15:sqref>PPT模板1!$B$119:$H$119</c15:sqref>
                        </c15:formulaRef>
                      </c:ext>
                    </c:extLst>
                    <c:numCache>
                      <c:formatCode>0.0%</c:formatCode>
                      <c:ptCount val="7"/>
                      <c:pt idx="0">
                        <c:v>0.33449979867491492</c:v>
                      </c:pt>
                      <c:pt idx="1">
                        <c:v>0.22549873714264798</c:v>
                      </c:pt>
                      <c:pt idx="2">
                        <c:v>0.16250228778505801</c:v>
                      </c:pt>
                      <c:pt idx="3">
                        <c:v>0.10856180680112743</c:v>
                      </c:pt>
                      <c:pt idx="4">
                        <c:v>4.9701672828434421E-2</c:v>
                      </c:pt>
                      <c:pt idx="5">
                        <c:v>8.5881620849957901E-2</c:v>
                      </c:pt>
                      <c:pt idx="6">
                        <c:v>3.3354075917859362E-2</c:v>
                      </c:pt>
                    </c:numCache>
                  </c:numRef>
                </c:val>
                <c:extLst>
                  <c:ext xmlns:c16="http://schemas.microsoft.com/office/drawing/2014/chart" uri="{C3380CC4-5D6E-409C-BE32-E72D297353CC}">
                    <c16:uniqueId val="{0000001D-741E-4DE3-BFE0-BC79E47EEED1}"/>
                  </c:ext>
                </c:extLst>
              </c15:ser>
            </c15:filteredPieSeries>
          </c:ext>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b="1"/>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withinLinear" id="18">
  <a:schemeClr val="accent5"/>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withinLinear" id="19">
  <a:schemeClr val="accent6"/>
</cs:colorStyle>
</file>

<file path=ppt/charts/colors14.xml><?xml version="1.0" encoding="utf-8"?>
<cs:colorStyle xmlns:cs="http://schemas.microsoft.com/office/drawing/2012/chartStyle" xmlns:a="http://schemas.openxmlformats.org/drawingml/2006/main" meth="withinLinear" id="19">
  <a:schemeClr val="accent6"/>
</cs:colorStyle>
</file>

<file path=ppt/charts/colors15.xml><?xml version="1.0" encoding="utf-8"?>
<cs:colorStyle xmlns:cs="http://schemas.microsoft.com/office/drawing/2012/chartStyle" xmlns:a="http://schemas.openxmlformats.org/drawingml/2006/main" meth="withinLinear" id="19">
  <a:schemeClr val="accent6"/>
</cs:colorStyle>
</file>

<file path=ppt/charts/colors16.xml><?xml version="1.0" encoding="utf-8"?>
<cs:colorStyle xmlns:cs="http://schemas.microsoft.com/office/drawing/2012/chartStyle" xmlns:a="http://schemas.openxmlformats.org/drawingml/2006/main" meth="withinLinear" id="19">
  <a:schemeClr val="accent6"/>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 id="18">
  <a:schemeClr val="accent5"/>
</cs:colorStyle>
</file>

<file path=ppt/charts/colors3.xml><?xml version="1.0" encoding="utf-8"?>
<cs:colorStyle xmlns:cs="http://schemas.microsoft.com/office/drawing/2012/chartStyle" xmlns:a="http://schemas.openxmlformats.org/drawingml/2006/main" meth="withinLinear" id="18">
  <a:schemeClr val="accent5"/>
</cs:colorStyle>
</file>

<file path=ppt/charts/colors4.xml><?xml version="1.0" encoding="utf-8"?>
<cs:colorStyle xmlns:cs="http://schemas.microsoft.com/office/drawing/2012/chartStyle" xmlns:a="http://schemas.openxmlformats.org/drawingml/2006/main" meth="withinLinear" id="18">
  <a:schemeClr val="accent5"/>
</cs:colorStyle>
</file>

<file path=ppt/charts/colors5.xml><?xml version="1.0" encoding="utf-8"?>
<cs:colorStyle xmlns:cs="http://schemas.microsoft.com/office/drawing/2012/chartStyle" xmlns:a="http://schemas.openxmlformats.org/drawingml/2006/main" meth="withinLinearReversed" id="21">
  <a:schemeClr val="accent1"/>
</cs:colorStyle>
</file>

<file path=ppt/charts/colors6.xml><?xml version="1.0" encoding="utf-8"?>
<cs:colorStyle xmlns:cs="http://schemas.microsoft.com/office/drawing/2012/chartStyle" xmlns:a="http://schemas.openxmlformats.org/drawingml/2006/main" meth="withinLinearReversed" id="24">
  <a:schemeClr val="accent4"/>
</cs:colorStyle>
</file>

<file path=ppt/charts/colors7.xml><?xml version="1.0" encoding="utf-8"?>
<cs:colorStyle xmlns:cs="http://schemas.microsoft.com/office/drawing/2012/chartStyle" xmlns:a="http://schemas.openxmlformats.org/drawingml/2006/main" meth="withinLinear" id="18">
  <a:schemeClr val="accent5"/>
</cs:colorStyle>
</file>

<file path=ppt/charts/colors8.xml><?xml version="1.0" encoding="utf-8"?>
<cs:colorStyle xmlns:cs="http://schemas.microsoft.com/office/drawing/2012/chartStyle" xmlns:a="http://schemas.openxmlformats.org/drawingml/2006/main" meth="withinLinear" id="14">
  <a:schemeClr val="accent1"/>
</cs:colorStyle>
</file>

<file path=ppt/charts/colors9.xml><?xml version="1.0" encoding="utf-8"?>
<cs:colorStyle xmlns:cs="http://schemas.microsoft.com/office/drawing/2012/chartStyle" xmlns:a="http://schemas.openxmlformats.org/drawingml/2006/main" meth="withinLinearReversed" id="22">
  <a:schemeClr val="accent2"/>
</cs:colorStyle>
</file>

<file path=ppt/charts/style1.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0.xml><?xml version="1.0" encoding="utf-8"?>
<cs:chartStyle xmlns:cs="http://schemas.microsoft.com/office/drawing/2012/chartStyle" xmlns:a="http://schemas.openxmlformats.org/drawingml/2006/main" id="35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1.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4.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5.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16.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7.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4.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7.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9.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drawings/drawing1.xml><?xml version="1.0" encoding="utf-8"?>
<c:userShapes xmlns:c="http://schemas.openxmlformats.org/drawingml/2006/chart">
  <cdr:relSizeAnchor xmlns:cdr="http://schemas.openxmlformats.org/drawingml/2006/chartDrawing">
    <cdr:from>
      <cdr:x>0.87757</cdr:x>
      <cdr:y>0.04163</cdr:y>
    </cdr:from>
    <cdr:to>
      <cdr:x>0.97</cdr:x>
      <cdr:y>0.10846</cdr:y>
    </cdr:to>
    <cdr:sp macro="" textlink="">
      <cdr:nvSpPr>
        <cdr:cNvPr id="2" name="文本框 1">
          <a:extLst xmlns:a="http://schemas.openxmlformats.org/drawingml/2006/main">
            <a:ext uri="{FF2B5EF4-FFF2-40B4-BE49-F238E27FC236}">
              <a16:creationId xmlns:a16="http://schemas.microsoft.com/office/drawing/2014/main" id="{972E87DC-E14D-C956-08AF-536313FA972D}"/>
            </a:ext>
          </a:extLst>
        </cdr:cNvPr>
        <cdr:cNvSpPr txBox="1"/>
      </cdr:nvSpPr>
      <cdr:spPr>
        <a:xfrm xmlns:a="http://schemas.openxmlformats.org/drawingml/2006/main">
          <a:off x="7795209" y="162766"/>
          <a:ext cx="821094" cy="26125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zh-CN" altLang="en-US" sz="1200" b="1" dirty="0">
              <a:latin typeface="微软雅黑" panose="020B0503020204020204" pitchFamily="34" charset="-122"/>
              <a:ea typeface="微软雅黑" panose="020B0503020204020204" pitchFamily="34" charset="-122"/>
            </a:rPr>
            <a:t>单位：万元</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1ACB4A3-05D1-4D2B-861A-2CD2CD795624}" type="datetimeFigureOut">
              <a:rPr lang="zh-CN" altLang="en-US" smtClean="0"/>
              <a:pPr/>
              <a:t>2024/6/3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E8CE20C-2E0A-4871-96AA-75239D003391}" type="slidenum">
              <a:rPr lang="zh-CN" altLang="en-US" smtClean="0"/>
              <a:pPr/>
              <a:t>‹#›</a:t>
            </a:fld>
            <a:endParaRPr lang="zh-CN" altLang="en-US"/>
          </a:p>
        </p:txBody>
      </p:sp>
    </p:spTree>
    <p:extLst>
      <p:ext uri="{BB962C8B-B14F-4D97-AF65-F5344CB8AC3E}">
        <p14:creationId xmlns:p14="http://schemas.microsoft.com/office/powerpoint/2010/main" val="1438298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a:t>
            </a:fld>
            <a:endParaRPr lang="zh-CN" altLang="en-US"/>
          </a:p>
        </p:txBody>
      </p:sp>
    </p:spTree>
    <p:extLst>
      <p:ext uri="{BB962C8B-B14F-4D97-AF65-F5344CB8AC3E}">
        <p14:creationId xmlns:p14="http://schemas.microsoft.com/office/powerpoint/2010/main" val="14862727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21</a:t>
            </a:fld>
            <a:endParaRPr lang="zh-CN" altLang="en-US"/>
          </a:p>
        </p:txBody>
      </p:sp>
    </p:spTree>
    <p:extLst>
      <p:ext uri="{BB962C8B-B14F-4D97-AF65-F5344CB8AC3E}">
        <p14:creationId xmlns:p14="http://schemas.microsoft.com/office/powerpoint/2010/main" val="30100616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23</a:t>
            </a:fld>
            <a:endParaRPr lang="zh-CN" altLang="en-US"/>
          </a:p>
        </p:txBody>
      </p:sp>
    </p:spTree>
    <p:extLst>
      <p:ext uri="{BB962C8B-B14F-4D97-AF65-F5344CB8AC3E}">
        <p14:creationId xmlns:p14="http://schemas.microsoft.com/office/powerpoint/2010/main" val="1236244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5</a:t>
            </a:fld>
            <a:endParaRPr lang="zh-CN" altLang="en-US"/>
          </a:p>
        </p:txBody>
      </p:sp>
    </p:spTree>
    <p:extLst>
      <p:ext uri="{BB962C8B-B14F-4D97-AF65-F5344CB8AC3E}">
        <p14:creationId xmlns:p14="http://schemas.microsoft.com/office/powerpoint/2010/main" val="19290340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6</a:t>
            </a:fld>
            <a:endParaRPr lang="zh-CN" altLang="en-US"/>
          </a:p>
        </p:txBody>
      </p:sp>
    </p:spTree>
    <p:extLst>
      <p:ext uri="{BB962C8B-B14F-4D97-AF65-F5344CB8AC3E}">
        <p14:creationId xmlns:p14="http://schemas.microsoft.com/office/powerpoint/2010/main" val="184887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7</a:t>
            </a:fld>
            <a:endParaRPr lang="zh-CN" altLang="en-US"/>
          </a:p>
        </p:txBody>
      </p:sp>
    </p:spTree>
    <p:extLst>
      <p:ext uri="{BB962C8B-B14F-4D97-AF65-F5344CB8AC3E}">
        <p14:creationId xmlns:p14="http://schemas.microsoft.com/office/powerpoint/2010/main" val="14167929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8</a:t>
            </a:fld>
            <a:endParaRPr lang="zh-CN" altLang="en-US"/>
          </a:p>
        </p:txBody>
      </p:sp>
    </p:spTree>
    <p:extLst>
      <p:ext uri="{BB962C8B-B14F-4D97-AF65-F5344CB8AC3E}">
        <p14:creationId xmlns:p14="http://schemas.microsoft.com/office/powerpoint/2010/main" val="28247831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12</a:t>
            </a:fld>
            <a:endParaRPr lang="zh-CN" altLang="en-US"/>
          </a:p>
        </p:txBody>
      </p:sp>
    </p:spTree>
    <p:extLst>
      <p:ext uri="{BB962C8B-B14F-4D97-AF65-F5344CB8AC3E}">
        <p14:creationId xmlns:p14="http://schemas.microsoft.com/office/powerpoint/2010/main" val="15191956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13</a:t>
            </a:fld>
            <a:endParaRPr lang="zh-CN" altLang="en-US"/>
          </a:p>
        </p:txBody>
      </p:sp>
    </p:spTree>
    <p:extLst>
      <p:ext uri="{BB962C8B-B14F-4D97-AF65-F5344CB8AC3E}">
        <p14:creationId xmlns:p14="http://schemas.microsoft.com/office/powerpoint/2010/main" val="34952793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16</a:t>
            </a:fld>
            <a:endParaRPr lang="zh-CN" altLang="en-US"/>
          </a:p>
        </p:txBody>
      </p:sp>
    </p:spTree>
    <p:extLst>
      <p:ext uri="{BB962C8B-B14F-4D97-AF65-F5344CB8AC3E}">
        <p14:creationId xmlns:p14="http://schemas.microsoft.com/office/powerpoint/2010/main" val="9512197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20</a:t>
            </a:fld>
            <a:endParaRPr lang="zh-CN" altLang="en-US"/>
          </a:p>
        </p:txBody>
      </p:sp>
    </p:spTree>
    <p:extLst>
      <p:ext uri="{BB962C8B-B14F-4D97-AF65-F5344CB8AC3E}">
        <p14:creationId xmlns:p14="http://schemas.microsoft.com/office/powerpoint/2010/main" val="4793641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C9C81B4-DA54-4152-A8F1-C656843B0928}"/>
              </a:ext>
            </a:extLst>
          </p:cNvPr>
          <p:cNvSpPr/>
          <p:nvPr userDrawn="1"/>
        </p:nvSpPr>
        <p:spPr>
          <a:xfrm>
            <a:off x="0" y="955343"/>
            <a:ext cx="9144000" cy="5902657"/>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
        <p:nvSpPr>
          <p:cNvPr id="4" name="Rectangle 12"/>
          <p:cNvSpPr>
            <a:spLocks noChangeArrowheads="1"/>
          </p:cNvSpPr>
          <p:nvPr userDrawn="1"/>
        </p:nvSpPr>
        <p:spPr bwMode="auto">
          <a:xfrm>
            <a:off x="0" y="4319588"/>
            <a:ext cx="9144000" cy="2538412"/>
          </a:xfrm>
          <a:prstGeom prst="rect">
            <a:avLst/>
          </a:prstGeom>
          <a:gradFill rotWithShape="1">
            <a:gsLst>
              <a:gs pos="0">
                <a:srgbClr val="336699"/>
              </a:gs>
              <a:gs pos="100000">
                <a:schemeClr val="hlink">
                  <a:alpha val="20000"/>
                </a:schemeClr>
              </a:gs>
            </a:gsLst>
            <a:lin ang="5400000" scaled="1"/>
          </a:gradFill>
          <a:ln>
            <a:noFill/>
          </a:ln>
        </p:spPr>
        <p:txBody>
          <a:bodyPr wrap="none" anchor="ct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algn="ctr" eaLnBrk="1" hangingPunct="1">
              <a:defRPr/>
            </a:pPr>
            <a:endParaRPr lang="zh-CN" altLang="en-US"/>
          </a:p>
        </p:txBody>
      </p:sp>
      <p:pic>
        <p:nvPicPr>
          <p:cNvPr id="5" name="Picture 22" descr="SC036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r="14438"/>
          <a:stretch>
            <a:fillRect/>
          </a:stretch>
        </p:blipFill>
        <p:spPr bwMode="auto">
          <a:xfrm>
            <a:off x="0" y="4337050"/>
            <a:ext cx="91440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hf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4525433"/>
          </a:xfrm>
          <a:prstGeom prst="rect">
            <a:avLst/>
          </a:prstGeo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10"/>
          </p:nvPr>
        </p:nvSpPr>
        <p:spPr>
          <a:xfrm>
            <a:off x="457200" y="6356350"/>
            <a:ext cx="2133600" cy="366713"/>
          </a:xfrm>
          <a:prstGeom prst="rect">
            <a:avLst/>
          </a:prstGeom>
        </p:spPr>
        <p:txBody>
          <a:bodyPr/>
          <a:lstStyle>
            <a:lvl1pPr>
              <a:defRPr/>
            </a:lvl1pPr>
          </a:lstStyle>
          <a:p>
            <a:pPr>
              <a:defRPr/>
            </a:pPr>
            <a:fld id="{044BA847-3E69-40A8-A2E8-E4E4A6837040}" type="datetimeFigureOut">
              <a:rPr lang="zh-CN" altLang="en-US"/>
              <a:pPr>
                <a:defRPr/>
              </a:pPr>
              <a:t>2024/6/3</a:t>
            </a:fld>
            <a:endParaRPr lang="zh-CN" altLang="en-US"/>
          </a:p>
        </p:txBody>
      </p:sp>
      <p:sp>
        <p:nvSpPr>
          <p:cNvPr id="5" name="页脚占位符 4"/>
          <p:cNvSpPr>
            <a:spLocks noGrp="1"/>
          </p:cNvSpPr>
          <p:nvPr>
            <p:ph type="ftr" sz="quarter" idx="11"/>
          </p:nvPr>
        </p:nvSpPr>
        <p:spPr>
          <a:xfrm>
            <a:off x="3124200" y="6356350"/>
            <a:ext cx="2895600" cy="366713"/>
          </a:xfrm>
          <a:prstGeom prst="rect">
            <a:avLst/>
          </a:prstGeom>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smtClean="0"/>
            </a:lvl1pPr>
          </a:lstStyle>
          <a:p>
            <a:pPr>
              <a:defRPr/>
            </a:pPr>
            <a:fld id="{DD25900D-EFAB-4E42-9FB5-FF92E39DC838}" type="slidenum">
              <a:rPr lang="zh-CN" altLang="en-US"/>
              <a:pPr>
                <a:defRPr/>
              </a:pPr>
              <a:t>‹#›</a:t>
            </a:fld>
            <a:endParaRPr lang="zh-CN" altLang="en-US"/>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guide id="3" pos="2154"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2024/6/3</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Tree>
    <p:extLst>
      <p:ext uri="{BB962C8B-B14F-4D97-AF65-F5344CB8AC3E}">
        <p14:creationId xmlns:p14="http://schemas.microsoft.com/office/powerpoint/2010/main" val="14457162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4525433"/>
          </a:xfrm>
          <a:prstGeom prst="rect">
            <a:avLst/>
          </a:prstGeo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10"/>
          </p:nvPr>
        </p:nvSpPr>
        <p:spPr>
          <a:xfrm>
            <a:off x="457200" y="6356350"/>
            <a:ext cx="2133600" cy="366713"/>
          </a:xfrm>
          <a:prstGeom prst="rect">
            <a:avLst/>
          </a:prstGeom>
        </p:spPr>
        <p:txBody>
          <a:bodyPr/>
          <a:lstStyle>
            <a:lvl1pPr>
              <a:defRPr/>
            </a:lvl1pPr>
          </a:lstStyle>
          <a:p>
            <a:pPr>
              <a:defRPr/>
            </a:pPr>
            <a:fld id="{B57434DD-6F25-4C48-B62F-D9366D070DFB}" type="datetimeFigureOut">
              <a:rPr lang="zh-CN" altLang="en-US"/>
              <a:pPr>
                <a:defRPr/>
              </a:pPr>
              <a:t>2024/6/3</a:t>
            </a:fld>
            <a:endParaRPr lang="zh-CN" altLang="en-US"/>
          </a:p>
        </p:txBody>
      </p:sp>
      <p:sp>
        <p:nvSpPr>
          <p:cNvPr id="5" name="页脚占位符 4"/>
          <p:cNvSpPr>
            <a:spLocks noGrp="1"/>
          </p:cNvSpPr>
          <p:nvPr>
            <p:ph type="ftr" sz="quarter" idx="11"/>
          </p:nvPr>
        </p:nvSpPr>
        <p:spPr>
          <a:xfrm>
            <a:off x="3124200" y="6356350"/>
            <a:ext cx="2895600" cy="366713"/>
          </a:xfrm>
          <a:prstGeom prst="rect">
            <a:avLst/>
          </a:prstGeom>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smtClean="0"/>
            </a:lvl1pPr>
          </a:lstStyle>
          <a:p>
            <a:pPr>
              <a:defRPr/>
            </a:pPr>
            <a:fld id="{BF9BE448-68F4-417C-ABD7-39060115F0F3}"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93526A-395D-402B-BF39-362D20E6C0FD}"/>
              </a:ext>
            </a:extLst>
          </p:cNvPr>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D80B967-20C5-4C9B-B871-F90B6B0DD77D}"/>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BED0700E-A0EA-42A6-BAB8-F1913CC11FB1}"/>
              </a:ext>
            </a:extLst>
          </p:cNvPr>
          <p:cNvSpPr>
            <a:spLocks noGrp="1"/>
          </p:cNvSpPr>
          <p:nvPr>
            <p:ph type="dt" sz="half" idx="10"/>
          </p:nvPr>
        </p:nvSpPr>
        <p:spPr/>
        <p:txBody>
          <a:bodyPr/>
          <a:lstStyle/>
          <a:p>
            <a:fld id="{08F852DD-A038-4ABE-B115-9D64ED562377}" type="datetimeFigureOut">
              <a:rPr lang="zh-CN" altLang="en-US" smtClean="0"/>
              <a:t>2024/6/3</a:t>
            </a:fld>
            <a:endParaRPr lang="zh-CN" altLang="en-US"/>
          </a:p>
        </p:txBody>
      </p:sp>
      <p:sp>
        <p:nvSpPr>
          <p:cNvPr id="5" name="页脚占位符 4">
            <a:extLst>
              <a:ext uri="{FF2B5EF4-FFF2-40B4-BE49-F238E27FC236}">
                <a16:creationId xmlns:a16="http://schemas.microsoft.com/office/drawing/2014/main" id="{757B0B9D-D263-4E0D-9B95-329C8F7D49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4453097-0EBE-4283-8AD0-E46D53EC1F5C}"/>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9107159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4D2683F-BB0C-41B3-8B46-79634CB52DD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3988F8A-5A28-4623-8785-88A1D06A6C67}"/>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3AA9D45-9C84-450A-94D0-B0E7A88EDEA1}"/>
              </a:ext>
            </a:extLst>
          </p:cNvPr>
          <p:cNvSpPr>
            <a:spLocks noGrp="1"/>
          </p:cNvSpPr>
          <p:nvPr>
            <p:ph type="dt" sz="half" idx="10"/>
          </p:nvPr>
        </p:nvSpPr>
        <p:spPr/>
        <p:txBody>
          <a:bodyPr/>
          <a:lstStyle/>
          <a:p>
            <a:fld id="{08F852DD-A038-4ABE-B115-9D64ED562377}" type="datetimeFigureOut">
              <a:rPr lang="zh-CN" altLang="en-US" smtClean="0"/>
              <a:t>2024/6/3</a:t>
            </a:fld>
            <a:endParaRPr lang="zh-CN" altLang="en-US"/>
          </a:p>
        </p:txBody>
      </p:sp>
      <p:sp>
        <p:nvSpPr>
          <p:cNvPr id="5" name="页脚占位符 4">
            <a:extLst>
              <a:ext uri="{FF2B5EF4-FFF2-40B4-BE49-F238E27FC236}">
                <a16:creationId xmlns:a16="http://schemas.microsoft.com/office/drawing/2014/main" id="{2837B340-4C91-4E2E-88C0-3316232BDD6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8FBD6CC-3CDD-4A76-9E99-36B978E38DE0}"/>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7871418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514D9F-C08F-49E2-9375-6C842A979952}"/>
              </a:ext>
            </a:extLst>
          </p:cNvPr>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A31B35A3-42FA-4DE0-9CED-E01897DCB8AD}"/>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F6E0A571-B802-4371-843B-F5566E924F4A}"/>
              </a:ext>
            </a:extLst>
          </p:cNvPr>
          <p:cNvSpPr>
            <a:spLocks noGrp="1"/>
          </p:cNvSpPr>
          <p:nvPr>
            <p:ph type="dt" sz="half" idx="10"/>
          </p:nvPr>
        </p:nvSpPr>
        <p:spPr/>
        <p:txBody>
          <a:bodyPr/>
          <a:lstStyle/>
          <a:p>
            <a:fld id="{08F852DD-A038-4ABE-B115-9D64ED562377}" type="datetimeFigureOut">
              <a:rPr lang="zh-CN" altLang="en-US" smtClean="0"/>
              <a:t>2024/6/3</a:t>
            </a:fld>
            <a:endParaRPr lang="zh-CN" altLang="en-US"/>
          </a:p>
        </p:txBody>
      </p:sp>
      <p:sp>
        <p:nvSpPr>
          <p:cNvPr id="5" name="页脚占位符 4">
            <a:extLst>
              <a:ext uri="{FF2B5EF4-FFF2-40B4-BE49-F238E27FC236}">
                <a16:creationId xmlns:a16="http://schemas.microsoft.com/office/drawing/2014/main" id="{69D7439F-8996-4414-A344-607FC26653F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DB5617F-350D-4F46-96B0-39751BDD1455}"/>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6316368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7F6DE10-6947-43CD-B333-AA5E78BF24D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0DD6EE9-AEF4-4663-A734-62D2F5CCE360}"/>
              </a:ext>
            </a:extLst>
          </p:cNvPr>
          <p:cNvSpPr>
            <a:spLocks noGrp="1"/>
          </p:cNvSpPr>
          <p:nvPr>
            <p:ph sz="half" idx="1"/>
          </p:nvPr>
        </p:nvSpPr>
        <p:spPr>
          <a:xfrm>
            <a:off x="628650" y="1825625"/>
            <a:ext cx="386715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CDE4290A-15D0-4BE9-8F50-3FC3058CBF6C}"/>
              </a:ext>
            </a:extLst>
          </p:cNvPr>
          <p:cNvSpPr>
            <a:spLocks noGrp="1"/>
          </p:cNvSpPr>
          <p:nvPr>
            <p:ph sz="half" idx="2"/>
          </p:nvPr>
        </p:nvSpPr>
        <p:spPr>
          <a:xfrm>
            <a:off x="4648200" y="1825625"/>
            <a:ext cx="386715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BA9380BF-2B45-4AEF-92D5-4FB218694F26}"/>
              </a:ext>
            </a:extLst>
          </p:cNvPr>
          <p:cNvSpPr>
            <a:spLocks noGrp="1"/>
          </p:cNvSpPr>
          <p:nvPr>
            <p:ph type="dt" sz="half" idx="10"/>
          </p:nvPr>
        </p:nvSpPr>
        <p:spPr/>
        <p:txBody>
          <a:bodyPr/>
          <a:lstStyle/>
          <a:p>
            <a:fld id="{08F852DD-A038-4ABE-B115-9D64ED562377}" type="datetimeFigureOut">
              <a:rPr lang="zh-CN" altLang="en-US" smtClean="0"/>
              <a:t>2024/6/3</a:t>
            </a:fld>
            <a:endParaRPr lang="zh-CN" altLang="en-US"/>
          </a:p>
        </p:txBody>
      </p:sp>
      <p:sp>
        <p:nvSpPr>
          <p:cNvPr id="6" name="页脚占位符 5">
            <a:extLst>
              <a:ext uri="{FF2B5EF4-FFF2-40B4-BE49-F238E27FC236}">
                <a16:creationId xmlns:a16="http://schemas.microsoft.com/office/drawing/2014/main" id="{04EDCBC5-AB9A-4419-A428-D4384764284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E7F9B1E-D731-4F6A-8D51-DC5535577978}"/>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4313727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1E6608-E025-464A-97AB-551BED90404A}"/>
              </a:ext>
            </a:extLst>
          </p:cNvPr>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9A36693-F20F-4FB6-BA60-1D02CDBCB057}"/>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6A64D132-FFAC-4E48-82FD-7446D44A688E}"/>
              </a:ext>
            </a:extLst>
          </p:cNvPr>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92626921-926E-454A-B128-14E66B5B216A}"/>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E20D0697-7093-4860-B0FC-7FCBC3E4EB61}"/>
              </a:ext>
            </a:extLst>
          </p:cNvPr>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14D004DE-8D93-4BC1-ACB5-99D4F85071CF}"/>
              </a:ext>
            </a:extLst>
          </p:cNvPr>
          <p:cNvSpPr>
            <a:spLocks noGrp="1"/>
          </p:cNvSpPr>
          <p:nvPr>
            <p:ph type="dt" sz="half" idx="10"/>
          </p:nvPr>
        </p:nvSpPr>
        <p:spPr/>
        <p:txBody>
          <a:bodyPr/>
          <a:lstStyle/>
          <a:p>
            <a:fld id="{08F852DD-A038-4ABE-B115-9D64ED562377}" type="datetimeFigureOut">
              <a:rPr lang="zh-CN" altLang="en-US" smtClean="0"/>
              <a:t>2024/6/3</a:t>
            </a:fld>
            <a:endParaRPr lang="zh-CN" altLang="en-US"/>
          </a:p>
        </p:txBody>
      </p:sp>
      <p:sp>
        <p:nvSpPr>
          <p:cNvPr id="8" name="页脚占位符 7">
            <a:extLst>
              <a:ext uri="{FF2B5EF4-FFF2-40B4-BE49-F238E27FC236}">
                <a16:creationId xmlns:a16="http://schemas.microsoft.com/office/drawing/2014/main" id="{EE490E1C-279C-439B-81A4-5B118DD72A5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F68E4E4-7969-4A86-A2F6-4FFDD5CF7B07}"/>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6705437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99D04D-9297-421F-8060-FAD62230C0D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3624B1F-EEC8-424B-AD11-BAC94D2E689D}"/>
              </a:ext>
            </a:extLst>
          </p:cNvPr>
          <p:cNvSpPr>
            <a:spLocks noGrp="1"/>
          </p:cNvSpPr>
          <p:nvPr>
            <p:ph type="dt" sz="half" idx="10"/>
          </p:nvPr>
        </p:nvSpPr>
        <p:spPr/>
        <p:txBody>
          <a:bodyPr/>
          <a:lstStyle/>
          <a:p>
            <a:fld id="{08F852DD-A038-4ABE-B115-9D64ED562377}" type="datetimeFigureOut">
              <a:rPr lang="zh-CN" altLang="en-US" smtClean="0"/>
              <a:t>2024/6/3</a:t>
            </a:fld>
            <a:endParaRPr lang="zh-CN" altLang="en-US"/>
          </a:p>
        </p:txBody>
      </p:sp>
      <p:sp>
        <p:nvSpPr>
          <p:cNvPr id="4" name="页脚占位符 3">
            <a:extLst>
              <a:ext uri="{FF2B5EF4-FFF2-40B4-BE49-F238E27FC236}">
                <a16:creationId xmlns:a16="http://schemas.microsoft.com/office/drawing/2014/main" id="{1C51022C-1E7F-4FD0-BD51-91C09E540D4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67769C1-AB1E-4CA7-BEF3-CB4FF0617632}"/>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38190146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A854DC1-EFAB-4F72-B67F-8578F2BB1A62}"/>
              </a:ext>
            </a:extLst>
          </p:cNvPr>
          <p:cNvSpPr>
            <a:spLocks noGrp="1"/>
          </p:cNvSpPr>
          <p:nvPr>
            <p:ph type="dt" sz="half" idx="10"/>
          </p:nvPr>
        </p:nvSpPr>
        <p:spPr/>
        <p:txBody>
          <a:bodyPr/>
          <a:lstStyle/>
          <a:p>
            <a:fld id="{08F852DD-A038-4ABE-B115-9D64ED562377}" type="datetimeFigureOut">
              <a:rPr lang="zh-CN" altLang="en-US" smtClean="0"/>
              <a:t>2024/6/3</a:t>
            </a:fld>
            <a:endParaRPr lang="zh-CN" altLang="en-US"/>
          </a:p>
        </p:txBody>
      </p:sp>
      <p:sp>
        <p:nvSpPr>
          <p:cNvPr id="3" name="页脚占位符 2">
            <a:extLst>
              <a:ext uri="{FF2B5EF4-FFF2-40B4-BE49-F238E27FC236}">
                <a16:creationId xmlns:a16="http://schemas.microsoft.com/office/drawing/2014/main" id="{64202B86-64A9-47EF-A5AD-4E7A86F5B17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D9A50BD1-137C-4E1C-B3C0-482B5ACB48D3}"/>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9216428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13C78EC-F358-4512-9B6E-518730C3B38B}"/>
              </a:ext>
            </a:extLst>
          </p:cNvPr>
          <p:cNvSpPr/>
          <p:nvPr userDrawn="1"/>
        </p:nvSpPr>
        <p:spPr>
          <a:xfrm>
            <a:off x="0" y="0"/>
            <a:ext cx="9144000" cy="6858000"/>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0FF463-946B-4ADB-94A9-BEDC51616DA4}"/>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FB370FD2-0807-4E26-975D-DC5F93386980}"/>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09F24B33-F72B-4F0C-B61D-65F4098B9F9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99EA7F0-29C2-40B0-B308-A6B84359C9AF}"/>
              </a:ext>
            </a:extLst>
          </p:cNvPr>
          <p:cNvSpPr>
            <a:spLocks noGrp="1"/>
          </p:cNvSpPr>
          <p:nvPr>
            <p:ph type="dt" sz="half" idx="10"/>
          </p:nvPr>
        </p:nvSpPr>
        <p:spPr/>
        <p:txBody>
          <a:bodyPr/>
          <a:lstStyle/>
          <a:p>
            <a:fld id="{08F852DD-A038-4ABE-B115-9D64ED562377}" type="datetimeFigureOut">
              <a:rPr lang="zh-CN" altLang="en-US" smtClean="0"/>
              <a:t>2024/6/3</a:t>
            </a:fld>
            <a:endParaRPr lang="zh-CN" altLang="en-US"/>
          </a:p>
        </p:txBody>
      </p:sp>
      <p:sp>
        <p:nvSpPr>
          <p:cNvPr id="6" name="页脚占位符 5">
            <a:extLst>
              <a:ext uri="{FF2B5EF4-FFF2-40B4-BE49-F238E27FC236}">
                <a16:creationId xmlns:a16="http://schemas.microsoft.com/office/drawing/2014/main" id="{5F31A401-531F-4992-A2BA-D60CB7FCCEC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F606F43-7AF5-4202-860F-1BD25FA803E5}"/>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42657624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AA7936C-7062-42F8-98D7-930068139EAB}"/>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003D1DA-0B99-4178-98C7-97B7C867C1C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3732B0B3-2EF2-49DF-9AE6-63D04C98AF0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5EDD9F8-A849-40BB-9389-E21B4A5ED20B}"/>
              </a:ext>
            </a:extLst>
          </p:cNvPr>
          <p:cNvSpPr>
            <a:spLocks noGrp="1"/>
          </p:cNvSpPr>
          <p:nvPr>
            <p:ph type="dt" sz="half" idx="10"/>
          </p:nvPr>
        </p:nvSpPr>
        <p:spPr/>
        <p:txBody>
          <a:bodyPr/>
          <a:lstStyle/>
          <a:p>
            <a:fld id="{08F852DD-A038-4ABE-B115-9D64ED562377}" type="datetimeFigureOut">
              <a:rPr lang="zh-CN" altLang="en-US" smtClean="0"/>
              <a:t>2024/6/3</a:t>
            </a:fld>
            <a:endParaRPr lang="zh-CN" altLang="en-US"/>
          </a:p>
        </p:txBody>
      </p:sp>
      <p:sp>
        <p:nvSpPr>
          <p:cNvPr id="6" name="页脚占位符 5">
            <a:extLst>
              <a:ext uri="{FF2B5EF4-FFF2-40B4-BE49-F238E27FC236}">
                <a16:creationId xmlns:a16="http://schemas.microsoft.com/office/drawing/2014/main" id="{451C3D19-E142-4D84-9777-5D989C2E388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E7BF4EA-894B-4AB3-B4C6-CC1F0FC6E991}"/>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8630697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804C27-D919-49C4-AB73-70CB83CB13D4}"/>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09721F6-3AEE-4711-9D5D-79F8CC38B867}"/>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3590235-F6D2-4013-858C-28AF89112B0B}"/>
              </a:ext>
            </a:extLst>
          </p:cNvPr>
          <p:cNvSpPr>
            <a:spLocks noGrp="1"/>
          </p:cNvSpPr>
          <p:nvPr>
            <p:ph type="dt" sz="half" idx="10"/>
          </p:nvPr>
        </p:nvSpPr>
        <p:spPr/>
        <p:txBody>
          <a:bodyPr/>
          <a:lstStyle/>
          <a:p>
            <a:fld id="{08F852DD-A038-4ABE-B115-9D64ED562377}" type="datetimeFigureOut">
              <a:rPr lang="zh-CN" altLang="en-US" smtClean="0"/>
              <a:t>2024/6/3</a:t>
            </a:fld>
            <a:endParaRPr lang="zh-CN" altLang="en-US"/>
          </a:p>
        </p:txBody>
      </p:sp>
      <p:sp>
        <p:nvSpPr>
          <p:cNvPr id="5" name="页脚占位符 4">
            <a:extLst>
              <a:ext uri="{FF2B5EF4-FFF2-40B4-BE49-F238E27FC236}">
                <a16:creationId xmlns:a16="http://schemas.microsoft.com/office/drawing/2014/main" id="{84A91C0E-5DDD-4DEA-80D0-52675CE8DFE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78D05A1-A8B1-44D7-B22E-B5CF808E8F5D}"/>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4729109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B97450F-C828-4F9C-A27F-68BF5CA7BF96}"/>
              </a:ext>
            </a:extLst>
          </p:cNvPr>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64A146E-2F44-4C64-83CA-777458DB3B36}"/>
              </a:ext>
            </a:extLst>
          </p:cNvPr>
          <p:cNvSpPr>
            <a:spLocks noGrp="1"/>
          </p:cNvSpPr>
          <p:nvPr>
            <p:ph type="body" orient="vert" idx="1"/>
          </p:nvPr>
        </p:nvSpPr>
        <p:spPr>
          <a:xfrm>
            <a:off x="628650" y="365125"/>
            <a:ext cx="5762625"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424951D-6D6C-45A5-BFCE-E42C09A945D4}"/>
              </a:ext>
            </a:extLst>
          </p:cNvPr>
          <p:cNvSpPr>
            <a:spLocks noGrp="1"/>
          </p:cNvSpPr>
          <p:nvPr>
            <p:ph type="dt" sz="half" idx="10"/>
          </p:nvPr>
        </p:nvSpPr>
        <p:spPr/>
        <p:txBody>
          <a:bodyPr/>
          <a:lstStyle/>
          <a:p>
            <a:fld id="{08F852DD-A038-4ABE-B115-9D64ED562377}" type="datetimeFigureOut">
              <a:rPr lang="zh-CN" altLang="en-US" smtClean="0"/>
              <a:t>2024/6/3</a:t>
            </a:fld>
            <a:endParaRPr lang="zh-CN" altLang="en-US"/>
          </a:p>
        </p:txBody>
      </p:sp>
      <p:sp>
        <p:nvSpPr>
          <p:cNvPr id="5" name="页脚占位符 4">
            <a:extLst>
              <a:ext uri="{FF2B5EF4-FFF2-40B4-BE49-F238E27FC236}">
                <a16:creationId xmlns:a16="http://schemas.microsoft.com/office/drawing/2014/main" id="{7B63889D-F801-40A5-AE61-30012191F5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9E354A9-590A-4A20-83E6-40756F21AC94}"/>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34554329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61280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2024/6/3</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
        <p:nvSpPr>
          <p:cNvPr id="8"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79512" y="433604"/>
            <a:ext cx="8229600" cy="461665"/>
          </a:xfrm>
          <a:noFill/>
        </p:spPr>
        <p:txBody>
          <a:bodyPr wrap="square" rtlCol="0">
            <a:spAutoFit/>
          </a:bodyPr>
          <a:lstStyle>
            <a:lvl1pPr>
              <a:defRPr kumimoji="1"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lvl="0"/>
            <a:r>
              <a:rPr lang="zh-CN" altLang="en-US" dirty="0"/>
              <a:t>单击此处编辑母版标题样式</a:t>
            </a:r>
          </a:p>
        </p:txBody>
      </p:sp>
      <p:sp>
        <p:nvSpPr>
          <p:cNvPr id="3" name="内容占位符 2"/>
          <p:cNvSpPr>
            <a:spLocks noGrp="1"/>
          </p:cNvSpPr>
          <p:nvPr>
            <p:ph idx="1"/>
          </p:nvPr>
        </p:nvSpPr>
        <p:spPr>
          <a:xfrm>
            <a:off x="457200" y="1508787"/>
            <a:ext cx="8229600" cy="768085"/>
          </a:xfrm>
        </p:spPr>
        <p:txBody>
          <a:bodyPr/>
          <a:lstStyle>
            <a:lvl1pPr>
              <a:defRPr kumimoji="1" lang="zh-CN" altLang="en-US" sz="1800" b="0" kern="1200"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defRPr>
            </a:lvl1pPr>
            <a:lvl2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0" algn="l" defTabSz="914400" rtl="0" eaLnBrk="1" latinLnBrk="0" hangingPunct="1">
              <a:defRPr kumimoji="1" lang="zh-CN" altLang="en-US" sz="1800" kern="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a:xfrm>
            <a:off x="457200" y="6356351"/>
            <a:ext cx="2133600" cy="365125"/>
          </a:xfrm>
        </p:spPr>
        <p:txBody>
          <a:bodyPr/>
          <a:lstStyle/>
          <a:p>
            <a:endParaRPr lang="zh-CN" altLang="en-US"/>
          </a:p>
        </p:txBody>
      </p:sp>
      <p:sp>
        <p:nvSpPr>
          <p:cNvPr id="8" name="页脚占位符 7"/>
          <p:cNvSpPr>
            <a:spLocks noGrp="1"/>
          </p:cNvSpPr>
          <p:nvPr>
            <p:ph type="ftr" sz="quarter" idx="11"/>
          </p:nvPr>
        </p:nvSpPr>
        <p:spPr>
          <a:xfrm>
            <a:off x="3124200" y="6356351"/>
            <a:ext cx="2895600" cy="365125"/>
          </a:xfrm>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34" descr="SC0363"/>
          <p:cNvPicPr>
            <a:picLocks noChangeAspect="1" noChangeArrowheads="1"/>
          </p:cNvPicPr>
          <p:nvPr/>
        </p:nvPicPr>
        <p:blipFill>
          <a:blip r:embed="rId14" cstate="print">
            <a:extLst>
              <a:ext uri="{28A0092B-C50C-407E-A947-70E740481C1C}">
                <a14:useLocalDpi xmlns:a14="http://schemas.microsoft.com/office/drawing/2010/main" val="0"/>
              </a:ext>
            </a:extLst>
          </a:blip>
          <a:srcRect l="14438" t="56235" b="16121"/>
          <a:stretch>
            <a:fillRect/>
          </a:stretch>
        </p:blipFill>
        <p:spPr bwMode="auto">
          <a:xfrm>
            <a:off x="0" y="0"/>
            <a:ext cx="9144000"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35" descr="SC0363"/>
          <p:cNvPicPr>
            <a:picLocks noChangeAspect="1" noChangeArrowheads="1"/>
          </p:cNvPicPr>
          <p:nvPr/>
        </p:nvPicPr>
        <p:blipFill>
          <a:blip r:embed="rId14" cstate="print">
            <a:extLst>
              <a:ext uri="{28A0092B-C50C-407E-A947-70E740481C1C}">
                <a14:useLocalDpi xmlns:a14="http://schemas.microsoft.com/office/drawing/2010/main" val="0"/>
              </a:ext>
            </a:extLst>
          </a:blip>
          <a:srcRect l="14438" t="56235" r="15344" b="14987"/>
          <a:stretch>
            <a:fillRect/>
          </a:stretch>
        </p:blipFill>
        <p:spPr bwMode="auto">
          <a:xfrm>
            <a:off x="1639888" y="0"/>
            <a:ext cx="7504112"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pic>
        <p:nvPicPr>
          <p:cNvPr id="3" name="图片 2">
            <a:extLst>
              <a:ext uri="{FF2B5EF4-FFF2-40B4-BE49-F238E27FC236}">
                <a16:creationId xmlns:a16="http://schemas.microsoft.com/office/drawing/2014/main" id="{C9C83AF0-DD1F-C2EB-CA9F-45F461CC8658}"/>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985648" y="6311005"/>
            <a:ext cx="2062081" cy="42723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7" r:id="rId3"/>
    <p:sldLayoutId id="2147483651" r:id="rId4"/>
    <p:sldLayoutId id="2147483652" r:id="rId5"/>
    <p:sldLayoutId id="2147483653" r:id="rId6"/>
    <p:sldLayoutId id="2147483654" r:id="rId7"/>
    <p:sldLayoutId id="2147483658" r:id="rId8"/>
    <p:sldLayoutId id="2147483661" r:id="rId9"/>
    <p:sldLayoutId id="2147483663" r:id="rId10"/>
    <p:sldLayoutId id="2147483665" r:id="rId11"/>
    <p:sldLayoutId id="214748366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4ABF790-56F0-4F87-9849-A8685691B9D5}"/>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4C44A823-2CDF-478C-930E-46794555CC0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12FEEDA-7F3B-4A17-81E8-8AA17C996FA7}"/>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F852DD-A038-4ABE-B115-9D64ED562377}" type="datetimeFigureOut">
              <a:rPr lang="zh-CN" altLang="en-US" smtClean="0"/>
              <a:t>2024/6/3</a:t>
            </a:fld>
            <a:endParaRPr lang="zh-CN" altLang="en-US"/>
          </a:p>
        </p:txBody>
      </p:sp>
      <p:sp>
        <p:nvSpPr>
          <p:cNvPr id="5" name="页脚占位符 4">
            <a:extLst>
              <a:ext uri="{FF2B5EF4-FFF2-40B4-BE49-F238E27FC236}">
                <a16:creationId xmlns:a16="http://schemas.microsoft.com/office/drawing/2014/main" id="{130D77C3-2851-47DF-A5AA-5D41BB783219}"/>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CA46096-04D9-4F33-96FE-5F148E1ABB5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61359137"/>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chart" Target="../charts/chart11.xml"/></Relationships>
</file>

<file path=ppt/slides/_rels/slide13.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chart" Target="../charts/chart15.xml"/></Relationships>
</file>

<file path=ppt/slides/_rels/slide17.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chart" Target="../charts/chart4.xml"/><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096019" y="2545759"/>
            <a:ext cx="7369326" cy="646331"/>
          </a:xfrm>
          <a:prstGeom prst="rect">
            <a:avLst/>
          </a:prstGeom>
          <a:noFill/>
          <a:effectLst/>
        </p:spPr>
        <p:txBody>
          <a:bodyPr wrap="none">
            <a:spAutoFit/>
          </a:bodyPr>
          <a:lstStyle/>
          <a:p>
            <a:pPr algn="ctr">
              <a:defRPr/>
            </a:pPr>
            <a:r>
              <a:rPr lang="en-US" altLang="zh-CN" sz="3600" b="1" kern="10">
                <a:effectLst>
                  <a:reflection blurRad="6350" stA="27000" endPos="60000" dist="60007" dir="5400000" sy="-100000" algn="bl" rotWithShape="0"/>
                </a:effectLst>
                <a:latin typeface="黑体" panose="02010609060101010101" charset="-122"/>
                <a:ea typeface="黑体" panose="02010609060101010101" charset="-122"/>
              </a:rPr>
              <a:t>2024</a:t>
            </a:r>
            <a:r>
              <a:rPr lang="zh-CN" altLang="en-US" sz="3600" b="1" kern="10">
                <a:effectLst>
                  <a:reflection blurRad="6350" stA="27000" endPos="60000" dist="60007" dir="5400000" sy="-100000" algn="bl" rotWithShape="0"/>
                </a:effectLst>
                <a:latin typeface="黑体" panose="02010609060101010101" charset="-122"/>
                <a:ea typeface="黑体" panose="02010609060101010101" charset="-122"/>
              </a:rPr>
              <a:t>年</a:t>
            </a:r>
            <a:r>
              <a:rPr lang="en-US" altLang="zh-CN" sz="3600" b="1" kern="10" dirty="0">
                <a:effectLst>
                  <a:reflection blurRad="6350" stA="27000" endPos="60000" dist="60007" dir="5400000" sy="-100000" algn="bl" rotWithShape="0"/>
                </a:effectLst>
                <a:latin typeface="黑体" panose="02010609060101010101" charset="-122"/>
                <a:ea typeface="黑体" panose="02010609060101010101" charset="-122"/>
              </a:rPr>
              <a:t>4</a:t>
            </a:r>
            <a:r>
              <a:rPr lang="zh-CN" altLang="en-US" sz="3600" b="1" kern="10">
                <a:effectLst>
                  <a:reflection blurRad="6350" stA="27000" endPos="60000" dist="60007" dir="5400000" sy="-100000" algn="bl" rotWithShape="0"/>
                </a:effectLst>
                <a:latin typeface="黑体" panose="02010609060101010101" charset="-122"/>
                <a:ea typeface="黑体" panose="02010609060101010101" charset="-122"/>
              </a:rPr>
              <a:t>月</a:t>
            </a:r>
            <a:r>
              <a:rPr lang="zh-CN" altLang="en-US" sz="3600" b="1" kern="10" dirty="0">
                <a:effectLst>
                  <a:reflection blurRad="6350" stA="27000" endPos="60000" dist="60007" dir="5400000" sy="-100000" algn="bl" rotWithShape="0"/>
                </a:effectLst>
                <a:latin typeface="黑体" panose="02010609060101010101" charset="-122"/>
                <a:ea typeface="黑体" panose="02010609060101010101" charset="-122"/>
              </a:rPr>
              <a:t>全国二手车市场深度分析</a:t>
            </a:r>
            <a:endParaRPr lang="zh-CN" alt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reflection blurRad="6350" stA="27000" endPos="60000" dist="60007" dir="5400000" sy="-100000" algn="bl" rotWithShape="0"/>
              </a:effectLst>
              <a:latin typeface="Arial" panose="020B0604020202020204" pitchFamily="34" charset="0"/>
            </a:endParaRPr>
          </a:p>
        </p:txBody>
      </p:sp>
      <p:pic>
        <p:nvPicPr>
          <p:cNvPr id="3" name="图片 2">
            <a:extLst>
              <a:ext uri="{FF2B5EF4-FFF2-40B4-BE49-F238E27FC236}">
                <a16:creationId xmlns:a16="http://schemas.microsoft.com/office/drawing/2014/main" id="{BD9FF379-C1F5-0880-588D-0E56982339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614" y="1008770"/>
            <a:ext cx="3575969" cy="74089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72EAD8E7-60D4-B56B-840B-B3564D2EA548}"/>
              </a:ext>
            </a:extLst>
          </p:cNvPr>
          <p:cNvSpPr txBox="1"/>
          <p:nvPr/>
        </p:nvSpPr>
        <p:spPr>
          <a:xfrm>
            <a:off x="392675" y="4565696"/>
            <a:ext cx="8568445" cy="1750864"/>
          </a:xfrm>
          <a:prstGeom prst="rect">
            <a:avLst/>
          </a:prstGeom>
          <a:noFill/>
        </p:spPr>
        <p:txBody>
          <a:bodyPr wrap="square" rtlCol="0">
            <a:spAutoFit/>
          </a:bodyPr>
          <a:lstStyle/>
          <a:p>
            <a:pPr algn="l">
              <a:lnSpc>
                <a:spcPct val="200000"/>
              </a:lnSpc>
            </a:pPr>
            <a:r>
              <a:rPr lang="en-US" altLang="zh-CN" sz="1400">
                <a:latin typeface="微软雅黑" panose="020B0503020204020204" pitchFamily="34" charset="-122"/>
                <a:ea typeface="微软雅黑" panose="020B0503020204020204" pitchFamily="34" charset="-122"/>
                <a:cs typeface="+mn-cs"/>
              </a:rPr>
              <a:t>1-4</a:t>
            </a:r>
            <a:r>
              <a:rPr lang="zh-CN" altLang="en-US" sz="1400">
                <a:latin typeface="微软雅黑" panose="020B0503020204020204" pitchFamily="34" charset="-122"/>
                <a:ea typeface="微软雅黑" panose="020B0503020204020204" pitchFamily="34" charset="-122"/>
                <a:cs typeface="+mn-cs"/>
              </a:rPr>
              <a:t>月</a:t>
            </a:r>
            <a:r>
              <a:rPr lang="zh-CN" altLang="en-US" sz="1400" dirty="0">
                <a:latin typeface="微软雅黑" panose="020B0503020204020204" pitchFamily="34" charset="-122"/>
                <a:ea typeface="微软雅黑" panose="020B0503020204020204" pitchFamily="34" charset="-122"/>
                <a:cs typeface="+mn-cs"/>
              </a:rPr>
              <a:t>，二手车使用年限在</a:t>
            </a:r>
            <a:r>
              <a:rPr lang="en-US" altLang="zh-CN" sz="1400" dirty="0">
                <a:latin typeface="微软雅黑" panose="020B0503020204020204" pitchFamily="34" charset="-122"/>
                <a:ea typeface="微软雅黑" panose="020B0503020204020204" pitchFamily="34" charset="-122"/>
                <a:cs typeface="+mn-cs"/>
              </a:rPr>
              <a:t>3-6</a:t>
            </a:r>
            <a:r>
              <a:rPr lang="zh-CN" altLang="en-US" sz="1400" dirty="0">
                <a:latin typeface="微软雅黑" panose="020B0503020204020204" pitchFamily="34" charset="-122"/>
                <a:ea typeface="微软雅黑" panose="020B0503020204020204" pitchFamily="34" charset="-122"/>
                <a:cs typeface="+mn-cs"/>
              </a:rPr>
              <a:t>年的交易量最多</a:t>
            </a:r>
            <a:r>
              <a:rPr lang="en-US" altLang="zh-CN" sz="1400" dirty="0">
                <a:latin typeface="微软雅黑" panose="020B0503020204020204" pitchFamily="34" charset="-122"/>
                <a:ea typeface="微软雅黑" panose="020B0503020204020204" pitchFamily="34" charset="-122"/>
                <a:cs typeface="+mn-cs"/>
              </a:rPr>
              <a:t>,</a:t>
            </a:r>
            <a:r>
              <a:rPr lang="zh-CN" altLang="en-US" sz="1400" dirty="0">
                <a:latin typeface="微软雅黑" panose="020B0503020204020204" pitchFamily="34" charset="-122"/>
                <a:ea typeface="微软雅黑" panose="020B0503020204020204" pitchFamily="34" charset="-122"/>
                <a:cs typeface="+mn-cs"/>
              </a:rPr>
              <a:t>占</a:t>
            </a:r>
            <a:r>
              <a:rPr lang="zh-CN" altLang="en-US" sz="1400">
                <a:latin typeface="微软雅黑" panose="020B0503020204020204" pitchFamily="34" charset="-122"/>
                <a:ea typeface="微软雅黑" panose="020B0503020204020204" pitchFamily="34" charset="-122"/>
                <a:cs typeface="+mn-cs"/>
              </a:rPr>
              <a:t>比为</a:t>
            </a:r>
            <a:r>
              <a:rPr lang="en-US" altLang="zh-CN" sz="1400">
                <a:latin typeface="微软雅黑" panose="020B0503020204020204" pitchFamily="34" charset="-122"/>
                <a:ea typeface="微软雅黑" panose="020B0503020204020204" pitchFamily="34" charset="-122"/>
                <a:cs typeface="+mn-cs"/>
              </a:rPr>
              <a:t>47.2%</a:t>
            </a:r>
            <a:r>
              <a:rPr lang="zh-CN" altLang="en-US" sz="1400" dirty="0">
                <a:latin typeface="微软雅黑" panose="020B0503020204020204" pitchFamily="34" charset="-122"/>
                <a:ea typeface="微软雅黑" panose="020B0503020204020204" pitchFamily="34" charset="-122"/>
                <a:cs typeface="+mn-cs"/>
              </a:rPr>
              <a:t>，较去年</a:t>
            </a:r>
            <a:r>
              <a:rPr lang="zh-CN" altLang="en-US" sz="1400">
                <a:latin typeface="微软雅黑" panose="020B0503020204020204" pitchFamily="34" charset="-122"/>
                <a:ea typeface="微软雅黑" panose="020B0503020204020204" pitchFamily="34" charset="-122"/>
                <a:cs typeface="+mn-cs"/>
              </a:rPr>
              <a:t>同期增加</a:t>
            </a:r>
            <a:r>
              <a:rPr lang="en-US" altLang="zh-CN" sz="1400">
                <a:latin typeface="微软雅黑" panose="020B0503020204020204" pitchFamily="34" charset="-122"/>
                <a:ea typeface="微软雅黑" panose="020B0503020204020204" pitchFamily="34" charset="-122"/>
                <a:cs typeface="+mn-cs"/>
              </a:rPr>
              <a:t>6.9</a:t>
            </a:r>
            <a:r>
              <a:rPr lang="zh-CN" altLang="en-US" sz="1400">
                <a:latin typeface="微软雅黑" panose="020B0503020204020204" pitchFamily="34" charset="-122"/>
                <a:ea typeface="微软雅黑" panose="020B0503020204020204" pitchFamily="34" charset="-122"/>
                <a:cs typeface="+mn-cs"/>
              </a:rPr>
              <a:t>个</a:t>
            </a:r>
            <a:r>
              <a:rPr lang="zh-CN" altLang="en-US" sz="1400" dirty="0">
                <a:latin typeface="微软雅黑" panose="020B0503020204020204" pitchFamily="34" charset="-122"/>
                <a:ea typeface="微软雅黑" panose="020B0503020204020204" pitchFamily="34" charset="-122"/>
                <a:cs typeface="+mn-cs"/>
              </a:rPr>
              <a:t>百分点；</a:t>
            </a:r>
            <a:endParaRPr lang="zh-CN" altLang="en-US" sz="14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cs typeface="+mn-cs"/>
              </a:rPr>
              <a:t>使用年限在</a:t>
            </a:r>
            <a:r>
              <a:rPr lang="en-US" altLang="zh-CN" sz="1400" dirty="0">
                <a:latin typeface="微软雅黑" panose="020B0503020204020204" pitchFamily="34" charset="-122"/>
                <a:ea typeface="微软雅黑" panose="020B0503020204020204" pitchFamily="34" charset="-122"/>
                <a:cs typeface="+mn-cs"/>
              </a:rPr>
              <a:t>3</a:t>
            </a:r>
            <a:r>
              <a:rPr lang="zh-CN" altLang="en-US" sz="1400" dirty="0">
                <a:latin typeface="微软雅黑" panose="020B0503020204020204" pitchFamily="34" charset="-122"/>
                <a:ea typeface="微软雅黑" panose="020B0503020204020204" pitchFamily="34" charset="-122"/>
                <a:cs typeface="+mn-cs"/>
              </a:rPr>
              <a:t>年内车型占</a:t>
            </a:r>
            <a:r>
              <a:rPr lang="zh-CN" altLang="en-US" sz="1400">
                <a:latin typeface="微软雅黑" panose="020B0503020204020204" pitchFamily="34" charset="-122"/>
                <a:ea typeface="微软雅黑" panose="020B0503020204020204" pitchFamily="34" charset="-122"/>
                <a:cs typeface="+mn-cs"/>
              </a:rPr>
              <a:t>比为</a:t>
            </a:r>
            <a:r>
              <a:rPr lang="en-US" altLang="zh-CN" sz="1400">
                <a:latin typeface="微软雅黑" panose="020B0503020204020204" pitchFamily="34" charset="-122"/>
                <a:ea typeface="微软雅黑" panose="020B0503020204020204" pitchFamily="34" charset="-122"/>
              </a:rPr>
              <a:t>27.7</a:t>
            </a:r>
            <a:r>
              <a:rPr lang="en-US" altLang="zh-CN" sz="1400">
                <a:latin typeface="微软雅黑" panose="020B0503020204020204" pitchFamily="34" charset="-122"/>
                <a:ea typeface="微软雅黑" panose="020B0503020204020204" pitchFamily="34" charset="-122"/>
                <a:cs typeface="+mn-cs"/>
              </a:rPr>
              <a:t>%</a:t>
            </a:r>
            <a:r>
              <a:rPr lang="zh-CN" altLang="en-US" sz="1400" dirty="0">
                <a:latin typeface="微软雅黑" panose="020B0503020204020204" pitchFamily="34" charset="-122"/>
                <a:ea typeface="微软雅黑" panose="020B0503020204020204" pitchFamily="34" charset="-122"/>
                <a:cs typeface="+mn-cs"/>
              </a:rPr>
              <a:t>，较去年同期</a:t>
            </a:r>
            <a:r>
              <a:rPr lang="zh-CN" altLang="en-US" sz="1400">
                <a:latin typeface="微软雅黑" panose="020B0503020204020204" pitchFamily="34" charset="-122"/>
                <a:ea typeface="微软雅黑" panose="020B0503020204020204" pitchFamily="34" charset="-122"/>
                <a:cs typeface="+mn-cs"/>
              </a:rPr>
              <a:t>增加了</a:t>
            </a:r>
            <a:r>
              <a:rPr lang="en-US" altLang="zh-CN" sz="1400">
                <a:latin typeface="微软雅黑" panose="020B0503020204020204" pitchFamily="34" charset="-122"/>
                <a:ea typeface="微软雅黑" panose="020B0503020204020204" pitchFamily="34" charset="-122"/>
              </a:rPr>
              <a:t>0.5</a:t>
            </a:r>
            <a:r>
              <a:rPr lang="zh-CN" altLang="en-US" sz="1400">
                <a:latin typeface="微软雅黑" panose="020B0503020204020204" pitchFamily="34" charset="-122"/>
                <a:ea typeface="微软雅黑" panose="020B0503020204020204" pitchFamily="34" charset="-122"/>
                <a:cs typeface="+mn-cs"/>
              </a:rPr>
              <a:t>个</a:t>
            </a:r>
            <a:r>
              <a:rPr lang="zh-CN" altLang="en-US" sz="1400" dirty="0">
                <a:latin typeface="微软雅黑" panose="020B0503020204020204" pitchFamily="34" charset="-122"/>
                <a:ea typeface="微软雅黑" panose="020B0503020204020204" pitchFamily="34" charset="-122"/>
                <a:cs typeface="+mn-cs"/>
              </a:rPr>
              <a:t>百分点；</a:t>
            </a:r>
            <a:endParaRPr lang="en-US" altLang="zh-CN" sz="1400" dirty="0">
              <a:latin typeface="微软雅黑" panose="020B0503020204020204" pitchFamily="34" charset="-122"/>
              <a:ea typeface="微软雅黑" panose="020B0503020204020204" pitchFamily="34" charset="-122"/>
              <a:cs typeface="+mn-cs"/>
            </a:endParaRPr>
          </a:p>
          <a:p>
            <a:pPr>
              <a:lnSpc>
                <a:spcPct val="200000"/>
              </a:lnSpc>
              <a:defRPr/>
            </a:pPr>
            <a:r>
              <a:rPr lang="zh-CN" altLang="en-US" sz="1400" dirty="0">
                <a:latin typeface="微软雅黑" panose="020B0503020204020204" pitchFamily="34" charset="-122"/>
                <a:ea typeface="微软雅黑" panose="020B0503020204020204" pitchFamily="34" charset="-122"/>
                <a:cs typeface="+mn-cs"/>
              </a:rPr>
              <a:t>车龄在</a:t>
            </a:r>
            <a:r>
              <a:rPr lang="en-US" altLang="zh-CN" sz="1400" dirty="0">
                <a:latin typeface="微软雅黑" panose="020B0503020204020204" pitchFamily="34" charset="-122"/>
                <a:ea typeface="微软雅黑" panose="020B0503020204020204" pitchFamily="34" charset="-122"/>
                <a:cs typeface="+mn-cs"/>
              </a:rPr>
              <a:t>7-10</a:t>
            </a:r>
            <a:r>
              <a:rPr lang="zh-CN" altLang="en-US" sz="1400" dirty="0">
                <a:latin typeface="微软雅黑" panose="020B0503020204020204" pitchFamily="34" charset="-122"/>
                <a:ea typeface="微软雅黑" panose="020B0503020204020204" pitchFamily="34" charset="-122"/>
                <a:cs typeface="+mn-cs"/>
              </a:rPr>
              <a:t>年的车型占</a:t>
            </a:r>
            <a:r>
              <a:rPr lang="zh-CN" altLang="en-US" sz="1400">
                <a:latin typeface="微软雅黑" panose="020B0503020204020204" pitchFamily="34" charset="-122"/>
                <a:ea typeface="微软雅黑" panose="020B0503020204020204" pitchFamily="34" charset="-122"/>
                <a:cs typeface="+mn-cs"/>
              </a:rPr>
              <a:t>比为</a:t>
            </a:r>
            <a:r>
              <a:rPr lang="en-US" altLang="zh-CN" sz="1400">
                <a:latin typeface="微软雅黑" panose="020B0503020204020204" pitchFamily="34" charset="-122"/>
                <a:ea typeface="微软雅黑" panose="020B0503020204020204" pitchFamily="34" charset="-122"/>
                <a:cs typeface="+mn-cs"/>
              </a:rPr>
              <a:t>17.4%</a:t>
            </a:r>
            <a:r>
              <a:rPr lang="zh-CN" altLang="en-US" sz="1400" dirty="0">
                <a:latin typeface="微软雅黑" panose="020B0503020204020204" pitchFamily="34" charset="-122"/>
                <a:ea typeface="微软雅黑" panose="020B0503020204020204" pitchFamily="34" charset="-122"/>
                <a:cs typeface="+mn-cs"/>
              </a:rPr>
              <a:t>，较去年同期</a:t>
            </a:r>
            <a:r>
              <a:rPr lang="zh-CN" altLang="en-US" sz="1400">
                <a:latin typeface="微软雅黑" panose="020B0503020204020204" pitchFamily="34" charset="-122"/>
                <a:ea typeface="微软雅黑" panose="020B0503020204020204" pitchFamily="34" charset="-122"/>
              </a:rPr>
              <a:t>下降了</a:t>
            </a:r>
            <a:r>
              <a:rPr lang="en-US" altLang="zh-CN" sz="1400">
                <a:latin typeface="微软雅黑" panose="020B0503020204020204" pitchFamily="34" charset="-122"/>
                <a:ea typeface="微软雅黑" panose="020B0503020204020204" pitchFamily="34" charset="-122"/>
              </a:rPr>
              <a:t>4.7</a:t>
            </a:r>
            <a:r>
              <a:rPr lang="zh-CN" altLang="en-US" sz="1400">
                <a:latin typeface="微软雅黑" panose="020B0503020204020204" pitchFamily="34" charset="-122"/>
                <a:ea typeface="微软雅黑" panose="020B0503020204020204" pitchFamily="34" charset="-122"/>
                <a:cs typeface="+mn-cs"/>
              </a:rPr>
              <a:t>个</a:t>
            </a:r>
            <a:r>
              <a:rPr lang="zh-CN" altLang="en-US" sz="1400" dirty="0">
                <a:latin typeface="微软雅黑" panose="020B0503020204020204" pitchFamily="34" charset="-122"/>
                <a:ea typeface="微软雅黑" panose="020B0503020204020204" pitchFamily="34" charset="-122"/>
                <a:cs typeface="+mn-cs"/>
              </a:rPr>
              <a:t>百分点；</a:t>
            </a:r>
            <a:endParaRPr lang="en-US" altLang="zh-CN" sz="1400" dirty="0">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cs typeface="+mn-cs"/>
              </a:rPr>
              <a:t>车龄</a:t>
            </a:r>
            <a:r>
              <a:rPr lang="en-US" altLang="zh-CN" sz="1400" dirty="0">
                <a:latin typeface="微软雅黑" panose="020B0503020204020204" pitchFamily="34" charset="-122"/>
                <a:ea typeface="微软雅黑" panose="020B0503020204020204" pitchFamily="34" charset="-122"/>
                <a:cs typeface="+mn-cs"/>
              </a:rPr>
              <a:t>10</a:t>
            </a:r>
            <a:r>
              <a:rPr lang="zh-CN" altLang="en-US" sz="1400" dirty="0">
                <a:latin typeface="微软雅黑" panose="020B0503020204020204" pitchFamily="34" charset="-122"/>
                <a:ea typeface="微软雅黑" panose="020B0503020204020204" pitchFamily="34" charset="-122"/>
                <a:cs typeface="+mn-cs"/>
              </a:rPr>
              <a:t>年以上的车型占</a:t>
            </a:r>
            <a:r>
              <a:rPr lang="zh-CN" altLang="en-US" sz="1400">
                <a:latin typeface="微软雅黑" panose="020B0503020204020204" pitchFamily="34" charset="-122"/>
                <a:ea typeface="微软雅黑" panose="020B0503020204020204" pitchFamily="34" charset="-122"/>
                <a:cs typeface="+mn-cs"/>
              </a:rPr>
              <a:t>比为</a:t>
            </a:r>
            <a:r>
              <a:rPr lang="en-US" altLang="zh-CN" sz="1400">
                <a:latin typeface="微软雅黑" panose="020B0503020204020204" pitchFamily="34" charset="-122"/>
                <a:ea typeface="微软雅黑" panose="020B0503020204020204" pitchFamily="34" charset="-122"/>
              </a:rPr>
              <a:t>7.7</a:t>
            </a:r>
            <a:r>
              <a:rPr lang="en-US" altLang="zh-CN" sz="1400">
                <a:latin typeface="微软雅黑" panose="020B0503020204020204" pitchFamily="34" charset="-122"/>
                <a:ea typeface="微软雅黑" panose="020B0503020204020204" pitchFamily="34" charset="-122"/>
                <a:cs typeface="+mn-cs"/>
              </a:rPr>
              <a:t>%</a:t>
            </a:r>
            <a:r>
              <a:rPr lang="zh-CN" altLang="en-US" sz="1400" dirty="0">
                <a:latin typeface="微软雅黑" panose="020B0503020204020204" pitchFamily="34" charset="-122"/>
                <a:ea typeface="微软雅黑" panose="020B0503020204020204" pitchFamily="34" charset="-122"/>
                <a:cs typeface="+mn-cs"/>
              </a:rPr>
              <a:t>，较去年同期</a:t>
            </a:r>
            <a:r>
              <a:rPr lang="zh-CN" altLang="en-US" sz="1400">
                <a:latin typeface="微软雅黑" panose="020B0503020204020204" pitchFamily="34" charset="-122"/>
                <a:ea typeface="微软雅黑" panose="020B0503020204020204" pitchFamily="34" charset="-122"/>
                <a:cs typeface="+mn-cs"/>
              </a:rPr>
              <a:t>减少了</a:t>
            </a:r>
            <a:r>
              <a:rPr lang="en-US" altLang="zh-CN" sz="1400">
                <a:latin typeface="微软雅黑" panose="020B0503020204020204" pitchFamily="34" charset="-122"/>
                <a:ea typeface="微软雅黑" panose="020B0503020204020204" pitchFamily="34" charset="-122"/>
                <a:cs typeface="+mn-cs"/>
              </a:rPr>
              <a:t>2.6</a:t>
            </a:r>
            <a:r>
              <a:rPr lang="zh-CN" altLang="en-US" sz="1400">
                <a:latin typeface="微软雅黑" panose="020B0503020204020204" pitchFamily="34" charset="-122"/>
                <a:ea typeface="微软雅黑" panose="020B0503020204020204" pitchFamily="34" charset="-122"/>
                <a:cs typeface="+mn-cs"/>
              </a:rPr>
              <a:t>个</a:t>
            </a:r>
            <a:r>
              <a:rPr lang="zh-CN" altLang="en-US" sz="1400" dirty="0">
                <a:latin typeface="微软雅黑" panose="020B0503020204020204" pitchFamily="34" charset="-122"/>
                <a:ea typeface="微软雅黑" panose="020B0503020204020204" pitchFamily="34" charset="-122"/>
                <a:cs typeface="+mn-cs"/>
              </a:rPr>
              <a:t>百分点。</a:t>
            </a:r>
          </a:p>
        </p:txBody>
      </p:sp>
      <p:sp>
        <p:nvSpPr>
          <p:cNvPr id="2" name="标题 1">
            <a:extLst>
              <a:ext uri="{FF2B5EF4-FFF2-40B4-BE49-F238E27FC236}">
                <a16:creationId xmlns:a16="http://schemas.microsoft.com/office/drawing/2014/main" id="{E25A622F-1BB2-480E-BE65-A034999E12B5}"/>
              </a:ext>
            </a:extLst>
          </p:cNvPr>
          <p:cNvSpPr>
            <a:spLocks noGrp="1"/>
          </p:cNvSpPr>
          <p:nvPr>
            <p:ph type="title"/>
          </p:nvPr>
        </p:nvSpPr>
        <p:spPr>
          <a:xfrm>
            <a:off x="392675" y="377751"/>
            <a:ext cx="8229600" cy="461665"/>
          </a:xfrm>
        </p:spPr>
        <p:txBody>
          <a:bodyPr/>
          <a:lstStyle/>
          <a:p>
            <a:r>
              <a:rPr lang="en-US" altLang="zh-CN" sz="2000" b="1" kern="0">
                <a:solidFill>
                  <a:schemeClr val="tx1"/>
                </a:solidFill>
              </a:rPr>
              <a:t>2024</a:t>
            </a:r>
            <a:r>
              <a:rPr lang="zh-CN" altLang="en-US" sz="2000" b="1" kern="0">
                <a:solidFill>
                  <a:schemeClr val="tx1"/>
                </a:solidFill>
              </a:rPr>
              <a:t>年</a:t>
            </a:r>
            <a:r>
              <a:rPr lang="en-US" altLang="zh-CN" sz="2000" b="1" kern="0">
                <a:solidFill>
                  <a:schemeClr val="tx1"/>
                </a:solidFill>
              </a:rPr>
              <a:t>1-4</a:t>
            </a:r>
            <a:r>
              <a:rPr lang="zh-CN" altLang="en-US" sz="2000" b="1" kern="0">
                <a:solidFill>
                  <a:schemeClr val="tx1"/>
                </a:solidFill>
              </a:rPr>
              <a:t>月</a:t>
            </a:r>
            <a:r>
              <a:rPr lang="zh-CN" altLang="en-US" sz="2000" b="1" kern="0" dirty="0">
                <a:solidFill>
                  <a:schemeClr val="tx1"/>
                </a:solidFill>
              </a:rPr>
              <a:t>二手车交易车辆使用年限分析</a:t>
            </a:r>
            <a:br>
              <a:rPr lang="zh-CN" altLang="en-US" dirty="0">
                <a:solidFill>
                  <a:schemeClr val="bg2">
                    <a:lumMod val="25000"/>
                  </a:schemeClr>
                </a:solidFill>
                <a:latin typeface="Calibri" panose="020F0502020204030204" charset="0"/>
                <a:ea typeface="宋体" panose="02010600030101010101" pitchFamily="2" charset="-122"/>
              </a:rPr>
            </a:br>
            <a:endParaRPr lang="zh-CN" altLang="en-US" dirty="0"/>
          </a:p>
        </p:txBody>
      </p:sp>
      <p:sp>
        <p:nvSpPr>
          <p:cNvPr id="21" name="箭头: 下 20">
            <a:extLst>
              <a:ext uri="{FF2B5EF4-FFF2-40B4-BE49-F238E27FC236}">
                <a16:creationId xmlns:a16="http://schemas.microsoft.com/office/drawing/2014/main" id="{461F067E-1592-4850-B94E-3BB44679C4B8}"/>
              </a:ext>
            </a:extLst>
          </p:cNvPr>
          <p:cNvSpPr/>
          <p:nvPr/>
        </p:nvSpPr>
        <p:spPr>
          <a:xfrm rot="10800000" flipH="1" flipV="1">
            <a:off x="7989612" y="6033056"/>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箭头: 下 27">
            <a:extLst>
              <a:ext uri="{FF2B5EF4-FFF2-40B4-BE49-F238E27FC236}">
                <a16:creationId xmlns:a16="http://schemas.microsoft.com/office/drawing/2014/main" id="{22124AD7-0185-4BA9-8D78-1DD44DEAE0AA}"/>
              </a:ext>
            </a:extLst>
          </p:cNvPr>
          <p:cNvSpPr/>
          <p:nvPr/>
        </p:nvSpPr>
        <p:spPr>
          <a:xfrm flipH="1" flipV="1">
            <a:off x="7980950" y="4770882"/>
            <a:ext cx="206629" cy="17964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箭头: 下 8">
            <a:extLst>
              <a:ext uri="{FF2B5EF4-FFF2-40B4-BE49-F238E27FC236}">
                <a16:creationId xmlns:a16="http://schemas.microsoft.com/office/drawing/2014/main" id="{A95B449C-7BFF-0D46-C585-007AD7BAE549}"/>
              </a:ext>
            </a:extLst>
          </p:cNvPr>
          <p:cNvSpPr/>
          <p:nvPr/>
        </p:nvSpPr>
        <p:spPr>
          <a:xfrm rot="10800000" flipH="1" flipV="1">
            <a:off x="7980950" y="5598724"/>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箭头: 下 9">
            <a:extLst>
              <a:ext uri="{FF2B5EF4-FFF2-40B4-BE49-F238E27FC236}">
                <a16:creationId xmlns:a16="http://schemas.microsoft.com/office/drawing/2014/main" id="{03F345D1-DF6B-82BB-2CE2-5AC17869B836}"/>
              </a:ext>
            </a:extLst>
          </p:cNvPr>
          <p:cNvSpPr/>
          <p:nvPr/>
        </p:nvSpPr>
        <p:spPr>
          <a:xfrm flipH="1" flipV="1">
            <a:off x="7980951" y="5178965"/>
            <a:ext cx="206629" cy="17964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id="{00000000-0008-0000-0100-000082000000}"/>
              </a:ext>
            </a:extLst>
          </p:cNvPr>
          <p:cNvGrpSpPr/>
          <p:nvPr/>
        </p:nvGrpSpPr>
        <p:grpSpPr>
          <a:xfrm>
            <a:off x="617504" y="1159223"/>
            <a:ext cx="7908991" cy="3151789"/>
            <a:chOff x="0" y="0"/>
            <a:chExt cx="8313978" cy="2967965"/>
          </a:xfrm>
        </p:grpSpPr>
        <p:graphicFrame>
          <p:nvGraphicFramePr>
            <p:cNvPr id="13" name="图表 12">
              <a:extLst>
                <a:ext uri="{FF2B5EF4-FFF2-40B4-BE49-F238E27FC236}">
                  <a16:creationId xmlns:a16="http://schemas.microsoft.com/office/drawing/2014/main" id="{00000000-0008-0000-0100-000083000000}"/>
                </a:ext>
              </a:extLst>
            </p:cNvPr>
            <p:cNvGraphicFramePr>
              <a:graphicFrameLocks noChangeAspect="1"/>
            </p:cNvGraphicFramePr>
            <p:nvPr/>
          </p:nvGraphicFramePr>
          <p:xfrm>
            <a:off x="4254425" y="0"/>
            <a:ext cx="4059553" cy="295743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4" name="图表 13">
              <a:extLst>
                <a:ext uri="{FF2B5EF4-FFF2-40B4-BE49-F238E27FC236}">
                  <a16:creationId xmlns:a16="http://schemas.microsoft.com/office/drawing/2014/main" id="{00000000-0008-0000-0100-00008B000000}"/>
                </a:ext>
              </a:extLst>
            </p:cNvPr>
            <p:cNvGraphicFramePr>
              <a:graphicFrameLocks noChangeAspect="1"/>
            </p:cNvGraphicFramePr>
            <p:nvPr/>
          </p:nvGraphicFramePr>
          <p:xfrm>
            <a:off x="0" y="10534"/>
            <a:ext cx="4059554" cy="2957431"/>
          </p:xfrm>
          <a:graphic>
            <a:graphicData uri="http://schemas.openxmlformats.org/drawingml/2006/chart">
              <c:chart xmlns:c="http://schemas.openxmlformats.org/drawingml/2006/chart" xmlns:r="http://schemas.openxmlformats.org/officeDocument/2006/relationships" r:id="rId3"/>
            </a:graphicData>
          </a:graphic>
        </p:graphicFrame>
      </p:grpSp>
    </p:spTree>
    <p:extLst>
      <p:ext uri="{BB962C8B-B14F-4D97-AF65-F5344CB8AC3E}">
        <p14:creationId xmlns:p14="http://schemas.microsoft.com/office/powerpoint/2010/main" val="38542985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8BCCBF2-083B-43A1-9093-4BD84F106EBE}"/>
              </a:ext>
            </a:extLst>
          </p:cNvPr>
          <p:cNvSpPr txBox="1"/>
          <p:nvPr/>
        </p:nvSpPr>
        <p:spPr>
          <a:xfrm>
            <a:off x="123609" y="4807124"/>
            <a:ext cx="8896782" cy="1513941"/>
          </a:xfrm>
          <a:prstGeom prst="rect">
            <a:avLst/>
          </a:prstGeom>
          <a:noFill/>
        </p:spPr>
        <p:txBody>
          <a:bodyPr wrap="square" rtlCol="0">
            <a:spAutoFit/>
          </a:bodyPr>
          <a:lstStyle/>
          <a:p>
            <a:pPr algn="l">
              <a:lnSpc>
                <a:spcPct val="200000"/>
              </a:lnSpc>
            </a:pPr>
            <a:r>
              <a:rPr lang="en-US" altLang="zh-CN" sz="1200" dirty="0">
                <a:latin typeface="微软雅黑" panose="020B0503020204020204" pitchFamily="34" charset="-122"/>
                <a:ea typeface="微软雅黑" panose="020B0503020204020204" pitchFamily="34" charset="-122"/>
                <a:cs typeface="+mn-cs"/>
              </a:rPr>
              <a:t>4</a:t>
            </a:r>
            <a:r>
              <a:rPr lang="zh-CN" altLang="en-US" sz="1200">
                <a:latin typeface="微软雅黑" panose="020B0503020204020204" pitchFamily="34" charset="-122"/>
                <a:ea typeface="微软雅黑" panose="020B0503020204020204" pitchFamily="34" charset="-122"/>
                <a:cs typeface="+mn-cs"/>
              </a:rPr>
              <a:t>月</a:t>
            </a:r>
            <a:r>
              <a:rPr lang="zh-CN" altLang="en-US" sz="1200" dirty="0">
                <a:latin typeface="微软雅黑" panose="020B0503020204020204" pitchFamily="34" charset="-122"/>
                <a:ea typeface="微软雅黑" panose="020B0503020204020204" pitchFamily="34" charset="-122"/>
                <a:cs typeface="+mn-cs"/>
              </a:rPr>
              <a:t>，二手车交易价格区间在</a:t>
            </a:r>
            <a:r>
              <a:rPr lang="en-US" altLang="zh-CN" sz="1200" dirty="0">
                <a:latin typeface="微软雅黑" panose="020B0503020204020204" pitchFamily="34" charset="-122"/>
                <a:ea typeface="微软雅黑" panose="020B0503020204020204" pitchFamily="34" charset="-122"/>
                <a:cs typeface="+mn-cs"/>
              </a:rPr>
              <a:t>3</a:t>
            </a:r>
            <a:r>
              <a:rPr lang="zh-CN" altLang="en-US" sz="1200" dirty="0">
                <a:latin typeface="微软雅黑" panose="020B0503020204020204" pitchFamily="34" charset="-122"/>
                <a:ea typeface="微软雅黑" panose="020B0503020204020204" pitchFamily="34" charset="-122"/>
                <a:cs typeface="+mn-cs"/>
              </a:rPr>
              <a:t>万元以下的车辆市场占比最大</a:t>
            </a:r>
            <a:r>
              <a:rPr lang="zh-CN" altLang="en-US" sz="1200">
                <a:latin typeface="微软雅黑" panose="020B0503020204020204" pitchFamily="34" charset="-122"/>
                <a:ea typeface="微软雅黑" panose="020B0503020204020204" pitchFamily="34" charset="-122"/>
                <a:cs typeface="+mn-cs"/>
              </a:rPr>
              <a:t>，占</a:t>
            </a:r>
            <a:r>
              <a:rPr lang="en-US" altLang="zh-CN" sz="1200">
                <a:latin typeface="微软雅黑" panose="020B0503020204020204" pitchFamily="34" charset="-122"/>
                <a:ea typeface="微软雅黑" panose="020B0503020204020204" pitchFamily="34" charset="-122"/>
                <a:cs typeface="+mn-cs"/>
              </a:rPr>
              <a:t>35.2%</a:t>
            </a:r>
            <a:r>
              <a:rPr lang="zh-CN" altLang="en-US" sz="1200" dirty="0">
                <a:latin typeface="微软雅黑" panose="020B0503020204020204" pitchFamily="34" charset="-122"/>
                <a:ea typeface="微软雅黑" panose="020B0503020204020204" pitchFamily="34" charset="-122"/>
                <a:cs typeface="+mn-cs"/>
              </a:rPr>
              <a:t>，</a:t>
            </a:r>
            <a:r>
              <a:rPr lang="zh-CN" altLang="en-US" sz="1200">
                <a:latin typeface="微软雅黑" panose="020B0503020204020204" pitchFamily="34" charset="-122"/>
                <a:ea typeface="微软雅黑" panose="020B0503020204020204" pitchFamily="34" charset="-122"/>
              </a:rPr>
              <a:t>环比增长</a:t>
            </a:r>
            <a:r>
              <a:rPr lang="en-US" altLang="zh-CN" sz="1200">
                <a:latin typeface="微软雅黑" panose="020B0503020204020204" pitchFamily="34" charset="-122"/>
                <a:ea typeface="微软雅黑" panose="020B0503020204020204" pitchFamily="34" charset="-122"/>
                <a:cs typeface="+mn-cs"/>
              </a:rPr>
              <a:t>1.8</a:t>
            </a:r>
            <a:r>
              <a:rPr lang="zh-CN" altLang="en-US" sz="1200">
                <a:latin typeface="微软雅黑" panose="020B0503020204020204" pitchFamily="34" charset="-122"/>
                <a:ea typeface="微软雅黑" panose="020B0503020204020204" pitchFamily="34" charset="-122"/>
                <a:cs typeface="+mn-cs"/>
              </a:rPr>
              <a:t>个</a:t>
            </a:r>
            <a:r>
              <a:rPr lang="zh-CN" altLang="en-US" sz="1200" dirty="0">
                <a:latin typeface="微软雅黑" panose="020B0503020204020204" pitchFamily="34" charset="-122"/>
                <a:ea typeface="微软雅黑" panose="020B0503020204020204" pitchFamily="34" charset="-122"/>
                <a:cs typeface="+mn-cs"/>
              </a:rPr>
              <a:t>点。其次是</a:t>
            </a:r>
            <a:r>
              <a:rPr lang="en-US" altLang="zh-CN" sz="1200" dirty="0">
                <a:latin typeface="微软雅黑" panose="020B0503020204020204" pitchFamily="34" charset="-122"/>
                <a:ea typeface="微软雅黑" panose="020B0503020204020204" pitchFamily="34" charset="-122"/>
              </a:rPr>
              <a:t>3-5</a:t>
            </a:r>
            <a:r>
              <a:rPr lang="zh-CN" altLang="en-US" sz="1200" dirty="0">
                <a:latin typeface="微软雅黑" panose="020B0503020204020204" pitchFamily="34" charset="-122"/>
                <a:ea typeface="微软雅黑" panose="020B0503020204020204" pitchFamily="34" charset="-122"/>
              </a:rPr>
              <a:t>万的</a:t>
            </a:r>
            <a:r>
              <a:rPr lang="zh-CN" altLang="en-US" sz="1200">
                <a:latin typeface="微软雅黑" panose="020B0503020204020204" pitchFamily="34" charset="-122"/>
                <a:ea typeface="微软雅黑" panose="020B0503020204020204" pitchFamily="34" charset="-122"/>
              </a:rPr>
              <a:t>车辆占</a:t>
            </a:r>
            <a:r>
              <a:rPr lang="en-US" altLang="zh-CN" sz="1200">
                <a:latin typeface="微软雅黑" panose="020B0503020204020204" pitchFamily="34" charset="-122"/>
                <a:ea typeface="微软雅黑" panose="020B0503020204020204" pitchFamily="34" charset="-122"/>
              </a:rPr>
              <a:t>23.3%</a:t>
            </a:r>
            <a:r>
              <a:rPr lang="zh-CN" altLang="en-US" sz="1200" dirty="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环比增长</a:t>
            </a:r>
            <a:r>
              <a:rPr lang="en-US" altLang="zh-CN" sz="1200">
                <a:latin typeface="微软雅黑" panose="020B0503020204020204" pitchFamily="34" charset="-122"/>
                <a:ea typeface="微软雅黑" panose="020B0503020204020204" pitchFamily="34" charset="-122"/>
              </a:rPr>
              <a:t>0.7</a:t>
            </a:r>
            <a:r>
              <a:rPr lang="zh-CN" altLang="en-US" sz="1200">
                <a:latin typeface="微软雅黑" panose="020B0503020204020204" pitchFamily="34" charset="-122"/>
                <a:ea typeface="微软雅黑" panose="020B0503020204020204" pitchFamily="34" charset="-122"/>
              </a:rPr>
              <a:t>个</a:t>
            </a:r>
            <a:r>
              <a:rPr lang="zh-CN" altLang="en-US" sz="1200" dirty="0">
                <a:latin typeface="微软雅黑" panose="020B0503020204020204" pitchFamily="34" charset="-122"/>
                <a:ea typeface="微软雅黑" panose="020B0503020204020204" pitchFamily="34" charset="-122"/>
              </a:rPr>
              <a:t>点；</a:t>
            </a:r>
            <a:r>
              <a:rPr lang="en-US" altLang="zh-CN" sz="1200" dirty="0">
                <a:latin typeface="微软雅黑" panose="020B0503020204020204" pitchFamily="34" charset="-122"/>
                <a:ea typeface="微软雅黑" panose="020B0503020204020204" pitchFamily="34" charset="-122"/>
              </a:rPr>
              <a:t> 5-8</a:t>
            </a:r>
            <a:r>
              <a:rPr lang="zh-CN" altLang="en-US" sz="1200">
                <a:latin typeface="微软雅黑" panose="020B0503020204020204" pitchFamily="34" charset="-122"/>
                <a:ea typeface="微软雅黑" panose="020B0503020204020204" pitchFamily="34" charset="-122"/>
              </a:rPr>
              <a:t>万占</a:t>
            </a:r>
            <a:r>
              <a:rPr lang="en-US" altLang="zh-CN" sz="1200">
                <a:latin typeface="微软雅黑" panose="020B0503020204020204" pitchFamily="34" charset="-122"/>
                <a:ea typeface="微软雅黑" panose="020B0503020204020204" pitchFamily="34" charset="-122"/>
              </a:rPr>
              <a:t>16.9%</a:t>
            </a:r>
            <a:r>
              <a:rPr lang="zh-CN" altLang="en-US" sz="1200" dirty="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环比增长</a:t>
            </a:r>
            <a:r>
              <a:rPr lang="en-US" altLang="zh-CN" sz="1200">
                <a:latin typeface="微软雅黑" panose="020B0503020204020204" pitchFamily="34" charset="-122"/>
                <a:ea typeface="微软雅黑" panose="020B0503020204020204" pitchFamily="34" charset="-122"/>
              </a:rPr>
              <a:t>0.6</a:t>
            </a:r>
            <a:r>
              <a:rPr lang="zh-CN" altLang="en-US" sz="1200">
                <a:latin typeface="微软雅黑" panose="020B0503020204020204" pitchFamily="34" charset="-122"/>
                <a:ea typeface="微软雅黑" panose="020B0503020204020204" pitchFamily="34" charset="-122"/>
              </a:rPr>
              <a:t>个</a:t>
            </a:r>
            <a:r>
              <a:rPr lang="zh-CN" altLang="en-US" sz="1200" dirty="0">
                <a:latin typeface="微软雅黑" panose="020B0503020204020204" pitchFamily="34" charset="-122"/>
                <a:ea typeface="微软雅黑" panose="020B0503020204020204" pitchFamily="34" charset="-122"/>
              </a:rPr>
              <a:t>点； </a:t>
            </a:r>
            <a:r>
              <a:rPr lang="en-US" altLang="zh-CN" sz="1200" dirty="0">
                <a:latin typeface="微软雅黑" panose="020B0503020204020204" pitchFamily="34" charset="-122"/>
                <a:ea typeface="微软雅黑" panose="020B0503020204020204" pitchFamily="34" charset="-122"/>
              </a:rPr>
              <a:t>8-12</a:t>
            </a:r>
            <a:r>
              <a:rPr lang="zh-CN" altLang="en-US" sz="1200">
                <a:latin typeface="微软雅黑" panose="020B0503020204020204" pitchFamily="34" charset="-122"/>
                <a:ea typeface="微软雅黑" panose="020B0503020204020204" pitchFamily="34" charset="-122"/>
              </a:rPr>
              <a:t>万占</a:t>
            </a:r>
            <a:r>
              <a:rPr lang="en-US" altLang="zh-CN" sz="1200">
                <a:latin typeface="微软雅黑" panose="020B0503020204020204" pitchFamily="34" charset="-122"/>
                <a:ea typeface="微软雅黑" panose="020B0503020204020204" pitchFamily="34" charset="-122"/>
              </a:rPr>
              <a:t>10.3%</a:t>
            </a:r>
            <a:r>
              <a:rPr lang="zh-CN" altLang="en-US" sz="1200" dirty="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环比下降</a:t>
            </a:r>
            <a:r>
              <a:rPr lang="en-US" altLang="zh-CN" sz="1200">
                <a:latin typeface="微软雅黑" panose="020B0503020204020204" pitchFamily="34" charset="-122"/>
                <a:ea typeface="微软雅黑" panose="020B0503020204020204" pitchFamily="34" charset="-122"/>
              </a:rPr>
              <a:t>0.6</a:t>
            </a:r>
            <a:r>
              <a:rPr lang="zh-CN" altLang="en-US" sz="1200">
                <a:latin typeface="微软雅黑" panose="020B0503020204020204" pitchFamily="34" charset="-122"/>
                <a:ea typeface="微软雅黑" panose="020B0503020204020204" pitchFamily="34" charset="-122"/>
              </a:rPr>
              <a:t>个</a:t>
            </a:r>
            <a:r>
              <a:rPr lang="zh-CN" altLang="en-US" sz="1200" dirty="0">
                <a:latin typeface="微软雅黑" panose="020B0503020204020204" pitchFamily="34" charset="-122"/>
                <a:ea typeface="微软雅黑" panose="020B0503020204020204" pitchFamily="34" charset="-122"/>
              </a:rPr>
              <a:t>点；</a:t>
            </a:r>
            <a:r>
              <a:rPr lang="en-US" altLang="zh-CN" sz="1200" dirty="0">
                <a:latin typeface="微软雅黑" panose="020B0503020204020204" pitchFamily="34" charset="-122"/>
                <a:ea typeface="微软雅黑" panose="020B0503020204020204" pitchFamily="34" charset="-122"/>
              </a:rPr>
              <a:t> 12-15</a:t>
            </a:r>
            <a:r>
              <a:rPr lang="zh-CN" altLang="en-US" sz="1200">
                <a:latin typeface="微软雅黑" panose="020B0503020204020204" pitchFamily="34" charset="-122"/>
                <a:ea typeface="微软雅黑" panose="020B0503020204020204" pitchFamily="34" charset="-122"/>
              </a:rPr>
              <a:t>万占</a:t>
            </a:r>
            <a:r>
              <a:rPr lang="en-US" altLang="zh-CN" sz="1200">
                <a:latin typeface="微软雅黑" panose="020B0503020204020204" pitchFamily="34" charset="-122"/>
                <a:ea typeface="微软雅黑" panose="020B0503020204020204" pitchFamily="34" charset="-122"/>
              </a:rPr>
              <a:t>4.2% </a:t>
            </a:r>
            <a:r>
              <a:rPr lang="zh-CN" altLang="en-US" sz="1200">
                <a:latin typeface="微软雅黑" panose="020B0503020204020204" pitchFamily="34" charset="-122"/>
                <a:ea typeface="微软雅黑" panose="020B0503020204020204" pitchFamily="34" charset="-122"/>
              </a:rPr>
              <a:t>，环比下降</a:t>
            </a:r>
            <a:r>
              <a:rPr lang="en-US" altLang="zh-CN" sz="1200">
                <a:latin typeface="微软雅黑" panose="020B0503020204020204" pitchFamily="34" charset="-122"/>
                <a:ea typeface="微软雅黑" panose="020B0503020204020204" pitchFamily="34" charset="-122"/>
              </a:rPr>
              <a:t>0.8</a:t>
            </a:r>
            <a:r>
              <a:rPr lang="zh-CN" altLang="en-US" sz="1200">
                <a:latin typeface="微软雅黑" panose="020B0503020204020204" pitchFamily="34" charset="-122"/>
                <a:ea typeface="微软雅黑" panose="020B0503020204020204" pitchFamily="34" charset="-122"/>
              </a:rPr>
              <a:t>个</a:t>
            </a:r>
            <a:r>
              <a:rPr lang="zh-CN" altLang="en-US" sz="1200" dirty="0">
                <a:latin typeface="微软雅黑" panose="020B0503020204020204" pitchFamily="34" charset="-122"/>
                <a:ea typeface="微软雅黑" panose="020B0503020204020204" pitchFamily="34" charset="-122"/>
              </a:rPr>
              <a:t>点。</a:t>
            </a:r>
            <a:r>
              <a:rPr lang="en-US" altLang="zh-CN" sz="1200" dirty="0">
                <a:latin typeface="微软雅黑" panose="020B0503020204020204" pitchFamily="34" charset="-122"/>
                <a:ea typeface="微软雅黑" panose="020B0503020204020204" pitchFamily="34" charset="-122"/>
              </a:rPr>
              <a:t>15-30</a:t>
            </a:r>
            <a:r>
              <a:rPr lang="zh-CN" altLang="en-US" sz="1200">
                <a:latin typeface="微软雅黑" panose="020B0503020204020204" pitchFamily="34" charset="-122"/>
                <a:ea typeface="微软雅黑" panose="020B0503020204020204" pitchFamily="34" charset="-122"/>
              </a:rPr>
              <a:t>万占</a:t>
            </a:r>
            <a:r>
              <a:rPr lang="en-US" altLang="zh-CN" sz="1200">
                <a:latin typeface="微软雅黑" panose="020B0503020204020204" pitchFamily="34" charset="-122"/>
                <a:ea typeface="微软雅黑" panose="020B0503020204020204" pitchFamily="34" charset="-122"/>
              </a:rPr>
              <a:t>7.9%</a:t>
            </a:r>
            <a:r>
              <a:rPr lang="zh-CN" altLang="en-US" sz="1200">
                <a:latin typeface="微软雅黑" panose="020B0503020204020204" pitchFamily="34" charset="-122"/>
                <a:ea typeface="微软雅黑" panose="020B0503020204020204" pitchFamily="34" charset="-122"/>
              </a:rPr>
              <a:t>，环比下降</a:t>
            </a:r>
            <a:r>
              <a:rPr lang="en-US" altLang="zh-CN" sz="1200">
                <a:latin typeface="微软雅黑" panose="020B0503020204020204" pitchFamily="34" charset="-122"/>
                <a:ea typeface="微软雅黑" panose="020B0503020204020204" pitchFamily="34" charset="-122"/>
              </a:rPr>
              <a:t>0.7</a:t>
            </a:r>
            <a:r>
              <a:rPr lang="zh-CN" altLang="en-US" sz="1200">
                <a:latin typeface="微软雅黑" panose="020B0503020204020204" pitchFamily="34" charset="-122"/>
                <a:ea typeface="微软雅黑" panose="020B0503020204020204" pitchFamily="34" charset="-122"/>
              </a:rPr>
              <a:t>个点。</a:t>
            </a:r>
            <a:r>
              <a:rPr lang="en-US" altLang="zh-CN" sz="120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30</a:t>
            </a:r>
            <a:r>
              <a:rPr lang="zh-CN" altLang="en-US" sz="1200" dirty="0">
                <a:latin typeface="微软雅黑" panose="020B0503020204020204" pitchFamily="34" charset="-122"/>
                <a:ea typeface="微软雅黑" panose="020B0503020204020204" pitchFamily="34" charset="-122"/>
              </a:rPr>
              <a:t>万以上</a:t>
            </a:r>
            <a:r>
              <a:rPr lang="zh-CN" altLang="en-US" sz="1200">
                <a:latin typeface="微软雅黑" panose="020B0503020204020204" pitchFamily="34" charset="-122"/>
                <a:ea typeface="微软雅黑" panose="020B0503020204020204" pitchFamily="34" charset="-122"/>
              </a:rPr>
              <a:t>的占</a:t>
            </a:r>
            <a:r>
              <a:rPr lang="en-US" altLang="zh-CN" sz="1200">
                <a:latin typeface="微软雅黑" panose="020B0503020204020204" pitchFamily="34" charset="-122"/>
                <a:ea typeface="微软雅黑" panose="020B0503020204020204" pitchFamily="34" charset="-122"/>
              </a:rPr>
              <a:t>2.3%</a:t>
            </a:r>
            <a:r>
              <a:rPr lang="zh-CN" altLang="en-US" sz="1200">
                <a:latin typeface="微软雅黑" panose="020B0503020204020204" pitchFamily="34" charset="-122"/>
                <a:ea typeface="微软雅黑" panose="020B0503020204020204" pitchFamily="34" charset="-122"/>
              </a:rPr>
              <a:t>，环比下降</a:t>
            </a:r>
            <a:r>
              <a:rPr lang="en-US" altLang="zh-CN" sz="1200">
                <a:latin typeface="微软雅黑" panose="020B0503020204020204" pitchFamily="34" charset="-122"/>
                <a:ea typeface="微软雅黑" panose="020B0503020204020204" pitchFamily="34" charset="-122"/>
              </a:rPr>
              <a:t>1</a:t>
            </a:r>
            <a:r>
              <a:rPr lang="zh-CN" altLang="en-US" sz="1200">
                <a:latin typeface="微软雅黑" panose="020B0503020204020204" pitchFamily="34" charset="-122"/>
                <a:ea typeface="微软雅黑" panose="020B0503020204020204" pitchFamily="34" charset="-122"/>
              </a:rPr>
              <a:t>个点。 </a:t>
            </a:r>
            <a:endParaRPr lang="en-US" altLang="zh-CN" sz="1200" dirty="0">
              <a:latin typeface="微软雅黑" panose="020B0503020204020204" pitchFamily="34" charset="-122"/>
              <a:ea typeface="微软雅黑" panose="020B0503020204020204" pitchFamily="34" charset="-122"/>
            </a:endParaRPr>
          </a:p>
          <a:p>
            <a:pPr algn="l">
              <a:lnSpc>
                <a:spcPct val="200000"/>
              </a:lnSpc>
            </a:pPr>
            <a:r>
              <a:rPr lang="zh-CN" altLang="en-US" sz="1200">
                <a:latin typeface="微软雅黑" panose="020B0503020204020204" pitchFamily="34" charset="-122"/>
                <a:ea typeface="微软雅黑" panose="020B0503020204020204" pitchFamily="34" charset="-122"/>
              </a:rPr>
              <a:t>从价格区间的分布</a:t>
            </a:r>
            <a:r>
              <a:rPr lang="zh-CN" altLang="en-US" sz="1200" dirty="0">
                <a:latin typeface="微软雅黑" panose="020B0503020204020204" pitchFamily="34" charset="-122"/>
                <a:ea typeface="微软雅黑" panose="020B0503020204020204" pitchFamily="34" charset="-122"/>
              </a:rPr>
              <a:t>上</a:t>
            </a:r>
            <a:r>
              <a:rPr lang="zh-CN" altLang="en-US" sz="1200">
                <a:latin typeface="微软雅黑" panose="020B0503020204020204" pitchFamily="34" charset="-122"/>
                <a:ea typeface="微软雅黑" panose="020B0503020204020204" pitchFamily="34" charset="-122"/>
              </a:rPr>
              <a:t>看，</a:t>
            </a:r>
            <a:r>
              <a:rPr lang="en-US" altLang="zh-CN" sz="1200" dirty="0">
                <a:latin typeface="微软雅黑" panose="020B0503020204020204" pitchFamily="34" charset="-122"/>
                <a:ea typeface="微软雅黑" panose="020B0503020204020204" pitchFamily="34" charset="-122"/>
              </a:rPr>
              <a:t>4</a:t>
            </a:r>
            <a:r>
              <a:rPr lang="zh-CN" altLang="en-US" sz="1200">
                <a:latin typeface="微软雅黑" panose="020B0503020204020204" pitchFamily="34" charset="-122"/>
                <a:ea typeface="微软雅黑" panose="020B0503020204020204" pitchFamily="34" charset="-122"/>
              </a:rPr>
              <a:t>月份交易价格较上月整体有所下移，</a:t>
            </a:r>
            <a:r>
              <a:rPr lang="en-US" altLang="zh-CN" sz="1200">
                <a:latin typeface="微软雅黑" panose="020B0503020204020204" pitchFamily="34" charset="-122"/>
                <a:ea typeface="微软雅黑" panose="020B0503020204020204" pitchFamily="34" charset="-122"/>
              </a:rPr>
              <a:t>3</a:t>
            </a:r>
            <a:r>
              <a:rPr lang="zh-CN" altLang="en-US" sz="1200">
                <a:latin typeface="微软雅黑" panose="020B0503020204020204" pitchFamily="34" charset="-122"/>
                <a:ea typeface="微软雅黑" panose="020B0503020204020204" pitchFamily="34" charset="-122"/>
              </a:rPr>
              <a:t>万以下，</a:t>
            </a:r>
            <a:r>
              <a:rPr lang="en-US" altLang="zh-CN" sz="1200">
                <a:latin typeface="微软雅黑" panose="020B0503020204020204" pitchFamily="34" charset="-122"/>
                <a:ea typeface="微软雅黑" panose="020B0503020204020204" pitchFamily="34" charset="-122"/>
              </a:rPr>
              <a:t>3-5</a:t>
            </a:r>
            <a:r>
              <a:rPr lang="zh-CN" altLang="en-US" sz="1200">
                <a:latin typeface="微软雅黑" panose="020B0503020204020204" pitchFamily="34" charset="-122"/>
                <a:ea typeface="微软雅黑" panose="020B0503020204020204" pitchFamily="34" charset="-122"/>
              </a:rPr>
              <a:t>万、</a:t>
            </a:r>
            <a:r>
              <a:rPr lang="en-US" altLang="zh-CN" sz="1200">
                <a:latin typeface="微软雅黑" panose="020B0503020204020204" pitchFamily="34" charset="-122"/>
                <a:ea typeface="微软雅黑" panose="020B0503020204020204" pitchFamily="34" charset="-122"/>
              </a:rPr>
              <a:t>5-8</a:t>
            </a:r>
            <a:r>
              <a:rPr lang="zh-CN" altLang="en-US" sz="1200">
                <a:latin typeface="微软雅黑" panose="020B0503020204020204" pitchFamily="34" charset="-122"/>
                <a:ea typeface="微软雅黑" panose="020B0503020204020204" pitchFamily="34" charset="-122"/>
              </a:rPr>
              <a:t>万</a:t>
            </a:r>
            <a:r>
              <a:rPr lang="zh-CN" altLang="en-US" sz="1200" dirty="0">
                <a:latin typeface="微软雅黑" panose="020B0503020204020204" pitchFamily="34" charset="-122"/>
                <a:ea typeface="微软雅黑" panose="020B0503020204020204" pitchFamily="34" charset="-122"/>
              </a:rPr>
              <a:t>的份额有所增加，其他各区间均有所下降。</a:t>
            </a:r>
            <a:endParaRPr lang="en-US" altLang="zh-CN" sz="1200" dirty="0">
              <a:latin typeface="微软雅黑" panose="020B0503020204020204" pitchFamily="34" charset="-122"/>
              <a:ea typeface="微软雅黑" panose="020B0503020204020204" pitchFamily="34" charset="-122"/>
            </a:endParaRPr>
          </a:p>
        </p:txBody>
      </p:sp>
      <p:sp>
        <p:nvSpPr>
          <p:cNvPr id="4" name="文本框 3"/>
          <p:cNvSpPr txBox="1"/>
          <p:nvPr/>
        </p:nvSpPr>
        <p:spPr>
          <a:xfrm>
            <a:off x="286488" y="337238"/>
            <a:ext cx="5999205" cy="400110"/>
          </a:xfrm>
          <a:prstGeom prst="rect">
            <a:avLst/>
          </a:prstGeom>
          <a:noFill/>
        </p:spPr>
        <p:txBody>
          <a:bodyPr wrap="square" rtlCol="0">
            <a:spAutoFit/>
          </a:bodyPr>
          <a:lstStyle/>
          <a:p>
            <a:r>
              <a:rPr lang="en-US" altLang="zh-CN" sz="2000" b="1">
                <a:latin typeface="微软雅黑" panose="020B0503020204020204" pitchFamily="34" charset="-122"/>
                <a:ea typeface="微软雅黑" panose="020B0503020204020204" pitchFamily="34" charset="-122"/>
              </a:rPr>
              <a:t>2024</a:t>
            </a:r>
            <a:r>
              <a:rPr lang="zh-CN" altLang="en-US" sz="2000" b="1">
                <a:latin typeface="微软雅黑" panose="020B0503020204020204" pitchFamily="34" charset="-122"/>
                <a:ea typeface="微软雅黑" panose="020B0503020204020204" pitchFamily="34" charset="-122"/>
              </a:rPr>
              <a:t>年</a:t>
            </a:r>
            <a:r>
              <a:rPr lang="en-US" altLang="zh-CN" sz="2000" b="1">
                <a:latin typeface="微软雅黑" panose="020B0503020204020204" pitchFamily="34" charset="-122"/>
                <a:ea typeface="微软雅黑" panose="020B0503020204020204" pitchFamily="34" charset="-122"/>
              </a:rPr>
              <a:t>4</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二手车交易价格区间分析</a:t>
            </a:r>
          </a:p>
        </p:txBody>
      </p:sp>
      <p:grpSp>
        <p:nvGrpSpPr>
          <p:cNvPr id="5" name="组合 4">
            <a:extLst>
              <a:ext uri="{FF2B5EF4-FFF2-40B4-BE49-F238E27FC236}">
                <a16:creationId xmlns:a16="http://schemas.microsoft.com/office/drawing/2014/main" id="{00000000-0008-0000-0100-000015000000}"/>
              </a:ext>
            </a:extLst>
          </p:cNvPr>
          <p:cNvGrpSpPr/>
          <p:nvPr/>
        </p:nvGrpSpPr>
        <p:grpSpPr>
          <a:xfrm>
            <a:off x="225006" y="1214330"/>
            <a:ext cx="8795385" cy="3489774"/>
            <a:chOff x="0" y="0"/>
            <a:chExt cx="8511447" cy="2820307"/>
          </a:xfrm>
        </p:grpSpPr>
        <p:grpSp>
          <p:nvGrpSpPr>
            <p:cNvPr id="6" name="组合 5">
              <a:extLst>
                <a:ext uri="{FF2B5EF4-FFF2-40B4-BE49-F238E27FC236}">
                  <a16:creationId xmlns:a16="http://schemas.microsoft.com/office/drawing/2014/main" id="{00000000-0008-0000-0100-000017000000}"/>
                </a:ext>
              </a:extLst>
            </p:cNvPr>
            <p:cNvGrpSpPr/>
            <p:nvPr/>
          </p:nvGrpSpPr>
          <p:grpSpPr>
            <a:xfrm>
              <a:off x="0" y="512536"/>
              <a:ext cx="8511447" cy="2307771"/>
              <a:chOff x="0" y="512536"/>
              <a:chExt cx="8504615" cy="3208021"/>
            </a:xfrm>
          </p:grpSpPr>
          <p:graphicFrame>
            <p:nvGraphicFramePr>
              <p:cNvPr id="10" name="图表 9">
                <a:extLst>
                  <a:ext uri="{FF2B5EF4-FFF2-40B4-BE49-F238E27FC236}">
                    <a16:creationId xmlns:a16="http://schemas.microsoft.com/office/drawing/2014/main" id="{00000000-0008-0000-0100-00001B000000}"/>
                  </a:ext>
                </a:extLst>
              </p:cNvPr>
              <p:cNvGraphicFramePr>
                <a:graphicFrameLocks/>
              </p:cNvGraphicFramePr>
              <p:nvPr>
                <p:extLst>
                  <p:ext uri="{D42A27DB-BD31-4B8C-83A1-F6EECF244321}">
                    <p14:modId xmlns:p14="http://schemas.microsoft.com/office/powerpoint/2010/main" val="906078650"/>
                  </p:ext>
                </p:extLst>
              </p:nvPr>
            </p:nvGraphicFramePr>
            <p:xfrm>
              <a:off x="0" y="512536"/>
              <a:ext cx="4204777" cy="320802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图表 10">
                <a:extLst>
                  <a:ext uri="{FF2B5EF4-FFF2-40B4-BE49-F238E27FC236}">
                    <a16:creationId xmlns:a16="http://schemas.microsoft.com/office/drawing/2014/main" id="{00000000-0008-0000-0100-00001C000000}"/>
                  </a:ext>
                </a:extLst>
              </p:cNvPr>
              <p:cNvGraphicFramePr>
                <a:graphicFrameLocks/>
              </p:cNvGraphicFramePr>
              <p:nvPr>
                <p:extLst>
                  <p:ext uri="{D42A27DB-BD31-4B8C-83A1-F6EECF244321}">
                    <p14:modId xmlns:p14="http://schemas.microsoft.com/office/powerpoint/2010/main" val="267189532"/>
                  </p:ext>
                </p:extLst>
              </p:nvPr>
            </p:nvGraphicFramePr>
            <p:xfrm>
              <a:off x="4299840" y="512536"/>
              <a:ext cx="4204775" cy="3208021"/>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7" name="组合 6">
              <a:extLst>
                <a:ext uri="{FF2B5EF4-FFF2-40B4-BE49-F238E27FC236}">
                  <a16:creationId xmlns:a16="http://schemas.microsoft.com/office/drawing/2014/main" id="{00000000-0008-0000-0100-000018000000}"/>
                </a:ext>
              </a:extLst>
            </p:cNvPr>
            <p:cNvGrpSpPr/>
            <p:nvPr/>
          </p:nvGrpSpPr>
          <p:grpSpPr>
            <a:xfrm>
              <a:off x="715292" y="0"/>
              <a:ext cx="7080861" cy="273607"/>
              <a:chOff x="715292" y="0"/>
              <a:chExt cx="6592402" cy="273607"/>
            </a:xfrm>
          </p:grpSpPr>
          <p:sp>
            <p:nvSpPr>
              <p:cNvPr id="8" name="文本框 4">
                <a:extLst>
                  <a:ext uri="{FF2B5EF4-FFF2-40B4-BE49-F238E27FC236}">
                    <a16:creationId xmlns:a16="http://schemas.microsoft.com/office/drawing/2014/main" id="{00000000-0008-0000-0100-000019000000}"/>
                  </a:ext>
                </a:extLst>
              </p:cNvPr>
              <p:cNvSpPr txBox="1"/>
              <p:nvPr/>
            </p:nvSpPr>
            <p:spPr>
              <a:xfrm>
                <a:off x="715292" y="0"/>
                <a:ext cx="2585965" cy="27360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2024年4月价格区间分布</a:t>
                </a:r>
              </a:p>
            </p:txBody>
          </p:sp>
          <p:sp>
            <p:nvSpPr>
              <p:cNvPr id="9" name="文本框 17">
                <a:extLst>
                  <a:ext uri="{FF2B5EF4-FFF2-40B4-BE49-F238E27FC236}">
                    <a16:creationId xmlns:a16="http://schemas.microsoft.com/office/drawing/2014/main" id="{00000000-0008-0000-0100-00001A000000}"/>
                  </a:ext>
                </a:extLst>
              </p:cNvPr>
              <p:cNvSpPr txBox="1"/>
              <p:nvPr/>
            </p:nvSpPr>
            <p:spPr>
              <a:xfrm>
                <a:off x="4721729" y="0"/>
                <a:ext cx="2585965" cy="27360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2024年3月价格区间分布</a:t>
                </a:r>
              </a:p>
            </p:txBody>
          </p:sp>
        </p:grpSp>
      </p:grpSp>
    </p:spTree>
    <p:extLst>
      <p:ext uri="{BB962C8B-B14F-4D97-AF65-F5344CB8AC3E}">
        <p14:creationId xmlns:p14="http://schemas.microsoft.com/office/powerpoint/2010/main" val="37616461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F5CAED6D-4C1B-4B80-8517-A06DC4C53F80}"/>
              </a:ext>
            </a:extLst>
          </p:cNvPr>
          <p:cNvSpPr txBox="1"/>
          <p:nvPr/>
        </p:nvSpPr>
        <p:spPr>
          <a:xfrm>
            <a:off x="278198" y="365943"/>
            <a:ext cx="3542958" cy="369332"/>
          </a:xfrm>
          <a:prstGeom prst="rect">
            <a:avLst/>
          </a:prstGeom>
          <a:noFill/>
        </p:spPr>
        <p:txBody>
          <a:bodyPr wrap="none" rtlCol="0">
            <a:spAutoFit/>
          </a:bodyPr>
          <a:lstStyle/>
          <a:p>
            <a:pPr fontAlgn="base">
              <a:lnSpc>
                <a:spcPct val="90000"/>
              </a:lnSpc>
              <a:spcBef>
                <a:spcPct val="0"/>
              </a:spcBef>
              <a:spcAft>
                <a:spcPct val="0"/>
              </a:spcAft>
              <a:defRPr/>
            </a:pPr>
            <a:r>
              <a:rPr kumimoji="1"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2024</a:t>
            </a:r>
            <a:r>
              <a:rPr kumimoji="1"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年</a:t>
            </a:r>
            <a:r>
              <a:rPr kumimoji="1"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4</a:t>
            </a:r>
            <a:r>
              <a:rPr kumimoji="1"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月六</a:t>
            </a:r>
            <a:r>
              <a:rPr kumimoji="1"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大区域情况分析</a:t>
            </a:r>
          </a:p>
        </p:txBody>
      </p:sp>
      <p:sp>
        <p:nvSpPr>
          <p:cNvPr id="2" name="文本框 1">
            <a:extLst>
              <a:ext uri="{FF2B5EF4-FFF2-40B4-BE49-F238E27FC236}">
                <a16:creationId xmlns:a16="http://schemas.microsoft.com/office/drawing/2014/main" id="{FFAE573C-9928-4046-8ECF-C4F799CC52A4}"/>
              </a:ext>
            </a:extLst>
          </p:cNvPr>
          <p:cNvSpPr txBox="1"/>
          <p:nvPr/>
        </p:nvSpPr>
        <p:spPr>
          <a:xfrm>
            <a:off x="-85666" y="4111852"/>
            <a:ext cx="8753137" cy="2305759"/>
          </a:xfrm>
          <a:prstGeom prst="rect">
            <a:avLst/>
          </a:prstGeom>
          <a:noFill/>
        </p:spPr>
        <p:txBody>
          <a:bodyPr wrap="square" rtlCol="0">
            <a:spAutoFit/>
          </a:bodyPr>
          <a:lstStyle/>
          <a:p>
            <a:pPr indent="266700">
              <a:lnSpc>
                <a:spcPct val="200000"/>
              </a:lnSpc>
            </a:pPr>
            <a:r>
              <a:rPr lang="en-US" altLang="zh-CN" sz="1050">
                <a:latin typeface="微软雅黑" panose="020B0503020204020204" pitchFamily="34" charset="-122"/>
                <a:ea typeface="微软雅黑" panose="020B0503020204020204" pitchFamily="34" charset="-122"/>
              </a:rPr>
              <a:t>2024</a:t>
            </a:r>
            <a:r>
              <a:rPr lang="zh-CN" altLang="en-US" sz="1050">
                <a:latin typeface="微软雅黑" panose="020B0503020204020204" pitchFamily="34" charset="-122"/>
                <a:ea typeface="微软雅黑" panose="020B0503020204020204" pitchFamily="34" charset="-122"/>
              </a:rPr>
              <a:t>年</a:t>
            </a:r>
            <a:r>
              <a:rPr lang="en-US" altLang="zh-CN" sz="1050">
                <a:latin typeface="微软雅黑" panose="020B0503020204020204" pitchFamily="34" charset="-122"/>
                <a:ea typeface="微软雅黑" panose="020B0503020204020204" pitchFamily="34" charset="-122"/>
              </a:rPr>
              <a:t>4</a:t>
            </a:r>
            <a:r>
              <a:rPr lang="zh-CN" altLang="en-US" sz="1050">
                <a:latin typeface="微软雅黑" panose="020B0503020204020204" pitchFamily="34" charset="-122"/>
                <a:ea typeface="微软雅黑" panose="020B0503020204020204" pitchFamily="34" charset="-122"/>
              </a:rPr>
              <a:t>月，全国六大区中，东北和西北地区较上月有所增长，华东、中南、华北以及西南地区较上月均有所下降。</a:t>
            </a:r>
            <a:endParaRPr lang="en-US" altLang="zh-CN" sz="1050">
              <a:latin typeface="微软雅黑" panose="020B0503020204020204" pitchFamily="34" charset="-122"/>
              <a:ea typeface="微软雅黑" panose="020B0503020204020204" pitchFamily="34" charset="-122"/>
            </a:endParaRPr>
          </a:p>
          <a:p>
            <a:pPr indent="266700">
              <a:lnSpc>
                <a:spcPct val="200000"/>
              </a:lnSpc>
            </a:pPr>
            <a:r>
              <a:rPr lang="zh-CN" altLang="en-US" sz="1050">
                <a:latin typeface="微软雅黑" panose="020B0503020204020204" pitchFamily="34" charset="-122"/>
                <a:ea typeface="微软雅黑" panose="020B0503020204020204" pitchFamily="34" charset="-122"/>
              </a:rPr>
              <a:t>华东地区二手车交易量为</a:t>
            </a:r>
            <a:r>
              <a:rPr lang="en-US" altLang="zh-CN" sz="1050">
                <a:latin typeface="微软雅黑" panose="020B0503020204020204" pitchFamily="34" charset="-122"/>
                <a:ea typeface="微软雅黑" panose="020B0503020204020204" pitchFamily="34" charset="-122"/>
              </a:rPr>
              <a:t>50.84</a:t>
            </a:r>
            <a:r>
              <a:rPr lang="zh-CN" altLang="en-US" sz="1050">
                <a:latin typeface="微软雅黑" panose="020B0503020204020204" pitchFamily="34" charset="-122"/>
                <a:ea typeface="微软雅黑" panose="020B0503020204020204" pitchFamily="34" charset="-122"/>
              </a:rPr>
              <a:t>万辆，环比下降</a:t>
            </a:r>
            <a:r>
              <a:rPr lang="en-US" altLang="zh-CN" sz="1050">
                <a:latin typeface="微软雅黑" panose="020B0503020204020204" pitchFamily="34" charset="-122"/>
                <a:ea typeface="微软雅黑" panose="020B0503020204020204" pitchFamily="34" charset="-122"/>
              </a:rPr>
              <a:t>0.63%</a:t>
            </a:r>
            <a:r>
              <a:rPr lang="zh-CN" altLang="en-US" sz="1050">
                <a:latin typeface="微软雅黑" panose="020B0503020204020204" pitchFamily="34" charset="-122"/>
                <a:ea typeface="微软雅黑" panose="020B0503020204020204" pitchFamily="34" charset="-122"/>
              </a:rPr>
              <a:t>，交易量较上月减少</a:t>
            </a:r>
            <a:r>
              <a:rPr lang="en-US" altLang="zh-CN" sz="1050">
                <a:latin typeface="微软雅黑" panose="020B0503020204020204" pitchFamily="34" charset="-122"/>
                <a:ea typeface="微软雅黑" panose="020B0503020204020204" pitchFamily="34" charset="-122"/>
              </a:rPr>
              <a:t>0.32</a:t>
            </a:r>
            <a:r>
              <a:rPr lang="zh-CN" altLang="en-US" sz="1050">
                <a:latin typeface="微软雅黑" panose="020B0503020204020204" pitchFamily="34" charset="-122"/>
                <a:ea typeface="微软雅黑" panose="020B0503020204020204" pitchFamily="34" charset="-122"/>
              </a:rPr>
              <a:t>万辆。</a:t>
            </a:r>
            <a:endParaRPr lang="en-US" altLang="zh-CN" sz="1050">
              <a:latin typeface="微软雅黑" panose="020B0503020204020204" pitchFamily="34" charset="-122"/>
              <a:ea typeface="微软雅黑" panose="020B0503020204020204" pitchFamily="34" charset="-122"/>
            </a:endParaRPr>
          </a:p>
          <a:p>
            <a:pPr indent="266700">
              <a:lnSpc>
                <a:spcPct val="200000"/>
              </a:lnSpc>
            </a:pPr>
            <a:r>
              <a:rPr lang="zh-CN" altLang="en-US" sz="1050">
                <a:latin typeface="微软雅黑" panose="020B0503020204020204" pitchFamily="34" charset="-122"/>
                <a:ea typeface="微软雅黑" panose="020B0503020204020204" pitchFamily="34" charset="-122"/>
              </a:rPr>
              <a:t>中南地区二手车交易量为</a:t>
            </a:r>
            <a:r>
              <a:rPr lang="en-US" altLang="zh-CN" sz="1050">
                <a:latin typeface="微软雅黑" panose="020B0503020204020204" pitchFamily="34" charset="-122"/>
                <a:ea typeface="微软雅黑" panose="020B0503020204020204" pitchFamily="34" charset="-122"/>
              </a:rPr>
              <a:t>46.87</a:t>
            </a:r>
            <a:r>
              <a:rPr lang="zh-CN" altLang="en-US" sz="1050">
                <a:latin typeface="微软雅黑" panose="020B0503020204020204" pitchFamily="34" charset="-122"/>
                <a:ea typeface="微软雅黑" panose="020B0503020204020204" pitchFamily="34" charset="-122"/>
              </a:rPr>
              <a:t>万辆，环比下降</a:t>
            </a:r>
            <a:r>
              <a:rPr lang="en-US" altLang="zh-CN" sz="1050">
                <a:latin typeface="微软雅黑" panose="020B0503020204020204" pitchFamily="34" charset="-122"/>
                <a:ea typeface="微软雅黑" panose="020B0503020204020204" pitchFamily="34" charset="-122"/>
              </a:rPr>
              <a:t>3.91%</a:t>
            </a:r>
            <a:r>
              <a:rPr lang="zh-CN" altLang="en-US" sz="1050">
                <a:latin typeface="微软雅黑" panose="020B0503020204020204" pitchFamily="34" charset="-122"/>
                <a:ea typeface="微软雅黑" panose="020B0503020204020204" pitchFamily="34" charset="-122"/>
              </a:rPr>
              <a:t>，较上月减少</a:t>
            </a:r>
            <a:r>
              <a:rPr lang="en-US" altLang="zh-CN" sz="1050">
                <a:latin typeface="微软雅黑" panose="020B0503020204020204" pitchFamily="34" charset="-122"/>
                <a:ea typeface="微软雅黑" panose="020B0503020204020204" pitchFamily="34" charset="-122"/>
              </a:rPr>
              <a:t>1.91</a:t>
            </a:r>
            <a:r>
              <a:rPr lang="zh-CN" altLang="en-US" sz="1050">
                <a:latin typeface="微软雅黑" panose="020B0503020204020204" pitchFamily="34" charset="-122"/>
                <a:ea typeface="微软雅黑" panose="020B0503020204020204" pitchFamily="34" charset="-122"/>
              </a:rPr>
              <a:t>万辆。</a:t>
            </a:r>
            <a:endParaRPr lang="en-US" altLang="zh-CN" sz="1050">
              <a:latin typeface="微软雅黑" panose="020B0503020204020204" pitchFamily="34" charset="-122"/>
              <a:ea typeface="微软雅黑" panose="020B0503020204020204" pitchFamily="34" charset="-122"/>
            </a:endParaRPr>
          </a:p>
          <a:p>
            <a:pPr indent="266700">
              <a:lnSpc>
                <a:spcPct val="200000"/>
              </a:lnSpc>
            </a:pPr>
            <a:r>
              <a:rPr lang="zh-CN" altLang="en-US" sz="1050">
                <a:latin typeface="微软雅黑" panose="020B0503020204020204" pitchFamily="34" charset="-122"/>
                <a:ea typeface="微软雅黑" panose="020B0503020204020204" pitchFamily="34" charset="-122"/>
              </a:rPr>
              <a:t>华北地区二手车交易量为</a:t>
            </a:r>
            <a:r>
              <a:rPr lang="en-US" altLang="zh-CN" sz="1050">
                <a:latin typeface="微软雅黑" panose="020B0503020204020204" pitchFamily="34" charset="-122"/>
                <a:ea typeface="微软雅黑" panose="020B0503020204020204" pitchFamily="34" charset="-122"/>
              </a:rPr>
              <a:t>22.61</a:t>
            </a:r>
            <a:r>
              <a:rPr lang="zh-CN" altLang="en-US" sz="1050">
                <a:latin typeface="微软雅黑" panose="020B0503020204020204" pitchFamily="34" charset="-122"/>
                <a:ea typeface="微软雅黑" panose="020B0503020204020204" pitchFamily="34" charset="-122"/>
              </a:rPr>
              <a:t>万辆，环比下降</a:t>
            </a:r>
            <a:r>
              <a:rPr lang="en-US" altLang="zh-CN" sz="1050">
                <a:latin typeface="微软雅黑" panose="020B0503020204020204" pitchFamily="34" charset="-122"/>
                <a:ea typeface="微软雅黑" panose="020B0503020204020204" pitchFamily="34" charset="-122"/>
              </a:rPr>
              <a:t>2.44%</a:t>
            </a:r>
            <a:r>
              <a:rPr lang="zh-CN" altLang="en-US" sz="1050">
                <a:latin typeface="微软雅黑" panose="020B0503020204020204" pitchFamily="34" charset="-122"/>
                <a:ea typeface="微软雅黑" panose="020B0503020204020204" pitchFamily="34" charset="-122"/>
              </a:rPr>
              <a:t>，较上月减少了</a:t>
            </a:r>
            <a:r>
              <a:rPr lang="en-US" altLang="zh-CN" sz="1050">
                <a:latin typeface="微软雅黑" panose="020B0503020204020204" pitchFamily="34" charset="-122"/>
                <a:ea typeface="微软雅黑" panose="020B0503020204020204" pitchFamily="34" charset="-122"/>
              </a:rPr>
              <a:t>0.57</a:t>
            </a:r>
            <a:r>
              <a:rPr lang="zh-CN" altLang="en-US" sz="1050">
                <a:latin typeface="微软雅黑" panose="020B0503020204020204" pitchFamily="34" charset="-122"/>
                <a:ea typeface="微软雅黑" panose="020B0503020204020204" pitchFamily="34" charset="-122"/>
              </a:rPr>
              <a:t>万辆。</a:t>
            </a:r>
          </a:p>
          <a:p>
            <a:pPr indent="266700">
              <a:lnSpc>
                <a:spcPct val="200000"/>
              </a:lnSpc>
            </a:pPr>
            <a:r>
              <a:rPr lang="zh-CN" altLang="en-US" sz="1050">
                <a:latin typeface="微软雅黑" panose="020B0503020204020204" pitchFamily="34" charset="-122"/>
                <a:ea typeface="微软雅黑" panose="020B0503020204020204" pitchFamily="34" charset="-122"/>
              </a:rPr>
              <a:t>西南地区本月共交易了</a:t>
            </a:r>
            <a:r>
              <a:rPr lang="en-US" altLang="zh-CN" sz="1050">
                <a:latin typeface="微软雅黑" panose="020B0503020204020204" pitchFamily="34" charset="-122"/>
                <a:ea typeface="微软雅黑" panose="020B0503020204020204" pitchFamily="34" charset="-122"/>
              </a:rPr>
              <a:t>27.41</a:t>
            </a:r>
            <a:r>
              <a:rPr lang="zh-CN" altLang="en-US" sz="1050">
                <a:latin typeface="微软雅黑" panose="020B0503020204020204" pitchFamily="34" charset="-122"/>
                <a:ea typeface="微软雅黑" panose="020B0503020204020204" pitchFamily="34" charset="-122"/>
              </a:rPr>
              <a:t>万辆，环比下降</a:t>
            </a:r>
            <a:r>
              <a:rPr lang="en-US" altLang="zh-CN" sz="1050">
                <a:latin typeface="微软雅黑" panose="020B0503020204020204" pitchFamily="34" charset="-122"/>
                <a:ea typeface="微软雅黑" panose="020B0503020204020204" pitchFamily="34" charset="-122"/>
              </a:rPr>
              <a:t>1.95%</a:t>
            </a:r>
            <a:r>
              <a:rPr lang="zh-CN" altLang="en-US" sz="1050">
                <a:latin typeface="微软雅黑" panose="020B0503020204020204" pitchFamily="34" charset="-122"/>
                <a:ea typeface="微软雅黑" panose="020B0503020204020204" pitchFamily="34" charset="-122"/>
              </a:rPr>
              <a:t>，较上月减少了</a:t>
            </a:r>
            <a:r>
              <a:rPr lang="en-US" altLang="zh-CN" sz="1050">
                <a:latin typeface="微软雅黑" panose="020B0503020204020204" pitchFamily="34" charset="-122"/>
                <a:ea typeface="微软雅黑" panose="020B0503020204020204" pitchFamily="34" charset="-122"/>
              </a:rPr>
              <a:t>0.55</a:t>
            </a:r>
            <a:r>
              <a:rPr lang="zh-CN" altLang="en-US" sz="1050">
                <a:latin typeface="微软雅黑" panose="020B0503020204020204" pitchFamily="34" charset="-122"/>
                <a:ea typeface="微软雅黑" panose="020B0503020204020204" pitchFamily="34" charset="-122"/>
              </a:rPr>
              <a:t>万辆。</a:t>
            </a:r>
            <a:endParaRPr lang="en-US" altLang="zh-CN" sz="1050">
              <a:latin typeface="微软雅黑" panose="020B0503020204020204" pitchFamily="34" charset="-122"/>
              <a:ea typeface="微软雅黑" panose="020B0503020204020204" pitchFamily="34" charset="-122"/>
            </a:endParaRPr>
          </a:p>
          <a:p>
            <a:pPr indent="266700">
              <a:lnSpc>
                <a:spcPct val="200000"/>
              </a:lnSpc>
            </a:pPr>
            <a:r>
              <a:rPr lang="zh-CN" altLang="en-US" sz="1050">
                <a:latin typeface="微软雅黑" panose="020B0503020204020204" pitchFamily="34" charset="-122"/>
                <a:ea typeface="微软雅黑" panose="020B0503020204020204" pitchFamily="34" charset="-122"/>
              </a:rPr>
              <a:t>东北地区本月共交易二手车</a:t>
            </a:r>
            <a:r>
              <a:rPr lang="en-US" altLang="zh-CN" sz="1050">
                <a:latin typeface="微软雅黑" panose="020B0503020204020204" pitchFamily="34" charset="-122"/>
                <a:ea typeface="微软雅黑" panose="020B0503020204020204" pitchFamily="34" charset="-122"/>
              </a:rPr>
              <a:t>11.73</a:t>
            </a:r>
            <a:r>
              <a:rPr lang="zh-CN" altLang="en-US" sz="1050">
                <a:latin typeface="微软雅黑" panose="020B0503020204020204" pitchFamily="34" charset="-122"/>
                <a:ea typeface="微软雅黑" panose="020B0503020204020204" pitchFamily="34" charset="-122"/>
              </a:rPr>
              <a:t>万辆，环比增长</a:t>
            </a:r>
            <a:r>
              <a:rPr lang="en-US" altLang="zh-CN" sz="1050">
                <a:latin typeface="微软雅黑" panose="020B0503020204020204" pitchFamily="34" charset="-122"/>
                <a:ea typeface="微软雅黑" panose="020B0503020204020204" pitchFamily="34" charset="-122"/>
              </a:rPr>
              <a:t>0.76%</a:t>
            </a:r>
            <a:r>
              <a:rPr lang="zh-CN" altLang="en-US" sz="1050">
                <a:latin typeface="微软雅黑" panose="020B0503020204020204" pitchFamily="34" charset="-122"/>
                <a:ea typeface="微软雅黑" panose="020B0503020204020204" pitchFamily="34" charset="-122"/>
              </a:rPr>
              <a:t>。交易量较上月增长了</a:t>
            </a:r>
            <a:r>
              <a:rPr lang="en-US" altLang="zh-CN" sz="1050">
                <a:latin typeface="微软雅黑" panose="020B0503020204020204" pitchFamily="34" charset="-122"/>
                <a:ea typeface="微软雅黑" panose="020B0503020204020204" pitchFamily="34" charset="-122"/>
              </a:rPr>
              <a:t>0.09</a:t>
            </a:r>
            <a:r>
              <a:rPr lang="zh-CN" altLang="en-US" sz="1050">
                <a:latin typeface="微软雅黑" panose="020B0503020204020204" pitchFamily="34" charset="-122"/>
                <a:ea typeface="微软雅黑" panose="020B0503020204020204" pitchFamily="34" charset="-122"/>
              </a:rPr>
              <a:t>万辆。</a:t>
            </a:r>
          </a:p>
          <a:p>
            <a:pPr indent="266700">
              <a:lnSpc>
                <a:spcPct val="200000"/>
              </a:lnSpc>
            </a:pPr>
            <a:r>
              <a:rPr lang="zh-CN" altLang="en-US" sz="1050">
                <a:latin typeface="微软雅黑" panose="020B0503020204020204" pitchFamily="34" charset="-122"/>
                <a:ea typeface="微软雅黑" panose="020B0503020204020204" pitchFamily="34" charset="-122"/>
              </a:rPr>
              <a:t>西北地区本月共交易二手车</a:t>
            </a:r>
            <a:r>
              <a:rPr lang="en-US" altLang="zh-CN" sz="1050">
                <a:latin typeface="微软雅黑" panose="020B0503020204020204" pitchFamily="34" charset="-122"/>
                <a:ea typeface="微软雅黑" panose="020B0503020204020204" pitchFamily="34" charset="-122"/>
              </a:rPr>
              <a:t>8.43</a:t>
            </a:r>
            <a:r>
              <a:rPr lang="zh-CN" altLang="en-US" sz="1050">
                <a:latin typeface="微软雅黑" panose="020B0503020204020204" pitchFamily="34" charset="-122"/>
                <a:ea typeface="微软雅黑" panose="020B0503020204020204" pitchFamily="34" charset="-122"/>
              </a:rPr>
              <a:t>万辆，环比增长</a:t>
            </a:r>
            <a:r>
              <a:rPr lang="en-US" altLang="zh-CN" sz="1050">
                <a:latin typeface="微软雅黑" panose="020B0503020204020204" pitchFamily="34" charset="-122"/>
                <a:ea typeface="微软雅黑" panose="020B0503020204020204" pitchFamily="34" charset="-122"/>
              </a:rPr>
              <a:t>1.46%</a:t>
            </a:r>
            <a:r>
              <a:rPr lang="zh-CN" altLang="en-US" sz="1050">
                <a:latin typeface="微软雅黑" panose="020B0503020204020204" pitchFamily="34" charset="-122"/>
                <a:ea typeface="微软雅黑" panose="020B0503020204020204" pitchFamily="34" charset="-122"/>
              </a:rPr>
              <a:t>，从涨幅来看是本月六大区中表现最好的地区，较上月增长</a:t>
            </a:r>
            <a:r>
              <a:rPr lang="en-US" altLang="zh-CN" sz="1050">
                <a:latin typeface="微软雅黑" panose="020B0503020204020204" pitchFamily="34" charset="-122"/>
                <a:ea typeface="微软雅黑" panose="020B0503020204020204" pitchFamily="34" charset="-122"/>
              </a:rPr>
              <a:t>0.12</a:t>
            </a:r>
            <a:r>
              <a:rPr lang="zh-CN" altLang="en-US" sz="1050">
                <a:latin typeface="微软雅黑" panose="020B0503020204020204" pitchFamily="34" charset="-122"/>
                <a:ea typeface="微软雅黑" panose="020B0503020204020204" pitchFamily="34" charset="-122"/>
              </a:rPr>
              <a:t>万辆。</a:t>
            </a:r>
            <a:endParaRPr lang="zh-CN" altLang="en-US" sz="1050" dirty="0">
              <a:latin typeface="微软雅黑" panose="020B0503020204020204" pitchFamily="34" charset="-122"/>
              <a:ea typeface="微软雅黑" panose="020B0503020204020204" pitchFamily="34" charset="-122"/>
            </a:endParaRPr>
          </a:p>
        </p:txBody>
      </p:sp>
      <p:grpSp>
        <p:nvGrpSpPr>
          <p:cNvPr id="113" name="组合 112">
            <a:extLst>
              <a:ext uri="{FF2B5EF4-FFF2-40B4-BE49-F238E27FC236}">
                <a16:creationId xmlns:a16="http://schemas.microsoft.com/office/drawing/2014/main" id="{C5315345-7D30-4641-9715-3322F95DD5FE}"/>
              </a:ext>
            </a:extLst>
          </p:cNvPr>
          <p:cNvGrpSpPr/>
          <p:nvPr/>
        </p:nvGrpSpPr>
        <p:grpSpPr>
          <a:xfrm>
            <a:off x="366786" y="1187073"/>
            <a:ext cx="4140934" cy="2916098"/>
            <a:chOff x="0" y="8357"/>
            <a:chExt cx="3726374" cy="2831255"/>
          </a:xfrm>
        </p:grpSpPr>
        <p:grpSp>
          <p:nvGrpSpPr>
            <p:cNvPr id="120" name="组合 119">
              <a:extLst>
                <a:ext uri="{FF2B5EF4-FFF2-40B4-BE49-F238E27FC236}">
                  <a16:creationId xmlns:a16="http://schemas.microsoft.com/office/drawing/2014/main" id="{EB92BB70-EB5C-49F8-8FF4-A709FDAF154E}"/>
                </a:ext>
              </a:extLst>
            </p:cNvPr>
            <p:cNvGrpSpPr/>
            <p:nvPr/>
          </p:nvGrpSpPr>
          <p:grpSpPr>
            <a:xfrm>
              <a:off x="0" y="8357"/>
              <a:ext cx="3726374" cy="2831255"/>
              <a:chOff x="0" y="8357"/>
              <a:chExt cx="7358653" cy="5741611"/>
            </a:xfrm>
          </p:grpSpPr>
          <p:sp>
            <p:nvSpPr>
              <p:cNvPr id="136" name="江西">
                <a:extLst>
                  <a:ext uri="{FF2B5EF4-FFF2-40B4-BE49-F238E27FC236}">
                    <a16:creationId xmlns:a16="http://schemas.microsoft.com/office/drawing/2014/main" id="{D8FA6882-625C-4851-97B5-BE11DC57F626}"/>
                  </a:ext>
                </a:extLst>
              </p:cNvPr>
              <p:cNvSpPr/>
              <p:nvPr/>
            </p:nvSpPr>
            <p:spPr bwMode="auto">
              <a:xfrm>
                <a:off x="4814860" y="3810255"/>
                <a:ext cx="670923" cy="89456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7" name="黑龙江">
                <a:extLst>
                  <a:ext uri="{FF2B5EF4-FFF2-40B4-BE49-F238E27FC236}">
                    <a16:creationId xmlns:a16="http://schemas.microsoft.com/office/drawing/2014/main" id="{B5CC9AF6-3DA2-42B1-9F0A-18AC7F20BD69}"/>
                  </a:ext>
                </a:extLst>
              </p:cNvPr>
              <p:cNvSpPr/>
              <p:nvPr/>
            </p:nvSpPr>
            <p:spPr bwMode="auto">
              <a:xfrm>
                <a:off x="5433162" y="8357"/>
                <a:ext cx="1512866" cy="1460244"/>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8" name="湖北">
                <a:extLst>
                  <a:ext uri="{FF2B5EF4-FFF2-40B4-BE49-F238E27FC236}">
                    <a16:creationId xmlns:a16="http://schemas.microsoft.com/office/drawing/2014/main" id="{F72C9BAB-4BFA-448F-96A8-41F2F6142878}"/>
                  </a:ext>
                </a:extLst>
              </p:cNvPr>
              <p:cNvSpPr/>
              <p:nvPr/>
            </p:nvSpPr>
            <p:spPr bwMode="auto">
              <a:xfrm>
                <a:off x="4091316" y="3336662"/>
                <a:ext cx="1052428" cy="657768"/>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9" name="山东">
                <a:extLst>
                  <a:ext uri="{FF2B5EF4-FFF2-40B4-BE49-F238E27FC236}">
                    <a16:creationId xmlns:a16="http://schemas.microsoft.com/office/drawing/2014/main" id="{1B787260-A883-41B5-84B9-F3AEAA8CBE5C}"/>
                  </a:ext>
                </a:extLst>
              </p:cNvPr>
              <p:cNvSpPr/>
              <p:nvPr/>
            </p:nvSpPr>
            <p:spPr bwMode="auto">
              <a:xfrm>
                <a:off x="4933259" y="2494719"/>
                <a:ext cx="947186" cy="60514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0" name="安徽">
                <a:extLst>
                  <a:ext uri="{FF2B5EF4-FFF2-40B4-BE49-F238E27FC236}">
                    <a16:creationId xmlns:a16="http://schemas.microsoft.com/office/drawing/2014/main" id="{AF88438A-E3F1-4250-A4C9-A1415FCABA6D}"/>
                  </a:ext>
                </a:extLst>
              </p:cNvPr>
              <p:cNvSpPr/>
              <p:nvPr/>
            </p:nvSpPr>
            <p:spPr bwMode="auto">
              <a:xfrm>
                <a:off x="4959569" y="3073555"/>
                <a:ext cx="644612" cy="82878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1" name="山西">
                <a:extLst>
                  <a:ext uri="{FF2B5EF4-FFF2-40B4-BE49-F238E27FC236}">
                    <a16:creationId xmlns:a16="http://schemas.microsoft.com/office/drawing/2014/main" id="{13AC1D35-389A-4BA3-8542-8C2E119122EB}"/>
                  </a:ext>
                </a:extLst>
              </p:cNvPr>
              <p:cNvSpPr/>
              <p:nvPr/>
            </p:nvSpPr>
            <p:spPr bwMode="auto">
              <a:xfrm>
                <a:off x="4354423" y="2113214"/>
                <a:ext cx="513059" cy="999807"/>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2" name="吉林">
                <a:extLst>
                  <a:ext uri="{FF2B5EF4-FFF2-40B4-BE49-F238E27FC236}">
                    <a16:creationId xmlns:a16="http://schemas.microsoft.com/office/drawing/2014/main" id="{7FCE889E-5493-4412-97F3-AEFDBCB45495}"/>
                  </a:ext>
                </a:extLst>
              </p:cNvPr>
              <p:cNvSpPr/>
              <p:nvPr/>
            </p:nvSpPr>
            <p:spPr bwMode="auto">
              <a:xfrm>
                <a:off x="5604182" y="1126562"/>
                <a:ext cx="1118205" cy="82878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3" name="湖南">
                <a:extLst>
                  <a:ext uri="{FF2B5EF4-FFF2-40B4-BE49-F238E27FC236}">
                    <a16:creationId xmlns:a16="http://schemas.microsoft.com/office/drawing/2014/main" id="{7C045439-A9B1-40C8-B1E6-77C3A16AA012}"/>
                  </a:ext>
                </a:extLst>
              </p:cNvPr>
              <p:cNvSpPr/>
              <p:nvPr/>
            </p:nvSpPr>
            <p:spPr bwMode="auto">
              <a:xfrm>
                <a:off x="4149950" y="3834184"/>
                <a:ext cx="763011" cy="86825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4" name="江苏">
                <a:extLst>
                  <a:ext uri="{FF2B5EF4-FFF2-40B4-BE49-F238E27FC236}">
                    <a16:creationId xmlns:a16="http://schemas.microsoft.com/office/drawing/2014/main" id="{76A28571-C21F-4AA8-930C-EEC506488F54}"/>
                  </a:ext>
                </a:extLst>
              </p:cNvPr>
              <p:cNvSpPr/>
              <p:nvPr/>
            </p:nvSpPr>
            <p:spPr bwMode="auto">
              <a:xfrm>
                <a:off x="5130589" y="2981467"/>
                <a:ext cx="763011" cy="67092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5" name="福建">
                <a:extLst>
                  <a:ext uri="{FF2B5EF4-FFF2-40B4-BE49-F238E27FC236}">
                    <a16:creationId xmlns:a16="http://schemas.microsoft.com/office/drawing/2014/main" id="{38B5FE84-514C-4CE3-AE5A-F961BDBA9366}"/>
                  </a:ext>
                </a:extLst>
              </p:cNvPr>
              <p:cNvSpPr/>
              <p:nvPr/>
            </p:nvSpPr>
            <p:spPr bwMode="auto">
              <a:xfrm>
                <a:off x="5156900" y="4073362"/>
                <a:ext cx="618302" cy="749855"/>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6" name="河南">
                <a:extLst>
                  <a:ext uri="{FF2B5EF4-FFF2-40B4-BE49-F238E27FC236}">
                    <a16:creationId xmlns:a16="http://schemas.microsoft.com/office/drawing/2014/main" id="{FE9612B2-66EC-4721-A820-D5B8C6C7CA9F}"/>
                  </a:ext>
                </a:extLst>
              </p:cNvPr>
              <p:cNvSpPr/>
              <p:nvPr/>
            </p:nvSpPr>
            <p:spPr bwMode="auto">
              <a:xfrm>
                <a:off x="4367578" y="2821222"/>
                <a:ext cx="802477" cy="789321"/>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7" name="辽宁">
                <a:extLst>
                  <a:ext uri="{FF2B5EF4-FFF2-40B4-BE49-F238E27FC236}">
                    <a16:creationId xmlns:a16="http://schemas.microsoft.com/office/drawing/2014/main" id="{735747F5-5FAE-4AA5-A51B-EB6C1F01B30C}"/>
                  </a:ext>
                </a:extLst>
              </p:cNvPr>
              <p:cNvSpPr>
                <a:spLocks noEditPoints="1"/>
              </p:cNvSpPr>
              <p:nvPr/>
            </p:nvSpPr>
            <p:spPr bwMode="auto">
              <a:xfrm>
                <a:off x="5354230" y="1573844"/>
                <a:ext cx="815632" cy="802477"/>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8" name="浙江">
                <a:extLst>
                  <a:ext uri="{FF2B5EF4-FFF2-40B4-BE49-F238E27FC236}">
                    <a16:creationId xmlns:a16="http://schemas.microsoft.com/office/drawing/2014/main" id="{D86436E5-1A50-4939-A7D2-9601B8E915A2}"/>
                  </a:ext>
                </a:extLst>
              </p:cNvPr>
              <p:cNvSpPr/>
              <p:nvPr/>
            </p:nvSpPr>
            <p:spPr bwMode="auto">
              <a:xfrm>
                <a:off x="5415245" y="3599769"/>
                <a:ext cx="539370" cy="63145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9" name="广东">
                <a:extLst>
                  <a:ext uri="{FF2B5EF4-FFF2-40B4-BE49-F238E27FC236}">
                    <a16:creationId xmlns:a16="http://schemas.microsoft.com/office/drawing/2014/main" id="{33CA27A3-2936-4C32-B51E-A3309748CC8C}"/>
                  </a:ext>
                </a:extLst>
              </p:cNvPr>
              <p:cNvSpPr>
                <a:spLocks noEditPoints="1"/>
              </p:cNvSpPr>
              <p:nvPr/>
            </p:nvSpPr>
            <p:spPr bwMode="auto">
              <a:xfrm>
                <a:off x="4267097" y="4557729"/>
                <a:ext cx="1091895" cy="84194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0" name="天津">
                <a:extLst>
                  <a:ext uri="{FF2B5EF4-FFF2-40B4-BE49-F238E27FC236}">
                    <a16:creationId xmlns:a16="http://schemas.microsoft.com/office/drawing/2014/main" id="{D161CFBC-B393-4895-ABEE-126BFF7690DD}"/>
                  </a:ext>
                </a:extLst>
              </p:cNvPr>
              <p:cNvSpPr/>
              <p:nvPr/>
            </p:nvSpPr>
            <p:spPr bwMode="auto">
              <a:xfrm>
                <a:off x="5130589" y="2178991"/>
                <a:ext cx="157864" cy="26310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1" name="北京">
                <a:extLst>
                  <a:ext uri="{FF2B5EF4-FFF2-40B4-BE49-F238E27FC236}">
                    <a16:creationId xmlns:a16="http://schemas.microsoft.com/office/drawing/2014/main" id="{3A2AAFF0-BA2B-4810-A704-D959B326F5B1}"/>
                  </a:ext>
                </a:extLst>
              </p:cNvPr>
              <p:cNvSpPr/>
              <p:nvPr/>
            </p:nvSpPr>
            <p:spPr bwMode="auto">
              <a:xfrm>
                <a:off x="4959569" y="2047437"/>
                <a:ext cx="236797" cy="263106"/>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2" name="河北">
                <a:extLst>
                  <a:ext uri="{FF2B5EF4-FFF2-40B4-BE49-F238E27FC236}">
                    <a16:creationId xmlns:a16="http://schemas.microsoft.com/office/drawing/2014/main" id="{0A285607-3A50-4659-AF59-4A150AFF668A}"/>
                  </a:ext>
                </a:extLst>
              </p:cNvPr>
              <p:cNvSpPr>
                <a:spLocks noEditPoints="1"/>
              </p:cNvSpPr>
              <p:nvPr/>
            </p:nvSpPr>
            <p:spPr bwMode="auto">
              <a:xfrm>
                <a:off x="4749084" y="1797484"/>
                <a:ext cx="749854" cy="1052427"/>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3" name="内蒙古">
                <a:extLst>
                  <a:ext uri="{FF2B5EF4-FFF2-40B4-BE49-F238E27FC236}">
                    <a16:creationId xmlns:a16="http://schemas.microsoft.com/office/drawing/2014/main" id="{88FE07AE-64FE-4E43-8AEC-508A3B08DD46}"/>
                  </a:ext>
                </a:extLst>
              </p:cNvPr>
              <p:cNvSpPr/>
              <p:nvPr/>
            </p:nvSpPr>
            <p:spPr bwMode="auto">
              <a:xfrm>
                <a:off x="2841557" y="74134"/>
                <a:ext cx="3104664" cy="2565294"/>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4" name="陕西">
                <a:extLst>
                  <a:ext uri="{FF2B5EF4-FFF2-40B4-BE49-F238E27FC236}">
                    <a16:creationId xmlns:a16="http://schemas.microsoft.com/office/drawing/2014/main" id="{3E11E0AB-571B-404C-B7E7-148D1AF0AB5C}"/>
                  </a:ext>
                </a:extLst>
              </p:cNvPr>
              <p:cNvSpPr/>
              <p:nvPr/>
            </p:nvSpPr>
            <p:spPr bwMode="auto">
              <a:xfrm>
                <a:off x="3736121" y="2310544"/>
                <a:ext cx="736700" cy="1276069"/>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5" name="重庆">
                <a:extLst>
                  <a:ext uri="{FF2B5EF4-FFF2-40B4-BE49-F238E27FC236}">
                    <a16:creationId xmlns:a16="http://schemas.microsoft.com/office/drawing/2014/main" id="{AB25F43D-B831-4670-B532-D98239644F6E}"/>
                  </a:ext>
                </a:extLst>
              </p:cNvPr>
              <p:cNvSpPr/>
              <p:nvPr/>
            </p:nvSpPr>
            <p:spPr bwMode="auto">
              <a:xfrm>
                <a:off x="3687131" y="3507681"/>
                <a:ext cx="644612" cy="63145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6" name="广西">
                <a:extLst>
                  <a:ext uri="{FF2B5EF4-FFF2-40B4-BE49-F238E27FC236}">
                    <a16:creationId xmlns:a16="http://schemas.microsoft.com/office/drawing/2014/main" id="{7C8A7AFB-8D95-4894-8F3E-E34D299B03B2}"/>
                  </a:ext>
                </a:extLst>
              </p:cNvPr>
              <p:cNvSpPr/>
              <p:nvPr/>
            </p:nvSpPr>
            <p:spPr bwMode="auto">
              <a:xfrm>
                <a:off x="3525635" y="4428556"/>
                <a:ext cx="1091895" cy="789321"/>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7" name="云南">
                <a:extLst>
                  <a:ext uri="{FF2B5EF4-FFF2-40B4-BE49-F238E27FC236}">
                    <a16:creationId xmlns:a16="http://schemas.microsoft.com/office/drawing/2014/main" id="{C3D79F74-BF50-4EF6-92A8-CD241E5D6E8A}"/>
                  </a:ext>
                </a:extLst>
              </p:cNvPr>
              <p:cNvSpPr/>
              <p:nvPr/>
            </p:nvSpPr>
            <p:spPr bwMode="auto">
              <a:xfrm>
                <a:off x="2522199" y="3889187"/>
                <a:ext cx="1249759" cy="1315535"/>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8" name="青海">
                <a:extLst>
                  <a:ext uri="{FF2B5EF4-FFF2-40B4-BE49-F238E27FC236}">
                    <a16:creationId xmlns:a16="http://schemas.microsoft.com/office/drawing/2014/main" id="{30BB5E66-1603-4793-BBF4-E1EEC6231364}"/>
                  </a:ext>
                </a:extLst>
              </p:cNvPr>
              <p:cNvSpPr/>
              <p:nvPr/>
            </p:nvSpPr>
            <p:spPr bwMode="auto">
              <a:xfrm>
                <a:off x="1710196" y="2205301"/>
                <a:ext cx="1736507" cy="1262914"/>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9" name="西藏">
                <a:extLst>
                  <a:ext uri="{FF2B5EF4-FFF2-40B4-BE49-F238E27FC236}">
                    <a16:creationId xmlns:a16="http://schemas.microsoft.com/office/drawing/2014/main" id="{736AB9CE-BBB2-499D-B010-7E59D0F7EB28}"/>
                  </a:ext>
                </a:extLst>
              </p:cNvPr>
              <p:cNvSpPr/>
              <p:nvPr/>
            </p:nvSpPr>
            <p:spPr bwMode="auto">
              <a:xfrm>
                <a:off x="223641" y="2424179"/>
                <a:ext cx="2617916" cy="172335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0" name="新疆">
                <a:extLst>
                  <a:ext uri="{FF2B5EF4-FFF2-40B4-BE49-F238E27FC236}">
                    <a16:creationId xmlns:a16="http://schemas.microsoft.com/office/drawing/2014/main" id="{478AADF1-1735-4009-B095-2F311C04032C}"/>
                  </a:ext>
                </a:extLst>
              </p:cNvPr>
              <p:cNvSpPr/>
              <p:nvPr/>
            </p:nvSpPr>
            <p:spPr bwMode="auto">
              <a:xfrm>
                <a:off x="0" y="508260"/>
                <a:ext cx="2762625" cy="2144323"/>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1" name="宁夏">
                <a:extLst>
                  <a:ext uri="{FF2B5EF4-FFF2-40B4-BE49-F238E27FC236}">
                    <a16:creationId xmlns:a16="http://schemas.microsoft.com/office/drawing/2014/main" id="{29FFADEF-7C41-4B94-9F22-927D32EF82EE}"/>
                  </a:ext>
                </a:extLst>
              </p:cNvPr>
              <p:cNvSpPr/>
              <p:nvPr/>
            </p:nvSpPr>
            <p:spPr bwMode="auto">
              <a:xfrm>
                <a:off x="3604568" y="2336855"/>
                <a:ext cx="434127" cy="67092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2" name="甘肃">
                <a:extLst>
                  <a:ext uri="{FF2B5EF4-FFF2-40B4-BE49-F238E27FC236}">
                    <a16:creationId xmlns:a16="http://schemas.microsoft.com/office/drawing/2014/main" id="{AAE59339-0BA3-4A1D-950A-BE1D2C33606E}"/>
                  </a:ext>
                </a:extLst>
              </p:cNvPr>
              <p:cNvSpPr/>
              <p:nvPr/>
            </p:nvSpPr>
            <p:spPr bwMode="auto">
              <a:xfrm>
                <a:off x="2196945" y="1692242"/>
                <a:ext cx="1960149" cy="1736507"/>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3" name="四川">
                <a:extLst>
                  <a:ext uri="{FF2B5EF4-FFF2-40B4-BE49-F238E27FC236}">
                    <a16:creationId xmlns:a16="http://schemas.microsoft.com/office/drawing/2014/main" id="{6C6EC094-7399-4AD5-8F83-45A6C661051D}"/>
                  </a:ext>
                </a:extLst>
              </p:cNvPr>
              <p:cNvSpPr/>
              <p:nvPr/>
            </p:nvSpPr>
            <p:spPr bwMode="auto">
              <a:xfrm>
                <a:off x="2665774" y="3073555"/>
                <a:ext cx="1460245" cy="1355002"/>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4" name="贵州">
                <a:extLst>
                  <a:ext uri="{FF2B5EF4-FFF2-40B4-BE49-F238E27FC236}">
                    <a16:creationId xmlns:a16="http://schemas.microsoft.com/office/drawing/2014/main" id="{85BF7CD5-40B3-465F-8555-76498DB86B37}"/>
                  </a:ext>
                </a:extLst>
              </p:cNvPr>
              <p:cNvSpPr/>
              <p:nvPr/>
            </p:nvSpPr>
            <p:spPr bwMode="auto">
              <a:xfrm>
                <a:off x="3422774" y="3976511"/>
                <a:ext cx="828787" cy="71038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65" name="组合 164">
                <a:extLst>
                  <a:ext uri="{FF2B5EF4-FFF2-40B4-BE49-F238E27FC236}">
                    <a16:creationId xmlns:a16="http://schemas.microsoft.com/office/drawing/2014/main" id="{077C0B25-0473-401A-848B-EE029E1BD58B}"/>
                  </a:ext>
                </a:extLst>
              </p:cNvPr>
              <p:cNvGrpSpPr/>
              <p:nvPr/>
            </p:nvGrpSpPr>
            <p:grpSpPr>
              <a:xfrm>
                <a:off x="4893792" y="5020547"/>
                <a:ext cx="78932" cy="65777"/>
                <a:chOff x="4893792" y="5020547"/>
                <a:chExt cx="78932" cy="65777"/>
              </a:xfrm>
              <a:solidFill>
                <a:srgbClr val="0070BC"/>
              </a:solidFill>
            </p:grpSpPr>
            <p:sp>
              <p:nvSpPr>
                <p:cNvPr id="216" name="Freeform 75">
                  <a:extLst>
                    <a:ext uri="{FF2B5EF4-FFF2-40B4-BE49-F238E27FC236}">
                      <a16:creationId xmlns:a16="http://schemas.microsoft.com/office/drawing/2014/main" id="{A6E1EB1A-643C-480B-8FF9-33502DEBE805}"/>
                    </a:ext>
                  </a:extLst>
                </p:cNvPr>
                <p:cNvSpPr>
                  <a:spLocks noEditPoints="1"/>
                </p:cNvSpPr>
                <p:nvPr/>
              </p:nvSpPr>
              <p:spPr bwMode="auto">
                <a:xfrm>
                  <a:off x="4893792" y="5020547"/>
                  <a:ext cx="78932" cy="65777"/>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7" name="Freeform 105">
                  <a:extLst>
                    <a:ext uri="{FF2B5EF4-FFF2-40B4-BE49-F238E27FC236}">
                      <a16:creationId xmlns:a16="http://schemas.microsoft.com/office/drawing/2014/main" id="{4FA0B3CE-05DE-4E47-AC41-1DB610CFE979}"/>
                    </a:ext>
                  </a:extLst>
                </p:cNvPr>
                <p:cNvSpPr/>
                <p:nvPr/>
              </p:nvSpPr>
              <p:spPr bwMode="auto">
                <a:xfrm>
                  <a:off x="4893792" y="5046858"/>
                  <a:ext cx="26311" cy="2631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sp>
            <p:nvSpPr>
              <p:cNvPr id="166" name="台湾">
                <a:extLst>
                  <a:ext uri="{FF2B5EF4-FFF2-40B4-BE49-F238E27FC236}">
                    <a16:creationId xmlns:a16="http://schemas.microsoft.com/office/drawing/2014/main" id="{0D3E456E-9916-4BB3-AE0B-BC2EFD06886B}"/>
                  </a:ext>
                </a:extLst>
              </p:cNvPr>
              <p:cNvSpPr/>
              <p:nvPr/>
            </p:nvSpPr>
            <p:spPr bwMode="auto">
              <a:xfrm>
                <a:off x="5788357" y="4507488"/>
                <a:ext cx="236796" cy="539370"/>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7" name="海南">
                <a:extLst>
                  <a:ext uri="{FF2B5EF4-FFF2-40B4-BE49-F238E27FC236}">
                    <a16:creationId xmlns:a16="http://schemas.microsoft.com/office/drawing/2014/main" id="{141DDB7F-5E97-4822-B97B-6A5262513E66}"/>
                  </a:ext>
                </a:extLst>
              </p:cNvPr>
              <p:cNvSpPr/>
              <p:nvPr/>
            </p:nvSpPr>
            <p:spPr bwMode="auto">
              <a:xfrm>
                <a:off x="4104472" y="5415208"/>
                <a:ext cx="368351" cy="302573"/>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68" name="组合 167">
                <a:extLst>
                  <a:ext uri="{FF2B5EF4-FFF2-40B4-BE49-F238E27FC236}">
                    <a16:creationId xmlns:a16="http://schemas.microsoft.com/office/drawing/2014/main" id="{5132BCE0-37A9-426B-9333-00169D93DFFE}"/>
                  </a:ext>
                </a:extLst>
              </p:cNvPr>
              <p:cNvGrpSpPr/>
              <p:nvPr/>
            </p:nvGrpSpPr>
            <p:grpSpPr>
              <a:xfrm>
                <a:off x="5775201" y="3468215"/>
                <a:ext cx="131554" cy="184175"/>
                <a:chOff x="5775201" y="3468215"/>
                <a:chExt cx="131554" cy="184175"/>
              </a:xfrm>
              <a:solidFill>
                <a:srgbClr val="0070BC"/>
              </a:solidFill>
            </p:grpSpPr>
            <p:grpSp>
              <p:nvGrpSpPr>
                <p:cNvPr id="211" name="组合 210">
                  <a:extLst>
                    <a:ext uri="{FF2B5EF4-FFF2-40B4-BE49-F238E27FC236}">
                      <a16:creationId xmlns:a16="http://schemas.microsoft.com/office/drawing/2014/main" id="{A9A287EF-5797-4DC0-9D91-B4D8CA2E1E9F}"/>
                    </a:ext>
                  </a:extLst>
                </p:cNvPr>
                <p:cNvGrpSpPr/>
                <p:nvPr/>
              </p:nvGrpSpPr>
              <p:grpSpPr>
                <a:xfrm>
                  <a:off x="5775201" y="3468215"/>
                  <a:ext cx="131554" cy="184175"/>
                  <a:chOff x="5775201" y="3468215"/>
                  <a:chExt cx="131554" cy="184175"/>
                </a:xfrm>
                <a:grpFill/>
              </p:grpSpPr>
              <p:sp>
                <p:nvSpPr>
                  <p:cNvPr id="213" name="上海">
                    <a:extLst>
                      <a:ext uri="{FF2B5EF4-FFF2-40B4-BE49-F238E27FC236}">
                        <a16:creationId xmlns:a16="http://schemas.microsoft.com/office/drawing/2014/main" id="{FE5EE976-510D-4266-9A02-85831ED8C42F}"/>
                      </a:ext>
                    </a:extLst>
                  </p:cNvPr>
                  <p:cNvSpPr>
                    <a:spLocks noEditPoints="1"/>
                  </p:cNvSpPr>
                  <p:nvPr/>
                </p:nvSpPr>
                <p:spPr bwMode="auto">
                  <a:xfrm>
                    <a:off x="5775201" y="3468215"/>
                    <a:ext cx="131554" cy="184175"/>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chemeClr val="accent1">
                      <a:lumMod val="75000"/>
                    </a:schemeClr>
                  </a:solidFill>
                  <a:ln w="1270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4" name="Freeform 108">
                    <a:extLst>
                      <a:ext uri="{FF2B5EF4-FFF2-40B4-BE49-F238E27FC236}">
                        <a16:creationId xmlns:a16="http://schemas.microsoft.com/office/drawing/2014/main" id="{14D0AD6F-97D6-43FB-87E0-7233FCEBDE7C}"/>
                      </a:ext>
                    </a:extLst>
                  </p:cNvPr>
                  <p:cNvSpPr/>
                  <p:nvPr/>
                </p:nvSpPr>
                <p:spPr bwMode="auto">
                  <a:xfrm>
                    <a:off x="5788357" y="3468215"/>
                    <a:ext cx="105243" cy="52621"/>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5" name="Freeform 109">
                    <a:extLst>
                      <a:ext uri="{FF2B5EF4-FFF2-40B4-BE49-F238E27FC236}">
                        <a16:creationId xmlns:a16="http://schemas.microsoft.com/office/drawing/2014/main" id="{71A1354B-534F-4695-94B7-D257C1C2468F}"/>
                      </a:ext>
                    </a:extLst>
                  </p:cNvPr>
                  <p:cNvSpPr/>
                  <p:nvPr/>
                </p:nvSpPr>
                <p:spPr bwMode="auto">
                  <a:xfrm>
                    <a:off x="5854133" y="3533992"/>
                    <a:ext cx="26311" cy="1315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sp>
              <p:nvSpPr>
                <p:cNvPr id="212" name="Freeform 110">
                  <a:extLst>
                    <a:ext uri="{FF2B5EF4-FFF2-40B4-BE49-F238E27FC236}">
                      <a16:creationId xmlns:a16="http://schemas.microsoft.com/office/drawing/2014/main" id="{E3188D01-B274-4F8B-9479-FCB5E8550429}"/>
                    </a:ext>
                  </a:extLst>
                </p:cNvPr>
                <p:cNvSpPr/>
                <p:nvPr/>
              </p:nvSpPr>
              <p:spPr bwMode="auto">
                <a:xfrm>
                  <a:off x="5880444" y="3533992"/>
                  <a:ext cx="13155" cy="1315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grpSp>
            <p:nvGrpSpPr>
              <p:cNvPr id="169" name="组合 168">
                <a:extLst>
                  <a:ext uri="{FF2B5EF4-FFF2-40B4-BE49-F238E27FC236}">
                    <a16:creationId xmlns:a16="http://schemas.microsoft.com/office/drawing/2014/main" id="{CB505AFD-14B4-45C3-8B1C-D49A8DE7F8C7}"/>
                  </a:ext>
                </a:extLst>
              </p:cNvPr>
              <p:cNvGrpSpPr/>
              <p:nvPr/>
            </p:nvGrpSpPr>
            <p:grpSpPr>
              <a:xfrm>
                <a:off x="1091453" y="807169"/>
                <a:ext cx="5674650" cy="4942799"/>
                <a:chOff x="1091453" y="807169"/>
                <a:chExt cx="5674650" cy="4942799"/>
              </a:xfrm>
            </p:grpSpPr>
            <p:sp>
              <p:nvSpPr>
                <p:cNvPr id="177" name="TextBox 92">
                  <a:extLst>
                    <a:ext uri="{FF2B5EF4-FFF2-40B4-BE49-F238E27FC236}">
                      <a16:creationId xmlns:a16="http://schemas.microsoft.com/office/drawing/2014/main" id="{77EA77DE-6D63-4C67-90EE-13D86AAB7A67}"/>
                    </a:ext>
                  </a:extLst>
                </p:cNvPr>
                <p:cNvSpPr txBox="1"/>
                <p:nvPr/>
              </p:nvSpPr>
              <p:spPr>
                <a:xfrm>
                  <a:off x="1209433" y="156155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新疆</a:t>
                  </a:r>
                </a:p>
              </p:txBody>
            </p:sp>
            <p:sp>
              <p:nvSpPr>
                <p:cNvPr id="178" name="TextBox 93">
                  <a:extLst>
                    <a:ext uri="{FF2B5EF4-FFF2-40B4-BE49-F238E27FC236}">
                      <a16:creationId xmlns:a16="http://schemas.microsoft.com/office/drawing/2014/main" id="{2DEA5444-1B62-4469-8115-88010D980331}"/>
                    </a:ext>
                  </a:extLst>
                </p:cNvPr>
                <p:cNvSpPr txBox="1"/>
                <p:nvPr/>
              </p:nvSpPr>
              <p:spPr>
                <a:xfrm>
                  <a:off x="1091453" y="318252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西藏</a:t>
                  </a:r>
                </a:p>
              </p:txBody>
            </p:sp>
            <p:sp>
              <p:nvSpPr>
                <p:cNvPr id="179" name="TextBox 94">
                  <a:extLst>
                    <a:ext uri="{FF2B5EF4-FFF2-40B4-BE49-F238E27FC236}">
                      <a16:creationId xmlns:a16="http://schemas.microsoft.com/office/drawing/2014/main" id="{97807D43-8B5F-4C29-951C-8497AC94F566}"/>
                    </a:ext>
                  </a:extLst>
                </p:cNvPr>
                <p:cNvSpPr txBox="1"/>
                <p:nvPr/>
              </p:nvSpPr>
              <p:spPr>
                <a:xfrm>
                  <a:off x="2383028" y="269717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青海</a:t>
                  </a:r>
                </a:p>
              </p:txBody>
            </p:sp>
            <p:sp>
              <p:nvSpPr>
                <p:cNvPr id="180" name="TextBox 95">
                  <a:extLst>
                    <a:ext uri="{FF2B5EF4-FFF2-40B4-BE49-F238E27FC236}">
                      <a16:creationId xmlns:a16="http://schemas.microsoft.com/office/drawing/2014/main" id="{0E3727B3-FE18-4858-95D7-F46520D799DF}"/>
                    </a:ext>
                  </a:extLst>
                </p:cNvPr>
                <p:cNvSpPr txBox="1"/>
                <p:nvPr/>
              </p:nvSpPr>
              <p:spPr>
                <a:xfrm>
                  <a:off x="2562597" y="2034470"/>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甘肃</a:t>
                  </a:r>
                </a:p>
              </p:txBody>
            </p:sp>
            <p:sp>
              <p:nvSpPr>
                <p:cNvPr id="181" name="TextBox 96">
                  <a:extLst>
                    <a:ext uri="{FF2B5EF4-FFF2-40B4-BE49-F238E27FC236}">
                      <a16:creationId xmlns:a16="http://schemas.microsoft.com/office/drawing/2014/main" id="{74D9158F-B37A-4FA4-B7E1-2606964CA9CD}"/>
                    </a:ext>
                  </a:extLst>
                </p:cNvPr>
                <p:cNvSpPr txBox="1"/>
                <p:nvPr/>
              </p:nvSpPr>
              <p:spPr>
                <a:xfrm>
                  <a:off x="4498239" y="1553369"/>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内蒙古</a:t>
                  </a:r>
                </a:p>
              </p:txBody>
            </p:sp>
            <p:sp>
              <p:nvSpPr>
                <p:cNvPr id="182" name="TextBox 98">
                  <a:extLst>
                    <a:ext uri="{FF2B5EF4-FFF2-40B4-BE49-F238E27FC236}">
                      <a16:creationId xmlns:a16="http://schemas.microsoft.com/office/drawing/2014/main" id="{B71CDE7D-C8FB-499E-8E4C-7BEDF831BB1D}"/>
                    </a:ext>
                  </a:extLst>
                </p:cNvPr>
                <p:cNvSpPr txBox="1"/>
                <p:nvPr/>
              </p:nvSpPr>
              <p:spPr>
                <a:xfrm>
                  <a:off x="3509442" y="2542898"/>
                  <a:ext cx="514130" cy="433808"/>
                </a:xfrm>
                <a:prstGeom prst="rect">
                  <a:avLst/>
                </a:prstGeom>
                <a:noFill/>
              </p:spPr>
              <p:txBody>
                <a:bodyPr vert="eaVert"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宁夏</a:t>
                  </a:r>
                </a:p>
              </p:txBody>
            </p:sp>
            <p:sp>
              <p:nvSpPr>
                <p:cNvPr id="183" name="TextBox 99">
                  <a:extLst>
                    <a:ext uri="{FF2B5EF4-FFF2-40B4-BE49-F238E27FC236}">
                      <a16:creationId xmlns:a16="http://schemas.microsoft.com/office/drawing/2014/main" id="{CA338923-3AE1-4640-ADC9-1C720C2DE73C}"/>
                    </a:ext>
                  </a:extLst>
                </p:cNvPr>
                <p:cNvSpPr txBox="1"/>
                <p:nvPr/>
              </p:nvSpPr>
              <p:spPr>
                <a:xfrm>
                  <a:off x="3137550" y="3603154"/>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四川</a:t>
                  </a:r>
                </a:p>
              </p:txBody>
            </p:sp>
            <p:sp>
              <p:nvSpPr>
                <p:cNvPr id="184" name="TextBox 100">
                  <a:extLst>
                    <a:ext uri="{FF2B5EF4-FFF2-40B4-BE49-F238E27FC236}">
                      <a16:creationId xmlns:a16="http://schemas.microsoft.com/office/drawing/2014/main" id="{DC98FAEC-5594-4EA2-BDA7-A52EF45367EA}"/>
                    </a:ext>
                  </a:extLst>
                </p:cNvPr>
                <p:cNvSpPr txBox="1"/>
                <p:nvPr/>
              </p:nvSpPr>
              <p:spPr>
                <a:xfrm>
                  <a:off x="2859017" y="457699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云南</a:t>
                  </a:r>
                </a:p>
              </p:txBody>
            </p:sp>
            <p:sp>
              <p:nvSpPr>
                <p:cNvPr id="185" name="TextBox 101">
                  <a:extLst>
                    <a:ext uri="{FF2B5EF4-FFF2-40B4-BE49-F238E27FC236}">
                      <a16:creationId xmlns:a16="http://schemas.microsoft.com/office/drawing/2014/main" id="{9B95BA5A-DFAC-45E4-B932-EEA2FE5DBF4D}"/>
                    </a:ext>
                  </a:extLst>
                </p:cNvPr>
                <p:cNvSpPr txBox="1"/>
                <p:nvPr/>
              </p:nvSpPr>
              <p:spPr>
                <a:xfrm>
                  <a:off x="4023572" y="5447313"/>
                  <a:ext cx="564532" cy="30265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400">
                      <a:solidFill>
                        <a:schemeClr val="bg1"/>
                      </a:solidFill>
                      <a:cs typeface="+mn-ea"/>
                      <a:sym typeface="+mn-lt"/>
                    </a:rPr>
                    <a:t>海南</a:t>
                  </a:r>
                  <a:endParaRPr lang="zh-CN" altLang="en-US" sz="500">
                    <a:solidFill>
                      <a:schemeClr val="bg1"/>
                    </a:solidFill>
                    <a:cs typeface="+mn-ea"/>
                    <a:sym typeface="+mn-lt"/>
                  </a:endParaRPr>
                </a:p>
              </p:txBody>
            </p:sp>
            <p:sp>
              <p:nvSpPr>
                <p:cNvPr id="186" name="TextBox 102">
                  <a:extLst>
                    <a:ext uri="{FF2B5EF4-FFF2-40B4-BE49-F238E27FC236}">
                      <a16:creationId xmlns:a16="http://schemas.microsoft.com/office/drawing/2014/main" id="{888617F1-CB7F-4782-9459-F711C57DE69E}"/>
                    </a:ext>
                  </a:extLst>
                </p:cNvPr>
                <p:cNvSpPr txBox="1"/>
                <p:nvPr/>
              </p:nvSpPr>
              <p:spPr>
                <a:xfrm>
                  <a:off x="3917243" y="473247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广西</a:t>
                  </a:r>
                </a:p>
              </p:txBody>
            </p:sp>
            <p:sp>
              <p:nvSpPr>
                <p:cNvPr id="187" name="TextBox 103">
                  <a:extLst>
                    <a:ext uri="{FF2B5EF4-FFF2-40B4-BE49-F238E27FC236}">
                      <a16:creationId xmlns:a16="http://schemas.microsoft.com/office/drawing/2014/main" id="{4FAD049F-F40B-47DD-BD46-45677812F89A}"/>
                    </a:ext>
                  </a:extLst>
                </p:cNvPr>
                <p:cNvSpPr txBox="1"/>
                <p:nvPr/>
              </p:nvSpPr>
              <p:spPr>
                <a:xfrm>
                  <a:off x="3668010" y="423196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贵州</a:t>
                  </a:r>
                </a:p>
              </p:txBody>
            </p:sp>
            <p:sp>
              <p:nvSpPr>
                <p:cNvPr id="188" name="TextBox 104">
                  <a:extLst>
                    <a:ext uri="{FF2B5EF4-FFF2-40B4-BE49-F238E27FC236}">
                      <a16:creationId xmlns:a16="http://schemas.microsoft.com/office/drawing/2014/main" id="{3DA54F06-AD85-40B0-8A57-634EFB4F4DCB}"/>
                    </a:ext>
                  </a:extLst>
                </p:cNvPr>
                <p:cNvSpPr txBox="1"/>
                <p:nvPr/>
              </p:nvSpPr>
              <p:spPr>
                <a:xfrm>
                  <a:off x="3712679" y="377703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重庆</a:t>
                  </a:r>
                </a:p>
              </p:txBody>
            </p:sp>
            <p:sp>
              <p:nvSpPr>
                <p:cNvPr id="189" name="TextBox 105">
                  <a:extLst>
                    <a:ext uri="{FF2B5EF4-FFF2-40B4-BE49-F238E27FC236}">
                      <a16:creationId xmlns:a16="http://schemas.microsoft.com/office/drawing/2014/main" id="{6562A0B0-C4A4-4EEB-9F07-0B05A7E7EE65}"/>
                    </a:ext>
                  </a:extLst>
                </p:cNvPr>
                <p:cNvSpPr txBox="1"/>
                <p:nvPr/>
              </p:nvSpPr>
              <p:spPr>
                <a:xfrm>
                  <a:off x="3936520" y="309986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陕西</a:t>
                  </a:r>
                </a:p>
              </p:txBody>
            </p:sp>
            <p:sp>
              <p:nvSpPr>
                <p:cNvPr id="190" name="TextBox 106">
                  <a:extLst>
                    <a:ext uri="{FF2B5EF4-FFF2-40B4-BE49-F238E27FC236}">
                      <a16:creationId xmlns:a16="http://schemas.microsoft.com/office/drawing/2014/main" id="{F1FF1D59-C0FD-4E75-9815-3A2E295E7496}"/>
                    </a:ext>
                  </a:extLst>
                </p:cNvPr>
                <p:cNvSpPr txBox="1"/>
                <p:nvPr/>
              </p:nvSpPr>
              <p:spPr>
                <a:xfrm>
                  <a:off x="4332801" y="256020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山西</a:t>
                  </a:r>
                </a:p>
              </p:txBody>
            </p:sp>
            <p:sp>
              <p:nvSpPr>
                <p:cNvPr id="191" name="TextBox 107">
                  <a:extLst>
                    <a:ext uri="{FF2B5EF4-FFF2-40B4-BE49-F238E27FC236}">
                      <a16:creationId xmlns:a16="http://schemas.microsoft.com/office/drawing/2014/main" id="{3C26603E-43BF-4FB6-BC1F-4D32E6C863C2}"/>
                    </a:ext>
                  </a:extLst>
                </p:cNvPr>
                <p:cNvSpPr txBox="1"/>
                <p:nvPr/>
              </p:nvSpPr>
              <p:spPr>
                <a:xfrm>
                  <a:off x="6025153" y="807169"/>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黑龙江</a:t>
                  </a:r>
                </a:p>
              </p:txBody>
            </p:sp>
            <p:sp>
              <p:nvSpPr>
                <p:cNvPr id="192" name="TextBox 108">
                  <a:extLst>
                    <a:ext uri="{FF2B5EF4-FFF2-40B4-BE49-F238E27FC236}">
                      <a16:creationId xmlns:a16="http://schemas.microsoft.com/office/drawing/2014/main" id="{F2BF1389-E122-42E9-A227-4733BF0CE1CF}"/>
                    </a:ext>
                  </a:extLst>
                </p:cNvPr>
                <p:cNvSpPr txBox="1"/>
                <p:nvPr/>
              </p:nvSpPr>
              <p:spPr>
                <a:xfrm>
                  <a:off x="5929609" y="137438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吉林</a:t>
                  </a:r>
                </a:p>
              </p:txBody>
            </p:sp>
            <p:sp>
              <p:nvSpPr>
                <p:cNvPr id="193" name="TextBox 109">
                  <a:extLst>
                    <a:ext uri="{FF2B5EF4-FFF2-40B4-BE49-F238E27FC236}">
                      <a16:creationId xmlns:a16="http://schemas.microsoft.com/office/drawing/2014/main" id="{D9C0B305-B805-44A0-B821-32BB6D95C197}"/>
                    </a:ext>
                  </a:extLst>
                </p:cNvPr>
                <p:cNvSpPr txBox="1"/>
                <p:nvPr/>
              </p:nvSpPr>
              <p:spPr>
                <a:xfrm>
                  <a:off x="5673026" y="180777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辽宁</a:t>
                  </a:r>
                </a:p>
              </p:txBody>
            </p:sp>
            <p:sp>
              <p:nvSpPr>
                <p:cNvPr id="194" name="TextBox 110">
                  <a:extLst>
                    <a:ext uri="{FF2B5EF4-FFF2-40B4-BE49-F238E27FC236}">
                      <a16:creationId xmlns:a16="http://schemas.microsoft.com/office/drawing/2014/main" id="{254B027C-F068-439E-97AD-8A88ECAD77D3}"/>
                    </a:ext>
                  </a:extLst>
                </p:cNvPr>
                <p:cNvSpPr txBox="1"/>
                <p:nvPr/>
              </p:nvSpPr>
              <p:spPr>
                <a:xfrm>
                  <a:off x="4711921" y="235701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河北</a:t>
                  </a:r>
                </a:p>
              </p:txBody>
            </p:sp>
            <p:sp>
              <p:nvSpPr>
                <p:cNvPr id="195" name="TextBox 111">
                  <a:extLst>
                    <a:ext uri="{FF2B5EF4-FFF2-40B4-BE49-F238E27FC236}">
                      <a16:creationId xmlns:a16="http://schemas.microsoft.com/office/drawing/2014/main" id="{71089D89-3F22-4DE4-B568-2D9C11F466E4}"/>
                    </a:ext>
                  </a:extLst>
                </p:cNvPr>
                <p:cNvSpPr txBox="1"/>
                <p:nvPr/>
              </p:nvSpPr>
              <p:spPr>
                <a:xfrm>
                  <a:off x="5124014" y="267231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山东</a:t>
                  </a:r>
                </a:p>
              </p:txBody>
            </p:sp>
            <p:sp>
              <p:nvSpPr>
                <p:cNvPr id="196" name="TextBox 112">
                  <a:extLst>
                    <a:ext uri="{FF2B5EF4-FFF2-40B4-BE49-F238E27FC236}">
                      <a16:creationId xmlns:a16="http://schemas.microsoft.com/office/drawing/2014/main" id="{63C5AAEF-66CC-42CA-B45D-EF838D3AD832}"/>
                    </a:ext>
                  </a:extLst>
                </p:cNvPr>
                <p:cNvSpPr txBox="1"/>
                <p:nvPr/>
              </p:nvSpPr>
              <p:spPr>
                <a:xfrm>
                  <a:off x="4528512" y="311302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河南</a:t>
                  </a:r>
                </a:p>
              </p:txBody>
            </p:sp>
            <p:sp>
              <p:nvSpPr>
                <p:cNvPr id="197" name="TextBox 113">
                  <a:extLst>
                    <a:ext uri="{FF2B5EF4-FFF2-40B4-BE49-F238E27FC236}">
                      <a16:creationId xmlns:a16="http://schemas.microsoft.com/office/drawing/2014/main" id="{4C5A06B4-F34C-4108-96B4-24AD880CFFD0}"/>
                    </a:ext>
                  </a:extLst>
                </p:cNvPr>
                <p:cNvSpPr txBox="1"/>
                <p:nvPr/>
              </p:nvSpPr>
              <p:spPr>
                <a:xfrm>
                  <a:off x="4439223" y="357721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湖北</a:t>
                  </a:r>
                </a:p>
              </p:txBody>
            </p:sp>
            <p:sp>
              <p:nvSpPr>
                <p:cNvPr id="198" name="TextBox 114">
                  <a:extLst>
                    <a:ext uri="{FF2B5EF4-FFF2-40B4-BE49-F238E27FC236}">
                      <a16:creationId xmlns:a16="http://schemas.microsoft.com/office/drawing/2014/main" id="{935507BB-4AF0-4EC3-B64A-3FB8087967CF}"/>
                    </a:ext>
                  </a:extLst>
                </p:cNvPr>
                <p:cNvSpPr txBox="1"/>
                <p:nvPr/>
              </p:nvSpPr>
              <p:spPr>
                <a:xfrm>
                  <a:off x="4340984" y="4092602"/>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湖南</a:t>
                  </a:r>
                </a:p>
              </p:txBody>
            </p:sp>
            <p:sp>
              <p:nvSpPr>
                <p:cNvPr id="199" name="TextBox 115">
                  <a:extLst>
                    <a:ext uri="{FF2B5EF4-FFF2-40B4-BE49-F238E27FC236}">
                      <a16:creationId xmlns:a16="http://schemas.microsoft.com/office/drawing/2014/main" id="{A5105ACD-2C3F-4EF7-9365-A54DC61F2816}"/>
                    </a:ext>
                  </a:extLst>
                </p:cNvPr>
                <p:cNvSpPr txBox="1"/>
                <p:nvPr/>
              </p:nvSpPr>
              <p:spPr>
                <a:xfrm>
                  <a:off x="4636821" y="472004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广东</a:t>
                  </a:r>
                </a:p>
              </p:txBody>
            </p:sp>
            <p:sp>
              <p:nvSpPr>
                <p:cNvPr id="200" name="TextBox 116">
                  <a:extLst>
                    <a:ext uri="{FF2B5EF4-FFF2-40B4-BE49-F238E27FC236}">
                      <a16:creationId xmlns:a16="http://schemas.microsoft.com/office/drawing/2014/main" id="{67135F54-F351-4437-BDE2-E459B8E25790}"/>
                    </a:ext>
                  </a:extLst>
                </p:cNvPr>
                <p:cNvSpPr txBox="1"/>
                <p:nvPr/>
              </p:nvSpPr>
              <p:spPr>
                <a:xfrm>
                  <a:off x="4871045" y="409024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江西</a:t>
                  </a:r>
                </a:p>
              </p:txBody>
            </p:sp>
            <p:sp>
              <p:nvSpPr>
                <p:cNvPr id="201" name="TextBox 117">
                  <a:extLst>
                    <a:ext uri="{FF2B5EF4-FFF2-40B4-BE49-F238E27FC236}">
                      <a16:creationId xmlns:a16="http://schemas.microsoft.com/office/drawing/2014/main" id="{BB055157-2EC3-422E-9651-531FBBB5E571}"/>
                    </a:ext>
                  </a:extLst>
                </p:cNvPr>
                <p:cNvSpPr txBox="1"/>
                <p:nvPr/>
              </p:nvSpPr>
              <p:spPr>
                <a:xfrm>
                  <a:off x="5160263" y="430844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福建</a:t>
                  </a:r>
                </a:p>
              </p:txBody>
            </p:sp>
            <p:sp>
              <p:nvSpPr>
                <p:cNvPr id="202" name="TextBox 118">
                  <a:extLst>
                    <a:ext uri="{FF2B5EF4-FFF2-40B4-BE49-F238E27FC236}">
                      <a16:creationId xmlns:a16="http://schemas.microsoft.com/office/drawing/2014/main" id="{9A12658B-4C33-497A-A407-657908E9173C}"/>
                    </a:ext>
                  </a:extLst>
                </p:cNvPr>
                <p:cNvSpPr txBox="1"/>
                <p:nvPr/>
              </p:nvSpPr>
              <p:spPr>
                <a:xfrm>
                  <a:off x="4998702" y="3453613"/>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安徽</a:t>
                  </a:r>
                </a:p>
              </p:txBody>
            </p:sp>
            <p:sp>
              <p:nvSpPr>
                <p:cNvPr id="203" name="TextBox 119">
                  <a:extLst>
                    <a:ext uri="{FF2B5EF4-FFF2-40B4-BE49-F238E27FC236}">
                      <a16:creationId xmlns:a16="http://schemas.microsoft.com/office/drawing/2014/main" id="{CDEB707E-FFBD-4BDC-9F34-B96F3C6A6246}"/>
                    </a:ext>
                  </a:extLst>
                </p:cNvPr>
                <p:cNvSpPr txBox="1"/>
                <p:nvPr/>
              </p:nvSpPr>
              <p:spPr>
                <a:xfrm>
                  <a:off x="5253598" y="3107622"/>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江苏</a:t>
                  </a:r>
                </a:p>
              </p:txBody>
            </p:sp>
            <p:sp>
              <p:nvSpPr>
                <p:cNvPr id="204" name="TextBox 120">
                  <a:extLst>
                    <a:ext uri="{FF2B5EF4-FFF2-40B4-BE49-F238E27FC236}">
                      <a16:creationId xmlns:a16="http://schemas.microsoft.com/office/drawing/2014/main" id="{65AAAA99-F956-420B-9F78-EBA67BD78D8C}"/>
                    </a:ext>
                  </a:extLst>
                </p:cNvPr>
                <p:cNvSpPr txBox="1"/>
                <p:nvPr/>
              </p:nvSpPr>
              <p:spPr>
                <a:xfrm>
                  <a:off x="5416797" y="381092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浙江</a:t>
                  </a:r>
                </a:p>
              </p:txBody>
            </p:sp>
            <p:sp>
              <p:nvSpPr>
                <p:cNvPr id="205" name="TextBox 121">
                  <a:extLst>
                    <a:ext uri="{FF2B5EF4-FFF2-40B4-BE49-F238E27FC236}">
                      <a16:creationId xmlns:a16="http://schemas.microsoft.com/office/drawing/2014/main" id="{B36B9CA0-0E4D-4BAD-82A7-130FB570C6A1}"/>
                    </a:ext>
                  </a:extLst>
                </p:cNvPr>
                <p:cNvSpPr txBox="1"/>
                <p:nvPr/>
              </p:nvSpPr>
              <p:spPr>
                <a:xfrm>
                  <a:off x="4975791" y="502054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香港</a:t>
                  </a:r>
                </a:p>
              </p:txBody>
            </p:sp>
            <p:sp>
              <p:nvSpPr>
                <p:cNvPr id="206" name="TextBox 122">
                  <a:extLst>
                    <a:ext uri="{FF2B5EF4-FFF2-40B4-BE49-F238E27FC236}">
                      <a16:creationId xmlns:a16="http://schemas.microsoft.com/office/drawing/2014/main" id="{1803E36B-0C69-4896-8689-9E25135E666E}"/>
                    </a:ext>
                  </a:extLst>
                </p:cNvPr>
                <p:cNvSpPr txBox="1"/>
                <p:nvPr/>
              </p:nvSpPr>
              <p:spPr>
                <a:xfrm>
                  <a:off x="5626747" y="4586740"/>
                  <a:ext cx="514129" cy="433807"/>
                </a:xfrm>
                <a:prstGeom prst="rect">
                  <a:avLst/>
                </a:prstGeom>
                <a:noFill/>
              </p:spPr>
              <p:txBody>
                <a:bodyPr vert="eaVert"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台湾</a:t>
                  </a:r>
                </a:p>
              </p:txBody>
            </p:sp>
            <p:sp>
              <p:nvSpPr>
                <p:cNvPr id="207" name="TextBox 123">
                  <a:extLst>
                    <a:ext uri="{FF2B5EF4-FFF2-40B4-BE49-F238E27FC236}">
                      <a16:creationId xmlns:a16="http://schemas.microsoft.com/office/drawing/2014/main" id="{84BE1AF2-1AB3-40C4-8E06-71057AE0E23B}"/>
                    </a:ext>
                  </a:extLst>
                </p:cNvPr>
                <p:cNvSpPr txBox="1"/>
                <p:nvPr/>
              </p:nvSpPr>
              <p:spPr>
                <a:xfrm>
                  <a:off x="4621287" y="514172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澳门</a:t>
                  </a:r>
                </a:p>
              </p:txBody>
            </p:sp>
            <p:sp>
              <p:nvSpPr>
                <p:cNvPr id="208" name="TextBox 124">
                  <a:extLst>
                    <a:ext uri="{FF2B5EF4-FFF2-40B4-BE49-F238E27FC236}">
                      <a16:creationId xmlns:a16="http://schemas.microsoft.com/office/drawing/2014/main" id="{434BD1FA-86A3-4958-A33A-AD3EFDD77D5F}"/>
                    </a:ext>
                  </a:extLst>
                </p:cNvPr>
                <p:cNvSpPr txBox="1"/>
                <p:nvPr/>
              </p:nvSpPr>
              <p:spPr>
                <a:xfrm>
                  <a:off x="5847109" y="341745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上海</a:t>
                  </a:r>
                </a:p>
              </p:txBody>
            </p:sp>
            <p:sp>
              <p:nvSpPr>
                <p:cNvPr id="209" name="TextBox 125">
                  <a:extLst>
                    <a:ext uri="{FF2B5EF4-FFF2-40B4-BE49-F238E27FC236}">
                      <a16:creationId xmlns:a16="http://schemas.microsoft.com/office/drawing/2014/main" id="{5DD5B264-FCA3-44FF-910F-9A1B53C40D0B}"/>
                    </a:ext>
                  </a:extLst>
                </p:cNvPr>
                <p:cNvSpPr txBox="1"/>
                <p:nvPr/>
              </p:nvSpPr>
              <p:spPr>
                <a:xfrm>
                  <a:off x="5168327" y="2270408"/>
                  <a:ext cx="614939" cy="33292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天津</a:t>
                  </a:r>
                </a:p>
              </p:txBody>
            </p:sp>
            <p:sp>
              <p:nvSpPr>
                <p:cNvPr id="210" name="TextBox 97">
                  <a:extLst>
                    <a:ext uri="{FF2B5EF4-FFF2-40B4-BE49-F238E27FC236}">
                      <a16:creationId xmlns:a16="http://schemas.microsoft.com/office/drawing/2014/main" id="{4DFBDCEE-343E-43B9-A68C-D300EEBD0EF2}"/>
                    </a:ext>
                  </a:extLst>
                </p:cNvPr>
                <p:cNvSpPr txBox="1"/>
                <p:nvPr/>
              </p:nvSpPr>
              <p:spPr>
                <a:xfrm>
                  <a:off x="5992420" y="4240457"/>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钓鱼岛</a:t>
                  </a:r>
                </a:p>
              </p:txBody>
            </p:sp>
          </p:grpSp>
          <p:sp>
            <p:nvSpPr>
              <p:cNvPr id="170" name="TextBox 128">
                <a:extLst>
                  <a:ext uri="{FF2B5EF4-FFF2-40B4-BE49-F238E27FC236}">
                    <a16:creationId xmlns:a16="http://schemas.microsoft.com/office/drawing/2014/main" id="{AD768769-A9D3-472F-9843-9AA5F4E5A6BD}"/>
                  </a:ext>
                </a:extLst>
              </p:cNvPr>
              <p:cNvSpPr txBox="1"/>
              <p:nvPr/>
            </p:nvSpPr>
            <p:spPr>
              <a:xfrm>
                <a:off x="4861593" y="1979862"/>
                <a:ext cx="517660" cy="255760"/>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rgbClr val="FF0000"/>
                    </a:solidFill>
                    <a:cs typeface="+mn-ea"/>
                    <a:sym typeface="+mn-lt"/>
                  </a:rPr>
                  <a:t>北京</a:t>
                </a:r>
              </a:p>
            </p:txBody>
          </p:sp>
          <p:sp>
            <p:nvSpPr>
              <p:cNvPr id="171" name="任意多边形 52">
                <a:extLst>
                  <a:ext uri="{FF2B5EF4-FFF2-40B4-BE49-F238E27FC236}">
                    <a16:creationId xmlns:a16="http://schemas.microsoft.com/office/drawing/2014/main" id="{E8145FD8-5E68-4B9B-A800-8BBC66F5D1BE}"/>
                  </a:ext>
                </a:extLst>
              </p:cNvPr>
              <p:cNvSpPr/>
              <p:nvPr/>
            </p:nvSpPr>
            <p:spPr>
              <a:xfrm>
                <a:off x="6249071" y="4448100"/>
                <a:ext cx="57150" cy="45719"/>
              </a:xfrm>
              <a:custGeom>
                <a:avLst/>
                <a:gdLst>
                  <a:gd name="connsiteX0" fmla="*/ 0 w 57150"/>
                  <a:gd name="connsiteY0" fmla="*/ 4888 h 38226"/>
                  <a:gd name="connsiteX1" fmla="*/ 23812 w 57150"/>
                  <a:gd name="connsiteY1" fmla="*/ 126 h 38226"/>
                  <a:gd name="connsiteX2" fmla="*/ 42862 w 57150"/>
                  <a:gd name="connsiteY2" fmla="*/ 9651 h 38226"/>
                  <a:gd name="connsiteX3" fmla="*/ 57150 w 57150"/>
                  <a:gd name="connsiteY3" fmla="*/ 14413 h 38226"/>
                  <a:gd name="connsiteX4" fmla="*/ 52387 w 57150"/>
                  <a:gd name="connsiteY4" fmla="*/ 28701 h 38226"/>
                  <a:gd name="connsiteX5" fmla="*/ 14287 w 57150"/>
                  <a:gd name="connsiteY5" fmla="*/ 38226 h 38226"/>
                  <a:gd name="connsiteX6" fmla="*/ 0 w 57150"/>
                  <a:gd name="connsiteY6" fmla="*/ 4888 h 3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226">
                    <a:moveTo>
                      <a:pt x="0" y="4888"/>
                    </a:moveTo>
                    <a:cubicBezTo>
                      <a:pt x="7937" y="3301"/>
                      <a:pt x="15767" y="-768"/>
                      <a:pt x="23812" y="126"/>
                    </a:cubicBezTo>
                    <a:cubicBezTo>
                      <a:pt x="30868" y="910"/>
                      <a:pt x="36336" y="6854"/>
                      <a:pt x="42862" y="9651"/>
                    </a:cubicBezTo>
                    <a:cubicBezTo>
                      <a:pt x="47476" y="11628"/>
                      <a:pt x="52387" y="12826"/>
                      <a:pt x="57150" y="14413"/>
                    </a:cubicBezTo>
                    <a:cubicBezTo>
                      <a:pt x="55562" y="19176"/>
                      <a:pt x="56776" y="26263"/>
                      <a:pt x="52387" y="28701"/>
                    </a:cubicBezTo>
                    <a:cubicBezTo>
                      <a:pt x="40944" y="35059"/>
                      <a:pt x="14287" y="38226"/>
                      <a:pt x="14287" y="38226"/>
                    </a:cubicBezTo>
                    <a:lnTo>
                      <a:pt x="0" y="488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72" name="南海诸岛">
                <a:extLst>
                  <a:ext uri="{FF2B5EF4-FFF2-40B4-BE49-F238E27FC236}">
                    <a16:creationId xmlns:a16="http://schemas.microsoft.com/office/drawing/2014/main" id="{E71CBBD4-FA29-4429-B621-D15EA0B6D3B8}"/>
                  </a:ext>
                </a:extLst>
              </p:cNvPr>
              <p:cNvGrpSpPr/>
              <p:nvPr/>
            </p:nvGrpSpPr>
            <p:grpSpPr>
              <a:xfrm>
                <a:off x="6452200" y="4518540"/>
                <a:ext cx="906453" cy="1148563"/>
                <a:chOff x="6452200" y="4518540"/>
                <a:chExt cx="906453" cy="1148563"/>
              </a:xfrm>
            </p:grpSpPr>
            <p:pic>
              <p:nvPicPr>
                <p:cNvPr id="173" name="图片 172">
                  <a:extLst>
                    <a:ext uri="{FF2B5EF4-FFF2-40B4-BE49-F238E27FC236}">
                      <a16:creationId xmlns:a16="http://schemas.microsoft.com/office/drawing/2014/main" id="{E28B1379-F57A-4B81-8CDB-35DC0038CC2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464678" y="4530971"/>
                  <a:ext cx="749301" cy="1058082"/>
                </a:xfrm>
                <a:prstGeom prst="rect">
                  <a:avLst/>
                </a:prstGeom>
              </p:spPr>
            </p:pic>
            <p:sp>
              <p:nvSpPr>
                <p:cNvPr id="174" name="矩形 173">
                  <a:extLst>
                    <a:ext uri="{FF2B5EF4-FFF2-40B4-BE49-F238E27FC236}">
                      <a16:creationId xmlns:a16="http://schemas.microsoft.com/office/drawing/2014/main" id="{87D736CF-2894-4592-918E-3A423D771D3D}"/>
                    </a:ext>
                  </a:extLst>
                </p:cNvPr>
                <p:cNvSpPr/>
                <p:nvPr/>
              </p:nvSpPr>
              <p:spPr>
                <a:xfrm>
                  <a:off x="6452200" y="4518540"/>
                  <a:ext cx="749301" cy="1058082"/>
                </a:xfrm>
                <a:prstGeom prst="rect">
                  <a:avLst/>
                </a:prstGeom>
                <a:noFill/>
                <a:ln w="3175">
                  <a:solidFill>
                    <a:srgbClr val="4DB3E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a:cs typeface="+mn-ea"/>
                    <a:sym typeface="+mn-lt"/>
                  </a:endParaRPr>
                </a:p>
              </p:txBody>
            </p:sp>
            <p:sp>
              <p:nvSpPr>
                <p:cNvPr id="175" name="矩形 174">
                  <a:extLst>
                    <a:ext uri="{FF2B5EF4-FFF2-40B4-BE49-F238E27FC236}">
                      <a16:creationId xmlns:a16="http://schemas.microsoft.com/office/drawing/2014/main" id="{D3434ED4-D239-495D-88B0-CC23F0F07048}"/>
                    </a:ext>
                  </a:extLst>
                </p:cNvPr>
                <p:cNvSpPr/>
                <p:nvPr/>
              </p:nvSpPr>
              <p:spPr>
                <a:xfrm>
                  <a:off x="6682388" y="5403580"/>
                  <a:ext cx="519113" cy="173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a:cs typeface="+mn-ea"/>
                    <a:sym typeface="+mn-lt"/>
                  </a:endParaRPr>
                </a:p>
              </p:txBody>
            </p:sp>
            <p:sp>
              <p:nvSpPr>
                <p:cNvPr id="176" name="TextBox 56">
                  <a:extLst>
                    <a:ext uri="{FF2B5EF4-FFF2-40B4-BE49-F238E27FC236}">
                      <a16:creationId xmlns:a16="http://schemas.microsoft.com/office/drawing/2014/main" id="{78BB2E02-9B1D-4FC4-88E2-E3DB8171E82A}"/>
                    </a:ext>
                  </a:extLst>
                </p:cNvPr>
                <p:cNvSpPr txBox="1"/>
                <p:nvPr/>
              </p:nvSpPr>
              <p:spPr>
                <a:xfrm>
                  <a:off x="6592501" y="5364448"/>
                  <a:ext cx="766152" cy="30265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400">
                      <a:solidFill>
                        <a:schemeClr val="bg1"/>
                      </a:solidFill>
                      <a:cs typeface="+mn-ea"/>
                      <a:sym typeface="+mn-lt"/>
                    </a:rPr>
                    <a:t>南海诸岛</a:t>
                  </a:r>
                </a:p>
              </p:txBody>
            </p:sp>
          </p:grpSp>
        </p:grpSp>
        <p:grpSp>
          <p:nvGrpSpPr>
            <p:cNvPr id="121" name="组合 120">
              <a:extLst>
                <a:ext uri="{FF2B5EF4-FFF2-40B4-BE49-F238E27FC236}">
                  <a16:creationId xmlns:a16="http://schemas.microsoft.com/office/drawing/2014/main" id="{0FAC3BE7-4C65-42F6-BC5F-3FA99AC94F28}"/>
                </a:ext>
              </a:extLst>
            </p:cNvPr>
            <p:cNvGrpSpPr/>
            <p:nvPr/>
          </p:nvGrpSpPr>
          <p:grpSpPr>
            <a:xfrm>
              <a:off x="202272" y="2113975"/>
              <a:ext cx="413931" cy="597951"/>
              <a:chOff x="202272" y="2113975"/>
              <a:chExt cx="352492" cy="565885"/>
            </a:xfrm>
          </p:grpSpPr>
          <p:grpSp>
            <p:nvGrpSpPr>
              <p:cNvPr id="122" name="组合 121">
                <a:extLst>
                  <a:ext uri="{FF2B5EF4-FFF2-40B4-BE49-F238E27FC236}">
                    <a16:creationId xmlns:a16="http://schemas.microsoft.com/office/drawing/2014/main" id="{727A2884-B014-47AB-ACB2-CA98CBED7F89}"/>
                  </a:ext>
                </a:extLst>
              </p:cNvPr>
              <p:cNvGrpSpPr/>
              <p:nvPr/>
            </p:nvGrpSpPr>
            <p:grpSpPr>
              <a:xfrm>
                <a:off x="202272" y="2161307"/>
                <a:ext cx="90694" cy="448364"/>
                <a:chOff x="202272" y="2161307"/>
                <a:chExt cx="90694" cy="448364"/>
              </a:xfrm>
            </p:grpSpPr>
            <p:sp>
              <p:nvSpPr>
                <p:cNvPr id="130" name="矩形 129">
                  <a:extLst>
                    <a:ext uri="{FF2B5EF4-FFF2-40B4-BE49-F238E27FC236}">
                      <a16:creationId xmlns:a16="http://schemas.microsoft.com/office/drawing/2014/main" id="{8CB371F2-71C1-46BC-BEFE-FF8FD2260610}"/>
                    </a:ext>
                  </a:extLst>
                </p:cNvPr>
                <p:cNvSpPr/>
                <p:nvPr/>
              </p:nvSpPr>
              <p:spPr>
                <a:xfrm>
                  <a:off x="202272" y="2240907"/>
                  <a:ext cx="90000" cy="54000"/>
                </a:xfrm>
                <a:prstGeom prst="rect">
                  <a:avLst/>
                </a:prstGeom>
                <a:solidFill>
                  <a:srgbClr val="0984A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1" name="矩形 130">
                  <a:extLst>
                    <a:ext uri="{FF2B5EF4-FFF2-40B4-BE49-F238E27FC236}">
                      <a16:creationId xmlns:a16="http://schemas.microsoft.com/office/drawing/2014/main" id="{964F9458-9C77-4786-B71C-81D6A71EBAA3}"/>
                    </a:ext>
                  </a:extLst>
                </p:cNvPr>
                <p:cNvSpPr/>
                <p:nvPr/>
              </p:nvSpPr>
              <p:spPr>
                <a:xfrm>
                  <a:off x="202966" y="2161307"/>
                  <a:ext cx="90000" cy="54000"/>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2" name="矩形 131">
                  <a:extLst>
                    <a:ext uri="{FF2B5EF4-FFF2-40B4-BE49-F238E27FC236}">
                      <a16:creationId xmlns:a16="http://schemas.microsoft.com/office/drawing/2014/main" id="{89A697DA-0B84-42AE-AD2B-E31131593C26}"/>
                    </a:ext>
                  </a:extLst>
                </p:cNvPr>
                <p:cNvSpPr/>
                <p:nvPr/>
              </p:nvSpPr>
              <p:spPr>
                <a:xfrm>
                  <a:off x="202272" y="2398973"/>
                  <a:ext cx="90000" cy="54000"/>
                </a:xfrm>
                <a:prstGeom prst="rect">
                  <a:avLst/>
                </a:prstGeom>
                <a:solidFill>
                  <a:srgbClr val="3B8A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3" name="矩形 132">
                  <a:extLst>
                    <a:ext uri="{FF2B5EF4-FFF2-40B4-BE49-F238E27FC236}">
                      <a16:creationId xmlns:a16="http://schemas.microsoft.com/office/drawing/2014/main" id="{6524F65B-13BC-4553-8BE7-871597BF9F1D}"/>
                    </a:ext>
                  </a:extLst>
                </p:cNvPr>
                <p:cNvSpPr/>
                <p:nvPr/>
              </p:nvSpPr>
              <p:spPr>
                <a:xfrm>
                  <a:off x="202966" y="2319672"/>
                  <a:ext cx="90000" cy="5400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4" name="矩形 133">
                  <a:extLst>
                    <a:ext uri="{FF2B5EF4-FFF2-40B4-BE49-F238E27FC236}">
                      <a16:creationId xmlns:a16="http://schemas.microsoft.com/office/drawing/2014/main" id="{005DFC4B-5959-4097-9ADF-CD1FE17766F2}"/>
                    </a:ext>
                  </a:extLst>
                </p:cNvPr>
                <p:cNvSpPr/>
                <p:nvPr/>
              </p:nvSpPr>
              <p:spPr>
                <a:xfrm>
                  <a:off x="202272" y="2555671"/>
                  <a:ext cx="90000" cy="54000"/>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5" name="矩形 134">
                  <a:extLst>
                    <a:ext uri="{FF2B5EF4-FFF2-40B4-BE49-F238E27FC236}">
                      <a16:creationId xmlns:a16="http://schemas.microsoft.com/office/drawing/2014/main" id="{7E35240D-CFC1-4389-8B3A-E1270EBE82AC}"/>
                    </a:ext>
                  </a:extLst>
                </p:cNvPr>
                <p:cNvSpPr/>
                <p:nvPr/>
              </p:nvSpPr>
              <p:spPr>
                <a:xfrm>
                  <a:off x="202272" y="2476691"/>
                  <a:ext cx="90000" cy="54000"/>
                </a:xfrm>
                <a:prstGeom prst="rect">
                  <a:avLst/>
                </a:prstGeom>
                <a:solidFill>
                  <a:srgbClr val="75AED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grpSp>
          <p:grpSp>
            <p:nvGrpSpPr>
              <p:cNvPr id="123" name="组合 122">
                <a:extLst>
                  <a:ext uri="{FF2B5EF4-FFF2-40B4-BE49-F238E27FC236}">
                    <a16:creationId xmlns:a16="http://schemas.microsoft.com/office/drawing/2014/main" id="{370AA46A-E6DF-4B08-BFBD-6D5C0515023A}"/>
                  </a:ext>
                </a:extLst>
              </p:cNvPr>
              <p:cNvGrpSpPr/>
              <p:nvPr/>
            </p:nvGrpSpPr>
            <p:grpSpPr>
              <a:xfrm>
                <a:off x="238515" y="2113975"/>
                <a:ext cx="316249" cy="565885"/>
                <a:chOff x="238515" y="2113975"/>
                <a:chExt cx="316249" cy="565885"/>
              </a:xfrm>
            </p:grpSpPr>
            <p:sp>
              <p:nvSpPr>
                <p:cNvPr id="124" name="文本框 103">
                  <a:extLst>
                    <a:ext uri="{FF2B5EF4-FFF2-40B4-BE49-F238E27FC236}">
                      <a16:creationId xmlns:a16="http://schemas.microsoft.com/office/drawing/2014/main" id="{ACC0EB31-789E-407A-8DBF-604CD839890D}"/>
                    </a:ext>
                  </a:extLst>
                </p:cNvPr>
                <p:cNvSpPr txBox="1"/>
                <p:nvPr/>
              </p:nvSpPr>
              <p:spPr>
                <a:xfrm>
                  <a:off x="240181" y="2113975"/>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华北</a:t>
                  </a:r>
                </a:p>
              </p:txBody>
            </p:sp>
            <p:sp>
              <p:nvSpPr>
                <p:cNvPr id="125" name="文本框 105">
                  <a:extLst>
                    <a:ext uri="{FF2B5EF4-FFF2-40B4-BE49-F238E27FC236}">
                      <a16:creationId xmlns:a16="http://schemas.microsoft.com/office/drawing/2014/main" id="{D96EF6A5-FCEC-43E3-88A3-549B3B2564AC}"/>
                    </a:ext>
                  </a:extLst>
                </p:cNvPr>
                <p:cNvSpPr txBox="1"/>
                <p:nvPr/>
              </p:nvSpPr>
              <p:spPr>
                <a:xfrm>
                  <a:off x="239542" y="2191932"/>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东北</a:t>
                  </a:r>
                </a:p>
              </p:txBody>
            </p:sp>
            <p:sp>
              <p:nvSpPr>
                <p:cNvPr id="126" name="文本框 107">
                  <a:extLst>
                    <a:ext uri="{FF2B5EF4-FFF2-40B4-BE49-F238E27FC236}">
                      <a16:creationId xmlns:a16="http://schemas.microsoft.com/office/drawing/2014/main" id="{132D91A8-C715-4E7B-B452-499740768CCC}"/>
                    </a:ext>
                  </a:extLst>
                </p:cNvPr>
                <p:cNvSpPr txBox="1"/>
                <p:nvPr/>
              </p:nvSpPr>
              <p:spPr>
                <a:xfrm>
                  <a:off x="238515" y="2272859"/>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华东</a:t>
                  </a:r>
                </a:p>
              </p:txBody>
            </p:sp>
            <p:sp>
              <p:nvSpPr>
                <p:cNvPr id="127" name="文本框 109">
                  <a:extLst>
                    <a:ext uri="{FF2B5EF4-FFF2-40B4-BE49-F238E27FC236}">
                      <a16:creationId xmlns:a16="http://schemas.microsoft.com/office/drawing/2014/main" id="{4B8EA546-3B2A-4C58-9FBD-7842CF02613E}"/>
                    </a:ext>
                  </a:extLst>
                </p:cNvPr>
                <p:cNvSpPr txBox="1"/>
                <p:nvPr/>
              </p:nvSpPr>
              <p:spPr>
                <a:xfrm>
                  <a:off x="240181" y="2510583"/>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中南</a:t>
                  </a:r>
                </a:p>
              </p:txBody>
            </p:sp>
            <p:sp>
              <p:nvSpPr>
                <p:cNvPr id="128" name="文本框 111">
                  <a:extLst>
                    <a:ext uri="{FF2B5EF4-FFF2-40B4-BE49-F238E27FC236}">
                      <a16:creationId xmlns:a16="http://schemas.microsoft.com/office/drawing/2014/main" id="{A6FB408F-1795-4A02-A47A-3401D3230144}"/>
                    </a:ext>
                  </a:extLst>
                </p:cNvPr>
                <p:cNvSpPr txBox="1"/>
                <p:nvPr/>
              </p:nvSpPr>
              <p:spPr>
                <a:xfrm>
                  <a:off x="241858" y="2430730"/>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西南</a:t>
                  </a:r>
                </a:p>
              </p:txBody>
            </p:sp>
            <p:sp>
              <p:nvSpPr>
                <p:cNvPr id="129" name="文本框 113">
                  <a:extLst>
                    <a:ext uri="{FF2B5EF4-FFF2-40B4-BE49-F238E27FC236}">
                      <a16:creationId xmlns:a16="http://schemas.microsoft.com/office/drawing/2014/main" id="{923B2621-BF77-4908-84A6-ED942C19ADE0}"/>
                    </a:ext>
                  </a:extLst>
                </p:cNvPr>
                <p:cNvSpPr txBox="1"/>
                <p:nvPr/>
              </p:nvSpPr>
              <p:spPr>
                <a:xfrm>
                  <a:off x="239154" y="2349803"/>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西北</a:t>
                  </a:r>
                </a:p>
              </p:txBody>
            </p:sp>
          </p:grpSp>
        </p:grpSp>
      </p:grpSp>
      <p:graphicFrame>
        <p:nvGraphicFramePr>
          <p:cNvPr id="105" name="图表 104">
            <a:extLst>
              <a:ext uri="{FF2B5EF4-FFF2-40B4-BE49-F238E27FC236}">
                <a16:creationId xmlns:a16="http://schemas.microsoft.com/office/drawing/2014/main" id="{00000000-0008-0000-0200-0000B4000000}"/>
              </a:ext>
            </a:extLst>
          </p:cNvPr>
          <p:cNvGraphicFramePr>
            <a:graphicFrameLocks/>
          </p:cNvGraphicFramePr>
          <p:nvPr/>
        </p:nvGraphicFramePr>
        <p:xfrm>
          <a:off x="4636281" y="1187073"/>
          <a:ext cx="4357051" cy="274686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4012290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6A9B2F6D-D9B1-0E4F-8ECF-7B32141D9810}"/>
              </a:ext>
            </a:extLst>
          </p:cNvPr>
          <p:cNvSpPr txBox="1">
            <a:spLocks noGrp="1"/>
          </p:cNvSpPr>
          <p:nvPr>
            <p:ph type="title"/>
          </p:nvPr>
        </p:nvSpPr>
        <p:spPr>
          <a:xfrm>
            <a:off x="179388" y="433388"/>
            <a:ext cx="8229600" cy="369332"/>
          </a:xfrm>
          <a:prstGeom prst="rect">
            <a:avLst/>
          </a:prstGeom>
          <a:noFill/>
        </p:spPr>
        <p:txBody>
          <a:bodyPr wrap="square" rtlCol="0">
            <a:spAutoFit/>
          </a:bodyPr>
          <a:lstStyle/>
          <a:p>
            <a:r>
              <a:rPr lang="en-US" altLang="zh-CN" sz="2000" b="1">
                <a:solidFill>
                  <a:schemeClr val="tx1"/>
                </a:solidFill>
                <a:cs typeface="+mn-cs"/>
              </a:rPr>
              <a:t>2024</a:t>
            </a:r>
            <a:r>
              <a:rPr lang="zh-CN" altLang="en-US" sz="2000" b="1">
                <a:solidFill>
                  <a:schemeClr val="tx1"/>
                </a:solidFill>
                <a:cs typeface="+mn-cs"/>
              </a:rPr>
              <a:t>年</a:t>
            </a:r>
            <a:r>
              <a:rPr lang="zh-CN" altLang="en-US" sz="2000" b="1" dirty="0">
                <a:solidFill>
                  <a:schemeClr val="tx1"/>
                </a:solidFill>
                <a:cs typeface="+mn-cs"/>
              </a:rPr>
              <a:t>全国二手车均价</a:t>
            </a:r>
          </a:p>
        </p:txBody>
      </p:sp>
      <p:sp>
        <p:nvSpPr>
          <p:cNvPr id="2" name="矩形 1">
            <a:extLst>
              <a:ext uri="{FF2B5EF4-FFF2-40B4-BE49-F238E27FC236}">
                <a16:creationId xmlns:a16="http://schemas.microsoft.com/office/drawing/2014/main" id="{23314308-DE97-4687-89FF-327BE0B1025C}"/>
              </a:ext>
            </a:extLst>
          </p:cNvPr>
          <p:cNvSpPr/>
          <p:nvPr/>
        </p:nvSpPr>
        <p:spPr>
          <a:xfrm>
            <a:off x="800100" y="5620390"/>
            <a:ext cx="8040234" cy="377411"/>
          </a:xfrm>
          <a:prstGeom prst="rect">
            <a:avLst/>
          </a:prstGeom>
        </p:spPr>
        <p:txBody>
          <a:bodyPr wrap="square">
            <a:spAutoFit/>
          </a:bodyPr>
          <a:lstStyle/>
          <a:p>
            <a:pPr>
              <a:lnSpc>
                <a:spcPct val="150000"/>
              </a:lnSpc>
            </a:pPr>
            <a:r>
              <a:rPr lang="en-US" altLang="zh-CN" sz="1400">
                <a:latin typeface="微软雅黑" panose="020B0503020204020204" pitchFamily="34" charset="-122"/>
                <a:ea typeface="微软雅黑" panose="020B0503020204020204" pitchFamily="34" charset="-122"/>
              </a:rPr>
              <a:t>4</a:t>
            </a:r>
            <a:r>
              <a:rPr lang="zh-CN" altLang="en-US" sz="1400">
                <a:latin typeface="微软雅黑" panose="020B0503020204020204" pitchFamily="34" charset="-122"/>
                <a:ea typeface="微软雅黑" panose="020B0503020204020204" pitchFamily="34" charset="-122"/>
              </a:rPr>
              <a:t>月份</a:t>
            </a:r>
            <a:r>
              <a:rPr lang="zh-CN" altLang="en-US" sz="1400" dirty="0">
                <a:latin typeface="微软雅黑" panose="020B0503020204020204" pitchFamily="34" charset="-122"/>
                <a:ea typeface="微软雅黑" panose="020B0503020204020204" pitchFamily="34" charset="-122"/>
              </a:rPr>
              <a:t>，</a:t>
            </a:r>
            <a:r>
              <a:rPr lang="zh-CN" altLang="en-US" sz="1400">
                <a:latin typeface="微软雅黑" panose="020B0503020204020204" pitchFamily="34" charset="-122"/>
                <a:ea typeface="微软雅黑" panose="020B0503020204020204" pitchFamily="34" charset="-122"/>
              </a:rPr>
              <a:t>二手车交易均价为</a:t>
            </a:r>
            <a:r>
              <a:rPr lang="en-US" altLang="zh-CN" sz="1400">
                <a:latin typeface="微软雅黑" panose="020B0503020204020204" pitchFamily="34" charset="-122"/>
                <a:ea typeface="微软雅黑" panose="020B0503020204020204" pitchFamily="34" charset="-122"/>
              </a:rPr>
              <a:t>6.62</a:t>
            </a:r>
            <a:r>
              <a:rPr lang="zh-CN" altLang="en-US" sz="1400">
                <a:latin typeface="微软雅黑" panose="020B0503020204020204" pitchFamily="34" charset="-122"/>
                <a:ea typeface="微软雅黑" panose="020B0503020204020204" pitchFamily="34" charset="-122"/>
              </a:rPr>
              <a:t>万元，较</a:t>
            </a:r>
            <a:r>
              <a:rPr lang="en-US" altLang="zh-CN" sz="1400">
                <a:latin typeface="微软雅黑" panose="020B0503020204020204" pitchFamily="34" charset="-122"/>
                <a:ea typeface="微软雅黑" panose="020B0503020204020204" pitchFamily="34" charset="-122"/>
              </a:rPr>
              <a:t>3</a:t>
            </a:r>
            <a:r>
              <a:rPr lang="zh-CN" altLang="en-US" sz="1400">
                <a:latin typeface="微软雅黑" panose="020B0503020204020204" pitchFamily="34" charset="-122"/>
                <a:ea typeface="微软雅黑" panose="020B0503020204020204" pitchFamily="34" charset="-122"/>
              </a:rPr>
              <a:t>月份下降了</a:t>
            </a:r>
            <a:r>
              <a:rPr lang="en-US" altLang="zh-CN" sz="1400">
                <a:latin typeface="微软雅黑" panose="020B0503020204020204" pitchFamily="34" charset="-122"/>
                <a:ea typeface="微软雅黑" panose="020B0503020204020204" pitchFamily="34" charset="-122"/>
              </a:rPr>
              <a:t>0.28</a:t>
            </a:r>
            <a:r>
              <a:rPr lang="zh-CN" altLang="en-US" sz="1400">
                <a:latin typeface="微软雅黑" panose="020B0503020204020204" pitchFamily="34" charset="-122"/>
                <a:ea typeface="微软雅黑" panose="020B0503020204020204" pitchFamily="34" charset="-122"/>
              </a:rPr>
              <a:t>万</a:t>
            </a:r>
            <a:r>
              <a:rPr lang="zh-CN" altLang="en-US" sz="1400" dirty="0">
                <a:latin typeface="微软雅黑" panose="020B0503020204020204" pitchFamily="34" charset="-122"/>
                <a:ea typeface="微软雅黑" panose="020B0503020204020204" pitchFamily="34" charset="-122"/>
              </a:rPr>
              <a:t>元，较去年同期</a:t>
            </a:r>
            <a:r>
              <a:rPr lang="zh-CN" altLang="en-US" sz="1400">
                <a:latin typeface="微软雅黑" panose="020B0503020204020204" pitchFamily="34" charset="-122"/>
                <a:ea typeface="微软雅黑" panose="020B0503020204020204" pitchFamily="34" charset="-122"/>
              </a:rPr>
              <a:t>增长了</a:t>
            </a:r>
            <a:r>
              <a:rPr lang="en-US" altLang="zh-CN" sz="1400">
                <a:latin typeface="微软雅黑" panose="020B0503020204020204" pitchFamily="34" charset="-122"/>
                <a:ea typeface="微软雅黑" panose="020B0503020204020204" pitchFamily="34" charset="-122"/>
              </a:rPr>
              <a:t>0.44</a:t>
            </a:r>
            <a:r>
              <a:rPr lang="zh-CN" altLang="en-US" sz="1400">
                <a:latin typeface="微软雅黑" panose="020B0503020204020204" pitchFamily="34" charset="-122"/>
                <a:ea typeface="微软雅黑" panose="020B0503020204020204" pitchFamily="34" charset="-122"/>
              </a:rPr>
              <a:t>万</a:t>
            </a:r>
            <a:r>
              <a:rPr lang="zh-CN" altLang="en-US" sz="1400" dirty="0">
                <a:latin typeface="微软雅黑" panose="020B0503020204020204" pitchFamily="34" charset="-122"/>
                <a:ea typeface="微软雅黑" panose="020B0503020204020204" pitchFamily="34" charset="-122"/>
              </a:rPr>
              <a:t>元。</a:t>
            </a:r>
            <a:endParaRPr lang="en-US" altLang="zh-CN" sz="1400" dirty="0">
              <a:latin typeface="微软雅黑" panose="020B0503020204020204" pitchFamily="34" charset="-122"/>
              <a:ea typeface="微软雅黑" panose="020B0503020204020204" pitchFamily="34" charset="-122"/>
            </a:endParaRPr>
          </a:p>
        </p:txBody>
      </p:sp>
      <p:graphicFrame>
        <p:nvGraphicFramePr>
          <p:cNvPr id="6" name="图表 5">
            <a:extLst>
              <a:ext uri="{FF2B5EF4-FFF2-40B4-BE49-F238E27FC236}">
                <a16:creationId xmlns:a16="http://schemas.microsoft.com/office/drawing/2014/main" id="{00000000-0008-0000-0200-000006000000}"/>
              </a:ext>
            </a:extLst>
          </p:cNvPr>
          <p:cNvGraphicFramePr>
            <a:graphicFrameLocks/>
          </p:cNvGraphicFramePr>
          <p:nvPr>
            <p:extLst>
              <p:ext uri="{D42A27DB-BD31-4B8C-83A1-F6EECF244321}">
                <p14:modId xmlns:p14="http://schemas.microsoft.com/office/powerpoint/2010/main" val="2356473625"/>
              </p:ext>
            </p:extLst>
          </p:nvPr>
        </p:nvGraphicFramePr>
        <p:xfrm>
          <a:off x="261937" y="1049380"/>
          <a:ext cx="8620125" cy="43243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49554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4163319" cy="646331"/>
          </a:xfrm>
          <a:prstGeom prst="rect">
            <a:avLst/>
          </a:prstGeom>
          <a:noFill/>
        </p:spPr>
        <p:txBody>
          <a:bodyPr wrap="none" rtlCol="0">
            <a:spAutoFit/>
          </a:bodyPr>
          <a:lstStyle/>
          <a:p>
            <a:r>
              <a:rPr lang="en-US" altLang="zh-CN" sz="3600" b="1">
                <a:latin typeface="微软雅黑" panose="020B0503020204020204" pitchFamily="34" charset="-122"/>
                <a:ea typeface="微软雅黑" panose="020B0503020204020204" pitchFamily="34" charset="-122"/>
              </a:rPr>
              <a:t>4</a:t>
            </a:r>
            <a:r>
              <a:rPr lang="zh-CN" altLang="en-US" sz="3600" b="1">
                <a:latin typeface="微软雅黑" panose="020B0503020204020204" pitchFamily="34" charset="-122"/>
                <a:ea typeface="微软雅黑" panose="020B0503020204020204" pitchFamily="34" charset="-122"/>
              </a:rPr>
              <a:t>月</a:t>
            </a:r>
            <a:r>
              <a:rPr lang="zh-CN" altLang="en-US" sz="3600" b="1" dirty="0">
                <a:latin typeface="微软雅黑" panose="020B0503020204020204" pitchFamily="34" charset="-122"/>
                <a:ea typeface="微软雅黑" panose="020B0503020204020204" pitchFamily="34" charset="-122"/>
              </a:rPr>
              <a:t>新能源市场概况</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 </a:t>
            </a:r>
            <a:r>
              <a:rPr lang="en-US" altLang="zh-CN" sz="3600" b="1" dirty="0">
                <a:solidFill>
                  <a:schemeClr val="bg1"/>
                </a:solidFill>
                <a:latin typeface="微软雅黑" panose="020B0503020204020204" pitchFamily="34" charset="-122"/>
                <a:ea typeface="微软雅黑" panose="020B0503020204020204" pitchFamily="34" charset="-122"/>
              </a:rPr>
              <a:t>02</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58435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FADC26B-358F-4836-9501-BEC6A35818D7}"/>
              </a:ext>
            </a:extLst>
          </p:cNvPr>
          <p:cNvSpPr txBox="1"/>
          <p:nvPr/>
        </p:nvSpPr>
        <p:spPr>
          <a:xfrm>
            <a:off x="228599" y="313267"/>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4</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新能源二手车车型分析</a:t>
            </a:r>
          </a:p>
        </p:txBody>
      </p:sp>
      <p:sp>
        <p:nvSpPr>
          <p:cNvPr id="3" name="文本框 2">
            <a:extLst>
              <a:ext uri="{FF2B5EF4-FFF2-40B4-BE49-F238E27FC236}">
                <a16:creationId xmlns:a16="http://schemas.microsoft.com/office/drawing/2014/main" id="{52FA0963-110F-45C8-BB6A-A0AC382C4A61}"/>
              </a:ext>
            </a:extLst>
          </p:cNvPr>
          <p:cNvSpPr txBox="1"/>
          <p:nvPr/>
        </p:nvSpPr>
        <p:spPr>
          <a:xfrm>
            <a:off x="355005" y="6298512"/>
            <a:ext cx="1595309" cy="246221"/>
          </a:xfrm>
          <a:prstGeom prst="rect">
            <a:avLst/>
          </a:prstGeom>
          <a:noFill/>
        </p:spPr>
        <p:txBody>
          <a:bodyPr wrap="none" rtlCol="0">
            <a:spAutoFit/>
          </a:bodyPr>
          <a:lstStyle/>
          <a:p>
            <a:r>
              <a:rPr lang="zh-CN" altLang="en-US" sz="1000" b="1">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4" name="文本框 3">
            <a:extLst>
              <a:ext uri="{FF2B5EF4-FFF2-40B4-BE49-F238E27FC236}">
                <a16:creationId xmlns:a16="http://schemas.microsoft.com/office/drawing/2014/main" id="{2AE69905-BAAF-475C-AE17-D2891A1ECF5D}"/>
              </a:ext>
            </a:extLst>
          </p:cNvPr>
          <p:cNvSpPr txBox="1"/>
          <p:nvPr/>
        </p:nvSpPr>
        <p:spPr>
          <a:xfrm>
            <a:off x="355005" y="4868460"/>
            <a:ext cx="8765023" cy="889090"/>
          </a:xfrm>
          <a:prstGeom prst="rect">
            <a:avLst/>
          </a:prstGeom>
          <a:noFill/>
        </p:spPr>
        <p:txBody>
          <a:bodyPr wrap="square" rtlCol="0">
            <a:spAutoFit/>
          </a:bodyPr>
          <a:lstStyle/>
          <a:p>
            <a:pPr>
              <a:lnSpc>
                <a:spcPct val="200000"/>
              </a:lnSpc>
            </a:pPr>
            <a:r>
              <a:rPr lang="en-US" altLang="zh-CN" sz="1400">
                <a:latin typeface="微软雅黑" panose="020B0503020204020204" pitchFamily="34" charset="-122"/>
                <a:ea typeface="微软雅黑" panose="020B0503020204020204" pitchFamily="34" charset="-122"/>
              </a:rPr>
              <a:t>2024</a:t>
            </a:r>
            <a:r>
              <a:rPr lang="zh-CN" altLang="en-US" sz="1400">
                <a:latin typeface="微软雅黑" panose="020B0503020204020204" pitchFamily="34" charset="-122"/>
                <a:ea typeface="微软雅黑" panose="020B0503020204020204" pitchFamily="34" charset="-122"/>
              </a:rPr>
              <a:t>年</a:t>
            </a:r>
            <a:r>
              <a:rPr lang="en-US" altLang="zh-CN" sz="1400" dirty="0">
                <a:latin typeface="微软雅黑" panose="020B0503020204020204" pitchFamily="34" charset="-122"/>
                <a:ea typeface="微软雅黑" panose="020B0503020204020204" pitchFamily="34" charset="-122"/>
              </a:rPr>
              <a:t>4</a:t>
            </a:r>
            <a:r>
              <a:rPr lang="zh-CN" altLang="en-US" sz="1400">
                <a:latin typeface="微软雅黑" panose="020B0503020204020204" pitchFamily="34" charset="-122"/>
                <a:ea typeface="微软雅黑" panose="020B0503020204020204" pitchFamily="34" charset="-122"/>
              </a:rPr>
              <a:t>月</a:t>
            </a:r>
            <a:r>
              <a:rPr lang="zh-CN" altLang="en-US" sz="1400" dirty="0">
                <a:latin typeface="微软雅黑" panose="020B0503020204020204" pitchFamily="34" charset="-122"/>
                <a:ea typeface="微软雅黑" panose="020B0503020204020204" pitchFamily="34" charset="-122"/>
              </a:rPr>
              <a:t>，全国新能源二手车共</a:t>
            </a:r>
            <a:r>
              <a:rPr lang="zh-CN" altLang="en-US" sz="1400">
                <a:latin typeface="微软雅黑" panose="020B0503020204020204" pitchFamily="34" charset="-122"/>
                <a:ea typeface="微软雅黑" panose="020B0503020204020204" pitchFamily="34" charset="-122"/>
              </a:rPr>
              <a:t>交易了</a:t>
            </a:r>
            <a:r>
              <a:rPr lang="en-US" altLang="zh-CN" sz="1400">
                <a:latin typeface="微软雅黑" panose="020B0503020204020204" pitchFamily="34" charset="-122"/>
                <a:ea typeface="微软雅黑" panose="020B0503020204020204" pitchFamily="34" charset="-122"/>
              </a:rPr>
              <a:t>8.9</a:t>
            </a:r>
            <a:r>
              <a:rPr lang="zh-CN" altLang="en-US" sz="1400">
                <a:latin typeface="微软雅黑" panose="020B0503020204020204" pitchFamily="34" charset="-122"/>
                <a:ea typeface="微软雅黑" panose="020B0503020204020204" pitchFamily="34" charset="-122"/>
              </a:rPr>
              <a:t>万</a:t>
            </a:r>
            <a:r>
              <a:rPr lang="zh-CN" altLang="en-US" sz="1400" dirty="0">
                <a:latin typeface="微软雅黑" panose="020B0503020204020204" pitchFamily="34" charset="-122"/>
                <a:ea typeface="微软雅黑" panose="020B0503020204020204" pitchFamily="34" charset="-122"/>
              </a:rPr>
              <a:t>辆，</a:t>
            </a:r>
            <a:r>
              <a:rPr lang="zh-CN" altLang="en-US" sz="1400">
                <a:latin typeface="微软雅黑" panose="020B0503020204020204" pitchFamily="34" charset="-122"/>
                <a:ea typeface="微软雅黑" panose="020B0503020204020204" pitchFamily="34" charset="-122"/>
              </a:rPr>
              <a:t>环比</a:t>
            </a:r>
            <a:r>
              <a:rPr lang="en-US" altLang="zh-CN" sz="1400">
                <a:latin typeface="微软雅黑" panose="020B0503020204020204" pitchFamily="34" charset="-122"/>
                <a:ea typeface="微软雅黑" panose="020B0503020204020204" pitchFamily="34" charset="-122"/>
              </a:rPr>
              <a:t>3</a:t>
            </a:r>
            <a:r>
              <a:rPr lang="zh-CN" altLang="en-US" sz="1400">
                <a:latin typeface="微软雅黑" panose="020B0503020204020204" pitchFamily="34" charset="-122"/>
                <a:ea typeface="微软雅黑" panose="020B0503020204020204" pitchFamily="34" charset="-122"/>
              </a:rPr>
              <a:t>月份下降了</a:t>
            </a:r>
            <a:r>
              <a:rPr lang="en-US" altLang="zh-CN" sz="1400">
                <a:latin typeface="微软雅黑" panose="020B0503020204020204" pitchFamily="34" charset="-122"/>
                <a:ea typeface="微软雅黑" panose="020B0503020204020204" pitchFamily="34" charset="-122"/>
              </a:rPr>
              <a:t>2.6%</a:t>
            </a:r>
            <a:r>
              <a:rPr lang="zh-CN" altLang="en-US" sz="1400" dirty="0">
                <a:latin typeface="微软雅黑" panose="020B0503020204020204" pitchFamily="34" charset="-122"/>
                <a:ea typeface="微软雅黑" panose="020B0503020204020204" pitchFamily="34" charset="-122"/>
              </a:rPr>
              <a:t>，同比去年同期</a:t>
            </a:r>
            <a:r>
              <a:rPr lang="zh-CN" altLang="en-US" sz="1400">
                <a:latin typeface="微软雅黑" panose="020B0503020204020204" pitchFamily="34" charset="-122"/>
                <a:ea typeface="微软雅黑" panose="020B0503020204020204" pitchFamily="34" charset="-122"/>
              </a:rPr>
              <a:t>增长了</a:t>
            </a:r>
            <a:r>
              <a:rPr lang="en-US" altLang="zh-CN" sz="1400">
                <a:latin typeface="微软雅黑" panose="020B0503020204020204" pitchFamily="34" charset="-122"/>
                <a:ea typeface="微软雅黑" panose="020B0503020204020204" pitchFamily="34" charset="-122"/>
              </a:rPr>
              <a:t>68.1%</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a:p>
            <a:pPr>
              <a:lnSpc>
                <a:spcPct val="200000"/>
              </a:lnSpc>
            </a:pPr>
            <a:r>
              <a:rPr lang="en-US" altLang="zh-CN" sz="1400" dirty="0">
                <a:latin typeface="微软雅黑" panose="020B0503020204020204" pitchFamily="34" charset="-122"/>
                <a:ea typeface="微软雅黑" panose="020B0503020204020204" pitchFamily="34" charset="-122"/>
              </a:rPr>
              <a:t>2024</a:t>
            </a:r>
            <a:r>
              <a:rPr lang="zh-CN" altLang="en-US" sz="1400">
                <a:latin typeface="微软雅黑" panose="020B0503020204020204" pitchFamily="34" charset="-122"/>
                <a:ea typeface="微软雅黑" panose="020B0503020204020204" pitchFamily="34" charset="-122"/>
              </a:rPr>
              <a:t>年</a:t>
            </a:r>
            <a:r>
              <a:rPr lang="en-US" altLang="zh-CN" sz="1400">
                <a:latin typeface="微软雅黑" panose="020B0503020204020204" pitchFamily="34" charset="-122"/>
                <a:ea typeface="微软雅黑" panose="020B0503020204020204" pitchFamily="34" charset="-122"/>
              </a:rPr>
              <a:t>1-4</a:t>
            </a:r>
            <a:r>
              <a:rPr lang="zh-CN" altLang="en-US" sz="1400">
                <a:latin typeface="微软雅黑" panose="020B0503020204020204" pitchFamily="34" charset="-122"/>
                <a:ea typeface="微软雅黑" panose="020B0503020204020204" pitchFamily="34" charset="-122"/>
              </a:rPr>
              <a:t>月</a:t>
            </a:r>
            <a:r>
              <a:rPr lang="zh-CN" altLang="en-US" sz="1400" dirty="0">
                <a:latin typeface="微软雅黑" panose="020B0503020204020204" pitchFamily="34" charset="-122"/>
                <a:ea typeface="微软雅黑" panose="020B0503020204020204" pitchFamily="34" charset="-122"/>
              </a:rPr>
              <a:t>，全国新能源二手车共</a:t>
            </a:r>
            <a:r>
              <a:rPr lang="zh-CN" altLang="en-US" sz="1400">
                <a:latin typeface="微软雅黑" panose="020B0503020204020204" pitchFamily="34" charset="-122"/>
                <a:ea typeface="微软雅黑" panose="020B0503020204020204" pitchFamily="34" charset="-122"/>
              </a:rPr>
              <a:t>交易了</a:t>
            </a:r>
            <a:r>
              <a:rPr lang="en-US" altLang="zh-CN" sz="1400">
                <a:latin typeface="微软雅黑" panose="020B0503020204020204" pitchFamily="34" charset="-122"/>
                <a:ea typeface="微软雅黑" panose="020B0503020204020204" pitchFamily="34" charset="-122"/>
              </a:rPr>
              <a:t>33.47</a:t>
            </a:r>
            <a:r>
              <a:rPr lang="zh-CN" altLang="en-US" sz="1400">
                <a:latin typeface="微软雅黑" panose="020B0503020204020204" pitchFamily="34" charset="-122"/>
                <a:ea typeface="微软雅黑" panose="020B0503020204020204" pitchFamily="34" charset="-122"/>
              </a:rPr>
              <a:t>万</a:t>
            </a:r>
            <a:r>
              <a:rPr lang="zh-CN" altLang="en-US" sz="1400" dirty="0">
                <a:latin typeface="微软雅黑" panose="020B0503020204020204" pitchFamily="34" charset="-122"/>
                <a:ea typeface="微软雅黑" panose="020B0503020204020204" pitchFamily="34" charset="-122"/>
              </a:rPr>
              <a:t>辆，较</a:t>
            </a:r>
            <a:r>
              <a:rPr lang="en-US" altLang="zh-CN" sz="1400" dirty="0">
                <a:latin typeface="微软雅黑" panose="020B0503020204020204" pitchFamily="34" charset="-122"/>
                <a:ea typeface="微软雅黑" panose="020B0503020204020204" pitchFamily="34" charset="-122"/>
              </a:rPr>
              <a:t>2023</a:t>
            </a:r>
            <a:r>
              <a:rPr lang="zh-CN" altLang="en-US" sz="1400" dirty="0">
                <a:latin typeface="微软雅黑" panose="020B0503020204020204" pitchFamily="34" charset="-122"/>
                <a:ea typeface="微软雅黑" panose="020B0503020204020204" pitchFamily="34" charset="-122"/>
              </a:rPr>
              <a:t>年同期</a:t>
            </a:r>
            <a:r>
              <a:rPr lang="zh-CN" altLang="en-US" sz="1400">
                <a:latin typeface="微软雅黑" panose="020B0503020204020204" pitchFamily="34" charset="-122"/>
                <a:ea typeface="微软雅黑" panose="020B0503020204020204" pitchFamily="34" charset="-122"/>
              </a:rPr>
              <a:t>增长了</a:t>
            </a:r>
            <a:r>
              <a:rPr lang="en-US" altLang="zh-CN" sz="1400">
                <a:latin typeface="微软雅黑" panose="020B0503020204020204" pitchFamily="34" charset="-122"/>
                <a:ea typeface="微软雅黑" panose="020B0503020204020204" pitchFamily="34" charset="-122"/>
              </a:rPr>
              <a:t>73.4%</a:t>
            </a:r>
            <a:r>
              <a:rPr lang="zh-CN" altLang="en-US" sz="140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p:txBody>
      </p:sp>
      <p:graphicFrame>
        <p:nvGraphicFramePr>
          <p:cNvPr id="6" name="图表 5">
            <a:extLst>
              <a:ext uri="{FF2B5EF4-FFF2-40B4-BE49-F238E27FC236}">
                <a16:creationId xmlns:a16="http://schemas.microsoft.com/office/drawing/2014/main" id="{00000000-0008-0000-1200-000018000000}"/>
              </a:ext>
            </a:extLst>
          </p:cNvPr>
          <p:cNvGraphicFramePr>
            <a:graphicFrameLocks/>
          </p:cNvGraphicFramePr>
          <p:nvPr>
            <p:extLst>
              <p:ext uri="{D42A27DB-BD31-4B8C-83A1-F6EECF244321}">
                <p14:modId xmlns:p14="http://schemas.microsoft.com/office/powerpoint/2010/main" val="2403885909"/>
              </p:ext>
            </p:extLst>
          </p:nvPr>
        </p:nvGraphicFramePr>
        <p:xfrm>
          <a:off x="183322" y="1355924"/>
          <a:ext cx="8777355" cy="332403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883564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FADC26B-358F-4836-9501-BEC6A35818D7}"/>
              </a:ext>
            </a:extLst>
          </p:cNvPr>
          <p:cNvSpPr txBox="1"/>
          <p:nvPr/>
        </p:nvSpPr>
        <p:spPr>
          <a:xfrm>
            <a:off x="228599" y="313267"/>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srgbClr val="E7E6E6">
                    <a:lumMod val="25000"/>
                  </a:srgbClr>
                </a:solidFill>
                <a:latin typeface="微软雅黑" panose="020B0503020204020204" pitchFamily="34" charset="-122"/>
                <a:ea typeface="微软雅黑" panose="020B0503020204020204" pitchFamily="34" charset="-122"/>
              </a:rPr>
              <a:t>4</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新能源二手车车型分析</a:t>
            </a:r>
          </a:p>
        </p:txBody>
      </p:sp>
      <p:sp>
        <p:nvSpPr>
          <p:cNvPr id="3" name="文本框 2">
            <a:extLst>
              <a:ext uri="{FF2B5EF4-FFF2-40B4-BE49-F238E27FC236}">
                <a16:creationId xmlns:a16="http://schemas.microsoft.com/office/drawing/2014/main" id="{52FA0963-110F-45C8-BB6A-A0AC382C4A61}"/>
              </a:ext>
            </a:extLst>
          </p:cNvPr>
          <p:cNvSpPr txBox="1"/>
          <p:nvPr/>
        </p:nvSpPr>
        <p:spPr>
          <a:xfrm>
            <a:off x="305386" y="6475899"/>
            <a:ext cx="1595309" cy="246221"/>
          </a:xfrm>
          <a:prstGeom prst="rect">
            <a:avLst/>
          </a:prstGeom>
          <a:noFill/>
        </p:spPr>
        <p:txBody>
          <a:bodyPr wrap="none" rtlCol="0">
            <a:spAutoFit/>
          </a:bodyPr>
          <a:lstStyle/>
          <a:p>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4" name="文本框 3">
            <a:extLst>
              <a:ext uri="{FF2B5EF4-FFF2-40B4-BE49-F238E27FC236}">
                <a16:creationId xmlns:a16="http://schemas.microsoft.com/office/drawing/2014/main" id="{2AE69905-BAAF-475C-AE17-D2891A1ECF5D}"/>
              </a:ext>
            </a:extLst>
          </p:cNvPr>
          <p:cNvSpPr txBox="1"/>
          <p:nvPr/>
        </p:nvSpPr>
        <p:spPr>
          <a:xfrm>
            <a:off x="423098" y="4846285"/>
            <a:ext cx="8342984" cy="1398396"/>
          </a:xfrm>
          <a:prstGeom prst="rect">
            <a:avLst/>
          </a:prstGeom>
          <a:noFill/>
        </p:spPr>
        <p:txBody>
          <a:bodyPr wrap="square" rtlCol="0">
            <a:spAutoFit/>
          </a:bodyPr>
          <a:lstStyle/>
          <a:p>
            <a:pPr>
              <a:lnSpc>
                <a:spcPct val="200000"/>
              </a:lnSpc>
            </a:pPr>
            <a:r>
              <a:rPr lang="en-US" altLang="zh-CN" sz="1100">
                <a:latin typeface="微软雅黑" panose="020B0503020204020204" pitchFamily="34" charset="-122"/>
                <a:ea typeface="微软雅黑" panose="020B0503020204020204" pitchFamily="34" charset="-122"/>
              </a:rPr>
              <a:t>2024</a:t>
            </a:r>
            <a:r>
              <a:rPr lang="zh-CN" altLang="en-US" sz="1100">
                <a:latin typeface="微软雅黑" panose="020B0503020204020204" pitchFamily="34" charset="-122"/>
                <a:ea typeface="微软雅黑" panose="020B0503020204020204" pitchFamily="34" charset="-122"/>
              </a:rPr>
              <a:t>年</a:t>
            </a:r>
            <a:r>
              <a:rPr lang="en-US" altLang="zh-CN" sz="1100" dirty="0">
                <a:latin typeface="微软雅黑" panose="020B0503020204020204" pitchFamily="34" charset="-122"/>
                <a:ea typeface="微软雅黑" panose="020B0503020204020204" pitchFamily="34" charset="-122"/>
              </a:rPr>
              <a:t>4</a:t>
            </a:r>
            <a:r>
              <a:rPr lang="zh-CN" altLang="en-US" sz="1100">
                <a:latin typeface="微软雅黑" panose="020B0503020204020204" pitchFamily="34" charset="-122"/>
                <a:ea typeface="微软雅黑" panose="020B0503020204020204" pitchFamily="34" charset="-122"/>
              </a:rPr>
              <a:t>月，新能源</a:t>
            </a:r>
            <a:r>
              <a:rPr lang="zh-CN" altLang="en-US" sz="1100" dirty="0">
                <a:latin typeface="微软雅黑" panose="020B0503020204020204" pitchFamily="34" charset="-122"/>
                <a:ea typeface="微软雅黑" panose="020B0503020204020204" pitchFamily="34" charset="-122"/>
              </a:rPr>
              <a:t>乘</a:t>
            </a:r>
            <a:r>
              <a:rPr lang="zh-CN" altLang="en-US" sz="1100">
                <a:latin typeface="微软雅黑" panose="020B0503020204020204" pitchFamily="34" charset="-122"/>
                <a:ea typeface="微软雅黑" panose="020B0503020204020204" pitchFamily="34" charset="-122"/>
              </a:rPr>
              <a:t>用车中占比最大的是</a:t>
            </a:r>
            <a:r>
              <a:rPr lang="en-US" altLang="zh-CN" sz="1100">
                <a:latin typeface="微软雅黑" panose="020B0503020204020204" pitchFamily="34" charset="-122"/>
                <a:ea typeface="微软雅黑" panose="020B0503020204020204" pitchFamily="34" charset="-122"/>
              </a:rPr>
              <a:t>SUV</a:t>
            </a:r>
            <a:r>
              <a:rPr lang="zh-CN" altLang="en-US" sz="1100" dirty="0">
                <a:latin typeface="微软雅黑" panose="020B0503020204020204" pitchFamily="34" charset="-122"/>
                <a:ea typeface="微软雅黑" panose="020B0503020204020204" pitchFamily="34" charset="-122"/>
              </a:rPr>
              <a:t>车型</a:t>
            </a:r>
            <a:r>
              <a:rPr lang="zh-CN" altLang="en-US" sz="1100">
                <a:latin typeface="微软雅黑" panose="020B0503020204020204" pitchFamily="34" charset="-122"/>
                <a:ea typeface="微软雅黑" panose="020B0503020204020204" pitchFamily="34" charset="-122"/>
              </a:rPr>
              <a:t>，占</a:t>
            </a:r>
            <a:r>
              <a:rPr lang="en-US" altLang="zh-CN" sz="1100">
                <a:latin typeface="微软雅黑" panose="020B0503020204020204" pitchFamily="34" charset="-122"/>
                <a:ea typeface="微软雅黑" panose="020B0503020204020204" pitchFamily="34" charset="-122"/>
              </a:rPr>
              <a:t>24.4%</a:t>
            </a:r>
            <a:r>
              <a:rPr lang="zh-CN" altLang="en-US" sz="1100" dirty="0">
                <a:latin typeface="微软雅黑" panose="020B0503020204020204" pitchFamily="34" charset="-122"/>
                <a:ea typeface="微软雅黑" panose="020B0503020204020204" pitchFamily="34" charset="-122"/>
              </a:rPr>
              <a:t>，</a:t>
            </a:r>
            <a:r>
              <a:rPr lang="zh-CN" altLang="en-US" sz="1100">
                <a:latin typeface="微软雅黑" panose="020B0503020204020204" pitchFamily="34" charset="-122"/>
                <a:ea typeface="微软雅黑" panose="020B0503020204020204" pitchFamily="34" charset="-122"/>
              </a:rPr>
              <a:t>环比增长</a:t>
            </a:r>
            <a:r>
              <a:rPr lang="en-US" altLang="zh-CN" sz="1100">
                <a:latin typeface="微软雅黑" panose="020B0503020204020204" pitchFamily="34" charset="-122"/>
                <a:ea typeface="微软雅黑" panose="020B0503020204020204" pitchFamily="34" charset="-122"/>
              </a:rPr>
              <a:t>0.3%</a:t>
            </a:r>
            <a:r>
              <a:rPr lang="zh-CN" altLang="en-US" sz="1100" dirty="0">
                <a:latin typeface="微软雅黑" panose="020B0503020204020204" pitchFamily="34" charset="-122"/>
                <a:ea typeface="微软雅黑" panose="020B0503020204020204" pitchFamily="34" charset="-122"/>
              </a:rPr>
              <a:t>；</a:t>
            </a:r>
            <a:r>
              <a:rPr lang="zh-CN" altLang="en-US" sz="1100">
                <a:latin typeface="微软雅黑" panose="020B0503020204020204" pitchFamily="34" charset="-122"/>
                <a:ea typeface="微软雅黑" panose="020B0503020204020204" pitchFamily="34" charset="-122"/>
              </a:rPr>
              <a:t>其次</a:t>
            </a:r>
            <a:r>
              <a:rPr lang="en-US" altLang="zh-CN" sz="1100">
                <a:latin typeface="微软雅黑" panose="020B0503020204020204" pitchFamily="34" charset="-122"/>
                <a:ea typeface="微软雅黑" panose="020B0503020204020204" pitchFamily="34" charset="-122"/>
              </a:rPr>
              <a:t>A00</a:t>
            </a:r>
            <a:r>
              <a:rPr lang="zh-CN" altLang="en-US" sz="1100">
                <a:latin typeface="微软雅黑" panose="020B0503020204020204" pitchFamily="34" charset="-122"/>
                <a:ea typeface="微软雅黑" panose="020B0503020204020204" pitchFamily="34" charset="-122"/>
              </a:rPr>
              <a:t>级轿车占</a:t>
            </a:r>
            <a:r>
              <a:rPr lang="en-US" altLang="zh-CN" sz="1100">
                <a:latin typeface="微软雅黑" panose="020B0503020204020204" pitchFamily="34" charset="-122"/>
                <a:ea typeface="微软雅黑" panose="020B0503020204020204" pitchFamily="34" charset="-122"/>
              </a:rPr>
              <a:t>22.6%</a:t>
            </a:r>
            <a:r>
              <a:rPr lang="zh-CN" altLang="en-US" sz="1100" dirty="0">
                <a:latin typeface="微软雅黑" panose="020B0503020204020204" pitchFamily="34" charset="-122"/>
                <a:ea typeface="微软雅黑" panose="020B0503020204020204" pitchFamily="34" charset="-122"/>
              </a:rPr>
              <a:t>，</a:t>
            </a:r>
            <a:r>
              <a:rPr lang="zh-CN" altLang="en-US" sz="1100">
                <a:latin typeface="微软雅黑" panose="020B0503020204020204" pitchFamily="34" charset="-122"/>
                <a:ea typeface="微软雅黑" panose="020B0503020204020204" pitchFamily="34" charset="-122"/>
              </a:rPr>
              <a:t>环比增长</a:t>
            </a:r>
            <a:r>
              <a:rPr lang="en-US" altLang="zh-CN" sz="1100">
                <a:latin typeface="微软雅黑" panose="020B0503020204020204" pitchFamily="34" charset="-122"/>
                <a:ea typeface="微软雅黑" panose="020B0503020204020204" pitchFamily="34" charset="-122"/>
              </a:rPr>
              <a:t>1.1%</a:t>
            </a:r>
            <a:r>
              <a:rPr lang="zh-CN" altLang="en-US" sz="1100">
                <a:latin typeface="微软雅黑" panose="020B0503020204020204" pitchFamily="34" charset="-122"/>
                <a:ea typeface="微软雅黑" panose="020B0503020204020204" pitchFamily="34" charset="-122"/>
              </a:rPr>
              <a:t>； </a:t>
            </a:r>
            <a:r>
              <a:rPr lang="en-US" altLang="zh-CN" sz="1100">
                <a:latin typeface="微软雅黑" panose="020B0503020204020204" pitchFamily="34" charset="-122"/>
                <a:ea typeface="微软雅黑" panose="020B0503020204020204" pitchFamily="34" charset="-122"/>
              </a:rPr>
              <a:t>A</a:t>
            </a:r>
            <a:r>
              <a:rPr lang="zh-CN" altLang="en-US" sz="1100">
                <a:latin typeface="微软雅黑" panose="020B0503020204020204" pitchFamily="34" charset="-122"/>
                <a:ea typeface="微软雅黑" panose="020B0503020204020204" pitchFamily="34" charset="-122"/>
              </a:rPr>
              <a:t>级轿车占</a:t>
            </a:r>
            <a:r>
              <a:rPr lang="en-US" altLang="zh-CN" sz="1100">
                <a:latin typeface="微软雅黑" panose="020B0503020204020204" pitchFamily="34" charset="-122"/>
                <a:ea typeface="微软雅黑" panose="020B0503020204020204" pitchFamily="34" charset="-122"/>
              </a:rPr>
              <a:t>20.6%</a:t>
            </a:r>
            <a:r>
              <a:rPr lang="zh-CN" altLang="en-US" sz="1100" dirty="0">
                <a:latin typeface="微软雅黑" panose="020B0503020204020204" pitchFamily="34" charset="-122"/>
                <a:ea typeface="微软雅黑" panose="020B0503020204020204" pitchFamily="34" charset="-122"/>
              </a:rPr>
              <a:t>，</a:t>
            </a:r>
            <a:r>
              <a:rPr lang="zh-CN" altLang="en-US" sz="1100">
                <a:latin typeface="微软雅黑" panose="020B0503020204020204" pitchFamily="34" charset="-122"/>
                <a:ea typeface="微软雅黑" panose="020B0503020204020204" pitchFamily="34" charset="-122"/>
              </a:rPr>
              <a:t>环比下降</a:t>
            </a:r>
            <a:r>
              <a:rPr lang="en-US" altLang="zh-CN" sz="1100">
                <a:latin typeface="微软雅黑" panose="020B0503020204020204" pitchFamily="34" charset="-122"/>
                <a:ea typeface="微软雅黑" panose="020B0503020204020204" pitchFamily="34" charset="-122"/>
              </a:rPr>
              <a:t>1.7%</a:t>
            </a:r>
            <a:r>
              <a:rPr lang="zh-CN" altLang="en-US" sz="1100" dirty="0">
                <a:latin typeface="微软雅黑" panose="020B0503020204020204" pitchFamily="34" charset="-122"/>
                <a:ea typeface="微软雅黑" panose="020B0503020204020204" pitchFamily="34" charset="-122"/>
              </a:rPr>
              <a:t>。 </a:t>
            </a:r>
            <a:r>
              <a:rPr lang="en-US" altLang="zh-CN" sz="1100" dirty="0">
                <a:latin typeface="微软雅黑" panose="020B0503020204020204" pitchFamily="34" charset="-122"/>
                <a:ea typeface="微软雅黑" panose="020B0503020204020204" pitchFamily="34" charset="-122"/>
              </a:rPr>
              <a:t>A0</a:t>
            </a:r>
            <a:r>
              <a:rPr lang="zh-CN" altLang="en-US" sz="1100" dirty="0">
                <a:latin typeface="微软雅黑" panose="020B0503020204020204" pitchFamily="34" charset="-122"/>
                <a:ea typeface="微软雅黑" panose="020B0503020204020204" pitchFamily="34" charset="-122"/>
              </a:rPr>
              <a:t>级</a:t>
            </a:r>
            <a:r>
              <a:rPr lang="zh-CN" altLang="en-US" sz="1100">
                <a:latin typeface="微软雅黑" panose="020B0503020204020204" pitchFamily="34" charset="-122"/>
                <a:ea typeface="微软雅黑" panose="020B0503020204020204" pitchFamily="34" charset="-122"/>
              </a:rPr>
              <a:t>轿车占</a:t>
            </a:r>
            <a:r>
              <a:rPr lang="en-US" altLang="zh-CN" sz="1100">
                <a:latin typeface="微软雅黑" panose="020B0503020204020204" pitchFamily="34" charset="-122"/>
                <a:ea typeface="微软雅黑" panose="020B0503020204020204" pitchFamily="34" charset="-122"/>
              </a:rPr>
              <a:t>8.3%</a:t>
            </a:r>
            <a:r>
              <a:rPr lang="zh-CN" altLang="en-US" sz="1100" dirty="0">
                <a:latin typeface="微软雅黑" panose="020B0503020204020204" pitchFamily="34" charset="-122"/>
                <a:ea typeface="微软雅黑" panose="020B0503020204020204" pitchFamily="34" charset="-122"/>
              </a:rPr>
              <a:t>，</a:t>
            </a:r>
            <a:r>
              <a:rPr lang="zh-CN" altLang="en-US" sz="1100">
                <a:latin typeface="微软雅黑" panose="020B0503020204020204" pitchFamily="34" charset="-122"/>
                <a:ea typeface="微软雅黑" panose="020B0503020204020204" pitchFamily="34" charset="-122"/>
              </a:rPr>
              <a:t>环比增长</a:t>
            </a:r>
            <a:r>
              <a:rPr lang="en-US" altLang="zh-CN" sz="1100">
                <a:latin typeface="微软雅黑" panose="020B0503020204020204" pitchFamily="34" charset="-122"/>
                <a:ea typeface="微软雅黑" panose="020B0503020204020204" pitchFamily="34" charset="-122"/>
              </a:rPr>
              <a:t>0.8%</a:t>
            </a: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rPr>
              <a:t>B</a:t>
            </a:r>
            <a:r>
              <a:rPr lang="zh-CN" altLang="en-US" sz="1100" dirty="0">
                <a:latin typeface="微软雅黑" panose="020B0503020204020204" pitchFamily="34" charset="-122"/>
                <a:ea typeface="微软雅黑" panose="020B0503020204020204" pitchFamily="34" charset="-122"/>
              </a:rPr>
              <a:t>级</a:t>
            </a:r>
            <a:r>
              <a:rPr lang="zh-CN" altLang="en-US" sz="1100">
                <a:latin typeface="微软雅黑" panose="020B0503020204020204" pitchFamily="34" charset="-122"/>
                <a:ea typeface="微软雅黑" panose="020B0503020204020204" pitchFamily="34" charset="-122"/>
              </a:rPr>
              <a:t>轿车占</a:t>
            </a:r>
            <a:r>
              <a:rPr lang="en-US" altLang="zh-CN" sz="1100">
                <a:latin typeface="微软雅黑" panose="020B0503020204020204" pitchFamily="34" charset="-122"/>
                <a:ea typeface="微软雅黑" panose="020B0503020204020204" pitchFamily="34" charset="-122"/>
              </a:rPr>
              <a:t>9.6%</a:t>
            </a:r>
            <a:r>
              <a:rPr lang="zh-CN" altLang="en-US" sz="1100" dirty="0">
                <a:latin typeface="微软雅黑" panose="020B0503020204020204" pitchFamily="34" charset="-122"/>
                <a:ea typeface="微软雅黑" panose="020B0503020204020204" pitchFamily="34" charset="-122"/>
              </a:rPr>
              <a:t>，环</a:t>
            </a:r>
            <a:r>
              <a:rPr lang="zh-CN" altLang="en-US" sz="1100">
                <a:latin typeface="微软雅黑" panose="020B0503020204020204" pitchFamily="34" charset="-122"/>
                <a:ea typeface="微软雅黑" panose="020B0503020204020204" pitchFamily="34" charset="-122"/>
              </a:rPr>
              <a:t>比增长</a:t>
            </a:r>
            <a:r>
              <a:rPr lang="en-US" altLang="zh-CN" sz="1100">
                <a:latin typeface="微软雅黑" panose="020B0503020204020204" pitchFamily="34" charset="-122"/>
                <a:ea typeface="微软雅黑" panose="020B0503020204020204" pitchFamily="34" charset="-122"/>
              </a:rPr>
              <a:t>0.1%</a:t>
            </a: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rPr>
              <a:t>C</a:t>
            </a:r>
            <a:r>
              <a:rPr lang="zh-CN" altLang="en-US" sz="1100" dirty="0">
                <a:latin typeface="微软雅黑" panose="020B0503020204020204" pitchFamily="34" charset="-122"/>
                <a:ea typeface="微软雅黑" panose="020B0503020204020204" pitchFamily="34" charset="-122"/>
              </a:rPr>
              <a:t>级</a:t>
            </a:r>
            <a:r>
              <a:rPr lang="zh-CN" altLang="en-US" sz="1100">
                <a:latin typeface="微软雅黑" panose="020B0503020204020204" pitchFamily="34" charset="-122"/>
                <a:ea typeface="微软雅黑" panose="020B0503020204020204" pitchFamily="34" charset="-122"/>
              </a:rPr>
              <a:t>车型占</a:t>
            </a:r>
            <a:r>
              <a:rPr lang="en-US" altLang="zh-CN" sz="1100">
                <a:latin typeface="微软雅黑" panose="020B0503020204020204" pitchFamily="34" charset="-122"/>
                <a:ea typeface="微软雅黑" panose="020B0503020204020204" pitchFamily="34" charset="-122"/>
              </a:rPr>
              <a:t>4.7%</a:t>
            </a:r>
            <a:r>
              <a:rPr lang="zh-CN" altLang="en-US" sz="1100" dirty="0">
                <a:latin typeface="微软雅黑" panose="020B0503020204020204" pitchFamily="34" charset="-122"/>
                <a:ea typeface="微软雅黑" panose="020B0503020204020204" pitchFamily="34" charset="-122"/>
              </a:rPr>
              <a:t>，</a:t>
            </a:r>
            <a:r>
              <a:rPr lang="zh-CN" altLang="en-US" sz="1100">
                <a:latin typeface="微软雅黑" panose="020B0503020204020204" pitchFamily="34" charset="-122"/>
                <a:ea typeface="微软雅黑" panose="020B0503020204020204" pitchFamily="34" charset="-122"/>
              </a:rPr>
              <a:t>环比增长</a:t>
            </a:r>
            <a:r>
              <a:rPr lang="en-US" altLang="zh-CN" sz="1100">
                <a:latin typeface="微软雅黑" panose="020B0503020204020204" pitchFamily="34" charset="-122"/>
                <a:ea typeface="微软雅黑" panose="020B0503020204020204" pitchFamily="34" charset="-122"/>
              </a:rPr>
              <a:t>0.2%</a:t>
            </a: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rPr>
              <a:t>MPV</a:t>
            </a:r>
            <a:r>
              <a:rPr lang="zh-CN" altLang="en-US" sz="1100">
                <a:latin typeface="微软雅黑" panose="020B0503020204020204" pitchFamily="34" charset="-122"/>
                <a:ea typeface="微软雅黑" panose="020B0503020204020204" pitchFamily="34" charset="-122"/>
              </a:rPr>
              <a:t>车型占</a:t>
            </a:r>
            <a:r>
              <a:rPr lang="en-US" altLang="zh-CN" sz="1100">
                <a:latin typeface="微软雅黑" panose="020B0503020204020204" pitchFamily="34" charset="-122"/>
                <a:ea typeface="微软雅黑" panose="020B0503020204020204" pitchFamily="34" charset="-122"/>
              </a:rPr>
              <a:t>9.9%</a:t>
            </a:r>
            <a:r>
              <a:rPr lang="zh-CN" altLang="en-US" sz="1100" dirty="0">
                <a:latin typeface="微软雅黑" panose="020B0503020204020204" pitchFamily="34" charset="-122"/>
                <a:ea typeface="微软雅黑" panose="020B0503020204020204" pitchFamily="34" charset="-122"/>
              </a:rPr>
              <a:t>，</a:t>
            </a:r>
            <a:r>
              <a:rPr lang="zh-CN" altLang="en-US" sz="1100">
                <a:latin typeface="微软雅黑" panose="020B0503020204020204" pitchFamily="34" charset="-122"/>
                <a:ea typeface="微软雅黑" panose="020B0503020204020204" pitchFamily="34" charset="-122"/>
              </a:rPr>
              <a:t>环比下降</a:t>
            </a:r>
            <a:r>
              <a:rPr lang="en-US" altLang="zh-CN" sz="1100">
                <a:latin typeface="微软雅黑" panose="020B0503020204020204" pitchFamily="34" charset="-122"/>
                <a:ea typeface="微软雅黑" panose="020B0503020204020204" pitchFamily="34" charset="-122"/>
              </a:rPr>
              <a:t>0.8%</a:t>
            </a:r>
            <a:r>
              <a:rPr lang="zh-CN" altLang="en-US" sz="1100" dirty="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a:p>
            <a:pPr>
              <a:lnSpc>
                <a:spcPct val="200000"/>
              </a:lnSpc>
            </a:pPr>
            <a:r>
              <a:rPr lang="en-US" altLang="zh-CN" sz="1100">
                <a:latin typeface="微软雅黑" panose="020B0503020204020204" pitchFamily="34" charset="-122"/>
                <a:ea typeface="微软雅黑" panose="020B0503020204020204" pitchFamily="34" charset="-122"/>
              </a:rPr>
              <a:t>4</a:t>
            </a:r>
            <a:r>
              <a:rPr lang="zh-CN" altLang="en-US" sz="1100">
                <a:latin typeface="微软雅黑" panose="020B0503020204020204" pitchFamily="34" charset="-122"/>
                <a:ea typeface="微软雅黑" panose="020B0503020204020204" pitchFamily="34" charset="-122"/>
              </a:rPr>
              <a:t>月份，小</a:t>
            </a:r>
            <a:r>
              <a:rPr lang="zh-CN" altLang="en-US" sz="1100" dirty="0">
                <a:latin typeface="微软雅黑" panose="020B0503020204020204" pitchFamily="34" charset="-122"/>
                <a:ea typeface="微软雅黑" panose="020B0503020204020204" pitchFamily="34" charset="-122"/>
              </a:rPr>
              <a:t>微车型的市场份额</a:t>
            </a:r>
            <a:r>
              <a:rPr lang="zh-CN" altLang="en-US" sz="1100">
                <a:latin typeface="微软雅黑" panose="020B0503020204020204" pitchFamily="34" charset="-122"/>
                <a:ea typeface="微软雅黑" panose="020B0503020204020204" pitchFamily="34" charset="-122"/>
              </a:rPr>
              <a:t>较上月出现明显回升，</a:t>
            </a:r>
            <a:r>
              <a:rPr lang="en-US" altLang="zh-CN" sz="1100">
                <a:latin typeface="微软雅黑" panose="020B0503020204020204" pitchFamily="34" charset="-122"/>
                <a:ea typeface="微软雅黑" panose="020B0503020204020204" pitchFamily="34" charset="-122"/>
              </a:rPr>
              <a:t>A</a:t>
            </a:r>
            <a:r>
              <a:rPr lang="zh-CN" altLang="en-US" sz="1100">
                <a:latin typeface="微软雅黑" panose="020B0503020204020204" pitchFamily="34" charset="-122"/>
                <a:ea typeface="微软雅黑" panose="020B0503020204020204" pitchFamily="34" charset="-122"/>
              </a:rPr>
              <a:t>级和</a:t>
            </a:r>
            <a:r>
              <a:rPr lang="en-US" altLang="zh-CN" sz="1100">
                <a:latin typeface="微软雅黑" panose="020B0503020204020204" pitchFamily="34" charset="-122"/>
                <a:ea typeface="微软雅黑" panose="020B0503020204020204" pitchFamily="34" charset="-122"/>
              </a:rPr>
              <a:t>MPV</a:t>
            </a:r>
            <a:r>
              <a:rPr lang="zh-CN" altLang="en-US" sz="1100">
                <a:latin typeface="微软雅黑" panose="020B0503020204020204" pitchFamily="34" charset="-122"/>
                <a:ea typeface="微软雅黑" panose="020B0503020204020204" pitchFamily="34" charset="-122"/>
              </a:rPr>
              <a:t>车型下降较为明显。</a:t>
            </a:r>
            <a:endParaRPr lang="zh-CN" altLang="en-US" sz="1100" dirty="0"/>
          </a:p>
        </p:txBody>
      </p:sp>
      <p:grpSp>
        <p:nvGrpSpPr>
          <p:cNvPr id="11" name="组合 10">
            <a:extLst>
              <a:ext uri="{FF2B5EF4-FFF2-40B4-BE49-F238E27FC236}">
                <a16:creationId xmlns:a16="http://schemas.microsoft.com/office/drawing/2014/main" id="{00000000-0008-0000-1200-0000E0000000}"/>
              </a:ext>
            </a:extLst>
          </p:cNvPr>
          <p:cNvGrpSpPr/>
          <p:nvPr/>
        </p:nvGrpSpPr>
        <p:grpSpPr>
          <a:xfrm>
            <a:off x="500258" y="1166680"/>
            <a:ext cx="8143484" cy="3612493"/>
            <a:chOff x="0" y="0"/>
            <a:chExt cx="8125480" cy="3292393"/>
          </a:xfrm>
        </p:grpSpPr>
        <p:grpSp>
          <p:nvGrpSpPr>
            <p:cNvPr id="12" name="组合 11">
              <a:extLst>
                <a:ext uri="{FF2B5EF4-FFF2-40B4-BE49-F238E27FC236}">
                  <a16:creationId xmlns:a16="http://schemas.microsoft.com/office/drawing/2014/main" id="{00000000-0008-0000-1200-0000E5000000}"/>
                </a:ext>
              </a:extLst>
            </p:cNvPr>
            <p:cNvGrpSpPr/>
            <p:nvPr/>
          </p:nvGrpSpPr>
          <p:grpSpPr>
            <a:xfrm>
              <a:off x="0" y="509380"/>
              <a:ext cx="8125480" cy="2783013"/>
              <a:chOff x="0" y="509380"/>
              <a:chExt cx="8721534" cy="2580784"/>
            </a:xfrm>
          </p:grpSpPr>
          <p:graphicFrame>
            <p:nvGraphicFramePr>
              <p:cNvPr id="15" name="图表 14">
                <a:extLst>
                  <a:ext uri="{FF2B5EF4-FFF2-40B4-BE49-F238E27FC236}">
                    <a16:creationId xmlns:a16="http://schemas.microsoft.com/office/drawing/2014/main" id="{00000000-0008-0000-1200-0000E8000000}"/>
                  </a:ext>
                </a:extLst>
              </p:cNvPr>
              <p:cNvGraphicFramePr/>
              <p:nvPr>
                <p:extLst>
                  <p:ext uri="{D42A27DB-BD31-4B8C-83A1-F6EECF244321}">
                    <p14:modId xmlns:p14="http://schemas.microsoft.com/office/powerpoint/2010/main" val="3914417280"/>
                  </p:ext>
                </p:extLst>
              </p:nvPr>
            </p:nvGraphicFramePr>
            <p:xfrm>
              <a:off x="0" y="509380"/>
              <a:ext cx="4336611" cy="257108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6" name="图表 15">
                <a:extLst>
                  <a:ext uri="{FF2B5EF4-FFF2-40B4-BE49-F238E27FC236}">
                    <a16:creationId xmlns:a16="http://schemas.microsoft.com/office/drawing/2014/main" id="{00000000-0008-0000-1200-0000E9000000}"/>
                  </a:ext>
                </a:extLst>
              </p:cNvPr>
              <p:cNvGraphicFramePr/>
              <p:nvPr>
                <p:extLst>
                  <p:ext uri="{D42A27DB-BD31-4B8C-83A1-F6EECF244321}">
                    <p14:modId xmlns:p14="http://schemas.microsoft.com/office/powerpoint/2010/main" val="3350921967"/>
                  </p:ext>
                </p:extLst>
              </p:nvPr>
            </p:nvGraphicFramePr>
            <p:xfrm>
              <a:off x="4384923" y="519075"/>
              <a:ext cx="4336611" cy="2571089"/>
            </p:xfrm>
            <a:graphic>
              <a:graphicData uri="http://schemas.openxmlformats.org/drawingml/2006/chart">
                <c:chart xmlns:c="http://schemas.openxmlformats.org/drawingml/2006/chart" xmlns:r="http://schemas.openxmlformats.org/officeDocument/2006/relationships" r:id="rId4"/>
              </a:graphicData>
            </a:graphic>
          </p:graphicFrame>
        </p:grpSp>
        <p:sp>
          <p:nvSpPr>
            <p:cNvPr id="13" name="文本框 4">
              <a:extLst>
                <a:ext uri="{FF2B5EF4-FFF2-40B4-BE49-F238E27FC236}">
                  <a16:creationId xmlns:a16="http://schemas.microsoft.com/office/drawing/2014/main" id="{00000000-0008-0000-1200-0000E6000000}"/>
                </a:ext>
              </a:extLst>
            </p:cNvPr>
            <p:cNvSpPr txBox="1"/>
            <p:nvPr/>
          </p:nvSpPr>
          <p:spPr>
            <a:xfrm>
              <a:off x="650228" y="17526"/>
              <a:ext cx="3209982" cy="349709"/>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a:solidFill>
                    <a:schemeClr val="tx1">
                      <a:lumMod val="65000"/>
                      <a:lumOff val="35000"/>
                    </a:schemeClr>
                  </a:solidFill>
                  <a:latin typeface="微软雅黑" panose="020B0503020204020204" pitchFamily="34" charset="-122"/>
                  <a:ea typeface="微软雅黑" panose="020B0503020204020204" pitchFamily="34" charset="-122"/>
                </a:rPr>
                <a:t>2024年4</a:t>
              </a:r>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rPr>
                <a:t>月新能源车型占比</a:t>
              </a:r>
              <a:endParaRPr lang="en-US" altLang="zh-CN" sz="1600" b="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文本框 4">
              <a:extLst>
                <a:ext uri="{FF2B5EF4-FFF2-40B4-BE49-F238E27FC236}">
                  <a16:creationId xmlns:a16="http://schemas.microsoft.com/office/drawing/2014/main" id="{00000000-0008-0000-1200-0000E7000000}"/>
                </a:ext>
              </a:extLst>
            </p:cNvPr>
            <p:cNvSpPr txBox="1"/>
            <p:nvPr/>
          </p:nvSpPr>
          <p:spPr>
            <a:xfrm>
              <a:off x="4738538" y="0"/>
              <a:ext cx="2849732" cy="349709"/>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2024年3</a:t>
              </a:r>
              <a:r>
                <a:rPr lang="zh-CN" altLang="en-US"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月</a:t>
              </a:r>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rPr>
                <a:t>新能源车型占比</a:t>
              </a:r>
              <a:endPar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25211337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a:extLst>
              <a:ext uri="{FF2B5EF4-FFF2-40B4-BE49-F238E27FC236}">
                <a16:creationId xmlns:a16="http://schemas.microsoft.com/office/drawing/2014/main" id="{CF67D236-C35E-4B44-95F7-2ECD1E5239D4}"/>
              </a:ext>
            </a:extLst>
          </p:cNvPr>
          <p:cNvSpPr txBox="1"/>
          <p:nvPr/>
        </p:nvSpPr>
        <p:spPr>
          <a:xfrm>
            <a:off x="228599" y="381000"/>
            <a:ext cx="8915401" cy="400110"/>
          </a:xfrm>
          <a:prstGeom prst="rect">
            <a:avLst/>
          </a:prstGeom>
          <a:noFill/>
        </p:spPr>
        <p:txBody>
          <a:bodyPr wrap="square" rtlCol="0">
            <a:spAutoFit/>
          </a:bodyPr>
          <a:lstStyle/>
          <a:p>
            <a:pPr eaLnBrk="0" fontAlgn="base" hangingPunct="0">
              <a:spcBef>
                <a:spcPct val="0"/>
              </a:spcBef>
              <a:spcAft>
                <a:spcPct val="0"/>
              </a:spcAft>
              <a:defRPr/>
            </a:pPr>
            <a:r>
              <a:rPr lang="en-US" altLang="zh-CN" sz="2000" b="1">
                <a:solidFill>
                  <a:srgbClr val="E7E6E6">
                    <a:lumMod val="25000"/>
                  </a:srgbClr>
                </a:solidFill>
                <a:latin typeface="微软雅黑" panose="020B0503020204020204" pitchFamily="34" charset="-122"/>
                <a:ea typeface="微软雅黑" panose="020B0503020204020204" pitchFamily="34" charset="-122"/>
              </a:rPr>
              <a:t>2024</a:t>
            </a:r>
            <a:r>
              <a:rPr lang="zh-CN" altLang="en-US" sz="2000" b="1">
                <a:solidFill>
                  <a:srgbClr val="E7E6E6">
                    <a:lumMod val="25000"/>
                  </a:srgbClr>
                </a:solidFill>
                <a:latin typeface="微软雅黑" panose="020B0503020204020204" pitchFamily="34" charset="-122"/>
                <a:ea typeface="微软雅黑" panose="020B0503020204020204" pitchFamily="34" charset="-122"/>
              </a:rPr>
              <a:t>年</a:t>
            </a:r>
            <a:r>
              <a:rPr lang="en-US" altLang="zh-CN" sz="2000" b="1" dirty="0">
                <a:solidFill>
                  <a:srgbClr val="E7E6E6">
                    <a:lumMod val="25000"/>
                  </a:srgbClr>
                </a:solidFill>
                <a:latin typeface="微软雅黑" panose="020B0503020204020204" pitchFamily="34" charset="-122"/>
                <a:ea typeface="微软雅黑" panose="020B0503020204020204" pitchFamily="34" charset="-122"/>
              </a:rPr>
              <a:t>4</a:t>
            </a:r>
            <a:r>
              <a:rPr lang="zh-CN" altLang="en-US" sz="2000" b="1">
                <a:solidFill>
                  <a:srgbClr val="E7E6E6">
                    <a:lumMod val="25000"/>
                  </a:srgbClr>
                </a:solidFill>
                <a:latin typeface="微软雅黑" panose="020B0503020204020204" pitchFamily="34" charset="-122"/>
                <a:ea typeface="微软雅黑" panose="020B0503020204020204" pitchFamily="34" charset="-122"/>
              </a:rPr>
              <a:t>月</a:t>
            </a:r>
            <a:r>
              <a:rPr lang="zh-CN" altLang="en-US" sz="2000" b="1" dirty="0">
                <a:solidFill>
                  <a:srgbClr val="E7E6E6">
                    <a:lumMod val="25000"/>
                  </a:srgbClr>
                </a:solidFill>
                <a:latin typeface="微软雅黑" panose="020B0503020204020204" pitchFamily="34" charset="-122"/>
                <a:ea typeface="微软雅黑" panose="020B0503020204020204" pitchFamily="34" charset="-122"/>
              </a:rPr>
              <a:t>新能源二手车使用年限分析</a:t>
            </a:r>
          </a:p>
        </p:txBody>
      </p:sp>
      <p:sp>
        <p:nvSpPr>
          <p:cNvPr id="5" name="文本框 4">
            <a:extLst>
              <a:ext uri="{FF2B5EF4-FFF2-40B4-BE49-F238E27FC236}">
                <a16:creationId xmlns:a16="http://schemas.microsoft.com/office/drawing/2014/main" id="{1D768F75-3CA5-489F-8F52-104AF70BE11A}"/>
              </a:ext>
            </a:extLst>
          </p:cNvPr>
          <p:cNvSpPr txBox="1"/>
          <p:nvPr/>
        </p:nvSpPr>
        <p:spPr>
          <a:xfrm>
            <a:off x="307247" y="6353889"/>
            <a:ext cx="1595309"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1"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注：数据不包含混动车型</a:t>
            </a:r>
          </a:p>
        </p:txBody>
      </p:sp>
      <p:sp>
        <p:nvSpPr>
          <p:cNvPr id="7" name="文本框 6">
            <a:extLst>
              <a:ext uri="{FF2B5EF4-FFF2-40B4-BE49-F238E27FC236}">
                <a16:creationId xmlns:a16="http://schemas.microsoft.com/office/drawing/2014/main" id="{11506FE8-CC65-4294-B402-5D07C61D2583}"/>
              </a:ext>
            </a:extLst>
          </p:cNvPr>
          <p:cNvSpPr txBox="1"/>
          <p:nvPr/>
        </p:nvSpPr>
        <p:spPr>
          <a:xfrm>
            <a:off x="388363" y="4561784"/>
            <a:ext cx="8367265" cy="1606274"/>
          </a:xfrm>
          <a:prstGeom prst="rect">
            <a:avLst/>
          </a:prstGeom>
          <a:noFill/>
        </p:spPr>
        <p:txBody>
          <a:bodyPr wrap="square" rtlCol="0">
            <a:spAutoFit/>
          </a:bodyPr>
          <a:lstStyle/>
          <a:p>
            <a:pPr>
              <a:lnSpc>
                <a:spcPct val="150000"/>
              </a:lnSpc>
              <a:defRPr/>
            </a:pPr>
            <a:r>
              <a:rPr lang="zh-CN" altLang="en-US" sz="1200" dirty="0">
                <a:latin typeface="微软雅黑" panose="020B0503020204020204" pitchFamily="34" charset="-122"/>
                <a:ea typeface="微软雅黑" panose="020B0503020204020204" pitchFamily="34" charset="-122"/>
              </a:rPr>
              <a:t>从车龄</a:t>
            </a:r>
            <a:r>
              <a:rPr lang="zh-CN" altLang="en-US" sz="1200">
                <a:latin typeface="微软雅黑" panose="020B0503020204020204" pitchFamily="34" charset="-122"/>
                <a:ea typeface="微软雅黑" panose="020B0503020204020204" pitchFamily="34" charset="-122"/>
              </a:rPr>
              <a:t>结构来看</a:t>
            </a:r>
            <a:r>
              <a:rPr lang="en-US" altLang="zh-CN" sz="1200">
                <a:latin typeface="微软雅黑" panose="020B0503020204020204" pitchFamily="34" charset="-122"/>
                <a:ea typeface="微软雅黑" panose="020B0503020204020204" pitchFamily="34" charset="-122"/>
              </a:rPr>
              <a:t>4</a:t>
            </a:r>
            <a:r>
              <a:rPr lang="zh-CN" altLang="en-US" sz="1200">
                <a:latin typeface="微软雅黑" panose="020B0503020204020204" pitchFamily="34" charset="-122"/>
                <a:ea typeface="微软雅黑" panose="020B0503020204020204" pitchFamily="34" charset="-122"/>
              </a:rPr>
              <a:t>月份</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2</a:t>
            </a:r>
            <a:r>
              <a:rPr lang="zh-CN" altLang="en-US" sz="1200" dirty="0">
                <a:latin typeface="微软雅黑" panose="020B0503020204020204" pitchFamily="34" charset="-122"/>
                <a:ea typeface="微软雅黑" panose="020B0503020204020204" pitchFamily="34" charset="-122"/>
              </a:rPr>
              <a:t>年</a:t>
            </a:r>
            <a:r>
              <a:rPr lang="zh-CN" altLang="en-US" sz="1200">
                <a:latin typeface="微软雅黑" panose="020B0503020204020204" pitchFamily="34" charset="-122"/>
                <a:ea typeface="微软雅黑" panose="020B0503020204020204" pitchFamily="34" charset="-122"/>
              </a:rPr>
              <a:t>以内、</a:t>
            </a:r>
            <a:r>
              <a:rPr lang="en-US" altLang="zh-CN" sz="1200">
                <a:latin typeface="微软雅黑" panose="020B0503020204020204" pitchFamily="34" charset="-122"/>
                <a:ea typeface="微软雅黑" panose="020B0503020204020204" pitchFamily="34" charset="-122"/>
              </a:rPr>
              <a:t>6</a:t>
            </a:r>
            <a:r>
              <a:rPr lang="zh-CN" altLang="en-US" sz="1200">
                <a:latin typeface="微软雅黑" panose="020B0503020204020204" pitchFamily="34" charset="-122"/>
                <a:ea typeface="微软雅黑" panose="020B0503020204020204" pitchFamily="34" charset="-122"/>
              </a:rPr>
              <a:t>年以上的车型占比有所增长，</a:t>
            </a:r>
            <a:r>
              <a:rPr kumimoji="0" lang="en-US" altLang="zh-CN"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2-4</a:t>
            </a:r>
            <a:r>
              <a:rPr kumimoji="0" lang="zh-CN" altLang="en-US"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年、</a:t>
            </a:r>
            <a:r>
              <a:rPr kumimoji="0" lang="en-US" altLang="zh-CN"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4-6</a:t>
            </a:r>
            <a:r>
              <a:rPr kumimoji="0" lang="zh-CN" altLang="en-US"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年的</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车型份额</a:t>
            </a:r>
            <a:r>
              <a:rPr kumimoji="0" lang="zh-CN" altLang="en-US"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出现了较明显</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下降</a:t>
            </a:r>
            <a:r>
              <a:rPr lang="zh-CN" altLang="en-US" sz="1200" dirty="0">
                <a:latin typeface="微软雅黑" panose="020B0503020204020204" pitchFamily="34" charset="-122"/>
                <a:ea typeface="微软雅黑" panose="020B0503020204020204" pitchFamily="34" charset="-122"/>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具体来看使用年限在</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年以下</a:t>
            </a:r>
            <a:r>
              <a:rPr kumimoji="0" lang="zh-CN" altLang="en-US"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的占</a:t>
            </a:r>
            <a:r>
              <a:rPr kumimoji="0" lang="en-US" altLang="zh-CN"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31.9%</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a:t>
            </a:r>
            <a:r>
              <a:rPr kumimoji="0" lang="zh-CN" altLang="en-US"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比增长</a:t>
            </a:r>
            <a:r>
              <a:rPr lang="en-US" altLang="zh-CN" sz="1200">
                <a:latin typeface="微软雅黑" panose="020B0503020204020204" pitchFamily="34" charset="-122"/>
                <a:ea typeface="微软雅黑" panose="020B0503020204020204" pitchFamily="34" charset="-122"/>
              </a:rPr>
              <a:t>1.7%</a:t>
            </a:r>
            <a:r>
              <a:rPr kumimoji="0" lang="zh-CN" altLang="en-US" sz="12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使用年限在</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2-4</a:t>
            </a:r>
            <a:r>
              <a:rPr kumimoji="0" lang="zh-CN" altLang="en-US"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年占</a:t>
            </a:r>
            <a:r>
              <a:rPr kumimoji="0" lang="en-US" altLang="zh-CN"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35.9%</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lang="zh-CN" altLang="en-US" sz="1200" dirty="0">
                <a:latin typeface="微软雅黑" panose="020B0503020204020204" pitchFamily="34" charset="-122"/>
                <a:ea typeface="微软雅黑" panose="020B0503020204020204" pitchFamily="34" charset="-122"/>
              </a:rPr>
              <a:t>环</a:t>
            </a:r>
            <a:r>
              <a:rPr lang="zh-CN" altLang="en-US" sz="1200">
                <a:latin typeface="微软雅黑" panose="020B0503020204020204" pitchFamily="34" charset="-122"/>
                <a:ea typeface="微软雅黑" panose="020B0503020204020204" pitchFamily="34" charset="-122"/>
              </a:rPr>
              <a:t>比下降</a:t>
            </a:r>
            <a:r>
              <a:rPr lang="en-US" altLang="zh-CN" sz="1200">
                <a:latin typeface="微软雅黑" panose="020B0503020204020204" pitchFamily="34" charset="-122"/>
                <a:ea typeface="微软雅黑" panose="020B0503020204020204" pitchFamily="34" charset="-122"/>
              </a:rPr>
              <a:t>1.4%</a:t>
            </a:r>
            <a:r>
              <a:rPr kumimoji="0" lang="zh-CN" altLang="en-US"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使用年限在</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4-6</a:t>
            </a:r>
            <a:r>
              <a:rPr kumimoji="0" lang="zh-CN" altLang="en-US"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年的占</a:t>
            </a:r>
            <a:r>
              <a:rPr kumimoji="0" lang="en-US" altLang="zh-CN"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17.5%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环比下降</a:t>
            </a:r>
            <a:r>
              <a:rPr lang="en-US" altLang="zh-CN" sz="1200">
                <a:latin typeface="微软雅黑" panose="020B0503020204020204" pitchFamily="34" charset="-122"/>
                <a:ea typeface="微软雅黑" panose="020B0503020204020204" pitchFamily="34" charset="-122"/>
              </a:rPr>
              <a:t>0.7%</a:t>
            </a:r>
            <a:r>
              <a:rPr kumimoji="0" lang="zh-CN" altLang="en-US" sz="12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年以上</a:t>
            </a:r>
            <a:r>
              <a:rPr kumimoji="0" lang="zh-CN" altLang="en-US"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的占</a:t>
            </a:r>
            <a:r>
              <a:rPr kumimoji="0" lang="en-US" altLang="zh-CN"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14.7</a:t>
            </a:r>
            <a:r>
              <a:rPr lang="en-US" altLang="zh-CN" sz="1200">
                <a:latin typeface="微软雅黑" panose="020B0503020204020204" pitchFamily="34" charset="-122"/>
                <a:ea typeface="微软雅黑" panose="020B0503020204020204" pitchFamily="34" charset="-122"/>
              </a:rPr>
              <a:t>%</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环比增长</a:t>
            </a:r>
            <a:r>
              <a:rPr lang="en-US" altLang="zh-CN" sz="1200">
                <a:latin typeface="微软雅黑" panose="020B0503020204020204" pitchFamily="34" charset="-122"/>
                <a:ea typeface="微软雅黑" panose="020B0503020204020204" pitchFamily="34" charset="-122"/>
              </a:rPr>
              <a:t>0.3%</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graphicFrame>
        <p:nvGraphicFramePr>
          <p:cNvPr id="9" name="图表 8">
            <a:extLst>
              <a:ext uri="{FF2B5EF4-FFF2-40B4-BE49-F238E27FC236}">
                <a16:creationId xmlns:a16="http://schemas.microsoft.com/office/drawing/2014/main" id="{00000000-0008-0000-1200-0000E1000000}"/>
              </a:ext>
            </a:extLst>
          </p:cNvPr>
          <p:cNvGraphicFramePr>
            <a:graphicFrameLocks/>
          </p:cNvGraphicFramePr>
          <p:nvPr>
            <p:extLst>
              <p:ext uri="{D42A27DB-BD31-4B8C-83A1-F6EECF244321}">
                <p14:modId xmlns:p14="http://schemas.microsoft.com/office/powerpoint/2010/main" val="1164484285"/>
              </p:ext>
            </p:extLst>
          </p:nvPr>
        </p:nvGraphicFramePr>
        <p:xfrm>
          <a:off x="307247" y="1095607"/>
          <a:ext cx="8539697" cy="346617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209154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D13C6DD-46E4-4FB3-B2CC-B85A3E3D107F}"/>
              </a:ext>
            </a:extLst>
          </p:cNvPr>
          <p:cNvSpPr txBox="1"/>
          <p:nvPr/>
        </p:nvSpPr>
        <p:spPr>
          <a:xfrm>
            <a:off x="228599" y="263245"/>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4</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新能源二手车价格分析</a:t>
            </a:r>
          </a:p>
        </p:txBody>
      </p:sp>
      <p:sp>
        <p:nvSpPr>
          <p:cNvPr id="7" name="文本框 6">
            <a:extLst>
              <a:ext uri="{FF2B5EF4-FFF2-40B4-BE49-F238E27FC236}">
                <a16:creationId xmlns:a16="http://schemas.microsoft.com/office/drawing/2014/main" id="{CDF4C4D7-DAE2-4023-A189-1367F3C5643E}"/>
              </a:ext>
            </a:extLst>
          </p:cNvPr>
          <p:cNvSpPr txBox="1"/>
          <p:nvPr/>
        </p:nvSpPr>
        <p:spPr>
          <a:xfrm>
            <a:off x="228599" y="6348534"/>
            <a:ext cx="1595309" cy="246221"/>
          </a:xfrm>
          <a:prstGeom prst="rect">
            <a:avLst/>
          </a:prstGeom>
          <a:noFill/>
        </p:spPr>
        <p:txBody>
          <a:bodyPr wrap="none" rtlCol="0">
            <a:spAutoFit/>
          </a:bodyPr>
          <a:lstStyle/>
          <a:p>
            <a:r>
              <a:rPr lang="zh-CN" altLang="en-US" sz="1000" b="1">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9" name="文本框 8">
            <a:extLst>
              <a:ext uri="{FF2B5EF4-FFF2-40B4-BE49-F238E27FC236}">
                <a16:creationId xmlns:a16="http://schemas.microsoft.com/office/drawing/2014/main" id="{E08F8B10-3506-432E-AA2A-E623217F8A5A}"/>
              </a:ext>
            </a:extLst>
          </p:cNvPr>
          <p:cNvSpPr txBox="1"/>
          <p:nvPr/>
        </p:nvSpPr>
        <p:spPr>
          <a:xfrm>
            <a:off x="228599" y="4596515"/>
            <a:ext cx="8758940" cy="1513941"/>
          </a:xfrm>
          <a:prstGeom prst="rect">
            <a:avLst/>
          </a:prstGeom>
          <a:noFill/>
        </p:spPr>
        <p:txBody>
          <a:bodyPr wrap="square" rtlCol="0">
            <a:spAutoFit/>
          </a:bodyPr>
          <a:lstStyle/>
          <a:p>
            <a:pPr>
              <a:lnSpc>
                <a:spcPct val="200000"/>
              </a:lnSpc>
            </a:pPr>
            <a:r>
              <a:rPr kumimoji="0" lang="en-US" altLang="zh-CN"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2024</a:t>
            </a:r>
            <a:r>
              <a:rPr kumimoji="0" lang="zh-CN" altLang="en-US"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年</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4</a:t>
            </a:r>
            <a:r>
              <a:rPr kumimoji="0" lang="zh-CN" altLang="en-US"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月，</a:t>
            </a:r>
            <a:r>
              <a:rPr lang="en-US" altLang="zh-CN" sz="1200">
                <a:latin typeface="微软雅黑" panose="020B0503020204020204" pitchFamily="34" charset="-122"/>
                <a:ea typeface="微软雅黑" panose="020B0503020204020204" pitchFamily="34" charset="-122"/>
              </a:rPr>
              <a:t>12</a:t>
            </a:r>
            <a:r>
              <a:rPr kumimoji="0" lang="en-US" altLang="zh-CN"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-15</a:t>
            </a:r>
            <a:r>
              <a:rPr kumimoji="0" lang="zh-CN" altLang="en-US"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万</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15-30</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万的新能源二手车占比</a:t>
            </a:r>
            <a:r>
              <a:rPr kumimoji="0" lang="zh-CN" altLang="en-US"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有所下降，</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其余各区间</a:t>
            </a:r>
            <a:r>
              <a:rPr lang="zh-CN" altLang="en-US" sz="1200" dirty="0">
                <a:latin typeface="微软雅黑" panose="020B0503020204020204" pitchFamily="34" charset="-122"/>
                <a:ea typeface="微软雅黑" panose="020B0503020204020204" pitchFamily="34" charset="-122"/>
              </a:rPr>
              <a:t>较上月均</a:t>
            </a:r>
            <a:r>
              <a:rPr lang="zh-CN" altLang="en-US" sz="1200">
                <a:latin typeface="微软雅黑" panose="020B0503020204020204" pitchFamily="34" charset="-122"/>
                <a:ea typeface="微软雅黑" panose="020B0503020204020204" pitchFamily="34" charset="-122"/>
              </a:rPr>
              <a:t>有所增长</a:t>
            </a:r>
            <a:r>
              <a:rPr kumimoji="0" lang="zh-CN" altLang="en-US"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 </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200000"/>
              </a:lnSpc>
            </a:pPr>
            <a:r>
              <a:rPr kumimoji="0" lang="zh-CN" altLang="en-US"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本月</a:t>
            </a:r>
            <a:r>
              <a:rPr kumimoji="0" lang="en-US" altLang="zh-CN"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12-15</a:t>
            </a:r>
            <a:r>
              <a:rPr lang="zh-CN" altLang="en-US" sz="1200">
                <a:latin typeface="微软雅黑" panose="020B0503020204020204" pitchFamily="34" charset="-122"/>
                <a:ea typeface="微软雅黑" panose="020B0503020204020204" pitchFamily="34" charset="-122"/>
              </a:rPr>
              <a:t>万的</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新能源</a:t>
            </a:r>
            <a:r>
              <a:rPr kumimoji="0" lang="zh-CN" altLang="en-US"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二手车</a:t>
            </a:r>
            <a:r>
              <a:rPr lang="zh-CN" altLang="en-US" sz="1200">
                <a:latin typeface="微软雅黑" panose="020B0503020204020204" pitchFamily="34" charset="-122"/>
                <a:ea typeface="微软雅黑" panose="020B0503020204020204" pitchFamily="34" charset="-122"/>
              </a:rPr>
              <a:t>占</a:t>
            </a:r>
            <a:r>
              <a:rPr lang="en-US" altLang="zh-CN" sz="1200">
                <a:latin typeface="微软雅黑" panose="020B0503020204020204" pitchFamily="34" charset="-122"/>
                <a:ea typeface="微软雅黑" panose="020B0503020204020204" pitchFamily="34" charset="-122"/>
              </a:rPr>
              <a:t>9.55%</a:t>
            </a:r>
            <a:r>
              <a:rPr lang="zh-CN" altLang="en-US" sz="1200" dirty="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环比下降</a:t>
            </a:r>
            <a:r>
              <a:rPr lang="en-US" altLang="zh-CN" sz="1200">
                <a:latin typeface="微软雅黑" panose="020B0503020204020204" pitchFamily="34" charset="-122"/>
                <a:ea typeface="微软雅黑" panose="020B0503020204020204" pitchFamily="34" charset="-122"/>
              </a:rPr>
              <a:t>1.27%</a:t>
            </a:r>
            <a:r>
              <a:rPr lang="zh-CN" altLang="en-US" sz="1200">
                <a:latin typeface="微软雅黑" panose="020B0503020204020204" pitchFamily="34" charset="-122"/>
                <a:ea typeface="微软雅黑" panose="020B0503020204020204" pitchFamily="34" charset="-122"/>
              </a:rPr>
              <a:t>； </a:t>
            </a:r>
            <a:r>
              <a:rPr lang="en-US" altLang="zh-CN" sz="1200">
                <a:latin typeface="微软雅黑" panose="020B0503020204020204" pitchFamily="34" charset="-122"/>
                <a:ea typeface="微软雅黑" panose="020B0503020204020204" pitchFamily="34" charset="-122"/>
              </a:rPr>
              <a:t>15-30</a:t>
            </a:r>
            <a:r>
              <a:rPr lang="zh-CN" altLang="en-US" sz="1200">
                <a:latin typeface="微软雅黑" panose="020B0503020204020204" pitchFamily="34" charset="-122"/>
                <a:ea typeface="微软雅黑" panose="020B0503020204020204" pitchFamily="34" charset="-122"/>
              </a:rPr>
              <a:t>万</a:t>
            </a:r>
            <a:r>
              <a:rPr kumimoji="0" lang="zh-CN" altLang="en-US"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的</a:t>
            </a:r>
            <a:r>
              <a:rPr lang="zh-CN" altLang="en-US" sz="1200">
                <a:latin typeface="微软雅黑" panose="020B0503020204020204" pitchFamily="34" charset="-122"/>
                <a:ea typeface="微软雅黑" panose="020B0503020204020204" pitchFamily="34" charset="-122"/>
              </a:rPr>
              <a:t>占</a:t>
            </a:r>
            <a:r>
              <a:rPr lang="en-US" altLang="zh-CN" sz="1200">
                <a:latin typeface="微软雅黑" panose="020B0503020204020204" pitchFamily="34" charset="-122"/>
                <a:ea typeface="微软雅黑" panose="020B0503020204020204" pitchFamily="34" charset="-122"/>
              </a:rPr>
              <a:t>15.21%</a:t>
            </a:r>
            <a:r>
              <a:rPr lang="zh-CN" altLang="en-US" sz="1200">
                <a:latin typeface="微软雅黑" panose="020B0503020204020204" pitchFamily="34" charset="-122"/>
                <a:ea typeface="微软雅黑" panose="020B0503020204020204" pitchFamily="34" charset="-122"/>
              </a:rPr>
              <a:t>，环比下降</a:t>
            </a:r>
            <a:r>
              <a:rPr lang="en-US" altLang="zh-CN" sz="1200">
                <a:latin typeface="微软雅黑" panose="020B0503020204020204" pitchFamily="34" charset="-122"/>
                <a:ea typeface="微软雅黑" panose="020B0503020204020204" pitchFamily="34" charset="-122"/>
              </a:rPr>
              <a:t>1.43%</a:t>
            </a:r>
            <a:r>
              <a:rPr lang="zh-CN" altLang="en-US" sz="1200">
                <a:latin typeface="微软雅黑" panose="020B0503020204020204" pitchFamily="34" charset="-122"/>
                <a:ea typeface="微软雅黑" panose="020B0503020204020204" pitchFamily="34" charset="-122"/>
              </a:rPr>
              <a:t>；</a:t>
            </a:r>
            <a:endParaRPr lang="en-US" altLang="zh-CN" sz="1200">
              <a:latin typeface="微软雅黑" panose="020B0503020204020204" pitchFamily="34" charset="-122"/>
              <a:ea typeface="微软雅黑" panose="020B0503020204020204" pitchFamily="34" charset="-122"/>
            </a:endParaRPr>
          </a:p>
          <a:p>
            <a:pPr>
              <a:lnSpc>
                <a:spcPct val="200000"/>
              </a:lnSpc>
            </a:pPr>
            <a:r>
              <a:rPr lang="en-US" altLang="zh-CN" sz="1200">
                <a:latin typeface="微软雅黑" panose="020B0503020204020204" pitchFamily="34" charset="-122"/>
                <a:ea typeface="微软雅黑" panose="020B0503020204020204" pitchFamily="34" charset="-122"/>
              </a:rPr>
              <a:t>3</a:t>
            </a:r>
            <a:r>
              <a:rPr lang="zh-CN" altLang="en-US" sz="1200">
                <a:latin typeface="微软雅黑" panose="020B0503020204020204" pitchFamily="34" charset="-122"/>
                <a:ea typeface="微软雅黑" panose="020B0503020204020204" pitchFamily="34" charset="-122"/>
              </a:rPr>
              <a:t>万以内占</a:t>
            </a:r>
            <a:r>
              <a:rPr lang="en-US" altLang="zh-CN" sz="1200">
                <a:latin typeface="微软雅黑" panose="020B0503020204020204" pitchFamily="34" charset="-122"/>
                <a:ea typeface="微软雅黑" panose="020B0503020204020204" pitchFamily="34" charset="-122"/>
              </a:rPr>
              <a:t>34.25%</a:t>
            </a:r>
            <a:r>
              <a:rPr lang="zh-CN" altLang="en-US" sz="1200">
                <a:latin typeface="微软雅黑" panose="020B0503020204020204" pitchFamily="34" charset="-122"/>
                <a:ea typeface="微软雅黑" panose="020B0503020204020204" pitchFamily="34" charset="-122"/>
              </a:rPr>
              <a:t>，环比增长</a:t>
            </a:r>
            <a:r>
              <a:rPr lang="en-US" altLang="zh-CN" sz="1200">
                <a:latin typeface="微软雅黑" panose="020B0503020204020204" pitchFamily="34" charset="-122"/>
                <a:ea typeface="微软雅黑" panose="020B0503020204020204" pitchFamily="34" charset="-122"/>
              </a:rPr>
              <a:t>0.71%</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 3-5</a:t>
            </a:r>
            <a:r>
              <a:rPr lang="zh-CN" altLang="en-US" sz="1200">
                <a:latin typeface="微软雅黑" panose="020B0503020204020204" pitchFamily="34" charset="-122"/>
                <a:ea typeface="微软雅黑" panose="020B0503020204020204" pitchFamily="34" charset="-122"/>
              </a:rPr>
              <a:t>万占</a:t>
            </a:r>
            <a:r>
              <a:rPr lang="en-US" altLang="zh-CN" sz="1200">
                <a:latin typeface="微软雅黑" panose="020B0503020204020204" pitchFamily="34" charset="-122"/>
                <a:ea typeface="微软雅黑" panose="020B0503020204020204" pitchFamily="34" charset="-122"/>
              </a:rPr>
              <a:t>15.85%</a:t>
            </a:r>
            <a:r>
              <a:rPr lang="zh-CN" altLang="en-US" sz="1200" dirty="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环比增长</a:t>
            </a:r>
            <a:r>
              <a:rPr lang="en-US" altLang="zh-CN" sz="1200">
                <a:latin typeface="微软雅黑" panose="020B0503020204020204" pitchFamily="34" charset="-122"/>
                <a:ea typeface="微软雅黑" panose="020B0503020204020204" pitchFamily="34" charset="-122"/>
              </a:rPr>
              <a:t>1.02%</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5-8</a:t>
            </a:r>
            <a:r>
              <a:rPr lang="zh-CN" altLang="en-US" sz="1200">
                <a:latin typeface="微软雅黑" panose="020B0503020204020204" pitchFamily="34" charset="-122"/>
                <a:ea typeface="微软雅黑" panose="020B0503020204020204" pitchFamily="34" charset="-122"/>
              </a:rPr>
              <a:t>万占</a:t>
            </a:r>
            <a:r>
              <a:rPr lang="en-US" altLang="zh-CN" sz="1200">
                <a:latin typeface="微软雅黑" panose="020B0503020204020204" pitchFamily="34" charset="-122"/>
                <a:ea typeface="微软雅黑" panose="020B0503020204020204" pitchFamily="34" charset="-122"/>
              </a:rPr>
              <a:t>10.58%</a:t>
            </a:r>
            <a:r>
              <a:rPr lang="zh-CN" altLang="en-US" sz="1200">
                <a:latin typeface="微软雅黑" panose="020B0503020204020204" pitchFamily="34" charset="-122"/>
                <a:ea typeface="微软雅黑" panose="020B0503020204020204" pitchFamily="34" charset="-122"/>
              </a:rPr>
              <a:t>，增长</a:t>
            </a:r>
            <a:r>
              <a:rPr lang="en-US" altLang="zh-CN" sz="1200">
                <a:latin typeface="微软雅黑" panose="020B0503020204020204" pitchFamily="34" charset="-122"/>
                <a:ea typeface="微软雅黑" panose="020B0503020204020204" pitchFamily="34" charset="-122"/>
              </a:rPr>
              <a:t>0.73% </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8-12</a:t>
            </a:r>
            <a:r>
              <a:rPr lang="zh-CN" altLang="en-US" sz="1200">
                <a:latin typeface="微软雅黑" panose="020B0503020204020204" pitchFamily="34" charset="-122"/>
                <a:ea typeface="微软雅黑" panose="020B0503020204020204" pitchFamily="34" charset="-122"/>
              </a:rPr>
              <a:t>万占</a:t>
            </a:r>
            <a:r>
              <a:rPr lang="en-US" altLang="zh-CN" sz="1200">
                <a:latin typeface="微软雅黑" panose="020B0503020204020204" pitchFamily="34" charset="-122"/>
                <a:ea typeface="微软雅黑" panose="020B0503020204020204" pitchFamily="34" charset="-122"/>
              </a:rPr>
              <a:t>12.45%</a:t>
            </a:r>
            <a:r>
              <a:rPr lang="zh-CN" altLang="en-US" sz="1200">
                <a:latin typeface="微软雅黑" panose="020B0503020204020204" pitchFamily="34" charset="-122"/>
                <a:ea typeface="微软雅黑" panose="020B0503020204020204" pitchFamily="34" charset="-122"/>
              </a:rPr>
              <a:t>，环比增长</a:t>
            </a:r>
            <a:r>
              <a:rPr lang="en-US" altLang="zh-CN" sz="1200">
                <a:latin typeface="微软雅黑" panose="020B0503020204020204" pitchFamily="34" charset="-122"/>
                <a:ea typeface="微软雅黑" panose="020B0503020204020204" pitchFamily="34" charset="-122"/>
              </a:rPr>
              <a:t>0.14%</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30</a:t>
            </a:r>
            <a:r>
              <a:rPr lang="zh-CN" altLang="en-US" sz="1200" dirty="0">
                <a:latin typeface="微软雅黑" panose="020B0503020204020204" pitchFamily="34" charset="-122"/>
                <a:ea typeface="微软雅黑" panose="020B0503020204020204" pitchFamily="34" charset="-122"/>
              </a:rPr>
              <a:t>万以上</a:t>
            </a:r>
            <a:r>
              <a:rPr lang="zh-CN" altLang="en-US" sz="1200">
                <a:latin typeface="微软雅黑" panose="020B0503020204020204" pitchFamily="34" charset="-122"/>
                <a:ea typeface="微软雅黑" panose="020B0503020204020204" pitchFamily="34" charset="-122"/>
              </a:rPr>
              <a:t>车型占</a:t>
            </a:r>
            <a:r>
              <a:rPr lang="en-US" altLang="zh-CN" sz="1200">
                <a:latin typeface="微软雅黑" panose="020B0503020204020204" pitchFamily="34" charset="-122"/>
                <a:ea typeface="微软雅黑" panose="020B0503020204020204" pitchFamily="34" charset="-122"/>
              </a:rPr>
              <a:t>2.1%</a:t>
            </a:r>
            <a:r>
              <a:rPr lang="zh-CN" altLang="en-US" sz="1200">
                <a:latin typeface="微软雅黑" panose="020B0503020204020204" pitchFamily="34" charset="-122"/>
                <a:ea typeface="微软雅黑" panose="020B0503020204020204" pitchFamily="34" charset="-122"/>
              </a:rPr>
              <a:t>，环比增长</a:t>
            </a:r>
            <a:r>
              <a:rPr lang="en-US" altLang="zh-CN" sz="1200">
                <a:latin typeface="微软雅黑" panose="020B0503020204020204" pitchFamily="34" charset="-122"/>
                <a:ea typeface="微软雅黑" panose="020B0503020204020204" pitchFamily="34" charset="-122"/>
              </a:rPr>
              <a:t>0.09%</a:t>
            </a:r>
            <a:r>
              <a:rPr lang="zh-CN" altLang="en-US" sz="120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p:txBody>
      </p:sp>
      <p:graphicFrame>
        <p:nvGraphicFramePr>
          <p:cNvPr id="10" name="图表 9">
            <a:extLst>
              <a:ext uri="{FF2B5EF4-FFF2-40B4-BE49-F238E27FC236}">
                <a16:creationId xmlns:a16="http://schemas.microsoft.com/office/drawing/2014/main" id="{00000000-0008-0000-1200-0000F1000000}"/>
              </a:ext>
            </a:extLst>
          </p:cNvPr>
          <p:cNvGraphicFramePr>
            <a:graphicFrameLocks/>
          </p:cNvGraphicFramePr>
          <p:nvPr>
            <p:extLst>
              <p:ext uri="{D42A27DB-BD31-4B8C-83A1-F6EECF244321}">
                <p14:modId xmlns:p14="http://schemas.microsoft.com/office/powerpoint/2010/main" val="2560174779"/>
              </p:ext>
            </p:extLst>
          </p:nvPr>
        </p:nvGraphicFramePr>
        <p:xfrm>
          <a:off x="401096" y="1337511"/>
          <a:ext cx="8190805" cy="302157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477031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877985"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二手车流通性分析</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03</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18651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5" name="矩形 4">
            <a:extLst>
              <a:ext uri="{FF2B5EF4-FFF2-40B4-BE49-F238E27FC236}">
                <a16:creationId xmlns:a16="http://schemas.microsoft.com/office/drawing/2014/main" id="{727537A2-A6AC-4F19-9E65-FB0314E8A3A5}"/>
              </a:ext>
            </a:extLst>
          </p:cNvPr>
          <p:cNvSpPr/>
          <p:nvPr/>
        </p:nvSpPr>
        <p:spPr>
          <a:xfrm>
            <a:off x="237744"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6" name="TextBox 21">
            <a:extLst>
              <a:ext uri="{FF2B5EF4-FFF2-40B4-BE49-F238E27FC236}">
                <a16:creationId xmlns:a16="http://schemas.microsoft.com/office/drawing/2014/main" id="{7F914A5D-4D84-4E26-8844-D8D768BAC122}"/>
              </a:ext>
            </a:extLst>
          </p:cNvPr>
          <p:cNvSpPr txBox="1"/>
          <p:nvPr/>
        </p:nvSpPr>
        <p:spPr>
          <a:xfrm>
            <a:off x="684862" y="2343546"/>
            <a:ext cx="2425958" cy="1138745"/>
          </a:xfrm>
          <a:prstGeom prst="rect">
            <a:avLst/>
          </a:prstGeom>
          <a:noFill/>
        </p:spPr>
        <p:txBody>
          <a:bodyPr wrap="square" lIns="91413" tIns="45706" rIns="91413" bIns="45706">
            <a:spAutoFit/>
          </a:bodyPr>
          <a:lstStyle/>
          <a:p>
            <a:pPr algn="ctr">
              <a:defRPr/>
            </a:pPr>
            <a:r>
              <a:rPr lang="zh-CN" altLang="en-US" sz="4000" b="1" spc="150" dirty="0">
                <a:solidFill>
                  <a:srgbClr val="0070C0"/>
                </a:solidFill>
                <a:latin typeface="微软雅黑" panose="020B0503020204020204" pitchFamily="34" charset="-122"/>
                <a:ea typeface="微软雅黑" panose="020B0503020204020204" pitchFamily="34" charset="-122"/>
              </a:rPr>
              <a:t>目录 </a:t>
            </a:r>
            <a:endParaRPr lang="en-US" altLang="zh-CN" sz="4000" b="1" spc="150" dirty="0">
              <a:solidFill>
                <a:srgbClr val="0070C0"/>
              </a:solidFill>
              <a:latin typeface="微软雅黑" panose="020B0503020204020204" pitchFamily="34" charset="-122"/>
              <a:ea typeface="微软雅黑" panose="020B0503020204020204" pitchFamily="34" charset="-122"/>
            </a:endParaRPr>
          </a:p>
          <a:p>
            <a:pPr algn="ctr">
              <a:defRPr/>
            </a:pPr>
            <a:r>
              <a:rPr lang="en-US" altLang="zh-CN" sz="2800" b="1" spc="150">
                <a:solidFill>
                  <a:srgbClr val="0070C0"/>
                </a:solidFill>
                <a:latin typeface="微软雅黑" panose="020B0503020204020204" pitchFamily="34" charset="-122"/>
                <a:ea typeface="微软雅黑" panose="020B0503020204020204" pitchFamily="34" charset="-122"/>
              </a:rPr>
              <a:t>CONTENTS</a:t>
            </a:r>
            <a:endParaRPr lang="zh-CN" altLang="en-US" sz="2800" b="1" spc="150" dirty="0">
              <a:solidFill>
                <a:srgbClr val="0070C0"/>
              </a:solidFill>
              <a:latin typeface="微软雅黑" panose="020B0503020204020204" pitchFamily="34" charset="-122"/>
              <a:ea typeface="微软雅黑" panose="020B0503020204020204" pitchFamily="34" charset="-122"/>
            </a:endParaRPr>
          </a:p>
        </p:txBody>
      </p:sp>
      <p:pic>
        <p:nvPicPr>
          <p:cNvPr id="27" name="Picture 72" descr="协会LOGO矢量图">
            <a:extLst>
              <a:ext uri="{FF2B5EF4-FFF2-40B4-BE49-F238E27FC236}">
                <a16:creationId xmlns:a16="http://schemas.microsoft.com/office/drawing/2014/main" id="{6075A17A-3427-4666-A46A-33F0032291F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05631" y="4530001"/>
            <a:ext cx="970884" cy="1089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组合 11">
            <a:extLst>
              <a:ext uri="{FF2B5EF4-FFF2-40B4-BE49-F238E27FC236}">
                <a16:creationId xmlns:a16="http://schemas.microsoft.com/office/drawing/2014/main" id="{A407DCB8-86C8-474E-A644-BE4073DAB32B}"/>
              </a:ext>
            </a:extLst>
          </p:cNvPr>
          <p:cNvGrpSpPr/>
          <p:nvPr/>
        </p:nvGrpSpPr>
        <p:grpSpPr>
          <a:xfrm>
            <a:off x="3703696" y="1598841"/>
            <a:ext cx="4745465" cy="2292788"/>
            <a:chOff x="3827556" y="2780519"/>
            <a:chExt cx="4745465" cy="2292788"/>
          </a:xfrm>
        </p:grpSpPr>
        <p:grpSp>
          <p:nvGrpSpPr>
            <p:cNvPr id="2" name="组合 1">
              <a:extLst>
                <a:ext uri="{FF2B5EF4-FFF2-40B4-BE49-F238E27FC236}">
                  <a16:creationId xmlns:a16="http://schemas.microsoft.com/office/drawing/2014/main" id="{5E8983CE-7DCA-4D99-BB05-B01A0ADBC230}"/>
                </a:ext>
              </a:extLst>
            </p:cNvPr>
            <p:cNvGrpSpPr/>
            <p:nvPr/>
          </p:nvGrpSpPr>
          <p:grpSpPr>
            <a:xfrm>
              <a:off x="3827556" y="2780519"/>
              <a:ext cx="4745465" cy="1403543"/>
              <a:chOff x="3713673" y="1956635"/>
              <a:chExt cx="4745465" cy="1403543"/>
            </a:xfrm>
          </p:grpSpPr>
          <p:sp>
            <p:nvSpPr>
              <p:cNvPr id="7" name="圆角矩形 30">
                <a:extLst>
                  <a:ext uri="{FF2B5EF4-FFF2-40B4-BE49-F238E27FC236}">
                    <a16:creationId xmlns:a16="http://schemas.microsoft.com/office/drawing/2014/main" id="{E9AC4311-40DE-4995-B395-F0FF6D9BC514}"/>
                  </a:ext>
                </a:extLst>
              </p:cNvPr>
              <p:cNvSpPr/>
              <p:nvPr/>
            </p:nvSpPr>
            <p:spPr>
              <a:xfrm>
                <a:off x="3713673" y="1956635"/>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1</a:t>
                </a:r>
                <a:endParaRPr lang="zh-CN" altLang="en-US" sz="2699" dirty="0">
                  <a:latin typeface="+mj-lt"/>
                  <a:ea typeface="Arial Unicode MS" panose="020B0604020202020204" pitchFamily="34" charset="-122"/>
                  <a:cs typeface="Arial Unicode MS" panose="020B0604020202020204" pitchFamily="34" charset="-122"/>
                </a:endParaRPr>
              </a:p>
            </p:txBody>
          </p:sp>
          <p:grpSp>
            <p:nvGrpSpPr>
              <p:cNvPr id="8" name="组合 7">
                <a:extLst>
                  <a:ext uri="{FF2B5EF4-FFF2-40B4-BE49-F238E27FC236}">
                    <a16:creationId xmlns:a16="http://schemas.microsoft.com/office/drawing/2014/main" id="{E8E665EB-87DF-4D2A-8095-17DBA71B5179}"/>
                  </a:ext>
                </a:extLst>
              </p:cNvPr>
              <p:cNvGrpSpPr/>
              <p:nvPr/>
            </p:nvGrpSpPr>
            <p:grpSpPr>
              <a:xfrm>
                <a:off x="4374895" y="1956635"/>
                <a:ext cx="4084243" cy="514298"/>
                <a:chOff x="6339097" y="1573726"/>
                <a:chExt cx="3744416" cy="511504"/>
              </a:xfrm>
            </p:grpSpPr>
            <p:sp>
              <p:nvSpPr>
                <p:cNvPr id="9" name="圆角矩形 16">
                  <a:extLst>
                    <a:ext uri="{FF2B5EF4-FFF2-40B4-BE49-F238E27FC236}">
                      <a16:creationId xmlns:a16="http://schemas.microsoft.com/office/drawing/2014/main" id="{492BB1D4-8090-4F0A-95A6-46435C6A28FE}"/>
                    </a:ext>
                  </a:extLst>
                </p:cNvPr>
                <p:cNvSpPr/>
                <p:nvPr/>
              </p:nvSpPr>
              <p:spPr>
                <a:xfrm>
                  <a:off x="6339097" y="1573726"/>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0" name="矩形 9">
                  <a:extLst>
                    <a:ext uri="{FF2B5EF4-FFF2-40B4-BE49-F238E27FC236}">
                      <a16:creationId xmlns:a16="http://schemas.microsoft.com/office/drawing/2014/main" id="{47097DE0-548D-4101-89ED-8102757AA2E2}"/>
                    </a:ext>
                  </a:extLst>
                </p:cNvPr>
                <p:cNvSpPr/>
                <p:nvPr/>
              </p:nvSpPr>
              <p:spPr>
                <a:xfrm>
                  <a:off x="6528949" y="1647109"/>
                  <a:ext cx="2653075" cy="367308"/>
                </a:xfrm>
                <a:prstGeom prst="rect">
                  <a:avLst/>
                </a:prstGeom>
              </p:spPr>
              <p:txBody>
                <a:bodyPr wrap="square" lIns="91422" tIns="45711" rIns="91422" bIns="45711">
                  <a:spAutoFit/>
                </a:bodyPr>
                <a:lstStyle/>
                <a:p>
                  <a:r>
                    <a:rPr lang="en-US" altLang="zh-CN" b="1">
                      <a:solidFill>
                        <a:schemeClr val="bg1"/>
                      </a:solidFill>
                      <a:latin typeface="微软雅黑" panose="020B0503020204020204" pitchFamily="34" charset="-122"/>
                      <a:ea typeface="微软雅黑" panose="020B0503020204020204" pitchFamily="34" charset="-122"/>
                    </a:rPr>
                    <a:t>2024</a:t>
                  </a:r>
                  <a:r>
                    <a:rPr lang="zh-CN" altLang="en-US" b="1">
                      <a:solidFill>
                        <a:schemeClr val="bg1"/>
                      </a:solidFill>
                      <a:latin typeface="微软雅黑" panose="020B0503020204020204" pitchFamily="34" charset="-122"/>
                      <a:ea typeface="微软雅黑" panose="020B0503020204020204" pitchFamily="34" charset="-122"/>
                    </a:rPr>
                    <a:t>年</a:t>
                  </a:r>
                  <a:r>
                    <a:rPr lang="en-US" altLang="zh-CN" b="1" dirty="0">
                      <a:solidFill>
                        <a:schemeClr val="bg1"/>
                      </a:solidFill>
                      <a:latin typeface="微软雅黑" panose="020B0503020204020204" pitchFamily="34" charset="-122"/>
                      <a:ea typeface="微软雅黑" panose="020B0503020204020204" pitchFamily="34" charset="-122"/>
                    </a:rPr>
                    <a:t>4</a:t>
                  </a:r>
                  <a:r>
                    <a:rPr lang="zh-CN" altLang="en-US" b="1">
                      <a:solidFill>
                        <a:schemeClr val="bg1"/>
                      </a:solidFill>
                      <a:latin typeface="微软雅黑" panose="020B0503020204020204" pitchFamily="34" charset="-122"/>
                      <a:ea typeface="微软雅黑" panose="020B0503020204020204" pitchFamily="34" charset="-122"/>
                    </a:rPr>
                    <a:t>月</a:t>
                  </a:r>
                  <a:r>
                    <a:rPr lang="zh-CN" altLang="en-US" b="1" dirty="0">
                      <a:solidFill>
                        <a:schemeClr val="bg1"/>
                      </a:solidFill>
                      <a:latin typeface="微软雅黑" panose="020B0503020204020204" pitchFamily="34" charset="-122"/>
                      <a:ea typeface="微软雅黑" panose="020B0503020204020204" pitchFamily="34" charset="-122"/>
                    </a:rPr>
                    <a:t>市场概况</a:t>
                  </a:r>
                  <a:endParaRPr lang="zh-CN" altLang="en-US" b="1" dirty="0">
                    <a:solidFill>
                      <a:schemeClr val="bg1"/>
                    </a:solidFill>
                  </a:endParaRPr>
                </a:p>
              </p:txBody>
            </p:sp>
          </p:grpSp>
          <p:sp>
            <p:nvSpPr>
              <p:cNvPr id="11" name="圆角矩形 32">
                <a:extLst>
                  <a:ext uri="{FF2B5EF4-FFF2-40B4-BE49-F238E27FC236}">
                    <a16:creationId xmlns:a16="http://schemas.microsoft.com/office/drawing/2014/main" id="{D843952A-08B9-4731-B840-86AEF6351B95}"/>
                  </a:ext>
                </a:extLst>
              </p:cNvPr>
              <p:cNvSpPr/>
              <p:nvPr/>
            </p:nvSpPr>
            <p:spPr>
              <a:xfrm>
                <a:off x="3731587" y="2845880"/>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2</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3" name="圆角矩形 17">
                <a:extLst>
                  <a:ext uri="{FF2B5EF4-FFF2-40B4-BE49-F238E27FC236}">
                    <a16:creationId xmlns:a16="http://schemas.microsoft.com/office/drawing/2014/main" id="{D84859AA-2082-45C6-A595-DF8323E9ADBB}"/>
                  </a:ext>
                </a:extLst>
              </p:cNvPr>
              <p:cNvSpPr/>
              <p:nvPr/>
            </p:nvSpPr>
            <p:spPr>
              <a:xfrm>
                <a:off x="4374895" y="2845880"/>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3" name="矩形 22">
                <a:extLst>
                  <a:ext uri="{FF2B5EF4-FFF2-40B4-BE49-F238E27FC236}">
                    <a16:creationId xmlns:a16="http://schemas.microsoft.com/office/drawing/2014/main" id="{195B018F-44DC-4FD7-B74D-0CD58BAB7DCF}"/>
                  </a:ext>
                </a:extLst>
              </p:cNvPr>
              <p:cNvSpPr/>
              <p:nvPr/>
            </p:nvSpPr>
            <p:spPr>
              <a:xfrm>
                <a:off x="4581977" y="2927662"/>
                <a:ext cx="2984640" cy="369314"/>
              </a:xfrm>
              <a:prstGeom prst="rect">
                <a:avLst/>
              </a:prstGeom>
            </p:spPr>
            <p:txBody>
              <a:bodyPr wrap="square" lIns="91422" tIns="45711" rIns="91422" bIns="45711">
                <a:spAutoFit/>
              </a:bodyPr>
              <a:lstStyle/>
              <a:p>
                <a:r>
                  <a:rPr lang="en-US" altLang="zh-CN" b="1" dirty="0">
                    <a:solidFill>
                      <a:schemeClr val="bg1"/>
                    </a:solidFill>
                    <a:latin typeface="微软雅黑" panose="020B0503020204020204" pitchFamily="34" charset="-122"/>
                    <a:ea typeface="微软雅黑" panose="020B0503020204020204" pitchFamily="34" charset="-122"/>
                  </a:rPr>
                  <a:t>4</a:t>
                </a:r>
                <a:r>
                  <a:rPr lang="zh-CN" altLang="en-US" b="1">
                    <a:solidFill>
                      <a:schemeClr val="bg1"/>
                    </a:solidFill>
                    <a:latin typeface="微软雅黑" panose="020B0503020204020204" pitchFamily="34" charset="-122"/>
                    <a:ea typeface="微软雅黑" panose="020B0503020204020204" pitchFamily="34" charset="-122"/>
                  </a:rPr>
                  <a:t>月</a:t>
                </a:r>
                <a:r>
                  <a:rPr lang="zh-CN" altLang="en-US" b="1" dirty="0">
                    <a:solidFill>
                      <a:schemeClr val="bg1"/>
                    </a:solidFill>
                    <a:latin typeface="微软雅黑" panose="020B0503020204020204" pitchFamily="34" charset="-122"/>
                    <a:ea typeface="微软雅黑" panose="020B0503020204020204" pitchFamily="34" charset="-122"/>
                  </a:rPr>
                  <a:t>新能源市场概况</a:t>
                </a:r>
                <a:endParaRPr lang="zh-CN" altLang="en-US" b="1" dirty="0">
                  <a:solidFill>
                    <a:schemeClr val="bg1"/>
                  </a:solidFill>
                </a:endParaRPr>
              </a:p>
            </p:txBody>
          </p:sp>
        </p:grpSp>
        <p:sp>
          <p:nvSpPr>
            <p:cNvPr id="15" name="圆角矩形 32">
              <a:extLst>
                <a:ext uri="{FF2B5EF4-FFF2-40B4-BE49-F238E27FC236}">
                  <a16:creationId xmlns:a16="http://schemas.microsoft.com/office/drawing/2014/main" id="{6FFA6210-994F-45D3-808D-39265900C513}"/>
                </a:ext>
              </a:extLst>
            </p:cNvPr>
            <p:cNvSpPr/>
            <p:nvPr/>
          </p:nvSpPr>
          <p:spPr>
            <a:xfrm>
              <a:off x="3845470" y="4559009"/>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3</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6" name="圆角矩形 17">
              <a:extLst>
                <a:ext uri="{FF2B5EF4-FFF2-40B4-BE49-F238E27FC236}">
                  <a16:creationId xmlns:a16="http://schemas.microsoft.com/office/drawing/2014/main" id="{D0247932-BAB8-4B0E-A0F2-DECA31EB684C}"/>
                </a:ext>
              </a:extLst>
            </p:cNvPr>
            <p:cNvSpPr/>
            <p:nvPr/>
          </p:nvSpPr>
          <p:spPr>
            <a:xfrm>
              <a:off x="4488778" y="4559009"/>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7" name="矩形 16">
              <a:extLst>
                <a:ext uri="{FF2B5EF4-FFF2-40B4-BE49-F238E27FC236}">
                  <a16:creationId xmlns:a16="http://schemas.microsoft.com/office/drawing/2014/main" id="{245C467D-B372-4E6B-9D57-D660B9ECF739}"/>
                </a:ext>
              </a:extLst>
            </p:cNvPr>
            <p:cNvSpPr/>
            <p:nvPr/>
          </p:nvSpPr>
          <p:spPr>
            <a:xfrm>
              <a:off x="4943510" y="4631501"/>
              <a:ext cx="2945334" cy="369314"/>
            </a:xfrm>
            <a:prstGeom prst="rect">
              <a:avLst/>
            </a:prstGeom>
          </p:spPr>
          <p:txBody>
            <a:bodyPr wrap="square" lIns="91422" tIns="45711" rIns="91422" bIns="45711">
              <a:spAutoFit/>
            </a:bodyPr>
            <a:lstStyle/>
            <a:p>
              <a:r>
                <a:rPr lang="zh-CN" altLang="en-US" b="1">
                  <a:solidFill>
                    <a:schemeClr val="bg1"/>
                  </a:solidFill>
                  <a:latin typeface="微软雅黑" panose="020B0503020204020204" pitchFamily="34" charset="-122"/>
                  <a:ea typeface="微软雅黑" panose="020B0503020204020204" pitchFamily="34" charset="-122"/>
                </a:rPr>
                <a:t>二手车流通性分析</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19" name="圆角矩形 32">
            <a:extLst>
              <a:ext uri="{FF2B5EF4-FFF2-40B4-BE49-F238E27FC236}">
                <a16:creationId xmlns:a16="http://schemas.microsoft.com/office/drawing/2014/main" id="{77D13132-E68A-4271-BF0E-0E7505D1F4C4}"/>
              </a:ext>
            </a:extLst>
          </p:cNvPr>
          <p:cNvSpPr/>
          <p:nvPr/>
        </p:nvSpPr>
        <p:spPr>
          <a:xfrm>
            <a:off x="3717641" y="5160492"/>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5</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0" name="圆角矩形 17">
            <a:extLst>
              <a:ext uri="{FF2B5EF4-FFF2-40B4-BE49-F238E27FC236}">
                <a16:creationId xmlns:a16="http://schemas.microsoft.com/office/drawing/2014/main" id="{A30A5D9A-E720-4D35-B8D9-62A2A5156B3D}"/>
              </a:ext>
            </a:extLst>
          </p:cNvPr>
          <p:cNvSpPr/>
          <p:nvPr/>
        </p:nvSpPr>
        <p:spPr>
          <a:xfrm>
            <a:off x="4360949" y="5160492"/>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2" name="矩形 21">
            <a:extLst>
              <a:ext uri="{FF2B5EF4-FFF2-40B4-BE49-F238E27FC236}">
                <a16:creationId xmlns:a16="http://schemas.microsoft.com/office/drawing/2014/main" id="{46415BAF-C23C-434B-B993-0CDCD6DB54D1}"/>
              </a:ext>
            </a:extLst>
          </p:cNvPr>
          <p:cNvSpPr/>
          <p:nvPr/>
        </p:nvSpPr>
        <p:spPr>
          <a:xfrm>
            <a:off x="4776375" y="5257439"/>
            <a:ext cx="2984640" cy="369314"/>
          </a:xfrm>
          <a:prstGeom prst="rect">
            <a:avLst/>
          </a:prstGeom>
        </p:spPr>
        <p:txBody>
          <a:bodyPr wrap="square" lIns="91422" tIns="45711" rIns="91422" bIns="45711">
            <a:spAutoFit/>
          </a:bodyPr>
          <a:lstStyle/>
          <a:p>
            <a:r>
              <a:rPr lang="zh-CN" altLang="en-US" sz="1800" b="1">
                <a:solidFill>
                  <a:schemeClr val="bg1"/>
                </a:solidFill>
                <a:latin typeface="微软雅黑" panose="020B0503020204020204" pitchFamily="34" charset="-122"/>
                <a:ea typeface="微软雅黑" panose="020B0503020204020204" pitchFamily="34" charset="-122"/>
              </a:rPr>
              <a:t>”行“认证分析</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21" name="圆角矩形 32">
            <a:extLst>
              <a:ext uri="{FF2B5EF4-FFF2-40B4-BE49-F238E27FC236}">
                <a16:creationId xmlns:a16="http://schemas.microsoft.com/office/drawing/2014/main" id="{3E61AFF6-DA88-6E54-A8D3-BD7792394E01}"/>
              </a:ext>
            </a:extLst>
          </p:cNvPr>
          <p:cNvSpPr/>
          <p:nvPr/>
        </p:nvSpPr>
        <p:spPr>
          <a:xfrm>
            <a:off x="3717641" y="4266576"/>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4</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4" name="圆角矩形 17">
            <a:extLst>
              <a:ext uri="{FF2B5EF4-FFF2-40B4-BE49-F238E27FC236}">
                <a16:creationId xmlns:a16="http://schemas.microsoft.com/office/drawing/2014/main" id="{0663E5AD-51B0-3ABB-9B6F-C43408035AE6}"/>
              </a:ext>
            </a:extLst>
          </p:cNvPr>
          <p:cNvSpPr/>
          <p:nvPr/>
        </p:nvSpPr>
        <p:spPr>
          <a:xfrm>
            <a:off x="4360949" y="4266576"/>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5" name="矩形 24">
            <a:extLst>
              <a:ext uri="{FF2B5EF4-FFF2-40B4-BE49-F238E27FC236}">
                <a16:creationId xmlns:a16="http://schemas.microsoft.com/office/drawing/2014/main" id="{9A3ECC93-504E-0176-0DE6-85FAEEDB4859}"/>
              </a:ext>
            </a:extLst>
          </p:cNvPr>
          <p:cNvSpPr/>
          <p:nvPr/>
        </p:nvSpPr>
        <p:spPr>
          <a:xfrm>
            <a:off x="4776375" y="4363523"/>
            <a:ext cx="2984640" cy="369314"/>
          </a:xfrm>
          <a:prstGeom prst="rect">
            <a:avLst/>
          </a:prstGeom>
        </p:spPr>
        <p:txBody>
          <a:bodyPr wrap="square" lIns="91422" tIns="45711" rIns="91422" bIns="45711">
            <a:spAutoFit/>
          </a:bodyPr>
          <a:lstStyle/>
          <a:p>
            <a:r>
              <a:rPr lang="zh-CN" altLang="en-US" sz="1800" b="1">
                <a:solidFill>
                  <a:schemeClr val="bg1"/>
                </a:solidFill>
                <a:latin typeface="微软雅黑" panose="020B0503020204020204" pitchFamily="34" charset="-122"/>
                <a:ea typeface="微软雅黑" panose="020B0503020204020204" pitchFamily="34" charset="-122"/>
              </a:rPr>
              <a:t>经销商调研情况</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505604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300D041-C804-4F09-9845-79D6504A3530}"/>
              </a:ext>
            </a:extLst>
          </p:cNvPr>
          <p:cNvSpPr txBox="1"/>
          <p:nvPr/>
        </p:nvSpPr>
        <p:spPr>
          <a:xfrm>
            <a:off x="436227" y="310393"/>
            <a:ext cx="2871299" cy="400110"/>
          </a:xfrm>
          <a:prstGeom prst="rect">
            <a:avLst/>
          </a:prstGeom>
          <a:noFill/>
        </p:spPr>
        <p:txBody>
          <a:bodyPr wrap="none" rtlCol="0">
            <a:spAutoFit/>
          </a:bodyPr>
          <a:lstStyle/>
          <a:p>
            <a:pPr fontAlgn="base">
              <a:spcBef>
                <a:spcPct val="0"/>
              </a:spcBef>
              <a:spcAft>
                <a:spcPct val="0"/>
              </a:spcAft>
              <a:defRPr/>
            </a:pPr>
            <a:r>
              <a:rPr kumimoji="1" lang="en-US" altLang="zh-CN" sz="2000" b="1" kern="0" dirty="0">
                <a:latin typeface="微软雅黑" panose="020B0503020204020204" pitchFamily="34" charset="-122"/>
                <a:ea typeface="微软雅黑" panose="020B0503020204020204" pitchFamily="34" charset="-122"/>
              </a:rPr>
              <a:t>2024</a:t>
            </a:r>
            <a:r>
              <a:rPr kumimoji="1" lang="zh-CN" altLang="en-US" sz="2000" b="1" kern="0" dirty="0">
                <a:latin typeface="微软雅黑" panose="020B0503020204020204" pitchFamily="34" charset="-122"/>
                <a:ea typeface="微软雅黑" panose="020B0503020204020204" pitchFamily="34" charset="-122"/>
              </a:rPr>
              <a:t>年</a:t>
            </a:r>
            <a:r>
              <a:rPr kumimoji="1" lang="zh-CN" altLang="zh-CN" sz="2000" b="1" kern="0" dirty="0">
                <a:latin typeface="微软雅黑" panose="020B0503020204020204" pitchFamily="34" charset="-122"/>
                <a:ea typeface="微软雅黑" panose="020B0503020204020204" pitchFamily="34" charset="-122"/>
              </a:rPr>
              <a:t>跨区域流通</a:t>
            </a:r>
            <a:r>
              <a:rPr kumimoji="1" lang="zh-CN" altLang="en-US" sz="2000" b="1" kern="0" dirty="0">
                <a:latin typeface="微软雅黑" panose="020B0503020204020204" pitchFamily="34" charset="-122"/>
                <a:ea typeface="微软雅黑" panose="020B0503020204020204" pitchFamily="34" charset="-122"/>
              </a:rPr>
              <a:t>情况</a:t>
            </a:r>
          </a:p>
        </p:txBody>
      </p:sp>
      <p:grpSp>
        <p:nvGrpSpPr>
          <p:cNvPr id="10" name="组合 9">
            <a:extLst>
              <a:ext uri="{FF2B5EF4-FFF2-40B4-BE49-F238E27FC236}">
                <a16:creationId xmlns:a16="http://schemas.microsoft.com/office/drawing/2014/main" id="{07C11054-845A-4642-9EC4-6AAC775F81B4}"/>
              </a:ext>
            </a:extLst>
          </p:cNvPr>
          <p:cNvGrpSpPr/>
          <p:nvPr/>
        </p:nvGrpSpPr>
        <p:grpSpPr>
          <a:xfrm>
            <a:off x="508259" y="4959542"/>
            <a:ext cx="8127481" cy="1233848"/>
            <a:chOff x="5988849" y="1837871"/>
            <a:chExt cx="9510935" cy="1414346"/>
          </a:xfrm>
        </p:grpSpPr>
        <p:sp>
          <p:nvSpPr>
            <p:cNvPr id="13" name="矩形 12">
              <a:extLst>
                <a:ext uri="{FF2B5EF4-FFF2-40B4-BE49-F238E27FC236}">
                  <a16:creationId xmlns:a16="http://schemas.microsoft.com/office/drawing/2014/main" id="{E359EFCB-4E9F-4312-92E8-9F56EEBC9A80}"/>
                </a:ext>
              </a:extLst>
            </p:cNvPr>
            <p:cNvSpPr/>
            <p:nvPr/>
          </p:nvSpPr>
          <p:spPr>
            <a:xfrm>
              <a:off x="6063293" y="1837871"/>
              <a:ext cx="3624069" cy="352802"/>
            </a:xfrm>
            <a:prstGeom prst="rect">
              <a:avLst/>
            </a:prstGeom>
            <a:noFill/>
            <a:ln w="19050">
              <a:noFill/>
            </a:ln>
          </p:spPr>
          <p:txBody>
            <a:bodyPr wrap="square">
              <a:spAutoFit/>
            </a:bodyPr>
            <a:lstStyle/>
            <a:p>
              <a:r>
                <a:rPr lang="en-US" altLang="zh-CN" sz="1400" b="1">
                  <a:latin typeface="微软雅黑" panose="020B0503020204020204" pitchFamily="34" charset="-122"/>
                  <a:ea typeface="微软雅黑" panose="020B0503020204020204" pitchFamily="34" charset="-122"/>
                </a:rPr>
                <a:t>2024</a:t>
              </a:r>
              <a:r>
                <a:rPr lang="zh-CN" altLang="en-US" sz="1400" b="1">
                  <a:latin typeface="微软雅黑" panose="020B0503020204020204" pitchFamily="34" charset="-122"/>
                  <a:ea typeface="微软雅黑" panose="020B0503020204020204" pitchFamily="34" charset="-122"/>
                </a:rPr>
                <a:t>年</a:t>
              </a:r>
              <a:r>
                <a:rPr lang="en-US" altLang="zh-CN" sz="1400" b="1" dirty="0">
                  <a:latin typeface="微软雅黑" panose="020B0503020204020204" pitchFamily="34" charset="-122"/>
                  <a:ea typeface="微软雅黑" panose="020B0503020204020204" pitchFamily="34" charset="-122"/>
                </a:rPr>
                <a:t>4</a:t>
              </a:r>
              <a:r>
                <a:rPr lang="zh-CN" altLang="en-US" sz="1400" b="1">
                  <a:latin typeface="微软雅黑" panose="020B0503020204020204" pitchFamily="34" charset="-122"/>
                  <a:ea typeface="微软雅黑" panose="020B0503020204020204" pitchFamily="34" charset="-122"/>
                </a:rPr>
                <a:t>月</a:t>
              </a:r>
              <a:r>
                <a:rPr lang="zh-CN" altLang="en-US" sz="1400" b="1" dirty="0">
                  <a:latin typeface="微软雅黑" panose="020B0503020204020204" pitchFamily="34" charset="-122"/>
                  <a:ea typeface="微软雅黑" panose="020B0503020204020204" pitchFamily="34" charset="-122"/>
                </a:rPr>
                <a:t>跨区域流通情况</a:t>
              </a:r>
              <a:endParaRPr lang="en-US" altLang="zh-CN" sz="1400" b="1" dirty="0">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CF754A3A-19C7-4220-B8DF-92C2D12D2C95}"/>
                </a:ext>
              </a:extLst>
            </p:cNvPr>
            <p:cNvSpPr/>
            <p:nvPr/>
          </p:nvSpPr>
          <p:spPr>
            <a:xfrm>
              <a:off x="5988849" y="2363526"/>
              <a:ext cx="9510935" cy="888691"/>
            </a:xfrm>
            <a:prstGeom prst="rect">
              <a:avLst/>
            </a:prstGeom>
            <a:noFill/>
          </p:spPr>
          <p:txBody>
            <a:bodyPr wrap="square">
              <a:spAutoFit/>
            </a:bodyPr>
            <a:lstStyle/>
            <a:p>
              <a:pPr indent="457200">
                <a:lnSpc>
                  <a:spcPct val="200000"/>
                </a:lnSpc>
              </a:pPr>
              <a:r>
                <a:rPr lang="en-US" altLang="zh-CN" sz="1200">
                  <a:latin typeface="微软雅黑" panose="020B0503020204020204" pitchFamily="34" charset="-122"/>
                  <a:ea typeface="微软雅黑" panose="020B0503020204020204" pitchFamily="34" charset="-122"/>
                </a:rPr>
                <a:t>4</a:t>
              </a:r>
              <a:r>
                <a:rPr lang="zh-CN" altLang="en-US" sz="1200">
                  <a:latin typeface="微软雅黑" panose="020B0503020204020204" pitchFamily="34" charset="-122"/>
                  <a:ea typeface="微软雅黑" panose="020B0503020204020204" pitchFamily="34" charset="-122"/>
                </a:rPr>
                <a:t>月份，二手车转籍率为</a:t>
              </a:r>
              <a:r>
                <a:rPr lang="en-US" altLang="zh-CN" sz="1200">
                  <a:latin typeface="微软雅黑" panose="020B0503020204020204" pitchFamily="34" charset="-122"/>
                  <a:ea typeface="微软雅黑" panose="020B0503020204020204" pitchFamily="34" charset="-122"/>
                </a:rPr>
                <a:t>28.93%</a:t>
              </a:r>
              <a:r>
                <a:rPr lang="zh-CN" altLang="en-US" sz="1200">
                  <a:latin typeface="微软雅黑" panose="020B0503020204020204" pitchFamily="34" charset="-122"/>
                  <a:ea typeface="微软雅黑" panose="020B0503020204020204" pitchFamily="34" charset="-122"/>
                </a:rPr>
                <a:t>，环比上月下降了</a:t>
              </a:r>
              <a:r>
                <a:rPr lang="en-US" altLang="zh-CN" sz="1200">
                  <a:latin typeface="微软雅黑" panose="020B0503020204020204" pitchFamily="34" charset="-122"/>
                  <a:ea typeface="微软雅黑" panose="020B0503020204020204" pitchFamily="34" charset="-122"/>
                </a:rPr>
                <a:t>0.2</a:t>
              </a:r>
              <a:r>
                <a:rPr lang="zh-CN" altLang="en-US" sz="1200">
                  <a:latin typeface="微软雅黑" panose="020B0503020204020204" pitchFamily="34" charset="-122"/>
                  <a:ea typeface="微软雅黑" panose="020B0503020204020204" pitchFamily="34" charset="-122"/>
                </a:rPr>
                <a:t>个百分点，同比去年同期增长</a:t>
              </a:r>
              <a:r>
                <a:rPr lang="en-US" altLang="zh-CN" sz="1200">
                  <a:latin typeface="微软雅黑" panose="020B0503020204020204" pitchFamily="34" charset="-122"/>
                  <a:ea typeface="微软雅黑" panose="020B0503020204020204" pitchFamily="34" charset="-122"/>
                </a:rPr>
                <a:t>3.2</a:t>
              </a:r>
              <a:r>
                <a:rPr lang="zh-CN" altLang="en-US" sz="1200">
                  <a:latin typeface="微软雅黑" panose="020B0503020204020204" pitchFamily="34" charset="-122"/>
                  <a:ea typeface="微软雅黑" panose="020B0503020204020204" pitchFamily="34" charset="-122"/>
                </a:rPr>
                <a:t>个百分点。二手车转籍总量为</a:t>
              </a:r>
              <a:r>
                <a:rPr lang="en-US" altLang="zh-CN" sz="1200">
                  <a:latin typeface="微软雅黑" panose="020B0503020204020204" pitchFamily="34" charset="-122"/>
                  <a:ea typeface="微软雅黑" panose="020B0503020204020204" pitchFamily="34" charset="-122"/>
                </a:rPr>
                <a:t>48.57</a:t>
              </a:r>
              <a:r>
                <a:rPr lang="zh-CN" altLang="en-US" sz="1200">
                  <a:latin typeface="微软雅黑" panose="020B0503020204020204" pitchFamily="34" charset="-122"/>
                  <a:ea typeface="微软雅黑" panose="020B0503020204020204" pitchFamily="34" charset="-122"/>
                </a:rPr>
                <a:t>万辆，环比下降</a:t>
              </a:r>
              <a:r>
                <a:rPr lang="en-US" altLang="zh-CN" sz="1200">
                  <a:latin typeface="微软雅黑" panose="020B0503020204020204" pitchFamily="34" charset="-122"/>
                  <a:ea typeface="微软雅黑" panose="020B0503020204020204" pitchFamily="34" charset="-122"/>
                </a:rPr>
                <a:t>2.7%</a:t>
              </a:r>
              <a:r>
                <a:rPr lang="zh-CN" altLang="en-US" sz="1200">
                  <a:latin typeface="微软雅黑" panose="020B0503020204020204" pitchFamily="34" charset="-122"/>
                  <a:ea typeface="微软雅黑" panose="020B0503020204020204" pitchFamily="34" charset="-122"/>
                </a:rPr>
                <a:t>，较去年同期增长</a:t>
              </a:r>
              <a:r>
                <a:rPr lang="en-US" altLang="zh-CN" sz="1200">
                  <a:latin typeface="微软雅黑" panose="020B0503020204020204" pitchFamily="34" charset="-122"/>
                  <a:ea typeface="微软雅黑" panose="020B0503020204020204" pitchFamily="34" charset="-122"/>
                </a:rPr>
                <a:t>28.8%</a:t>
              </a:r>
              <a:r>
                <a:rPr lang="zh-CN" altLang="en-US" sz="1200">
                  <a:latin typeface="微软雅黑" panose="020B0503020204020204" pitchFamily="34" charset="-122"/>
                  <a:ea typeface="微软雅黑" panose="020B0503020204020204" pitchFamily="34" charset="-122"/>
                </a:rPr>
                <a:t>。</a:t>
              </a:r>
              <a:endParaRPr lang="zh-CN" altLang="zh-CN" sz="1200" dirty="0">
                <a:latin typeface="微软雅黑" panose="020B0503020204020204" pitchFamily="34" charset="-122"/>
                <a:ea typeface="微软雅黑" panose="020B0503020204020204" pitchFamily="34" charset="-122"/>
              </a:endParaRPr>
            </a:p>
          </p:txBody>
        </p:sp>
      </p:grpSp>
      <p:graphicFrame>
        <p:nvGraphicFramePr>
          <p:cNvPr id="9" name="图表 8">
            <a:extLst>
              <a:ext uri="{FF2B5EF4-FFF2-40B4-BE49-F238E27FC236}">
                <a16:creationId xmlns:a16="http://schemas.microsoft.com/office/drawing/2014/main" id="{00000000-0008-0000-0100-000064000000}"/>
              </a:ext>
            </a:extLst>
          </p:cNvPr>
          <p:cNvGraphicFramePr>
            <a:graphicFrameLocks/>
          </p:cNvGraphicFramePr>
          <p:nvPr/>
        </p:nvGraphicFramePr>
        <p:xfrm>
          <a:off x="436227" y="1269883"/>
          <a:ext cx="8275612" cy="35888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635490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2024</a:t>
            </a:r>
            <a:r>
              <a:rPr lang="zh-CN" altLang="en-US" sz="2000" b="1">
                <a:latin typeface="微软雅黑" panose="020B0503020204020204" pitchFamily="34" charset="-122"/>
                <a:ea typeface="微软雅黑" panose="020B0503020204020204" pitchFamily="34" charset="-122"/>
              </a:rPr>
              <a:t>年</a:t>
            </a:r>
            <a:r>
              <a:rPr lang="en-US" altLang="zh-CN" sz="2000" b="1">
                <a:latin typeface="微软雅黑" panose="020B0503020204020204" pitchFamily="34" charset="-122"/>
                <a:ea typeface="微软雅黑" panose="020B0503020204020204" pitchFamily="34" charset="-122"/>
              </a:rPr>
              <a:t>4</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省市</a:t>
            </a:r>
            <a:r>
              <a:rPr kumimoji="0" lang="zh-CN" altLang="en-US" sz="20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转籍情况</a:t>
            </a:r>
          </a:p>
        </p:txBody>
      </p:sp>
      <p:grpSp>
        <p:nvGrpSpPr>
          <p:cNvPr id="8" name="组合 7">
            <a:extLst>
              <a:ext uri="{FF2B5EF4-FFF2-40B4-BE49-F238E27FC236}">
                <a16:creationId xmlns:a16="http://schemas.microsoft.com/office/drawing/2014/main" id="{6C3EEEAE-C51D-491F-863E-6AD100B4B3F2}"/>
              </a:ext>
            </a:extLst>
          </p:cNvPr>
          <p:cNvGrpSpPr/>
          <p:nvPr/>
        </p:nvGrpSpPr>
        <p:grpSpPr>
          <a:xfrm>
            <a:off x="292100" y="1408280"/>
            <a:ext cx="3931975" cy="3149036"/>
            <a:chOff x="613692" y="615176"/>
            <a:chExt cx="7342549" cy="5729078"/>
          </a:xfrm>
        </p:grpSpPr>
        <p:sp>
          <p:nvSpPr>
            <p:cNvPr id="9" name="江西">
              <a:extLst>
                <a:ext uri="{FF2B5EF4-FFF2-40B4-BE49-F238E27FC236}">
                  <a16:creationId xmlns:a16="http://schemas.microsoft.com/office/drawing/2014/main" id="{F4DA61EA-C1DD-488A-BB55-F3F16FFD6A5A}"/>
                </a:ext>
              </a:extLst>
            </p:cNvPr>
            <p:cNvSpPr/>
            <p:nvPr/>
          </p:nvSpPr>
          <p:spPr bwMode="auto">
            <a:xfrm>
              <a:off x="5428552" y="4417074"/>
              <a:ext cx="670923" cy="89456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2" name="黑龙江">
              <a:extLst>
                <a:ext uri="{FF2B5EF4-FFF2-40B4-BE49-F238E27FC236}">
                  <a16:creationId xmlns:a16="http://schemas.microsoft.com/office/drawing/2014/main" id="{B18CF033-BCF2-4BE8-87B2-AC5232A12CA2}"/>
                </a:ext>
              </a:extLst>
            </p:cNvPr>
            <p:cNvSpPr/>
            <p:nvPr/>
          </p:nvSpPr>
          <p:spPr bwMode="auto">
            <a:xfrm>
              <a:off x="6046854" y="615176"/>
              <a:ext cx="1512866" cy="1460244"/>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3" name="湖北">
              <a:extLst>
                <a:ext uri="{FF2B5EF4-FFF2-40B4-BE49-F238E27FC236}">
                  <a16:creationId xmlns:a16="http://schemas.microsoft.com/office/drawing/2014/main" id="{80A58447-A3C9-4CF7-BE3A-DCBD25ECD325}"/>
                </a:ext>
              </a:extLst>
            </p:cNvPr>
            <p:cNvSpPr/>
            <p:nvPr/>
          </p:nvSpPr>
          <p:spPr bwMode="auto">
            <a:xfrm>
              <a:off x="4705008" y="3943481"/>
              <a:ext cx="1052428" cy="657768"/>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4" name="山东">
              <a:extLst>
                <a:ext uri="{FF2B5EF4-FFF2-40B4-BE49-F238E27FC236}">
                  <a16:creationId xmlns:a16="http://schemas.microsoft.com/office/drawing/2014/main" id="{0AB4B765-7364-418B-B8F6-4C95A6A9AE0E}"/>
                </a:ext>
              </a:extLst>
            </p:cNvPr>
            <p:cNvSpPr/>
            <p:nvPr/>
          </p:nvSpPr>
          <p:spPr bwMode="auto">
            <a:xfrm>
              <a:off x="5546951" y="3101538"/>
              <a:ext cx="947186" cy="60514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5" name="安徽">
              <a:extLst>
                <a:ext uri="{FF2B5EF4-FFF2-40B4-BE49-F238E27FC236}">
                  <a16:creationId xmlns:a16="http://schemas.microsoft.com/office/drawing/2014/main" id="{67F6AC58-465F-42C7-BE9F-6D58C1733490}"/>
                </a:ext>
              </a:extLst>
            </p:cNvPr>
            <p:cNvSpPr/>
            <p:nvPr/>
          </p:nvSpPr>
          <p:spPr bwMode="auto">
            <a:xfrm>
              <a:off x="5573261" y="3680374"/>
              <a:ext cx="644612" cy="82878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6" name="山西">
              <a:extLst>
                <a:ext uri="{FF2B5EF4-FFF2-40B4-BE49-F238E27FC236}">
                  <a16:creationId xmlns:a16="http://schemas.microsoft.com/office/drawing/2014/main" id="{E35C09BB-4C7B-4F73-932D-1B483858F4D4}"/>
                </a:ext>
              </a:extLst>
            </p:cNvPr>
            <p:cNvSpPr/>
            <p:nvPr/>
          </p:nvSpPr>
          <p:spPr bwMode="auto">
            <a:xfrm>
              <a:off x="4968115" y="2720033"/>
              <a:ext cx="513059" cy="999807"/>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9" name="吉林">
              <a:extLst>
                <a:ext uri="{FF2B5EF4-FFF2-40B4-BE49-F238E27FC236}">
                  <a16:creationId xmlns:a16="http://schemas.microsoft.com/office/drawing/2014/main" id="{F213C73D-DF2A-4BE2-AF66-4A1DE49A6E1A}"/>
                </a:ext>
              </a:extLst>
            </p:cNvPr>
            <p:cNvSpPr/>
            <p:nvPr/>
          </p:nvSpPr>
          <p:spPr bwMode="auto">
            <a:xfrm>
              <a:off x="6217874" y="1733381"/>
              <a:ext cx="1118205" cy="82878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0" name="湖南">
              <a:extLst>
                <a:ext uri="{FF2B5EF4-FFF2-40B4-BE49-F238E27FC236}">
                  <a16:creationId xmlns:a16="http://schemas.microsoft.com/office/drawing/2014/main" id="{00B62C68-3B55-42D1-975D-7842E54A8CA2}"/>
                </a:ext>
              </a:extLst>
            </p:cNvPr>
            <p:cNvSpPr/>
            <p:nvPr/>
          </p:nvSpPr>
          <p:spPr bwMode="auto">
            <a:xfrm>
              <a:off x="4763642" y="4441003"/>
              <a:ext cx="763011" cy="86825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1" name="江苏">
              <a:extLst>
                <a:ext uri="{FF2B5EF4-FFF2-40B4-BE49-F238E27FC236}">
                  <a16:creationId xmlns:a16="http://schemas.microsoft.com/office/drawing/2014/main" id="{03D72E23-2F6B-4359-B661-8184CB4E284F}"/>
                </a:ext>
              </a:extLst>
            </p:cNvPr>
            <p:cNvSpPr/>
            <p:nvPr/>
          </p:nvSpPr>
          <p:spPr bwMode="auto">
            <a:xfrm>
              <a:off x="5744281" y="3588286"/>
              <a:ext cx="763011" cy="67092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2" name="福建">
              <a:extLst>
                <a:ext uri="{FF2B5EF4-FFF2-40B4-BE49-F238E27FC236}">
                  <a16:creationId xmlns:a16="http://schemas.microsoft.com/office/drawing/2014/main" id="{24DA3122-055D-4D0B-A100-3A7BCE61DBDF}"/>
                </a:ext>
              </a:extLst>
            </p:cNvPr>
            <p:cNvSpPr/>
            <p:nvPr/>
          </p:nvSpPr>
          <p:spPr bwMode="auto">
            <a:xfrm>
              <a:off x="5770592" y="4680181"/>
              <a:ext cx="618302" cy="749855"/>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3" name="河南">
              <a:extLst>
                <a:ext uri="{FF2B5EF4-FFF2-40B4-BE49-F238E27FC236}">
                  <a16:creationId xmlns:a16="http://schemas.microsoft.com/office/drawing/2014/main" id="{28FA6055-3D96-4768-9445-DAEC603126DA}"/>
                </a:ext>
              </a:extLst>
            </p:cNvPr>
            <p:cNvSpPr/>
            <p:nvPr/>
          </p:nvSpPr>
          <p:spPr bwMode="auto">
            <a:xfrm>
              <a:off x="4981270" y="3428041"/>
              <a:ext cx="802477" cy="789321"/>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4" name="辽宁">
              <a:extLst>
                <a:ext uri="{FF2B5EF4-FFF2-40B4-BE49-F238E27FC236}">
                  <a16:creationId xmlns:a16="http://schemas.microsoft.com/office/drawing/2014/main" id="{53628ED3-FD81-4C00-A48E-762847A6DE3C}"/>
                </a:ext>
              </a:extLst>
            </p:cNvPr>
            <p:cNvSpPr>
              <a:spLocks noEditPoints="1"/>
            </p:cNvSpPr>
            <p:nvPr/>
          </p:nvSpPr>
          <p:spPr bwMode="auto">
            <a:xfrm>
              <a:off x="5967922" y="2180663"/>
              <a:ext cx="815632" cy="802477"/>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5" name="浙江">
              <a:extLst>
                <a:ext uri="{FF2B5EF4-FFF2-40B4-BE49-F238E27FC236}">
                  <a16:creationId xmlns:a16="http://schemas.microsoft.com/office/drawing/2014/main" id="{4994764C-E17B-4B2A-A6BD-74B18C032D4A}"/>
                </a:ext>
              </a:extLst>
            </p:cNvPr>
            <p:cNvSpPr/>
            <p:nvPr/>
          </p:nvSpPr>
          <p:spPr bwMode="auto">
            <a:xfrm>
              <a:off x="6028937" y="4206588"/>
              <a:ext cx="539370" cy="63145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6" name="广东">
              <a:extLst>
                <a:ext uri="{FF2B5EF4-FFF2-40B4-BE49-F238E27FC236}">
                  <a16:creationId xmlns:a16="http://schemas.microsoft.com/office/drawing/2014/main" id="{CD493C82-35D9-4076-BFA1-F245C3C59E87}"/>
                </a:ext>
              </a:extLst>
            </p:cNvPr>
            <p:cNvSpPr>
              <a:spLocks noEditPoints="1"/>
            </p:cNvSpPr>
            <p:nvPr/>
          </p:nvSpPr>
          <p:spPr bwMode="auto">
            <a:xfrm>
              <a:off x="4880789" y="5164548"/>
              <a:ext cx="1091895" cy="84194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7" name="天津">
              <a:extLst>
                <a:ext uri="{FF2B5EF4-FFF2-40B4-BE49-F238E27FC236}">
                  <a16:creationId xmlns:a16="http://schemas.microsoft.com/office/drawing/2014/main" id="{B9AB5AEC-53DB-4E4E-AB44-2467E7AD7449}"/>
                </a:ext>
              </a:extLst>
            </p:cNvPr>
            <p:cNvSpPr/>
            <p:nvPr/>
          </p:nvSpPr>
          <p:spPr bwMode="auto">
            <a:xfrm>
              <a:off x="5744281" y="2785810"/>
              <a:ext cx="157864" cy="26310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8" name="北京">
              <a:extLst>
                <a:ext uri="{FF2B5EF4-FFF2-40B4-BE49-F238E27FC236}">
                  <a16:creationId xmlns:a16="http://schemas.microsoft.com/office/drawing/2014/main" id="{170A02E0-68B1-4B08-A7DE-250255F07995}"/>
                </a:ext>
              </a:extLst>
            </p:cNvPr>
            <p:cNvSpPr/>
            <p:nvPr/>
          </p:nvSpPr>
          <p:spPr bwMode="auto">
            <a:xfrm>
              <a:off x="5573261" y="2654256"/>
              <a:ext cx="236797" cy="263106"/>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9" name="河北">
              <a:extLst>
                <a:ext uri="{FF2B5EF4-FFF2-40B4-BE49-F238E27FC236}">
                  <a16:creationId xmlns:a16="http://schemas.microsoft.com/office/drawing/2014/main" id="{78CEE0D5-9553-487D-9E8F-99EC427E03BC}"/>
                </a:ext>
              </a:extLst>
            </p:cNvPr>
            <p:cNvSpPr>
              <a:spLocks noEditPoints="1"/>
            </p:cNvSpPr>
            <p:nvPr/>
          </p:nvSpPr>
          <p:spPr bwMode="auto">
            <a:xfrm>
              <a:off x="5362776" y="2404304"/>
              <a:ext cx="749855" cy="1052428"/>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0" name="内蒙古">
              <a:extLst>
                <a:ext uri="{FF2B5EF4-FFF2-40B4-BE49-F238E27FC236}">
                  <a16:creationId xmlns:a16="http://schemas.microsoft.com/office/drawing/2014/main" id="{391D1C96-AA14-4956-83E7-E69046D922DC}"/>
                </a:ext>
              </a:extLst>
            </p:cNvPr>
            <p:cNvSpPr/>
            <p:nvPr/>
          </p:nvSpPr>
          <p:spPr bwMode="auto">
            <a:xfrm>
              <a:off x="3455249" y="680953"/>
              <a:ext cx="3104664" cy="2565294"/>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1" name="陕西">
              <a:extLst>
                <a:ext uri="{FF2B5EF4-FFF2-40B4-BE49-F238E27FC236}">
                  <a16:creationId xmlns:a16="http://schemas.microsoft.com/office/drawing/2014/main" id="{CBE6ADAA-CD86-4C6F-A799-549323DD055D}"/>
                </a:ext>
              </a:extLst>
            </p:cNvPr>
            <p:cNvSpPr/>
            <p:nvPr/>
          </p:nvSpPr>
          <p:spPr bwMode="auto">
            <a:xfrm>
              <a:off x="4349813" y="2917363"/>
              <a:ext cx="736700" cy="1276069"/>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2" name="重庆">
              <a:extLst>
                <a:ext uri="{FF2B5EF4-FFF2-40B4-BE49-F238E27FC236}">
                  <a16:creationId xmlns:a16="http://schemas.microsoft.com/office/drawing/2014/main" id="{8BB03CE5-1CD0-41DB-9E0E-F894E7390CEF}"/>
                </a:ext>
              </a:extLst>
            </p:cNvPr>
            <p:cNvSpPr/>
            <p:nvPr/>
          </p:nvSpPr>
          <p:spPr bwMode="auto">
            <a:xfrm>
              <a:off x="4300823" y="4114500"/>
              <a:ext cx="644612" cy="63145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3" name="广西">
              <a:extLst>
                <a:ext uri="{FF2B5EF4-FFF2-40B4-BE49-F238E27FC236}">
                  <a16:creationId xmlns:a16="http://schemas.microsoft.com/office/drawing/2014/main" id="{D2147AE1-E8D0-4361-A2DD-E8D0D0B14826}"/>
                </a:ext>
              </a:extLst>
            </p:cNvPr>
            <p:cNvSpPr/>
            <p:nvPr/>
          </p:nvSpPr>
          <p:spPr bwMode="auto">
            <a:xfrm>
              <a:off x="4139327" y="5035375"/>
              <a:ext cx="1091895" cy="789321"/>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4" name="云南">
              <a:extLst>
                <a:ext uri="{FF2B5EF4-FFF2-40B4-BE49-F238E27FC236}">
                  <a16:creationId xmlns:a16="http://schemas.microsoft.com/office/drawing/2014/main" id="{EFE84D31-9C65-48D8-9552-CE4EF8B431F4}"/>
                </a:ext>
              </a:extLst>
            </p:cNvPr>
            <p:cNvSpPr/>
            <p:nvPr/>
          </p:nvSpPr>
          <p:spPr bwMode="auto">
            <a:xfrm>
              <a:off x="3135891" y="4496006"/>
              <a:ext cx="1249759" cy="1315535"/>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5" name="青海">
              <a:extLst>
                <a:ext uri="{FF2B5EF4-FFF2-40B4-BE49-F238E27FC236}">
                  <a16:creationId xmlns:a16="http://schemas.microsoft.com/office/drawing/2014/main" id="{5D9B9BC0-027D-4C5F-9962-926BF5B22323}"/>
                </a:ext>
              </a:extLst>
            </p:cNvPr>
            <p:cNvSpPr/>
            <p:nvPr/>
          </p:nvSpPr>
          <p:spPr bwMode="auto">
            <a:xfrm>
              <a:off x="2323888" y="2812120"/>
              <a:ext cx="1736507" cy="1262914"/>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6" name="西藏">
              <a:extLst>
                <a:ext uri="{FF2B5EF4-FFF2-40B4-BE49-F238E27FC236}">
                  <a16:creationId xmlns:a16="http://schemas.microsoft.com/office/drawing/2014/main" id="{B90625A6-93F4-49E1-87F3-AA1CB08DBD3A}"/>
                </a:ext>
              </a:extLst>
            </p:cNvPr>
            <p:cNvSpPr/>
            <p:nvPr/>
          </p:nvSpPr>
          <p:spPr bwMode="auto">
            <a:xfrm>
              <a:off x="837333" y="3030998"/>
              <a:ext cx="2617916" cy="172335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7" name="新疆">
              <a:extLst>
                <a:ext uri="{FF2B5EF4-FFF2-40B4-BE49-F238E27FC236}">
                  <a16:creationId xmlns:a16="http://schemas.microsoft.com/office/drawing/2014/main" id="{2F3960B1-5119-4421-BF6A-7A9FEC9A4F24}"/>
                </a:ext>
              </a:extLst>
            </p:cNvPr>
            <p:cNvSpPr/>
            <p:nvPr/>
          </p:nvSpPr>
          <p:spPr bwMode="auto">
            <a:xfrm>
              <a:off x="613692" y="1115079"/>
              <a:ext cx="2762625" cy="2144323"/>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8" name="宁夏">
              <a:extLst>
                <a:ext uri="{FF2B5EF4-FFF2-40B4-BE49-F238E27FC236}">
                  <a16:creationId xmlns:a16="http://schemas.microsoft.com/office/drawing/2014/main" id="{32A4B095-3A87-44A7-804E-916F18FA3BEB}"/>
                </a:ext>
              </a:extLst>
            </p:cNvPr>
            <p:cNvSpPr/>
            <p:nvPr/>
          </p:nvSpPr>
          <p:spPr bwMode="auto">
            <a:xfrm>
              <a:off x="4218260" y="2943674"/>
              <a:ext cx="434127" cy="67092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9" name="甘肃">
              <a:extLst>
                <a:ext uri="{FF2B5EF4-FFF2-40B4-BE49-F238E27FC236}">
                  <a16:creationId xmlns:a16="http://schemas.microsoft.com/office/drawing/2014/main" id="{01FBF05D-6E72-40E2-96E8-F244C6E7D156}"/>
                </a:ext>
              </a:extLst>
            </p:cNvPr>
            <p:cNvSpPr/>
            <p:nvPr/>
          </p:nvSpPr>
          <p:spPr bwMode="auto">
            <a:xfrm>
              <a:off x="2810637" y="2299061"/>
              <a:ext cx="1960149" cy="1736507"/>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0" name="四川">
              <a:extLst>
                <a:ext uri="{FF2B5EF4-FFF2-40B4-BE49-F238E27FC236}">
                  <a16:creationId xmlns:a16="http://schemas.microsoft.com/office/drawing/2014/main" id="{E5C05D23-FB17-48BA-AEDE-737ECAF95AA1}"/>
                </a:ext>
              </a:extLst>
            </p:cNvPr>
            <p:cNvSpPr/>
            <p:nvPr/>
          </p:nvSpPr>
          <p:spPr bwMode="auto">
            <a:xfrm>
              <a:off x="3279465" y="3680373"/>
              <a:ext cx="1460245" cy="1355002"/>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1" name="贵州">
              <a:extLst>
                <a:ext uri="{FF2B5EF4-FFF2-40B4-BE49-F238E27FC236}">
                  <a16:creationId xmlns:a16="http://schemas.microsoft.com/office/drawing/2014/main" id="{B1054999-214E-44C1-B8DE-82A91514AD26}"/>
                </a:ext>
              </a:extLst>
            </p:cNvPr>
            <p:cNvSpPr/>
            <p:nvPr/>
          </p:nvSpPr>
          <p:spPr bwMode="auto">
            <a:xfrm>
              <a:off x="4036466" y="4583330"/>
              <a:ext cx="828787" cy="71038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2" name="组合 41">
              <a:extLst>
                <a:ext uri="{FF2B5EF4-FFF2-40B4-BE49-F238E27FC236}">
                  <a16:creationId xmlns:a16="http://schemas.microsoft.com/office/drawing/2014/main" id="{F721D940-8C86-4DCD-944C-7DCE0328D6A0}"/>
                </a:ext>
              </a:extLst>
            </p:cNvPr>
            <p:cNvGrpSpPr/>
            <p:nvPr/>
          </p:nvGrpSpPr>
          <p:grpSpPr>
            <a:xfrm>
              <a:off x="5507484" y="5627366"/>
              <a:ext cx="78932" cy="65777"/>
              <a:chOff x="5507484" y="5627366"/>
              <a:chExt cx="78932" cy="65777"/>
            </a:xfrm>
            <a:solidFill>
              <a:srgbClr val="0070BC"/>
            </a:solidFill>
          </p:grpSpPr>
          <p:sp>
            <p:nvSpPr>
              <p:cNvPr id="93" name="Freeform 75">
                <a:extLst>
                  <a:ext uri="{FF2B5EF4-FFF2-40B4-BE49-F238E27FC236}">
                    <a16:creationId xmlns:a16="http://schemas.microsoft.com/office/drawing/2014/main" id="{A85B4A6F-FAF0-4C0C-ABB8-E6C6AC151A38}"/>
                  </a:ext>
                </a:extLst>
              </p:cNvPr>
              <p:cNvSpPr>
                <a:spLocks noEditPoints="1"/>
              </p:cNvSpPr>
              <p:nvPr/>
            </p:nvSpPr>
            <p:spPr bwMode="auto">
              <a:xfrm>
                <a:off x="5507484" y="5627366"/>
                <a:ext cx="78932" cy="65777"/>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4" name="Freeform 105">
                <a:extLst>
                  <a:ext uri="{FF2B5EF4-FFF2-40B4-BE49-F238E27FC236}">
                    <a16:creationId xmlns:a16="http://schemas.microsoft.com/office/drawing/2014/main" id="{3A1B5BDB-65E0-42B4-9A1D-6D672BE9A906}"/>
                  </a:ext>
                </a:extLst>
              </p:cNvPr>
              <p:cNvSpPr/>
              <p:nvPr/>
            </p:nvSpPr>
            <p:spPr bwMode="auto">
              <a:xfrm>
                <a:off x="5507484" y="5653677"/>
                <a:ext cx="26311" cy="2631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sp>
          <p:nvSpPr>
            <p:cNvPr id="43" name="台湾">
              <a:extLst>
                <a:ext uri="{FF2B5EF4-FFF2-40B4-BE49-F238E27FC236}">
                  <a16:creationId xmlns:a16="http://schemas.microsoft.com/office/drawing/2014/main" id="{D14FF8BF-FC17-4490-9A6E-B38EAFD39A23}"/>
                </a:ext>
              </a:extLst>
            </p:cNvPr>
            <p:cNvSpPr/>
            <p:nvPr/>
          </p:nvSpPr>
          <p:spPr bwMode="auto">
            <a:xfrm>
              <a:off x="6402049" y="5114307"/>
              <a:ext cx="236796" cy="539370"/>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4" name="海南">
              <a:extLst>
                <a:ext uri="{FF2B5EF4-FFF2-40B4-BE49-F238E27FC236}">
                  <a16:creationId xmlns:a16="http://schemas.microsoft.com/office/drawing/2014/main" id="{C35E0E29-2E04-4247-AD06-E50EDFE5190A}"/>
                </a:ext>
              </a:extLst>
            </p:cNvPr>
            <p:cNvSpPr/>
            <p:nvPr/>
          </p:nvSpPr>
          <p:spPr bwMode="auto">
            <a:xfrm>
              <a:off x="4718163" y="6022027"/>
              <a:ext cx="368350" cy="302573"/>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5" name="组合 44">
              <a:extLst>
                <a:ext uri="{FF2B5EF4-FFF2-40B4-BE49-F238E27FC236}">
                  <a16:creationId xmlns:a16="http://schemas.microsoft.com/office/drawing/2014/main" id="{2C38ADBD-EC1B-46A0-8E32-4C284B8FD266}"/>
                </a:ext>
              </a:extLst>
            </p:cNvPr>
            <p:cNvGrpSpPr/>
            <p:nvPr/>
          </p:nvGrpSpPr>
          <p:grpSpPr>
            <a:xfrm>
              <a:off x="6388893" y="4075034"/>
              <a:ext cx="131554" cy="184175"/>
              <a:chOff x="6388893" y="4075034"/>
              <a:chExt cx="131554" cy="184175"/>
            </a:xfrm>
            <a:solidFill>
              <a:srgbClr val="0070BC"/>
            </a:solidFill>
          </p:grpSpPr>
          <p:grpSp>
            <p:nvGrpSpPr>
              <p:cNvPr id="88" name="组合 87">
                <a:extLst>
                  <a:ext uri="{FF2B5EF4-FFF2-40B4-BE49-F238E27FC236}">
                    <a16:creationId xmlns:a16="http://schemas.microsoft.com/office/drawing/2014/main" id="{4A385D66-687A-4F83-86A9-0FDF17B3B2C1}"/>
                  </a:ext>
                </a:extLst>
              </p:cNvPr>
              <p:cNvGrpSpPr/>
              <p:nvPr/>
            </p:nvGrpSpPr>
            <p:grpSpPr>
              <a:xfrm>
                <a:off x="6388893" y="4075034"/>
                <a:ext cx="131554" cy="184175"/>
                <a:chOff x="6388893" y="4075034"/>
                <a:chExt cx="131554" cy="184175"/>
              </a:xfrm>
              <a:grpFill/>
            </p:grpSpPr>
            <p:sp>
              <p:nvSpPr>
                <p:cNvPr id="90" name="上海">
                  <a:extLst>
                    <a:ext uri="{FF2B5EF4-FFF2-40B4-BE49-F238E27FC236}">
                      <a16:creationId xmlns:a16="http://schemas.microsoft.com/office/drawing/2014/main" id="{A8CDE5CD-FEFF-4236-BD42-62CA48016CF6}"/>
                    </a:ext>
                  </a:extLst>
                </p:cNvPr>
                <p:cNvSpPr>
                  <a:spLocks noEditPoints="1"/>
                </p:cNvSpPr>
                <p:nvPr/>
              </p:nvSpPr>
              <p:spPr bwMode="auto">
                <a:xfrm>
                  <a:off x="6388893" y="4075034"/>
                  <a:ext cx="131554" cy="184175"/>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rgbClr val="045076"/>
                </a:solidFill>
                <a:ln w="1270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1" name="Freeform 108">
                  <a:extLst>
                    <a:ext uri="{FF2B5EF4-FFF2-40B4-BE49-F238E27FC236}">
                      <a16:creationId xmlns:a16="http://schemas.microsoft.com/office/drawing/2014/main" id="{95ADBBD3-069A-47A2-BDD5-91F4A7AE4FC9}"/>
                    </a:ext>
                  </a:extLst>
                </p:cNvPr>
                <p:cNvSpPr/>
                <p:nvPr/>
              </p:nvSpPr>
              <p:spPr bwMode="auto">
                <a:xfrm>
                  <a:off x="6402049" y="4075034"/>
                  <a:ext cx="105243" cy="52621"/>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2" name="Freeform 109">
                  <a:extLst>
                    <a:ext uri="{FF2B5EF4-FFF2-40B4-BE49-F238E27FC236}">
                      <a16:creationId xmlns:a16="http://schemas.microsoft.com/office/drawing/2014/main" id="{44AE178F-7D06-41E1-967E-2E90EFA4AB98}"/>
                    </a:ext>
                  </a:extLst>
                </p:cNvPr>
                <p:cNvSpPr/>
                <p:nvPr/>
              </p:nvSpPr>
              <p:spPr bwMode="auto">
                <a:xfrm>
                  <a:off x="6467825" y="4140811"/>
                  <a:ext cx="26311" cy="1315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sp>
            <p:nvSpPr>
              <p:cNvPr id="89" name="Freeform 110">
                <a:extLst>
                  <a:ext uri="{FF2B5EF4-FFF2-40B4-BE49-F238E27FC236}">
                    <a16:creationId xmlns:a16="http://schemas.microsoft.com/office/drawing/2014/main" id="{F82E0736-4C74-43DB-BCDE-04188101F99D}"/>
                  </a:ext>
                </a:extLst>
              </p:cNvPr>
              <p:cNvSpPr/>
              <p:nvPr/>
            </p:nvSpPr>
            <p:spPr bwMode="auto">
              <a:xfrm>
                <a:off x="6494136" y="4140811"/>
                <a:ext cx="13155" cy="1315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grpSp>
          <p:nvGrpSpPr>
            <p:cNvPr id="46" name="组合 45">
              <a:extLst>
                <a:ext uri="{FF2B5EF4-FFF2-40B4-BE49-F238E27FC236}">
                  <a16:creationId xmlns:a16="http://schemas.microsoft.com/office/drawing/2014/main" id="{7544C136-9DAA-4FB8-BB82-27B946B28E12}"/>
                </a:ext>
              </a:extLst>
            </p:cNvPr>
            <p:cNvGrpSpPr/>
            <p:nvPr/>
          </p:nvGrpSpPr>
          <p:grpSpPr>
            <a:xfrm>
              <a:off x="1705145" y="1413988"/>
              <a:ext cx="5674650" cy="4930266"/>
              <a:chOff x="1705145" y="1413988"/>
              <a:chExt cx="5674650" cy="4930266"/>
            </a:xfrm>
          </p:grpSpPr>
          <p:sp>
            <p:nvSpPr>
              <p:cNvPr id="54" name="TextBox 92">
                <a:extLst>
                  <a:ext uri="{FF2B5EF4-FFF2-40B4-BE49-F238E27FC236}">
                    <a16:creationId xmlns:a16="http://schemas.microsoft.com/office/drawing/2014/main" id="{C94FF59D-FE06-4CE0-A614-D1DD40A36ACD}"/>
                  </a:ext>
                </a:extLst>
              </p:cNvPr>
              <p:cNvSpPr txBox="1"/>
              <p:nvPr/>
            </p:nvSpPr>
            <p:spPr>
              <a:xfrm>
                <a:off x="1823125" y="2168377"/>
                <a:ext cx="614938" cy="332922"/>
              </a:xfrm>
              <a:prstGeom prst="rect">
                <a:avLst/>
              </a:prstGeom>
              <a:noFill/>
            </p:spPr>
            <p:txBody>
              <a:bodyPr wrap="none" rtlCol="0">
                <a:spAutoFit/>
              </a:bodyPr>
              <a:lstStyle/>
              <a:p>
                <a:r>
                  <a:rPr lang="zh-CN" altLang="en-US" sz="600" dirty="0">
                    <a:solidFill>
                      <a:schemeClr val="bg1"/>
                    </a:solidFill>
                    <a:cs typeface="+mn-ea"/>
                    <a:sym typeface="+mn-lt"/>
                  </a:rPr>
                  <a:t>新疆</a:t>
                </a:r>
              </a:p>
            </p:txBody>
          </p:sp>
          <p:sp>
            <p:nvSpPr>
              <p:cNvPr id="55" name="TextBox 93">
                <a:extLst>
                  <a:ext uri="{FF2B5EF4-FFF2-40B4-BE49-F238E27FC236}">
                    <a16:creationId xmlns:a16="http://schemas.microsoft.com/office/drawing/2014/main" id="{24AC4DD7-6FC8-4DB7-90EC-B52F99D2B270}"/>
                  </a:ext>
                </a:extLst>
              </p:cNvPr>
              <p:cNvSpPr txBox="1"/>
              <p:nvPr/>
            </p:nvSpPr>
            <p:spPr>
              <a:xfrm>
                <a:off x="1705145" y="3789348"/>
                <a:ext cx="614938" cy="332922"/>
              </a:xfrm>
              <a:prstGeom prst="rect">
                <a:avLst/>
              </a:prstGeom>
              <a:noFill/>
            </p:spPr>
            <p:txBody>
              <a:bodyPr wrap="none" rtlCol="0">
                <a:spAutoFit/>
              </a:bodyPr>
              <a:lstStyle/>
              <a:p>
                <a:r>
                  <a:rPr lang="zh-CN" altLang="en-US" sz="600" dirty="0">
                    <a:solidFill>
                      <a:schemeClr val="bg1"/>
                    </a:solidFill>
                    <a:cs typeface="+mn-ea"/>
                    <a:sym typeface="+mn-lt"/>
                  </a:rPr>
                  <a:t>西藏</a:t>
                </a:r>
              </a:p>
            </p:txBody>
          </p:sp>
          <p:sp>
            <p:nvSpPr>
              <p:cNvPr id="56" name="TextBox 94">
                <a:extLst>
                  <a:ext uri="{FF2B5EF4-FFF2-40B4-BE49-F238E27FC236}">
                    <a16:creationId xmlns:a16="http://schemas.microsoft.com/office/drawing/2014/main" id="{FE7916E3-A4C4-40F7-A679-5506BE84BC3D}"/>
                  </a:ext>
                </a:extLst>
              </p:cNvPr>
              <p:cNvSpPr txBox="1"/>
              <p:nvPr/>
            </p:nvSpPr>
            <p:spPr>
              <a:xfrm>
                <a:off x="2996720" y="3303995"/>
                <a:ext cx="614938" cy="332922"/>
              </a:xfrm>
              <a:prstGeom prst="rect">
                <a:avLst/>
              </a:prstGeom>
              <a:noFill/>
            </p:spPr>
            <p:txBody>
              <a:bodyPr wrap="none" rtlCol="0">
                <a:spAutoFit/>
              </a:bodyPr>
              <a:lstStyle/>
              <a:p>
                <a:r>
                  <a:rPr lang="zh-CN" altLang="en-US" sz="600" dirty="0">
                    <a:solidFill>
                      <a:schemeClr val="bg1"/>
                    </a:solidFill>
                    <a:cs typeface="+mn-ea"/>
                    <a:sym typeface="+mn-lt"/>
                  </a:rPr>
                  <a:t>青海</a:t>
                </a:r>
              </a:p>
            </p:txBody>
          </p:sp>
          <p:sp>
            <p:nvSpPr>
              <p:cNvPr id="57" name="TextBox 95">
                <a:extLst>
                  <a:ext uri="{FF2B5EF4-FFF2-40B4-BE49-F238E27FC236}">
                    <a16:creationId xmlns:a16="http://schemas.microsoft.com/office/drawing/2014/main" id="{3F2ADFB0-1A23-42EB-8704-E2ABAFDBCC0E}"/>
                  </a:ext>
                </a:extLst>
              </p:cNvPr>
              <p:cNvSpPr txBox="1"/>
              <p:nvPr/>
            </p:nvSpPr>
            <p:spPr>
              <a:xfrm>
                <a:off x="3058895" y="2598341"/>
                <a:ext cx="614938" cy="332922"/>
              </a:xfrm>
              <a:prstGeom prst="rect">
                <a:avLst/>
              </a:prstGeom>
              <a:noFill/>
            </p:spPr>
            <p:txBody>
              <a:bodyPr wrap="none" rtlCol="0">
                <a:spAutoFit/>
              </a:bodyPr>
              <a:lstStyle/>
              <a:p>
                <a:r>
                  <a:rPr lang="zh-CN" altLang="en-US" sz="600" dirty="0">
                    <a:solidFill>
                      <a:schemeClr val="bg1"/>
                    </a:solidFill>
                    <a:cs typeface="+mn-ea"/>
                    <a:sym typeface="+mn-lt"/>
                  </a:rPr>
                  <a:t>甘肃</a:t>
                </a:r>
              </a:p>
            </p:txBody>
          </p:sp>
          <p:sp>
            <p:nvSpPr>
              <p:cNvPr id="58" name="TextBox 96">
                <a:extLst>
                  <a:ext uri="{FF2B5EF4-FFF2-40B4-BE49-F238E27FC236}">
                    <a16:creationId xmlns:a16="http://schemas.microsoft.com/office/drawing/2014/main" id="{50CB54EC-CA59-426D-B774-5DAA3E8261A6}"/>
                  </a:ext>
                </a:extLst>
              </p:cNvPr>
              <p:cNvSpPr txBox="1"/>
              <p:nvPr/>
            </p:nvSpPr>
            <p:spPr>
              <a:xfrm>
                <a:off x="5111931" y="2160188"/>
                <a:ext cx="740950" cy="332922"/>
              </a:xfrm>
              <a:prstGeom prst="rect">
                <a:avLst/>
              </a:prstGeom>
              <a:noFill/>
            </p:spPr>
            <p:txBody>
              <a:bodyPr wrap="none" rtlCol="0">
                <a:spAutoFit/>
              </a:bodyPr>
              <a:lstStyle/>
              <a:p>
                <a:r>
                  <a:rPr lang="zh-CN" altLang="en-US" sz="600" dirty="0">
                    <a:solidFill>
                      <a:schemeClr val="bg1"/>
                    </a:solidFill>
                    <a:cs typeface="+mn-ea"/>
                    <a:sym typeface="+mn-lt"/>
                  </a:rPr>
                  <a:t>内蒙古</a:t>
                </a:r>
              </a:p>
            </p:txBody>
          </p:sp>
          <p:sp>
            <p:nvSpPr>
              <p:cNvPr id="59" name="TextBox 98">
                <a:extLst>
                  <a:ext uri="{FF2B5EF4-FFF2-40B4-BE49-F238E27FC236}">
                    <a16:creationId xmlns:a16="http://schemas.microsoft.com/office/drawing/2014/main" id="{2534C20B-DFD5-4BDB-BF35-28C992AD7A47}"/>
                  </a:ext>
                </a:extLst>
              </p:cNvPr>
              <p:cNvSpPr txBox="1"/>
              <p:nvPr/>
            </p:nvSpPr>
            <p:spPr>
              <a:xfrm>
                <a:off x="4208237" y="3101858"/>
                <a:ext cx="495751" cy="445458"/>
              </a:xfrm>
              <a:prstGeom prst="rect">
                <a:avLst/>
              </a:prstGeom>
              <a:noFill/>
            </p:spPr>
            <p:txBody>
              <a:bodyPr vert="eaVert" wrap="none" rtlCol="0">
                <a:spAutoFit/>
              </a:bodyPr>
              <a:lstStyle/>
              <a:p>
                <a:r>
                  <a:rPr lang="zh-CN" altLang="en-US" sz="600" dirty="0">
                    <a:solidFill>
                      <a:schemeClr val="bg1"/>
                    </a:solidFill>
                    <a:cs typeface="+mn-ea"/>
                    <a:sym typeface="+mn-lt"/>
                  </a:rPr>
                  <a:t>宁夏</a:t>
                </a:r>
              </a:p>
            </p:txBody>
          </p:sp>
          <p:sp>
            <p:nvSpPr>
              <p:cNvPr id="60" name="TextBox 99">
                <a:extLst>
                  <a:ext uri="{FF2B5EF4-FFF2-40B4-BE49-F238E27FC236}">
                    <a16:creationId xmlns:a16="http://schemas.microsoft.com/office/drawing/2014/main" id="{D00DEB97-E35D-4736-88CE-D62F26689479}"/>
                  </a:ext>
                </a:extLst>
              </p:cNvPr>
              <p:cNvSpPr txBox="1"/>
              <p:nvPr/>
            </p:nvSpPr>
            <p:spPr>
              <a:xfrm>
                <a:off x="3721721" y="4070485"/>
                <a:ext cx="614938" cy="332921"/>
              </a:xfrm>
              <a:prstGeom prst="rect">
                <a:avLst/>
              </a:prstGeom>
              <a:noFill/>
            </p:spPr>
            <p:txBody>
              <a:bodyPr wrap="none" rtlCol="0">
                <a:spAutoFit/>
              </a:bodyPr>
              <a:lstStyle/>
              <a:p>
                <a:r>
                  <a:rPr lang="zh-CN" altLang="en-US" sz="600" dirty="0">
                    <a:solidFill>
                      <a:schemeClr val="bg1"/>
                    </a:solidFill>
                    <a:cs typeface="+mn-ea"/>
                    <a:sym typeface="+mn-lt"/>
                  </a:rPr>
                  <a:t>四川</a:t>
                </a:r>
              </a:p>
            </p:txBody>
          </p:sp>
          <p:sp>
            <p:nvSpPr>
              <p:cNvPr id="61" name="TextBox 100">
                <a:extLst>
                  <a:ext uri="{FF2B5EF4-FFF2-40B4-BE49-F238E27FC236}">
                    <a16:creationId xmlns:a16="http://schemas.microsoft.com/office/drawing/2014/main" id="{274258D4-CF91-4C7A-B7F7-8D913925F639}"/>
                  </a:ext>
                </a:extLst>
              </p:cNvPr>
              <p:cNvSpPr txBox="1"/>
              <p:nvPr/>
            </p:nvSpPr>
            <p:spPr>
              <a:xfrm>
                <a:off x="3472709" y="5183816"/>
                <a:ext cx="614938" cy="332922"/>
              </a:xfrm>
              <a:prstGeom prst="rect">
                <a:avLst/>
              </a:prstGeom>
              <a:noFill/>
            </p:spPr>
            <p:txBody>
              <a:bodyPr wrap="none" rtlCol="0">
                <a:spAutoFit/>
              </a:bodyPr>
              <a:lstStyle/>
              <a:p>
                <a:r>
                  <a:rPr lang="zh-CN" altLang="en-US" sz="600" dirty="0">
                    <a:solidFill>
                      <a:schemeClr val="bg1"/>
                    </a:solidFill>
                    <a:cs typeface="+mn-ea"/>
                    <a:sym typeface="+mn-lt"/>
                  </a:rPr>
                  <a:t>云南</a:t>
                </a:r>
              </a:p>
            </p:txBody>
          </p:sp>
          <p:sp>
            <p:nvSpPr>
              <p:cNvPr id="62" name="TextBox 101">
                <a:extLst>
                  <a:ext uri="{FF2B5EF4-FFF2-40B4-BE49-F238E27FC236}">
                    <a16:creationId xmlns:a16="http://schemas.microsoft.com/office/drawing/2014/main" id="{47A00FBF-1690-4ADD-8DEC-1E34738E16A5}"/>
                  </a:ext>
                </a:extLst>
              </p:cNvPr>
              <p:cNvSpPr txBox="1"/>
              <p:nvPr/>
            </p:nvSpPr>
            <p:spPr>
              <a:xfrm>
                <a:off x="4604011" y="6038001"/>
                <a:ext cx="560015" cy="306253"/>
              </a:xfrm>
              <a:prstGeom prst="rect">
                <a:avLst/>
              </a:prstGeom>
              <a:noFill/>
            </p:spPr>
            <p:txBody>
              <a:bodyPr wrap="none" rtlCol="0">
                <a:spAutoFit/>
              </a:bodyPr>
              <a:lstStyle/>
              <a:p>
                <a:r>
                  <a:rPr lang="zh-CN" altLang="en-US" sz="500" dirty="0">
                    <a:solidFill>
                      <a:schemeClr val="bg1"/>
                    </a:solidFill>
                    <a:cs typeface="+mn-ea"/>
                    <a:sym typeface="+mn-lt"/>
                  </a:rPr>
                  <a:t>海南</a:t>
                </a:r>
                <a:endParaRPr lang="zh-CN" altLang="en-US" sz="600" dirty="0">
                  <a:solidFill>
                    <a:schemeClr val="bg1"/>
                  </a:solidFill>
                  <a:cs typeface="+mn-ea"/>
                  <a:sym typeface="+mn-lt"/>
                </a:endParaRPr>
              </a:p>
            </p:txBody>
          </p:sp>
          <p:sp>
            <p:nvSpPr>
              <p:cNvPr id="63" name="TextBox 102">
                <a:extLst>
                  <a:ext uri="{FF2B5EF4-FFF2-40B4-BE49-F238E27FC236}">
                    <a16:creationId xmlns:a16="http://schemas.microsoft.com/office/drawing/2014/main" id="{07D0B9E9-E48E-4CDB-91BB-9C25B95731B9}"/>
                  </a:ext>
                </a:extLst>
              </p:cNvPr>
              <p:cNvSpPr txBox="1"/>
              <p:nvPr/>
            </p:nvSpPr>
            <p:spPr>
              <a:xfrm>
                <a:off x="4530935" y="5339298"/>
                <a:ext cx="614938" cy="332922"/>
              </a:xfrm>
              <a:prstGeom prst="rect">
                <a:avLst/>
              </a:prstGeom>
              <a:noFill/>
            </p:spPr>
            <p:txBody>
              <a:bodyPr wrap="none" rtlCol="0">
                <a:spAutoFit/>
              </a:bodyPr>
              <a:lstStyle/>
              <a:p>
                <a:r>
                  <a:rPr lang="zh-CN" altLang="en-US" sz="600" dirty="0">
                    <a:solidFill>
                      <a:schemeClr val="bg1"/>
                    </a:solidFill>
                    <a:cs typeface="+mn-ea"/>
                    <a:sym typeface="+mn-lt"/>
                  </a:rPr>
                  <a:t>广西</a:t>
                </a:r>
              </a:p>
            </p:txBody>
          </p:sp>
          <p:sp>
            <p:nvSpPr>
              <p:cNvPr id="64" name="TextBox 103">
                <a:extLst>
                  <a:ext uri="{FF2B5EF4-FFF2-40B4-BE49-F238E27FC236}">
                    <a16:creationId xmlns:a16="http://schemas.microsoft.com/office/drawing/2014/main" id="{B9E137D2-DC06-4DAE-8F96-8877AC8CA1C2}"/>
                  </a:ext>
                </a:extLst>
              </p:cNvPr>
              <p:cNvSpPr txBox="1"/>
              <p:nvPr/>
            </p:nvSpPr>
            <p:spPr>
              <a:xfrm>
                <a:off x="4224496" y="4766794"/>
                <a:ext cx="614938" cy="332921"/>
              </a:xfrm>
              <a:prstGeom prst="rect">
                <a:avLst/>
              </a:prstGeom>
              <a:noFill/>
            </p:spPr>
            <p:txBody>
              <a:bodyPr wrap="none" rtlCol="0">
                <a:spAutoFit/>
              </a:bodyPr>
              <a:lstStyle/>
              <a:p>
                <a:r>
                  <a:rPr lang="zh-CN" altLang="en-US" sz="600" dirty="0">
                    <a:solidFill>
                      <a:schemeClr val="bg1"/>
                    </a:solidFill>
                    <a:cs typeface="+mn-ea"/>
                    <a:sym typeface="+mn-lt"/>
                  </a:rPr>
                  <a:t>贵州</a:t>
                </a:r>
              </a:p>
            </p:txBody>
          </p:sp>
          <p:sp>
            <p:nvSpPr>
              <p:cNvPr id="65" name="TextBox 104">
                <a:extLst>
                  <a:ext uri="{FF2B5EF4-FFF2-40B4-BE49-F238E27FC236}">
                    <a16:creationId xmlns:a16="http://schemas.microsoft.com/office/drawing/2014/main" id="{BCE4D3CC-C17F-4F9E-9755-A5AA62F399EF}"/>
                  </a:ext>
                </a:extLst>
              </p:cNvPr>
              <p:cNvSpPr txBox="1"/>
              <p:nvPr/>
            </p:nvSpPr>
            <p:spPr>
              <a:xfrm>
                <a:off x="4348413" y="4316099"/>
                <a:ext cx="614938" cy="332921"/>
              </a:xfrm>
              <a:prstGeom prst="rect">
                <a:avLst/>
              </a:prstGeom>
              <a:noFill/>
            </p:spPr>
            <p:txBody>
              <a:bodyPr wrap="none" rtlCol="0">
                <a:spAutoFit/>
              </a:bodyPr>
              <a:lstStyle/>
              <a:p>
                <a:r>
                  <a:rPr lang="zh-CN" altLang="en-US" sz="600" dirty="0">
                    <a:solidFill>
                      <a:schemeClr val="bg1"/>
                    </a:solidFill>
                    <a:cs typeface="+mn-ea"/>
                    <a:sym typeface="+mn-lt"/>
                  </a:rPr>
                  <a:t>重庆</a:t>
                </a:r>
              </a:p>
            </p:txBody>
          </p:sp>
          <p:sp>
            <p:nvSpPr>
              <p:cNvPr id="66" name="TextBox 105">
                <a:extLst>
                  <a:ext uri="{FF2B5EF4-FFF2-40B4-BE49-F238E27FC236}">
                    <a16:creationId xmlns:a16="http://schemas.microsoft.com/office/drawing/2014/main" id="{FC5BDDF1-A13E-4A6C-87DD-71D7BE3D7707}"/>
                  </a:ext>
                </a:extLst>
              </p:cNvPr>
              <p:cNvSpPr txBox="1"/>
              <p:nvPr/>
            </p:nvSpPr>
            <p:spPr>
              <a:xfrm>
                <a:off x="4503766" y="3583037"/>
                <a:ext cx="614938" cy="332921"/>
              </a:xfrm>
              <a:prstGeom prst="rect">
                <a:avLst/>
              </a:prstGeom>
              <a:noFill/>
            </p:spPr>
            <p:txBody>
              <a:bodyPr wrap="none" rtlCol="0">
                <a:spAutoFit/>
              </a:bodyPr>
              <a:lstStyle/>
              <a:p>
                <a:r>
                  <a:rPr lang="zh-CN" altLang="en-US" sz="600" dirty="0">
                    <a:solidFill>
                      <a:schemeClr val="bg1"/>
                    </a:solidFill>
                    <a:cs typeface="+mn-ea"/>
                    <a:sym typeface="+mn-lt"/>
                  </a:rPr>
                  <a:t>陕西</a:t>
                </a:r>
              </a:p>
            </p:txBody>
          </p:sp>
          <p:sp>
            <p:nvSpPr>
              <p:cNvPr id="67" name="TextBox 106">
                <a:extLst>
                  <a:ext uri="{FF2B5EF4-FFF2-40B4-BE49-F238E27FC236}">
                    <a16:creationId xmlns:a16="http://schemas.microsoft.com/office/drawing/2014/main" id="{9907B916-5FA4-449E-B6CA-B1B3038B08FE}"/>
                  </a:ext>
                </a:extLst>
              </p:cNvPr>
              <p:cNvSpPr txBox="1"/>
              <p:nvPr/>
            </p:nvSpPr>
            <p:spPr>
              <a:xfrm>
                <a:off x="4946493" y="3167024"/>
                <a:ext cx="614938" cy="332922"/>
              </a:xfrm>
              <a:prstGeom prst="rect">
                <a:avLst/>
              </a:prstGeom>
              <a:noFill/>
            </p:spPr>
            <p:txBody>
              <a:bodyPr wrap="none" rtlCol="0">
                <a:spAutoFit/>
              </a:bodyPr>
              <a:lstStyle/>
              <a:p>
                <a:r>
                  <a:rPr lang="zh-CN" altLang="en-US" sz="600" dirty="0">
                    <a:solidFill>
                      <a:schemeClr val="bg1"/>
                    </a:solidFill>
                    <a:cs typeface="+mn-ea"/>
                    <a:sym typeface="+mn-lt"/>
                  </a:rPr>
                  <a:t>山西</a:t>
                </a:r>
              </a:p>
            </p:txBody>
          </p:sp>
          <p:sp>
            <p:nvSpPr>
              <p:cNvPr id="68" name="TextBox 107">
                <a:extLst>
                  <a:ext uri="{FF2B5EF4-FFF2-40B4-BE49-F238E27FC236}">
                    <a16:creationId xmlns:a16="http://schemas.microsoft.com/office/drawing/2014/main" id="{62DEA6DF-C63E-428A-A83F-AC8C8A00378D}"/>
                  </a:ext>
                </a:extLst>
              </p:cNvPr>
              <p:cNvSpPr txBox="1"/>
              <p:nvPr/>
            </p:nvSpPr>
            <p:spPr>
              <a:xfrm>
                <a:off x="6638845" y="1413988"/>
                <a:ext cx="740950" cy="332922"/>
              </a:xfrm>
              <a:prstGeom prst="rect">
                <a:avLst/>
              </a:prstGeom>
              <a:noFill/>
            </p:spPr>
            <p:txBody>
              <a:bodyPr wrap="none" rtlCol="0">
                <a:spAutoFit/>
              </a:bodyPr>
              <a:lstStyle/>
              <a:p>
                <a:r>
                  <a:rPr lang="zh-CN" altLang="en-US" sz="600" dirty="0">
                    <a:solidFill>
                      <a:schemeClr val="bg1"/>
                    </a:solidFill>
                    <a:cs typeface="+mn-ea"/>
                    <a:sym typeface="+mn-lt"/>
                  </a:rPr>
                  <a:t>黑龙江</a:t>
                </a:r>
              </a:p>
            </p:txBody>
          </p:sp>
          <p:sp>
            <p:nvSpPr>
              <p:cNvPr id="69" name="TextBox 108">
                <a:extLst>
                  <a:ext uri="{FF2B5EF4-FFF2-40B4-BE49-F238E27FC236}">
                    <a16:creationId xmlns:a16="http://schemas.microsoft.com/office/drawing/2014/main" id="{A7938282-80D2-498E-B77A-4D9CF1BE529A}"/>
                  </a:ext>
                </a:extLst>
              </p:cNvPr>
              <p:cNvSpPr txBox="1"/>
              <p:nvPr/>
            </p:nvSpPr>
            <p:spPr>
              <a:xfrm>
                <a:off x="6543301" y="1981200"/>
                <a:ext cx="614938" cy="332922"/>
              </a:xfrm>
              <a:prstGeom prst="rect">
                <a:avLst/>
              </a:prstGeom>
              <a:noFill/>
            </p:spPr>
            <p:txBody>
              <a:bodyPr wrap="none" rtlCol="0">
                <a:spAutoFit/>
              </a:bodyPr>
              <a:lstStyle/>
              <a:p>
                <a:r>
                  <a:rPr lang="zh-CN" altLang="en-US" sz="600" dirty="0">
                    <a:solidFill>
                      <a:schemeClr val="bg1"/>
                    </a:solidFill>
                    <a:cs typeface="+mn-ea"/>
                    <a:sym typeface="+mn-lt"/>
                  </a:rPr>
                  <a:t>吉林</a:t>
                </a:r>
              </a:p>
            </p:txBody>
          </p:sp>
          <p:sp>
            <p:nvSpPr>
              <p:cNvPr id="70" name="TextBox 109">
                <a:extLst>
                  <a:ext uri="{FF2B5EF4-FFF2-40B4-BE49-F238E27FC236}">
                    <a16:creationId xmlns:a16="http://schemas.microsoft.com/office/drawing/2014/main" id="{C820DBF1-AA53-4DC2-9551-4A964886E826}"/>
                  </a:ext>
                </a:extLst>
              </p:cNvPr>
              <p:cNvSpPr txBox="1"/>
              <p:nvPr/>
            </p:nvSpPr>
            <p:spPr>
              <a:xfrm>
                <a:off x="6286718" y="2414598"/>
                <a:ext cx="614938" cy="332922"/>
              </a:xfrm>
              <a:prstGeom prst="rect">
                <a:avLst/>
              </a:prstGeom>
              <a:noFill/>
            </p:spPr>
            <p:txBody>
              <a:bodyPr wrap="none" rtlCol="0">
                <a:spAutoFit/>
              </a:bodyPr>
              <a:lstStyle/>
              <a:p>
                <a:r>
                  <a:rPr lang="zh-CN" altLang="en-US" sz="600" dirty="0">
                    <a:solidFill>
                      <a:schemeClr val="bg1"/>
                    </a:solidFill>
                    <a:cs typeface="+mn-ea"/>
                    <a:sym typeface="+mn-lt"/>
                  </a:rPr>
                  <a:t>辽宁</a:t>
                </a:r>
              </a:p>
            </p:txBody>
          </p:sp>
          <p:sp>
            <p:nvSpPr>
              <p:cNvPr id="71" name="TextBox 110">
                <a:extLst>
                  <a:ext uri="{FF2B5EF4-FFF2-40B4-BE49-F238E27FC236}">
                    <a16:creationId xmlns:a16="http://schemas.microsoft.com/office/drawing/2014/main" id="{DB6E9E76-E4FD-4AFF-8C47-8130AAC1049F}"/>
                  </a:ext>
                </a:extLst>
              </p:cNvPr>
              <p:cNvSpPr txBox="1"/>
              <p:nvPr/>
            </p:nvSpPr>
            <p:spPr>
              <a:xfrm>
                <a:off x="5325613" y="2963830"/>
                <a:ext cx="614938" cy="332922"/>
              </a:xfrm>
              <a:prstGeom prst="rect">
                <a:avLst/>
              </a:prstGeom>
              <a:noFill/>
            </p:spPr>
            <p:txBody>
              <a:bodyPr wrap="none" rtlCol="0">
                <a:spAutoFit/>
              </a:bodyPr>
              <a:lstStyle/>
              <a:p>
                <a:r>
                  <a:rPr lang="zh-CN" altLang="en-US" sz="600" dirty="0">
                    <a:solidFill>
                      <a:schemeClr val="bg1"/>
                    </a:solidFill>
                    <a:cs typeface="+mn-ea"/>
                    <a:sym typeface="+mn-lt"/>
                  </a:rPr>
                  <a:t>河北</a:t>
                </a:r>
              </a:p>
            </p:txBody>
          </p:sp>
          <p:sp>
            <p:nvSpPr>
              <p:cNvPr id="72" name="TextBox 111">
                <a:extLst>
                  <a:ext uri="{FF2B5EF4-FFF2-40B4-BE49-F238E27FC236}">
                    <a16:creationId xmlns:a16="http://schemas.microsoft.com/office/drawing/2014/main" id="{96E581F5-186E-4C84-94D1-9240BD1C6913}"/>
                  </a:ext>
                </a:extLst>
              </p:cNvPr>
              <p:cNvSpPr txBox="1"/>
              <p:nvPr/>
            </p:nvSpPr>
            <p:spPr>
              <a:xfrm>
                <a:off x="5609158" y="3251327"/>
                <a:ext cx="614938" cy="332921"/>
              </a:xfrm>
              <a:prstGeom prst="rect">
                <a:avLst/>
              </a:prstGeom>
              <a:noFill/>
            </p:spPr>
            <p:txBody>
              <a:bodyPr wrap="none" rtlCol="0">
                <a:spAutoFit/>
              </a:bodyPr>
              <a:lstStyle/>
              <a:p>
                <a:r>
                  <a:rPr lang="zh-CN" altLang="en-US" sz="600" dirty="0">
                    <a:solidFill>
                      <a:schemeClr val="bg1"/>
                    </a:solidFill>
                    <a:cs typeface="+mn-ea"/>
                    <a:sym typeface="+mn-lt"/>
                  </a:rPr>
                  <a:t>山东</a:t>
                </a:r>
              </a:p>
            </p:txBody>
          </p:sp>
          <p:sp>
            <p:nvSpPr>
              <p:cNvPr id="73" name="TextBox 112">
                <a:extLst>
                  <a:ext uri="{FF2B5EF4-FFF2-40B4-BE49-F238E27FC236}">
                    <a16:creationId xmlns:a16="http://schemas.microsoft.com/office/drawing/2014/main" id="{DC6C7793-E88D-421B-AA17-85AF5CC94198}"/>
                  </a:ext>
                </a:extLst>
              </p:cNvPr>
              <p:cNvSpPr txBox="1"/>
              <p:nvPr/>
            </p:nvSpPr>
            <p:spPr>
              <a:xfrm>
                <a:off x="5142204" y="3719840"/>
                <a:ext cx="614938" cy="332922"/>
              </a:xfrm>
              <a:prstGeom prst="rect">
                <a:avLst/>
              </a:prstGeom>
              <a:noFill/>
            </p:spPr>
            <p:txBody>
              <a:bodyPr wrap="none" rtlCol="0">
                <a:spAutoFit/>
              </a:bodyPr>
              <a:lstStyle/>
              <a:p>
                <a:r>
                  <a:rPr lang="zh-CN" altLang="en-US" sz="600" dirty="0">
                    <a:solidFill>
                      <a:schemeClr val="bg1"/>
                    </a:solidFill>
                    <a:cs typeface="+mn-ea"/>
                    <a:sym typeface="+mn-lt"/>
                  </a:rPr>
                  <a:t>河南</a:t>
                </a:r>
              </a:p>
            </p:txBody>
          </p:sp>
          <p:sp>
            <p:nvSpPr>
              <p:cNvPr id="74" name="TextBox 113">
                <a:extLst>
                  <a:ext uri="{FF2B5EF4-FFF2-40B4-BE49-F238E27FC236}">
                    <a16:creationId xmlns:a16="http://schemas.microsoft.com/office/drawing/2014/main" id="{B0B30942-8888-415A-B2BC-E15C5A3B37A2}"/>
                  </a:ext>
                </a:extLst>
              </p:cNvPr>
              <p:cNvSpPr txBox="1"/>
              <p:nvPr/>
            </p:nvSpPr>
            <p:spPr>
              <a:xfrm>
                <a:off x="4969926" y="4140811"/>
                <a:ext cx="614938" cy="332921"/>
              </a:xfrm>
              <a:prstGeom prst="rect">
                <a:avLst/>
              </a:prstGeom>
              <a:noFill/>
            </p:spPr>
            <p:txBody>
              <a:bodyPr wrap="none" rtlCol="0">
                <a:spAutoFit/>
              </a:bodyPr>
              <a:lstStyle/>
              <a:p>
                <a:r>
                  <a:rPr lang="zh-CN" altLang="en-US" sz="600" dirty="0">
                    <a:solidFill>
                      <a:schemeClr val="bg1"/>
                    </a:solidFill>
                    <a:cs typeface="+mn-ea"/>
                    <a:sym typeface="+mn-lt"/>
                  </a:rPr>
                  <a:t>湖北</a:t>
                </a:r>
              </a:p>
            </p:txBody>
          </p:sp>
          <p:sp>
            <p:nvSpPr>
              <p:cNvPr id="75" name="TextBox 114">
                <a:extLst>
                  <a:ext uri="{FF2B5EF4-FFF2-40B4-BE49-F238E27FC236}">
                    <a16:creationId xmlns:a16="http://schemas.microsoft.com/office/drawing/2014/main" id="{C1B2B849-EC89-4CC1-B1B8-F4CB0F693AFA}"/>
                  </a:ext>
                </a:extLst>
              </p:cNvPr>
              <p:cNvSpPr txBox="1"/>
              <p:nvPr/>
            </p:nvSpPr>
            <p:spPr>
              <a:xfrm>
                <a:off x="4896925" y="4643137"/>
                <a:ext cx="614938" cy="332921"/>
              </a:xfrm>
              <a:prstGeom prst="rect">
                <a:avLst/>
              </a:prstGeom>
              <a:noFill/>
            </p:spPr>
            <p:txBody>
              <a:bodyPr wrap="none" rtlCol="0">
                <a:spAutoFit/>
              </a:bodyPr>
              <a:lstStyle/>
              <a:p>
                <a:r>
                  <a:rPr lang="zh-CN" altLang="en-US" sz="600" dirty="0">
                    <a:solidFill>
                      <a:schemeClr val="bg1"/>
                    </a:solidFill>
                    <a:cs typeface="+mn-ea"/>
                    <a:sym typeface="+mn-lt"/>
                  </a:rPr>
                  <a:t>湖南</a:t>
                </a:r>
              </a:p>
            </p:txBody>
          </p:sp>
          <p:sp>
            <p:nvSpPr>
              <p:cNvPr id="76" name="TextBox 115">
                <a:extLst>
                  <a:ext uri="{FF2B5EF4-FFF2-40B4-BE49-F238E27FC236}">
                    <a16:creationId xmlns:a16="http://schemas.microsoft.com/office/drawing/2014/main" id="{3FD7DD7E-DA89-4582-B0C8-5AD7D65E7BC5}"/>
                  </a:ext>
                </a:extLst>
              </p:cNvPr>
              <p:cNvSpPr txBox="1"/>
              <p:nvPr/>
            </p:nvSpPr>
            <p:spPr>
              <a:xfrm>
                <a:off x="5250513" y="5326868"/>
                <a:ext cx="614938" cy="332922"/>
              </a:xfrm>
              <a:prstGeom prst="rect">
                <a:avLst/>
              </a:prstGeom>
              <a:noFill/>
            </p:spPr>
            <p:txBody>
              <a:bodyPr wrap="none" rtlCol="0">
                <a:spAutoFit/>
              </a:bodyPr>
              <a:lstStyle/>
              <a:p>
                <a:r>
                  <a:rPr lang="zh-CN" altLang="en-US" sz="600" dirty="0">
                    <a:solidFill>
                      <a:schemeClr val="bg1"/>
                    </a:solidFill>
                    <a:cs typeface="+mn-ea"/>
                    <a:sym typeface="+mn-lt"/>
                  </a:rPr>
                  <a:t>广东</a:t>
                </a:r>
              </a:p>
            </p:txBody>
          </p:sp>
          <p:sp>
            <p:nvSpPr>
              <p:cNvPr id="77" name="TextBox 116">
                <a:extLst>
                  <a:ext uri="{FF2B5EF4-FFF2-40B4-BE49-F238E27FC236}">
                    <a16:creationId xmlns:a16="http://schemas.microsoft.com/office/drawing/2014/main" id="{5AEE9457-6BEB-44BC-A70D-2994C5AC75FD}"/>
                  </a:ext>
                </a:extLst>
              </p:cNvPr>
              <p:cNvSpPr txBox="1"/>
              <p:nvPr/>
            </p:nvSpPr>
            <p:spPr>
              <a:xfrm>
                <a:off x="5428552" y="4551477"/>
                <a:ext cx="614938" cy="332921"/>
              </a:xfrm>
              <a:prstGeom prst="rect">
                <a:avLst/>
              </a:prstGeom>
              <a:noFill/>
            </p:spPr>
            <p:txBody>
              <a:bodyPr wrap="none" rtlCol="0">
                <a:spAutoFit/>
              </a:bodyPr>
              <a:lstStyle/>
              <a:p>
                <a:r>
                  <a:rPr lang="zh-CN" altLang="en-US" sz="600" dirty="0">
                    <a:solidFill>
                      <a:schemeClr val="bg1"/>
                    </a:solidFill>
                    <a:cs typeface="+mn-ea"/>
                    <a:sym typeface="+mn-lt"/>
                  </a:rPr>
                  <a:t>江西</a:t>
                </a:r>
              </a:p>
            </p:txBody>
          </p:sp>
          <p:sp>
            <p:nvSpPr>
              <p:cNvPr id="78" name="TextBox 117">
                <a:extLst>
                  <a:ext uri="{FF2B5EF4-FFF2-40B4-BE49-F238E27FC236}">
                    <a16:creationId xmlns:a16="http://schemas.microsoft.com/office/drawing/2014/main" id="{5B473521-6F2A-4637-826C-08E8664792B9}"/>
                  </a:ext>
                </a:extLst>
              </p:cNvPr>
              <p:cNvSpPr txBox="1"/>
              <p:nvPr/>
            </p:nvSpPr>
            <p:spPr>
              <a:xfrm>
                <a:off x="5773955" y="4915268"/>
                <a:ext cx="614938" cy="332922"/>
              </a:xfrm>
              <a:prstGeom prst="rect">
                <a:avLst/>
              </a:prstGeom>
              <a:noFill/>
            </p:spPr>
            <p:txBody>
              <a:bodyPr wrap="none" rtlCol="0">
                <a:spAutoFit/>
              </a:bodyPr>
              <a:lstStyle/>
              <a:p>
                <a:r>
                  <a:rPr lang="zh-CN" altLang="en-US" sz="600" dirty="0">
                    <a:solidFill>
                      <a:schemeClr val="bg1"/>
                    </a:solidFill>
                    <a:cs typeface="+mn-ea"/>
                    <a:sym typeface="+mn-lt"/>
                  </a:rPr>
                  <a:t>福建</a:t>
                </a:r>
              </a:p>
            </p:txBody>
          </p:sp>
          <p:sp>
            <p:nvSpPr>
              <p:cNvPr id="79" name="TextBox 118">
                <a:extLst>
                  <a:ext uri="{FF2B5EF4-FFF2-40B4-BE49-F238E27FC236}">
                    <a16:creationId xmlns:a16="http://schemas.microsoft.com/office/drawing/2014/main" id="{5074F1D6-7133-40D2-985A-D86ACD2F1AB0}"/>
                  </a:ext>
                </a:extLst>
              </p:cNvPr>
              <p:cNvSpPr txBox="1"/>
              <p:nvPr/>
            </p:nvSpPr>
            <p:spPr>
              <a:xfrm>
                <a:off x="5584020" y="4017380"/>
                <a:ext cx="614938" cy="332921"/>
              </a:xfrm>
              <a:prstGeom prst="rect">
                <a:avLst/>
              </a:prstGeom>
              <a:noFill/>
            </p:spPr>
            <p:txBody>
              <a:bodyPr wrap="none" rtlCol="0">
                <a:spAutoFit/>
              </a:bodyPr>
              <a:lstStyle/>
              <a:p>
                <a:r>
                  <a:rPr lang="zh-CN" altLang="en-US" sz="600" dirty="0">
                    <a:solidFill>
                      <a:schemeClr val="bg1"/>
                    </a:solidFill>
                    <a:cs typeface="+mn-ea"/>
                    <a:sym typeface="+mn-lt"/>
                  </a:rPr>
                  <a:t>安徽</a:t>
                </a:r>
              </a:p>
            </p:txBody>
          </p:sp>
          <p:sp>
            <p:nvSpPr>
              <p:cNvPr id="80" name="TextBox 119">
                <a:extLst>
                  <a:ext uri="{FF2B5EF4-FFF2-40B4-BE49-F238E27FC236}">
                    <a16:creationId xmlns:a16="http://schemas.microsoft.com/office/drawing/2014/main" id="{18018E56-3626-4341-828C-520A19F19693}"/>
                  </a:ext>
                </a:extLst>
              </p:cNvPr>
              <p:cNvSpPr txBox="1"/>
              <p:nvPr/>
            </p:nvSpPr>
            <p:spPr>
              <a:xfrm>
                <a:off x="5867290" y="3714441"/>
                <a:ext cx="614938" cy="332922"/>
              </a:xfrm>
              <a:prstGeom prst="rect">
                <a:avLst/>
              </a:prstGeom>
              <a:noFill/>
            </p:spPr>
            <p:txBody>
              <a:bodyPr wrap="none" rtlCol="0">
                <a:spAutoFit/>
              </a:bodyPr>
              <a:lstStyle/>
              <a:p>
                <a:r>
                  <a:rPr lang="zh-CN" altLang="en-US" sz="600" dirty="0">
                    <a:solidFill>
                      <a:schemeClr val="bg1"/>
                    </a:solidFill>
                    <a:cs typeface="+mn-ea"/>
                    <a:sym typeface="+mn-lt"/>
                  </a:rPr>
                  <a:t>江苏</a:t>
                </a:r>
              </a:p>
            </p:txBody>
          </p:sp>
          <p:sp>
            <p:nvSpPr>
              <p:cNvPr id="81" name="TextBox 120">
                <a:extLst>
                  <a:ext uri="{FF2B5EF4-FFF2-40B4-BE49-F238E27FC236}">
                    <a16:creationId xmlns:a16="http://schemas.microsoft.com/office/drawing/2014/main" id="{4A0403BF-5181-4AFF-8195-E459AB786D0C}"/>
                  </a:ext>
                </a:extLst>
              </p:cNvPr>
              <p:cNvSpPr txBox="1"/>
              <p:nvPr/>
            </p:nvSpPr>
            <p:spPr>
              <a:xfrm>
                <a:off x="5968898" y="4340062"/>
                <a:ext cx="614938" cy="332921"/>
              </a:xfrm>
              <a:prstGeom prst="rect">
                <a:avLst/>
              </a:prstGeom>
              <a:noFill/>
            </p:spPr>
            <p:txBody>
              <a:bodyPr wrap="none" rtlCol="0">
                <a:spAutoFit/>
              </a:bodyPr>
              <a:lstStyle/>
              <a:p>
                <a:r>
                  <a:rPr lang="zh-CN" altLang="en-US" sz="600" dirty="0">
                    <a:solidFill>
                      <a:schemeClr val="bg1"/>
                    </a:solidFill>
                    <a:cs typeface="+mn-ea"/>
                    <a:sym typeface="+mn-lt"/>
                  </a:rPr>
                  <a:t>浙江</a:t>
                </a:r>
              </a:p>
            </p:txBody>
          </p:sp>
          <p:sp>
            <p:nvSpPr>
              <p:cNvPr id="82" name="TextBox 121">
                <a:extLst>
                  <a:ext uri="{FF2B5EF4-FFF2-40B4-BE49-F238E27FC236}">
                    <a16:creationId xmlns:a16="http://schemas.microsoft.com/office/drawing/2014/main" id="{DF31912C-B1A6-4B14-A10E-1D8357BE4E61}"/>
                  </a:ext>
                </a:extLst>
              </p:cNvPr>
              <p:cNvSpPr txBox="1"/>
              <p:nvPr/>
            </p:nvSpPr>
            <p:spPr>
              <a:xfrm>
                <a:off x="5589483" y="5627366"/>
                <a:ext cx="614938"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香港</a:t>
                </a:r>
              </a:p>
            </p:txBody>
          </p:sp>
          <p:sp>
            <p:nvSpPr>
              <p:cNvPr id="83" name="TextBox 122">
                <a:extLst>
                  <a:ext uri="{FF2B5EF4-FFF2-40B4-BE49-F238E27FC236}">
                    <a16:creationId xmlns:a16="http://schemas.microsoft.com/office/drawing/2014/main" id="{3E62FFB8-E237-4D34-900E-E00E1A1BBF9C}"/>
                  </a:ext>
                </a:extLst>
              </p:cNvPr>
              <p:cNvSpPr txBox="1"/>
              <p:nvPr/>
            </p:nvSpPr>
            <p:spPr>
              <a:xfrm>
                <a:off x="6280599" y="5155738"/>
                <a:ext cx="495751" cy="445458"/>
              </a:xfrm>
              <a:prstGeom prst="rect">
                <a:avLst/>
              </a:prstGeom>
              <a:noFill/>
            </p:spPr>
            <p:txBody>
              <a:bodyPr vert="eaVert" wrap="none" rtlCol="0">
                <a:spAutoFit/>
              </a:bodyPr>
              <a:lstStyle/>
              <a:p>
                <a:r>
                  <a:rPr lang="zh-CN" altLang="en-US" sz="600" dirty="0">
                    <a:solidFill>
                      <a:schemeClr val="bg1"/>
                    </a:solidFill>
                    <a:cs typeface="+mn-ea"/>
                    <a:sym typeface="+mn-lt"/>
                  </a:rPr>
                  <a:t>台湾</a:t>
                </a:r>
              </a:p>
            </p:txBody>
          </p:sp>
          <p:sp>
            <p:nvSpPr>
              <p:cNvPr id="84" name="TextBox 123">
                <a:extLst>
                  <a:ext uri="{FF2B5EF4-FFF2-40B4-BE49-F238E27FC236}">
                    <a16:creationId xmlns:a16="http://schemas.microsoft.com/office/drawing/2014/main" id="{4133F4E6-CA28-4E93-A90C-4814A97C8E22}"/>
                  </a:ext>
                </a:extLst>
              </p:cNvPr>
              <p:cNvSpPr txBox="1"/>
              <p:nvPr/>
            </p:nvSpPr>
            <p:spPr>
              <a:xfrm>
                <a:off x="5234979" y="5748546"/>
                <a:ext cx="614938"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澳门</a:t>
                </a:r>
              </a:p>
            </p:txBody>
          </p:sp>
          <p:sp>
            <p:nvSpPr>
              <p:cNvPr id="85" name="TextBox 124">
                <a:extLst>
                  <a:ext uri="{FF2B5EF4-FFF2-40B4-BE49-F238E27FC236}">
                    <a16:creationId xmlns:a16="http://schemas.microsoft.com/office/drawing/2014/main" id="{CC4EC72C-DBE7-42B5-B1EF-9C15784E99C7}"/>
                  </a:ext>
                </a:extLst>
              </p:cNvPr>
              <p:cNvSpPr txBox="1"/>
              <p:nvPr/>
            </p:nvSpPr>
            <p:spPr>
              <a:xfrm>
                <a:off x="6468880" y="4026969"/>
                <a:ext cx="614939" cy="332921"/>
              </a:xfrm>
              <a:prstGeom prst="rect">
                <a:avLst/>
              </a:prstGeom>
              <a:noFill/>
            </p:spPr>
            <p:txBody>
              <a:bodyPr wrap="none" rtlCol="0">
                <a:spAutoFit/>
              </a:bodyPr>
              <a:lstStyle/>
              <a:p>
                <a:r>
                  <a:rPr lang="zh-CN" altLang="en-US" sz="600" dirty="0">
                    <a:solidFill>
                      <a:schemeClr val="bg2">
                        <a:lumMod val="50000"/>
                      </a:schemeClr>
                    </a:solidFill>
                    <a:cs typeface="+mn-ea"/>
                    <a:sym typeface="+mn-lt"/>
                  </a:rPr>
                  <a:t>上海</a:t>
                </a:r>
              </a:p>
            </p:txBody>
          </p:sp>
          <p:sp>
            <p:nvSpPr>
              <p:cNvPr id="86" name="TextBox 125">
                <a:extLst>
                  <a:ext uri="{FF2B5EF4-FFF2-40B4-BE49-F238E27FC236}">
                    <a16:creationId xmlns:a16="http://schemas.microsoft.com/office/drawing/2014/main" id="{EC4712FC-27FC-4D20-8B28-239F9918A10F}"/>
                  </a:ext>
                </a:extLst>
              </p:cNvPr>
              <p:cNvSpPr txBox="1"/>
              <p:nvPr/>
            </p:nvSpPr>
            <p:spPr>
              <a:xfrm>
                <a:off x="5695564" y="2857207"/>
                <a:ext cx="614938" cy="332921"/>
              </a:xfrm>
              <a:prstGeom prst="rect">
                <a:avLst/>
              </a:prstGeom>
              <a:noFill/>
            </p:spPr>
            <p:txBody>
              <a:bodyPr wrap="none" rtlCol="0">
                <a:spAutoFit/>
              </a:bodyPr>
              <a:lstStyle/>
              <a:p>
                <a:r>
                  <a:rPr lang="zh-CN" altLang="en-US" sz="600" dirty="0">
                    <a:solidFill>
                      <a:schemeClr val="bg2">
                        <a:lumMod val="50000"/>
                      </a:schemeClr>
                    </a:solidFill>
                    <a:cs typeface="+mn-ea"/>
                    <a:sym typeface="+mn-lt"/>
                  </a:rPr>
                  <a:t>天津</a:t>
                </a:r>
              </a:p>
            </p:txBody>
          </p:sp>
          <p:sp>
            <p:nvSpPr>
              <p:cNvPr id="87" name="TextBox 97">
                <a:extLst>
                  <a:ext uri="{FF2B5EF4-FFF2-40B4-BE49-F238E27FC236}">
                    <a16:creationId xmlns:a16="http://schemas.microsoft.com/office/drawing/2014/main" id="{AC498921-A9DC-4987-A76D-6C69FF7CCFBC}"/>
                  </a:ext>
                </a:extLst>
              </p:cNvPr>
              <p:cNvSpPr txBox="1"/>
              <p:nvPr/>
            </p:nvSpPr>
            <p:spPr>
              <a:xfrm>
                <a:off x="6606112" y="4847276"/>
                <a:ext cx="740950"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钓鱼岛</a:t>
                </a:r>
              </a:p>
            </p:txBody>
          </p:sp>
        </p:grpSp>
        <p:sp>
          <p:nvSpPr>
            <p:cNvPr id="47" name="TextBox 128">
              <a:extLst>
                <a:ext uri="{FF2B5EF4-FFF2-40B4-BE49-F238E27FC236}">
                  <a16:creationId xmlns:a16="http://schemas.microsoft.com/office/drawing/2014/main" id="{CDBAA963-BCE4-423A-BCE5-3B3C621BC6CD}"/>
                </a:ext>
              </a:extLst>
            </p:cNvPr>
            <p:cNvSpPr txBox="1"/>
            <p:nvPr/>
          </p:nvSpPr>
          <p:spPr>
            <a:xfrm>
              <a:off x="5377568" y="2621793"/>
              <a:ext cx="614938" cy="332921"/>
            </a:xfrm>
            <a:prstGeom prst="rect">
              <a:avLst/>
            </a:prstGeom>
            <a:noFill/>
          </p:spPr>
          <p:txBody>
            <a:bodyPr wrap="none" rtlCol="0">
              <a:spAutoFit/>
            </a:bodyPr>
            <a:lstStyle/>
            <a:p>
              <a:r>
                <a:rPr lang="zh-CN" altLang="en-US" sz="600" b="1" dirty="0">
                  <a:solidFill>
                    <a:srgbClr val="FF0000"/>
                  </a:solidFill>
                  <a:cs typeface="+mn-ea"/>
                  <a:sym typeface="+mn-lt"/>
                </a:rPr>
                <a:t>北京</a:t>
              </a:r>
            </a:p>
          </p:txBody>
        </p:sp>
        <p:sp>
          <p:nvSpPr>
            <p:cNvPr id="48" name="任意多边形 52">
              <a:extLst>
                <a:ext uri="{FF2B5EF4-FFF2-40B4-BE49-F238E27FC236}">
                  <a16:creationId xmlns:a16="http://schemas.microsoft.com/office/drawing/2014/main" id="{0641FDA7-2FAB-4F1C-A9F3-1CCCBFFED1DB}"/>
                </a:ext>
              </a:extLst>
            </p:cNvPr>
            <p:cNvSpPr/>
            <p:nvPr/>
          </p:nvSpPr>
          <p:spPr>
            <a:xfrm>
              <a:off x="6862763" y="5054919"/>
              <a:ext cx="57150" cy="45719"/>
            </a:xfrm>
            <a:custGeom>
              <a:avLst/>
              <a:gdLst>
                <a:gd name="connsiteX0" fmla="*/ 0 w 57150"/>
                <a:gd name="connsiteY0" fmla="*/ 4888 h 38226"/>
                <a:gd name="connsiteX1" fmla="*/ 23812 w 57150"/>
                <a:gd name="connsiteY1" fmla="*/ 126 h 38226"/>
                <a:gd name="connsiteX2" fmla="*/ 42862 w 57150"/>
                <a:gd name="connsiteY2" fmla="*/ 9651 h 38226"/>
                <a:gd name="connsiteX3" fmla="*/ 57150 w 57150"/>
                <a:gd name="connsiteY3" fmla="*/ 14413 h 38226"/>
                <a:gd name="connsiteX4" fmla="*/ 52387 w 57150"/>
                <a:gd name="connsiteY4" fmla="*/ 28701 h 38226"/>
                <a:gd name="connsiteX5" fmla="*/ 14287 w 57150"/>
                <a:gd name="connsiteY5" fmla="*/ 38226 h 38226"/>
                <a:gd name="connsiteX6" fmla="*/ 0 w 57150"/>
                <a:gd name="connsiteY6" fmla="*/ 4888 h 3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226">
                  <a:moveTo>
                    <a:pt x="0" y="4888"/>
                  </a:moveTo>
                  <a:cubicBezTo>
                    <a:pt x="7937" y="3301"/>
                    <a:pt x="15767" y="-768"/>
                    <a:pt x="23812" y="126"/>
                  </a:cubicBezTo>
                  <a:cubicBezTo>
                    <a:pt x="30868" y="910"/>
                    <a:pt x="36336" y="6854"/>
                    <a:pt x="42862" y="9651"/>
                  </a:cubicBezTo>
                  <a:cubicBezTo>
                    <a:pt x="47476" y="11628"/>
                    <a:pt x="52387" y="12826"/>
                    <a:pt x="57150" y="14413"/>
                  </a:cubicBezTo>
                  <a:cubicBezTo>
                    <a:pt x="55562" y="19176"/>
                    <a:pt x="56776" y="26263"/>
                    <a:pt x="52387" y="28701"/>
                  </a:cubicBezTo>
                  <a:cubicBezTo>
                    <a:pt x="40944" y="35059"/>
                    <a:pt x="14287" y="38226"/>
                    <a:pt x="14287" y="38226"/>
                  </a:cubicBezTo>
                  <a:lnTo>
                    <a:pt x="0" y="488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9" name="南海诸岛">
              <a:extLst>
                <a:ext uri="{FF2B5EF4-FFF2-40B4-BE49-F238E27FC236}">
                  <a16:creationId xmlns:a16="http://schemas.microsoft.com/office/drawing/2014/main" id="{E009BB28-30D6-4FA2-ABBC-48D2B2688A28}"/>
                </a:ext>
              </a:extLst>
            </p:cNvPr>
            <p:cNvGrpSpPr/>
            <p:nvPr/>
          </p:nvGrpSpPr>
          <p:grpSpPr>
            <a:xfrm>
              <a:off x="7065892" y="5125359"/>
              <a:ext cx="890349" cy="1120909"/>
              <a:chOff x="7235824" y="5383993"/>
              <a:chExt cx="890349" cy="1120909"/>
            </a:xfrm>
          </p:grpSpPr>
          <p:pic>
            <p:nvPicPr>
              <p:cNvPr id="50" name="图片 49">
                <a:extLst>
                  <a:ext uri="{FF2B5EF4-FFF2-40B4-BE49-F238E27FC236}">
                    <a16:creationId xmlns:a16="http://schemas.microsoft.com/office/drawing/2014/main" id="{2F18C45D-7507-4678-ADCD-13E52BB1156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248302" y="5396424"/>
                <a:ext cx="749301" cy="1058082"/>
              </a:xfrm>
              <a:prstGeom prst="rect">
                <a:avLst/>
              </a:prstGeom>
            </p:spPr>
          </p:pic>
          <p:sp>
            <p:nvSpPr>
              <p:cNvPr id="51" name="矩形 50">
                <a:extLst>
                  <a:ext uri="{FF2B5EF4-FFF2-40B4-BE49-F238E27FC236}">
                    <a16:creationId xmlns:a16="http://schemas.microsoft.com/office/drawing/2014/main" id="{FE6A573D-E7CA-4591-9843-6A2F0FDFF1E1}"/>
                  </a:ext>
                </a:extLst>
              </p:cNvPr>
              <p:cNvSpPr/>
              <p:nvPr/>
            </p:nvSpPr>
            <p:spPr>
              <a:xfrm>
                <a:off x="7235824" y="5383993"/>
                <a:ext cx="749301" cy="1058082"/>
              </a:xfrm>
              <a:prstGeom prst="rect">
                <a:avLst/>
              </a:prstGeom>
              <a:noFill/>
              <a:ln w="3175">
                <a:solidFill>
                  <a:srgbClr val="4DB3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cs typeface="+mn-ea"/>
                  <a:sym typeface="+mn-lt"/>
                </a:endParaRPr>
              </a:p>
            </p:txBody>
          </p:sp>
          <p:sp>
            <p:nvSpPr>
              <p:cNvPr id="52" name="矩形 51">
                <a:extLst>
                  <a:ext uri="{FF2B5EF4-FFF2-40B4-BE49-F238E27FC236}">
                    <a16:creationId xmlns:a16="http://schemas.microsoft.com/office/drawing/2014/main" id="{9499587A-FFA9-4299-8AF3-E2EC625D64CB}"/>
                  </a:ext>
                </a:extLst>
              </p:cNvPr>
              <p:cNvSpPr/>
              <p:nvPr/>
            </p:nvSpPr>
            <p:spPr>
              <a:xfrm>
                <a:off x="7466012" y="6269033"/>
                <a:ext cx="519113" cy="173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cs typeface="+mn-ea"/>
                  <a:sym typeface="+mn-lt"/>
                </a:endParaRPr>
              </a:p>
            </p:txBody>
          </p:sp>
          <p:sp>
            <p:nvSpPr>
              <p:cNvPr id="53" name="TextBox 56">
                <a:extLst>
                  <a:ext uri="{FF2B5EF4-FFF2-40B4-BE49-F238E27FC236}">
                    <a16:creationId xmlns:a16="http://schemas.microsoft.com/office/drawing/2014/main" id="{C7B7C086-0AAA-4E30-B617-4CDCC408FCE0}"/>
                  </a:ext>
                </a:extLst>
              </p:cNvPr>
              <p:cNvSpPr txBox="1"/>
              <p:nvPr/>
            </p:nvSpPr>
            <p:spPr>
              <a:xfrm>
                <a:off x="7336644" y="6198649"/>
                <a:ext cx="789529" cy="306253"/>
              </a:xfrm>
              <a:prstGeom prst="rect">
                <a:avLst/>
              </a:prstGeom>
              <a:noFill/>
            </p:spPr>
            <p:txBody>
              <a:bodyPr wrap="none" rtlCol="0">
                <a:spAutoFit/>
              </a:bodyPr>
              <a:lstStyle/>
              <a:p>
                <a:r>
                  <a:rPr lang="zh-CN" altLang="en-US" sz="500" dirty="0">
                    <a:solidFill>
                      <a:schemeClr val="bg1"/>
                    </a:solidFill>
                    <a:cs typeface="+mn-ea"/>
                    <a:sym typeface="+mn-lt"/>
                  </a:rPr>
                  <a:t>南海诸岛</a:t>
                </a:r>
              </a:p>
            </p:txBody>
          </p:sp>
        </p:grpSp>
      </p:grpSp>
      <p:graphicFrame>
        <p:nvGraphicFramePr>
          <p:cNvPr id="96" name="表格 6">
            <a:extLst>
              <a:ext uri="{FF2B5EF4-FFF2-40B4-BE49-F238E27FC236}">
                <a16:creationId xmlns:a16="http://schemas.microsoft.com/office/drawing/2014/main" id="{95C00681-0EF6-4811-AE92-C4A220599228}"/>
              </a:ext>
            </a:extLst>
          </p:cNvPr>
          <p:cNvGraphicFramePr>
            <a:graphicFrameLocks noGrp="1"/>
          </p:cNvGraphicFramePr>
          <p:nvPr>
            <p:extLst>
              <p:ext uri="{D42A27DB-BD31-4B8C-83A1-F6EECF244321}">
                <p14:modId xmlns:p14="http://schemas.microsoft.com/office/powerpoint/2010/main" val="3529463623"/>
              </p:ext>
            </p:extLst>
          </p:nvPr>
        </p:nvGraphicFramePr>
        <p:xfrm>
          <a:off x="4662789" y="1870363"/>
          <a:ext cx="4117416" cy="2541519"/>
        </p:xfrm>
        <a:graphic>
          <a:graphicData uri="http://schemas.openxmlformats.org/drawingml/2006/table">
            <a:tbl>
              <a:tblPr firstRow="1" bandRow="1">
                <a:effectLst/>
                <a:tableStyleId>{7DF18680-E054-41AD-8BC1-D1AEF772440D}</a:tableStyleId>
              </a:tblPr>
              <a:tblGrid>
                <a:gridCol w="1372472">
                  <a:extLst>
                    <a:ext uri="{9D8B030D-6E8A-4147-A177-3AD203B41FA5}">
                      <a16:colId xmlns:a16="http://schemas.microsoft.com/office/drawing/2014/main" val="2638403606"/>
                    </a:ext>
                  </a:extLst>
                </a:gridCol>
                <a:gridCol w="1372472">
                  <a:extLst>
                    <a:ext uri="{9D8B030D-6E8A-4147-A177-3AD203B41FA5}">
                      <a16:colId xmlns:a16="http://schemas.microsoft.com/office/drawing/2014/main" val="1073014452"/>
                    </a:ext>
                  </a:extLst>
                </a:gridCol>
                <a:gridCol w="1372472">
                  <a:extLst>
                    <a:ext uri="{9D8B030D-6E8A-4147-A177-3AD203B41FA5}">
                      <a16:colId xmlns:a16="http://schemas.microsoft.com/office/drawing/2014/main" val="4276549256"/>
                    </a:ext>
                  </a:extLst>
                </a:gridCol>
              </a:tblGrid>
              <a:tr h="573952">
                <a:tc>
                  <a:txBody>
                    <a:bodyPr/>
                    <a:lstStyle/>
                    <a:p>
                      <a:pPr algn="ctr"/>
                      <a:r>
                        <a:rPr lang="zh-CN" altLang="en-US" sz="1400">
                          <a:latin typeface="+mn-ea"/>
                          <a:ea typeface="+mn-ea"/>
                        </a:rPr>
                        <a:t>省份</a:t>
                      </a:r>
                    </a:p>
                  </a:txBody>
                  <a:tcPr anchor="ctr">
                    <a:solidFill>
                      <a:schemeClr val="accent1">
                        <a:lumMod val="50000"/>
                      </a:schemeClr>
                    </a:solidFill>
                  </a:tcPr>
                </a:tc>
                <a:tc>
                  <a:txBody>
                    <a:bodyPr/>
                    <a:lstStyle/>
                    <a:p>
                      <a:pPr algn="ctr"/>
                      <a:r>
                        <a:rPr lang="zh-CN" altLang="en-US" sz="1400">
                          <a:latin typeface="+mn-ea"/>
                          <a:ea typeface="+mn-ea"/>
                        </a:rPr>
                        <a:t>转籍率</a:t>
                      </a:r>
                      <a:endParaRPr lang="en-US" altLang="zh-CN" sz="1400">
                        <a:latin typeface="+mn-ea"/>
                        <a:ea typeface="+mn-ea"/>
                      </a:endParaRPr>
                    </a:p>
                    <a:p>
                      <a:pPr algn="ctr"/>
                      <a:r>
                        <a:rPr lang="zh-CN" altLang="en-US" sz="1400">
                          <a:latin typeface="+mn-ea"/>
                          <a:ea typeface="+mn-ea"/>
                        </a:rPr>
                        <a:t>（</a:t>
                      </a:r>
                      <a:r>
                        <a:rPr lang="en-US" altLang="zh-CN" sz="1400">
                          <a:latin typeface="+mn-ea"/>
                          <a:ea typeface="+mn-ea"/>
                        </a:rPr>
                        <a:t>%</a:t>
                      </a:r>
                      <a:r>
                        <a:rPr lang="zh-CN" altLang="en-US" sz="1400">
                          <a:latin typeface="+mn-ea"/>
                          <a:ea typeface="+mn-ea"/>
                        </a:rPr>
                        <a:t>）</a:t>
                      </a:r>
                    </a:p>
                  </a:txBody>
                  <a:tcPr anchor="ctr">
                    <a:solidFill>
                      <a:schemeClr val="accent1">
                        <a:lumMod val="50000"/>
                      </a:schemeClr>
                    </a:solidFill>
                  </a:tcPr>
                </a:tc>
                <a:tc>
                  <a:txBody>
                    <a:bodyPr/>
                    <a:lstStyle/>
                    <a:p>
                      <a:pPr algn="ctr"/>
                      <a:r>
                        <a:rPr lang="zh-CN" altLang="en-US" sz="1400" dirty="0">
                          <a:latin typeface="+mn-ea"/>
                          <a:ea typeface="+mn-ea"/>
                        </a:rPr>
                        <a:t>转籍量</a:t>
                      </a:r>
                      <a:endParaRPr lang="en-US" altLang="zh-CN" sz="1400" dirty="0">
                        <a:latin typeface="+mn-ea"/>
                        <a:ea typeface="+mn-ea"/>
                      </a:endParaRPr>
                    </a:p>
                    <a:p>
                      <a:pPr algn="ctr"/>
                      <a:r>
                        <a:rPr lang="zh-CN" altLang="en-US" sz="1400" dirty="0">
                          <a:latin typeface="+mn-ea"/>
                          <a:ea typeface="+mn-ea"/>
                        </a:rPr>
                        <a:t>（万辆）</a:t>
                      </a:r>
                    </a:p>
                  </a:txBody>
                  <a:tcPr anchor="ctr">
                    <a:solidFill>
                      <a:schemeClr val="accent1">
                        <a:lumMod val="50000"/>
                      </a:schemeClr>
                    </a:solidFill>
                  </a:tcPr>
                </a:tc>
                <a:extLst>
                  <a:ext uri="{0D108BD9-81ED-4DB2-BD59-A6C34878D82A}">
                    <a16:rowId xmlns:a16="http://schemas.microsoft.com/office/drawing/2014/main" val="2643175583"/>
                  </a:ext>
                </a:extLst>
              </a:tr>
              <a:tr h="396770">
                <a:tc>
                  <a:txBody>
                    <a:bodyPr/>
                    <a:lstStyle/>
                    <a:p>
                      <a:pPr algn="ctr" fontAlgn="ctr"/>
                      <a:r>
                        <a:rPr lang="zh-CN" altLang="en-US" sz="1200" b="1" i="0" u="none" strike="noStrike">
                          <a:solidFill>
                            <a:srgbClr val="000000"/>
                          </a:solidFill>
                          <a:effectLst/>
                          <a:latin typeface="等线" panose="02010600030101010101" pitchFamily="2" charset="-122"/>
                          <a:ea typeface="等线" panose="02010600030101010101" pitchFamily="2" charset="-122"/>
                        </a:rPr>
                        <a:t>北京</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35.85%</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2.28</a:t>
                      </a:r>
                    </a:p>
                  </a:txBody>
                  <a:tcPr marL="9525" marR="9525" marT="9525" marB="0" anchor="ctr">
                    <a:solidFill>
                      <a:schemeClr val="bg1">
                        <a:lumMod val="95000"/>
                      </a:schemeClr>
                    </a:solidFill>
                  </a:tcPr>
                </a:tc>
                <a:extLst>
                  <a:ext uri="{0D108BD9-81ED-4DB2-BD59-A6C34878D82A}">
                    <a16:rowId xmlns:a16="http://schemas.microsoft.com/office/drawing/2014/main" val="2577173330"/>
                  </a:ext>
                </a:extLst>
              </a:tr>
              <a:tr h="396770">
                <a:tc>
                  <a:txBody>
                    <a:bodyPr/>
                    <a:lstStyle/>
                    <a:p>
                      <a:pPr algn="ctr" fontAlgn="ctr"/>
                      <a:r>
                        <a:rPr lang="zh-CN" altLang="en-US" sz="1200" b="1" i="0" u="none" strike="noStrike">
                          <a:solidFill>
                            <a:srgbClr val="000000"/>
                          </a:solidFill>
                          <a:effectLst/>
                          <a:latin typeface="等线" panose="02010600030101010101" pitchFamily="2" charset="-122"/>
                          <a:ea typeface="等线" panose="02010600030101010101" pitchFamily="2" charset="-122"/>
                        </a:rPr>
                        <a:t>江苏</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33.63%</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3.25</a:t>
                      </a:r>
                    </a:p>
                  </a:txBody>
                  <a:tcPr marL="9525" marR="9525" marT="9525" marB="0" anchor="ctr">
                    <a:solidFill>
                      <a:schemeClr val="bg1">
                        <a:lumMod val="95000"/>
                      </a:schemeClr>
                    </a:solidFill>
                  </a:tcPr>
                </a:tc>
                <a:extLst>
                  <a:ext uri="{0D108BD9-81ED-4DB2-BD59-A6C34878D82A}">
                    <a16:rowId xmlns:a16="http://schemas.microsoft.com/office/drawing/2014/main" val="2660376722"/>
                  </a:ext>
                </a:extLst>
              </a:tr>
              <a:tr h="396770">
                <a:tc>
                  <a:txBody>
                    <a:bodyPr/>
                    <a:lstStyle/>
                    <a:p>
                      <a:pPr algn="ctr" fontAlgn="ctr"/>
                      <a:r>
                        <a:rPr lang="zh-CN" altLang="en-US" sz="1200" b="1" i="0" u="none" strike="noStrike">
                          <a:solidFill>
                            <a:srgbClr val="000000"/>
                          </a:solidFill>
                          <a:effectLst/>
                          <a:latin typeface="等线" panose="02010600030101010101" pitchFamily="2" charset="-122"/>
                          <a:ea typeface="等线" panose="02010600030101010101" pitchFamily="2" charset="-122"/>
                        </a:rPr>
                        <a:t>浙江</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31.86%</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4.30</a:t>
                      </a:r>
                    </a:p>
                  </a:txBody>
                  <a:tcPr marL="9525" marR="9525" marT="9525" marB="0" anchor="ctr">
                    <a:solidFill>
                      <a:schemeClr val="bg1">
                        <a:lumMod val="95000"/>
                      </a:schemeClr>
                    </a:solidFill>
                  </a:tcPr>
                </a:tc>
                <a:extLst>
                  <a:ext uri="{0D108BD9-81ED-4DB2-BD59-A6C34878D82A}">
                    <a16:rowId xmlns:a16="http://schemas.microsoft.com/office/drawing/2014/main" val="1016051170"/>
                  </a:ext>
                </a:extLst>
              </a:tr>
              <a:tr h="396770">
                <a:tc>
                  <a:txBody>
                    <a:bodyPr/>
                    <a:lstStyle/>
                    <a:p>
                      <a:pPr algn="ctr" fontAlgn="ctr"/>
                      <a:r>
                        <a:rPr lang="zh-CN" altLang="en-US" sz="1200" b="1" i="0" u="none" strike="noStrike">
                          <a:solidFill>
                            <a:srgbClr val="000000"/>
                          </a:solidFill>
                          <a:effectLst/>
                          <a:latin typeface="等线" panose="02010600030101010101" pitchFamily="2" charset="-122"/>
                          <a:ea typeface="等线" panose="02010600030101010101" pitchFamily="2" charset="-122"/>
                        </a:rPr>
                        <a:t>山东</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30.88%</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5.03</a:t>
                      </a:r>
                    </a:p>
                  </a:txBody>
                  <a:tcPr marL="9525" marR="9525" marT="9525" marB="0" anchor="ctr">
                    <a:solidFill>
                      <a:schemeClr val="bg1">
                        <a:lumMod val="95000"/>
                      </a:schemeClr>
                    </a:solidFill>
                  </a:tcPr>
                </a:tc>
                <a:extLst>
                  <a:ext uri="{0D108BD9-81ED-4DB2-BD59-A6C34878D82A}">
                    <a16:rowId xmlns:a16="http://schemas.microsoft.com/office/drawing/2014/main" val="526029059"/>
                  </a:ext>
                </a:extLst>
              </a:tr>
              <a:tr h="380487">
                <a:tc>
                  <a:txBody>
                    <a:bodyPr/>
                    <a:lstStyle/>
                    <a:p>
                      <a:pPr algn="ctr" fontAlgn="ctr"/>
                      <a:r>
                        <a:rPr lang="zh-CN" altLang="en-US" sz="1200" b="1" i="0" u="none" strike="noStrike">
                          <a:solidFill>
                            <a:srgbClr val="000000"/>
                          </a:solidFill>
                          <a:effectLst/>
                          <a:latin typeface="等线" panose="02010600030101010101" pitchFamily="2" charset="-122"/>
                          <a:ea typeface="等线" panose="02010600030101010101" pitchFamily="2" charset="-122"/>
                        </a:rPr>
                        <a:t>上海</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30.48%</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1.36</a:t>
                      </a:r>
                    </a:p>
                  </a:txBody>
                  <a:tcPr marL="9525" marR="9525" marT="9525" marB="0" anchor="ctr">
                    <a:solidFill>
                      <a:schemeClr val="bg1">
                        <a:lumMod val="95000"/>
                      </a:schemeClr>
                    </a:solidFill>
                  </a:tcPr>
                </a:tc>
                <a:extLst>
                  <a:ext uri="{0D108BD9-81ED-4DB2-BD59-A6C34878D82A}">
                    <a16:rowId xmlns:a16="http://schemas.microsoft.com/office/drawing/2014/main" val="3251728384"/>
                  </a:ext>
                </a:extLst>
              </a:tr>
            </a:tbl>
          </a:graphicData>
        </a:graphic>
      </p:graphicFrame>
      <p:sp>
        <p:nvSpPr>
          <p:cNvPr id="97" name="文本框 96">
            <a:extLst>
              <a:ext uri="{FF2B5EF4-FFF2-40B4-BE49-F238E27FC236}">
                <a16:creationId xmlns:a16="http://schemas.microsoft.com/office/drawing/2014/main" id="{9B09BD5E-0A04-4108-B160-FCF299D5DBAE}"/>
              </a:ext>
            </a:extLst>
          </p:cNvPr>
          <p:cNvSpPr txBox="1"/>
          <p:nvPr/>
        </p:nvSpPr>
        <p:spPr>
          <a:xfrm>
            <a:off x="4662786" y="1444435"/>
            <a:ext cx="4117420" cy="369332"/>
          </a:xfrm>
          <a:prstGeom prst="rect">
            <a:avLst/>
          </a:prstGeom>
          <a:solidFill>
            <a:schemeClr val="accent1">
              <a:lumMod val="50000"/>
            </a:schemeClr>
          </a:solidFill>
        </p:spPr>
        <p:txBody>
          <a:bodyPr wrap="square" rtlCol="0" anchor="ctr">
            <a:spAutoFit/>
          </a:bodyPr>
          <a:lstStyle/>
          <a:p>
            <a:pPr algn="ctr"/>
            <a:r>
              <a:rPr lang="en-US" altLang="zh-CN" b="1">
                <a:solidFill>
                  <a:schemeClr val="bg1"/>
                </a:solidFill>
                <a:latin typeface="+mj-ea"/>
                <a:ea typeface="+mj-ea"/>
              </a:rPr>
              <a:t>2024</a:t>
            </a:r>
            <a:r>
              <a:rPr lang="zh-CN" altLang="en-US" b="1">
                <a:solidFill>
                  <a:schemeClr val="bg1"/>
                </a:solidFill>
                <a:latin typeface="+mj-ea"/>
                <a:ea typeface="+mj-ea"/>
              </a:rPr>
              <a:t>年</a:t>
            </a:r>
            <a:r>
              <a:rPr lang="en-US" altLang="zh-CN" b="1">
                <a:solidFill>
                  <a:schemeClr val="bg1"/>
                </a:solidFill>
                <a:latin typeface="+mj-ea"/>
                <a:ea typeface="+mj-ea"/>
              </a:rPr>
              <a:t>4</a:t>
            </a:r>
            <a:r>
              <a:rPr lang="zh-CN" altLang="en-US" b="1">
                <a:solidFill>
                  <a:schemeClr val="bg1"/>
                </a:solidFill>
                <a:latin typeface="+mj-ea"/>
                <a:ea typeface="+mj-ea"/>
              </a:rPr>
              <a:t>月</a:t>
            </a:r>
            <a:r>
              <a:rPr lang="zh-CN" altLang="en-US" b="1" dirty="0">
                <a:solidFill>
                  <a:schemeClr val="bg1"/>
                </a:solidFill>
                <a:latin typeface="+mj-ea"/>
                <a:ea typeface="+mj-ea"/>
              </a:rPr>
              <a:t>流通活跃</a:t>
            </a:r>
            <a:r>
              <a:rPr lang="en-US" altLang="zh-CN" b="1" dirty="0">
                <a:solidFill>
                  <a:schemeClr val="bg1"/>
                </a:solidFill>
                <a:latin typeface="+mj-ea"/>
                <a:ea typeface="+mj-ea"/>
              </a:rPr>
              <a:t>TOP5</a:t>
            </a:r>
            <a:endParaRPr lang="zh-CN" altLang="en-US" b="1" dirty="0">
              <a:solidFill>
                <a:schemeClr val="bg1"/>
              </a:solidFill>
              <a:latin typeface="+mj-ea"/>
              <a:ea typeface="+mj-ea"/>
            </a:endParaRPr>
          </a:p>
        </p:txBody>
      </p:sp>
      <p:sp>
        <p:nvSpPr>
          <p:cNvPr id="95" name="文本框 94">
            <a:extLst>
              <a:ext uri="{FF2B5EF4-FFF2-40B4-BE49-F238E27FC236}">
                <a16:creationId xmlns:a16="http://schemas.microsoft.com/office/drawing/2014/main" id="{7E1EBCAB-22C2-442A-B577-91D20374F095}"/>
              </a:ext>
            </a:extLst>
          </p:cNvPr>
          <p:cNvSpPr txBox="1"/>
          <p:nvPr/>
        </p:nvSpPr>
        <p:spPr>
          <a:xfrm>
            <a:off x="161933" y="4848169"/>
            <a:ext cx="8964904" cy="1585947"/>
          </a:xfrm>
          <a:prstGeom prst="rect">
            <a:avLst/>
          </a:prstGeom>
          <a:noFill/>
        </p:spPr>
        <p:txBody>
          <a:bodyPr wrap="square" rtlCol="0">
            <a:spAutoFit/>
          </a:bodyPr>
          <a:lstStyle/>
          <a:p>
            <a:pPr algn="l">
              <a:lnSpc>
                <a:spcPct val="150000"/>
              </a:lnSpc>
            </a:pPr>
            <a:r>
              <a:rPr kumimoji="0" lang="en-US" altLang="zh-CN" sz="11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2024</a:t>
            </a:r>
            <a:r>
              <a:rPr kumimoji="0" lang="zh-CN" altLang="en-US" sz="11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年</a:t>
            </a:r>
            <a:r>
              <a:rPr lang="en-US" altLang="zh-CN" sz="1100" dirty="0">
                <a:latin typeface="微软雅黑" panose="020B0503020204020204" pitchFamily="34" charset="-122"/>
                <a:ea typeface="微软雅黑" panose="020B0503020204020204" pitchFamily="34" charset="-122"/>
              </a:rPr>
              <a:t>4</a:t>
            </a:r>
            <a:r>
              <a:rPr kumimoji="0" lang="zh-CN" altLang="en-US" sz="11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月</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lang="zh-CN" altLang="en-US" sz="1100" dirty="0">
                <a:latin typeface="微软雅黑" panose="020B0503020204020204" pitchFamily="34" charset="-122"/>
                <a:ea typeface="微软雅黑" panose="020B0503020204020204" pitchFamily="34" charset="-122"/>
              </a:rPr>
              <a:t>全国转籍比例排名前五的省份是北京、江苏、</a:t>
            </a:r>
            <a:r>
              <a:rPr lang="zh-CN" altLang="en-US" sz="1100">
                <a:latin typeface="微软雅黑" panose="020B0503020204020204" pitchFamily="34" charset="-122"/>
                <a:ea typeface="微软雅黑" panose="020B0503020204020204" pitchFamily="34" charset="-122"/>
              </a:rPr>
              <a:t>浙江、山东、上海。</a:t>
            </a:r>
            <a:endParaRPr lang="en-US" altLang="zh-CN" sz="1100" dirty="0">
              <a:latin typeface="微软雅黑" panose="020B0503020204020204" pitchFamily="34" charset="-122"/>
              <a:ea typeface="微软雅黑" panose="020B0503020204020204" pitchFamily="34" charset="-122"/>
            </a:endParaRPr>
          </a:p>
          <a:p>
            <a:pPr algn="l">
              <a:lnSpc>
                <a:spcPct val="150000"/>
              </a:lnSpc>
            </a:pPr>
            <a:r>
              <a:rPr lang="zh-CN" altLang="en-US" sz="1100" dirty="0">
                <a:latin typeface="微软雅黑" panose="020B0503020204020204" pitchFamily="34" charset="-122"/>
                <a:ea typeface="微软雅黑" panose="020B0503020204020204" pitchFamily="34" charset="-122"/>
              </a:rPr>
              <a:t>具体来看北京转籍</a:t>
            </a:r>
            <a:r>
              <a:rPr lang="zh-CN" altLang="en-US" sz="1100">
                <a:latin typeface="微软雅黑" panose="020B0503020204020204" pitchFamily="34" charset="-122"/>
                <a:ea typeface="微软雅黑" panose="020B0503020204020204" pitchFamily="34" charset="-122"/>
              </a:rPr>
              <a:t>率为</a:t>
            </a:r>
            <a:r>
              <a:rPr lang="en-US" altLang="zh-CN" sz="1100">
                <a:latin typeface="微软雅黑" panose="020B0503020204020204" pitchFamily="34" charset="-122"/>
                <a:ea typeface="微软雅黑" panose="020B0503020204020204" pitchFamily="34" charset="-122"/>
              </a:rPr>
              <a:t>35.85%</a:t>
            </a:r>
            <a:r>
              <a:rPr lang="zh-CN" altLang="en-US" sz="1100" dirty="0">
                <a:latin typeface="微软雅黑" panose="020B0503020204020204" pitchFamily="34" charset="-122"/>
                <a:ea typeface="微软雅黑" panose="020B0503020204020204" pitchFamily="34" charset="-122"/>
              </a:rPr>
              <a:t>，环</a:t>
            </a:r>
            <a:r>
              <a:rPr lang="zh-CN" altLang="en-US" sz="1100">
                <a:latin typeface="微软雅黑" panose="020B0503020204020204" pitchFamily="34" charset="-122"/>
                <a:ea typeface="微软雅黑" panose="020B0503020204020204" pitchFamily="34" charset="-122"/>
              </a:rPr>
              <a:t>比下降</a:t>
            </a:r>
            <a:r>
              <a:rPr lang="en-US" altLang="zh-CN" sz="1100">
                <a:latin typeface="微软雅黑" panose="020B0503020204020204" pitchFamily="34" charset="-122"/>
                <a:ea typeface="微软雅黑" panose="020B0503020204020204" pitchFamily="34" charset="-122"/>
              </a:rPr>
              <a:t>0.4%</a:t>
            </a:r>
            <a:r>
              <a:rPr lang="zh-CN" altLang="en-US" sz="1100" dirty="0">
                <a:latin typeface="微软雅黑" panose="020B0503020204020204" pitchFamily="34" charset="-122"/>
                <a:ea typeface="微软雅黑" panose="020B0503020204020204" pitchFamily="34" charset="-122"/>
              </a:rPr>
              <a:t>，</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a:t>
            </a:r>
            <a:r>
              <a:rPr kumimoji="0" lang="zh-CN" altLang="en-US"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量为</a:t>
            </a:r>
            <a:r>
              <a:rPr lang="en-US" altLang="zh-CN" sz="1100">
                <a:latin typeface="微软雅黑" panose="020B0503020204020204" pitchFamily="34" charset="-122"/>
                <a:ea typeface="微软雅黑" panose="020B0503020204020204" pitchFamily="34" charset="-122"/>
              </a:rPr>
              <a:t>2.28</a:t>
            </a:r>
            <a:r>
              <a:rPr kumimoji="0" lang="zh-CN" altLang="en-US"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万</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辆；</a:t>
            </a:r>
            <a:endParaRPr kumimoji="0" lang="en-US" altLang="zh-CN"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150000"/>
              </a:lnSpc>
            </a:pPr>
            <a:r>
              <a:rPr lang="zh-CN" altLang="en-US" sz="1100" dirty="0">
                <a:latin typeface="微软雅黑" panose="020B0503020204020204" pitchFamily="34" charset="-122"/>
                <a:ea typeface="微软雅黑" panose="020B0503020204020204" pitchFamily="34" charset="-122"/>
              </a:rPr>
              <a:t>江苏</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a:t>
            </a:r>
            <a:r>
              <a:rPr kumimoji="0" lang="zh-CN" altLang="en-US"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率为</a:t>
            </a:r>
            <a:r>
              <a:rPr lang="en-US" altLang="zh-CN" sz="1100">
                <a:latin typeface="微软雅黑" panose="020B0503020204020204" pitchFamily="34" charset="-122"/>
                <a:ea typeface="微软雅黑" panose="020B0503020204020204" pitchFamily="34" charset="-122"/>
              </a:rPr>
              <a:t>33.63%</a:t>
            </a:r>
            <a:r>
              <a:rPr lang="zh-CN" altLang="en-US" sz="1100" dirty="0">
                <a:latin typeface="微软雅黑" panose="020B0503020204020204" pitchFamily="34" charset="-122"/>
                <a:ea typeface="微软雅黑" panose="020B0503020204020204" pitchFamily="34" charset="-122"/>
              </a:rPr>
              <a:t>，环</a:t>
            </a:r>
            <a:r>
              <a:rPr lang="zh-CN" altLang="en-US" sz="1100">
                <a:latin typeface="微软雅黑" panose="020B0503020204020204" pitchFamily="34" charset="-122"/>
                <a:ea typeface="微软雅黑" panose="020B0503020204020204" pitchFamily="34" charset="-122"/>
              </a:rPr>
              <a:t>比下降</a:t>
            </a:r>
            <a:r>
              <a:rPr lang="en-US" altLang="zh-CN" sz="1100">
                <a:latin typeface="微软雅黑" panose="020B0503020204020204" pitchFamily="34" charset="-122"/>
                <a:ea typeface="微软雅黑" panose="020B0503020204020204" pitchFamily="34" charset="-122"/>
              </a:rPr>
              <a:t>1.7%</a:t>
            </a:r>
            <a:r>
              <a:rPr lang="zh-CN" altLang="en-US" sz="1100" dirty="0">
                <a:latin typeface="微软雅黑" panose="020B0503020204020204" pitchFamily="34" charset="-122"/>
                <a:ea typeface="微软雅黑" panose="020B0503020204020204" pitchFamily="34" charset="-122"/>
              </a:rPr>
              <a:t>，</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a:t>
            </a:r>
            <a:r>
              <a:rPr kumimoji="0" lang="zh-CN" altLang="en-US"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籍量</a:t>
            </a:r>
            <a:r>
              <a:rPr kumimoji="0" lang="en-US" altLang="zh-CN"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3.25</a:t>
            </a:r>
            <a:r>
              <a:rPr kumimoji="0" lang="zh-CN" altLang="en-US"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万</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辆；</a:t>
            </a:r>
            <a:endParaRPr kumimoji="0" lang="en-US" altLang="zh-CN"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150000"/>
              </a:lnSpc>
            </a:pPr>
            <a:r>
              <a:rPr lang="zh-CN" altLang="en-US" sz="1100" dirty="0">
                <a:latin typeface="微软雅黑" panose="020B0503020204020204" pitchFamily="34" charset="-122"/>
                <a:ea typeface="微软雅黑" panose="020B0503020204020204" pitchFamily="34" charset="-122"/>
              </a:rPr>
              <a:t>浙江</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a:t>
            </a:r>
            <a:r>
              <a:rPr kumimoji="0" lang="zh-CN" altLang="en-US"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率为</a:t>
            </a:r>
            <a:r>
              <a:rPr kumimoji="0" lang="en-US" altLang="zh-CN"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31.86%</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lang="zh-CN" altLang="en-US" sz="1100">
                <a:latin typeface="微软雅黑" panose="020B0503020204020204" pitchFamily="34" charset="-122"/>
                <a:ea typeface="微软雅黑" panose="020B0503020204020204" pitchFamily="34" charset="-122"/>
              </a:rPr>
              <a:t>环比下降</a:t>
            </a:r>
            <a:r>
              <a:rPr lang="en-US" altLang="zh-CN" sz="1100">
                <a:latin typeface="微软雅黑" panose="020B0503020204020204" pitchFamily="34" charset="-122"/>
                <a:ea typeface="微软雅黑" panose="020B0503020204020204" pitchFamily="34" charset="-122"/>
              </a:rPr>
              <a:t>0.5%</a:t>
            </a:r>
            <a:r>
              <a:rPr lang="zh-CN" altLang="en-US" sz="1100" dirty="0">
                <a:latin typeface="微软雅黑" panose="020B0503020204020204" pitchFamily="34" charset="-122"/>
                <a:ea typeface="微软雅黑" panose="020B0503020204020204" pitchFamily="34" charset="-122"/>
              </a:rPr>
              <a:t>，</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a:t>
            </a:r>
            <a:r>
              <a:rPr kumimoji="0" lang="zh-CN" altLang="en-US"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量为</a:t>
            </a:r>
            <a:r>
              <a:rPr kumimoji="0" lang="en-US" altLang="zh-CN"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4.30</a:t>
            </a:r>
            <a:r>
              <a:rPr kumimoji="0" lang="zh-CN" altLang="en-US"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万辆；</a:t>
            </a:r>
            <a:endParaRPr kumimoji="0" lang="en-US" altLang="zh-CN"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endParaRPr>
          </a:p>
          <a:p>
            <a:pPr>
              <a:lnSpc>
                <a:spcPct val="150000"/>
              </a:lnSpc>
            </a:pPr>
            <a:r>
              <a:rPr lang="zh-CN" altLang="en-US" sz="1100">
                <a:latin typeface="微软雅黑" panose="020B0503020204020204" pitchFamily="34" charset="-122"/>
                <a:ea typeface="微软雅黑" panose="020B0503020204020204" pitchFamily="34" charset="-122"/>
              </a:rPr>
              <a:t>山东</a:t>
            </a:r>
            <a:r>
              <a:rPr kumimoji="0" lang="zh-CN" altLang="en-US"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转籍率为</a:t>
            </a:r>
            <a:r>
              <a:rPr kumimoji="0" lang="en-US" altLang="zh-CN"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30.88%</a:t>
            </a:r>
            <a:r>
              <a:rPr kumimoji="0" lang="zh-CN" altLang="en-US"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a:t>
            </a:r>
            <a:r>
              <a:rPr lang="zh-CN" altLang="en-US" sz="1100">
                <a:latin typeface="微软雅黑" panose="020B0503020204020204" pitchFamily="34" charset="-122"/>
                <a:ea typeface="微软雅黑" panose="020B0503020204020204" pitchFamily="34" charset="-122"/>
              </a:rPr>
              <a:t>环比增长</a:t>
            </a:r>
            <a:r>
              <a:rPr lang="en-US" altLang="zh-CN" sz="1100">
                <a:latin typeface="微软雅黑" panose="020B0503020204020204" pitchFamily="34" charset="-122"/>
                <a:ea typeface="微软雅黑" panose="020B0503020204020204" pitchFamily="34" charset="-122"/>
              </a:rPr>
              <a:t>0.2%</a:t>
            </a:r>
            <a:r>
              <a:rPr lang="zh-CN" altLang="en-US" sz="1100">
                <a:latin typeface="微软雅黑" panose="020B0503020204020204" pitchFamily="34" charset="-122"/>
                <a:ea typeface="微软雅黑" panose="020B0503020204020204" pitchFamily="34" charset="-122"/>
              </a:rPr>
              <a:t>，</a:t>
            </a:r>
            <a:r>
              <a:rPr kumimoji="0" lang="zh-CN" altLang="en-US"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转籍量为</a:t>
            </a:r>
            <a:r>
              <a:rPr kumimoji="0" lang="en-US" altLang="zh-CN"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5.03</a:t>
            </a:r>
            <a:r>
              <a:rPr kumimoji="0" lang="zh-CN" altLang="en-US"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万辆；</a:t>
            </a:r>
            <a:endParaRPr kumimoji="0" lang="en-US" altLang="zh-CN"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endParaRPr>
          </a:p>
          <a:p>
            <a:pPr>
              <a:lnSpc>
                <a:spcPct val="150000"/>
              </a:lnSpc>
            </a:pPr>
            <a:r>
              <a:rPr kumimoji="0" lang="zh-CN" altLang="en-US"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上海转籍率为</a:t>
            </a:r>
            <a:r>
              <a:rPr kumimoji="0" lang="en-US" altLang="zh-CN"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30.48%</a:t>
            </a:r>
            <a:r>
              <a:rPr kumimoji="0" lang="zh-CN" altLang="en-US"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a:t>
            </a:r>
            <a:r>
              <a:rPr lang="zh-CN" altLang="en-US" sz="1100">
                <a:latin typeface="微软雅黑" panose="020B0503020204020204" pitchFamily="34" charset="-122"/>
                <a:ea typeface="微软雅黑" panose="020B0503020204020204" pitchFamily="34" charset="-122"/>
              </a:rPr>
              <a:t>环比下降</a:t>
            </a:r>
            <a:r>
              <a:rPr lang="en-US" altLang="zh-CN" sz="1100">
                <a:latin typeface="微软雅黑" panose="020B0503020204020204" pitchFamily="34" charset="-122"/>
                <a:ea typeface="微软雅黑" panose="020B0503020204020204" pitchFamily="34" charset="-122"/>
              </a:rPr>
              <a:t>0.6% </a:t>
            </a:r>
            <a:r>
              <a:rPr lang="zh-CN" altLang="en-US" sz="1100">
                <a:latin typeface="微软雅黑" panose="020B0503020204020204" pitchFamily="34" charset="-122"/>
                <a:ea typeface="微软雅黑" panose="020B0503020204020204" pitchFamily="34" charset="-122"/>
              </a:rPr>
              <a:t>，</a:t>
            </a:r>
            <a:r>
              <a:rPr kumimoji="0" lang="zh-CN" altLang="en-US"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转籍量为</a:t>
            </a:r>
            <a:r>
              <a:rPr kumimoji="0" lang="en-US" altLang="zh-CN"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1.36</a:t>
            </a:r>
            <a:r>
              <a:rPr kumimoji="0" lang="zh-CN" altLang="en-US"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万辆</a:t>
            </a:r>
            <a:r>
              <a:rPr lang="zh-CN" altLang="en-US" sz="1100">
                <a:latin typeface="微软雅黑" panose="020B0503020204020204" pitchFamily="34" charset="-122"/>
                <a:ea typeface="微软雅黑" panose="020B0503020204020204" pitchFamily="34" charset="-122"/>
              </a:rPr>
              <a:t>。</a:t>
            </a:r>
            <a:endParaRPr kumimoji="0" lang="en-US" altLang="zh-CN"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cxnSp>
        <p:nvCxnSpPr>
          <p:cNvPr id="101" name="直接箭头连接符 100">
            <a:extLst>
              <a:ext uri="{FF2B5EF4-FFF2-40B4-BE49-F238E27FC236}">
                <a16:creationId xmlns:a16="http://schemas.microsoft.com/office/drawing/2014/main" id="{D393E787-6DE6-4CCA-AD07-842267845B0D}"/>
              </a:ext>
            </a:extLst>
          </p:cNvPr>
          <p:cNvCxnSpPr>
            <a:cxnSpLocks/>
          </p:cNvCxnSpPr>
          <p:nvPr/>
        </p:nvCxnSpPr>
        <p:spPr>
          <a:xfrm>
            <a:off x="7170506" y="4102989"/>
            <a:ext cx="0" cy="149490"/>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cxnSp>
        <p:nvCxnSpPr>
          <p:cNvPr id="98" name="直接箭头连接符 97">
            <a:extLst>
              <a:ext uri="{FF2B5EF4-FFF2-40B4-BE49-F238E27FC236}">
                <a16:creationId xmlns:a16="http://schemas.microsoft.com/office/drawing/2014/main" id="{778501F5-79B1-48C8-BABD-71D6B7C903D3}"/>
              </a:ext>
            </a:extLst>
          </p:cNvPr>
          <p:cNvCxnSpPr>
            <a:cxnSpLocks/>
          </p:cNvCxnSpPr>
          <p:nvPr/>
        </p:nvCxnSpPr>
        <p:spPr>
          <a:xfrm>
            <a:off x="7169196" y="2580341"/>
            <a:ext cx="0" cy="160389"/>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cxnSp>
        <p:nvCxnSpPr>
          <p:cNvPr id="99" name="直接箭头连接符 98">
            <a:extLst>
              <a:ext uri="{FF2B5EF4-FFF2-40B4-BE49-F238E27FC236}">
                <a16:creationId xmlns:a16="http://schemas.microsoft.com/office/drawing/2014/main" id="{02EA2A30-9E17-42E1-906A-505D8150DA0D}"/>
              </a:ext>
            </a:extLst>
          </p:cNvPr>
          <p:cNvCxnSpPr>
            <a:cxnSpLocks/>
          </p:cNvCxnSpPr>
          <p:nvPr/>
        </p:nvCxnSpPr>
        <p:spPr>
          <a:xfrm>
            <a:off x="7169196" y="2947165"/>
            <a:ext cx="0" cy="160389"/>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cxnSp>
        <p:nvCxnSpPr>
          <p:cNvPr id="103" name="直接箭头连接符 102">
            <a:extLst>
              <a:ext uri="{FF2B5EF4-FFF2-40B4-BE49-F238E27FC236}">
                <a16:creationId xmlns:a16="http://schemas.microsoft.com/office/drawing/2014/main" id="{7EF4C09C-F46A-4826-8218-6D6B438A3710}"/>
              </a:ext>
            </a:extLst>
          </p:cNvPr>
          <p:cNvCxnSpPr>
            <a:cxnSpLocks/>
          </p:cNvCxnSpPr>
          <p:nvPr/>
        </p:nvCxnSpPr>
        <p:spPr>
          <a:xfrm flipV="1">
            <a:off x="7171562" y="3752737"/>
            <a:ext cx="0" cy="15012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00" name="直接箭头连接符 99">
            <a:extLst>
              <a:ext uri="{FF2B5EF4-FFF2-40B4-BE49-F238E27FC236}">
                <a16:creationId xmlns:a16="http://schemas.microsoft.com/office/drawing/2014/main" id="{DD5F52BF-E5DF-4F18-B23E-D0E5E4B9992F}"/>
              </a:ext>
            </a:extLst>
          </p:cNvPr>
          <p:cNvCxnSpPr>
            <a:cxnSpLocks/>
          </p:cNvCxnSpPr>
          <p:nvPr/>
        </p:nvCxnSpPr>
        <p:spPr>
          <a:xfrm>
            <a:off x="7169196" y="3348535"/>
            <a:ext cx="0" cy="149490"/>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93486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416320"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经销商调研情况</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04</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36647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300D041-C804-4F09-9845-79D6504A3530}"/>
              </a:ext>
            </a:extLst>
          </p:cNvPr>
          <p:cNvSpPr txBox="1"/>
          <p:nvPr/>
        </p:nvSpPr>
        <p:spPr>
          <a:xfrm>
            <a:off x="436227" y="310393"/>
            <a:ext cx="2749471" cy="400110"/>
          </a:xfrm>
          <a:prstGeom prst="rect">
            <a:avLst/>
          </a:prstGeom>
          <a:noFill/>
        </p:spPr>
        <p:txBody>
          <a:bodyPr wrap="none" rtlCol="0">
            <a:spAutoFit/>
          </a:bodyPr>
          <a:lstStyle/>
          <a:p>
            <a:pPr eaLnBrk="0" fontAlgn="base" hangingPunct="0">
              <a:spcBef>
                <a:spcPct val="0"/>
              </a:spcBef>
              <a:spcAft>
                <a:spcPct val="0"/>
              </a:spcAft>
            </a:pPr>
            <a:r>
              <a:rPr lang="zh-CN" altLang="en-US" sz="2000" b="1">
                <a:solidFill>
                  <a:schemeClr val="bg2">
                    <a:lumMod val="25000"/>
                  </a:schemeClr>
                </a:solidFill>
                <a:latin typeface="微软雅黑" panose="020B0503020204020204" pitchFamily="34" charset="-122"/>
                <a:ea typeface="微软雅黑" panose="020B0503020204020204" pitchFamily="34" charset="-122"/>
              </a:rPr>
              <a:t>二手车经销商情况分析</a:t>
            </a:r>
            <a:endParaRPr lang="zh-CN" altLang="en-US" sz="2000" b="1"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id="{217B065B-FCB1-4B31-AE64-DE7F8AA9E215}"/>
              </a:ext>
            </a:extLst>
          </p:cNvPr>
          <p:cNvSpPr txBox="1"/>
          <p:nvPr/>
        </p:nvSpPr>
        <p:spPr>
          <a:xfrm>
            <a:off x="5095823" y="2616607"/>
            <a:ext cx="3681800" cy="2783519"/>
          </a:xfrm>
          <a:prstGeom prst="rect">
            <a:avLst/>
          </a:prstGeom>
          <a:noFill/>
        </p:spPr>
        <p:txBody>
          <a:bodyPr wrap="square" rtlCol="0">
            <a:spAutoFit/>
          </a:bodyPr>
          <a:lstStyle/>
          <a:p>
            <a:pPr>
              <a:lnSpc>
                <a:spcPct val="250000"/>
              </a:lnSpc>
            </a:pPr>
            <a:r>
              <a:rPr lang="zh-CN" altLang="zh-CN" sz="1200" b="1" dirty="0">
                <a:latin typeface="微软雅黑" panose="020B0503020204020204" pitchFamily="34" charset="-122"/>
                <a:ea typeface="微软雅黑" panose="020B0503020204020204" pitchFamily="34" charset="-122"/>
              </a:rPr>
              <a:t>调研</a:t>
            </a:r>
            <a:r>
              <a:rPr lang="zh-CN" altLang="en-US" sz="1200" b="1" dirty="0">
                <a:latin typeface="微软雅黑" panose="020B0503020204020204" pitchFamily="34" charset="-122"/>
                <a:ea typeface="微软雅黑" panose="020B0503020204020204" pitchFamily="34" charset="-122"/>
              </a:rPr>
              <a:t>显示</a:t>
            </a:r>
            <a:r>
              <a:rPr lang="zh-CN" altLang="zh-CN" sz="1200" b="1">
                <a:latin typeface="微软雅黑" panose="020B0503020204020204" pitchFamily="34" charset="-122"/>
                <a:ea typeface="微软雅黑" panose="020B0503020204020204" pitchFamily="34" charset="-122"/>
              </a:rPr>
              <a:t>，</a:t>
            </a:r>
            <a:r>
              <a:rPr lang="en-US" altLang="zh-CN" sz="1200" b="1">
                <a:latin typeface="微软雅黑" panose="020B0503020204020204" pitchFamily="34" charset="-122"/>
                <a:ea typeface="微软雅黑" panose="020B0503020204020204" pitchFamily="34" charset="-122"/>
              </a:rPr>
              <a:t>2024</a:t>
            </a:r>
            <a:r>
              <a:rPr lang="zh-CN" altLang="en-US" sz="1200" b="1">
                <a:latin typeface="微软雅黑" panose="020B0503020204020204" pitchFamily="34" charset="-122"/>
                <a:ea typeface="微软雅黑" panose="020B0503020204020204" pitchFamily="34" charset="-122"/>
              </a:rPr>
              <a:t>年</a:t>
            </a:r>
            <a:r>
              <a:rPr lang="en-US" altLang="zh-CN" sz="1200" b="1">
                <a:latin typeface="微软雅黑" panose="020B0503020204020204" pitchFamily="34" charset="-122"/>
                <a:ea typeface="微软雅黑" panose="020B0503020204020204" pitchFamily="34" charset="-122"/>
              </a:rPr>
              <a:t>5</a:t>
            </a:r>
            <a:r>
              <a:rPr lang="zh-CN" altLang="en-US" sz="1200" b="1">
                <a:latin typeface="微软雅黑" panose="020B0503020204020204" pitchFamily="34" charset="-122"/>
                <a:ea typeface="微软雅黑" panose="020B0503020204020204" pitchFamily="34" charset="-122"/>
              </a:rPr>
              <a:t>月份</a:t>
            </a:r>
            <a:r>
              <a:rPr lang="zh-CN" altLang="en-US" sz="1200" b="1" dirty="0">
                <a:latin typeface="微软雅黑" panose="020B0503020204020204" pitchFamily="34" charset="-122"/>
                <a:ea typeface="微软雅黑" panose="020B0503020204020204" pitchFamily="34" charset="-122"/>
              </a:rPr>
              <a:t>库存周期</a:t>
            </a:r>
            <a:r>
              <a:rPr lang="en-US" altLang="zh-CN" sz="1200" b="1" dirty="0">
                <a:latin typeface="微软雅黑" panose="020B0503020204020204" pitchFamily="34" charset="-122"/>
                <a:ea typeface="微软雅黑" panose="020B0503020204020204" pitchFamily="34" charset="-122"/>
              </a:rPr>
              <a:t>15</a:t>
            </a:r>
            <a:r>
              <a:rPr lang="zh-CN" altLang="en-US" sz="1200" b="1" dirty="0">
                <a:latin typeface="微软雅黑" panose="020B0503020204020204" pitchFamily="34" charset="-122"/>
                <a:ea typeface="微软雅黑" panose="020B0503020204020204" pitchFamily="34" charset="-122"/>
              </a:rPr>
              <a:t>天以内的</a:t>
            </a:r>
            <a:r>
              <a:rPr lang="zh-CN" altLang="en-US" sz="1200" b="1">
                <a:latin typeface="微软雅黑" panose="020B0503020204020204" pitchFamily="34" charset="-122"/>
                <a:ea typeface="微软雅黑" panose="020B0503020204020204" pitchFamily="34" charset="-122"/>
              </a:rPr>
              <a:t>企业占</a:t>
            </a:r>
            <a:r>
              <a:rPr lang="en-US" altLang="zh-CN" sz="1200" b="1">
                <a:latin typeface="微软雅黑" panose="020B0503020204020204" pitchFamily="34" charset="-122"/>
                <a:ea typeface="微软雅黑" panose="020B0503020204020204" pitchFamily="34" charset="-122"/>
              </a:rPr>
              <a:t>9.6%</a:t>
            </a:r>
            <a:r>
              <a:rPr lang="zh-CN" altLang="en-US" sz="1200" b="1" dirty="0">
                <a:latin typeface="微软雅黑" panose="020B0503020204020204" pitchFamily="34" charset="-122"/>
                <a:ea typeface="微软雅黑" panose="020B0503020204020204" pitchFamily="34" charset="-122"/>
              </a:rPr>
              <a:t>，</a:t>
            </a:r>
            <a:r>
              <a:rPr lang="zh-CN" altLang="en-US" sz="1200" b="1">
                <a:latin typeface="微软雅黑" panose="020B0503020204020204" pitchFamily="34" charset="-122"/>
                <a:ea typeface="微软雅黑" panose="020B0503020204020204" pitchFamily="34" charset="-122"/>
              </a:rPr>
              <a:t>较上月下降了</a:t>
            </a:r>
            <a:r>
              <a:rPr lang="en-US" altLang="zh-CN" sz="1200" b="1">
                <a:latin typeface="微软雅黑" panose="020B0503020204020204" pitchFamily="34" charset="-122"/>
                <a:ea typeface="微软雅黑" panose="020B0503020204020204" pitchFamily="34" charset="-122"/>
              </a:rPr>
              <a:t>0.5	% </a:t>
            </a:r>
            <a:r>
              <a:rPr lang="zh-CN" altLang="en-US" sz="1200" b="1">
                <a:latin typeface="微软雅黑" panose="020B0503020204020204" pitchFamily="34" charset="-122"/>
                <a:ea typeface="微软雅黑" panose="020B0503020204020204" pitchFamily="34" charset="-122"/>
              </a:rPr>
              <a:t>。库存</a:t>
            </a:r>
            <a:r>
              <a:rPr lang="zh-CN" altLang="en-US" sz="1200" b="1" dirty="0">
                <a:latin typeface="微软雅黑" panose="020B0503020204020204" pitchFamily="34" charset="-122"/>
                <a:ea typeface="微软雅黑" panose="020B0503020204020204" pitchFamily="34" charset="-122"/>
              </a:rPr>
              <a:t>周期在</a:t>
            </a:r>
            <a:r>
              <a:rPr lang="en-US" altLang="zh-CN" sz="1200" b="1" dirty="0">
                <a:latin typeface="微软雅黑" panose="020B0503020204020204" pitchFamily="34" charset="-122"/>
                <a:ea typeface="微软雅黑" panose="020B0503020204020204" pitchFamily="34" charset="-122"/>
              </a:rPr>
              <a:t>15-30</a:t>
            </a:r>
            <a:r>
              <a:rPr lang="zh-CN" altLang="en-US" sz="1200" b="1" dirty="0">
                <a:latin typeface="微软雅黑" panose="020B0503020204020204" pitchFamily="34" charset="-122"/>
                <a:ea typeface="微软雅黑" panose="020B0503020204020204" pitchFamily="34" charset="-122"/>
              </a:rPr>
              <a:t>天的</a:t>
            </a:r>
            <a:r>
              <a:rPr lang="zh-CN" altLang="en-US" sz="1200" b="1">
                <a:latin typeface="微软雅黑" panose="020B0503020204020204" pitchFamily="34" charset="-122"/>
                <a:ea typeface="微软雅黑" panose="020B0503020204020204" pitchFamily="34" charset="-122"/>
              </a:rPr>
              <a:t>企业占</a:t>
            </a:r>
            <a:r>
              <a:rPr lang="en-US" altLang="zh-CN" sz="1200" b="1">
                <a:latin typeface="微软雅黑" panose="020B0503020204020204" pitchFamily="34" charset="-122"/>
                <a:ea typeface="微软雅黑" panose="020B0503020204020204" pitchFamily="34" charset="-122"/>
              </a:rPr>
              <a:t>55.1%</a:t>
            </a:r>
            <a:r>
              <a:rPr lang="zh-CN" altLang="en-US" sz="1200" b="1" dirty="0">
                <a:latin typeface="微软雅黑" panose="020B0503020204020204" pitchFamily="34" charset="-122"/>
                <a:ea typeface="微软雅黑" panose="020B0503020204020204" pitchFamily="34" charset="-122"/>
              </a:rPr>
              <a:t>，</a:t>
            </a:r>
            <a:r>
              <a:rPr lang="zh-CN" altLang="en-US" sz="1200" b="1">
                <a:latin typeface="微软雅黑" panose="020B0503020204020204" pitchFamily="34" charset="-122"/>
                <a:ea typeface="微软雅黑" panose="020B0503020204020204" pitchFamily="34" charset="-122"/>
              </a:rPr>
              <a:t>较上月增长了</a:t>
            </a:r>
            <a:r>
              <a:rPr lang="en-US" altLang="zh-CN" sz="1200" b="1">
                <a:latin typeface="微软雅黑" panose="020B0503020204020204" pitchFamily="34" charset="-122"/>
                <a:ea typeface="微软雅黑" panose="020B0503020204020204" pitchFamily="34" charset="-122"/>
              </a:rPr>
              <a:t>2%</a:t>
            </a:r>
            <a:r>
              <a:rPr lang="zh-CN" altLang="en-US" sz="1200" b="1">
                <a:latin typeface="微软雅黑" panose="020B0503020204020204" pitchFamily="34" charset="-122"/>
                <a:ea typeface="微软雅黑" panose="020B0503020204020204" pitchFamily="34" charset="-122"/>
              </a:rPr>
              <a:t>。库存</a:t>
            </a:r>
            <a:r>
              <a:rPr lang="zh-CN" altLang="en-US" sz="1200" b="1" dirty="0">
                <a:latin typeface="微软雅黑" panose="020B0503020204020204" pitchFamily="34" charset="-122"/>
                <a:ea typeface="微软雅黑" panose="020B0503020204020204" pitchFamily="34" charset="-122"/>
              </a:rPr>
              <a:t>周期</a:t>
            </a:r>
            <a:r>
              <a:rPr lang="en-US" altLang="zh-CN" sz="1200" b="1" dirty="0">
                <a:latin typeface="微软雅黑" panose="020B0503020204020204" pitchFamily="34" charset="-122"/>
                <a:ea typeface="微软雅黑" panose="020B0503020204020204" pitchFamily="34" charset="-122"/>
              </a:rPr>
              <a:t>30</a:t>
            </a:r>
            <a:r>
              <a:rPr lang="zh-CN" altLang="en-US" sz="1200" b="1" dirty="0">
                <a:latin typeface="微软雅黑" panose="020B0503020204020204" pitchFamily="34" charset="-122"/>
                <a:ea typeface="微软雅黑" panose="020B0503020204020204" pitchFamily="34" charset="-122"/>
              </a:rPr>
              <a:t>天以上的</a:t>
            </a:r>
            <a:r>
              <a:rPr lang="zh-CN" altLang="en-US" sz="1200" b="1">
                <a:latin typeface="微软雅黑" panose="020B0503020204020204" pitchFamily="34" charset="-122"/>
                <a:ea typeface="微软雅黑" panose="020B0503020204020204" pitchFamily="34" charset="-122"/>
              </a:rPr>
              <a:t>企业占</a:t>
            </a:r>
            <a:r>
              <a:rPr lang="en-US" altLang="zh-CN" sz="1200" b="1">
                <a:latin typeface="微软雅黑" panose="020B0503020204020204" pitchFamily="34" charset="-122"/>
                <a:ea typeface="微软雅黑" panose="020B0503020204020204" pitchFamily="34" charset="-122"/>
              </a:rPr>
              <a:t>35.3%</a:t>
            </a:r>
            <a:r>
              <a:rPr lang="zh-CN" altLang="en-US" sz="1200" b="1" dirty="0">
                <a:latin typeface="微软雅黑" panose="020B0503020204020204" pitchFamily="34" charset="-122"/>
                <a:ea typeface="微软雅黑" panose="020B0503020204020204" pitchFamily="34" charset="-122"/>
              </a:rPr>
              <a:t>，</a:t>
            </a:r>
            <a:r>
              <a:rPr lang="zh-CN" altLang="en-US" sz="1200" b="1">
                <a:latin typeface="微软雅黑" panose="020B0503020204020204" pitchFamily="34" charset="-122"/>
                <a:ea typeface="微软雅黑" panose="020B0503020204020204" pitchFamily="34" charset="-122"/>
              </a:rPr>
              <a:t>较上月下降了</a:t>
            </a:r>
            <a:r>
              <a:rPr lang="en-US" altLang="zh-CN" sz="1200" b="1">
                <a:latin typeface="微软雅黑" panose="020B0503020204020204" pitchFamily="34" charset="-122"/>
                <a:ea typeface="微软雅黑" panose="020B0503020204020204" pitchFamily="34" charset="-122"/>
              </a:rPr>
              <a:t>1.5%</a:t>
            </a:r>
            <a:r>
              <a:rPr lang="zh-CN" altLang="en-US" sz="1200" b="1">
                <a:latin typeface="微软雅黑" panose="020B0503020204020204" pitchFamily="34" charset="-122"/>
                <a:ea typeface="微软雅黑" panose="020B0503020204020204" pitchFamily="34" charset="-122"/>
              </a:rPr>
              <a:t>。</a:t>
            </a:r>
            <a:endParaRPr lang="en-US" altLang="zh-CN" sz="1200" b="1">
              <a:latin typeface="微软雅黑" panose="020B0503020204020204" pitchFamily="34" charset="-122"/>
              <a:ea typeface="微软雅黑" panose="020B0503020204020204" pitchFamily="34" charset="-122"/>
            </a:endParaRPr>
          </a:p>
          <a:p>
            <a:pPr>
              <a:lnSpc>
                <a:spcPct val="250000"/>
              </a:lnSpc>
            </a:pPr>
            <a:r>
              <a:rPr lang="en-US" altLang="zh-CN" sz="1200" b="1">
                <a:latin typeface="微软雅黑" panose="020B0503020204020204" pitchFamily="34" charset="-122"/>
                <a:ea typeface="微软雅黑" panose="020B0503020204020204" pitchFamily="34" charset="-122"/>
              </a:rPr>
              <a:t>2024</a:t>
            </a:r>
            <a:r>
              <a:rPr lang="zh-CN" altLang="en-US" sz="1200" b="1">
                <a:latin typeface="微软雅黑" panose="020B0503020204020204" pitchFamily="34" charset="-122"/>
                <a:ea typeface="微软雅黑" panose="020B0503020204020204" pitchFamily="34" charset="-122"/>
              </a:rPr>
              <a:t>年</a:t>
            </a:r>
            <a:r>
              <a:rPr lang="en-US" altLang="zh-CN" sz="1200" b="1">
                <a:latin typeface="微软雅黑" panose="020B0503020204020204" pitchFamily="34" charset="-122"/>
                <a:ea typeface="微软雅黑" panose="020B0503020204020204" pitchFamily="34" charset="-122"/>
              </a:rPr>
              <a:t>5</a:t>
            </a:r>
            <a:r>
              <a:rPr lang="zh-CN" altLang="en-US" sz="1200" b="1">
                <a:latin typeface="微软雅黑" panose="020B0503020204020204" pitchFamily="34" charset="-122"/>
                <a:ea typeface="微软雅黑" panose="020B0503020204020204" pitchFamily="34" charset="-122"/>
              </a:rPr>
              <a:t>月份的平均库存周期是</a:t>
            </a:r>
            <a:r>
              <a:rPr lang="en-US" altLang="zh-CN" sz="1200" b="1">
                <a:latin typeface="微软雅黑" panose="020B0503020204020204" pitchFamily="34" charset="-122"/>
                <a:ea typeface="微软雅黑" panose="020B0503020204020204" pitchFamily="34" charset="-122"/>
              </a:rPr>
              <a:t>55</a:t>
            </a:r>
            <a:r>
              <a:rPr lang="zh-CN" altLang="en-US" sz="1200" b="1">
                <a:latin typeface="微软雅黑" panose="020B0503020204020204" pitchFamily="34" charset="-122"/>
                <a:ea typeface="微软雅黑" panose="020B0503020204020204" pitchFamily="34" charset="-122"/>
              </a:rPr>
              <a:t>天，较</a:t>
            </a:r>
            <a:r>
              <a:rPr lang="en-US" altLang="zh-CN" sz="1200" b="1">
                <a:latin typeface="微软雅黑" panose="020B0503020204020204" pitchFamily="34" charset="-122"/>
                <a:ea typeface="微软雅黑" panose="020B0503020204020204" pitchFamily="34" charset="-122"/>
              </a:rPr>
              <a:t>4</a:t>
            </a:r>
            <a:r>
              <a:rPr lang="zh-CN" altLang="en-US" sz="1200" b="1">
                <a:latin typeface="微软雅黑" panose="020B0503020204020204" pitchFamily="34" charset="-122"/>
                <a:ea typeface="微软雅黑" panose="020B0503020204020204" pitchFamily="34" charset="-122"/>
              </a:rPr>
              <a:t>月份增长了</a:t>
            </a:r>
            <a:r>
              <a:rPr lang="en-US" altLang="zh-CN" sz="1200" b="1">
                <a:latin typeface="微软雅黑" panose="020B0503020204020204" pitchFamily="34" charset="-122"/>
                <a:ea typeface="微软雅黑" panose="020B0503020204020204" pitchFamily="34" charset="-122"/>
              </a:rPr>
              <a:t>1</a:t>
            </a:r>
            <a:r>
              <a:rPr lang="zh-CN" altLang="en-US" sz="1200" b="1">
                <a:latin typeface="微软雅黑" panose="020B0503020204020204" pitchFamily="34" charset="-122"/>
                <a:ea typeface="微软雅黑" panose="020B0503020204020204" pitchFamily="34" charset="-122"/>
              </a:rPr>
              <a:t>天。</a:t>
            </a:r>
            <a:endParaRPr lang="en-US" altLang="zh-CN" sz="1200" b="1">
              <a:latin typeface="微软雅黑" panose="020B0503020204020204" pitchFamily="34" charset="-122"/>
              <a:ea typeface="微软雅黑" panose="020B0503020204020204" pitchFamily="34" charset="-122"/>
            </a:endParaRPr>
          </a:p>
        </p:txBody>
      </p:sp>
      <p:graphicFrame>
        <p:nvGraphicFramePr>
          <p:cNvPr id="8" name="图表 7">
            <a:extLst>
              <a:ext uri="{FF2B5EF4-FFF2-40B4-BE49-F238E27FC236}">
                <a16:creationId xmlns:a16="http://schemas.microsoft.com/office/drawing/2014/main" id="{4823A8CF-FC36-4796-B660-202075C8BEB9}"/>
              </a:ext>
            </a:extLst>
          </p:cNvPr>
          <p:cNvGraphicFramePr>
            <a:graphicFrameLocks/>
          </p:cNvGraphicFramePr>
          <p:nvPr>
            <p:extLst>
              <p:ext uri="{D42A27DB-BD31-4B8C-83A1-F6EECF244321}">
                <p14:modId xmlns:p14="http://schemas.microsoft.com/office/powerpoint/2010/main" val="3472388198"/>
              </p:ext>
            </p:extLst>
          </p:nvPr>
        </p:nvGraphicFramePr>
        <p:xfrm>
          <a:off x="366377" y="1282626"/>
          <a:ext cx="4205623" cy="497740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783167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416320"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”行“认证分析</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05</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10930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prstClr val="black"/>
                </a:solidFill>
                <a:latin typeface="微软雅黑" panose="020B0503020204020204" pitchFamily="34" charset="-122"/>
                <a:ea typeface="微软雅黑" panose="020B0503020204020204" pitchFamily="34" charset="-122"/>
              </a:rPr>
              <a:t>5</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月行认证车源区域分布情况</a:t>
            </a:r>
          </a:p>
        </p:txBody>
      </p:sp>
      <p:sp>
        <p:nvSpPr>
          <p:cNvPr id="8" name="文本框 7">
            <a:extLst>
              <a:ext uri="{FF2B5EF4-FFF2-40B4-BE49-F238E27FC236}">
                <a16:creationId xmlns:a16="http://schemas.microsoft.com/office/drawing/2014/main" id="{65EC4ECF-2661-B767-A2C8-57E35ACA8D25}"/>
              </a:ext>
            </a:extLst>
          </p:cNvPr>
          <p:cNvSpPr txBox="1"/>
          <p:nvPr/>
        </p:nvSpPr>
        <p:spPr>
          <a:xfrm>
            <a:off x="248796" y="4456695"/>
            <a:ext cx="8810144" cy="1734064"/>
          </a:xfrm>
          <a:prstGeom prst="rect">
            <a:avLst/>
          </a:prstGeom>
          <a:solidFill>
            <a:schemeClr val="bg1">
              <a:lumMod val="95000"/>
            </a:schemeClr>
          </a:solidFill>
        </p:spPr>
        <p:txBody>
          <a:bodyPr wrap="square" rtlCol="0">
            <a:spAutoFit/>
          </a:bodyPr>
          <a:lstStyle/>
          <a:p>
            <a:pPr>
              <a:lnSpc>
                <a:spcPct val="20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月，行认证共接收到上传车源数据</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55089</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台，其中符合行认证标准的车源数据</a:t>
            </a:r>
            <a:r>
              <a:rPr lang="en-US" altLang="zh-CN" sz="1100" dirty="0">
                <a:solidFill>
                  <a:prstClr val="black"/>
                </a:solidFill>
                <a:latin typeface="微软雅黑" panose="020B0503020204020204" pitchFamily="34" charset="-122"/>
                <a:ea typeface="微软雅黑" panose="020B0503020204020204" pitchFamily="34" charset="-122"/>
              </a:rPr>
              <a:t>48260</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台，符合团标的车源</a:t>
            </a:r>
            <a:r>
              <a:rPr kumimoji="0" lang="zh-CN" altLang="en-US"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数据为</a:t>
            </a:r>
            <a:r>
              <a:rPr kumimoji="0" lang="en-US" altLang="zh-CN"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31711</a:t>
            </a:r>
            <a:r>
              <a:rPr kumimoji="0" lang="zh-CN" altLang="en-US"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台；</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nSpc>
                <a:spcPct val="200000"/>
              </a:lnSpc>
            </a:pPr>
            <a:r>
              <a:rPr lang="zh-CN" altLang="en-US" sz="1100" dirty="0">
                <a:solidFill>
                  <a:schemeClr val="tx1"/>
                </a:solidFill>
                <a:latin typeface="微软雅黑" panose="020B0503020204020204" pitchFamily="34" charset="-122"/>
                <a:ea typeface="微软雅黑" panose="020B0503020204020204" pitchFamily="34" charset="-122"/>
                <a:cs typeface="+mn-cs"/>
              </a:rPr>
              <a:t>其中，本月符合行认证数据占据提交总数的比例约为</a:t>
            </a:r>
            <a:r>
              <a:rPr lang="en-US" altLang="zh-CN" sz="1100" dirty="0">
                <a:solidFill>
                  <a:schemeClr val="tx1"/>
                </a:solidFill>
                <a:latin typeface="微软雅黑" panose="020B0503020204020204" pitchFamily="34" charset="-122"/>
                <a:ea typeface="微软雅黑" panose="020B0503020204020204" pitchFamily="34" charset="-122"/>
                <a:cs typeface="+mn-cs"/>
              </a:rPr>
              <a:t>88%</a:t>
            </a:r>
            <a:r>
              <a:rPr lang="zh-CN" altLang="en-US" sz="1100" dirty="0">
                <a:solidFill>
                  <a:schemeClr val="tx1"/>
                </a:solidFill>
                <a:latin typeface="微软雅黑" panose="020B0503020204020204" pitchFamily="34" charset="-122"/>
                <a:ea typeface="微软雅黑" panose="020B0503020204020204" pitchFamily="34" charset="-122"/>
                <a:cs typeface="+mn-cs"/>
              </a:rPr>
              <a:t>、符合团标的数据比例为</a:t>
            </a:r>
            <a:r>
              <a:rPr lang="en-US" altLang="zh-CN" sz="1100" dirty="0">
                <a:solidFill>
                  <a:schemeClr val="tx1"/>
                </a:solidFill>
                <a:latin typeface="微软雅黑" panose="020B0503020204020204" pitchFamily="34" charset="-122"/>
                <a:ea typeface="微软雅黑" panose="020B0503020204020204" pitchFamily="34" charset="-122"/>
                <a:cs typeface="+mn-cs"/>
              </a:rPr>
              <a:t>58%</a:t>
            </a:r>
            <a:r>
              <a:rPr lang="zh-CN" altLang="en-US" sz="1100" dirty="0">
                <a:solidFill>
                  <a:schemeClr val="tx1"/>
                </a:solidFill>
                <a:latin typeface="微软雅黑" panose="020B0503020204020204" pitchFamily="34" charset="-122"/>
                <a:ea typeface="微软雅黑" panose="020B0503020204020204" pitchFamily="34" charset="-122"/>
                <a:cs typeface="+mn-cs"/>
              </a:rPr>
              <a:t>，整体数据质量</a:t>
            </a:r>
            <a:r>
              <a:rPr lang="zh-CN" altLang="en-US" sz="1100" dirty="0">
                <a:latin typeface="微软雅黑" panose="020B0503020204020204" pitchFamily="34" charset="-122"/>
                <a:ea typeface="微软雅黑" panose="020B0503020204020204" pitchFamily="34" charset="-122"/>
              </a:rPr>
              <a:t>较</a:t>
            </a:r>
            <a:r>
              <a:rPr lang="zh-CN" altLang="en-US" sz="1100" dirty="0">
                <a:solidFill>
                  <a:schemeClr val="tx1"/>
                </a:solidFill>
                <a:latin typeface="微软雅黑" panose="020B0503020204020204" pitchFamily="34" charset="-122"/>
                <a:ea typeface="微软雅黑" panose="020B0503020204020204" pitchFamily="34" charset="-122"/>
                <a:cs typeface="+mn-cs"/>
              </a:rPr>
              <a:t>上月略好；</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nSpc>
                <a:spcPct val="200000"/>
              </a:lnSpc>
            </a:pPr>
            <a:r>
              <a:rPr lang="zh-CN" altLang="en-US" sz="1100" dirty="0">
                <a:solidFill>
                  <a:prstClr val="black"/>
                </a:solidFill>
                <a:latin typeface="微软雅黑" panose="020B0503020204020204" pitchFamily="34" charset="-122"/>
                <a:ea typeface="微软雅黑" panose="020B0503020204020204" pitchFamily="34" charset="-122"/>
              </a:rPr>
              <a:t>进入</a:t>
            </a:r>
            <a:r>
              <a:rPr lang="en-US" altLang="zh-CN" sz="1100" dirty="0">
                <a:solidFill>
                  <a:prstClr val="black"/>
                </a:solidFill>
                <a:latin typeface="微软雅黑" panose="020B0503020204020204" pitchFamily="34" charset="-122"/>
                <a:ea typeface="微软雅黑" panose="020B0503020204020204" pitchFamily="34" charset="-122"/>
              </a:rPr>
              <a:t>5</a:t>
            </a:r>
            <a:r>
              <a:rPr lang="zh-CN" altLang="en-US" sz="1100" dirty="0">
                <a:solidFill>
                  <a:prstClr val="black"/>
                </a:solidFill>
                <a:latin typeface="微软雅黑" panose="020B0503020204020204" pitchFamily="34" charset="-122"/>
                <a:ea typeface="微软雅黑" panose="020B0503020204020204" pitchFamily="34" charset="-122"/>
              </a:rPr>
              <a:t>月份二手车市场环境呈现出一定的“回暖”迹象</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，上报数据较</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月大幅增长约</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28%</a:t>
            </a:r>
            <a:r>
              <a:rPr lang="zh-CN" altLang="en-US" sz="1100" dirty="0">
                <a:solidFill>
                  <a:prstClr val="black"/>
                </a:solidFill>
                <a:latin typeface="微软雅黑" panose="020B0503020204020204" pitchFamily="34" charset="-122"/>
                <a:ea typeface="微软雅黑" panose="020B0503020204020204" pitchFamily="34" charset="-122"/>
              </a:rPr>
              <a:t>；</a:t>
            </a:r>
            <a:endParaRPr lang="en-US" altLang="zh-CN" sz="1100" dirty="0">
              <a:solidFill>
                <a:prstClr val="black"/>
              </a:solidFill>
              <a:latin typeface="微软雅黑" panose="020B0503020204020204" pitchFamily="34" charset="-122"/>
              <a:ea typeface="微软雅黑" panose="020B0503020204020204" pitchFamily="34" charset="-122"/>
            </a:endParaRPr>
          </a:p>
          <a:p>
            <a:pPr>
              <a:lnSpc>
                <a:spcPct val="200000"/>
              </a:lnSpc>
            </a:pPr>
            <a:r>
              <a:rPr lang="zh-CN" altLang="en-US" sz="1100">
                <a:solidFill>
                  <a:prstClr val="black"/>
                </a:solidFill>
                <a:latin typeface="微软雅黑" panose="020B0503020204020204" pitchFamily="34" charset="-122"/>
                <a:ea typeface="微软雅黑" panose="020B0503020204020204" pitchFamily="34" charset="-122"/>
              </a:rPr>
              <a:t>与</a:t>
            </a:r>
            <a:r>
              <a:rPr kumimoji="0" lang="en-US" altLang="zh-CN"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zh-CN" altLang="en-US" sz="1100" dirty="0">
                <a:solidFill>
                  <a:prstClr val="black"/>
                </a:solidFill>
                <a:latin typeface="微软雅黑" panose="020B0503020204020204" pitchFamily="34" charset="-122"/>
                <a:ea typeface="微软雅黑" panose="020B0503020204020204" pitchFamily="34" charset="-122"/>
              </a:rPr>
              <a:t>同期相比，</a:t>
            </a:r>
            <a:r>
              <a:rPr lang="en-US" altLang="zh-CN" sz="1100" dirty="0">
                <a:solidFill>
                  <a:prstClr val="black"/>
                </a:solidFill>
                <a:latin typeface="微软雅黑" panose="020B0503020204020204" pitchFamily="34" charset="-122"/>
                <a:ea typeface="微软雅黑" panose="020B0503020204020204" pitchFamily="34" charset="-122"/>
              </a:rPr>
              <a:t>2024</a:t>
            </a:r>
            <a:r>
              <a:rPr lang="zh-CN" altLang="en-US" sz="1100" dirty="0">
                <a:solidFill>
                  <a:prstClr val="black"/>
                </a:solidFill>
                <a:latin typeface="微软雅黑" panose="020B0503020204020204" pitchFamily="34" charset="-122"/>
                <a:ea typeface="微软雅黑" panose="020B0503020204020204" pitchFamily="34" charset="-122"/>
              </a:rPr>
              <a:t>年</a:t>
            </a:r>
            <a:r>
              <a:rPr lang="en-US" altLang="zh-CN" sz="1100" dirty="0">
                <a:solidFill>
                  <a:prstClr val="black"/>
                </a:solidFill>
                <a:latin typeface="微软雅黑" panose="020B0503020204020204" pitchFamily="34" charset="-122"/>
                <a:ea typeface="微软雅黑" panose="020B0503020204020204" pitchFamily="34" charset="-122"/>
              </a:rPr>
              <a:t>5</a:t>
            </a:r>
            <a:r>
              <a:rPr lang="zh-CN" altLang="en-US" sz="1100" dirty="0">
                <a:solidFill>
                  <a:prstClr val="black"/>
                </a:solidFill>
                <a:latin typeface="微软雅黑" panose="020B0503020204020204" pitchFamily="34" charset="-122"/>
                <a:ea typeface="微软雅黑" panose="020B0503020204020204" pitchFamily="34" charset="-122"/>
              </a:rPr>
              <a:t>月份增长了约</a:t>
            </a:r>
            <a:r>
              <a:rPr lang="en-US" altLang="zh-CN" sz="1100" dirty="0">
                <a:solidFill>
                  <a:prstClr val="black"/>
                </a:solidFill>
                <a:latin typeface="微软雅黑" panose="020B0503020204020204" pitchFamily="34" charset="-122"/>
                <a:ea typeface="微软雅黑" panose="020B0503020204020204" pitchFamily="34" charset="-122"/>
              </a:rPr>
              <a:t>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nSpc>
                <a:spcPct val="200000"/>
              </a:lnSpc>
            </a:pPr>
            <a:r>
              <a:rPr lang="zh-CN" altLang="en-US" sz="1100" dirty="0">
                <a:solidFill>
                  <a:prstClr val="black"/>
                </a:solidFill>
                <a:latin typeface="微软雅黑" panose="020B0503020204020204" pitchFamily="34" charset="-122"/>
                <a:ea typeface="微软雅黑" panose="020B0503020204020204" pitchFamily="34" charset="-122"/>
              </a:rPr>
              <a:t>同时也会看到，本周上报数据呈现出非常一定的“爬坡”状态，说明车商信心在“如履薄冰”的经营状态下逐步“修补”和恢复。</a:t>
            </a:r>
            <a:endParaRPr lang="en-US" altLang="zh-CN" sz="1100" dirty="0">
              <a:solidFill>
                <a:prstClr val="black"/>
              </a:solidFill>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CB03EDFD-62A2-BE02-055E-CBDB14E06F11}"/>
              </a:ext>
            </a:extLst>
          </p:cNvPr>
          <p:cNvPicPr>
            <a:picLocks noChangeAspect="1"/>
          </p:cNvPicPr>
          <p:nvPr/>
        </p:nvPicPr>
        <p:blipFill>
          <a:blip r:embed="rId2"/>
          <a:stretch>
            <a:fillRect/>
          </a:stretch>
        </p:blipFill>
        <p:spPr>
          <a:xfrm>
            <a:off x="248796" y="1222189"/>
            <a:ext cx="4979073" cy="2821647"/>
          </a:xfrm>
          <a:prstGeom prst="rect">
            <a:avLst/>
          </a:prstGeom>
        </p:spPr>
      </p:pic>
      <p:pic>
        <p:nvPicPr>
          <p:cNvPr id="3" name="图片 2">
            <a:extLst>
              <a:ext uri="{FF2B5EF4-FFF2-40B4-BE49-F238E27FC236}">
                <a16:creationId xmlns:a16="http://schemas.microsoft.com/office/drawing/2014/main" id="{532E03F4-4396-7FFD-B37C-B3E64D0C6D1D}"/>
              </a:ext>
            </a:extLst>
          </p:cNvPr>
          <p:cNvPicPr>
            <a:picLocks noChangeAspect="1"/>
          </p:cNvPicPr>
          <p:nvPr/>
        </p:nvPicPr>
        <p:blipFill>
          <a:blip r:embed="rId3"/>
          <a:stretch>
            <a:fillRect/>
          </a:stretch>
        </p:blipFill>
        <p:spPr>
          <a:xfrm>
            <a:off x="5254968" y="1780515"/>
            <a:ext cx="3808855" cy="1844428"/>
          </a:xfrm>
          <a:prstGeom prst="rect">
            <a:avLst/>
          </a:prstGeom>
        </p:spPr>
      </p:pic>
    </p:spTree>
    <p:extLst>
      <p:ext uri="{BB962C8B-B14F-4D97-AF65-F5344CB8AC3E}">
        <p14:creationId xmlns:p14="http://schemas.microsoft.com/office/powerpoint/2010/main" val="34466574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5</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月行认证车源区域分布情况</a:t>
            </a:r>
          </a:p>
        </p:txBody>
      </p:sp>
      <p:sp>
        <p:nvSpPr>
          <p:cNvPr id="5" name="文本框 4">
            <a:extLst>
              <a:ext uri="{FF2B5EF4-FFF2-40B4-BE49-F238E27FC236}">
                <a16:creationId xmlns:a16="http://schemas.microsoft.com/office/drawing/2014/main" id="{FD1A30AB-EAF0-4652-6356-396B4E6412AD}"/>
              </a:ext>
            </a:extLst>
          </p:cNvPr>
          <p:cNvSpPr txBox="1"/>
          <p:nvPr/>
        </p:nvSpPr>
        <p:spPr>
          <a:xfrm>
            <a:off x="248796" y="4716527"/>
            <a:ext cx="8810144" cy="824200"/>
          </a:xfrm>
          <a:prstGeom prst="rect">
            <a:avLst/>
          </a:prstGeom>
          <a:solidFill>
            <a:schemeClr val="bg1">
              <a:lumMod val="95000"/>
            </a:schemeClr>
          </a:solidFill>
        </p:spPr>
        <p:txBody>
          <a:bodyPr wrap="square" rtlCol="0">
            <a:spAutoFit/>
          </a:bodyPr>
          <a:lstStyle/>
          <a:p>
            <a:pPr algn="l">
              <a:lnSpc>
                <a:spcPct val="15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月，全国各地均呈现出明显的“回暖”迹象，各地区较上月均</a:t>
            </a:r>
            <a:r>
              <a:rPr lang="zh-CN" altLang="en-US" sz="1100" dirty="0">
                <a:solidFill>
                  <a:prstClr val="black"/>
                </a:solidFill>
                <a:latin typeface="微软雅黑" panose="020B0503020204020204" pitchFamily="34" charset="-122"/>
                <a:ea typeface="微软雅黑" panose="020B0503020204020204" pitchFamily="34" charset="-122"/>
              </a:rPr>
              <a:t>呈现出超过</a:t>
            </a:r>
            <a:r>
              <a:rPr lang="en-US" altLang="zh-CN" sz="1100" dirty="0">
                <a:solidFill>
                  <a:prstClr val="black"/>
                </a:solidFill>
                <a:latin typeface="微软雅黑" panose="020B0503020204020204" pitchFamily="34" charset="-122"/>
                <a:ea typeface="微软雅黑" panose="020B0503020204020204" pitchFamily="34" charset="-122"/>
              </a:rPr>
              <a:t>20%</a:t>
            </a:r>
            <a:r>
              <a:rPr lang="zh-CN" altLang="en-US" sz="1100">
                <a:solidFill>
                  <a:prstClr val="black"/>
                </a:solidFill>
                <a:latin typeface="微软雅黑" panose="020B0503020204020204" pitchFamily="34" charset="-122"/>
                <a:ea typeface="微软雅黑" panose="020B0503020204020204" pitchFamily="34" charset="-122"/>
              </a:rPr>
              <a:t>以上的增幅；</a:t>
            </a:r>
            <a:endParaRPr lang="en-US" altLang="zh-CN" sz="1100" dirty="0">
              <a:solidFill>
                <a:prstClr val="black"/>
              </a:solidFill>
              <a:latin typeface="微软雅黑" panose="020B0503020204020204" pitchFamily="34" charset="-122"/>
              <a:ea typeface="微软雅黑" panose="020B0503020204020204" pitchFamily="34" charset="-122"/>
            </a:endParaRPr>
          </a:p>
          <a:p>
            <a:pPr algn="l">
              <a:lnSpc>
                <a:spcPct val="150000"/>
              </a:lnSpc>
            </a:pPr>
            <a:r>
              <a:rPr lang="zh-CN" altLang="en-US" sz="1100" dirty="0">
                <a:solidFill>
                  <a:prstClr val="black"/>
                </a:solidFill>
                <a:latin typeface="微软雅黑" panose="020B0503020204020204" pitchFamily="34" charset="-122"/>
                <a:ea typeface="微软雅黑" panose="020B0503020204020204" pitchFamily="34" charset="-122"/>
              </a:rPr>
              <a:t>提交量从区域来看实现了“普涨”的态势，且在保持过往基本排名规律的情况下，部分地区上报量增幅尤为明显，如江苏、湖北、湖南、河北等地。</a:t>
            </a:r>
            <a:endParaRPr lang="zh-CN" altLang="en-US" sz="1100" dirty="0">
              <a:solidFill>
                <a:schemeClr val="tx1"/>
              </a:solidFill>
              <a:latin typeface="微软雅黑" panose="020B0503020204020204" pitchFamily="34" charset="-122"/>
              <a:ea typeface="微软雅黑" panose="020B0503020204020204" pitchFamily="34" charset="-122"/>
              <a:cs typeface="+mn-cs"/>
            </a:endParaRPr>
          </a:p>
        </p:txBody>
      </p:sp>
      <p:pic>
        <p:nvPicPr>
          <p:cNvPr id="3" name="图片 2">
            <a:extLst>
              <a:ext uri="{FF2B5EF4-FFF2-40B4-BE49-F238E27FC236}">
                <a16:creationId xmlns:a16="http://schemas.microsoft.com/office/drawing/2014/main" id="{E4F20D53-6C80-F03F-F0F0-94347687288C}"/>
              </a:ext>
            </a:extLst>
          </p:cNvPr>
          <p:cNvPicPr>
            <a:picLocks noChangeAspect="1"/>
          </p:cNvPicPr>
          <p:nvPr/>
        </p:nvPicPr>
        <p:blipFill>
          <a:blip r:embed="rId2"/>
          <a:stretch>
            <a:fillRect/>
          </a:stretch>
        </p:blipFill>
        <p:spPr>
          <a:xfrm>
            <a:off x="248795" y="1796143"/>
            <a:ext cx="8791191" cy="2340428"/>
          </a:xfrm>
          <a:prstGeom prst="rect">
            <a:avLst/>
          </a:prstGeom>
        </p:spPr>
      </p:pic>
    </p:spTree>
    <p:extLst>
      <p:ext uri="{BB962C8B-B14F-4D97-AF65-F5344CB8AC3E}">
        <p14:creationId xmlns:p14="http://schemas.microsoft.com/office/powerpoint/2010/main" val="22970278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2" y="409220"/>
            <a:ext cx="551750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5</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月行认证车源行驶里程分布情况</a:t>
            </a:r>
          </a:p>
        </p:txBody>
      </p:sp>
      <p:sp>
        <p:nvSpPr>
          <p:cNvPr id="8" name="文本框 7">
            <a:extLst>
              <a:ext uri="{FF2B5EF4-FFF2-40B4-BE49-F238E27FC236}">
                <a16:creationId xmlns:a16="http://schemas.microsoft.com/office/drawing/2014/main" id="{573B52C4-90D1-DB9E-2856-9A241B6711F6}"/>
              </a:ext>
            </a:extLst>
          </p:cNvPr>
          <p:cNvSpPr txBox="1"/>
          <p:nvPr/>
        </p:nvSpPr>
        <p:spPr>
          <a:xfrm>
            <a:off x="248796" y="4918726"/>
            <a:ext cx="8810144" cy="1078116"/>
          </a:xfrm>
          <a:prstGeom prst="rect">
            <a:avLst/>
          </a:prstGeom>
          <a:solidFill>
            <a:schemeClr val="bg1">
              <a:lumMod val="95000"/>
            </a:schemeClr>
          </a:solidFill>
        </p:spPr>
        <p:txBody>
          <a:bodyPr wrap="square" rtlCol="0">
            <a:spAutoFit/>
          </a:bodyPr>
          <a:lstStyle/>
          <a:p>
            <a:pPr>
              <a:lnSpc>
                <a:spcPct val="15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月，从</a:t>
            </a:r>
            <a:r>
              <a:rPr lang="zh-CN" altLang="en-US" sz="1100" dirty="0">
                <a:solidFill>
                  <a:prstClr val="black"/>
                </a:solidFill>
                <a:latin typeface="微软雅黑" panose="020B0503020204020204" pitchFamily="34" charset="-122"/>
                <a:ea typeface="微软雅黑" panose="020B0503020204020204" pitchFamily="34" charset="-122"/>
              </a:rPr>
              <a:t>上报车源里程数据来看，本月</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二手车经销企业，</a:t>
            </a:r>
            <a:r>
              <a:rPr lang="zh-CN" altLang="en-US" sz="1100" dirty="0">
                <a:solidFill>
                  <a:prstClr val="black"/>
                </a:solidFill>
                <a:latin typeface="微软雅黑" panose="020B0503020204020204" pitchFamily="34" charset="-122"/>
                <a:ea typeface="微软雅黑" panose="020B0503020204020204" pitchFamily="34" charset="-122"/>
              </a:rPr>
              <a:t>基于车辆里程的选品上较上周略好 ；</a:t>
            </a:r>
            <a:endParaRPr lang="en-US" altLang="zh-CN" sz="1100" dirty="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sz="1100" dirty="0">
                <a:solidFill>
                  <a:prstClr val="black"/>
                </a:solidFill>
                <a:latin typeface="微软雅黑" panose="020B0503020204020204" pitchFamily="34" charset="-122"/>
                <a:ea typeface="微软雅黑" panose="020B0503020204020204" pitchFamily="34" charset="-122"/>
              </a:rPr>
              <a:t>其中，符合“行”认证比例占比约</a:t>
            </a:r>
            <a:r>
              <a:rPr lang="en-US" altLang="zh-CN" sz="1100" dirty="0">
                <a:solidFill>
                  <a:prstClr val="black"/>
                </a:solidFill>
                <a:latin typeface="微软雅黑" panose="020B0503020204020204" pitchFamily="34" charset="-122"/>
                <a:ea typeface="微软雅黑" panose="020B0503020204020204" pitchFamily="34" charset="-122"/>
              </a:rPr>
              <a:t>88%</a:t>
            </a:r>
            <a:r>
              <a:rPr lang="zh-CN" altLang="en-US" sz="1100" dirty="0">
                <a:solidFill>
                  <a:prstClr val="black"/>
                </a:solidFill>
                <a:latin typeface="微软雅黑" panose="020B0503020204020204" pitchFamily="34" charset="-122"/>
                <a:ea typeface="微软雅黑" panose="020B0503020204020204" pitchFamily="34" charset="-122"/>
              </a:rPr>
              <a:t>，符合团标的数据比例占比约为</a:t>
            </a:r>
            <a:r>
              <a:rPr lang="en-US" altLang="zh-CN" sz="1100" dirty="0">
                <a:solidFill>
                  <a:prstClr val="black"/>
                </a:solidFill>
                <a:latin typeface="微软雅黑" panose="020B0503020204020204" pitchFamily="34" charset="-122"/>
                <a:ea typeface="微软雅黑" panose="020B0503020204020204" pitchFamily="34" charset="-122"/>
              </a:rPr>
              <a:t>58%</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nSpc>
                <a:spcPct val="150000"/>
              </a:lnSpc>
            </a:pPr>
            <a:r>
              <a:rPr lang="zh-CN" altLang="en-US" sz="1100" dirty="0">
                <a:solidFill>
                  <a:prstClr val="black"/>
                </a:solidFill>
                <a:latin typeface="微软雅黑" panose="020B0503020204020204" pitchFamily="34" charset="-122"/>
                <a:ea typeface="微软雅黑" panose="020B0503020204020204" pitchFamily="34" charset="-122"/>
              </a:rPr>
              <a:t>本月，</a:t>
            </a:r>
            <a:r>
              <a:rPr lang="en-US" altLang="zh-CN" sz="1100" dirty="0">
                <a:solidFill>
                  <a:prstClr val="black"/>
                </a:solidFill>
                <a:latin typeface="微软雅黑" panose="020B0503020204020204" pitchFamily="34" charset="-122"/>
                <a:ea typeface="微软雅黑" panose="020B0503020204020204" pitchFamily="34" charset="-122"/>
              </a:rPr>
              <a:t>1-3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万公里以内的“准新车”</a:t>
            </a:r>
            <a:r>
              <a:rPr lang="zh-CN" altLang="en-US" sz="1100" dirty="0">
                <a:solidFill>
                  <a:prstClr val="black"/>
                </a:solidFill>
                <a:latin typeface="微软雅黑" panose="020B0503020204020204" pitchFamily="34" charset="-122"/>
                <a:ea typeface="微软雅黑" panose="020B0503020204020204" pitchFamily="34" charset="-122"/>
              </a:rPr>
              <a:t>与上月保持一致，但</a:t>
            </a:r>
            <a:r>
              <a:rPr lang="en-US" altLang="zh-CN" sz="1100" dirty="0">
                <a:solidFill>
                  <a:prstClr val="black"/>
                </a:solidFill>
                <a:latin typeface="微软雅黑" panose="020B0503020204020204" pitchFamily="34" charset="-122"/>
                <a:ea typeface="微软雅黑" panose="020B0503020204020204" pitchFamily="34" charset="-122"/>
              </a:rPr>
              <a:t>1</a:t>
            </a:r>
            <a:r>
              <a:rPr lang="zh-CN" altLang="en-US" sz="1100" dirty="0">
                <a:solidFill>
                  <a:prstClr val="black"/>
                </a:solidFill>
                <a:latin typeface="微软雅黑" panose="020B0503020204020204" pitchFamily="34" charset="-122"/>
                <a:ea typeface="微软雅黑" panose="020B0503020204020204" pitchFamily="34" charset="-122"/>
              </a:rPr>
              <a:t>万公里以内的车型增长了</a:t>
            </a:r>
            <a:r>
              <a:rPr lang="en-US" altLang="zh-CN" sz="1100" dirty="0">
                <a:solidFill>
                  <a:prstClr val="black"/>
                </a:solidFill>
                <a:latin typeface="微软雅黑" panose="020B0503020204020204" pitchFamily="34" charset="-122"/>
                <a:ea typeface="微软雅黑" panose="020B0503020204020204" pitchFamily="34" charset="-122"/>
              </a:rPr>
              <a:t>1%</a:t>
            </a:r>
            <a:r>
              <a:rPr lang="zh-CN" altLang="en-US" sz="1100" dirty="0">
                <a:solidFill>
                  <a:prstClr val="black"/>
                </a:solidFill>
                <a:latin typeface="微软雅黑" panose="020B0503020204020204" pitchFamily="34" charset="-122"/>
                <a:ea typeface="微软雅黑" panose="020B0503020204020204" pitchFamily="34" charset="-122"/>
              </a:rPr>
              <a:t>，</a:t>
            </a:r>
            <a:r>
              <a:rPr lang="en-US" altLang="zh-CN" sz="1100" dirty="0">
                <a:solidFill>
                  <a:prstClr val="black"/>
                </a:solidFill>
                <a:latin typeface="微软雅黑" panose="020B0503020204020204" pitchFamily="34" charset="-122"/>
                <a:ea typeface="微软雅黑" panose="020B0503020204020204" pitchFamily="34" charset="-122"/>
              </a:rPr>
              <a:t>3-10</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万公里以内的“较新车” 则较上</a:t>
            </a:r>
            <a:r>
              <a:rPr lang="zh-CN" altLang="en-US" sz="1100" dirty="0">
                <a:solidFill>
                  <a:prstClr val="black"/>
                </a:solidFill>
                <a:latin typeface="微软雅黑" panose="020B0503020204020204" pitchFamily="34" charset="-122"/>
                <a:ea typeface="微软雅黑" panose="020B0503020204020204" pitchFamily="34" charset="-122"/>
              </a:rPr>
              <a:t>月降低了</a:t>
            </a:r>
            <a:r>
              <a:rPr lang="en-US" altLang="zh-CN" sz="1100" dirty="0">
                <a:solidFill>
                  <a:prstClr val="black"/>
                </a:solidFill>
                <a:latin typeface="微软雅黑" panose="020B0503020204020204" pitchFamily="34" charset="-122"/>
                <a:ea typeface="微软雅黑" panose="020B0503020204020204" pitchFamily="34" charset="-122"/>
              </a:rPr>
              <a:t>1%</a:t>
            </a:r>
            <a:r>
              <a:rPr lang="zh-CN" altLang="en-US" sz="1100" dirty="0">
                <a:solidFill>
                  <a:prstClr val="black"/>
                </a:solidFill>
                <a:latin typeface="微软雅黑" panose="020B0503020204020204" pitchFamily="34" charset="-122"/>
                <a:ea typeface="微软雅黑" panose="020B0503020204020204" pitchFamily="34" charset="-122"/>
              </a:rPr>
              <a:t>，</a:t>
            </a:r>
            <a:r>
              <a:rPr lang="en-US" altLang="zh-CN" sz="1100" dirty="0">
                <a:solidFill>
                  <a:prstClr val="black"/>
                </a:solidFill>
                <a:latin typeface="微软雅黑" panose="020B0503020204020204" pitchFamily="34" charset="-122"/>
                <a:ea typeface="微软雅黑" panose="020B0503020204020204" pitchFamily="34" charset="-122"/>
              </a:rPr>
              <a:t>10</a:t>
            </a:r>
            <a:r>
              <a:rPr lang="zh-CN" altLang="en-US" sz="1100" dirty="0">
                <a:solidFill>
                  <a:prstClr val="black"/>
                </a:solidFill>
                <a:latin typeface="微软雅黑" panose="020B0503020204020204" pitchFamily="34" charset="-122"/>
                <a:ea typeface="微软雅黑" panose="020B0503020204020204" pitchFamily="34" charset="-122"/>
              </a:rPr>
              <a:t>万公里以上的“老旧车”与上月保持一致。</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2" name="图片 1">
            <a:extLst>
              <a:ext uri="{FF2B5EF4-FFF2-40B4-BE49-F238E27FC236}">
                <a16:creationId xmlns:a16="http://schemas.microsoft.com/office/drawing/2014/main" id="{76C88A78-4296-4901-CA25-CCE82DBB817B}"/>
              </a:ext>
            </a:extLst>
          </p:cNvPr>
          <p:cNvPicPr>
            <a:picLocks noChangeAspect="1"/>
          </p:cNvPicPr>
          <p:nvPr/>
        </p:nvPicPr>
        <p:blipFill>
          <a:blip r:embed="rId2"/>
          <a:stretch>
            <a:fillRect/>
          </a:stretch>
        </p:blipFill>
        <p:spPr>
          <a:xfrm>
            <a:off x="248795" y="1136333"/>
            <a:ext cx="8810143" cy="3599928"/>
          </a:xfrm>
          <a:prstGeom prst="rect">
            <a:avLst/>
          </a:prstGeom>
        </p:spPr>
      </p:pic>
    </p:spTree>
    <p:extLst>
      <p:ext uri="{BB962C8B-B14F-4D97-AF65-F5344CB8AC3E}">
        <p14:creationId xmlns:p14="http://schemas.microsoft.com/office/powerpoint/2010/main" val="27868421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5</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lang="zh-CN" altLang="en-US" sz="2000" b="1" dirty="0">
                <a:solidFill>
                  <a:prstClr val="black"/>
                </a:solidFill>
                <a:latin typeface="微软雅黑" panose="020B0503020204020204" pitchFamily="34" charset="-122"/>
                <a:ea typeface="微软雅黑" panose="020B0503020204020204" pitchFamily="34" charset="-122"/>
              </a:rPr>
              <a:t>行认证车龄分布</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情况</a:t>
            </a:r>
          </a:p>
        </p:txBody>
      </p:sp>
      <p:sp>
        <p:nvSpPr>
          <p:cNvPr id="5" name="文本框 4">
            <a:extLst>
              <a:ext uri="{FF2B5EF4-FFF2-40B4-BE49-F238E27FC236}">
                <a16:creationId xmlns:a16="http://schemas.microsoft.com/office/drawing/2014/main" id="{4A66D249-09EB-A109-7345-A1A3A060574F}"/>
              </a:ext>
            </a:extLst>
          </p:cNvPr>
          <p:cNvSpPr txBox="1"/>
          <p:nvPr/>
        </p:nvSpPr>
        <p:spPr>
          <a:xfrm>
            <a:off x="216899" y="5159970"/>
            <a:ext cx="8810144" cy="1078116"/>
          </a:xfrm>
          <a:prstGeom prst="rect">
            <a:avLst/>
          </a:prstGeom>
          <a:solidFill>
            <a:schemeClr val="bg1">
              <a:lumMod val="95000"/>
            </a:schemeClr>
          </a:solid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1100" dirty="0">
                <a:solidFill>
                  <a:prstClr val="black"/>
                </a:solidFill>
                <a:latin typeface="微软雅黑" panose="020B0503020204020204" pitchFamily="34" charset="-122"/>
                <a:ea typeface="微软雅黑" panose="020B0503020204020204" pitchFamily="34" charset="-122"/>
              </a:rPr>
              <a:t>5</a:t>
            </a:r>
            <a:r>
              <a:rPr lang="zh-CN" altLang="en-US" sz="1100" dirty="0">
                <a:solidFill>
                  <a:prstClr val="black"/>
                </a:solidFill>
                <a:latin typeface="微软雅黑" panose="020B0503020204020204" pitchFamily="34" charset="-122"/>
                <a:ea typeface="微软雅黑" panose="020B0503020204020204" pitchFamily="34" charset="-122"/>
              </a:rPr>
              <a:t>月</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lang="en-US" altLang="zh-CN" sz="1100" dirty="0">
                <a:solidFill>
                  <a:schemeClr val="tx1"/>
                </a:solidFill>
                <a:latin typeface="微软雅黑" panose="020B0503020204020204" pitchFamily="34" charset="-122"/>
                <a:ea typeface="微软雅黑" panose="020B0503020204020204" pitchFamily="34" charset="-122"/>
                <a:cs typeface="+mn-cs"/>
              </a:rPr>
              <a:t> </a:t>
            </a:r>
            <a:r>
              <a:rPr lang="zh-CN" altLang="en-US" sz="1100" dirty="0">
                <a:latin typeface="微软雅黑" panose="020B0503020204020204" pitchFamily="34" charset="-122"/>
                <a:ea typeface="微软雅黑" panose="020B0503020204020204" pitchFamily="34" charset="-122"/>
              </a:rPr>
              <a:t>经销企业在车辆年限的选品策略恢复“常态”，选品上，车龄分布与大多时候基本趋同；</a:t>
            </a:r>
            <a:endParaRPr lang="en-US" altLang="zh-CN" sz="11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100" dirty="0">
                <a:solidFill>
                  <a:schemeClr val="tx1"/>
                </a:solidFill>
                <a:latin typeface="微软雅黑" panose="020B0503020204020204" pitchFamily="34" charset="-122"/>
                <a:ea typeface="微软雅黑" panose="020B0503020204020204" pitchFamily="34" charset="-122"/>
                <a:cs typeface="+mn-cs"/>
              </a:rPr>
              <a:t>其中，</a:t>
            </a:r>
            <a:r>
              <a:rPr lang="en-US" altLang="zh-CN" sz="1100" dirty="0">
                <a:solidFill>
                  <a:schemeClr val="tx1"/>
                </a:solidFill>
                <a:latin typeface="微软雅黑" panose="020B0503020204020204" pitchFamily="34" charset="-122"/>
                <a:ea typeface="微软雅黑" panose="020B0503020204020204" pitchFamily="34" charset="-122"/>
                <a:cs typeface="+mn-cs"/>
              </a:rPr>
              <a:t>1</a:t>
            </a:r>
            <a:r>
              <a:rPr lang="zh-CN" altLang="en-US" sz="1100" dirty="0">
                <a:solidFill>
                  <a:schemeClr val="tx1"/>
                </a:solidFill>
                <a:latin typeface="微软雅黑" panose="020B0503020204020204" pitchFamily="34" charset="-122"/>
                <a:ea typeface="微软雅黑" panose="020B0503020204020204" pitchFamily="34" charset="-122"/>
                <a:cs typeface="+mn-cs"/>
              </a:rPr>
              <a:t>年内的</a:t>
            </a:r>
            <a:r>
              <a:rPr lang="zh-CN" altLang="en-US" sz="1100" dirty="0">
                <a:latin typeface="微软雅黑" panose="020B0503020204020204" pitchFamily="34" charset="-122"/>
                <a:ea typeface="微软雅黑" panose="020B0503020204020204" pitchFamily="34" charset="-122"/>
              </a:rPr>
              <a:t>“准新车龄”</a:t>
            </a:r>
            <a:r>
              <a:rPr lang="zh-CN" altLang="en-US" sz="1100" dirty="0">
                <a:solidFill>
                  <a:schemeClr val="tx1"/>
                </a:solidFill>
                <a:latin typeface="微软雅黑" panose="020B0503020204020204" pitchFamily="34" charset="-122"/>
                <a:ea typeface="微软雅黑" panose="020B0503020204020204" pitchFamily="34" charset="-122"/>
                <a:cs typeface="+mn-cs"/>
              </a:rPr>
              <a:t>数据较上月</a:t>
            </a:r>
            <a:r>
              <a:rPr lang="zh-CN" altLang="en-US" sz="1100" dirty="0">
                <a:latin typeface="微软雅黑" panose="020B0503020204020204" pitchFamily="34" charset="-122"/>
                <a:ea typeface="微软雅黑" panose="020B0503020204020204" pitchFamily="34" charset="-122"/>
              </a:rPr>
              <a:t>增长约</a:t>
            </a:r>
            <a:r>
              <a:rPr lang="en-US" altLang="zh-CN" sz="1100" dirty="0">
                <a:solidFill>
                  <a:schemeClr val="tx1"/>
                </a:solidFill>
                <a:latin typeface="微软雅黑" panose="020B0503020204020204" pitchFamily="34" charset="-122"/>
                <a:ea typeface="微软雅黑" panose="020B0503020204020204" pitchFamily="34" charset="-122"/>
                <a:cs typeface="+mn-cs"/>
              </a:rPr>
              <a:t>1%</a:t>
            </a:r>
            <a:r>
              <a:rPr lang="zh-CN" altLang="en-US" sz="1100" dirty="0">
                <a:solidFill>
                  <a:schemeClr val="tx1"/>
                </a:solidFill>
                <a:latin typeface="微软雅黑" panose="020B0503020204020204" pitchFamily="34" charset="-122"/>
                <a:ea typeface="微软雅黑" panose="020B0503020204020204" pitchFamily="34" charset="-122"/>
                <a:cs typeface="+mn-cs"/>
              </a:rPr>
              <a:t>、</a:t>
            </a:r>
            <a:r>
              <a:rPr lang="en-US" altLang="zh-CN" sz="1100" dirty="0">
                <a:solidFill>
                  <a:prstClr val="black"/>
                </a:solidFill>
                <a:latin typeface="微软雅黑" panose="020B0503020204020204" pitchFamily="34" charset="-122"/>
                <a:ea typeface="微软雅黑" panose="020B0503020204020204" pitchFamily="34" charset="-122"/>
              </a:rPr>
              <a:t>1-3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zh-CN" altLang="en-US" sz="1100" dirty="0">
                <a:solidFill>
                  <a:schemeClr val="tx1"/>
                </a:solidFill>
                <a:latin typeface="微软雅黑" panose="020B0503020204020204" pitchFamily="34" charset="-122"/>
                <a:ea typeface="微软雅黑" panose="020B0503020204020204" pitchFamily="34" charset="-122"/>
                <a:cs typeface="+mn-cs"/>
              </a:rPr>
              <a:t>以内</a:t>
            </a:r>
            <a:r>
              <a:rPr lang="zh-CN" altLang="en-US" sz="1100" dirty="0">
                <a:latin typeface="微软雅黑" panose="020B0503020204020204" pitchFamily="34" charset="-122"/>
                <a:ea typeface="微软雅黑" panose="020B0503020204020204" pitchFamily="34" charset="-122"/>
              </a:rPr>
              <a:t>“较新车龄”</a:t>
            </a:r>
            <a:r>
              <a:rPr lang="zh-CN" altLang="en-US" sz="1100" dirty="0">
                <a:solidFill>
                  <a:schemeClr val="tx1"/>
                </a:solidFill>
                <a:latin typeface="微软雅黑" panose="020B0503020204020204" pitchFamily="34" charset="-122"/>
                <a:ea typeface="微软雅黑" panose="020B0503020204020204" pitchFamily="34" charset="-122"/>
                <a:cs typeface="+mn-cs"/>
              </a:rPr>
              <a:t>数据与上月</a:t>
            </a:r>
            <a:r>
              <a:rPr lang="zh-CN" altLang="en-US" sz="1100" dirty="0">
                <a:latin typeface="微软雅黑" panose="020B0503020204020204" pitchFamily="34" charset="-122"/>
                <a:ea typeface="微软雅黑" panose="020B0503020204020204" pitchFamily="34" charset="-122"/>
              </a:rPr>
              <a:t>持平；</a:t>
            </a:r>
            <a:endParaRPr lang="en-US" altLang="zh-CN" sz="1100" dirty="0">
              <a:solidFill>
                <a:schemeClr val="tx1"/>
              </a:solidFill>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en-US" altLang="zh-CN" sz="1100" dirty="0">
                <a:solidFill>
                  <a:schemeClr val="tx1"/>
                </a:solidFill>
                <a:latin typeface="微软雅黑" panose="020B0503020204020204" pitchFamily="34" charset="-122"/>
                <a:ea typeface="微软雅黑" panose="020B0503020204020204" pitchFamily="34" charset="-122"/>
                <a:cs typeface="+mn-cs"/>
              </a:rPr>
              <a:t>3-5</a:t>
            </a:r>
            <a:r>
              <a:rPr lang="zh-CN" altLang="en-US" sz="1100" dirty="0">
                <a:solidFill>
                  <a:schemeClr val="tx1"/>
                </a:solidFill>
                <a:latin typeface="微软雅黑" panose="020B0503020204020204" pitchFamily="34" charset="-122"/>
                <a:ea typeface="微软雅黑" panose="020B0503020204020204" pitchFamily="34" charset="-122"/>
                <a:cs typeface="+mn-cs"/>
              </a:rPr>
              <a:t>年的“次新车龄”数据较</a:t>
            </a:r>
            <a:r>
              <a:rPr lang="zh-CN" altLang="en-US" sz="1100" dirty="0">
                <a:latin typeface="微软雅黑" panose="020B0503020204020204" pitchFamily="34" charset="-122"/>
                <a:ea typeface="微软雅黑" panose="020B0503020204020204" pitchFamily="34" charset="-122"/>
              </a:rPr>
              <a:t>上月减少约</a:t>
            </a:r>
            <a:r>
              <a:rPr lang="en-US" altLang="zh-CN" sz="1100" dirty="0">
                <a:latin typeface="微软雅黑" panose="020B0503020204020204" pitchFamily="34" charset="-122"/>
                <a:ea typeface="微软雅黑" panose="020B0503020204020204" pitchFamily="34" charset="-122"/>
              </a:rPr>
              <a:t>1%</a:t>
            </a:r>
            <a:r>
              <a:rPr lang="zh-CN" altLang="en-US" sz="1100" dirty="0">
                <a:latin typeface="微软雅黑" panose="020B0503020204020204" pitchFamily="34" charset="-122"/>
                <a:ea typeface="微软雅黑" panose="020B0503020204020204" pitchFamily="34" charset="-122"/>
              </a:rPr>
              <a:t>，</a:t>
            </a:r>
            <a:r>
              <a:rPr lang="zh-CN" altLang="en-US" sz="1100" dirty="0">
                <a:solidFill>
                  <a:schemeClr val="tx1"/>
                </a:solidFill>
                <a:latin typeface="微软雅黑" panose="020B0503020204020204" pitchFamily="34" charset="-122"/>
                <a:ea typeface="微软雅黑" panose="020B0503020204020204" pitchFamily="34" charset="-122"/>
                <a:cs typeface="+mn-cs"/>
              </a:rPr>
              <a:t>；</a:t>
            </a:r>
            <a:r>
              <a:rPr lang="en-US" altLang="zh-CN" sz="1100" dirty="0">
                <a:solidFill>
                  <a:schemeClr val="tx1"/>
                </a:solidFill>
                <a:latin typeface="微软雅黑" panose="020B0503020204020204" pitchFamily="34" charset="-122"/>
                <a:ea typeface="微软雅黑" panose="020B0503020204020204" pitchFamily="34" charset="-122"/>
                <a:cs typeface="+mn-cs"/>
              </a:rPr>
              <a:t>5-7</a:t>
            </a:r>
            <a:r>
              <a:rPr lang="zh-CN" altLang="en-US" sz="1100" dirty="0">
                <a:solidFill>
                  <a:schemeClr val="tx1"/>
                </a:solidFill>
                <a:latin typeface="微软雅黑" panose="020B0503020204020204" pitchFamily="34" charset="-122"/>
                <a:ea typeface="微软雅黑" panose="020B0503020204020204" pitchFamily="34" charset="-122"/>
                <a:cs typeface="+mn-cs"/>
              </a:rPr>
              <a:t>年“性价比”车型则与上月持平；</a:t>
            </a:r>
            <a:endParaRPr lang="en-US" altLang="zh-CN" sz="11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en-US" altLang="zh-CN" sz="1100" dirty="0">
                <a:latin typeface="微软雅黑" panose="020B0503020204020204" pitchFamily="34" charset="-122"/>
                <a:ea typeface="微软雅黑" panose="020B0503020204020204" pitchFamily="34" charset="-122"/>
              </a:rPr>
              <a:t>7-</a:t>
            </a:r>
            <a:r>
              <a:rPr lang="en-US" altLang="zh-CN" sz="1100" dirty="0">
                <a:solidFill>
                  <a:schemeClr val="tx1"/>
                </a:solidFill>
                <a:latin typeface="微软雅黑" panose="020B0503020204020204" pitchFamily="34" charset="-122"/>
                <a:ea typeface="微软雅黑" panose="020B0503020204020204" pitchFamily="34" charset="-122"/>
                <a:cs typeface="+mn-cs"/>
              </a:rPr>
              <a:t>10</a:t>
            </a:r>
            <a:r>
              <a:rPr lang="zh-CN" altLang="en-US" sz="1100" dirty="0">
                <a:solidFill>
                  <a:schemeClr val="tx1"/>
                </a:solidFill>
                <a:latin typeface="微软雅黑" panose="020B0503020204020204" pitchFamily="34" charset="-122"/>
                <a:ea typeface="微软雅黑" panose="020B0503020204020204" pitchFamily="34" charset="-122"/>
                <a:cs typeface="+mn-cs"/>
              </a:rPr>
              <a:t>年“老旧车型”数据</a:t>
            </a:r>
            <a:r>
              <a:rPr lang="zh-CN" altLang="en-US" sz="1100" dirty="0">
                <a:latin typeface="微软雅黑" panose="020B0503020204020204" pitchFamily="34" charset="-122"/>
                <a:ea typeface="微软雅黑" panose="020B0503020204020204" pitchFamily="34" charset="-122"/>
              </a:rPr>
              <a:t>与</a:t>
            </a:r>
            <a:r>
              <a:rPr lang="zh-CN" altLang="en-US" sz="1100" dirty="0">
                <a:solidFill>
                  <a:schemeClr val="tx1"/>
                </a:solidFill>
                <a:latin typeface="微软雅黑" panose="020B0503020204020204" pitchFamily="34" charset="-122"/>
                <a:ea typeface="微软雅黑" panose="020B0503020204020204" pitchFamily="34" charset="-122"/>
                <a:cs typeface="+mn-cs"/>
              </a:rPr>
              <a:t>上月保持一致</a:t>
            </a:r>
            <a:r>
              <a:rPr lang="zh-CN" altLang="en-US" sz="1100" dirty="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1248B65F-BB51-5953-B03A-6F5734CB63D6}"/>
              </a:ext>
            </a:extLst>
          </p:cNvPr>
          <p:cNvPicPr>
            <a:picLocks noChangeAspect="1"/>
          </p:cNvPicPr>
          <p:nvPr/>
        </p:nvPicPr>
        <p:blipFill>
          <a:blip r:embed="rId2"/>
          <a:stretch>
            <a:fillRect/>
          </a:stretch>
        </p:blipFill>
        <p:spPr>
          <a:xfrm>
            <a:off x="216899" y="1091561"/>
            <a:ext cx="8810144" cy="3786178"/>
          </a:xfrm>
          <a:prstGeom prst="rect">
            <a:avLst/>
          </a:prstGeom>
        </p:spPr>
      </p:pic>
    </p:spTree>
    <p:extLst>
      <p:ext uri="{BB962C8B-B14F-4D97-AF65-F5344CB8AC3E}">
        <p14:creationId xmlns:p14="http://schemas.microsoft.com/office/powerpoint/2010/main" val="15344384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关于“行”认证</a:t>
            </a:r>
          </a:p>
        </p:txBody>
      </p:sp>
      <p:sp>
        <p:nvSpPr>
          <p:cNvPr id="6" name="文本框 5">
            <a:extLst>
              <a:ext uri="{FF2B5EF4-FFF2-40B4-BE49-F238E27FC236}">
                <a16:creationId xmlns:a16="http://schemas.microsoft.com/office/drawing/2014/main" id="{8D840428-0017-4D24-A6EE-0137F7B87A64}"/>
              </a:ext>
            </a:extLst>
          </p:cNvPr>
          <p:cNvSpPr txBox="1"/>
          <p:nvPr/>
        </p:nvSpPr>
        <p:spPr>
          <a:xfrm>
            <a:off x="355735" y="1245166"/>
            <a:ext cx="8519324" cy="3338030"/>
          </a:xfrm>
          <a:prstGeom prst="rect">
            <a:avLst/>
          </a:prstGeom>
          <a:noFill/>
        </p:spPr>
        <p:txBody>
          <a:bodyPr wrap="square">
            <a:spAutoFit/>
          </a:bodyPr>
          <a:lstStyle/>
          <a:p>
            <a:pPr algn="just">
              <a:lnSpc>
                <a:spcPct val="200000"/>
              </a:lnSpc>
            </a:pPr>
            <a:r>
              <a:rPr lang="zh-CN" altLang="zh-CN" sz="1800" b="1" kern="100" dirty="0">
                <a:effectLst/>
                <a:latin typeface="等线" panose="02010600030101010101" pitchFamily="2" charset="-122"/>
                <a:ea typeface="微软雅黑" panose="020B0503020204020204" pitchFamily="34" charset="-122"/>
                <a:cs typeface="Times New Roman" panose="02020603050405020304" pitchFamily="18" charset="0"/>
              </a:rPr>
              <a:t>什么是行认证？</a:t>
            </a:r>
            <a:endPar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endParaRPr>
          </a:p>
          <a:p>
            <a:pPr>
              <a:lnSpc>
                <a:spcPct val="200000"/>
              </a:lnSpc>
            </a:pPr>
            <a:r>
              <a:rPr lang="en-US" altLang="zh-CN" sz="1800" dirty="0">
                <a:effectLst/>
                <a:ea typeface="微软雅黑" panose="020B0503020204020204" pitchFamily="34" charset="-122"/>
                <a:cs typeface="Times New Roman" panose="02020603050405020304" pitchFamily="18" charset="0"/>
              </a:rPr>
              <a:t>   </a:t>
            </a:r>
            <a:r>
              <a:rPr lang="zh-CN" altLang="zh-CN" sz="1800" kern="100" dirty="0">
                <a:effectLst/>
                <a:latin typeface="等线" panose="02010600030101010101" pitchFamily="2" charset="-122"/>
                <a:ea typeface="微软雅黑" panose="020B0503020204020204" pitchFamily="34" charset="-122"/>
                <a:cs typeface="Times New Roman" panose="02020603050405020304" pitchFamily="18" charset="0"/>
              </a:rPr>
              <a:t>“行”认证是中国汽车流通协会基于国家标准《二手车鉴定评估技术规范》以及团体标准《乘用车鉴定评估技术规范》而面向于全国二手车流通领域各经营主体推出的认证二手车质量信息溯源管理体系，通过建立行业统一标准的车况溯源机制、争议复核机制手段，帮助二手车经营企业与消费者之间建立信任的桥梁、切实的保障二手车消费环节中各方主体的合法权益。</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7" name="图片 6">
            <a:extLst>
              <a:ext uri="{FF2B5EF4-FFF2-40B4-BE49-F238E27FC236}">
                <a16:creationId xmlns:a16="http://schemas.microsoft.com/office/drawing/2014/main" id="{15D8B4EE-9C9C-4879-B6D4-90659A9CEBB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76236" y="4652309"/>
            <a:ext cx="4391527" cy="1464019"/>
          </a:xfrm>
          <a:prstGeom prst="rect">
            <a:avLst/>
          </a:prstGeom>
          <a:noFill/>
          <a:ln>
            <a:noFill/>
          </a:ln>
        </p:spPr>
      </p:pic>
    </p:spTree>
    <p:extLst>
      <p:ext uri="{BB962C8B-B14F-4D97-AF65-F5344CB8AC3E}">
        <p14:creationId xmlns:p14="http://schemas.microsoft.com/office/powerpoint/2010/main" val="14381169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91540" y="2942918"/>
            <a:ext cx="4381328" cy="646331"/>
          </a:xfrm>
          <a:prstGeom prst="rect">
            <a:avLst/>
          </a:prstGeom>
          <a:noFill/>
        </p:spPr>
        <p:txBody>
          <a:bodyPr wrap="none" rtlCol="0">
            <a:spAutoFit/>
          </a:bodyPr>
          <a:lstStyle/>
          <a:p>
            <a:r>
              <a:rPr lang="en-US" altLang="zh-CN" sz="3600" b="1">
                <a:latin typeface="微软雅黑" panose="020B0503020204020204" pitchFamily="34" charset="-122"/>
                <a:ea typeface="微软雅黑" panose="020B0503020204020204" pitchFamily="34" charset="-122"/>
              </a:rPr>
              <a:t>2024</a:t>
            </a:r>
            <a:r>
              <a:rPr lang="zh-CN" altLang="en-US" sz="3600" b="1">
                <a:latin typeface="微软雅黑" panose="020B0503020204020204" pitchFamily="34" charset="-122"/>
                <a:ea typeface="微软雅黑" panose="020B0503020204020204" pitchFamily="34" charset="-122"/>
              </a:rPr>
              <a:t>年</a:t>
            </a:r>
            <a:r>
              <a:rPr lang="en-US" altLang="zh-CN" sz="3600" b="1" dirty="0">
                <a:latin typeface="微软雅黑" panose="020B0503020204020204" pitchFamily="34" charset="-122"/>
                <a:ea typeface="微软雅黑" panose="020B0503020204020204" pitchFamily="34" charset="-122"/>
              </a:rPr>
              <a:t>4</a:t>
            </a:r>
            <a:r>
              <a:rPr lang="zh-CN" altLang="en-US" sz="3600" b="1">
                <a:latin typeface="微软雅黑" panose="020B0503020204020204" pitchFamily="34" charset="-122"/>
                <a:ea typeface="微软雅黑" panose="020B0503020204020204" pitchFamily="34" charset="-122"/>
              </a:rPr>
              <a:t>月</a:t>
            </a:r>
            <a:r>
              <a:rPr lang="zh-CN" altLang="en-US" sz="3600" b="1" dirty="0">
                <a:latin typeface="微软雅黑" panose="020B0503020204020204" pitchFamily="34" charset="-122"/>
                <a:ea typeface="微软雅黑" panose="020B0503020204020204" pitchFamily="34" charset="-122"/>
              </a:rPr>
              <a:t>市场概况</a:t>
            </a:r>
            <a:endParaRPr lang="zh-CN" altLang="en-US" sz="3600" b="1" dirty="0"/>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01</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46199"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23599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a:spLocks noChangeArrowheads="1"/>
          </p:cNvSpPr>
          <p:nvPr/>
        </p:nvSpPr>
        <p:spPr bwMode="auto">
          <a:xfrm>
            <a:off x="2979738" y="2054225"/>
            <a:ext cx="28702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eaLnBrk="1" hangingPunct="1"/>
            <a:r>
              <a:rPr lang="zh-CN" altLang="en-US" sz="8000" b="1" i="0" dirty="0">
                <a:latin typeface="华文行楷" panose="02010800040101010101" pitchFamily="2" charset="-122"/>
                <a:ea typeface="华文行楷" panose="02010800040101010101" pitchFamily="2" charset="-122"/>
              </a:rPr>
              <a:t>谢 谢！</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2">
            <a:extLst>
              <a:ext uri="{FF2B5EF4-FFF2-40B4-BE49-F238E27FC236}">
                <a16:creationId xmlns:a16="http://schemas.microsoft.com/office/drawing/2014/main" id="{7E98EA66-DA6F-49B5-8C72-B5AC179866EB}"/>
              </a:ext>
            </a:extLst>
          </p:cNvPr>
          <p:cNvSpPr txBox="1">
            <a:spLocks noChangeArrowheads="1"/>
          </p:cNvSpPr>
          <p:nvPr/>
        </p:nvSpPr>
        <p:spPr bwMode="auto">
          <a:xfrm>
            <a:off x="447833" y="325402"/>
            <a:ext cx="8002588"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kern="0">
                <a:latin typeface="微软雅黑" panose="020B0503020204020204" pitchFamily="34" charset="-122"/>
                <a:ea typeface="微软雅黑" panose="020B0503020204020204" pitchFamily="34" charset="-122"/>
              </a:rPr>
              <a:t>2024</a:t>
            </a:r>
            <a:r>
              <a:rPr lang="zh-CN" altLang="en-US" sz="2000" b="1" kern="0">
                <a:latin typeface="微软雅黑" panose="020B0503020204020204" pitchFamily="34" charset="-122"/>
                <a:ea typeface="微软雅黑" panose="020B0503020204020204" pitchFamily="34" charset="-122"/>
              </a:rPr>
              <a:t>年</a:t>
            </a:r>
            <a:r>
              <a:rPr lang="en-US" altLang="zh-CN" sz="2000" b="1" kern="0" dirty="0">
                <a:latin typeface="微软雅黑" panose="020B0503020204020204" pitchFamily="34" charset="-122"/>
                <a:ea typeface="微软雅黑" panose="020B0503020204020204" pitchFamily="34" charset="-122"/>
              </a:rPr>
              <a:t>4</a:t>
            </a:r>
            <a:r>
              <a:rPr lang="zh-CN" altLang="en-US" sz="2000" b="1" kern="0">
                <a:latin typeface="微软雅黑" panose="020B0503020204020204" pitchFamily="34" charset="-122"/>
                <a:ea typeface="微软雅黑" panose="020B0503020204020204" pitchFamily="34" charset="-122"/>
              </a:rPr>
              <a:t>月</a:t>
            </a:r>
            <a:r>
              <a:rPr lang="zh-CN" altLang="en-US" sz="2000" b="1" kern="0" dirty="0">
                <a:latin typeface="微软雅黑" panose="020B0503020204020204" pitchFamily="34" charset="-122"/>
                <a:ea typeface="微软雅黑" panose="020B0503020204020204" pitchFamily="34" charset="-122"/>
              </a:rPr>
              <a:t>二手车市场月度交易趋势</a:t>
            </a:r>
          </a:p>
        </p:txBody>
      </p:sp>
      <p:sp>
        <p:nvSpPr>
          <p:cNvPr id="4" name="文本框 3">
            <a:extLst>
              <a:ext uri="{FF2B5EF4-FFF2-40B4-BE49-F238E27FC236}">
                <a16:creationId xmlns:a16="http://schemas.microsoft.com/office/drawing/2014/main" id="{F73D121D-5F93-D2A8-FA92-FC80B34F9FA0}"/>
              </a:ext>
            </a:extLst>
          </p:cNvPr>
          <p:cNvSpPr txBox="1"/>
          <p:nvPr/>
        </p:nvSpPr>
        <p:spPr>
          <a:xfrm>
            <a:off x="552038" y="5001956"/>
            <a:ext cx="8321398" cy="1144609"/>
          </a:xfrm>
          <a:prstGeom prst="rect">
            <a:avLst/>
          </a:prstGeom>
          <a:noFill/>
        </p:spPr>
        <p:txBody>
          <a:bodyPr wrap="square">
            <a:spAutoFit/>
          </a:bodyPr>
          <a:lstStyle/>
          <a:p>
            <a:pPr>
              <a:lnSpc>
                <a:spcPct val="200000"/>
              </a:lnSpc>
              <a:defRPr/>
            </a:pPr>
            <a:r>
              <a:rPr lang="en-US" altLang="zh-CN" sz="1200">
                <a:latin typeface="微软雅黑" panose="020B0503020204020204" pitchFamily="34" charset="-122"/>
                <a:ea typeface="微软雅黑" panose="020B0503020204020204" pitchFamily="34" charset="-122"/>
              </a:rPr>
              <a:t>2024</a:t>
            </a:r>
            <a:r>
              <a:rPr lang="zh-CN" altLang="en-US" sz="1200">
                <a:latin typeface="微软雅黑" panose="020B0503020204020204" pitchFamily="34" charset="-122"/>
                <a:ea typeface="微软雅黑" panose="020B0503020204020204" pitchFamily="34" charset="-122"/>
              </a:rPr>
              <a:t>年</a:t>
            </a:r>
            <a:r>
              <a:rPr lang="en-US" altLang="zh-CN" sz="1200">
                <a:latin typeface="微软雅黑" panose="020B0503020204020204" pitchFamily="34" charset="-122"/>
                <a:ea typeface="微软雅黑" panose="020B0503020204020204" pitchFamily="34" charset="-122"/>
              </a:rPr>
              <a:t>4</a:t>
            </a:r>
            <a:r>
              <a:rPr lang="zh-CN" altLang="en-US" sz="1200">
                <a:latin typeface="微软雅黑" panose="020B0503020204020204" pitchFamily="34" charset="-122"/>
                <a:ea typeface="微软雅黑" panose="020B0503020204020204" pitchFamily="34" charset="-122"/>
              </a:rPr>
              <a:t>月，全国二手车市场交易量</a:t>
            </a:r>
            <a:r>
              <a:rPr lang="en-US" altLang="zh-CN" sz="1200">
                <a:latin typeface="微软雅黑" panose="020B0503020204020204" pitchFamily="34" charset="-122"/>
                <a:ea typeface="微软雅黑" panose="020B0503020204020204" pitchFamily="34" charset="-122"/>
              </a:rPr>
              <a:t>167.90</a:t>
            </a:r>
            <a:r>
              <a:rPr lang="zh-CN" altLang="en-US" sz="1200">
                <a:latin typeface="微软雅黑" panose="020B0503020204020204" pitchFamily="34" charset="-122"/>
                <a:ea typeface="微软雅黑" panose="020B0503020204020204" pitchFamily="34" charset="-122"/>
              </a:rPr>
              <a:t>万辆，环比下降</a:t>
            </a:r>
            <a:r>
              <a:rPr lang="en-US" altLang="zh-CN" sz="1200">
                <a:latin typeface="微软雅黑" panose="020B0503020204020204" pitchFamily="34" charset="-122"/>
                <a:ea typeface="微软雅黑" panose="020B0503020204020204" pitchFamily="34" charset="-122"/>
              </a:rPr>
              <a:t>1.83%</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14.68%</a:t>
            </a:r>
            <a:r>
              <a:rPr lang="zh-CN" altLang="en-US" sz="1200">
                <a:latin typeface="微软雅黑" panose="020B0503020204020204" pitchFamily="34" charset="-122"/>
                <a:ea typeface="微软雅黑" panose="020B0503020204020204" pitchFamily="34" charset="-122"/>
              </a:rPr>
              <a:t>，交易金额为</a:t>
            </a:r>
            <a:r>
              <a:rPr lang="en-US" altLang="zh-CN" sz="1200">
                <a:latin typeface="微软雅黑" panose="020B0503020204020204" pitchFamily="34" charset="-122"/>
                <a:ea typeface="微软雅黑" panose="020B0503020204020204" pitchFamily="34" charset="-122"/>
              </a:rPr>
              <a:t>1110.99</a:t>
            </a:r>
            <a:r>
              <a:rPr lang="zh-CN" altLang="en-US" sz="1200">
                <a:latin typeface="微软雅黑" panose="020B0503020204020204" pitchFamily="34" charset="-122"/>
                <a:ea typeface="微软雅黑" panose="020B0503020204020204" pitchFamily="34" charset="-122"/>
              </a:rPr>
              <a:t>亿元。</a:t>
            </a:r>
            <a:endParaRPr lang="en-US" altLang="zh-CN" sz="1200">
              <a:latin typeface="微软雅黑" panose="020B0503020204020204" pitchFamily="34" charset="-122"/>
              <a:ea typeface="微软雅黑" panose="020B0503020204020204" pitchFamily="34" charset="-122"/>
            </a:endParaRPr>
          </a:p>
          <a:p>
            <a:pPr>
              <a:lnSpc>
                <a:spcPct val="200000"/>
              </a:lnSpc>
              <a:defRPr/>
            </a:pPr>
            <a:r>
              <a:rPr lang="en-US" altLang="zh-CN" sz="1200">
                <a:latin typeface="微软雅黑" panose="020B0503020204020204" pitchFamily="34" charset="-122"/>
                <a:ea typeface="微软雅黑" panose="020B0503020204020204" pitchFamily="34" charset="-122"/>
                <a:sym typeface="+mn-ea"/>
              </a:rPr>
              <a:t>2024</a:t>
            </a:r>
            <a:r>
              <a:rPr lang="zh-CN" altLang="en-US" sz="1200">
                <a:latin typeface="微软雅黑" panose="020B0503020204020204" pitchFamily="34" charset="-122"/>
                <a:ea typeface="微软雅黑" panose="020B0503020204020204" pitchFamily="34" charset="-122"/>
                <a:sym typeface="+mn-ea"/>
              </a:rPr>
              <a:t>年</a:t>
            </a:r>
            <a:r>
              <a:rPr lang="en-US" altLang="zh-CN" sz="1200">
                <a:latin typeface="微软雅黑" panose="020B0503020204020204" pitchFamily="34" charset="-122"/>
                <a:ea typeface="微软雅黑" panose="020B0503020204020204" pitchFamily="34" charset="-122"/>
                <a:sym typeface="+mn-ea"/>
              </a:rPr>
              <a:t>1-4</a:t>
            </a:r>
            <a:r>
              <a:rPr lang="zh-CN" altLang="en-US" sz="1200">
                <a:latin typeface="微软雅黑" panose="020B0503020204020204" pitchFamily="34" charset="-122"/>
                <a:ea typeface="微软雅黑" panose="020B0503020204020204" pitchFamily="34" charset="-122"/>
                <a:sym typeface="+mn-ea"/>
              </a:rPr>
              <a:t>月，二手车累计交易量</a:t>
            </a:r>
            <a:r>
              <a:rPr lang="en-US" altLang="zh-CN" sz="1200">
                <a:latin typeface="微软雅黑" panose="020B0503020204020204" pitchFamily="34" charset="-122"/>
                <a:ea typeface="微软雅黑" panose="020B0503020204020204" pitchFamily="34" charset="-122"/>
                <a:sym typeface="+mn-ea"/>
              </a:rPr>
              <a:t>627.93</a:t>
            </a:r>
            <a:r>
              <a:rPr lang="zh-CN" altLang="en-US" sz="1200">
                <a:latin typeface="微软雅黑" panose="020B0503020204020204" pitchFamily="34" charset="-122"/>
                <a:ea typeface="微软雅黑" panose="020B0503020204020204" pitchFamily="34" charset="-122"/>
                <a:sym typeface="+mn-ea"/>
              </a:rPr>
              <a:t>万辆，同比增长</a:t>
            </a:r>
            <a:r>
              <a:rPr lang="en-US" altLang="zh-CN" sz="1200">
                <a:latin typeface="微软雅黑" panose="020B0503020204020204" pitchFamily="34" charset="-122"/>
                <a:ea typeface="微软雅黑" panose="020B0503020204020204" pitchFamily="34" charset="-122"/>
                <a:sym typeface="+mn-ea"/>
              </a:rPr>
              <a:t>9.42%</a:t>
            </a:r>
            <a:r>
              <a:rPr lang="zh-CN" altLang="en-US" sz="1200">
                <a:latin typeface="微软雅黑" panose="020B0503020204020204" pitchFamily="34" charset="-122"/>
                <a:ea typeface="微软雅黑" panose="020B0503020204020204" pitchFamily="34" charset="-122"/>
                <a:sym typeface="+mn-ea"/>
              </a:rPr>
              <a:t>，与同期相比增加了</a:t>
            </a:r>
            <a:r>
              <a:rPr lang="en-US" altLang="zh-CN" sz="1200">
                <a:latin typeface="微软雅黑" panose="020B0503020204020204" pitchFamily="34" charset="-122"/>
                <a:ea typeface="微软雅黑" panose="020B0503020204020204" pitchFamily="34" charset="-122"/>
                <a:sym typeface="+mn-ea"/>
              </a:rPr>
              <a:t>54.1</a:t>
            </a:r>
            <a:r>
              <a:rPr lang="zh-CN" altLang="en-US" sz="1200">
                <a:latin typeface="微软雅黑" panose="020B0503020204020204" pitchFamily="34" charset="-122"/>
                <a:ea typeface="微软雅黑" panose="020B0503020204020204" pitchFamily="34" charset="-122"/>
                <a:sym typeface="+mn-ea"/>
              </a:rPr>
              <a:t>万辆，累计交易金额为</a:t>
            </a:r>
            <a:r>
              <a:rPr lang="en-US" altLang="zh-CN" sz="1200">
                <a:latin typeface="微软雅黑" panose="020B0503020204020204" pitchFamily="34" charset="-122"/>
                <a:ea typeface="微软雅黑" panose="020B0503020204020204" pitchFamily="34" charset="-122"/>
                <a:sym typeface="+mn-ea"/>
              </a:rPr>
              <a:t>4250.61</a:t>
            </a:r>
            <a:r>
              <a:rPr lang="zh-CN" altLang="en-US" sz="1200">
                <a:latin typeface="微软雅黑" panose="020B0503020204020204" pitchFamily="34" charset="-122"/>
                <a:ea typeface="微软雅黑" panose="020B0503020204020204" pitchFamily="34" charset="-122"/>
                <a:sym typeface="+mn-ea"/>
              </a:rPr>
              <a:t>亿元。</a:t>
            </a:r>
          </a:p>
        </p:txBody>
      </p:sp>
      <p:graphicFrame>
        <p:nvGraphicFramePr>
          <p:cNvPr id="5" name="图表 4">
            <a:extLst>
              <a:ext uri="{FF2B5EF4-FFF2-40B4-BE49-F238E27FC236}">
                <a16:creationId xmlns:a16="http://schemas.microsoft.com/office/drawing/2014/main" id="{00000000-0008-0000-0600-000002000000}"/>
              </a:ext>
            </a:extLst>
          </p:cNvPr>
          <p:cNvGraphicFramePr>
            <a:graphicFrameLocks/>
          </p:cNvGraphicFramePr>
          <p:nvPr/>
        </p:nvGraphicFramePr>
        <p:xfrm>
          <a:off x="220118" y="1086500"/>
          <a:ext cx="8703764" cy="383397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265584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1E2F5B9-9E2B-06A1-665F-F481DC64B8A3}"/>
              </a:ext>
            </a:extLst>
          </p:cNvPr>
          <p:cNvSpPr txBox="1"/>
          <p:nvPr/>
        </p:nvSpPr>
        <p:spPr>
          <a:xfrm>
            <a:off x="461394" y="335560"/>
            <a:ext cx="3029997" cy="369332"/>
          </a:xfrm>
          <a:prstGeom prst="rect">
            <a:avLst/>
          </a:prstGeom>
          <a:noFill/>
        </p:spPr>
        <p:txBody>
          <a:bodyPr wrap="none" rtlCol="0">
            <a:spAutoFit/>
          </a:bodyPr>
          <a:lstStyle/>
          <a:p>
            <a:pPr fontAlgn="base">
              <a:lnSpc>
                <a:spcPct val="90000"/>
              </a:lnSpc>
              <a:spcBef>
                <a:spcPct val="0"/>
              </a:spcBef>
              <a:spcAft>
                <a:spcPct val="0"/>
              </a:spcAft>
              <a:defRPr/>
            </a:pPr>
            <a:r>
              <a:rPr kumimoji="1" lang="en-US" altLang="zh-CN" sz="2000" b="1">
                <a:latin typeface="微软雅黑" panose="020B0503020204020204" pitchFamily="34" charset="-122"/>
                <a:ea typeface="微软雅黑" panose="020B0503020204020204" pitchFamily="34" charset="-122"/>
              </a:rPr>
              <a:t>2024</a:t>
            </a:r>
            <a:r>
              <a:rPr kumimoji="1" lang="zh-CN" altLang="en-US" sz="2000" b="1">
                <a:latin typeface="微软雅黑" panose="020B0503020204020204" pitchFamily="34" charset="-122"/>
                <a:ea typeface="微软雅黑" panose="020B0503020204020204" pitchFamily="34" charset="-122"/>
              </a:rPr>
              <a:t>年</a:t>
            </a:r>
            <a:r>
              <a:rPr kumimoji="1" lang="en-US" altLang="zh-CN" sz="2000" b="1" dirty="0">
                <a:latin typeface="微软雅黑" panose="020B0503020204020204" pitchFamily="34" charset="-122"/>
                <a:ea typeface="微软雅黑" panose="020B0503020204020204" pitchFamily="34" charset="-122"/>
              </a:rPr>
              <a:t>5</a:t>
            </a:r>
            <a:r>
              <a:rPr kumimoji="1" lang="zh-CN" altLang="en-US" sz="2000" b="1">
                <a:latin typeface="微软雅黑" panose="020B0503020204020204" pitchFamily="34" charset="-122"/>
                <a:ea typeface="微软雅黑" panose="020B0503020204020204" pitchFamily="34" charset="-122"/>
              </a:rPr>
              <a:t>月</a:t>
            </a:r>
            <a:r>
              <a:rPr kumimoji="1" lang="zh-CN" altLang="en-US" sz="2000" b="1" dirty="0">
                <a:latin typeface="微软雅黑" panose="020B0503020204020204" pitchFamily="34" charset="-122"/>
                <a:ea typeface="微软雅黑" panose="020B0503020204020204" pitchFamily="34" charset="-122"/>
              </a:rPr>
              <a:t>周度情况分析</a:t>
            </a:r>
          </a:p>
        </p:txBody>
      </p:sp>
      <p:sp>
        <p:nvSpPr>
          <p:cNvPr id="6" name="文本框 5">
            <a:extLst>
              <a:ext uri="{FF2B5EF4-FFF2-40B4-BE49-F238E27FC236}">
                <a16:creationId xmlns:a16="http://schemas.microsoft.com/office/drawing/2014/main" id="{09C34A55-1D17-9E28-7A59-BE3964BF39FA}"/>
              </a:ext>
            </a:extLst>
          </p:cNvPr>
          <p:cNvSpPr txBox="1"/>
          <p:nvPr/>
        </p:nvSpPr>
        <p:spPr>
          <a:xfrm>
            <a:off x="519705" y="5130753"/>
            <a:ext cx="7987965" cy="1144609"/>
          </a:xfrm>
          <a:prstGeom prst="rect">
            <a:avLst/>
          </a:prstGeom>
          <a:noFill/>
        </p:spPr>
        <p:txBody>
          <a:bodyPr wrap="square" rtlCol="0">
            <a:spAutoFit/>
          </a:bodyPr>
          <a:lstStyle/>
          <a:p>
            <a:pPr>
              <a:lnSpc>
                <a:spcPct val="200000"/>
              </a:lnSpc>
              <a:defRPr/>
            </a:pPr>
            <a:r>
              <a:rPr lang="en-US" altLang="zh-CN" sz="1200">
                <a:latin typeface="微软雅黑" panose="020B0503020204020204" pitchFamily="34" charset="-122"/>
                <a:ea typeface="微软雅黑" panose="020B0503020204020204" pitchFamily="34" charset="-122"/>
              </a:rPr>
              <a:t>2024</a:t>
            </a:r>
            <a:r>
              <a:rPr lang="zh-CN" altLang="en-US" sz="1200">
                <a:latin typeface="微软雅黑" panose="020B0503020204020204" pitchFamily="34" charset="-122"/>
                <a:ea typeface="微软雅黑" panose="020B0503020204020204" pitchFamily="34" charset="-122"/>
              </a:rPr>
              <a:t>年</a:t>
            </a:r>
            <a:r>
              <a:rPr lang="en-US" altLang="zh-CN" sz="1200">
                <a:latin typeface="微软雅黑" panose="020B0503020204020204" pitchFamily="34" charset="-122"/>
                <a:ea typeface="微软雅黑" panose="020B0503020204020204" pitchFamily="34" charset="-122"/>
              </a:rPr>
              <a:t>5</a:t>
            </a:r>
            <a:r>
              <a:rPr lang="zh-CN" altLang="en-US" sz="1200">
                <a:latin typeface="微软雅黑" panose="020B0503020204020204" pitchFamily="34" charset="-122"/>
                <a:ea typeface="微软雅黑" panose="020B0503020204020204" pitchFamily="34" charset="-122"/>
              </a:rPr>
              <a:t>月</a:t>
            </a:r>
            <a:r>
              <a:rPr lang="en-US" altLang="zh-CN" sz="1200">
                <a:latin typeface="微软雅黑" panose="020B0503020204020204" pitchFamily="34" charset="-122"/>
                <a:ea typeface="微软雅黑" panose="020B0503020204020204" pitchFamily="34" charset="-122"/>
              </a:rPr>
              <a:t>20-26</a:t>
            </a:r>
            <a:r>
              <a:rPr lang="zh-CN" altLang="en-US" sz="1200">
                <a:latin typeface="微软雅黑" panose="020B0503020204020204" pitchFamily="34" charset="-122"/>
                <a:ea typeface="微软雅黑" panose="020B0503020204020204" pitchFamily="34" charset="-122"/>
              </a:rPr>
              <a:t>日，二手车日均交易量</a:t>
            </a:r>
            <a:r>
              <a:rPr lang="en-US" altLang="zh-CN" sz="1200">
                <a:latin typeface="微软雅黑" panose="020B0503020204020204" pitchFamily="34" charset="-122"/>
                <a:ea typeface="微软雅黑" panose="020B0503020204020204" pitchFamily="34" charset="-122"/>
              </a:rPr>
              <a:t>6.21</a:t>
            </a:r>
            <a:r>
              <a:rPr lang="zh-CN" altLang="en-US" sz="1200">
                <a:latin typeface="微软雅黑" panose="020B0503020204020204" pitchFamily="34" charset="-122"/>
                <a:ea typeface="微软雅黑" panose="020B0503020204020204" pitchFamily="34" charset="-122"/>
              </a:rPr>
              <a:t>万辆，环比上周增长</a:t>
            </a:r>
            <a:r>
              <a:rPr lang="en-US" altLang="zh-CN" sz="1200">
                <a:latin typeface="微软雅黑" panose="020B0503020204020204" pitchFamily="34" charset="-122"/>
                <a:ea typeface="微软雅黑" panose="020B0503020204020204" pitchFamily="34" charset="-122"/>
              </a:rPr>
              <a:t>3.05%</a:t>
            </a:r>
            <a:r>
              <a:rPr lang="zh-CN" altLang="en-US" sz="1200">
                <a:latin typeface="微软雅黑" panose="020B0503020204020204" pitchFamily="34" charset="-122"/>
                <a:ea typeface="微软雅黑" panose="020B0503020204020204" pitchFamily="34" charset="-122"/>
              </a:rPr>
              <a:t>，市场连续两周的回调趋势已经终结，并开始进入企稳回升的阶段。按可比口径计算，从</a:t>
            </a:r>
            <a:r>
              <a:rPr lang="en-US" altLang="zh-CN" sz="1200">
                <a:latin typeface="微软雅黑" panose="020B0503020204020204" pitchFamily="34" charset="-122"/>
                <a:ea typeface="微软雅黑" panose="020B0503020204020204" pitchFamily="34" charset="-122"/>
              </a:rPr>
              <a:t>5</a:t>
            </a:r>
            <a:r>
              <a:rPr lang="zh-CN" altLang="en-US" sz="1200">
                <a:latin typeface="微软雅黑" panose="020B0503020204020204" pitchFamily="34" charset="-122"/>
                <a:ea typeface="微软雅黑" panose="020B0503020204020204" pitchFamily="34" charset="-122"/>
              </a:rPr>
              <a:t>月</a:t>
            </a:r>
            <a:r>
              <a:rPr lang="en-US" altLang="zh-CN" sz="1200">
                <a:latin typeface="微软雅黑" panose="020B0503020204020204" pitchFamily="34" charset="-122"/>
                <a:ea typeface="微软雅黑" panose="020B0503020204020204" pitchFamily="34" charset="-122"/>
              </a:rPr>
              <a:t>1</a:t>
            </a:r>
            <a:r>
              <a:rPr lang="zh-CN" altLang="en-US" sz="1200">
                <a:latin typeface="微软雅黑" panose="020B0503020204020204" pitchFamily="34" charset="-122"/>
                <a:ea typeface="微软雅黑" panose="020B0503020204020204" pitchFamily="34" charset="-122"/>
              </a:rPr>
              <a:t>日至</a:t>
            </a:r>
            <a:r>
              <a:rPr lang="en-US" altLang="zh-CN" sz="1200">
                <a:latin typeface="微软雅黑" panose="020B0503020204020204" pitchFamily="34" charset="-122"/>
                <a:ea typeface="微软雅黑" panose="020B0503020204020204" pitchFamily="34" charset="-122"/>
              </a:rPr>
              <a:t>26</a:t>
            </a:r>
            <a:r>
              <a:rPr lang="zh-CN" altLang="en-US" sz="1200">
                <a:latin typeface="微软雅黑" panose="020B0503020204020204" pitchFamily="34" charset="-122"/>
                <a:ea typeface="微软雅黑" panose="020B0503020204020204" pitchFamily="34" charset="-122"/>
              </a:rPr>
              <a:t>日，二手车市场的总交易量达到了</a:t>
            </a:r>
            <a:r>
              <a:rPr lang="en-US" altLang="zh-CN" sz="1200">
                <a:latin typeface="微软雅黑" panose="020B0503020204020204" pitchFamily="34" charset="-122"/>
                <a:ea typeface="微软雅黑" panose="020B0503020204020204" pitchFamily="34" charset="-122"/>
              </a:rPr>
              <a:t>120</a:t>
            </a:r>
            <a:r>
              <a:rPr lang="zh-CN" altLang="en-US" sz="1200">
                <a:latin typeface="微软雅黑" panose="020B0503020204020204" pitchFamily="34" charset="-122"/>
                <a:ea typeface="微软雅黑" panose="020B0503020204020204" pitchFamily="34" charset="-122"/>
              </a:rPr>
              <a:t>万辆，与</a:t>
            </a:r>
            <a:r>
              <a:rPr lang="en-US" altLang="zh-CN" sz="1200">
                <a:latin typeface="微软雅黑" panose="020B0503020204020204" pitchFamily="34" charset="-122"/>
                <a:ea typeface="微软雅黑" panose="020B0503020204020204" pitchFamily="34" charset="-122"/>
              </a:rPr>
              <a:t>4</a:t>
            </a:r>
            <a:r>
              <a:rPr lang="zh-CN" altLang="en-US" sz="1200">
                <a:latin typeface="微软雅黑" panose="020B0503020204020204" pitchFamily="34" charset="-122"/>
                <a:ea typeface="微软雅黑" panose="020B0503020204020204" pitchFamily="34" charset="-122"/>
              </a:rPr>
              <a:t>月同期相比下降了</a:t>
            </a:r>
            <a:r>
              <a:rPr lang="en-US" altLang="zh-CN" sz="1200">
                <a:latin typeface="微软雅黑" panose="020B0503020204020204" pitchFamily="34" charset="-122"/>
                <a:ea typeface="微软雅黑" panose="020B0503020204020204" pitchFamily="34" charset="-122"/>
              </a:rPr>
              <a:t>10%</a:t>
            </a:r>
            <a:r>
              <a:rPr lang="zh-CN" altLang="en-US" sz="120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p:txBody>
      </p:sp>
      <p:pic>
        <p:nvPicPr>
          <p:cNvPr id="8" name="图片 7">
            <a:extLst>
              <a:ext uri="{FF2B5EF4-FFF2-40B4-BE49-F238E27FC236}">
                <a16:creationId xmlns:a16="http://schemas.microsoft.com/office/drawing/2014/main" id="{D75AAAD4-30D2-4BAF-9C5D-7542D3B5E57D}"/>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2581" y="1134209"/>
            <a:ext cx="8418837" cy="3903784"/>
          </a:xfrm>
          <a:prstGeom prst="rect">
            <a:avLst/>
          </a:prstGeom>
          <a:noFill/>
        </p:spPr>
      </p:pic>
    </p:spTree>
    <p:extLst>
      <p:ext uri="{BB962C8B-B14F-4D97-AF65-F5344CB8AC3E}">
        <p14:creationId xmlns:p14="http://schemas.microsoft.com/office/powerpoint/2010/main" val="4842081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52C07C4B-9473-4EA9-8A55-D903A3A2E45F}"/>
              </a:ext>
            </a:extLst>
          </p:cNvPr>
          <p:cNvSpPr txBox="1">
            <a:spLocks noChangeArrowheads="1"/>
          </p:cNvSpPr>
          <p:nvPr/>
        </p:nvSpPr>
        <p:spPr bwMode="auto">
          <a:xfrm>
            <a:off x="230400" y="362091"/>
            <a:ext cx="6001941"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a:latin typeface="微软雅黑" panose="020B0503020204020204" pitchFamily="34" charset="-122"/>
                <a:ea typeface="微软雅黑" panose="020B0503020204020204" pitchFamily="34" charset="-122"/>
              </a:rPr>
              <a:t>2024</a:t>
            </a:r>
            <a:r>
              <a:rPr lang="zh-CN" altLang="en-US" sz="2000" b="1">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4</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细分市场变化情况</a:t>
            </a:r>
          </a:p>
        </p:txBody>
      </p:sp>
      <p:sp>
        <p:nvSpPr>
          <p:cNvPr id="2" name="文本框 1">
            <a:extLst>
              <a:ext uri="{FF2B5EF4-FFF2-40B4-BE49-F238E27FC236}">
                <a16:creationId xmlns:a16="http://schemas.microsoft.com/office/drawing/2014/main" id="{D4FEAD3B-F72E-4B2B-8540-7B506BAE1A2D}"/>
              </a:ext>
            </a:extLst>
          </p:cNvPr>
          <p:cNvSpPr txBox="1"/>
          <p:nvPr/>
        </p:nvSpPr>
        <p:spPr>
          <a:xfrm>
            <a:off x="99172" y="4811432"/>
            <a:ext cx="8669760" cy="1513941"/>
          </a:xfrm>
          <a:prstGeom prst="rect">
            <a:avLst/>
          </a:prstGeom>
          <a:noFill/>
        </p:spPr>
        <p:txBody>
          <a:bodyPr wrap="square" rtlCol="0">
            <a:spAutoFit/>
          </a:bodyPr>
          <a:lstStyle/>
          <a:p>
            <a:pPr>
              <a:lnSpc>
                <a:spcPct val="200000"/>
              </a:lnSpc>
              <a:defRPr/>
            </a:pPr>
            <a:r>
              <a:rPr lang="en-US" altLang="zh-CN" sz="1200">
                <a:latin typeface="微软雅黑" panose="020B0503020204020204" pitchFamily="34" charset="-122"/>
                <a:ea typeface="微软雅黑" panose="020B0503020204020204" pitchFamily="34" charset="-122"/>
              </a:rPr>
              <a:t>2024</a:t>
            </a:r>
            <a:r>
              <a:rPr lang="zh-CN" altLang="en-US" sz="1200">
                <a:latin typeface="微软雅黑" panose="020B0503020204020204" pitchFamily="34" charset="-122"/>
                <a:ea typeface="微软雅黑" panose="020B0503020204020204" pitchFamily="34" charset="-122"/>
              </a:rPr>
              <a:t>年</a:t>
            </a:r>
            <a:r>
              <a:rPr lang="en-US" altLang="zh-CN" sz="1200">
                <a:latin typeface="微软雅黑" panose="020B0503020204020204" pitchFamily="34" charset="-122"/>
                <a:ea typeface="微软雅黑" panose="020B0503020204020204" pitchFamily="34" charset="-122"/>
              </a:rPr>
              <a:t>4</a:t>
            </a:r>
            <a:r>
              <a:rPr lang="zh-CN" altLang="en-US" sz="1200">
                <a:latin typeface="微软雅黑" panose="020B0503020204020204" pitchFamily="34" charset="-122"/>
                <a:ea typeface="微软雅黑" panose="020B0503020204020204" pitchFamily="34" charset="-122"/>
              </a:rPr>
              <a:t>月，全国二手车市场交易量</a:t>
            </a:r>
            <a:r>
              <a:rPr lang="en-US" altLang="zh-CN" sz="1200">
                <a:latin typeface="微软雅黑" panose="020B0503020204020204" pitchFamily="34" charset="-122"/>
                <a:ea typeface="微软雅黑" panose="020B0503020204020204" pitchFamily="34" charset="-122"/>
              </a:rPr>
              <a:t>167.90</a:t>
            </a:r>
            <a:r>
              <a:rPr lang="zh-CN" altLang="en-US" sz="1200">
                <a:latin typeface="微软雅黑" panose="020B0503020204020204" pitchFamily="34" charset="-122"/>
                <a:ea typeface="微软雅黑" panose="020B0503020204020204" pitchFamily="34" charset="-122"/>
              </a:rPr>
              <a:t>万辆，环比下降</a:t>
            </a:r>
            <a:r>
              <a:rPr lang="en-US" altLang="zh-CN" sz="1200">
                <a:latin typeface="微软雅黑" panose="020B0503020204020204" pitchFamily="34" charset="-122"/>
                <a:ea typeface="微软雅黑" panose="020B0503020204020204" pitchFamily="34" charset="-122"/>
              </a:rPr>
              <a:t>1.83%</a:t>
            </a:r>
            <a:r>
              <a:rPr lang="zh-CN" altLang="en-US" sz="1200" b="1">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基本型乘用车共交易</a:t>
            </a:r>
            <a:r>
              <a:rPr lang="en-US" altLang="zh-CN" sz="1200">
                <a:latin typeface="微软雅黑" panose="020B0503020204020204" pitchFamily="34" charset="-122"/>
                <a:ea typeface="微软雅黑" panose="020B0503020204020204" pitchFamily="34" charset="-122"/>
              </a:rPr>
              <a:t>97.56</a:t>
            </a:r>
            <a:r>
              <a:rPr lang="zh-CN" altLang="en-US" sz="1200">
                <a:latin typeface="微软雅黑" panose="020B0503020204020204" pitchFamily="34" charset="-122"/>
                <a:ea typeface="微软雅黑" panose="020B0503020204020204" pitchFamily="34" charset="-122"/>
              </a:rPr>
              <a:t>万辆，环比下降</a:t>
            </a:r>
            <a:r>
              <a:rPr lang="en-US" altLang="zh-CN" sz="1200">
                <a:latin typeface="微软雅黑" panose="020B0503020204020204" pitchFamily="34" charset="-122"/>
                <a:ea typeface="微软雅黑" panose="020B0503020204020204" pitchFamily="34" charset="-122"/>
              </a:rPr>
              <a:t>2.26%</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12.60%</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SUV</a:t>
            </a:r>
            <a:r>
              <a:rPr lang="zh-CN" altLang="en-US" sz="1200">
                <a:latin typeface="微软雅黑" panose="020B0503020204020204" pitchFamily="34" charset="-122"/>
                <a:ea typeface="微软雅黑" panose="020B0503020204020204" pitchFamily="34" charset="-122"/>
              </a:rPr>
              <a:t>共交易</a:t>
            </a:r>
            <a:r>
              <a:rPr lang="en-US" altLang="zh-CN" sz="1200">
                <a:latin typeface="微软雅黑" panose="020B0503020204020204" pitchFamily="34" charset="-122"/>
                <a:ea typeface="微软雅黑" panose="020B0503020204020204" pitchFamily="34" charset="-122"/>
              </a:rPr>
              <a:t>22.34</a:t>
            </a:r>
            <a:r>
              <a:rPr lang="zh-CN" altLang="en-US" sz="1200">
                <a:latin typeface="微软雅黑" panose="020B0503020204020204" pitchFamily="34" charset="-122"/>
                <a:ea typeface="微软雅黑" panose="020B0503020204020204" pitchFamily="34" charset="-122"/>
              </a:rPr>
              <a:t>万辆，环比下降</a:t>
            </a:r>
            <a:r>
              <a:rPr lang="en-US" altLang="zh-CN" sz="1200">
                <a:latin typeface="微软雅黑" panose="020B0503020204020204" pitchFamily="34" charset="-122"/>
                <a:ea typeface="微软雅黑" panose="020B0503020204020204" pitchFamily="34" charset="-122"/>
              </a:rPr>
              <a:t>1.47%</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18.94%</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MPV</a:t>
            </a:r>
            <a:r>
              <a:rPr lang="zh-CN" altLang="en-US" sz="1200">
                <a:latin typeface="微软雅黑" panose="020B0503020204020204" pitchFamily="34" charset="-122"/>
                <a:ea typeface="微软雅黑" panose="020B0503020204020204" pitchFamily="34" charset="-122"/>
              </a:rPr>
              <a:t>共交易</a:t>
            </a:r>
            <a:r>
              <a:rPr lang="en-US" altLang="zh-CN" sz="1200">
                <a:latin typeface="微软雅黑" panose="020B0503020204020204" pitchFamily="34" charset="-122"/>
                <a:ea typeface="微软雅黑" panose="020B0503020204020204" pitchFamily="34" charset="-122"/>
              </a:rPr>
              <a:t>10.50</a:t>
            </a:r>
            <a:r>
              <a:rPr lang="zh-CN" altLang="en-US" sz="1200">
                <a:latin typeface="微软雅黑" panose="020B0503020204020204" pitchFamily="34" charset="-122"/>
                <a:ea typeface="微软雅黑" panose="020B0503020204020204" pitchFamily="34" charset="-122"/>
              </a:rPr>
              <a:t>万辆，环比下降</a:t>
            </a:r>
            <a:r>
              <a:rPr lang="en-US" altLang="zh-CN" sz="1200">
                <a:latin typeface="微软雅黑" panose="020B0503020204020204" pitchFamily="34" charset="-122"/>
                <a:ea typeface="微软雅黑" panose="020B0503020204020204" pitchFamily="34" charset="-122"/>
              </a:rPr>
              <a:t>4.52%</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17.21%</a:t>
            </a:r>
            <a:r>
              <a:rPr lang="zh-CN" altLang="en-US" sz="1200">
                <a:latin typeface="微软雅黑" panose="020B0503020204020204" pitchFamily="34" charset="-122"/>
                <a:ea typeface="微软雅黑" panose="020B0503020204020204" pitchFamily="34" charset="-122"/>
              </a:rPr>
              <a:t>；交叉型乘用车共交易</a:t>
            </a:r>
            <a:r>
              <a:rPr lang="en-US" altLang="zh-CN" sz="1200">
                <a:latin typeface="微软雅黑" panose="020B0503020204020204" pitchFamily="34" charset="-122"/>
                <a:ea typeface="微软雅黑" panose="020B0503020204020204" pitchFamily="34" charset="-122"/>
              </a:rPr>
              <a:t>4.05</a:t>
            </a:r>
            <a:r>
              <a:rPr lang="zh-CN" altLang="en-US" sz="1200">
                <a:latin typeface="微软雅黑" panose="020B0503020204020204" pitchFamily="34" charset="-122"/>
                <a:ea typeface="微软雅黑" panose="020B0503020204020204" pitchFamily="34" charset="-122"/>
              </a:rPr>
              <a:t>万辆，环比下降</a:t>
            </a:r>
            <a:r>
              <a:rPr lang="en-US" altLang="zh-CN" sz="1200">
                <a:latin typeface="微软雅黑" panose="020B0503020204020204" pitchFamily="34" charset="-122"/>
                <a:ea typeface="微软雅黑" panose="020B0503020204020204" pitchFamily="34" charset="-122"/>
              </a:rPr>
              <a:t>0.14%</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44.42%</a:t>
            </a:r>
            <a:r>
              <a:rPr lang="zh-CN" altLang="en-US" sz="1200">
                <a:latin typeface="微软雅黑" panose="020B0503020204020204" pitchFamily="34" charset="-122"/>
                <a:ea typeface="微软雅黑" panose="020B0503020204020204" pitchFamily="34" charset="-122"/>
              </a:rPr>
              <a:t>。</a:t>
            </a:r>
          </a:p>
          <a:p>
            <a:pPr>
              <a:lnSpc>
                <a:spcPct val="200000"/>
              </a:lnSpc>
              <a:defRPr/>
            </a:pPr>
            <a:r>
              <a:rPr lang="zh-CN" altLang="en-US" sz="1200">
                <a:latin typeface="微软雅黑" panose="020B0503020204020204" pitchFamily="34" charset="-122"/>
                <a:ea typeface="微软雅黑" panose="020B0503020204020204" pitchFamily="34" charset="-122"/>
              </a:rPr>
              <a:t>商用车情况</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客车</a:t>
            </a:r>
            <a:r>
              <a:rPr lang="en-US" altLang="zh-CN" sz="1200">
                <a:latin typeface="微软雅黑" panose="020B0503020204020204" pitchFamily="34" charset="-122"/>
                <a:ea typeface="微软雅黑" panose="020B0503020204020204" pitchFamily="34" charset="-122"/>
              </a:rPr>
              <a:t>9.39</a:t>
            </a:r>
            <a:r>
              <a:rPr lang="zh-CN" altLang="en-US" sz="1200">
                <a:latin typeface="微软雅黑" panose="020B0503020204020204" pitchFamily="34" charset="-122"/>
                <a:ea typeface="微软雅黑" panose="020B0503020204020204" pitchFamily="34" charset="-122"/>
              </a:rPr>
              <a:t>万辆，环比下降</a:t>
            </a:r>
            <a:r>
              <a:rPr lang="en-US" altLang="zh-CN" sz="1200">
                <a:latin typeface="微软雅黑" panose="020B0503020204020204" pitchFamily="34" charset="-122"/>
                <a:ea typeface="微软雅黑" panose="020B0503020204020204" pitchFamily="34" charset="-122"/>
              </a:rPr>
              <a:t>4.27%</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6.24%</a:t>
            </a:r>
            <a:r>
              <a:rPr lang="zh-CN" altLang="en-US" sz="1200">
                <a:latin typeface="微软雅黑" panose="020B0503020204020204" pitchFamily="34" charset="-122"/>
                <a:ea typeface="微软雅黑" panose="020B0503020204020204" pitchFamily="34" charset="-122"/>
              </a:rPr>
              <a:t>；载货车</a:t>
            </a:r>
            <a:r>
              <a:rPr lang="en-US" altLang="zh-CN" sz="1200">
                <a:latin typeface="微软雅黑" panose="020B0503020204020204" pitchFamily="34" charset="-122"/>
                <a:ea typeface="微软雅黑" panose="020B0503020204020204" pitchFamily="34" charset="-122"/>
              </a:rPr>
              <a:t>13.74</a:t>
            </a:r>
            <a:r>
              <a:rPr lang="zh-CN" altLang="en-US" sz="1200">
                <a:latin typeface="微软雅黑" panose="020B0503020204020204" pitchFamily="34" charset="-122"/>
                <a:ea typeface="微软雅黑" panose="020B0503020204020204" pitchFamily="34" charset="-122"/>
              </a:rPr>
              <a:t>万辆，环比增长</a:t>
            </a:r>
            <a:r>
              <a:rPr lang="en-US" altLang="zh-CN" sz="1200">
                <a:latin typeface="微软雅黑" panose="020B0503020204020204" pitchFamily="34" charset="-122"/>
                <a:ea typeface="微软雅黑" panose="020B0503020204020204" pitchFamily="34" charset="-122"/>
              </a:rPr>
              <a:t>2.92%</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12.18%</a:t>
            </a:r>
            <a:r>
              <a:rPr lang="zh-CN" altLang="en-US" sz="1200">
                <a:latin typeface="微软雅黑" panose="020B0503020204020204" pitchFamily="34" charset="-122"/>
                <a:ea typeface="微软雅黑" panose="020B0503020204020204" pitchFamily="34" charset="-122"/>
              </a:rPr>
              <a:t>。</a:t>
            </a:r>
          </a:p>
        </p:txBody>
      </p:sp>
      <p:graphicFrame>
        <p:nvGraphicFramePr>
          <p:cNvPr id="5" name="图表 4">
            <a:extLst>
              <a:ext uri="{FF2B5EF4-FFF2-40B4-BE49-F238E27FC236}">
                <a16:creationId xmlns:a16="http://schemas.microsoft.com/office/drawing/2014/main" id="{00000000-0008-0000-0100-000081000000}"/>
              </a:ext>
            </a:extLst>
          </p:cNvPr>
          <p:cNvGraphicFramePr>
            <a:graphicFrameLocks/>
          </p:cNvGraphicFramePr>
          <p:nvPr/>
        </p:nvGraphicFramePr>
        <p:xfrm>
          <a:off x="103716" y="988359"/>
          <a:ext cx="8936567" cy="365760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08317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52C07C4B-9473-4EA9-8A55-D903A3A2E45F}"/>
              </a:ext>
            </a:extLst>
          </p:cNvPr>
          <p:cNvSpPr txBox="1">
            <a:spLocks noChangeArrowheads="1"/>
          </p:cNvSpPr>
          <p:nvPr/>
        </p:nvSpPr>
        <p:spPr bwMode="auto">
          <a:xfrm>
            <a:off x="230400" y="362091"/>
            <a:ext cx="6001941"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a:latin typeface="微软雅黑" panose="020B0503020204020204" pitchFamily="34" charset="-122"/>
                <a:ea typeface="微软雅黑" panose="020B0503020204020204" pitchFamily="34" charset="-122"/>
              </a:rPr>
              <a:t>2024</a:t>
            </a:r>
            <a:r>
              <a:rPr lang="zh-CN" altLang="en-US" sz="2000" b="1">
                <a:latin typeface="微软雅黑" panose="020B0503020204020204" pitchFamily="34" charset="-122"/>
                <a:ea typeface="微软雅黑" panose="020B0503020204020204" pitchFamily="34" charset="-122"/>
              </a:rPr>
              <a:t>年</a:t>
            </a:r>
            <a:r>
              <a:rPr lang="en-US" altLang="zh-CN" sz="2000" b="1">
                <a:latin typeface="微软雅黑" panose="020B0503020204020204" pitchFamily="34" charset="-122"/>
                <a:ea typeface="微软雅黑" panose="020B0503020204020204" pitchFamily="34" charset="-122"/>
              </a:rPr>
              <a:t>1-4</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细分市场变化情况</a:t>
            </a:r>
          </a:p>
        </p:txBody>
      </p:sp>
      <p:sp>
        <p:nvSpPr>
          <p:cNvPr id="2" name="文本框 1">
            <a:extLst>
              <a:ext uri="{FF2B5EF4-FFF2-40B4-BE49-F238E27FC236}">
                <a16:creationId xmlns:a16="http://schemas.microsoft.com/office/drawing/2014/main" id="{D4FEAD3B-F72E-4B2B-8540-7B506BAE1A2D}"/>
              </a:ext>
            </a:extLst>
          </p:cNvPr>
          <p:cNvSpPr txBox="1"/>
          <p:nvPr/>
        </p:nvSpPr>
        <p:spPr>
          <a:xfrm>
            <a:off x="65954" y="4955242"/>
            <a:ext cx="8921162" cy="1144609"/>
          </a:xfrm>
          <a:prstGeom prst="rect">
            <a:avLst/>
          </a:prstGeom>
          <a:noFill/>
        </p:spPr>
        <p:txBody>
          <a:bodyPr wrap="square" rtlCol="0">
            <a:spAutoFit/>
          </a:bodyPr>
          <a:lstStyle/>
          <a:p>
            <a:pPr>
              <a:lnSpc>
                <a:spcPct val="200000"/>
              </a:lnSpc>
            </a:pPr>
            <a:r>
              <a:rPr lang="en-US" altLang="zh-CN" sz="1200">
                <a:latin typeface="微软雅黑" panose="020B0503020204020204" pitchFamily="34" charset="-122"/>
                <a:ea typeface="微软雅黑" panose="020B0503020204020204" pitchFamily="34" charset="-122"/>
              </a:rPr>
              <a:t>2024</a:t>
            </a:r>
            <a:r>
              <a:rPr lang="zh-CN" altLang="en-US" sz="1200">
                <a:latin typeface="微软雅黑" panose="020B0503020204020204" pitchFamily="34" charset="-122"/>
                <a:ea typeface="微软雅黑" panose="020B0503020204020204" pitchFamily="34" charset="-122"/>
              </a:rPr>
              <a:t>年</a:t>
            </a:r>
            <a:r>
              <a:rPr lang="en-US" altLang="zh-CN" sz="1200">
                <a:latin typeface="微软雅黑" panose="020B0503020204020204" pitchFamily="34" charset="-122"/>
                <a:ea typeface="微软雅黑" panose="020B0503020204020204" pitchFamily="34" charset="-122"/>
              </a:rPr>
              <a:t>1-4</a:t>
            </a:r>
            <a:r>
              <a:rPr lang="zh-CN" altLang="en-US" sz="1200">
                <a:latin typeface="微软雅黑" panose="020B0503020204020204" pitchFamily="34" charset="-122"/>
                <a:ea typeface="微软雅黑" panose="020B0503020204020204" pitchFamily="34" charset="-122"/>
              </a:rPr>
              <a:t>月，二手车累计交易量</a:t>
            </a:r>
            <a:r>
              <a:rPr lang="en-US" altLang="zh-CN" sz="1200">
                <a:latin typeface="微软雅黑" panose="020B0503020204020204" pitchFamily="34" charset="-122"/>
                <a:ea typeface="微软雅黑" panose="020B0503020204020204" pitchFamily="34" charset="-122"/>
              </a:rPr>
              <a:t>627.93</a:t>
            </a:r>
            <a:r>
              <a:rPr lang="zh-CN" altLang="en-US" sz="1200">
                <a:latin typeface="微软雅黑" panose="020B0503020204020204" pitchFamily="34" charset="-122"/>
                <a:ea typeface="微软雅黑" panose="020B0503020204020204" pitchFamily="34" charset="-122"/>
              </a:rPr>
              <a:t>万辆，同比增长</a:t>
            </a:r>
            <a:r>
              <a:rPr lang="en-US" altLang="zh-CN" sz="1200">
                <a:latin typeface="微软雅黑" panose="020B0503020204020204" pitchFamily="34" charset="-122"/>
                <a:ea typeface="微软雅黑" panose="020B0503020204020204" pitchFamily="34" charset="-122"/>
              </a:rPr>
              <a:t>9.42%</a:t>
            </a:r>
            <a:r>
              <a:rPr lang="zh-CN" altLang="en-US" sz="1200">
                <a:latin typeface="微软雅黑" panose="020B0503020204020204" pitchFamily="34" charset="-122"/>
                <a:ea typeface="微软雅黑" panose="020B0503020204020204" pitchFamily="34" charset="-122"/>
              </a:rPr>
              <a:t>。基本型乘用车累计交易</a:t>
            </a:r>
            <a:r>
              <a:rPr lang="en-US" altLang="zh-CN" sz="1200">
                <a:latin typeface="微软雅黑" panose="020B0503020204020204" pitchFamily="34" charset="-122"/>
                <a:ea typeface="微软雅黑" panose="020B0503020204020204" pitchFamily="34" charset="-122"/>
              </a:rPr>
              <a:t>366.87</a:t>
            </a:r>
            <a:r>
              <a:rPr lang="zh-CN" altLang="en-US" sz="1200">
                <a:latin typeface="微软雅黑" panose="020B0503020204020204" pitchFamily="34" charset="-122"/>
                <a:ea typeface="微软雅黑" panose="020B0503020204020204" pitchFamily="34" charset="-122"/>
              </a:rPr>
              <a:t>万辆，同比增长</a:t>
            </a:r>
            <a:r>
              <a:rPr lang="en-US" altLang="zh-CN" sz="1200">
                <a:latin typeface="微软雅黑" panose="020B0503020204020204" pitchFamily="34" charset="-122"/>
                <a:ea typeface="微软雅黑" panose="020B0503020204020204" pitchFamily="34" charset="-122"/>
              </a:rPr>
              <a:t>7.21%</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SUV</a:t>
            </a:r>
            <a:r>
              <a:rPr lang="zh-CN" altLang="en-US" sz="1200">
                <a:latin typeface="微软雅黑" panose="020B0503020204020204" pitchFamily="34" charset="-122"/>
                <a:ea typeface="微软雅黑" panose="020B0503020204020204" pitchFamily="34" charset="-122"/>
              </a:rPr>
              <a:t>共交易</a:t>
            </a:r>
            <a:r>
              <a:rPr lang="en-US" altLang="zh-CN" sz="1200">
                <a:latin typeface="微软雅黑" panose="020B0503020204020204" pitchFamily="34" charset="-122"/>
                <a:ea typeface="微软雅黑" panose="020B0503020204020204" pitchFamily="34" charset="-122"/>
              </a:rPr>
              <a:t>83.91</a:t>
            </a:r>
            <a:r>
              <a:rPr lang="zh-CN" altLang="en-US" sz="1200">
                <a:latin typeface="微软雅黑" panose="020B0503020204020204" pitchFamily="34" charset="-122"/>
                <a:ea typeface="微软雅黑" panose="020B0503020204020204" pitchFamily="34" charset="-122"/>
              </a:rPr>
              <a:t>万辆，同比增长</a:t>
            </a:r>
            <a:r>
              <a:rPr lang="en-US" altLang="zh-CN" sz="1200">
                <a:latin typeface="微软雅黑" panose="020B0503020204020204" pitchFamily="34" charset="-122"/>
                <a:ea typeface="微软雅黑" panose="020B0503020204020204" pitchFamily="34" charset="-122"/>
              </a:rPr>
              <a:t>14.46%</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MPV</a:t>
            </a:r>
            <a:r>
              <a:rPr lang="zh-CN" altLang="en-US" sz="1200">
                <a:latin typeface="微软雅黑" panose="020B0503020204020204" pitchFamily="34" charset="-122"/>
                <a:ea typeface="微软雅黑" panose="020B0503020204020204" pitchFamily="34" charset="-122"/>
              </a:rPr>
              <a:t>共交易</a:t>
            </a:r>
            <a:r>
              <a:rPr lang="en-US" altLang="zh-CN" sz="1200">
                <a:latin typeface="微软雅黑" panose="020B0503020204020204" pitchFamily="34" charset="-122"/>
                <a:ea typeface="微软雅黑" panose="020B0503020204020204" pitchFamily="34" charset="-122"/>
              </a:rPr>
              <a:t>39.86</a:t>
            </a:r>
            <a:r>
              <a:rPr lang="zh-CN" altLang="en-US" sz="1200">
                <a:latin typeface="微软雅黑" panose="020B0503020204020204" pitchFamily="34" charset="-122"/>
                <a:ea typeface="微软雅黑" panose="020B0503020204020204" pitchFamily="34" charset="-122"/>
              </a:rPr>
              <a:t>万辆，同比增长</a:t>
            </a:r>
            <a:r>
              <a:rPr lang="en-US" altLang="zh-CN" sz="1200">
                <a:latin typeface="微软雅黑" panose="020B0503020204020204" pitchFamily="34" charset="-122"/>
                <a:ea typeface="微软雅黑" panose="020B0503020204020204" pitchFamily="34" charset="-122"/>
              </a:rPr>
              <a:t>14.96%</a:t>
            </a:r>
            <a:r>
              <a:rPr lang="zh-CN" altLang="en-US" sz="1200">
                <a:latin typeface="微软雅黑" panose="020B0503020204020204" pitchFamily="34" charset="-122"/>
                <a:ea typeface="微软雅黑" panose="020B0503020204020204" pitchFamily="34" charset="-122"/>
              </a:rPr>
              <a:t>；交叉型乘用车共交易</a:t>
            </a:r>
            <a:r>
              <a:rPr lang="en-US" altLang="zh-CN" sz="1200">
                <a:latin typeface="微软雅黑" panose="020B0503020204020204" pitchFamily="34" charset="-122"/>
                <a:ea typeface="微软雅黑" panose="020B0503020204020204" pitchFamily="34" charset="-122"/>
              </a:rPr>
              <a:t>14.64</a:t>
            </a:r>
            <a:r>
              <a:rPr lang="zh-CN" altLang="en-US" sz="1200">
                <a:latin typeface="微软雅黑" panose="020B0503020204020204" pitchFamily="34" charset="-122"/>
                <a:ea typeface="微软雅黑" panose="020B0503020204020204" pitchFamily="34" charset="-122"/>
              </a:rPr>
              <a:t>万辆，同比增长</a:t>
            </a:r>
            <a:r>
              <a:rPr lang="en-US" altLang="zh-CN" sz="1200">
                <a:latin typeface="微软雅黑" panose="020B0503020204020204" pitchFamily="34" charset="-122"/>
                <a:ea typeface="微软雅黑" panose="020B0503020204020204" pitchFamily="34" charset="-122"/>
              </a:rPr>
              <a:t>30.16%</a:t>
            </a:r>
            <a:r>
              <a:rPr lang="zh-CN" altLang="en-US" sz="120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nSpc>
                <a:spcPct val="200000"/>
              </a:lnSpc>
            </a:pPr>
            <a:r>
              <a:rPr lang="zh-CN" altLang="en-US" sz="1200" i="0" dirty="0">
                <a:latin typeface="微软雅黑" panose="020B0503020204020204" pitchFamily="34" charset="-122"/>
                <a:ea typeface="微软雅黑" panose="020B0503020204020204" pitchFamily="34" charset="-122"/>
              </a:rPr>
              <a:t>商用车</a:t>
            </a:r>
            <a:r>
              <a:rPr lang="zh-CN" altLang="en-US" sz="1200" i="0">
                <a:latin typeface="微软雅黑" panose="020B0503020204020204" pitchFamily="34" charset="-122"/>
                <a:ea typeface="微软雅黑" panose="020B0503020204020204" pitchFamily="34" charset="-122"/>
              </a:rPr>
              <a:t>情况：载货车共交易了</a:t>
            </a:r>
            <a:r>
              <a:rPr lang="en-US" altLang="zh-CN" sz="1200" i="0">
                <a:latin typeface="微软雅黑" panose="020B0503020204020204" pitchFamily="34" charset="-122"/>
                <a:ea typeface="微软雅黑" panose="020B0503020204020204" pitchFamily="34" charset="-122"/>
              </a:rPr>
              <a:t>48.92</a:t>
            </a:r>
            <a:r>
              <a:rPr lang="zh-CN" altLang="en-US" sz="1200" i="0">
                <a:latin typeface="微软雅黑" panose="020B0503020204020204" pitchFamily="34" charset="-122"/>
                <a:ea typeface="微软雅黑" panose="020B0503020204020204" pitchFamily="34" charset="-122"/>
              </a:rPr>
              <a:t>万辆，同比增长</a:t>
            </a:r>
            <a:r>
              <a:rPr lang="en-US" altLang="zh-CN" sz="1200" i="0">
                <a:latin typeface="微软雅黑" panose="020B0503020204020204" pitchFamily="34" charset="-122"/>
                <a:ea typeface="微软雅黑" panose="020B0503020204020204" pitchFamily="34" charset="-122"/>
              </a:rPr>
              <a:t>3.48%</a:t>
            </a:r>
            <a:r>
              <a:rPr lang="zh-CN" altLang="en-US" sz="1200" i="0">
                <a:latin typeface="微软雅黑" panose="020B0503020204020204" pitchFamily="34" charset="-122"/>
                <a:ea typeface="微软雅黑" panose="020B0503020204020204" pitchFamily="34" charset="-122"/>
              </a:rPr>
              <a:t>；客车</a:t>
            </a:r>
            <a:r>
              <a:rPr lang="en-US" altLang="zh-CN" sz="1200" i="0">
                <a:latin typeface="微软雅黑" panose="020B0503020204020204" pitchFamily="34" charset="-122"/>
                <a:ea typeface="微软雅黑" panose="020B0503020204020204" pitchFamily="34" charset="-122"/>
              </a:rPr>
              <a:t>35.66</a:t>
            </a:r>
            <a:r>
              <a:rPr lang="zh-CN" altLang="en-US" sz="1200" i="0">
                <a:latin typeface="微软雅黑" panose="020B0503020204020204" pitchFamily="34" charset="-122"/>
                <a:ea typeface="微软雅黑" panose="020B0503020204020204" pitchFamily="34" charset="-122"/>
              </a:rPr>
              <a:t>万辆，同比增长</a:t>
            </a:r>
            <a:r>
              <a:rPr lang="en-US" altLang="zh-CN" sz="1200" i="0">
                <a:latin typeface="微软雅黑" panose="020B0503020204020204" pitchFamily="34" charset="-122"/>
                <a:ea typeface="微软雅黑" panose="020B0503020204020204" pitchFamily="34" charset="-122"/>
              </a:rPr>
              <a:t>2.36%</a:t>
            </a:r>
            <a:r>
              <a:rPr lang="zh-CN" altLang="en-US" sz="1200" i="0">
                <a:latin typeface="微软雅黑" panose="020B0503020204020204" pitchFamily="34" charset="-122"/>
                <a:ea typeface="微软雅黑" panose="020B0503020204020204" pitchFamily="34" charset="-122"/>
              </a:rPr>
              <a:t>。</a:t>
            </a:r>
            <a:endParaRPr lang="zh-CN" altLang="en-US" sz="1200" i="0" dirty="0">
              <a:latin typeface="微软雅黑" panose="020B0503020204020204" pitchFamily="34" charset="-122"/>
              <a:ea typeface="微软雅黑" panose="020B0503020204020204" pitchFamily="34" charset="-122"/>
            </a:endParaRPr>
          </a:p>
        </p:txBody>
      </p:sp>
      <p:graphicFrame>
        <p:nvGraphicFramePr>
          <p:cNvPr id="5" name="图表 4">
            <a:extLst>
              <a:ext uri="{FF2B5EF4-FFF2-40B4-BE49-F238E27FC236}">
                <a16:creationId xmlns:a16="http://schemas.microsoft.com/office/drawing/2014/main" id="{00000000-0008-0000-0100-000003000000}"/>
              </a:ext>
            </a:extLst>
          </p:cNvPr>
          <p:cNvGraphicFramePr>
            <a:graphicFrameLocks/>
          </p:cNvGraphicFramePr>
          <p:nvPr>
            <p:extLst>
              <p:ext uri="{D42A27DB-BD31-4B8C-83A1-F6EECF244321}">
                <p14:modId xmlns:p14="http://schemas.microsoft.com/office/powerpoint/2010/main" val="2473311405"/>
              </p:ext>
            </p:extLst>
          </p:nvPr>
        </p:nvGraphicFramePr>
        <p:xfrm>
          <a:off x="227878" y="1190263"/>
          <a:ext cx="8597313" cy="355767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489394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CC9014FC-142F-4A3E-8FC9-7B27610650B1}"/>
              </a:ext>
            </a:extLst>
          </p:cNvPr>
          <p:cNvSpPr txBox="1">
            <a:spLocks noGrp="1"/>
          </p:cNvSpPr>
          <p:nvPr>
            <p:ph type="title"/>
          </p:nvPr>
        </p:nvSpPr>
        <p:spPr>
          <a:xfrm>
            <a:off x="179388" y="433388"/>
            <a:ext cx="8229600" cy="369332"/>
          </a:xfrm>
          <a:prstGeom prst="rect">
            <a:avLst/>
          </a:prstGeom>
          <a:noFill/>
        </p:spPr>
        <p:txBody>
          <a:bodyPr wrap="square" rtlCol="0">
            <a:spAutoFit/>
          </a:bodyPr>
          <a:lstStyle/>
          <a:p>
            <a:r>
              <a:rPr lang="en-US" altLang="zh-CN" sz="2000" b="1">
                <a:solidFill>
                  <a:schemeClr val="tx1"/>
                </a:solidFill>
                <a:latin typeface="微软雅黑" panose="020B0503020204020204" pitchFamily="34" charset="-122"/>
                <a:ea typeface="微软雅黑" panose="020B0503020204020204" pitchFamily="34" charset="-122"/>
              </a:rPr>
              <a:t>2024</a:t>
            </a:r>
            <a:r>
              <a:rPr lang="zh-CN" altLang="en-US" sz="2000" b="1">
                <a:solidFill>
                  <a:schemeClr val="tx1"/>
                </a:solidFill>
                <a:latin typeface="微软雅黑" panose="020B0503020204020204" pitchFamily="34" charset="-122"/>
                <a:ea typeface="微软雅黑" panose="020B0503020204020204" pitchFamily="34" charset="-122"/>
              </a:rPr>
              <a:t>年</a:t>
            </a:r>
            <a:r>
              <a:rPr lang="en-US" altLang="zh-CN" sz="2000" b="1">
                <a:solidFill>
                  <a:schemeClr val="tx1"/>
                </a:solidFill>
              </a:rPr>
              <a:t>4</a:t>
            </a:r>
            <a:r>
              <a:rPr lang="zh-CN" altLang="en-US" sz="2000" b="1">
                <a:solidFill>
                  <a:schemeClr val="tx1"/>
                </a:solidFill>
                <a:latin typeface="微软雅黑" panose="020B0503020204020204" pitchFamily="34" charset="-122"/>
                <a:ea typeface="微软雅黑" panose="020B0503020204020204" pitchFamily="34" charset="-122"/>
              </a:rPr>
              <a:t>月</a:t>
            </a:r>
            <a:r>
              <a:rPr lang="zh-CN" altLang="en-US" sz="2000" b="1" dirty="0">
                <a:solidFill>
                  <a:schemeClr val="tx1"/>
                </a:solidFill>
                <a:latin typeface="微软雅黑" panose="020B0503020204020204" pitchFamily="34" charset="-122"/>
                <a:ea typeface="微软雅黑" panose="020B0503020204020204" pitchFamily="34" charset="-122"/>
              </a:rPr>
              <a:t>二手车各级别轿车</a:t>
            </a:r>
            <a:r>
              <a:rPr lang="zh-CN" altLang="en-US" sz="2000" b="1" dirty="0">
                <a:solidFill>
                  <a:schemeClr val="tx1"/>
                </a:solidFill>
              </a:rPr>
              <a:t>销量</a:t>
            </a:r>
            <a:r>
              <a:rPr lang="zh-CN" altLang="en-US" sz="2000" b="1" dirty="0">
                <a:solidFill>
                  <a:schemeClr val="tx1"/>
                </a:solidFill>
                <a:latin typeface="微软雅黑" panose="020B0503020204020204" pitchFamily="34" charset="-122"/>
                <a:ea typeface="微软雅黑" panose="020B0503020204020204" pitchFamily="34" charset="-122"/>
              </a:rPr>
              <a:t>分析</a:t>
            </a:r>
          </a:p>
        </p:txBody>
      </p:sp>
      <p:sp>
        <p:nvSpPr>
          <p:cNvPr id="27" name="文本框 26">
            <a:extLst>
              <a:ext uri="{FF2B5EF4-FFF2-40B4-BE49-F238E27FC236}">
                <a16:creationId xmlns:a16="http://schemas.microsoft.com/office/drawing/2014/main" id="{6595E093-9322-D4C4-0DF3-7095C82A0D72}"/>
              </a:ext>
            </a:extLst>
          </p:cNvPr>
          <p:cNvSpPr txBox="1"/>
          <p:nvPr/>
        </p:nvSpPr>
        <p:spPr>
          <a:xfrm>
            <a:off x="291340" y="4502913"/>
            <a:ext cx="8654693" cy="1517082"/>
          </a:xfrm>
          <a:prstGeom prst="rect">
            <a:avLst/>
          </a:prstGeom>
          <a:noFill/>
        </p:spPr>
        <p:txBody>
          <a:bodyPr wrap="square" rtlCol="0">
            <a:spAutoFit/>
          </a:bodyPr>
          <a:lstStyle/>
          <a:p>
            <a:pPr>
              <a:lnSpc>
                <a:spcPct val="200000"/>
              </a:lnSpc>
            </a:pPr>
            <a:r>
              <a:rPr lang="en-US" altLang="zh-CN" sz="1200">
                <a:latin typeface="微软雅黑" panose="020B0503020204020204" pitchFamily="34" charset="-122"/>
                <a:ea typeface="微软雅黑" panose="020B0503020204020204" pitchFamily="34" charset="-122"/>
              </a:rPr>
              <a:t>2024</a:t>
            </a:r>
            <a:r>
              <a:rPr lang="zh-CN" altLang="en-US" sz="1200">
                <a:latin typeface="微软雅黑" panose="020B0503020204020204" pitchFamily="34" charset="-122"/>
                <a:ea typeface="微软雅黑" panose="020B0503020204020204" pitchFamily="34" charset="-122"/>
              </a:rPr>
              <a:t>年</a:t>
            </a:r>
            <a:r>
              <a:rPr lang="en-US" altLang="zh-CN" sz="1200">
                <a:latin typeface="微软雅黑" panose="020B0503020204020204" pitchFamily="34" charset="-122"/>
                <a:ea typeface="微软雅黑" panose="020B0503020204020204" pitchFamily="34" charset="-122"/>
              </a:rPr>
              <a:t>4</a:t>
            </a:r>
            <a:r>
              <a:rPr lang="zh-CN" altLang="en-US" sz="1200">
                <a:latin typeface="微软雅黑" panose="020B0503020204020204" pitchFamily="34" charset="-122"/>
                <a:ea typeface="微软雅黑" panose="020B0503020204020204" pitchFamily="34" charset="-122"/>
              </a:rPr>
              <a:t>月，各级别轿车的整体销量来看，</a:t>
            </a:r>
            <a:r>
              <a:rPr lang="en-US" altLang="zh-CN" sz="1200">
                <a:latin typeface="微软雅黑" panose="020B0503020204020204" pitchFamily="34" charset="-122"/>
                <a:ea typeface="微软雅黑" panose="020B0503020204020204" pitchFamily="34" charset="-122"/>
              </a:rPr>
              <a:t>A</a:t>
            </a:r>
            <a:r>
              <a:rPr lang="zh-CN" altLang="en-US" sz="1200">
                <a:latin typeface="微软雅黑" panose="020B0503020204020204" pitchFamily="34" charset="-122"/>
                <a:ea typeface="微软雅黑" panose="020B0503020204020204" pitchFamily="34" charset="-122"/>
              </a:rPr>
              <a:t>级轿车依旧是最热销的车型，占比为</a:t>
            </a:r>
            <a:r>
              <a:rPr lang="en-US" altLang="zh-CN" sz="1200">
                <a:latin typeface="微软雅黑" panose="020B0503020204020204" pitchFamily="34" charset="-122"/>
                <a:ea typeface="微软雅黑" panose="020B0503020204020204" pitchFamily="34" charset="-122"/>
              </a:rPr>
              <a:t>48.84%</a:t>
            </a:r>
            <a:r>
              <a:rPr lang="zh-CN" altLang="en-US" sz="1200">
                <a:latin typeface="微软雅黑" panose="020B0503020204020204" pitchFamily="34" charset="-122"/>
                <a:ea typeface="微软雅黑" panose="020B0503020204020204" pitchFamily="34" charset="-122"/>
              </a:rPr>
              <a:t>，环比增长</a:t>
            </a:r>
            <a:r>
              <a:rPr lang="en-US" altLang="zh-CN" sz="1200">
                <a:latin typeface="微软雅黑" panose="020B0503020204020204" pitchFamily="34" charset="-122"/>
                <a:ea typeface="微软雅黑" panose="020B0503020204020204" pitchFamily="34" charset="-122"/>
              </a:rPr>
              <a:t>0.45%</a:t>
            </a:r>
            <a:r>
              <a:rPr lang="zh-CN" altLang="en-US" sz="1200">
                <a:latin typeface="微软雅黑" panose="020B0503020204020204" pitchFamily="34" charset="-122"/>
                <a:ea typeface="微软雅黑" panose="020B0503020204020204" pitchFamily="34" charset="-122"/>
              </a:rPr>
              <a:t>；其次是</a:t>
            </a:r>
            <a:r>
              <a:rPr lang="en-US" altLang="zh-CN" sz="1200">
                <a:latin typeface="微软雅黑" panose="020B0503020204020204" pitchFamily="34" charset="-122"/>
                <a:ea typeface="微软雅黑" panose="020B0503020204020204" pitchFamily="34" charset="-122"/>
              </a:rPr>
              <a:t>B</a:t>
            </a:r>
            <a:r>
              <a:rPr lang="zh-CN" altLang="en-US" sz="1200">
                <a:latin typeface="微软雅黑" panose="020B0503020204020204" pitchFamily="34" charset="-122"/>
                <a:ea typeface="微软雅黑" panose="020B0503020204020204" pitchFamily="34" charset="-122"/>
              </a:rPr>
              <a:t>级轿车占</a:t>
            </a:r>
            <a:r>
              <a:rPr lang="en-US" altLang="zh-CN" sz="1200">
                <a:latin typeface="微软雅黑" panose="020B0503020204020204" pitchFamily="34" charset="-122"/>
                <a:ea typeface="微软雅黑" panose="020B0503020204020204" pitchFamily="34" charset="-122"/>
              </a:rPr>
              <a:t>21.2%</a:t>
            </a:r>
            <a:r>
              <a:rPr lang="zh-CN" altLang="en-US" sz="1200">
                <a:latin typeface="微软雅黑" panose="020B0503020204020204" pitchFamily="34" charset="-122"/>
                <a:ea typeface="微软雅黑" panose="020B0503020204020204" pitchFamily="34" charset="-122"/>
              </a:rPr>
              <a:t>，环比下降</a:t>
            </a:r>
            <a:r>
              <a:rPr lang="en-US" altLang="zh-CN" sz="1200">
                <a:latin typeface="微软雅黑" panose="020B0503020204020204" pitchFamily="34" charset="-122"/>
                <a:ea typeface="微软雅黑" panose="020B0503020204020204" pitchFamily="34" charset="-122"/>
              </a:rPr>
              <a:t>0.47%</a:t>
            </a:r>
            <a:r>
              <a:rPr lang="zh-CN" altLang="en-US" sz="1200">
                <a:latin typeface="微软雅黑" panose="020B0503020204020204" pitchFamily="34" charset="-122"/>
                <a:ea typeface="微软雅黑" panose="020B0503020204020204" pitchFamily="34" charset="-122"/>
              </a:rPr>
              <a:t>； </a:t>
            </a:r>
            <a:r>
              <a:rPr lang="en-US" altLang="zh-CN" sz="1200">
                <a:latin typeface="微软雅黑" panose="020B0503020204020204" pitchFamily="34" charset="-122"/>
                <a:ea typeface="微软雅黑" panose="020B0503020204020204" pitchFamily="34" charset="-122"/>
              </a:rPr>
              <a:t>C</a:t>
            </a:r>
            <a:r>
              <a:rPr lang="zh-CN" altLang="en-US" sz="1200">
                <a:latin typeface="微软雅黑" panose="020B0503020204020204" pitchFamily="34" charset="-122"/>
                <a:ea typeface="微软雅黑" panose="020B0503020204020204" pitchFamily="34" charset="-122"/>
              </a:rPr>
              <a:t>级轿车</a:t>
            </a:r>
            <a:r>
              <a:rPr lang="en-US" altLang="zh-CN" sz="1200">
                <a:latin typeface="微软雅黑" panose="020B0503020204020204" pitchFamily="34" charset="-122"/>
                <a:ea typeface="微软雅黑" panose="020B0503020204020204" pitchFamily="34" charset="-122"/>
              </a:rPr>
              <a:t>7.52%</a:t>
            </a:r>
            <a:r>
              <a:rPr lang="zh-CN" altLang="en-US" sz="1200">
                <a:latin typeface="微软雅黑" panose="020B0503020204020204" pitchFamily="34" charset="-122"/>
                <a:ea typeface="微软雅黑" panose="020B0503020204020204" pitchFamily="34" charset="-122"/>
              </a:rPr>
              <a:t>，环比增长</a:t>
            </a:r>
            <a:r>
              <a:rPr lang="en-US" altLang="zh-CN" sz="1200">
                <a:latin typeface="微软雅黑" panose="020B0503020204020204" pitchFamily="34" charset="-122"/>
                <a:ea typeface="微软雅黑" panose="020B0503020204020204" pitchFamily="34" charset="-122"/>
              </a:rPr>
              <a:t>0.09%</a:t>
            </a:r>
            <a:r>
              <a:rPr lang="zh-CN" altLang="en-US" sz="1200">
                <a:latin typeface="微软雅黑" panose="020B0503020204020204" pitchFamily="34" charset="-122"/>
                <a:ea typeface="微软雅黑" panose="020B0503020204020204" pitchFamily="34" charset="-122"/>
              </a:rPr>
              <a:t>； </a:t>
            </a:r>
            <a:r>
              <a:rPr lang="en-US" altLang="zh-CN" sz="1200">
                <a:latin typeface="微软雅黑" panose="020B0503020204020204" pitchFamily="34" charset="-122"/>
                <a:ea typeface="微软雅黑" panose="020B0503020204020204" pitchFamily="34" charset="-122"/>
              </a:rPr>
              <a:t>D</a:t>
            </a:r>
            <a:r>
              <a:rPr lang="zh-CN" altLang="en-US" sz="1200">
                <a:latin typeface="微软雅黑" panose="020B0503020204020204" pitchFamily="34" charset="-122"/>
                <a:ea typeface="微软雅黑" panose="020B0503020204020204" pitchFamily="34" charset="-122"/>
              </a:rPr>
              <a:t>级轿车占</a:t>
            </a:r>
            <a:r>
              <a:rPr lang="en-US" altLang="zh-CN" sz="1200">
                <a:latin typeface="微软雅黑" panose="020B0503020204020204" pitchFamily="34" charset="-122"/>
                <a:ea typeface="微软雅黑" panose="020B0503020204020204" pitchFamily="34" charset="-122"/>
              </a:rPr>
              <a:t>2.18%</a:t>
            </a:r>
            <a:r>
              <a:rPr lang="zh-CN" altLang="en-US" sz="1200">
                <a:latin typeface="微软雅黑" panose="020B0503020204020204" pitchFamily="34" charset="-122"/>
                <a:ea typeface="微软雅黑" panose="020B0503020204020204" pitchFamily="34" charset="-122"/>
              </a:rPr>
              <a:t>，环比下降</a:t>
            </a:r>
            <a:r>
              <a:rPr lang="en-US" altLang="zh-CN" sz="1200">
                <a:latin typeface="微软雅黑" panose="020B0503020204020204" pitchFamily="34" charset="-122"/>
                <a:ea typeface="微软雅黑" panose="020B0503020204020204" pitchFamily="34" charset="-122"/>
              </a:rPr>
              <a:t>0.02%</a:t>
            </a:r>
            <a:r>
              <a:rPr lang="zh-CN" altLang="en-US" sz="1200">
                <a:latin typeface="微软雅黑" panose="020B0503020204020204" pitchFamily="34" charset="-122"/>
                <a:ea typeface="微软雅黑" panose="020B0503020204020204" pitchFamily="34" charset="-122"/>
              </a:rPr>
              <a:t>； </a:t>
            </a:r>
            <a:r>
              <a:rPr lang="en-US" altLang="zh-CN" sz="1200">
                <a:latin typeface="微软雅黑" panose="020B0503020204020204" pitchFamily="34" charset="-122"/>
                <a:ea typeface="微软雅黑" panose="020B0503020204020204" pitchFamily="34" charset="-122"/>
              </a:rPr>
              <a:t>A0</a:t>
            </a:r>
            <a:r>
              <a:rPr lang="zh-CN" altLang="en-US" sz="1200">
                <a:latin typeface="微软雅黑" panose="020B0503020204020204" pitchFamily="34" charset="-122"/>
                <a:ea typeface="微软雅黑" panose="020B0503020204020204" pitchFamily="34" charset="-122"/>
              </a:rPr>
              <a:t>级轿车占</a:t>
            </a:r>
            <a:r>
              <a:rPr lang="en-US" altLang="zh-CN" sz="1200">
                <a:latin typeface="微软雅黑" panose="020B0503020204020204" pitchFamily="34" charset="-122"/>
                <a:ea typeface="微软雅黑" panose="020B0503020204020204" pitchFamily="34" charset="-122"/>
              </a:rPr>
              <a:t>14.33%</a:t>
            </a:r>
            <a:r>
              <a:rPr lang="zh-CN" altLang="en-US" sz="1200">
                <a:latin typeface="微软雅黑" panose="020B0503020204020204" pitchFamily="34" charset="-122"/>
                <a:ea typeface="微软雅黑" panose="020B0503020204020204" pitchFamily="34" charset="-122"/>
              </a:rPr>
              <a:t>，环比增长</a:t>
            </a:r>
            <a:r>
              <a:rPr lang="en-US" altLang="zh-CN" sz="1200">
                <a:latin typeface="微软雅黑" panose="020B0503020204020204" pitchFamily="34" charset="-122"/>
                <a:ea typeface="微软雅黑" panose="020B0503020204020204" pitchFamily="34" charset="-122"/>
              </a:rPr>
              <a:t>0.03%</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A00</a:t>
            </a:r>
            <a:r>
              <a:rPr lang="zh-CN" altLang="en-US" sz="1200">
                <a:latin typeface="微软雅黑" panose="020B0503020204020204" pitchFamily="34" charset="-122"/>
                <a:ea typeface="微软雅黑" panose="020B0503020204020204" pitchFamily="34" charset="-122"/>
              </a:rPr>
              <a:t>级轿车占</a:t>
            </a:r>
            <a:r>
              <a:rPr lang="en-US" altLang="zh-CN" sz="1200">
                <a:latin typeface="微软雅黑" panose="020B0503020204020204" pitchFamily="34" charset="-122"/>
                <a:ea typeface="微软雅黑" panose="020B0503020204020204" pitchFamily="34" charset="-122"/>
              </a:rPr>
              <a:t>5.92%</a:t>
            </a:r>
            <a:r>
              <a:rPr lang="zh-CN" altLang="en-US" sz="1200">
                <a:latin typeface="微软雅黑" panose="020B0503020204020204" pitchFamily="34" charset="-122"/>
                <a:ea typeface="微软雅黑" panose="020B0503020204020204" pitchFamily="34" charset="-122"/>
              </a:rPr>
              <a:t>，环比下降</a:t>
            </a:r>
            <a:r>
              <a:rPr lang="en-US" altLang="zh-CN" sz="1200">
                <a:latin typeface="微软雅黑" panose="020B0503020204020204" pitchFamily="34" charset="-122"/>
                <a:ea typeface="微软雅黑" panose="020B0503020204020204" pitchFamily="34" charset="-122"/>
              </a:rPr>
              <a:t>0.07%</a:t>
            </a:r>
            <a:r>
              <a:rPr lang="zh-CN" altLang="en-US" sz="1200">
                <a:latin typeface="微软雅黑" panose="020B0503020204020204" pitchFamily="34" charset="-122"/>
                <a:ea typeface="微软雅黑" panose="020B0503020204020204" pitchFamily="34" charset="-122"/>
              </a:rPr>
              <a:t>。</a:t>
            </a:r>
            <a:endParaRPr lang="en-US" altLang="zh-CN" sz="1200">
              <a:latin typeface="微软雅黑" panose="020B0503020204020204" pitchFamily="34" charset="-122"/>
              <a:ea typeface="微软雅黑" panose="020B0503020204020204" pitchFamily="34" charset="-122"/>
            </a:endParaRPr>
          </a:p>
          <a:p>
            <a:pPr>
              <a:lnSpc>
                <a:spcPct val="200000"/>
              </a:lnSpc>
            </a:pPr>
            <a:r>
              <a:rPr lang="zh-CN" altLang="en-US" sz="1200">
                <a:latin typeface="微软雅黑" panose="020B0503020204020204" pitchFamily="34" charset="-122"/>
                <a:ea typeface="微软雅黑" panose="020B0503020204020204" pitchFamily="34" charset="-122"/>
              </a:rPr>
              <a:t>整体上看，</a:t>
            </a:r>
            <a:r>
              <a:rPr lang="en-US" altLang="zh-CN" sz="1200">
                <a:latin typeface="微软雅黑" panose="020B0503020204020204" pitchFamily="34" charset="-122"/>
                <a:ea typeface="微软雅黑" panose="020B0503020204020204" pitchFamily="34" charset="-122"/>
              </a:rPr>
              <a:t>4</a:t>
            </a:r>
            <a:r>
              <a:rPr lang="zh-CN" altLang="en-US" sz="1200">
                <a:latin typeface="微软雅黑" panose="020B0503020204020204" pitchFamily="34" charset="-122"/>
                <a:ea typeface="微软雅黑" panose="020B0503020204020204" pitchFamily="34" charset="-122"/>
              </a:rPr>
              <a:t>月份，</a:t>
            </a:r>
            <a:r>
              <a:rPr lang="en-US" altLang="zh-CN" sz="1200">
                <a:latin typeface="微软雅黑" panose="020B0503020204020204" pitchFamily="34" charset="-122"/>
                <a:ea typeface="微软雅黑" panose="020B0503020204020204" pitchFamily="34" charset="-122"/>
              </a:rPr>
              <a:t>A0</a:t>
            </a:r>
            <a:r>
              <a:rPr lang="zh-CN" altLang="en-US" sz="1200">
                <a:latin typeface="微软雅黑" panose="020B0503020204020204" pitchFamily="34" charset="-122"/>
                <a:ea typeface="微软雅黑" panose="020B0503020204020204" pitchFamily="34" charset="-122"/>
              </a:rPr>
              <a:t>级、</a:t>
            </a:r>
            <a:r>
              <a:rPr lang="en-US" altLang="zh-CN" sz="1200">
                <a:latin typeface="微软雅黑" panose="020B0503020204020204" pitchFamily="34" charset="-122"/>
                <a:ea typeface="微软雅黑" panose="020B0503020204020204" pitchFamily="34" charset="-122"/>
              </a:rPr>
              <a:t>A</a:t>
            </a:r>
            <a:r>
              <a:rPr lang="zh-CN" altLang="en-US" sz="1200">
                <a:latin typeface="微软雅黑" panose="020B0503020204020204" pitchFamily="34" charset="-122"/>
                <a:ea typeface="微软雅黑" panose="020B0503020204020204" pitchFamily="34" charset="-122"/>
              </a:rPr>
              <a:t>级以及</a:t>
            </a:r>
            <a:r>
              <a:rPr lang="en-US" altLang="zh-CN" sz="1200">
                <a:latin typeface="微软雅黑" panose="020B0503020204020204" pitchFamily="34" charset="-122"/>
                <a:ea typeface="微软雅黑" panose="020B0503020204020204" pitchFamily="34" charset="-122"/>
              </a:rPr>
              <a:t>C</a:t>
            </a:r>
            <a:r>
              <a:rPr lang="zh-CN" altLang="en-US" sz="1200">
                <a:latin typeface="微软雅黑" panose="020B0503020204020204" pitchFamily="34" charset="-122"/>
                <a:ea typeface="微软雅黑" panose="020B0503020204020204" pitchFamily="34" charset="-122"/>
              </a:rPr>
              <a:t>级轿车的份额有所增加，其余车型的占比较上月均有小幅下降。</a:t>
            </a:r>
            <a:endParaRPr lang="zh-CN" altLang="en-US" sz="1200" dirty="0"/>
          </a:p>
        </p:txBody>
      </p:sp>
      <p:grpSp>
        <p:nvGrpSpPr>
          <p:cNvPr id="74" name="组合 73">
            <a:extLst>
              <a:ext uri="{FF2B5EF4-FFF2-40B4-BE49-F238E27FC236}">
                <a16:creationId xmlns:a16="http://schemas.microsoft.com/office/drawing/2014/main" id="{00000000-0008-0000-0400-000004000000}"/>
              </a:ext>
            </a:extLst>
          </p:cNvPr>
          <p:cNvGrpSpPr/>
          <p:nvPr/>
        </p:nvGrpSpPr>
        <p:grpSpPr>
          <a:xfrm>
            <a:off x="405746" y="1113168"/>
            <a:ext cx="8332507" cy="3278289"/>
            <a:chOff x="0" y="0"/>
            <a:chExt cx="8790731" cy="3082834"/>
          </a:xfrm>
        </p:grpSpPr>
        <p:sp>
          <p:nvSpPr>
            <p:cNvPr id="75" name="矩形 74">
              <a:extLst>
                <a:ext uri="{FF2B5EF4-FFF2-40B4-BE49-F238E27FC236}">
                  <a16:creationId xmlns:a16="http://schemas.microsoft.com/office/drawing/2014/main" id="{00000000-0008-0000-0400-00000B000000}"/>
                </a:ext>
              </a:extLst>
            </p:cNvPr>
            <p:cNvSpPr/>
            <p:nvPr/>
          </p:nvSpPr>
          <p:spPr>
            <a:xfrm>
              <a:off x="25725" y="0"/>
              <a:ext cx="8765006" cy="3082834"/>
            </a:xfrm>
            <a:prstGeom prst="rect">
              <a:avLst/>
            </a:prstGeom>
            <a:solidFill>
              <a:srgbClr val="F9F9F9"/>
            </a:solidFill>
            <a:ln>
              <a:solidFill>
                <a:schemeClr val="bg2">
                  <a:lumMod val="50000"/>
                </a:schemeClr>
              </a:solidFill>
            </a:ln>
          </p:spPr>
          <p:style>
            <a:lnRef idx="2">
              <a:schemeClr val="dk1"/>
            </a:lnRef>
            <a:fillRef idx="1">
              <a:schemeClr val="lt1"/>
            </a:fillRef>
            <a:effectRef idx="0">
              <a:schemeClr val="dk1"/>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endParaRPr lang="zh-CN" altLang="en-US"/>
            </a:p>
          </p:txBody>
        </p:sp>
        <p:grpSp>
          <p:nvGrpSpPr>
            <p:cNvPr id="76" name="组合 75">
              <a:extLst>
                <a:ext uri="{FF2B5EF4-FFF2-40B4-BE49-F238E27FC236}">
                  <a16:creationId xmlns:a16="http://schemas.microsoft.com/office/drawing/2014/main" id="{00000000-0008-0000-0400-0000CB010000}"/>
                </a:ext>
              </a:extLst>
            </p:cNvPr>
            <p:cNvGrpSpPr/>
            <p:nvPr/>
          </p:nvGrpSpPr>
          <p:grpSpPr>
            <a:xfrm>
              <a:off x="0" y="104503"/>
              <a:ext cx="8646468" cy="2728253"/>
              <a:chOff x="0" y="104503"/>
              <a:chExt cx="8646468" cy="2728253"/>
            </a:xfrm>
          </p:grpSpPr>
          <p:graphicFrame>
            <p:nvGraphicFramePr>
              <p:cNvPr id="77" name="图表 76">
                <a:extLst>
                  <a:ext uri="{FF2B5EF4-FFF2-40B4-BE49-F238E27FC236}">
                    <a16:creationId xmlns:a16="http://schemas.microsoft.com/office/drawing/2014/main" id="{00000000-0008-0000-0400-0000CC010000}"/>
                  </a:ext>
                </a:extLst>
              </p:cNvPr>
              <p:cNvGraphicFramePr>
                <a:graphicFrameLocks/>
              </p:cNvGraphicFramePr>
              <p:nvPr>
                <p:extLst>
                  <p:ext uri="{D42A27DB-BD31-4B8C-83A1-F6EECF244321}">
                    <p14:modId xmlns:p14="http://schemas.microsoft.com/office/powerpoint/2010/main" val="2539001178"/>
                  </p:ext>
                </p:extLst>
              </p:nvPr>
            </p:nvGraphicFramePr>
            <p:xfrm>
              <a:off x="0" y="906722"/>
              <a:ext cx="8646468" cy="1926034"/>
            </p:xfrm>
            <a:graphic>
              <a:graphicData uri="http://schemas.openxmlformats.org/drawingml/2006/chart">
                <c:chart xmlns:c="http://schemas.openxmlformats.org/drawingml/2006/chart" xmlns:r="http://schemas.openxmlformats.org/officeDocument/2006/relationships" r:id="rId3"/>
              </a:graphicData>
            </a:graphic>
          </p:graphicFrame>
          <p:grpSp>
            <p:nvGrpSpPr>
              <p:cNvPr id="78" name="组合 77">
                <a:extLst>
                  <a:ext uri="{FF2B5EF4-FFF2-40B4-BE49-F238E27FC236}">
                    <a16:creationId xmlns:a16="http://schemas.microsoft.com/office/drawing/2014/main" id="{00000000-0008-0000-0400-0000CD010000}"/>
                  </a:ext>
                </a:extLst>
              </p:cNvPr>
              <p:cNvGrpSpPr/>
              <p:nvPr/>
            </p:nvGrpSpPr>
            <p:grpSpPr>
              <a:xfrm>
                <a:off x="686303" y="104503"/>
                <a:ext cx="7273831" cy="802219"/>
                <a:chOff x="686304" y="104503"/>
                <a:chExt cx="6799981" cy="776581"/>
              </a:xfrm>
            </p:grpSpPr>
            <p:grpSp>
              <p:nvGrpSpPr>
                <p:cNvPr id="79" name="组合 78">
                  <a:extLst>
                    <a:ext uri="{FF2B5EF4-FFF2-40B4-BE49-F238E27FC236}">
                      <a16:creationId xmlns:a16="http://schemas.microsoft.com/office/drawing/2014/main" id="{00000000-0008-0000-0400-0000CE010000}"/>
                    </a:ext>
                  </a:extLst>
                </p:cNvPr>
                <p:cNvGrpSpPr/>
                <p:nvPr/>
              </p:nvGrpSpPr>
              <p:grpSpPr>
                <a:xfrm>
                  <a:off x="2820847" y="198459"/>
                  <a:ext cx="921202" cy="603975"/>
                  <a:chOff x="2820847" y="198459"/>
                  <a:chExt cx="921202" cy="603975"/>
                </a:xfrm>
              </p:grpSpPr>
              <p:pic>
                <p:nvPicPr>
                  <p:cNvPr id="95" name="图片 94">
                    <a:extLst>
                      <a:ext uri="{FF2B5EF4-FFF2-40B4-BE49-F238E27FC236}">
                        <a16:creationId xmlns:a16="http://schemas.microsoft.com/office/drawing/2014/main" id="{00000000-0008-0000-0400-00004D000000}"/>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820847" y="198459"/>
                    <a:ext cx="921202" cy="357980"/>
                  </a:xfrm>
                  <a:prstGeom prst="rect">
                    <a:avLst/>
                  </a:prstGeom>
                  <a:ln w="15875">
                    <a:noFill/>
                  </a:ln>
                </p:spPr>
              </p:pic>
              <p:sp>
                <p:nvSpPr>
                  <p:cNvPr id="96" name="文本框 10">
                    <a:extLst>
                      <a:ext uri="{FF2B5EF4-FFF2-40B4-BE49-F238E27FC236}">
                        <a16:creationId xmlns:a16="http://schemas.microsoft.com/office/drawing/2014/main" id="{00000000-0008-0000-0400-00004E000000}"/>
                      </a:ext>
                    </a:extLst>
                  </p:cNvPr>
                  <p:cNvSpPr txBox="1"/>
                  <p:nvPr/>
                </p:nvSpPr>
                <p:spPr>
                  <a:xfrm>
                    <a:off x="2987840" y="571602"/>
                    <a:ext cx="530915"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紧凑级</a:t>
                    </a:r>
                  </a:p>
                </p:txBody>
              </p:sp>
            </p:grpSp>
            <p:grpSp>
              <p:nvGrpSpPr>
                <p:cNvPr id="80" name="组合 79">
                  <a:extLst>
                    <a:ext uri="{FF2B5EF4-FFF2-40B4-BE49-F238E27FC236}">
                      <a16:creationId xmlns:a16="http://schemas.microsoft.com/office/drawing/2014/main" id="{00000000-0008-0000-0400-0000CF010000}"/>
                    </a:ext>
                  </a:extLst>
                </p:cNvPr>
                <p:cNvGrpSpPr/>
                <p:nvPr/>
              </p:nvGrpSpPr>
              <p:grpSpPr>
                <a:xfrm>
                  <a:off x="3884478" y="191825"/>
                  <a:ext cx="1091839" cy="612494"/>
                  <a:chOff x="3884478" y="191825"/>
                  <a:chExt cx="1091839" cy="612494"/>
                </a:xfrm>
              </p:grpSpPr>
              <p:pic>
                <p:nvPicPr>
                  <p:cNvPr id="93" name="图片 92">
                    <a:extLst>
                      <a:ext uri="{FF2B5EF4-FFF2-40B4-BE49-F238E27FC236}">
                        <a16:creationId xmlns:a16="http://schemas.microsoft.com/office/drawing/2014/main" id="{00000000-0008-0000-0400-00004B000000}"/>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884478" y="191825"/>
                    <a:ext cx="1091839" cy="357980"/>
                  </a:xfrm>
                  <a:prstGeom prst="rect">
                    <a:avLst/>
                  </a:prstGeom>
                  <a:ln w="15875">
                    <a:noFill/>
                  </a:ln>
                </p:spPr>
              </p:pic>
              <p:sp>
                <p:nvSpPr>
                  <p:cNvPr id="94" name="文本框 14">
                    <a:extLst>
                      <a:ext uri="{FF2B5EF4-FFF2-40B4-BE49-F238E27FC236}">
                        <a16:creationId xmlns:a16="http://schemas.microsoft.com/office/drawing/2014/main" id="{00000000-0008-0000-0400-00004C000000}"/>
                      </a:ext>
                    </a:extLst>
                  </p:cNvPr>
                  <p:cNvSpPr txBox="1"/>
                  <p:nvPr/>
                </p:nvSpPr>
                <p:spPr>
                  <a:xfrm>
                    <a:off x="4199787" y="573487"/>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中型</a:t>
                    </a:r>
                  </a:p>
                </p:txBody>
              </p:sp>
            </p:grpSp>
            <p:grpSp>
              <p:nvGrpSpPr>
                <p:cNvPr id="81" name="组合 80">
                  <a:extLst>
                    <a:ext uri="{FF2B5EF4-FFF2-40B4-BE49-F238E27FC236}">
                      <a16:creationId xmlns:a16="http://schemas.microsoft.com/office/drawing/2014/main" id="{00000000-0008-0000-0400-0000D0010000}"/>
                    </a:ext>
                  </a:extLst>
                </p:cNvPr>
                <p:cNvGrpSpPr/>
                <p:nvPr/>
              </p:nvGrpSpPr>
              <p:grpSpPr>
                <a:xfrm>
                  <a:off x="1647786" y="193355"/>
                  <a:ext cx="841463" cy="627658"/>
                  <a:chOff x="1647786" y="193355"/>
                  <a:chExt cx="841463" cy="627658"/>
                </a:xfrm>
              </p:grpSpPr>
              <p:pic>
                <p:nvPicPr>
                  <p:cNvPr id="91" name="图片 90">
                    <a:extLst>
                      <a:ext uri="{FF2B5EF4-FFF2-40B4-BE49-F238E27FC236}">
                        <a16:creationId xmlns:a16="http://schemas.microsoft.com/office/drawing/2014/main" id="{00000000-0008-0000-0400-0000F1010000}"/>
                      </a:ext>
                    </a:extLst>
                  </p:cNvPr>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647786" y="193355"/>
                    <a:ext cx="841463" cy="396826"/>
                  </a:xfrm>
                  <a:prstGeom prst="rect">
                    <a:avLst/>
                  </a:prstGeom>
                  <a:ln w="15875">
                    <a:noFill/>
                  </a:ln>
                </p:spPr>
              </p:pic>
              <p:sp>
                <p:nvSpPr>
                  <p:cNvPr id="92" name="文本框 20">
                    <a:extLst>
                      <a:ext uri="{FF2B5EF4-FFF2-40B4-BE49-F238E27FC236}">
                        <a16:creationId xmlns:a16="http://schemas.microsoft.com/office/drawing/2014/main" id="{00000000-0008-0000-0400-00004A000000}"/>
                      </a:ext>
                    </a:extLst>
                  </p:cNvPr>
                  <p:cNvSpPr txBox="1"/>
                  <p:nvPr/>
                </p:nvSpPr>
                <p:spPr>
                  <a:xfrm>
                    <a:off x="1860768" y="590181"/>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小型</a:t>
                    </a:r>
                  </a:p>
                </p:txBody>
              </p:sp>
            </p:grpSp>
            <p:grpSp>
              <p:nvGrpSpPr>
                <p:cNvPr id="82" name="组合 81">
                  <a:extLst>
                    <a:ext uri="{FF2B5EF4-FFF2-40B4-BE49-F238E27FC236}">
                      <a16:creationId xmlns:a16="http://schemas.microsoft.com/office/drawing/2014/main" id="{00000000-0008-0000-0400-0000D1010000}"/>
                    </a:ext>
                  </a:extLst>
                </p:cNvPr>
                <p:cNvGrpSpPr/>
                <p:nvPr/>
              </p:nvGrpSpPr>
              <p:grpSpPr>
                <a:xfrm>
                  <a:off x="686304" y="125681"/>
                  <a:ext cx="710063" cy="676753"/>
                  <a:chOff x="686304" y="125681"/>
                  <a:chExt cx="710063" cy="676753"/>
                </a:xfrm>
              </p:grpSpPr>
              <p:pic>
                <p:nvPicPr>
                  <p:cNvPr id="89" name="图片 88">
                    <a:extLst>
                      <a:ext uri="{FF2B5EF4-FFF2-40B4-BE49-F238E27FC236}">
                        <a16:creationId xmlns:a16="http://schemas.microsoft.com/office/drawing/2014/main" id="{00000000-0008-0000-0400-0000EF010000}"/>
                      </a:ext>
                    </a:extLst>
                  </p:cNvPr>
                  <p:cNvPicPr>
                    <a:picLocks noChangeAspect="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86304" y="125681"/>
                    <a:ext cx="710063" cy="454440"/>
                  </a:xfrm>
                  <a:prstGeom prst="rect">
                    <a:avLst/>
                  </a:prstGeom>
                  <a:ln w="15875">
                    <a:noFill/>
                  </a:ln>
                </p:spPr>
              </p:pic>
              <p:sp>
                <p:nvSpPr>
                  <p:cNvPr id="90" name="文本框 25">
                    <a:extLst>
                      <a:ext uri="{FF2B5EF4-FFF2-40B4-BE49-F238E27FC236}">
                        <a16:creationId xmlns:a16="http://schemas.microsoft.com/office/drawing/2014/main" id="{00000000-0008-0000-0400-0000F0010000}"/>
                      </a:ext>
                    </a:extLst>
                  </p:cNvPr>
                  <p:cNvSpPr txBox="1"/>
                  <p:nvPr/>
                </p:nvSpPr>
                <p:spPr>
                  <a:xfrm>
                    <a:off x="814276" y="571602"/>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微型</a:t>
                    </a:r>
                  </a:p>
                </p:txBody>
              </p:sp>
            </p:grpSp>
            <p:grpSp>
              <p:nvGrpSpPr>
                <p:cNvPr id="83" name="组合 82">
                  <a:extLst>
                    <a:ext uri="{FF2B5EF4-FFF2-40B4-BE49-F238E27FC236}">
                      <a16:creationId xmlns:a16="http://schemas.microsoft.com/office/drawing/2014/main" id="{00000000-0008-0000-0400-0000D2010000}"/>
                    </a:ext>
                  </a:extLst>
                </p:cNvPr>
                <p:cNvGrpSpPr/>
                <p:nvPr/>
              </p:nvGrpSpPr>
              <p:grpSpPr>
                <a:xfrm>
                  <a:off x="5106260" y="104503"/>
                  <a:ext cx="987089" cy="697931"/>
                  <a:chOff x="5106260" y="104503"/>
                  <a:chExt cx="987089" cy="697931"/>
                </a:xfrm>
              </p:grpSpPr>
              <p:pic>
                <p:nvPicPr>
                  <p:cNvPr id="87" name="图片 86">
                    <a:extLst>
                      <a:ext uri="{FF2B5EF4-FFF2-40B4-BE49-F238E27FC236}">
                        <a16:creationId xmlns:a16="http://schemas.microsoft.com/office/drawing/2014/main" id="{00000000-0008-0000-0400-0000ED010000}"/>
                      </a:ext>
                    </a:extLst>
                  </p:cNvPr>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106260" y="104503"/>
                    <a:ext cx="987089" cy="448285"/>
                  </a:xfrm>
                  <a:prstGeom prst="rect">
                    <a:avLst/>
                  </a:prstGeom>
                  <a:ln w="15875">
                    <a:noFill/>
                  </a:ln>
                </p:spPr>
              </p:pic>
              <p:sp>
                <p:nvSpPr>
                  <p:cNvPr id="88" name="文本框 30">
                    <a:extLst>
                      <a:ext uri="{FF2B5EF4-FFF2-40B4-BE49-F238E27FC236}">
                        <a16:creationId xmlns:a16="http://schemas.microsoft.com/office/drawing/2014/main" id="{00000000-0008-0000-0400-0000EE010000}"/>
                      </a:ext>
                    </a:extLst>
                  </p:cNvPr>
                  <p:cNvSpPr txBox="1"/>
                  <p:nvPr/>
                </p:nvSpPr>
                <p:spPr>
                  <a:xfrm>
                    <a:off x="5348464" y="571602"/>
                    <a:ext cx="530915"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中大型</a:t>
                    </a:r>
                  </a:p>
                </p:txBody>
              </p:sp>
            </p:grpSp>
            <p:grpSp>
              <p:nvGrpSpPr>
                <p:cNvPr id="84" name="组合 83">
                  <a:extLst>
                    <a:ext uri="{FF2B5EF4-FFF2-40B4-BE49-F238E27FC236}">
                      <a16:creationId xmlns:a16="http://schemas.microsoft.com/office/drawing/2014/main" id="{00000000-0008-0000-0400-0000D3010000}"/>
                    </a:ext>
                  </a:extLst>
                </p:cNvPr>
                <p:cNvGrpSpPr/>
                <p:nvPr/>
              </p:nvGrpSpPr>
              <p:grpSpPr>
                <a:xfrm>
                  <a:off x="6231908" y="104503"/>
                  <a:ext cx="1254377" cy="776581"/>
                  <a:chOff x="6231908" y="104503"/>
                  <a:chExt cx="1270295" cy="842380"/>
                </a:xfrm>
              </p:grpSpPr>
              <p:pic>
                <p:nvPicPr>
                  <p:cNvPr id="85" name="图片 84">
                    <a:extLst>
                      <a:ext uri="{FF2B5EF4-FFF2-40B4-BE49-F238E27FC236}">
                        <a16:creationId xmlns:a16="http://schemas.microsoft.com/office/drawing/2014/main" id="{00000000-0008-0000-0400-0000EB010000}"/>
                      </a:ext>
                    </a:extLst>
                  </p:cNvPr>
                  <p:cNvPicPr>
                    <a:picLocks noChangeAspect="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231908" y="104503"/>
                    <a:ext cx="1270295" cy="557323"/>
                  </a:xfrm>
                  <a:prstGeom prst="rect">
                    <a:avLst/>
                  </a:prstGeom>
                  <a:ln w="15875">
                    <a:noFill/>
                  </a:ln>
                </p:spPr>
              </p:pic>
              <p:sp>
                <p:nvSpPr>
                  <p:cNvPr id="86" name="文本框 33">
                    <a:extLst>
                      <a:ext uri="{FF2B5EF4-FFF2-40B4-BE49-F238E27FC236}">
                        <a16:creationId xmlns:a16="http://schemas.microsoft.com/office/drawing/2014/main" id="{00000000-0008-0000-0400-0000EC010000}"/>
                      </a:ext>
                    </a:extLst>
                  </p:cNvPr>
                  <p:cNvSpPr txBox="1"/>
                  <p:nvPr/>
                </p:nvSpPr>
                <p:spPr>
                  <a:xfrm>
                    <a:off x="6610007" y="631947"/>
                    <a:ext cx="598044" cy="314936"/>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大型</a:t>
                    </a:r>
                  </a:p>
                </p:txBody>
              </p:sp>
            </p:grpSp>
          </p:grpSp>
        </p:grpSp>
      </p:grpSp>
    </p:spTree>
    <p:extLst>
      <p:ext uri="{BB962C8B-B14F-4D97-AF65-F5344CB8AC3E}">
        <p14:creationId xmlns:p14="http://schemas.microsoft.com/office/powerpoint/2010/main" val="9256185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25A622F-1BB2-480E-BE65-A034999E12B5}"/>
              </a:ext>
            </a:extLst>
          </p:cNvPr>
          <p:cNvSpPr>
            <a:spLocks noGrp="1"/>
          </p:cNvSpPr>
          <p:nvPr>
            <p:ph type="title"/>
          </p:nvPr>
        </p:nvSpPr>
        <p:spPr>
          <a:xfrm>
            <a:off x="457199" y="377751"/>
            <a:ext cx="8229600" cy="461665"/>
          </a:xfrm>
        </p:spPr>
        <p:txBody>
          <a:bodyPr/>
          <a:lstStyle/>
          <a:p>
            <a:r>
              <a:rPr lang="en-US" altLang="zh-CN" sz="2000" b="1" kern="0">
                <a:solidFill>
                  <a:schemeClr val="tx1"/>
                </a:solidFill>
              </a:rPr>
              <a:t>2024</a:t>
            </a:r>
            <a:r>
              <a:rPr lang="zh-CN" altLang="en-US" sz="2000" b="1" kern="0">
                <a:solidFill>
                  <a:schemeClr val="tx1"/>
                </a:solidFill>
              </a:rPr>
              <a:t>年</a:t>
            </a:r>
            <a:r>
              <a:rPr lang="en-US" altLang="zh-CN" sz="2000" b="1" kern="0" dirty="0">
                <a:solidFill>
                  <a:schemeClr val="tx1"/>
                </a:solidFill>
              </a:rPr>
              <a:t>4</a:t>
            </a:r>
            <a:r>
              <a:rPr lang="zh-CN" altLang="en-US" sz="2000" b="1" kern="0">
                <a:solidFill>
                  <a:schemeClr val="tx1"/>
                </a:solidFill>
              </a:rPr>
              <a:t>月</a:t>
            </a:r>
            <a:r>
              <a:rPr lang="zh-CN" altLang="en-US" sz="2000" b="1" kern="0" dirty="0">
                <a:solidFill>
                  <a:schemeClr val="tx1"/>
                </a:solidFill>
              </a:rPr>
              <a:t>二手车交易车辆使用年限分析</a:t>
            </a:r>
            <a:br>
              <a:rPr lang="zh-CN" altLang="en-US" dirty="0">
                <a:solidFill>
                  <a:schemeClr val="bg2">
                    <a:lumMod val="25000"/>
                  </a:schemeClr>
                </a:solidFill>
                <a:latin typeface="Calibri" panose="020F0502020204030204" charset="0"/>
                <a:ea typeface="宋体" panose="02010600030101010101" pitchFamily="2" charset="-122"/>
              </a:rPr>
            </a:br>
            <a:endParaRPr lang="zh-CN" altLang="en-US" dirty="0"/>
          </a:p>
        </p:txBody>
      </p:sp>
      <p:sp>
        <p:nvSpPr>
          <p:cNvPr id="10" name="文本框 9">
            <a:extLst>
              <a:ext uri="{FF2B5EF4-FFF2-40B4-BE49-F238E27FC236}">
                <a16:creationId xmlns:a16="http://schemas.microsoft.com/office/drawing/2014/main" id="{9ABBA308-C665-3E1C-FE19-EAFD8E821B01}"/>
              </a:ext>
            </a:extLst>
          </p:cNvPr>
          <p:cNvSpPr txBox="1"/>
          <p:nvPr/>
        </p:nvSpPr>
        <p:spPr>
          <a:xfrm>
            <a:off x="312666" y="3864888"/>
            <a:ext cx="8552619" cy="2616294"/>
          </a:xfrm>
          <a:prstGeom prst="rect">
            <a:avLst/>
          </a:prstGeom>
          <a:noFill/>
        </p:spPr>
        <p:txBody>
          <a:bodyPr wrap="square" rtlCol="0">
            <a:spAutoFit/>
          </a:bodyPr>
          <a:lstStyle/>
          <a:p>
            <a:pPr>
              <a:lnSpc>
                <a:spcPct val="200000"/>
              </a:lnSpc>
            </a:pPr>
            <a:r>
              <a:rPr lang="en-US" altLang="zh-CN" sz="1400">
                <a:latin typeface="微软雅黑" panose="020B0503020204020204" pitchFamily="34" charset="-122"/>
                <a:ea typeface="微软雅黑" panose="020B0503020204020204" pitchFamily="34" charset="-122"/>
              </a:rPr>
              <a:t>4</a:t>
            </a:r>
            <a:r>
              <a:rPr lang="zh-CN" altLang="en-US" sz="1400">
                <a:latin typeface="微软雅黑" panose="020B0503020204020204" pitchFamily="34" charset="-122"/>
                <a:ea typeface="微软雅黑" panose="020B0503020204020204" pitchFamily="34" charset="-122"/>
              </a:rPr>
              <a:t>月，二手车使用年限在</a:t>
            </a:r>
            <a:r>
              <a:rPr lang="en-US" altLang="zh-CN" sz="1400">
                <a:latin typeface="微软雅黑" panose="020B0503020204020204" pitchFamily="34" charset="-122"/>
                <a:ea typeface="微软雅黑" panose="020B0503020204020204" pitchFamily="34" charset="-122"/>
              </a:rPr>
              <a:t>3-6</a:t>
            </a:r>
            <a:r>
              <a:rPr lang="zh-CN" altLang="en-US" sz="1400">
                <a:latin typeface="微软雅黑" panose="020B0503020204020204" pitchFamily="34" charset="-122"/>
                <a:ea typeface="微软雅黑" panose="020B0503020204020204" pitchFamily="34" charset="-122"/>
              </a:rPr>
              <a:t>年的交易占比最多，占</a:t>
            </a:r>
            <a:r>
              <a:rPr lang="en-US" altLang="zh-CN" sz="1400">
                <a:latin typeface="微软雅黑" panose="020B0503020204020204" pitchFamily="34" charset="-122"/>
                <a:ea typeface="微软雅黑" panose="020B0503020204020204" pitchFamily="34" charset="-122"/>
              </a:rPr>
              <a:t>43.98%</a:t>
            </a:r>
            <a:r>
              <a:rPr lang="zh-CN" altLang="en-US" sz="1400">
                <a:latin typeface="微软雅黑" panose="020B0503020204020204" pitchFamily="34" charset="-122"/>
                <a:ea typeface="微软雅黑" panose="020B0503020204020204" pitchFamily="34" charset="-122"/>
              </a:rPr>
              <a:t>。环比下降</a:t>
            </a:r>
            <a:r>
              <a:rPr lang="en-US" altLang="zh-CN" sz="1400">
                <a:latin typeface="微软雅黑" panose="020B0503020204020204" pitchFamily="34" charset="-122"/>
                <a:ea typeface="微软雅黑" panose="020B0503020204020204" pitchFamily="34" charset="-122"/>
              </a:rPr>
              <a:t>5.73%</a:t>
            </a:r>
            <a:r>
              <a:rPr lang="zh-CN" altLang="en-US" sz="1400">
                <a:latin typeface="微软雅黑" panose="020B0503020204020204" pitchFamily="34" charset="-122"/>
                <a:ea typeface="微软雅黑" panose="020B0503020204020204" pitchFamily="34" charset="-122"/>
              </a:rPr>
              <a:t>，较去年同期增长</a:t>
            </a:r>
            <a:r>
              <a:rPr lang="en-US" altLang="zh-CN" sz="1400">
                <a:latin typeface="微软雅黑" panose="020B0503020204020204" pitchFamily="34" charset="-122"/>
                <a:ea typeface="微软雅黑" panose="020B0503020204020204" pitchFamily="34" charset="-122"/>
              </a:rPr>
              <a:t>2.75%</a:t>
            </a:r>
            <a:r>
              <a:rPr lang="zh-CN" altLang="en-US" sz="140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a:p>
            <a:pPr>
              <a:lnSpc>
                <a:spcPct val="200000"/>
              </a:lnSpc>
            </a:pPr>
            <a:r>
              <a:rPr lang="zh-CN" altLang="en-US" sz="1400">
                <a:latin typeface="微软雅黑" panose="020B0503020204020204" pitchFamily="34" charset="-122"/>
                <a:ea typeface="微软雅黑" panose="020B0503020204020204" pitchFamily="34" charset="-122"/>
              </a:rPr>
              <a:t>使用年限在</a:t>
            </a:r>
            <a:r>
              <a:rPr lang="en-US" altLang="zh-CN" sz="1400">
                <a:latin typeface="微软雅黑" panose="020B0503020204020204" pitchFamily="34" charset="-122"/>
                <a:ea typeface="微软雅黑" panose="020B0503020204020204" pitchFamily="34" charset="-122"/>
              </a:rPr>
              <a:t>3</a:t>
            </a:r>
            <a:r>
              <a:rPr lang="zh-CN" altLang="en-US" sz="1400">
                <a:latin typeface="微软雅黑" panose="020B0503020204020204" pitchFamily="34" charset="-122"/>
                <a:ea typeface="微软雅黑" panose="020B0503020204020204" pitchFamily="34" charset="-122"/>
              </a:rPr>
              <a:t>年内车型占</a:t>
            </a:r>
            <a:r>
              <a:rPr lang="en-US" altLang="zh-CN" sz="1400">
                <a:latin typeface="微软雅黑" panose="020B0503020204020204" pitchFamily="34" charset="-122"/>
                <a:ea typeface="微软雅黑" panose="020B0503020204020204" pitchFamily="34" charset="-122"/>
              </a:rPr>
              <a:t>24.99%</a:t>
            </a:r>
            <a:r>
              <a:rPr lang="zh-CN" altLang="en-US" sz="1400">
                <a:latin typeface="微软雅黑" panose="020B0503020204020204" pitchFamily="34" charset="-122"/>
                <a:ea typeface="微软雅黑" panose="020B0503020204020204" pitchFamily="34" charset="-122"/>
              </a:rPr>
              <a:t>，环比下降</a:t>
            </a:r>
            <a:r>
              <a:rPr lang="en-US" altLang="zh-CN" sz="1400">
                <a:latin typeface="微软雅黑" panose="020B0503020204020204" pitchFamily="34" charset="-122"/>
                <a:ea typeface="微软雅黑" panose="020B0503020204020204" pitchFamily="34" charset="-122"/>
              </a:rPr>
              <a:t>3.18%</a:t>
            </a:r>
            <a:r>
              <a:rPr lang="zh-CN" altLang="en-US" sz="1400">
                <a:latin typeface="微软雅黑" panose="020B0503020204020204" pitchFamily="34" charset="-122"/>
                <a:ea typeface="微软雅黑" panose="020B0503020204020204" pitchFamily="34" charset="-122"/>
              </a:rPr>
              <a:t>，较去年同期下降</a:t>
            </a:r>
            <a:r>
              <a:rPr lang="en-US" altLang="zh-CN" sz="1400">
                <a:latin typeface="微软雅黑" panose="020B0503020204020204" pitchFamily="34" charset="-122"/>
                <a:ea typeface="微软雅黑" panose="020B0503020204020204" pitchFamily="34" charset="-122"/>
              </a:rPr>
              <a:t>1.61%</a:t>
            </a:r>
            <a:r>
              <a:rPr lang="zh-CN" altLang="en-US" sz="140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a:p>
            <a:pPr>
              <a:lnSpc>
                <a:spcPct val="200000"/>
              </a:lnSpc>
            </a:pPr>
            <a:r>
              <a:rPr lang="zh-CN" altLang="en-US" sz="1400">
                <a:latin typeface="微软雅黑" panose="020B0503020204020204" pitchFamily="34" charset="-122"/>
                <a:ea typeface="微软雅黑" panose="020B0503020204020204" pitchFamily="34" charset="-122"/>
              </a:rPr>
              <a:t>车龄在</a:t>
            </a:r>
            <a:r>
              <a:rPr lang="en-US" altLang="zh-CN" sz="1400">
                <a:latin typeface="微软雅黑" panose="020B0503020204020204" pitchFamily="34" charset="-122"/>
                <a:ea typeface="微软雅黑" panose="020B0503020204020204" pitchFamily="34" charset="-122"/>
              </a:rPr>
              <a:t>7-10</a:t>
            </a:r>
            <a:r>
              <a:rPr lang="zh-CN" altLang="en-US" sz="1400">
                <a:latin typeface="微软雅黑" panose="020B0503020204020204" pitchFamily="34" charset="-122"/>
                <a:ea typeface="微软雅黑" panose="020B0503020204020204" pitchFamily="34" charset="-122"/>
              </a:rPr>
              <a:t>年的车型占</a:t>
            </a:r>
            <a:r>
              <a:rPr lang="en-US" altLang="zh-CN" sz="1400">
                <a:latin typeface="微软雅黑" panose="020B0503020204020204" pitchFamily="34" charset="-122"/>
                <a:ea typeface="微软雅黑" panose="020B0503020204020204" pitchFamily="34" charset="-122"/>
              </a:rPr>
              <a:t>19.91%</a:t>
            </a:r>
            <a:r>
              <a:rPr lang="zh-CN" altLang="en-US" sz="1400">
                <a:latin typeface="微软雅黑" panose="020B0503020204020204" pitchFamily="34" charset="-122"/>
                <a:ea typeface="微软雅黑" panose="020B0503020204020204" pitchFamily="34" charset="-122"/>
              </a:rPr>
              <a:t>，环比增长</a:t>
            </a:r>
            <a:r>
              <a:rPr lang="en-US" altLang="zh-CN" sz="1400">
                <a:latin typeface="微软雅黑" panose="020B0503020204020204" pitchFamily="34" charset="-122"/>
                <a:ea typeface="微软雅黑" panose="020B0503020204020204" pitchFamily="34" charset="-122"/>
              </a:rPr>
              <a:t>4.02%</a:t>
            </a:r>
            <a:r>
              <a:rPr lang="zh-CN" altLang="en-US" sz="1400">
                <a:latin typeface="微软雅黑" panose="020B0503020204020204" pitchFamily="34" charset="-122"/>
                <a:ea typeface="微软雅黑" panose="020B0503020204020204" pitchFamily="34" charset="-122"/>
              </a:rPr>
              <a:t>，较去年同期下降</a:t>
            </a:r>
            <a:r>
              <a:rPr lang="en-US" altLang="zh-CN" sz="1400">
                <a:latin typeface="微软雅黑" panose="020B0503020204020204" pitchFamily="34" charset="-122"/>
                <a:ea typeface="微软雅黑" panose="020B0503020204020204" pitchFamily="34" charset="-122"/>
              </a:rPr>
              <a:t>2.89%</a:t>
            </a:r>
            <a:r>
              <a:rPr lang="zh-CN" altLang="en-US" sz="140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a:p>
            <a:pPr>
              <a:lnSpc>
                <a:spcPct val="200000"/>
              </a:lnSpc>
            </a:pPr>
            <a:r>
              <a:rPr lang="zh-CN" altLang="en-US" sz="1400">
                <a:latin typeface="微软雅黑" panose="020B0503020204020204" pitchFamily="34" charset="-122"/>
                <a:ea typeface="微软雅黑" panose="020B0503020204020204" pitchFamily="34" charset="-122"/>
              </a:rPr>
              <a:t>车龄</a:t>
            </a:r>
            <a:r>
              <a:rPr lang="en-US" altLang="zh-CN" sz="1400">
                <a:latin typeface="微软雅黑" panose="020B0503020204020204" pitchFamily="34" charset="-122"/>
                <a:ea typeface="微软雅黑" panose="020B0503020204020204" pitchFamily="34" charset="-122"/>
              </a:rPr>
              <a:t>10</a:t>
            </a:r>
            <a:r>
              <a:rPr lang="zh-CN" altLang="en-US" sz="1400">
                <a:latin typeface="微软雅黑" panose="020B0503020204020204" pitchFamily="34" charset="-122"/>
                <a:ea typeface="微软雅黑" panose="020B0503020204020204" pitchFamily="34" charset="-122"/>
              </a:rPr>
              <a:t>年以上的车型占比为</a:t>
            </a:r>
            <a:r>
              <a:rPr lang="en-US" altLang="zh-CN" sz="1400">
                <a:latin typeface="微软雅黑" panose="020B0503020204020204" pitchFamily="34" charset="-122"/>
                <a:ea typeface="微软雅黑" panose="020B0503020204020204" pitchFamily="34" charset="-122"/>
              </a:rPr>
              <a:t>11.12%</a:t>
            </a:r>
            <a:r>
              <a:rPr lang="zh-CN" altLang="en-US" sz="1400">
                <a:latin typeface="微软雅黑" panose="020B0503020204020204" pitchFamily="34" charset="-122"/>
                <a:ea typeface="微软雅黑" panose="020B0503020204020204" pitchFamily="34" charset="-122"/>
              </a:rPr>
              <a:t>，环比增长</a:t>
            </a:r>
            <a:r>
              <a:rPr lang="en-US" altLang="zh-CN" sz="1400">
                <a:latin typeface="微软雅黑" panose="020B0503020204020204" pitchFamily="34" charset="-122"/>
                <a:ea typeface="微软雅黑" panose="020B0503020204020204" pitchFamily="34" charset="-122"/>
              </a:rPr>
              <a:t>4.89%</a:t>
            </a:r>
            <a:r>
              <a:rPr lang="zh-CN" altLang="en-US" sz="1400">
                <a:latin typeface="微软雅黑" panose="020B0503020204020204" pitchFamily="34" charset="-122"/>
                <a:ea typeface="微软雅黑" panose="020B0503020204020204" pitchFamily="34" charset="-122"/>
              </a:rPr>
              <a:t>，较去年同期增长了</a:t>
            </a:r>
            <a:r>
              <a:rPr lang="en-US" altLang="zh-CN" sz="1400">
                <a:latin typeface="微软雅黑" panose="020B0503020204020204" pitchFamily="34" charset="-122"/>
                <a:ea typeface="微软雅黑" panose="020B0503020204020204" pitchFamily="34" charset="-122"/>
              </a:rPr>
              <a:t>1.75%</a:t>
            </a:r>
            <a:r>
              <a:rPr lang="zh-CN" altLang="en-US" sz="140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a:p>
            <a:pPr>
              <a:lnSpc>
                <a:spcPct val="200000"/>
              </a:lnSpc>
            </a:pPr>
            <a:r>
              <a:rPr lang="zh-CN" altLang="en-US" sz="1400">
                <a:latin typeface="微软雅黑" panose="020B0503020204020204" pitchFamily="34" charset="-122"/>
                <a:ea typeface="微软雅黑" panose="020B0503020204020204" pitchFamily="34" charset="-122"/>
              </a:rPr>
              <a:t>从车龄结构上看，</a:t>
            </a:r>
            <a:r>
              <a:rPr lang="en-US" altLang="zh-CN" sz="1400">
                <a:latin typeface="微软雅黑" panose="020B0503020204020204" pitchFamily="34" charset="-122"/>
                <a:ea typeface="微软雅黑" panose="020B0503020204020204" pitchFamily="34" charset="-122"/>
              </a:rPr>
              <a:t>4</a:t>
            </a:r>
            <a:r>
              <a:rPr lang="zh-CN" altLang="en-US" sz="1400">
                <a:latin typeface="微软雅黑" panose="020B0503020204020204" pitchFamily="34" charset="-122"/>
                <a:ea typeface="微软雅黑" panose="020B0503020204020204" pitchFamily="34" charset="-122"/>
              </a:rPr>
              <a:t>月份，</a:t>
            </a:r>
            <a:r>
              <a:rPr lang="en-US" altLang="zh-CN" sz="1400">
                <a:latin typeface="微软雅黑" panose="020B0503020204020204" pitchFamily="34" charset="-122"/>
                <a:ea typeface="微软雅黑" panose="020B0503020204020204" pitchFamily="34" charset="-122"/>
              </a:rPr>
              <a:t>7</a:t>
            </a:r>
            <a:r>
              <a:rPr lang="zh-CN" altLang="en-US" sz="1400">
                <a:latin typeface="微软雅黑" panose="020B0503020204020204" pitchFamily="34" charset="-122"/>
                <a:ea typeface="微软雅黑" panose="020B0503020204020204" pitchFamily="34" charset="-122"/>
              </a:rPr>
              <a:t>年以上的份额较上月增长明显，</a:t>
            </a:r>
            <a:r>
              <a:rPr lang="en-US" altLang="zh-CN" sz="1400">
                <a:latin typeface="微软雅黑" panose="020B0503020204020204" pitchFamily="34" charset="-122"/>
                <a:ea typeface="微软雅黑" panose="020B0503020204020204" pitchFamily="34" charset="-122"/>
              </a:rPr>
              <a:t>6</a:t>
            </a:r>
            <a:r>
              <a:rPr lang="zh-CN" altLang="en-US" sz="1400">
                <a:latin typeface="微软雅黑" panose="020B0503020204020204" pitchFamily="34" charset="-122"/>
                <a:ea typeface="微软雅黑" panose="020B0503020204020204" pitchFamily="34" charset="-122"/>
              </a:rPr>
              <a:t>年以内占比有所下降。与去年同期相比</a:t>
            </a:r>
            <a:r>
              <a:rPr lang="en-US" altLang="zh-CN" sz="1400">
                <a:latin typeface="微软雅黑" panose="020B0503020204020204" pitchFamily="34" charset="-122"/>
                <a:ea typeface="微软雅黑" panose="020B0503020204020204" pitchFamily="34" charset="-122"/>
              </a:rPr>
              <a:t>3-6</a:t>
            </a:r>
            <a:r>
              <a:rPr lang="zh-CN" altLang="en-US" sz="1400">
                <a:latin typeface="微软雅黑" panose="020B0503020204020204" pitchFamily="34" charset="-122"/>
                <a:ea typeface="微软雅黑" panose="020B0503020204020204" pitchFamily="34" charset="-122"/>
              </a:rPr>
              <a:t>年和</a:t>
            </a:r>
            <a:r>
              <a:rPr lang="en-US" altLang="zh-CN" sz="1400">
                <a:latin typeface="微软雅黑" panose="020B0503020204020204" pitchFamily="34" charset="-122"/>
                <a:ea typeface="微软雅黑" panose="020B0503020204020204" pitchFamily="34" charset="-122"/>
              </a:rPr>
              <a:t>10</a:t>
            </a:r>
            <a:r>
              <a:rPr lang="zh-CN" altLang="en-US" sz="1400">
                <a:latin typeface="微软雅黑" panose="020B0503020204020204" pitchFamily="34" charset="-122"/>
                <a:ea typeface="微软雅黑" panose="020B0503020204020204" pitchFamily="34" charset="-122"/>
              </a:rPr>
              <a:t>年以上的份额整体有所增加。</a:t>
            </a:r>
            <a:endParaRPr lang="zh-CN" altLang="en-US" sz="2400" dirty="0"/>
          </a:p>
        </p:txBody>
      </p:sp>
      <p:grpSp>
        <p:nvGrpSpPr>
          <p:cNvPr id="14" name="组合 13">
            <a:extLst>
              <a:ext uri="{FF2B5EF4-FFF2-40B4-BE49-F238E27FC236}">
                <a16:creationId xmlns:a16="http://schemas.microsoft.com/office/drawing/2014/main" id="{00000000-0008-0000-0100-000060000000}"/>
              </a:ext>
            </a:extLst>
          </p:cNvPr>
          <p:cNvGrpSpPr/>
          <p:nvPr/>
        </p:nvGrpSpPr>
        <p:grpSpPr>
          <a:xfrm>
            <a:off x="457199" y="1173039"/>
            <a:ext cx="7948221" cy="2616294"/>
            <a:chOff x="-1" y="0"/>
            <a:chExt cx="8827481" cy="3413532"/>
          </a:xfrm>
        </p:grpSpPr>
        <p:graphicFrame>
          <p:nvGraphicFramePr>
            <p:cNvPr id="15" name="图表 14">
              <a:extLst>
                <a:ext uri="{FF2B5EF4-FFF2-40B4-BE49-F238E27FC236}">
                  <a16:creationId xmlns:a16="http://schemas.microsoft.com/office/drawing/2014/main" id="{00000000-0008-0000-0100-000061000000}"/>
                </a:ext>
              </a:extLst>
            </p:cNvPr>
            <p:cNvGraphicFramePr>
              <a:graphicFrameLocks noChangeAspect="1"/>
            </p:cNvGraphicFramePr>
            <p:nvPr/>
          </p:nvGraphicFramePr>
          <p:xfrm>
            <a:off x="-1" y="0"/>
            <a:ext cx="4342151" cy="340467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6" name="图表 15">
              <a:extLst>
                <a:ext uri="{FF2B5EF4-FFF2-40B4-BE49-F238E27FC236}">
                  <a16:creationId xmlns:a16="http://schemas.microsoft.com/office/drawing/2014/main" id="{00000000-0008-0000-0100-000062000000}"/>
                </a:ext>
              </a:extLst>
            </p:cNvPr>
            <p:cNvGraphicFramePr>
              <a:graphicFrameLocks noChangeAspect="1"/>
            </p:cNvGraphicFramePr>
            <p:nvPr/>
          </p:nvGraphicFramePr>
          <p:xfrm>
            <a:off x="4485330" y="8853"/>
            <a:ext cx="4342150" cy="3404679"/>
          </p:xfrm>
          <a:graphic>
            <a:graphicData uri="http://schemas.openxmlformats.org/drawingml/2006/chart">
              <c:chart xmlns:c="http://schemas.openxmlformats.org/drawingml/2006/chart" xmlns:r="http://schemas.openxmlformats.org/officeDocument/2006/relationships" r:id="rId3"/>
            </a:graphicData>
          </a:graphic>
        </p:graphicFrame>
      </p:grpSp>
    </p:spTree>
    <p:extLst>
      <p:ext uri="{BB962C8B-B14F-4D97-AF65-F5344CB8AC3E}">
        <p14:creationId xmlns:p14="http://schemas.microsoft.com/office/powerpoint/2010/main" val="2914053625"/>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lumMod val="60000"/>
            <a:lumOff val="40000"/>
          </a:schemeClr>
        </a:solidFill>
        <a:ln>
          <a:solidFill>
            <a:schemeClr val="bg2">
              <a:lumMod val="50000"/>
            </a:schemeClr>
          </a:solidFill>
        </a:ln>
      </a:spPr>
      <a:bodyPr/>
      <a:lstStyle>
        <a:defPPr algn="l">
          <a:defRPr dirty="0"/>
        </a:defPPr>
      </a:lstStyle>
      <a:style>
        <a:lnRef idx="2">
          <a:schemeClr val="dk1"/>
        </a:lnRef>
        <a:fillRef idx="1">
          <a:schemeClr val="lt1"/>
        </a:fillRef>
        <a:effectRef idx="0">
          <a:schemeClr val="dk1"/>
        </a:effectRef>
        <a:fontRef idx="minor">
          <a:schemeClr val="dk1"/>
        </a:fontRef>
      </a:style>
    </a:spDef>
    <a:lnDef>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114607</TotalTime>
  <Words>2862</Words>
  <Application>Microsoft Office PowerPoint</Application>
  <PresentationFormat>全屏显示(4:3)</PresentationFormat>
  <Paragraphs>251</Paragraphs>
  <Slides>30</Slides>
  <Notes>11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30</vt:i4>
      </vt:variant>
    </vt:vector>
  </HeadingPairs>
  <TitlesOfParts>
    <vt:vector size="41" baseType="lpstr">
      <vt:lpstr>等线</vt:lpstr>
      <vt:lpstr>等线 Light</vt:lpstr>
      <vt:lpstr>黑体</vt:lpstr>
      <vt:lpstr>华文行楷</vt:lpstr>
      <vt:lpstr>宋体</vt:lpstr>
      <vt:lpstr>微软雅黑</vt:lpstr>
      <vt:lpstr>Arial</vt:lpstr>
      <vt:lpstr>Calibri</vt:lpstr>
      <vt:lpstr>Calibri Light</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2024年4月二手车各级别轿车销量分析</vt:lpstr>
      <vt:lpstr>2024年4月二手车交易车辆使用年限分析 </vt:lpstr>
      <vt:lpstr>2024年1-4月二手车交易车辆使用年限分析 </vt:lpstr>
      <vt:lpstr>PowerPoint 演示文稿</vt:lpstr>
      <vt:lpstr>PowerPoint 演示文稿</vt:lpstr>
      <vt:lpstr>2024年全国二手车均价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like</dc:creator>
  <cp:lastModifiedBy>Luguangzhi</cp:lastModifiedBy>
  <cp:revision>5738</cp:revision>
  <dcterms:created xsi:type="dcterms:W3CDTF">2016-02-18T09:25:00Z</dcterms:created>
  <dcterms:modified xsi:type="dcterms:W3CDTF">2024-06-03T04:53:34Z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