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heme/themeOverride3.xml" ContentType="application/vnd.openxmlformats-officedocument.themeOverr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4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5.xml" ContentType="application/vnd.openxmlformats-officedocument.themeOverride+xml"/>
  <Override PartName="/ppt/charts/chart3.xml" ContentType="application/vnd.openxmlformats-officedocument.drawingml.chart+xml"/>
  <Override PartName="/ppt/theme/themeOverride6.xml" ContentType="application/vnd.openxmlformats-officedocument.themeOverr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7.xml" ContentType="application/vnd.openxmlformats-officedocument.themeOverr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charts/chart5.xml" ContentType="application/vnd.openxmlformats-officedocument.drawingml.chart+xml"/>
  <Override PartName="/ppt/theme/themeOverride8.xml" ContentType="application/vnd.openxmlformats-officedocument.themeOverrid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9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charts/chart9.xml" ContentType="application/vnd.openxmlformats-officedocument.drawingml.chart+xml"/>
  <Override PartName="/ppt/theme/themeOverride10.xml" ContentType="application/vnd.openxmlformats-officedocument.themeOverride+xml"/>
  <Override PartName="/ppt/charts/chart10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1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2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11.xml" ContentType="application/vnd.openxmlformats-officedocument.themeOverr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charts/chart13.xml" ContentType="application/vnd.openxmlformats-officedocument.drawingml.chart+xml"/>
  <Override PartName="/ppt/theme/themeOverride12.xml" ContentType="application/vnd.openxmlformats-officedocument.themeOverride+xml"/>
  <Override PartName="/ppt/charts/chart14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13.xml" ContentType="application/vnd.openxmlformats-officedocument.themeOverride+xml"/>
  <Override PartName="/ppt/charts/chart15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4.xml" ContentType="application/vnd.openxmlformats-officedocument.themeOverr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charts/chart16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15.xml" ContentType="application/vnd.openxmlformats-officedocument.themeOverride+xml"/>
  <Override PartName="/ppt/charts/chart17.xml" ContentType="application/vnd.openxmlformats-officedocument.drawingml.chart+xml"/>
  <Override PartName="/ppt/theme/themeOverride16.xml" ContentType="application/vnd.openxmlformats-officedocument.themeOverride+xml"/>
  <Override PartName="/ppt/charts/chart18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17.xml" ContentType="application/vnd.openxmlformats-officedocument.themeOverride+xml"/>
  <Override PartName="/ppt/charts/chart19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18.xml" ContentType="application/vnd.openxmlformats-officedocument.themeOverr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charts/chart20.xml" ContentType="application/vnd.openxmlformats-officedocument.drawingml.chart+xml"/>
  <Override PartName="/ppt/theme/themeOverride19.xml" ContentType="application/vnd.openxmlformats-officedocument.themeOverride+xml"/>
  <Override PartName="/ppt/charts/chart21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22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23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theme/themeOverride20.xml" ContentType="application/vnd.openxmlformats-officedocument.themeOverr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charts/chart24.xml" ContentType="application/vnd.openxmlformats-officedocument.drawingml.chart+xml"/>
  <Override PartName="/ppt/theme/themeOverride21.xml" ContentType="application/vnd.openxmlformats-officedocument.themeOverride+xml"/>
  <Override PartName="/ppt/charts/chart25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26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7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theme/themeOverride22.xml" ContentType="application/vnd.openxmlformats-officedocument.themeOverr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charts/chart28.xml" ContentType="application/vnd.openxmlformats-officedocument.drawingml.chart+xml"/>
  <Override PartName="/ppt/theme/themeOverride23.xml" ContentType="application/vnd.openxmlformats-officedocument.themeOverride+xml"/>
  <Override PartName="/ppt/charts/chart29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theme/themeOverride24.xml" ContentType="application/vnd.openxmlformats-officedocument.themeOverride+xml"/>
  <Override PartName="/ppt/charts/chart30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charts/chart31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theme/themeOverride27.xml" ContentType="application/vnd.openxmlformats-officedocument.themeOverride+xml"/>
  <Override PartName="/ppt/charts/chart32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theme/themeOverride28.xml" ContentType="application/vnd.openxmlformats-officedocument.themeOverride+xml"/>
  <Override PartName="/ppt/charts/chart33.xml" ContentType="application/vnd.openxmlformats-officedocument.drawingml.chart+xml"/>
  <Override PartName="/ppt/theme/themeOverride29.xml" ContentType="application/vnd.openxmlformats-officedocument.themeOverride+xml"/>
  <Override PartName="/ppt/charts/chart34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theme/themeOverride30.xml" ContentType="application/vnd.openxmlformats-officedocument.themeOverr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charts/chart35.xml" ContentType="application/vnd.openxmlformats-officedocument.drawingml.chart+xml"/>
  <Override PartName="/ppt/theme/themeOverride31.xml" ContentType="application/vnd.openxmlformats-officedocument.themeOverride+xml"/>
  <Override PartName="/ppt/charts/chart3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3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38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theme/themeOverride32.xml" ContentType="application/vnd.openxmlformats-officedocument.themeOverr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charts/chart39.xml" ContentType="application/vnd.openxmlformats-officedocument.drawingml.chart+xml"/>
  <Override PartName="/ppt/theme/themeOverride33.xml" ContentType="application/vnd.openxmlformats-officedocument.themeOverride+xml"/>
  <Override PartName="/ppt/charts/chart40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charts/chart41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charts/chart42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theme/themeOverride34.xml" ContentType="application/vnd.openxmlformats-officedocument.themeOverr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1.xml" ContentType="application/vnd.openxmlformats-officedocument.presentationml.notesSlide+xml"/>
  <Override PartName="/ppt/charts/chart43.xml" ContentType="application/vnd.openxmlformats-officedocument.drawingml.chart+xml"/>
  <Override PartName="/ppt/theme/themeOverride35.xml" ContentType="application/vnd.openxmlformats-officedocument.themeOverride+xml"/>
  <Override PartName="/ppt/charts/chart44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theme/themeOverride36.xml" ContentType="application/vnd.openxmlformats-officedocument.themeOverride+xml"/>
  <Override PartName="/ppt/charts/chart45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theme/themeOverride37.xml" ContentType="application/vnd.openxmlformats-officedocument.themeOverride+xml"/>
  <Override PartName="/ppt/theme/themeOverride38.xml" ContentType="application/vnd.openxmlformats-officedocument.themeOverr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charts/chart46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theme/themeOverride39.xml" ContentType="application/vnd.openxmlformats-officedocument.themeOverride+xml"/>
  <Override PartName="/ppt/charts/chart47.xml" ContentType="application/vnd.openxmlformats-officedocument.drawingml.chart+xml"/>
  <Override PartName="/ppt/theme/themeOverride40.xml" ContentType="application/vnd.openxmlformats-officedocument.themeOverride+xml"/>
  <Override PartName="/ppt/charts/chart48.xml" ContentType="application/vnd.openxmlformats-officedocument.drawingml.chart+xml"/>
  <Override PartName="/ppt/charts/style35.xml" ContentType="application/vnd.ms-office.chartstyle+xml"/>
  <Override PartName="/ppt/charts/colors35.xml" ContentType="application/vnd.ms-office.chartcolorstyle+xml"/>
  <Override PartName="/ppt/theme/themeOverride41.xml" ContentType="application/vnd.openxmlformats-officedocument.themeOverride+xml"/>
  <Override PartName="/ppt/charts/chart49.xml" ContentType="application/vnd.openxmlformats-officedocument.drawingml.chart+xml"/>
  <Override PartName="/ppt/charts/style36.xml" ContentType="application/vnd.ms-office.chartstyle+xml"/>
  <Override PartName="/ppt/charts/colors36.xml" ContentType="application/vnd.ms-office.chartcolorstyle+xml"/>
  <Override PartName="/ppt/theme/themeOverride42.xml" ContentType="application/vnd.openxmlformats-officedocument.themeOverride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charts/chart50.xml" ContentType="application/vnd.openxmlformats-officedocument.drawingml.chart+xml"/>
  <Override PartName="/ppt/theme/themeOverride43.xml" ContentType="application/vnd.openxmlformats-officedocument.themeOverride+xml"/>
  <Override PartName="/ppt/charts/chart51.xml" ContentType="application/vnd.openxmlformats-officedocument.drawingml.chart+xml"/>
  <Override PartName="/ppt/charts/style37.xml" ContentType="application/vnd.ms-office.chartstyle+xml"/>
  <Override PartName="/ppt/charts/colors37.xml" ContentType="application/vnd.ms-office.chartcolorstyle+xml"/>
  <Override PartName="/ppt/charts/chart52.xml" ContentType="application/vnd.openxmlformats-officedocument.drawingml.chart+xml"/>
  <Override PartName="/ppt/charts/style38.xml" ContentType="application/vnd.ms-office.chartstyle+xml"/>
  <Override PartName="/ppt/charts/colors38.xml" ContentType="application/vnd.ms-office.chartcolorstyle+xml"/>
  <Override PartName="/ppt/charts/chart53.xml" ContentType="application/vnd.openxmlformats-officedocument.drawingml.chart+xml"/>
  <Override PartName="/ppt/charts/style39.xml" ContentType="application/vnd.ms-office.chartstyle+xml"/>
  <Override PartName="/ppt/charts/colors39.xml" ContentType="application/vnd.ms-office.chartcolorstyle+xml"/>
  <Override PartName="/ppt/theme/themeOverride44.xml" ContentType="application/vnd.openxmlformats-officedocument.themeOverr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charts/chart54.xml" ContentType="application/vnd.openxmlformats-officedocument.drawingml.chart+xml"/>
  <Override PartName="/ppt/theme/themeOverride45.xml" ContentType="application/vnd.openxmlformats-officedocument.themeOverride+xml"/>
  <Override PartName="/ppt/charts/chart55.xml" ContentType="application/vnd.openxmlformats-officedocument.drawingml.chart+xml"/>
  <Override PartName="/ppt/charts/style40.xml" ContentType="application/vnd.ms-office.chartstyle+xml"/>
  <Override PartName="/ppt/charts/colors40.xml" ContentType="application/vnd.ms-office.chartcolorstyle+xml"/>
  <Override PartName="/ppt/charts/chart56.xml" ContentType="application/vnd.openxmlformats-officedocument.drawingml.chart+xml"/>
  <Override PartName="/ppt/charts/style41.xml" ContentType="application/vnd.ms-office.chartstyle+xml"/>
  <Override PartName="/ppt/charts/colors41.xml" ContentType="application/vnd.ms-office.chartcolorstyle+xml"/>
  <Override PartName="/ppt/charts/chart57.xml" ContentType="application/vnd.openxmlformats-officedocument.drawingml.chart+xml"/>
  <Override PartName="/ppt/charts/style42.xml" ContentType="application/vnd.ms-office.chartstyle+xml"/>
  <Override PartName="/ppt/charts/colors42.xml" ContentType="application/vnd.ms-office.chartcolorstyle+xml"/>
  <Override PartName="/ppt/theme/themeOverride46.xml" ContentType="application/vnd.openxmlformats-officedocument.themeOverride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charts/chart58.xml" ContentType="application/vnd.openxmlformats-officedocument.drawingml.chart+xml"/>
  <Override PartName="/ppt/theme/themeOverride47.xml" ContentType="application/vnd.openxmlformats-officedocument.themeOverride+xml"/>
  <Override PartName="/ppt/charts/chart59.xml" ContentType="application/vnd.openxmlformats-officedocument.drawingml.chart+xml"/>
  <Override PartName="/ppt/charts/style43.xml" ContentType="application/vnd.ms-office.chartstyle+xml"/>
  <Override PartName="/ppt/charts/colors43.xml" ContentType="application/vnd.ms-office.chartcolorstyle+xml"/>
  <Override PartName="/ppt/theme/themeOverride48.xml" ContentType="application/vnd.openxmlformats-officedocument.themeOverride+xml"/>
  <Override PartName="/ppt/charts/chart60.xml" ContentType="application/vnd.openxmlformats-officedocument.drawingml.chart+xml"/>
  <Override PartName="/ppt/charts/style44.xml" ContentType="application/vnd.ms-office.chartstyle+xml"/>
  <Override PartName="/ppt/charts/colors44.xml" ContentType="application/vnd.ms-office.chartcolorstyle+xml"/>
  <Override PartName="/ppt/theme/themeOverride49.xml" ContentType="application/vnd.openxmlformats-officedocument.themeOverride+xml"/>
  <Override PartName="/ppt/theme/themeOverride50.xml" ContentType="application/vnd.openxmlformats-officedocument.themeOverride+xml"/>
  <Override PartName="/ppt/tags/tag10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353" r:id="rId3"/>
    <p:sldId id="258" r:id="rId4"/>
    <p:sldId id="333" r:id="rId5"/>
    <p:sldId id="334" r:id="rId6"/>
    <p:sldId id="335" r:id="rId7"/>
    <p:sldId id="336" r:id="rId8"/>
    <p:sldId id="354" r:id="rId9"/>
    <p:sldId id="337" r:id="rId10"/>
    <p:sldId id="338" r:id="rId11"/>
    <p:sldId id="339" r:id="rId12"/>
    <p:sldId id="342" r:id="rId13"/>
    <p:sldId id="331" r:id="rId14"/>
    <p:sldId id="344" r:id="rId15"/>
    <p:sldId id="345" r:id="rId16"/>
    <p:sldId id="346" r:id="rId17"/>
    <p:sldId id="347" r:id="rId18"/>
    <p:sldId id="341" r:id="rId19"/>
    <p:sldId id="349" r:id="rId20"/>
    <p:sldId id="350" r:id="rId21"/>
    <p:sldId id="351" r:id="rId22"/>
    <p:sldId id="352" r:id="rId23"/>
    <p:sldId id="262" r:id="rId24"/>
  </p:sldIdLst>
  <p:sldSz cx="12192000" cy="6858000"/>
  <p:notesSz cx="6735763" cy="9866313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5" userDrawn="1">
          <p15:clr>
            <a:srgbClr val="A4A3A4"/>
          </p15:clr>
        </p15:guide>
        <p15:guide id="2" orient="horz" pos="2042" userDrawn="1">
          <p15:clr>
            <a:srgbClr val="A4A3A4"/>
          </p15:clr>
        </p15:guide>
        <p15:guide id="3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006100"/>
    <a:srgbClr val="339933"/>
    <a:srgbClr val="3399FF"/>
    <a:srgbClr val="9C0006"/>
    <a:srgbClr val="BFEFBF"/>
    <a:srgbClr val="33CC33"/>
    <a:srgbClr val="E1FFE1"/>
    <a:srgbClr val="CCFFCC"/>
    <a:srgbClr val="00EA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054" autoAdjust="0"/>
    <p:restoredTop sz="95147" autoAdjust="0"/>
  </p:normalViewPr>
  <p:slideViewPr>
    <p:cSldViewPr snapToGrid="0" showGuides="1">
      <p:cViewPr>
        <p:scale>
          <a:sx n="70" d="100"/>
          <a:sy n="70" d="100"/>
        </p:scale>
        <p:origin x="1138" y="293"/>
      </p:cViewPr>
      <p:guideLst>
        <p:guide orient="horz" pos="3735"/>
        <p:guide orient="horz" pos="204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12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___1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0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___12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3.xlsx"/><Relationship Id="rId1" Type="http://schemas.openxmlformats.org/officeDocument/2006/relationships/themeOverride" Target="../theme/themeOverride1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3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package" Target="../embeddings/Microsoft_Excel____14.xlsx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4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package" Target="../embeddings/Microsoft_Excel____15.xlsx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5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package" Target="../embeddings/Microsoft_Excel____16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7.xlsx"/><Relationship Id="rId1" Type="http://schemas.openxmlformats.org/officeDocument/2006/relationships/themeOverride" Target="../theme/themeOverride16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7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package" Target="../embeddings/Microsoft_Excel____18.xlsx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8.xml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package" Target="../embeddings/Microsoft_Excel____19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___2.xlsx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0.xlsx"/><Relationship Id="rId1" Type="http://schemas.openxmlformats.org/officeDocument/2006/relationships/themeOverride" Target="../theme/themeOverride19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1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0.xml"/><Relationship Id="rId2" Type="http://schemas.microsoft.com/office/2011/relationships/chartColorStyle" Target="colors17.xml"/><Relationship Id="rId1" Type="http://schemas.microsoft.com/office/2011/relationships/chartStyle" Target="style17.xml"/><Relationship Id="rId4" Type="http://schemas.openxmlformats.org/officeDocument/2006/relationships/package" Target="../embeddings/Microsoft_Excel____23.xlsx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4.xlsx"/><Relationship Id="rId1" Type="http://schemas.openxmlformats.org/officeDocument/2006/relationships/themeOverride" Target="../theme/themeOverride21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5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6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2.xml"/><Relationship Id="rId2" Type="http://schemas.microsoft.com/office/2011/relationships/chartColorStyle" Target="colors20.xml"/><Relationship Id="rId1" Type="http://schemas.microsoft.com/office/2011/relationships/chartStyle" Target="style20.xml"/><Relationship Id="rId4" Type="http://schemas.openxmlformats.org/officeDocument/2006/relationships/package" Target="../embeddings/Microsoft_Excel____27.xlsx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8.xlsx"/><Relationship Id="rId1" Type="http://schemas.openxmlformats.org/officeDocument/2006/relationships/themeOverride" Target="../theme/themeOverride23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4.xml"/><Relationship Id="rId2" Type="http://schemas.microsoft.com/office/2011/relationships/chartColorStyle" Target="colors21.xml"/><Relationship Id="rId1" Type="http://schemas.microsoft.com/office/2011/relationships/chartStyle" Target="style21.xml"/><Relationship Id="rId4" Type="http://schemas.openxmlformats.org/officeDocument/2006/relationships/package" Target="../embeddings/Microsoft_Excel____29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6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5.xml"/><Relationship Id="rId2" Type="http://schemas.microsoft.com/office/2011/relationships/chartColorStyle" Target="colors22.xml"/><Relationship Id="rId1" Type="http://schemas.microsoft.com/office/2011/relationships/chartStyle" Target="style22.xml"/><Relationship Id="rId4" Type="http://schemas.openxmlformats.org/officeDocument/2006/relationships/package" Target="../embeddings/Microsoft_Excel____30.xlsx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7.xml"/><Relationship Id="rId2" Type="http://schemas.microsoft.com/office/2011/relationships/chartColorStyle" Target="colors23.xml"/><Relationship Id="rId1" Type="http://schemas.microsoft.com/office/2011/relationships/chartStyle" Target="style23.xml"/><Relationship Id="rId4" Type="http://schemas.openxmlformats.org/officeDocument/2006/relationships/package" Target="../embeddings/Microsoft_Excel____31.xlsx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8.xml"/><Relationship Id="rId2" Type="http://schemas.microsoft.com/office/2011/relationships/chartColorStyle" Target="colors24.xml"/><Relationship Id="rId1" Type="http://schemas.microsoft.com/office/2011/relationships/chartStyle" Target="style24.xml"/><Relationship Id="rId4" Type="http://schemas.openxmlformats.org/officeDocument/2006/relationships/package" Target="../embeddings/Microsoft_Excel____32.xlsx"/></Relationships>
</file>

<file path=ppt/charts/_rels/chart3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3.xlsx"/><Relationship Id="rId1" Type="http://schemas.openxmlformats.org/officeDocument/2006/relationships/themeOverride" Target="../theme/themeOverride29.xml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0.xml"/><Relationship Id="rId2" Type="http://schemas.microsoft.com/office/2011/relationships/chartColorStyle" Target="colors25.xml"/><Relationship Id="rId1" Type="http://schemas.microsoft.com/office/2011/relationships/chartStyle" Target="style25.xml"/><Relationship Id="rId4" Type="http://schemas.openxmlformats.org/officeDocument/2006/relationships/package" Target="../embeddings/Microsoft_Excel____34.xlsx"/></Relationships>
</file>

<file path=ppt/charts/_rels/chart3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5.xlsx"/><Relationship Id="rId1" Type="http://schemas.openxmlformats.org/officeDocument/2006/relationships/themeOverride" Target="../theme/themeOverride31.xml"/></Relationships>
</file>

<file path=ppt/charts/_rels/chart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6.xlsx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7.xlsx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3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2.xml"/><Relationship Id="rId2" Type="http://schemas.microsoft.com/office/2011/relationships/chartColorStyle" Target="colors28.xml"/><Relationship Id="rId1" Type="http://schemas.microsoft.com/office/2011/relationships/chartStyle" Target="style28.xml"/><Relationship Id="rId4" Type="http://schemas.openxmlformats.org/officeDocument/2006/relationships/package" Target="../embeddings/Microsoft_Excel____38.xlsx"/></Relationships>
</file>

<file path=ppt/charts/_rels/chart3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9.xlsx"/><Relationship Id="rId1" Type="http://schemas.openxmlformats.org/officeDocument/2006/relationships/themeOverride" Target="../theme/themeOverride3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___4.xlsx"/></Relationships>
</file>

<file path=ppt/charts/_rels/chart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0.xlsx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1.xlsx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4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4.xml"/><Relationship Id="rId2" Type="http://schemas.microsoft.com/office/2011/relationships/chartColorStyle" Target="colors31.xml"/><Relationship Id="rId1" Type="http://schemas.microsoft.com/office/2011/relationships/chartStyle" Target="style31.xml"/><Relationship Id="rId4" Type="http://schemas.openxmlformats.org/officeDocument/2006/relationships/package" Target="../embeddings/Microsoft_Excel____42.xlsx"/></Relationships>
</file>

<file path=ppt/charts/_rels/chart4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43.xlsx"/><Relationship Id="rId1" Type="http://schemas.openxmlformats.org/officeDocument/2006/relationships/themeOverride" Target="../theme/themeOverride35.xml"/></Relationships>
</file>

<file path=ppt/charts/_rels/chart4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6.xml"/><Relationship Id="rId2" Type="http://schemas.microsoft.com/office/2011/relationships/chartColorStyle" Target="colors32.xml"/><Relationship Id="rId1" Type="http://schemas.microsoft.com/office/2011/relationships/chartStyle" Target="style32.xml"/><Relationship Id="rId4" Type="http://schemas.openxmlformats.org/officeDocument/2006/relationships/package" Target="../embeddings/Microsoft_Excel____44.xlsx"/></Relationships>
</file>

<file path=ppt/charts/_rels/chart4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7.xml"/><Relationship Id="rId2" Type="http://schemas.microsoft.com/office/2011/relationships/chartColorStyle" Target="colors33.xml"/><Relationship Id="rId1" Type="http://schemas.microsoft.com/office/2011/relationships/chartStyle" Target="style33.xml"/><Relationship Id="rId4" Type="http://schemas.openxmlformats.org/officeDocument/2006/relationships/package" Target="../embeddings/Microsoft_Excel____45.xlsx"/></Relationships>
</file>

<file path=ppt/charts/_rels/chart4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9.xml"/><Relationship Id="rId2" Type="http://schemas.microsoft.com/office/2011/relationships/chartColorStyle" Target="colors34.xml"/><Relationship Id="rId1" Type="http://schemas.microsoft.com/office/2011/relationships/chartStyle" Target="style34.xml"/><Relationship Id="rId4" Type="http://schemas.openxmlformats.org/officeDocument/2006/relationships/package" Target="../embeddings/Microsoft_Excel____46.xlsx"/></Relationships>
</file>

<file path=ppt/charts/_rels/chart4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47.xlsx"/><Relationship Id="rId1" Type="http://schemas.openxmlformats.org/officeDocument/2006/relationships/themeOverride" Target="../theme/themeOverride40.xml"/></Relationships>
</file>

<file path=ppt/charts/_rels/chart4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1.xml"/><Relationship Id="rId2" Type="http://schemas.microsoft.com/office/2011/relationships/chartColorStyle" Target="colors35.xml"/><Relationship Id="rId1" Type="http://schemas.microsoft.com/office/2011/relationships/chartStyle" Target="style35.xml"/><Relationship Id="rId4" Type="http://schemas.openxmlformats.org/officeDocument/2006/relationships/package" Target="../embeddings/Microsoft_Excel____48.xlsx"/></Relationships>
</file>

<file path=ppt/charts/_rels/chart4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2.xml"/><Relationship Id="rId2" Type="http://schemas.microsoft.com/office/2011/relationships/chartColorStyle" Target="colors36.xml"/><Relationship Id="rId1" Type="http://schemas.microsoft.com/office/2011/relationships/chartStyle" Target="style36.xml"/><Relationship Id="rId4" Type="http://schemas.openxmlformats.org/officeDocument/2006/relationships/package" Target="../embeddings/Microsoft_Excel____49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5.xlsx"/><Relationship Id="rId1" Type="http://schemas.openxmlformats.org/officeDocument/2006/relationships/themeOverride" Target="../theme/themeOverride8.xml"/></Relationships>
</file>

<file path=ppt/charts/_rels/chart5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50.xlsx"/><Relationship Id="rId1" Type="http://schemas.openxmlformats.org/officeDocument/2006/relationships/themeOverride" Target="../theme/themeOverride43.xml"/></Relationships>
</file>

<file path=ppt/charts/_rels/chart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1.xlsx"/><Relationship Id="rId2" Type="http://schemas.microsoft.com/office/2011/relationships/chartColorStyle" Target="colors37.xml"/><Relationship Id="rId1" Type="http://schemas.microsoft.com/office/2011/relationships/chartStyle" Target="style37.xml"/></Relationships>
</file>

<file path=ppt/charts/_rels/chart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2.xlsx"/><Relationship Id="rId2" Type="http://schemas.microsoft.com/office/2011/relationships/chartColorStyle" Target="colors38.xml"/><Relationship Id="rId1" Type="http://schemas.microsoft.com/office/2011/relationships/chartStyle" Target="style38.xml"/></Relationships>
</file>

<file path=ppt/charts/_rels/chart5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4.xml"/><Relationship Id="rId2" Type="http://schemas.microsoft.com/office/2011/relationships/chartColorStyle" Target="colors39.xml"/><Relationship Id="rId1" Type="http://schemas.microsoft.com/office/2011/relationships/chartStyle" Target="style39.xml"/><Relationship Id="rId4" Type="http://schemas.openxmlformats.org/officeDocument/2006/relationships/package" Target="../embeddings/Microsoft_Excel____53.xlsx"/></Relationships>
</file>

<file path=ppt/charts/_rels/chart5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54.xlsx"/><Relationship Id="rId1" Type="http://schemas.openxmlformats.org/officeDocument/2006/relationships/themeOverride" Target="../theme/themeOverride45.xml"/></Relationships>
</file>

<file path=ppt/charts/_rels/chart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5.xlsx"/><Relationship Id="rId2" Type="http://schemas.microsoft.com/office/2011/relationships/chartColorStyle" Target="colors40.xml"/><Relationship Id="rId1" Type="http://schemas.microsoft.com/office/2011/relationships/chartStyle" Target="style40.xml"/></Relationships>
</file>

<file path=ppt/charts/_rels/chart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6.xlsx"/><Relationship Id="rId2" Type="http://schemas.microsoft.com/office/2011/relationships/chartColorStyle" Target="colors41.xml"/><Relationship Id="rId1" Type="http://schemas.microsoft.com/office/2011/relationships/chartStyle" Target="style41.xml"/></Relationships>
</file>

<file path=ppt/charts/_rels/chart5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6.xml"/><Relationship Id="rId2" Type="http://schemas.microsoft.com/office/2011/relationships/chartColorStyle" Target="colors42.xml"/><Relationship Id="rId1" Type="http://schemas.microsoft.com/office/2011/relationships/chartStyle" Target="style42.xml"/><Relationship Id="rId4" Type="http://schemas.openxmlformats.org/officeDocument/2006/relationships/package" Target="../embeddings/Microsoft_Excel____57.xlsx"/></Relationships>
</file>

<file path=ppt/charts/_rels/chart5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58.xlsx"/><Relationship Id="rId1" Type="http://schemas.openxmlformats.org/officeDocument/2006/relationships/themeOverride" Target="../theme/themeOverride47.xml"/></Relationships>
</file>

<file path=ppt/charts/_rels/chart5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8.xml"/><Relationship Id="rId2" Type="http://schemas.microsoft.com/office/2011/relationships/chartColorStyle" Target="colors43.xml"/><Relationship Id="rId1" Type="http://schemas.microsoft.com/office/2011/relationships/chartStyle" Target="style43.xml"/><Relationship Id="rId4" Type="http://schemas.openxmlformats.org/officeDocument/2006/relationships/package" Target="../embeddings/Microsoft_Excel____59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9.xml"/><Relationship Id="rId2" Type="http://schemas.microsoft.com/office/2011/relationships/chartColorStyle" Target="colors44.xml"/><Relationship Id="rId1" Type="http://schemas.microsoft.com/office/2011/relationships/chartStyle" Target="style44.xml"/><Relationship Id="rId4" Type="http://schemas.openxmlformats.org/officeDocument/2006/relationships/package" Target="../embeddings/Microsoft_Excel____60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___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9.xlsx"/><Relationship Id="rId1" Type="http://schemas.openxmlformats.org/officeDocument/2006/relationships/themeOverride" Target="../theme/themeOverride10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#,##0.00_ ;[Red]\-#,##0.00\ </c:formatCode>
                <c:ptCount val="3"/>
                <c:pt idx="0">
                  <c:v>15.071334421427746</c:v>
                </c:pt>
                <c:pt idx="1">
                  <c:v>18.354392624537759</c:v>
                </c:pt>
                <c:pt idx="2">
                  <c:v>27.68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529417032"/>
        <c:axId val="529423696"/>
      </c:barChart>
      <c:catAx>
        <c:axId val="52941703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529423696"/>
        <c:crosses val="autoZero"/>
        <c:auto val="1"/>
        <c:lblAlgn val="ctr"/>
        <c:lblOffset val="100"/>
        <c:noMultiLvlLbl val="0"/>
      </c:catAx>
      <c:valAx>
        <c:axId val="529423696"/>
        <c:scaling>
          <c:orientation val="minMax"/>
          <c:max val="35"/>
          <c:min val="12"/>
        </c:scaling>
        <c:delete val="1"/>
        <c:axPos val="t"/>
        <c:numFmt formatCode="#,##0.00_ ;[Red]\-#,##0.00\ " sourceLinked="1"/>
        <c:majorTickMark val="out"/>
        <c:minorTickMark val="none"/>
        <c:tickLblPos val="nextTo"/>
        <c:crossAx val="5294170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9.9039624284378363</c:v>
                </c:pt>
                <c:pt idx="1">
                  <c:v>13.70598165692398</c:v>
                </c:pt>
                <c:pt idx="2">
                  <c:v>22.656583396703706</c:v>
                </c:pt>
                <c:pt idx="3">
                  <c:v>33.704253018692881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D8A-4D8F-87A3-5B3B51DE1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528008600"/>
        <c:axId val="528005464"/>
      </c:barChart>
      <c:catAx>
        <c:axId val="52800860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528005464"/>
        <c:crosses val="autoZero"/>
        <c:auto val="1"/>
        <c:lblAlgn val="ctr"/>
        <c:lblOffset val="100"/>
        <c:noMultiLvlLbl val="0"/>
      </c:catAx>
      <c:valAx>
        <c:axId val="528005464"/>
        <c:scaling>
          <c:orientation val="minMax"/>
          <c:max val="8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528008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9.3955329962747189</c:v>
                </c:pt>
                <c:pt idx="1">
                  <c:v>13.582456332707794</c:v>
                </c:pt>
                <c:pt idx="2">
                  <c:v>22.980483909081737</c:v>
                </c:pt>
                <c:pt idx="3">
                  <c:v>33.015002207610891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DBA-443F-AC94-9093E7BB60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28006248"/>
        <c:axId val="528007816"/>
      </c:barChart>
      <c:catAx>
        <c:axId val="528006248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528007816"/>
        <c:crosses val="autoZero"/>
        <c:auto val="1"/>
        <c:lblAlgn val="ctr"/>
        <c:lblOffset val="100"/>
        <c:noMultiLvlLbl val="0"/>
      </c:catAx>
      <c:valAx>
        <c:axId val="528007816"/>
        <c:scaling>
          <c:orientation val="maxMin"/>
          <c:max val="80"/>
          <c:min val="1"/>
        </c:scaling>
        <c:delete val="1"/>
        <c:axPos val="t"/>
        <c:numFmt formatCode="0.00" sourceLinked="1"/>
        <c:majorTickMark val="out"/>
        <c:minorTickMark val="none"/>
        <c:tickLblPos val="nextTo"/>
        <c:crossAx val="528006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107-4054-9749-B8E304ECA6E3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107-4054-9749-B8E304ECA6E3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107-4054-9749-B8E304ECA6E3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107-4054-9749-B8E304ECA6E3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AD998DFB-F92F-425F-A95E-1D7ACE112FF0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107-4054-9749-B8E304ECA6E3}"/>
                </c:ex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3.9888210732485622E-5"/>
                  <c:y val="-0.24834110692275382"/>
                </c:manualLayout>
              </c:layout>
              <c:tx>
                <c:rich>
                  <a:bodyPr/>
                  <a:lstStyle/>
                  <a:p>
                    <a:fld id="{CD89D0DE-3579-4DEA-8B5F-E0945D039B8F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A107-4054-9749-B8E304ECA6E3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37580</c:v>
                </c:pt>
                <c:pt idx="1">
                  <c:v>353277</c:v>
                </c:pt>
                <c:pt idx="2">
                  <c:v>242138</c:v>
                </c:pt>
                <c:pt idx="3" formatCode="_ * #,##0_ ;_ * \-#,##0_ ;_ * &quot;-&quot;??_ ;_ @_ ">
                  <c:v>83801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107-4054-9749-B8E304ECA6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27.32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" panose="020B0500000000000000" pitchFamily="34" charset="-122"/>
                        <a:ea typeface="思源黑体 CN" panose="020B0500000000000000" pitchFamily="34" charset="-122"/>
                      </a:rPr>
                      <a:t>26.93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zh-CN" dirty="0"/>
                      <a:t>25.58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altLang="zh-CN" dirty="0"/>
                      <a:t>28.72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altLang="zh-CN" dirty="0" smtClean="0"/>
                      <a:t>27.68</a:t>
                    </a:r>
                    <a:endParaRPr lang="en-US" altLang="zh-CN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25.94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26.35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29.28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27.21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27.70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27.40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28.01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27.32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AEFD-4549-97AC-CA217D7AA649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-1.4508803939342396</c:v>
                </c:pt>
                <c:pt idx="2">
                  <c:v>-6.37</c:v>
                </c:pt>
                <c:pt idx="3">
                  <c:v>5.1100000000000003</c:v>
                </c:pt>
                <c:pt idx="4">
                  <c:v>1.32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28005072"/>
        <c:axId val="528009776"/>
      </c:lineChart>
      <c:catAx>
        <c:axId val="528005072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52800977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528009776"/>
        <c:scaling>
          <c:orientation val="minMax"/>
          <c:max val="30"/>
          <c:min val="-30"/>
        </c:scaling>
        <c:delete val="1"/>
        <c:axPos val="l"/>
        <c:numFmt formatCode="0.0_ " sourceLinked="0"/>
        <c:majorTickMark val="out"/>
        <c:minorTickMark val="none"/>
        <c:tickLblPos val="nextTo"/>
        <c:crossAx val="528005072"/>
        <c:crosses val="autoZero"/>
        <c:crossBetween val="between"/>
        <c:majorUnit val="10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B53-4C58-8039-A5D2174D0E5B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B53-4C58-8039-A5D2174D0E5B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9B53-4C58-8039-A5D2174D0E5B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9B53-4C58-8039-A5D2174D0E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10万以下</c:v>
                </c:pt>
                <c:pt idx="1">
                  <c:v>10-20万</c:v>
                </c:pt>
                <c:pt idx="2">
                  <c:v>20-30万</c:v>
                </c:pt>
                <c:pt idx="3">
                  <c:v>30万以上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7275</c:v>
                </c:pt>
                <c:pt idx="1">
                  <c:v>9159.0000000021009</c:v>
                </c:pt>
                <c:pt idx="2">
                  <c:v>22310.000000000797</c:v>
                </c:pt>
                <c:pt idx="3">
                  <c:v>29260.000000000888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9B53-4C58-8039-A5D2174D0E5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327212869942982E-2"/>
          <c:y val="0"/>
          <c:w val="0.89979116310274787"/>
          <c:h val="6.7916360454943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2">
                  <a:lumMod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B8CDE8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DA9-474C-8E31-8D3356AC947B}"/>
              </c:ext>
            </c:extLst>
          </c:dPt>
          <c:dPt>
            <c:idx val="1"/>
            <c:bubble3D val="0"/>
            <c:spPr>
              <a:pattFill prst="pct70">
                <a:fgClr>
                  <a:srgbClr val="84AEDC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DA9-474C-8E31-8D3356AC947B}"/>
              </c:ext>
            </c:extLst>
          </c:dPt>
          <c:dPt>
            <c:idx val="2"/>
            <c:bubble3D val="0"/>
            <c:spPr>
              <a:pattFill prst="pct70">
                <a:fgClr>
                  <a:srgbClr val="6EA1D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DA9-474C-8E31-8D3356AC947B}"/>
              </c:ext>
            </c:extLst>
          </c:dPt>
          <c:dPt>
            <c:idx val="3"/>
            <c:bubble3D val="0"/>
            <c:spPr>
              <a:pattFill prst="pct70">
                <a:fgClr>
                  <a:srgbClr val="5588B7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DA9-474C-8E31-8D3356AC947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10万以下</c:v>
                </c:pt>
                <c:pt idx="1">
                  <c:v>10-20万</c:v>
                </c:pt>
                <c:pt idx="2">
                  <c:v>20-30万</c:v>
                </c:pt>
                <c:pt idx="3">
                  <c:v>30万以上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7787</c:v>
                </c:pt>
                <c:pt idx="1">
                  <c:v>7404</c:v>
                </c:pt>
                <c:pt idx="2">
                  <c:v>18679</c:v>
                </c:pt>
                <c:pt idx="3">
                  <c:v>33732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DA9-474C-8E31-8D3356AC94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2.4580714117295726</c:v>
                </c:pt>
                <c:pt idx="1">
                  <c:v>2.5187213888399644</c:v>
                </c:pt>
                <c:pt idx="2">
                  <c:v>2.1800000000000002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537071832"/>
        <c:axId val="537072224"/>
      </c:barChart>
      <c:catAx>
        <c:axId val="53707183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537072224"/>
        <c:crosses val="autoZero"/>
        <c:auto val="1"/>
        <c:lblAlgn val="ctr"/>
        <c:lblOffset val="100"/>
        <c:noMultiLvlLbl val="0"/>
      </c:catAx>
      <c:valAx>
        <c:axId val="537072224"/>
        <c:scaling>
          <c:orientation val="minMax"/>
          <c:max val="5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537071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2.79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2.70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zh-CN" dirty="0"/>
                      <a:t>2.74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altLang="zh-CN" dirty="0"/>
                      <a:t>2.73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altLang="zh-CN" dirty="0" smtClean="0"/>
                      <a:t>2.47</a:t>
                    </a:r>
                    <a:endParaRPr lang="en-US" altLang="zh-CN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2.33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2.16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2.05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2.35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2.21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2.47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2.49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2.79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AEFD-4549-97AC-CA217D7AA649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-0.53775555433180822</c:v>
                </c:pt>
                <c:pt idx="2">
                  <c:v>-0.2897483590059694</c:v>
                </c:pt>
                <c:pt idx="3">
                  <c:v>-0.32</c:v>
                </c:pt>
                <c:pt idx="4">
                  <c:v>-1.9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37063600"/>
        <c:axId val="537063992"/>
      </c:lineChart>
      <c:catAx>
        <c:axId val="53706360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53706399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537063992"/>
        <c:scaling>
          <c:orientation val="minMax"/>
          <c:max val="5"/>
          <c:min val="-5"/>
        </c:scaling>
        <c:delete val="1"/>
        <c:axPos val="l"/>
        <c:numFmt formatCode="0.0_ " sourceLinked="0"/>
        <c:majorTickMark val="out"/>
        <c:minorTickMark val="none"/>
        <c:tickLblPos val="nextTo"/>
        <c:crossAx val="53706360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2.7480991523154152</c:v>
                </c:pt>
                <c:pt idx="1">
                  <c:v>2.7996532166194701</c:v>
                </c:pt>
                <c:pt idx="2">
                  <c:v>1.8811657939114161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37068696"/>
        <c:axId val="537064384"/>
      </c:barChart>
      <c:catAx>
        <c:axId val="537068696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537064384"/>
        <c:crosses val="autoZero"/>
        <c:auto val="1"/>
        <c:lblAlgn val="ctr"/>
        <c:lblOffset val="100"/>
        <c:noMultiLvlLbl val="0"/>
      </c:catAx>
      <c:valAx>
        <c:axId val="537064384"/>
        <c:scaling>
          <c:orientation val="maxMin"/>
        </c:scaling>
        <c:delete val="1"/>
        <c:axPos val="t"/>
        <c:numFmt formatCode="0.00" sourceLinked="1"/>
        <c:majorTickMark val="out"/>
        <c:minorTickMark val="none"/>
        <c:tickLblPos val="nextTo"/>
        <c:crossAx val="537068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2FA-4DC9-A418-601842DA1BE6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2FA-4DC9-A418-601842DA1BE6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2FA-4DC9-A418-601842DA1BE6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2FA-4DC9-A418-601842DA1BE6}"/>
              </c:ext>
            </c:extLst>
          </c:dPt>
          <c:dLbls>
            <c:dLbl>
              <c:idx val="2"/>
              <c:layout>
                <c:manualLayout>
                  <c:x val="1.9118854083299879E-2"/>
                  <c:y val="0.1337586422497691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" b="0" i="0" u="none" strike="noStrike" kern="1200" baseline="0">
                        <a:solidFill>
                          <a:schemeClr val="bg1">
                            <a:lumMod val="9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3C7A005-CF40-44A4-A9E4-83B4C3F3CDC7}" type="VALUE">
                      <a:rPr lang="en-US" altLang="zh-CN"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rPr>
                      <a:pPr>
                        <a:defRPr sz="100">
                          <a:solidFill>
                            <a:schemeClr val="bg1">
                              <a:lumMod val="95000"/>
                            </a:schemeClr>
                          </a:solidFill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" b="0" i="0" u="none" strike="noStrike" kern="1200" baseline="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82FA-4DC9-A418-601842DA1BE6}"/>
                </c:ext>
                <c:ext xmlns:c15="http://schemas.microsoft.com/office/drawing/2012/chart" uri="{CE6537A1-D6FC-4f65-9D91-7224C49458BB}">
                  <c15:layout>
                    <c:manualLayout>
                      <c:w val="0.25671592178842367"/>
                      <c:h val="0.16051997800311815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82FA-4DC9-A418-601842DA1BE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</c:formatCode>
                <c:ptCount val="3"/>
                <c:pt idx="0">
                  <c:v>686215</c:v>
                </c:pt>
                <c:pt idx="1">
                  <c:v>681720</c:v>
                </c:pt>
                <c:pt idx="2">
                  <c:v>68004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82FA-4DC9-A418-601842DA1B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2FA-4DC9-A418-601842DA1BE6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2FA-4DC9-A418-601842DA1BE6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2FA-4DC9-A418-601842DA1BE6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2FA-4DC9-A418-601842DA1BE6}"/>
              </c:ext>
            </c:extLst>
          </c:dPt>
          <c:dLbls>
            <c:dLbl>
              <c:idx val="2"/>
              <c:layout>
                <c:manualLayout>
                  <c:x val="1.9118854083299879E-2"/>
                  <c:y val="0.1337586422497691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" b="0" i="0" u="none" strike="noStrike" kern="1200" baseline="0">
                        <a:solidFill>
                          <a:schemeClr val="bg1">
                            <a:lumMod val="9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3C7A005-CF40-44A4-A9E4-83B4C3F3CDC7}" type="VALUE">
                      <a:rPr lang="en-US" altLang="zh-CN"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rPr>
                      <a:pPr>
                        <a:defRPr sz="100">
                          <a:solidFill>
                            <a:schemeClr val="bg1">
                              <a:lumMod val="95000"/>
                            </a:schemeClr>
                          </a:solidFill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" b="0" i="0" u="none" strike="noStrike" kern="1200" baseline="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82FA-4DC9-A418-601842DA1BE6}"/>
                </c:ext>
                <c:ext xmlns:c15="http://schemas.microsoft.com/office/drawing/2012/chart" uri="{CE6537A1-D6FC-4f65-9D91-7224C49458BB}">
                  <c15:layout>
                    <c:manualLayout>
                      <c:w val="0.25671592178842367"/>
                      <c:h val="0.16051997800311815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82FA-4DC9-A418-601842DA1BE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</c:formatCode>
                <c:ptCount val="3"/>
                <c:pt idx="0">
                  <c:v>686215</c:v>
                </c:pt>
                <c:pt idx="1">
                  <c:v>681720</c:v>
                </c:pt>
                <c:pt idx="2">
                  <c:v>68004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82FA-4DC9-A418-601842DA1B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Y2023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3BDA-4FA8-B8BB-C665CEBE6690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3BDA-4FA8-B8BB-C665CEBE6690}"/>
              </c:ext>
            </c:extLst>
          </c:dPt>
          <c:dPt>
            <c:idx val="2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3BDA-4FA8-B8BB-C665CEBE6690}"/>
              </c:ext>
            </c:extLst>
          </c:dPt>
          <c:dPt>
            <c:idx val="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3BDA-4FA8-B8BB-C665CEBE6690}"/>
              </c:ext>
            </c:extLst>
          </c:dPt>
          <c:dPt>
            <c:idx val="4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3BDA-4FA8-B8BB-C665CEBE6690}"/>
              </c:ext>
            </c:extLst>
          </c:dPt>
          <c:dPt>
            <c:idx val="5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3BDA-4FA8-B8BB-C665CEBE6690}"/>
              </c:ext>
            </c:extLst>
          </c:dPt>
          <c:dPt>
            <c:idx val="6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3BDA-4FA8-B8BB-C665CEBE6690}"/>
              </c:ext>
            </c:extLst>
          </c:dPt>
          <c:dPt>
            <c:idx val="7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3BDA-4FA8-B8BB-C665CEBE6690}"/>
              </c:ext>
            </c:extLst>
          </c:dPt>
          <c:dPt>
            <c:idx val="8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8-3BDA-4FA8-B8BB-C665CEBE6690}"/>
              </c:ext>
            </c:extLst>
          </c:dPt>
          <c:dPt>
            <c:idx val="9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3BDA-4FA8-B8BB-C665CEBE6690}"/>
              </c:ext>
            </c:extLst>
          </c:dPt>
          <c:dPt>
            <c:idx val="1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A-3BDA-4FA8-B8BB-C665CEBE6690}"/>
              </c:ext>
            </c:extLst>
          </c:dPt>
          <c:dPt>
            <c:idx val="1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B-3BDA-4FA8-B8BB-C665CEBE6690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3.03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3BDA-4FA8-B8BB-C665CEBE669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2.87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BDA-4FA8-B8BB-C665CEBE669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zh-CN" dirty="0"/>
                      <a:t>2.79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3BDA-4FA8-B8BB-C665CEBE669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altLang="zh-CN" dirty="0"/>
                      <a:t>2.75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3BDA-4FA8-B8BB-C665CEBE669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altLang="zh-CN" dirty="0" smtClean="0"/>
                      <a:t>2.46</a:t>
                    </a:r>
                    <a:endParaRPr lang="en-US" altLang="zh-CN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3BDA-4FA8-B8BB-C665CEBE669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2.47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3BDA-4FA8-B8BB-C665CEBE6690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2.42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3BDA-4FA8-B8BB-C665CEBE6690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2.37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3BDA-4FA8-B8BB-C665CEBE6690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2.65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3BDA-4FA8-B8BB-C665CEBE6690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2.61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3BDA-4FA8-B8BB-C665CEBE6690}"/>
                </c:ext>
                <c:ext xmlns:c15="http://schemas.microsoft.com/office/drawing/2012/chart" uri="{CE6537A1-D6FC-4f65-9D91-7224C49458BB}"/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2.78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3BDA-4FA8-B8BB-C665CEBE6690}"/>
                </c:ext>
                <c:ext xmlns:c15="http://schemas.microsoft.com/office/drawing/2012/chart" uri="{CE6537A1-D6FC-4f65-9D91-7224C49458BB}"/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2.82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3BDA-4FA8-B8BB-C665CEBE6690}"/>
                </c:ext>
                <c:ext xmlns:c15="http://schemas.microsoft.com/office/drawing/2012/chart" uri="{CE6537A1-D6FC-4f65-9D91-7224C49458BB}"/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3.03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3BDA-4FA8-B8BB-C665CEBE6690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-1.1707524092780748</c:v>
                </c:pt>
                <c:pt idx="2">
                  <c:v>-1.7</c:v>
                </c:pt>
                <c:pt idx="3">
                  <c:v>-2.0299999999999998</c:v>
                </c:pt>
                <c:pt idx="4">
                  <c:v>-4.1100000000000003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D-3BDA-4FA8-B8BB-C665CEBE66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37067912"/>
        <c:axId val="537073400"/>
      </c:lineChart>
      <c:catAx>
        <c:axId val="537067912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53707340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537073400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537067912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0.55857369705376747</c:v>
                </c:pt>
                <c:pt idx="1">
                  <c:v>0.59627670447052283</c:v>
                </c:pt>
                <c:pt idx="2">
                  <c:v>2.1039647093931215</c:v>
                </c:pt>
                <c:pt idx="3">
                  <c:v>3.5132418103297955</c:v>
                </c:pt>
                <c:pt idx="4">
                  <c:v>3.4294295580767282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925-463C-9174-2815B8FA9E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537067128"/>
        <c:axId val="537074184"/>
      </c:barChart>
      <c:catAx>
        <c:axId val="53706712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537074184"/>
        <c:crosses val="autoZero"/>
        <c:auto val="1"/>
        <c:lblAlgn val="ctr"/>
        <c:lblOffset val="100"/>
        <c:noMultiLvlLbl val="0"/>
      </c:catAx>
      <c:valAx>
        <c:axId val="537074184"/>
        <c:scaling>
          <c:orientation val="minMax"/>
          <c:max val="1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537067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优惠幅度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0.63789011565892295</c:v>
                </c:pt>
                <c:pt idx="1">
                  <c:v>0.82700026202876264</c:v>
                </c:pt>
                <c:pt idx="2">
                  <c:v>2.2529238345382132</c:v>
                </c:pt>
                <c:pt idx="3">
                  <c:v>3.9236868242071505</c:v>
                </c:pt>
                <c:pt idx="4">
                  <c:v>4.9009296617577069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676-4442-A523-04130DF9E5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37067520"/>
        <c:axId val="537073792"/>
      </c:barChart>
      <c:catAx>
        <c:axId val="53706752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537073792"/>
        <c:crosses val="autoZero"/>
        <c:auto val="1"/>
        <c:lblAlgn val="ctr"/>
        <c:lblOffset val="100"/>
        <c:noMultiLvlLbl val="0"/>
      </c:catAx>
      <c:valAx>
        <c:axId val="537073792"/>
        <c:scaling>
          <c:orientation val="maxMin"/>
          <c:max val="1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537067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0371D4">
                  <a:lumMod val="20000"/>
                  <a:lumOff val="80000"/>
                </a:srgbClr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3A3-4479-87D3-ADC412F14879}"/>
              </c:ext>
            </c:extLst>
          </c:dPt>
          <c:dPt>
            <c:idx val="1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3A3-4479-87D3-ADC412F14879}"/>
              </c:ext>
            </c:extLst>
          </c:dPt>
          <c:dPt>
            <c:idx val="2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3A3-4479-87D3-ADC412F14879}"/>
              </c:ext>
            </c:extLst>
          </c:dPt>
          <c:dPt>
            <c:idx val="3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3A3-4479-87D3-ADC412F14879}"/>
              </c:ext>
            </c:extLst>
          </c:dPt>
          <c:dPt>
            <c:idx val="4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108F-4A1B-97A8-9A66B1C027E1}"/>
              </c:ext>
            </c:extLst>
          </c:dPt>
          <c:dLbls>
            <c:dLbl>
              <c:idx val="1"/>
              <c:layout>
                <c:manualLayout>
                  <c:x val="5.7839823264543219E-2"/>
                  <c:y val="8.118498017244725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783BFE18-D4FC-4CF4-83D5-4330A2C127DB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73A3-4479-87D3-ADC412F14879}"/>
                </c:ex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4"/>
              <c:layout>
                <c:manualLayout>
                  <c:x val="3.9888210732485622E-5"/>
                  <c:y val="-0.24834110692275382"/>
                </c:manualLayout>
              </c:layout>
              <c:tx>
                <c:rich>
                  <a:bodyPr/>
                  <a:lstStyle/>
                  <a:p>
                    <a:fld id="{6AB9FDEA-3F4E-47BE-A751-FCDCB0537070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108F-4A1B-97A8-9A66B1C027E1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A00级</c:v>
                </c:pt>
                <c:pt idx="1">
                  <c:v>A0级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 formatCode="_ * #,##0_ ;_ * \-#,##0_ ;_ * &quot;-&quot;??_ ;_ @_ ">
                  <c:v>38931.000000001004</c:v>
                </c:pt>
                <c:pt idx="1">
                  <c:v>60664.000000000407</c:v>
                </c:pt>
                <c:pt idx="2">
                  <c:v>301593.00000000338</c:v>
                </c:pt>
                <c:pt idx="3">
                  <c:v>200759.00000000323</c:v>
                </c:pt>
                <c:pt idx="4" formatCode="_ * #,##0_ ;_ * \-#,##0_ ;_ * &quot;-&quot;??_ ;_ @_ ">
                  <c:v>84268.000000003434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3A3-4479-87D3-ADC412F148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2.65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2.62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zh-CN" dirty="0"/>
                      <a:t>2.76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altLang="zh-CN" dirty="0"/>
                      <a:t>2.80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altLang="zh-CN" dirty="0" smtClean="0"/>
                      <a:t>2.52</a:t>
                    </a:r>
                    <a:endParaRPr lang="en-US" altLang="zh-CN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2.32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2.00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1.84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2.17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1.91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2.26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2.24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2.65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AEFD-4549-97AC-CA217D7AA649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-0.13592428747009838</c:v>
                </c:pt>
                <c:pt idx="2">
                  <c:v>0.61</c:v>
                </c:pt>
                <c:pt idx="3">
                  <c:v>0.85</c:v>
                </c:pt>
                <c:pt idx="4">
                  <c:v>-0.71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37075752"/>
        <c:axId val="537069872"/>
      </c:lineChart>
      <c:catAx>
        <c:axId val="537075752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53706987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537069872"/>
        <c:scaling>
          <c:orientation val="minMax"/>
          <c:max val="10"/>
          <c:min val="-10"/>
        </c:scaling>
        <c:delete val="1"/>
        <c:axPos val="l"/>
        <c:numFmt formatCode="0.0_ " sourceLinked="0"/>
        <c:majorTickMark val="out"/>
        <c:minorTickMark val="none"/>
        <c:tickLblPos val="nextTo"/>
        <c:crossAx val="537075752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优惠幅度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1.5678830840898041</c:v>
                </c:pt>
                <c:pt idx="1">
                  <c:v>2.2951381875773817</c:v>
                </c:pt>
                <c:pt idx="2">
                  <c:v>3.3018664933266324</c:v>
                </c:pt>
                <c:pt idx="3">
                  <c:v>1.7834977766168292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D84-4029-A8E4-D572A2F040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785865240"/>
        <c:axId val="785866024"/>
      </c:barChart>
      <c:catAx>
        <c:axId val="785865240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extTo"/>
        <c:crossAx val="785866024"/>
        <c:crosses val="autoZero"/>
        <c:auto val="1"/>
        <c:lblAlgn val="ctr"/>
        <c:lblOffset val="100"/>
        <c:noMultiLvlLbl val="0"/>
      </c:catAx>
      <c:valAx>
        <c:axId val="785866024"/>
        <c:scaling>
          <c:orientation val="minMax"/>
          <c:max val="7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785865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优惠幅度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1.6800200638638381</c:v>
                </c:pt>
                <c:pt idx="1">
                  <c:v>2.4387521895283086</c:v>
                </c:pt>
                <c:pt idx="2">
                  <c:v>3.6273155332908282</c:v>
                </c:pt>
                <c:pt idx="3">
                  <c:v>2.4317023329077103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5E4-4024-859E-40ECFD7333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785867984"/>
        <c:axId val="785865632"/>
      </c:barChart>
      <c:catAx>
        <c:axId val="785867984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785865632"/>
        <c:crosses val="autoZero"/>
        <c:auto val="1"/>
        <c:lblAlgn val="ctr"/>
        <c:lblOffset val="100"/>
        <c:noMultiLvlLbl val="0"/>
      </c:catAx>
      <c:valAx>
        <c:axId val="785865632"/>
        <c:scaling>
          <c:orientation val="maxMin"/>
          <c:max val="7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7858679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107-4054-9749-B8E304ECA6E3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107-4054-9749-B8E304ECA6E3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107-4054-9749-B8E304ECA6E3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107-4054-9749-B8E304ECA6E3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AD998DFB-F92F-425F-A95E-1D7ACE112FF0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107-4054-9749-B8E304ECA6E3}"/>
                </c:ex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3.9888210732485622E-5"/>
                  <c:y val="-0.24834110692275382"/>
                </c:manualLayout>
              </c:layout>
              <c:tx>
                <c:rich>
                  <a:bodyPr/>
                  <a:lstStyle/>
                  <a:p>
                    <a:fld id="{CD89D0DE-3579-4DEA-8B5F-E0945D039B8F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A107-4054-9749-B8E304ECA6E3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37580</c:v>
                </c:pt>
                <c:pt idx="1">
                  <c:v>353277</c:v>
                </c:pt>
                <c:pt idx="2">
                  <c:v>242138</c:v>
                </c:pt>
                <c:pt idx="3" formatCode="_ * #,##0_ ;_ * \-#,##0_ ;_ * &quot;-&quot;??_ ;_ @_ ">
                  <c:v>83801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107-4054-9749-B8E304ECA6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1.71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1.69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zh-CN" dirty="0"/>
                      <a:t>1.76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altLang="zh-CN" dirty="0"/>
                      <a:t>1.88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altLang="zh-CN" dirty="0" smtClean="0"/>
                      <a:t>2.18</a:t>
                    </a:r>
                    <a:endParaRPr lang="en-US" altLang="zh-CN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0.99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0.99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0.93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1.20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1.22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1.28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1.33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1.71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AEFD-4549-97AC-CA217D7AA649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-8.7626684220213732E-2</c:v>
                </c:pt>
                <c:pt idx="2">
                  <c:v>0.17</c:v>
                </c:pt>
                <c:pt idx="3">
                  <c:v>0.61</c:v>
                </c:pt>
                <c:pt idx="4">
                  <c:v>1.71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85866416"/>
        <c:axId val="785866808"/>
      </c:lineChart>
      <c:catAx>
        <c:axId val="785866416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78586680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785866808"/>
        <c:scaling>
          <c:orientation val="minMax"/>
          <c:max val="5"/>
          <c:min val="-5"/>
        </c:scaling>
        <c:delete val="1"/>
        <c:axPos val="l"/>
        <c:numFmt formatCode="0.0_ " sourceLinked="0"/>
        <c:majorTickMark val="out"/>
        <c:minorTickMark val="none"/>
        <c:tickLblPos val="nextTo"/>
        <c:crossAx val="785866416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思源黑体 CN" panose="020B0500000000000000" pitchFamily="34" charset="-122"/>
          <a:ea typeface="思源黑体 CN" panose="020B0500000000000000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348-4402-A934-9B319CC0BCDB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348-4402-A934-9B319CC0BCDB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348-4402-A934-9B319CC0BCD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Sheet1!$A$2:$A$4</c:f>
              <c:strCache>
                <c:ptCount val="3"/>
                <c:pt idx="0">
                  <c:v>无优惠</c:v>
                </c:pt>
                <c:pt idx="1">
                  <c:v>0-0.5万</c:v>
                </c:pt>
                <c:pt idx="2">
                  <c:v>0.5万以上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 formatCode="#,##0">
                  <c:v>3080</c:v>
                </c:pt>
                <c:pt idx="1">
                  <c:v>3467</c:v>
                </c:pt>
                <c:pt idx="2">
                  <c:v>57604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348-4402-A934-9B319CC0BCD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327212869942982E-2"/>
          <c:y val="0"/>
          <c:w val="0.89979116310274787"/>
          <c:h val="6.7916360454943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2">
                  <a:lumMod val="25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zh-CN" dirty="0"/>
                      <a:t>16.54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altLang="zh-CN" dirty="0"/>
                      <a:t>16.94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zh-CN" dirty="0"/>
                      <a:t>16.10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altLang="zh-CN" dirty="0"/>
                      <a:t>17.23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altLang="zh-CN" dirty="0" smtClean="0"/>
                      <a:t>17.23</a:t>
                    </a:r>
                    <a:endParaRPr lang="en-US" altLang="zh-CN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17.48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17.88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17.89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17.39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17.44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16.36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17.00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16.54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AEFD-4549-97AC-CA217D7AA649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2.4182784996607642</c:v>
                </c:pt>
                <c:pt idx="2">
                  <c:v>-2.66</c:v>
                </c:pt>
                <c:pt idx="3">
                  <c:v>4.2</c:v>
                </c:pt>
                <c:pt idx="4">
                  <c:v>4.16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36599496"/>
        <c:axId val="536599888"/>
      </c:lineChart>
      <c:catAx>
        <c:axId val="536599496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53659988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536599888"/>
        <c:scaling>
          <c:orientation val="minMax"/>
          <c:max val="30"/>
          <c:min val="-30"/>
        </c:scaling>
        <c:delete val="1"/>
        <c:axPos val="l"/>
        <c:numFmt formatCode="0.0_ " sourceLinked="0"/>
        <c:majorTickMark val="out"/>
        <c:minorTickMark val="none"/>
        <c:tickLblPos val="nextTo"/>
        <c:crossAx val="536599496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思源黑体 CN" panose="020B0500000000000000" pitchFamily="34" charset="-122"/>
          <a:ea typeface="思源黑体 CN" panose="020B0500000000000000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B8CDE8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44F-4969-9617-E3A42A4A3F5B}"/>
              </c:ext>
            </c:extLst>
          </c:dPt>
          <c:dPt>
            <c:idx val="1"/>
            <c:bubble3D val="0"/>
            <c:spPr>
              <a:pattFill prst="pct70">
                <a:fgClr>
                  <a:srgbClr val="84AEDC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44F-4969-9617-E3A42A4A3F5B}"/>
              </c:ext>
            </c:extLst>
          </c:dPt>
          <c:dPt>
            <c:idx val="2"/>
            <c:bubble3D val="0"/>
            <c:spPr>
              <a:pattFill prst="pct70">
                <a:fgClr>
                  <a:srgbClr val="6EA1D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44F-4969-9617-E3A42A4A3F5B}"/>
              </c:ext>
            </c:extLst>
          </c:dPt>
          <c:dPt>
            <c:idx val="3"/>
            <c:bubble3D val="0"/>
            <c:spPr>
              <a:pattFill prst="pct70">
                <a:fgClr>
                  <a:srgbClr val="5588B7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44F-4969-9617-E3A42A4A3F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Sheet1!$A$2:$A$4</c:f>
              <c:strCache>
                <c:ptCount val="3"/>
                <c:pt idx="0">
                  <c:v>无优惠</c:v>
                </c:pt>
                <c:pt idx="1">
                  <c:v>0-0.5万</c:v>
                </c:pt>
                <c:pt idx="2">
                  <c:v>0.5万以上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 formatCode="#,##0">
                  <c:v>4133</c:v>
                </c:pt>
                <c:pt idx="1">
                  <c:v>5865</c:v>
                </c:pt>
                <c:pt idx="2">
                  <c:v>57604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844F-4969-9617-E3A42A4A3F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13.282314284337394</c:v>
                </c:pt>
                <c:pt idx="1">
                  <c:v>19.436691926592367</c:v>
                </c:pt>
                <c:pt idx="2">
                  <c:v>36.761347903572052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786204280"/>
        <c:axId val="786212512"/>
      </c:barChart>
      <c:catAx>
        <c:axId val="78620428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786212512"/>
        <c:crosses val="autoZero"/>
        <c:auto val="1"/>
        <c:lblAlgn val="ctr"/>
        <c:lblOffset val="100"/>
        <c:noMultiLvlLbl val="0"/>
      </c:catAx>
      <c:valAx>
        <c:axId val="786212512"/>
        <c:scaling>
          <c:orientation val="minMax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7862042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2FA-4DC9-A418-601842DA1BE6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2FA-4DC9-A418-601842DA1BE6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2FA-4DC9-A418-601842DA1BE6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2FA-4DC9-A418-601842DA1BE6}"/>
              </c:ext>
            </c:extLst>
          </c:dPt>
          <c:dLbls>
            <c:dLbl>
              <c:idx val="2"/>
              <c:layout>
                <c:manualLayout>
                  <c:x val="2.9282037776181113E-3"/>
                  <c:y val="0.2079516191572704"/>
                </c:manualLayout>
              </c:layout>
              <c:tx>
                <c:rich>
                  <a:bodyPr/>
                  <a:lstStyle/>
                  <a:p>
                    <a:fld id="{3779D5B6-45CE-4205-87CA-A45825F8F966}" type="VALUE">
                      <a:rPr lang="en-US" altLang="zh-CN"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82FA-4DC9-A418-601842DA1BE6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82FA-4DC9-A418-601842DA1BE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</c:formatCode>
                <c:ptCount val="3"/>
                <c:pt idx="0">
                  <c:v>331986.00000000512</c:v>
                </c:pt>
                <c:pt idx="1">
                  <c:v>290051.00000001118</c:v>
                </c:pt>
                <c:pt idx="2">
                  <c:v>21322.000000002798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82FA-4DC9-A418-601842DA1B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6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17.80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17.80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zh-CN" dirty="0"/>
                      <a:t>17.37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altLang="zh-CN" dirty="0"/>
                      <a:t>17.23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altLang="zh-CN" dirty="0" smtClean="0"/>
                      <a:t>16.84</a:t>
                    </a:r>
                    <a:endParaRPr lang="en-US" altLang="zh-CN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17.76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18.51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17.74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17.53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17.26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16.76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17.55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17.80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AEFD-4549-97AC-CA217D7AA649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</c:v>
                </c:pt>
                <c:pt idx="2">
                  <c:v>-2.39</c:v>
                </c:pt>
                <c:pt idx="3">
                  <c:v>-3.19</c:v>
                </c:pt>
                <c:pt idx="4">
                  <c:v>-5.42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86214080"/>
        <c:axId val="786214864"/>
      </c:lineChart>
      <c:catAx>
        <c:axId val="78621408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78621486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786214864"/>
        <c:scaling>
          <c:orientation val="minMax"/>
          <c:max val="30"/>
          <c:min val="-30"/>
        </c:scaling>
        <c:delete val="1"/>
        <c:axPos val="l"/>
        <c:numFmt formatCode="0.0_ " sourceLinked="0"/>
        <c:majorTickMark val="out"/>
        <c:minorTickMark val="none"/>
        <c:tickLblPos val="nextTo"/>
        <c:crossAx val="78621408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12.52813509265067</c:v>
                </c:pt>
                <c:pt idx="1">
                  <c:v>20.435784534333994</c:v>
                </c:pt>
                <c:pt idx="2">
                  <c:v>38.873678731189393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786218000"/>
        <c:axId val="786216824"/>
      </c:barChart>
      <c:catAx>
        <c:axId val="78621800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786216824"/>
        <c:crosses val="autoZero"/>
        <c:auto val="1"/>
        <c:lblAlgn val="ctr"/>
        <c:lblOffset val="100"/>
        <c:noMultiLvlLbl val="0"/>
      </c:catAx>
      <c:valAx>
        <c:axId val="786216824"/>
        <c:scaling>
          <c:orientation val="maxMin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7862180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12.52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12.71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zh-CN" dirty="0"/>
                      <a:t>12.39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altLang="zh-CN" dirty="0"/>
                      <a:t>12.53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altLang="zh-CN" dirty="0" smtClean="0"/>
                      <a:t>13.28</a:t>
                    </a:r>
                    <a:endParaRPr lang="en-US" altLang="zh-CN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13.98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14.57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13.48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13.10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12.49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12.02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12.40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12.52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AEFD-4549-97AC-CA217D7AA649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1.4737991412737017</c:v>
                </c:pt>
                <c:pt idx="2">
                  <c:v>-1.05</c:v>
                </c:pt>
                <c:pt idx="3">
                  <c:v>0.04</c:v>
                </c:pt>
                <c:pt idx="4">
                  <c:v>6.06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86216040"/>
        <c:axId val="785877392"/>
      </c:lineChart>
      <c:catAx>
        <c:axId val="78621604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78587739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785877392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786216040"/>
        <c:crosses val="autoZero"/>
        <c:crossBetween val="between"/>
        <c:majorUnit val="10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4.4133317921451232</c:v>
                </c:pt>
                <c:pt idx="1">
                  <c:v>8.4341359406702665</c:v>
                </c:pt>
                <c:pt idx="2">
                  <c:v>10.615693413321178</c:v>
                </c:pt>
                <c:pt idx="3">
                  <c:v>18.654397626435866</c:v>
                </c:pt>
                <c:pt idx="4">
                  <c:v>24.178427847218146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D4C-4F3C-8D61-B54F4A1FE2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784425048"/>
        <c:axId val="784425440"/>
      </c:barChart>
      <c:catAx>
        <c:axId val="78442504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784425440"/>
        <c:crosses val="autoZero"/>
        <c:auto val="1"/>
        <c:lblAlgn val="ctr"/>
        <c:lblOffset val="100"/>
        <c:noMultiLvlLbl val="0"/>
      </c:catAx>
      <c:valAx>
        <c:axId val="784425440"/>
        <c:scaling>
          <c:orientation val="minMax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784425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4.434716708844884</c:v>
                </c:pt>
                <c:pt idx="1">
                  <c:v>8.5258894511483057</c:v>
                </c:pt>
                <c:pt idx="2">
                  <c:v>10.748703647656905</c:v>
                </c:pt>
                <c:pt idx="3">
                  <c:v>19.124718511682122</c:v>
                </c:pt>
                <c:pt idx="4">
                  <c:v>22.688498214817692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309-4DD0-B80D-546129D167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784427400"/>
        <c:axId val="784427792"/>
      </c:barChart>
      <c:catAx>
        <c:axId val="78442740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784427792"/>
        <c:crosses val="autoZero"/>
        <c:auto val="1"/>
        <c:lblAlgn val="ctr"/>
        <c:lblOffset val="100"/>
        <c:noMultiLvlLbl val="0"/>
      </c:catAx>
      <c:valAx>
        <c:axId val="784427792"/>
        <c:scaling>
          <c:orientation val="maxMin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784427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CC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3A3-4479-87D3-ADC412F14879}"/>
              </c:ext>
            </c:extLst>
          </c:dPt>
          <c:dPt>
            <c:idx val="1"/>
            <c:bubble3D val="0"/>
            <c:spPr>
              <a:solidFill>
                <a:srgbClr val="CCFFC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3A3-4479-87D3-ADC412F14879}"/>
              </c:ext>
            </c:extLst>
          </c:dPt>
          <c:dPt>
            <c:idx val="2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3A3-4479-87D3-ADC412F14879}"/>
              </c:ext>
            </c:extLst>
          </c:dPt>
          <c:dPt>
            <c:idx val="3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3A3-4479-87D3-ADC412F14879}"/>
              </c:ext>
            </c:extLst>
          </c:dPt>
          <c:dPt>
            <c:idx val="4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04B4-4131-B602-98BC9BE954EC}"/>
              </c:ext>
            </c:extLst>
          </c:dPt>
          <c:cat>
            <c:strRef>
              <c:f>Sheet1!$A$2:$A$6</c:f>
              <c:strCache>
                <c:ptCount val="5"/>
                <c:pt idx="0">
                  <c:v>A00级</c:v>
                </c:pt>
                <c:pt idx="1">
                  <c:v>A0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_ * #,##0_ ;_ * \-#,##0_ ;_ * "-"??_ ;_ @_ </c:formatCode>
                <c:ptCount val="5"/>
                <c:pt idx="0" formatCode="#,##0">
                  <c:v>38931.000000001004</c:v>
                </c:pt>
                <c:pt idx="1">
                  <c:v>57172.000000000407</c:v>
                </c:pt>
                <c:pt idx="2" formatCode="#,##0">
                  <c:v>113684.00000000132</c:v>
                </c:pt>
                <c:pt idx="3" formatCode="#,##0">
                  <c:v>73476.000000001106</c:v>
                </c:pt>
                <c:pt idx="4">
                  <c:v>48723.000000001513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3A3-4479-87D3-ADC412F148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384A-4C2B-9BEE-2E8790013DF1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384A-4C2B-9BEE-2E8790013DF1}"/>
              </c:ext>
            </c:extLst>
          </c:dPt>
          <c:dPt>
            <c:idx val="2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384A-4C2B-9BEE-2E8790013DF1}"/>
              </c:ext>
            </c:extLst>
          </c:dPt>
          <c:dPt>
            <c:idx val="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384A-4C2B-9BEE-2E8790013DF1}"/>
              </c:ext>
            </c:extLst>
          </c:dPt>
          <c:dPt>
            <c:idx val="4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384A-4C2B-9BEE-2E8790013DF1}"/>
              </c:ext>
            </c:extLst>
          </c:dPt>
          <c:dPt>
            <c:idx val="5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384A-4C2B-9BEE-2E8790013DF1}"/>
              </c:ext>
            </c:extLst>
          </c:dPt>
          <c:dPt>
            <c:idx val="6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384A-4C2B-9BEE-2E8790013DF1}"/>
              </c:ext>
            </c:extLst>
          </c:dPt>
          <c:dPt>
            <c:idx val="7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384A-4C2B-9BEE-2E8790013DF1}"/>
              </c:ext>
            </c:extLst>
          </c:dPt>
          <c:dPt>
            <c:idx val="8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8-384A-4C2B-9BEE-2E8790013DF1}"/>
              </c:ext>
            </c:extLst>
          </c:dPt>
          <c:dPt>
            <c:idx val="9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384A-4C2B-9BEE-2E8790013DF1}"/>
              </c:ext>
            </c:extLst>
          </c:dPt>
          <c:dPt>
            <c:idx val="1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A-384A-4C2B-9BEE-2E8790013DF1}"/>
              </c:ext>
            </c:extLst>
          </c:dPt>
          <c:dPt>
            <c:idx val="1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B-384A-4C2B-9BEE-2E8790013DF1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21.59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384A-4C2B-9BEE-2E8790013DF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21.13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84A-4C2B-9BEE-2E8790013DF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zh-CN" dirty="0"/>
                      <a:t>21.72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384A-4C2B-9BEE-2E8790013DF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altLang="zh-CN" dirty="0"/>
                      <a:t>20.44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384A-4C2B-9BEE-2E8790013DF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altLang="zh-CN" dirty="0" smtClean="0"/>
                      <a:t>19.44</a:t>
                    </a:r>
                    <a:endParaRPr lang="en-US" altLang="zh-CN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384A-4C2B-9BEE-2E8790013DF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21.16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384A-4C2B-9BEE-2E8790013DF1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21.61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384A-4C2B-9BEE-2E8790013DF1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21.30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384A-4C2B-9BEE-2E8790013DF1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21.14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384A-4C2B-9BEE-2E8790013DF1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21.13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384A-4C2B-9BEE-2E8790013DF1}"/>
                </c:ext>
                <c:ext xmlns:c15="http://schemas.microsoft.com/office/drawing/2012/chart" uri="{CE6537A1-D6FC-4f65-9D91-7224C49458BB}"/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20.99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384A-4C2B-9BEE-2E8790013DF1}"/>
                </c:ext>
                <c:ext xmlns:c15="http://schemas.microsoft.com/office/drawing/2012/chart" uri="{CE6537A1-D6FC-4f65-9D91-7224C49458BB}"/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21.65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384A-4C2B-9BEE-2E8790013DF1}"/>
                </c:ext>
                <c:ext xmlns:c15="http://schemas.microsoft.com/office/drawing/2012/chart" uri="{CE6537A1-D6FC-4f65-9D91-7224C49458BB}"/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21.59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384A-4C2B-9BEE-2E8790013DF1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-2.14</c:v>
                </c:pt>
                <c:pt idx="2">
                  <c:v>0.59</c:v>
                </c:pt>
                <c:pt idx="3">
                  <c:v>-5.34</c:v>
                </c:pt>
                <c:pt idx="4">
                  <c:v>-9.9700000000000006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D-384A-4C2B-9BEE-2E8790013D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90121240"/>
        <c:axId val="790128296"/>
      </c:lineChart>
      <c:catAx>
        <c:axId val="79012124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7901282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790128296"/>
        <c:scaling>
          <c:orientation val="minMax"/>
          <c:max val="30"/>
          <c:min val="-30"/>
        </c:scaling>
        <c:delete val="1"/>
        <c:axPos val="l"/>
        <c:numFmt formatCode="0.0_ " sourceLinked="0"/>
        <c:majorTickMark val="out"/>
        <c:minorTickMark val="none"/>
        <c:tickLblPos val="nextTo"/>
        <c:crossAx val="79012124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14.459772848605279</c:v>
                </c:pt>
                <c:pt idx="1">
                  <c:v>18.809524841973477</c:v>
                </c:pt>
                <c:pt idx="2">
                  <c:v>28.717620780449874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36597144"/>
        <c:axId val="536592440"/>
      </c:barChart>
      <c:catAx>
        <c:axId val="536597144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536592440"/>
        <c:crosses val="autoZero"/>
        <c:auto val="1"/>
        <c:lblAlgn val="ctr"/>
        <c:lblOffset val="100"/>
        <c:noMultiLvlLbl val="0"/>
      </c:catAx>
      <c:valAx>
        <c:axId val="536592440"/>
        <c:scaling>
          <c:orientation val="maxMin"/>
          <c:max val="35"/>
          <c:min val="12"/>
        </c:scaling>
        <c:delete val="1"/>
        <c:axPos val="t"/>
        <c:numFmt formatCode="0.00" sourceLinked="1"/>
        <c:majorTickMark val="out"/>
        <c:minorTickMark val="none"/>
        <c:tickLblPos val="nextTo"/>
        <c:crossAx val="536597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10.582050701675273</c:v>
                </c:pt>
                <c:pt idx="1">
                  <c:v>13.851708022432906</c:v>
                </c:pt>
                <c:pt idx="2">
                  <c:v>22.474918078598943</c:v>
                </c:pt>
                <c:pt idx="3">
                  <c:v>31.458221955807666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D8A-4D8F-87A3-5B3B51DE1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790130256"/>
        <c:axId val="790121632"/>
      </c:barChart>
      <c:catAx>
        <c:axId val="79013025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790121632"/>
        <c:crosses val="autoZero"/>
        <c:auto val="1"/>
        <c:lblAlgn val="ctr"/>
        <c:lblOffset val="100"/>
        <c:noMultiLvlLbl val="0"/>
      </c:catAx>
      <c:valAx>
        <c:axId val="790121632"/>
        <c:scaling>
          <c:orientation val="minMax"/>
          <c:max val="8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790130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10.117011331445067</c:v>
                </c:pt>
                <c:pt idx="1">
                  <c:v>13.996897604023863</c:v>
                </c:pt>
                <c:pt idx="2">
                  <c:v>23.154216317171439</c:v>
                </c:pt>
                <c:pt idx="3">
                  <c:v>30.539155981171998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DBA-443F-AC94-9093E7BB60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790122024"/>
        <c:axId val="790130648"/>
      </c:barChart>
      <c:catAx>
        <c:axId val="790122024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790130648"/>
        <c:crosses val="autoZero"/>
        <c:auto val="1"/>
        <c:lblAlgn val="ctr"/>
        <c:lblOffset val="100"/>
        <c:noMultiLvlLbl val="0"/>
      </c:catAx>
      <c:valAx>
        <c:axId val="790130648"/>
        <c:scaling>
          <c:orientation val="maxMin"/>
          <c:max val="80"/>
          <c:min val="1"/>
        </c:scaling>
        <c:delete val="1"/>
        <c:axPos val="t"/>
        <c:numFmt formatCode="0.00" sourceLinked="1"/>
        <c:majorTickMark val="out"/>
        <c:minorTickMark val="none"/>
        <c:tickLblPos val="nextTo"/>
        <c:crossAx val="7901220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solidFill>
              <a:srgbClr val="006100"/>
            </a:solidFill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107-4054-9749-B8E304ECA6E3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107-4054-9749-B8E304ECA6E3}"/>
              </c:ext>
            </c:extLst>
          </c:dPt>
          <c:dPt>
            <c:idx val="2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107-4054-9749-B8E304ECA6E3}"/>
              </c:ext>
            </c:extLst>
          </c:dPt>
          <c:dPt>
            <c:idx val="3"/>
            <c:bubble3D val="0"/>
            <c:spPr>
              <a:solidFill>
                <a:srgbClr val="BFEFBF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107-4054-9749-B8E304ECA6E3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53DECEED-ABA6-45B9-BB40-6B12D7425A1C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107-4054-9749-B8E304ECA6E3}"/>
                </c:ex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19881.000000001291</c:v>
                </c:pt>
                <c:pt idx="1">
                  <c:v>125174.00000000469</c:v>
                </c:pt>
                <c:pt idx="2">
                  <c:v>96617.000000003129</c:v>
                </c:pt>
                <c:pt idx="3" formatCode="_ * #,##0_ ;_ * \-#,##0_ ;_ * &quot;-&quot;??_ ;_ @_ ">
                  <c:v>48379.000000002612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107-4054-9749-B8E304ECA6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35.31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34.30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zh-CN" dirty="0"/>
                      <a:t>35.41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altLang="zh-CN" dirty="0"/>
                      <a:t>38.87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altLang="zh-CN" dirty="0" smtClean="0"/>
                      <a:t>36.76</a:t>
                    </a:r>
                    <a:endParaRPr lang="en-US" altLang="zh-CN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40.50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39.58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38.76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38.31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37.80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36.67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36.87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35.31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AEFD-4549-97AC-CA217D7AA649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-2.8620524835893613</c:v>
                </c:pt>
                <c:pt idx="2">
                  <c:v>0.28000000000000003</c:v>
                </c:pt>
                <c:pt idx="3">
                  <c:v>10.09</c:v>
                </c:pt>
                <c:pt idx="4">
                  <c:v>4.1100000000000003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90139272"/>
        <c:axId val="790142408"/>
      </c:lineChart>
      <c:catAx>
        <c:axId val="790139272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79014240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790142408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790139272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1FFE1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B53-4C58-8039-A5D2174D0E5B}"/>
              </c:ext>
            </c:extLst>
          </c:dPt>
          <c:dPt>
            <c:idx val="1"/>
            <c:bubble3D val="0"/>
            <c:spPr>
              <a:solidFill>
                <a:srgbClr val="BFEFBF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B53-4C58-8039-A5D2174D0E5B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9B53-4C58-8039-A5D2174D0E5B}"/>
              </c:ext>
            </c:extLst>
          </c:dPt>
          <c:dPt>
            <c:idx val="3"/>
            <c:bubble3D val="0"/>
            <c:spPr>
              <a:solidFill>
                <a:srgbClr val="339933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9B53-4C58-8039-A5D2174D0E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10-20万</c:v>
                </c:pt>
                <c:pt idx="1">
                  <c:v>20-30万</c:v>
                </c:pt>
                <c:pt idx="2">
                  <c:v>30-40万</c:v>
                </c:pt>
                <c:pt idx="3">
                  <c:v>40万以上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1157</c:v>
                </c:pt>
                <c:pt idx="1">
                  <c:v>3540</c:v>
                </c:pt>
                <c:pt idx="2">
                  <c:v>8512</c:v>
                </c:pt>
                <c:pt idx="3">
                  <c:v>8076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9B53-4C58-8039-A5D2174D0E5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327212869942982E-2"/>
          <c:y val="0"/>
          <c:w val="0.89979116310274787"/>
          <c:h val="6.7916360454943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2">
                  <a:lumMod val="25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E1FFE1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DA9-474C-8E31-8D3356AC947B}"/>
              </c:ext>
            </c:extLst>
          </c:dPt>
          <c:dPt>
            <c:idx val="1"/>
            <c:bubble3D val="0"/>
            <c:spPr>
              <a:pattFill prst="pct70">
                <a:fgClr>
                  <a:srgbClr val="BFEFBF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DA9-474C-8E31-8D3356AC947B}"/>
              </c:ext>
            </c:extLst>
          </c:dPt>
          <c:dPt>
            <c:idx val="2"/>
            <c:bubble3D val="0"/>
            <c:spPr>
              <a:pattFill prst="pct70">
                <a:fgClr>
                  <a:srgbClr val="92D05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DA9-474C-8E31-8D3356AC947B}"/>
              </c:ext>
            </c:extLst>
          </c:dPt>
          <c:dPt>
            <c:idx val="3"/>
            <c:bubble3D val="0"/>
            <c:spPr>
              <a:pattFill prst="pct70">
                <a:fgClr>
                  <a:srgbClr val="339933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DA9-474C-8E31-8D3356AC947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Sheet1!$A$2:$A$4</c:f>
              <c:strCache>
                <c:ptCount val="3"/>
                <c:pt idx="0">
                  <c:v>10-20万</c:v>
                </c:pt>
                <c:pt idx="1">
                  <c:v>20-30万</c:v>
                </c:pt>
                <c:pt idx="2">
                  <c:v>30-40万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997</c:v>
                </c:pt>
                <c:pt idx="1">
                  <c:v>2796</c:v>
                </c:pt>
                <c:pt idx="2">
                  <c:v>8858</c:v>
                </c:pt>
                <c:pt idx="3">
                  <c:v>7851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DA9-474C-8E31-8D3356AC94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1.1707205538787986</c:v>
                </c:pt>
                <c:pt idx="1">
                  <c:v>0.89935899272894471</c:v>
                </c:pt>
                <c:pt idx="2">
                  <c:v>1.3008507644685143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794041216"/>
        <c:axId val="794048664"/>
      </c:barChart>
      <c:catAx>
        <c:axId val="79404121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794048664"/>
        <c:crosses val="autoZero"/>
        <c:auto val="1"/>
        <c:lblAlgn val="ctr"/>
        <c:lblOffset val="100"/>
        <c:noMultiLvlLbl val="0"/>
      </c:catAx>
      <c:valAx>
        <c:axId val="794048664"/>
        <c:scaling>
          <c:orientation val="minMax"/>
          <c:max val="3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794041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1.49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1.58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zh-CN" dirty="0"/>
                      <a:t>1.42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altLang="zh-CN" dirty="0"/>
                      <a:t>1.46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altLang="zh-CN" dirty="0" smtClean="0"/>
                      <a:t>1.05</a:t>
                    </a:r>
                    <a:endParaRPr lang="en-US" altLang="zh-CN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1.10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0.90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1.07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1.15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1.21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1.19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1.20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1.49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AEFD-4549-97AC-CA217D7AA649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0.54</c:v>
                </c:pt>
                <c:pt idx="2">
                  <c:v>-0.36</c:v>
                </c:pt>
                <c:pt idx="3">
                  <c:v>-0.13</c:v>
                </c:pt>
                <c:pt idx="4">
                  <c:v>-2.44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94040824"/>
        <c:axId val="794039256"/>
      </c:lineChart>
      <c:catAx>
        <c:axId val="794040824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79403925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794039256"/>
        <c:scaling>
          <c:orientation val="minMax"/>
          <c:max val="10"/>
          <c:min val="-10"/>
        </c:scaling>
        <c:delete val="1"/>
        <c:axPos val="l"/>
        <c:numFmt formatCode="0.0_ " sourceLinked="0"/>
        <c:majorTickMark val="out"/>
        <c:minorTickMark val="none"/>
        <c:tickLblPos val="nextTo"/>
        <c:crossAx val="794040824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1.44286263959802</c:v>
                </c:pt>
                <c:pt idx="1">
                  <c:v>1.5096848603297217</c:v>
                </c:pt>
                <c:pt idx="2">
                  <c:v>1.181902399349491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794042784"/>
        <c:axId val="794044352"/>
      </c:barChart>
      <c:catAx>
        <c:axId val="794042784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794044352"/>
        <c:crosses val="autoZero"/>
        <c:auto val="1"/>
        <c:lblAlgn val="ctr"/>
        <c:lblOffset val="100"/>
        <c:noMultiLvlLbl val="0"/>
      </c:catAx>
      <c:valAx>
        <c:axId val="794044352"/>
        <c:scaling>
          <c:orientation val="maxMin"/>
          <c:max val="3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7940427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2FA-4DC9-A418-601842DA1BE6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2FA-4DC9-A418-601842DA1BE6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2FA-4DC9-A418-601842DA1BE6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2FA-4DC9-A418-601842DA1BE6}"/>
              </c:ext>
            </c:extLst>
          </c:dPt>
          <c:dLbls>
            <c:dLbl>
              <c:idx val="2"/>
              <c:layout>
                <c:manualLayout>
                  <c:x val="2.9282037776181113E-3"/>
                  <c:y val="0.2079516191572704"/>
                </c:manualLayout>
              </c:layout>
              <c:tx>
                <c:rich>
                  <a:bodyPr/>
                  <a:lstStyle/>
                  <a:p>
                    <a:fld id="{3779D5B6-45CE-4205-87CA-A45825F8F966}" type="VALUE">
                      <a:rPr lang="en-US" altLang="zh-CN"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82FA-4DC9-A418-601842DA1BE6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82FA-4DC9-A418-601842DA1BE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</c:formatCode>
                <c:ptCount val="3"/>
                <c:pt idx="0">
                  <c:v>331986.00000000512</c:v>
                </c:pt>
                <c:pt idx="1">
                  <c:v>290051.00000001118</c:v>
                </c:pt>
                <c:pt idx="2">
                  <c:v>21322.000000002798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82FA-4DC9-A418-601842DA1B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6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13.93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14.79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zh-CN" dirty="0"/>
                      <a:t>13.78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altLang="zh-CN" dirty="0"/>
                      <a:t>14.46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4.0428208451609944E-2"/>
                  <c:y val="-7.7533217243290764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800" dirty="0" smtClean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15.07</a:t>
                    </a:r>
                    <a:endParaRPr lang="en-US" altLang="zh-CN" sz="800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</a:endParaRP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15.52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15.85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15.54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14.95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14.88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13.82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14.41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13.93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AEFD-4549-97AC-CA217D7AA649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6.1791697298483328</c:v>
                </c:pt>
                <c:pt idx="2">
                  <c:v>-1.08</c:v>
                </c:pt>
                <c:pt idx="3">
                  <c:v>3.83</c:v>
                </c:pt>
                <c:pt idx="4">
                  <c:v>8.2200000000000006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30863928"/>
        <c:axId val="530864712"/>
      </c:lineChart>
      <c:catAx>
        <c:axId val="530863928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5308647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530864712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530863928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3BDA-4FA8-B8BB-C665CEBE6690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3BDA-4FA8-B8BB-C665CEBE6690}"/>
              </c:ext>
            </c:extLst>
          </c:dPt>
          <c:dPt>
            <c:idx val="2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3BDA-4FA8-B8BB-C665CEBE6690}"/>
              </c:ext>
            </c:extLst>
          </c:dPt>
          <c:dPt>
            <c:idx val="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3BDA-4FA8-B8BB-C665CEBE6690}"/>
              </c:ext>
            </c:extLst>
          </c:dPt>
          <c:dPt>
            <c:idx val="4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3BDA-4FA8-B8BB-C665CEBE6690}"/>
              </c:ext>
            </c:extLst>
          </c:dPt>
          <c:dPt>
            <c:idx val="5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3BDA-4FA8-B8BB-C665CEBE6690}"/>
              </c:ext>
            </c:extLst>
          </c:dPt>
          <c:dPt>
            <c:idx val="6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3BDA-4FA8-B8BB-C665CEBE6690}"/>
              </c:ext>
            </c:extLst>
          </c:dPt>
          <c:dPt>
            <c:idx val="7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3BDA-4FA8-B8BB-C665CEBE6690}"/>
              </c:ext>
            </c:extLst>
          </c:dPt>
          <c:dPt>
            <c:idx val="8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8-3BDA-4FA8-B8BB-C665CEBE6690}"/>
              </c:ext>
            </c:extLst>
          </c:dPt>
          <c:dPt>
            <c:idx val="9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3BDA-4FA8-B8BB-C665CEBE6690}"/>
              </c:ext>
            </c:extLst>
          </c:dPt>
          <c:dPt>
            <c:idx val="1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A-3BDA-4FA8-B8BB-C665CEBE6690}"/>
              </c:ext>
            </c:extLst>
          </c:dPt>
          <c:dPt>
            <c:idx val="1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B-3BDA-4FA8-B8BB-C665CEBE6690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1.53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3BDA-4FA8-B8BB-C665CEBE669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1.55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BDA-4FA8-B8BB-C665CEBE669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zh-CN" dirty="0"/>
                      <a:t>1.22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3BDA-4FA8-B8BB-C665CEBE669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altLang="zh-CN" dirty="0"/>
                      <a:t>1.44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3BDA-4FA8-B8BB-C665CEBE669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altLang="zh-CN" dirty="0" smtClean="0"/>
                      <a:t>1.17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3BDA-4FA8-B8BB-C665CEBE669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1.08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3BDA-4FA8-B8BB-C665CEBE6690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0.97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3BDA-4FA8-B8BB-C665CEBE6690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1.13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3BDA-4FA8-B8BB-C665CEBE6690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1.35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3BDA-4FA8-B8BB-C665CEBE6690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1.46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3BDA-4FA8-B8BB-C665CEBE6690}"/>
                </c:ext>
                <c:ext xmlns:c15="http://schemas.microsoft.com/office/drawing/2012/chart" uri="{CE6537A1-D6FC-4f65-9D91-7224C49458BB}"/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1.36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3BDA-4FA8-B8BB-C665CEBE6690}"/>
                </c:ext>
                <c:ext xmlns:c15="http://schemas.microsoft.com/office/drawing/2012/chart" uri="{CE6537A1-D6FC-4f65-9D91-7224C49458BB}"/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1.30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3BDA-4FA8-B8BB-C665CEBE6690}"/>
                </c:ext>
                <c:ext xmlns:c15="http://schemas.microsoft.com/office/drawing/2012/chart" uri="{CE6537A1-D6FC-4f65-9D91-7224C49458BB}"/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1.53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3BDA-4FA8-B8BB-C665CEBE6690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0.09</c:v>
                </c:pt>
                <c:pt idx="2">
                  <c:v>-2.5099999999999998</c:v>
                </c:pt>
                <c:pt idx="3">
                  <c:v>-0.73</c:v>
                </c:pt>
                <c:pt idx="4">
                  <c:v>-2.9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D-3BDA-4FA8-B8BB-C665CEBE66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90131432"/>
        <c:axId val="790134960"/>
      </c:lineChart>
      <c:catAx>
        <c:axId val="790131432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79013496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790134960"/>
        <c:scaling>
          <c:orientation val="minMax"/>
          <c:max val="10"/>
          <c:min val="-10"/>
        </c:scaling>
        <c:delete val="1"/>
        <c:axPos val="l"/>
        <c:numFmt formatCode="0.0_ " sourceLinked="0"/>
        <c:majorTickMark val="out"/>
        <c:minorTickMark val="none"/>
        <c:tickLblPos val="nextTo"/>
        <c:crossAx val="790131432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0.55857369705376747</c:v>
                </c:pt>
                <c:pt idx="1">
                  <c:v>0.53189690757713259</c:v>
                </c:pt>
                <c:pt idx="2">
                  <c:v>1.0294032458393509</c:v>
                </c:pt>
                <c:pt idx="3">
                  <c:v>2.1125263024661165</c:v>
                </c:pt>
                <c:pt idx="4">
                  <c:v>1.318899287810793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2CF-41C9-B57B-EF784E5FC2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790135352"/>
        <c:axId val="790135744"/>
      </c:barChart>
      <c:catAx>
        <c:axId val="79013535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790135744"/>
        <c:crosses val="autoZero"/>
        <c:auto val="1"/>
        <c:lblAlgn val="ctr"/>
        <c:lblOffset val="100"/>
        <c:noMultiLvlLbl val="0"/>
      </c:catAx>
      <c:valAx>
        <c:axId val="790135744"/>
        <c:scaling>
          <c:orientation val="minMax"/>
          <c:max val="4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790135352"/>
        <c:crosses val="autoZero"/>
        <c:crossBetween val="between"/>
        <c:majorUnit val="4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0.63789011565892295</c:v>
                </c:pt>
                <c:pt idx="1">
                  <c:v>0.76256909303231413</c:v>
                </c:pt>
                <c:pt idx="2">
                  <c:v>1.3045653149458842</c:v>
                </c:pt>
                <c:pt idx="3">
                  <c:v>2.3341944455238912</c:v>
                </c:pt>
                <c:pt idx="4">
                  <c:v>2.1618904343945715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642-4C83-A2C7-B83630ED9F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790124768"/>
        <c:axId val="790129864"/>
      </c:barChart>
      <c:catAx>
        <c:axId val="790124768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790129864"/>
        <c:crosses val="autoZero"/>
        <c:auto val="1"/>
        <c:lblAlgn val="ctr"/>
        <c:lblOffset val="100"/>
        <c:noMultiLvlLbl val="0"/>
      </c:catAx>
      <c:valAx>
        <c:axId val="790129864"/>
        <c:scaling>
          <c:orientation val="maxMin"/>
          <c:max val="4"/>
        </c:scaling>
        <c:delete val="1"/>
        <c:axPos val="t"/>
        <c:numFmt formatCode="0.00" sourceLinked="1"/>
        <c:majorTickMark val="out"/>
        <c:minorTickMark val="none"/>
        <c:tickLblPos val="nextTo"/>
        <c:crossAx val="790124768"/>
        <c:crosses val="autoZero"/>
        <c:crossBetween val="between"/>
        <c:majorUnit val="4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CC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3A3-4479-87D3-ADC412F14879}"/>
              </c:ext>
            </c:extLst>
          </c:dPt>
          <c:dPt>
            <c:idx val="1"/>
            <c:bubble3D val="0"/>
            <c:spPr>
              <a:solidFill>
                <a:srgbClr val="CCFFC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3A3-4479-87D3-ADC412F14879}"/>
              </c:ext>
            </c:extLst>
          </c:dPt>
          <c:dPt>
            <c:idx val="2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3A3-4479-87D3-ADC412F14879}"/>
              </c:ext>
            </c:extLst>
          </c:dPt>
          <c:dPt>
            <c:idx val="3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3A3-4479-87D3-ADC412F14879}"/>
              </c:ext>
            </c:extLst>
          </c:dPt>
          <c:dPt>
            <c:idx val="4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04B4-4131-B602-98BC9BE954EC}"/>
              </c:ext>
            </c:extLst>
          </c:dPt>
          <c:cat>
            <c:strRef>
              <c:f>Sheet1!$A$2:$A$6</c:f>
              <c:strCache>
                <c:ptCount val="5"/>
                <c:pt idx="0">
                  <c:v>A00级</c:v>
                </c:pt>
                <c:pt idx="1">
                  <c:v>A0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_ * #,##0_ ;_ * \-#,##0_ ;_ * "-"??_ ;_ @_ </c:formatCode>
                <c:ptCount val="5"/>
                <c:pt idx="0" formatCode="#,##0">
                  <c:v>38931.000000001004</c:v>
                </c:pt>
                <c:pt idx="1">
                  <c:v>57172.000000000407</c:v>
                </c:pt>
                <c:pt idx="2" formatCode="#,##0">
                  <c:v>113684.00000000132</c:v>
                </c:pt>
                <c:pt idx="3" formatCode="#,##0">
                  <c:v>73476.000000001106</c:v>
                </c:pt>
                <c:pt idx="4">
                  <c:v>48723.000000001513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3A3-4479-87D3-ADC412F148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5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1.49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1.65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zh-CN" dirty="0"/>
                      <a:t>1.66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altLang="zh-CN" dirty="0"/>
                      <a:t>1.51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3.6077304221524151E-2"/>
                  <c:y val="-7.3634308900298817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 smtClean="0"/>
                      <a:t>0.90</a:t>
                    </a:r>
                    <a:endParaRPr lang="en-US" altLang="zh-CN" dirty="0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1.18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0.84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1.04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0.96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0.98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1.03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1.14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1.49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AEFD-4549-97AC-CA217D7AA649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0.70334976160851292</c:v>
                </c:pt>
                <c:pt idx="2">
                  <c:v>0.75</c:v>
                </c:pt>
                <c:pt idx="3">
                  <c:v>7.0000000000000007E-2</c:v>
                </c:pt>
                <c:pt idx="4">
                  <c:v>-2.76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86214472"/>
        <c:axId val="786208984"/>
      </c:lineChart>
      <c:catAx>
        <c:axId val="786214472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78620898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786208984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786214472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6576" tIns="18288" rIns="36576" bIns="18288" anchor="ctr" anchorCtr="1">
                <a:no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0.50201654846345234</c:v>
                </c:pt>
                <c:pt idx="1">
                  <c:v>0.97531139373997233</c:v>
                </c:pt>
                <c:pt idx="2">
                  <c:v>1.0882951757972803</c:v>
                </c:pt>
                <c:pt idx="3">
                  <c:v>0.48880590338800184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D84-4029-A8E4-D572A2F040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786218392"/>
        <c:axId val="783954720"/>
      </c:barChart>
      <c:catAx>
        <c:axId val="786218392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extTo"/>
        <c:crossAx val="783954720"/>
        <c:crosses val="autoZero"/>
        <c:auto val="1"/>
        <c:lblAlgn val="ctr"/>
        <c:lblOffset val="100"/>
        <c:noMultiLvlLbl val="0"/>
      </c:catAx>
      <c:valAx>
        <c:axId val="783954720"/>
        <c:scaling>
          <c:orientation val="minMax"/>
          <c:max val="4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786218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500">
          <a:latin typeface="思源黑体 CN Heavy" panose="020B0A00000000000000" pitchFamily="34" charset="-122"/>
          <a:ea typeface="思源黑体 CN Heavy" panose="020B0A00000000000000" pitchFamily="34" charset="-122"/>
        </a:defRPr>
      </a:pPr>
      <a:endParaRPr lang="zh-CN"/>
    </a:p>
  </c:txPr>
  <c:externalData r:id="rId3">
    <c:autoUpdate val="0"/>
  </c:externalData>
</c:chartSpace>
</file>

<file path=ppt/charts/chart5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6576" tIns="18288" rIns="36576" bIns="18288" anchor="ctr" anchorCtr="1">
                <a:no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0.75829061823051835</c:v>
                </c:pt>
                <c:pt idx="1">
                  <c:v>1.3730642118447471</c:v>
                </c:pt>
                <c:pt idx="2">
                  <c:v>1.6558724669336389</c:v>
                </c:pt>
                <c:pt idx="3">
                  <c:v>1.6620390715792899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5E4-4024-859E-40ECFD7333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790138488"/>
        <c:axId val="790134568"/>
      </c:barChart>
      <c:catAx>
        <c:axId val="790138488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790134568"/>
        <c:crosses val="autoZero"/>
        <c:auto val="1"/>
        <c:lblAlgn val="ctr"/>
        <c:lblOffset val="100"/>
        <c:noMultiLvlLbl val="0"/>
      </c:catAx>
      <c:valAx>
        <c:axId val="790134568"/>
        <c:scaling>
          <c:orientation val="maxMin"/>
          <c:max val="4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7901384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bg2">
              <a:lumMod val="25000"/>
            </a:schemeClr>
          </a:solidFill>
          <a:latin typeface="思源黑体 CN Heavy" panose="020B0A00000000000000" pitchFamily="34" charset="-122"/>
          <a:ea typeface="思源黑体 CN Heavy" panose="020B0A00000000000000" pitchFamily="34" charset="-122"/>
        </a:defRPr>
      </a:pPr>
      <a:endParaRPr lang="zh-CN"/>
    </a:p>
  </c:txPr>
  <c:externalData r:id="rId3">
    <c:autoUpdate val="0"/>
  </c:externalData>
</c:chartSpace>
</file>

<file path=ppt/charts/chart5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solidFill>
              <a:srgbClr val="006100"/>
            </a:solidFill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107-4054-9749-B8E304ECA6E3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107-4054-9749-B8E304ECA6E3}"/>
              </c:ext>
            </c:extLst>
          </c:dPt>
          <c:dPt>
            <c:idx val="2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107-4054-9749-B8E304ECA6E3}"/>
              </c:ext>
            </c:extLst>
          </c:dPt>
          <c:dPt>
            <c:idx val="3"/>
            <c:bubble3D val="0"/>
            <c:spPr>
              <a:solidFill>
                <a:srgbClr val="BFEFBF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107-4054-9749-B8E304ECA6E3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53DECEED-ABA6-45B9-BB40-6B12D7425A1C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107-4054-9749-B8E304ECA6E3}"/>
                </c:ex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19881.000000001291</c:v>
                </c:pt>
                <c:pt idx="1">
                  <c:v>125174.00000000469</c:v>
                </c:pt>
                <c:pt idx="2">
                  <c:v>96617.000000003129</c:v>
                </c:pt>
                <c:pt idx="3" formatCode="_ * #,##0_ ;_ * \-#,##0_ ;_ * &quot;-&quot;??_ ;_ @_ ">
                  <c:v>48379.000000002612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107-4054-9749-B8E304ECA6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5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0.70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" panose="020B0500000000000000" pitchFamily="34" charset="-122"/>
                        <a:ea typeface="思源黑体 CN" panose="020B0500000000000000" pitchFamily="34" charset="-122"/>
                      </a:rPr>
                      <a:t>1.22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zh-CN" dirty="0"/>
                      <a:t>1.33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altLang="zh-CN" dirty="0"/>
                      <a:t>1.18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altLang="zh-CN" dirty="0" smtClean="0"/>
                      <a:t>1.30</a:t>
                    </a:r>
                    <a:endParaRPr lang="en-US" altLang="zh-CN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AEFD-4549-97AC-CA217D7AA64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0.42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0.43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0.52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0.65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0.60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0.42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0.43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AEFD-4549-97AC-CA217D7AA649}"/>
                </c:ext>
                <c:ext xmlns:c15="http://schemas.microsoft.com/office/drawing/2012/chart" uri="{CE6537A1-D6FC-4f65-9D91-7224C49458BB}"/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0.70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AEFD-4549-97AC-CA217D7AA649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1.480512305779321</c:v>
                </c:pt>
                <c:pt idx="2">
                  <c:v>1.78</c:v>
                </c:pt>
                <c:pt idx="3">
                  <c:v>1.36</c:v>
                </c:pt>
                <c:pt idx="4">
                  <c:v>1.7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16913736"/>
        <c:axId val="816903544"/>
      </c:lineChart>
      <c:catAx>
        <c:axId val="816913736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81690354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816903544"/>
        <c:scaling>
          <c:orientation val="minMax"/>
          <c:min val="-5"/>
        </c:scaling>
        <c:delete val="1"/>
        <c:axPos val="l"/>
        <c:numFmt formatCode="0.0_ " sourceLinked="0"/>
        <c:majorTickMark val="out"/>
        <c:minorTickMark val="none"/>
        <c:tickLblPos val="nextTo"/>
        <c:crossAx val="816913736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1FFE1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994-446A-B4FA-C5229282465B}"/>
              </c:ext>
            </c:extLst>
          </c:dPt>
          <c:dPt>
            <c:idx val="1"/>
            <c:bubble3D val="0"/>
            <c:spPr>
              <a:solidFill>
                <a:srgbClr val="339933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994-446A-B4FA-C5229282465B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994-446A-B4FA-C5229282465B}"/>
              </c:ext>
            </c:extLst>
          </c:dPt>
          <c:dPt>
            <c:idx val="3"/>
            <c:bubble3D val="0"/>
            <c:spPr>
              <a:solidFill>
                <a:srgbClr val="BFEFBF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994-446A-B4FA-C522928246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" panose="020B0500000000000000" pitchFamily="34" charset="-122"/>
                    <a:ea typeface="思源黑体 CN" panose="020B05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无优惠</c:v>
                </c:pt>
                <c:pt idx="1">
                  <c:v>0-0.5万</c:v>
                </c:pt>
                <c:pt idx="2">
                  <c:v>0.5-1万</c:v>
                </c:pt>
                <c:pt idx="3">
                  <c:v>1万以上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2655</c:v>
                </c:pt>
                <c:pt idx="1">
                  <c:v>1977</c:v>
                </c:pt>
                <c:pt idx="2">
                  <c:v>10159</c:v>
                </c:pt>
                <c:pt idx="3">
                  <c:v>6531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C994-446A-B4FA-C5229282465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327212869942982E-2"/>
          <c:y val="0"/>
          <c:w val="0.89979116310274787"/>
          <c:h val="6.7916360454943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bg2">
                  <a:lumMod val="25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 sz="900">
          <a:solidFill>
            <a:schemeClr val="bg2">
              <a:lumMod val="25000"/>
            </a:schemeClr>
          </a:solidFill>
          <a:latin typeface="思源黑体 CN" panose="020B0500000000000000" pitchFamily="34" charset="-122"/>
          <a:ea typeface="思源黑体 CN" panose="020B0500000000000000" pitchFamily="34" charset="-122"/>
        </a:defRPr>
      </a:pPr>
      <a:endParaRPr lang="zh-CN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4.4133317921451232</c:v>
                </c:pt>
                <c:pt idx="1">
                  <c:v>8.4069786034551051</c:v>
                </c:pt>
                <c:pt idx="2">
                  <c:v>10.275038047965355</c:v>
                </c:pt>
                <c:pt idx="3">
                  <c:v>19.567721148242381</c:v>
                </c:pt>
                <c:pt idx="4">
                  <c:v>31.246543171785511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D4C-4F3C-8D61-B54F4A1FE2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530869808"/>
        <c:axId val="530862360"/>
      </c:barChart>
      <c:catAx>
        <c:axId val="53086980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530862360"/>
        <c:crosses val="autoZero"/>
        <c:auto val="1"/>
        <c:lblAlgn val="ctr"/>
        <c:lblOffset val="100"/>
        <c:noMultiLvlLbl val="0"/>
      </c:catAx>
      <c:valAx>
        <c:axId val="530862360"/>
        <c:scaling>
          <c:orientation val="minMax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5308698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E1FFE1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6A6-4ADC-8940-CAE925561FBC}"/>
              </c:ext>
            </c:extLst>
          </c:dPt>
          <c:dPt>
            <c:idx val="1"/>
            <c:bubble3D val="0"/>
            <c:spPr>
              <a:pattFill prst="pct70">
                <a:fgClr>
                  <a:srgbClr val="339933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6A6-4ADC-8940-CAE925561FBC}"/>
              </c:ext>
            </c:extLst>
          </c:dPt>
          <c:dPt>
            <c:idx val="2"/>
            <c:bubble3D val="0"/>
            <c:spPr>
              <a:pattFill prst="pct70">
                <a:fgClr>
                  <a:srgbClr val="92D05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6A6-4ADC-8940-CAE925561FBC}"/>
              </c:ext>
            </c:extLst>
          </c:dPt>
          <c:dPt>
            <c:idx val="3"/>
            <c:bubble3D val="0"/>
            <c:spPr>
              <a:pattFill prst="pct70">
                <a:fgClr>
                  <a:srgbClr val="BFEFBF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26A6-4ADC-8940-CAE925561FB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Sheet1!$A$2:$A$4</c:f>
              <c:strCache>
                <c:ptCount val="3"/>
                <c:pt idx="0">
                  <c:v>无优惠</c:v>
                </c:pt>
                <c:pt idx="1">
                  <c:v>0-0.5万</c:v>
                </c:pt>
                <c:pt idx="2">
                  <c:v>0.5-1万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3916</c:v>
                </c:pt>
                <c:pt idx="1">
                  <c:v>4764</c:v>
                </c:pt>
                <c:pt idx="2">
                  <c:v>2942</c:v>
                </c:pt>
                <c:pt idx="3">
                  <c:v>12968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26A6-4ADC-8940-CAE925561F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900">
          <a:latin typeface="思源黑体 CN Heavy" panose="020B0A00000000000000" pitchFamily="34" charset="-122"/>
          <a:ea typeface="思源黑体 CN Heavy" panose="020B0A00000000000000" pitchFamily="34" charset="-122"/>
        </a:defRPr>
      </a:pPr>
      <a:endParaRPr lang="zh-CN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4.434716708844884</c:v>
                </c:pt>
                <c:pt idx="1">
                  <c:v>8.4832611116570042</c:v>
                </c:pt>
                <c:pt idx="2">
                  <c:v>10.335768688817179</c:v>
                </c:pt>
                <c:pt idx="3">
                  <c:v>19.670210974528882</c:v>
                </c:pt>
                <c:pt idx="4">
                  <c:v>32.017943312487589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309-4DD0-B80D-546129D167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36594008"/>
        <c:axId val="536596752"/>
      </c:barChart>
      <c:catAx>
        <c:axId val="536594008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536596752"/>
        <c:crosses val="autoZero"/>
        <c:auto val="1"/>
        <c:lblAlgn val="ctr"/>
        <c:lblOffset val="100"/>
        <c:noMultiLvlLbl val="0"/>
      </c:catAx>
      <c:valAx>
        <c:axId val="536596752"/>
        <c:scaling>
          <c:orientation val="maxMin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536594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0371D4">
                  <a:lumMod val="20000"/>
                  <a:lumOff val="80000"/>
                </a:srgbClr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3A3-4479-87D3-ADC412F14879}"/>
              </c:ext>
            </c:extLst>
          </c:dPt>
          <c:dPt>
            <c:idx val="1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3A3-4479-87D3-ADC412F14879}"/>
              </c:ext>
            </c:extLst>
          </c:dPt>
          <c:dPt>
            <c:idx val="2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3A3-4479-87D3-ADC412F14879}"/>
              </c:ext>
            </c:extLst>
          </c:dPt>
          <c:dPt>
            <c:idx val="3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3A3-4479-87D3-ADC412F14879}"/>
              </c:ext>
            </c:extLst>
          </c:dPt>
          <c:dPt>
            <c:idx val="4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108F-4A1B-97A8-9A66B1C027E1}"/>
              </c:ext>
            </c:extLst>
          </c:dPt>
          <c:dLbls>
            <c:dLbl>
              <c:idx val="1"/>
              <c:layout>
                <c:manualLayout>
                  <c:x val="5.7839823264543219E-2"/>
                  <c:y val="8.118498017244725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783BFE18-D4FC-4CF4-83D5-4330A2C127DB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73A3-4479-87D3-ADC412F14879}"/>
                </c:ex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4"/>
              <c:layout>
                <c:manualLayout>
                  <c:x val="3.9888210732485622E-5"/>
                  <c:y val="-0.24834110692275382"/>
                </c:manualLayout>
              </c:layout>
              <c:tx>
                <c:rich>
                  <a:bodyPr/>
                  <a:lstStyle/>
                  <a:p>
                    <a:fld id="{6AB9FDEA-3F4E-47BE-A751-FCDCB0537070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108F-4A1B-97A8-9A66B1C027E1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A00级</c:v>
                </c:pt>
                <c:pt idx="1">
                  <c:v>A0级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 formatCode="_ * #,##0_ ;_ * \-#,##0_ ;_ * &quot;-&quot;??_ ;_ @_ ">
                  <c:v>38931.000000001004</c:v>
                </c:pt>
                <c:pt idx="1">
                  <c:v>60664.000000000407</c:v>
                </c:pt>
                <c:pt idx="2">
                  <c:v>301593.00000000338</c:v>
                </c:pt>
                <c:pt idx="3">
                  <c:v>200759.00000000323</c:v>
                </c:pt>
                <c:pt idx="4" formatCode="_ * #,##0_ ;_ * \-#,##0_ ;_ * &quot;-&quot;??_ ;_ @_ ">
                  <c:v>84268.000000003434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3A3-4479-87D3-ADC412F148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384A-4C2B-9BEE-2E8790013DF1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384A-4C2B-9BEE-2E8790013DF1}"/>
              </c:ext>
            </c:extLst>
          </c:dPt>
          <c:dPt>
            <c:idx val="2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384A-4C2B-9BEE-2E8790013DF1}"/>
              </c:ext>
            </c:extLst>
          </c:dPt>
          <c:dPt>
            <c:idx val="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384A-4C2B-9BEE-2E8790013DF1}"/>
              </c:ext>
            </c:extLst>
          </c:dPt>
          <c:dPt>
            <c:idx val="4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384A-4C2B-9BEE-2E8790013DF1}"/>
              </c:ext>
            </c:extLst>
          </c:dPt>
          <c:dPt>
            <c:idx val="5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384A-4C2B-9BEE-2E8790013DF1}"/>
              </c:ext>
            </c:extLst>
          </c:dPt>
          <c:dPt>
            <c:idx val="6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384A-4C2B-9BEE-2E8790013DF1}"/>
              </c:ext>
            </c:extLst>
          </c:dPt>
          <c:dPt>
            <c:idx val="7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384A-4C2B-9BEE-2E8790013DF1}"/>
              </c:ext>
            </c:extLst>
          </c:dPt>
          <c:dPt>
            <c:idx val="8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8-384A-4C2B-9BEE-2E8790013DF1}"/>
              </c:ext>
            </c:extLst>
          </c:dPt>
          <c:dPt>
            <c:idx val="9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384A-4C2B-9BEE-2E8790013DF1}"/>
              </c:ext>
            </c:extLst>
          </c:dPt>
          <c:dPt>
            <c:idx val="1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A-384A-4C2B-9BEE-2E8790013DF1}"/>
              </c:ext>
            </c:extLst>
          </c:dPt>
          <c:dPt>
            <c:idx val="1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B-384A-4C2B-9BEE-2E8790013DF1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18.09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384A-4C2B-9BEE-2E8790013DF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18.11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84A-4C2B-9BEE-2E8790013DF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zh-CN" dirty="0"/>
                      <a:t>17.61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384A-4C2B-9BEE-2E8790013DF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altLang="zh-CN" dirty="0"/>
                      <a:t>18.81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384A-4C2B-9BEE-2E8790013DF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altLang="zh-CN" dirty="0" smtClean="0"/>
                      <a:t>18.35</a:t>
                    </a:r>
                    <a:endParaRPr lang="en-US" altLang="zh-CN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384A-4C2B-9BEE-2E8790013DF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18.70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384A-4C2B-9BEE-2E8790013DF1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19.13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384A-4C2B-9BEE-2E8790013DF1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19.19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384A-4C2B-9BEE-2E8790013DF1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18.90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384A-4C2B-9BEE-2E8790013DF1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19.01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384A-4C2B-9BEE-2E8790013DF1}"/>
                </c:ext>
                <c:ext xmlns:c15="http://schemas.microsoft.com/office/drawing/2012/chart" uri="{CE6537A1-D6FC-4f65-9D91-7224C49458BB}"/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18.02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384A-4C2B-9BEE-2E8790013DF1}"/>
                </c:ext>
                <c:ext xmlns:c15="http://schemas.microsoft.com/office/drawing/2012/chart" uri="{CE6537A1-D6FC-4f65-9D91-7224C49458BB}"/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18.74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384A-4C2B-9BEE-2E8790013DF1}"/>
                </c:ext>
                <c:ext xmlns:c15="http://schemas.microsoft.com/office/drawing/2012/chart" uri="{CE6537A1-D6FC-4f65-9D91-7224C49458BB}"/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18.09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384A-4C2B-9BEE-2E8790013DF1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0.12299570421880901</c:v>
                </c:pt>
                <c:pt idx="2">
                  <c:v>-2.66</c:v>
                </c:pt>
                <c:pt idx="3">
                  <c:v>3.99</c:v>
                </c:pt>
                <c:pt idx="4">
                  <c:v>1.47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D-384A-4C2B-9BEE-2E8790013D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28004288"/>
        <c:axId val="528008992"/>
      </c:lineChart>
      <c:catAx>
        <c:axId val="528004288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52800899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528008992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528004288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9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3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A0ADD8-102A-4418-B478-A156574D25E9}" type="datetimeFigureOut">
              <a:rPr lang="zh-CN" altLang="en-US" smtClean="0"/>
              <a:t>2024/6/4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CED90E-5194-423B-9CFE-D910098053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2206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582A3D24-6083-4546-8C6D-DEE86BAAAE49}" type="datetimeFigureOut">
              <a:rPr lang="zh-CN" altLang="en-US" smtClean="0"/>
              <a:pPr/>
              <a:t>2024/6/4</a:t>
            </a:fld>
            <a:endParaRPr lang="zh-CN" alt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A3ED8765-8EF3-408C-9341-152904E414E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8542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" panose="020B0500000000000000" pitchFamily="34" charset="-122"/>
        <a:ea typeface="思源黑体 CN" panose="020B05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" panose="020B0500000000000000" pitchFamily="34" charset="-122"/>
        <a:ea typeface="思源黑体 CN" panose="020B05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" panose="020B0500000000000000" pitchFamily="34" charset="-122"/>
        <a:ea typeface="思源黑体 CN" panose="020B05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" panose="020B0500000000000000" pitchFamily="34" charset="-122"/>
        <a:ea typeface="思源黑体 CN" panose="020B05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" panose="020B0500000000000000" pitchFamily="34" charset="-122"/>
        <a:ea typeface="思源黑体 CN" panose="020B05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694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jp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ïṧľîḑe">
            <a:extLst>
              <a:ext uri="{FF2B5EF4-FFF2-40B4-BE49-F238E27FC236}">
                <a16:creationId xmlns="" xmlns:a16="http://schemas.microsoft.com/office/drawing/2014/main" id="{6E18C361-0440-D430-2569-1212608D231B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2">
              <a:alphaModFix amt="35000"/>
            </a:blip>
            <a:stretch>
              <a:fillRect t="-795" b="-7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" panose="020B05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545B57F-7D9D-4AD8-9FE4-E5267D65BB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0400" y="1744071"/>
            <a:ext cx="9921270" cy="1561980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zh-CN" altLang="en-US" sz="48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 defTabSz="914354"/>
            <a:r>
              <a:rPr lang="en-US" altLang="zh-CN" dirty="0"/>
              <a:t>Click to edit </a:t>
            </a:r>
            <a:br>
              <a:rPr lang="en-US" altLang="zh-CN" dirty="0"/>
            </a:br>
            <a:r>
              <a:rPr lang="en-US" altLang="zh-CN" dirty="0"/>
              <a:t>Master title style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="" xmlns:a16="http://schemas.microsoft.com/office/drawing/2014/main" id="{44C4A721-803B-47CB-B99E-1D01E8E016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59527" y="5837829"/>
            <a:ext cx="5159373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 algn="r">
              <a:buNone/>
              <a:defRPr lang="en-US" altLang="zh-CN" sz="1200" b="0" smtClean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Speaker name and title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="" xmlns:a16="http://schemas.microsoft.com/office/drawing/2014/main" id="{CA939A61-406D-45DC-B757-059EFAA058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5837829"/>
            <a:ext cx="5172074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altLang="zh-CN" sz="1200" b="0" smtClean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970976EC-3746-0C92-1438-992DD3DE6A0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330702"/>
            <a:ext cx="671197" cy="29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541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5DC6DA8-D137-41D2-A934-63CB8FFB8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0CED916A-3E34-4B9E-8F9F-7A8921A30F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  <a:lvl2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2pPr>
            <a:lvl3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3pPr>
            <a:lvl4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4pPr>
            <a:lvl5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5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A3E0EBE-EC20-4150-A2C6-9837F3449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09902" y="6438900"/>
            <a:ext cx="2661448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7F65B630-C7FF-41C0-9923-C5E5E29EED8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9843A96-03C5-9D7B-2B61-D476974FF49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301" y="366870"/>
            <a:ext cx="671197" cy="29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74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>
            <a:extLst>
              <a:ext uri="{FF2B5EF4-FFF2-40B4-BE49-F238E27FC236}">
                <a16:creationId xmlns="" xmlns:a16="http://schemas.microsoft.com/office/drawing/2014/main" id="{FDF03A82-401C-4A0E-BE21-BE588E8741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1500188"/>
            <a:ext cx="2836562" cy="594626"/>
          </a:xfrm>
        </p:spPr>
        <p:txBody>
          <a:bodyPr>
            <a:normAutofit/>
          </a:bodyPr>
          <a:lstStyle>
            <a:lvl1pPr marL="0" indent="0" algn="r">
              <a:buFont typeface="+mj-lt"/>
              <a:buNone/>
              <a:defRPr sz="2400" b="1"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="" xmlns:a16="http://schemas.microsoft.com/office/drawing/2014/main" id="{0BEF0FD1-3ACE-43A8-AF57-CC0D436DC7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47836" y="1500187"/>
            <a:ext cx="7871045" cy="4633913"/>
          </a:xfrm>
        </p:spPr>
        <p:txBody>
          <a:bodyPr/>
          <a:lstStyle>
            <a:lvl1pPr marL="342900" indent="-342900">
              <a:buFont typeface="+mj-lt"/>
              <a:buAutoNum type="arabicPeriod"/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  <a:lvl2pPr marL="800100" indent="-342900">
              <a:buFont typeface="+mj-ea"/>
              <a:buAutoNum type="circleNumDbPlain"/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2pPr>
            <a:lvl3pPr marL="1257300" indent="-342900">
              <a:buFont typeface="+mj-lt"/>
              <a:buAutoNum type="alphaLcParenR"/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3pPr>
            <a:lvl4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4pPr>
            <a:lvl5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5pPr>
          </a:lstStyle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CAEA95BB-0FD6-4D94-81DB-8D38069818E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6C2568E-3CA5-4FDE-A375-CB503A7EDE34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AC4CC43B-9EB6-4465-8B1A-3F7180DAD0DF}" type="datetime1">
              <a:rPr lang="zh-CN" altLang="en-US" smtClean="0"/>
              <a:pPr/>
              <a:t>2024/6/4</a:t>
            </a:fld>
            <a:endParaRPr lang="en-US" altLang="zh-CN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E3EAC383-637D-4997-B597-28ADC11AA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  <p:cxnSp>
        <p:nvCxnSpPr>
          <p:cNvPr id="10" name="î$ļíďé">
            <a:extLst>
              <a:ext uri="{FF2B5EF4-FFF2-40B4-BE49-F238E27FC236}">
                <a16:creationId xmlns="" xmlns:a16="http://schemas.microsoft.com/office/drawing/2014/main" id="{5866F782-5852-4C4E-B3FE-2AD687E8AC1B}"/>
              </a:ext>
            </a:extLst>
          </p:cNvPr>
          <p:cNvCxnSpPr>
            <a:cxnSpLocks/>
          </p:cNvCxnSpPr>
          <p:nvPr userDrawn="1"/>
        </p:nvCxnSpPr>
        <p:spPr>
          <a:xfrm>
            <a:off x="3621019" y="1500188"/>
            <a:ext cx="0" cy="4633913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îSḻidê">
            <a:extLst>
              <a:ext uri="{FF2B5EF4-FFF2-40B4-BE49-F238E27FC236}">
                <a16:creationId xmlns="" xmlns:a16="http://schemas.microsoft.com/office/drawing/2014/main" id="{3CCCD118-A808-47B5-869B-310AF975DC9C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2626456" y="5219207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思源黑体 CN" panose="020B0500000000000000" pitchFamily="34" charset="-122"/>
              <a:ea typeface="思源黑体 CN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2" name="ïṧľîḑe">
            <a:extLst>
              <a:ext uri="{FF2B5EF4-FFF2-40B4-BE49-F238E27FC236}">
                <a16:creationId xmlns="" xmlns:a16="http://schemas.microsoft.com/office/drawing/2014/main" id="{111B8532-FC10-D4FB-A6DD-C81B4655B3C0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2">
              <a:alphaModFix amt="5000"/>
            </a:blip>
            <a:stretch>
              <a:fillRect t="-795" b="-7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9775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00C7662-4F6D-4B06-BB36-235FC06BF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799052"/>
            <a:ext cx="5731164" cy="951057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sz="240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pPr lvl="0" defTabSz="914354"/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9FF9930E-40DF-417D-8161-BD38EB172D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5731164" cy="2383991"/>
          </a:xfrm>
        </p:spPr>
        <p:txBody>
          <a:bodyPr/>
          <a:lstStyle>
            <a:lvl1pPr marL="0" indent="0">
              <a:buNone/>
              <a:defRPr lang="en-US" altLang="zh-CN" sz="1200" kern="120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Click to edit Master text styles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5279D9A-DC49-4C12-80D3-3D89C2783F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6834F10D-3A58-4285-A9DB-D9098A7BEDDD}" type="datetime1">
              <a:rPr lang="zh-CN" altLang="en-US" smtClean="0"/>
              <a:pPr/>
              <a:t>2024/6/4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1EF8C95-8814-4768-850F-851B6434A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894C1D7-7C5A-49B3-9D05-119C615E1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7F65B630-C7FF-41C0-9923-C5E5E29EED8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9" name="ïṧľîḑe">
            <a:extLst>
              <a:ext uri="{FF2B5EF4-FFF2-40B4-BE49-F238E27FC236}">
                <a16:creationId xmlns="" xmlns:a16="http://schemas.microsoft.com/office/drawing/2014/main" id="{D6D3B013-4ABD-F86F-E107-2F35D6E63A07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2">
              <a:alphaModFix amt="5000"/>
            </a:blip>
            <a:stretch>
              <a:fillRect t="-795" b="-7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12207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247FF78-C3ED-400F-0B06-FC367289A0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195" y="114942"/>
            <a:ext cx="671197" cy="29496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7ED64347-4179-1F5D-8BA8-2F5AAC25AAB3}"/>
              </a:ext>
            </a:extLst>
          </p:cNvPr>
          <p:cNvSpPr txBox="1"/>
          <p:nvPr userDrawn="1"/>
        </p:nvSpPr>
        <p:spPr>
          <a:xfrm>
            <a:off x="766613" y="6446976"/>
            <a:ext cx="20597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www.isengine.com.cn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2" name="ïṧľîḑe">
            <a:extLst>
              <a:ext uri="{FF2B5EF4-FFF2-40B4-BE49-F238E27FC236}">
                <a16:creationId xmlns="" xmlns:a16="http://schemas.microsoft.com/office/drawing/2014/main" id="{7C8293B9-80CD-B22B-689C-DBE0E14B5371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4">
              <a:alphaModFix amt="5000"/>
            </a:blip>
            <a:stretch>
              <a:fillRect t="-795" b="-7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7642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ïṧľîḑe">
            <a:extLst>
              <a:ext uri="{FF2B5EF4-FFF2-40B4-BE49-F238E27FC236}">
                <a16:creationId xmlns="" xmlns:a16="http://schemas.microsoft.com/office/drawing/2014/main" id="{473A12A2-D6F6-27A7-7AD3-B2FB01AD9F2C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2">
              <a:alphaModFix amt="16000"/>
            </a:blip>
            <a:stretch>
              <a:fillRect t="-795" b="-7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7" name="文本占位符 6">
            <a:extLst>
              <a:ext uri="{FF2B5EF4-FFF2-40B4-BE49-F238E27FC236}">
                <a16:creationId xmlns="" xmlns:a16="http://schemas.microsoft.com/office/drawing/2014/main" id="{C2320649-ACD7-42E9-A261-E6ED46ACB4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0400" y="2495360"/>
            <a:ext cx="10858500" cy="1643062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 algn="r">
              <a:buNone/>
              <a:defRPr lang="en-US" altLang="zh-CN" sz="3200" b="1" smtClean="0">
                <a:solidFill>
                  <a:schemeClr val="tx1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cs typeface="+mj-cs"/>
              </a:defRPr>
            </a:lvl1pPr>
            <a:lvl2pPr marL="457200" indent="0">
              <a:buNone/>
              <a:defRPr lang="en-US" altLang="zh-CN" smtClean="0"/>
            </a:lvl2pPr>
            <a:lvl3pPr>
              <a:defRPr lang="en-US" altLang="zh-CN" smtClean="0"/>
            </a:lvl3pPr>
            <a:lvl4pPr>
              <a:defRPr lang="en-US" altLang="zh-CN" smtClean="0"/>
            </a:lvl4pPr>
            <a:lvl5pPr>
              <a:defRPr lang="zh-CN" altLang="en-US"/>
            </a:lvl5pPr>
          </a:lstStyle>
          <a:p>
            <a:pPr marL="228600" lvl="0" indent="-228600" defTabSz="914354">
              <a:spcBef>
                <a:spcPct val="0"/>
              </a:spcBef>
            </a:pPr>
            <a:r>
              <a:rPr lang="en-US" altLang="zh-CN" dirty="0"/>
              <a:t>Click to edit Master text styles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="" xmlns:a16="http://schemas.microsoft.com/office/drawing/2014/main" id="{A01EED25-4D2A-435D-A5F9-01DCC2F0748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60400" y="5837829"/>
            <a:ext cx="5175248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altLang="zh-CN" sz="1200" b="0" smtClean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88A0E05B-55F4-A93D-7847-C3FB41F69CB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330702"/>
            <a:ext cx="671197" cy="29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8059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89307103-D92B-4D3C-B386-9FD58793C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 defTabSz="914354"/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0F8920D0-E0E5-40BB-AEDA-3D7A090924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7915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7" r:id="rId3"/>
    <p:sldLayoutId id="2147483651" r:id="rId4"/>
    <p:sldLayoutId id="2147483654" r:id="rId5"/>
    <p:sldLayoutId id="2147483656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思源黑体 CN" panose="020B0500000000000000" pitchFamily="34" charset="-122"/>
          <a:ea typeface="思源黑体 CN Normal" panose="020B04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" panose="020B0500000000000000" pitchFamily="34" charset="-122"/>
          <a:ea typeface="思源黑体 CN Normal" panose="020B04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思源黑体 CN" panose="020B0500000000000000" pitchFamily="34" charset="-122"/>
          <a:ea typeface="思源黑体 CN Normal" panose="020B04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思源黑体 CN" panose="020B0500000000000000" pitchFamily="34" charset="-122"/>
          <a:ea typeface="思源黑体 CN Normal" panose="020B04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思源黑体 CN" panose="020B0500000000000000" pitchFamily="34" charset="-122"/>
          <a:ea typeface="思源黑体 CN Normal" panose="020B04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思源黑体 CN" panose="020B0500000000000000" pitchFamily="34" charset="-122"/>
          <a:ea typeface="思源黑体 CN Normal" panose="020B04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0.xml"/><Relationship Id="rId3" Type="http://schemas.openxmlformats.org/officeDocument/2006/relationships/tags" Target="../tags/tag38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11" Type="http://schemas.openxmlformats.org/officeDocument/2006/relationships/chart" Target="../charts/chart23.xml"/><Relationship Id="rId5" Type="http://schemas.openxmlformats.org/officeDocument/2006/relationships/tags" Target="../tags/tag40.xml"/><Relationship Id="rId10" Type="http://schemas.openxmlformats.org/officeDocument/2006/relationships/chart" Target="../charts/chart22.xml"/><Relationship Id="rId4" Type="http://schemas.openxmlformats.org/officeDocument/2006/relationships/tags" Target="../tags/tag39.xml"/><Relationship Id="rId9" Type="http://schemas.openxmlformats.org/officeDocument/2006/relationships/chart" Target="../charts/chart2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4.xml"/><Relationship Id="rId3" Type="http://schemas.openxmlformats.org/officeDocument/2006/relationships/tags" Target="../tags/tag44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11" Type="http://schemas.openxmlformats.org/officeDocument/2006/relationships/chart" Target="../charts/chart27.xml"/><Relationship Id="rId5" Type="http://schemas.openxmlformats.org/officeDocument/2006/relationships/tags" Target="../tags/tag46.xml"/><Relationship Id="rId10" Type="http://schemas.openxmlformats.org/officeDocument/2006/relationships/chart" Target="../charts/chart26.xml"/><Relationship Id="rId4" Type="http://schemas.openxmlformats.org/officeDocument/2006/relationships/tags" Target="../tags/tag45.xml"/><Relationship Id="rId9" Type="http://schemas.openxmlformats.org/officeDocument/2006/relationships/chart" Target="../charts/chart2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8.xml"/><Relationship Id="rId3" Type="http://schemas.openxmlformats.org/officeDocument/2006/relationships/tags" Target="../tags/tag50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10" Type="http://schemas.openxmlformats.org/officeDocument/2006/relationships/chart" Target="../charts/chart30.xml"/><Relationship Id="rId4" Type="http://schemas.openxmlformats.org/officeDocument/2006/relationships/tags" Target="../tags/tag51.xml"/><Relationship Id="rId9" Type="http://schemas.openxmlformats.org/officeDocument/2006/relationships/chart" Target="../charts/char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54.xml"/><Relationship Id="rId1" Type="http://schemas.openxmlformats.org/officeDocument/2006/relationships/themeOverride" Target="../theme/themeOverride2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1.xml"/><Relationship Id="rId3" Type="http://schemas.openxmlformats.org/officeDocument/2006/relationships/tags" Target="../tags/tag57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11" Type="http://schemas.openxmlformats.org/officeDocument/2006/relationships/chart" Target="../charts/chart34.xml"/><Relationship Id="rId5" Type="http://schemas.openxmlformats.org/officeDocument/2006/relationships/tags" Target="../tags/tag59.xml"/><Relationship Id="rId10" Type="http://schemas.openxmlformats.org/officeDocument/2006/relationships/chart" Target="../charts/chart33.xml"/><Relationship Id="rId4" Type="http://schemas.openxmlformats.org/officeDocument/2006/relationships/tags" Target="../tags/tag58.xml"/><Relationship Id="rId9" Type="http://schemas.openxmlformats.org/officeDocument/2006/relationships/chart" Target="../charts/chart3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5.xml"/><Relationship Id="rId3" Type="http://schemas.openxmlformats.org/officeDocument/2006/relationships/tags" Target="../tags/tag63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tags" Target="../tags/tag66.xml"/><Relationship Id="rId11" Type="http://schemas.openxmlformats.org/officeDocument/2006/relationships/chart" Target="../charts/chart38.xml"/><Relationship Id="rId5" Type="http://schemas.openxmlformats.org/officeDocument/2006/relationships/tags" Target="../tags/tag65.xml"/><Relationship Id="rId10" Type="http://schemas.openxmlformats.org/officeDocument/2006/relationships/chart" Target="../charts/chart37.xml"/><Relationship Id="rId4" Type="http://schemas.openxmlformats.org/officeDocument/2006/relationships/tags" Target="../tags/tag64.xml"/><Relationship Id="rId9" Type="http://schemas.openxmlformats.org/officeDocument/2006/relationships/chart" Target="../charts/chart3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9.xml"/><Relationship Id="rId3" Type="http://schemas.openxmlformats.org/officeDocument/2006/relationships/tags" Target="../tags/tag69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11" Type="http://schemas.openxmlformats.org/officeDocument/2006/relationships/chart" Target="../charts/chart42.xml"/><Relationship Id="rId5" Type="http://schemas.openxmlformats.org/officeDocument/2006/relationships/tags" Target="../tags/tag71.xml"/><Relationship Id="rId10" Type="http://schemas.openxmlformats.org/officeDocument/2006/relationships/chart" Target="../charts/chart41.xml"/><Relationship Id="rId4" Type="http://schemas.openxmlformats.org/officeDocument/2006/relationships/tags" Target="../tags/tag70.xml"/><Relationship Id="rId9" Type="http://schemas.openxmlformats.org/officeDocument/2006/relationships/chart" Target="../charts/chart4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75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tags" Target="../tags/tag78.xml"/><Relationship Id="rId11" Type="http://schemas.openxmlformats.org/officeDocument/2006/relationships/chart" Target="../charts/chart45.xml"/><Relationship Id="rId5" Type="http://schemas.openxmlformats.org/officeDocument/2006/relationships/tags" Target="../tags/tag77.xml"/><Relationship Id="rId10" Type="http://schemas.openxmlformats.org/officeDocument/2006/relationships/chart" Target="../charts/chart44.xml"/><Relationship Id="rId4" Type="http://schemas.openxmlformats.org/officeDocument/2006/relationships/tags" Target="../tags/tag76.xml"/><Relationship Id="rId9" Type="http://schemas.openxmlformats.org/officeDocument/2006/relationships/chart" Target="../charts/chart4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79.xml"/><Relationship Id="rId1" Type="http://schemas.openxmlformats.org/officeDocument/2006/relationships/themeOverride" Target="../theme/themeOverride3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6.xml"/><Relationship Id="rId3" Type="http://schemas.openxmlformats.org/officeDocument/2006/relationships/tags" Target="../tags/tag82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tags" Target="../tags/tag85.xml"/><Relationship Id="rId11" Type="http://schemas.openxmlformats.org/officeDocument/2006/relationships/chart" Target="../charts/chart49.xml"/><Relationship Id="rId5" Type="http://schemas.openxmlformats.org/officeDocument/2006/relationships/tags" Target="../tags/tag84.xml"/><Relationship Id="rId10" Type="http://schemas.openxmlformats.org/officeDocument/2006/relationships/chart" Target="../charts/chart48.xml"/><Relationship Id="rId4" Type="http://schemas.openxmlformats.org/officeDocument/2006/relationships/tags" Target="../tags/tag83.xml"/><Relationship Id="rId9" Type="http://schemas.openxmlformats.org/officeDocument/2006/relationships/chart" Target="../charts/chart4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0.xml"/><Relationship Id="rId3" Type="http://schemas.openxmlformats.org/officeDocument/2006/relationships/tags" Target="../tags/tag88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tags" Target="../tags/tag91.xml"/><Relationship Id="rId11" Type="http://schemas.openxmlformats.org/officeDocument/2006/relationships/chart" Target="../charts/chart53.xml"/><Relationship Id="rId5" Type="http://schemas.openxmlformats.org/officeDocument/2006/relationships/tags" Target="../tags/tag90.xml"/><Relationship Id="rId10" Type="http://schemas.openxmlformats.org/officeDocument/2006/relationships/chart" Target="../charts/chart52.xml"/><Relationship Id="rId4" Type="http://schemas.openxmlformats.org/officeDocument/2006/relationships/tags" Target="../tags/tag89.xml"/><Relationship Id="rId9" Type="http://schemas.openxmlformats.org/officeDocument/2006/relationships/chart" Target="../charts/chart5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4.xml"/><Relationship Id="rId3" Type="http://schemas.openxmlformats.org/officeDocument/2006/relationships/tags" Target="../tags/tag94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11" Type="http://schemas.openxmlformats.org/officeDocument/2006/relationships/chart" Target="../charts/chart57.xml"/><Relationship Id="rId5" Type="http://schemas.openxmlformats.org/officeDocument/2006/relationships/tags" Target="../tags/tag96.xml"/><Relationship Id="rId10" Type="http://schemas.openxmlformats.org/officeDocument/2006/relationships/chart" Target="../charts/chart56.xml"/><Relationship Id="rId4" Type="http://schemas.openxmlformats.org/officeDocument/2006/relationships/tags" Target="../tags/tag95.xml"/><Relationship Id="rId9" Type="http://schemas.openxmlformats.org/officeDocument/2006/relationships/chart" Target="../charts/chart5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8.xml"/><Relationship Id="rId3" Type="http://schemas.openxmlformats.org/officeDocument/2006/relationships/tags" Target="../tags/tag100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10" Type="http://schemas.openxmlformats.org/officeDocument/2006/relationships/chart" Target="../charts/chart60.xml"/><Relationship Id="rId4" Type="http://schemas.openxmlformats.org/officeDocument/2006/relationships/tags" Target="../tags/tag101.xml"/><Relationship Id="rId9" Type="http://schemas.openxmlformats.org/officeDocument/2006/relationships/chart" Target="../charts/chart5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04.xml"/><Relationship Id="rId1" Type="http://schemas.openxmlformats.org/officeDocument/2006/relationships/themeOverride" Target="../theme/themeOverride50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tags" Target="../tags/tag7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chart" Target="../charts/chart4.xml"/><Relationship Id="rId5" Type="http://schemas.openxmlformats.org/officeDocument/2006/relationships/tags" Target="../tags/tag9.xml"/><Relationship Id="rId10" Type="http://schemas.openxmlformats.org/officeDocument/2006/relationships/chart" Target="../charts/chart3.xml"/><Relationship Id="rId4" Type="http://schemas.openxmlformats.org/officeDocument/2006/relationships/tags" Target="../tags/tag8.xml"/><Relationship Id="rId9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tags" Target="../tags/tag13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chart" Target="../charts/chart8.xml"/><Relationship Id="rId5" Type="http://schemas.openxmlformats.org/officeDocument/2006/relationships/tags" Target="../tags/tag15.xml"/><Relationship Id="rId10" Type="http://schemas.openxmlformats.org/officeDocument/2006/relationships/chart" Target="../charts/chart7.xml"/><Relationship Id="rId4" Type="http://schemas.openxmlformats.org/officeDocument/2006/relationships/tags" Target="../tags/tag14.xml"/><Relationship Id="rId9" Type="http://schemas.openxmlformats.org/officeDocument/2006/relationships/chart" Target="../charts/char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.xml"/><Relationship Id="rId3" Type="http://schemas.openxmlformats.org/officeDocument/2006/relationships/tags" Target="../tags/tag19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chart" Target="../charts/chart12.xml"/><Relationship Id="rId5" Type="http://schemas.openxmlformats.org/officeDocument/2006/relationships/tags" Target="../tags/tag21.xml"/><Relationship Id="rId10" Type="http://schemas.openxmlformats.org/officeDocument/2006/relationships/chart" Target="../charts/chart11.xml"/><Relationship Id="rId4" Type="http://schemas.openxmlformats.org/officeDocument/2006/relationships/tags" Target="../tags/tag20.xml"/><Relationship Id="rId9" Type="http://schemas.openxmlformats.org/officeDocument/2006/relationships/chart" Target="../charts/chart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3.xml"/><Relationship Id="rId3" Type="http://schemas.openxmlformats.org/officeDocument/2006/relationships/tags" Target="../tags/tag25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10" Type="http://schemas.openxmlformats.org/officeDocument/2006/relationships/chart" Target="../charts/chart15.xml"/><Relationship Id="rId4" Type="http://schemas.openxmlformats.org/officeDocument/2006/relationships/tags" Target="../tags/tag26.xml"/><Relationship Id="rId9" Type="http://schemas.openxmlformats.org/officeDocument/2006/relationships/chart" Target="../charts/char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6.xml"/><Relationship Id="rId3" Type="http://schemas.openxmlformats.org/officeDocument/2006/relationships/tags" Target="../tags/tag32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chart" Target="../charts/chart19.xml"/><Relationship Id="rId5" Type="http://schemas.openxmlformats.org/officeDocument/2006/relationships/tags" Target="../tags/tag34.xml"/><Relationship Id="rId10" Type="http://schemas.openxmlformats.org/officeDocument/2006/relationships/chart" Target="../charts/chart18.xml"/><Relationship Id="rId4" Type="http://schemas.openxmlformats.org/officeDocument/2006/relationships/tags" Target="../tags/tag33.xml"/><Relationship Id="rId9" Type="http://schemas.openxmlformats.org/officeDocument/2006/relationships/chart" Target="../charts/char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îṩḻïḓ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ïśľíḑé">
            <a:extLst>
              <a:ext uri="{FF2B5EF4-FFF2-40B4-BE49-F238E27FC236}">
                <a16:creationId xmlns="" xmlns:a16="http://schemas.microsoft.com/office/drawing/2014/main" id="{6C2532AA-A647-48FF-8A25-36777AF5B1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71839" y="2275754"/>
            <a:ext cx="9921270" cy="2152811"/>
          </a:xfrm>
        </p:spPr>
        <p:txBody>
          <a:bodyPr anchor="ctr"/>
          <a:lstStyle/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en-US" altLang="zh-CN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M.A.D.E </a:t>
            </a:r>
            <a:r>
              <a:rPr lang="zh-CN" alt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产业研究</a:t>
            </a:r>
            <a:r>
              <a:rPr lang="en-US" altLang="zh-CN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/>
            </a:r>
            <a:br>
              <a:rPr lang="en-US" altLang="zh-CN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</a:br>
            <a:r>
              <a: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价格</a:t>
            </a:r>
            <a:r>
              <a:rPr lang="en-US" altLang="zh-CN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/</a:t>
            </a:r>
            <a:r>
              <a: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优惠指数走势报告</a:t>
            </a:r>
            <a:endParaRPr lang="zh-CN" altLang="en-US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2" name="iṡ1íḑé">
            <a:extLst>
              <a:ext uri="{FF2B5EF4-FFF2-40B4-BE49-F238E27FC236}">
                <a16:creationId xmlns="" xmlns:a16="http://schemas.microsoft.com/office/drawing/2014/main" id="{BFF7D8B0-524B-4065-95EB-00BAEDA269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altLang="zh-CN" dirty="0"/>
              <a:t>www.</a:t>
            </a:r>
            <a:r>
              <a:rPr lang="en-US" altLang="zh-CN" dirty="0" err="1"/>
              <a:t>isengine</a:t>
            </a:r>
            <a:r>
              <a:rPr lang="en-US" altLang="zh-CN" dirty="0"/>
              <a:t>.</a:t>
            </a:r>
            <a:r>
              <a:rPr lang="en-GB" altLang="zh-CN" dirty="0"/>
              <a:t>com.cn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8CF4FA66-4ABF-62FE-B0FE-8439F2A24D95}"/>
              </a:ext>
            </a:extLst>
          </p:cNvPr>
          <p:cNvSpPr txBox="1"/>
          <p:nvPr/>
        </p:nvSpPr>
        <p:spPr>
          <a:xfrm>
            <a:off x="4470205" y="4730620"/>
            <a:ext cx="272453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2024</a:t>
            </a:r>
            <a:r>
              <a:rPr lang="zh-CN" altLang="en-US" b="1" dirty="0" smtClean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年</a:t>
            </a:r>
            <a:r>
              <a:rPr lang="en-US" altLang="zh-CN" b="1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4</a:t>
            </a:r>
            <a:r>
              <a:rPr lang="zh-CN" altLang="en-US" b="1" dirty="0" smtClean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endParaRPr lang="zh-CN" altLang="en-US" b="1" dirty="0">
              <a:solidFill>
                <a:schemeClr val="bg1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604724CA-FF36-5492-69EA-0E751D808D43}"/>
              </a:ext>
            </a:extLst>
          </p:cNvPr>
          <p:cNvSpPr txBox="1"/>
          <p:nvPr/>
        </p:nvSpPr>
        <p:spPr>
          <a:xfrm>
            <a:off x="2711384" y="1169216"/>
            <a:ext cx="624218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  <a:cs typeface="+mj-cs"/>
              </a:rPr>
              <a:t>全国乘用车市场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421421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=""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MADE·4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轿车市场优惠变化指数为</a:t>
            </a:r>
            <a:r>
              <a:rPr lang="en-US" altLang="zh-CN" b="1" dirty="0" smtClean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-4.11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市场优惠幅度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2.46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轿车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市场整体优惠幅度较上月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减少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2</a:t>
            </a:r>
            <a:r>
              <a:rPr lang="en-US" altLang="zh-CN" sz="1400" noProof="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,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900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，环比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下降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10.6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本月轿车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市场整体优惠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幅度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继续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呈现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下探走势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，各级别细分市场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优惠幅度都较上月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有不同程度的缩减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=""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=""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=""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=""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=""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=""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=""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3" name="Object 4">
            <a:extLst>
              <a:ext uri="{FF2B5EF4-FFF2-40B4-BE49-F238E27FC236}">
                <a16:creationId xmlns="" xmlns:a16="http://schemas.microsoft.com/office/drawing/2014/main" id="{B7536203-87DE-1E77-66E6-DA87B8D1DA18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419456353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="" xmlns:a16="http://schemas.microsoft.com/office/drawing/2014/main" id="{FB405FB2-DC1E-CD1C-4879-5617E08D33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8885895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=""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=""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=""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22" name="图表 21">
            <a:extLst>
              <a:ext uri="{FF2B5EF4-FFF2-40B4-BE49-F238E27FC236}">
                <a16:creationId xmlns="" xmlns:a16="http://schemas.microsoft.com/office/drawing/2014/main" id="{F66E925C-AABB-D840-E226-B0CF4AD706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21264702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23" name="表格 11">
            <a:extLst>
              <a:ext uri="{FF2B5EF4-FFF2-40B4-BE49-F238E27FC236}">
                <a16:creationId xmlns="" xmlns:a16="http://schemas.microsoft.com/office/drawing/2014/main" id="{395BBC46-0E83-D6F7-F5C9-68EF78CEC2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8307106"/>
              </p:ext>
            </p:extLst>
          </p:nvPr>
        </p:nvGraphicFramePr>
        <p:xfrm>
          <a:off x="9693481" y="3623018"/>
          <a:ext cx="646981" cy="2274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="" xmlns:a16="http://schemas.microsoft.com/office/drawing/2014/main" val="15100173"/>
                    </a:ext>
                  </a:extLst>
                </a:gridCol>
              </a:tblGrid>
              <a:tr h="4548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b="1" dirty="0" smtClean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-12.4%</a:t>
                      </a:r>
                      <a:endParaRPr lang="zh-CN" altLang="en-US" sz="900" b="1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16246468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 smtClean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-27.9%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73904893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 smtClean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-6.6%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47202782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 smtClean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-10.5%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26693138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 smtClean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-30.0%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24" name="图表 23">
            <a:extLst>
              <a:ext uri="{FF2B5EF4-FFF2-40B4-BE49-F238E27FC236}">
                <a16:creationId xmlns="" xmlns:a16="http://schemas.microsoft.com/office/drawing/2014/main" id="{F61A20A9-015C-D71C-B6E1-15B20A92FB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81624939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A47BB712-1CA5-BFB8-13F0-38BB3EC2B482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5779D6B9-65E6-EDDA-1092-C02144CE4985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本月轿车市场监测车型销量合计</a:t>
            </a:r>
            <a:r>
              <a:rPr lang="en-US" altLang="zh-CN" sz="900" b="1" kern="0" dirty="0" smtClean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68.6</a:t>
            </a:r>
            <a:r>
              <a:rPr kumimoji="0" lang="zh-CN" alt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万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辆</a:t>
            </a:r>
          </a:p>
        </p:txBody>
      </p:sp>
      <p:graphicFrame>
        <p:nvGraphicFramePr>
          <p:cNvPr id="43" name="图表 42">
            <a:extLst>
              <a:ext uri="{FF2B5EF4-FFF2-40B4-BE49-F238E27FC236}">
                <a16:creationId xmlns="" xmlns:a16="http://schemas.microsoft.com/office/drawing/2014/main" id="{D2F20FB4-99FC-E0A3-633C-E4859172013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58575252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BBA78F07-5B46-804C-3592-4C0DE36F42D8}"/>
              </a:ext>
            </a:extLst>
          </p:cNvPr>
          <p:cNvSpPr txBox="1"/>
          <p:nvPr/>
        </p:nvSpPr>
        <p:spPr>
          <a:xfrm>
            <a:off x="5990446" y="3707469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B</a:t>
            </a:r>
            <a:r>
              <a:rPr lang="zh-CN" altLang="en-US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</a:t>
            </a:r>
            <a:r>
              <a:rPr lang="en-US" altLang="zh-CN" sz="700" dirty="0" smtClean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20.1</a:t>
            </a:r>
            <a:r>
              <a:rPr lang="zh-CN" altLang="en-US" sz="700" dirty="0" smtClean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</a:t>
            </a: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辆</a:t>
            </a:r>
            <a:endParaRPr lang="en-US" altLang="zh-CN" sz="700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</a:t>
            </a:r>
            <a:r>
              <a:rPr lang="en-US" altLang="zh-CN" sz="700" dirty="0" smtClean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29%</a:t>
            </a:r>
            <a:endParaRPr lang="en-US" altLang="zh-CN" sz="700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BC36F532-8E8B-C6A5-57EB-69BE5F0DD925}"/>
              </a:ext>
            </a:extLst>
          </p:cNvPr>
          <p:cNvSpPr txBox="1"/>
          <p:nvPr/>
        </p:nvSpPr>
        <p:spPr>
          <a:xfrm>
            <a:off x="5399963" y="4594022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A</a:t>
            </a:r>
            <a:r>
              <a:rPr lang="zh-CN" altLang="en-US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</a:t>
            </a:r>
            <a:r>
              <a:rPr lang="en-US" altLang="zh-CN" sz="700" dirty="0" smtClean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30.2</a:t>
            </a:r>
            <a:r>
              <a:rPr lang="zh-CN" altLang="en-US" sz="700" dirty="0" smtClean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</a:t>
            </a: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辆</a:t>
            </a:r>
            <a:endParaRPr lang="en-US" altLang="zh-CN" sz="700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</a:t>
            </a:r>
            <a:r>
              <a:rPr lang="en-US" altLang="zh-CN" sz="700" dirty="0" smtClean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44%</a:t>
            </a:r>
            <a:endParaRPr lang="en-US" altLang="zh-CN" sz="700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5C1D8660-D5B8-0676-FC04-93407496F858}"/>
              </a:ext>
            </a:extLst>
          </p:cNvPr>
          <p:cNvSpPr txBox="1"/>
          <p:nvPr/>
        </p:nvSpPr>
        <p:spPr>
          <a:xfrm>
            <a:off x="7528297" y="3548521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级</a:t>
            </a:r>
            <a:endParaRPr lang="en-US" altLang="zh-CN" sz="1400" b="1" dirty="0">
              <a:solidFill>
                <a:schemeClr val="bg2">
                  <a:lumMod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</a:t>
            </a:r>
            <a:r>
              <a:rPr lang="en-US" altLang="zh-CN" sz="700" dirty="0" smtClean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8.4</a:t>
            </a:r>
            <a:r>
              <a:rPr lang="zh-CN" altLang="en-US" sz="700" dirty="0" smtClean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</a:t>
            </a:r>
            <a:r>
              <a:rPr lang="en-US" altLang="zh-CN" sz="700" dirty="0" smtClean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12%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F4FCF32A-1D9D-D10C-C01F-F0E27D5D88BF}"/>
              </a:ext>
            </a:extLst>
          </p:cNvPr>
          <p:cNvSpPr txBox="1"/>
          <p:nvPr/>
        </p:nvSpPr>
        <p:spPr>
          <a:xfrm>
            <a:off x="7528297" y="5509207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A0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级</a:t>
            </a:r>
            <a:endParaRPr lang="en-US" altLang="zh-CN" sz="1400" b="1" dirty="0">
              <a:solidFill>
                <a:schemeClr val="bg2">
                  <a:lumMod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6.1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9%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30C14A89-90B9-9C6E-EC35-FFDAE62941D8}"/>
              </a:ext>
            </a:extLst>
          </p:cNvPr>
          <p:cNvSpPr txBox="1"/>
          <p:nvPr/>
        </p:nvSpPr>
        <p:spPr>
          <a:xfrm>
            <a:off x="7528297" y="4712991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A00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级</a:t>
            </a:r>
            <a:endParaRPr lang="en-US" altLang="zh-CN" sz="1400" b="1" dirty="0">
              <a:solidFill>
                <a:schemeClr val="bg2">
                  <a:lumMod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</a:t>
            </a:r>
            <a:r>
              <a:rPr lang="en-US" altLang="zh-CN" sz="700" dirty="0" smtClean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3.9</a:t>
            </a:r>
            <a:r>
              <a:rPr lang="zh-CN" altLang="en-US" sz="700" dirty="0" smtClean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</a:t>
            </a:r>
            <a:r>
              <a:rPr lang="en-US" altLang="zh-CN" sz="700" dirty="0" smtClean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6%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586552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=""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MADE·4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市场优惠变化指数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为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-0.71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市场优惠幅度</a:t>
            </a:r>
            <a:r>
              <a:rPr lang="en-US" altLang="zh-CN" b="1" dirty="0" smtClean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2.52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市场优惠幅度较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上月下降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2</a:t>
            </a:r>
            <a:r>
              <a:rPr lang="en-US" altLang="zh-CN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,809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，环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比下跌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10.0%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en-US" altLang="zh-CN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整体优惠幅度继续呈现下探走势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，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各级别细分市场优惠幅度都较上月有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不同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程度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的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缩减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marL="0" lvl="0" indent="0" eaLnBrk="1" hangingPunct="1">
              <a:lnSpc>
                <a:spcPts val="2000"/>
              </a:lnSpc>
              <a:spcAft>
                <a:spcPts val="600"/>
              </a:spcAft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=""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—SUV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=""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=""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=""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=""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=""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=""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=""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4281196033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="" xmlns:a16="http://schemas.microsoft.com/office/drawing/2014/main" id="{C5D3D966-EBAA-6867-3083-FD0F013B34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6159157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="" xmlns:a16="http://schemas.microsoft.com/office/drawing/2014/main" id="{9010CCB9-1C2B-9EC3-B399-892A685E1B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829744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=""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 smtClean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-6.7%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 smtClean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-5.9%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 smtClean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-9.0%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 smtClean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-26.7%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="" xmlns:a16="http://schemas.microsoft.com/office/drawing/2014/main" id="{3DDB9DC2-4B5C-A016-81B9-1C773AA3C7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91034331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4" name="表格 12">
            <a:extLst>
              <a:ext uri="{FF2B5EF4-FFF2-40B4-BE49-F238E27FC236}">
                <a16:creationId xmlns="" xmlns:a16="http://schemas.microsoft.com/office/drawing/2014/main" id="{5D261EEF-CB65-332E-9F1E-11DAD0E180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800002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=""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=""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=""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841331210"/>
                  </a:ext>
                </a:extLst>
              </a:tr>
            </a:tbl>
          </a:graphicData>
        </a:graphic>
      </p:graphicFrame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06F88C36-CE3F-DBA4-C4A8-15693D320CA0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E43D16AD-0924-A449-1FCE-094292648749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本月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SUV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市场监测车型销量</a:t>
            </a:r>
            <a:r>
              <a:rPr kumimoji="0" lang="zh-CN" alt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合计</a:t>
            </a:r>
            <a:r>
              <a:rPr kumimoji="0" lang="en-US" altLang="zh-CN" sz="9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68</a:t>
            </a:r>
            <a:r>
              <a:rPr lang="en-US" altLang="zh-CN" sz="900" b="1" kern="0" dirty="0" smtClean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.2</a:t>
            </a:r>
            <a:r>
              <a:rPr kumimoji="0" lang="zh-CN" alt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万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辆</a:t>
            </a:r>
          </a:p>
        </p:txBody>
      </p:sp>
      <p:graphicFrame>
        <p:nvGraphicFramePr>
          <p:cNvPr id="42" name="图表 41">
            <a:extLst>
              <a:ext uri="{FF2B5EF4-FFF2-40B4-BE49-F238E27FC236}">
                <a16:creationId xmlns="" xmlns:a16="http://schemas.microsoft.com/office/drawing/2014/main" id="{0BFE06A1-6C61-A79A-1CD1-F5D6E75ECA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16856450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07609EAE-8504-DD52-5225-6D6562CE6862}"/>
              </a:ext>
            </a:extLst>
          </p:cNvPr>
          <p:cNvSpPr txBox="1"/>
          <p:nvPr/>
        </p:nvSpPr>
        <p:spPr>
          <a:xfrm>
            <a:off x="5830164" y="3771619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B</a:t>
            </a:r>
            <a:r>
              <a:rPr lang="zh-CN" altLang="en-US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</a:t>
            </a:r>
            <a:r>
              <a:rPr lang="en-US" altLang="zh-CN" sz="700" dirty="0" smtClean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22.0</a:t>
            </a:r>
            <a:r>
              <a:rPr lang="zh-CN" altLang="en-US" sz="700" dirty="0" smtClean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</a:t>
            </a: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辆</a:t>
            </a:r>
            <a:endParaRPr lang="en-US" altLang="zh-CN" sz="700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</a:t>
            </a:r>
            <a:r>
              <a:rPr lang="en-US" altLang="zh-CN" sz="700" dirty="0" smtClean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32%</a:t>
            </a:r>
            <a:endParaRPr lang="en-US" altLang="zh-CN" sz="700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7CBE410B-3B16-EA75-76A3-03562AED2F5A}"/>
              </a:ext>
            </a:extLst>
          </p:cNvPr>
          <p:cNvSpPr txBox="1"/>
          <p:nvPr/>
        </p:nvSpPr>
        <p:spPr>
          <a:xfrm>
            <a:off x="5743714" y="4883481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A</a:t>
            </a:r>
            <a:r>
              <a:rPr lang="zh-CN" altLang="en-US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</a:t>
            </a:r>
            <a:r>
              <a:rPr lang="en-US" altLang="zh-CN" sz="700" dirty="0" smtClean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34.7</a:t>
            </a:r>
            <a:r>
              <a:rPr lang="zh-CN" altLang="en-US" sz="700" dirty="0" smtClean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</a:t>
            </a: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辆</a:t>
            </a:r>
            <a:endParaRPr lang="en-US" altLang="zh-CN" sz="700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</a:t>
            </a:r>
            <a:r>
              <a:rPr lang="en-US" altLang="zh-CN" sz="700" dirty="0" smtClean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51%</a:t>
            </a:r>
            <a:endParaRPr lang="en-US" altLang="zh-CN" sz="700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9A92B934-85E7-C000-ED3B-6C91EDD3568C}"/>
              </a:ext>
            </a:extLst>
          </p:cNvPr>
          <p:cNvSpPr txBox="1"/>
          <p:nvPr/>
        </p:nvSpPr>
        <p:spPr>
          <a:xfrm>
            <a:off x="7528297" y="3708780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</a:t>
            </a:r>
            <a:r>
              <a:rPr lang="zh-CN" altLang="en-US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级</a:t>
            </a:r>
            <a:endParaRPr lang="en-US" altLang="zh-CN" sz="1400" b="1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监测销量</a:t>
            </a:r>
            <a:r>
              <a:rPr lang="en-US" altLang="zh-CN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</a:t>
            </a:r>
            <a:r>
              <a:rPr lang="en-US" altLang="zh-CN" sz="700" dirty="0" smtClean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6.9</a:t>
            </a:r>
            <a:r>
              <a:rPr lang="zh-CN" altLang="en-US" sz="700" dirty="0" smtClean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</a:t>
            </a:r>
            <a:r>
              <a:rPr lang="zh-CN" altLang="en-US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辆</a:t>
            </a:r>
            <a:endParaRPr lang="en-US" altLang="zh-CN" sz="7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份额占比</a:t>
            </a:r>
            <a:r>
              <a:rPr lang="en-US" altLang="zh-CN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</a:t>
            </a:r>
            <a:r>
              <a:rPr lang="en-US" altLang="zh-CN" sz="700" dirty="0" smtClean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10%</a:t>
            </a:r>
            <a:endParaRPr lang="en-US" altLang="zh-CN" sz="7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F70FA36F-351E-4818-671B-95602B4F96AD}"/>
              </a:ext>
            </a:extLst>
          </p:cNvPr>
          <p:cNvSpPr txBox="1"/>
          <p:nvPr/>
        </p:nvSpPr>
        <p:spPr>
          <a:xfrm>
            <a:off x="7570808" y="4975285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A0</a:t>
            </a:r>
            <a:r>
              <a:rPr lang="zh-CN" altLang="en-US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级</a:t>
            </a:r>
            <a:endParaRPr lang="en-US" altLang="zh-CN" sz="1400" b="1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监测销量</a:t>
            </a:r>
            <a:r>
              <a:rPr lang="en-US" altLang="zh-CN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</a:t>
            </a:r>
            <a:r>
              <a:rPr lang="en-US" altLang="zh-CN" sz="700" dirty="0" smtClean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4.6</a:t>
            </a:r>
            <a:r>
              <a:rPr lang="zh-CN" altLang="en-US" sz="700" dirty="0" smtClean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</a:t>
            </a:r>
            <a:r>
              <a:rPr lang="zh-CN" altLang="en-US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辆</a:t>
            </a:r>
            <a:endParaRPr lang="en-US" altLang="zh-CN" sz="7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份额占比</a:t>
            </a:r>
            <a:r>
              <a:rPr lang="en-US" altLang="zh-CN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</a:t>
            </a:r>
            <a:r>
              <a:rPr lang="en-US" altLang="zh-CN" sz="700" dirty="0" smtClean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7%</a:t>
            </a:r>
            <a:endParaRPr lang="en-US" altLang="zh-CN" sz="7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94013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=""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MADE·4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市场优惠变化指数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为</a:t>
            </a:r>
            <a:r>
              <a:rPr lang="en-US" altLang="zh-CN" b="1" dirty="0" smtClean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.71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幅度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2.18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市场整体优惠幅度较上月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增加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3,017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，环比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上升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16.0%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市场终端优惠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幅度继续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呈现扩大趋势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，除腾势</a:t>
            </a:r>
            <a:r>
              <a:rPr lang="en-US" altLang="zh-CN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D9 DM-</a:t>
            </a:r>
            <a:r>
              <a:rPr lang="en-US" altLang="zh-CN" sz="1400" dirty="0" err="1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i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外、本月销量</a:t>
            </a:r>
            <a:r>
              <a:rPr lang="en-US" altLang="zh-CN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Top10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的</a:t>
            </a:r>
            <a:r>
              <a:rPr lang="en-US" altLang="zh-CN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优惠幅度均有所提高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=""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—MPV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=""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=""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=""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=""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=""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=""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=""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852946276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" name="图表 1">
            <a:extLst>
              <a:ext uri="{FF2B5EF4-FFF2-40B4-BE49-F238E27FC236}">
                <a16:creationId xmlns="" xmlns:a16="http://schemas.microsoft.com/office/drawing/2014/main" id="{45CB3977-A073-885F-DF52-D87C198E47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71108871"/>
              </p:ext>
            </p:extLst>
          </p:nvPr>
        </p:nvGraphicFramePr>
        <p:xfrm>
          <a:off x="5325128" y="3261360"/>
          <a:ext cx="2829002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="" xmlns:a16="http://schemas.microsoft.com/office/drawing/2014/main" id="{7C95AC18-4CB4-B6A9-9B33-4F10609180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64492329"/>
              </p:ext>
            </p:extLst>
          </p:nvPr>
        </p:nvGraphicFramePr>
        <p:xfrm>
          <a:off x="5467046" y="3858070"/>
          <a:ext cx="2551517" cy="176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75148ED6-300F-E531-08B2-766D2A7C930A}"/>
              </a:ext>
            </a:extLst>
          </p:cNvPr>
          <p:cNvSpPr txBox="1"/>
          <p:nvPr/>
        </p:nvSpPr>
        <p:spPr>
          <a:xfrm>
            <a:off x="6349998" y="4595394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内圈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上月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0D75837E-DA5C-3453-FA96-A7C831FA6641}"/>
              </a:ext>
            </a:extLst>
          </p:cNvPr>
          <p:cNvSpPr txBox="1"/>
          <p:nvPr/>
        </p:nvSpPr>
        <p:spPr>
          <a:xfrm>
            <a:off x="6349998" y="4804850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外圈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本月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49175C59-F959-6A71-54AA-3124C755850B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aphicFrame>
        <p:nvGraphicFramePr>
          <p:cNvPr id="22" name="表格 21">
            <a:extLst>
              <a:ext uri="{FF2B5EF4-FFF2-40B4-BE49-F238E27FC236}">
                <a16:creationId xmlns="" xmlns:a16="http://schemas.microsoft.com/office/drawing/2014/main" id="{A3923C6F-C801-08EB-0C70-77E5CF7D0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4416189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=""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=""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=""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=""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车型</a:t>
                      </a: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市场优惠</a:t>
                      </a:r>
                      <a:endParaRPr lang="zh-CN" altLang="en-US" sz="5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优惠变化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u="none" strike="noStrike" dirty="0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腾势</a:t>
                      </a:r>
                      <a:r>
                        <a:rPr lang="en-US" sz="800" u="none" strike="noStrike" dirty="0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D9 DM-</a:t>
                      </a:r>
                      <a:r>
                        <a:rPr lang="en-US" sz="800" u="none" strike="noStrike" dirty="0" err="1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i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9,740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-5,764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u="none" strike="noStrike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0.8%</a:t>
                      </a:r>
                      <a:endParaRPr lang="en-US" altLang="zh-CN" sz="800" b="0" i="0" u="none" strike="noStrike">
                        <a:solidFill>
                          <a:srgbClr val="C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u="none" strike="noStrike" dirty="0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格瑞维亚 </a:t>
                      </a:r>
                      <a:r>
                        <a:rPr lang="en-US" sz="800" u="none" strike="noStrike" dirty="0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HEV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37,288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2,833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u="none" strike="noStrike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4.9%</a:t>
                      </a:r>
                      <a:endParaRPr lang="en-US" altLang="zh-CN" sz="800" b="0" i="0" u="none" strike="noStrike">
                        <a:solidFill>
                          <a:srgbClr val="C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u="none" strike="noStrike" dirty="0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别克</a:t>
                      </a:r>
                      <a:r>
                        <a:rPr lang="en-US" sz="800" u="none" strike="noStrike" dirty="0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GL8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21,459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144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-0.4%</a:t>
                      </a:r>
                      <a:endParaRPr lang="en-US" altLang="zh-CN" sz="800" b="0" i="0" u="none" strike="noStrike" dirty="0">
                        <a:solidFill>
                          <a:srgbClr val="0061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u="none" strike="noStrike" dirty="0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赛那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34,544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5,904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-1.3%</a:t>
                      </a:r>
                      <a:endParaRPr lang="en-US" altLang="zh-CN" sz="800" b="0" i="0" u="none" strike="noStrike" dirty="0">
                        <a:solidFill>
                          <a:srgbClr val="0061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u="none" strike="noStrike" dirty="0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传祺</a:t>
                      </a:r>
                      <a:r>
                        <a:rPr lang="en-US" sz="800" u="none" strike="noStrike" dirty="0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M8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11,471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2,309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u="none" strike="noStrike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1.1%</a:t>
                      </a:r>
                      <a:endParaRPr lang="en-US" altLang="zh-CN" sz="800" b="0" i="0" u="none" strike="noStrike">
                        <a:solidFill>
                          <a:srgbClr val="C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u="none" strike="noStrike" dirty="0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传祺</a:t>
                      </a:r>
                      <a:r>
                        <a:rPr lang="en-US" sz="800" u="none" strike="noStrike" dirty="0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M6 PRO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16,239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529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u="none" strike="noStrike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1.1%</a:t>
                      </a:r>
                      <a:endParaRPr lang="en-US" altLang="zh-CN" sz="800" b="0" i="0" u="none" strike="noStrike">
                        <a:solidFill>
                          <a:srgbClr val="C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u="none" strike="noStrike" dirty="0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奥德赛 锐 混动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35,675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517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u="none" strike="noStrike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1.4%</a:t>
                      </a:r>
                      <a:endParaRPr lang="en-US" altLang="zh-CN" sz="800" b="0" i="0" u="none" strike="noStrike">
                        <a:solidFill>
                          <a:srgbClr val="C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u="none" strike="noStrike" dirty="0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梦想家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42,605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8,651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u="none" strike="noStrike" dirty="0">
                          <a:solidFill>
                            <a:schemeClr val="tx1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0.0%</a:t>
                      </a:r>
                      <a:endParaRPr lang="en-US" altLang="zh-CN" sz="800" b="0" i="0" u="none" strike="noStrike" dirty="0">
                        <a:solidFill>
                          <a:schemeClr val="tx1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u="none" strike="noStrike" dirty="0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传祺</a:t>
                      </a:r>
                      <a:r>
                        <a:rPr lang="en-US" sz="800" u="none" strike="noStrike" dirty="0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E8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6,521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32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u="none" strike="noStrike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0.1%</a:t>
                      </a:r>
                      <a:endParaRPr lang="en-US" altLang="zh-CN" sz="800" b="0" i="0" u="none" strike="noStrike" dirty="0">
                        <a:solidFill>
                          <a:srgbClr val="C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u="none" strike="noStrike" dirty="0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艾力绅 混动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52,034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4,080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u="none" strike="noStrike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0.1%</a:t>
                      </a:r>
                      <a:endParaRPr lang="en-US" altLang="zh-CN" sz="800" b="0" i="0" u="none" strike="noStrike" dirty="0">
                        <a:solidFill>
                          <a:srgbClr val="C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200186641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0818526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=""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b="1" dirty="0" smtClean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2024</a:t>
            </a:r>
            <a:r>
              <a:rPr lang="zh-CN" altLang="en-US" sz="3600" b="1" dirty="0" smtClean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4</a:t>
            </a:r>
            <a:r>
              <a:rPr lang="zh-CN" altLang="en-US" sz="3600" b="1" dirty="0" smtClean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全国新能源乘用车市场价格指数</a:t>
            </a:r>
            <a:endParaRPr lang="en-GB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=""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422184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100" normalizeH="0" baseline="0" noProof="0" dirty="0">
                <a:ln>
                  <a:noFill/>
                </a:ln>
                <a:solidFill>
                  <a:srgbClr val="0061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</a:rPr>
              <a:t>03</a:t>
            </a:r>
            <a:endParaRPr kumimoji="0" lang="zh-CN" altLang="en-US" sz="8000" b="1" i="0" u="none" strike="noStrike" kern="1200" cap="none" spc="100" normalizeH="0" baseline="0" noProof="0" dirty="0">
              <a:ln>
                <a:noFill/>
              </a:ln>
              <a:solidFill>
                <a:srgbClr val="0061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0379510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=""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MADE·4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整体新能源市场价格变化指数为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-5.42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市场成交均价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16.84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本月新能源市场整体成交均价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下跌</a:t>
            </a:r>
            <a:r>
              <a:rPr lang="en-US" altLang="zh-CN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3,968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，环比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下降</a:t>
            </a:r>
            <a:r>
              <a:rPr lang="en-US" altLang="zh-CN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.3%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本月新能源市场整体成交均价继续小幅下跌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，轿车市场成交均价环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比出现上涨，而</a:t>
            </a:r>
            <a:r>
              <a:rPr lang="en-US" altLang="zh-CN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和</a:t>
            </a:r>
            <a:r>
              <a:rPr lang="en-US" altLang="zh-CN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市场成交均价环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比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下降</a:t>
            </a:r>
            <a:endParaRPr lang="en-US" altLang="zh-CN" sz="1400" dirty="0" smtClean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=""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=""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=""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=""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=""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5779D6B9-65E6-EDDA-1092-C02144CE4985}"/>
              </a:ext>
            </a:extLst>
          </p:cNvPr>
          <p:cNvSpPr txBox="1"/>
          <p:nvPr/>
        </p:nvSpPr>
        <p:spPr>
          <a:xfrm>
            <a:off x="5266430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本月整体新能源市场监测车型销量合计</a:t>
            </a:r>
            <a:r>
              <a:rPr kumimoji="0" lang="en-US" altLang="zh-CN" sz="9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64.3</a:t>
            </a:r>
            <a:r>
              <a:rPr kumimoji="0" lang="zh-CN" alt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万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辆</a:t>
            </a:r>
          </a:p>
        </p:txBody>
      </p:sp>
      <p:graphicFrame>
        <p:nvGraphicFramePr>
          <p:cNvPr id="42" name="图表 41">
            <a:extLst>
              <a:ext uri="{FF2B5EF4-FFF2-40B4-BE49-F238E27FC236}">
                <a16:creationId xmlns=""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40906983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=""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6652545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=""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轿车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 smtClean="0">
                          <a:solidFill>
                            <a:srgbClr val="9C0006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+6.0%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SUV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 smtClean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-4.9%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MPV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 smtClean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-5.4%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=""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109328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=""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=""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=""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=""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=""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48" name="图表 47">
            <a:extLst>
              <a:ext uri="{FF2B5EF4-FFF2-40B4-BE49-F238E27FC236}">
                <a16:creationId xmlns="" xmlns:a16="http://schemas.microsoft.com/office/drawing/2014/main" id="{118B8C74-EB11-3AA1-4855-42D648F3B3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87431577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B814328A-DA5D-0461-070F-4F64CC45AC9F}"/>
              </a:ext>
            </a:extLst>
          </p:cNvPr>
          <p:cNvSpPr txBox="1"/>
          <p:nvPr/>
        </p:nvSpPr>
        <p:spPr>
          <a:xfrm>
            <a:off x="5747954" y="4879062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轿车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 smtClean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33.2</a:t>
            </a:r>
            <a:r>
              <a:rPr kumimoji="0" lang="zh-CN" altLang="en-US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kumimoji="0" lang="en-US" altLang="zh-CN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52%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F646BDF4-1846-F0FD-AF52-31373012F56E}"/>
              </a:ext>
            </a:extLst>
          </p:cNvPr>
          <p:cNvSpPr txBox="1"/>
          <p:nvPr/>
        </p:nvSpPr>
        <p:spPr>
          <a:xfrm>
            <a:off x="5974715" y="3767200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SUV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noProof="0" dirty="0" smtClean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29</a:t>
            </a:r>
            <a:r>
              <a:rPr lang="en-US" altLang="zh-CN" sz="700" dirty="0" smtClean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.0</a:t>
            </a:r>
            <a:r>
              <a:rPr kumimoji="0" lang="zh-CN" altLang="en-US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 smtClean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45</a:t>
            </a:r>
            <a:r>
              <a:rPr kumimoji="0" lang="en-US" altLang="zh-CN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graphicFrame>
        <p:nvGraphicFramePr>
          <p:cNvPr id="52" name="Object 4">
            <a:extLst>
              <a:ext uri="{FF2B5EF4-FFF2-40B4-BE49-F238E27FC236}">
                <a16:creationId xmlns=""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557462156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=""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11750344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68DAB7E4-257F-738A-B5B7-EBE730EF65E6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172F3D55-1C61-75FC-E3F8-F5BB0C93D9BF}"/>
              </a:ext>
            </a:extLst>
          </p:cNvPr>
          <p:cNvSpPr txBox="1"/>
          <p:nvPr/>
        </p:nvSpPr>
        <p:spPr>
          <a:xfrm>
            <a:off x="7283162" y="5221154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</a:t>
            </a:r>
            <a:r>
              <a:rPr lang="en-US" altLang="zh-CN" sz="700" dirty="0" smtClean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2.1</a:t>
            </a:r>
            <a:r>
              <a:rPr lang="zh-CN" altLang="en-US" sz="700" dirty="0" smtClean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3</a:t>
            </a:r>
            <a:r>
              <a:rPr lang="en-US" altLang="zh-CN" sz="700" dirty="0" smtClean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99945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=""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MADE·4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新能源轿车市场价格变化指数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为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6.06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市场成交均价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13.28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本月新能源轿车市场成交均价较上月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上涨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7,542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，环比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上升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6.0%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本月新能源轿车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整体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均价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上涨，除</a:t>
            </a:r>
            <a:r>
              <a:rPr lang="en-US" altLang="zh-CN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C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级外其他细分市场成交均价环比下降，但</a:t>
            </a:r>
            <a:r>
              <a:rPr lang="en-US" altLang="zh-CN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C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级细分市场销量占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比和成交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均价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上涨推动该市场均价上扬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endParaRPr lang="en-US" altLang="zh-CN" sz="1400" dirty="0">
              <a:solidFill>
                <a:srgbClr val="C00000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=""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=""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=""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=""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=""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5779D6B9-65E6-EDDA-1092-C02144CE4985}"/>
              </a:ext>
            </a:extLst>
          </p:cNvPr>
          <p:cNvSpPr txBox="1"/>
          <p:nvPr/>
        </p:nvSpPr>
        <p:spPr>
          <a:xfrm>
            <a:off x="5299533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本月新能源轿车市场监测车型销量合计</a:t>
            </a:r>
            <a:r>
              <a:rPr kumimoji="0" lang="en-US" altLang="zh-CN" sz="9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33.2</a:t>
            </a:r>
            <a:r>
              <a:rPr kumimoji="0" lang="zh-CN" alt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万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辆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=""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=""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=""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852425600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="" xmlns:a16="http://schemas.microsoft.com/office/drawing/2014/main" id="{94B34CAF-5367-0E4E-A35E-46DA50AECD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96716628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="" xmlns:a16="http://schemas.microsoft.com/office/drawing/2014/main" id="{3CA8EA4B-F89F-C482-C688-DD1C33A1F5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6072429"/>
              </p:ext>
            </p:extLst>
          </p:nvPr>
        </p:nvGraphicFramePr>
        <p:xfrm>
          <a:off x="9693481" y="3695884"/>
          <a:ext cx="646981" cy="22017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="" xmlns:a16="http://schemas.microsoft.com/office/drawing/2014/main" val="15100173"/>
                    </a:ext>
                  </a:extLst>
                </a:gridCol>
              </a:tblGrid>
              <a:tr h="44035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b="1" dirty="0" smtClean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-0.5%</a:t>
                      </a:r>
                      <a:endParaRPr lang="zh-CN" altLang="en-US" sz="900" b="1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16246468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algn="ctr"/>
                      <a:r>
                        <a:rPr lang="en-US" altLang="zh-CN" sz="900" b="1" dirty="0" smtClean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-1.1%</a:t>
                      </a:r>
                      <a:endParaRPr lang="zh-CN" altLang="en-US" sz="900" b="1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139187881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 smtClean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-1.2%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472027824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 smtClean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-2.5%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266931384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 smtClean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+6.6%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="" xmlns:a16="http://schemas.microsoft.com/office/drawing/2014/main" id="{62AEAD40-6BD8-EA0B-346A-42436C63F4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56276625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="" xmlns:a16="http://schemas.microsoft.com/office/drawing/2014/main" id="{9BA214BF-5873-6C70-E929-AFE89A7743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0106697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=""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=""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=""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16" name="图表 15">
            <a:extLst>
              <a:ext uri="{FF2B5EF4-FFF2-40B4-BE49-F238E27FC236}">
                <a16:creationId xmlns="" xmlns:a16="http://schemas.microsoft.com/office/drawing/2014/main" id="{D2F20FB4-99FC-E0A3-633C-E4859172013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3261800"/>
              </p:ext>
            </p:extLst>
          </p:nvPr>
        </p:nvGraphicFramePr>
        <p:xfrm>
          <a:off x="5066663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BBA78F07-5B46-804C-3592-4C0DE36F42D8}"/>
              </a:ext>
            </a:extLst>
          </p:cNvPr>
          <p:cNvSpPr txBox="1"/>
          <p:nvPr/>
        </p:nvSpPr>
        <p:spPr>
          <a:xfrm>
            <a:off x="6169845" y="3672978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B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noProof="0" dirty="0" smtClean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7</a:t>
            </a:r>
            <a:r>
              <a:rPr lang="en-US" altLang="zh-CN" sz="700" dirty="0" smtClean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.3</a:t>
            </a:r>
            <a:r>
              <a:rPr kumimoji="0" lang="zh-CN" altLang="en-US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kumimoji="0" lang="en-US" altLang="zh-CN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22%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BC36F532-8E8B-C6A5-57EB-69BE5F0DD925}"/>
              </a:ext>
            </a:extLst>
          </p:cNvPr>
          <p:cNvSpPr txBox="1"/>
          <p:nvPr/>
        </p:nvSpPr>
        <p:spPr>
          <a:xfrm>
            <a:off x="5647845" y="4465971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A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11.4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kumimoji="0" lang="en-US" altLang="zh-CN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34%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5C1D8660-D5B8-0676-FC04-93407496F858}"/>
              </a:ext>
            </a:extLst>
          </p:cNvPr>
          <p:cNvSpPr txBox="1"/>
          <p:nvPr/>
        </p:nvSpPr>
        <p:spPr>
          <a:xfrm>
            <a:off x="7083824" y="4066744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C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kumimoji="0" lang="en-US" altLang="zh-CN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4</a:t>
            </a:r>
            <a:r>
              <a:rPr lang="en-US" altLang="zh-CN" sz="700" dirty="0" smtClean="0">
                <a:solidFill>
                  <a:srgbClr val="2F2F2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.9</a:t>
            </a:r>
            <a:r>
              <a:rPr kumimoji="0" lang="zh-CN" altLang="en-US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 smtClean="0">
                <a:solidFill>
                  <a:srgbClr val="2F2F2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15</a:t>
            </a:r>
            <a:r>
              <a:rPr kumimoji="0" lang="en-US" altLang="zh-CN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F4FCF32A-1D9D-D10C-C01F-F0E27D5D88BF}"/>
              </a:ext>
            </a:extLst>
          </p:cNvPr>
          <p:cNvSpPr txBox="1"/>
          <p:nvPr/>
        </p:nvSpPr>
        <p:spPr>
          <a:xfrm>
            <a:off x="6964407" y="4667545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A00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kumimoji="0" lang="en-US" altLang="zh-CN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3.9</a:t>
            </a:r>
            <a:r>
              <a:rPr kumimoji="0" lang="zh-CN" altLang="en-US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kumimoji="0" lang="en-US" altLang="zh-CN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12%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84D2012F-C59F-57FD-D539-3D30F7ECABB3}"/>
              </a:ext>
            </a:extLst>
          </p:cNvPr>
          <p:cNvSpPr txBox="1"/>
          <p:nvPr/>
        </p:nvSpPr>
        <p:spPr>
          <a:xfrm>
            <a:off x="6550631" y="5150030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A0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kumimoji="0" lang="en-US" altLang="zh-CN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5.7</a:t>
            </a:r>
            <a:r>
              <a:rPr kumimoji="0" lang="zh-CN" altLang="en-US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 smtClean="0">
                <a:solidFill>
                  <a:srgbClr val="2F2F2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17</a:t>
            </a:r>
            <a:r>
              <a:rPr kumimoji="0" lang="en-US" altLang="zh-CN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1D00BE6F-CB65-C6C9-DD07-39CC4CC6C5DD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45909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=""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MADE·4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市场价格变化指数为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-9.97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市场成交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均价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19.44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市场整体成交均价较上月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下跌</a:t>
            </a:r>
            <a:r>
              <a:rPr lang="en-US" altLang="zh-CN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9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,991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，环比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下降</a:t>
            </a:r>
            <a:r>
              <a:rPr lang="en-US" altLang="zh-CN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4.9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noProof="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市场成交均价出现较明显下降，其中销量占比最大的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A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级和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B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级细分市场终端价格都出现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明显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下跌，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A0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级和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级则小幅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上涨</a:t>
            </a:r>
            <a:endParaRPr lang="en-US" altLang="zh-CN" sz="1400" dirty="0">
              <a:solidFill>
                <a:srgbClr val="C00000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=""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0652DA56-DA00-629D-6657-62214F9E337C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" name="AutoShape 12">
              <a:extLst>
                <a:ext uri="{FF2B5EF4-FFF2-40B4-BE49-F238E27FC236}">
                  <a16:creationId xmlns="" xmlns:a16="http://schemas.microsoft.com/office/drawing/2014/main" id="{C3CEC3D2-E94C-6808-BCED-72BA141532D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" name="Text Box 10">
              <a:extLst>
                <a:ext uri="{FF2B5EF4-FFF2-40B4-BE49-F238E27FC236}">
                  <a16:creationId xmlns="" xmlns:a16="http://schemas.microsoft.com/office/drawing/2014/main" id="{016B7B97-1EE1-69B6-F440-3CDFAE30B3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FB2F0498-33FD-8034-4DE2-7C63E0FF1D72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8" name="AutoShape 12">
              <a:extLst>
                <a:ext uri="{FF2B5EF4-FFF2-40B4-BE49-F238E27FC236}">
                  <a16:creationId xmlns="" xmlns:a16="http://schemas.microsoft.com/office/drawing/2014/main" id="{962A4836-1F92-5435-44A5-779DD6358BF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9" name="Text Box 10">
              <a:extLst>
                <a:ext uri="{FF2B5EF4-FFF2-40B4-BE49-F238E27FC236}">
                  <a16:creationId xmlns="" xmlns:a16="http://schemas.microsoft.com/office/drawing/2014/main" id="{9317A862-38D4-76AD-E7DD-C429B82F49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E43D16AD-0924-A449-1FCE-094292648749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本月新能源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SUV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市场监测车型销量</a:t>
            </a:r>
            <a:r>
              <a:rPr kumimoji="0" lang="zh-CN" alt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合计</a:t>
            </a:r>
            <a:r>
              <a:rPr kumimoji="0" lang="en-US" altLang="zh-CN" sz="9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29</a:t>
            </a:r>
            <a:r>
              <a:rPr lang="en-US" altLang="zh-CN" sz="900" b="1" kern="0" dirty="0" smtClean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.0</a:t>
            </a:r>
            <a:r>
              <a:rPr kumimoji="0" lang="zh-CN" alt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万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辆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FE857E17-F819-B5F7-5495-66A51065EBDB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12" name="AutoShape 12">
              <a:extLst>
                <a:ext uri="{FF2B5EF4-FFF2-40B4-BE49-F238E27FC236}">
                  <a16:creationId xmlns="" xmlns:a16="http://schemas.microsoft.com/office/drawing/2014/main" id="{AF4877AB-6C89-F280-FC7C-9E70006291A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3" name="Text Box 10">
              <a:extLst>
                <a:ext uri="{FF2B5EF4-FFF2-40B4-BE49-F238E27FC236}">
                  <a16:creationId xmlns="" xmlns:a16="http://schemas.microsoft.com/office/drawing/2014/main" id="{A5FBF5A7-D9E1-226D-030B-7181981228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14" name="Object 4">
            <a:extLst>
              <a:ext uri="{FF2B5EF4-FFF2-40B4-BE49-F238E27FC236}">
                <a16:creationId xmlns="" xmlns:a16="http://schemas.microsoft.com/office/drawing/2014/main" id="{4292D4F0-740D-1F5F-A270-95C04F707201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988325340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5" name="图表 14">
            <a:extLst>
              <a:ext uri="{FF2B5EF4-FFF2-40B4-BE49-F238E27FC236}">
                <a16:creationId xmlns="" xmlns:a16="http://schemas.microsoft.com/office/drawing/2014/main" id="{D3489D74-3174-E25D-BB0E-E827220DC6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30983491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6" name="表格 11">
            <a:extLst>
              <a:ext uri="{FF2B5EF4-FFF2-40B4-BE49-F238E27FC236}">
                <a16:creationId xmlns="" xmlns:a16="http://schemas.microsoft.com/office/drawing/2014/main" id="{FB131979-B0C2-211A-79FC-1054F5D7CC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7936894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=""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b="1" dirty="0" smtClean="0">
                          <a:solidFill>
                            <a:srgbClr val="9C0006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+4.6</a:t>
                      </a:r>
                      <a:r>
                        <a:rPr lang="en-US" altLang="zh-CN" sz="900" b="1" dirty="0">
                          <a:solidFill>
                            <a:srgbClr val="9C0006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%</a:t>
                      </a:r>
                      <a:endParaRPr lang="zh-CN" altLang="en-US" sz="900" b="1" dirty="0">
                        <a:solidFill>
                          <a:srgbClr val="9C0006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 smtClean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-1.0%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</a:t>
                      </a:r>
                      <a:r>
                        <a:rPr lang="en-US" altLang="zh-CN" sz="900" b="1" kern="1200" dirty="0" smtClean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2.9%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</a:t>
                      </a:r>
                      <a:r>
                        <a:rPr lang="en-US" altLang="zh-CN" sz="900" b="1" kern="1200" dirty="0" smtClean="0">
                          <a:solidFill>
                            <a:srgbClr val="9C0006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3.0%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7" name="图表 16">
            <a:extLst>
              <a:ext uri="{FF2B5EF4-FFF2-40B4-BE49-F238E27FC236}">
                <a16:creationId xmlns="" xmlns:a16="http://schemas.microsoft.com/office/drawing/2014/main" id="{52CE1AB5-60F8-BCF6-E3B0-A00EEA6DE9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70117331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8" name="表格 12">
            <a:extLst>
              <a:ext uri="{FF2B5EF4-FFF2-40B4-BE49-F238E27FC236}">
                <a16:creationId xmlns="" xmlns:a16="http://schemas.microsoft.com/office/drawing/2014/main" id="{5EE946D7-FFC8-C48C-75BA-B80BCDE345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0284299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=""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=""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=""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19" name="图表 18">
            <a:extLst>
              <a:ext uri="{FF2B5EF4-FFF2-40B4-BE49-F238E27FC236}">
                <a16:creationId xmlns="" xmlns:a16="http://schemas.microsoft.com/office/drawing/2014/main" id="{0BFE06A1-6C61-A79A-1CD1-F5D6E75ECA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1502618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07609EAE-8504-DD52-5225-6D6562CE6862}"/>
              </a:ext>
            </a:extLst>
          </p:cNvPr>
          <p:cNvSpPr txBox="1"/>
          <p:nvPr/>
        </p:nvSpPr>
        <p:spPr>
          <a:xfrm>
            <a:off x="5577290" y="3871152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B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kumimoji="0" lang="en-US" altLang="zh-CN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9.7</a:t>
            </a:r>
            <a:r>
              <a:rPr kumimoji="0" lang="zh-CN" altLang="en-US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 smtClean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33</a:t>
            </a:r>
            <a:r>
              <a:rPr kumimoji="0" lang="en-US" altLang="zh-CN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7CBE410B-3B16-EA75-76A3-03562AED2F5A}"/>
              </a:ext>
            </a:extLst>
          </p:cNvPr>
          <p:cNvSpPr txBox="1"/>
          <p:nvPr/>
        </p:nvSpPr>
        <p:spPr>
          <a:xfrm>
            <a:off x="5780672" y="4941922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A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 smtClean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12.5</a:t>
            </a:r>
            <a:r>
              <a:rPr kumimoji="0" lang="zh-CN" altLang="en-US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 smtClean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43</a:t>
            </a:r>
            <a:r>
              <a:rPr kumimoji="0" lang="en-US" altLang="zh-CN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9A92B934-85E7-C000-ED3B-6C91EDD3568C}"/>
              </a:ext>
            </a:extLst>
          </p:cNvPr>
          <p:cNvSpPr txBox="1"/>
          <p:nvPr/>
        </p:nvSpPr>
        <p:spPr>
          <a:xfrm>
            <a:off x="6621290" y="4080096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C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4.8</a:t>
            </a:r>
            <a:r>
              <a:rPr kumimoji="0" lang="zh-CN" altLang="en-US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 smtClean="0">
                <a:solidFill>
                  <a:srgbClr val="2F2F2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17</a:t>
            </a:r>
            <a:r>
              <a:rPr kumimoji="0" lang="en-US" altLang="zh-CN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F70FA36F-351E-4818-671B-95602B4F96AD}"/>
              </a:ext>
            </a:extLst>
          </p:cNvPr>
          <p:cNvSpPr txBox="1"/>
          <p:nvPr/>
        </p:nvSpPr>
        <p:spPr>
          <a:xfrm>
            <a:off x="7523933" y="5156999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A0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kumimoji="0" lang="en-US" altLang="zh-CN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2.0</a:t>
            </a:r>
            <a:r>
              <a:rPr kumimoji="0" lang="zh-CN" altLang="en-US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kumimoji="0" lang="en-US" altLang="zh-CN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7%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EDC20B73-6FDC-1E91-7688-CE08E21B1001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39101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=""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MADE·4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市场价格变化指数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为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4.11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市场成交均价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36.76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市场整体成交均价较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上月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下跌</a:t>
            </a:r>
            <a:r>
              <a:rPr lang="en-US" altLang="zh-CN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21,123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，环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比下降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5.4%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成交均价有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所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下跌，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梦想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家、理想</a:t>
            </a:r>
            <a:r>
              <a:rPr lang="en-US" altLang="zh-CN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MEGA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销量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占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比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较高</a:t>
            </a:r>
            <a:r>
              <a:rPr lang="zh-CN" altLang="en-US" sz="1400" noProof="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但均价下降大导致拉低了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整体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市场成交均价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=""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=""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=""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=""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=""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=""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=""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=""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765131996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2" name="图表 1">
            <a:extLst>
              <a:ext uri="{FF2B5EF4-FFF2-40B4-BE49-F238E27FC236}">
                <a16:creationId xmlns="" xmlns:a16="http://schemas.microsoft.com/office/drawing/2014/main" id="{98B8F941-A0C3-5350-6DB5-09D7B5BB69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22252187"/>
              </p:ext>
            </p:extLst>
          </p:nvPr>
        </p:nvGraphicFramePr>
        <p:xfrm>
          <a:off x="5325128" y="3261360"/>
          <a:ext cx="2829002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="" xmlns:a16="http://schemas.microsoft.com/office/drawing/2014/main" id="{A3923C6F-C801-08EB-0C70-77E5CF7D0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1319893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=""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=""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=""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=""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车型</a:t>
                      </a: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成交均价</a:t>
                      </a:r>
                      <a:endParaRPr lang="zh-CN" altLang="en-US" sz="5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均价变化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8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腾势</a:t>
                      </a:r>
                      <a:r>
                        <a:rPr lang="en-US" sz="8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D9 DM-</a:t>
                      </a:r>
                      <a:r>
                        <a:rPr lang="en-US" sz="800" b="0" i="0" u="none" strike="noStrike" kern="1200" dirty="0" err="1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i</a:t>
                      </a:r>
                      <a:endParaRPr lang="en-US" sz="800" b="0" i="0" u="none" strike="noStrike" kern="1200" dirty="0">
                        <a:solidFill>
                          <a:srgbClr val="595959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403,384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302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7.4%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800" b="0" i="0" u="none" strike="noStrike" kern="120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梦想家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334,491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-12,652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1.7%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800" b="0" i="0" u="none" strike="noStrike" kern="120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传祺</a:t>
                      </a:r>
                      <a:r>
                        <a:rPr lang="en-US" sz="800" b="0" i="0" u="none" strike="noStrike" kern="120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E8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222,290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967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1.7%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800" b="0" i="0" u="none" strike="noStrike" kern="120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小鹏</a:t>
                      </a:r>
                      <a:r>
                        <a:rPr lang="en-US" sz="800" b="0" i="0" u="none" strike="noStrike" kern="120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X9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392,623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380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-8.0%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8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传祺</a:t>
                      </a:r>
                      <a:r>
                        <a:rPr lang="en-US" sz="8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E9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342,320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-1,400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0.9%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8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理想</a:t>
                      </a:r>
                      <a:r>
                        <a:rPr lang="en-US" sz="8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MEGA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529,800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-30,000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-8.3%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8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高山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372,285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1,001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0.9%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8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极狐考拉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133,586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-1,390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0.7%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8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极氪</a:t>
                      </a:r>
                      <a:r>
                        <a:rPr lang="en-US" altLang="zh-CN" sz="8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009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561,495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42,138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0.0%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8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腾势</a:t>
                      </a:r>
                      <a:r>
                        <a:rPr lang="en-US" sz="8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D9 EV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402,552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365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0.6%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2001866413"/>
                  </a:ext>
                </a:extLst>
              </a:tr>
            </a:tbl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="" xmlns:a16="http://schemas.microsoft.com/office/drawing/2014/main" id="{1351314C-2943-9FAB-7664-074E3E4082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12930164"/>
              </p:ext>
            </p:extLst>
          </p:nvPr>
        </p:nvGraphicFramePr>
        <p:xfrm>
          <a:off x="5467046" y="3858070"/>
          <a:ext cx="2551517" cy="176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A976C1EF-ACD6-0236-25A1-21D3CFE0A1ED}"/>
              </a:ext>
            </a:extLst>
          </p:cNvPr>
          <p:cNvSpPr txBox="1"/>
          <p:nvPr/>
        </p:nvSpPr>
        <p:spPr>
          <a:xfrm>
            <a:off x="6349998" y="4595394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内圈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上月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39C7E0B5-BC86-33E6-B377-2468EA509648}"/>
              </a:ext>
            </a:extLst>
          </p:cNvPr>
          <p:cNvSpPr txBox="1"/>
          <p:nvPr/>
        </p:nvSpPr>
        <p:spPr>
          <a:xfrm>
            <a:off x="6349998" y="4804850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外圈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本月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3C4C4823-2B51-B533-2DDC-DCA6E7F74F94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32359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=""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2024</a:t>
            </a:r>
            <a:r>
              <a:rPr lang="zh-CN" altLang="en-US" sz="3600" dirty="0" smtClean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</a:t>
            </a:r>
            <a:r>
              <a:rPr lang="en-US" altLang="zh-CN" sz="36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4</a:t>
            </a:r>
            <a:r>
              <a:rPr lang="zh-CN" altLang="en-US" sz="3600" dirty="0" smtClean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月</a:t>
            </a:r>
            <a:endParaRPr lang="en-US" altLang="zh-CN" sz="3600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36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全国新能源乘用车市场优惠指数</a:t>
            </a:r>
            <a:endParaRPr lang="en-GB" altLang="zh-CN" sz="3600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=""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422184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100" normalizeH="0" baseline="0" noProof="0" dirty="0">
                <a:ln>
                  <a:noFill/>
                </a:ln>
                <a:solidFill>
                  <a:srgbClr val="0061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</a:rPr>
              <a:t>04</a:t>
            </a:r>
            <a:endParaRPr kumimoji="0" lang="zh-CN" altLang="en-US" sz="8000" b="1" i="0" u="none" strike="noStrike" kern="1200" cap="none" spc="100" normalizeH="0" baseline="0" noProof="0" dirty="0">
              <a:ln>
                <a:noFill/>
              </a:ln>
              <a:solidFill>
                <a:srgbClr val="0061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6527293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=""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MADE·4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整体新能源市场优惠变化指数为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-2.44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市场优惠幅度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1.05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本月新能源市场整体优惠幅度较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上月下跌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4</a:t>
            </a:r>
            <a:r>
              <a:rPr lang="en-US" altLang="zh-CN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,121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，环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比下降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28.1%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新能源市场整体终端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优惠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有所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下降，细分市场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中轿车和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市场终端优惠减少，</a:t>
            </a:r>
            <a:r>
              <a:rPr lang="en-US" altLang="zh-CN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终端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优惠增加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=""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=""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=""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=""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=""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42" name="图表 41">
            <a:extLst>
              <a:ext uri="{FF2B5EF4-FFF2-40B4-BE49-F238E27FC236}">
                <a16:creationId xmlns=""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5139919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=""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2120488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=""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轿车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 smtClean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-18.9%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SUV</a:t>
                      </a:r>
                    </a:p>
                    <a:p>
                      <a:pPr algn="ctr"/>
                      <a:r>
                        <a:rPr lang="en-US" altLang="zh-CN" sz="900" b="1" kern="1200" dirty="0" smtClean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-40.4%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MPV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 smtClean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+10.1%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=""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5004774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=""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=""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=""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=""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=""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=""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839365959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=""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49737341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1D6D568A-6696-A5B9-ECB1-3094755178DB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5779D6B9-65E6-EDDA-1092-C02144CE4985}"/>
              </a:ext>
            </a:extLst>
          </p:cNvPr>
          <p:cNvSpPr txBox="1"/>
          <p:nvPr/>
        </p:nvSpPr>
        <p:spPr>
          <a:xfrm>
            <a:off x="5266430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本月整体新能源市场监测车型销量合计</a:t>
            </a:r>
            <a:r>
              <a:rPr kumimoji="0" lang="en-US" altLang="zh-CN" sz="9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64.3</a:t>
            </a:r>
            <a:r>
              <a:rPr kumimoji="0" lang="zh-CN" alt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万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辆</a:t>
            </a:r>
          </a:p>
        </p:txBody>
      </p:sp>
      <p:graphicFrame>
        <p:nvGraphicFramePr>
          <p:cNvPr id="27" name="图表 26">
            <a:extLst>
              <a:ext uri="{FF2B5EF4-FFF2-40B4-BE49-F238E27FC236}">
                <a16:creationId xmlns="" xmlns:a16="http://schemas.microsoft.com/office/drawing/2014/main" id="{118B8C74-EB11-3AA1-4855-42D648F3B3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55167182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B814328A-DA5D-0461-070F-4F64CC45AC9F}"/>
              </a:ext>
            </a:extLst>
          </p:cNvPr>
          <p:cNvSpPr txBox="1"/>
          <p:nvPr/>
        </p:nvSpPr>
        <p:spPr>
          <a:xfrm>
            <a:off x="5747954" y="4879062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轿车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 smtClean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33.2</a:t>
            </a:r>
            <a:r>
              <a:rPr kumimoji="0" lang="zh-CN" altLang="en-US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kumimoji="0" lang="en-US" altLang="zh-CN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52%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F646BDF4-1846-F0FD-AF52-31373012F56E}"/>
              </a:ext>
            </a:extLst>
          </p:cNvPr>
          <p:cNvSpPr txBox="1"/>
          <p:nvPr/>
        </p:nvSpPr>
        <p:spPr>
          <a:xfrm>
            <a:off x="5974715" y="3767200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SUV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noProof="0" dirty="0" smtClean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29</a:t>
            </a:r>
            <a:r>
              <a:rPr lang="en-US" altLang="zh-CN" sz="700" dirty="0" smtClean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.0</a:t>
            </a:r>
            <a:r>
              <a:rPr kumimoji="0" lang="zh-CN" altLang="en-US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 smtClean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45</a:t>
            </a:r>
            <a:r>
              <a:rPr kumimoji="0" lang="en-US" altLang="zh-CN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172F3D55-1C61-75FC-E3F8-F5BB0C93D9BF}"/>
              </a:ext>
            </a:extLst>
          </p:cNvPr>
          <p:cNvSpPr txBox="1"/>
          <p:nvPr/>
        </p:nvSpPr>
        <p:spPr>
          <a:xfrm>
            <a:off x="7283162" y="5221154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</a:t>
            </a:r>
            <a:r>
              <a:rPr lang="en-US" altLang="zh-CN" sz="700" dirty="0" smtClean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2.1</a:t>
            </a:r>
            <a:r>
              <a:rPr lang="zh-CN" altLang="en-US" sz="700" dirty="0" smtClean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3</a:t>
            </a:r>
            <a:r>
              <a:rPr lang="en-US" altLang="zh-CN" sz="700" dirty="0" smtClean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1017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ṧḷíḑ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ṧlîḋe">
            <a:extLst>
              <a:ext uri="{FF2B5EF4-FFF2-40B4-BE49-F238E27FC236}">
                <a16:creationId xmlns="" xmlns:a16="http://schemas.microsoft.com/office/drawing/2014/main" id="{7E146E7C-0D83-410E-B360-7847E2675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pPr>
              <a:lnSpc>
                <a:spcPct val="250000"/>
              </a:lnSpc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全国整体乘用车市场价格指数</a:t>
            </a:r>
            <a:endParaRPr lang="en-GB" altLang="zh-C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全国整体乘用车市场优惠指数</a:t>
            </a:r>
            <a:endParaRPr lang="en-GB" altLang="zh-C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全国新能源乘用车市场价格指数</a:t>
            </a:r>
            <a:endParaRPr lang="en-US" altLang="zh-C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全国新能源乘用车市场优惠指数</a:t>
            </a:r>
            <a:endParaRPr lang="en-GB" altLang="zh-C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 marL="0" indent="0">
              <a:lnSpc>
                <a:spcPct val="250000"/>
              </a:lnSpc>
              <a:buNone/>
            </a:pPr>
            <a:endParaRPr lang="en-GB" altLang="zh-C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250000"/>
              </a:lnSpc>
            </a:pPr>
            <a:endParaRPr lang="zh-CN" alt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" name="íş1ïḋê">
            <a:extLst>
              <a:ext uri="{FF2B5EF4-FFF2-40B4-BE49-F238E27FC236}">
                <a16:creationId xmlns="" xmlns:a16="http://schemas.microsoft.com/office/drawing/2014/main" id="{7BBC5F1D-2F12-47ED-BD76-3F60ED1D99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CONTENTS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5453982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=""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MADE·4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新能源轿车市场优惠变化指数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为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-2.90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幅度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1.17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本月新能源轿车市场整体优惠幅度较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上月下跌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2</a:t>
            </a:r>
            <a:r>
              <a:rPr lang="en-US" altLang="zh-CN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,721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，环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比下跌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18.9%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本月新能源轿车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市场优惠下跌，各级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别细分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市场优惠均有不同程度的减少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=""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=""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=""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=""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=""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=""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=""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3" name="Object 4">
            <a:extLst>
              <a:ext uri="{FF2B5EF4-FFF2-40B4-BE49-F238E27FC236}">
                <a16:creationId xmlns="" xmlns:a16="http://schemas.microsoft.com/office/drawing/2014/main" id="{B7536203-87DE-1E77-66E6-DA87B8D1DA18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809577976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="" xmlns:a16="http://schemas.microsoft.com/office/drawing/2014/main" id="{251E8E5A-70A9-A308-29DB-2DDE91E18FB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39525659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7" name="表格 11">
            <a:extLst>
              <a:ext uri="{FF2B5EF4-FFF2-40B4-BE49-F238E27FC236}">
                <a16:creationId xmlns="" xmlns:a16="http://schemas.microsoft.com/office/drawing/2014/main" id="{E7CDCDAA-7EF7-0510-101F-3A4E15E100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3676635"/>
              </p:ext>
            </p:extLst>
          </p:nvPr>
        </p:nvGraphicFramePr>
        <p:xfrm>
          <a:off x="9693481" y="3623018"/>
          <a:ext cx="646981" cy="2274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="" xmlns:a16="http://schemas.microsoft.com/office/drawing/2014/main" val="15100173"/>
                    </a:ext>
                  </a:extLst>
                </a:gridCol>
              </a:tblGrid>
              <a:tr h="4548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 smtClean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-12.4%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16246468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 smtClean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-30.2</a:t>
                      </a:r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762292273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 smtClean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-21.1%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47202782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 smtClean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-9.5%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26693138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 smtClean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-39.0%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8" name="图表 7">
            <a:extLst>
              <a:ext uri="{FF2B5EF4-FFF2-40B4-BE49-F238E27FC236}">
                <a16:creationId xmlns="" xmlns:a16="http://schemas.microsoft.com/office/drawing/2014/main" id="{F0676953-26F8-2E3C-0BB6-B821DDD1B01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41969984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="" xmlns:a16="http://schemas.microsoft.com/office/drawing/2014/main" id="{FB405FB2-DC1E-CD1C-4879-5617E08D33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4641392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=""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=""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=""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841331210"/>
                  </a:ext>
                </a:extLst>
              </a:tr>
            </a:tbl>
          </a:graphicData>
        </a:graphic>
      </p:graphicFrame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12C9E0A1-0D25-181C-E522-5424E7ADF743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5779D6B9-65E6-EDDA-1092-C02144CE4985}"/>
              </a:ext>
            </a:extLst>
          </p:cNvPr>
          <p:cNvSpPr txBox="1"/>
          <p:nvPr/>
        </p:nvSpPr>
        <p:spPr>
          <a:xfrm>
            <a:off x="5299533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本月新能源轿车市场监测车型销量合计</a:t>
            </a:r>
            <a:r>
              <a:rPr kumimoji="0" lang="en-US" altLang="zh-CN" sz="9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33.2</a:t>
            </a:r>
            <a:r>
              <a:rPr kumimoji="0" lang="zh-CN" alt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万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辆</a:t>
            </a:r>
          </a:p>
        </p:txBody>
      </p:sp>
      <p:graphicFrame>
        <p:nvGraphicFramePr>
          <p:cNvPr id="42" name="图表 41">
            <a:extLst>
              <a:ext uri="{FF2B5EF4-FFF2-40B4-BE49-F238E27FC236}">
                <a16:creationId xmlns="" xmlns:a16="http://schemas.microsoft.com/office/drawing/2014/main" id="{D2F20FB4-99FC-E0A3-633C-E4859172013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68246286"/>
              </p:ext>
            </p:extLst>
          </p:nvPr>
        </p:nvGraphicFramePr>
        <p:xfrm>
          <a:off x="5066663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BBA78F07-5B46-804C-3592-4C0DE36F42D8}"/>
              </a:ext>
            </a:extLst>
          </p:cNvPr>
          <p:cNvSpPr txBox="1"/>
          <p:nvPr/>
        </p:nvSpPr>
        <p:spPr>
          <a:xfrm>
            <a:off x="6169845" y="3672978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B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noProof="0" dirty="0" smtClean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7</a:t>
            </a:r>
            <a:r>
              <a:rPr lang="en-US" altLang="zh-CN" sz="700" dirty="0" smtClean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.3</a:t>
            </a:r>
            <a:r>
              <a:rPr kumimoji="0" lang="zh-CN" altLang="en-US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kumimoji="0" lang="en-US" altLang="zh-CN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22%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BC36F532-8E8B-C6A5-57EB-69BE5F0DD925}"/>
              </a:ext>
            </a:extLst>
          </p:cNvPr>
          <p:cNvSpPr txBox="1"/>
          <p:nvPr/>
        </p:nvSpPr>
        <p:spPr>
          <a:xfrm>
            <a:off x="5647845" y="4465971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A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11.4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kumimoji="0" lang="en-US" altLang="zh-CN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34%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5C1D8660-D5B8-0676-FC04-93407496F858}"/>
              </a:ext>
            </a:extLst>
          </p:cNvPr>
          <p:cNvSpPr txBox="1"/>
          <p:nvPr/>
        </p:nvSpPr>
        <p:spPr>
          <a:xfrm>
            <a:off x="7083824" y="4066744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C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kumimoji="0" lang="en-US" altLang="zh-CN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4</a:t>
            </a:r>
            <a:r>
              <a:rPr lang="en-US" altLang="zh-CN" sz="700" dirty="0" smtClean="0">
                <a:solidFill>
                  <a:srgbClr val="2F2F2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.9</a:t>
            </a:r>
            <a:r>
              <a:rPr kumimoji="0" lang="zh-CN" altLang="en-US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 smtClean="0">
                <a:solidFill>
                  <a:srgbClr val="2F2F2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15</a:t>
            </a:r>
            <a:r>
              <a:rPr kumimoji="0" lang="en-US" altLang="zh-CN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F4FCF32A-1D9D-D10C-C01F-F0E27D5D88BF}"/>
              </a:ext>
            </a:extLst>
          </p:cNvPr>
          <p:cNvSpPr txBox="1"/>
          <p:nvPr/>
        </p:nvSpPr>
        <p:spPr>
          <a:xfrm>
            <a:off x="6964407" y="4667545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A00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kumimoji="0" lang="en-US" altLang="zh-CN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3.9</a:t>
            </a:r>
            <a:r>
              <a:rPr kumimoji="0" lang="zh-CN" altLang="en-US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kumimoji="0" lang="en-US" altLang="zh-CN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12%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84D2012F-C59F-57FD-D539-3D30F7ECABB3}"/>
              </a:ext>
            </a:extLst>
          </p:cNvPr>
          <p:cNvSpPr txBox="1"/>
          <p:nvPr/>
        </p:nvSpPr>
        <p:spPr>
          <a:xfrm>
            <a:off x="6550631" y="5150030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A0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kumimoji="0" lang="en-US" altLang="zh-CN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5.7</a:t>
            </a:r>
            <a:r>
              <a:rPr kumimoji="0" lang="zh-CN" altLang="en-US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 smtClean="0">
                <a:solidFill>
                  <a:srgbClr val="2F2F2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17</a:t>
            </a:r>
            <a:r>
              <a:rPr kumimoji="0" lang="en-US" altLang="zh-CN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13783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=""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MADE·4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市场优惠变化指数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为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-2.76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幅度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0.90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市场优惠幅度较上月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减少</a:t>
            </a:r>
            <a:r>
              <a:rPr lang="en-US" altLang="zh-CN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6,103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，环比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下降</a:t>
            </a:r>
            <a:r>
              <a:rPr lang="en-US" altLang="zh-CN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40.4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lang="en-US" altLang="zh-CN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优惠下跌，各级别细分市场优惠均有不同程度的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减少，特别是</a:t>
            </a:r>
            <a:r>
              <a:rPr lang="en-US" altLang="zh-CN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C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</a:t>
            </a:r>
            <a:r>
              <a:rPr lang="en-US" altLang="zh-CN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细分市场</a:t>
            </a:r>
            <a:endParaRPr lang="zh-CN" altLang="en-US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=""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=""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=""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=""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=""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=""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=""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=""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029614378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="" xmlns:a16="http://schemas.microsoft.com/office/drawing/2014/main" id="{C5D3D966-EBAA-6867-3083-FD0F013B34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55715770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="" xmlns:a16="http://schemas.microsoft.com/office/drawing/2014/main" id="{9010CCB9-1C2B-9EC3-B399-892A685E1B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2598415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=""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b="1" dirty="0" smtClean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-33.8%</a:t>
                      </a:r>
                      <a:endParaRPr lang="zh-CN" altLang="en-US" sz="900" b="1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</a:t>
                      </a:r>
                      <a:r>
                        <a:rPr lang="en-US" altLang="zh-CN" sz="900" b="1" kern="1200" dirty="0" smtClean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29.0%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 smtClean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-34.3%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 smtClean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-70.6%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="" xmlns:a16="http://schemas.microsoft.com/office/drawing/2014/main" id="{3DDB9DC2-4B5C-A016-81B9-1C773AA3C7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10250172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4" name="表格 12">
            <a:extLst>
              <a:ext uri="{FF2B5EF4-FFF2-40B4-BE49-F238E27FC236}">
                <a16:creationId xmlns="" xmlns:a16="http://schemas.microsoft.com/office/drawing/2014/main" id="{5D261EEF-CB65-332E-9F1E-11DAD0E180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7644338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=""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=""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=""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841331210"/>
                  </a:ext>
                </a:extLst>
              </a:tr>
            </a:tbl>
          </a:graphicData>
        </a:graphic>
      </p:graphicFrame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A34C534A-2FEA-9B94-3511-5E2609589B44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E43D16AD-0924-A449-1FCE-094292648749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本月新能源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SUV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市场监测车型销量</a:t>
            </a:r>
            <a:r>
              <a:rPr kumimoji="0" lang="zh-CN" alt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合计</a:t>
            </a:r>
            <a:r>
              <a:rPr kumimoji="0" lang="en-US" altLang="zh-CN" sz="9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29</a:t>
            </a:r>
            <a:r>
              <a:rPr lang="en-US" altLang="zh-CN" sz="900" b="1" kern="0" dirty="0" smtClean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.0</a:t>
            </a:r>
            <a:r>
              <a:rPr kumimoji="0" lang="zh-CN" alt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万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辆</a:t>
            </a:r>
          </a:p>
        </p:txBody>
      </p:sp>
      <p:graphicFrame>
        <p:nvGraphicFramePr>
          <p:cNvPr id="28" name="图表 27">
            <a:extLst>
              <a:ext uri="{FF2B5EF4-FFF2-40B4-BE49-F238E27FC236}">
                <a16:creationId xmlns="" xmlns:a16="http://schemas.microsoft.com/office/drawing/2014/main" id="{0BFE06A1-6C61-A79A-1CD1-F5D6E75ECA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27110086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07609EAE-8504-DD52-5225-6D6562CE6862}"/>
              </a:ext>
            </a:extLst>
          </p:cNvPr>
          <p:cNvSpPr txBox="1"/>
          <p:nvPr/>
        </p:nvSpPr>
        <p:spPr>
          <a:xfrm>
            <a:off x="5577290" y="3871152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B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kumimoji="0" lang="en-US" altLang="zh-CN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9.7</a:t>
            </a:r>
            <a:r>
              <a:rPr kumimoji="0" lang="zh-CN" altLang="en-US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 smtClean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33</a:t>
            </a:r>
            <a:r>
              <a:rPr kumimoji="0" lang="en-US" altLang="zh-CN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7CBE410B-3B16-EA75-76A3-03562AED2F5A}"/>
              </a:ext>
            </a:extLst>
          </p:cNvPr>
          <p:cNvSpPr txBox="1"/>
          <p:nvPr/>
        </p:nvSpPr>
        <p:spPr>
          <a:xfrm>
            <a:off x="5780672" y="4941922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A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 smtClean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12.5</a:t>
            </a:r>
            <a:r>
              <a:rPr kumimoji="0" lang="zh-CN" altLang="en-US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 smtClean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43</a:t>
            </a:r>
            <a:r>
              <a:rPr kumimoji="0" lang="en-US" altLang="zh-CN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9A92B934-85E7-C000-ED3B-6C91EDD3568C}"/>
              </a:ext>
            </a:extLst>
          </p:cNvPr>
          <p:cNvSpPr txBox="1"/>
          <p:nvPr/>
        </p:nvSpPr>
        <p:spPr>
          <a:xfrm>
            <a:off x="6621290" y="4080096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C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4.8</a:t>
            </a:r>
            <a:r>
              <a:rPr kumimoji="0" lang="zh-CN" altLang="en-US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 smtClean="0">
                <a:solidFill>
                  <a:srgbClr val="2F2F2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17</a:t>
            </a:r>
            <a:r>
              <a:rPr kumimoji="0" lang="en-US" altLang="zh-CN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F70FA36F-351E-4818-671B-95602B4F96AD}"/>
              </a:ext>
            </a:extLst>
          </p:cNvPr>
          <p:cNvSpPr txBox="1"/>
          <p:nvPr/>
        </p:nvSpPr>
        <p:spPr>
          <a:xfrm>
            <a:off x="7523933" y="5156999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A0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kumimoji="0" lang="en-US" altLang="zh-CN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2.0</a:t>
            </a:r>
            <a:r>
              <a:rPr kumimoji="0" lang="zh-CN" altLang="en-US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kumimoji="0" lang="en-US" altLang="zh-CN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7%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3265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=""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MADE·4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市场优惠变化指数为</a:t>
            </a:r>
            <a:r>
              <a:rPr lang="en-US" altLang="zh-CN" b="1" dirty="0" smtClean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1.70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市场优惠幅度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1.30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市场整体优惠幅度较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上月上涨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</a:t>
            </a:r>
            <a:r>
              <a:rPr lang="en-US" altLang="zh-CN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,189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环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比上涨</a:t>
            </a:r>
            <a:r>
              <a:rPr lang="en-US" altLang="zh-CN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10.1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市场中终端优惠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金额</a:t>
            </a:r>
            <a:r>
              <a:rPr lang="en-US" altLang="zh-CN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0.5-1</a:t>
            </a:r>
            <a:r>
              <a:rPr lang="zh-CN" altLang="en-US" sz="140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万占比显著上升，销量较高的梦想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家</a:t>
            </a:r>
            <a:r>
              <a:rPr lang="zh-CN" altLang="en-US" sz="140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等车型优惠幅度增加，因此导致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该市场整体</a:t>
            </a:r>
            <a:r>
              <a:rPr lang="zh-CN" altLang="en-US" sz="140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优惠</a:t>
            </a:r>
            <a:r>
              <a:rPr lang="zh-CN" altLang="en-US" sz="140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出现</a:t>
            </a:r>
            <a:r>
              <a:rPr lang="zh-CN" altLang="en-US" sz="140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上升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=""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=""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=""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=""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=""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=""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=""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=""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870740462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9" name="图表 8">
            <a:extLst>
              <a:ext uri="{FF2B5EF4-FFF2-40B4-BE49-F238E27FC236}">
                <a16:creationId xmlns="" xmlns:a16="http://schemas.microsoft.com/office/drawing/2014/main" id="{5AEF9989-52CE-5C4C-4A09-96BDB9FFA46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22691926"/>
              </p:ext>
            </p:extLst>
          </p:nvPr>
        </p:nvGraphicFramePr>
        <p:xfrm>
          <a:off x="5325128" y="3261360"/>
          <a:ext cx="2829002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="" xmlns:a16="http://schemas.microsoft.com/office/drawing/2014/main" id="{1C9F102D-8DA8-7156-E8EE-8F83AE7D7E5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94595437"/>
              </p:ext>
            </p:extLst>
          </p:nvPr>
        </p:nvGraphicFramePr>
        <p:xfrm>
          <a:off x="5467046" y="3858070"/>
          <a:ext cx="2551517" cy="176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55F06911-AE2A-32B1-78D3-B71A76F73F58}"/>
              </a:ext>
            </a:extLst>
          </p:cNvPr>
          <p:cNvSpPr txBox="1"/>
          <p:nvPr/>
        </p:nvSpPr>
        <p:spPr>
          <a:xfrm>
            <a:off x="6349998" y="4595394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内圈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上月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79C63E2C-30E2-75AC-C503-1435776A2471}"/>
              </a:ext>
            </a:extLst>
          </p:cNvPr>
          <p:cNvSpPr txBox="1"/>
          <p:nvPr/>
        </p:nvSpPr>
        <p:spPr>
          <a:xfrm>
            <a:off x="6349998" y="4804850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外圈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本月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AB4217B4-5976-3D22-0CC0-0CDE839D0459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aphicFrame>
        <p:nvGraphicFramePr>
          <p:cNvPr id="22" name="表格 21">
            <a:extLst>
              <a:ext uri="{FF2B5EF4-FFF2-40B4-BE49-F238E27FC236}">
                <a16:creationId xmlns="" xmlns:a16="http://schemas.microsoft.com/office/drawing/2014/main" id="{A3923C6F-C801-08EB-0C70-77E5CF7D0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0709674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=""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=""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=""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=""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车型</a:t>
                      </a: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市场优惠</a:t>
                      </a:r>
                      <a:endParaRPr lang="zh-CN" altLang="en-US" sz="5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优惠变化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8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腾势</a:t>
                      </a:r>
                      <a:r>
                        <a:rPr lang="en-US" sz="8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D9 DM-</a:t>
                      </a:r>
                      <a:r>
                        <a:rPr lang="en-US" sz="800" b="0" i="0" u="none" strike="noStrike" kern="1200" dirty="0" err="1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i</a:t>
                      </a:r>
                      <a:endParaRPr lang="en-US" sz="800" b="0" i="0" u="none" strike="noStrike" kern="1200" dirty="0">
                        <a:solidFill>
                          <a:srgbClr val="595959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9,740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-5,764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7.4%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8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梦想家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42,605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8,651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1.7%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8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传祺</a:t>
                      </a:r>
                      <a:r>
                        <a:rPr lang="en-US" sz="8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E8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6,521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32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1.7%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8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小鹏</a:t>
                      </a:r>
                      <a:r>
                        <a:rPr lang="en-US" sz="8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X9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500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0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-8.0%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8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传祺</a:t>
                      </a:r>
                      <a:r>
                        <a:rPr lang="en-US" sz="8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E9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18,141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609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0.9%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8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理想</a:t>
                      </a:r>
                      <a:r>
                        <a:rPr lang="en-US" sz="8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MEGA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0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0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-8.3%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8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高山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19,112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359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0.9%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8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极狐考拉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8,264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291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0.7%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8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极氪</a:t>
                      </a:r>
                      <a:r>
                        <a:rPr lang="en-US" altLang="zh-CN" sz="8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009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432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-1,911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0.0%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8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腾势</a:t>
                      </a:r>
                      <a:r>
                        <a:rPr lang="en-US" sz="800" b="0" i="0" u="none" strike="noStrike" kern="1200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D9 EV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10,519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-4,361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0.6%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200186641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549649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ṩļiḑ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íṣļiḋè">
            <a:extLst>
              <a:ext uri="{FF2B5EF4-FFF2-40B4-BE49-F238E27FC236}">
                <a16:creationId xmlns="" xmlns:a16="http://schemas.microsoft.com/office/drawing/2014/main" id="{DFD52094-98C0-4141-A04B-98B9DF4DFA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0400" y="2026024"/>
            <a:ext cx="10858500" cy="211239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5400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获取更多市场价格信息</a:t>
            </a:r>
            <a:endParaRPr lang="en-US" altLang="zh-CN" sz="5400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欢迎访问</a:t>
            </a:r>
            <a:r>
              <a:rPr lang="en-US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ISE</a:t>
            </a: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官方网站</a:t>
            </a:r>
            <a:endParaRPr lang="en-GB" altLang="zh-CN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" name="îŝļide">
            <a:extLst>
              <a:ext uri="{FF2B5EF4-FFF2-40B4-BE49-F238E27FC236}">
                <a16:creationId xmlns="" xmlns:a16="http://schemas.microsoft.com/office/drawing/2014/main" id="{929167BD-7790-467B-980C-709781C5646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0399" y="5540189"/>
            <a:ext cx="5830047" cy="593912"/>
          </a:xfrm>
        </p:spPr>
        <p:txBody>
          <a:bodyPr>
            <a:normAutofit/>
          </a:bodyPr>
          <a:lstStyle/>
          <a:p>
            <a:r>
              <a:rPr lang="en-GB" altLang="zh-CN" sz="28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www.</a:t>
            </a:r>
            <a:r>
              <a:rPr lang="en-US" altLang="zh-CN" sz="28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isengine.com.cn</a:t>
            </a:r>
            <a:endParaRPr lang="en-GB" altLang="zh-CN" sz="2800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1504A94E-ADDB-14B3-AB5C-FE1339D9F93F}"/>
              </a:ext>
            </a:extLst>
          </p:cNvPr>
          <p:cNvSpPr txBox="1"/>
          <p:nvPr/>
        </p:nvSpPr>
        <p:spPr>
          <a:xfrm>
            <a:off x="9043554" y="6269864"/>
            <a:ext cx="763693" cy="240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2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网址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4F51AA86-FB36-D844-A876-B3C586CB2FA4}"/>
              </a:ext>
            </a:extLst>
          </p:cNvPr>
          <p:cNvSpPr txBox="1"/>
          <p:nvPr/>
        </p:nvSpPr>
        <p:spPr>
          <a:xfrm>
            <a:off x="10457108" y="6269864"/>
            <a:ext cx="1079500" cy="240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2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公众号</a:t>
            </a:r>
          </a:p>
        </p:txBody>
      </p:sp>
      <p:pic>
        <p:nvPicPr>
          <p:cNvPr id="10" name="图片 9" descr="ise官网二维码">
            <a:extLst>
              <a:ext uri="{FF2B5EF4-FFF2-40B4-BE49-F238E27FC236}">
                <a16:creationId xmlns="" xmlns:a16="http://schemas.microsoft.com/office/drawing/2014/main" id="{AE992ED3-6364-729A-826C-BB6E9E81C1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22714" y="5386734"/>
            <a:ext cx="792480" cy="792480"/>
          </a:xfrm>
          <a:prstGeom prst="rect">
            <a:avLst/>
          </a:prstGeom>
        </p:spPr>
      </p:pic>
      <p:pic>
        <p:nvPicPr>
          <p:cNvPr id="11" name="图片 10" descr="公众号二维码">
            <a:extLst>
              <a:ext uri="{FF2B5EF4-FFF2-40B4-BE49-F238E27FC236}">
                <a16:creationId xmlns="" xmlns:a16="http://schemas.microsoft.com/office/drawing/2014/main" id="{AA4A1B81-EC24-4D5C-5AA1-80B408A5EA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89092" y="5386734"/>
            <a:ext cx="802640" cy="802640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2446543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=""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b="1" dirty="0" smtClean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2024</a:t>
            </a:r>
            <a:r>
              <a:rPr lang="zh-CN" altLang="en-US" sz="3600" b="1" dirty="0" smtClean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4</a:t>
            </a:r>
            <a:r>
              <a:rPr lang="zh-CN" altLang="en-US" sz="3600" b="1" dirty="0" smtClean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全国整体乘用车市场价格指数</a:t>
            </a:r>
            <a:endParaRPr lang="en-GB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=""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422184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8000" b="1" spc="1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" panose="020B05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</a:rPr>
              <a:t>01</a:t>
            </a:r>
            <a:endParaRPr lang="zh-CN" altLang="en-US" sz="8000" b="1" spc="1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" panose="020B0500000000000000" pitchFamily="34" charset="-122"/>
              <a:ea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42089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=""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MADE·4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整体市场价格变化指数为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4.16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市场成交均价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17.23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本月市场整体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成交</a:t>
            </a:r>
            <a:r>
              <a:rPr lang="zh-CN" altLang="en-US" sz="1400" noProof="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均价和环比较上月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基本持平（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价格</a:t>
            </a:r>
            <a:r>
              <a:rPr lang="zh-CN" altLang="en-US" sz="1400" noProof="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下降</a:t>
            </a:r>
            <a:r>
              <a:rPr lang="en-US" altLang="zh-CN" sz="1400" noProof="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70</a:t>
            </a:r>
            <a:r>
              <a:rPr lang="zh-CN" altLang="en-US" sz="1400" noProof="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元，环比下降</a:t>
            </a:r>
            <a:r>
              <a:rPr lang="en-US" altLang="zh-CN" sz="1400" noProof="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0.04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）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本月轿车市场终端成交价格出现反弹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，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成交价格环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比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上涨；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和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市场终端成交价格略有下跌，成交价格环比下跌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=""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整体市场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=""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=""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月度价格变化指数</a:t>
              </a:r>
              <a:endParaRPr lang="zh-HK" altLang="en-US" sz="1700" b="1" kern="0" dirty="0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=""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=""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月度销量环比变化</a:t>
              </a:r>
              <a:endParaRPr lang="zh-HK" altLang="en-US" sz="1700" b="1" kern="0" dirty="0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5779D6B9-65E6-EDDA-1092-C02144CE4985}"/>
              </a:ext>
            </a:extLst>
          </p:cNvPr>
          <p:cNvSpPr txBox="1"/>
          <p:nvPr/>
        </p:nvSpPr>
        <p:spPr>
          <a:xfrm>
            <a:off x="5266430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本月整体市场监测车型销量合计</a:t>
            </a:r>
            <a:r>
              <a:rPr kumimoji="0" lang="en-US" altLang="zh-CN" sz="9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143.6</a:t>
            </a:r>
            <a:r>
              <a:rPr kumimoji="0" lang="zh-CN" alt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辆</a:t>
            </a:r>
          </a:p>
        </p:txBody>
      </p:sp>
      <p:graphicFrame>
        <p:nvGraphicFramePr>
          <p:cNvPr id="42" name="图表 41">
            <a:extLst>
              <a:ext uri="{FF2B5EF4-FFF2-40B4-BE49-F238E27FC236}">
                <a16:creationId xmlns=""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81375321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=""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8082175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=""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轿车</a:t>
                      </a:r>
                      <a:endParaRPr lang="en-US" altLang="zh-CN" sz="1000" b="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0" kern="1200" dirty="0" smtClean="0">
                          <a:solidFill>
                            <a:srgbClr val="9C0006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+4.2%</a:t>
                      </a:r>
                      <a:endParaRPr lang="zh-CN" altLang="en-US" sz="900" b="0" kern="1200" dirty="0">
                        <a:solidFill>
                          <a:srgbClr val="9C0006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0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SUV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0" kern="1200" dirty="0" smtClean="0">
                          <a:solidFill>
                            <a:srgbClr val="006100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-2.4%</a:t>
                      </a:r>
                      <a:endParaRPr lang="zh-CN" altLang="en-US" sz="900" b="0" kern="1200" dirty="0">
                        <a:solidFill>
                          <a:srgbClr val="006100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0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MPV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0" kern="1200" dirty="0" smtClean="0">
                          <a:solidFill>
                            <a:srgbClr val="006100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-3.6%</a:t>
                      </a:r>
                      <a:endParaRPr lang="zh-CN" altLang="en-US" sz="900" b="0" kern="1200" dirty="0">
                        <a:solidFill>
                          <a:srgbClr val="006100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=""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4513552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=""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=""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=""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tx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tx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tx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=""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=""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月度均价环比变化</a:t>
              </a:r>
              <a:endParaRPr lang="zh-HK" altLang="en-US" sz="1700" b="1" kern="0" dirty="0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aphicFrame>
        <p:nvGraphicFramePr>
          <p:cNvPr id="48" name="图表 47">
            <a:extLst>
              <a:ext uri="{FF2B5EF4-FFF2-40B4-BE49-F238E27FC236}">
                <a16:creationId xmlns="" xmlns:a16="http://schemas.microsoft.com/office/drawing/2014/main" id="{118B8C74-EB11-3AA1-4855-42D648F3B3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9142454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B814328A-DA5D-0461-070F-4F64CC45AC9F}"/>
              </a:ext>
            </a:extLst>
          </p:cNvPr>
          <p:cNvSpPr txBox="1"/>
          <p:nvPr/>
        </p:nvSpPr>
        <p:spPr>
          <a:xfrm>
            <a:off x="5927935" y="3902546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</a:t>
            </a:r>
            <a:r>
              <a:rPr lang="en-US" altLang="zh-CN" sz="700" dirty="0" smtClean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68.2</a:t>
            </a:r>
            <a:r>
              <a:rPr lang="zh-CN" altLang="en-US" sz="700" dirty="0" smtClean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辆</a:t>
            </a:r>
            <a:endParaRPr lang="en-US" altLang="zh-CN" sz="700" dirty="0">
              <a:solidFill>
                <a:srgbClr val="FFFFF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</a:t>
            </a:r>
            <a:r>
              <a:rPr lang="en-US" altLang="zh-CN" sz="700" dirty="0" smtClean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47%</a:t>
            </a:r>
            <a:endParaRPr lang="en-US" altLang="zh-CN" sz="700" dirty="0">
              <a:solidFill>
                <a:srgbClr val="FFFFF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F646BDF4-1846-F0FD-AF52-31373012F56E}"/>
              </a:ext>
            </a:extLst>
          </p:cNvPr>
          <p:cNvSpPr txBox="1"/>
          <p:nvPr/>
        </p:nvSpPr>
        <p:spPr>
          <a:xfrm>
            <a:off x="5927935" y="4918381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轿车</a:t>
            </a:r>
            <a:endParaRPr lang="en-US" altLang="zh-CN" sz="1400" b="1" dirty="0">
              <a:solidFill>
                <a:srgbClr val="FFFFF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</a:t>
            </a:r>
            <a:r>
              <a:rPr lang="en-US" altLang="zh-CN" sz="700" dirty="0" smtClean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68.6</a:t>
            </a:r>
            <a:r>
              <a:rPr lang="zh-CN" altLang="en-US" sz="700" dirty="0" smtClean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辆</a:t>
            </a:r>
            <a:endParaRPr lang="en-US" altLang="zh-CN" sz="700" dirty="0">
              <a:solidFill>
                <a:srgbClr val="FFFFF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</a:t>
            </a:r>
            <a:r>
              <a:rPr lang="en-US" altLang="zh-CN" sz="700" dirty="0" smtClean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48%</a:t>
            </a:r>
            <a:endParaRPr lang="en-US" altLang="zh-CN" sz="700" dirty="0">
              <a:solidFill>
                <a:srgbClr val="FFFFF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172F3D55-1C61-75FC-E3F8-F5BB0C93D9BF}"/>
              </a:ext>
            </a:extLst>
          </p:cNvPr>
          <p:cNvSpPr txBox="1"/>
          <p:nvPr/>
        </p:nvSpPr>
        <p:spPr>
          <a:xfrm>
            <a:off x="7358578" y="5013760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</a:t>
            </a:r>
            <a:r>
              <a:rPr lang="en-US" altLang="zh-CN" sz="700" dirty="0" smtClean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6.8</a:t>
            </a:r>
            <a:r>
              <a:rPr lang="zh-CN" altLang="en-US" sz="700" dirty="0" smtClean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</a:t>
            </a:r>
            <a:r>
              <a:rPr lang="en-US" altLang="zh-CN" sz="700" dirty="0" smtClean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5%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graphicFrame>
        <p:nvGraphicFramePr>
          <p:cNvPr id="52" name="Object 4">
            <a:extLst>
              <a:ext uri="{FF2B5EF4-FFF2-40B4-BE49-F238E27FC236}">
                <a16:creationId xmlns=""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88190512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=""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86760336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56E1FC8F-331E-7AA6-8E5D-127351133819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0682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=""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MADE·4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轿车市场价格变化指数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为</a:t>
            </a:r>
            <a:r>
              <a:rPr lang="en-US" altLang="zh-CN" b="1" dirty="0" smtClean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8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.22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市场成交均价</a:t>
            </a:r>
            <a:r>
              <a:rPr lang="en-US" altLang="zh-CN" b="1" dirty="0" smtClean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15.07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本月轿车市场整体成交均价较上月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上涨</a:t>
            </a:r>
            <a:r>
              <a:rPr lang="en-US" altLang="zh-CN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6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,116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，环比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上升</a:t>
            </a:r>
            <a:r>
              <a:rPr lang="en-US" altLang="zh-CN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4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.2%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本月轿车市场终端成交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价格有所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上涨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，虽各级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别细分市场均价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走势均出现不同程度下跌，但</a:t>
            </a:r>
            <a:r>
              <a:rPr lang="en-US" altLang="zh-CN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C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级车销量占比提升推动该市场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均价上扬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=""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=""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=""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=""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=""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5779D6B9-65E6-EDDA-1092-C02144CE4985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本月轿车市场监测车型销量合计</a:t>
            </a:r>
            <a:r>
              <a:rPr lang="en-US" altLang="zh-CN" sz="900" b="1" kern="0" dirty="0" smtClean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68.6</a:t>
            </a:r>
            <a:r>
              <a:rPr kumimoji="0" lang="zh-CN" alt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万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辆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=""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=""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=""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832721192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="" xmlns:a16="http://schemas.microsoft.com/office/drawing/2014/main" id="{94B34CAF-5367-0E4E-A35E-46DA50AECD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91534722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="" xmlns:a16="http://schemas.microsoft.com/office/drawing/2014/main" id="{3CA8EA4B-F89F-C482-C688-DD1C33A1F5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9904419"/>
              </p:ext>
            </p:extLst>
          </p:nvPr>
        </p:nvGraphicFramePr>
        <p:xfrm>
          <a:off x="9693481" y="3623018"/>
          <a:ext cx="646981" cy="2274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="" xmlns:a16="http://schemas.microsoft.com/office/drawing/2014/main" val="15100173"/>
                    </a:ext>
                  </a:extLst>
                </a:gridCol>
              </a:tblGrid>
              <a:tr h="4548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 smtClean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-0.5%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16246468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 smtClean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-0.9%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73904893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 smtClean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-0.6%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47202782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 smtClean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-0.5%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26693138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 smtClean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-2.4%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="" xmlns:a16="http://schemas.microsoft.com/office/drawing/2014/main" id="{62AEAD40-6BD8-EA0B-346A-42436C63F4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8808072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="" xmlns:a16="http://schemas.microsoft.com/office/drawing/2014/main" id="{9BA214BF-5873-6C70-E929-AFE89A7743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8228907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=""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=""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=""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16" name="图表 15">
            <a:extLst>
              <a:ext uri="{FF2B5EF4-FFF2-40B4-BE49-F238E27FC236}">
                <a16:creationId xmlns="" xmlns:a16="http://schemas.microsoft.com/office/drawing/2014/main" id="{D2F20FB4-99FC-E0A3-633C-E4859172013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77067881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BBA78F07-5B46-804C-3592-4C0DE36F42D8}"/>
              </a:ext>
            </a:extLst>
          </p:cNvPr>
          <p:cNvSpPr txBox="1"/>
          <p:nvPr/>
        </p:nvSpPr>
        <p:spPr>
          <a:xfrm>
            <a:off x="5990446" y="3707469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B</a:t>
            </a:r>
            <a:r>
              <a:rPr lang="zh-CN" altLang="en-US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</a:t>
            </a:r>
            <a:r>
              <a:rPr lang="en-US" altLang="zh-CN" sz="700" dirty="0" smtClean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20.1</a:t>
            </a:r>
            <a:r>
              <a:rPr lang="zh-CN" altLang="en-US" sz="700" dirty="0" smtClean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</a:t>
            </a: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辆</a:t>
            </a:r>
            <a:endParaRPr lang="en-US" altLang="zh-CN" sz="700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</a:t>
            </a:r>
            <a:r>
              <a:rPr lang="en-US" altLang="zh-CN" sz="700" dirty="0" smtClean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29%</a:t>
            </a:r>
            <a:endParaRPr lang="en-US" altLang="zh-CN" sz="700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BC36F532-8E8B-C6A5-57EB-69BE5F0DD925}"/>
              </a:ext>
            </a:extLst>
          </p:cNvPr>
          <p:cNvSpPr txBox="1"/>
          <p:nvPr/>
        </p:nvSpPr>
        <p:spPr>
          <a:xfrm>
            <a:off x="5399963" y="4594022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A</a:t>
            </a:r>
            <a:r>
              <a:rPr lang="zh-CN" altLang="en-US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</a:t>
            </a:r>
            <a:r>
              <a:rPr lang="en-US" altLang="zh-CN" sz="700" dirty="0" smtClean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30.2</a:t>
            </a:r>
            <a:r>
              <a:rPr lang="zh-CN" altLang="en-US" sz="700" dirty="0" smtClean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</a:t>
            </a: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辆</a:t>
            </a:r>
            <a:endParaRPr lang="en-US" altLang="zh-CN" sz="700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</a:t>
            </a:r>
            <a:r>
              <a:rPr lang="en-US" altLang="zh-CN" sz="700" dirty="0" smtClean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44%</a:t>
            </a:r>
            <a:endParaRPr lang="en-US" altLang="zh-CN" sz="700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5C1D8660-D5B8-0676-FC04-93407496F858}"/>
              </a:ext>
            </a:extLst>
          </p:cNvPr>
          <p:cNvSpPr txBox="1"/>
          <p:nvPr/>
        </p:nvSpPr>
        <p:spPr>
          <a:xfrm>
            <a:off x="7528297" y="3548521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级</a:t>
            </a:r>
            <a:endParaRPr lang="en-US" altLang="zh-CN" sz="1400" b="1" dirty="0">
              <a:solidFill>
                <a:schemeClr val="bg2">
                  <a:lumMod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</a:t>
            </a:r>
            <a:r>
              <a:rPr lang="en-US" altLang="zh-CN" sz="700" dirty="0" smtClean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8.4</a:t>
            </a:r>
            <a:r>
              <a:rPr lang="zh-CN" altLang="en-US" sz="700" dirty="0" smtClean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</a:t>
            </a:r>
            <a:r>
              <a:rPr lang="en-US" altLang="zh-CN" sz="700" dirty="0" smtClean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12%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F4FCF32A-1D9D-D10C-C01F-F0E27D5D88BF}"/>
              </a:ext>
            </a:extLst>
          </p:cNvPr>
          <p:cNvSpPr txBox="1"/>
          <p:nvPr/>
        </p:nvSpPr>
        <p:spPr>
          <a:xfrm>
            <a:off x="7528297" y="5509207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A0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级</a:t>
            </a:r>
            <a:endParaRPr lang="en-US" altLang="zh-CN" sz="1400" b="1" dirty="0">
              <a:solidFill>
                <a:schemeClr val="bg2">
                  <a:lumMod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6.1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9%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30C14A89-90B9-9C6E-EC35-FFDAE62941D8}"/>
              </a:ext>
            </a:extLst>
          </p:cNvPr>
          <p:cNvSpPr txBox="1"/>
          <p:nvPr/>
        </p:nvSpPr>
        <p:spPr>
          <a:xfrm>
            <a:off x="7528297" y="4712991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A00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级</a:t>
            </a:r>
            <a:endParaRPr lang="en-US" altLang="zh-CN" sz="1400" b="1" dirty="0">
              <a:solidFill>
                <a:schemeClr val="bg2">
                  <a:lumMod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</a:t>
            </a:r>
            <a:r>
              <a:rPr lang="en-US" altLang="zh-CN" sz="700" dirty="0" smtClean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3.9</a:t>
            </a:r>
            <a:r>
              <a:rPr lang="zh-CN" altLang="en-US" sz="700" dirty="0" smtClean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</a:t>
            </a:r>
            <a:r>
              <a:rPr lang="en-US" altLang="zh-CN" sz="700" dirty="0" smtClean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6%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4BA34EBA-C912-C2BB-1EDB-FF47ADC4EE30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1552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=""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MADE·4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市场价格变化指数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为</a:t>
            </a:r>
            <a:r>
              <a:rPr lang="en-US" altLang="zh-CN" b="1" dirty="0" smtClean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.47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市场成交均价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18.35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市场整体成交均价较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上月下跌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4,551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，环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比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下跌</a:t>
            </a:r>
            <a:r>
              <a:rPr lang="en-US" altLang="zh-CN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2.4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en-US" altLang="zh-CN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终端成交价格有所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下跌，</a:t>
            </a:r>
            <a:r>
              <a:rPr lang="en-US" altLang="zh-CN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B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级细分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均价下降但其他细分市场均价有不同程度上涨，</a:t>
            </a:r>
            <a:r>
              <a:rPr lang="en-US" altLang="zh-CN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和</a:t>
            </a:r>
            <a:r>
              <a:rPr lang="en-US" altLang="zh-CN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级车销量占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比下降导致该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均价下跌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=""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—SUV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0652DA56-DA00-629D-6657-62214F9E337C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" name="AutoShape 12">
              <a:extLst>
                <a:ext uri="{FF2B5EF4-FFF2-40B4-BE49-F238E27FC236}">
                  <a16:creationId xmlns="" xmlns:a16="http://schemas.microsoft.com/office/drawing/2014/main" id="{C3CEC3D2-E94C-6808-BCED-72BA141532D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" name="Text Box 10">
              <a:extLst>
                <a:ext uri="{FF2B5EF4-FFF2-40B4-BE49-F238E27FC236}">
                  <a16:creationId xmlns="" xmlns:a16="http://schemas.microsoft.com/office/drawing/2014/main" id="{016B7B97-1EE1-69B6-F440-3CDFAE30B3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FB2F0498-33FD-8034-4DE2-7C63E0FF1D72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8" name="AutoShape 12">
              <a:extLst>
                <a:ext uri="{FF2B5EF4-FFF2-40B4-BE49-F238E27FC236}">
                  <a16:creationId xmlns="" xmlns:a16="http://schemas.microsoft.com/office/drawing/2014/main" id="{962A4836-1F92-5435-44A5-779DD6358BF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9" name="Text Box 10">
              <a:extLst>
                <a:ext uri="{FF2B5EF4-FFF2-40B4-BE49-F238E27FC236}">
                  <a16:creationId xmlns="" xmlns:a16="http://schemas.microsoft.com/office/drawing/2014/main" id="{9317A862-38D4-76AD-E7DD-C429B82F49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E43D16AD-0924-A449-1FCE-094292648749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本月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SUV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市场监测车型销量</a:t>
            </a:r>
            <a:r>
              <a:rPr kumimoji="0" lang="zh-CN" alt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合计</a:t>
            </a:r>
            <a:r>
              <a:rPr kumimoji="0" lang="en-US" altLang="zh-CN" sz="9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68</a:t>
            </a:r>
            <a:r>
              <a:rPr lang="en-US" altLang="zh-CN" sz="900" b="1" kern="0" dirty="0" smtClean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.2</a:t>
            </a:r>
            <a:r>
              <a:rPr kumimoji="0" lang="zh-CN" alt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万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辆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FE857E17-F819-B5F7-5495-66A51065EBDB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2" name="AutoShape 12">
              <a:extLst>
                <a:ext uri="{FF2B5EF4-FFF2-40B4-BE49-F238E27FC236}">
                  <a16:creationId xmlns="" xmlns:a16="http://schemas.microsoft.com/office/drawing/2014/main" id="{AF4877AB-6C89-F280-FC7C-9E70006291A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3" name="Text Box 10">
              <a:extLst>
                <a:ext uri="{FF2B5EF4-FFF2-40B4-BE49-F238E27FC236}">
                  <a16:creationId xmlns="" xmlns:a16="http://schemas.microsoft.com/office/drawing/2014/main" id="{A5FBF5A7-D9E1-226D-030B-7181981228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14" name="Object 4">
            <a:extLst>
              <a:ext uri="{FF2B5EF4-FFF2-40B4-BE49-F238E27FC236}">
                <a16:creationId xmlns="" xmlns:a16="http://schemas.microsoft.com/office/drawing/2014/main" id="{4292D4F0-740D-1F5F-A270-95C04F707201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535152973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5" name="图表 14">
            <a:extLst>
              <a:ext uri="{FF2B5EF4-FFF2-40B4-BE49-F238E27FC236}">
                <a16:creationId xmlns="" xmlns:a16="http://schemas.microsoft.com/office/drawing/2014/main" id="{D3489D74-3174-E25D-BB0E-E827220DC6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41610729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6" name="表格 11">
            <a:extLst>
              <a:ext uri="{FF2B5EF4-FFF2-40B4-BE49-F238E27FC236}">
                <a16:creationId xmlns="" xmlns:a16="http://schemas.microsoft.com/office/drawing/2014/main" id="{FB131979-B0C2-211A-79FC-1054F5D7CC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4572737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=""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 smtClean="0">
                          <a:solidFill>
                            <a:srgbClr val="9C0006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+5.4%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 smtClean="0">
                          <a:solidFill>
                            <a:srgbClr val="9C0006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+0.9%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 smtClean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-1.4</a:t>
                      </a:r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</a:t>
                      </a:r>
                      <a:r>
                        <a:rPr lang="en-US" altLang="zh-CN" sz="900" b="1" kern="1200" dirty="0" smtClean="0">
                          <a:solidFill>
                            <a:srgbClr val="9C0006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2.1%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7" name="图表 16">
            <a:extLst>
              <a:ext uri="{FF2B5EF4-FFF2-40B4-BE49-F238E27FC236}">
                <a16:creationId xmlns="" xmlns:a16="http://schemas.microsoft.com/office/drawing/2014/main" id="{52CE1AB5-60F8-BCF6-E3B0-A00EEA6DE9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27804334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8" name="表格 12">
            <a:extLst>
              <a:ext uri="{FF2B5EF4-FFF2-40B4-BE49-F238E27FC236}">
                <a16:creationId xmlns="" xmlns:a16="http://schemas.microsoft.com/office/drawing/2014/main" id="{5EE946D7-FFC8-C48C-75BA-B80BCDE345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6791912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=""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=""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=""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19" name="图表 18">
            <a:extLst>
              <a:ext uri="{FF2B5EF4-FFF2-40B4-BE49-F238E27FC236}">
                <a16:creationId xmlns="" xmlns:a16="http://schemas.microsoft.com/office/drawing/2014/main" id="{0BFE06A1-6C61-A79A-1CD1-F5D6E75ECA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89883923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07609EAE-8504-DD52-5225-6D6562CE6862}"/>
              </a:ext>
            </a:extLst>
          </p:cNvPr>
          <p:cNvSpPr txBox="1"/>
          <p:nvPr/>
        </p:nvSpPr>
        <p:spPr>
          <a:xfrm>
            <a:off x="5830164" y="3771619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B</a:t>
            </a:r>
            <a:r>
              <a:rPr lang="zh-CN" altLang="en-US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</a:t>
            </a:r>
            <a:r>
              <a:rPr lang="en-US" altLang="zh-CN" sz="700" dirty="0" smtClean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22.0</a:t>
            </a:r>
            <a:r>
              <a:rPr lang="zh-CN" altLang="en-US" sz="700" dirty="0" smtClean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</a:t>
            </a: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辆</a:t>
            </a:r>
            <a:endParaRPr lang="en-US" altLang="zh-CN" sz="700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</a:t>
            </a:r>
            <a:r>
              <a:rPr lang="en-US" altLang="zh-CN" sz="700" dirty="0" smtClean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32%</a:t>
            </a:r>
            <a:endParaRPr lang="en-US" altLang="zh-CN" sz="700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7CBE410B-3B16-EA75-76A3-03562AED2F5A}"/>
              </a:ext>
            </a:extLst>
          </p:cNvPr>
          <p:cNvSpPr txBox="1"/>
          <p:nvPr/>
        </p:nvSpPr>
        <p:spPr>
          <a:xfrm>
            <a:off x="5743714" y="4883481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A</a:t>
            </a:r>
            <a:r>
              <a:rPr lang="zh-CN" altLang="en-US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</a:t>
            </a:r>
            <a:r>
              <a:rPr lang="en-US" altLang="zh-CN" sz="700" dirty="0" smtClean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34.7</a:t>
            </a:r>
            <a:r>
              <a:rPr lang="zh-CN" altLang="en-US" sz="700" dirty="0" smtClean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</a:t>
            </a: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辆</a:t>
            </a:r>
            <a:endParaRPr lang="en-US" altLang="zh-CN" sz="700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</a:t>
            </a:r>
            <a:r>
              <a:rPr lang="en-US" altLang="zh-CN" sz="700" dirty="0" smtClean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51%</a:t>
            </a:r>
            <a:endParaRPr lang="en-US" altLang="zh-CN" sz="700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9A92B934-85E7-C000-ED3B-6C91EDD3568C}"/>
              </a:ext>
            </a:extLst>
          </p:cNvPr>
          <p:cNvSpPr txBox="1"/>
          <p:nvPr/>
        </p:nvSpPr>
        <p:spPr>
          <a:xfrm>
            <a:off x="7528297" y="3708780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</a:t>
            </a:r>
            <a:r>
              <a:rPr lang="zh-CN" altLang="en-US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级</a:t>
            </a:r>
            <a:endParaRPr lang="en-US" altLang="zh-CN" sz="1400" b="1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监测销量</a:t>
            </a:r>
            <a:r>
              <a:rPr lang="en-US" altLang="zh-CN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</a:t>
            </a:r>
            <a:r>
              <a:rPr lang="en-US" altLang="zh-CN" sz="700" dirty="0" smtClean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6.9</a:t>
            </a:r>
            <a:r>
              <a:rPr lang="zh-CN" altLang="en-US" sz="700" dirty="0" smtClean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</a:t>
            </a:r>
            <a:r>
              <a:rPr lang="zh-CN" altLang="en-US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辆</a:t>
            </a:r>
            <a:endParaRPr lang="en-US" altLang="zh-CN" sz="7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份额占比</a:t>
            </a:r>
            <a:r>
              <a:rPr lang="en-US" altLang="zh-CN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</a:t>
            </a:r>
            <a:r>
              <a:rPr lang="en-US" altLang="zh-CN" sz="700" dirty="0" smtClean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10%</a:t>
            </a:r>
            <a:endParaRPr lang="en-US" altLang="zh-CN" sz="7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F70FA36F-351E-4818-671B-95602B4F96AD}"/>
              </a:ext>
            </a:extLst>
          </p:cNvPr>
          <p:cNvSpPr txBox="1"/>
          <p:nvPr/>
        </p:nvSpPr>
        <p:spPr>
          <a:xfrm>
            <a:off x="7570808" y="4975285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A0</a:t>
            </a:r>
            <a:r>
              <a:rPr lang="zh-CN" altLang="en-US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级</a:t>
            </a:r>
            <a:endParaRPr lang="en-US" altLang="zh-CN" sz="1400" b="1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监测销量</a:t>
            </a:r>
            <a:r>
              <a:rPr lang="en-US" altLang="zh-CN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</a:t>
            </a:r>
            <a:r>
              <a:rPr lang="en-US" altLang="zh-CN" sz="700" dirty="0" smtClean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4.6</a:t>
            </a:r>
            <a:r>
              <a:rPr lang="zh-CN" altLang="en-US" sz="700" dirty="0" smtClean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</a:t>
            </a:r>
            <a:r>
              <a:rPr lang="zh-CN" altLang="en-US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辆</a:t>
            </a:r>
            <a:endParaRPr lang="en-US" altLang="zh-CN" sz="7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份额占比</a:t>
            </a:r>
            <a:r>
              <a:rPr lang="en-US" altLang="zh-CN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</a:t>
            </a:r>
            <a:r>
              <a:rPr lang="en-US" altLang="zh-CN" sz="700" dirty="0" smtClean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7%</a:t>
            </a:r>
            <a:endParaRPr lang="en-US" altLang="zh-CN" sz="7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82D2E410-580A-7CDC-AD2E-A238AAE68EA0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831145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=""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MADE·4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市场价格变化指数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为</a:t>
            </a:r>
            <a:r>
              <a:rPr lang="en-US" altLang="zh-CN" b="1" noProof="0" dirty="0" smtClean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</a:t>
            </a:r>
            <a:r>
              <a:rPr lang="en-US" altLang="zh-CN" b="1" dirty="0" smtClean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.32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市场成交均价</a:t>
            </a:r>
            <a:r>
              <a:rPr lang="en-US" altLang="zh-CN" b="1" dirty="0" smtClean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27.68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市场整体成交均价较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上月下跌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10</a:t>
            </a:r>
            <a:r>
              <a:rPr lang="en-US" altLang="zh-CN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,347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，环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比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下跌</a:t>
            </a:r>
            <a:r>
              <a:rPr lang="en-US" altLang="zh-CN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3.6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4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月成交价格有所下跌，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30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万以上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细分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市场销量占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比下跌导致该市场均价下跌，同时梦想家、传祺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M8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、艾力绅混动等高销量占比车型均价有所下跌进一步推动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成交均价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下跌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=""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—MPV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=""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=""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=""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=""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=""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=""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=""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520316023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" name="图表 1">
            <a:extLst>
              <a:ext uri="{FF2B5EF4-FFF2-40B4-BE49-F238E27FC236}">
                <a16:creationId xmlns="" xmlns:a16="http://schemas.microsoft.com/office/drawing/2014/main" id="{98B8F941-A0C3-5350-6DB5-09D7B5BB69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0392146"/>
              </p:ext>
            </p:extLst>
          </p:nvPr>
        </p:nvGraphicFramePr>
        <p:xfrm>
          <a:off x="5325128" y="3261360"/>
          <a:ext cx="2829002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="" xmlns:a16="http://schemas.microsoft.com/office/drawing/2014/main" id="{A3923C6F-C801-08EB-0C70-77E5CF7D0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1244045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=""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=""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=""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=""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车型</a:t>
                      </a: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成交均价</a:t>
                      </a:r>
                      <a:endParaRPr lang="zh-CN" altLang="en-US" sz="5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均价变化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u="none" strike="noStrike" dirty="0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腾势</a:t>
                      </a:r>
                      <a:r>
                        <a:rPr lang="en-US" sz="800" u="none" strike="noStrike" dirty="0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D9 DM-</a:t>
                      </a:r>
                      <a:r>
                        <a:rPr lang="en-US" sz="800" u="none" strike="noStrike" dirty="0" err="1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i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u="none" strike="noStrike" dirty="0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403,384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u="none" strike="noStrike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302</a:t>
                      </a:r>
                      <a:endParaRPr lang="en-US" altLang="zh-CN" sz="800" b="0" i="0" u="none" strike="noStrike" dirty="0">
                        <a:solidFill>
                          <a:srgbClr val="C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u="none" strike="noStrike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0.8%</a:t>
                      </a:r>
                      <a:endParaRPr lang="en-US" altLang="zh-CN" sz="800" b="0" i="0" u="none" strike="noStrike">
                        <a:solidFill>
                          <a:srgbClr val="C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u="none" strike="noStrike" dirty="0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格瑞维亚 </a:t>
                      </a:r>
                      <a:r>
                        <a:rPr lang="en-US" sz="800" u="none" strike="noStrike" dirty="0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HEV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u="none" strike="noStrike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306,385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-969</a:t>
                      </a:r>
                      <a:endParaRPr lang="en-US" altLang="zh-CN" sz="800" b="0" i="0" u="none" strike="noStrike" dirty="0">
                        <a:solidFill>
                          <a:srgbClr val="0061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u="none" strike="noStrike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4.9%</a:t>
                      </a:r>
                      <a:endParaRPr lang="en-US" altLang="zh-CN" sz="800" b="0" i="0" u="none" strike="noStrike">
                        <a:solidFill>
                          <a:srgbClr val="C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u="none" strike="noStrike" dirty="0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别克</a:t>
                      </a:r>
                      <a:r>
                        <a:rPr lang="en-US" sz="800" u="none" strike="noStrike" dirty="0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GL8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u="none" strike="noStrike" dirty="0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282,106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u="none" strike="noStrike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2,433</a:t>
                      </a:r>
                      <a:endParaRPr lang="en-US" altLang="zh-CN" sz="800" b="0" i="0" u="none" strike="noStrike" dirty="0">
                        <a:solidFill>
                          <a:srgbClr val="C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-0.4%</a:t>
                      </a:r>
                      <a:endParaRPr lang="en-US" altLang="zh-CN" sz="800" b="0" i="0" u="none" strike="noStrike" dirty="0">
                        <a:solidFill>
                          <a:srgbClr val="0061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u="none" strike="noStrike" dirty="0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赛那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u="none" strike="noStrike" dirty="0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317,118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u="none" strike="noStrike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4,575</a:t>
                      </a:r>
                      <a:endParaRPr lang="en-US" altLang="zh-CN" sz="800" b="0" i="0" u="none" strike="noStrike" dirty="0">
                        <a:solidFill>
                          <a:srgbClr val="C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-1.3%</a:t>
                      </a:r>
                      <a:endParaRPr lang="en-US" altLang="zh-CN" sz="800" b="0" i="0" u="none" strike="noStrike" dirty="0">
                        <a:solidFill>
                          <a:srgbClr val="0061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u="none" strike="noStrike" dirty="0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传祺</a:t>
                      </a:r>
                      <a:r>
                        <a:rPr lang="en-US" sz="800" u="none" strike="noStrike" dirty="0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M8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u="none" strike="noStrike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225,526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-8,406</a:t>
                      </a:r>
                      <a:endParaRPr lang="en-US" altLang="zh-CN" sz="800" b="0" i="0" u="none" strike="noStrike" dirty="0">
                        <a:solidFill>
                          <a:srgbClr val="0061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u="none" strike="noStrike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1.1%</a:t>
                      </a:r>
                      <a:endParaRPr lang="en-US" altLang="zh-CN" sz="800" b="0" i="0" u="none" strike="noStrike">
                        <a:solidFill>
                          <a:srgbClr val="C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u="none" strike="noStrike" dirty="0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传祺</a:t>
                      </a:r>
                      <a:r>
                        <a:rPr lang="en-US" sz="800" u="none" strike="noStrike" dirty="0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M6 PRO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u="none" strike="noStrike" dirty="0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112,955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-1,331</a:t>
                      </a:r>
                      <a:endParaRPr lang="en-US" altLang="zh-CN" sz="800" b="0" i="0" u="none" strike="noStrike" dirty="0">
                        <a:solidFill>
                          <a:srgbClr val="0061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u="none" strike="noStrike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1.1%</a:t>
                      </a:r>
                      <a:endParaRPr lang="en-US" altLang="zh-CN" sz="800" b="0" i="0" u="none" strike="noStrike">
                        <a:solidFill>
                          <a:srgbClr val="C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u="none" strike="noStrike" dirty="0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奥德赛 锐 混动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u="none" strike="noStrike" dirty="0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229,978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u="none" strike="noStrike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975</a:t>
                      </a:r>
                      <a:endParaRPr lang="en-US" altLang="zh-CN" sz="800" b="0" i="0" u="none" strike="noStrike" dirty="0">
                        <a:solidFill>
                          <a:srgbClr val="C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u="none" strike="noStrike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1.4%</a:t>
                      </a:r>
                      <a:endParaRPr lang="en-US" altLang="zh-CN" sz="800" b="0" i="0" u="none" strike="noStrike">
                        <a:solidFill>
                          <a:srgbClr val="C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u="none" strike="noStrike" dirty="0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梦想家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u="none" strike="noStrike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334,491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-12,652</a:t>
                      </a:r>
                      <a:endParaRPr lang="en-US" altLang="zh-CN" sz="800" b="0" i="0" u="none" strike="noStrike" dirty="0">
                        <a:solidFill>
                          <a:srgbClr val="0061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u="none" strike="noStrike" dirty="0">
                          <a:solidFill>
                            <a:schemeClr val="tx1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0.0%</a:t>
                      </a:r>
                      <a:endParaRPr lang="en-US" altLang="zh-CN" sz="800" b="0" i="0" u="none" strike="noStrike" dirty="0">
                        <a:solidFill>
                          <a:schemeClr val="tx1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u="none" strike="noStrike" dirty="0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传祺</a:t>
                      </a:r>
                      <a:r>
                        <a:rPr lang="en-US" sz="800" u="none" strike="noStrike" dirty="0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E8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u="none" strike="noStrike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222,290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u="none" strike="noStrike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967</a:t>
                      </a:r>
                      <a:endParaRPr lang="en-US" altLang="zh-CN" sz="800" b="0" i="0" u="none" strike="noStrike" dirty="0">
                        <a:solidFill>
                          <a:srgbClr val="C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u="none" strike="noStrike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0.1%</a:t>
                      </a:r>
                      <a:endParaRPr lang="en-US" altLang="zh-CN" sz="800" b="0" i="0" u="none" strike="noStrike" dirty="0">
                        <a:solidFill>
                          <a:srgbClr val="C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u="none" strike="noStrike" dirty="0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艾力绅 混动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u="none" strike="noStrike"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259,858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-5,019</a:t>
                      </a:r>
                      <a:endParaRPr lang="en-US" altLang="zh-CN" sz="800" b="0" i="0" u="none" strike="noStrike" dirty="0">
                        <a:solidFill>
                          <a:srgbClr val="0061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u="none" strike="noStrike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0.1%</a:t>
                      </a:r>
                      <a:endParaRPr lang="en-US" altLang="zh-CN" sz="800" b="0" i="0" u="none" strike="noStrike" dirty="0">
                        <a:solidFill>
                          <a:srgbClr val="C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2001866413"/>
                  </a:ext>
                </a:extLst>
              </a:tr>
            </a:tbl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="" xmlns:a16="http://schemas.microsoft.com/office/drawing/2014/main" id="{1351314C-2943-9FAB-7664-074E3E4082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02789515"/>
              </p:ext>
            </p:extLst>
          </p:nvPr>
        </p:nvGraphicFramePr>
        <p:xfrm>
          <a:off x="5467046" y="3858070"/>
          <a:ext cx="2551517" cy="176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A976C1EF-ACD6-0236-25A1-21D3CFE0A1ED}"/>
              </a:ext>
            </a:extLst>
          </p:cNvPr>
          <p:cNvSpPr txBox="1"/>
          <p:nvPr/>
        </p:nvSpPr>
        <p:spPr>
          <a:xfrm>
            <a:off x="6349998" y="4595394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内圈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上月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39C7E0B5-BC86-33E6-B377-2468EA509648}"/>
              </a:ext>
            </a:extLst>
          </p:cNvPr>
          <p:cNvSpPr txBox="1"/>
          <p:nvPr/>
        </p:nvSpPr>
        <p:spPr>
          <a:xfrm>
            <a:off x="6349998" y="4804850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外圈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本月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29110425-6391-F313-F43B-6AA9251DE611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63080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=""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b="1" dirty="0" smtClean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2024</a:t>
            </a:r>
            <a:r>
              <a:rPr lang="zh-CN" altLang="en-US" sz="3600" b="1" dirty="0" smtClean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4</a:t>
            </a:r>
            <a:r>
              <a:rPr lang="zh-CN" altLang="en-US" sz="3600" b="1" dirty="0" smtClean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全国整体乘用车市场优惠指数</a:t>
            </a:r>
            <a:endParaRPr lang="en-GB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=""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422184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8000" b="1" spc="1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" panose="020B05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</a:rPr>
              <a:t>02</a:t>
            </a:r>
            <a:endParaRPr lang="zh-CN" altLang="en-US" sz="8000" b="1" spc="1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" panose="020B0500000000000000" pitchFamily="34" charset="-122"/>
              <a:ea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45645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=""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MADE·4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整体市场优惠变化指数为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-1.89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市场优惠幅度</a:t>
            </a:r>
            <a:r>
              <a:rPr lang="en-US" altLang="zh-CN" b="1" dirty="0" smtClean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2.47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本月市场整体优惠幅度较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上月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减少</a:t>
            </a:r>
            <a:r>
              <a:rPr lang="en-US" altLang="zh-CN" sz="1400" noProof="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2,596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，环比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下降</a:t>
            </a:r>
            <a:r>
              <a:rPr lang="en-US" altLang="zh-CN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9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.5%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4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整体乘用车市场优惠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幅度有所下跌，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其中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轿车和</a:t>
            </a:r>
            <a:r>
              <a:rPr lang="en-US" altLang="zh-CN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环比有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所下跌，</a:t>
            </a:r>
            <a:r>
              <a:rPr lang="en-US" altLang="zh-CN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sz="1400" dirty="0" smtClean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市场优惠环比有所上涨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=""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整体市场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=""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=""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=""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=""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42" name="图表 41">
            <a:extLst>
              <a:ext uri="{FF2B5EF4-FFF2-40B4-BE49-F238E27FC236}">
                <a16:creationId xmlns=""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60336464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=""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7809272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=""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轿车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</a:t>
                      </a:r>
                      <a:r>
                        <a:rPr lang="en-US" altLang="zh-CN" sz="900" b="1" kern="1200" dirty="0" smtClean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10.6</a:t>
                      </a:r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SUV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 smtClean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-10.0%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MPV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 smtClean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+16.0%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=""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6221377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=""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=""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=""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=""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=""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=""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672760470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=""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25417484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CDFDFACE-4B6C-C56F-1BDA-BFCC1F0DE482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5779D6B9-65E6-EDDA-1092-C02144CE4985}"/>
              </a:ext>
            </a:extLst>
          </p:cNvPr>
          <p:cNvSpPr txBox="1"/>
          <p:nvPr/>
        </p:nvSpPr>
        <p:spPr>
          <a:xfrm>
            <a:off x="5266430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本月整体市场监测车型销量合计</a:t>
            </a:r>
            <a:r>
              <a:rPr kumimoji="0" lang="en-US" altLang="zh-CN" sz="9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143.6</a:t>
            </a:r>
            <a:r>
              <a:rPr kumimoji="0" lang="zh-CN" alt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辆</a:t>
            </a:r>
          </a:p>
        </p:txBody>
      </p:sp>
      <p:graphicFrame>
        <p:nvGraphicFramePr>
          <p:cNvPr id="48" name="图表 47">
            <a:extLst>
              <a:ext uri="{FF2B5EF4-FFF2-40B4-BE49-F238E27FC236}">
                <a16:creationId xmlns="" xmlns:a16="http://schemas.microsoft.com/office/drawing/2014/main" id="{118B8C74-EB11-3AA1-4855-42D648F3B3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67587478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B814328A-DA5D-0461-070F-4F64CC45AC9F}"/>
              </a:ext>
            </a:extLst>
          </p:cNvPr>
          <p:cNvSpPr txBox="1"/>
          <p:nvPr/>
        </p:nvSpPr>
        <p:spPr>
          <a:xfrm>
            <a:off x="5927935" y="3902546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</a:t>
            </a:r>
            <a:r>
              <a:rPr lang="en-US" altLang="zh-CN" sz="700" dirty="0" smtClean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68.2</a:t>
            </a:r>
            <a:r>
              <a:rPr lang="zh-CN" altLang="en-US" sz="700" dirty="0" smtClean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辆</a:t>
            </a:r>
            <a:endParaRPr lang="en-US" altLang="zh-CN" sz="700" dirty="0">
              <a:solidFill>
                <a:srgbClr val="FFFFF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</a:t>
            </a:r>
            <a:r>
              <a:rPr lang="en-US" altLang="zh-CN" sz="700" dirty="0" smtClean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47%</a:t>
            </a:r>
            <a:endParaRPr lang="en-US" altLang="zh-CN" sz="700" dirty="0">
              <a:solidFill>
                <a:srgbClr val="FFFFF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F646BDF4-1846-F0FD-AF52-31373012F56E}"/>
              </a:ext>
            </a:extLst>
          </p:cNvPr>
          <p:cNvSpPr txBox="1"/>
          <p:nvPr/>
        </p:nvSpPr>
        <p:spPr>
          <a:xfrm>
            <a:off x="5927935" y="4918381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轿车</a:t>
            </a:r>
            <a:endParaRPr lang="en-US" altLang="zh-CN" sz="1400" b="1" dirty="0">
              <a:solidFill>
                <a:srgbClr val="FFFFF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</a:t>
            </a:r>
            <a:r>
              <a:rPr lang="en-US" altLang="zh-CN" sz="700" dirty="0" smtClean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68.6</a:t>
            </a:r>
            <a:r>
              <a:rPr lang="zh-CN" altLang="en-US" sz="700" dirty="0" smtClean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辆</a:t>
            </a:r>
            <a:endParaRPr lang="en-US" altLang="zh-CN" sz="700" dirty="0">
              <a:solidFill>
                <a:srgbClr val="FFFFF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</a:t>
            </a:r>
            <a:r>
              <a:rPr lang="en-US" altLang="zh-CN" sz="700" dirty="0" smtClean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48%</a:t>
            </a:r>
            <a:endParaRPr lang="en-US" altLang="zh-CN" sz="700" dirty="0">
              <a:solidFill>
                <a:srgbClr val="FFFFF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172F3D55-1C61-75FC-E3F8-F5BB0C93D9BF}"/>
              </a:ext>
            </a:extLst>
          </p:cNvPr>
          <p:cNvSpPr txBox="1"/>
          <p:nvPr/>
        </p:nvSpPr>
        <p:spPr>
          <a:xfrm>
            <a:off x="7358578" y="5013760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</a:t>
            </a:r>
            <a:r>
              <a:rPr lang="en-US" altLang="zh-CN" sz="700" dirty="0" smtClean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6.8</a:t>
            </a:r>
            <a:r>
              <a:rPr lang="zh-CN" altLang="en-US" sz="700" dirty="0" smtClean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</a:t>
            </a:r>
            <a:r>
              <a:rPr lang="en-US" altLang="zh-CN" sz="700" dirty="0" smtClean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5%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20487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  <p:tag name="ISLIDE.THEME" val="#93024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heme/theme1.xml><?xml version="1.0" encoding="utf-8"?>
<a:theme xmlns:a="http://schemas.openxmlformats.org/drawingml/2006/main" name="Designed by iSlide">
  <a:themeElements>
    <a:clrScheme name="iSlide VI标准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2DA0FF"/>
      </a:accent1>
      <a:accent2>
        <a:srgbClr val="0371D4"/>
      </a:accent2>
      <a:accent3>
        <a:srgbClr val="6EADE0"/>
      </a:accent3>
      <a:accent4>
        <a:srgbClr val="5B6F86"/>
      </a:accent4>
      <a:accent5>
        <a:srgbClr val="7F98B5"/>
      </a:accent5>
      <a:accent6>
        <a:srgbClr val="58B6D3"/>
      </a:accent6>
      <a:hlink>
        <a:srgbClr val="F84D4D"/>
      </a:hlink>
      <a:folHlink>
        <a:srgbClr val="979797"/>
      </a:folHlink>
    </a:clrScheme>
    <a:fontScheme name="标准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Default.potx" id="{1D9758C4-BF53-48D5-9F51-21F468A6C710}" vid="{F0E1EFAF-5478-48F0-8152-DA9350739AF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1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2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6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2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3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8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3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0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Fish</Template>
  <TotalTime>32848</TotalTime>
  <Words>3378</Words>
  <Application>Microsoft Office PowerPoint</Application>
  <PresentationFormat>宽屏</PresentationFormat>
  <Paragraphs>901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思源黑体 CN</vt:lpstr>
      <vt:lpstr>思源黑体 CN Heavy</vt:lpstr>
      <vt:lpstr>思源黑体 CN Medium</vt:lpstr>
      <vt:lpstr>思源黑体 CN Normal</vt:lpstr>
      <vt:lpstr>宋体</vt:lpstr>
      <vt:lpstr>微软雅黑</vt:lpstr>
      <vt:lpstr>Arial</vt:lpstr>
      <vt:lpstr>Calibri</vt:lpstr>
      <vt:lpstr>Wingdings</vt:lpstr>
      <vt:lpstr>Designed by iSlide</vt:lpstr>
      <vt:lpstr>M.A.D.E 产业研究 价格/优惠指数走势报告</vt:lpstr>
      <vt:lpstr>PowerPoint 演示文稿</vt:lpstr>
      <vt:lpstr>PowerPoint 演示文稿</vt:lpstr>
      <vt:lpstr>加权价格变化指数—整体市场</vt:lpstr>
      <vt:lpstr>加权价格变化指数—轿车市场</vt:lpstr>
      <vt:lpstr>加权价格变化指数—SUV市场</vt:lpstr>
      <vt:lpstr>加权价格变化指数—MPV市场</vt:lpstr>
      <vt:lpstr>PowerPoint 演示文稿</vt:lpstr>
      <vt:lpstr>加权优惠变化指数—整体市场</vt:lpstr>
      <vt:lpstr>加权优惠变化指数—轿车市场</vt:lpstr>
      <vt:lpstr>加权优惠变化指数—SUV市场</vt:lpstr>
      <vt:lpstr>加权优惠变化指数—MPV市场</vt:lpstr>
      <vt:lpstr>PowerPoint 演示文稿</vt:lpstr>
      <vt:lpstr>加权价格变化指数—新能源市场</vt:lpstr>
      <vt:lpstr>加权价格变化指数—新能源轿车市场</vt:lpstr>
      <vt:lpstr>加权价格变化指数—新能源SUV市场</vt:lpstr>
      <vt:lpstr>加权价格变化指数—新能源MPV市场</vt:lpstr>
      <vt:lpstr>PowerPoint 演示文稿</vt:lpstr>
      <vt:lpstr>加权优惠变化指数—新能源市场</vt:lpstr>
      <vt:lpstr>加权优惠变化指数—新能源轿车市场</vt:lpstr>
      <vt:lpstr>加权优惠变化指数—新能源SUV市场</vt:lpstr>
      <vt:lpstr>加权优惠变化指数—新能源MPV市场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Fish</dc:creator>
  <cp:lastModifiedBy>sandrinepigeon@163.com</cp:lastModifiedBy>
  <cp:revision>542</cp:revision>
  <cp:lastPrinted>2024-05-31T08:17:54Z</cp:lastPrinted>
  <dcterms:created xsi:type="dcterms:W3CDTF">2022-10-30T16:00:00Z</dcterms:created>
  <dcterms:modified xsi:type="dcterms:W3CDTF">2024-06-04T03:15:58Z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c0ebd8ea-114a-44dd-bdb3-ea45792a0b8c</vt:lpwstr>
  </property>
</Properties>
</file>