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705" r:id="rId2"/>
    <p:sldMasterId id="2147483716" r:id="rId3"/>
  </p:sldMasterIdLst>
  <p:notesMasterIdLst>
    <p:notesMasterId r:id="rId15"/>
  </p:notesMasterIdLst>
  <p:handoutMasterIdLst>
    <p:handoutMasterId r:id="rId16"/>
  </p:handoutMasterIdLst>
  <p:sldIdLst>
    <p:sldId id="302" r:id="rId4"/>
    <p:sldId id="1665" r:id="rId5"/>
    <p:sldId id="1666" r:id="rId6"/>
    <p:sldId id="1667" r:id="rId7"/>
    <p:sldId id="1668" r:id="rId8"/>
    <p:sldId id="1669" r:id="rId9"/>
    <p:sldId id="1670" r:id="rId10"/>
    <p:sldId id="1671" r:id="rId11"/>
    <p:sldId id="1672" r:id="rId12"/>
    <p:sldId id="1673" r:id="rId13"/>
    <p:sldId id="166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7525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1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06" autoAdjust="0"/>
    <p:restoredTop sz="95056" autoAdjust="0"/>
  </p:normalViewPr>
  <p:slideViewPr>
    <p:cSldViewPr>
      <p:cViewPr varScale="1">
        <p:scale>
          <a:sx n="117" d="100"/>
          <a:sy n="117" d="100"/>
        </p:scale>
        <p:origin x="705" y="83"/>
      </p:cViewPr>
      <p:guideLst>
        <p:guide orient="horz" pos="981"/>
        <p:guide pos="7525"/>
        <p:guide/>
        <p:guide pos="155"/>
        <p:guide pos="384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2024/6/4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2024/6/4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567148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9EF9C56A-CC9D-0385-5D6C-4698440969A5}"/>
              </a:ext>
            </a:extLst>
          </p:cNvPr>
          <p:cNvSpPr txBox="1">
            <a:spLocks/>
          </p:cNvSpPr>
          <p:nvPr userDrawn="1"/>
        </p:nvSpPr>
        <p:spPr>
          <a:xfrm>
            <a:off x="11603400" y="6537751"/>
            <a:ext cx="360000" cy="275625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C913308-F349-4B6D-A68A-DD1791B4A57B}" type="slidenum">
              <a:rPr lang="zh-CN" altLang="en-US" sz="900" b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ctr"/>
              <a:t>‹#›</a:t>
            </a:fld>
            <a:endParaRPr lang="zh-CN" altLang="en-US" sz="1000" b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852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577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2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35238083-AEE8-4A3D-922C-113BF90C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513098-3178-4D2B-800D-AADE382783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F7B971-BA67-4135-952E-7C874AA37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49" y="1295400"/>
            <a:ext cx="11704463" cy="5114926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B43FDF2-281C-4562-83C1-FC699235F9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880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43774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94425" y="925812"/>
            <a:ext cx="5704285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8349" y="925812"/>
            <a:ext cx="5739226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45A2A19-83AC-4D25-9846-9EB141F48EF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94425" y="1243344"/>
            <a:ext cx="5704285" cy="2772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单击此处编辑母版小标题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71029-8D55-4A4C-9E55-3AFBB185CE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94425" y="1525889"/>
            <a:ext cx="5704285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27F8950-46B4-4274-A039-51CC979AD2A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58344" y="1240907"/>
            <a:ext cx="5739226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5C42B84-3B4D-4FD5-9EA1-EA7156ADB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8344" y="6176228"/>
            <a:ext cx="3539943" cy="216000"/>
          </a:xfrm>
          <a:prstGeom prst="rect">
            <a:avLst/>
          </a:prstGeom>
        </p:spPr>
        <p:txBody>
          <a:bodyPr>
            <a:normAutofit/>
          </a:bodyPr>
          <a:lstStyle>
            <a:lvl1pPr marL="33751" indent="0">
              <a:buNone/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数据源于：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C1181F0-56AB-4913-AD7B-16BD0736E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5A853571-3FC1-472A-ADD9-FE2E772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38BD91-88EB-45B8-98B7-E74141C38821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258349" y="1485706"/>
            <a:ext cx="5739221" cy="4548227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49C5B2E-4E04-4B92-B5E4-C6FD50E496EE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195599" y="1770688"/>
            <a:ext cx="5739221" cy="4621539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81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表格占位符 10">
            <a:extLst>
              <a:ext uri="{FF2B5EF4-FFF2-40B4-BE49-F238E27FC236}">
                <a16:creationId xmlns:a16="http://schemas.microsoft.com/office/drawing/2014/main" id="{C31BC044-6C04-42BF-8AF0-4C916B864078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58349" y="1228725"/>
            <a:ext cx="11704463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表格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78913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表占位符 5">
            <a:extLst>
              <a:ext uri="{FF2B5EF4-FFF2-40B4-BE49-F238E27FC236}">
                <a16:creationId xmlns:a16="http://schemas.microsoft.com/office/drawing/2014/main" id="{2AA5389D-4583-4F2C-AF37-4E50F3583F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258174" y="1214239"/>
            <a:ext cx="11704637" cy="5196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5C331BCA-3603-4F82-B5B6-13F1EAF400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09415D0F-280A-4AD1-9FF4-DA481663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6E9EF55C-42CE-0DA7-9384-3BC9433E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08599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503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27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CAM | </a:t>
            </a:r>
            <a:r>
              <a:rPr lang="zh-CN" altLang="en-US"/>
              <a:t>项目名称</a:t>
            </a:r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EB3DD9B-CE9D-488B-8714-7684AA2D9794}" type="datetime1">
              <a:rPr lang="zh-CN" altLang="en-US" smtClean="0"/>
              <a:t>2024/6/4</a:t>
            </a:fld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6BFF42-0469-71CE-BBF6-711D56E31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b="752"/>
          <a:stretch/>
        </p:blipFill>
        <p:spPr>
          <a:xfrm>
            <a:off x="0" y="2"/>
            <a:ext cx="12191994" cy="68579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458E07-37B3-E471-7CEC-591566740F60}"/>
              </a:ext>
            </a:extLst>
          </p:cNvPr>
          <p:cNvSpPr txBox="1"/>
          <p:nvPr/>
        </p:nvSpPr>
        <p:spPr>
          <a:xfrm>
            <a:off x="-19050" y="2700471"/>
            <a:ext cx="1221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关注蔚来发布全新品牌乐道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8F9587-3F10-0D7F-4896-6FFAF95F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360562" y="290380"/>
            <a:ext cx="1056279" cy="3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latin typeface="Arial" panose="020B0604020202020204" pitchFamily="34" charset="0"/>
              </a:rPr>
              <a:t>CAM</a:t>
            </a:r>
            <a:r>
              <a:rPr lang="zh-CN" altLang="en-US" b="1" dirty="0">
                <a:latin typeface="Arial" panose="020B0604020202020204" pitchFamily="34" charset="0"/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494923" y="771178"/>
            <a:ext cx="11202154" cy="5801588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</a:rPr>
              <a:t>蔚来第二品牌乐道正式发布，聚焦家庭用车市场，乐道首款车型</a:t>
            </a:r>
            <a:r>
              <a:rPr lang="en-US" altLang="zh-CN" b="1" dirty="0">
                <a:latin typeface="Arial" panose="020B0604020202020204" pitchFamily="34" charset="0"/>
              </a:rPr>
              <a:t>L60</a:t>
            </a:r>
            <a:r>
              <a:rPr lang="zh-CN" altLang="en-US" b="1" dirty="0">
                <a:latin typeface="Arial" panose="020B0604020202020204" pitchFamily="34" charset="0"/>
              </a:rPr>
              <a:t>也正式亮相，预售价</a:t>
            </a:r>
            <a:r>
              <a:rPr lang="en-US" altLang="zh-CN" b="1" dirty="0">
                <a:latin typeface="Arial" panose="020B0604020202020204" pitchFamily="34" charset="0"/>
              </a:rPr>
              <a:t>21.99</a:t>
            </a:r>
            <a:r>
              <a:rPr lang="zh-CN" altLang="en-US" b="1" dirty="0">
                <a:latin typeface="Arial" panose="020B0604020202020204" pitchFamily="34" charset="0"/>
              </a:rPr>
              <a:t>万元起，将于今年</a:t>
            </a:r>
            <a:r>
              <a:rPr lang="en-US" altLang="zh-CN" b="1" dirty="0">
                <a:latin typeface="Arial" panose="020B0604020202020204" pitchFamily="34" charset="0"/>
              </a:rPr>
              <a:t>9</a:t>
            </a:r>
            <a:r>
              <a:rPr lang="zh-CN" altLang="en-US" b="1" dirty="0">
                <a:latin typeface="Arial" panose="020B0604020202020204" pitchFamily="34" charset="0"/>
              </a:rPr>
              <a:t>月上市并交付。乐道品牌进入</a:t>
            </a:r>
            <a:r>
              <a:rPr lang="en-US" altLang="zh-CN" b="1" dirty="0">
                <a:latin typeface="Arial" panose="020B0604020202020204" pitchFamily="34" charset="0"/>
              </a:rPr>
              <a:t>20</a:t>
            </a:r>
            <a:r>
              <a:rPr lang="zh-CN" altLang="en-US" b="1" dirty="0">
                <a:latin typeface="Arial" panose="020B0604020202020204" pitchFamily="34" charset="0"/>
              </a:rPr>
              <a:t>万元市场，与蔚来主品牌形成互补，依托蔚来汽车已有的研发体系，以及成熟的充换电补能服务和售后服务网络，乐道有望在激烈的中低端新能源汽车市场中抢占一定的市场份额。此外，蔚来汽车第三品牌将在一年内面世，届时蔚来多品牌战略将完整落地，将分摊蔚来自研技术的开发成本和供应链成本，弥补蔚来先前长期主义造成的现金缺口。</a:t>
            </a: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</a:rPr>
              <a:t>乐道承载着蔚来更多的重任：</a:t>
            </a:r>
            <a:r>
              <a:rPr lang="zh-CN" altLang="en-US" dirty="0">
                <a:latin typeface="Arial" panose="020B0604020202020204" pitchFamily="34" charset="0"/>
              </a:rPr>
              <a:t>蔚来汽车连续两年研发费用超百亿，在亏损和销量并不出色的双重压力下，蔚来急需一款走量车型，乐道新产品线下探</a:t>
            </a:r>
            <a:r>
              <a:rPr lang="en-US" altLang="zh-CN" dirty="0">
                <a:latin typeface="Arial" panose="020B0604020202020204" pitchFamily="34" charset="0"/>
              </a:rPr>
              <a:t>20</a:t>
            </a:r>
            <a:r>
              <a:rPr lang="zh-CN" altLang="en-US" dirty="0">
                <a:latin typeface="Arial" panose="020B0604020202020204" pitchFamily="34" charset="0"/>
              </a:rPr>
              <a:t>万元级主流市场，将主要承担蔚来汽车销量增长的任务，实现规模化上量。此外，乐道品牌将延续蔚来汽车的</a:t>
            </a:r>
            <a:r>
              <a:rPr lang="en-US" altLang="zh-CN" dirty="0">
                <a:latin typeface="Arial" panose="020B0604020202020204" pitchFamily="34" charset="0"/>
              </a:rPr>
              <a:t>NIO BaaS</a:t>
            </a:r>
            <a:r>
              <a:rPr lang="zh-CN" altLang="en-US" dirty="0">
                <a:latin typeface="Arial" panose="020B0604020202020204" pitchFamily="34" charset="0"/>
              </a:rPr>
              <a:t>电池租用服务，还将利好</a:t>
            </a:r>
            <a:r>
              <a:rPr lang="en-US" altLang="zh-CN" dirty="0">
                <a:latin typeface="Arial" panose="020B0604020202020204" pitchFamily="34" charset="0"/>
              </a:rPr>
              <a:t>NIO Power</a:t>
            </a:r>
            <a:r>
              <a:rPr lang="zh-CN" altLang="en-US" dirty="0">
                <a:latin typeface="Arial" panose="020B0604020202020204" pitchFamily="34" charset="0"/>
              </a:rPr>
              <a:t>。蔚来寄希望于乐道摊薄成本，扭转亏损局面。</a:t>
            </a: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en-US" altLang="zh-CN" b="1" dirty="0">
                <a:latin typeface="Arial" panose="020B0604020202020204" pitchFamily="34" charset="0"/>
              </a:rPr>
              <a:t>20</a:t>
            </a:r>
            <a:r>
              <a:rPr lang="zh-CN" altLang="en-US" b="1" dirty="0">
                <a:latin typeface="Arial" panose="020B0604020202020204" pitchFamily="34" charset="0"/>
              </a:rPr>
              <a:t>万元级汽车市场竞争激烈，乐道将面临不小挑战：</a:t>
            </a:r>
            <a:r>
              <a:rPr lang="zh-CN" altLang="en-US" dirty="0">
                <a:latin typeface="Arial" panose="020B0604020202020204" pitchFamily="34" charset="0"/>
              </a:rPr>
              <a:t>乐道瞄准的</a:t>
            </a:r>
            <a:r>
              <a:rPr lang="en-US" altLang="zh-CN" dirty="0">
                <a:latin typeface="Arial" panose="020B0604020202020204" pitchFamily="34" charset="0"/>
              </a:rPr>
              <a:t>20-30</a:t>
            </a:r>
            <a:r>
              <a:rPr lang="zh-CN" altLang="en-US" dirty="0">
                <a:latin typeface="Arial" panose="020B0604020202020204" pitchFamily="34" charset="0"/>
              </a:rPr>
              <a:t>万元市场占比仅次于</a:t>
            </a:r>
            <a:r>
              <a:rPr lang="en-US" altLang="zh-CN" dirty="0">
                <a:latin typeface="Arial" panose="020B0604020202020204" pitchFamily="34" charset="0"/>
              </a:rPr>
              <a:t>10-20</a:t>
            </a:r>
            <a:r>
              <a:rPr lang="zh-CN" altLang="en-US" dirty="0">
                <a:latin typeface="Arial" panose="020B0604020202020204" pitchFamily="34" charset="0"/>
              </a:rPr>
              <a:t>万元价格段，属于新能源车第二竞争激烈的市场。该价格区间热门车型较多，比亚迪、问界、小米、特斯拉、极氪等品牌均有爆款产品，小鹏主销车型的主销版本价格几乎均在该价格区间内，理想</a:t>
            </a:r>
            <a:r>
              <a:rPr lang="en-US" altLang="zh-CN" dirty="0">
                <a:latin typeface="Arial" panose="020B0604020202020204" pitchFamily="34" charset="0"/>
              </a:rPr>
              <a:t>L6</a:t>
            </a:r>
            <a:r>
              <a:rPr lang="zh-CN" altLang="en-US" dirty="0">
                <a:latin typeface="Arial" panose="020B0604020202020204" pitchFamily="34" charset="0"/>
              </a:rPr>
              <a:t>的问世也将理想的产品价格探入</a:t>
            </a:r>
            <a:r>
              <a:rPr lang="en-US" altLang="zh-CN" dirty="0">
                <a:latin typeface="Arial" panose="020B0604020202020204" pitchFamily="34" charset="0"/>
              </a:rPr>
              <a:t>20-30</a:t>
            </a:r>
            <a:r>
              <a:rPr lang="zh-CN" altLang="en-US" dirty="0">
                <a:latin typeface="Arial" panose="020B0604020202020204" pitchFamily="34" charset="0"/>
              </a:rPr>
              <a:t>万元区间，“蔚小理”将在该价格段展开更激烈角逐。</a:t>
            </a:r>
          </a:p>
        </p:txBody>
      </p:sp>
    </p:spTree>
    <p:extLst>
      <p:ext uri="{BB962C8B-B14F-4D97-AF65-F5344CB8AC3E}">
        <p14:creationId xmlns:p14="http://schemas.microsoft.com/office/powerpoint/2010/main" val="3304092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9641BD-0783-F9F6-876E-69F05651D4D1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948029-03A1-D3B1-654B-0E1E27C730B3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>
                      <a:lumMod val="50000"/>
                    </a:srgbClr>
                  </a:solidFill>
                  <a:effectLst/>
                  <a:uLnTx/>
                  <a:uFillTx/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扫码关注微信公众号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525838C-1955-84D5-E811-32B00AEF8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" r="136"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3B00224-D0A1-FA88-A690-832F42062189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80D4D7B-9EF7-52DF-66F3-A2191BCA4DBA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C277542-38FD-E86D-32A5-33DDF45EBC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884F540-040E-17DA-4B78-7EAADC571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AE40715-FD39-3FF1-99A3-A35B4EF723BC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B16744B-8F18-0558-84C8-EB0E21907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27857F52-6510-6486-74D2-C9D9D0F8B9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24F32B7-1277-4A90-A142-E699C08DA3FA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33DFC8B-0B3E-B1E4-C858-42F8BEEEB6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77DF3BF-50CF-529D-461C-9B8603349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5F31D8F-D541-EFF6-3B82-90B044E7C8A6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8EBD8AC-B269-C223-9667-D14A053B9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1C470C98-C007-4395-DD91-7A9763B94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FE3221B-4AFD-E0A0-2927-B400F41B1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12416" b="28240"/>
          <a:stretch/>
        </p:blipFill>
        <p:spPr>
          <a:xfrm>
            <a:off x="360556" y="566201"/>
            <a:ext cx="11831437" cy="398145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AC752EC-0B1D-4D42-3797-74E4F9969BFB}"/>
              </a:ext>
            </a:extLst>
          </p:cNvPr>
          <p:cNvSpPr txBox="1"/>
          <p:nvPr/>
        </p:nvSpPr>
        <p:spPr>
          <a:xfrm>
            <a:off x="0" y="4694489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2262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E9D745-AC3D-E00E-39CF-6AFA0EFD72F2}"/>
              </a:ext>
            </a:extLst>
          </p:cNvPr>
          <p:cNvGrpSpPr/>
          <p:nvPr/>
        </p:nvGrpSpPr>
        <p:grpSpPr>
          <a:xfrm>
            <a:off x="450056" y="5657425"/>
            <a:ext cx="2189619" cy="307777"/>
            <a:chOff x="5467609" y="3537859"/>
            <a:chExt cx="2189619" cy="3077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E531-A46B-B15B-259E-FA89CB67DC8F}"/>
                </a:ext>
              </a:extLst>
            </p:cNvPr>
            <p:cNvSpPr txBox="1"/>
            <p:nvPr/>
          </p:nvSpPr>
          <p:spPr>
            <a:xfrm>
              <a:off x="5805439" y="3537859"/>
              <a:ext cx="18517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+86 135 1210 2701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A8576242-F2E0-5B40-5A42-161F01E16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2592767-31AD-840D-28B4-A7F6DE6C7F79}"/>
              </a:ext>
            </a:extLst>
          </p:cNvPr>
          <p:cNvGrpSpPr/>
          <p:nvPr/>
        </p:nvGrpSpPr>
        <p:grpSpPr>
          <a:xfrm>
            <a:off x="3972103" y="6144182"/>
            <a:ext cx="3383685" cy="307777"/>
            <a:chOff x="5484900" y="4511470"/>
            <a:chExt cx="3383685" cy="307777"/>
          </a:xfrm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0CA7D675-2A29-93F7-83E9-F101B94EA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5FB10E-E700-2E3D-7B09-0C4012CDC51F}"/>
                </a:ext>
              </a:extLst>
            </p:cNvPr>
            <p:cNvSpPr txBox="1"/>
            <p:nvPr/>
          </p:nvSpPr>
          <p:spPr>
            <a:xfrm>
              <a:off x="5805439" y="4511470"/>
              <a:ext cx="3063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http://www.chinaautomarket.com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E8D965-5B7A-1313-03E8-13DD653F97B4}"/>
              </a:ext>
            </a:extLst>
          </p:cNvPr>
          <p:cNvGrpSpPr/>
          <p:nvPr/>
        </p:nvGrpSpPr>
        <p:grpSpPr>
          <a:xfrm>
            <a:off x="450056" y="6144182"/>
            <a:ext cx="2975947" cy="307777"/>
            <a:chOff x="410743" y="6481396"/>
            <a:chExt cx="297594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EFFB94-C188-79DC-A9F3-AA56626AB755}"/>
                </a:ext>
              </a:extLst>
            </p:cNvPr>
            <p:cNvSpPr txBox="1"/>
            <p:nvPr/>
          </p:nvSpPr>
          <p:spPr>
            <a:xfrm>
              <a:off x="751545" y="6481396"/>
              <a:ext cx="26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xifuz@chinaautomarket.com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4673E24-3F1C-FC62-87DA-585C5A7EE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89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2EFEC39-0644-AE9B-6AAE-323C3703F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1DCF2E3-94D4-F37F-A370-C10E02D15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BCD0F0-F1A2-B7C2-02F7-02C0B62DE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614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161CA18-3596-9C97-94DB-9E5037C7A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59F7EE0-A70D-6E92-DD23-90BB8D69A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572E6D-C2EA-B61D-1B24-FFB118D05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34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B69FC73-4E4B-165B-9D5A-F6666E9A6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8E708C6-151D-CE56-512E-869FB1757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C3D73D7-FBCF-18A0-65A3-38A7A9075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36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403C485-2500-78B2-A554-E08CC7C3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CCCA8D5-7E27-537C-84EF-709FE93E0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3B9DEA-587B-8A43-97DA-C27DD1509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16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C3E3781-27FC-CD82-4B33-F89D50F7C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7A2C541-77E8-8EC6-166B-2DC7781CD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E73EAF-C9FC-2108-0059-16DE7B37C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2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E32C0BC-F9A8-24A7-4576-5FEE6ADE3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1C5177C-FD3D-79AB-F49A-38CE03D70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2BE6DA4-5FBD-C448-8725-8D7AA6B5A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11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889E6C1-99DD-83EA-A633-C9617218F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DF31B5C-32AA-7BFE-383B-24753EE27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B9C456A-A1FF-7C89-53AA-F2393D346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29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B4CC1D76-9D39-C9DB-2ACA-593D5FF31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57EDFD3-FEC3-8FA9-3BD4-CAB03B352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BFE3839-472E-1A9E-0285-A6ACBA470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188251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54600</TotalTime>
  <Words>395</Words>
  <Application>Microsoft Office PowerPoint</Application>
  <PresentationFormat>宽屏</PresentationFormat>
  <Paragraphs>19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方正粗黑宋简体</vt:lpstr>
      <vt:lpstr>微软雅黑</vt:lpstr>
      <vt:lpstr>Arial</vt:lpstr>
      <vt:lpstr>Calibri</vt:lpstr>
      <vt:lpstr>Wingdings</vt:lpstr>
      <vt:lpstr>2_自定义设计方案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张一弛</cp:lastModifiedBy>
  <cp:revision>8224</cp:revision>
  <cp:lastPrinted>2016-08-18T05:59:21Z</cp:lastPrinted>
  <dcterms:created xsi:type="dcterms:W3CDTF">2013-12-03T00:55:47Z</dcterms:created>
  <dcterms:modified xsi:type="dcterms:W3CDTF">2024-06-04T08:11:56Z</dcterms:modified>
</cp:coreProperties>
</file>