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6"/>
  </p:notesMasterIdLst>
  <p:sldIdLst>
    <p:sldId id="257" r:id="rId3"/>
    <p:sldId id="293" r:id="rId4"/>
    <p:sldId id="386" r:id="rId5"/>
    <p:sldId id="331" r:id="rId6"/>
    <p:sldId id="385" r:id="rId7"/>
    <p:sldId id="388" r:id="rId8"/>
    <p:sldId id="389" r:id="rId9"/>
    <p:sldId id="387" r:id="rId10"/>
    <p:sldId id="391" r:id="rId11"/>
    <p:sldId id="390" r:id="rId12"/>
    <p:sldId id="393" r:id="rId13"/>
    <p:sldId id="394" r:id="rId14"/>
    <p:sldId id="311" r:id="rId15"/>
  </p:sldIdLst>
  <p:sldSz cx="9144000" cy="5143500" type="screen16x9"/>
  <p:notesSz cx="6858000" cy="9144000"/>
  <p:custDataLst>
    <p:tags r:id="rId1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351"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11" name="图片 10">
            <a:extLst>
              <a:ext uri="{FF2B5EF4-FFF2-40B4-BE49-F238E27FC236}">
                <a16:creationId xmlns:a16="http://schemas.microsoft.com/office/drawing/2014/main" id="{E5F3E296-28D1-ED2D-8AB6-7F791AE71B9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33" y="4049582"/>
            <a:ext cx="1082721" cy="1082721"/>
          </a:xfrm>
          <a:prstGeom prst="rect">
            <a:avLst/>
          </a:prstGeom>
        </p:spPr>
      </p:pic>
      <p:pic>
        <p:nvPicPr>
          <p:cNvPr id="8" name="图片 7">
            <a:extLst>
              <a:ext uri="{FF2B5EF4-FFF2-40B4-BE49-F238E27FC236}">
                <a16:creationId xmlns:a16="http://schemas.microsoft.com/office/drawing/2014/main" id="{743A240C-4B7F-1B60-0D52-70A687ECC2AE}"/>
              </a:ext>
            </a:extLst>
          </p:cNvPr>
          <p:cNvPicPr>
            <a:picLocks noChangeAspect="1"/>
          </p:cNvPicPr>
          <p:nvPr userDrawn="1"/>
        </p:nvPicPr>
        <p:blipFill>
          <a:blip r:embed="rId5"/>
          <a:stretch>
            <a:fillRect/>
          </a:stretch>
        </p:blipFill>
        <p:spPr>
          <a:xfrm>
            <a:off x="7533737" y="116401"/>
            <a:ext cx="1505762" cy="32306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67453928-D7E5-8093-4B9D-9EEEDD3ECCE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1" name="图片 10">
            <a:extLst>
              <a:ext uri="{FF2B5EF4-FFF2-40B4-BE49-F238E27FC236}">
                <a16:creationId xmlns:a16="http://schemas.microsoft.com/office/drawing/2014/main" id="{5F32671E-6078-AD7A-3A8C-D9A3EAFD67AE}"/>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A5786980-6F3A-0BD9-14AE-05C9B362C2C1}"/>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FA6B032F-2A04-CB92-E734-0C9EAEFAB6C1}"/>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E4CCBA87-88DF-070E-328D-2610FBB0860F}"/>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18E05D9C-1881-E3AC-31C5-9575976CB17E}"/>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C41D7E59-91B5-F66C-B313-A44AF0B77DD4}"/>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pic>
        <p:nvPicPr>
          <p:cNvPr id="17" name="图片 16">
            <a:extLst>
              <a:ext uri="{FF2B5EF4-FFF2-40B4-BE49-F238E27FC236}">
                <a16:creationId xmlns:a16="http://schemas.microsoft.com/office/drawing/2014/main" id="{71D17C44-E62F-4304-704E-5806940B8382}"/>
              </a:ext>
            </a:extLst>
          </p:cNvPr>
          <p:cNvPicPr>
            <a:picLocks noChangeAspect="1"/>
          </p:cNvPicPr>
          <p:nvPr userDrawn="1"/>
        </p:nvPicPr>
        <p:blipFill>
          <a:blip r:embed="rId4"/>
          <a:stretch>
            <a:fillRect/>
          </a:stretch>
        </p:blipFill>
        <p:spPr>
          <a:xfrm>
            <a:off x="7785066" y="288037"/>
            <a:ext cx="1142382" cy="24510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5A935AD-7A3A-50FA-56F0-1538BA30AE98}"/>
              </a:ext>
            </a:extLst>
          </p:cNvPr>
          <p:cNvGraphicFramePr>
            <a:graphicFrameLocks noChangeAspect="1"/>
          </p:cNvGraphicFramePr>
          <p:nvPr userDrawn="1">
            <p:custDataLst>
              <p:tags r:id="rId13"/>
            </p:custDataLst>
            <p:extLst>
              <p:ext uri="{D42A27DB-BD31-4B8C-83A1-F6EECF244321}">
                <p14:modId xmlns:p14="http://schemas.microsoft.com/office/powerpoint/2010/main" val="3365312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2024-5-30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0A1D8A3-03C9-AC49-7396-DC273462DDB5}"/>
              </a:ext>
            </a:extLst>
          </p:cNvPr>
          <p:cNvGraphicFramePr>
            <a:graphicFrameLocks noChangeAspect="1"/>
          </p:cNvGraphicFramePr>
          <p:nvPr userDrawn="1">
            <p:custDataLst>
              <p:tags r:id="rId13"/>
            </p:custDataLst>
            <p:extLst>
              <p:ext uri="{D42A27DB-BD31-4B8C-83A1-F6EECF244321}">
                <p14:modId xmlns:p14="http://schemas.microsoft.com/office/powerpoint/2010/main" val="2120426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2024-5-30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5</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关于汽车以旧换新</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补贴实施细则政策分析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36FB1D6-EA43-634B-9817-A1122BD945AA}"/>
              </a:ext>
            </a:extLst>
          </p:cNvPr>
          <p:cNvGraphicFramePr>
            <a:graphicFrameLocks noChangeAspect="1"/>
          </p:cNvGraphicFramePr>
          <p:nvPr>
            <p:custDataLst>
              <p:tags r:id="rId1"/>
            </p:custDataLst>
            <p:extLst>
              <p:ext uri="{D42A27DB-BD31-4B8C-83A1-F6EECF244321}">
                <p14:modId xmlns:p14="http://schemas.microsoft.com/office/powerpoint/2010/main" val="24696501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关于调整汽车贷款有关政策的通知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日，中国人民银行、金融监管总局印发的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关于调整汽车贷款有关政策的通知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与本次实施细则形成政策合力。主要有以下两点：一是自用传统动力汽车、自用新能源汽车贷款最高发放比例由金融机构自主确定；商用传统动力汽车贷款最高发放比例为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，商用新能源汽车贷款最高发放比例为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；二手车贷款最高发放比例为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。其中，对于实施新能源汽车贷款政策的车型范围，各金融机构可以在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汽车贷款管理办法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规定基础上，根据自愿、审慎和风险可控原则，参考工业和信息化部发布的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新能源汽车推广应用推荐车型目录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执行。二是鼓励金融机构结合新车、二手车、汽车以旧换新等细分场景，加强金融产品和服务创新，适当减免汽车以旧换新过程中提前结清贷款产生的违约金，更好支持合理汽车消费需求。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自用新能源汽车贷款最高发放比例理论上可达到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，即实现“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首付”。以购买一辆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万元新能源汽车为例，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首付”贷款利息可优惠约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元。有助于进一步降低汽车消费门槛，更好地满足消费者的不同需求，发挥好金融对汽车以旧换新的促进作用。</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关于与实施细则形成合力的相关政策分析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0CB5EB6-4C5F-4427-4087-507A16498D4A}"/>
              </a:ext>
            </a:extLst>
          </p:cNvPr>
          <p:cNvGraphicFramePr>
            <a:graphicFrameLocks noChangeAspect="1"/>
          </p:cNvGraphicFramePr>
          <p:nvPr>
            <p:custDataLst>
              <p:tags r:id="rId1"/>
            </p:custDataLst>
            <p:extLst>
              <p:ext uri="{D42A27DB-BD31-4B8C-83A1-F6EECF244321}">
                <p14:modId xmlns:p14="http://schemas.microsoft.com/office/powerpoint/2010/main" val="40225608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91862"/>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关于印发</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推动消费品以旧换新行动方案</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部门印发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在开展汽车以旧换新方面提出六项具体措施。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是落实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汽车以旧换新补贴范围和标准等方面的具体安排，因此六项措施与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密切相关。一是加大财政金融政策支持力度。明确中央财政与地方政府联动，安排资金支持汽车报废更新，鼓励有条件的地方支持汽车置换更新。同时对鼓励金融、保险机构</a:t>
            </a:r>
            <a:r>
              <a:rPr lang="zh-CN" altLang="en-US" sz="1600" dirty="0"/>
              <a:t>支持汽车以旧换新提出要求。</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突出汽车领域标准牵引。强调依法依规淘汰符合强制报废标准的老旧汽车，将促进汽车以旧换新。三是完善报废车回收拆解体系。引导企业提升回收服务水平，便利车主交车，推广上门收车服务模式。有利于扩大汽车以旧换新规模。四是促进二手车放心便利交易。五是培育壮大二手车经营主体。这两项举措有助于畅通二手车交易，带动二手车交易量提升，推动二手车市场规模化、规范化、品牌化发展，进一步发挥其在盘活汽车存量、拉动新车增量、促进汽车消费等方面的重要作用。六是推动汽车流通消费创新发展。开展城市汽车流通消费改革试点，加快构建统一高效、绿色循环的汽车流通消费大市场等。将全方位促进汽车消费。</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关于与实施细则形成合力的相关政策分析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44C5C67-FB8B-0DBD-2318-57DFD7119532}"/>
              </a:ext>
            </a:extLst>
          </p:cNvPr>
          <p:cNvGraphicFramePr>
            <a:graphicFrameLocks noChangeAspect="1"/>
          </p:cNvGraphicFramePr>
          <p:nvPr>
            <p:custDataLst>
              <p:tags r:id="rId1"/>
            </p:custDataLst>
            <p:extLst>
              <p:ext uri="{D42A27DB-BD31-4B8C-83A1-F6EECF244321}">
                <p14:modId xmlns:p14="http://schemas.microsoft.com/office/powerpoint/2010/main" val="6928552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关于资源回收企业向自然人报废产品出售者“反向开票”有关事项的公告</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日，国家税务总局发布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关于资源回收企业向自然人报废产品出售者“反向开票”有关事项的公告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，旨在落实国务院印发的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推动大规模设备更新和消费品以旧换新行动方案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要求，实行资源回收企业向自然人报废产品出售者“反向开票”。公告明确了“反向开票”具体措施和操作办法，自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自然人报废产品出售者向资源回收企业销售报废产品，符合条件的资源回收企业可以向出售者开具发票。目前，从事社会化资源回收的前端自然人往往采用“不带票销售”方式，资源回收企业由于缺少“第一张发票”，既无法抵扣增值税进项税额，也难以获取企业所得税税前列支成本费用的凭据。实施“反向开票”后，若开具专用发票，在“征扣税一致”原则下，实行增值税一般计税方法的资源回收企业，可以抵扣专用发票注明的增值税税额，其购进支出还可据此在企业所得税税前扣除，进一步降低企业成本；若开具普通发票，也可作为资源回收企业所得税税前扣除凭证，解决成本税前列支堵点问题。“反向开票”能够解决资源回收传统交易中因回收企业难以提供有效票据而给下游厂家带来的增值税抵扣问题。此举将有助于推动报废机动车回收利用。</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关于与实施细则形成合力的相关政策分析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C204C00-8E6F-140F-DF32-1A90EA3A5953}"/>
              </a:ext>
            </a:extLst>
          </p:cNvPr>
          <p:cNvGraphicFramePr>
            <a:graphicFrameLocks noChangeAspect="1"/>
          </p:cNvGraphicFramePr>
          <p:nvPr>
            <p:custDataLst>
              <p:tags r:id="rId1"/>
            </p:custDataLst>
            <p:extLst>
              <p:ext uri="{D42A27DB-BD31-4B8C-83A1-F6EECF244321}">
                <p14:modId xmlns:p14="http://schemas.microsoft.com/office/powerpoint/2010/main" val="40586054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6" y="795655"/>
            <a:ext cx="8555878"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推动大规模设备更新和消费品以旧换新行动方案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（以下简称行动方案） 。为贯彻落实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，国家有关部委先后发布具体政策文件。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部门联合印发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日，中国人民银行、金融监管总局印发关于调整汽车贷款有关政策的通知。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日，国税总局发布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关于资源回收企业向自然人报废产品出售者“反向开票”有关事项的公告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。同时，截至今年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月上旬，北京、上海、天津、重庆、广东、广西、河南、河北、湖南、湖北、山东、山西、浙江、福建、黑龙江、吉林、宁夏、海南、安徽、云南、江苏、贵州、青海、内蒙古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省（市）印发了本省（市）落实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的实施方案。</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日，商务部等七部委联合发布关于印发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（以下简称细则）的通知</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，旨在贯彻落实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精神，更好实施汽车以旧换新补贴政策。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包括补贴范围和标准，补贴申报、审核和发放，补贴资金管理，监督管理，附则，共五章十五条。     </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的发布实施将进一步释放国内汽车消费潜能。因此，有必要对推动汽车以旧换新的重要意义，以及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的具体政策规定进行全面分析和掌握。</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837AE4A-4EB9-4BC7-D13C-EC7F4E9C6710}"/>
              </a:ext>
            </a:extLst>
          </p:cNvPr>
          <p:cNvGraphicFramePr>
            <a:graphicFrameLocks noChangeAspect="1"/>
          </p:cNvGraphicFramePr>
          <p:nvPr>
            <p:custDataLst>
              <p:tags r:id="rId1"/>
            </p:custDataLst>
            <p:extLst>
              <p:ext uri="{D42A27DB-BD31-4B8C-83A1-F6EECF244321}">
                <p14:modId xmlns:p14="http://schemas.microsoft.com/office/powerpoint/2010/main" val="10043920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推动实施新一轮汽车以旧换新是贯彻落实党中央国务院的战略决策部署</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习近平总书记主持召开中央财经委员会第四次会议，研究大规模设备更新和消费品以旧换新问题。习近平在会上发表重要讲话强调，加快产品更新换代是推动高质量发展的重要举措，要鼓励引导新一轮大规模设备更新和消费品以旧换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中提出，稳定和扩大传统消费，鼓励和推动消费品以旧换新，提振智能网联新能源汽车、电子产品等大宗消费。这有利于推动汽车产业绿色发展和转型升级。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召开推动大规模设备更新和消费品以旧换新工作视频会议，李强总理在会上指出，推动新一轮大规模设备更新和消费品以旧换新，是党中央着眼高质量发展大局作出的重大决策部署。这项工作既利当前又利长远，既稳增长又促转型，既利企业又惠民生，具有全局性战略性意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日，李强总理在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年北京国际车展上指出，要更好发挥汽车产业在扩投资、促销费方面的带动作用，让更多优质汽车产品进入居民生活。</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汽车产业涉及面广、产业链长、市场规模大，作为国民经济战略性支柱产业，汽车消费对提振内需消费、稳定经济发展至关重要。推动汽车消费以旧换新，对稳定工业和经济发展具有重要意义。</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推动汽车以旧换新的重要意义</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27F1C35-98F3-0592-7A51-E6D13E12ACD2}"/>
              </a:ext>
            </a:extLst>
          </p:cNvPr>
          <p:cNvGraphicFramePr>
            <a:graphicFrameLocks noChangeAspect="1"/>
          </p:cNvGraphicFramePr>
          <p:nvPr>
            <p:custDataLst>
              <p:tags r:id="rId1"/>
            </p:custDataLst>
            <p:extLst>
              <p:ext uri="{D42A27DB-BD31-4B8C-83A1-F6EECF244321}">
                <p14:modId xmlns:p14="http://schemas.microsoft.com/office/powerpoint/2010/main" val="14531647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0429" cy="4034951"/>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推动汽车以旧换新对于促进汽车消费和提升汽车整体技术水平具有重要拉动作用</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一是推动汽车以旧换新将直接拉动新车消费。目前，我国已经进入了报废汽车的高峰期。</a:t>
            </a:r>
            <a:r>
              <a:rPr lang="zh-CN" altLang="en-US" sz="1600" dirty="0"/>
              <a:t>据机动车上险数据统计，截至</a:t>
            </a:r>
            <a:r>
              <a:rPr lang="en-US" sz="1600" dirty="0"/>
              <a:t>2023</a:t>
            </a:r>
            <a:r>
              <a:rPr lang="zh-CN" altLang="en-US" sz="1600" dirty="0"/>
              <a:t>年底，全国国三及以下排放标准燃油乘用车保有量约</a:t>
            </a:r>
            <a:r>
              <a:rPr lang="en-US" sz="1600" dirty="0"/>
              <a:t>1370.8</a:t>
            </a:r>
            <a:r>
              <a:rPr lang="zh-CN" altLang="en-US" sz="1600" dirty="0"/>
              <a:t>万辆，车龄超</a:t>
            </a:r>
            <a:r>
              <a:rPr lang="en-US" sz="1600" dirty="0"/>
              <a:t>6</a:t>
            </a:r>
            <a:r>
              <a:rPr lang="zh-CN" altLang="en-US" sz="1600" dirty="0"/>
              <a:t>年以上的新能源乘用车保有量约</a:t>
            </a:r>
            <a:r>
              <a:rPr lang="en-US" sz="1600" dirty="0"/>
              <a:t>83.7</a:t>
            </a:r>
            <a:r>
              <a:rPr lang="zh-CN" altLang="en-US" sz="1600" dirty="0"/>
              <a:t>万辆，符合条件的老旧汽车保有量约</a:t>
            </a:r>
            <a:r>
              <a:rPr lang="en-US" sz="1600" dirty="0"/>
              <a:t>1454.5</a:t>
            </a:r>
            <a:r>
              <a:rPr lang="zh-CN" altLang="en-US" sz="1600" dirty="0"/>
              <a:t>万辆。据中国汽车工程学会信息，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年，我国报废汽车约为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万辆，随着新车销量和汽车以旧换新的推动，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报废数量仍将进一步增长。同时，随着对二手车经销有关增值税政策的延续实施，持续落实好二手车销售“反向开票”和异地交易登记等便利化措施，破除各类障碍，将促进二手车放心便利交易，且有效带动新车销售。发挥二手车交易平台直联买卖双方的优势，新能源二手车交易规模也将逐步提升。另外，报废汽车零部件及动力电池回收利用将为产业链下游带来新的经济效益。</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推动汽车以旧换新将有效提升汽车整体技术水平。严格执行机动车报废标准规定和车辆安全环保检验标准要求，依法依规淘汰符合强制报废标准的老旧汽车，对购买新能源车或符合国六排放标准的燃油车给予一次性补贴，有助于提升汽车整体技术水平，有效减少尾气排放，改善环境质量。</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推动汽车以旧换新的重要意义</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1F8F4E3-147B-9B10-1214-BE6F32145DF2}"/>
              </a:ext>
            </a:extLst>
          </p:cNvPr>
          <p:cNvGraphicFramePr>
            <a:graphicFrameLocks noChangeAspect="1"/>
          </p:cNvGraphicFramePr>
          <p:nvPr>
            <p:custDataLst>
              <p:tags r:id="rId1"/>
            </p:custDataLst>
            <p:extLst>
              <p:ext uri="{D42A27DB-BD31-4B8C-83A1-F6EECF244321}">
                <p14:modId xmlns:p14="http://schemas.microsoft.com/office/powerpoint/2010/main" val="33144865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补贴范围和标准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规定，自本细则印发之日至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日期间，对个人消费者报废国三及以下排放标准燃油乘用车或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日前（含当日，下同）注册登记的新能源乘用车，并购买纳入工业和信息化部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减免车辆购置税的新能源汽车车型目录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的新能源乘用车或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升及以下排量燃油乘用车，给予一次性定额补贴。其中，对报废上述两类旧车并购买新能源乘用车的，补贴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万元；对报废国三及以下排放标准燃油乘用车并购买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升及以下排量燃油乘用车的，补贴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元。本细则所称乘用车是指在公安交管部门注册登记的小型、微型载客汽车。国三及以下排放标准燃油乘用车是指在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日前注册登记的汽油乘用车、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日前注册登记的柴油乘用车和其他燃料类型乘用车。</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分析认为，补贴政策的设定具有以下含义。一是报废更新政策在新车购买方面只要符合规定，新能源乘用车和燃油乘用车均可享受补贴。二是区分不同类型的老旧车辆并给予不同额度补贴，既鼓励环保型消费选择，又照顾到多样性市场需求。三是新能源汽车补贴高于燃油汽车，既引导汽车绿色低碳消费，也可稳定燃油汽车消费，有利于促进汽车产业转型升级。遗憾的是补贴范围未涉及商用车。</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关于汽车以旧换新补贴实施细则的分析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10E034B-68F2-E8E0-A3C8-CBAEF0631888}"/>
              </a:ext>
            </a:extLst>
          </p:cNvPr>
          <p:cNvGraphicFramePr>
            <a:graphicFrameLocks noChangeAspect="1"/>
          </p:cNvGraphicFramePr>
          <p:nvPr>
            <p:custDataLst>
              <p:tags r:id="rId1"/>
            </p:custDataLst>
            <p:extLst>
              <p:ext uri="{D42A27DB-BD31-4B8C-83A1-F6EECF244321}">
                <p14:modId xmlns:p14="http://schemas.microsoft.com/office/powerpoint/2010/main" val="30977486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补贴申报、审核和发放</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关于消费者如何申报补贴。规定自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印发之日起，至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时，消费者完成旧车报废和新车购置手续后，在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时前，可以通过手机端和电脑端的汽车以旧换新平台实现“一站办、掌上换”。消费者需填报个人身份信息，报废汽车的车辆识别代号、</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报废机动车回收证明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机动车注销证明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原件照片或扫描件，新车的车辆识别代号、</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机动车销售统一发票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机动车登记证书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原件照片或扫描件等，向补贴受理地（机动车销售统一发票开具地）提交补贴申请。各地商务主管部门收到申请材料后，会同财政、公安、工信等部门按照职能职责进行审核。申请人提交的信息真实完整，符合本细则要求的，予以审核通过。同时，中央层面统筹各部门数据资源，支持地方高效开展审核工作，既提升了地方审核的便利性，又加快了消费者领取补贴时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关于补贴发放，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各地商务主管部门及时汇总符合补贴条件的申请人信息，确定补贴金额，并向财政部门提出资金申请。各地财政部门根据商务主管部门提出的资金安排建议，经财政部地方监管局审核同意后，按程序将补贴资金拨付至申请人提供的银行账户。</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关于汽车以旧换新补贴实施细则的分析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47C09F4-54AE-EC8F-7F58-C4CA58F5A725}"/>
              </a:ext>
            </a:extLst>
          </p:cNvPr>
          <p:cNvGraphicFramePr>
            <a:graphicFrameLocks noChangeAspect="1"/>
          </p:cNvGraphicFramePr>
          <p:nvPr>
            <p:custDataLst>
              <p:tags r:id="rId1"/>
            </p:custDataLst>
            <p:extLst>
              <p:ext uri="{D42A27DB-BD31-4B8C-83A1-F6EECF244321}">
                <p14:modId xmlns:p14="http://schemas.microsoft.com/office/powerpoint/2010/main" val="29513834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补贴资金管理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关于补贴资金管理。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规定，汽车以旧换新补贴资金由中央财政和地方财政总体按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比例共担，并分地区确定具体分担比例。其中，对东部省份按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比例分担，对中部省份按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比例分担，对西部省份按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比例分担。地方负担的部分，由省级财政部门牵头负责落实到位。根据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年底各地国三及以下排放标准燃油乘用车保有量等情况，财政部向各省份预拨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补助资金，用于支持地方启动相关工作。政策实施期间，中央和地方根据前述单车补贴标准，对符合条件的汽车报废更新车辆按既定分担比例进行补贴，各地与消费者进行据实结算。政策实施期结束后，按照“多退少补”的原则，中央与地方再进行清算。各省级商务主管部门、财政部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日前将补贴资金发放情况报送商务部、财政部，商务部对各地上报的补贴资金发放情况进行汇总审核，提出各省份补助资金清算建议报财政部。财政部根据商务部提出的建议下达预算。</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补贴资金由中央和地方财政按比例分担，有利于发挥两个积极性促进汽车以旧换新。中央先预拨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资金，有利于补贴政策尽快启动实施。分地区确定具体分担比例有利于发挥不同地区的积极性。</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关于汽车以旧换新补贴实施细则的分析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5430CA9-723B-3ED0-810C-2F5BF4B7AAE0}"/>
              </a:ext>
            </a:extLst>
          </p:cNvPr>
          <p:cNvGraphicFramePr>
            <a:graphicFrameLocks noChangeAspect="1"/>
          </p:cNvGraphicFramePr>
          <p:nvPr>
            <p:custDataLst>
              <p:tags r:id="rId1"/>
            </p:custDataLst>
            <p:extLst>
              <p:ext uri="{D42A27DB-BD31-4B8C-83A1-F6EECF244321}">
                <p14:modId xmlns:p14="http://schemas.microsoft.com/office/powerpoint/2010/main" val="23254788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监督管理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对监督管理的规定包括以下几个方面。</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一是明确了监督管理的职责分工。</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商务部、财政部会同有关部门按职责分工指导地方相关部门对资金补贴工作实施监督管理。各地商务主管部门负责对补贴资金审核进行监管，各地财政部门负责对补贴资金拨付进行监管，各地其他相关部门按职责做好旧车注销登记、新车注册登记、销售统一发票管理和信息统计上报等工作，确保资金安全、发放及时。</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二是地方不得自行其是。</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各地不得要求将报废汽车交售给指定企业，不得另行设定具有地域性、技术产品指向性的补贴目录或企业名单。</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三是各地应接受社会监督。</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各地设立汽车以旧换新电话咨询热线，及时回应公众诉求，接受社会监督。对发现存在利用不正当手段骗取补贴资金等违法行为的，依法依规严肃处理。</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四是严格执行</a:t>
            </a:r>
            <a:r>
              <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报废机动车回收管理办法</a:t>
            </a:r>
            <a:r>
              <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的有关规定。</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对买卖、伪造、变造</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报废机动车回收证明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，拼装车以及将回收的报废车辆上路行驶或流向社会的，有关部门依据国务院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报废机动车回收管理办法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进行处理。</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五是严防挪用、骗取补助资金。</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对挪用、骗取补贴资金的单位和个人，有关部门依据国务院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财政违法行为处罚处分条例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及其他有关法规进行处理。</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关于汽车以旧换新补贴实施细则的分析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0E1B31E-3057-A301-8569-8FA7FD54828C}"/>
              </a:ext>
            </a:extLst>
          </p:cNvPr>
          <p:cNvGraphicFramePr>
            <a:graphicFrameLocks noChangeAspect="1"/>
          </p:cNvGraphicFramePr>
          <p:nvPr>
            <p:custDataLst>
              <p:tags r:id="rId1"/>
            </p:custDataLst>
            <p:extLst>
              <p:ext uri="{D42A27DB-BD31-4B8C-83A1-F6EECF244321}">
                <p14:modId xmlns:p14="http://schemas.microsoft.com/office/powerpoint/2010/main" val="4055873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各地发布实施本地</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汽车以旧换新补贴实施细则</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的情况</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截至今年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月上旬，全国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省（市）印发了本省（市）落实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推动大规模设备更新和消费品以旧换新行动方案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的实施方案。其中部分省（市）落实商务部等十四部委关于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，将涉及汽车以旧换新方面提出的六项具体措施列入本地的实施方案。但是，大多数省（市）尚未出台本地的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。只有上海、安徽等少数省（市）发布了本地的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。因此，可以说，自今年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月份起汽车以旧换新政策才刚刚起步，期待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月份进入高潮。</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上海市促进汽车消费补贴实施细则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日，个人用户购买</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纯电动小客车新车</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，注册使用性质为非营运，且在规定期限内报废或者转让（不含变更登记）本人名下在本市注册登记的非营业性小客车的，本市给予个人用户一次性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元购车补贴。安徽省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部门印发的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安徽省推动消费品以旧换新行动实施方案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，附件包括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安徽省汽车以旧换新补贴实施细则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。其补贴时间、范围和标准与商务部等七部委的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规定相同。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日，广东省消费品以旧换新行动启动，以消费卷方式发放汽车“报废更新”补贴和汽车“置换更新”。活动延续至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关于汽车以旧换新补贴实施细则的分析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788</TotalTime>
  <Words>3332</Words>
  <Application>Microsoft Office PowerPoint</Application>
  <PresentationFormat>全屏显示(16:9)</PresentationFormat>
  <Paragraphs>58</Paragraphs>
  <Slides>13</Slides>
  <Notes>13</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13</vt:i4>
      </vt:variant>
    </vt:vector>
  </HeadingPairs>
  <TitlesOfParts>
    <vt:vector size="22"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276</cp:revision>
  <dcterms:created xsi:type="dcterms:W3CDTF">2017-08-15T01:04:00Z</dcterms:created>
  <dcterms:modified xsi:type="dcterms:W3CDTF">2024-05-30T06:12:34Z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