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5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6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5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6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.xml" ContentType="application/vnd.openxmlformats-officedocument.presentationml.tags+xml"/>
  <Override PartName="/ppt/notesSlides/notesSlide10.xml" ContentType="application/vnd.openxmlformats-officedocument.presentationml.notesSlide+xml"/>
  <Override PartName="/ppt/tags/tag2.xml" ContentType="application/vnd.openxmlformats-officedocument.presentationml.tags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7" r:id="rId1"/>
    <p:sldMasterId id="2147483759" r:id="rId2"/>
    <p:sldMasterId id="2147483767" r:id="rId3"/>
    <p:sldMasterId id="2147483775" r:id="rId4"/>
    <p:sldMasterId id="2147483783" r:id="rId5"/>
    <p:sldMasterId id="2147483791" r:id="rId6"/>
    <p:sldMasterId id="2147483799" r:id="rId7"/>
  </p:sldMasterIdLst>
  <p:notesMasterIdLst>
    <p:notesMasterId r:id="rId21"/>
  </p:notesMasterIdLst>
  <p:handoutMasterIdLst>
    <p:handoutMasterId r:id="rId22"/>
  </p:handoutMasterIdLst>
  <p:sldIdLst>
    <p:sldId id="2021" r:id="rId8"/>
    <p:sldId id="2490" r:id="rId9"/>
    <p:sldId id="2491" r:id="rId10"/>
    <p:sldId id="2492" r:id="rId11"/>
    <p:sldId id="2493" r:id="rId12"/>
    <p:sldId id="2494" r:id="rId13"/>
    <p:sldId id="2495" r:id="rId14"/>
    <p:sldId id="2496" r:id="rId15"/>
    <p:sldId id="2523" r:id="rId16"/>
    <p:sldId id="2527" r:id="rId17"/>
    <p:sldId id="2528" r:id="rId18"/>
    <p:sldId id="2530" r:id="rId19"/>
    <p:sldId id="2338" r:id="rId20"/>
  </p:sldIdLst>
  <p:sldSz cx="12192000" cy="6858000"/>
  <p:notesSz cx="6858000" cy="9144000"/>
  <p:defaultTextStyle>
    <a:defPPr>
      <a:defRPr lang="zh-CN"/>
    </a:defPPr>
    <a:lvl1pPr marL="0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7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96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43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92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39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86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35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82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90" orient="horz" pos="504" userDrawn="1">
          <p15:clr>
            <a:srgbClr val="A4A3A4"/>
          </p15:clr>
        </p15:guide>
        <p15:guide id="91" pos="167" userDrawn="1">
          <p15:clr>
            <a:srgbClr val="A4A3A4"/>
          </p15:clr>
        </p15:guide>
        <p15:guide id="92" pos="753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李萍" initials="李萍" lastIdx="3" clrIdx="0">
    <p:extLst>
      <p:ext uri="{19B8F6BF-5375-455C-9EA6-DF929625EA0E}">
        <p15:presenceInfo xmlns:p15="http://schemas.microsoft.com/office/powerpoint/2012/main" userId="S-1-5-21-2051279929-2068435472-2904626369-382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7474"/>
    <a:srgbClr val="A6A6A6"/>
    <a:srgbClr val="655FED"/>
    <a:srgbClr val="C1BDC9"/>
    <a:srgbClr val="C00000"/>
    <a:srgbClr val="1264C3"/>
    <a:srgbClr val="4D4D4D"/>
    <a:srgbClr val="7F7F7F"/>
    <a:srgbClr val="5B9BD5"/>
    <a:srgbClr val="629E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A488322-F2BA-4B5B-9748-0D474271808F}" styleName="中度样式 3 - 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中度样式 3 - 强调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9631B5-78F2-41C9-869B-9F39066F8104}" styleName="中度样式 3 - 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EC20E35-A176-4012-BC5E-935CFFF8708E}" styleName="中度样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09" autoAdjust="0"/>
    <p:restoredTop sz="95197" autoAdjust="0"/>
  </p:normalViewPr>
  <p:slideViewPr>
    <p:cSldViewPr snapToGrid="0">
      <p:cViewPr varScale="1">
        <p:scale>
          <a:sx n="92" d="100"/>
          <a:sy n="92" d="100"/>
        </p:scale>
        <p:origin x="360" y="45"/>
      </p:cViewPr>
      <p:guideLst>
        <p:guide orient="horz" pos="504"/>
        <p:guide pos="167"/>
        <p:guide pos="7537"/>
      </p:guideLst>
    </p:cSldViewPr>
  </p:slideViewPr>
  <p:outlineViewPr>
    <p:cViewPr>
      <p:scale>
        <a:sx n="33" d="100"/>
        <a:sy n="33" d="100"/>
      </p:scale>
      <p:origin x="0" y="-1635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98"/>
    </p:cViewPr>
  </p:sorterViewPr>
  <p:notesViewPr>
    <p:cSldViewPr snapToGrid="0">
      <p:cViewPr varScale="1">
        <p:scale>
          <a:sx n="67" d="100"/>
          <a:sy n="67" d="100"/>
        </p:scale>
        <p:origin x="322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commentAuthors" Target="commentAuthor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动力底盘</c:v>
                </c:pt>
              </c:strCache>
            </c:strRef>
          </c:tx>
          <c:spPr>
            <a:solidFill>
              <a:srgbClr val="418CFE"/>
            </a:solidFill>
            <a:ln w="38100">
              <a:noFill/>
            </a:ln>
            <a:effectLst/>
          </c:spPr>
          <c:invertIfNegative val="0"/>
          <c:cat>
            <c:strRef>
              <c:f>Sheet1!$A$2:$A$18</c:f>
              <c:strCache>
                <c:ptCount val="17"/>
                <c:pt idx="0">
                  <c:v>01月</c:v>
                </c:pt>
                <c:pt idx="1">
                  <c:v>02月</c:v>
                </c:pt>
                <c:pt idx="2">
                  <c:v>03月</c:v>
                </c:pt>
                <c:pt idx="3">
                  <c:v>04月</c:v>
                </c:pt>
                <c:pt idx="4">
                  <c:v>05月</c:v>
                </c:pt>
                <c:pt idx="5">
                  <c:v>06月</c:v>
                </c:pt>
                <c:pt idx="6">
                  <c:v>07月</c:v>
                </c:pt>
                <c:pt idx="7">
                  <c:v>08月</c:v>
                </c:pt>
                <c:pt idx="8">
                  <c:v>09月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01月</c:v>
                </c:pt>
                <c:pt idx="13">
                  <c:v>02月</c:v>
                </c:pt>
                <c:pt idx="14">
                  <c:v>03月</c:v>
                </c:pt>
                <c:pt idx="15">
                  <c:v>04月</c:v>
                </c:pt>
                <c:pt idx="16">
                  <c:v>05月</c:v>
                </c:pt>
              </c:strCache>
            </c:strRef>
          </c:cat>
          <c:val>
            <c:numRef>
              <c:f>Sheet1!$B$2:$B$18</c:f>
              <c:numCache>
                <c:formatCode>General</c:formatCode>
                <c:ptCount val="17"/>
                <c:pt idx="0">
                  <c:v>9</c:v>
                </c:pt>
                <c:pt idx="1">
                  <c:v>23</c:v>
                </c:pt>
                <c:pt idx="2">
                  <c:v>20</c:v>
                </c:pt>
                <c:pt idx="3">
                  <c:v>8</c:v>
                </c:pt>
                <c:pt idx="4">
                  <c:v>13</c:v>
                </c:pt>
                <c:pt idx="5">
                  <c:v>20</c:v>
                </c:pt>
                <c:pt idx="6">
                  <c:v>16</c:v>
                </c:pt>
                <c:pt idx="7">
                  <c:v>11</c:v>
                </c:pt>
                <c:pt idx="8">
                  <c:v>44</c:v>
                </c:pt>
                <c:pt idx="9">
                  <c:v>18</c:v>
                </c:pt>
                <c:pt idx="10">
                  <c:v>23</c:v>
                </c:pt>
                <c:pt idx="11">
                  <c:v>32</c:v>
                </c:pt>
                <c:pt idx="12">
                  <c:v>45</c:v>
                </c:pt>
                <c:pt idx="13">
                  <c:v>15</c:v>
                </c:pt>
                <c:pt idx="14">
                  <c:v>29</c:v>
                </c:pt>
                <c:pt idx="15">
                  <c:v>27</c:v>
                </c:pt>
                <c:pt idx="16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4F-5A4A-AE35-3ED697084F0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智能驾驶</c:v>
                </c:pt>
              </c:strCache>
            </c:strRef>
          </c:tx>
          <c:spPr>
            <a:solidFill>
              <a:srgbClr val="03C8FF"/>
            </a:solidFill>
            <a:ln>
              <a:noFill/>
            </a:ln>
            <a:effectLst/>
          </c:spPr>
          <c:invertIfNegative val="0"/>
          <c:cat>
            <c:strRef>
              <c:f>Sheet1!$A$2:$A$18</c:f>
              <c:strCache>
                <c:ptCount val="17"/>
                <c:pt idx="0">
                  <c:v>01月</c:v>
                </c:pt>
                <c:pt idx="1">
                  <c:v>02月</c:v>
                </c:pt>
                <c:pt idx="2">
                  <c:v>03月</c:v>
                </c:pt>
                <c:pt idx="3">
                  <c:v>04月</c:v>
                </c:pt>
                <c:pt idx="4">
                  <c:v>05月</c:v>
                </c:pt>
                <c:pt idx="5">
                  <c:v>06月</c:v>
                </c:pt>
                <c:pt idx="6">
                  <c:v>07月</c:v>
                </c:pt>
                <c:pt idx="7">
                  <c:v>08月</c:v>
                </c:pt>
                <c:pt idx="8">
                  <c:v>09月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01月</c:v>
                </c:pt>
                <c:pt idx="13">
                  <c:v>02月</c:v>
                </c:pt>
                <c:pt idx="14">
                  <c:v>03月</c:v>
                </c:pt>
                <c:pt idx="15">
                  <c:v>04月</c:v>
                </c:pt>
                <c:pt idx="16">
                  <c:v>05月</c:v>
                </c:pt>
              </c:strCache>
            </c:strRef>
          </c:cat>
          <c:val>
            <c:numRef>
              <c:f>Sheet1!$C$2:$C$18</c:f>
              <c:numCache>
                <c:formatCode>General</c:formatCode>
                <c:ptCount val="17"/>
                <c:pt idx="0">
                  <c:v>10</c:v>
                </c:pt>
                <c:pt idx="1">
                  <c:v>44</c:v>
                </c:pt>
                <c:pt idx="2">
                  <c:v>84</c:v>
                </c:pt>
                <c:pt idx="3">
                  <c:v>68</c:v>
                </c:pt>
                <c:pt idx="4">
                  <c:v>24</c:v>
                </c:pt>
                <c:pt idx="5">
                  <c:v>60</c:v>
                </c:pt>
                <c:pt idx="6">
                  <c:v>95</c:v>
                </c:pt>
                <c:pt idx="7">
                  <c:v>32</c:v>
                </c:pt>
                <c:pt idx="8">
                  <c:v>87</c:v>
                </c:pt>
                <c:pt idx="9">
                  <c:v>21</c:v>
                </c:pt>
                <c:pt idx="10">
                  <c:v>109</c:v>
                </c:pt>
                <c:pt idx="11">
                  <c:v>104</c:v>
                </c:pt>
                <c:pt idx="12">
                  <c:v>104</c:v>
                </c:pt>
                <c:pt idx="13">
                  <c:v>58</c:v>
                </c:pt>
                <c:pt idx="14">
                  <c:v>143</c:v>
                </c:pt>
                <c:pt idx="15">
                  <c:v>69</c:v>
                </c:pt>
                <c:pt idx="16">
                  <c:v>141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CC7-4FA5-AD46-41366125B86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智能座舱</c:v>
                </c:pt>
              </c:strCache>
            </c:strRef>
          </c:tx>
          <c:spPr>
            <a:solidFill>
              <a:srgbClr val="87EDED"/>
            </a:solidFill>
            <a:ln>
              <a:noFill/>
            </a:ln>
            <a:effectLst/>
          </c:spPr>
          <c:invertIfNegative val="0"/>
          <c:cat>
            <c:strRef>
              <c:f>Sheet1!$A$2:$A$18</c:f>
              <c:strCache>
                <c:ptCount val="17"/>
                <c:pt idx="0">
                  <c:v>01月</c:v>
                </c:pt>
                <c:pt idx="1">
                  <c:v>02月</c:v>
                </c:pt>
                <c:pt idx="2">
                  <c:v>03月</c:v>
                </c:pt>
                <c:pt idx="3">
                  <c:v>04月</c:v>
                </c:pt>
                <c:pt idx="4">
                  <c:v>05月</c:v>
                </c:pt>
                <c:pt idx="5">
                  <c:v>06月</c:v>
                </c:pt>
                <c:pt idx="6">
                  <c:v>07月</c:v>
                </c:pt>
                <c:pt idx="7">
                  <c:v>08月</c:v>
                </c:pt>
                <c:pt idx="8">
                  <c:v>09月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01月</c:v>
                </c:pt>
                <c:pt idx="13">
                  <c:v>02月</c:v>
                </c:pt>
                <c:pt idx="14">
                  <c:v>03月</c:v>
                </c:pt>
                <c:pt idx="15">
                  <c:v>04月</c:v>
                </c:pt>
                <c:pt idx="16">
                  <c:v>05月</c:v>
                </c:pt>
              </c:strCache>
            </c:strRef>
          </c:cat>
          <c:val>
            <c:numRef>
              <c:f>Sheet1!$D$2:$D$18</c:f>
              <c:numCache>
                <c:formatCode>General</c:formatCode>
                <c:ptCount val="17"/>
                <c:pt idx="0">
                  <c:v>131</c:v>
                </c:pt>
                <c:pt idx="1">
                  <c:v>280</c:v>
                </c:pt>
                <c:pt idx="2">
                  <c:v>322</c:v>
                </c:pt>
                <c:pt idx="3">
                  <c:v>203</c:v>
                </c:pt>
                <c:pt idx="4">
                  <c:v>255</c:v>
                </c:pt>
                <c:pt idx="5">
                  <c:v>243</c:v>
                </c:pt>
                <c:pt idx="6">
                  <c:v>196</c:v>
                </c:pt>
                <c:pt idx="7">
                  <c:v>183</c:v>
                </c:pt>
                <c:pt idx="8">
                  <c:v>471</c:v>
                </c:pt>
                <c:pt idx="9">
                  <c:v>204</c:v>
                </c:pt>
                <c:pt idx="10">
                  <c:v>350</c:v>
                </c:pt>
                <c:pt idx="11">
                  <c:v>350</c:v>
                </c:pt>
                <c:pt idx="12">
                  <c:v>525</c:v>
                </c:pt>
                <c:pt idx="13">
                  <c:v>146</c:v>
                </c:pt>
                <c:pt idx="14">
                  <c:v>379</c:v>
                </c:pt>
                <c:pt idx="15">
                  <c:v>216</c:v>
                </c:pt>
                <c:pt idx="16">
                  <c:v>443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CC7-4FA5-AD46-41366125B8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89113792"/>
        <c:axId val="1189121952"/>
      </c:barChart>
      <c:catAx>
        <c:axId val="11891137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1189121952"/>
        <c:crosses val="autoZero"/>
        <c:auto val="1"/>
        <c:lblAlgn val="ctr"/>
        <c:lblOffset val="100"/>
        <c:noMultiLvlLbl val="0"/>
      </c:catAx>
      <c:valAx>
        <c:axId val="1189121952"/>
        <c:scaling>
          <c:orientation val="minMax"/>
          <c:max val="600"/>
          <c:min val="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bg1">
                <a:lumMod val="9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Poppins" pitchFamily="2" charset="77"/>
                <a:ea typeface="Lato Light" panose="020F0502020204030203" pitchFamily="34" charset="0"/>
                <a:cs typeface="Poppins" pitchFamily="2" charset="77"/>
              </a:defRPr>
            </a:pPr>
            <a:endParaRPr lang="zh-CN"/>
          </a:p>
        </c:txPr>
        <c:crossAx val="1189113792"/>
        <c:crosses val="autoZero"/>
        <c:crossBetween val="between"/>
        <c:majorUnit val="20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j-ea"/>
              <a:ea typeface="+mj-ea"/>
              <a:cs typeface="Poppins" pitchFamily="2" charset="77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 sz="2000" b="1" i="0">
          <a:solidFill>
            <a:schemeClr val="tx2"/>
          </a:solidFill>
          <a:latin typeface="Poppins" pitchFamily="2" charset="77"/>
          <a:ea typeface="Lato Light" panose="020F0502020204030203" pitchFamily="34" charset="0"/>
          <a:cs typeface="Poppins" pitchFamily="2" charset="77"/>
        </a:defRPr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动力底盘</c:v>
                </c:pt>
              </c:strCache>
            </c:strRef>
          </c:tx>
          <c:spPr>
            <a:solidFill>
              <a:srgbClr val="418CFE"/>
            </a:solidFill>
            <a:ln w="38100">
              <a:noFill/>
            </a:ln>
            <a:effectLst/>
          </c:spPr>
          <c:invertIfNegative val="0"/>
          <c:cat>
            <c:strRef>
              <c:f>Sheet1!$A$2:$A$18</c:f>
              <c:strCache>
                <c:ptCount val="17"/>
                <c:pt idx="0">
                  <c:v>01月</c:v>
                </c:pt>
                <c:pt idx="1">
                  <c:v>02月</c:v>
                </c:pt>
                <c:pt idx="2">
                  <c:v>03月</c:v>
                </c:pt>
                <c:pt idx="3">
                  <c:v>04月</c:v>
                </c:pt>
                <c:pt idx="4">
                  <c:v>05月</c:v>
                </c:pt>
                <c:pt idx="5">
                  <c:v>06月</c:v>
                </c:pt>
                <c:pt idx="6">
                  <c:v>07月</c:v>
                </c:pt>
                <c:pt idx="7">
                  <c:v>08月</c:v>
                </c:pt>
                <c:pt idx="8">
                  <c:v>09月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01月</c:v>
                </c:pt>
                <c:pt idx="13">
                  <c:v>02月</c:v>
                </c:pt>
                <c:pt idx="14">
                  <c:v>03月</c:v>
                </c:pt>
                <c:pt idx="15">
                  <c:v>04月</c:v>
                </c:pt>
                <c:pt idx="16">
                  <c:v>05月</c:v>
                </c:pt>
              </c:strCache>
            </c:strRef>
          </c:cat>
          <c:val>
            <c:numRef>
              <c:f>Sheet1!$B$2:$B$18</c:f>
              <c:numCache>
                <c:formatCode>General</c:formatCode>
                <c:ptCount val="17"/>
                <c:pt idx="1">
                  <c:v>3</c:v>
                </c:pt>
                <c:pt idx="4">
                  <c:v>2</c:v>
                </c:pt>
                <c:pt idx="5">
                  <c:v>4</c:v>
                </c:pt>
                <c:pt idx="6">
                  <c:v>2</c:v>
                </c:pt>
                <c:pt idx="8">
                  <c:v>8</c:v>
                </c:pt>
                <c:pt idx="9">
                  <c:v>2</c:v>
                </c:pt>
                <c:pt idx="10">
                  <c:v>1</c:v>
                </c:pt>
                <c:pt idx="11">
                  <c:v>1</c:v>
                </c:pt>
                <c:pt idx="12">
                  <c:v>7</c:v>
                </c:pt>
                <c:pt idx="15">
                  <c:v>1</c:v>
                </c:pt>
                <c:pt idx="16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4F-5A4A-AE35-3ED697084F0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智能驾驶</c:v>
                </c:pt>
              </c:strCache>
            </c:strRef>
          </c:tx>
          <c:spPr>
            <a:solidFill>
              <a:srgbClr val="03C8FF"/>
            </a:solidFill>
            <a:ln>
              <a:noFill/>
            </a:ln>
            <a:effectLst/>
          </c:spPr>
          <c:invertIfNegative val="0"/>
          <c:cat>
            <c:strRef>
              <c:f>Sheet1!$A$2:$A$18</c:f>
              <c:strCache>
                <c:ptCount val="17"/>
                <c:pt idx="0">
                  <c:v>01月</c:v>
                </c:pt>
                <c:pt idx="1">
                  <c:v>02月</c:v>
                </c:pt>
                <c:pt idx="2">
                  <c:v>03月</c:v>
                </c:pt>
                <c:pt idx="3">
                  <c:v>04月</c:v>
                </c:pt>
                <c:pt idx="4">
                  <c:v>05月</c:v>
                </c:pt>
                <c:pt idx="5">
                  <c:v>06月</c:v>
                </c:pt>
                <c:pt idx="6">
                  <c:v>07月</c:v>
                </c:pt>
                <c:pt idx="7">
                  <c:v>08月</c:v>
                </c:pt>
                <c:pt idx="8">
                  <c:v>09月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01月</c:v>
                </c:pt>
                <c:pt idx="13">
                  <c:v>02月</c:v>
                </c:pt>
                <c:pt idx="14">
                  <c:v>03月</c:v>
                </c:pt>
                <c:pt idx="15">
                  <c:v>04月</c:v>
                </c:pt>
                <c:pt idx="16">
                  <c:v>05月</c:v>
                </c:pt>
              </c:strCache>
            </c:strRef>
          </c:cat>
          <c:val>
            <c:numRef>
              <c:f>Sheet1!$C$2:$C$18</c:f>
              <c:numCache>
                <c:formatCode>General</c:formatCode>
                <c:ptCount val="17"/>
                <c:pt idx="1">
                  <c:v>11</c:v>
                </c:pt>
                <c:pt idx="2">
                  <c:v>6</c:v>
                </c:pt>
                <c:pt idx="3">
                  <c:v>1</c:v>
                </c:pt>
                <c:pt idx="4">
                  <c:v>7</c:v>
                </c:pt>
                <c:pt idx="5">
                  <c:v>1</c:v>
                </c:pt>
                <c:pt idx="8">
                  <c:v>12</c:v>
                </c:pt>
                <c:pt idx="10">
                  <c:v>2</c:v>
                </c:pt>
                <c:pt idx="12">
                  <c:v>21</c:v>
                </c:pt>
                <c:pt idx="13">
                  <c:v>5</c:v>
                </c:pt>
                <c:pt idx="14">
                  <c:v>15</c:v>
                </c:pt>
                <c:pt idx="15">
                  <c:v>3</c:v>
                </c:pt>
                <c:pt idx="16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C73-42B9-992D-8D1686675A1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智能座舱</c:v>
                </c:pt>
              </c:strCache>
            </c:strRef>
          </c:tx>
          <c:spPr>
            <a:solidFill>
              <a:srgbClr val="87EDED"/>
            </a:solidFill>
            <a:ln>
              <a:noFill/>
            </a:ln>
            <a:effectLst/>
          </c:spPr>
          <c:invertIfNegative val="0"/>
          <c:cat>
            <c:strRef>
              <c:f>Sheet1!$A$2:$A$18</c:f>
              <c:strCache>
                <c:ptCount val="17"/>
                <c:pt idx="0">
                  <c:v>01月</c:v>
                </c:pt>
                <c:pt idx="1">
                  <c:v>02月</c:v>
                </c:pt>
                <c:pt idx="2">
                  <c:v>03月</c:v>
                </c:pt>
                <c:pt idx="3">
                  <c:v>04月</c:v>
                </c:pt>
                <c:pt idx="4">
                  <c:v>05月</c:v>
                </c:pt>
                <c:pt idx="5">
                  <c:v>06月</c:v>
                </c:pt>
                <c:pt idx="6">
                  <c:v>07月</c:v>
                </c:pt>
                <c:pt idx="7">
                  <c:v>08月</c:v>
                </c:pt>
                <c:pt idx="8">
                  <c:v>09月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01月</c:v>
                </c:pt>
                <c:pt idx="13">
                  <c:v>02月</c:v>
                </c:pt>
                <c:pt idx="14">
                  <c:v>03月</c:v>
                </c:pt>
                <c:pt idx="15">
                  <c:v>04月</c:v>
                </c:pt>
                <c:pt idx="16">
                  <c:v>05月</c:v>
                </c:pt>
              </c:strCache>
            </c:strRef>
          </c:cat>
          <c:val>
            <c:numRef>
              <c:f>Sheet1!$D$2:$D$18</c:f>
              <c:numCache>
                <c:formatCode>General</c:formatCode>
                <c:ptCount val="17"/>
                <c:pt idx="0">
                  <c:v>19</c:v>
                </c:pt>
                <c:pt idx="1">
                  <c:v>65</c:v>
                </c:pt>
                <c:pt idx="2">
                  <c:v>49</c:v>
                </c:pt>
                <c:pt idx="3">
                  <c:v>18</c:v>
                </c:pt>
                <c:pt idx="4">
                  <c:v>40</c:v>
                </c:pt>
                <c:pt idx="5">
                  <c:v>20</c:v>
                </c:pt>
                <c:pt idx="6">
                  <c:v>11</c:v>
                </c:pt>
                <c:pt idx="7">
                  <c:v>4</c:v>
                </c:pt>
                <c:pt idx="8">
                  <c:v>58</c:v>
                </c:pt>
                <c:pt idx="9">
                  <c:v>40</c:v>
                </c:pt>
                <c:pt idx="10">
                  <c:v>21</c:v>
                </c:pt>
                <c:pt idx="11">
                  <c:v>19</c:v>
                </c:pt>
                <c:pt idx="12">
                  <c:v>74</c:v>
                </c:pt>
                <c:pt idx="13">
                  <c:v>30</c:v>
                </c:pt>
                <c:pt idx="14">
                  <c:v>11</c:v>
                </c:pt>
                <c:pt idx="15">
                  <c:v>23</c:v>
                </c:pt>
                <c:pt idx="16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C73-42B9-992D-8D1686675A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89116512"/>
        <c:axId val="1189114336"/>
      </c:barChart>
      <c:catAx>
        <c:axId val="11891165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1189114336"/>
        <c:crosses val="autoZero"/>
        <c:auto val="1"/>
        <c:lblAlgn val="ctr"/>
        <c:lblOffset val="100"/>
        <c:noMultiLvlLbl val="0"/>
      </c:catAx>
      <c:valAx>
        <c:axId val="1189114336"/>
        <c:scaling>
          <c:orientation val="minMax"/>
          <c:max val="80"/>
          <c:min val="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bg1">
                <a:lumMod val="9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Poppins" pitchFamily="2" charset="77"/>
                <a:ea typeface="Lato Light" panose="020F0502020204030203" pitchFamily="34" charset="0"/>
                <a:cs typeface="Poppins" pitchFamily="2" charset="77"/>
              </a:defRPr>
            </a:pPr>
            <a:endParaRPr lang="zh-CN"/>
          </a:p>
        </c:txPr>
        <c:crossAx val="1189116512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j-ea"/>
              <a:ea typeface="+mj-ea"/>
              <a:cs typeface="Poppins" pitchFamily="2" charset="77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 sz="2000" b="1" i="0">
          <a:solidFill>
            <a:schemeClr val="tx2"/>
          </a:solidFill>
          <a:latin typeface="Poppins" pitchFamily="2" charset="77"/>
          <a:ea typeface="Lato Light" panose="020F0502020204030203" pitchFamily="34" charset="0"/>
          <a:cs typeface="Poppins" pitchFamily="2" charset="77"/>
        </a:defRPr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NET WORTH</c:v>
                </c:pt>
              </c:strCache>
            </c:strRef>
          </c:tx>
          <c:spPr>
            <a:solidFill>
              <a:srgbClr val="418CF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智能车机及仪表盘</c:v>
                </c:pt>
                <c:pt idx="1">
                  <c:v>舱内功能</c:v>
                </c:pt>
                <c:pt idx="2">
                  <c:v>充电补能</c:v>
                </c:pt>
                <c:pt idx="3">
                  <c:v>底盘系统</c:v>
                </c:pt>
                <c:pt idx="4">
                  <c:v>行车安全</c:v>
                </c:pt>
                <c:pt idx="5">
                  <c:v>智能行车辅助</c:v>
                </c:pt>
                <c:pt idx="6">
                  <c:v>舱外功能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13</c:v>
                </c:pt>
                <c:pt idx="1">
                  <c:v>8</c:v>
                </c:pt>
                <c:pt idx="2">
                  <c:v>3</c:v>
                </c:pt>
                <c:pt idx="3">
                  <c:v>3</c:v>
                </c:pt>
                <c:pt idx="4">
                  <c:v>2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1E-CF44-AE2D-C3D21EACCE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89121408"/>
        <c:axId val="1189117056"/>
      </c:barChart>
      <c:catAx>
        <c:axId val="1189121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1189117056"/>
        <c:crosses val="autoZero"/>
        <c:auto val="1"/>
        <c:lblAlgn val="ctr"/>
        <c:lblOffset val="100"/>
        <c:noMultiLvlLbl val="0"/>
      </c:catAx>
      <c:valAx>
        <c:axId val="11891170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891214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702664129400567"/>
          <c:y val="0.11901061109435969"/>
          <c:w val="0.33233689003669975"/>
          <c:h val="0.6717367399097071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汇总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18CF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C4E-0847-A7EA-0A67E72608DB}"/>
              </c:ext>
            </c:extLst>
          </c:dPt>
          <c:dPt>
            <c:idx val="1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C4E-0847-A7EA-0A67E72608DB}"/>
              </c:ext>
            </c:extLst>
          </c:dPt>
          <c:dPt>
            <c:idx val="2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611-4B54-9F32-03BBC5FA2324}"/>
              </c:ext>
            </c:extLst>
          </c:dPt>
          <c:dLbls>
            <c:dLbl>
              <c:idx val="1"/>
              <c:layout>
                <c:manualLayout>
                  <c:x val="-0.1400547098001903"/>
                  <c:y val="3.3360143248743184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C4E-0847-A7EA-0A67E72608D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优化</c:v>
                </c:pt>
                <c:pt idx="1">
                  <c:v>新增</c:v>
                </c:pt>
                <c:pt idx="2">
                  <c:v>开放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0.67741935483870963</c:v>
                </c:pt>
                <c:pt idx="1">
                  <c:v>0.12903225806451613</c:v>
                </c:pt>
                <c:pt idx="2">
                  <c:v>0.19354838709677419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C4E-0847-A7EA-0A67E72608DB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18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0356871007204022"/>
          <c:y val="0.81121812945548855"/>
          <c:w val="0.59286224004349597"/>
          <c:h val="0.188781870544511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702664129400567"/>
          <c:y val="0.11901061109435969"/>
          <c:w val="0.33233689003669975"/>
          <c:h val="0.6717367399097071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份额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18CF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C4E-0847-A7EA-0A67E72608DB}"/>
              </c:ext>
            </c:extLst>
          </c:dPt>
          <c:dPt>
            <c:idx val="1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C4E-0847-A7EA-0A67E72608DB}"/>
              </c:ext>
            </c:extLst>
          </c:dPt>
          <c:dPt>
            <c:idx val="2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350-44FC-848D-0DBCC162C632}"/>
              </c:ext>
            </c:extLst>
          </c:dPt>
          <c:dLbls>
            <c:dLbl>
              <c:idx val="1"/>
              <c:layout>
                <c:manualLayout>
                  <c:x val="-0.13241810520592634"/>
                  <c:y val="2.488102098385292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C4E-0847-A7EA-0A67E72608DB}"/>
                </c:ext>
              </c:extLst>
            </c:dLbl>
            <c:dLbl>
              <c:idx val="2"/>
              <c:layout>
                <c:manualLayout>
                  <c:x val="-1.7222033437542476E-2"/>
                  <c:y val="-0.20833845606482185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350-44FC-848D-0DBCC162C63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优化</c:v>
                </c:pt>
                <c:pt idx="1">
                  <c:v>新增</c:v>
                </c:pt>
                <c:pt idx="2">
                  <c:v>开放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0.44371941272430671</c:v>
                </c:pt>
                <c:pt idx="1">
                  <c:v>0.49102773246329529</c:v>
                </c:pt>
                <c:pt idx="2">
                  <c:v>6.5252854812398037E-2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C4E-0847-A7EA-0A67E72608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8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0356871007204022"/>
          <c:y val="0.81121812945548855"/>
          <c:w val="0.59286224004349597"/>
          <c:h val="0.188781870544511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NET WORTH</c:v>
                </c:pt>
              </c:strCache>
            </c:strRef>
          </c:tx>
          <c:spPr>
            <a:solidFill>
              <a:srgbClr val="418CF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智能车机及仪表盘</c:v>
                </c:pt>
                <c:pt idx="1">
                  <c:v>智能行车辅助</c:v>
                </c:pt>
                <c:pt idx="2">
                  <c:v>舱内功能</c:v>
                </c:pt>
                <c:pt idx="3">
                  <c:v>IOT</c:v>
                </c:pt>
                <c:pt idx="4">
                  <c:v>行车安全</c:v>
                </c:pt>
                <c:pt idx="5">
                  <c:v>舱外功能</c:v>
                </c:pt>
                <c:pt idx="6">
                  <c:v>底盘系统</c:v>
                </c:pt>
                <c:pt idx="7">
                  <c:v>充电补能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306</c:v>
                </c:pt>
                <c:pt idx="1">
                  <c:v>107</c:v>
                </c:pt>
                <c:pt idx="2">
                  <c:v>75</c:v>
                </c:pt>
                <c:pt idx="3">
                  <c:v>36</c:v>
                </c:pt>
                <c:pt idx="4">
                  <c:v>34</c:v>
                </c:pt>
                <c:pt idx="5">
                  <c:v>26</c:v>
                </c:pt>
                <c:pt idx="6">
                  <c:v>16</c:v>
                </c:pt>
                <c:pt idx="7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1E-CF44-AE2D-C3D21EACCE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89122496"/>
        <c:axId val="1189120320"/>
      </c:barChart>
      <c:catAx>
        <c:axId val="1189122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1189120320"/>
        <c:crosses val="autoZero"/>
        <c:auto val="1"/>
        <c:lblAlgn val="ctr"/>
        <c:lblOffset val="100"/>
        <c:noMultiLvlLbl val="0"/>
      </c:catAx>
      <c:valAx>
        <c:axId val="11891203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891224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动力底盘</c:v>
                </c:pt>
              </c:strCache>
            </c:strRef>
          </c:tx>
          <c:spPr>
            <a:solidFill>
              <a:srgbClr val="418CFE"/>
            </a:solidFill>
            <a:ln w="38100">
              <a:noFill/>
            </a:ln>
            <a:effectLst/>
          </c:spPr>
          <c:invertIfNegative val="0"/>
          <c:cat>
            <c:strRef>
              <c:f>Sheet1!$A$2:$A$18</c:f>
              <c:strCache>
                <c:ptCount val="17"/>
                <c:pt idx="0">
                  <c:v>01月</c:v>
                </c:pt>
                <c:pt idx="1">
                  <c:v>02月</c:v>
                </c:pt>
                <c:pt idx="2">
                  <c:v>03月</c:v>
                </c:pt>
                <c:pt idx="3">
                  <c:v>04月</c:v>
                </c:pt>
                <c:pt idx="4">
                  <c:v>05月</c:v>
                </c:pt>
                <c:pt idx="5">
                  <c:v>06月</c:v>
                </c:pt>
                <c:pt idx="6">
                  <c:v>07月</c:v>
                </c:pt>
                <c:pt idx="7">
                  <c:v>08月</c:v>
                </c:pt>
                <c:pt idx="8">
                  <c:v>09月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01月</c:v>
                </c:pt>
                <c:pt idx="13">
                  <c:v>02月</c:v>
                </c:pt>
                <c:pt idx="14">
                  <c:v>03月</c:v>
                </c:pt>
                <c:pt idx="15">
                  <c:v>04月</c:v>
                </c:pt>
                <c:pt idx="16">
                  <c:v>05月</c:v>
                </c:pt>
              </c:strCache>
            </c:strRef>
          </c:cat>
          <c:val>
            <c:numRef>
              <c:f>Sheet1!$B$2:$B$18</c:f>
              <c:numCache>
                <c:formatCode>General</c:formatCode>
                <c:ptCount val="17"/>
                <c:pt idx="0">
                  <c:v>9</c:v>
                </c:pt>
                <c:pt idx="1">
                  <c:v>4</c:v>
                </c:pt>
                <c:pt idx="2">
                  <c:v>10</c:v>
                </c:pt>
                <c:pt idx="3">
                  <c:v>5</c:v>
                </c:pt>
                <c:pt idx="4">
                  <c:v>11</c:v>
                </c:pt>
                <c:pt idx="5">
                  <c:v>6</c:v>
                </c:pt>
                <c:pt idx="6">
                  <c:v>10</c:v>
                </c:pt>
                <c:pt idx="7">
                  <c:v>5</c:v>
                </c:pt>
                <c:pt idx="8">
                  <c:v>13</c:v>
                </c:pt>
                <c:pt idx="9">
                  <c:v>8</c:v>
                </c:pt>
                <c:pt idx="10">
                  <c:v>10</c:v>
                </c:pt>
                <c:pt idx="11">
                  <c:v>14</c:v>
                </c:pt>
                <c:pt idx="12">
                  <c:v>10</c:v>
                </c:pt>
                <c:pt idx="13">
                  <c:v>2</c:v>
                </c:pt>
                <c:pt idx="14">
                  <c:v>3</c:v>
                </c:pt>
                <c:pt idx="15">
                  <c:v>12</c:v>
                </c:pt>
                <c:pt idx="16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4F-5A4A-AE35-3ED697084F0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智能驾驶</c:v>
                </c:pt>
              </c:strCache>
            </c:strRef>
          </c:tx>
          <c:spPr>
            <a:solidFill>
              <a:srgbClr val="03C8FF"/>
            </a:solidFill>
            <a:ln>
              <a:noFill/>
            </a:ln>
            <a:effectLst/>
          </c:spPr>
          <c:invertIfNegative val="0"/>
          <c:cat>
            <c:strRef>
              <c:f>Sheet1!$A$2:$A$18</c:f>
              <c:strCache>
                <c:ptCount val="17"/>
                <c:pt idx="0">
                  <c:v>01月</c:v>
                </c:pt>
                <c:pt idx="1">
                  <c:v>02月</c:v>
                </c:pt>
                <c:pt idx="2">
                  <c:v>03月</c:v>
                </c:pt>
                <c:pt idx="3">
                  <c:v>04月</c:v>
                </c:pt>
                <c:pt idx="4">
                  <c:v>05月</c:v>
                </c:pt>
                <c:pt idx="5">
                  <c:v>06月</c:v>
                </c:pt>
                <c:pt idx="6">
                  <c:v>07月</c:v>
                </c:pt>
                <c:pt idx="7">
                  <c:v>08月</c:v>
                </c:pt>
                <c:pt idx="8">
                  <c:v>09月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01月</c:v>
                </c:pt>
                <c:pt idx="13">
                  <c:v>02月</c:v>
                </c:pt>
                <c:pt idx="14">
                  <c:v>03月</c:v>
                </c:pt>
                <c:pt idx="15">
                  <c:v>04月</c:v>
                </c:pt>
                <c:pt idx="16">
                  <c:v>05月</c:v>
                </c:pt>
              </c:strCache>
            </c:strRef>
          </c:cat>
          <c:val>
            <c:numRef>
              <c:f>Sheet1!$C$2:$C$18</c:f>
              <c:numCache>
                <c:formatCode>General</c:formatCode>
                <c:ptCount val="17"/>
                <c:pt idx="0">
                  <c:v>6</c:v>
                </c:pt>
                <c:pt idx="1">
                  <c:v>15</c:v>
                </c:pt>
                <c:pt idx="2">
                  <c:v>49</c:v>
                </c:pt>
                <c:pt idx="3">
                  <c:v>39</c:v>
                </c:pt>
                <c:pt idx="4">
                  <c:v>13</c:v>
                </c:pt>
                <c:pt idx="5">
                  <c:v>40</c:v>
                </c:pt>
                <c:pt idx="6">
                  <c:v>55</c:v>
                </c:pt>
                <c:pt idx="7">
                  <c:v>19</c:v>
                </c:pt>
                <c:pt idx="8">
                  <c:v>31</c:v>
                </c:pt>
                <c:pt idx="9">
                  <c:v>14</c:v>
                </c:pt>
                <c:pt idx="10">
                  <c:v>62</c:v>
                </c:pt>
                <c:pt idx="11">
                  <c:v>65</c:v>
                </c:pt>
                <c:pt idx="12">
                  <c:v>51</c:v>
                </c:pt>
                <c:pt idx="13">
                  <c:v>36</c:v>
                </c:pt>
                <c:pt idx="14">
                  <c:v>62</c:v>
                </c:pt>
                <c:pt idx="15">
                  <c:v>34</c:v>
                </c:pt>
                <c:pt idx="16">
                  <c:v>105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1EC-4777-AAC7-6267E04B56F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智能座舱</c:v>
                </c:pt>
              </c:strCache>
            </c:strRef>
          </c:tx>
          <c:spPr>
            <a:solidFill>
              <a:srgbClr val="87EDED"/>
            </a:solidFill>
            <a:ln>
              <a:noFill/>
            </a:ln>
            <a:effectLst/>
          </c:spPr>
          <c:invertIfNegative val="0"/>
          <c:cat>
            <c:strRef>
              <c:f>Sheet1!$A$2:$A$18</c:f>
              <c:strCache>
                <c:ptCount val="17"/>
                <c:pt idx="0">
                  <c:v>01月</c:v>
                </c:pt>
                <c:pt idx="1">
                  <c:v>02月</c:v>
                </c:pt>
                <c:pt idx="2">
                  <c:v>03月</c:v>
                </c:pt>
                <c:pt idx="3">
                  <c:v>04月</c:v>
                </c:pt>
                <c:pt idx="4">
                  <c:v>05月</c:v>
                </c:pt>
                <c:pt idx="5">
                  <c:v>06月</c:v>
                </c:pt>
                <c:pt idx="6">
                  <c:v>07月</c:v>
                </c:pt>
                <c:pt idx="7">
                  <c:v>08月</c:v>
                </c:pt>
                <c:pt idx="8">
                  <c:v>09月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01月</c:v>
                </c:pt>
                <c:pt idx="13">
                  <c:v>02月</c:v>
                </c:pt>
                <c:pt idx="14">
                  <c:v>03月</c:v>
                </c:pt>
                <c:pt idx="15">
                  <c:v>04月</c:v>
                </c:pt>
                <c:pt idx="16">
                  <c:v>05月</c:v>
                </c:pt>
              </c:strCache>
            </c:strRef>
          </c:cat>
          <c:val>
            <c:numRef>
              <c:f>Sheet1!$D$2:$D$18</c:f>
              <c:numCache>
                <c:formatCode>General</c:formatCode>
                <c:ptCount val="17"/>
                <c:pt idx="0">
                  <c:v>74</c:v>
                </c:pt>
                <c:pt idx="1">
                  <c:v>80</c:v>
                </c:pt>
                <c:pt idx="2">
                  <c:v>165</c:v>
                </c:pt>
                <c:pt idx="3">
                  <c:v>70</c:v>
                </c:pt>
                <c:pt idx="4">
                  <c:v>120</c:v>
                </c:pt>
                <c:pt idx="5">
                  <c:v>126</c:v>
                </c:pt>
                <c:pt idx="6">
                  <c:v>88</c:v>
                </c:pt>
                <c:pt idx="7">
                  <c:v>56</c:v>
                </c:pt>
                <c:pt idx="8">
                  <c:v>190</c:v>
                </c:pt>
                <c:pt idx="9">
                  <c:v>92</c:v>
                </c:pt>
                <c:pt idx="10">
                  <c:v>139</c:v>
                </c:pt>
                <c:pt idx="11">
                  <c:v>189</c:v>
                </c:pt>
                <c:pt idx="12">
                  <c:v>206</c:v>
                </c:pt>
                <c:pt idx="13">
                  <c:v>48</c:v>
                </c:pt>
                <c:pt idx="14">
                  <c:v>92</c:v>
                </c:pt>
                <c:pt idx="15">
                  <c:v>84</c:v>
                </c:pt>
                <c:pt idx="16">
                  <c:v>159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1EC-4777-AAC7-6267E04B56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89120864"/>
        <c:axId val="1189123040"/>
      </c:barChart>
      <c:catAx>
        <c:axId val="11891208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1189123040"/>
        <c:crosses val="autoZero"/>
        <c:auto val="1"/>
        <c:lblAlgn val="ctr"/>
        <c:lblOffset val="100"/>
        <c:noMultiLvlLbl val="0"/>
      </c:catAx>
      <c:valAx>
        <c:axId val="1189123040"/>
        <c:scaling>
          <c:orientation val="minMax"/>
          <c:max val="250"/>
          <c:min val="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bg1">
                <a:lumMod val="9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Poppins" pitchFamily="2" charset="77"/>
                <a:ea typeface="Lato Light" panose="020F0502020204030203" pitchFamily="34" charset="0"/>
                <a:cs typeface="Poppins" pitchFamily="2" charset="77"/>
              </a:defRPr>
            </a:pPr>
            <a:endParaRPr lang="zh-CN"/>
          </a:p>
        </c:txPr>
        <c:crossAx val="1189120864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j-ea"/>
              <a:ea typeface="+mj-ea"/>
              <a:cs typeface="Poppins" pitchFamily="2" charset="77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 sz="2000" b="1" i="0">
          <a:solidFill>
            <a:schemeClr val="tx2"/>
          </a:solidFill>
          <a:latin typeface="Poppins" pitchFamily="2" charset="77"/>
          <a:ea typeface="Lato Light" panose="020F0502020204030203" pitchFamily="34" charset="0"/>
          <a:cs typeface="Poppins" pitchFamily="2" charset="77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汇总</c:v>
                </c:pt>
              </c:strCache>
            </c:strRef>
          </c:tx>
          <c:spPr>
            <a:solidFill>
              <a:srgbClr val="418CF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智能车机及仪表盘</c:v>
                </c:pt>
                <c:pt idx="1">
                  <c:v>智能行车辅助</c:v>
                </c:pt>
                <c:pt idx="2">
                  <c:v>舱内功能</c:v>
                </c:pt>
                <c:pt idx="3">
                  <c:v>行车安全</c:v>
                </c:pt>
                <c:pt idx="4">
                  <c:v>IOT</c:v>
                </c:pt>
                <c:pt idx="5">
                  <c:v>舱外功能</c:v>
                </c:pt>
                <c:pt idx="6">
                  <c:v>充电补能</c:v>
                </c:pt>
                <c:pt idx="7">
                  <c:v>底盘系统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114</c:v>
                </c:pt>
                <c:pt idx="1">
                  <c:v>84</c:v>
                </c:pt>
                <c:pt idx="2">
                  <c:v>24</c:v>
                </c:pt>
                <c:pt idx="3">
                  <c:v>21</c:v>
                </c:pt>
                <c:pt idx="4">
                  <c:v>18</c:v>
                </c:pt>
                <c:pt idx="5">
                  <c:v>3</c:v>
                </c:pt>
                <c:pt idx="6">
                  <c:v>2</c:v>
                </c:pt>
                <c:pt idx="7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1E-CF44-AE2D-C3D21EACCE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89128480"/>
        <c:axId val="1189118144"/>
      </c:barChart>
      <c:catAx>
        <c:axId val="1189128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1189118144"/>
        <c:crosses val="autoZero"/>
        <c:auto val="1"/>
        <c:lblAlgn val="ctr"/>
        <c:lblOffset val="100"/>
        <c:noMultiLvlLbl val="0"/>
      </c:catAx>
      <c:valAx>
        <c:axId val="11891181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89128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702664129400567"/>
          <c:y val="0.11901061109435969"/>
          <c:w val="0.33233689003669975"/>
          <c:h val="0.6717367399097071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汇总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18CF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C4E-0847-A7EA-0A67E72608DB}"/>
              </c:ext>
            </c:extLst>
          </c:dPt>
          <c:dPt>
            <c:idx val="1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C4E-0847-A7EA-0A67E72608DB}"/>
              </c:ext>
            </c:extLst>
          </c:dPt>
          <c:dPt>
            <c:idx val="2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E05-4E15-B269-0B269E95CB2B}"/>
              </c:ext>
            </c:extLst>
          </c:dPt>
          <c:dLbls>
            <c:dLbl>
              <c:idx val="1"/>
              <c:layout>
                <c:manualLayout>
                  <c:x val="-0.13241810520592634"/>
                  <c:y val="-1.873374319764223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C4E-0847-A7EA-0A67E72608DB}"/>
                </c:ext>
              </c:extLst>
            </c:dLbl>
            <c:dLbl>
              <c:idx val="2"/>
              <c:layout>
                <c:manualLayout>
                  <c:x val="-2.3229577273345115E-2"/>
                  <c:y val="-0.17867904272804511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E05-4E15-B269-0B269E95CB2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优化</c:v>
                </c:pt>
                <c:pt idx="1">
                  <c:v>新增</c:v>
                </c:pt>
                <c:pt idx="2">
                  <c:v>开放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0.42322097378277151</c:v>
                </c:pt>
                <c:pt idx="1">
                  <c:v>0.5168539325842697</c:v>
                </c:pt>
                <c:pt idx="2">
                  <c:v>5.9925093632958802E-2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C4E-0847-A7EA-0A67E72608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8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0356871007204022"/>
          <c:y val="0.81121812945548855"/>
          <c:w val="0.59286224004349597"/>
          <c:h val="0.188781870544511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动力底盘</c:v>
                </c:pt>
              </c:strCache>
            </c:strRef>
          </c:tx>
          <c:spPr>
            <a:solidFill>
              <a:srgbClr val="418CFE"/>
            </a:solidFill>
            <a:ln w="38100">
              <a:noFill/>
            </a:ln>
            <a:effectLst/>
          </c:spPr>
          <c:invertIfNegative val="0"/>
          <c:cat>
            <c:strRef>
              <c:f>Sheet1!$A$2:$A$18</c:f>
              <c:strCache>
                <c:ptCount val="17"/>
                <c:pt idx="0">
                  <c:v>01月</c:v>
                </c:pt>
                <c:pt idx="1">
                  <c:v>02月</c:v>
                </c:pt>
                <c:pt idx="2">
                  <c:v>03月</c:v>
                </c:pt>
                <c:pt idx="3">
                  <c:v>04月</c:v>
                </c:pt>
                <c:pt idx="4">
                  <c:v>05月</c:v>
                </c:pt>
                <c:pt idx="5">
                  <c:v>06月</c:v>
                </c:pt>
                <c:pt idx="6">
                  <c:v>07月</c:v>
                </c:pt>
                <c:pt idx="7">
                  <c:v>08月</c:v>
                </c:pt>
                <c:pt idx="8">
                  <c:v>09月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01月</c:v>
                </c:pt>
                <c:pt idx="13">
                  <c:v>02月</c:v>
                </c:pt>
                <c:pt idx="14">
                  <c:v>03月</c:v>
                </c:pt>
                <c:pt idx="15">
                  <c:v>04月</c:v>
                </c:pt>
                <c:pt idx="16">
                  <c:v>05月</c:v>
                </c:pt>
              </c:strCache>
            </c:strRef>
          </c:cat>
          <c:val>
            <c:numRef>
              <c:f>Sheet1!$B$2:$B$18</c:f>
              <c:numCache>
                <c:formatCode>General</c:formatCode>
                <c:ptCount val="17"/>
                <c:pt idx="1">
                  <c:v>16</c:v>
                </c:pt>
                <c:pt idx="2">
                  <c:v>10</c:v>
                </c:pt>
                <c:pt idx="3">
                  <c:v>3</c:v>
                </c:pt>
                <c:pt idx="5">
                  <c:v>10</c:v>
                </c:pt>
                <c:pt idx="6">
                  <c:v>4</c:v>
                </c:pt>
                <c:pt idx="7">
                  <c:v>6</c:v>
                </c:pt>
                <c:pt idx="8">
                  <c:v>23</c:v>
                </c:pt>
                <c:pt idx="9">
                  <c:v>8</c:v>
                </c:pt>
                <c:pt idx="10">
                  <c:v>12</c:v>
                </c:pt>
                <c:pt idx="11">
                  <c:v>17</c:v>
                </c:pt>
                <c:pt idx="12">
                  <c:v>28</c:v>
                </c:pt>
                <c:pt idx="13">
                  <c:v>13</c:v>
                </c:pt>
                <c:pt idx="14">
                  <c:v>26</c:v>
                </c:pt>
                <c:pt idx="15">
                  <c:v>14</c:v>
                </c:pt>
                <c:pt idx="16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4F-5A4A-AE35-3ED697084F0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智能驾驶</c:v>
                </c:pt>
              </c:strCache>
            </c:strRef>
          </c:tx>
          <c:spPr>
            <a:solidFill>
              <a:srgbClr val="03C8FF"/>
            </a:solidFill>
            <a:ln>
              <a:noFill/>
            </a:ln>
            <a:effectLst/>
          </c:spPr>
          <c:invertIfNegative val="0"/>
          <c:cat>
            <c:strRef>
              <c:f>Sheet1!$A$2:$A$18</c:f>
              <c:strCache>
                <c:ptCount val="17"/>
                <c:pt idx="0">
                  <c:v>01月</c:v>
                </c:pt>
                <c:pt idx="1">
                  <c:v>02月</c:v>
                </c:pt>
                <c:pt idx="2">
                  <c:v>03月</c:v>
                </c:pt>
                <c:pt idx="3">
                  <c:v>04月</c:v>
                </c:pt>
                <c:pt idx="4">
                  <c:v>05月</c:v>
                </c:pt>
                <c:pt idx="5">
                  <c:v>06月</c:v>
                </c:pt>
                <c:pt idx="6">
                  <c:v>07月</c:v>
                </c:pt>
                <c:pt idx="7">
                  <c:v>08月</c:v>
                </c:pt>
                <c:pt idx="8">
                  <c:v>09月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01月</c:v>
                </c:pt>
                <c:pt idx="13">
                  <c:v>02月</c:v>
                </c:pt>
                <c:pt idx="14">
                  <c:v>03月</c:v>
                </c:pt>
                <c:pt idx="15">
                  <c:v>04月</c:v>
                </c:pt>
                <c:pt idx="16">
                  <c:v>05月</c:v>
                </c:pt>
              </c:strCache>
            </c:strRef>
          </c:cat>
          <c:val>
            <c:numRef>
              <c:f>Sheet1!$C$2:$C$18</c:f>
              <c:numCache>
                <c:formatCode>General</c:formatCode>
                <c:ptCount val="17"/>
                <c:pt idx="0">
                  <c:v>4</c:v>
                </c:pt>
                <c:pt idx="1">
                  <c:v>18</c:v>
                </c:pt>
                <c:pt idx="2">
                  <c:v>29</c:v>
                </c:pt>
                <c:pt idx="3">
                  <c:v>28</c:v>
                </c:pt>
                <c:pt idx="4">
                  <c:v>4</c:v>
                </c:pt>
                <c:pt idx="5">
                  <c:v>19</c:v>
                </c:pt>
                <c:pt idx="6">
                  <c:v>40</c:v>
                </c:pt>
                <c:pt idx="7">
                  <c:v>13</c:v>
                </c:pt>
                <c:pt idx="8">
                  <c:v>44</c:v>
                </c:pt>
                <c:pt idx="9">
                  <c:v>7</c:v>
                </c:pt>
                <c:pt idx="10">
                  <c:v>45</c:v>
                </c:pt>
                <c:pt idx="11">
                  <c:v>39</c:v>
                </c:pt>
                <c:pt idx="12">
                  <c:v>32</c:v>
                </c:pt>
                <c:pt idx="13">
                  <c:v>17</c:v>
                </c:pt>
                <c:pt idx="14">
                  <c:v>66</c:v>
                </c:pt>
                <c:pt idx="15">
                  <c:v>32</c:v>
                </c:pt>
                <c:pt idx="16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FF8-4ED2-8CBC-B0FDC3F3E3F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智能座舱</c:v>
                </c:pt>
              </c:strCache>
            </c:strRef>
          </c:tx>
          <c:spPr>
            <a:solidFill>
              <a:srgbClr val="87EDED"/>
            </a:solidFill>
            <a:ln>
              <a:noFill/>
            </a:ln>
            <a:effectLst/>
          </c:spPr>
          <c:invertIfNegative val="0"/>
          <c:cat>
            <c:strRef>
              <c:f>Sheet1!$A$2:$A$18</c:f>
              <c:strCache>
                <c:ptCount val="17"/>
                <c:pt idx="0">
                  <c:v>01月</c:v>
                </c:pt>
                <c:pt idx="1">
                  <c:v>02月</c:v>
                </c:pt>
                <c:pt idx="2">
                  <c:v>03月</c:v>
                </c:pt>
                <c:pt idx="3">
                  <c:v>04月</c:v>
                </c:pt>
                <c:pt idx="4">
                  <c:v>05月</c:v>
                </c:pt>
                <c:pt idx="5">
                  <c:v>06月</c:v>
                </c:pt>
                <c:pt idx="6">
                  <c:v>07月</c:v>
                </c:pt>
                <c:pt idx="7">
                  <c:v>08月</c:v>
                </c:pt>
                <c:pt idx="8">
                  <c:v>09月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01月</c:v>
                </c:pt>
                <c:pt idx="13">
                  <c:v>02月</c:v>
                </c:pt>
                <c:pt idx="14">
                  <c:v>03月</c:v>
                </c:pt>
                <c:pt idx="15">
                  <c:v>04月</c:v>
                </c:pt>
                <c:pt idx="16">
                  <c:v>05月</c:v>
                </c:pt>
              </c:strCache>
            </c:strRef>
          </c:cat>
          <c:val>
            <c:numRef>
              <c:f>Sheet1!$D$2:$D$18</c:f>
              <c:numCache>
                <c:formatCode>General</c:formatCode>
                <c:ptCount val="17"/>
                <c:pt idx="0">
                  <c:v>38</c:v>
                </c:pt>
                <c:pt idx="1">
                  <c:v>135</c:v>
                </c:pt>
                <c:pt idx="2">
                  <c:v>108</c:v>
                </c:pt>
                <c:pt idx="3">
                  <c:v>115</c:v>
                </c:pt>
                <c:pt idx="4">
                  <c:v>95</c:v>
                </c:pt>
                <c:pt idx="5">
                  <c:v>97</c:v>
                </c:pt>
                <c:pt idx="6">
                  <c:v>97</c:v>
                </c:pt>
                <c:pt idx="7">
                  <c:v>123</c:v>
                </c:pt>
                <c:pt idx="8">
                  <c:v>223</c:v>
                </c:pt>
                <c:pt idx="9">
                  <c:v>72</c:v>
                </c:pt>
                <c:pt idx="10">
                  <c:v>190</c:v>
                </c:pt>
                <c:pt idx="11">
                  <c:v>142</c:v>
                </c:pt>
                <c:pt idx="12">
                  <c:v>245</c:v>
                </c:pt>
                <c:pt idx="13">
                  <c:v>68</c:v>
                </c:pt>
                <c:pt idx="14">
                  <c:v>276</c:v>
                </c:pt>
                <c:pt idx="15">
                  <c:v>109</c:v>
                </c:pt>
                <c:pt idx="16">
                  <c:v>262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FF8-4ED2-8CBC-B0FDC3F3E3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89124672"/>
        <c:axId val="1189125216"/>
      </c:barChart>
      <c:catAx>
        <c:axId val="11891246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1189125216"/>
        <c:crosses val="autoZero"/>
        <c:auto val="1"/>
        <c:lblAlgn val="ctr"/>
        <c:lblOffset val="100"/>
        <c:noMultiLvlLbl val="0"/>
      </c:catAx>
      <c:valAx>
        <c:axId val="1189125216"/>
        <c:scaling>
          <c:orientation val="minMax"/>
          <c:max val="300"/>
          <c:min val="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bg1">
                <a:lumMod val="9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Poppins" pitchFamily="2" charset="77"/>
                <a:ea typeface="Lato Light" panose="020F0502020204030203" pitchFamily="34" charset="0"/>
                <a:cs typeface="Poppins" pitchFamily="2" charset="77"/>
              </a:defRPr>
            </a:pPr>
            <a:endParaRPr lang="zh-CN"/>
          </a:p>
        </c:txPr>
        <c:crossAx val="1189124672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j-ea"/>
              <a:ea typeface="+mj-ea"/>
              <a:cs typeface="Poppins" pitchFamily="2" charset="77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 sz="2000" b="1" i="0">
          <a:solidFill>
            <a:schemeClr val="tx2"/>
          </a:solidFill>
          <a:latin typeface="Poppins" pitchFamily="2" charset="77"/>
          <a:ea typeface="Lato Light" panose="020F0502020204030203" pitchFamily="34" charset="0"/>
          <a:cs typeface="Poppins" pitchFamily="2" charset="77"/>
        </a:defRPr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汇总</c:v>
                </c:pt>
              </c:strCache>
            </c:strRef>
          </c:tx>
          <c:spPr>
            <a:solidFill>
              <a:srgbClr val="418CF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智能车机及仪表盘</c:v>
                </c:pt>
                <c:pt idx="1">
                  <c:v>舱内功能</c:v>
                </c:pt>
                <c:pt idx="2">
                  <c:v>智能行车辅助</c:v>
                </c:pt>
                <c:pt idx="3">
                  <c:v>舱外功能</c:v>
                </c:pt>
                <c:pt idx="4">
                  <c:v>IOT</c:v>
                </c:pt>
                <c:pt idx="5">
                  <c:v>底盘系统</c:v>
                </c:pt>
                <c:pt idx="6">
                  <c:v>行车安全</c:v>
                </c:pt>
                <c:pt idx="7">
                  <c:v>充电补能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179</c:v>
                </c:pt>
                <c:pt idx="1">
                  <c:v>43</c:v>
                </c:pt>
                <c:pt idx="2">
                  <c:v>22</c:v>
                </c:pt>
                <c:pt idx="3">
                  <c:v>22</c:v>
                </c:pt>
                <c:pt idx="4">
                  <c:v>18</c:v>
                </c:pt>
                <c:pt idx="5">
                  <c:v>12</c:v>
                </c:pt>
                <c:pt idx="6">
                  <c:v>11</c:v>
                </c:pt>
                <c:pt idx="7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1E-CF44-AE2D-C3D21EACCE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89123584"/>
        <c:axId val="1189126848"/>
      </c:barChart>
      <c:catAx>
        <c:axId val="1189123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" pitchFamily="2" charset="77"/>
              </a:defRPr>
            </a:pPr>
            <a:endParaRPr lang="zh-CN"/>
          </a:p>
        </c:txPr>
        <c:crossAx val="1189126848"/>
        <c:crosses val="autoZero"/>
        <c:auto val="1"/>
        <c:lblAlgn val="ctr"/>
        <c:lblOffset val="100"/>
        <c:noMultiLvlLbl val="0"/>
      </c:catAx>
      <c:valAx>
        <c:axId val="11891268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891235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702664129400567"/>
          <c:y val="0.11901061109435969"/>
          <c:w val="0.33233689003669975"/>
          <c:h val="0.6717367399097071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份额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18CF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C4E-0847-A7EA-0A67E72608DB}"/>
              </c:ext>
            </c:extLst>
          </c:dPt>
          <c:dPt>
            <c:idx val="1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C4E-0847-A7EA-0A67E72608DB}"/>
              </c:ext>
            </c:extLst>
          </c:dPt>
          <c:dPt>
            <c:idx val="2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8CC-47FB-AF07-8704412CEC29}"/>
              </c:ext>
            </c:extLst>
          </c:dPt>
          <c:dLbls>
            <c:dLbl>
              <c:idx val="1"/>
              <c:layout>
                <c:manualLayout>
                  <c:x val="-0.14536495854288434"/>
                  <c:y val="8.594169083794611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C4E-0847-A7EA-0A67E72608DB}"/>
                </c:ext>
              </c:extLst>
            </c:dLbl>
            <c:dLbl>
              <c:idx val="2"/>
              <c:layout>
                <c:manualLayout>
                  <c:x val="-6.9009446785374476E-2"/>
                  <c:y val="-0.1908925503922238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8CC-47FB-AF07-8704412CEC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优化</c:v>
                </c:pt>
                <c:pt idx="1">
                  <c:v>新增</c:v>
                </c:pt>
                <c:pt idx="2">
                  <c:v>开放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0.43809523809523809</c:v>
                </c:pt>
                <c:pt idx="1">
                  <c:v>0.50476190476190474</c:v>
                </c:pt>
                <c:pt idx="2">
                  <c:v>5.7142857142857141E-2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C4E-0847-A7EA-0A67E72608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8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0356871007204022"/>
          <c:y val="0.81121812945548855"/>
          <c:w val="0.59286224004349597"/>
          <c:h val="0.1887818705445114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804387AF-99EF-D64A-9FEF-46616E34113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83A28CD-D9E6-B44C-83C0-CD3D065F2C9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F80967D-6035-A346-834F-88AB5D1FE75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F8E7AB-1A52-4A46-B0D6-CDAEF0E1B81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96837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3CB5B5-BA42-443B-8F8D-779B259F3FB4}" type="datetimeFigureOut">
              <a:rPr lang="zh-CN" altLang="en-US" smtClean="0"/>
              <a:t>2024/6/21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24E9A7-9EE4-4F55-AF23-FE6672A9D6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464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7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9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43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92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39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5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2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7727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9651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0888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6681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066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7087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0957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4445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5152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2229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24E9A7-9EE4-4F55-AF23-FE6672A9D6E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6336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6507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6"/>
            <a:ext cx="11554731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20277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53231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‹#›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6" y="6535164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800" y="917683"/>
            <a:ext cx="11555473" cy="5483224"/>
          </a:xfrm>
          <a:prstGeom prst="rect">
            <a:avLst/>
          </a:prstGeom>
        </p:spPr>
        <p:txBody>
          <a:bodyPr/>
          <a:lstStyle>
            <a:lvl1pPr marL="251992" marR="0" indent="-251992" algn="just" defTabSz="914368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1992" marR="0" lvl="0" indent="-251992" algn="just" defTabSz="914368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</p:spTree>
    <p:extLst>
      <p:ext uri="{BB962C8B-B14F-4D97-AF65-F5344CB8AC3E}">
        <p14:creationId xmlns:p14="http://schemas.microsoft.com/office/powerpoint/2010/main" val="13734649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7" y="1683653"/>
            <a:ext cx="10418528" cy="3117955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51" name="图形 159">
            <a:extLst>
              <a:ext uri="{FF2B5EF4-FFF2-40B4-BE49-F238E27FC236}">
                <a16:creationId xmlns:a16="http://schemas.microsoft.com/office/drawing/2014/main" id="{0E62F7DB-C395-C740-A12C-9948284D87B5}"/>
              </a:ext>
            </a:extLst>
          </p:cNvPr>
          <p:cNvGrpSpPr/>
          <p:nvPr userDrawn="1"/>
        </p:nvGrpSpPr>
        <p:grpSpPr>
          <a:xfrm>
            <a:off x="9879479" y="367225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52" name="任意形状 161">
              <a:extLst>
                <a:ext uri="{FF2B5EF4-FFF2-40B4-BE49-F238E27FC236}">
                  <a16:creationId xmlns:a16="http://schemas.microsoft.com/office/drawing/2014/main" id="{7127945D-F7A7-254F-8DBA-784CEC527AC0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3" name="任意形状 162">
              <a:extLst>
                <a:ext uri="{FF2B5EF4-FFF2-40B4-BE49-F238E27FC236}">
                  <a16:creationId xmlns:a16="http://schemas.microsoft.com/office/drawing/2014/main" id="{07B3CAA7-BC8D-7F44-8FC6-C08148B2114B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4" name="任意形状 163">
              <a:extLst>
                <a:ext uri="{FF2B5EF4-FFF2-40B4-BE49-F238E27FC236}">
                  <a16:creationId xmlns:a16="http://schemas.microsoft.com/office/drawing/2014/main" id="{F0CD857A-3C8E-2B42-BD6A-F1792827CBE9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5" name="任意形状 164">
              <a:extLst>
                <a:ext uri="{FF2B5EF4-FFF2-40B4-BE49-F238E27FC236}">
                  <a16:creationId xmlns:a16="http://schemas.microsoft.com/office/drawing/2014/main" id="{3B0C8ABA-294D-3646-8770-99EA3836C012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6" name="任意形状 165">
              <a:extLst>
                <a:ext uri="{FF2B5EF4-FFF2-40B4-BE49-F238E27FC236}">
                  <a16:creationId xmlns:a16="http://schemas.microsoft.com/office/drawing/2014/main" id="{4509EBAB-E945-5F48-AF7B-1AA537AA355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7" name="任意形状 166">
              <a:extLst>
                <a:ext uri="{FF2B5EF4-FFF2-40B4-BE49-F238E27FC236}">
                  <a16:creationId xmlns:a16="http://schemas.microsoft.com/office/drawing/2014/main" id="{52FFD508-BED7-654E-9412-B017D2F4286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8" name="任意形状 167">
              <a:extLst>
                <a:ext uri="{FF2B5EF4-FFF2-40B4-BE49-F238E27FC236}">
                  <a16:creationId xmlns:a16="http://schemas.microsoft.com/office/drawing/2014/main" id="{ECF0D45F-50BC-3E47-A28A-DC7BF92BB3CB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65257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31673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7" y="1683653"/>
            <a:ext cx="10418528" cy="3117955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137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9879479" y="367225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8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49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0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1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2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3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4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57705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4180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88372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6"/>
            <a:ext cx="11554731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2140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‹#›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6" y="6535164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800" y="917683"/>
            <a:ext cx="11555473" cy="5483224"/>
          </a:xfrm>
          <a:prstGeom prst="rect">
            <a:avLst/>
          </a:prstGeom>
        </p:spPr>
        <p:txBody>
          <a:bodyPr/>
          <a:lstStyle>
            <a:lvl1pPr marL="251992" marR="0" indent="-251992" algn="just" defTabSz="914368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1992" marR="0" lvl="0" indent="-251992" algn="just" defTabSz="914368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</p:spTree>
    <p:extLst>
      <p:ext uri="{BB962C8B-B14F-4D97-AF65-F5344CB8AC3E}">
        <p14:creationId xmlns:p14="http://schemas.microsoft.com/office/powerpoint/2010/main" val="2933633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7" y="1683653"/>
            <a:ext cx="10418528" cy="3117955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51" name="图形 159">
            <a:extLst>
              <a:ext uri="{FF2B5EF4-FFF2-40B4-BE49-F238E27FC236}">
                <a16:creationId xmlns:a16="http://schemas.microsoft.com/office/drawing/2014/main" id="{0E62F7DB-C395-C740-A12C-9948284D87B5}"/>
              </a:ext>
            </a:extLst>
          </p:cNvPr>
          <p:cNvGrpSpPr/>
          <p:nvPr userDrawn="1"/>
        </p:nvGrpSpPr>
        <p:grpSpPr>
          <a:xfrm>
            <a:off x="9879479" y="367225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52" name="任意形状 161">
              <a:extLst>
                <a:ext uri="{FF2B5EF4-FFF2-40B4-BE49-F238E27FC236}">
                  <a16:creationId xmlns:a16="http://schemas.microsoft.com/office/drawing/2014/main" id="{7127945D-F7A7-254F-8DBA-784CEC527AC0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3" name="任意形状 162">
              <a:extLst>
                <a:ext uri="{FF2B5EF4-FFF2-40B4-BE49-F238E27FC236}">
                  <a16:creationId xmlns:a16="http://schemas.microsoft.com/office/drawing/2014/main" id="{07B3CAA7-BC8D-7F44-8FC6-C08148B2114B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4" name="任意形状 163">
              <a:extLst>
                <a:ext uri="{FF2B5EF4-FFF2-40B4-BE49-F238E27FC236}">
                  <a16:creationId xmlns:a16="http://schemas.microsoft.com/office/drawing/2014/main" id="{F0CD857A-3C8E-2B42-BD6A-F1792827CBE9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5" name="任意形状 164">
              <a:extLst>
                <a:ext uri="{FF2B5EF4-FFF2-40B4-BE49-F238E27FC236}">
                  <a16:creationId xmlns:a16="http://schemas.microsoft.com/office/drawing/2014/main" id="{3B0C8ABA-294D-3646-8770-99EA3836C012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6" name="任意形状 165">
              <a:extLst>
                <a:ext uri="{FF2B5EF4-FFF2-40B4-BE49-F238E27FC236}">
                  <a16:creationId xmlns:a16="http://schemas.microsoft.com/office/drawing/2014/main" id="{4509EBAB-E945-5F48-AF7B-1AA537AA355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7" name="任意形状 166">
              <a:extLst>
                <a:ext uri="{FF2B5EF4-FFF2-40B4-BE49-F238E27FC236}">
                  <a16:creationId xmlns:a16="http://schemas.microsoft.com/office/drawing/2014/main" id="{52FFD508-BED7-654E-9412-B017D2F4286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8" name="任意形状 167">
              <a:extLst>
                <a:ext uri="{FF2B5EF4-FFF2-40B4-BE49-F238E27FC236}">
                  <a16:creationId xmlns:a16="http://schemas.microsoft.com/office/drawing/2014/main" id="{ECF0D45F-50BC-3E47-A28A-DC7BF92BB3CB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4820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2597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0938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7" y="1683653"/>
            <a:ext cx="10418528" cy="3117955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137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9879479" y="367225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8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49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0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1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2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3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4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1833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0014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642638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6"/>
            <a:ext cx="11554731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25576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6" y="6535164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800" y="917683"/>
            <a:ext cx="11555473" cy="5483224"/>
          </a:xfrm>
          <a:prstGeom prst="rect">
            <a:avLst/>
          </a:prstGeom>
        </p:spPr>
        <p:txBody>
          <a:bodyPr/>
          <a:lstStyle>
            <a:lvl1pPr marL="251992" marR="0" indent="-251992" algn="just" defTabSz="914368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1992" marR="0" lvl="0" indent="-251992" algn="just" defTabSz="914368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  <p:sp>
        <p:nvSpPr>
          <p:cNvPr id="8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24926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7" y="1683653"/>
            <a:ext cx="10418528" cy="3117955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51" name="图形 159">
            <a:extLst>
              <a:ext uri="{FF2B5EF4-FFF2-40B4-BE49-F238E27FC236}">
                <a16:creationId xmlns:a16="http://schemas.microsoft.com/office/drawing/2014/main" id="{0E62F7DB-C395-C740-A12C-9948284D87B5}"/>
              </a:ext>
            </a:extLst>
          </p:cNvPr>
          <p:cNvGrpSpPr/>
          <p:nvPr userDrawn="1"/>
        </p:nvGrpSpPr>
        <p:grpSpPr>
          <a:xfrm>
            <a:off x="9879479" y="367225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52" name="任意形状 161">
              <a:extLst>
                <a:ext uri="{FF2B5EF4-FFF2-40B4-BE49-F238E27FC236}">
                  <a16:creationId xmlns:a16="http://schemas.microsoft.com/office/drawing/2014/main" id="{7127945D-F7A7-254F-8DBA-784CEC527AC0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3" name="任意形状 162">
              <a:extLst>
                <a:ext uri="{FF2B5EF4-FFF2-40B4-BE49-F238E27FC236}">
                  <a16:creationId xmlns:a16="http://schemas.microsoft.com/office/drawing/2014/main" id="{07B3CAA7-BC8D-7F44-8FC6-C08148B2114B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4" name="任意形状 163">
              <a:extLst>
                <a:ext uri="{FF2B5EF4-FFF2-40B4-BE49-F238E27FC236}">
                  <a16:creationId xmlns:a16="http://schemas.microsoft.com/office/drawing/2014/main" id="{F0CD857A-3C8E-2B42-BD6A-F1792827CBE9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5" name="任意形状 164">
              <a:extLst>
                <a:ext uri="{FF2B5EF4-FFF2-40B4-BE49-F238E27FC236}">
                  <a16:creationId xmlns:a16="http://schemas.microsoft.com/office/drawing/2014/main" id="{3B0C8ABA-294D-3646-8770-99EA3836C012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6" name="任意形状 165">
              <a:extLst>
                <a:ext uri="{FF2B5EF4-FFF2-40B4-BE49-F238E27FC236}">
                  <a16:creationId xmlns:a16="http://schemas.microsoft.com/office/drawing/2014/main" id="{4509EBAB-E945-5F48-AF7B-1AA537AA355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7" name="任意形状 166">
              <a:extLst>
                <a:ext uri="{FF2B5EF4-FFF2-40B4-BE49-F238E27FC236}">
                  <a16:creationId xmlns:a16="http://schemas.microsoft.com/office/drawing/2014/main" id="{52FFD508-BED7-654E-9412-B017D2F4286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8" name="任意形状 167">
              <a:extLst>
                <a:ext uri="{FF2B5EF4-FFF2-40B4-BE49-F238E27FC236}">
                  <a16:creationId xmlns:a16="http://schemas.microsoft.com/office/drawing/2014/main" id="{ECF0D45F-50BC-3E47-A28A-DC7BF92BB3CB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438941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04701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7" y="1683653"/>
            <a:ext cx="10418528" cy="3117955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137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9879479" y="367225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8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49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0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1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2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3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4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513975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0104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6"/>
            <a:ext cx="11554731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02078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11246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6"/>
            <a:ext cx="11554731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2767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6" y="6535164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800" y="917683"/>
            <a:ext cx="11555473" cy="5483224"/>
          </a:xfrm>
          <a:prstGeom prst="rect">
            <a:avLst/>
          </a:prstGeom>
        </p:spPr>
        <p:txBody>
          <a:bodyPr/>
          <a:lstStyle>
            <a:lvl1pPr marL="251992" marR="0" indent="-251992" algn="just" defTabSz="914368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1992" marR="0" lvl="0" indent="-251992" algn="just" defTabSz="914368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  <p:sp>
        <p:nvSpPr>
          <p:cNvPr id="8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56821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7" y="1683653"/>
            <a:ext cx="10418528" cy="3117955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51" name="图形 159">
            <a:extLst>
              <a:ext uri="{FF2B5EF4-FFF2-40B4-BE49-F238E27FC236}">
                <a16:creationId xmlns:a16="http://schemas.microsoft.com/office/drawing/2014/main" id="{0E62F7DB-C395-C740-A12C-9948284D87B5}"/>
              </a:ext>
            </a:extLst>
          </p:cNvPr>
          <p:cNvGrpSpPr/>
          <p:nvPr userDrawn="1"/>
        </p:nvGrpSpPr>
        <p:grpSpPr>
          <a:xfrm>
            <a:off x="9879479" y="367225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52" name="任意形状 161">
              <a:extLst>
                <a:ext uri="{FF2B5EF4-FFF2-40B4-BE49-F238E27FC236}">
                  <a16:creationId xmlns:a16="http://schemas.microsoft.com/office/drawing/2014/main" id="{7127945D-F7A7-254F-8DBA-784CEC527AC0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3" name="任意形状 162">
              <a:extLst>
                <a:ext uri="{FF2B5EF4-FFF2-40B4-BE49-F238E27FC236}">
                  <a16:creationId xmlns:a16="http://schemas.microsoft.com/office/drawing/2014/main" id="{07B3CAA7-BC8D-7F44-8FC6-C08148B2114B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4" name="任意形状 163">
              <a:extLst>
                <a:ext uri="{FF2B5EF4-FFF2-40B4-BE49-F238E27FC236}">
                  <a16:creationId xmlns:a16="http://schemas.microsoft.com/office/drawing/2014/main" id="{F0CD857A-3C8E-2B42-BD6A-F1792827CBE9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5" name="任意形状 164">
              <a:extLst>
                <a:ext uri="{FF2B5EF4-FFF2-40B4-BE49-F238E27FC236}">
                  <a16:creationId xmlns:a16="http://schemas.microsoft.com/office/drawing/2014/main" id="{3B0C8ABA-294D-3646-8770-99EA3836C012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6" name="任意形状 165">
              <a:extLst>
                <a:ext uri="{FF2B5EF4-FFF2-40B4-BE49-F238E27FC236}">
                  <a16:creationId xmlns:a16="http://schemas.microsoft.com/office/drawing/2014/main" id="{4509EBAB-E945-5F48-AF7B-1AA537AA355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7" name="任意形状 166">
              <a:extLst>
                <a:ext uri="{FF2B5EF4-FFF2-40B4-BE49-F238E27FC236}">
                  <a16:creationId xmlns:a16="http://schemas.microsoft.com/office/drawing/2014/main" id="{52FFD508-BED7-654E-9412-B017D2F4286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8" name="任意形状 167">
              <a:extLst>
                <a:ext uri="{FF2B5EF4-FFF2-40B4-BE49-F238E27FC236}">
                  <a16:creationId xmlns:a16="http://schemas.microsoft.com/office/drawing/2014/main" id="{ECF0D45F-50BC-3E47-A28A-DC7BF92BB3CB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52851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57175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7" y="1683653"/>
            <a:ext cx="10418528" cy="3117955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137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9879479" y="367225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8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49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0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1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2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3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4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36933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4779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47976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6"/>
            <a:ext cx="11554731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23843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6" y="6535164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800" y="917683"/>
            <a:ext cx="11555473" cy="5483224"/>
          </a:xfrm>
          <a:prstGeom prst="rect">
            <a:avLst/>
          </a:prstGeom>
        </p:spPr>
        <p:txBody>
          <a:bodyPr/>
          <a:lstStyle>
            <a:lvl1pPr marL="251992" marR="0" indent="-251992" algn="just" defTabSz="914368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1992" marR="0" lvl="0" indent="-251992" algn="just" defTabSz="914368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  <p:sp>
        <p:nvSpPr>
          <p:cNvPr id="8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91223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6" y="6535164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800" y="917683"/>
            <a:ext cx="11555473" cy="5483224"/>
          </a:xfrm>
          <a:prstGeom prst="rect">
            <a:avLst/>
          </a:prstGeom>
        </p:spPr>
        <p:txBody>
          <a:bodyPr/>
          <a:lstStyle>
            <a:lvl1pPr marL="251992" marR="0" indent="-251992" algn="just" defTabSz="914368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1992" marR="0" lvl="0" indent="-251992" algn="just" defTabSz="914368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</p:spTree>
    <p:extLst>
      <p:ext uri="{BB962C8B-B14F-4D97-AF65-F5344CB8AC3E}">
        <p14:creationId xmlns:p14="http://schemas.microsoft.com/office/powerpoint/2010/main" val="2473203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7" y="1683653"/>
            <a:ext cx="10418528" cy="3117955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51" name="图形 159">
            <a:extLst>
              <a:ext uri="{FF2B5EF4-FFF2-40B4-BE49-F238E27FC236}">
                <a16:creationId xmlns:a16="http://schemas.microsoft.com/office/drawing/2014/main" id="{0E62F7DB-C395-C740-A12C-9948284D87B5}"/>
              </a:ext>
            </a:extLst>
          </p:cNvPr>
          <p:cNvGrpSpPr/>
          <p:nvPr userDrawn="1"/>
        </p:nvGrpSpPr>
        <p:grpSpPr>
          <a:xfrm>
            <a:off x="9879479" y="367225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52" name="任意形状 161">
              <a:extLst>
                <a:ext uri="{FF2B5EF4-FFF2-40B4-BE49-F238E27FC236}">
                  <a16:creationId xmlns:a16="http://schemas.microsoft.com/office/drawing/2014/main" id="{7127945D-F7A7-254F-8DBA-784CEC527AC0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3" name="任意形状 162">
              <a:extLst>
                <a:ext uri="{FF2B5EF4-FFF2-40B4-BE49-F238E27FC236}">
                  <a16:creationId xmlns:a16="http://schemas.microsoft.com/office/drawing/2014/main" id="{07B3CAA7-BC8D-7F44-8FC6-C08148B2114B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4" name="任意形状 163">
              <a:extLst>
                <a:ext uri="{FF2B5EF4-FFF2-40B4-BE49-F238E27FC236}">
                  <a16:creationId xmlns:a16="http://schemas.microsoft.com/office/drawing/2014/main" id="{F0CD857A-3C8E-2B42-BD6A-F1792827CBE9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5" name="任意形状 164">
              <a:extLst>
                <a:ext uri="{FF2B5EF4-FFF2-40B4-BE49-F238E27FC236}">
                  <a16:creationId xmlns:a16="http://schemas.microsoft.com/office/drawing/2014/main" id="{3B0C8ABA-294D-3646-8770-99EA3836C012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6" name="任意形状 165">
              <a:extLst>
                <a:ext uri="{FF2B5EF4-FFF2-40B4-BE49-F238E27FC236}">
                  <a16:creationId xmlns:a16="http://schemas.microsoft.com/office/drawing/2014/main" id="{4509EBAB-E945-5F48-AF7B-1AA537AA355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7" name="任意形状 166">
              <a:extLst>
                <a:ext uri="{FF2B5EF4-FFF2-40B4-BE49-F238E27FC236}">
                  <a16:creationId xmlns:a16="http://schemas.microsoft.com/office/drawing/2014/main" id="{52FFD508-BED7-654E-9412-B017D2F4286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58" name="任意形状 167">
              <a:extLst>
                <a:ext uri="{FF2B5EF4-FFF2-40B4-BE49-F238E27FC236}">
                  <a16:creationId xmlns:a16="http://schemas.microsoft.com/office/drawing/2014/main" id="{ECF0D45F-50BC-3E47-A28A-DC7BF92BB3CB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977164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56624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7" y="1683653"/>
            <a:ext cx="10418528" cy="3117955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137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9879479" y="367225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8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49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0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1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2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3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  <p:sp>
          <p:nvSpPr>
            <p:cNvPr id="154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085533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0351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pPr defTabSz="914400"/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 defTabSz="914400"/>
              <a:t>‹#›</a:t>
            </a:fld>
            <a:endParaRPr lang="zh-CN" alt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5938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:a16="http://schemas.microsoft.com/office/drawing/2014/main" id="{8F6D087E-CAE1-FA4D-B9C3-9ED5ADFAD2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4793" y="905651"/>
            <a:ext cx="11554730" cy="873125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0000"/>
              </a:lnSpc>
              <a:spcBef>
                <a:spcPts val="336"/>
              </a:spcBef>
              <a:buNone/>
              <a:defRPr sz="18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pPr defTabSz="914400"/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 defTabSz="914400"/>
              <a:t>‹#›</a:t>
            </a:fld>
            <a:endParaRPr lang="zh-CN" alt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6748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0" y="6663984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pPr defTabSz="914400"/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 defTabSz="914400"/>
              <a:t>‹#›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4" y="257594"/>
            <a:ext cx="11554730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6" name="内容占位符 3">
            <a:extLst>
              <a:ext uri="{FF2B5EF4-FFF2-40B4-BE49-F238E27FC236}">
                <a16:creationId xmlns:a16="http://schemas.microsoft.com/office/drawing/2014/main" id="{07C20B65-8F52-8A46-8B92-B7C3C643FD5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4794" y="6535158"/>
            <a:ext cx="11261509" cy="286265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bg1">
                    <a:lumMod val="6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标注：</a:t>
            </a:r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9C44605C-42EA-F748-B5CC-9F34B001741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14794" y="917682"/>
            <a:ext cx="11555473" cy="5483224"/>
          </a:xfrm>
          <a:prstGeom prst="rect">
            <a:avLst/>
          </a:prstGeom>
        </p:spPr>
        <p:txBody>
          <a:bodyPr/>
          <a:lstStyle>
            <a:lvl1pPr marL="252000" marR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chemeClr val="accent6"/>
              </a:buClr>
              <a:buSzPct val="150000"/>
              <a:buFont typeface="系统字体"/>
              <a:buChar char="‣"/>
              <a:tabLst/>
              <a:defRPr lang="zh-CN" altLang="en-US" sz="1600" b="1" kern="1200" dirty="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52000" marR="0" lvl="0" indent="-252000" algn="just" defTabSz="914400" rtl="0" eaLnBrk="1" fontAlgn="auto" latinLnBrk="0" hangingPunct="1">
              <a:lnSpc>
                <a:spcPct val="120000"/>
              </a:lnSpc>
              <a:spcBef>
                <a:spcPts val="336"/>
              </a:spcBef>
              <a:spcAft>
                <a:spcPts val="0"/>
              </a:spcAft>
              <a:buClr>
                <a:srgbClr val="84C4E0"/>
              </a:buClr>
              <a:buSzPct val="75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dirty="0"/>
              <a:t>字体：微软雅黑</a:t>
            </a:r>
            <a:r>
              <a:rPr lang="en-US" altLang="zh-CN" dirty="0"/>
              <a:t>/Arial 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（用于文本）</a:t>
            </a:r>
            <a:r>
              <a:rPr lang="en-US" altLang="zh-CN" dirty="0"/>
              <a:t>-18</a:t>
            </a:r>
            <a:r>
              <a:rPr lang="zh-CN" altLang="en-US" dirty="0"/>
              <a:t>号（用于副标题），灰色（可根据情况更改颜色与加粗等）。</a:t>
            </a:r>
          </a:p>
          <a:p>
            <a:pPr lvl="0"/>
            <a:r>
              <a:rPr lang="zh-CN" altLang="en-US" dirty="0"/>
              <a:t>段落：一般文本的段落缩进为</a:t>
            </a:r>
            <a:r>
              <a:rPr lang="en-US" altLang="zh-CN" dirty="0"/>
              <a:t>0.7cm</a:t>
            </a:r>
            <a:r>
              <a:rPr lang="zh-CN" altLang="en-US" dirty="0"/>
              <a:t>，悬挂缩进</a:t>
            </a:r>
            <a:r>
              <a:rPr lang="en-US" altLang="zh-CN" dirty="0"/>
              <a:t>0.7cm</a:t>
            </a:r>
            <a:r>
              <a:rPr lang="zh-CN" altLang="en-US" dirty="0"/>
              <a:t>，段前间距为</a:t>
            </a:r>
            <a:r>
              <a:rPr lang="en-US" altLang="zh-CN" dirty="0"/>
              <a:t>3.36-6</a:t>
            </a:r>
            <a:r>
              <a:rPr lang="zh-CN" altLang="en-US" dirty="0"/>
              <a:t>磅（根据字体大小修改），行距为“单倍行距”</a:t>
            </a:r>
            <a:r>
              <a:rPr lang="en-US" altLang="zh-CN" dirty="0"/>
              <a:t>-1.2</a:t>
            </a:r>
            <a:r>
              <a:rPr lang="zh-CN" altLang="en-US" dirty="0"/>
              <a:t>倍；两端对齐；项目符号用正方形（根据字体大小修改其字高）。</a:t>
            </a:r>
            <a:endParaRPr lang="en-US" altLang="zh-CN" dirty="0"/>
          </a:p>
          <a:p>
            <a:pPr lvl="0"/>
            <a:r>
              <a:rPr lang="zh-CN" altLang="en-US" dirty="0"/>
              <a:t>图片：微软雅黑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表格：微软雅黑</a:t>
            </a:r>
            <a:r>
              <a:rPr lang="en-US" altLang="zh-CN" dirty="0"/>
              <a:t>/Arial </a:t>
            </a:r>
            <a:r>
              <a:rPr lang="zh-CN" altLang="en-US" dirty="0"/>
              <a:t>。标题为</a:t>
            </a:r>
            <a:r>
              <a:rPr lang="en-US" altLang="zh-CN" dirty="0"/>
              <a:t>18-32</a:t>
            </a:r>
            <a:r>
              <a:rPr lang="zh-CN" altLang="en-US" dirty="0"/>
              <a:t>号，加粗。说明文本为</a:t>
            </a:r>
            <a:r>
              <a:rPr lang="en-US" altLang="zh-CN" dirty="0"/>
              <a:t>12-18</a:t>
            </a:r>
            <a:r>
              <a:rPr lang="zh-CN" altLang="en-US" dirty="0"/>
              <a:t>号，黑色或灰色或蓝色常规字体。</a:t>
            </a:r>
            <a:endParaRPr lang="en-US" altLang="zh-CN" dirty="0"/>
          </a:p>
          <a:p>
            <a:pPr lvl="0"/>
            <a:r>
              <a:rPr lang="zh-CN" altLang="en-US" dirty="0"/>
              <a:t>图表、图示：请参照图表模板的规范。</a:t>
            </a:r>
          </a:p>
        </p:txBody>
      </p:sp>
    </p:spTree>
    <p:extLst>
      <p:ext uri="{BB962C8B-B14F-4D97-AF65-F5344CB8AC3E}">
        <p14:creationId xmlns:p14="http://schemas.microsoft.com/office/powerpoint/2010/main" val="25385236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51" name="图形 159">
            <a:extLst>
              <a:ext uri="{FF2B5EF4-FFF2-40B4-BE49-F238E27FC236}">
                <a16:creationId xmlns:a16="http://schemas.microsoft.com/office/drawing/2014/main" id="{0E62F7DB-C395-C740-A12C-9948284D87B5}"/>
              </a:ext>
            </a:extLst>
          </p:cNvPr>
          <p:cNvGrpSpPr/>
          <p:nvPr userDrawn="1"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52" name="任意形状 161">
              <a:extLst>
                <a:ext uri="{FF2B5EF4-FFF2-40B4-BE49-F238E27FC236}">
                  <a16:creationId xmlns:a16="http://schemas.microsoft.com/office/drawing/2014/main" id="{7127945D-F7A7-254F-8DBA-784CEC527AC0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3" name="任意形状 162">
              <a:extLst>
                <a:ext uri="{FF2B5EF4-FFF2-40B4-BE49-F238E27FC236}">
                  <a16:creationId xmlns:a16="http://schemas.microsoft.com/office/drawing/2014/main" id="{07B3CAA7-BC8D-7F44-8FC6-C08148B2114B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4" name="任意形状 163">
              <a:extLst>
                <a:ext uri="{FF2B5EF4-FFF2-40B4-BE49-F238E27FC236}">
                  <a16:creationId xmlns:a16="http://schemas.microsoft.com/office/drawing/2014/main" id="{F0CD857A-3C8E-2B42-BD6A-F1792827CBE9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5" name="任意形状 164">
              <a:extLst>
                <a:ext uri="{FF2B5EF4-FFF2-40B4-BE49-F238E27FC236}">
                  <a16:creationId xmlns:a16="http://schemas.microsoft.com/office/drawing/2014/main" id="{3B0C8ABA-294D-3646-8770-99EA3836C012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6" name="任意形状 165">
              <a:extLst>
                <a:ext uri="{FF2B5EF4-FFF2-40B4-BE49-F238E27FC236}">
                  <a16:creationId xmlns:a16="http://schemas.microsoft.com/office/drawing/2014/main" id="{4509EBAB-E945-5F48-AF7B-1AA537AA355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7" name="任意形状 166">
              <a:extLst>
                <a:ext uri="{FF2B5EF4-FFF2-40B4-BE49-F238E27FC236}">
                  <a16:creationId xmlns:a16="http://schemas.microsoft.com/office/drawing/2014/main" id="{52FFD508-BED7-654E-9412-B017D2F4286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58" name="任意形状 167">
              <a:extLst>
                <a:ext uri="{FF2B5EF4-FFF2-40B4-BE49-F238E27FC236}">
                  <a16:creationId xmlns:a16="http://schemas.microsoft.com/office/drawing/2014/main" id="{ECF0D45F-50BC-3E47-A28A-DC7BF92BB3CB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083874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638105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6" y="1683654"/>
            <a:ext cx="10418528" cy="3117954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137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9879476" y="367219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8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49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0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1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2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3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zh-CN" altLang="en-US">
                <a:solidFill>
                  <a:srgbClr val="0E0D10"/>
                </a:solidFill>
              </a:endParaRPr>
            </a:p>
          </p:txBody>
        </p:sp>
        <p:sp>
          <p:nvSpPr>
            <p:cNvPr id="154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914400"/>
              <a:endParaRPr lang="zh-CN" altLang="en-US">
                <a:solidFill>
                  <a:srgbClr val="0E0D1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5422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47E4C1A3-DC5A-A64A-BF8A-B75AE2E95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标题 30">
            <a:extLst>
              <a:ext uri="{FF2B5EF4-FFF2-40B4-BE49-F238E27FC236}">
                <a16:creationId xmlns:a16="http://schemas.microsoft.com/office/drawing/2014/main" id="{247828F4-3972-994B-A8C5-8850A6ED8F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6697" y="1683653"/>
            <a:ext cx="10418528" cy="3117955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谢谢</a:t>
            </a:r>
          </a:p>
        </p:txBody>
      </p:sp>
      <p:grpSp>
        <p:nvGrpSpPr>
          <p:cNvPr id="51" name="图形 159">
            <a:extLst>
              <a:ext uri="{FF2B5EF4-FFF2-40B4-BE49-F238E27FC236}">
                <a16:creationId xmlns:a16="http://schemas.microsoft.com/office/drawing/2014/main" id="{0E62F7DB-C395-C740-A12C-9948284D87B5}"/>
              </a:ext>
            </a:extLst>
          </p:cNvPr>
          <p:cNvGrpSpPr/>
          <p:nvPr userDrawn="1"/>
        </p:nvGrpSpPr>
        <p:grpSpPr>
          <a:xfrm>
            <a:off x="9879479" y="367225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52" name="任意形状 161">
              <a:extLst>
                <a:ext uri="{FF2B5EF4-FFF2-40B4-BE49-F238E27FC236}">
                  <a16:creationId xmlns:a16="http://schemas.microsoft.com/office/drawing/2014/main" id="{7127945D-F7A7-254F-8DBA-784CEC527AC0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/>
            </a:p>
          </p:txBody>
        </p:sp>
        <p:sp>
          <p:nvSpPr>
            <p:cNvPr id="53" name="任意形状 162">
              <a:extLst>
                <a:ext uri="{FF2B5EF4-FFF2-40B4-BE49-F238E27FC236}">
                  <a16:creationId xmlns:a16="http://schemas.microsoft.com/office/drawing/2014/main" id="{07B3CAA7-BC8D-7F44-8FC6-C08148B2114B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/>
            </a:p>
          </p:txBody>
        </p:sp>
        <p:sp>
          <p:nvSpPr>
            <p:cNvPr id="54" name="任意形状 163">
              <a:extLst>
                <a:ext uri="{FF2B5EF4-FFF2-40B4-BE49-F238E27FC236}">
                  <a16:creationId xmlns:a16="http://schemas.microsoft.com/office/drawing/2014/main" id="{F0CD857A-3C8E-2B42-BD6A-F1792827CBE9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/>
            </a:p>
          </p:txBody>
        </p:sp>
        <p:sp>
          <p:nvSpPr>
            <p:cNvPr id="55" name="任意形状 164">
              <a:extLst>
                <a:ext uri="{FF2B5EF4-FFF2-40B4-BE49-F238E27FC236}">
                  <a16:creationId xmlns:a16="http://schemas.microsoft.com/office/drawing/2014/main" id="{3B0C8ABA-294D-3646-8770-99EA3836C012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/>
            </a:p>
          </p:txBody>
        </p:sp>
        <p:sp>
          <p:nvSpPr>
            <p:cNvPr id="56" name="任意形状 165">
              <a:extLst>
                <a:ext uri="{FF2B5EF4-FFF2-40B4-BE49-F238E27FC236}">
                  <a16:creationId xmlns:a16="http://schemas.microsoft.com/office/drawing/2014/main" id="{4509EBAB-E945-5F48-AF7B-1AA537AA355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/>
            </a:p>
          </p:txBody>
        </p:sp>
        <p:sp>
          <p:nvSpPr>
            <p:cNvPr id="57" name="任意形状 166">
              <a:extLst>
                <a:ext uri="{FF2B5EF4-FFF2-40B4-BE49-F238E27FC236}">
                  <a16:creationId xmlns:a16="http://schemas.microsoft.com/office/drawing/2014/main" id="{52FFD508-BED7-654E-9412-B017D2F42862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/>
            </a:p>
          </p:txBody>
        </p:sp>
        <p:sp>
          <p:nvSpPr>
            <p:cNvPr id="58" name="任意形状 167">
              <a:extLst>
                <a:ext uri="{FF2B5EF4-FFF2-40B4-BE49-F238E27FC236}">
                  <a16:creationId xmlns:a16="http://schemas.microsoft.com/office/drawing/2014/main" id="{ECF0D45F-50BC-3E47-A28A-DC7BF92BB3CB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1982400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4423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6B4D346-6063-FB44-A88A-D3BCE6A74D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2" name="标题 30"/>
          <p:cNvSpPr>
            <a:spLocks noGrp="1"/>
          </p:cNvSpPr>
          <p:nvPr>
            <p:ph type="title"/>
          </p:nvPr>
        </p:nvSpPr>
        <p:spPr>
          <a:xfrm>
            <a:off x="946697" y="1683653"/>
            <a:ext cx="10418528" cy="3117955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5000"/>
              </a:lnSpc>
              <a:defRPr lang="zh-CN" altLang="en-US" sz="6600" b="1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grpSp>
        <p:nvGrpSpPr>
          <p:cNvPr id="137" name="图形 159">
            <a:extLst>
              <a:ext uri="{FF2B5EF4-FFF2-40B4-BE49-F238E27FC236}">
                <a16:creationId xmlns:a16="http://schemas.microsoft.com/office/drawing/2014/main" id="{83FFB4FD-3191-0B4C-9304-C46C79F5C67E}"/>
              </a:ext>
            </a:extLst>
          </p:cNvPr>
          <p:cNvGrpSpPr/>
          <p:nvPr/>
        </p:nvGrpSpPr>
        <p:grpSpPr>
          <a:xfrm>
            <a:off x="9879479" y="367225"/>
            <a:ext cx="1310012" cy="367299"/>
            <a:chOff x="829341" y="3964226"/>
            <a:chExt cx="1990574" cy="558112"/>
          </a:xfrm>
          <a:solidFill>
            <a:schemeClr val="bg1"/>
          </a:solidFill>
        </p:grpSpPr>
        <p:sp>
          <p:nvSpPr>
            <p:cNvPr id="148" name="任意形状 161">
              <a:extLst>
                <a:ext uri="{FF2B5EF4-FFF2-40B4-BE49-F238E27FC236}">
                  <a16:creationId xmlns:a16="http://schemas.microsoft.com/office/drawing/2014/main" id="{97DFBB16-44BF-9248-B7A3-00916646B49F}"/>
                </a:ext>
              </a:extLst>
            </p:cNvPr>
            <p:cNvSpPr/>
            <p:nvPr/>
          </p:nvSpPr>
          <p:spPr>
            <a:xfrm>
              <a:off x="829341" y="4084287"/>
              <a:ext cx="560020" cy="438051"/>
            </a:xfrm>
            <a:custGeom>
              <a:avLst/>
              <a:gdLst>
                <a:gd name="connsiteX0" fmla="*/ 161379 w 560020"/>
                <a:gd name="connsiteY0" fmla="*/ 274425 h 438051"/>
                <a:gd name="connsiteX1" fmla="*/ 100261 w 560020"/>
                <a:gd name="connsiteY1" fmla="*/ 268937 h 438051"/>
                <a:gd name="connsiteX2" fmla="*/ 0 w 560020"/>
                <a:gd name="connsiteY2" fmla="*/ 438051 h 438051"/>
                <a:gd name="connsiteX3" fmla="*/ 4120 w 560020"/>
                <a:gd name="connsiteY3" fmla="*/ 438051 h 438051"/>
                <a:gd name="connsiteX4" fmla="*/ 560021 w 560020"/>
                <a:gd name="connsiteY4" fmla="*/ 0 h 438051"/>
                <a:gd name="connsiteX5" fmla="*/ 161379 w 560020"/>
                <a:gd name="connsiteY5" fmla="*/ 274425 h 43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020" h="438051">
                  <a:moveTo>
                    <a:pt x="161379" y="274425"/>
                  </a:moveTo>
                  <a:cubicBezTo>
                    <a:pt x="130477" y="274082"/>
                    <a:pt x="108845" y="270652"/>
                    <a:pt x="100261" y="268937"/>
                  </a:cubicBezTo>
                  <a:lnTo>
                    <a:pt x="0" y="438051"/>
                  </a:lnTo>
                  <a:cubicBezTo>
                    <a:pt x="1373" y="438051"/>
                    <a:pt x="2747" y="438051"/>
                    <a:pt x="4120" y="438051"/>
                  </a:cubicBezTo>
                  <a:cubicBezTo>
                    <a:pt x="71762" y="438051"/>
                    <a:pt x="420273" y="408207"/>
                    <a:pt x="560021" y="0"/>
                  </a:cubicBezTo>
                  <a:cubicBezTo>
                    <a:pt x="446369" y="225372"/>
                    <a:pt x="265418" y="276140"/>
                    <a:pt x="161379" y="27442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/>
            </a:p>
          </p:txBody>
        </p:sp>
        <p:sp>
          <p:nvSpPr>
            <p:cNvPr id="149" name="任意形状 162">
              <a:extLst>
                <a:ext uri="{FF2B5EF4-FFF2-40B4-BE49-F238E27FC236}">
                  <a16:creationId xmlns:a16="http://schemas.microsoft.com/office/drawing/2014/main" id="{E78577DD-B0BF-1642-83D1-456CA730E7EE}"/>
                </a:ext>
              </a:extLst>
            </p:cNvPr>
            <p:cNvSpPr/>
            <p:nvPr/>
          </p:nvSpPr>
          <p:spPr>
            <a:xfrm>
              <a:off x="1941486" y="4136085"/>
              <a:ext cx="403448" cy="384195"/>
            </a:xfrm>
            <a:custGeom>
              <a:avLst/>
              <a:gdLst>
                <a:gd name="connsiteX0" fmla="*/ 150049 w 403448"/>
                <a:gd name="connsiteY0" fmla="*/ 0 h 384195"/>
                <a:gd name="connsiteX1" fmla="*/ 0 w 403448"/>
                <a:gd name="connsiteY1" fmla="*/ 384195 h 384195"/>
                <a:gd name="connsiteX2" fmla="*/ 85840 w 403448"/>
                <a:gd name="connsiteY2" fmla="*/ 384195 h 384195"/>
                <a:gd name="connsiteX3" fmla="*/ 111249 w 403448"/>
                <a:gd name="connsiteY3" fmla="*/ 315932 h 384195"/>
                <a:gd name="connsiteX4" fmla="*/ 116743 w 403448"/>
                <a:gd name="connsiteY4" fmla="*/ 311816 h 384195"/>
                <a:gd name="connsiteX5" fmla="*/ 287393 w 403448"/>
                <a:gd name="connsiteY5" fmla="*/ 311816 h 384195"/>
                <a:gd name="connsiteX6" fmla="*/ 292886 w 403448"/>
                <a:gd name="connsiteY6" fmla="*/ 315932 h 384195"/>
                <a:gd name="connsiteX7" fmla="*/ 318638 w 403448"/>
                <a:gd name="connsiteY7" fmla="*/ 384195 h 384195"/>
                <a:gd name="connsiteX8" fmla="*/ 403449 w 403448"/>
                <a:gd name="connsiteY8" fmla="*/ 384195 h 384195"/>
                <a:gd name="connsiteX9" fmla="*/ 253743 w 403448"/>
                <a:gd name="connsiteY9" fmla="*/ 0 h 384195"/>
                <a:gd name="connsiteX10" fmla="*/ 150049 w 403448"/>
                <a:gd name="connsiteY10" fmla="*/ 0 h 384195"/>
                <a:gd name="connsiteX11" fmla="*/ 266104 w 403448"/>
                <a:gd name="connsiteY11" fmla="*/ 243895 h 384195"/>
                <a:gd name="connsiteX12" fmla="*/ 261297 w 403448"/>
                <a:gd name="connsiteY12" fmla="*/ 246297 h 384195"/>
                <a:gd name="connsiteX13" fmla="*/ 142151 w 403448"/>
                <a:gd name="connsiteY13" fmla="*/ 246297 h 384195"/>
                <a:gd name="connsiteX14" fmla="*/ 137344 w 403448"/>
                <a:gd name="connsiteY14" fmla="*/ 243552 h 384195"/>
                <a:gd name="connsiteX15" fmla="*/ 136657 w 403448"/>
                <a:gd name="connsiteY15" fmla="*/ 238407 h 384195"/>
                <a:gd name="connsiteX16" fmla="*/ 196402 w 403448"/>
                <a:gd name="connsiteY16" fmla="*/ 76839 h 384195"/>
                <a:gd name="connsiteX17" fmla="*/ 201896 w 403448"/>
                <a:gd name="connsiteY17" fmla="*/ 73066 h 384195"/>
                <a:gd name="connsiteX18" fmla="*/ 207390 w 403448"/>
                <a:gd name="connsiteY18" fmla="*/ 76839 h 384195"/>
                <a:gd name="connsiteX19" fmla="*/ 266791 w 403448"/>
                <a:gd name="connsiteY19" fmla="*/ 238407 h 384195"/>
                <a:gd name="connsiteX20" fmla="*/ 266104 w 403448"/>
                <a:gd name="connsiteY20" fmla="*/ 243895 h 384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448" h="384195">
                  <a:moveTo>
                    <a:pt x="150049" y="0"/>
                  </a:moveTo>
                  <a:lnTo>
                    <a:pt x="0" y="384195"/>
                  </a:lnTo>
                  <a:lnTo>
                    <a:pt x="85840" y="384195"/>
                  </a:lnTo>
                  <a:lnTo>
                    <a:pt x="111249" y="315932"/>
                  </a:lnTo>
                  <a:cubicBezTo>
                    <a:pt x="111936" y="313531"/>
                    <a:pt x="114339" y="311816"/>
                    <a:pt x="116743" y="311816"/>
                  </a:cubicBezTo>
                  <a:lnTo>
                    <a:pt x="287393" y="311816"/>
                  </a:lnTo>
                  <a:cubicBezTo>
                    <a:pt x="289796" y="311816"/>
                    <a:pt x="292200" y="313531"/>
                    <a:pt x="292886" y="315932"/>
                  </a:cubicBezTo>
                  <a:lnTo>
                    <a:pt x="318638" y="384195"/>
                  </a:lnTo>
                  <a:lnTo>
                    <a:pt x="403449" y="384195"/>
                  </a:lnTo>
                  <a:lnTo>
                    <a:pt x="253743" y="0"/>
                  </a:lnTo>
                  <a:lnTo>
                    <a:pt x="150049" y="0"/>
                  </a:lnTo>
                  <a:close/>
                  <a:moveTo>
                    <a:pt x="266104" y="243895"/>
                  </a:moveTo>
                  <a:cubicBezTo>
                    <a:pt x="265074" y="245611"/>
                    <a:pt x="263357" y="246297"/>
                    <a:pt x="261297" y="246297"/>
                  </a:cubicBezTo>
                  <a:lnTo>
                    <a:pt x="142151" y="246297"/>
                  </a:lnTo>
                  <a:cubicBezTo>
                    <a:pt x="140434" y="246297"/>
                    <a:pt x="138374" y="245267"/>
                    <a:pt x="137344" y="243552"/>
                  </a:cubicBezTo>
                  <a:cubicBezTo>
                    <a:pt x="136314" y="242180"/>
                    <a:pt x="135971" y="240122"/>
                    <a:pt x="136657" y="238407"/>
                  </a:cubicBezTo>
                  <a:lnTo>
                    <a:pt x="196402" y="76839"/>
                  </a:lnTo>
                  <a:cubicBezTo>
                    <a:pt x="197089" y="74438"/>
                    <a:pt x="199492" y="73066"/>
                    <a:pt x="201896" y="73066"/>
                  </a:cubicBezTo>
                  <a:cubicBezTo>
                    <a:pt x="204299" y="73066"/>
                    <a:pt x="206703" y="74781"/>
                    <a:pt x="207390" y="76839"/>
                  </a:cubicBezTo>
                  <a:lnTo>
                    <a:pt x="266791" y="238407"/>
                  </a:lnTo>
                  <a:cubicBezTo>
                    <a:pt x="267478" y="240122"/>
                    <a:pt x="267134" y="242180"/>
                    <a:pt x="266104" y="24389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/>
            </a:p>
          </p:txBody>
        </p:sp>
        <p:sp>
          <p:nvSpPr>
            <p:cNvPr id="150" name="任意形状 163">
              <a:extLst>
                <a:ext uri="{FF2B5EF4-FFF2-40B4-BE49-F238E27FC236}">
                  <a16:creationId xmlns:a16="http://schemas.microsoft.com/office/drawing/2014/main" id="{BB3BBB7A-9E3B-D746-9006-B5ECE396CB46}"/>
                </a:ext>
              </a:extLst>
            </p:cNvPr>
            <p:cNvSpPr/>
            <p:nvPr/>
          </p:nvSpPr>
          <p:spPr>
            <a:xfrm>
              <a:off x="1478636" y="4135742"/>
              <a:ext cx="541822" cy="384538"/>
            </a:xfrm>
            <a:custGeom>
              <a:avLst/>
              <a:gdLst>
                <a:gd name="connsiteX0" fmla="*/ 351944 w 541822"/>
                <a:gd name="connsiteY0" fmla="*/ 246983 h 384538"/>
                <a:gd name="connsiteX1" fmla="*/ 346794 w 541822"/>
                <a:gd name="connsiteY1" fmla="*/ 242180 h 384538"/>
                <a:gd name="connsiteX2" fmla="*/ 313488 w 541822"/>
                <a:gd name="connsiteY2" fmla="*/ 686 h 384538"/>
                <a:gd name="connsiteX3" fmla="*/ 211510 w 541822"/>
                <a:gd name="connsiteY3" fmla="*/ 686 h 384538"/>
                <a:gd name="connsiteX4" fmla="*/ 104038 w 541822"/>
                <a:gd name="connsiteY4" fmla="*/ 244581 h 384538"/>
                <a:gd name="connsiteX5" fmla="*/ 97858 w 541822"/>
                <a:gd name="connsiteY5" fmla="*/ 248012 h 384538"/>
                <a:gd name="connsiteX6" fmla="*/ 93051 w 541822"/>
                <a:gd name="connsiteY6" fmla="*/ 242523 h 384538"/>
                <a:gd name="connsiteX7" fmla="*/ 76569 w 541822"/>
                <a:gd name="connsiteY7" fmla="*/ 343 h 384538"/>
                <a:gd name="connsiteX8" fmla="*/ 0 w 541822"/>
                <a:gd name="connsiteY8" fmla="*/ 343 h 384538"/>
                <a:gd name="connsiteX9" fmla="*/ 29186 w 541822"/>
                <a:gd name="connsiteY9" fmla="*/ 384538 h 384538"/>
                <a:gd name="connsiteX10" fmla="*/ 124296 w 541822"/>
                <a:gd name="connsiteY10" fmla="*/ 384538 h 384538"/>
                <a:gd name="connsiteX11" fmla="*/ 243443 w 541822"/>
                <a:gd name="connsiteY11" fmla="*/ 114916 h 384538"/>
                <a:gd name="connsiteX12" fmla="*/ 249623 w 541822"/>
                <a:gd name="connsiteY12" fmla="*/ 111485 h 384538"/>
                <a:gd name="connsiteX13" fmla="*/ 254430 w 541822"/>
                <a:gd name="connsiteY13" fmla="*/ 116288 h 384538"/>
                <a:gd name="connsiteX14" fmla="*/ 292200 w 541822"/>
                <a:gd name="connsiteY14" fmla="*/ 384195 h 384538"/>
                <a:gd name="connsiteX15" fmla="*/ 383877 w 541822"/>
                <a:gd name="connsiteY15" fmla="*/ 384195 h 384538"/>
                <a:gd name="connsiteX16" fmla="*/ 541823 w 541822"/>
                <a:gd name="connsiteY16" fmla="*/ 0 h 384538"/>
                <a:gd name="connsiteX17" fmla="*/ 457699 w 541822"/>
                <a:gd name="connsiteY17" fmla="*/ 0 h 384538"/>
                <a:gd name="connsiteX18" fmla="*/ 358125 w 541822"/>
                <a:gd name="connsiteY18" fmla="*/ 242866 h 384538"/>
                <a:gd name="connsiteX19" fmla="*/ 351944 w 541822"/>
                <a:gd name="connsiteY19" fmla="*/ 246983 h 384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1822" h="384538">
                  <a:moveTo>
                    <a:pt x="351944" y="246983"/>
                  </a:moveTo>
                  <a:cubicBezTo>
                    <a:pt x="349198" y="246640"/>
                    <a:pt x="347137" y="244581"/>
                    <a:pt x="346794" y="242180"/>
                  </a:cubicBezTo>
                  <a:lnTo>
                    <a:pt x="313488" y="686"/>
                  </a:lnTo>
                  <a:lnTo>
                    <a:pt x="211510" y="686"/>
                  </a:lnTo>
                  <a:lnTo>
                    <a:pt x="104038" y="244581"/>
                  </a:lnTo>
                  <a:cubicBezTo>
                    <a:pt x="103008" y="246983"/>
                    <a:pt x="100261" y="248355"/>
                    <a:pt x="97858" y="248012"/>
                  </a:cubicBezTo>
                  <a:cubicBezTo>
                    <a:pt x="95111" y="247669"/>
                    <a:pt x="93051" y="245268"/>
                    <a:pt x="93051" y="242523"/>
                  </a:cubicBezTo>
                  <a:lnTo>
                    <a:pt x="76569" y="343"/>
                  </a:lnTo>
                  <a:lnTo>
                    <a:pt x="0" y="343"/>
                  </a:lnTo>
                  <a:lnTo>
                    <a:pt x="29186" y="384538"/>
                  </a:lnTo>
                  <a:lnTo>
                    <a:pt x="124296" y="384538"/>
                  </a:lnTo>
                  <a:lnTo>
                    <a:pt x="243443" y="114916"/>
                  </a:lnTo>
                  <a:cubicBezTo>
                    <a:pt x="244473" y="112514"/>
                    <a:pt x="246876" y="111142"/>
                    <a:pt x="249623" y="111485"/>
                  </a:cubicBezTo>
                  <a:cubicBezTo>
                    <a:pt x="252027" y="111828"/>
                    <a:pt x="254087" y="113886"/>
                    <a:pt x="254430" y="116288"/>
                  </a:cubicBezTo>
                  <a:lnTo>
                    <a:pt x="292200" y="384195"/>
                  </a:lnTo>
                  <a:lnTo>
                    <a:pt x="383877" y="384195"/>
                  </a:lnTo>
                  <a:lnTo>
                    <a:pt x="541823" y="0"/>
                  </a:lnTo>
                  <a:lnTo>
                    <a:pt x="457699" y="0"/>
                  </a:lnTo>
                  <a:lnTo>
                    <a:pt x="358125" y="242866"/>
                  </a:lnTo>
                  <a:cubicBezTo>
                    <a:pt x="357095" y="245954"/>
                    <a:pt x="354691" y="247326"/>
                    <a:pt x="351944" y="24698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/>
            </a:p>
          </p:txBody>
        </p:sp>
        <p:sp>
          <p:nvSpPr>
            <p:cNvPr id="151" name="任意形状 164">
              <a:extLst>
                <a:ext uri="{FF2B5EF4-FFF2-40B4-BE49-F238E27FC236}">
                  <a16:creationId xmlns:a16="http://schemas.microsoft.com/office/drawing/2014/main" id="{85B35F84-EF5E-DE4A-9D45-C1CA35CB6AD9}"/>
                </a:ext>
              </a:extLst>
            </p:cNvPr>
            <p:cNvSpPr/>
            <p:nvPr/>
          </p:nvSpPr>
          <p:spPr>
            <a:xfrm>
              <a:off x="1110897" y="3964226"/>
              <a:ext cx="222497" cy="174603"/>
            </a:xfrm>
            <a:custGeom>
              <a:avLst/>
              <a:gdLst>
                <a:gd name="connsiteX0" fmla="*/ 77943 w 222497"/>
                <a:gd name="connsiteY0" fmla="*/ 43565 h 174603"/>
                <a:gd name="connsiteX1" fmla="*/ 0 w 222497"/>
                <a:gd name="connsiteY1" fmla="*/ 174603 h 174603"/>
                <a:gd name="connsiteX2" fmla="*/ 222498 w 222497"/>
                <a:gd name="connsiteY2" fmla="*/ 0 h 174603"/>
                <a:gd name="connsiteX3" fmla="*/ 77943 w 222497"/>
                <a:gd name="connsiteY3" fmla="*/ 43565 h 174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497" h="174603">
                  <a:moveTo>
                    <a:pt x="77943" y="43565"/>
                  </a:moveTo>
                  <a:lnTo>
                    <a:pt x="0" y="174603"/>
                  </a:lnTo>
                  <a:cubicBezTo>
                    <a:pt x="147645" y="170487"/>
                    <a:pt x="205329" y="49053"/>
                    <a:pt x="222498" y="0"/>
                  </a:cubicBezTo>
                  <a:cubicBezTo>
                    <a:pt x="180951" y="39449"/>
                    <a:pt x="94081" y="43222"/>
                    <a:pt x="77943" y="43565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/>
            </a:p>
          </p:txBody>
        </p:sp>
        <p:sp>
          <p:nvSpPr>
            <p:cNvPr id="152" name="任意形状 165">
              <a:extLst>
                <a:ext uri="{FF2B5EF4-FFF2-40B4-BE49-F238E27FC236}">
                  <a16:creationId xmlns:a16="http://schemas.microsoft.com/office/drawing/2014/main" id="{7D7E22A1-8B72-B843-A07E-3186F41303CF}"/>
                </a:ext>
              </a:extLst>
            </p:cNvPr>
            <p:cNvSpPr/>
            <p:nvPr/>
          </p:nvSpPr>
          <p:spPr>
            <a:xfrm>
              <a:off x="939217" y="4088060"/>
              <a:ext cx="434350" cy="253843"/>
            </a:xfrm>
            <a:custGeom>
              <a:avLst/>
              <a:gdLst>
                <a:gd name="connsiteX0" fmla="*/ 54938 w 434350"/>
                <a:gd name="connsiteY0" fmla="*/ 253843 h 253843"/>
                <a:gd name="connsiteX1" fmla="*/ 434351 w 434350"/>
                <a:gd name="connsiteY1" fmla="*/ 0 h 253843"/>
                <a:gd name="connsiteX2" fmla="*/ 86870 w 434350"/>
                <a:gd name="connsiteY2" fmla="*/ 102909 h 253843"/>
                <a:gd name="connsiteX3" fmla="*/ 0 w 434350"/>
                <a:gd name="connsiteY3" fmla="*/ 249384 h 253843"/>
                <a:gd name="connsiteX4" fmla="*/ 54938 w 434350"/>
                <a:gd name="connsiteY4" fmla="*/ 253843 h 25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50" h="253843">
                  <a:moveTo>
                    <a:pt x="54938" y="253843"/>
                  </a:moveTo>
                  <a:cubicBezTo>
                    <a:pt x="146615" y="253843"/>
                    <a:pt x="312458" y="219540"/>
                    <a:pt x="434351" y="0"/>
                  </a:cubicBezTo>
                  <a:cubicBezTo>
                    <a:pt x="331686" y="95363"/>
                    <a:pt x="117086" y="102223"/>
                    <a:pt x="86870" y="102909"/>
                  </a:cubicBezTo>
                  <a:lnTo>
                    <a:pt x="0" y="249384"/>
                  </a:lnTo>
                  <a:cubicBezTo>
                    <a:pt x="9614" y="251099"/>
                    <a:pt x="29186" y="253843"/>
                    <a:pt x="54938" y="253843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/>
            </a:p>
          </p:txBody>
        </p:sp>
        <p:sp>
          <p:nvSpPr>
            <p:cNvPr id="153" name="任意形状 166">
              <a:extLst>
                <a:ext uri="{FF2B5EF4-FFF2-40B4-BE49-F238E27FC236}">
                  <a16:creationId xmlns:a16="http://schemas.microsoft.com/office/drawing/2014/main" id="{906A87F9-26F7-144B-955A-600C62B21719}"/>
                </a:ext>
              </a:extLst>
            </p:cNvPr>
            <p:cNvSpPr/>
            <p:nvPr/>
          </p:nvSpPr>
          <p:spPr>
            <a:xfrm>
              <a:off x="2272829" y="4135742"/>
              <a:ext cx="310741" cy="384881"/>
            </a:xfrm>
            <a:custGeom>
              <a:avLst/>
              <a:gdLst>
                <a:gd name="connsiteX0" fmla="*/ 195715 w 310741"/>
                <a:gd name="connsiteY0" fmla="*/ 384538 h 384881"/>
                <a:gd name="connsiteX1" fmla="*/ 195715 w 310741"/>
                <a:gd name="connsiteY1" fmla="*/ 249727 h 384881"/>
                <a:gd name="connsiteX2" fmla="*/ 196402 w 310741"/>
                <a:gd name="connsiteY2" fmla="*/ 246983 h 384881"/>
                <a:gd name="connsiteX3" fmla="*/ 310741 w 310741"/>
                <a:gd name="connsiteY3" fmla="*/ 0 h 384881"/>
                <a:gd name="connsiteX4" fmla="*/ 225588 w 310741"/>
                <a:gd name="connsiteY4" fmla="*/ 0 h 384881"/>
                <a:gd name="connsiteX5" fmla="*/ 160349 w 310741"/>
                <a:gd name="connsiteY5" fmla="*/ 145788 h 384881"/>
                <a:gd name="connsiteX6" fmla="*/ 155199 w 310741"/>
                <a:gd name="connsiteY6" fmla="*/ 149219 h 384881"/>
                <a:gd name="connsiteX7" fmla="*/ 150049 w 310741"/>
                <a:gd name="connsiteY7" fmla="*/ 145788 h 384881"/>
                <a:gd name="connsiteX8" fmla="*/ 85153 w 310741"/>
                <a:gd name="connsiteY8" fmla="*/ 343 h 384881"/>
                <a:gd name="connsiteX9" fmla="*/ 0 w 310741"/>
                <a:gd name="connsiteY9" fmla="*/ 343 h 384881"/>
                <a:gd name="connsiteX10" fmla="*/ 114339 w 310741"/>
                <a:gd name="connsiteY10" fmla="*/ 247326 h 384881"/>
                <a:gd name="connsiteX11" fmla="*/ 115026 w 310741"/>
                <a:gd name="connsiteY11" fmla="*/ 250070 h 384881"/>
                <a:gd name="connsiteX12" fmla="*/ 115026 w 310741"/>
                <a:gd name="connsiteY12" fmla="*/ 384881 h 384881"/>
                <a:gd name="connsiteX13" fmla="*/ 195715 w 310741"/>
                <a:gd name="connsiteY13" fmla="*/ 384881 h 384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741" h="384881">
                  <a:moveTo>
                    <a:pt x="195715" y="384538"/>
                  </a:moveTo>
                  <a:lnTo>
                    <a:pt x="195715" y="249727"/>
                  </a:lnTo>
                  <a:cubicBezTo>
                    <a:pt x="195715" y="248698"/>
                    <a:pt x="196059" y="248012"/>
                    <a:pt x="196402" y="246983"/>
                  </a:cubicBezTo>
                  <a:lnTo>
                    <a:pt x="310741" y="0"/>
                  </a:lnTo>
                  <a:lnTo>
                    <a:pt x="225588" y="0"/>
                  </a:lnTo>
                  <a:lnTo>
                    <a:pt x="160349" y="145788"/>
                  </a:lnTo>
                  <a:cubicBezTo>
                    <a:pt x="159319" y="147847"/>
                    <a:pt x="157259" y="149219"/>
                    <a:pt x="155199" y="149219"/>
                  </a:cubicBezTo>
                  <a:cubicBezTo>
                    <a:pt x="153139" y="149219"/>
                    <a:pt x="151079" y="147847"/>
                    <a:pt x="150049" y="145788"/>
                  </a:cubicBezTo>
                  <a:lnTo>
                    <a:pt x="85153" y="343"/>
                  </a:lnTo>
                  <a:lnTo>
                    <a:pt x="0" y="343"/>
                  </a:lnTo>
                  <a:lnTo>
                    <a:pt x="114339" y="247326"/>
                  </a:lnTo>
                  <a:cubicBezTo>
                    <a:pt x="114682" y="248012"/>
                    <a:pt x="115026" y="249041"/>
                    <a:pt x="115026" y="250070"/>
                  </a:cubicBezTo>
                  <a:lnTo>
                    <a:pt x="115026" y="384881"/>
                  </a:lnTo>
                  <a:lnTo>
                    <a:pt x="195715" y="384881"/>
                  </a:ln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/>
            </a:p>
          </p:txBody>
        </p:sp>
        <p:sp>
          <p:nvSpPr>
            <p:cNvPr id="154" name="任意形状 167">
              <a:extLst>
                <a:ext uri="{FF2B5EF4-FFF2-40B4-BE49-F238E27FC236}">
                  <a16:creationId xmlns:a16="http://schemas.microsoft.com/office/drawing/2014/main" id="{56D7741B-E52E-7D43-A9EA-741F465D1A15}"/>
                </a:ext>
              </a:extLst>
            </p:cNvPr>
            <p:cNvSpPr/>
            <p:nvPr/>
          </p:nvSpPr>
          <p:spPr>
            <a:xfrm>
              <a:off x="2561595" y="4135592"/>
              <a:ext cx="258321" cy="383790"/>
            </a:xfrm>
            <a:custGeom>
              <a:avLst/>
              <a:gdLst>
                <a:gd name="connsiteX0" fmla="*/ 170994 w 258321"/>
                <a:gd name="connsiteY0" fmla="*/ 156229 h 383790"/>
                <a:gd name="connsiteX1" fmla="*/ 166187 w 258321"/>
                <a:gd name="connsiteY1" fmla="*/ 153828 h 383790"/>
                <a:gd name="connsiteX2" fmla="*/ 112966 w 258321"/>
                <a:gd name="connsiteY2" fmla="*/ 101344 h 383790"/>
                <a:gd name="connsiteX3" fmla="*/ 124983 w 258321"/>
                <a:gd name="connsiteY3" fmla="*/ 76989 h 383790"/>
                <a:gd name="connsiteX4" fmla="*/ 173054 w 258321"/>
                <a:gd name="connsiteY4" fmla="*/ 66012 h 383790"/>
                <a:gd name="connsiteX5" fmla="*/ 247906 w 258321"/>
                <a:gd name="connsiteY5" fmla="*/ 88995 h 383790"/>
                <a:gd name="connsiteX6" fmla="*/ 247906 w 258321"/>
                <a:gd name="connsiteY6" fmla="*/ 18330 h 383790"/>
                <a:gd name="connsiteX7" fmla="*/ 178891 w 258321"/>
                <a:gd name="connsiteY7" fmla="*/ 1522 h 383790"/>
                <a:gd name="connsiteX8" fmla="*/ 177174 w 258321"/>
                <a:gd name="connsiteY8" fmla="*/ 1179 h 383790"/>
                <a:gd name="connsiteX9" fmla="*/ 74509 w 258321"/>
                <a:gd name="connsiteY9" fmla="*/ 25191 h 383790"/>
                <a:gd name="connsiteX10" fmla="*/ 40860 w 258321"/>
                <a:gd name="connsiteY10" fmla="*/ 93454 h 383790"/>
                <a:gd name="connsiteX11" fmla="*/ 59402 w 258321"/>
                <a:gd name="connsiteY11" fmla="*/ 156572 h 383790"/>
                <a:gd name="connsiteX12" fmla="*/ 125670 w 258321"/>
                <a:gd name="connsiteY12" fmla="*/ 204254 h 383790"/>
                <a:gd name="connsiteX13" fmla="*/ 131507 w 258321"/>
                <a:gd name="connsiteY13" fmla="*/ 207341 h 383790"/>
                <a:gd name="connsiteX14" fmla="*/ 181981 w 258321"/>
                <a:gd name="connsiteY14" fmla="*/ 284523 h 383790"/>
                <a:gd name="connsiteX15" fmla="*/ 110906 w 258321"/>
                <a:gd name="connsiteY15" fmla="*/ 315053 h 383790"/>
                <a:gd name="connsiteX16" fmla="*/ 0 w 258321"/>
                <a:gd name="connsiteY16" fmla="*/ 281779 h 383790"/>
                <a:gd name="connsiteX17" fmla="*/ 0 w 258321"/>
                <a:gd name="connsiteY17" fmla="*/ 352443 h 383790"/>
                <a:gd name="connsiteX18" fmla="*/ 110906 w 258321"/>
                <a:gd name="connsiteY18" fmla="*/ 383659 h 383790"/>
                <a:gd name="connsiteX19" fmla="*/ 256834 w 258321"/>
                <a:gd name="connsiteY19" fmla="*/ 287953 h 383790"/>
                <a:gd name="connsiteX20" fmla="*/ 170994 w 258321"/>
                <a:gd name="connsiteY20" fmla="*/ 156229 h 383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8321" h="383790">
                  <a:moveTo>
                    <a:pt x="170994" y="156229"/>
                  </a:moveTo>
                  <a:cubicBezTo>
                    <a:pt x="168933" y="155200"/>
                    <a:pt x="167560" y="154514"/>
                    <a:pt x="166187" y="153828"/>
                  </a:cubicBezTo>
                  <a:cubicBezTo>
                    <a:pt x="153139" y="147653"/>
                    <a:pt x="110219" y="130845"/>
                    <a:pt x="112966" y="101344"/>
                  </a:cubicBezTo>
                  <a:cubicBezTo>
                    <a:pt x="113996" y="91053"/>
                    <a:pt x="118116" y="82820"/>
                    <a:pt x="124983" y="76989"/>
                  </a:cubicBezTo>
                  <a:cubicBezTo>
                    <a:pt x="138374" y="66355"/>
                    <a:pt x="164813" y="65669"/>
                    <a:pt x="173054" y="66012"/>
                  </a:cubicBezTo>
                  <a:cubicBezTo>
                    <a:pt x="207733" y="68756"/>
                    <a:pt x="238979" y="82477"/>
                    <a:pt x="247906" y="88995"/>
                  </a:cubicBezTo>
                  <a:lnTo>
                    <a:pt x="247906" y="18330"/>
                  </a:lnTo>
                  <a:cubicBezTo>
                    <a:pt x="219064" y="7353"/>
                    <a:pt x="190909" y="2551"/>
                    <a:pt x="178891" y="1522"/>
                  </a:cubicBezTo>
                  <a:lnTo>
                    <a:pt x="177174" y="1179"/>
                  </a:lnTo>
                  <a:cubicBezTo>
                    <a:pt x="135284" y="-3281"/>
                    <a:pt x="98888" y="4952"/>
                    <a:pt x="74509" y="25191"/>
                  </a:cubicBezTo>
                  <a:cubicBezTo>
                    <a:pt x="54938" y="41314"/>
                    <a:pt x="43607" y="64297"/>
                    <a:pt x="40860" y="93454"/>
                  </a:cubicBezTo>
                  <a:cubicBezTo>
                    <a:pt x="38800" y="116094"/>
                    <a:pt x="44637" y="135990"/>
                    <a:pt x="59402" y="156572"/>
                  </a:cubicBezTo>
                  <a:cubicBezTo>
                    <a:pt x="73136" y="175782"/>
                    <a:pt x="99918" y="190189"/>
                    <a:pt x="125670" y="204254"/>
                  </a:cubicBezTo>
                  <a:lnTo>
                    <a:pt x="131507" y="207341"/>
                  </a:lnTo>
                  <a:cubicBezTo>
                    <a:pt x="169277" y="227580"/>
                    <a:pt x="195372" y="248505"/>
                    <a:pt x="181981" y="284523"/>
                  </a:cubicBezTo>
                  <a:cubicBezTo>
                    <a:pt x="173741" y="306820"/>
                    <a:pt x="150049" y="315053"/>
                    <a:pt x="110906" y="315053"/>
                  </a:cubicBezTo>
                  <a:cubicBezTo>
                    <a:pt x="61805" y="315053"/>
                    <a:pt x="0" y="281779"/>
                    <a:pt x="0" y="281779"/>
                  </a:cubicBezTo>
                  <a:lnTo>
                    <a:pt x="0" y="352443"/>
                  </a:lnTo>
                  <a:cubicBezTo>
                    <a:pt x="0" y="352443"/>
                    <a:pt x="34680" y="380915"/>
                    <a:pt x="110906" y="383659"/>
                  </a:cubicBezTo>
                  <a:cubicBezTo>
                    <a:pt x="190222" y="386403"/>
                    <a:pt x="248936" y="345926"/>
                    <a:pt x="256834" y="287953"/>
                  </a:cubicBezTo>
                  <a:cubicBezTo>
                    <a:pt x="265761" y="224835"/>
                    <a:pt x="234172" y="186759"/>
                    <a:pt x="170994" y="156229"/>
                  </a:cubicBezTo>
                  <a:close/>
                </a:path>
              </a:pathLst>
            </a:custGeom>
            <a:grpFill/>
            <a:ln w="34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00"/>
            </a:p>
          </p:txBody>
        </p:sp>
      </p:grp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AAE2B51E-C5A4-C105-9B77-66D2C2EEE8F7}"/>
              </a:ext>
            </a:extLst>
          </p:cNvPr>
          <p:cNvCxnSpPr>
            <a:cxnSpLocks/>
          </p:cNvCxnSpPr>
          <p:nvPr userDrawn="1"/>
        </p:nvCxnSpPr>
        <p:spPr>
          <a:xfrm>
            <a:off x="9804538" y="390724"/>
            <a:ext cx="0" cy="34657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id="{BB94A70D-991F-458A-F19B-9740873452C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3539" y="402780"/>
            <a:ext cx="1096062" cy="365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344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/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5EB8A5C-4380-6142-ADF1-4B657882FE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8367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314793" y="257599"/>
            <a:ext cx="11554731" cy="1077218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36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单击此处添加标题</a:t>
            </a:r>
            <a:br>
              <a:rPr lang="en-US" altLang="zh-CN" dirty="0"/>
            </a:br>
            <a:r>
              <a:rPr lang="zh-CN" altLang="en-US" dirty="0"/>
              <a:t>最多两行</a:t>
            </a:r>
          </a:p>
        </p:txBody>
      </p:sp>
      <p:sp>
        <p:nvSpPr>
          <p:cNvPr id="5" name="灯片编号占位符 2">
            <a:extLst>
              <a:ext uri="{FF2B5EF4-FFF2-40B4-BE49-F238E27FC236}">
                <a16:creationId xmlns:a16="http://schemas.microsoft.com/office/drawing/2014/main" id="{0697B148-251C-CA44-91F1-8C067CA161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51371" y="6663989"/>
            <a:ext cx="340660" cy="195731"/>
          </a:xfrm>
          <a:prstGeom prst="rect">
            <a:avLst/>
          </a:prstGeom>
          <a:solidFill>
            <a:srgbClr val="00B0F0"/>
          </a:solidFill>
        </p:spPr>
        <p:txBody>
          <a:bodyPr/>
          <a:lstStyle>
            <a:lvl1pPr algn="ctr">
              <a:defRPr sz="700" b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fld id="{04764C24-7E44-40E7-A540-72BB3986835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43678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theme" Target="../theme/theme7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7597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6" r:id="rId3"/>
    <p:sldLayoutId id="2147483757" r:id="rId4"/>
    <p:sldLayoutId id="2147483753" r:id="rId5"/>
    <p:sldLayoutId id="2147483754" r:id="rId6"/>
    <p:sldLayoutId id="2147483758" r:id="rId7"/>
  </p:sldLayoutIdLst>
  <p:hf hdr="0" ftr="0" dt="0"/>
  <p:txStyles>
    <p:titleStyle>
      <a:lvl1pPr algn="ctr" defTabSz="9143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6" indent="-342886" algn="l" defTabSz="9143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24" indent="-285741" algn="l" defTabSz="9143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61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43" indent="-228593" algn="l" defTabSz="9143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27" indent="-228593" algn="l" defTabSz="9143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10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94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80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63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3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8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2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6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9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2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7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1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2181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</p:sldLayoutIdLst>
  <p:hf hdr="0" ftr="0" dt="0"/>
  <p:txStyles>
    <p:titleStyle>
      <a:lvl1pPr algn="ctr" defTabSz="9143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6" indent="-342886" algn="l" defTabSz="9143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24" indent="-285741" algn="l" defTabSz="9143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61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43" indent="-228593" algn="l" defTabSz="9143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27" indent="-228593" algn="l" defTabSz="9143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10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94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80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63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3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8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2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6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9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2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7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1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2763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</p:sldLayoutIdLst>
  <p:hf hdr="0" ftr="0" dt="0"/>
  <p:txStyles>
    <p:titleStyle>
      <a:lvl1pPr algn="ctr" defTabSz="9143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6" indent="-342886" algn="l" defTabSz="9143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24" indent="-285741" algn="l" defTabSz="9143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61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43" indent="-228593" algn="l" defTabSz="9143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27" indent="-228593" algn="l" defTabSz="9143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10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94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80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63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3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8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2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6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9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2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7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1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52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</p:sldLayoutIdLst>
  <p:hf hdr="0" ftr="0" dt="0"/>
  <p:txStyles>
    <p:titleStyle>
      <a:lvl1pPr algn="ctr" defTabSz="9143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6" indent="-342886" algn="l" defTabSz="9143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24" indent="-285741" algn="l" defTabSz="9143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61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43" indent="-228593" algn="l" defTabSz="9143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27" indent="-228593" algn="l" defTabSz="9143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10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94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80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63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3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8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2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6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9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2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7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1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7491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</p:sldLayoutIdLst>
  <p:hf hdr="0" ftr="0" dt="0"/>
  <p:txStyles>
    <p:titleStyle>
      <a:lvl1pPr algn="ctr" defTabSz="9143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6" indent="-342886" algn="l" defTabSz="9143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24" indent="-285741" algn="l" defTabSz="9143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61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43" indent="-228593" algn="l" defTabSz="9143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27" indent="-228593" algn="l" defTabSz="9143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10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94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80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63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3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8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2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6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9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2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7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1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5935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</p:sldLayoutIdLst>
  <p:hf hdr="0" ftr="0" dt="0"/>
  <p:txStyles>
    <p:titleStyle>
      <a:lvl1pPr algn="ctr" defTabSz="9143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6" indent="-342886" algn="l" defTabSz="9143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24" indent="-285741" algn="l" defTabSz="9143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61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43" indent="-228593" algn="l" defTabSz="9143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27" indent="-228593" algn="l" defTabSz="9143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10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94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80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63" indent="-228593" algn="l" defTabSz="9143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3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8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2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6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9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2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7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1" algn="l" defTabSz="91436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4280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Relationship Id="rId6" Type="http://schemas.openxmlformats.org/officeDocument/2006/relationships/image" Target="../media/image9.jp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46696" y="1901036"/>
            <a:ext cx="10418528" cy="3117955"/>
          </a:xfrm>
        </p:spPr>
        <p:txBody>
          <a:bodyPr/>
          <a:lstStyle/>
          <a:p>
            <a:r>
              <a:rPr lang="en-US" altLang="zh-CN" sz="5400" dirty="0">
                <a:ea typeface="微软雅黑" panose="020B0503020204020204" pitchFamily="34" charset="-122"/>
              </a:rPr>
              <a:t>OTA</a:t>
            </a:r>
            <a:r>
              <a:rPr lang="zh-CN" altLang="en-US" sz="5400" dirty="0">
                <a:ea typeface="微软雅黑" panose="020B0503020204020204" pitchFamily="34" charset="-122"/>
              </a:rPr>
              <a:t>监测月报</a:t>
            </a:r>
            <a:endParaRPr lang="zh-CN" altLang="en-US" sz="5200" dirty="0"/>
          </a:p>
        </p:txBody>
      </p:sp>
      <p:sp>
        <p:nvSpPr>
          <p:cNvPr id="7" name="Untertitel 27"/>
          <p:cNvSpPr txBox="1">
            <a:spLocks/>
          </p:cNvSpPr>
          <p:nvPr/>
        </p:nvSpPr>
        <p:spPr>
          <a:xfrm>
            <a:off x="4744119" y="3041206"/>
            <a:ext cx="3110732" cy="3877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altLang="zh-CN" sz="2800" b="1" spc="3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|</a:t>
            </a:r>
            <a:r>
              <a:rPr lang="zh-CN" altLang="en-US" sz="2800" b="1" spc="3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altLang="zh-CN" sz="2800" b="1" spc="3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2024</a:t>
            </a:r>
            <a:r>
              <a:rPr lang="zh-CN" altLang="en-US" sz="2800" b="1" spc="3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年</a:t>
            </a:r>
            <a:r>
              <a:rPr lang="en-US" altLang="zh-CN" sz="2800" b="1" spc="3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5</a:t>
            </a:r>
            <a:r>
              <a:rPr lang="zh-CN" altLang="en-US" sz="2800" b="1" spc="3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月</a:t>
            </a:r>
            <a:r>
              <a:rPr lang="en-US" altLang="zh-CN" sz="2800" b="1" spc="300" dirty="0">
                <a:solidFill>
                  <a:schemeClr val="accent3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|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A44390C-E20E-5349-83A2-2082D503A70B}"/>
              </a:ext>
            </a:extLst>
          </p:cNvPr>
          <p:cNvGrpSpPr/>
          <p:nvPr/>
        </p:nvGrpSpPr>
        <p:grpSpPr>
          <a:xfrm>
            <a:off x="5025067" y="6569949"/>
            <a:ext cx="2141879" cy="215444"/>
            <a:chOff x="4952461" y="6569965"/>
            <a:chExt cx="2141879" cy="215444"/>
          </a:xfrm>
        </p:grpSpPr>
        <p:grpSp>
          <p:nvGrpSpPr>
            <p:cNvPr id="23" name="Group 14">
              <a:extLst>
                <a:ext uri="{FF2B5EF4-FFF2-40B4-BE49-F238E27FC236}">
                  <a16:creationId xmlns:a16="http://schemas.microsoft.com/office/drawing/2014/main" id="{EF1589A1-2591-D945-8750-39E321533C6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405740" y="6631649"/>
              <a:ext cx="1151651" cy="92077"/>
              <a:chOff x="2387" y="3030"/>
              <a:chExt cx="2489" cy="199"/>
            </a:xfrm>
            <a:solidFill>
              <a:schemeClr val="bg2">
                <a:lumMod val="40000"/>
                <a:lumOff val="60000"/>
              </a:schemeClr>
            </a:solidFill>
          </p:grpSpPr>
          <p:sp>
            <p:nvSpPr>
              <p:cNvPr id="26" name="Freeform 15">
                <a:extLst>
                  <a:ext uri="{FF2B5EF4-FFF2-40B4-BE49-F238E27FC236}">
                    <a16:creationId xmlns:a16="http://schemas.microsoft.com/office/drawing/2014/main" id="{9FBE7279-F0BD-F74F-899D-F48DEB1C96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4" y="3035"/>
                <a:ext cx="61" cy="187"/>
              </a:xfrm>
              <a:custGeom>
                <a:avLst/>
                <a:gdLst>
                  <a:gd name="T0" fmla="*/ 40 w 61"/>
                  <a:gd name="T1" fmla="*/ 0 h 187"/>
                  <a:gd name="T2" fmla="*/ 0 w 61"/>
                  <a:gd name="T3" fmla="*/ 74 h 187"/>
                  <a:gd name="T4" fmla="*/ 0 w 61"/>
                  <a:gd name="T5" fmla="*/ 113 h 187"/>
                  <a:gd name="T6" fmla="*/ 21 w 61"/>
                  <a:gd name="T7" fmla="*/ 74 h 187"/>
                  <a:gd name="T8" fmla="*/ 21 w 61"/>
                  <a:gd name="T9" fmla="*/ 187 h 187"/>
                  <a:gd name="T10" fmla="*/ 40 w 61"/>
                  <a:gd name="T11" fmla="*/ 187 h 187"/>
                  <a:gd name="T12" fmla="*/ 40 w 61"/>
                  <a:gd name="T13" fmla="*/ 37 h 187"/>
                  <a:gd name="T14" fmla="*/ 61 w 61"/>
                  <a:gd name="T15" fmla="*/ 0 h 187"/>
                  <a:gd name="T16" fmla="*/ 40 w 61"/>
                  <a:gd name="T17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187">
                    <a:moveTo>
                      <a:pt x="40" y="0"/>
                    </a:moveTo>
                    <a:lnTo>
                      <a:pt x="0" y="74"/>
                    </a:lnTo>
                    <a:lnTo>
                      <a:pt x="0" y="113"/>
                    </a:lnTo>
                    <a:lnTo>
                      <a:pt x="21" y="74"/>
                    </a:lnTo>
                    <a:lnTo>
                      <a:pt x="21" y="187"/>
                    </a:lnTo>
                    <a:lnTo>
                      <a:pt x="40" y="187"/>
                    </a:lnTo>
                    <a:lnTo>
                      <a:pt x="40" y="37"/>
                    </a:lnTo>
                    <a:lnTo>
                      <a:pt x="61" y="0"/>
                    </a:lnTo>
                    <a:lnTo>
                      <a:pt x="4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27" name="Freeform 16">
                <a:extLst>
                  <a:ext uri="{FF2B5EF4-FFF2-40B4-BE49-F238E27FC236}">
                    <a16:creationId xmlns:a16="http://schemas.microsoft.com/office/drawing/2014/main" id="{E0286D58-2CE8-5A47-9ADB-505F18DB66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1" y="3030"/>
                <a:ext cx="135" cy="47"/>
              </a:xfrm>
              <a:custGeom>
                <a:avLst/>
                <a:gdLst>
                  <a:gd name="T0" fmla="*/ 33 w 57"/>
                  <a:gd name="T1" fmla="*/ 11 h 19"/>
                  <a:gd name="T2" fmla="*/ 33 w 57"/>
                  <a:gd name="T3" fmla="*/ 10 h 19"/>
                  <a:gd name="T4" fmla="*/ 27 w 57"/>
                  <a:gd name="T5" fmla="*/ 1 h 19"/>
                  <a:gd name="T6" fmla="*/ 27 w 57"/>
                  <a:gd name="T7" fmla="*/ 0 h 19"/>
                  <a:gd name="T8" fmla="*/ 20 w 57"/>
                  <a:gd name="T9" fmla="*/ 4 h 19"/>
                  <a:gd name="T10" fmla="*/ 20 w 57"/>
                  <a:gd name="T11" fmla="*/ 5 h 19"/>
                  <a:gd name="T12" fmla="*/ 24 w 57"/>
                  <a:gd name="T13" fmla="*/ 11 h 19"/>
                  <a:gd name="T14" fmla="*/ 0 w 57"/>
                  <a:gd name="T15" fmla="*/ 11 h 19"/>
                  <a:gd name="T16" fmla="*/ 0 w 57"/>
                  <a:gd name="T17" fmla="*/ 19 h 19"/>
                  <a:gd name="T18" fmla="*/ 51 w 57"/>
                  <a:gd name="T19" fmla="*/ 19 h 19"/>
                  <a:gd name="T20" fmla="*/ 57 w 57"/>
                  <a:gd name="T21" fmla="*/ 11 h 19"/>
                  <a:gd name="T22" fmla="*/ 33 w 57"/>
                  <a:gd name="T23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7" h="19">
                    <a:moveTo>
                      <a:pt x="33" y="11"/>
                    </a:moveTo>
                    <a:cubicBezTo>
                      <a:pt x="33" y="10"/>
                      <a:pt x="33" y="10"/>
                      <a:pt x="33" y="10"/>
                    </a:cubicBezTo>
                    <a:cubicBezTo>
                      <a:pt x="31" y="7"/>
                      <a:pt x="29" y="4"/>
                      <a:pt x="27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2" y="7"/>
                      <a:pt x="23" y="9"/>
                      <a:pt x="24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51" y="19"/>
                      <a:pt x="51" y="19"/>
                      <a:pt x="51" y="19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33" y="11"/>
                      <a:pt x="33" y="11"/>
                      <a:pt x="3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28" name="Freeform 17">
                <a:extLst>
                  <a:ext uri="{FF2B5EF4-FFF2-40B4-BE49-F238E27FC236}">
                    <a16:creationId xmlns:a16="http://schemas.microsoft.com/office/drawing/2014/main" id="{88F5DD99-51E2-ED4A-9F5A-3AE1CA379E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0" y="3087"/>
                <a:ext cx="116" cy="20"/>
              </a:xfrm>
              <a:custGeom>
                <a:avLst/>
                <a:gdLst>
                  <a:gd name="T0" fmla="*/ 0 w 116"/>
                  <a:gd name="T1" fmla="*/ 20 h 20"/>
                  <a:gd name="T2" fmla="*/ 102 w 116"/>
                  <a:gd name="T3" fmla="*/ 20 h 20"/>
                  <a:gd name="T4" fmla="*/ 116 w 116"/>
                  <a:gd name="T5" fmla="*/ 0 h 20"/>
                  <a:gd name="T6" fmla="*/ 0 w 116"/>
                  <a:gd name="T7" fmla="*/ 0 h 20"/>
                  <a:gd name="T8" fmla="*/ 0 w 116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0">
                    <a:moveTo>
                      <a:pt x="0" y="20"/>
                    </a:moveTo>
                    <a:lnTo>
                      <a:pt x="102" y="20"/>
                    </a:lnTo>
                    <a:lnTo>
                      <a:pt x="116" y="0"/>
                    </a:lnTo>
                    <a:lnTo>
                      <a:pt x="0" y="0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29" name="Freeform 18">
                <a:extLst>
                  <a:ext uri="{FF2B5EF4-FFF2-40B4-BE49-F238E27FC236}">
                    <a16:creationId xmlns:a16="http://schemas.microsoft.com/office/drawing/2014/main" id="{63966E82-4C1A-E746-A2A0-59765E208F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0" y="3119"/>
                <a:ext cx="116" cy="17"/>
              </a:xfrm>
              <a:custGeom>
                <a:avLst/>
                <a:gdLst>
                  <a:gd name="T0" fmla="*/ 0 w 116"/>
                  <a:gd name="T1" fmla="*/ 17 h 17"/>
                  <a:gd name="T2" fmla="*/ 102 w 116"/>
                  <a:gd name="T3" fmla="*/ 17 h 17"/>
                  <a:gd name="T4" fmla="*/ 116 w 116"/>
                  <a:gd name="T5" fmla="*/ 0 h 17"/>
                  <a:gd name="T6" fmla="*/ 0 w 116"/>
                  <a:gd name="T7" fmla="*/ 0 h 17"/>
                  <a:gd name="T8" fmla="*/ 0 w 116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7">
                    <a:moveTo>
                      <a:pt x="0" y="17"/>
                    </a:moveTo>
                    <a:lnTo>
                      <a:pt x="102" y="17"/>
                    </a:lnTo>
                    <a:lnTo>
                      <a:pt x="116" y="0"/>
                    </a:lnTo>
                    <a:lnTo>
                      <a:pt x="0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0" name="Freeform 19">
                <a:extLst>
                  <a:ext uri="{FF2B5EF4-FFF2-40B4-BE49-F238E27FC236}">
                    <a16:creationId xmlns:a16="http://schemas.microsoft.com/office/drawing/2014/main" id="{B76F7E9A-4E4E-F649-A979-42446B5591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3" y="3148"/>
                <a:ext cx="109" cy="74"/>
              </a:xfrm>
              <a:custGeom>
                <a:avLst/>
                <a:gdLst>
                  <a:gd name="T0" fmla="*/ 0 w 109"/>
                  <a:gd name="T1" fmla="*/ 74 h 74"/>
                  <a:gd name="T2" fmla="*/ 109 w 109"/>
                  <a:gd name="T3" fmla="*/ 74 h 74"/>
                  <a:gd name="T4" fmla="*/ 109 w 109"/>
                  <a:gd name="T5" fmla="*/ 0 h 74"/>
                  <a:gd name="T6" fmla="*/ 0 w 109"/>
                  <a:gd name="T7" fmla="*/ 0 h 74"/>
                  <a:gd name="T8" fmla="*/ 0 w 109"/>
                  <a:gd name="T9" fmla="*/ 74 h 74"/>
                  <a:gd name="T10" fmla="*/ 90 w 109"/>
                  <a:gd name="T11" fmla="*/ 20 h 74"/>
                  <a:gd name="T12" fmla="*/ 90 w 109"/>
                  <a:gd name="T13" fmla="*/ 54 h 74"/>
                  <a:gd name="T14" fmla="*/ 19 w 109"/>
                  <a:gd name="T15" fmla="*/ 54 h 74"/>
                  <a:gd name="T16" fmla="*/ 19 w 109"/>
                  <a:gd name="T17" fmla="*/ 20 h 74"/>
                  <a:gd name="T18" fmla="*/ 90 w 109"/>
                  <a:gd name="T19" fmla="*/ 2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9" h="74">
                    <a:moveTo>
                      <a:pt x="0" y="74"/>
                    </a:moveTo>
                    <a:lnTo>
                      <a:pt x="109" y="74"/>
                    </a:lnTo>
                    <a:lnTo>
                      <a:pt x="109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  <a:moveTo>
                      <a:pt x="90" y="20"/>
                    </a:moveTo>
                    <a:lnTo>
                      <a:pt x="90" y="54"/>
                    </a:lnTo>
                    <a:lnTo>
                      <a:pt x="19" y="54"/>
                    </a:lnTo>
                    <a:lnTo>
                      <a:pt x="19" y="20"/>
                    </a:lnTo>
                    <a:lnTo>
                      <a:pt x="90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1" name="Freeform 20">
                <a:extLst>
                  <a:ext uri="{FF2B5EF4-FFF2-40B4-BE49-F238E27FC236}">
                    <a16:creationId xmlns:a16="http://schemas.microsoft.com/office/drawing/2014/main" id="{C77B6549-AE56-224E-B098-7BEDCBC42D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5" y="3168"/>
                <a:ext cx="107" cy="59"/>
              </a:xfrm>
              <a:custGeom>
                <a:avLst/>
                <a:gdLst>
                  <a:gd name="T0" fmla="*/ 37 w 45"/>
                  <a:gd name="T1" fmla="*/ 7 h 24"/>
                  <a:gd name="T2" fmla="*/ 35 w 45"/>
                  <a:gd name="T3" fmla="*/ 13 h 24"/>
                  <a:gd name="T4" fmla="*/ 29 w 45"/>
                  <a:gd name="T5" fmla="*/ 16 h 24"/>
                  <a:gd name="T6" fmla="*/ 12 w 45"/>
                  <a:gd name="T7" fmla="*/ 16 h 24"/>
                  <a:gd name="T8" fmla="*/ 8 w 45"/>
                  <a:gd name="T9" fmla="*/ 13 h 24"/>
                  <a:gd name="T10" fmla="*/ 8 w 45"/>
                  <a:gd name="T11" fmla="*/ 0 h 24"/>
                  <a:gd name="T12" fmla="*/ 0 w 45"/>
                  <a:gd name="T13" fmla="*/ 0 h 24"/>
                  <a:gd name="T14" fmla="*/ 0 w 45"/>
                  <a:gd name="T15" fmla="*/ 13 h 24"/>
                  <a:gd name="T16" fmla="*/ 11 w 45"/>
                  <a:gd name="T17" fmla="*/ 24 h 24"/>
                  <a:gd name="T18" fmla="*/ 30 w 45"/>
                  <a:gd name="T19" fmla="*/ 24 h 24"/>
                  <a:gd name="T20" fmla="*/ 43 w 45"/>
                  <a:gd name="T21" fmla="*/ 16 h 24"/>
                  <a:gd name="T22" fmla="*/ 45 w 45"/>
                  <a:gd name="T23" fmla="*/ 7 h 24"/>
                  <a:gd name="T24" fmla="*/ 45 w 45"/>
                  <a:gd name="T25" fmla="*/ 6 h 24"/>
                  <a:gd name="T26" fmla="*/ 37 w 45"/>
                  <a:gd name="T27" fmla="*/ 6 h 24"/>
                  <a:gd name="T28" fmla="*/ 37 w 45"/>
                  <a:gd name="T2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5" h="24">
                    <a:moveTo>
                      <a:pt x="37" y="7"/>
                    </a:moveTo>
                    <a:cubicBezTo>
                      <a:pt x="37" y="7"/>
                      <a:pt x="36" y="11"/>
                      <a:pt x="35" y="13"/>
                    </a:cubicBezTo>
                    <a:cubicBezTo>
                      <a:pt x="35" y="14"/>
                      <a:pt x="34" y="16"/>
                      <a:pt x="29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9" y="16"/>
                      <a:pt x="8" y="15"/>
                      <a:pt x="8" y="13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20"/>
                      <a:pt x="4" y="24"/>
                      <a:pt x="11" y="24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7" y="24"/>
                      <a:pt x="42" y="21"/>
                      <a:pt x="43" y="16"/>
                    </a:cubicBezTo>
                    <a:cubicBezTo>
                      <a:pt x="43" y="14"/>
                      <a:pt x="45" y="8"/>
                      <a:pt x="45" y="7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37" y="6"/>
                      <a:pt x="37" y="6"/>
                      <a:pt x="37" y="6"/>
                    </a:cubicBezTo>
                    <a:lnTo>
                      <a:pt x="3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2" name="Freeform 21">
                <a:extLst>
                  <a:ext uri="{FF2B5EF4-FFF2-40B4-BE49-F238E27FC236}">
                    <a16:creationId xmlns:a16="http://schemas.microsoft.com/office/drawing/2014/main" id="{1E1C385B-EC4E-494E-A02C-EF2B1C26D56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67" y="3040"/>
                <a:ext cx="135" cy="160"/>
              </a:xfrm>
              <a:custGeom>
                <a:avLst/>
                <a:gdLst>
                  <a:gd name="T0" fmla="*/ 49 w 135"/>
                  <a:gd name="T1" fmla="*/ 130 h 160"/>
                  <a:gd name="T2" fmla="*/ 75 w 135"/>
                  <a:gd name="T3" fmla="*/ 160 h 160"/>
                  <a:gd name="T4" fmla="*/ 90 w 135"/>
                  <a:gd name="T5" fmla="*/ 148 h 160"/>
                  <a:gd name="T6" fmla="*/ 66 w 135"/>
                  <a:gd name="T7" fmla="*/ 121 h 160"/>
                  <a:gd name="T8" fmla="*/ 135 w 135"/>
                  <a:gd name="T9" fmla="*/ 121 h 160"/>
                  <a:gd name="T10" fmla="*/ 135 w 135"/>
                  <a:gd name="T11" fmla="*/ 20 h 160"/>
                  <a:gd name="T12" fmla="*/ 66 w 135"/>
                  <a:gd name="T13" fmla="*/ 20 h 160"/>
                  <a:gd name="T14" fmla="*/ 71 w 135"/>
                  <a:gd name="T15" fmla="*/ 5 h 160"/>
                  <a:gd name="T16" fmla="*/ 52 w 135"/>
                  <a:gd name="T17" fmla="*/ 0 h 160"/>
                  <a:gd name="T18" fmla="*/ 45 w 135"/>
                  <a:gd name="T19" fmla="*/ 20 h 160"/>
                  <a:gd name="T20" fmla="*/ 0 w 135"/>
                  <a:gd name="T21" fmla="*/ 20 h 160"/>
                  <a:gd name="T22" fmla="*/ 0 w 135"/>
                  <a:gd name="T23" fmla="*/ 121 h 160"/>
                  <a:gd name="T24" fmla="*/ 59 w 135"/>
                  <a:gd name="T25" fmla="*/ 121 h 160"/>
                  <a:gd name="T26" fmla="*/ 49 w 135"/>
                  <a:gd name="T27" fmla="*/ 130 h 160"/>
                  <a:gd name="T28" fmla="*/ 116 w 135"/>
                  <a:gd name="T29" fmla="*/ 94 h 160"/>
                  <a:gd name="T30" fmla="*/ 116 w 135"/>
                  <a:gd name="T31" fmla="*/ 103 h 160"/>
                  <a:gd name="T32" fmla="*/ 18 w 135"/>
                  <a:gd name="T33" fmla="*/ 103 h 160"/>
                  <a:gd name="T34" fmla="*/ 18 w 135"/>
                  <a:gd name="T35" fmla="*/ 94 h 160"/>
                  <a:gd name="T36" fmla="*/ 116 w 135"/>
                  <a:gd name="T37" fmla="*/ 94 h 160"/>
                  <a:gd name="T38" fmla="*/ 116 w 135"/>
                  <a:gd name="T39" fmla="*/ 64 h 160"/>
                  <a:gd name="T40" fmla="*/ 116 w 135"/>
                  <a:gd name="T41" fmla="*/ 76 h 160"/>
                  <a:gd name="T42" fmla="*/ 18 w 135"/>
                  <a:gd name="T43" fmla="*/ 76 h 160"/>
                  <a:gd name="T44" fmla="*/ 18 w 135"/>
                  <a:gd name="T45" fmla="*/ 64 h 160"/>
                  <a:gd name="T46" fmla="*/ 116 w 135"/>
                  <a:gd name="T47" fmla="*/ 64 h 160"/>
                  <a:gd name="T48" fmla="*/ 116 w 135"/>
                  <a:gd name="T49" fmla="*/ 37 h 160"/>
                  <a:gd name="T50" fmla="*/ 116 w 135"/>
                  <a:gd name="T51" fmla="*/ 47 h 160"/>
                  <a:gd name="T52" fmla="*/ 18 w 135"/>
                  <a:gd name="T53" fmla="*/ 47 h 160"/>
                  <a:gd name="T54" fmla="*/ 18 w 135"/>
                  <a:gd name="T55" fmla="*/ 37 h 160"/>
                  <a:gd name="T56" fmla="*/ 116 w 135"/>
                  <a:gd name="T57" fmla="*/ 37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5" h="160">
                    <a:moveTo>
                      <a:pt x="49" y="130"/>
                    </a:moveTo>
                    <a:lnTo>
                      <a:pt x="75" y="160"/>
                    </a:lnTo>
                    <a:lnTo>
                      <a:pt x="90" y="148"/>
                    </a:lnTo>
                    <a:lnTo>
                      <a:pt x="66" y="121"/>
                    </a:lnTo>
                    <a:lnTo>
                      <a:pt x="135" y="121"/>
                    </a:lnTo>
                    <a:lnTo>
                      <a:pt x="135" y="20"/>
                    </a:lnTo>
                    <a:lnTo>
                      <a:pt x="66" y="20"/>
                    </a:lnTo>
                    <a:lnTo>
                      <a:pt x="71" y="5"/>
                    </a:lnTo>
                    <a:lnTo>
                      <a:pt x="52" y="0"/>
                    </a:lnTo>
                    <a:lnTo>
                      <a:pt x="45" y="20"/>
                    </a:lnTo>
                    <a:lnTo>
                      <a:pt x="0" y="20"/>
                    </a:lnTo>
                    <a:lnTo>
                      <a:pt x="0" y="121"/>
                    </a:lnTo>
                    <a:lnTo>
                      <a:pt x="59" y="121"/>
                    </a:lnTo>
                    <a:lnTo>
                      <a:pt x="49" y="130"/>
                    </a:lnTo>
                    <a:close/>
                    <a:moveTo>
                      <a:pt x="116" y="94"/>
                    </a:moveTo>
                    <a:lnTo>
                      <a:pt x="116" y="103"/>
                    </a:lnTo>
                    <a:lnTo>
                      <a:pt x="18" y="103"/>
                    </a:lnTo>
                    <a:lnTo>
                      <a:pt x="18" y="94"/>
                    </a:lnTo>
                    <a:lnTo>
                      <a:pt x="116" y="94"/>
                    </a:lnTo>
                    <a:close/>
                    <a:moveTo>
                      <a:pt x="116" y="64"/>
                    </a:moveTo>
                    <a:lnTo>
                      <a:pt x="116" y="76"/>
                    </a:lnTo>
                    <a:lnTo>
                      <a:pt x="18" y="76"/>
                    </a:lnTo>
                    <a:lnTo>
                      <a:pt x="18" y="64"/>
                    </a:lnTo>
                    <a:lnTo>
                      <a:pt x="116" y="64"/>
                    </a:lnTo>
                    <a:close/>
                    <a:moveTo>
                      <a:pt x="116" y="37"/>
                    </a:moveTo>
                    <a:lnTo>
                      <a:pt x="116" y="47"/>
                    </a:lnTo>
                    <a:lnTo>
                      <a:pt x="18" y="47"/>
                    </a:lnTo>
                    <a:lnTo>
                      <a:pt x="18" y="37"/>
                    </a:lnTo>
                    <a:lnTo>
                      <a:pt x="116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3" name="Freeform 22">
                <a:extLst>
                  <a:ext uri="{FF2B5EF4-FFF2-40B4-BE49-F238E27FC236}">
                    <a16:creationId xmlns:a16="http://schemas.microsoft.com/office/drawing/2014/main" id="{2F6A7251-4446-9F4B-8CAA-FC78CDE7C3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7" y="3163"/>
                <a:ext cx="43" cy="49"/>
              </a:xfrm>
              <a:custGeom>
                <a:avLst/>
                <a:gdLst>
                  <a:gd name="T0" fmla="*/ 0 w 43"/>
                  <a:gd name="T1" fmla="*/ 12 h 49"/>
                  <a:gd name="T2" fmla="*/ 29 w 43"/>
                  <a:gd name="T3" fmla="*/ 49 h 49"/>
                  <a:gd name="T4" fmla="*/ 43 w 43"/>
                  <a:gd name="T5" fmla="*/ 37 h 49"/>
                  <a:gd name="T6" fmla="*/ 15 w 43"/>
                  <a:gd name="T7" fmla="*/ 0 h 49"/>
                  <a:gd name="T8" fmla="*/ 0 w 43"/>
                  <a:gd name="T9" fmla="*/ 1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9">
                    <a:moveTo>
                      <a:pt x="0" y="12"/>
                    </a:moveTo>
                    <a:lnTo>
                      <a:pt x="29" y="49"/>
                    </a:lnTo>
                    <a:lnTo>
                      <a:pt x="43" y="37"/>
                    </a:lnTo>
                    <a:lnTo>
                      <a:pt x="15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4" name="Freeform 23">
                <a:extLst>
                  <a:ext uri="{FF2B5EF4-FFF2-40B4-BE49-F238E27FC236}">
                    <a16:creationId xmlns:a16="http://schemas.microsoft.com/office/drawing/2014/main" id="{436F1F09-72BA-374A-8971-3ADB7C392C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0" y="3166"/>
                <a:ext cx="38" cy="54"/>
              </a:xfrm>
              <a:custGeom>
                <a:avLst/>
                <a:gdLst>
                  <a:gd name="T0" fmla="*/ 0 w 38"/>
                  <a:gd name="T1" fmla="*/ 46 h 54"/>
                  <a:gd name="T2" fmla="*/ 19 w 38"/>
                  <a:gd name="T3" fmla="*/ 54 h 54"/>
                  <a:gd name="T4" fmla="*/ 38 w 38"/>
                  <a:gd name="T5" fmla="*/ 7 h 54"/>
                  <a:gd name="T6" fmla="*/ 19 w 38"/>
                  <a:gd name="T7" fmla="*/ 0 h 54"/>
                  <a:gd name="T8" fmla="*/ 0 w 38"/>
                  <a:gd name="T9" fmla="*/ 4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54">
                    <a:moveTo>
                      <a:pt x="0" y="46"/>
                    </a:moveTo>
                    <a:lnTo>
                      <a:pt x="19" y="54"/>
                    </a:lnTo>
                    <a:lnTo>
                      <a:pt x="38" y="7"/>
                    </a:lnTo>
                    <a:lnTo>
                      <a:pt x="19" y="0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5" name="Freeform 24">
                <a:extLst>
                  <a:ext uri="{FF2B5EF4-FFF2-40B4-BE49-F238E27FC236}">
                    <a16:creationId xmlns:a16="http://schemas.microsoft.com/office/drawing/2014/main" id="{7FEDBB89-8890-B948-801B-3AB3B213C9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3" y="3038"/>
                <a:ext cx="121" cy="189"/>
              </a:xfrm>
              <a:custGeom>
                <a:avLst/>
                <a:gdLst>
                  <a:gd name="T0" fmla="*/ 90 w 121"/>
                  <a:gd name="T1" fmla="*/ 0 h 189"/>
                  <a:gd name="T2" fmla="*/ 71 w 121"/>
                  <a:gd name="T3" fmla="*/ 0 h 189"/>
                  <a:gd name="T4" fmla="*/ 71 w 121"/>
                  <a:gd name="T5" fmla="*/ 123 h 189"/>
                  <a:gd name="T6" fmla="*/ 0 w 121"/>
                  <a:gd name="T7" fmla="*/ 123 h 189"/>
                  <a:gd name="T8" fmla="*/ 0 w 121"/>
                  <a:gd name="T9" fmla="*/ 142 h 189"/>
                  <a:gd name="T10" fmla="*/ 71 w 121"/>
                  <a:gd name="T11" fmla="*/ 142 h 189"/>
                  <a:gd name="T12" fmla="*/ 71 w 121"/>
                  <a:gd name="T13" fmla="*/ 189 h 189"/>
                  <a:gd name="T14" fmla="*/ 90 w 121"/>
                  <a:gd name="T15" fmla="*/ 189 h 189"/>
                  <a:gd name="T16" fmla="*/ 90 w 121"/>
                  <a:gd name="T17" fmla="*/ 142 h 189"/>
                  <a:gd name="T18" fmla="*/ 109 w 121"/>
                  <a:gd name="T19" fmla="*/ 142 h 189"/>
                  <a:gd name="T20" fmla="*/ 121 w 121"/>
                  <a:gd name="T21" fmla="*/ 123 h 189"/>
                  <a:gd name="T22" fmla="*/ 90 w 121"/>
                  <a:gd name="T23" fmla="*/ 123 h 189"/>
                  <a:gd name="T24" fmla="*/ 90 w 121"/>
                  <a:gd name="T25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1" h="189">
                    <a:moveTo>
                      <a:pt x="90" y="0"/>
                    </a:moveTo>
                    <a:lnTo>
                      <a:pt x="71" y="0"/>
                    </a:lnTo>
                    <a:lnTo>
                      <a:pt x="71" y="123"/>
                    </a:lnTo>
                    <a:lnTo>
                      <a:pt x="0" y="123"/>
                    </a:lnTo>
                    <a:lnTo>
                      <a:pt x="0" y="142"/>
                    </a:lnTo>
                    <a:lnTo>
                      <a:pt x="71" y="142"/>
                    </a:lnTo>
                    <a:lnTo>
                      <a:pt x="71" y="189"/>
                    </a:lnTo>
                    <a:lnTo>
                      <a:pt x="90" y="189"/>
                    </a:lnTo>
                    <a:lnTo>
                      <a:pt x="90" y="142"/>
                    </a:lnTo>
                    <a:lnTo>
                      <a:pt x="109" y="142"/>
                    </a:lnTo>
                    <a:lnTo>
                      <a:pt x="121" y="123"/>
                    </a:lnTo>
                    <a:lnTo>
                      <a:pt x="90" y="123"/>
                    </a:lnTo>
                    <a:lnTo>
                      <a:pt x="9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6" name="Freeform 25">
                <a:extLst>
                  <a:ext uri="{FF2B5EF4-FFF2-40B4-BE49-F238E27FC236}">
                    <a16:creationId xmlns:a16="http://schemas.microsoft.com/office/drawing/2014/main" id="{B1A449FF-CE2E-8C4A-B615-638817AFF7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2" y="3057"/>
                <a:ext cx="50" cy="47"/>
              </a:xfrm>
              <a:custGeom>
                <a:avLst/>
                <a:gdLst>
                  <a:gd name="T0" fmla="*/ 50 w 50"/>
                  <a:gd name="T1" fmla="*/ 32 h 47"/>
                  <a:gd name="T2" fmla="*/ 15 w 50"/>
                  <a:gd name="T3" fmla="*/ 0 h 47"/>
                  <a:gd name="T4" fmla="*/ 0 w 50"/>
                  <a:gd name="T5" fmla="*/ 15 h 47"/>
                  <a:gd name="T6" fmla="*/ 36 w 50"/>
                  <a:gd name="T7" fmla="*/ 47 h 47"/>
                  <a:gd name="T8" fmla="*/ 50 w 50"/>
                  <a:gd name="T9" fmla="*/ 3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7">
                    <a:moveTo>
                      <a:pt x="50" y="32"/>
                    </a:moveTo>
                    <a:lnTo>
                      <a:pt x="15" y="0"/>
                    </a:lnTo>
                    <a:lnTo>
                      <a:pt x="0" y="15"/>
                    </a:lnTo>
                    <a:lnTo>
                      <a:pt x="36" y="47"/>
                    </a:lnTo>
                    <a:lnTo>
                      <a:pt x="50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7" name="Freeform 26">
                <a:extLst>
                  <a:ext uri="{FF2B5EF4-FFF2-40B4-BE49-F238E27FC236}">
                    <a16:creationId xmlns:a16="http://schemas.microsoft.com/office/drawing/2014/main" id="{640810F5-F486-4D4C-AC57-80BDDD7364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2" y="3104"/>
                <a:ext cx="48" cy="47"/>
              </a:xfrm>
              <a:custGeom>
                <a:avLst/>
                <a:gdLst>
                  <a:gd name="T0" fmla="*/ 48 w 48"/>
                  <a:gd name="T1" fmla="*/ 30 h 47"/>
                  <a:gd name="T2" fmla="*/ 15 w 48"/>
                  <a:gd name="T3" fmla="*/ 0 h 47"/>
                  <a:gd name="T4" fmla="*/ 0 w 48"/>
                  <a:gd name="T5" fmla="*/ 15 h 47"/>
                  <a:gd name="T6" fmla="*/ 36 w 48"/>
                  <a:gd name="T7" fmla="*/ 47 h 47"/>
                  <a:gd name="T8" fmla="*/ 48 w 48"/>
                  <a:gd name="T9" fmla="*/ 3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7">
                    <a:moveTo>
                      <a:pt x="48" y="30"/>
                    </a:moveTo>
                    <a:lnTo>
                      <a:pt x="15" y="0"/>
                    </a:lnTo>
                    <a:lnTo>
                      <a:pt x="0" y="15"/>
                    </a:lnTo>
                    <a:lnTo>
                      <a:pt x="36" y="47"/>
                    </a:lnTo>
                    <a:lnTo>
                      <a:pt x="48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8" name="Freeform 27">
                <a:extLst>
                  <a:ext uri="{FF2B5EF4-FFF2-40B4-BE49-F238E27FC236}">
                    <a16:creationId xmlns:a16="http://schemas.microsoft.com/office/drawing/2014/main" id="{A552469C-1B5E-F947-B65A-A74AD28EB8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7" y="3040"/>
                <a:ext cx="85" cy="187"/>
              </a:xfrm>
              <a:custGeom>
                <a:avLst/>
                <a:gdLst>
                  <a:gd name="T0" fmla="*/ 85 w 85"/>
                  <a:gd name="T1" fmla="*/ 106 h 187"/>
                  <a:gd name="T2" fmla="*/ 57 w 85"/>
                  <a:gd name="T3" fmla="*/ 79 h 187"/>
                  <a:gd name="T4" fmla="*/ 52 w 85"/>
                  <a:gd name="T5" fmla="*/ 86 h 187"/>
                  <a:gd name="T6" fmla="*/ 52 w 85"/>
                  <a:gd name="T7" fmla="*/ 71 h 187"/>
                  <a:gd name="T8" fmla="*/ 69 w 85"/>
                  <a:gd name="T9" fmla="*/ 71 h 187"/>
                  <a:gd name="T10" fmla="*/ 83 w 85"/>
                  <a:gd name="T11" fmla="*/ 54 h 187"/>
                  <a:gd name="T12" fmla="*/ 52 w 85"/>
                  <a:gd name="T13" fmla="*/ 54 h 187"/>
                  <a:gd name="T14" fmla="*/ 52 w 85"/>
                  <a:gd name="T15" fmla="*/ 22 h 187"/>
                  <a:gd name="T16" fmla="*/ 69 w 85"/>
                  <a:gd name="T17" fmla="*/ 20 h 187"/>
                  <a:gd name="T18" fmla="*/ 69 w 85"/>
                  <a:gd name="T19" fmla="*/ 0 h 187"/>
                  <a:gd name="T20" fmla="*/ 10 w 85"/>
                  <a:gd name="T21" fmla="*/ 8 h 187"/>
                  <a:gd name="T22" fmla="*/ 12 w 85"/>
                  <a:gd name="T23" fmla="*/ 27 h 187"/>
                  <a:gd name="T24" fmla="*/ 33 w 85"/>
                  <a:gd name="T25" fmla="*/ 25 h 187"/>
                  <a:gd name="T26" fmla="*/ 33 w 85"/>
                  <a:gd name="T27" fmla="*/ 54 h 187"/>
                  <a:gd name="T28" fmla="*/ 2 w 85"/>
                  <a:gd name="T29" fmla="*/ 54 h 187"/>
                  <a:gd name="T30" fmla="*/ 2 w 85"/>
                  <a:gd name="T31" fmla="*/ 71 h 187"/>
                  <a:gd name="T32" fmla="*/ 31 w 85"/>
                  <a:gd name="T33" fmla="*/ 71 h 187"/>
                  <a:gd name="T34" fmla="*/ 0 w 85"/>
                  <a:gd name="T35" fmla="*/ 133 h 187"/>
                  <a:gd name="T36" fmla="*/ 10 w 85"/>
                  <a:gd name="T37" fmla="*/ 155 h 187"/>
                  <a:gd name="T38" fmla="*/ 33 w 85"/>
                  <a:gd name="T39" fmla="*/ 111 h 187"/>
                  <a:gd name="T40" fmla="*/ 33 w 85"/>
                  <a:gd name="T41" fmla="*/ 187 h 187"/>
                  <a:gd name="T42" fmla="*/ 52 w 85"/>
                  <a:gd name="T43" fmla="*/ 187 h 187"/>
                  <a:gd name="T44" fmla="*/ 52 w 85"/>
                  <a:gd name="T45" fmla="*/ 101 h 187"/>
                  <a:gd name="T46" fmla="*/ 71 w 85"/>
                  <a:gd name="T47" fmla="*/ 121 h 187"/>
                  <a:gd name="T48" fmla="*/ 85 w 85"/>
                  <a:gd name="T49" fmla="*/ 106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5" h="187">
                    <a:moveTo>
                      <a:pt x="85" y="106"/>
                    </a:moveTo>
                    <a:lnTo>
                      <a:pt x="57" y="79"/>
                    </a:lnTo>
                    <a:lnTo>
                      <a:pt x="52" y="86"/>
                    </a:lnTo>
                    <a:lnTo>
                      <a:pt x="52" y="71"/>
                    </a:lnTo>
                    <a:lnTo>
                      <a:pt x="69" y="71"/>
                    </a:lnTo>
                    <a:lnTo>
                      <a:pt x="83" y="54"/>
                    </a:lnTo>
                    <a:lnTo>
                      <a:pt x="52" y="54"/>
                    </a:lnTo>
                    <a:lnTo>
                      <a:pt x="52" y="22"/>
                    </a:lnTo>
                    <a:lnTo>
                      <a:pt x="69" y="20"/>
                    </a:lnTo>
                    <a:lnTo>
                      <a:pt x="69" y="0"/>
                    </a:lnTo>
                    <a:lnTo>
                      <a:pt x="10" y="8"/>
                    </a:lnTo>
                    <a:lnTo>
                      <a:pt x="12" y="27"/>
                    </a:lnTo>
                    <a:lnTo>
                      <a:pt x="33" y="25"/>
                    </a:lnTo>
                    <a:lnTo>
                      <a:pt x="33" y="54"/>
                    </a:lnTo>
                    <a:lnTo>
                      <a:pt x="2" y="54"/>
                    </a:lnTo>
                    <a:lnTo>
                      <a:pt x="2" y="71"/>
                    </a:lnTo>
                    <a:lnTo>
                      <a:pt x="31" y="71"/>
                    </a:lnTo>
                    <a:lnTo>
                      <a:pt x="0" y="133"/>
                    </a:lnTo>
                    <a:lnTo>
                      <a:pt x="10" y="155"/>
                    </a:lnTo>
                    <a:lnTo>
                      <a:pt x="33" y="111"/>
                    </a:lnTo>
                    <a:lnTo>
                      <a:pt x="33" y="187"/>
                    </a:lnTo>
                    <a:lnTo>
                      <a:pt x="52" y="187"/>
                    </a:lnTo>
                    <a:lnTo>
                      <a:pt x="52" y="101"/>
                    </a:lnTo>
                    <a:lnTo>
                      <a:pt x="71" y="121"/>
                    </a:lnTo>
                    <a:lnTo>
                      <a:pt x="85" y="1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39" name="Freeform 28">
                <a:extLst>
                  <a:ext uri="{FF2B5EF4-FFF2-40B4-BE49-F238E27FC236}">
                    <a16:creationId xmlns:a16="http://schemas.microsoft.com/office/drawing/2014/main" id="{F2775F0D-CD84-8B4F-B4C6-FC7D8028386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83" y="3038"/>
                <a:ext cx="138" cy="191"/>
              </a:xfrm>
              <a:custGeom>
                <a:avLst/>
                <a:gdLst>
                  <a:gd name="T0" fmla="*/ 36 w 58"/>
                  <a:gd name="T1" fmla="*/ 60 h 78"/>
                  <a:gd name="T2" fmla="*/ 51 w 58"/>
                  <a:gd name="T3" fmla="*/ 36 h 78"/>
                  <a:gd name="T4" fmla="*/ 51 w 58"/>
                  <a:gd name="T5" fmla="*/ 30 h 78"/>
                  <a:gd name="T6" fmla="*/ 34 w 58"/>
                  <a:gd name="T7" fmla="*/ 30 h 78"/>
                  <a:gd name="T8" fmla="*/ 34 w 58"/>
                  <a:gd name="T9" fmla="*/ 20 h 78"/>
                  <a:gd name="T10" fmla="*/ 50 w 58"/>
                  <a:gd name="T11" fmla="*/ 20 h 78"/>
                  <a:gd name="T12" fmla="*/ 57 w 58"/>
                  <a:gd name="T13" fmla="*/ 12 h 78"/>
                  <a:gd name="T14" fmla="*/ 34 w 58"/>
                  <a:gd name="T15" fmla="*/ 12 h 78"/>
                  <a:gd name="T16" fmla="*/ 34 w 58"/>
                  <a:gd name="T17" fmla="*/ 0 h 78"/>
                  <a:gd name="T18" fmla="*/ 26 w 58"/>
                  <a:gd name="T19" fmla="*/ 0 h 78"/>
                  <a:gd name="T20" fmla="*/ 26 w 58"/>
                  <a:gd name="T21" fmla="*/ 12 h 78"/>
                  <a:gd name="T22" fmla="*/ 6 w 58"/>
                  <a:gd name="T23" fmla="*/ 12 h 78"/>
                  <a:gd name="T24" fmla="*/ 6 w 58"/>
                  <a:gd name="T25" fmla="*/ 20 h 78"/>
                  <a:gd name="T26" fmla="*/ 26 w 58"/>
                  <a:gd name="T27" fmla="*/ 20 h 78"/>
                  <a:gd name="T28" fmla="*/ 26 w 58"/>
                  <a:gd name="T29" fmla="*/ 30 h 78"/>
                  <a:gd name="T30" fmla="*/ 8 w 58"/>
                  <a:gd name="T31" fmla="*/ 30 h 78"/>
                  <a:gd name="T32" fmla="*/ 8 w 58"/>
                  <a:gd name="T33" fmla="*/ 36 h 78"/>
                  <a:gd name="T34" fmla="*/ 8 w 58"/>
                  <a:gd name="T35" fmla="*/ 37 h 78"/>
                  <a:gd name="T36" fmla="*/ 9 w 58"/>
                  <a:gd name="T37" fmla="*/ 37 h 78"/>
                  <a:gd name="T38" fmla="*/ 24 w 58"/>
                  <a:gd name="T39" fmla="*/ 60 h 78"/>
                  <a:gd name="T40" fmla="*/ 2 w 58"/>
                  <a:gd name="T41" fmla="*/ 70 h 78"/>
                  <a:gd name="T42" fmla="*/ 0 w 58"/>
                  <a:gd name="T43" fmla="*/ 71 h 78"/>
                  <a:gd name="T44" fmla="*/ 1 w 58"/>
                  <a:gd name="T45" fmla="*/ 72 h 78"/>
                  <a:gd name="T46" fmla="*/ 5 w 58"/>
                  <a:gd name="T47" fmla="*/ 77 h 78"/>
                  <a:gd name="T48" fmla="*/ 6 w 58"/>
                  <a:gd name="T49" fmla="*/ 78 h 78"/>
                  <a:gd name="T50" fmla="*/ 7 w 58"/>
                  <a:gd name="T51" fmla="*/ 78 h 78"/>
                  <a:gd name="T52" fmla="*/ 30 w 58"/>
                  <a:gd name="T53" fmla="*/ 65 h 78"/>
                  <a:gd name="T54" fmla="*/ 50 w 58"/>
                  <a:gd name="T55" fmla="*/ 77 h 78"/>
                  <a:gd name="T56" fmla="*/ 51 w 58"/>
                  <a:gd name="T57" fmla="*/ 77 h 78"/>
                  <a:gd name="T58" fmla="*/ 52 w 58"/>
                  <a:gd name="T59" fmla="*/ 77 h 78"/>
                  <a:gd name="T60" fmla="*/ 56 w 58"/>
                  <a:gd name="T61" fmla="*/ 71 h 78"/>
                  <a:gd name="T62" fmla="*/ 58 w 58"/>
                  <a:gd name="T63" fmla="*/ 70 h 78"/>
                  <a:gd name="T64" fmla="*/ 56 w 58"/>
                  <a:gd name="T65" fmla="*/ 69 h 78"/>
                  <a:gd name="T66" fmla="*/ 36 w 58"/>
                  <a:gd name="T67" fmla="*/ 60 h 78"/>
                  <a:gd name="T68" fmla="*/ 30 w 58"/>
                  <a:gd name="T69" fmla="*/ 55 h 78"/>
                  <a:gd name="T70" fmla="*/ 19 w 58"/>
                  <a:gd name="T71" fmla="*/ 37 h 78"/>
                  <a:gd name="T72" fmla="*/ 39 w 58"/>
                  <a:gd name="T73" fmla="*/ 37 h 78"/>
                  <a:gd name="T74" fmla="*/ 30 w 58"/>
                  <a:gd name="T75" fmla="*/ 55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" h="78">
                    <a:moveTo>
                      <a:pt x="36" y="60"/>
                    </a:moveTo>
                    <a:cubicBezTo>
                      <a:pt x="42" y="54"/>
                      <a:pt x="47" y="45"/>
                      <a:pt x="51" y="36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12" y="46"/>
                      <a:pt x="19" y="54"/>
                      <a:pt x="24" y="60"/>
                    </a:cubicBezTo>
                    <a:cubicBezTo>
                      <a:pt x="18" y="64"/>
                      <a:pt x="10" y="68"/>
                      <a:pt x="2" y="70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3" y="74"/>
                      <a:pt x="4" y="76"/>
                      <a:pt x="5" y="77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15" y="74"/>
                      <a:pt x="23" y="70"/>
                      <a:pt x="30" y="65"/>
                    </a:cubicBezTo>
                    <a:cubicBezTo>
                      <a:pt x="35" y="70"/>
                      <a:pt x="42" y="74"/>
                      <a:pt x="50" y="77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53" y="75"/>
                      <a:pt x="54" y="73"/>
                      <a:pt x="56" y="71"/>
                    </a:cubicBezTo>
                    <a:cubicBezTo>
                      <a:pt x="58" y="70"/>
                      <a:pt x="58" y="70"/>
                      <a:pt x="58" y="70"/>
                    </a:cubicBezTo>
                    <a:cubicBezTo>
                      <a:pt x="56" y="69"/>
                      <a:pt x="56" y="69"/>
                      <a:pt x="56" y="69"/>
                    </a:cubicBezTo>
                    <a:cubicBezTo>
                      <a:pt x="48" y="67"/>
                      <a:pt x="41" y="64"/>
                      <a:pt x="36" y="60"/>
                    </a:cubicBezTo>
                    <a:close/>
                    <a:moveTo>
                      <a:pt x="30" y="55"/>
                    </a:moveTo>
                    <a:cubicBezTo>
                      <a:pt x="24" y="49"/>
                      <a:pt x="21" y="43"/>
                      <a:pt x="19" y="37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7" y="43"/>
                      <a:pt x="35" y="49"/>
                      <a:pt x="3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0" name="Freeform 29">
                <a:extLst>
                  <a:ext uri="{FF2B5EF4-FFF2-40B4-BE49-F238E27FC236}">
                    <a16:creationId xmlns:a16="http://schemas.microsoft.com/office/drawing/2014/main" id="{222D1026-18A0-6E45-B7A4-55BEFC38DA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9" y="3040"/>
                <a:ext cx="66" cy="185"/>
              </a:xfrm>
              <a:custGeom>
                <a:avLst/>
                <a:gdLst>
                  <a:gd name="T0" fmla="*/ 27 w 28"/>
                  <a:gd name="T1" fmla="*/ 39 h 75"/>
                  <a:gd name="T2" fmla="*/ 27 w 28"/>
                  <a:gd name="T3" fmla="*/ 38 h 75"/>
                  <a:gd name="T4" fmla="*/ 27 w 28"/>
                  <a:gd name="T5" fmla="*/ 33 h 75"/>
                  <a:gd name="T6" fmla="*/ 27 w 28"/>
                  <a:gd name="T7" fmla="*/ 31 h 75"/>
                  <a:gd name="T8" fmla="*/ 25 w 28"/>
                  <a:gd name="T9" fmla="*/ 32 h 75"/>
                  <a:gd name="T10" fmla="*/ 18 w 28"/>
                  <a:gd name="T11" fmla="*/ 34 h 75"/>
                  <a:gd name="T12" fmla="*/ 18 w 28"/>
                  <a:gd name="T13" fmla="*/ 22 h 75"/>
                  <a:gd name="T14" fmla="*/ 22 w 28"/>
                  <a:gd name="T15" fmla="*/ 22 h 75"/>
                  <a:gd name="T16" fmla="*/ 28 w 28"/>
                  <a:gd name="T17" fmla="*/ 14 h 75"/>
                  <a:gd name="T18" fmla="*/ 18 w 28"/>
                  <a:gd name="T19" fmla="*/ 14 h 75"/>
                  <a:gd name="T20" fmla="*/ 18 w 28"/>
                  <a:gd name="T21" fmla="*/ 0 h 75"/>
                  <a:gd name="T22" fmla="*/ 10 w 28"/>
                  <a:gd name="T23" fmla="*/ 0 h 75"/>
                  <a:gd name="T24" fmla="*/ 10 w 28"/>
                  <a:gd name="T25" fmla="*/ 14 h 75"/>
                  <a:gd name="T26" fmla="*/ 0 w 28"/>
                  <a:gd name="T27" fmla="*/ 14 h 75"/>
                  <a:gd name="T28" fmla="*/ 0 w 28"/>
                  <a:gd name="T29" fmla="*/ 22 h 75"/>
                  <a:gd name="T30" fmla="*/ 10 w 28"/>
                  <a:gd name="T31" fmla="*/ 22 h 75"/>
                  <a:gd name="T32" fmla="*/ 10 w 28"/>
                  <a:gd name="T33" fmla="*/ 36 h 75"/>
                  <a:gd name="T34" fmla="*/ 6 w 28"/>
                  <a:gd name="T35" fmla="*/ 38 h 75"/>
                  <a:gd name="T36" fmla="*/ 1 w 28"/>
                  <a:gd name="T37" fmla="*/ 39 h 75"/>
                  <a:gd name="T38" fmla="*/ 0 w 28"/>
                  <a:gd name="T39" fmla="*/ 40 h 75"/>
                  <a:gd name="T40" fmla="*/ 0 w 28"/>
                  <a:gd name="T41" fmla="*/ 48 h 75"/>
                  <a:gd name="T42" fmla="*/ 2 w 28"/>
                  <a:gd name="T43" fmla="*/ 48 h 75"/>
                  <a:gd name="T44" fmla="*/ 7 w 28"/>
                  <a:gd name="T45" fmla="*/ 46 h 75"/>
                  <a:gd name="T46" fmla="*/ 10 w 28"/>
                  <a:gd name="T47" fmla="*/ 45 h 75"/>
                  <a:gd name="T48" fmla="*/ 10 w 28"/>
                  <a:gd name="T49" fmla="*/ 65 h 75"/>
                  <a:gd name="T50" fmla="*/ 8 w 28"/>
                  <a:gd name="T51" fmla="*/ 67 h 75"/>
                  <a:gd name="T52" fmla="*/ 1 w 28"/>
                  <a:gd name="T53" fmla="*/ 67 h 75"/>
                  <a:gd name="T54" fmla="*/ 1 w 28"/>
                  <a:gd name="T55" fmla="*/ 75 h 75"/>
                  <a:gd name="T56" fmla="*/ 2 w 28"/>
                  <a:gd name="T57" fmla="*/ 75 h 75"/>
                  <a:gd name="T58" fmla="*/ 7 w 28"/>
                  <a:gd name="T59" fmla="*/ 75 h 75"/>
                  <a:gd name="T60" fmla="*/ 10 w 28"/>
                  <a:gd name="T61" fmla="*/ 75 h 75"/>
                  <a:gd name="T62" fmla="*/ 18 w 28"/>
                  <a:gd name="T63" fmla="*/ 66 h 75"/>
                  <a:gd name="T64" fmla="*/ 18 w 28"/>
                  <a:gd name="T65" fmla="*/ 42 h 75"/>
                  <a:gd name="T66" fmla="*/ 26 w 28"/>
                  <a:gd name="T67" fmla="*/ 40 h 75"/>
                  <a:gd name="T68" fmla="*/ 27 w 28"/>
                  <a:gd name="T69" fmla="*/ 3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75">
                    <a:moveTo>
                      <a:pt x="27" y="39"/>
                    </a:moveTo>
                    <a:cubicBezTo>
                      <a:pt x="27" y="38"/>
                      <a:pt x="27" y="38"/>
                      <a:pt x="27" y="38"/>
                    </a:cubicBezTo>
                    <a:cubicBezTo>
                      <a:pt x="27" y="37"/>
                      <a:pt x="27" y="35"/>
                      <a:pt x="27" y="33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3" y="32"/>
                      <a:pt x="21" y="33"/>
                      <a:pt x="18" y="34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9" y="37"/>
                      <a:pt x="8" y="37"/>
                      <a:pt x="6" y="38"/>
                    </a:cubicBezTo>
                    <a:cubicBezTo>
                      <a:pt x="5" y="38"/>
                      <a:pt x="3" y="39"/>
                      <a:pt x="1" y="39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4" y="47"/>
                      <a:pt x="5" y="47"/>
                      <a:pt x="7" y="46"/>
                    </a:cubicBezTo>
                    <a:cubicBezTo>
                      <a:pt x="8" y="46"/>
                      <a:pt x="9" y="45"/>
                      <a:pt x="10" y="45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0" y="66"/>
                      <a:pt x="10" y="67"/>
                      <a:pt x="8" y="67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1" y="75"/>
                      <a:pt x="1" y="75"/>
                      <a:pt x="1" y="75"/>
                    </a:cubicBezTo>
                    <a:cubicBezTo>
                      <a:pt x="2" y="75"/>
                      <a:pt x="2" y="75"/>
                      <a:pt x="2" y="75"/>
                    </a:cubicBezTo>
                    <a:cubicBezTo>
                      <a:pt x="2" y="75"/>
                      <a:pt x="5" y="75"/>
                      <a:pt x="7" y="75"/>
                    </a:cubicBezTo>
                    <a:cubicBezTo>
                      <a:pt x="8" y="75"/>
                      <a:pt x="9" y="75"/>
                      <a:pt x="10" y="75"/>
                    </a:cubicBezTo>
                    <a:cubicBezTo>
                      <a:pt x="15" y="75"/>
                      <a:pt x="18" y="72"/>
                      <a:pt x="18" y="66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21" y="41"/>
                      <a:pt x="24" y="40"/>
                      <a:pt x="26" y="40"/>
                    </a:cubicBezTo>
                    <a:lnTo>
                      <a:pt x="27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1" name="Freeform 30">
                <a:extLst>
                  <a:ext uri="{FF2B5EF4-FFF2-40B4-BE49-F238E27FC236}">
                    <a16:creationId xmlns:a16="http://schemas.microsoft.com/office/drawing/2014/main" id="{D5954851-F152-5B47-A990-AD413A467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2" y="3045"/>
                <a:ext cx="52" cy="182"/>
              </a:xfrm>
              <a:custGeom>
                <a:avLst/>
                <a:gdLst>
                  <a:gd name="T0" fmla="*/ 14 w 22"/>
                  <a:gd name="T1" fmla="*/ 28 h 74"/>
                  <a:gd name="T2" fmla="*/ 1 w 22"/>
                  <a:gd name="T3" fmla="*/ 67 h 74"/>
                  <a:gd name="T4" fmla="*/ 0 w 22"/>
                  <a:gd name="T5" fmla="*/ 67 h 74"/>
                  <a:gd name="T6" fmla="*/ 1 w 22"/>
                  <a:gd name="T7" fmla="*/ 68 h 74"/>
                  <a:gd name="T8" fmla="*/ 5 w 22"/>
                  <a:gd name="T9" fmla="*/ 73 h 74"/>
                  <a:gd name="T10" fmla="*/ 6 w 22"/>
                  <a:gd name="T11" fmla="*/ 74 h 74"/>
                  <a:gd name="T12" fmla="*/ 7 w 22"/>
                  <a:gd name="T13" fmla="*/ 73 h 74"/>
                  <a:gd name="T14" fmla="*/ 22 w 22"/>
                  <a:gd name="T15" fmla="*/ 30 h 74"/>
                  <a:gd name="T16" fmla="*/ 22 w 22"/>
                  <a:gd name="T17" fmla="*/ 0 h 74"/>
                  <a:gd name="T18" fmla="*/ 14 w 22"/>
                  <a:gd name="T19" fmla="*/ 0 h 74"/>
                  <a:gd name="T20" fmla="*/ 14 w 22"/>
                  <a:gd name="T21" fmla="*/ 28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74">
                    <a:moveTo>
                      <a:pt x="14" y="28"/>
                    </a:moveTo>
                    <a:cubicBezTo>
                      <a:pt x="14" y="46"/>
                      <a:pt x="10" y="59"/>
                      <a:pt x="1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3" y="70"/>
                      <a:pt x="4" y="71"/>
                      <a:pt x="5" y="73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17" y="64"/>
                      <a:pt x="22" y="49"/>
                      <a:pt x="22" y="3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4" y="0"/>
                      <a:pt x="14" y="0"/>
                      <a:pt x="14" y="0"/>
                    </a:cubicBezTo>
                    <a:lnTo>
                      <a:pt x="14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2" name="Rectangle 31">
                <a:extLst>
                  <a:ext uri="{FF2B5EF4-FFF2-40B4-BE49-F238E27FC236}">
                    <a16:creationId xmlns:a16="http://schemas.microsoft.com/office/drawing/2014/main" id="{B44EB943-B5CE-E64E-BF61-86B6C8163C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62" y="3048"/>
                <a:ext cx="19" cy="17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3" name="Freeform 32">
                <a:extLst>
                  <a:ext uri="{FF2B5EF4-FFF2-40B4-BE49-F238E27FC236}">
                    <a16:creationId xmlns:a16="http://schemas.microsoft.com/office/drawing/2014/main" id="{C26700C6-42C1-0A4C-B7E7-E88FF3D577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6" y="3097"/>
                <a:ext cx="33" cy="51"/>
              </a:xfrm>
              <a:custGeom>
                <a:avLst/>
                <a:gdLst>
                  <a:gd name="T0" fmla="*/ 0 w 33"/>
                  <a:gd name="T1" fmla="*/ 7 h 51"/>
                  <a:gd name="T2" fmla="*/ 17 w 33"/>
                  <a:gd name="T3" fmla="*/ 51 h 51"/>
                  <a:gd name="T4" fmla="*/ 33 w 33"/>
                  <a:gd name="T5" fmla="*/ 44 h 51"/>
                  <a:gd name="T6" fmla="*/ 17 w 33"/>
                  <a:gd name="T7" fmla="*/ 0 h 51"/>
                  <a:gd name="T8" fmla="*/ 0 w 33"/>
                  <a:gd name="T9" fmla="*/ 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51">
                    <a:moveTo>
                      <a:pt x="0" y="7"/>
                    </a:moveTo>
                    <a:lnTo>
                      <a:pt x="17" y="51"/>
                    </a:lnTo>
                    <a:lnTo>
                      <a:pt x="33" y="44"/>
                    </a:lnTo>
                    <a:lnTo>
                      <a:pt x="17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4" name="Freeform 33">
                <a:extLst>
                  <a:ext uri="{FF2B5EF4-FFF2-40B4-BE49-F238E27FC236}">
                    <a16:creationId xmlns:a16="http://schemas.microsoft.com/office/drawing/2014/main" id="{5C074B08-E220-B549-9BB2-7B0B87D9F0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3" y="3097"/>
                <a:ext cx="36" cy="51"/>
              </a:xfrm>
              <a:custGeom>
                <a:avLst/>
                <a:gdLst>
                  <a:gd name="T0" fmla="*/ 0 w 36"/>
                  <a:gd name="T1" fmla="*/ 7 h 51"/>
                  <a:gd name="T2" fmla="*/ 19 w 36"/>
                  <a:gd name="T3" fmla="*/ 51 h 51"/>
                  <a:gd name="T4" fmla="*/ 36 w 36"/>
                  <a:gd name="T5" fmla="*/ 44 h 51"/>
                  <a:gd name="T6" fmla="*/ 17 w 36"/>
                  <a:gd name="T7" fmla="*/ 0 h 51"/>
                  <a:gd name="T8" fmla="*/ 0 w 36"/>
                  <a:gd name="T9" fmla="*/ 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51">
                    <a:moveTo>
                      <a:pt x="0" y="7"/>
                    </a:moveTo>
                    <a:lnTo>
                      <a:pt x="19" y="51"/>
                    </a:lnTo>
                    <a:lnTo>
                      <a:pt x="36" y="44"/>
                    </a:lnTo>
                    <a:lnTo>
                      <a:pt x="17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5" name="Rectangle 34">
                <a:extLst>
                  <a:ext uri="{FF2B5EF4-FFF2-40B4-BE49-F238E27FC236}">
                    <a16:creationId xmlns:a16="http://schemas.microsoft.com/office/drawing/2014/main" id="{BC1E66A6-D22C-F848-97CB-EA70B5707F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19" y="3045"/>
                <a:ext cx="21" cy="18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6" name="Freeform 35">
                <a:extLst>
                  <a:ext uri="{FF2B5EF4-FFF2-40B4-BE49-F238E27FC236}">
                    <a16:creationId xmlns:a16="http://schemas.microsoft.com/office/drawing/2014/main" id="{1BD5D282-4CBA-A942-9F2E-EF95596692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2" y="3097"/>
                <a:ext cx="30" cy="49"/>
              </a:xfrm>
              <a:custGeom>
                <a:avLst/>
                <a:gdLst>
                  <a:gd name="T0" fmla="*/ 30 w 30"/>
                  <a:gd name="T1" fmla="*/ 2 h 49"/>
                  <a:gd name="T2" fmla="*/ 12 w 30"/>
                  <a:gd name="T3" fmla="*/ 0 h 49"/>
                  <a:gd name="T4" fmla="*/ 0 w 30"/>
                  <a:gd name="T5" fmla="*/ 44 h 49"/>
                  <a:gd name="T6" fmla="*/ 16 w 30"/>
                  <a:gd name="T7" fmla="*/ 49 h 49"/>
                  <a:gd name="T8" fmla="*/ 30 w 30"/>
                  <a:gd name="T9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49">
                    <a:moveTo>
                      <a:pt x="30" y="2"/>
                    </a:moveTo>
                    <a:lnTo>
                      <a:pt x="12" y="0"/>
                    </a:lnTo>
                    <a:lnTo>
                      <a:pt x="0" y="44"/>
                    </a:lnTo>
                    <a:lnTo>
                      <a:pt x="16" y="49"/>
                    </a:lnTo>
                    <a:lnTo>
                      <a:pt x="3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7" name="Freeform 36">
                <a:extLst>
                  <a:ext uri="{FF2B5EF4-FFF2-40B4-BE49-F238E27FC236}">
                    <a16:creationId xmlns:a16="http://schemas.microsoft.com/office/drawing/2014/main" id="{E6AC910E-02C6-7448-A201-5A22B5C30E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27" y="3048"/>
                <a:ext cx="64" cy="181"/>
              </a:xfrm>
              <a:custGeom>
                <a:avLst/>
                <a:gdLst>
                  <a:gd name="T0" fmla="*/ 18 w 27"/>
                  <a:gd name="T1" fmla="*/ 27 h 74"/>
                  <a:gd name="T2" fmla="*/ 25 w 27"/>
                  <a:gd name="T3" fmla="*/ 7 h 74"/>
                  <a:gd name="T4" fmla="*/ 26 w 27"/>
                  <a:gd name="T5" fmla="*/ 0 h 74"/>
                  <a:gd name="T6" fmla="*/ 0 w 27"/>
                  <a:gd name="T7" fmla="*/ 0 h 74"/>
                  <a:gd name="T8" fmla="*/ 0 w 27"/>
                  <a:gd name="T9" fmla="*/ 74 h 74"/>
                  <a:gd name="T10" fmla="*/ 8 w 27"/>
                  <a:gd name="T11" fmla="*/ 74 h 74"/>
                  <a:gd name="T12" fmla="*/ 8 w 27"/>
                  <a:gd name="T13" fmla="*/ 60 h 74"/>
                  <a:gd name="T14" fmla="*/ 14 w 27"/>
                  <a:gd name="T15" fmla="*/ 60 h 74"/>
                  <a:gd name="T16" fmla="*/ 14 w 27"/>
                  <a:gd name="T17" fmla="*/ 60 h 74"/>
                  <a:gd name="T18" fmla="*/ 17 w 27"/>
                  <a:gd name="T19" fmla="*/ 60 h 74"/>
                  <a:gd name="T20" fmla="*/ 25 w 27"/>
                  <a:gd name="T21" fmla="*/ 42 h 74"/>
                  <a:gd name="T22" fmla="*/ 18 w 27"/>
                  <a:gd name="T23" fmla="*/ 27 h 74"/>
                  <a:gd name="T24" fmla="*/ 8 w 27"/>
                  <a:gd name="T25" fmla="*/ 7 h 74"/>
                  <a:gd name="T26" fmla="*/ 17 w 27"/>
                  <a:gd name="T27" fmla="*/ 7 h 74"/>
                  <a:gd name="T28" fmla="*/ 10 w 27"/>
                  <a:gd name="T29" fmla="*/ 28 h 74"/>
                  <a:gd name="T30" fmla="*/ 10 w 27"/>
                  <a:gd name="T31" fmla="*/ 29 h 74"/>
                  <a:gd name="T32" fmla="*/ 10 w 27"/>
                  <a:gd name="T33" fmla="*/ 29 h 74"/>
                  <a:gd name="T34" fmla="*/ 17 w 27"/>
                  <a:gd name="T35" fmla="*/ 42 h 74"/>
                  <a:gd name="T36" fmla="*/ 15 w 27"/>
                  <a:gd name="T37" fmla="*/ 52 h 74"/>
                  <a:gd name="T38" fmla="*/ 8 w 27"/>
                  <a:gd name="T39" fmla="*/ 52 h 74"/>
                  <a:gd name="T40" fmla="*/ 8 w 27"/>
                  <a:gd name="T41" fmla="*/ 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" h="74">
                    <a:moveTo>
                      <a:pt x="18" y="27"/>
                    </a:moveTo>
                    <a:cubicBezTo>
                      <a:pt x="21" y="21"/>
                      <a:pt x="23" y="14"/>
                      <a:pt x="25" y="7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10" y="60"/>
                      <a:pt x="12" y="60"/>
                      <a:pt x="14" y="60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22" y="59"/>
                      <a:pt x="27" y="55"/>
                      <a:pt x="25" y="42"/>
                    </a:cubicBezTo>
                    <a:cubicBezTo>
                      <a:pt x="25" y="38"/>
                      <a:pt x="22" y="33"/>
                      <a:pt x="18" y="27"/>
                    </a:cubicBezTo>
                    <a:close/>
                    <a:moveTo>
                      <a:pt x="8" y="7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4" y="16"/>
                      <a:pt x="12" y="23"/>
                      <a:pt x="10" y="28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4" y="34"/>
                      <a:pt x="16" y="39"/>
                      <a:pt x="17" y="42"/>
                    </a:cubicBezTo>
                    <a:cubicBezTo>
                      <a:pt x="18" y="48"/>
                      <a:pt x="17" y="52"/>
                      <a:pt x="15" y="52"/>
                    </a:cubicBezTo>
                    <a:cubicBezTo>
                      <a:pt x="8" y="52"/>
                      <a:pt x="8" y="52"/>
                      <a:pt x="8" y="52"/>
                    </a:cubicBezTo>
                    <a:lnTo>
                      <a:pt x="8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8" name="Freeform 37">
                <a:extLst>
                  <a:ext uri="{FF2B5EF4-FFF2-40B4-BE49-F238E27FC236}">
                    <a16:creationId xmlns:a16="http://schemas.microsoft.com/office/drawing/2014/main" id="{7B442FB9-7CA8-F944-9628-3F46CDC9DB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93" y="3048"/>
                <a:ext cx="109" cy="181"/>
              </a:xfrm>
              <a:custGeom>
                <a:avLst/>
                <a:gdLst>
                  <a:gd name="T0" fmla="*/ 97 w 109"/>
                  <a:gd name="T1" fmla="*/ 120 h 181"/>
                  <a:gd name="T2" fmla="*/ 85 w 109"/>
                  <a:gd name="T3" fmla="*/ 108 h 181"/>
                  <a:gd name="T4" fmla="*/ 69 w 109"/>
                  <a:gd name="T5" fmla="*/ 122 h 181"/>
                  <a:gd name="T6" fmla="*/ 48 w 109"/>
                  <a:gd name="T7" fmla="*/ 93 h 181"/>
                  <a:gd name="T8" fmla="*/ 90 w 109"/>
                  <a:gd name="T9" fmla="*/ 93 h 181"/>
                  <a:gd name="T10" fmla="*/ 90 w 109"/>
                  <a:gd name="T11" fmla="*/ 0 h 181"/>
                  <a:gd name="T12" fmla="*/ 0 w 109"/>
                  <a:gd name="T13" fmla="*/ 0 h 181"/>
                  <a:gd name="T14" fmla="*/ 0 w 109"/>
                  <a:gd name="T15" fmla="*/ 181 h 181"/>
                  <a:gd name="T16" fmla="*/ 19 w 109"/>
                  <a:gd name="T17" fmla="*/ 181 h 181"/>
                  <a:gd name="T18" fmla="*/ 43 w 109"/>
                  <a:gd name="T19" fmla="*/ 162 h 181"/>
                  <a:gd name="T20" fmla="*/ 43 w 109"/>
                  <a:gd name="T21" fmla="*/ 140 h 181"/>
                  <a:gd name="T22" fmla="*/ 19 w 109"/>
                  <a:gd name="T23" fmla="*/ 157 h 181"/>
                  <a:gd name="T24" fmla="*/ 19 w 109"/>
                  <a:gd name="T25" fmla="*/ 93 h 181"/>
                  <a:gd name="T26" fmla="*/ 26 w 109"/>
                  <a:gd name="T27" fmla="*/ 93 h 181"/>
                  <a:gd name="T28" fmla="*/ 88 w 109"/>
                  <a:gd name="T29" fmla="*/ 181 h 181"/>
                  <a:gd name="T30" fmla="*/ 109 w 109"/>
                  <a:gd name="T31" fmla="*/ 181 h 181"/>
                  <a:gd name="T32" fmla="*/ 78 w 109"/>
                  <a:gd name="T33" fmla="*/ 137 h 181"/>
                  <a:gd name="T34" fmla="*/ 97 w 109"/>
                  <a:gd name="T35" fmla="*/ 120 h 181"/>
                  <a:gd name="T36" fmla="*/ 74 w 109"/>
                  <a:gd name="T37" fmla="*/ 56 h 181"/>
                  <a:gd name="T38" fmla="*/ 74 w 109"/>
                  <a:gd name="T39" fmla="*/ 76 h 181"/>
                  <a:gd name="T40" fmla="*/ 19 w 109"/>
                  <a:gd name="T41" fmla="*/ 76 h 181"/>
                  <a:gd name="T42" fmla="*/ 19 w 109"/>
                  <a:gd name="T43" fmla="*/ 56 h 181"/>
                  <a:gd name="T44" fmla="*/ 74 w 109"/>
                  <a:gd name="T45" fmla="*/ 56 h 181"/>
                  <a:gd name="T46" fmla="*/ 74 w 109"/>
                  <a:gd name="T47" fmla="*/ 19 h 181"/>
                  <a:gd name="T48" fmla="*/ 74 w 109"/>
                  <a:gd name="T49" fmla="*/ 39 h 181"/>
                  <a:gd name="T50" fmla="*/ 19 w 109"/>
                  <a:gd name="T51" fmla="*/ 39 h 181"/>
                  <a:gd name="T52" fmla="*/ 19 w 109"/>
                  <a:gd name="T53" fmla="*/ 19 h 181"/>
                  <a:gd name="T54" fmla="*/ 74 w 109"/>
                  <a:gd name="T55" fmla="*/ 19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09" h="181">
                    <a:moveTo>
                      <a:pt x="97" y="120"/>
                    </a:moveTo>
                    <a:lnTo>
                      <a:pt x="85" y="108"/>
                    </a:lnTo>
                    <a:lnTo>
                      <a:pt x="69" y="122"/>
                    </a:lnTo>
                    <a:lnTo>
                      <a:pt x="48" y="93"/>
                    </a:lnTo>
                    <a:lnTo>
                      <a:pt x="90" y="93"/>
                    </a:lnTo>
                    <a:lnTo>
                      <a:pt x="90" y="0"/>
                    </a:lnTo>
                    <a:lnTo>
                      <a:pt x="0" y="0"/>
                    </a:lnTo>
                    <a:lnTo>
                      <a:pt x="0" y="181"/>
                    </a:lnTo>
                    <a:lnTo>
                      <a:pt x="19" y="181"/>
                    </a:lnTo>
                    <a:lnTo>
                      <a:pt x="43" y="162"/>
                    </a:lnTo>
                    <a:lnTo>
                      <a:pt x="43" y="140"/>
                    </a:lnTo>
                    <a:lnTo>
                      <a:pt x="19" y="157"/>
                    </a:lnTo>
                    <a:lnTo>
                      <a:pt x="19" y="93"/>
                    </a:lnTo>
                    <a:lnTo>
                      <a:pt x="26" y="93"/>
                    </a:lnTo>
                    <a:lnTo>
                      <a:pt x="88" y="181"/>
                    </a:lnTo>
                    <a:lnTo>
                      <a:pt x="109" y="181"/>
                    </a:lnTo>
                    <a:lnTo>
                      <a:pt x="78" y="137"/>
                    </a:lnTo>
                    <a:lnTo>
                      <a:pt x="97" y="120"/>
                    </a:lnTo>
                    <a:close/>
                    <a:moveTo>
                      <a:pt x="74" y="56"/>
                    </a:moveTo>
                    <a:lnTo>
                      <a:pt x="74" y="76"/>
                    </a:lnTo>
                    <a:lnTo>
                      <a:pt x="19" y="76"/>
                    </a:lnTo>
                    <a:lnTo>
                      <a:pt x="19" y="56"/>
                    </a:lnTo>
                    <a:lnTo>
                      <a:pt x="74" y="56"/>
                    </a:lnTo>
                    <a:close/>
                    <a:moveTo>
                      <a:pt x="74" y="19"/>
                    </a:moveTo>
                    <a:lnTo>
                      <a:pt x="74" y="39"/>
                    </a:lnTo>
                    <a:lnTo>
                      <a:pt x="19" y="39"/>
                    </a:lnTo>
                    <a:lnTo>
                      <a:pt x="19" y="19"/>
                    </a:lnTo>
                    <a:lnTo>
                      <a:pt x="74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49" name="Freeform 38">
                <a:extLst>
                  <a:ext uri="{FF2B5EF4-FFF2-40B4-BE49-F238E27FC236}">
                    <a16:creationId xmlns:a16="http://schemas.microsoft.com/office/drawing/2014/main" id="{6CB0F586-41AE-1642-882C-3FF8903FB9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3" y="3109"/>
                <a:ext cx="92" cy="116"/>
              </a:xfrm>
              <a:custGeom>
                <a:avLst/>
                <a:gdLst>
                  <a:gd name="T0" fmla="*/ 61 w 92"/>
                  <a:gd name="T1" fmla="*/ 42 h 116"/>
                  <a:gd name="T2" fmla="*/ 59 w 92"/>
                  <a:gd name="T3" fmla="*/ 42 h 116"/>
                  <a:gd name="T4" fmla="*/ 59 w 92"/>
                  <a:gd name="T5" fmla="*/ 39 h 116"/>
                  <a:gd name="T6" fmla="*/ 78 w 92"/>
                  <a:gd name="T7" fmla="*/ 39 h 116"/>
                  <a:gd name="T8" fmla="*/ 92 w 92"/>
                  <a:gd name="T9" fmla="*/ 22 h 116"/>
                  <a:gd name="T10" fmla="*/ 59 w 92"/>
                  <a:gd name="T11" fmla="*/ 22 h 116"/>
                  <a:gd name="T12" fmla="*/ 59 w 92"/>
                  <a:gd name="T13" fmla="*/ 0 h 116"/>
                  <a:gd name="T14" fmla="*/ 42 w 92"/>
                  <a:gd name="T15" fmla="*/ 0 h 116"/>
                  <a:gd name="T16" fmla="*/ 42 w 92"/>
                  <a:gd name="T17" fmla="*/ 22 h 116"/>
                  <a:gd name="T18" fmla="*/ 7 w 92"/>
                  <a:gd name="T19" fmla="*/ 22 h 116"/>
                  <a:gd name="T20" fmla="*/ 7 w 92"/>
                  <a:gd name="T21" fmla="*/ 39 h 116"/>
                  <a:gd name="T22" fmla="*/ 37 w 92"/>
                  <a:gd name="T23" fmla="*/ 39 h 116"/>
                  <a:gd name="T24" fmla="*/ 0 w 92"/>
                  <a:gd name="T25" fmla="*/ 89 h 116"/>
                  <a:gd name="T26" fmla="*/ 11 w 92"/>
                  <a:gd name="T27" fmla="*/ 98 h 116"/>
                  <a:gd name="T28" fmla="*/ 42 w 92"/>
                  <a:gd name="T29" fmla="*/ 61 h 116"/>
                  <a:gd name="T30" fmla="*/ 42 w 92"/>
                  <a:gd name="T31" fmla="*/ 116 h 116"/>
                  <a:gd name="T32" fmla="*/ 59 w 92"/>
                  <a:gd name="T33" fmla="*/ 116 h 116"/>
                  <a:gd name="T34" fmla="*/ 59 w 92"/>
                  <a:gd name="T35" fmla="*/ 61 h 116"/>
                  <a:gd name="T36" fmla="*/ 80 w 92"/>
                  <a:gd name="T37" fmla="*/ 79 h 116"/>
                  <a:gd name="T38" fmla="*/ 90 w 92"/>
                  <a:gd name="T39" fmla="*/ 66 h 116"/>
                  <a:gd name="T40" fmla="*/ 61 w 92"/>
                  <a:gd name="T41" fmla="*/ 4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2" h="116">
                    <a:moveTo>
                      <a:pt x="61" y="42"/>
                    </a:moveTo>
                    <a:lnTo>
                      <a:pt x="59" y="42"/>
                    </a:lnTo>
                    <a:lnTo>
                      <a:pt x="59" y="39"/>
                    </a:lnTo>
                    <a:lnTo>
                      <a:pt x="78" y="39"/>
                    </a:lnTo>
                    <a:lnTo>
                      <a:pt x="92" y="22"/>
                    </a:lnTo>
                    <a:lnTo>
                      <a:pt x="59" y="22"/>
                    </a:lnTo>
                    <a:lnTo>
                      <a:pt x="59" y="0"/>
                    </a:lnTo>
                    <a:lnTo>
                      <a:pt x="42" y="0"/>
                    </a:lnTo>
                    <a:lnTo>
                      <a:pt x="42" y="22"/>
                    </a:lnTo>
                    <a:lnTo>
                      <a:pt x="7" y="22"/>
                    </a:lnTo>
                    <a:lnTo>
                      <a:pt x="7" y="39"/>
                    </a:lnTo>
                    <a:lnTo>
                      <a:pt x="37" y="39"/>
                    </a:lnTo>
                    <a:lnTo>
                      <a:pt x="0" y="89"/>
                    </a:lnTo>
                    <a:lnTo>
                      <a:pt x="11" y="98"/>
                    </a:lnTo>
                    <a:lnTo>
                      <a:pt x="42" y="61"/>
                    </a:lnTo>
                    <a:lnTo>
                      <a:pt x="42" y="116"/>
                    </a:lnTo>
                    <a:lnTo>
                      <a:pt x="59" y="116"/>
                    </a:lnTo>
                    <a:lnTo>
                      <a:pt x="59" y="61"/>
                    </a:lnTo>
                    <a:lnTo>
                      <a:pt x="80" y="79"/>
                    </a:lnTo>
                    <a:lnTo>
                      <a:pt x="90" y="66"/>
                    </a:lnTo>
                    <a:lnTo>
                      <a:pt x="61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0" name="Freeform 39">
                <a:extLst>
                  <a:ext uri="{FF2B5EF4-FFF2-40B4-BE49-F238E27FC236}">
                    <a16:creationId xmlns:a16="http://schemas.microsoft.com/office/drawing/2014/main" id="{B06BDF00-8882-9E47-A98D-5D37379199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5" y="3035"/>
                <a:ext cx="187" cy="190"/>
              </a:xfrm>
              <a:custGeom>
                <a:avLst/>
                <a:gdLst>
                  <a:gd name="T0" fmla="*/ 163 w 187"/>
                  <a:gd name="T1" fmla="*/ 113 h 190"/>
                  <a:gd name="T2" fmla="*/ 178 w 187"/>
                  <a:gd name="T3" fmla="*/ 96 h 190"/>
                  <a:gd name="T4" fmla="*/ 144 w 187"/>
                  <a:gd name="T5" fmla="*/ 96 h 190"/>
                  <a:gd name="T6" fmla="*/ 144 w 187"/>
                  <a:gd name="T7" fmla="*/ 76 h 190"/>
                  <a:gd name="T8" fmla="*/ 144 w 187"/>
                  <a:gd name="T9" fmla="*/ 74 h 190"/>
                  <a:gd name="T10" fmla="*/ 173 w 187"/>
                  <a:gd name="T11" fmla="*/ 89 h 190"/>
                  <a:gd name="T12" fmla="*/ 182 w 187"/>
                  <a:gd name="T13" fmla="*/ 74 h 190"/>
                  <a:gd name="T14" fmla="*/ 116 w 187"/>
                  <a:gd name="T15" fmla="*/ 42 h 190"/>
                  <a:gd name="T16" fmla="*/ 163 w 187"/>
                  <a:gd name="T17" fmla="*/ 42 h 190"/>
                  <a:gd name="T18" fmla="*/ 178 w 187"/>
                  <a:gd name="T19" fmla="*/ 25 h 190"/>
                  <a:gd name="T20" fmla="*/ 99 w 187"/>
                  <a:gd name="T21" fmla="*/ 25 h 190"/>
                  <a:gd name="T22" fmla="*/ 99 w 187"/>
                  <a:gd name="T23" fmla="*/ 3 h 190"/>
                  <a:gd name="T24" fmla="*/ 99 w 187"/>
                  <a:gd name="T25" fmla="*/ 0 h 190"/>
                  <a:gd name="T26" fmla="*/ 83 w 187"/>
                  <a:gd name="T27" fmla="*/ 0 h 190"/>
                  <a:gd name="T28" fmla="*/ 83 w 187"/>
                  <a:gd name="T29" fmla="*/ 25 h 190"/>
                  <a:gd name="T30" fmla="*/ 9 w 187"/>
                  <a:gd name="T31" fmla="*/ 25 h 190"/>
                  <a:gd name="T32" fmla="*/ 9 w 187"/>
                  <a:gd name="T33" fmla="*/ 42 h 190"/>
                  <a:gd name="T34" fmla="*/ 66 w 187"/>
                  <a:gd name="T35" fmla="*/ 42 h 190"/>
                  <a:gd name="T36" fmla="*/ 0 w 187"/>
                  <a:gd name="T37" fmla="*/ 74 h 190"/>
                  <a:gd name="T38" fmla="*/ 9 w 187"/>
                  <a:gd name="T39" fmla="*/ 89 h 190"/>
                  <a:gd name="T40" fmla="*/ 83 w 187"/>
                  <a:gd name="T41" fmla="*/ 52 h 190"/>
                  <a:gd name="T42" fmla="*/ 83 w 187"/>
                  <a:gd name="T43" fmla="*/ 86 h 190"/>
                  <a:gd name="T44" fmla="*/ 83 w 187"/>
                  <a:gd name="T45" fmla="*/ 89 h 190"/>
                  <a:gd name="T46" fmla="*/ 99 w 187"/>
                  <a:gd name="T47" fmla="*/ 89 h 190"/>
                  <a:gd name="T48" fmla="*/ 99 w 187"/>
                  <a:gd name="T49" fmla="*/ 52 h 190"/>
                  <a:gd name="T50" fmla="*/ 144 w 187"/>
                  <a:gd name="T51" fmla="*/ 74 h 190"/>
                  <a:gd name="T52" fmla="*/ 128 w 187"/>
                  <a:gd name="T53" fmla="*/ 74 h 190"/>
                  <a:gd name="T54" fmla="*/ 128 w 187"/>
                  <a:gd name="T55" fmla="*/ 96 h 190"/>
                  <a:gd name="T56" fmla="*/ 92 w 187"/>
                  <a:gd name="T57" fmla="*/ 96 h 190"/>
                  <a:gd name="T58" fmla="*/ 92 w 187"/>
                  <a:gd name="T59" fmla="*/ 113 h 190"/>
                  <a:gd name="T60" fmla="*/ 123 w 187"/>
                  <a:gd name="T61" fmla="*/ 113 h 190"/>
                  <a:gd name="T62" fmla="*/ 85 w 187"/>
                  <a:gd name="T63" fmla="*/ 163 h 190"/>
                  <a:gd name="T64" fmla="*/ 97 w 187"/>
                  <a:gd name="T65" fmla="*/ 172 h 190"/>
                  <a:gd name="T66" fmla="*/ 128 w 187"/>
                  <a:gd name="T67" fmla="*/ 135 h 190"/>
                  <a:gd name="T68" fmla="*/ 128 w 187"/>
                  <a:gd name="T69" fmla="*/ 187 h 190"/>
                  <a:gd name="T70" fmla="*/ 128 w 187"/>
                  <a:gd name="T71" fmla="*/ 190 h 190"/>
                  <a:gd name="T72" fmla="*/ 144 w 187"/>
                  <a:gd name="T73" fmla="*/ 190 h 190"/>
                  <a:gd name="T74" fmla="*/ 144 w 187"/>
                  <a:gd name="T75" fmla="*/ 135 h 190"/>
                  <a:gd name="T76" fmla="*/ 175 w 187"/>
                  <a:gd name="T77" fmla="*/ 172 h 190"/>
                  <a:gd name="T78" fmla="*/ 187 w 187"/>
                  <a:gd name="T79" fmla="*/ 163 h 190"/>
                  <a:gd name="T80" fmla="*/ 149 w 187"/>
                  <a:gd name="T81" fmla="*/ 113 h 190"/>
                  <a:gd name="T82" fmla="*/ 163 w 187"/>
                  <a:gd name="T83" fmla="*/ 113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87" h="190">
                    <a:moveTo>
                      <a:pt x="163" y="113"/>
                    </a:moveTo>
                    <a:lnTo>
                      <a:pt x="178" y="96"/>
                    </a:lnTo>
                    <a:lnTo>
                      <a:pt x="144" y="96"/>
                    </a:lnTo>
                    <a:lnTo>
                      <a:pt x="144" y="76"/>
                    </a:lnTo>
                    <a:lnTo>
                      <a:pt x="144" y="74"/>
                    </a:lnTo>
                    <a:lnTo>
                      <a:pt x="173" y="89"/>
                    </a:lnTo>
                    <a:lnTo>
                      <a:pt x="182" y="74"/>
                    </a:lnTo>
                    <a:lnTo>
                      <a:pt x="116" y="42"/>
                    </a:lnTo>
                    <a:lnTo>
                      <a:pt x="163" y="42"/>
                    </a:lnTo>
                    <a:lnTo>
                      <a:pt x="178" y="25"/>
                    </a:lnTo>
                    <a:lnTo>
                      <a:pt x="99" y="25"/>
                    </a:lnTo>
                    <a:lnTo>
                      <a:pt x="99" y="3"/>
                    </a:lnTo>
                    <a:lnTo>
                      <a:pt x="99" y="0"/>
                    </a:lnTo>
                    <a:lnTo>
                      <a:pt x="83" y="0"/>
                    </a:lnTo>
                    <a:lnTo>
                      <a:pt x="83" y="25"/>
                    </a:lnTo>
                    <a:lnTo>
                      <a:pt x="9" y="25"/>
                    </a:lnTo>
                    <a:lnTo>
                      <a:pt x="9" y="42"/>
                    </a:lnTo>
                    <a:lnTo>
                      <a:pt x="66" y="42"/>
                    </a:lnTo>
                    <a:lnTo>
                      <a:pt x="0" y="74"/>
                    </a:lnTo>
                    <a:lnTo>
                      <a:pt x="9" y="89"/>
                    </a:lnTo>
                    <a:lnTo>
                      <a:pt x="83" y="52"/>
                    </a:lnTo>
                    <a:lnTo>
                      <a:pt x="83" y="86"/>
                    </a:lnTo>
                    <a:lnTo>
                      <a:pt x="83" y="89"/>
                    </a:lnTo>
                    <a:lnTo>
                      <a:pt x="99" y="89"/>
                    </a:lnTo>
                    <a:lnTo>
                      <a:pt x="99" y="52"/>
                    </a:lnTo>
                    <a:lnTo>
                      <a:pt x="144" y="74"/>
                    </a:lnTo>
                    <a:lnTo>
                      <a:pt x="128" y="74"/>
                    </a:lnTo>
                    <a:lnTo>
                      <a:pt x="128" y="96"/>
                    </a:lnTo>
                    <a:lnTo>
                      <a:pt x="92" y="96"/>
                    </a:lnTo>
                    <a:lnTo>
                      <a:pt x="92" y="113"/>
                    </a:lnTo>
                    <a:lnTo>
                      <a:pt x="123" y="113"/>
                    </a:lnTo>
                    <a:lnTo>
                      <a:pt x="85" y="163"/>
                    </a:lnTo>
                    <a:lnTo>
                      <a:pt x="97" y="172"/>
                    </a:lnTo>
                    <a:lnTo>
                      <a:pt x="128" y="135"/>
                    </a:lnTo>
                    <a:lnTo>
                      <a:pt x="128" y="187"/>
                    </a:lnTo>
                    <a:lnTo>
                      <a:pt x="128" y="190"/>
                    </a:lnTo>
                    <a:lnTo>
                      <a:pt x="144" y="190"/>
                    </a:lnTo>
                    <a:lnTo>
                      <a:pt x="144" y="135"/>
                    </a:lnTo>
                    <a:lnTo>
                      <a:pt x="175" y="172"/>
                    </a:lnTo>
                    <a:lnTo>
                      <a:pt x="187" y="163"/>
                    </a:lnTo>
                    <a:lnTo>
                      <a:pt x="149" y="113"/>
                    </a:lnTo>
                    <a:lnTo>
                      <a:pt x="163" y="1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1" name="Freeform 40">
                <a:extLst>
                  <a:ext uri="{FF2B5EF4-FFF2-40B4-BE49-F238E27FC236}">
                    <a16:creationId xmlns:a16="http://schemas.microsoft.com/office/drawing/2014/main" id="{4EB5585D-E6D3-D64D-87E1-737C6F2327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1" y="3114"/>
                <a:ext cx="156" cy="115"/>
              </a:xfrm>
              <a:custGeom>
                <a:avLst/>
                <a:gdLst>
                  <a:gd name="T0" fmla="*/ 90 w 156"/>
                  <a:gd name="T1" fmla="*/ 44 h 115"/>
                  <a:gd name="T2" fmla="*/ 111 w 156"/>
                  <a:gd name="T3" fmla="*/ 81 h 115"/>
                  <a:gd name="T4" fmla="*/ 38 w 156"/>
                  <a:gd name="T5" fmla="*/ 81 h 115"/>
                  <a:gd name="T6" fmla="*/ 85 w 156"/>
                  <a:gd name="T7" fmla="*/ 0 h 115"/>
                  <a:gd name="T8" fmla="*/ 62 w 156"/>
                  <a:gd name="T9" fmla="*/ 0 h 115"/>
                  <a:gd name="T10" fmla="*/ 17 w 156"/>
                  <a:gd name="T11" fmla="*/ 74 h 115"/>
                  <a:gd name="T12" fmla="*/ 0 w 156"/>
                  <a:gd name="T13" fmla="*/ 86 h 115"/>
                  <a:gd name="T14" fmla="*/ 10 w 156"/>
                  <a:gd name="T15" fmla="*/ 106 h 115"/>
                  <a:gd name="T16" fmla="*/ 29 w 156"/>
                  <a:gd name="T17" fmla="*/ 103 h 115"/>
                  <a:gd name="T18" fmla="*/ 123 w 156"/>
                  <a:gd name="T19" fmla="*/ 103 h 115"/>
                  <a:gd name="T20" fmla="*/ 133 w 156"/>
                  <a:gd name="T21" fmla="*/ 115 h 115"/>
                  <a:gd name="T22" fmla="*/ 156 w 156"/>
                  <a:gd name="T23" fmla="*/ 115 h 115"/>
                  <a:gd name="T24" fmla="*/ 107 w 156"/>
                  <a:gd name="T25" fmla="*/ 34 h 115"/>
                  <a:gd name="T26" fmla="*/ 90 w 156"/>
                  <a:gd name="T27" fmla="*/ 44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6" h="115">
                    <a:moveTo>
                      <a:pt x="90" y="44"/>
                    </a:moveTo>
                    <a:lnTo>
                      <a:pt x="111" y="81"/>
                    </a:lnTo>
                    <a:lnTo>
                      <a:pt x="38" y="81"/>
                    </a:lnTo>
                    <a:lnTo>
                      <a:pt x="85" y="0"/>
                    </a:lnTo>
                    <a:lnTo>
                      <a:pt x="62" y="0"/>
                    </a:lnTo>
                    <a:lnTo>
                      <a:pt x="17" y="74"/>
                    </a:lnTo>
                    <a:lnTo>
                      <a:pt x="0" y="86"/>
                    </a:lnTo>
                    <a:lnTo>
                      <a:pt x="10" y="106"/>
                    </a:lnTo>
                    <a:lnTo>
                      <a:pt x="29" y="103"/>
                    </a:lnTo>
                    <a:lnTo>
                      <a:pt x="123" y="103"/>
                    </a:lnTo>
                    <a:lnTo>
                      <a:pt x="133" y="115"/>
                    </a:lnTo>
                    <a:lnTo>
                      <a:pt x="156" y="115"/>
                    </a:lnTo>
                    <a:lnTo>
                      <a:pt x="107" y="34"/>
                    </a:lnTo>
                    <a:lnTo>
                      <a:pt x="90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2" name="Freeform 41">
                <a:extLst>
                  <a:ext uri="{FF2B5EF4-FFF2-40B4-BE49-F238E27FC236}">
                    <a16:creationId xmlns:a16="http://schemas.microsoft.com/office/drawing/2014/main" id="{83EBD850-7535-E349-A773-AEA95829AE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5" y="3038"/>
                <a:ext cx="87" cy="96"/>
              </a:xfrm>
              <a:custGeom>
                <a:avLst/>
                <a:gdLst>
                  <a:gd name="T0" fmla="*/ 71 w 87"/>
                  <a:gd name="T1" fmla="*/ 0 h 96"/>
                  <a:gd name="T2" fmla="*/ 0 w 87"/>
                  <a:gd name="T3" fmla="*/ 81 h 96"/>
                  <a:gd name="T4" fmla="*/ 14 w 87"/>
                  <a:gd name="T5" fmla="*/ 96 h 96"/>
                  <a:gd name="T6" fmla="*/ 87 w 87"/>
                  <a:gd name="T7" fmla="*/ 14 h 96"/>
                  <a:gd name="T8" fmla="*/ 71 w 87"/>
                  <a:gd name="T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96">
                    <a:moveTo>
                      <a:pt x="71" y="0"/>
                    </a:moveTo>
                    <a:lnTo>
                      <a:pt x="0" y="81"/>
                    </a:lnTo>
                    <a:lnTo>
                      <a:pt x="14" y="96"/>
                    </a:lnTo>
                    <a:lnTo>
                      <a:pt x="87" y="14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3" name="Freeform 42">
                <a:extLst>
                  <a:ext uri="{FF2B5EF4-FFF2-40B4-BE49-F238E27FC236}">
                    <a16:creationId xmlns:a16="http://schemas.microsoft.com/office/drawing/2014/main" id="{BA41E46F-5EA8-D941-BB86-AFD8B810E4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2" y="3038"/>
                <a:ext cx="87" cy="96"/>
              </a:xfrm>
              <a:custGeom>
                <a:avLst/>
                <a:gdLst>
                  <a:gd name="T0" fmla="*/ 0 w 87"/>
                  <a:gd name="T1" fmla="*/ 14 h 96"/>
                  <a:gd name="T2" fmla="*/ 71 w 87"/>
                  <a:gd name="T3" fmla="*/ 96 h 96"/>
                  <a:gd name="T4" fmla="*/ 87 w 87"/>
                  <a:gd name="T5" fmla="*/ 81 h 96"/>
                  <a:gd name="T6" fmla="*/ 14 w 87"/>
                  <a:gd name="T7" fmla="*/ 0 h 96"/>
                  <a:gd name="T8" fmla="*/ 0 w 87"/>
                  <a:gd name="T9" fmla="*/ 1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96">
                    <a:moveTo>
                      <a:pt x="0" y="14"/>
                    </a:moveTo>
                    <a:lnTo>
                      <a:pt x="71" y="96"/>
                    </a:lnTo>
                    <a:lnTo>
                      <a:pt x="87" y="81"/>
                    </a:lnTo>
                    <a:lnTo>
                      <a:pt x="14" y="0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4" name="Freeform 43">
                <a:extLst>
                  <a:ext uri="{FF2B5EF4-FFF2-40B4-BE49-F238E27FC236}">
                    <a16:creationId xmlns:a16="http://schemas.microsoft.com/office/drawing/2014/main" id="{8C45395E-9554-A94F-9A99-1A342F5EEC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4" y="3084"/>
                <a:ext cx="144" cy="20"/>
              </a:xfrm>
              <a:custGeom>
                <a:avLst/>
                <a:gdLst>
                  <a:gd name="T0" fmla="*/ 144 w 144"/>
                  <a:gd name="T1" fmla="*/ 0 h 20"/>
                  <a:gd name="T2" fmla="*/ 0 w 144"/>
                  <a:gd name="T3" fmla="*/ 0 h 20"/>
                  <a:gd name="T4" fmla="*/ 0 w 144"/>
                  <a:gd name="T5" fmla="*/ 20 h 20"/>
                  <a:gd name="T6" fmla="*/ 130 w 144"/>
                  <a:gd name="T7" fmla="*/ 20 h 20"/>
                  <a:gd name="T8" fmla="*/ 144 w 144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20">
                    <a:moveTo>
                      <a:pt x="144" y="0"/>
                    </a:moveTo>
                    <a:lnTo>
                      <a:pt x="0" y="0"/>
                    </a:lnTo>
                    <a:lnTo>
                      <a:pt x="0" y="20"/>
                    </a:lnTo>
                    <a:lnTo>
                      <a:pt x="130" y="20"/>
                    </a:lnTo>
                    <a:lnTo>
                      <a:pt x="14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5" name="Freeform 44">
                <a:extLst>
                  <a:ext uri="{FF2B5EF4-FFF2-40B4-BE49-F238E27FC236}">
                    <a16:creationId xmlns:a16="http://schemas.microsoft.com/office/drawing/2014/main" id="{7C70C605-D758-7D4A-84FF-907A471A37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25" y="3121"/>
                <a:ext cx="99" cy="72"/>
              </a:xfrm>
              <a:custGeom>
                <a:avLst/>
                <a:gdLst>
                  <a:gd name="T0" fmla="*/ 99 w 99"/>
                  <a:gd name="T1" fmla="*/ 0 h 72"/>
                  <a:gd name="T2" fmla="*/ 0 w 99"/>
                  <a:gd name="T3" fmla="*/ 0 h 72"/>
                  <a:gd name="T4" fmla="*/ 0 w 99"/>
                  <a:gd name="T5" fmla="*/ 72 h 72"/>
                  <a:gd name="T6" fmla="*/ 99 w 99"/>
                  <a:gd name="T7" fmla="*/ 72 h 72"/>
                  <a:gd name="T8" fmla="*/ 99 w 99"/>
                  <a:gd name="T9" fmla="*/ 0 h 72"/>
                  <a:gd name="T10" fmla="*/ 80 w 99"/>
                  <a:gd name="T11" fmla="*/ 18 h 72"/>
                  <a:gd name="T12" fmla="*/ 80 w 99"/>
                  <a:gd name="T13" fmla="*/ 52 h 72"/>
                  <a:gd name="T14" fmla="*/ 19 w 99"/>
                  <a:gd name="T15" fmla="*/ 52 h 72"/>
                  <a:gd name="T16" fmla="*/ 19 w 99"/>
                  <a:gd name="T17" fmla="*/ 18 h 72"/>
                  <a:gd name="T18" fmla="*/ 80 w 99"/>
                  <a:gd name="T19" fmla="*/ 1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9" h="72">
                    <a:moveTo>
                      <a:pt x="99" y="0"/>
                    </a:moveTo>
                    <a:lnTo>
                      <a:pt x="0" y="0"/>
                    </a:lnTo>
                    <a:lnTo>
                      <a:pt x="0" y="72"/>
                    </a:lnTo>
                    <a:lnTo>
                      <a:pt x="99" y="72"/>
                    </a:lnTo>
                    <a:lnTo>
                      <a:pt x="99" y="0"/>
                    </a:lnTo>
                    <a:close/>
                    <a:moveTo>
                      <a:pt x="80" y="18"/>
                    </a:moveTo>
                    <a:lnTo>
                      <a:pt x="80" y="52"/>
                    </a:lnTo>
                    <a:lnTo>
                      <a:pt x="19" y="52"/>
                    </a:lnTo>
                    <a:lnTo>
                      <a:pt x="19" y="18"/>
                    </a:lnTo>
                    <a:lnTo>
                      <a:pt x="80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6" name="Freeform 45">
                <a:extLst>
                  <a:ext uri="{FF2B5EF4-FFF2-40B4-BE49-F238E27FC236}">
                    <a16:creationId xmlns:a16="http://schemas.microsoft.com/office/drawing/2014/main" id="{CE893F8F-CBA6-DF4C-968E-380BD81116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8" y="3048"/>
                <a:ext cx="158" cy="181"/>
              </a:xfrm>
              <a:custGeom>
                <a:avLst/>
                <a:gdLst>
                  <a:gd name="T0" fmla="*/ 0 w 67"/>
                  <a:gd name="T1" fmla="*/ 0 h 74"/>
                  <a:gd name="T2" fmla="*/ 0 w 67"/>
                  <a:gd name="T3" fmla="*/ 8 h 74"/>
                  <a:gd name="T4" fmla="*/ 59 w 67"/>
                  <a:gd name="T5" fmla="*/ 8 h 74"/>
                  <a:gd name="T6" fmla="*/ 59 w 67"/>
                  <a:gd name="T7" fmla="*/ 61 h 74"/>
                  <a:gd name="T8" fmla="*/ 55 w 67"/>
                  <a:gd name="T9" fmla="*/ 65 h 74"/>
                  <a:gd name="T10" fmla="*/ 48 w 67"/>
                  <a:gd name="T11" fmla="*/ 65 h 74"/>
                  <a:gd name="T12" fmla="*/ 41 w 67"/>
                  <a:gd name="T13" fmla="*/ 73 h 74"/>
                  <a:gd name="T14" fmla="*/ 43 w 67"/>
                  <a:gd name="T15" fmla="*/ 73 h 74"/>
                  <a:gd name="T16" fmla="*/ 49 w 67"/>
                  <a:gd name="T17" fmla="*/ 74 h 74"/>
                  <a:gd name="T18" fmla="*/ 55 w 67"/>
                  <a:gd name="T19" fmla="*/ 74 h 74"/>
                  <a:gd name="T20" fmla="*/ 57 w 67"/>
                  <a:gd name="T21" fmla="*/ 73 h 74"/>
                  <a:gd name="T22" fmla="*/ 67 w 67"/>
                  <a:gd name="T23" fmla="*/ 62 h 74"/>
                  <a:gd name="T24" fmla="*/ 67 w 67"/>
                  <a:gd name="T25" fmla="*/ 0 h 74"/>
                  <a:gd name="T26" fmla="*/ 0 w 67"/>
                  <a:gd name="T2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7" h="74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59" y="64"/>
                      <a:pt x="58" y="65"/>
                      <a:pt x="55" y="65"/>
                    </a:cubicBezTo>
                    <a:cubicBezTo>
                      <a:pt x="48" y="65"/>
                      <a:pt x="48" y="65"/>
                      <a:pt x="48" y="65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45" y="74"/>
                      <a:pt x="47" y="74"/>
                      <a:pt x="49" y="74"/>
                    </a:cubicBezTo>
                    <a:cubicBezTo>
                      <a:pt x="51" y="74"/>
                      <a:pt x="53" y="74"/>
                      <a:pt x="55" y="74"/>
                    </a:cubicBezTo>
                    <a:cubicBezTo>
                      <a:pt x="57" y="73"/>
                      <a:pt x="57" y="73"/>
                      <a:pt x="57" y="73"/>
                    </a:cubicBezTo>
                    <a:cubicBezTo>
                      <a:pt x="63" y="73"/>
                      <a:pt x="67" y="70"/>
                      <a:pt x="67" y="62"/>
                    </a:cubicBezTo>
                    <a:cubicBezTo>
                      <a:pt x="67" y="0"/>
                      <a:pt x="67" y="0"/>
                      <a:pt x="6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7" name="Freeform 46">
                <a:extLst>
                  <a:ext uri="{FF2B5EF4-FFF2-40B4-BE49-F238E27FC236}">
                    <a16:creationId xmlns:a16="http://schemas.microsoft.com/office/drawing/2014/main" id="{B9092B95-B982-3846-B0F5-85FC0400A3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0" y="3087"/>
                <a:ext cx="55" cy="138"/>
              </a:xfrm>
              <a:custGeom>
                <a:avLst/>
                <a:gdLst>
                  <a:gd name="T0" fmla="*/ 15 w 23"/>
                  <a:gd name="T1" fmla="*/ 44 h 56"/>
                  <a:gd name="T2" fmla="*/ 11 w 23"/>
                  <a:gd name="T3" fmla="*/ 48 h 56"/>
                  <a:gd name="T4" fmla="*/ 7 w 23"/>
                  <a:gd name="T5" fmla="*/ 48 h 56"/>
                  <a:gd name="T6" fmla="*/ 0 w 23"/>
                  <a:gd name="T7" fmla="*/ 56 h 56"/>
                  <a:gd name="T8" fmla="*/ 3 w 23"/>
                  <a:gd name="T9" fmla="*/ 56 h 56"/>
                  <a:gd name="T10" fmla="*/ 7 w 23"/>
                  <a:gd name="T11" fmla="*/ 56 h 56"/>
                  <a:gd name="T12" fmla="*/ 10 w 23"/>
                  <a:gd name="T13" fmla="*/ 56 h 56"/>
                  <a:gd name="T14" fmla="*/ 12 w 23"/>
                  <a:gd name="T15" fmla="*/ 56 h 56"/>
                  <a:gd name="T16" fmla="*/ 23 w 23"/>
                  <a:gd name="T17" fmla="*/ 45 h 56"/>
                  <a:gd name="T18" fmla="*/ 23 w 23"/>
                  <a:gd name="T19" fmla="*/ 0 h 56"/>
                  <a:gd name="T20" fmla="*/ 15 w 23"/>
                  <a:gd name="T21" fmla="*/ 0 h 56"/>
                  <a:gd name="T22" fmla="*/ 15 w 23"/>
                  <a:gd name="T23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" h="56">
                    <a:moveTo>
                      <a:pt x="15" y="44"/>
                    </a:moveTo>
                    <a:cubicBezTo>
                      <a:pt x="15" y="47"/>
                      <a:pt x="14" y="48"/>
                      <a:pt x="11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4" y="56"/>
                      <a:pt x="5" y="56"/>
                      <a:pt x="7" y="56"/>
                    </a:cubicBezTo>
                    <a:cubicBezTo>
                      <a:pt x="8" y="56"/>
                      <a:pt x="9" y="56"/>
                      <a:pt x="10" y="56"/>
                    </a:cubicBezTo>
                    <a:cubicBezTo>
                      <a:pt x="11" y="56"/>
                      <a:pt x="12" y="56"/>
                      <a:pt x="12" y="56"/>
                    </a:cubicBezTo>
                    <a:cubicBezTo>
                      <a:pt x="19" y="56"/>
                      <a:pt x="23" y="52"/>
                      <a:pt x="23" y="45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5" y="0"/>
                      <a:pt x="15" y="0"/>
                      <a:pt x="15" y="0"/>
                    </a:cubicBezTo>
                    <a:lnTo>
                      <a:pt x="15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8" name="Freeform 47">
                <a:extLst>
                  <a:ext uri="{FF2B5EF4-FFF2-40B4-BE49-F238E27FC236}">
                    <a16:creationId xmlns:a16="http://schemas.microsoft.com/office/drawing/2014/main" id="{C9F5885E-E2C6-034E-83FA-D26095DA0F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8" y="3030"/>
                <a:ext cx="173" cy="91"/>
              </a:xfrm>
              <a:custGeom>
                <a:avLst/>
                <a:gdLst>
                  <a:gd name="T0" fmla="*/ 64 w 173"/>
                  <a:gd name="T1" fmla="*/ 13 h 91"/>
                  <a:gd name="T2" fmla="*/ 47 w 173"/>
                  <a:gd name="T3" fmla="*/ 0 h 91"/>
                  <a:gd name="T4" fmla="*/ 0 w 173"/>
                  <a:gd name="T5" fmla="*/ 81 h 91"/>
                  <a:gd name="T6" fmla="*/ 16 w 173"/>
                  <a:gd name="T7" fmla="*/ 91 h 91"/>
                  <a:gd name="T8" fmla="*/ 40 w 173"/>
                  <a:gd name="T9" fmla="*/ 49 h 91"/>
                  <a:gd name="T10" fmla="*/ 137 w 173"/>
                  <a:gd name="T11" fmla="*/ 49 h 91"/>
                  <a:gd name="T12" fmla="*/ 121 w 173"/>
                  <a:gd name="T13" fmla="*/ 77 h 91"/>
                  <a:gd name="T14" fmla="*/ 144 w 173"/>
                  <a:gd name="T15" fmla="*/ 77 h 91"/>
                  <a:gd name="T16" fmla="*/ 173 w 173"/>
                  <a:gd name="T17" fmla="*/ 30 h 91"/>
                  <a:gd name="T18" fmla="*/ 52 w 173"/>
                  <a:gd name="T19" fmla="*/ 30 h 91"/>
                  <a:gd name="T20" fmla="*/ 64 w 173"/>
                  <a:gd name="T21" fmla="*/ 1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3" h="91">
                    <a:moveTo>
                      <a:pt x="64" y="13"/>
                    </a:moveTo>
                    <a:lnTo>
                      <a:pt x="47" y="0"/>
                    </a:lnTo>
                    <a:lnTo>
                      <a:pt x="0" y="81"/>
                    </a:lnTo>
                    <a:lnTo>
                      <a:pt x="16" y="91"/>
                    </a:lnTo>
                    <a:lnTo>
                      <a:pt x="40" y="49"/>
                    </a:lnTo>
                    <a:lnTo>
                      <a:pt x="137" y="49"/>
                    </a:lnTo>
                    <a:lnTo>
                      <a:pt x="121" y="77"/>
                    </a:lnTo>
                    <a:lnTo>
                      <a:pt x="144" y="77"/>
                    </a:lnTo>
                    <a:lnTo>
                      <a:pt x="173" y="30"/>
                    </a:lnTo>
                    <a:lnTo>
                      <a:pt x="52" y="30"/>
                    </a:lnTo>
                    <a:lnTo>
                      <a:pt x="64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59" name="Freeform 48">
                <a:extLst>
                  <a:ext uri="{FF2B5EF4-FFF2-40B4-BE49-F238E27FC236}">
                    <a16:creationId xmlns:a16="http://schemas.microsoft.com/office/drawing/2014/main" id="{63F27D52-5F8B-C64C-88FB-C2C58774FA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8" y="3119"/>
                <a:ext cx="52" cy="86"/>
              </a:xfrm>
              <a:custGeom>
                <a:avLst/>
                <a:gdLst>
                  <a:gd name="T0" fmla="*/ 33 w 52"/>
                  <a:gd name="T1" fmla="*/ 0 h 86"/>
                  <a:gd name="T2" fmla="*/ 0 w 52"/>
                  <a:gd name="T3" fmla="*/ 76 h 86"/>
                  <a:gd name="T4" fmla="*/ 19 w 52"/>
                  <a:gd name="T5" fmla="*/ 86 h 86"/>
                  <a:gd name="T6" fmla="*/ 52 w 52"/>
                  <a:gd name="T7" fmla="*/ 10 h 86"/>
                  <a:gd name="T8" fmla="*/ 33 w 52"/>
                  <a:gd name="T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86">
                    <a:moveTo>
                      <a:pt x="33" y="0"/>
                    </a:moveTo>
                    <a:lnTo>
                      <a:pt x="0" y="76"/>
                    </a:lnTo>
                    <a:lnTo>
                      <a:pt x="19" y="86"/>
                    </a:lnTo>
                    <a:lnTo>
                      <a:pt x="52" y="10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60" name="Freeform 49">
                <a:extLst>
                  <a:ext uri="{FF2B5EF4-FFF2-40B4-BE49-F238E27FC236}">
                    <a16:creationId xmlns:a16="http://schemas.microsoft.com/office/drawing/2014/main" id="{85B939DD-40E4-8146-8D97-A908997291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9" y="3119"/>
                <a:ext cx="52" cy="86"/>
              </a:xfrm>
              <a:custGeom>
                <a:avLst/>
                <a:gdLst>
                  <a:gd name="T0" fmla="*/ 0 w 52"/>
                  <a:gd name="T1" fmla="*/ 10 h 86"/>
                  <a:gd name="T2" fmla="*/ 33 w 52"/>
                  <a:gd name="T3" fmla="*/ 86 h 86"/>
                  <a:gd name="T4" fmla="*/ 52 w 52"/>
                  <a:gd name="T5" fmla="*/ 76 h 86"/>
                  <a:gd name="T6" fmla="*/ 19 w 52"/>
                  <a:gd name="T7" fmla="*/ 0 h 86"/>
                  <a:gd name="T8" fmla="*/ 0 w 52"/>
                  <a:gd name="T9" fmla="*/ 1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86">
                    <a:moveTo>
                      <a:pt x="0" y="10"/>
                    </a:moveTo>
                    <a:lnTo>
                      <a:pt x="33" y="86"/>
                    </a:lnTo>
                    <a:lnTo>
                      <a:pt x="52" y="76"/>
                    </a:lnTo>
                    <a:lnTo>
                      <a:pt x="19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61" name="Freeform 50">
                <a:extLst>
                  <a:ext uri="{FF2B5EF4-FFF2-40B4-BE49-F238E27FC236}">
                    <a16:creationId xmlns:a16="http://schemas.microsoft.com/office/drawing/2014/main" id="{F4FFB8EE-C683-0944-B755-B8D7D0B8E6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6" y="3035"/>
                <a:ext cx="190" cy="190"/>
              </a:xfrm>
              <a:custGeom>
                <a:avLst/>
                <a:gdLst>
                  <a:gd name="T0" fmla="*/ 80 w 80"/>
                  <a:gd name="T1" fmla="*/ 12 h 77"/>
                  <a:gd name="T2" fmla="*/ 56 w 80"/>
                  <a:gd name="T3" fmla="*/ 12 h 77"/>
                  <a:gd name="T4" fmla="*/ 56 w 80"/>
                  <a:gd name="T5" fmla="*/ 0 h 77"/>
                  <a:gd name="T6" fmla="*/ 48 w 80"/>
                  <a:gd name="T7" fmla="*/ 0 h 77"/>
                  <a:gd name="T8" fmla="*/ 48 w 80"/>
                  <a:gd name="T9" fmla="*/ 12 h 77"/>
                  <a:gd name="T10" fmla="*/ 9 w 80"/>
                  <a:gd name="T11" fmla="*/ 12 h 77"/>
                  <a:gd name="T12" fmla="*/ 9 w 80"/>
                  <a:gd name="T13" fmla="*/ 39 h 77"/>
                  <a:gd name="T14" fmla="*/ 2 w 80"/>
                  <a:gd name="T15" fmla="*/ 75 h 77"/>
                  <a:gd name="T16" fmla="*/ 0 w 80"/>
                  <a:gd name="T17" fmla="*/ 77 h 77"/>
                  <a:gd name="T18" fmla="*/ 8 w 80"/>
                  <a:gd name="T19" fmla="*/ 77 h 77"/>
                  <a:gd name="T20" fmla="*/ 9 w 80"/>
                  <a:gd name="T21" fmla="*/ 76 h 77"/>
                  <a:gd name="T22" fmla="*/ 17 w 80"/>
                  <a:gd name="T23" fmla="*/ 40 h 77"/>
                  <a:gd name="T24" fmla="*/ 17 w 80"/>
                  <a:gd name="T25" fmla="*/ 19 h 77"/>
                  <a:gd name="T26" fmla="*/ 49 w 80"/>
                  <a:gd name="T27" fmla="*/ 19 h 77"/>
                  <a:gd name="T28" fmla="*/ 54 w 80"/>
                  <a:gd name="T29" fmla="*/ 54 h 77"/>
                  <a:gd name="T30" fmla="*/ 48 w 80"/>
                  <a:gd name="T31" fmla="*/ 67 h 77"/>
                  <a:gd name="T32" fmla="*/ 55 w 80"/>
                  <a:gd name="T33" fmla="*/ 70 h 77"/>
                  <a:gd name="T34" fmla="*/ 57 w 80"/>
                  <a:gd name="T35" fmla="*/ 66 h 77"/>
                  <a:gd name="T36" fmla="*/ 60 w 80"/>
                  <a:gd name="T37" fmla="*/ 71 h 77"/>
                  <a:gd name="T38" fmla="*/ 68 w 80"/>
                  <a:gd name="T39" fmla="*/ 77 h 77"/>
                  <a:gd name="T40" fmla="*/ 77 w 80"/>
                  <a:gd name="T41" fmla="*/ 70 h 77"/>
                  <a:gd name="T42" fmla="*/ 79 w 80"/>
                  <a:gd name="T43" fmla="*/ 57 h 77"/>
                  <a:gd name="T44" fmla="*/ 71 w 80"/>
                  <a:gd name="T45" fmla="*/ 57 h 77"/>
                  <a:gd name="T46" fmla="*/ 69 w 80"/>
                  <a:gd name="T47" fmla="*/ 67 h 77"/>
                  <a:gd name="T48" fmla="*/ 68 w 80"/>
                  <a:gd name="T49" fmla="*/ 68 h 77"/>
                  <a:gd name="T50" fmla="*/ 67 w 80"/>
                  <a:gd name="T51" fmla="*/ 68 h 77"/>
                  <a:gd name="T52" fmla="*/ 63 w 80"/>
                  <a:gd name="T53" fmla="*/ 57 h 77"/>
                  <a:gd name="T54" fmla="*/ 62 w 80"/>
                  <a:gd name="T55" fmla="*/ 55 h 77"/>
                  <a:gd name="T56" fmla="*/ 72 w 80"/>
                  <a:gd name="T57" fmla="*/ 34 h 77"/>
                  <a:gd name="T58" fmla="*/ 65 w 80"/>
                  <a:gd name="T59" fmla="*/ 31 h 77"/>
                  <a:gd name="T60" fmla="*/ 59 w 80"/>
                  <a:gd name="T61" fmla="*/ 42 h 77"/>
                  <a:gd name="T62" fmla="*/ 57 w 80"/>
                  <a:gd name="T63" fmla="*/ 19 h 77"/>
                  <a:gd name="T64" fmla="*/ 74 w 80"/>
                  <a:gd name="T65" fmla="*/ 19 h 77"/>
                  <a:gd name="T66" fmla="*/ 80 w 80"/>
                  <a:gd name="T67" fmla="*/ 1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0" h="77">
                    <a:moveTo>
                      <a:pt x="80" y="12"/>
                    </a:moveTo>
                    <a:cubicBezTo>
                      <a:pt x="56" y="12"/>
                      <a:pt x="56" y="12"/>
                      <a:pt x="56" y="12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55"/>
                      <a:pt x="6" y="69"/>
                      <a:pt x="2" y="75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9" y="76"/>
                      <a:pt x="9" y="76"/>
                      <a:pt x="9" y="76"/>
                    </a:cubicBezTo>
                    <a:cubicBezTo>
                      <a:pt x="15" y="68"/>
                      <a:pt x="17" y="56"/>
                      <a:pt x="17" y="40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50" y="34"/>
                      <a:pt x="52" y="45"/>
                      <a:pt x="54" y="54"/>
                    </a:cubicBezTo>
                    <a:cubicBezTo>
                      <a:pt x="48" y="67"/>
                      <a:pt x="48" y="67"/>
                      <a:pt x="48" y="67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8" y="68"/>
                      <a:pt x="59" y="70"/>
                      <a:pt x="60" y="71"/>
                    </a:cubicBezTo>
                    <a:cubicBezTo>
                      <a:pt x="63" y="75"/>
                      <a:pt x="65" y="77"/>
                      <a:pt x="68" y="77"/>
                    </a:cubicBezTo>
                    <a:cubicBezTo>
                      <a:pt x="73" y="77"/>
                      <a:pt x="75" y="75"/>
                      <a:pt x="77" y="70"/>
                    </a:cubicBezTo>
                    <a:cubicBezTo>
                      <a:pt x="79" y="57"/>
                      <a:pt x="79" y="57"/>
                      <a:pt x="79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69" y="67"/>
                      <a:pt x="69" y="67"/>
                      <a:pt x="69" y="67"/>
                    </a:cubicBezTo>
                    <a:cubicBezTo>
                      <a:pt x="69" y="68"/>
                      <a:pt x="69" y="68"/>
                      <a:pt x="68" y="68"/>
                    </a:cubicBezTo>
                    <a:cubicBezTo>
                      <a:pt x="68" y="68"/>
                      <a:pt x="68" y="68"/>
                      <a:pt x="67" y="68"/>
                    </a:cubicBezTo>
                    <a:cubicBezTo>
                      <a:pt x="66" y="65"/>
                      <a:pt x="64" y="61"/>
                      <a:pt x="63" y="57"/>
                    </a:cubicBezTo>
                    <a:cubicBezTo>
                      <a:pt x="62" y="55"/>
                      <a:pt x="62" y="55"/>
                      <a:pt x="62" y="55"/>
                    </a:cubicBezTo>
                    <a:cubicBezTo>
                      <a:pt x="72" y="34"/>
                      <a:pt x="72" y="34"/>
                      <a:pt x="72" y="34"/>
                    </a:cubicBezTo>
                    <a:cubicBezTo>
                      <a:pt x="65" y="31"/>
                      <a:pt x="65" y="31"/>
                      <a:pt x="65" y="31"/>
                    </a:cubicBezTo>
                    <a:cubicBezTo>
                      <a:pt x="59" y="42"/>
                      <a:pt x="59" y="42"/>
                      <a:pt x="59" y="42"/>
                    </a:cubicBezTo>
                    <a:cubicBezTo>
                      <a:pt x="58" y="36"/>
                      <a:pt x="57" y="28"/>
                      <a:pt x="57" y="19"/>
                    </a:cubicBezTo>
                    <a:cubicBezTo>
                      <a:pt x="74" y="19"/>
                      <a:pt x="74" y="19"/>
                      <a:pt x="74" y="19"/>
                    </a:cubicBezTo>
                    <a:lnTo>
                      <a:pt x="8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62" name="Freeform 51">
                <a:extLst>
                  <a:ext uri="{FF2B5EF4-FFF2-40B4-BE49-F238E27FC236}">
                    <a16:creationId xmlns:a16="http://schemas.microsoft.com/office/drawing/2014/main" id="{C03ED93D-388F-7343-98CD-8421B7EFED9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90" y="3119"/>
                <a:ext cx="83" cy="93"/>
              </a:xfrm>
              <a:custGeom>
                <a:avLst/>
                <a:gdLst>
                  <a:gd name="T0" fmla="*/ 35 w 35"/>
                  <a:gd name="T1" fmla="*/ 6 h 38"/>
                  <a:gd name="T2" fmla="*/ 22 w 35"/>
                  <a:gd name="T3" fmla="*/ 6 h 38"/>
                  <a:gd name="T4" fmla="*/ 22 w 35"/>
                  <a:gd name="T5" fmla="*/ 4 h 38"/>
                  <a:gd name="T6" fmla="*/ 23 w 35"/>
                  <a:gd name="T7" fmla="*/ 2 h 38"/>
                  <a:gd name="T8" fmla="*/ 24 w 35"/>
                  <a:gd name="T9" fmla="*/ 0 h 38"/>
                  <a:gd name="T10" fmla="*/ 16 w 35"/>
                  <a:gd name="T11" fmla="*/ 0 h 38"/>
                  <a:gd name="T12" fmla="*/ 16 w 35"/>
                  <a:gd name="T13" fmla="*/ 1 h 38"/>
                  <a:gd name="T14" fmla="*/ 14 w 35"/>
                  <a:gd name="T15" fmla="*/ 6 h 38"/>
                  <a:gd name="T16" fmla="*/ 9 w 35"/>
                  <a:gd name="T17" fmla="*/ 6 h 38"/>
                  <a:gd name="T18" fmla="*/ 3 w 35"/>
                  <a:gd name="T19" fmla="*/ 14 h 38"/>
                  <a:gd name="T20" fmla="*/ 10 w 35"/>
                  <a:gd name="T21" fmla="*/ 14 h 38"/>
                  <a:gd name="T22" fmla="*/ 7 w 35"/>
                  <a:gd name="T23" fmla="*/ 22 h 38"/>
                  <a:gd name="T24" fmla="*/ 6 w 35"/>
                  <a:gd name="T25" fmla="*/ 23 h 38"/>
                  <a:gd name="T26" fmla="*/ 7 w 35"/>
                  <a:gd name="T27" fmla="*/ 23 h 38"/>
                  <a:gd name="T28" fmla="*/ 16 w 35"/>
                  <a:gd name="T29" fmla="*/ 28 h 38"/>
                  <a:gd name="T30" fmla="*/ 4 w 35"/>
                  <a:gd name="T31" fmla="*/ 36 h 38"/>
                  <a:gd name="T32" fmla="*/ 0 w 35"/>
                  <a:gd name="T33" fmla="*/ 38 h 38"/>
                  <a:gd name="T34" fmla="*/ 13 w 35"/>
                  <a:gd name="T35" fmla="*/ 38 h 38"/>
                  <a:gd name="T36" fmla="*/ 14 w 35"/>
                  <a:gd name="T37" fmla="*/ 38 h 38"/>
                  <a:gd name="T38" fmla="*/ 21 w 35"/>
                  <a:gd name="T39" fmla="*/ 32 h 38"/>
                  <a:gd name="T40" fmla="*/ 27 w 35"/>
                  <a:gd name="T41" fmla="*/ 36 h 38"/>
                  <a:gd name="T42" fmla="*/ 28 w 35"/>
                  <a:gd name="T43" fmla="*/ 37 h 38"/>
                  <a:gd name="T44" fmla="*/ 32 w 35"/>
                  <a:gd name="T45" fmla="*/ 30 h 38"/>
                  <a:gd name="T46" fmla="*/ 32 w 35"/>
                  <a:gd name="T47" fmla="*/ 29 h 38"/>
                  <a:gd name="T48" fmla="*/ 26 w 35"/>
                  <a:gd name="T49" fmla="*/ 26 h 38"/>
                  <a:gd name="T50" fmla="*/ 33 w 35"/>
                  <a:gd name="T51" fmla="*/ 13 h 38"/>
                  <a:gd name="T52" fmla="*/ 35 w 35"/>
                  <a:gd name="T53" fmla="*/ 6 h 38"/>
                  <a:gd name="T54" fmla="*/ 26 w 35"/>
                  <a:gd name="T55" fmla="*/ 14 h 38"/>
                  <a:gd name="T56" fmla="*/ 20 w 35"/>
                  <a:gd name="T57" fmla="*/ 23 h 38"/>
                  <a:gd name="T58" fmla="*/ 15 w 35"/>
                  <a:gd name="T59" fmla="*/ 20 h 38"/>
                  <a:gd name="T60" fmla="*/ 18 w 35"/>
                  <a:gd name="T61" fmla="*/ 14 h 38"/>
                  <a:gd name="T62" fmla="*/ 26 w 35"/>
                  <a:gd name="T63" fmla="*/ 1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5" h="38">
                    <a:moveTo>
                      <a:pt x="35" y="6"/>
                    </a:moveTo>
                    <a:cubicBezTo>
                      <a:pt x="22" y="6"/>
                      <a:pt x="22" y="6"/>
                      <a:pt x="22" y="6"/>
                    </a:cubicBezTo>
                    <a:cubicBezTo>
                      <a:pt x="22" y="5"/>
                      <a:pt x="22" y="5"/>
                      <a:pt x="22" y="4"/>
                    </a:cubicBezTo>
                    <a:cubicBezTo>
                      <a:pt x="23" y="3"/>
                      <a:pt x="23" y="3"/>
                      <a:pt x="23" y="2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5" y="3"/>
                      <a:pt x="14" y="4"/>
                      <a:pt x="14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9" y="16"/>
                      <a:pt x="8" y="19"/>
                      <a:pt x="7" y="22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10" y="25"/>
                      <a:pt x="13" y="26"/>
                      <a:pt x="16" y="28"/>
                    </a:cubicBezTo>
                    <a:cubicBezTo>
                      <a:pt x="12" y="31"/>
                      <a:pt x="8" y="34"/>
                      <a:pt x="4" y="36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17" y="36"/>
                      <a:pt x="21" y="32"/>
                    </a:cubicBezTo>
                    <a:cubicBezTo>
                      <a:pt x="23" y="33"/>
                      <a:pt x="25" y="35"/>
                      <a:pt x="27" y="36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0" y="28"/>
                      <a:pt x="28" y="27"/>
                      <a:pt x="26" y="26"/>
                    </a:cubicBezTo>
                    <a:cubicBezTo>
                      <a:pt x="29" y="22"/>
                      <a:pt x="32" y="18"/>
                      <a:pt x="33" y="13"/>
                    </a:cubicBezTo>
                    <a:lnTo>
                      <a:pt x="35" y="6"/>
                    </a:lnTo>
                    <a:close/>
                    <a:moveTo>
                      <a:pt x="26" y="14"/>
                    </a:moveTo>
                    <a:cubicBezTo>
                      <a:pt x="24" y="17"/>
                      <a:pt x="23" y="20"/>
                      <a:pt x="20" y="23"/>
                    </a:cubicBezTo>
                    <a:cubicBezTo>
                      <a:pt x="18" y="22"/>
                      <a:pt x="16" y="21"/>
                      <a:pt x="15" y="20"/>
                    </a:cubicBezTo>
                    <a:cubicBezTo>
                      <a:pt x="16" y="18"/>
                      <a:pt x="17" y="16"/>
                      <a:pt x="18" y="14"/>
                    </a:cubicBezTo>
                    <a:lnTo>
                      <a:pt x="26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63" name="Freeform 52">
                <a:extLst>
                  <a:ext uri="{FF2B5EF4-FFF2-40B4-BE49-F238E27FC236}">
                    <a16:creationId xmlns:a16="http://schemas.microsoft.com/office/drawing/2014/main" id="{0F122C9F-C19F-014F-806B-84671632D0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9" y="3094"/>
                <a:ext cx="71" cy="17"/>
              </a:xfrm>
              <a:custGeom>
                <a:avLst/>
                <a:gdLst>
                  <a:gd name="T0" fmla="*/ 71 w 71"/>
                  <a:gd name="T1" fmla="*/ 0 h 17"/>
                  <a:gd name="T2" fmla="*/ 14 w 71"/>
                  <a:gd name="T3" fmla="*/ 0 h 17"/>
                  <a:gd name="T4" fmla="*/ 0 w 71"/>
                  <a:gd name="T5" fmla="*/ 17 h 17"/>
                  <a:gd name="T6" fmla="*/ 57 w 71"/>
                  <a:gd name="T7" fmla="*/ 17 h 17"/>
                  <a:gd name="T8" fmla="*/ 71 w 71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17">
                    <a:moveTo>
                      <a:pt x="71" y="0"/>
                    </a:moveTo>
                    <a:lnTo>
                      <a:pt x="14" y="0"/>
                    </a:lnTo>
                    <a:lnTo>
                      <a:pt x="0" y="17"/>
                    </a:lnTo>
                    <a:lnTo>
                      <a:pt x="57" y="17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64" name="Freeform 53">
                <a:extLst>
                  <a:ext uri="{FF2B5EF4-FFF2-40B4-BE49-F238E27FC236}">
                    <a16:creationId xmlns:a16="http://schemas.microsoft.com/office/drawing/2014/main" id="{8CE04D02-6190-A548-9701-533CB6954C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6" y="3035"/>
                <a:ext cx="36" cy="25"/>
              </a:xfrm>
              <a:custGeom>
                <a:avLst/>
                <a:gdLst>
                  <a:gd name="T0" fmla="*/ 36 w 36"/>
                  <a:gd name="T1" fmla="*/ 25 h 25"/>
                  <a:gd name="T2" fmla="*/ 19 w 36"/>
                  <a:gd name="T3" fmla="*/ 0 h 25"/>
                  <a:gd name="T4" fmla="*/ 0 w 36"/>
                  <a:gd name="T5" fmla="*/ 0 h 25"/>
                  <a:gd name="T6" fmla="*/ 14 w 36"/>
                  <a:gd name="T7" fmla="*/ 25 h 25"/>
                  <a:gd name="T8" fmla="*/ 36 w 36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5">
                    <a:moveTo>
                      <a:pt x="36" y="25"/>
                    </a:moveTo>
                    <a:lnTo>
                      <a:pt x="19" y="0"/>
                    </a:lnTo>
                    <a:lnTo>
                      <a:pt x="0" y="0"/>
                    </a:lnTo>
                    <a:lnTo>
                      <a:pt x="14" y="25"/>
                    </a:lnTo>
                    <a:lnTo>
                      <a:pt x="36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65" name="Freeform 54">
                <a:extLst>
                  <a:ext uri="{FF2B5EF4-FFF2-40B4-BE49-F238E27FC236}">
                    <a16:creationId xmlns:a16="http://schemas.microsoft.com/office/drawing/2014/main" id="{27396F38-5FC5-8B4B-AA41-F810E7A5F21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23" y="3033"/>
                <a:ext cx="190" cy="194"/>
              </a:xfrm>
              <a:custGeom>
                <a:avLst/>
                <a:gdLst>
                  <a:gd name="T0" fmla="*/ 42 w 80"/>
                  <a:gd name="T1" fmla="*/ 6 h 79"/>
                  <a:gd name="T2" fmla="*/ 36 w 80"/>
                  <a:gd name="T3" fmla="*/ 0 h 79"/>
                  <a:gd name="T4" fmla="*/ 26 w 80"/>
                  <a:gd name="T5" fmla="*/ 11 h 79"/>
                  <a:gd name="T6" fmla="*/ 2 w 80"/>
                  <a:gd name="T7" fmla="*/ 11 h 79"/>
                  <a:gd name="T8" fmla="*/ 2 w 80"/>
                  <a:gd name="T9" fmla="*/ 19 h 79"/>
                  <a:gd name="T10" fmla="*/ 18 w 80"/>
                  <a:gd name="T11" fmla="*/ 19 h 79"/>
                  <a:gd name="T12" fmla="*/ 0 w 80"/>
                  <a:gd name="T13" fmla="*/ 39 h 79"/>
                  <a:gd name="T14" fmla="*/ 6 w 80"/>
                  <a:gd name="T15" fmla="*/ 45 h 79"/>
                  <a:gd name="T16" fmla="*/ 21 w 80"/>
                  <a:gd name="T17" fmla="*/ 30 h 79"/>
                  <a:gd name="T18" fmla="*/ 21 w 80"/>
                  <a:gd name="T19" fmla="*/ 79 h 79"/>
                  <a:gd name="T20" fmla="*/ 29 w 80"/>
                  <a:gd name="T21" fmla="*/ 79 h 79"/>
                  <a:gd name="T22" fmla="*/ 29 w 80"/>
                  <a:gd name="T23" fmla="*/ 62 h 79"/>
                  <a:gd name="T24" fmla="*/ 61 w 80"/>
                  <a:gd name="T25" fmla="*/ 62 h 79"/>
                  <a:gd name="T26" fmla="*/ 61 w 80"/>
                  <a:gd name="T27" fmla="*/ 66 h 79"/>
                  <a:gd name="T28" fmla="*/ 56 w 80"/>
                  <a:gd name="T29" fmla="*/ 70 h 79"/>
                  <a:gd name="T30" fmla="*/ 43 w 80"/>
                  <a:gd name="T31" fmla="*/ 70 h 79"/>
                  <a:gd name="T32" fmla="*/ 48 w 80"/>
                  <a:gd name="T33" fmla="*/ 78 h 79"/>
                  <a:gd name="T34" fmla="*/ 59 w 80"/>
                  <a:gd name="T35" fmla="*/ 78 h 79"/>
                  <a:gd name="T36" fmla="*/ 69 w 80"/>
                  <a:gd name="T37" fmla="*/ 68 h 79"/>
                  <a:gd name="T38" fmla="*/ 69 w 80"/>
                  <a:gd name="T39" fmla="*/ 26 h 79"/>
                  <a:gd name="T40" fmla="*/ 24 w 80"/>
                  <a:gd name="T41" fmla="*/ 26 h 79"/>
                  <a:gd name="T42" fmla="*/ 30 w 80"/>
                  <a:gd name="T43" fmla="*/ 19 h 79"/>
                  <a:gd name="T44" fmla="*/ 72 w 80"/>
                  <a:gd name="T45" fmla="*/ 19 h 79"/>
                  <a:gd name="T46" fmla="*/ 80 w 80"/>
                  <a:gd name="T47" fmla="*/ 11 h 79"/>
                  <a:gd name="T48" fmla="*/ 38 w 80"/>
                  <a:gd name="T49" fmla="*/ 11 h 79"/>
                  <a:gd name="T50" fmla="*/ 42 w 80"/>
                  <a:gd name="T51" fmla="*/ 6 h 79"/>
                  <a:gd name="T52" fmla="*/ 29 w 80"/>
                  <a:gd name="T53" fmla="*/ 55 h 79"/>
                  <a:gd name="T54" fmla="*/ 29 w 80"/>
                  <a:gd name="T55" fmla="*/ 48 h 79"/>
                  <a:gd name="T56" fmla="*/ 61 w 80"/>
                  <a:gd name="T57" fmla="*/ 48 h 79"/>
                  <a:gd name="T58" fmla="*/ 61 w 80"/>
                  <a:gd name="T59" fmla="*/ 55 h 79"/>
                  <a:gd name="T60" fmla="*/ 29 w 80"/>
                  <a:gd name="T61" fmla="*/ 55 h 79"/>
                  <a:gd name="T62" fmla="*/ 29 w 80"/>
                  <a:gd name="T63" fmla="*/ 40 h 79"/>
                  <a:gd name="T64" fmla="*/ 29 w 80"/>
                  <a:gd name="T65" fmla="*/ 33 h 79"/>
                  <a:gd name="T66" fmla="*/ 61 w 80"/>
                  <a:gd name="T67" fmla="*/ 33 h 79"/>
                  <a:gd name="T68" fmla="*/ 61 w 80"/>
                  <a:gd name="T69" fmla="*/ 40 h 79"/>
                  <a:gd name="T70" fmla="*/ 29 w 80"/>
                  <a:gd name="T71" fmla="*/ 4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0" h="79">
                    <a:moveTo>
                      <a:pt x="42" y="6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29" y="79"/>
                      <a:pt x="29" y="79"/>
                      <a:pt x="29" y="79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61" y="62"/>
                      <a:pt x="61" y="62"/>
                      <a:pt x="61" y="62"/>
                    </a:cubicBezTo>
                    <a:cubicBezTo>
                      <a:pt x="61" y="66"/>
                      <a:pt x="61" y="66"/>
                      <a:pt x="61" y="66"/>
                    </a:cubicBezTo>
                    <a:cubicBezTo>
                      <a:pt x="61" y="69"/>
                      <a:pt x="59" y="70"/>
                      <a:pt x="56" y="70"/>
                    </a:cubicBezTo>
                    <a:cubicBezTo>
                      <a:pt x="43" y="70"/>
                      <a:pt x="43" y="70"/>
                      <a:pt x="43" y="70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59" y="78"/>
                      <a:pt x="59" y="78"/>
                      <a:pt x="59" y="78"/>
                    </a:cubicBezTo>
                    <a:cubicBezTo>
                      <a:pt x="65" y="78"/>
                      <a:pt x="69" y="75"/>
                      <a:pt x="69" y="68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38" y="11"/>
                      <a:pt x="38" y="11"/>
                      <a:pt x="38" y="11"/>
                    </a:cubicBezTo>
                    <a:lnTo>
                      <a:pt x="42" y="6"/>
                    </a:lnTo>
                    <a:close/>
                    <a:moveTo>
                      <a:pt x="29" y="55"/>
                    </a:moveTo>
                    <a:cubicBezTo>
                      <a:pt x="29" y="48"/>
                      <a:pt x="29" y="48"/>
                      <a:pt x="29" y="48"/>
                    </a:cubicBezTo>
                    <a:cubicBezTo>
                      <a:pt x="61" y="48"/>
                      <a:pt x="61" y="48"/>
                      <a:pt x="61" y="48"/>
                    </a:cubicBezTo>
                    <a:cubicBezTo>
                      <a:pt x="61" y="55"/>
                      <a:pt x="61" y="55"/>
                      <a:pt x="61" y="55"/>
                    </a:cubicBezTo>
                    <a:lnTo>
                      <a:pt x="29" y="55"/>
                    </a:lnTo>
                    <a:close/>
                    <a:moveTo>
                      <a:pt x="29" y="40"/>
                    </a:moveTo>
                    <a:cubicBezTo>
                      <a:pt x="29" y="33"/>
                      <a:pt x="29" y="33"/>
                      <a:pt x="29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40"/>
                      <a:pt x="61" y="40"/>
                      <a:pt x="61" y="40"/>
                    </a:cubicBezTo>
                    <a:lnTo>
                      <a:pt x="29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66" name="Freeform 55">
                <a:extLst>
                  <a:ext uri="{FF2B5EF4-FFF2-40B4-BE49-F238E27FC236}">
                    <a16:creationId xmlns:a16="http://schemas.microsoft.com/office/drawing/2014/main" id="{F3337116-C7B5-EA47-9411-AF2C50E38D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7" y="3033"/>
                <a:ext cx="178" cy="192"/>
              </a:xfrm>
              <a:custGeom>
                <a:avLst/>
                <a:gdLst>
                  <a:gd name="T0" fmla="*/ 47 w 75"/>
                  <a:gd name="T1" fmla="*/ 12 h 78"/>
                  <a:gd name="T2" fmla="*/ 39 w 75"/>
                  <a:gd name="T3" fmla="*/ 0 h 78"/>
                  <a:gd name="T4" fmla="*/ 32 w 75"/>
                  <a:gd name="T5" fmla="*/ 5 h 78"/>
                  <a:gd name="T6" fmla="*/ 37 w 75"/>
                  <a:gd name="T7" fmla="*/ 13 h 78"/>
                  <a:gd name="T8" fmla="*/ 30 w 75"/>
                  <a:gd name="T9" fmla="*/ 13 h 78"/>
                  <a:gd name="T10" fmla="*/ 30 w 75"/>
                  <a:gd name="T11" fmla="*/ 13 h 78"/>
                  <a:gd name="T12" fmla="*/ 9 w 75"/>
                  <a:gd name="T13" fmla="*/ 13 h 78"/>
                  <a:gd name="T14" fmla="*/ 9 w 75"/>
                  <a:gd name="T15" fmla="*/ 40 h 78"/>
                  <a:gd name="T16" fmla="*/ 1 w 75"/>
                  <a:gd name="T17" fmla="*/ 76 h 78"/>
                  <a:gd name="T18" fmla="*/ 0 w 75"/>
                  <a:gd name="T19" fmla="*/ 78 h 78"/>
                  <a:gd name="T20" fmla="*/ 7 w 75"/>
                  <a:gd name="T21" fmla="*/ 78 h 78"/>
                  <a:gd name="T22" fmla="*/ 8 w 75"/>
                  <a:gd name="T23" fmla="*/ 78 h 78"/>
                  <a:gd name="T24" fmla="*/ 16 w 75"/>
                  <a:gd name="T25" fmla="*/ 41 h 78"/>
                  <a:gd name="T26" fmla="*/ 16 w 75"/>
                  <a:gd name="T27" fmla="*/ 21 h 78"/>
                  <a:gd name="T28" fmla="*/ 30 w 75"/>
                  <a:gd name="T29" fmla="*/ 21 h 78"/>
                  <a:gd name="T30" fmla="*/ 30 w 75"/>
                  <a:gd name="T31" fmla="*/ 21 h 78"/>
                  <a:gd name="T32" fmla="*/ 68 w 75"/>
                  <a:gd name="T33" fmla="*/ 21 h 78"/>
                  <a:gd name="T34" fmla="*/ 75 w 75"/>
                  <a:gd name="T35" fmla="*/ 13 h 78"/>
                  <a:gd name="T36" fmla="*/ 45 w 75"/>
                  <a:gd name="T37" fmla="*/ 13 h 78"/>
                  <a:gd name="T38" fmla="*/ 47 w 75"/>
                  <a:gd name="T39" fmla="*/ 1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5" h="78">
                    <a:moveTo>
                      <a:pt x="47" y="12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56"/>
                      <a:pt x="6" y="70"/>
                      <a:pt x="1" y="76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14" y="69"/>
                      <a:pt x="16" y="58"/>
                      <a:pt x="16" y="4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75" y="13"/>
                      <a:pt x="75" y="13"/>
                      <a:pt x="75" y="13"/>
                    </a:cubicBezTo>
                    <a:cubicBezTo>
                      <a:pt x="45" y="13"/>
                      <a:pt x="45" y="13"/>
                      <a:pt x="45" y="13"/>
                    </a:cubicBezTo>
                    <a:lnTo>
                      <a:pt x="47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bg2">
                      <a:lumMod val="40000"/>
                      <a:lumOff val="60000"/>
                    </a:schemeClr>
                  </a:solidFill>
                </a:endParaRPr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F77BE92-D525-D048-AFA4-3F6888970D9D}"/>
                </a:ext>
              </a:extLst>
            </p:cNvPr>
            <p:cNvSpPr txBox="1"/>
            <p:nvPr/>
          </p:nvSpPr>
          <p:spPr>
            <a:xfrm>
              <a:off x="6511487" y="6582325"/>
              <a:ext cx="582853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00" dirty="0">
                  <a:solidFill>
                    <a:schemeClr val="bg2">
                      <a:lumMod val="40000"/>
                      <a:lumOff val="60000"/>
                    </a:schemeClr>
                  </a:solidFill>
                </a:rPr>
                <a:t>版权所有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85E30E5-C630-8A41-9EDA-FAEC154796A9}"/>
                </a:ext>
              </a:extLst>
            </p:cNvPr>
            <p:cNvSpPr txBox="1"/>
            <p:nvPr/>
          </p:nvSpPr>
          <p:spPr>
            <a:xfrm>
              <a:off x="4952461" y="6569965"/>
              <a:ext cx="63132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bg2">
                      <a:lumMod val="40000"/>
                      <a:lumOff val="60000"/>
                    </a:schemeClr>
                  </a:solidFill>
                  <a:latin typeface="+mj-lt"/>
                </a:rPr>
                <a:t>© </a:t>
              </a:r>
              <a:r>
                <a:rPr lang="en-US" altLang="zh-CN" sz="800" dirty="0">
                  <a:solidFill>
                    <a:schemeClr val="bg2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2022</a:t>
              </a:r>
              <a:endParaRPr lang="zh-CN" altLang="en-US" sz="800" dirty="0">
                <a:solidFill>
                  <a:schemeClr val="bg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26970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764C24-7E44-40E7-A540-72BB39868355}" type="slidenum">
              <a:rPr lang="zh-CN" altLang="en-US" smtClean="0"/>
              <a:pPr/>
              <a:t>10</a:t>
            </a:fld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65111" y="800100"/>
          <a:ext cx="11699876" cy="5774870"/>
        </p:xfrm>
        <a:graphic>
          <a:graphicData uri="http://schemas.openxmlformats.org/drawingml/2006/table">
            <a:tbl>
              <a:tblPr/>
              <a:tblGrid>
                <a:gridCol w="1345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55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513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843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27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5214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品牌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车型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预计升级时间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预计升级内容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备注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2184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蔚来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Alder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平台车型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年第二季度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NIO App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相册快传、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NIO App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寻车照片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2184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理想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所有</a:t>
                      </a: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AD Max 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用户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年第二季度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通勤</a:t>
                      </a: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NOA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全量推送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218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L7、L8、L9、MEGA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年第三季度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智能掉头辅助：整车转向半径减少 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0.5-1.0 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米；无图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NOA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2184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极氪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极氪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001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年第二季度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旧款极氪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001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：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LCC+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增强版车道居中辅助：大曲率弯道通行、大型十字路通行、占道识别避让；智能泊车：超窄车位、斜列车位、断头路车位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218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新款极氪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001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：指尖泊车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82184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智己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无图城市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NOA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（能够支持在城区主干道路内、城市复杂路况中按导航路径行驶，并实现自动跟车、智能变换车道、无保护路口转弯和障碍物绕行避让等功能）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82184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智界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S7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机械车位泊车辅助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82184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哪吒汽车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哪吒</a:t>
                      </a: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大模型产品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NETA“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乾坤圈”上车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82184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吉利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银河</a:t>
                      </a: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L7、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银河</a:t>
                      </a: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L6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年第四季度或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2025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年一季度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FlymeAuto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8155 </a:t>
                      </a:r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竖屏版</a:t>
                      </a: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812" marR="7812" marT="7812" marB="0" anchor="ctr">
                    <a:lnL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6" name="标题 2"/>
          <p:cNvSpPr txBox="1">
            <a:spLocks/>
          </p:cNvSpPr>
          <p:nvPr/>
        </p:nvSpPr>
        <p:spPr>
          <a:xfrm>
            <a:off x="246426" y="186522"/>
            <a:ext cx="11554730" cy="523220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altLang="zh-CN" sz="2800" dirty="0"/>
              <a:t>OTA</a:t>
            </a:r>
            <a:r>
              <a:rPr lang="zh-CN" altLang="en-US" sz="2800" dirty="0"/>
              <a:t>升级预告（一）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6344" y="37879"/>
            <a:ext cx="20859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651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764C24-7E44-40E7-A540-72BB39868355}" type="slidenum">
              <a:rPr lang="zh-CN" altLang="en-US" smtClean="0"/>
              <a:pPr/>
              <a:t>11</a:t>
            </a:fld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65111" y="800100"/>
          <a:ext cx="11699876" cy="5557158"/>
        </p:xfrm>
        <a:graphic>
          <a:graphicData uri="http://schemas.openxmlformats.org/drawingml/2006/table">
            <a:tbl>
              <a:tblPr/>
              <a:tblGrid>
                <a:gridCol w="13750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65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513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843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27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5214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品牌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车型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预计升级时间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预计升级内容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备注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47A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7743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腾势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腾势</a:t>
                      </a: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N7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年第四季度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高快领航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7743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仰望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仰望</a:t>
                      </a: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U8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年第二季度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智能限速、车道居中辅助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774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仰望</a:t>
                      </a: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U8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年第三季度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城市领航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7743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路特斯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EMEYA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月中旬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平行车手：路特斯通过远程驾驶舱及云端平台，远程操控车辆，为用户一键挪车、一键泊车的尊享服务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7743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宝骏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云朵（灵犀版）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年第三季度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城市记忆领航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774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Polestar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Polestar 4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全量推送高速</a:t>
                      </a: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NPA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功能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27743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别克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世纪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年内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别克</a:t>
                      </a:r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NOP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智慧领航功能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27743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比亚迪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款宋 </a:t>
                      </a: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PLUS DM-i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年第三季度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车机</a:t>
                      </a:r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4.0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7812" marR="7812" marT="7812" marB="0" anchor="ctr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6" name="标题 2"/>
          <p:cNvSpPr txBox="1">
            <a:spLocks/>
          </p:cNvSpPr>
          <p:nvPr/>
        </p:nvSpPr>
        <p:spPr>
          <a:xfrm>
            <a:off x="246426" y="186522"/>
            <a:ext cx="11554730" cy="523220"/>
          </a:xfrm>
          <a:prstGeom prst="rect">
            <a:avLst/>
          </a:prstGeom>
          <a:ln>
            <a:noFill/>
          </a:ln>
          <a:effectLst>
            <a:innerShdw blurRad="114300">
              <a:srgbClr val="2878AA">
                <a:alpha val="39000"/>
              </a:srgbClr>
            </a:innerShdw>
          </a:effectLst>
        </p:spPr>
        <p:txBody>
          <a:bodyPr wrap="square" anchor="t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zh-CN" altLang="en-US" sz="3200" b="1" kern="1200" spc="100" baseline="0" dirty="0">
                <a:gradFill>
                  <a:gsLst>
                    <a:gs pos="100000">
                      <a:srgbClr val="5E5E5D"/>
                    </a:gs>
                    <a:gs pos="14000">
                      <a:srgbClr val="0B0B0C"/>
                    </a:gs>
                  </a:gsLst>
                  <a:lin ang="5400000" scaled="0"/>
                </a:gra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altLang="zh-CN" sz="2800" dirty="0"/>
              <a:t>OTA</a:t>
            </a:r>
            <a:r>
              <a:rPr lang="zh-CN" altLang="en-US" sz="2800" dirty="0"/>
              <a:t>升级预告（二）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6344" y="37879"/>
            <a:ext cx="20859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5614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3"/>
          <p:cNvSpPr txBox="1">
            <a:spLocks/>
          </p:cNvSpPr>
          <p:nvPr/>
        </p:nvSpPr>
        <p:spPr>
          <a:xfrm>
            <a:off x="351964" y="171581"/>
            <a:ext cx="11485563" cy="579438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rgbClr val="4F59AC"/>
                </a:solidFill>
                <a:latin typeface="+mj-ea"/>
                <a:sym typeface="Arial"/>
              </a:rPr>
              <a:t>附： </a:t>
            </a:r>
            <a:r>
              <a:rPr lang="en-US" altLang="zh-CN" sz="2800" b="1" dirty="0">
                <a:solidFill>
                  <a:srgbClr val="4F59AC"/>
                </a:solidFill>
                <a:latin typeface="+mj-ea"/>
                <a:sym typeface="Arial"/>
              </a:rPr>
              <a:t>OTA</a:t>
            </a:r>
            <a:r>
              <a:rPr lang="zh-CN" altLang="en-US" sz="2800" b="1" dirty="0">
                <a:solidFill>
                  <a:srgbClr val="4F59AC"/>
                </a:solidFill>
                <a:latin typeface="+mj-ea"/>
                <a:sym typeface="Arial"/>
              </a:rPr>
              <a:t>运营活动汇总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9191918"/>
              </p:ext>
            </p:extLst>
          </p:nvPr>
        </p:nvGraphicFramePr>
        <p:xfrm>
          <a:off x="265113" y="800093"/>
          <a:ext cx="11699876" cy="5564611"/>
        </p:xfrm>
        <a:graphic>
          <a:graphicData uri="http://schemas.openxmlformats.org/drawingml/2006/table">
            <a:tbl>
              <a:tblPr/>
              <a:tblGrid>
                <a:gridCol w="11389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93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83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259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574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309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3892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28047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品牌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升级版本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升级时间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运营活动类型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运营活动详情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活动发布时间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发布平台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047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小鹏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XOS 5.1.0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05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升级内容 图文说明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520 AI DAY， 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小鹏开启</a:t>
                      </a: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智驾时代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05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小鹏公众号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047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理想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V5.2.0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05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升级内容 图文说明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OTA5.2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重磅升级，理想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NEGA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、理想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系列即将开启推送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05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理想公众号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047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小米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Xiaomi 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HyperOS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1.1.2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05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升级内容 图文说明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小米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SU7 OTA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更新来了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05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小米公众号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047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极氪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ZEEKR OS 6.1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05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升级内容 图文说明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极氪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007 </a:t>
                      </a:r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OS 6.1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正式开启推送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05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极氪公众号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047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阿维塔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AVATR.OS 3.3.0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05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升级内容 图文说明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双车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OTA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推送升级！ 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AVATR.OS 3.3.0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正式开启推送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05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阿维塔公众号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047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哈弗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Haval-2024.5.17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05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升级内容 图文说明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一张图了解哈弗猛龙第二次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OTA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05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哈弗公众号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047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极狐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V2.4.0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05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升级内容 图文说明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极狐阿尔法系列车型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OTA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升级，出行体验再刷新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05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极狐公众号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047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岚图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V1.3.11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05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升级内容 图文说明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岚图追光第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次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OTA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来了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05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岚图公众号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047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哪吒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V1.5.0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05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升级内容 图文说明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哪吒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GT 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第五次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OTA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升级来了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05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哪吒公众号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047">
                <a:tc vMerge="1">
                  <a:txBody>
                    <a:bodyPr/>
                    <a:lstStyle/>
                    <a:p>
                      <a:pPr algn="ctr" rtl="0" fontAlgn="ctr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V1.9.2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05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升级内容 图文说明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哪吒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 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第八次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OTA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来了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05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哪吒公众号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047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星途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EXEED OS 1.2.0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05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升级内容 图文说明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O！ OOOOOTA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来了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星途公众号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28047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智界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V4.2.3.6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05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07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升级内容 图文说明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O！TA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更懂你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05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07</a:t>
                      </a:r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智界公众号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46344" y="37879"/>
            <a:ext cx="2085975" cy="6572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282949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06" y="1716667"/>
            <a:ext cx="4322850" cy="2720634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谢谢！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02F3C143-32E3-8740-90AE-CD09B1AF33A3}"/>
              </a:ext>
            </a:extLst>
          </p:cNvPr>
          <p:cNvGrpSpPr/>
          <p:nvPr/>
        </p:nvGrpSpPr>
        <p:grpSpPr>
          <a:xfrm>
            <a:off x="9419720" y="3066936"/>
            <a:ext cx="1054150" cy="1016952"/>
            <a:chOff x="10265788" y="4989760"/>
            <a:chExt cx="1296000" cy="1295998"/>
          </a:xfrm>
        </p:grpSpPr>
        <p:sp>
          <p:nvSpPr>
            <p:cNvPr id="7" name="立方体 6">
              <a:extLst>
                <a:ext uri="{FF2B5EF4-FFF2-40B4-BE49-F238E27FC236}">
                  <a16:creationId xmlns:a16="http://schemas.microsoft.com/office/drawing/2014/main" id="{0B18ADBB-F53E-1C41-973A-F051FC3714DC}"/>
                </a:ext>
              </a:extLst>
            </p:cNvPr>
            <p:cNvSpPr>
              <a:spLocks noChangeAspect="1"/>
            </p:cNvSpPr>
            <p:nvPr/>
          </p:nvSpPr>
          <p:spPr bwMode="auto">
            <a:xfrm rot="5400000">
              <a:off x="10265789" y="4989759"/>
              <a:ext cx="1295998" cy="1296000"/>
            </a:xfrm>
            <a:prstGeom prst="cube">
              <a:avLst>
                <a:gd name="adj" fmla="val 3108"/>
              </a:avLst>
            </a:prstGeom>
            <a:gradFill flip="none" rotWithShape="1">
              <a:gsLst>
                <a:gs pos="49000">
                  <a:srgbClr val="1778ED">
                    <a:alpha val="58000"/>
                  </a:srgbClr>
                </a:gs>
                <a:gs pos="91000">
                  <a:srgbClr val="1778ED">
                    <a:alpha val="48000"/>
                  </a:srgbClr>
                </a:gs>
                <a:gs pos="2000">
                  <a:srgbClr val="1778ED">
                    <a:alpha val="22000"/>
                  </a:srgbClr>
                </a:gs>
              </a:gsLst>
              <a:lin ang="4200000" scaled="0"/>
              <a:tileRect/>
            </a:gradFill>
            <a:ln w="6350">
              <a:gradFill>
                <a:gsLst>
                  <a:gs pos="0">
                    <a:schemeClr val="accent1">
                      <a:lumMod val="45000"/>
                      <a:lumOff val="55000"/>
                      <a:alpha val="0"/>
                    </a:schemeClr>
                  </a:gs>
                  <a:gs pos="47000">
                    <a:schemeClr val="accent1">
                      <a:lumMod val="75000"/>
                    </a:schemeClr>
                  </a:gs>
                  <a:gs pos="99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2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pic>
          <p:nvPicPr>
            <p:cNvPr id="8" name="图片 120">
              <a:extLst>
                <a:ext uri="{FF2B5EF4-FFF2-40B4-BE49-F238E27FC236}">
                  <a16:creationId xmlns:a16="http://schemas.microsoft.com/office/drawing/2014/main" id="{EE43D2F7-5D7D-6D4B-925D-E9B4586C807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0275682" y="4998806"/>
              <a:ext cx="1241277" cy="1241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3302A1D3-BB17-7049-8677-97E980BCFF1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2097" y="6557476"/>
            <a:ext cx="1727807" cy="2456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8826" y="3066936"/>
            <a:ext cx="994409" cy="9944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4A7338D5-B0F8-A51B-4931-7D6312DBF226}"/>
              </a:ext>
            </a:extLst>
          </p:cNvPr>
          <p:cNvSpPr txBox="1"/>
          <p:nvPr/>
        </p:nvSpPr>
        <p:spPr>
          <a:xfrm>
            <a:off x="4540068" y="1501513"/>
            <a:ext cx="36614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中国汽车流通协会乘用车市场信息联席分会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DA8BB5B-9A92-13ED-78A4-3C9448992822}"/>
              </a:ext>
            </a:extLst>
          </p:cNvPr>
          <p:cNvSpPr txBox="1"/>
          <p:nvPr/>
        </p:nvSpPr>
        <p:spPr>
          <a:xfrm>
            <a:off x="4878222" y="2185557"/>
            <a:ext cx="21907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021-52680968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BFA6368-741F-C5A9-FB9B-007ED6D1CA12}"/>
              </a:ext>
            </a:extLst>
          </p:cNvPr>
          <p:cNvSpPr txBox="1"/>
          <p:nvPr/>
        </p:nvSpPr>
        <p:spPr>
          <a:xfrm>
            <a:off x="4885207" y="2407172"/>
            <a:ext cx="25047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cpcanews@sxtauto.com.cn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72C108D-FB98-87B4-00F4-E1C73B44FB3C}"/>
              </a:ext>
            </a:extLst>
          </p:cNvPr>
          <p:cNvSpPr txBox="1"/>
          <p:nvPr/>
        </p:nvSpPr>
        <p:spPr>
          <a:xfrm>
            <a:off x="4895366" y="2629422"/>
            <a:ext cx="18164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www.cpcaauto.com</a:t>
            </a:r>
          </a:p>
        </p:txBody>
      </p:sp>
      <p:sp>
        <p:nvSpPr>
          <p:cNvPr id="16" name="Freeform 51">
            <a:extLst>
              <a:ext uri="{FF2B5EF4-FFF2-40B4-BE49-F238E27FC236}">
                <a16:creationId xmlns:a16="http://schemas.microsoft.com/office/drawing/2014/main" id="{1B7BEFEA-72C5-0E1B-5A56-BA0CE77E0A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8512" y="2452257"/>
            <a:ext cx="208280" cy="158115"/>
          </a:xfrm>
          <a:custGeom>
            <a:avLst/>
            <a:gdLst>
              <a:gd name="T0" fmla="*/ 8120 w 461"/>
              <a:gd name="T1" fmla="*/ 12182 h 285"/>
              <a:gd name="T2" fmla="*/ 8120 w 461"/>
              <a:gd name="T3" fmla="*/ 12182 h 285"/>
              <a:gd name="T4" fmla="*/ 91576 w 461"/>
              <a:gd name="T5" fmla="*/ 56398 h 285"/>
              <a:gd name="T6" fmla="*/ 104207 w 461"/>
              <a:gd name="T7" fmla="*/ 60008 h 285"/>
              <a:gd name="T8" fmla="*/ 111876 w 461"/>
              <a:gd name="T9" fmla="*/ 56398 h 285"/>
              <a:gd name="T10" fmla="*/ 195783 w 461"/>
              <a:gd name="T11" fmla="*/ 12182 h 285"/>
              <a:gd name="T12" fmla="*/ 199843 w 461"/>
              <a:gd name="T13" fmla="*/ 0 h 285"/>
              <a:gd name="T14" fmla="*/ 8120 w 461"/>
              <a:gd name="T15" fmla="*/ 0 h 285"/>
              <a:gd name="T16" fmla="*/ 8120 w 461"/>
              <a:gd name="T17" fmla="*/ 12182 h 285"/>
              <a:gd name="T18" fmla="*/ 199843 w 461"/>
              <a:gd name="T19" fmla="*/ 36095 h 285"/>
              <a:gd name="T20" fmla="*/ 199843 w 461"/>
              <a:gd name="T21" fmla="*/ 36095 h 285"/>
              <a:gd name="T22" fmla="*/ 111876 w 461"/>
              <a:gd name="T23" fmla="*/ 80311 h 285"/>
              <a:gd name="T24" fmla="*/ 104207 w 461"/>
              <a:gd name="T25" fmla="*/ 80311 h 285"/>
              <a:gd name="T26" fmla="*/ 91576 w 461"/>
              <a:gd name="T27" fmla="*/ 80311 h 285"/>
              <a:gd name="T28" fmla="*/ 8120 w 461"/>
              <a:gd name="T29" fmla="*/ 36095 h 285"/>
              <a:gd name="T30" fmla="*/ 4060 w 461"/>
              <a:gd name="T31" fmla="*/ 36095 h 285"/>
              <a:gd name="T32" fmla="*/ 4060 w 461"/>
              <a:gd name="T33" fmla="*/ 120015 h 285"/>
              <a:gd name="T34" fmla="*/ 15789 w 461"/>
              <a:gd name="T35" fmla="*/ 128137 h 285"/>
              <a:gd name="T36" fmla="*/ 191723 w 461"/>
              <a:gd name="T37" fmla="*/ 128137 h 285"/>
              <a:gd name="T38" fmla="*/ 203903 w 461"/>
              <a:gd name="T39" fmla="*/ 120015 h 285"/>
              <a:gd name="T40" fmla="*/ 203903 w 461"/>
              <a:gd name="T41" fmla="*/ 36095 h 285"/>
              <a:gd name="T42" fmla="*/ 199843 w 461"/>
              <a:gd name="T43" fmla="*/ 36095 h 28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61" h="285">
                <a:moveTo>
                  <a:pt x="18" y="27"/>
                </a:moveTo>
                <a:lnTo>
                  <a:pt x="18" y="27"/>
                </a:lnTo>
                <a:cubicBezTo>
                  <a:pt x="35" y="35"/>
                  <a:pt x="203" y="125"/>
                  <a:pt x="203" y="125"/>
                </a:cubicBezTo>
                <a:cubicBezTo>
                  <a:pt x="212" y="133"/>
                  <a:pt x="221" y="133"/>
                  <a:pt x="231" y="133"/>
                </a:cubicBezTo>
                <a:cubicBezTo>
                  <a:pt x="239" y="133"/>
                  <a:pt x="248" y="133"/>
                  <a:pt x="248" y="125"/>
                </a:cubicBezTo>
                <a:cubicBezTo>
                  <a:pt x="256" y="125"/>
                  <a:pt x="425" y="35"/>
                  <a:pt x="434" y="27"/>
                </a:cubicBezTo>
                <a:cubicBezTo>
                  <a:pt x="452" y="18"/>
                  <a:pt x="460" y="0"/>
                  <a:pt x="443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0" y="0"/>
                  <a:pt x="9" y="18"/>
                  <a:pt x="18" y="27"/>
                </a:cubicBezTo>
                <a:close/>
                <a:moveTo>
                  <a:pt x="443" y="80"/>
                </a:moveTo>
                <a:lnTo>
                  <a:pt x="443" y="80"/>
                </a:lnTo>
                <a:cubicBezTo>
                  <a:pt x="434" y="80"/>
                  <a:pt x="256" y="169"/>
                  <a:pt x="248" y="178"/>
                </a:cubicBezTo>
                <a:cubicBezTo>
                  <a:pt x="248" y="178"/>
                  <a:pt x="239" y="178"/>
                  <a:pt x="231" y="178"/>
                </a:cubicBezTo>
                <a:cubicBezTo>
                  <a:pt x="221" y="178"/>
                  <a:pt x="212" y="178"/>
                  <a:pt x="203" y="178"/>
                </a:cubicBezTo>
                <a:cubicBezTo>
                  <a:pt x="194" y="169"/>
                  <a:pt x="27" y="80"/>
                  <a:pt x="18" y="80"/>
                </a:cubicBezTo>
                <a:cubicBezTo>
                  <a:pt x="9" y="72"/>
                  <a:pt x="9" y="80"/>
                  <a:pt x="9" y="80"/>
                </a:cubicBezTo>
                <a:cubicBezTo>
                  <a:pt x="9" y="88"/>
                  <a:pt x="9" y="266"/>
                  <a:pt x="9" y="266"/>
                </a:cubicBezTo>
                <a:cubicBezTo>
                  <a:pt x="9" y="275"/>
                  <a:pt x="18" y="284"/>
                  <a:pt x="35" y="284"/>
                </a:cubicBezTo>
                <a:cubicBezTo>
                  <a:pt x="425" y="284"/>
                  <a:pt x="425" y="284"/>
                  <a:pt x="425" y="284"/>
                </a:cubicBezTo>
                <a:cubicBezTo>
                  <a:pt x="443" y="284"/>
                  <a:pt x="452" y="275"/>
                  <a:pt x="452" y="266"/>
                </a:cubicBezTo>
                <a:cubicBezTo>
                  <a:pt x="452" y="266"/>
                  <a:pt x="452" y="88"/>
                  <a:pt x="452" y="80"/>
                </a:cubicBezTo>
                <a:cubicBezTo>
                  <a:pt x="452" y="80"/>
                  <a:pt x="452" y="72"/>
                  <a:pt x="443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9" name="Freeform 231">
            <a:extLst>
              <a:ext uri="{FF2B5EF4-FFF2-40B4-BE49-F238E27FC236}">
                <a16:creationId xmlns:a16="http://schemas.microsoft.com/office/drawing/2014/main" id="{5EF16833-248A-B39E-1036-F830E0D708BA}"/>
              </a:ext>
            </a:extLst>
          </p:cNvPr>
          <p:cNvSpPr>
            <a:spLocks noEditPoints="1"/>
          </p:cNvSpPr>
          <p:nvPr/>
        </p:nvSpPr>
        <p:spPr>
          <a:xfrm>
            <a:off x="4659782" y="2200797"/>
            <a:ext cx="203835" cy="200025"/>
          </a:xfrm>
          <a:custGeom>
            <a:avLst/>
            <a:gdLst/>
            <a:ahLst/>
            <a:cxnLst>
              <a:cxn ang="0">
                <a:pos x="688945793" y="558997452"/>
              </a:cxn>
              <a:cxn ang="0">
                <a:pos x="560497809" y="689827597"/>
              </a:cxn>
              <a:cxn ang="0">
                <a:pos x="128447984" y="689827597"/>
              </a:cxn>
              <a:cxn ang="0">
                <a:pos x="0" y="558997452"/>
              </a:cxn>
              <a:cxn ang="0">
                <a:pos x="0" y="118935555"/>
              </a:cxn>
              <a:cxn ang="0">
                <a:pos x="128447984" y="0"/>
              </a:cxn>
              <a:cxn ang="0">
                <a:pos x="560497809" y="0"/>
              </a:cxn>
              <a:cxn ang="0">
                <a:pos x="688945793" y="118935555"/>
              </a:cxn>
              <a:cxn ang="0">
                <a:pos x="688945793" y="558997452"/>
              </a:cxn>
              <a:cxn ang="0">
                <a:pos x="572174277" y="463851078"/>
              </a:cxn>
              <a:cxn ang="0">
                <a:pos x="490435583" y="416276166"/>
              </a:cxn>
              <a:cxn ang="0">
                <a:pos x="467082646" y="404381576"/>
              </a:cxn>
              <a:cxn ang="0">
                <a:pos x="397020420" y="463851078"/>
              </a:cxn>
              <a:cxn ang="0">
                <a:pos x="373664067" y="451956488"/>
              </a:cxn>
              <a:cxn ang="0">
                <a:pos x="233539615" y="321126343"/>
              </a:cxn>
              <a:cxn ang="0">
                <a:pos x="221863146" y="285446021"/>
              </a:cxn>
              <a:cxn ang="0">
                <a:pos x="280248904" y="225976519"/>
              </a:cxn>
              <a:cxn ang="0">
                <a:pos x="268572436" y="190296198"/>
              </a:cxn>
              <a:cxn ang="0">
                <a:pos x="221863146" y="107040965"/>
              </a:cxn>
              <a:cxn ang="0">
                <a:pos x="210186678" y="107040965"/>
              </a:cxn>
              <a:cxn ang="0">
                <a:pos x="163477388" y="118935555"/>
              </a:cxn>
              <a:cxn ang="0">
                <a:pos x="116771516" y="225976519"/>
              </a:cxn>
              <a:cxn ang="0">
                <a:pos x="140124452" y="309231753"/>
              </a:cxn>
              <a:cxn ang="0">
                <a:pos x="373664067" y="547106311"/>
              </a:cxn>
              <a:cxn ang="0">
                <a:pos x="467082646" y="570892042"/>
              </a:cxn>
              <a:cxn ang="0">
                <a:pos x="560497809" y="523317131"/>
              </a:cxn>
              <a:cxn ang="0">
                <a:pos x="572174277" y="475742219"/>
              </a:cxn>
              <a:cxn ang="0">
                <a:pos x="572174277" y="463851078"/>
              </a:cxn>
            </a:cxnLst>
            <a:rect l="0" t="0" r="0" b="0"/>
            <a:pathLst>
              <a:path w="59" h="58">
                <a:moveTo>
                  <a:pt x="59" y="47"/>
                </a:moveTo>
                <a:cubicBezTo>
                  <a:pt x="59" y="53"/>
                  <a:pt x="54" y="58"/>
                  <a:pt x="48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0"/>
                  <a:pt x="59" y="4"/>
                  <a:pt x="59" y="10"/>
                </a:cubicBezTo>
                <a:lnTo>
                  <a:pt x="59" y="47"/>
                </a:lnTo>
                <a:close/>
                <a:moveTo>
                  <a:pt x="49" y="39"/>
                </a:moveTo>
                <a:cubicBezTo>
                  <a:pt x="49" y="39"/>
                  <a:pt x="43" y="36"/>
                  <a:pt x="42" y="35"/>
                </a:cubicBezTo>
                <a:cubicBezTo>
                  <a:pt x="41" y="35"/>
                  <a:pt x="41" y="34"/>
                  <a:pt x="40" y="34"/>
                </a:cubicBezTo>
                <a:cubicBezTo>
                  <a:pt x="38" y="34"/>
                  <a:pt x="36" y="39"/>
                  <a:pt x="34" y="39"/>
                </a:cubicBezTo>
                <a:cubicBezTo>
                  <a:pt x="33" y="39"/>
                  <a:pt x="32" y="38"/>
                  <a:pt x="32" y="38"/>
                </a:cubicBezTo>
                <a:cubicBezTo>
                  <a:pt x="27" y="35"/>
                  <a:pt x="23" y="32"/>
                  <a:pt x="20" y="27"/>
                </a:cubicBezTo>
                <a:cubicBezTo>
                  <a:pt x="20" y="26"/>
                  <a:pt x="19" y="25"/>
                  <a:pt x="19" y="24"/>
                </a:cubicBezTo>
                <a:cubicBezTo>
                  <a:pt x="19" y="23"/>
                  <a:pt x="24" y="20"/>
                  <a:pt x="24" y="19"/>
                </a:cubicBezTo>
                <a:cubicBezTo>
                  <a:pt x="24" y="18"/>
                  <a:pt x="23" y="17"/>
                  <a:pt x="23" y="16"/>
                </a:cubicBezTo>
                <a:cubicBezTo>
                  <a:pt x="22" y="15"/>
                  <a:pt x="20" y="10"/>
                  <a:pt x="19" y="9"/>
                </a:cubicBezTo>
                <a:cubicBezTo>
                  <a:pt x="19" y="9"/>
                  <a:pt x="19" y="9"/>
                  <a:pt x="18" y="9"/>
                </a:cubicBezTo>
                <a:cubicBezTo>
                  <a:pt x="17" y="9"/>
                  <a:pt x="15" y="10"/>
                  <a:pt x="14" y="10"/>
                </a:cubicBezTo>
                <a:cubicBezTo>
                  <a:pt x="12" y="11"/>
                  <a:pt x="10" y="16"/>
                  <a:pt x="10" y="19"/>
                </a:cubicBezTo>
                <a:cubicBezTo>
                  <a:pt x="10" y="21"/>
                  <a:pt x="11" y="24"/>
                  <a:pt x="12" y="26"/>
                </a:cubicBezTo>
                <a:cubicBezTo>
                  <a:pt x="15" y="34"/>
                  <a:pt x="24" y="43"/>
                  <a:pt x="32" y="46"/>
                </a:cubicBezTo>
                <a:cubicBezTo>
                  <a:pt x="35" y="47"/>
                  <a:pt x="37" y="48"/>
                  <a:pt x="40" y="48"/>
                </a:cubicBezTo>
                <a:cubicBezTo>
                  <a:pt x="42" y="48"/>
                  <a:pt x="47" y="46"/>
                  <a:pt x="48" y="44"/>
                </a:cubicBezTo>
                <a:cubicBezTo>
                  <a:pt x="49" y="43"/>
                  <a:pt x="49" y="41"/>
                  <a:pt x="49" y="40"/>
                </a:cubicBezTo>
                <a:cubicBezTo>
                  <a:pt x="49" y="40"/>
                  <a:pt x="49" y="40"/>
                  <a:pt x="49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0" name="图形 19">
            <a:extLst>
              <a:ext uri="{FF2B5EF4-FFF2-40B4-BE49-F238E27FC236}">
                <a16:creationId xmlns:a16="http://schemas.microsoft.com/office/drawing/2014/main" id="{D575480A-92F8-9D17-F1CC-E3B41FCB434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646447" y="2636407"/>
            <a:ext cx="213995" cy="213995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1ADBA452-8B65-5FC5-A27A-16C09CE63425}"/>
              </a:ext>
            </a:extLst>
          </p:cNvPr>
          <p:cNvSpPr txBox="1"/>
          <p:nvPr/>
        </p:nvSpPr>
        <p:spPr>
          <a:xfrm>
            <a:off x="4847106" y="1918222"/>
            <a:ext cx="32574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上海市普陀区武宁路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423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号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18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号楼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1103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室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A3E6EB7-B197-534C-692A-DF2CCB653427}"/>
              </a:ext>
            </a:extLst>
          </p:cNvPr>
          <p:cNvSpPr txBox="1"/>
          <p:nvPr/>
        </p:nvSpPr>
        <p:spPr>
          <a:xfrm>
            <a:off x="6224422" y="2185557"/>
            <a:ext cx="926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200062</a:t>
            </a:r>
          </a:p>
        </p:txBody>
      </p:sp>
      <p:sp>
        <p:nvSpPr>
          <p:cNvPr id="23" name="Freeform 16">
            <a:extLst>
              <a:ext uri="{FF2B5EF4-FFF2-40B4-BE49-F238E27FC236}">
                <a16:creationId xmlns:a16="http://schemas.microsoft.com/office/drawing/2014/main" id="{A78222E6-A532-9073-3070-066F6C59FDB3}"/>
              </a:ext>
            </a:extLst>
          </p:cNvPr>
          <p:cNvSpPr/>
          <p:nvPr/>
        </p:nvSpPr>
        <p:spPr>
          <a:xfrm>
            <a:off x="6059322" y="2200797"/>
            <a:ext cx="181610" cy="198755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1300853838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1300853838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1363672152" y="2147483646"/>
              </a:cxn>
              <a:cxn ang="0">
                <a:pos x="0" y="2147483646"/>
              </a:cxn>
              <a:cxn ang="0">
                <a:pos x="1363672152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1363672152" y="2147483646"/>
              </a:cxn>
              <a:cxn ang="0">
                <a:pos x="1363672152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1363672152" y="2147483646"/>
              </a:cxn>
              <a:cxn ang="0">
                <a:pos x="0" y="2147483646"/>
              </a:cxn>
              <a:cxn ang="0">
                <a:pos x="1363672152" y="2147483646"/>
              </a:cxn>
              <a:cxn ang="0">
                <a:pos x="1363672152" y="2147483646"/>
              </a:cxn>
              <a:cxn ang="0">
                <a:pos x="1363672152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1363672152" y="2147483646"/>
              </a:cxn>
              <a:cxn ang="0">
                <a:pos x="0" y="2147483646"/>
              </a:cxn>
              <a:cxn ang="0">
                <a:pos x="1363672152" y="2147483646"/>
              </a:cxn>
            </a:cxnLst>
            <a:rect l="0" t="0" r="0" b="0"/>
            <a:pathLst>
              <a:path w="475" h="552">
                <a:moveTo>
                  <a:pt x="446" y="551"/>
                </a:moveTo>
                <a:lnTo>
                  <a:pt x="446" y="551"/>
                </a:lnTo>
                <a:cubicBezTo>
                  <a:pt x="417" y="551"/>
                  <a:pt x="417" y="551"/>
                  <a:pt x="417" y="551"/>
                </a:cubicBezTo>
                <a:cubicBezTo>
                  <a:pt x="417" y="0"/>
                  <a:pt x="417" y="0"/>
                  <a:pt x="417" y="0"/>
                </a:cubicBezTo>
                <a:cubicBezTo>
                  <a:pt x="446" y="0"/>
                  <a:pt x="446" y="0"/>
                  <a:pt x="446" y="0"/>
                </a:cubicBezTo>
                <a:cubicBezTo>
                  <a:pt x="460" y="0"/>
                  <a:pt x="474" y="14"/>
                  <a:pt x="474" y="28"/>
                </a:cubicBezTo>
                <a:cubicBezTo>
                  <a:pt x="474" y="523"/>
                  <a:pt x="474" y="523"/>
                  <a:pt x="474" y="523"/>
                </a:cubicBezTo>
                <a:cubicBezTo>
                  <a:pt x="474" y="537"/>
                  <a:pt x="460" y="551"/>
                  <a:pt x="446" y="551"/>
                </a:cubicBezTo>
                <a:close/>
                <a:moveTo>
                  <a:pt x="57" y="523"/>
                </a:moveTo>
                <a:lnTo>
                  <a:pt x="57" y="523"/>
                </a:lnTo>
                <a:cubicBezTo>
                  <a:pt x="57" y="495"/>
                  <a:pt x="57" y="495"/>
                  <a:pt x="57" y="495"/>
                </a:cubicBezTo>
                <a:cubicBezTo>
                  <a:pt x="106" y="495"/>
                  <a:pt x="106" y="495"/>
                  <a:pt x="106" y="495"/>
                </a:cubicBezTo>
                <a:cubicBezTo>
                  <a:pt x="135" y="495"/>
                  <a:pt x="163" y="466"/>
                  <a:pt x="163" y="438"/>
                </a:cubicBezTo>
                <a:cubicBezTo>
                  <a:pt x="163" y="403"/>
                  <a:pt x="135" y="381"/>
                  <a:pt x="106" y="381"/>
                </a:cubicBezTo>
                <a:cubicBezTo>
                  <a:pt x="57" y="381"/>
                  <a:pt x="57" y="381"/>
                  <a:pt x="57" y="381"/>
                </a:cubicBezTo>
                <a:cubicBezTo>
                  <a:pt x="57" y="332"/>
                  <a:pt x="57" y="332"/>
                  <a:pt x="57" y="332"/>
                </a:cubicBezTo>
                <a:cubicBezTo>
                  <a:pt x="106" y="332"/>
                  <a:pt x="106" y="332"/>
                  <a:pt x="106" y="332"/>
                </a:cubicBezTo>
                <a:cubicBezTo>
                  <a:pt x="135" y="332"/>
                  <a:pt x="163" y="304"/>
                  <a:pt x="163" y="275"/>
                </a:cubicBezTo>
                <a:cubicBezTo>
                  <a:pt x="163" y="247"/>
                  <a:pt x="135" y="219"/>
                  <a:pt x="106" y="219"/>
                </a:cubicBezTo>
                <a:cubicBezTo>
                  <a:pt x="57" y="219"/>
                  <a:pt x="57" y="219"/>
                  <a:pt x="57" y="219"/>
                </a:cubicBezTo>
                <a:cubicBezTo>
                  <a:pt x="57" y="169"/>
                  <a:pt x="57" y="169"/>
                  <a:pt x="57" y="169"/>
                </a:cubicBezTo>
                <a:cubicBezTo>
                  <a:pt x="106" y="169"/>
                  <a:pt x="106" y="169"/>
                  <a:pt x="106" y="169"/>
                </a:cubicBezTo>
                <a:cubicBezTo>
                  <a:pt x="135" y="169"/>
                  <a:pt x="163" y="148"/>
                  <a:pt x="163" y="113"/>
                </a:cubicBezTo>
                <a:cubicBezTo>
                  <a:pt x="163" y="85"/>
                  <a:pt x="135" y="56"/>
                  <a:pt x="106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28"/>
                  <a:pt x="57" y="28"/>
                  <a:pt x="57" y="28"/>
                </a:cubicBezTo>
                <a:cubicBezTo>
                  <a:pt x="57" y="14"/>
                  <a:pt x="71" y="0"/>
                  <a:pt x="85" y="0"/>
                </a:cubicBezTo>
                <a:cubicBezTo>
                  <a:pt x="389" y="0"/>
                  <a:pt x="389" y="0"/>
                  <a:pt x="389" y="0"/>
                </a:cubicBezTo>
                <a:cubicBezTo>
                  <a:pt x="389" y="551"/>
                  <a:pt x="389" y="551"/>
                  <a:pt x="389" y="551"/>
                </a:cubicBezTo>
                <a:cubicBezTo>
                  <a:pt x="85" y="551"/>
                  <a:pt x="85" y="551"/>
                  <a:pt x="85" y="551"/>
                </a:cubicBezTo>
                <a:cubicBezTo>
                  <a:pt x="71" y="551"/>
                  <a:pt x="57" y="537"/>
                  <a:pt x="57" y="523"/>
                </a:cubicBezTo>
                <a:close/>
                <a:moveTo>
                  <a:pt x="135" y="113"/>
                </a:moveTo>
                <a:lnTo>
                  <a:pt x="135" y="113"/>
                </a:lnTo>
                <a:cubicBezTo>
                  <a:pt x="135" y="134"/>
                  <a:pt x="120" y="141"/>
                  <a:pt x="106" y="141"/>
                </a:cubicBezTo>
                <a:cubicBezTo>
                  <a:pt x="29" y="141"/>
                  <a:pt x="29" y="141"/>
                  <a:pt x="29" y="141"/>
                </a:cubicBezTo>
                <a:cubicBezTo>
                  <a:pt x="15" y="141"/>
                  <a:pt x="0" y="134"/>
                  <a:pt x="0" y="113"/>
                </a:cubicBezTo>
                <a:cubicBezTo>
                  <a:pt x="0" y="99"/>
                  <a:pt x="15" y="85"/>
                  <a:pt x="29" y="85"/>
                </a:cubicBezTo>
                <a:cubicBezTo>
                  <a:pt x="106" y="85"/>
                  <a:pt x="106" y="85"/>
                  <a:pt x="106" y="85"/>
                </a:cubicBezTo>
                <a:cubicBezTo>
                  <a:pt x="120" y="85"/>
                  <a:pt x="135" y="99"/>
                  <a:pt x="135" y="113"/>
                </a:cubicBezTo>
                <a:close/>
                <a:moveTo>
                  <a:pt x="29" y="247"/>
                </a:moveTo>
                <a:lnTo>
                  <a:pt x="29" y="247"/>
                </a:lnTo>
                <a:cubicBezTo>
                  <a:pt x="106" y="247"/>
                  <a:pt x="106" y="247"/>
                  <a:pt x="106" y="247"/>
                </a:cubicBezTo>
                <a:cubicBezTo>
                  <a:pt x="120" y="247"/>
                  <a:pt x="135" y="261"/>
                  <a:pt x="135" y="275"/>
                </a:cubicBezTo>
                <a:cubicBezTo>
                  <a:pt x="135" y="290"/>
                  <a:pt x="120" y="304"/>
                  <a:pt x="106" y="304"/>
                </a:cubicBezTo>
                <a:cubicBezTo>
                  <a:pt x="29" y="304"/>
                  <a:pt x="29" y="304"/>
                  <a:pt x="29" y="304"/>
                </a:cubicBezTo>
                <a:cubicBezTo>
                  <a:pt x="15" y="304"/>
                  <a:pt x="0" y="290"/>
                  <a:pt x="0" y="275"/>
                </a:cubicBezTo>
                <a:cubicBezTo>
                  <a:pt x="0" y="261"/>
                  <a:pt x="15" y="247"/>
                  <a:pt x="29" y="247"/>
                </a:cubicBezTo>
                <a:close/>
                <a:moveTo>
                  <a:pt x="29" y="410"/>
                </a:moveTo>
                <a:lnTo>
                  <a:pt x="29" y="410"/>
                </a:lnTo>
                <a:cubicBezTo>
                  <a:pt x="106" y="410"/>
                  <a:pt x="106" y="410"/>
                  <a:pt x="106" y="410"/>
                </a:cubicBezTo>
                <a:cubicBezTo>
                  <a:pt x="120" y="410"/>
                  <a:pt x="135" y="417"/>
                  <a:pt x="135" y="438"/>
                </a:cubicBezTo>
                <a:cubicBezTo>
                  <a:pt x="135" y="452"/>
                  <a:pt x="120" y="466"/>
                  <a:pt x="106" y="466"/>
                </a:cubicBezTo>
                <a:cubicBezTo>
                  <a:pt x="29" y="466"/>
                  <a:pt x="29" y="466"/>
                  <a:pt x="29" y="466"/>
                </a:cubicBezTo>
                <a:cubicBezTo>
                  <a:pt x="15" y="466"/>
                  <a:pt x="0" y="452"/>
                  <a:pt x="0" y="438"/>
                </a:cubicBezTo>
                <a:cubicBezTo>
                  <a:pt x="0" y="417"/>
                  <a:pt x="15" y="410"/>
                  <a:pt x="29" y="41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Freeform 105">
            <a:extLst>
              <a:ext uri="{FF2B5EF4-FFF2-40B4-BE49-F238E27FC236}">
                <a16:creationId xmlns:a16="http://schemas.microsoft.com/office/drawing/2014/main" id="{F63D531D-A777-39EB-3143-BB618EA175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9305" y="1924255"/>
            <a:ext cx="217487" cy="206375"/>
          </a:xfrm>
          <a:custGeom>
            <a:avLst/>
            <a:gdLst>
              <a:gd name="T0" fmla="*/ 217118 w 602"/>
              <a:gd name="T1" fmla="*/ 109490 h 573"/>
              <a:gd name="T2" fmla="*/ 217118 w 602"/>
              <a:gd name="T3" fmla="*/ 109490 h 573"/>
              <a:gd name="T4" fmla="*/ 207002 w 602"/>
              <a:gd name="T5" fmla="*/ 119575 h 573"/>
              <a:gd name="T6" fmla="*/ 201945 w 602"/>
              <a:gd name="T7" fmla="*/ 117054 h 573"/>
              <a:gd name="T8" fmla="*/ 201945 w 602"/>
              <a:gd name="T9" fmla="*/ 117054 h 573"/>
              <a:gd name="T10" fmla="*/ 109823 w 602"/>
              <a:gd name="T11" fmla="*/ 25572 h 573"/>
              <a:gd name="T12" fmla="*/ 109823 w 602"/>
              <a:gd name="T13" fmla="*/ 25572 h 573"/>
              <a:gd name="T14" fmla="*/ 109823 w 602"/>
              <a:gd name="T15" fmla="*/ 25572 h 573"/>
              <a:gd name="T16" fmla="*/ 109823 w 602"/>
              <a:gd name="T17" fmla="*/ 25572 h 573"/>
              <a:gd name="T18" fmla="*/ 18063 w 602"/>
              <a:gd name="T19" fmla="*/ 117054 h 573"/>
              <a:gd name="T20" fmla="*/ 18063 w 602"/>
              <a:gd name="T21" fmla="*/ 117054 h 573"/>
              <a:gd name="T22" fmla="*/ 10477 w 602"/>
              <a:gd name="T23" fmla="*/ 119575 h 573"/>
              <a:gd name="T24" fmla="*/ 0 w 602"/>
              <a:gd name="T25" fmla="*/ 109490 h 573"/>
              <a:gd name="T26" fmla="*/ 2529 w 602"/>
              <a:gd name="T27" fmla="*/ 101567 h 573"/>
              <a:gd name="T28" fmla="*/ 102237 w 602"/>
              <a:gd name="T29" fmla="*/ 2521 h 573"/>
              <a:gd name="T30" fmla="*/ 109823 w 602"/>
              <a:gd name="T31" fmla="*/ 0 h 573"/>
              <a:gd name="T32" fmla="*/ 109823 w 602"/>
              <a:gd name="T33" fmla="*/ 0 h 573"/>
              <a:gd name="T34" fmla="*/ 109823 w 602"/>
              <a:gd name="T35" fmla="*/ 0 h 573"/>
              <a:gd name="T36" fmla="*/ 109823 w 602"/>
              <a:gd name="T37" fmla="*/ 0 h 573"/>
              <a:gd name="T38" fmla="*/ 109823 w 602"/>
              <a:gd name="T39" fmla="*/ 0 h 573"/>
              <a:gd name="T40" fmla="*/ 109823 w 602"/>
              <a:gd name="T41" fmla="*/ 0 h 573"/>
              <a:gd name="T42" fmla="*/ 109823 w 602"/>
              <a:gd name="T43" fmla="*/ 0 h 573"/>
              <a:gd name="T44" fmla="*/ 109823 w 602"/>
              <a:gd name="T45" fmla="*/ 0 h 573"/>
              <a:gd name="T46" fmla="*/ 117410 w 602"/>
              <a:gd name="T47" fmla="*/ 2521 h 573"/>
              <a:gd name="T48" fmla="*/ 117410 w 602"/>
              <a:gd name="T49" fmla="*/ 2521 h 573"/>
              <a:gd name="T50" fmla="*/ 155703 w 602"/>
              <a:gd name="T51" fmla="*/ 43220 h 573"/>
              <a:gd name="T52" fmla="*/ 155703 w 602"/>
              <a:gd name="T53" fmla="*/ 33135 h 573"/>
              <a:gd name="T54" fmla="*/ 166180 w 602"/>
              <a:gd name="T55" fmla="*/ 22690 h 573"/>
              <a:gd name="T56" fmla="*/ 176295 w 602"/>
              <a:gd name="T57" fmla="*/ 33135 h 573"/>
              <a:gd name="T58" fmla="*/ 176295 w 602"/>
              <a:gd name="T59" fmla="*/ 63389 h 573"/>
              <a:gd name="T60" fmla="*/ 214589 w 602"/>
              <a:gd name="T61" fmla="*/ 101567 h 573"/>
              <a:gd name="T62" fmla="*/ 214589 w 602"/>
              <a:gd name="T63" fmla="*/ 101567 h 573"/>
              <a:gd name="T64" fmla="*/ 217118 w 602"/>
              <a:gd name="T65" fmla="*/ 109490 h 573"/>
              <a:gd name="T66" fmla="*/ 196526 w 602"/>
              <a:gd name="T67" fmla="*/ 124617 h 573"/>
              <a:gd name="T68" fmla="*/ 196526 w 602"/>
              <a:gd name="T69" fmla="*/ 124617 h 573"/>
              <a:gd name="T70" fmla="*/ 196526 w 602"/>
              <a:gd name="T71" fmla="*/ 155231 h 573"/>
              <a:gd name="T72" fmla="*/ 196526 w 602"/>
              <a:gd name="T73" fmla="*/ 170358 h 573"/>
              <a:gd name="T74" fmla="*/ 196526 w 602"/>
              <a:gd name="T75" fmla="*/ 195930 h 573"/>
              <a:gd name="T76" fmla="*/ 186411 w 602"/>
              <a:gd name="T77" fmla="*/ 206015 h 573"/>
              <a:gd name="T78" fmla="*/ 166180 w 602"/>
              <a:gd name="T79" fmla="*/ 206015 h 573"/>
              <a:gd name="T80" fmla="*/ 166180 w 602"/>
              <a:gd name="T81" fmla="*/ 124617 h 573"/>
              <a:gd name="T82" fmla="*/ 125357 w 602"/>
              <a:gd name="T83" fmla="*/ 124617 h 573"/>
              <a:gd name="T84" fmla="*/ 125357 w 602"/>
              <a:gd name="T85" fmla="*/ 206015 h 573"/>
              <a:gd name="T86" fmla="*/ 30707 w 602"/>
              <a:gd name="T87" fmla="*/ 206015 h 573"/>
              <a:gd name="T88" fmla="*/ 20592 w 602"/>
              <a:gd name="T89" fmla="*/ 195930 h 573"/>
              <a:gd name="T90" fmla="*/ 20592 w 602"/>
              <a:gd name="T91" fmla="*/ 170358 h 573"/>
              <a:gd name="T92" fmla="*/ 20592 w 602"/>
              <a:gd name="T93" fmla="*/ 155231 h 573"/>
              <a:gd name="T94" fmla="*/ 20592 w 602"/>
              <a:gd name="T95" fmla="*/ 124617 h 573"/>
              <a:gd name="T96" fmla="*/ 109823 w 602"/>
              <a:gd name="T97" fmla="*/ 38178 h 573"/>
              <a:gd name="T98" fmla="*/ 196526 w 602"/>
              <a:gd name="T99" fmla="*/ 124617 h 573"/>
              <a:gd name="T100" fmla="*/ 92122 w 602"/>
              <a:gd name="T101" fmla="*/ 124617 h 573"/>
              <a:gd name="T102" fmla="*/ 92122 w 602"/>
              <a:gd name="T103" fmla="*/ 124617 h 573"/>
              <a:gd name="T104" fmla="*/ 51299 w 602"/>
              <a:gd name="T105" fmla="*/ 124617 h 573"/>
              <a:gd name="T106" fmla="*/ 51299 w 602"/>
              <a:gd name="T107" fmla="*/ 165316 h 573"/>
              <a:gd name="T108" fmla="*/ 92122 w 602"/>
              <a:gd name="T109" fmla="*/ 165316 h 573"/>
              <a:gd name="T110" fmla="*/ 92122 w 602"/>
              <a:gd name="T111" fmla="*/ 124617 h 57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602" h="573">
                <a:moveTo>
                  <a:pt x="601" y="304"/>
                </a:moveTo>
                <a:lnTo>
                  <a:pt x="601" y="304"/>
                </a:lnTo>
                <a:cubicBezTo>
                  <a:pt x="601" y="318"/>
                  <a:pt x="594" y="332"/>
                  <a:pt x="573" y="332"/>
                </a:cubicBezTo>
                <a:cubicBezTo>
                  <a:pt x="566" y="332"/>
                  <a:pt x="559" y="325"/>
                  <a:pt x="559" y="325"/>
                </a:cubicBezTo>
                <a:cubicBezTo>
                  <a:pt x="304" y="71"/>
                  <a:pt x="304" y="71"/>
                  <a:pt x="304" y="71"/>
                </a:cubicBezTo>
                <a:cubicBezTo>
                  <a:pt x="50" y="325"/>
                  <a:pt x="50" y="325"/>
                  <a:pt x="50" y="325"/>
                </a:cubicBezTo>
                <a:cubicBezTo>
                  <a:pt x="43" y="325"/>
                  <a:pt x="36" y="332"/>
                  <a:pt x="29" y="332"/>
                </a:cubicBezTo>
                <a:cubicBezTo>
                  <a:pt x="15" y="332"/>
                  <a:pt x="0" y="318"/>
                  <a:pt x="0" y="304"/>
                </a:cubicBezTo>
                <a:cubicBezTo>
                  <a:pt x="0" y="297"/>
                  <a:pt x="0" y="289"/>
                  <a:pt x="7" y="282"/>
                </a:cubicBezTo>
                <a:cubicBezTo>
                  <a:pt x="283" y="7"/>
                  <a:pt x="283" y="7"/>
                  <a:pt x="283" y="7"/>
                </a:cubicBezTo>
                <a:cubicBezTo>
                  <a:pt x="290" y="0"/>
                  <a:pt x="297" y="0"/>
                  <a:pt x="304" y="0"/>
                </a:cubicBezTo>
                <a:cubicBezTo>
                  <a:pt x="311" y="0"/>
                  <a:pt x="318" y="7"/>
                  <a:pt x="325" y="7"/>
                </a:cubicBezTo>
                <a:cubicBezTo>
                  <a:pt x="431" y="120"/>
                  <a:pt x="431" y="120"/>
                  <a:pt x="431" y="120"/>
                </a:cubicBezTo>
                <a:cubicBezTo>
                  <a:pt x="431" y="92"/>
                  <a:pt x="431" y="92"/>
                  <a:pt x="431" y="92"/>
                </a:cubicBezTo>
                <a:cubicBezTo>
                  <a:pt x="431" y="78"/>
                  <a:pt x="446" y="63"/>
                  <a:pt x="460" y="63"/>
                </a:cubicBezTo>
                <a:cubicBezTo>
                  <a:pt x="481" y="63"/>
                  <a:pt x="488" y="78"/>
                  <a:pt x="488" y="92"/>
                </a:cubicBezTo>
                <a:cubicBezTo>
                  <a:pt x="488" y="176"/>
                  <a:pt x="488" y="176"/>
                  <a:pt x="488" y="176"/>
                </a:cubicBezTo>
                <a:cubicBezTo>
                  <a:pt x="594" y="282"/>
                  <a:pt x="594" y="282"/>
                  <a:pt x="594" y="282"/>
                </a:cubicBezTo>
                <a:cubicBezTo>
                  <a:pt x="601" y="289"/>
                  <a:pt x="601" y="297"/>
                  <a:pt x="601" y="304"/>
                </a:cubicBezTo>
                <a:close/>
                <a:moveTo>
                  <a:pt x="544" y="346"/>
                </a:moveTo>
                <a:lnTo>
                  <a:pt x="544" y="346"/>
                </a:lnTo>
                <a:cubicBezTo>
                  <a:pt x="544" y="431"/>
                  <a:pt x="544" y="431"/>
                  <a:pt x="544" y="431"/>
                </a:cubicBezTo>
                <a:cubicBezTo>
                  <a:pt x="544" y="473"/>
                  <a:pt x="544" y="473"/>
                  <a:pt x="544" y="473"/>
                </a:cubicBezTo>
                <a:cubicBezTo>
                  <a:pt x="544" y="544"/>
                  <a:pt x="544" y="544"/>
                  <a:pt x="544" y="544"/>
                </a:cubicBezTo>
                <a:cubicBezTo>
                  <a:pt x="544" y="565"/>
                  <a:pt x="537" y="572"/>
                  <a:pt x="516" y="572"/>
                </a:cubicBezTo>
                <a:cubicBezTo>
                  <a:pt x="460" y="572"/>
                  <a:pt x="460" y="572"/>
                  <a:pt x="460" y="572"/>
                </a:cubicBezTo>
                <a:cubicBezTo>
                  <a:pt x="460" y="346"/>
                  <a:pt x="460" y="346"/>
                  <a:pt x="460" y="346"/>
                </a:cubicBezTo>
                <a:cubicBezTo>
                  <a:pt x="347" y="346"/>
                  <a:pt x="347" y="346"/>
                  <a:pt x="347" y="346"/>
                </a:cubicBezTo>
                <a:cubicBezTo>
                  <a:pt x="347" y="572"/>
                  <a:pt x="347" y="572"/>
                  <a:pt x="347" y="572"/>
                </a:cubicBezTo>
                <a:cubicBezTo>
                  <a:pt x="85" y="572"/>
                  <a:pt x="85" y="572"/>
                  <a:pt x="85" y="572"/>
                </a:cubicBezTo>
                <a:cubicBezTo>
                  <a:pt x="71" y="572"/>
                  <a:pt x="57" y="565"/>
                  <a:pt x="57" y="544"/>
                </a:cubicBezTo>
                <a:cubicBezTo>
                  <a:pt x="57" y="473"/>
                  <a:pt x="57" y="473"/>
                  <a:pt x="57" y="473"/>
                </a:cubicBezTo>
                <a:cubicBezTo>
                  <a:pt x="57" y="431"/>
                  <a:pt x="57" y="431"/>
                  <a:pt x="57" y="431"/>
                </a:cubicBezTo>
                <a:cubicBezTo>
                  <a:pt x="57" y="346"/>
                  <a:pt x="57" y="346"/>
                  <a:pt x="57" y="346"/>
                </a:cubicBezTo>
                <a:cubicBezTo>
                  <a:pt x="304" y="106"/>
                  <a:pt x="304" y="106"/>
                  <a:pt x="304" y="106"/>
                </a:cubicBezTo>
                <a:lnTo>
                  <a:pt x="544" y="346"/>
                </a:lnTo>
                <a:close/>
                <a:moveTo>
                  <a:pt x="255" y="346"/>
                </a:moveTo>
                <a:lnTo>
                  <a:pt x="255" y="346"/>
                </a:lnTo>
                <a:cubicBezTo>
                  <a:pt x="142" y="346"/>
                  <a:pt x="142" y="346"/>
                  <a:pt x="142" y="346"/>
                </a:cubicBezTo>
                <a:cubicBezTo>
                  <a:pt x="142" y="459"/>
                  <a:pt x="142" y="459"/>
                  <a:pt x="142" y="459"/>
                </a:cubicBezTo>
                <a:cubicBezTo>
                  <a:pt x="255" y="459"/>
                  <a:pt x="255" y="459"/>
                  <a:pt x="255" y="459"/>
                </a:cubicBezTo>
                <a:lnTo>
                  <a:pt x="255" y="3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5" name="任意多边形 30">
            <a:extLst>
              <a:ext uri="{FF2B5EF4-FFF2-40B4-BE49-F238E27FC236}">
                <a16:creationId xmlns:a16="http://schemas.microsoft.com/office/drawing/2014/main" id="{0DF0A64F-ACD0-17F2-5A75-2A8E4652A43C}"/>
              </a:ext>
            </a:extLst>
          </p:cNvPr>
          <p:cNvSpPr/>
          <p:nvPr/>
        </p:nvSpPr>
        <p:spPr>
          <a:xfrm rot="5400000" flipH="1">
            <a:off x="3696938" y="2218464"/>
            <a:ext cx="1404165" cy="72182"/>
          </a:xfrm>
          <a:custGeom>
            <a:avLst/>
            <a:gdLst>
              <a:gd name="connsiteX0" fmla="*/ 7747419 w 7866998"/>
              <a:gd name="connsiteY0" fmla="*/ 0 h 259570"/>
              <a:gd name="connsiteX1" fmla="*/ 7717159 w 7866998"/>
              <a:gd name="connsiteY1" fmla="*/ 0 h 259570"/>
              <a:gd name="connsiteX2" fmla="*/ 149839 w 7866998"/>
              <a:gd name="connsiteY2" fmla="*/ 0 h 259570"/>
              <a:gd name="connsiteX3" fmla="*/ 119579 w 7866998"/>
              <a:gd name="connsiteY3" fmla="*/ 0 h 259570"/>
              <a:gd name="connsiteX4" fmla="*/ 0 w 7866998"/>
              <a:gd name="connsiteY4" fmla="*/ 129785 h 259570"/>
              <a:gd name="connsiteX5" fmla="*/ 119579 w 7866998"/>
              <a:gd name="connsiteY5" fmla="*/ 259570 h 259570"/>
              <a:gd name="connsiteX6" fmla="*/ 149839 w 7866998"/>
              <a:gd name="connsiteY6" fmla="*/ 259570 h 259570"/>
              <a:gd name="connsiteX7" fmla="*/ 7717159 w 7866998"/>
              <a:gd name="connsiteY7" fmla="*/ 259570 h 259570"/>
              <a:gd name="connsiteX8" fmla="*/ 7747419 w 7866998"/>
              <a:gd name="connsiteY8" fmla="*/ 259570 h 259570"/>
              <a:gd name="connsiteX9" fmla="*/ 7866998 w 7866998"/>
              <a:gd name="connsiteY9" fmla="*/ 129785 h 259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66998" h="259570">
                <a:moveTo>
                  <a:pt x="7747419" y="0"/>
                </a:moveTo>
                <a:lnTo>
                  <a:pt x="7717159" y="0"/>
                </a:lnTo>
                <a:lnTo>
                  <a:pt x="149839" y="0"/>
                </a:lnTo>
                <a:lnTo>
                  <a:pt x="119579" y="0"/>
                </a:lnTo>
                <a:lnTo>
                  <a:pt x="0" y="129785"/>
                </a:lnTo>
                <a:lnTo>
                  <a:pt x="119579" y="259570"/>
                </a:lnTo>
                <a:lnTo>
                  <a:pt x="149839" y="259570"/>
                </a:lnTo>
                <a:lnTo>
                  <a:pt x="7717159" y="259570"/>
                </a:lnTo>
                <a:lnTo>
                  <a:pt x="7747419" y="259570"/>
                </a:lnTo>
                <a:lnTo>
                  <a:pt x="7866998" y="129785"/>
                </a:lnTo>
                <a:close/>
              </a:path>
            </a:pathLst>
          </a:custGeom>
          <a:solidFill>
            <a:srgbClr val="20C7E2"/>
          </a:solidFill>
          <a:ln>
            <a:noFill/>
          </a:ln>
          <a:effectLst>
            <a:innerShdw blurRad="139700">
              <a:srgbClr val="002060">
                <a:alpha val="16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7" name="图片 43027">
            <a:extLst>
              <a:ext uri="{FF2B5EF4-FFF2-40B4-BE49-F238E27FC236}">
                <a16:creationId xmlns:a16="http://schemas.microsoft.com/office/drawing/2014/main" id="{86339F6D-558F-CC87-ECD0-FB996460A88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68037" y="3085352"/>
            <a:ext cx="995045" cy="9950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BE3FCFC2-FD7A-6E08-DD73-6F69E9467E74}"/>
              </a:ext>
            </a:extLst>
          </p:cNvPr>
          <p:cNvSpPr/>
          <p:nvPr/>
        </p:nvSpPr>
        <p:spPr>
          <a:xfrm>
            <a:off x="8346003" y="1840602"/>
            <a:ext cx="2963236" cy="1403009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Cell       +86 18814118557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E-mail   cs@way-s.cn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网址  </a:t>
            </a: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www.way-s.cn</a:t>
            </a: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系统链接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https://iev.way-s.cn/product-intro/ota</a:t>
            </a:r>
          </a:p>
          <a:p>
            <a:pPr>
              <a:lnSpc>
                <a:spcPct val="130000"/>
              </a:lnSpc>
            </a:pP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3308150A-CB6A-5946-06F2-64A5CAEC0E52}"/>
              </a:ext>
            </a:extLst>
          </p:cNvPr>
          <p:cNvSpPr/>
          <p:nvPr/>
        </p:nvSpPr>
        <p:spPr>
          <a:xfrm>
            <a:off x="8305406" y="1498341"/>
            <a:ext cx="14414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/>
              </a:rPr>
              <a:t>威尔森客户中心</a:t>
            </a:r>
          </a:p>
        </p:txBody>
      </p:sp>
      <p:sp>
        <p:nvSpPr>
          <p:cNvPr id="30" name="任意多边形 30">
            <a:extLst>
              <a:ext uri="{FF2B5EF4-FFF2-40B4-BE49-F238E27FC236}">
                <a16:creationId xmlns:a16="http://schemas.microsoft.com/office/drawing/2014/main" id="{F03EEACF-7934-E619-FA05-6783028A74B0}"/>
              </a:ext>
            </a:extLst>
          </p:cNvPr>
          <p:cNvSpPr/>
          <p:nvPr/>
        </p:nvSpPr>
        <p:spPr>
          <a:xfrm rot="5400000" flipH="1">
            <a:off x="7500556" y="2226960"/>
            <a:ext cx="1404165" cy="72182"/>
          </a:xfrm>
          <a:custGeom>
            <a:avLst/>
            <a:gdLst>
              <a:gd name="connsiteX0" fmla="*/ 7747419 w 7866998"/>
              <a:gd name="connsiteY0" fmla="*/ 0 h 259570"/>
              <a:gd name="connsiteX1" fmla="*/ 7717159 w 7866998"/>
              <a:gd name="connsiteY1" fmla="*/ 0 h 259570"/>
              <a:gd name="connsiteX2" fmla="*/ 149839 w 7866998"/>
              <a:gd name="connsiteY2" fmla="*/ 0 h 259570"/>
              <a:gd name="connsiteX3" fmla="*/ 119579 w 7866998"/>
              <a:gd name="connsiteY3" fmla="*/ 0 h 259570"/>
              <a:gd name="connsiteX4" fmla="*/ 0 w 7866998"/>
              <a:gd name="connsiteY4" fmla="*/ 129785 h 259570"/>
              <a:gd name="connsiteX5" fmla="*/ 119579 w 7866998"/>
              <a:gd name="connsiteY5" fmla="*/ 259570 h 259570"/>
              <a:gd name="connsiteX6" fmla="*/ 149839 w 7866998"/>
              <a:gd name="connsiteY6" fmla="*/ 259570 h 259570"/>
              <a:gd name="connsiteX7" fmla="*/ 7717159 w 7866998"/>
              <a:gd name="connsiteY7" fmla="*/ 259570 h 259570"/>
              <a:gd name="connsiteX8" fmla="*/ 7747419 w 7866998"/>
              <a:gd name="connsiteY8" fmla="*/ 259570 h 259570"/>
              <a:gd name="connsiteX9" fmla="*/ 7866998 w 7866998"/>
              <a:gd name="connsiteY9" fmla="*/ 129785 h 259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66998" h="259570">
                <a:moveTo>
                  <a:pt x="7747419" y="0"/>
                </a:moveTo>
                <a:lnTo>
                  <a:pt x="7717159" y="0"/>
                </a:lnTo>
                <a:lnTo>
                  <a:pt x="149839" y="0"/>
                </a:lnTo>
                <a:lnTo>
                  <a:pt x="119579" y="0"/>
                </a:lnTo>
                <a:lnTo>
                  <a:pt x="0" y="129785"/>
                </a:lnTo>
                <a:lnTo>
                  <a:pt x="119579" y="259570"/>
                </a:lnTo>
                <a:lnTo>
                  <a:pt x="149839" y="259570"/>
                </a:lnTo>
                <a:lnTo>
                  <a:pt x="7717159" y="259570"/>
                </a:lnTo>
                <a:lnTo>
                  <a:pt x="7747419" y="259570"/>
                </a:lnTo>
                <a:lnTo>
                  <a:pt x="7866998" y="129785"/>
                </a:lnTo>
                <a:close/>
              </a:path>
            </a:pathLst>
          </a:custGeom>
          <a:solidFill>
            <a:srgbClr val="20C7E2"/>
          </a:solidFill>
          <a:ln>
            <a:noFill/>
          </a:ln>
          <a:effectLst>
            <a:innerShdw blurRad="139700">
              <a:srgbClr val="002060">
                <a:alpha val="16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68780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剪去对角的矩形 24">
            <a:extLst>
              <a:ext uri="{FF2B5EF4-FFF2-40B4-BE49-F238E27FC236}">
                <a16:creationId xmlns:a16="http://schemas.microsoft.com/office/drawing/2014/main" id="{BC598D49-AC4B-A64A-A856-C2F63C8FBF18}"/>
              </a:ext>
            </a:extLst>
          </p:cNvPr>
          <p:cNvSpPr/>
          <p:nvPr/>
        </p:nvSpPr>
        <p:spPr>
          <a:xfrm>
            <a:off x="1249180" y="1485145"/>
            <a:ext cx="9693640" cy="4916775"/>
          </a:xfrm>
          <a:prstGeom prst="snip2DiagRect">
            <a:avLst>
              <a:gd name="adj1" fmla="val 0"/>
              <a:gd name="adj2" fmla="val 1118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1">
              <a:solidFill>
                <a:srgbClr val="FFFFFF"/>
              </a:solidFill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EA718393-3914-F945-B6C5-C652B698CC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138" y="383236"/>
            <a:ext cx="3382212" cy="894765"/>
          </a:xfrm>
          <a:prstGeom prst="rect">
            <a:avLst/>
          </a:prstGeom>
        </p:spPr>
      </p:pic>
      <p:sp>
        <p:nvSpPr>
          <p:cNvPr id="22" name="Untertitel 27">
            <a:extLst>
              <a:ext uri="{FF2B5EF4-FFF2-40B4-BE49-F238E27FC236}">
                <a16:creationId xmlns:a16="http://schemas.microsoft.com/office/drawing/2014/main" id="{BE9BB2CC-D4DB-5D4A-A609-598AC2ADA135}"/>
              </a:ext>
            </a:extLst>
          </p:cNvPr>
          <p:cNvSpPr txBox="1">
            <a:spLocks/>
          </p:cNvSpPr>
          <p:nvPr/>
        </p:nvSpPr>
        <p:spPr>
          <a:xfrm>
            <a:off x="1900425" y="726099"/>
            <a:ext cx="1283639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2000" b="1" spc="600" dirty="0">
                <a:solidFill>
                  <a:srgbClr val="3E58E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目录</a:t>
            </a:r>
            <a:endParaRPr lang="en-US" altLang="zh-CN" sz="2000" b="1" spc="600" dirty="0">
              <a:solidFill>
                <a:srgbClr val="3E58E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Untertitel 27">
            <a:extLst>
              <a:ext uri="{FF2B5EF4-FFF2-40B4-BE49-F238E27FC236}">
                <a16:creationId xmlns:a16="http://schemas.microsoft.com/office/drawing/2014/main" id="{F9453E7C-9F2B-5045-8299-5C47C2154FFE}"/>
              </a:ext>
            </a:extLst>
          </p:cNvPr>
          <p:cNvSpPr txBox="1">
            <a:spLocks/>
          </p:cNvSpPr>
          <p:nvPr/>
        </p:nvSpPr>
        <p:spPr>
          <a:xfrm>
            <a:off x="1542162" y="692127"/>
            <a:ext cx="2000164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2000" b="1" spc="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目录</a:t>
            </a:r>
            <a:endParaRPr lang="en-US" altLang="zh-CN" sz="2000" b="1" spc="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8A60A660-0D43-C04A-BDD2-E04B3AD6A7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549" y="3522984"/>
            <a:ext cx="843011" cy="8280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8EAFD74-3A4A-6942-AA18-2E8A618D8656}"/>
              </a:ext>
            </a:extLst>
          </p:cNvPr>
          <p:cNvSpPr txBox="1"/>
          <p:nvPr/>
        </p:nvSpPr>
        <p:spPr>
          <a:xfrm>
            <a:off x="2272831" y="3243282"/>
            <a:ext cx="3703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7200" b="1" i="1" dirty="0">
                <a:solidFill>
                  <a:srgbClr val="FFFFFF"/>
                </a:solidFill>
                <a:effectLst>
                  <a:outerShdw dist="63500" dir="19680000" algn="tl" rotWithShape="0">
                    <a:srgbClr val="3150B1">
                      <a:alpha val="4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kumimoji="1" lang="zh-CN" altLang="en-US" sz="7200" b="1" i="1" dirty="0">
              <a:solidFill>
                <a:srgbClr val="FFFFFF"/>
              </a:solidFill>
              <a:effectLst>
                <a:outerShdw dist="63500" dir="19680000" algn="tl" rotWithShape="0">
                  <a:srgbClr val="3150B1">
                    <a:alpha val="4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CD67F47-4C78-1849-8F00-4C0B8DF9FAF8}"/>
              </a:ext>
            </a:extLst>
          </p:cNvPr>
          <p:cNvSpPr txBox="1"/>
          <p:nvPr/>
        </p:nvSpPr>
        <p:spPr>
          <a:xfrm>
            <a:off x="4070963" y="3435697"/>
            <a:ext cx="59537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1200"/>
              </a:spcAft>
              <a:buClr>
                <a:srgbClr val="FFFFFF">
                  <a:lumMod val="65000"/>
                </a:srgbClr>
              </a:buClr>
            </a:pPr>
            <a:r>
              <a:rPr lang="zh-CN" altLang="en-US" sz="6000" b="1" dirty="0">
                <a:solidFill>
                  <a:srgbClr val="0E0D10"/>
                </a:solidFill>
                <a:latin typeface="微软雅黑"/>
              </a:rPr>
              <a:t>行业总览</a:t>
            </a:r>
            <a:endParaRPr lang="en-US" altLang="zh-CN" sz="6000" b="1" dirty="0">
              <a:solidFill>
                <a:srgbClr val="0E0D10"/>
              </a:solidFill>
              <a:latin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9194454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Chart 43">
            <a:extLst>
              <a:ext uri="{FF2B5EF4-FFF2-40B4-BE49-F238E27FC236}">
                <a16:creationId xmlns:a16="http://schemas.microsoft.com/office/drawing/2014/main" id="{5D078F8A-13F6-4E4E-BB41-C939BDC7C7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65608467"/>
              </p:ext>
            </p:extLst>
          </p:nvPr>
        </p:nvGraphicFramePr>
        <p:xfrm>
          <a:off x="395251" y="2041909"/>
          <a:ext cx="11487372" cy="2586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标题 3"/>
          <p:cNvSpPr>
            <a:spLocks noGrp="1"/>
          </p:cNvSpPr>
          <p:nvPr>
            <p:ph type="title"/>
          </p:nvPr>
        </p:nvSpPr>
        <p:spPr>
          <a:xfrm>
            <a:off x="314793" y="184239"/>
            <a:ext cx="11554731" cy="581143"/>
          </a:xfrm>
        </p:spPr>
        <p:txBody>
          <a:bodyPr anchor="t">
            <a:noAutofit/>
          </a:bodyPr>
          <a:lstStyle/>
          <a:p>
            <a:r>
              <a:rPr lang="en-US" altLang="zh-CN" sz="2800" dirty="0">
                <a:sym typeface="Arial"/>
              </a:rPr>
              <a:t>OTA</a:t>
            </a:r>
            <a:r>
              <a:rPr lang="zh-CN" altLang="en-US" sz="2800" dirty="0">
                <a:sym typeface="Arial"/>
              </a:rPr>
              <a:t>数据概览：行业整体</a:t>
            </a:r>
          </a:p>
        </p:txBody>
      </p:sp>
      <p:sp>
        <p:nvSpPr>
          <p:cNvPr id="44" name="内容占位符 43">
            <a:extLst>
              <a:ext uri="{FF2B5EF4-FFF2-40B4-BE49-F238E27FC236}">
                <a16:creationId xmlns:a16="http://schemas.microsoft.com/office/drawing/2014/main" id="{E98A1CEE-6CB1-BB40-B5CB-FFEA3DEB69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7204" y="662936"/>
            <a:ext cx="11555413" cy="674687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</a:rPr>
              <a:t>2024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年</a:t>
            </a:r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</a:rPr>
              <a:t>5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月，行业共计更新</a:t>
            </a:r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</a:rPr>
              <a:t>613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项功能（上月</a:t>
            </a:r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</a:rPr>
              <a:t>304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项），较上月大幅上升。本月升级的品牌多达</a:t>
            </a:r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</a:rPr>
              <a:t>19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个，恰逢端午节假期，车企密集推送产品升级体验。</a:t>
            </a:r>
            <a:endParaRPr lang="en-US" altLang="zh-CN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8534553" y="2205600"/>
            <a:ext cx="0" cy="1615739"/>
          </a:xfrm>
          <a:prstGeom prst="line">
            <a:avLst/>
          </a:prstGeom>
          <a:ln w="28575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8702192" y="2128658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2024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347212" y="2128658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2023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graphicFrame>
        <p:nvGraphicFramePr>
          <p:cNvPr id="24" name="Chart 38">
            <a:extLst>
              <a:ext uri="{FF2B5EF4-FFF2-40B4-BE49-F238E27FC236}">
                <a16:creationId xmlns:a16="http://schemas.microsoft.com/office/drawing/2014/main" id="{1858FDAE-75AE-E346-8D1F-566D566C2E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47067968"/>
              </p:ext>
            </p:extLst>
          </p:nvPr>
        </p:nvGraphicFramePr>
        <p:xfrm>
          <a:off x="1622896" y="5237657"/>
          <a:ext cx="2942800" cy="1455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5" name="文本框 24"/>
          <p:cNvSpPr txBox="1"/>
          <p:nvPr/>
        </p:nvSpPr>
        <p:spPr>
          <a:xfrm>
            <a:off x="339855" y="5100571"/>
            <a:ext cx="55088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（</a:t>
            </a:r>
            <a:r>
              <a:rPr lang="en-US" altLang="zh-CN" sz="1200" dirty="0">
                <a:solidFill>
                  <a:srgbClr val="0E0D10"/>
                </a:solidFill>
                <a:latin typeface="微软雅黑"/>
              </a:rPr>
              <a:t>Base=613</a:t>
            </a:r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项）</a:t>
            </a:r>
          </a:p>
        </p:txBody>
      </p:sp>
      <p:cxnSp>
        <p:nvCxnSpPr>
          <p:cNvPr id="36" name="直接连接符 35"/>
          <p:cNvCxnSpPr/>
          <p:nvPr/>
        </p:nvCxnSpPr>
        <p:spPr>
          <a:xfrm>
            <a:off x="6092159" y="4799436"/>
            <a:ext cx="0" cy="180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365433" y="4638348"/>
            <a:ext cx="1151718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3432754" y="1766350"/>
            <a:ext cx="458487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1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-2024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5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大类统计</a:t>
            </a:r>
          </a:p>
        </p:txBody>
      </p:sp>
      <p:sp>
        <p:nvSpPr>
          <p:cNvPr id="46" name="矩形 45"/>
          <p:cNvSpPr/>
          <p:nvPr/>
        </p:nvSpPr>
        <p:spPr>
          <a:xfrm>
            <a:off x="6852183" y="4763667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5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中类统计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11851375" y="6664657"/>
            <a:ext cx="340660" cy="195731"/>
          </a:xfrm>
        </p:spPr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3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graphicFrame>
        <p:nvGraphicFramePr>
          <p:cNvPr id="17" name="Chart 18">
            <a:extLst>
              <a:ext uri="{FF2B5EF4-FFF2-40B4-BE49-F238E27FC236}">
                <a16:creationId xmlns:a16="http://schemas.microsoft.com/office/drawing/2014/main" id="{68AA83EE-2B9C-5249-9F15-FCC7A54F3F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07465574"/>
              </p:ext>
            </p:extLst>
          </p:nvPr>
        </p:nvGraphicFramePr>
        <p:xfrm>
          <a:off x="6232358" y="5185540"/>
          <a:ext cx="5257639" cy="1609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2" name="矩形 21"/>
          <p:cNvSpPr/>
          <p:nvPr/>
        </p:nvSpPr>
        <p:spPr>
          <a:xfrm>
            <a:off x="1079860" y="4763667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2024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5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升级类型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46344" y="37879"/>
            <a:ext cx="20859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131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Chart 43">
            <a:extLst>
              <a:ext uri="{FF2B5EF4-FFF2-40B4-BE49-F238E27FC236}">
                <a16:creationId xmlns:a16="http://schemas.microsoft.com/office/drawing/2014/main" id="{5D078F8A-13F6-4E4E-BB41-C939BDC7C7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84005946"/>
              </p:ext>
            </p:extLst>
          </p:nvPr>
        </p:nvGraphicFramePr>
        <p:xfrm>
          <a:off x="395251" y="2041909"/>
          <a:ext cx="11487372" cy="2586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标题 3"/>
          <p:cNvSpPr>
            <a:spLocks noGrp="1"/>
          </p:cNvSpPr>
          <p:nvPr>
            <p:ph type="title"/>
          </p:nvPr>
        </p:nvSpPr>
        <p:spPr>
          <a:xfrm>
            <a:off x="314793" y="184239"/>
            <a:ext cx="11554731" cy="581143"/>
          </a:xfrm>
        </p:spPr>
        <p:txBody>
          <a:bodyPr anchor="t">
            <a:noAutofit/>
          </a:bodyPr>
          <a:lstStyle/>
          <a:p>
            <a:r>
              <a:rPr lang="en-US" altLang="zh-CN" sz="2800" dirty="0">
                <a:sym typeface="Arial"/>
              </a:rPr>
              <a:t>OTA</a:t>
            </a:r>
            <a:r>
              <a:rPr lang="zh-CN" altLang="en-US" sz="2800" dirty="0">
                <a:sym typeface="Arial"/>
              </a:rPr>
              <a:t>数据概览：新势力品牌</a:t>
            </a:r>
          </a:p>
        </p:txBody>
      </p:sp>
      <p:sp>
        <p:nvSpPr>
          <p:cNvPr id="44" name="内容占位符 43">
            <a:extLst>
              <a:ext uri="{FF2B5EF4-FFF2-40B4-BE49-F238E27FC236}">
                <a16:creationId xmlns:a16="http://schemas.microsoft.com/office/drawing/2014/main" id="{E98A1CEE-6CB1-BB40-B5CB-FFEA3DEB69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7204" y="662937"/>
            <a:ext cx="11555413" cy="674687"/>
          </a:xfrm>
        </p:spPr>
        <p:txBody>
          <a:bodyPr/>
          <a:lstStyle/>
          <a:p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新势力共计更新</a:t>
            </a:r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</a:rPr>
              <a:t>267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项内容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（上月</a:t>
            </a:r>
            <a:r>
              <a:rPr lang="en-US" altLang="zh-CN" dirty="0">
                <a:solidFill>
                  <a:schemeClr val="tx1"/>
                </a:solidFill>
                <a:latin typeface="+mj-ea"/>
              </a:rPr>
              <a:t>130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项）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，与上月相比显著上升。以往车企都会在重大节假日前一月密集推送升级，</a:t>
            </a:r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</a:rPr>
              <a:t>5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月和</a:t>
            </a:r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</a:rPr>
              <a:t>6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月有劳动节和端午节两个重要的公众假期，因此</a:t>
            </a:r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</a:rPr>
              <a:t>4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月和</a:t>
            </a:r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</a:rPr>
              <a:t>5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</a:rPr>
              <a:t>月均有密集推送。</a:t>
            </a:r>
            <a:endParaRPr lang="en-US" altLang="zh-CN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8546576" y="2166315"/>
            <a:ext cx="0" cy="1662487"/>
          </a:xfrm>
          <a:prstGeom prst="line">
            <a:avLst/>
          </a:prstGeom>
          <a:ln w="28575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8724087" y="2177601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2024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658567" y="2177601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2023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graphicFrame>
        <p:nvGraphicFramePr>
          <p:cNvPr id="31" name="Chart 18">
            <a:extLst>
              <a:ext uri="{FF2B5EF4-FFF2-40B4-BE49-F238E27FC236}">
                <a16:creationId xmlns:a16="http://schemas.microsoft.com/office/drawing/2014/main" id="{68AA83EE-2B9C-5249-9F15-FCC7A54F3F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97716000"/>
              </p:ext>
            </p:extLst>
          </p:nvPr>
        </p:nvGraphicFramePr>
        <p:xfrm>
          <a:off x="6532861" y="5185540"/>
          <a:ext cx="4957136" cy="1609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36" name="直接连接符 35"/>
          <p:cNvCxnSpPr/>
          <p:nvPr/>
        </p:nvCxnSpPr>
        <p:spPr>
          <a:xfrm>
            <a:off x="6092159" y="4799436"/>
            <a:ext cx="0" cy="180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365433" y="4638348"/>
            <a:ext cx="1151718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11851375" y="6664657"/>
            <a:ext cx="340660" cy="195731"/>
          </a:xfrm>
        </p:spPr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4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graphicFrame>
        <p:nvGraphicFramePr>
          <p:cNvPr id="22" name="Chart 38">
            <a:extLst>
              <a:ext uri="{FF2B5EF4-FFF2-40B4-BE49-F238E27FC236}">
                <a16:creationId xmlns:a16="http://schemas.microsoft.com/office/drawing/2014/main" id="{1858FDAE-75AE-E346-8D1F-566D566C2E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34565326"/>
              </p:ext>
            </p:extLst>
          </p:nvPr>
        </p:nvGraphicFramePr>
        <p:xfrm>
          <a:off x="1622896" y="5237657"/>
          <a:ext cx="2942800" cy="1455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339855" y="5100571"/>
            <a:ext cx="55088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（</a:t>
            </a:r>
            <a:r>
              <a:rPr lang="en-US" altLang="zh-CN" sz="1200" dirty="0">
                <a:solidFill>
                  <a:srgbClr val="0E0D10"/>
                </a:solidFill>
                <a:latin typeface="微软雅黑"/>
              </a:rPr>
              <a:t>Base=267</a:t>
            </a:r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项）</a:t>
            </a:r>
          </a:p>
        </p:txBody>
      </p:sp>
      <p:sp>
        <p:nvSpPr>
          <p:cNvPr id="18" name="矩形 17"/>
          <p:cNvSpPr/>
          <p:nvPr/>
        </p:nvSpPr>
        <p:spPr>
          <a:xfrm>
            <a:off x="3432754" y="1766350"/>
            <a:ext cx="458487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1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-</a:t>
            </a:r>
            <a:r>
              <a:rPr lang="en-US" altLang="zh-CN" sz="1400" b="1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2024</a:t>
            </a:r>
            <a:r>
              <a: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5</a:t>
            </a:r>
            <a:r>
              <a: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大类统计</a:t>
            </a:r>
          </a:p>
        </p:txBody>
      </p:sp>
      <p:sp>
        <p:nvSpPr>
          <p:cNvPr id="24" name="矩形 23"/>
          <p:cNvSpPr/>
          <p:nvPr/>
        </p:nvSpPr>
        <p:spPr>
          <a:xfrm>
            <a:off x="6852183" y="4763667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2024</a:t>
            </a:r>
            <a:r>
              <a: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5</a:t>
            </a:r>
            <a:r>
              <a: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中类统计</a:t>
            </a:r>
          </a:p>
        </p:txBody>
      </p:sp>
      <p:sp>
        <p:nvSpPr>
          <p:cNvPr id="28" name="矩形 27"/>
          <p:cNvSpPr/>
          <p:nvPr/>
        </p:nvSpPr>
        <p:spPr>
          <a:xfrm>
            <a:off x="1079860" y="4763667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2024</a:t>
            </a:r>
            <a:r>
              <a: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5</a:t>
            </a:r>
            <a:r>
              <a: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升级类型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46344" y="37879"/>
            <a:ext cx="20859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170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Chart 43">
            <a:extLst>
              <a:ext uri="{FF2B5EF4-FFF2-40B4-BE49-F238E27FC236}">
                <a16:creationId xmlns:a16="http://schemas.microsoft.com/office/drawing/2014/main" id="{5D078F8A-13F6-4E4E-BB41-C939BDC7C7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99702375"/>
              </p:ext>
            </p:extLst>
          </p:nvPr>
        </p:nvGraphicFramePr>
        <p:xfrm>
          <a:off x="395251" y="2041909"/>
          <a:ext cx="11487372" cy="2586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标题 3"/>
          <p:cNvSpPr>
            <a:spLocks noGrp="1"/>
          </p:cNvSpPr>
          <p:nvPr>
            <p:ph type="title"/>
          </p:nvPr>
        </p:nvSpPr>
        <p:spPr>
          <a:xfrm>
            <a:off x="314793" y="184239"/>
            <a:ext cx="11554731" cy="581143"/>
          </a:xfrm>
        </p:spPr>
        <p:txBody>
          <a:bodyPr anchor="t">
            <a:noAutofit/>
          </a:bodyPr>
          <a:lstStyle/>
          <a:p>
            <a:r>
              <a:rPr lang="en-US" altLang="zh-CN" sz="2800" dirty="0">
                <a:sym typeface="Arial"/>
              </a:rPr>
              <a:t>OTA</a:t>
            </a:r>
            <a:r>
              <a:rPr lang="zh-CN" altLang="en-US" sz="2800" dirty="0">
                <a:sym typeface="Arial"/>
              </a:rPr>
              <a:t>数据概览：自主品牌</a:t>
            </a:r>
          </a:p>
        </p:txBody>
      </p:sp>
      <p:sp>
        <p:nvSpPr>
          <p:cNvPr id="44" name="内容占位符 43">
            <a:extLst>
              <a:ext uri="{FF2B5EF4-FFF2-40B4-BE49-F238E27FC236}">
                <a16:creationId xmlns:a16="http://schemas.microsoft.com/office/drawing/2014/main" id="{E98A1CEE-6CB1-BB40-B5CB-FFEA3DEB69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7204" y="662935"/>
            <a:ext cx="11555413" cy="674687"/>
          </a:xfrm>
        </p:spPr>
        <p:txBody>
          <a:bodyPr/>
          <a:lstStyle/>
          <a:p>
            <a:r>
              <a:rPr lang="zh-CN" altLang="en-US" dirty="0">
                <a:solidFill>
                  <a:schemeClr val="tx1"/>
                </a:solidFill>
                <a:latin typeface="+mj-ea"/>
              </a:rPr>
              <a:t>自主品牌共计更新</a:t>
            </a:r>
            <a:r>
              <a:rPr lang="en-US" altLang="zh-CN" dirty="0">
                <a:solidFill>
                  <a:schemeClr val="tx1"/>
                </a:solidFill>
                <a:latin typeface="+mj-ea"/>
              </a:rPr>
              <a:t>315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项内容（上月</a:t>
            </a:r>
            <a:r>
              <a:rPr lang="en-US" altLang="zh-CN" dirty="0">
                <a:solidFill>
                  <a:schemeClr val="tx1"/>
                </a:solidFill>
                <a:latin typeface="+mj-ea"/>
              </a:rPr>
              <a:t>147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项），较上月显著上升。除了有升级一贯积极的传统厂商新兴品牌以外，长城系、比亚迪等传统品牌也推送了</a:t>
            </a:r>
            <a:r>
              <a:rPr lang="en-US" altLang="zh-CN" dirty="0">
                <a:solidFill>
                  <a:schemeClr val="tx1"/>
                </a:solidFill>
                <a:latin typeface="+mj-ea"/>
              </a:rPr>
              <a:t>OTA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升级。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8557127" y="2229847"/>
            <a:ext cx="0" cy="1592856"/>
          </a:xfrm>
          <a:prstGeom prst="line">
            <a:avLst/>
          </a:prstGeom>
          <a:ln w="28575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8737247" y="2229850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2024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552735" y="2229850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2023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graphicFrame>
        <p:nvGraphicFramePr>
          <p:cNvPr id="31" name="Chart 18">
            <a:extLst>
              <a:ext uri="{FF2B5EF4-FFF2-40B4-BE49-F238E27FC236}">
                <a16:creationId xmlns:a16="http://schemas.microsoft.com/office/drawing/2014/main" id="{68AA83EE-2B9C-5249-9F15-FCC7A54F3F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78752970"/>
              </p:ext>
            </p:extLst>
          </p:nvPr>
        </p:nvGraphicFramePr>
        <p:xfrm>
          <a:off x="6532861" y="5185540"/>
          <a:ext cx="4957136" cy="1609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36" name="直接连接符 35"/>
          <p:cNvCxnSpPr/>
          <p:nvPr/>
        </p:nvCxnSpPr>
        <p:spPr>
          <a:xfrm>
            <a:off x="6092159" y="4799436"/>
            <a:ext cx="0" cy="180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365433" y="4638348"/>
            <a:ext cx="1151718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11851375" y="6664657"/>
            <a:ext cx="340660" cy="195731"/>
          </a:xfrm>
        </p:spPr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5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graphicFrame>
        <p:nvGraphicFramePr>
          <p:cNvPr id="18" name="Chart 38">
            <a:extLst>
              <a:ext uri="{FF2B5EF4-FFF2-40B4-BE49-F238E27FC236}">
                <a16:creationId xmlns:a16="http://schemas.microsoft.com/office/drawing/2014/main" id="{1858FDAE-75AE-E346-8D1F-566D566C2E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89123180"/>
              </p:ext>
            </p:extLst>
          </p:nvPr>
        </p:nvGraphicFramePr>
        <p:xfrm>
          <a:off x="1622896" y="5237657"/>
          <a:ext cx="2942800" cy="1455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4" name="文本框 23"/>
          <p:cNvSpPr txBox="1"/>
          <p:nvPr/>
        </p:nvSpPr>
        <p:spPr>
          <a:xfrm>
            <a:off x="339855" y="5100571"/>
            <a:ext cx="55088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（</a:t>
            </a:r>
            <a:r>
              <a:rPr lang="en-US" altLang="zh-CN" sz="1200" dirty="0">
                <a:solidFill>
                  <a:srgbClr val="0E0D10"/>
                </a:solidFill>
                <a:latin typeface="微软雅黑"/>
              </a:rPr>
              <a:t>Base=315</a:t>
            </a:r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项）</a:t>
            </a:r>
          </a:p>
        </p:txBody>
      </p:sp>
      <p:sp>
        <p:nvSpPr>
          <p:cNvPr id="26" name="矩形 25"/>
          <p:cNvSpPr/>
          <p:nvPr/>
        </p:nvSpPr>
        <p:spPr>
          <a:xfrm>
            <a:off x="3432754" y="1766350"/>
            <a:ext cx="458487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1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-</a:t>
            </a:r>
            <a:r>
              <a:rPr lang="en-US" altLang="zh-CN" sz="1400" b="1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2024</a:t>
            </a:r>
            <a:r>
              <a: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5</a:t>
            </a:r>
            <a:r>
              <a: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大类统计</a:t>
            </a:r>
          </a:p>
        </p:txBody>
      </p:sp>
      <p:sp>
        <p:nvSpPr>
          <p:cNvPr id="27" name="矩形 26"/>
          <p:cNvSpPr/>
          <p:nvPr/>
        </p:nvSpPr>
        <p:spPr>
          <a:xfrm>
            <a:off x="6852183" y="4763667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2024</a:t>
            </a:r>
            <a:r>
              <a: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5</a:t>
            </a:r>
            <a:r>
              <a: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中类统计</a:t>
            </a:r>
          </a:p>
        </p:txBody>
      </p:sp>
      <p:sp>
        <p:nvSpPr>
          <p:cNvPr id="28" name="矩形 27"/>
          <p:cNvSpPr/>
          <p:nvPr/>
        </p:nvSpPr>
        <p:spPr>
          <a:xfrm>
            <a:off x="1079860" y="4763667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2024</a:t>
            </a:r>
            <a:r>
              <a: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5</a:t>
            </a:r>
            <a:r>
              <a: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升级类型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46344" y="37879"/>
            <a:ext cx="20859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795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Chart 43">
            <a:extLst>
              <a:ext uri="{FF2B5EF4-FFF2-40B4-BE49-F238E27FC236}">
                <a16:creationId xmlns:a16="http://schemas.microsoft.com/office/drawing/2014/main" id="{5D078F8A-13F6-4E4E-BB41-C939BDC7C7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5762434"/>
              </p:ext>
            </p:extLst>
          </p:nvPr>
        </p:nvGraphicFramePr>
        <p:xfrm>
          <a:off x="395251" y="2041909"/>
          <a:ext cx="11487372" cy="2586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标题 3"/>
          <p:cNvSpPr>
            <a:spLocks noGrp="1"/>
          </p:cNvSpPr>
          <p:nvPr>
            <p:ph type="title"/>
          </p:nvPr>
        </p:nvSpPr>
        <p:spPr>
          <a:xfrm>
            <a:off x="314793" y="184239"/>
            <a:ext cx="11554731" cy="581143"/>
          </a:xfrm>
        </p:spPr>
        <p:txBody>
          <a:bodyPr anchor="t">
            <a:noAutofit/>
          </a:bodyPr>
          <a:lstStyle/>
          <a:p>
            <a:r>
              <a:rPr lang="en-US" altLang="zh-CN" sz="2800" dirty="0">
                <a:sym typeface="Arial"/>
              </a:rPr>
              <a:t>OTA</a:t>
            </a:r>
            <a:r>
              <a:rPr lang="zh-CN" altLang="en-US" sz="2800" dirty="0">
                <a:sym typeface="Arial"/>
              </a:rPr>
              <a:t>数据概览：合资</a:t>
            </a:r>
            <a:r>
              <a:rPr lang="en-US" altLang="zh-CN" sz="2800" dirty="0">
                <a:sym typeface="Arial"/>
              </a:rPr>
              <a:t>&amp;</a:t>
            </a:r>
            <a:r>
              <a:rPr lang="zh-CN" altLang="en-US" sz="2800" dirty="0">
                <a:sym typeface="Arial"/>
              </a:rPr>
              <a:t>豪华品牌</a:t>
            </a:r>
          </a:p>
        </p:txBody>
      </p:sp>
      <p:sp>
        <p:nvSpPr>
          <p:cNvPr id="44" name="内容占位符 43">
            <a:extLst>
              <a:ext uri="{FF2B5EF4-FFF2-40B4-BE49-F238E27FC236}">
                <a16:creationId xmlns:a16="http://schemas.microsoft.com/office/drawing/2014/main" id="{E98A1CEE-6CB1-BB40-B5CB-FFEA3DEB692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7204" y="662932"/>
            <a:ext cx="11555413" cy="674687"/>
          </a:xfrm>
        </p:spPr>
        <p:txBody>
          <a:bodyPr/>
          <a:lstStyle/>
          <a:p>
            <a:r>
              <a:rPr lang="zh-CN" altLang="en-US" dirty="0">
                <a:solidFill>
                  <a:schemeClr val="tx1"/>
                </a:solidFill>
                <a:latin typeface="+mj-ea"/>
              </a:rPr>
              <a:t>本月更新的合资品牌不多，仅腾势、日产推送了</a:t>
            </a:r>
            <a:r>
              <a:rPr lang="en-US" altLang="zh-CN" dirty="0">
                <a:solidFill>
                  <a:schemeClr val="tx1"/>
                </a:solidFill>
                <a:latin typeface="+mj-ea"/>
              </a:rPr>
              <a:t>OTA</a:t>
            </a:r>
            <a:r>
              <a:rPr lang="zh-CN" altLang="en-US" dirty="0">
                <a:solidFill>
                  <a:schemeClr val="tx1"/>
                </a:solidFill>
                <a:latin typeface="+mj-ea"/>
              </a:rPr>
              <a:t>升级。其中日产推送了界面布局、导航地图等方面的升级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8525629" y="2229847"/>
            <a:ext cx="0" cy="1592856"/>
          </a:xfrm>
          <a:prstGeom prst="line">
            <a:avLst/>
          </a:prstGeom>
          <a:ln w="28575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8774184" y="2058690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2024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555384" y="2058690"/>
            <a:ext cx="69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rgbClr val="00B0F0"/>
                </a:solidFill>
                <a:latin typeface="微软雅黑"/>
              </a:rPr>
              <a:t>2023</a:t>
            </a:r>
            <a:endParaRPr lang="zh-CN" altLang="en-US" sz="1200" b="1" dirty="0">
              <a:solidFill>
                <a:srgbClr val="00B0F0"/>
              </a:solidFill>
              <a:latin typeface="微软雅黑"/>
            </a:endParaRPr>
          </a:p>
        </p:txBody>
      </p:sp>
      <p:graphicFrame>
        <p:nvGraphicFramePr>
          <p:cNvPr id="31" name="Chart 18">
            <a:extLst>
              <a:ext uri="{FF2B5EF4-FFF2-40B4-BE49-F238E27FC236}">
                <a16:creationId xmlns:a16="http://schemas.microsoft.com/office/drawing/2014/main" id="{68AA83EE-2B9C-5249-9F15-FCC7A54F3F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30187622"/>
              </p:ext>
            </p:extLst>
          </p:nvPr>
        </p:nvGraphicFramePr>
        <p:xfrm>
          <a:off x="6532861" y="5185540"/>
          <a:ext cx="4957136" cy="1609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36" name="直接连接符 35"/>
          <p:cNvCxnSpPr/>
          <p:nvPr/>
        </p:nvCxnSpPr>
        <p:spPr>
          <a:xfrm>
            <a:off x="6092159" y="4799436"/>
            <a:ext cx="0" cy="1800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365433" y="4638348"/>
            <a:ext cx="1151718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11851375" y="6664657"/>
            <a:ext cx="340660" cy="195731"/>
          </a:xfrm>
        </p:spPr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6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graphicFrame>
        <p:nvGraphicFramePr>
          <p:cNvPr id="18" name="Chart 38">
            <a:extLst>
              <a:ext uri="{FF2B5EF4-FFF2-40B4-BE49-F238E27FC236}">
                <a16:creationId xmlns:a16="http://schemas.microsoft.com/office/drawing/2014/main" id="{1858FDAE-75AE-E346-8D1F-566D566C2E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89539544"/>
              </p:ext>
            </p:extLst>
          </p:nvPr>
        </p:nvGraphicFramePr>
        <p:xfrm>
          <a:off x="1622896" y="5237657"/>
          <a:ext cx="2942800" cy="1455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339855" y="5100571"/>
            <a:ext cx="55088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（</a:t>
            </a:r>
            <a:r>
              <a:rPr lang="en-US" altLang="zh-CN" sz="1200" dirty="0">
                <a:solidFill>
                  <a:srgbClr val="0E0D10"/>
                </a:solidFill>
                <a:latin typeface="微软雅黑"/>
              </a:rPr>
              <a:t>Base=27</a:t>
            </a:r>
            <a:r>
              <a:rPr lang="zh-CN" altLang="en-US" sz="1200" dirty="0">
                <a:solidFill>
                  <a:srgbClr val="0E0D10"/>
                </a:solidFill>
                <a:latin typeface="微软雅黑"/>
              </a:rPr>
              <a:t>项）</a:t>
            </a:r>
          </a:p>
        </p:txBody>
      </p:sp>
      <p:sp>
        <p:nvSpPr>
          <p:cNvPr id="22" name="矩形 21"/>
          <p:cNvSpPr/>
          <p:nvPr/>
        </p:nvSpPr>
        <p:spPr>
          <a:xfrm>
            <a:off x="3432754" y="1766350"/>
            <a:ext cx="458487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2023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1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-</a:t>
            </a:r>
            <a:r>
              <a:rPr lang="en-US" altLang="zh-CN" sz="1400" b="1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2024</a:t>
            </a:r>
            <a:r>
              <a: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5</a:t>
            </a:r>
            <a:r>
              <a: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大类统计</a:t>
            </a:r>
          </a:p>
        </p:txBody>
      </p:sp>
      <p:sp>
        <p:nvSpPr>
          <p:cNvPr id="23" name="矩形 22"/>
          <p:cNvSpPr/>
          <p:nvPr/>
        </p:nvSpPr>
        <p:spPr>
          <a:xfrm>
            <a:off x="6852183" y="4763667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2024</a:t>
            </a:r>
            <a:r>
              <a: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5</a:t>
            </a:r>
            <a:r>
              <a: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中类统计</a:t>
            </a:r>
          </a:p>
        </p:txBody>
      </p:sp>
      <p:sp>
        <p:nvSpPr>
          <p:cNvPr id="27" name="矩形 26"/>
          <p:cNvSpPr/>
          <p:nvPr/>
        </p:nvSpPr>
        <p:spPr>
          <a:xfrm>
            <a:off x="1079860" y="4763667"/>
            <a:ext cx="4237149" cy="311047"/>
          </a:xfrm>
          <a:prstGeom prst="rect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2024</a:t>
            </a:r>
            <a:r>
              <a: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年</a:t>
            </a:r>
            <a:r>
              <a:rPr lang="en-US" altLang="zh-CN" sz="1400" b="1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5</a:t>
            </a:r>
            <a:r>
              <a:rPr lang="zh-CN" altLang="en-US" sz="1400" b="1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月 </a:t>
            </a:r>
            <a:r>
              <a:rPr lang="en-US" altLang="zh-CN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OTA</a:t>
            </a:r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cs typeface="Poppins" pitchFamily="2" charset="77"/>
              </a:rPr>
              <a:t>升级类型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46344" y="37879"/>
            <a:ext cx="20859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5476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3"/>
          <p:cNvSpPr>
            <a:spLocks noGrp="1"/>
          </p:cNvSpPr>
          <p:nvPr>
            <p:ph type="title"/>
          </p:nvPr>
        </p:nvSpPr>
        <p:spPr>
          <a:xfrm>
            <a:off x="314793" y="103214"/>
            <a:ext cx="11554731" cy="581143"/>
          </a:xfrm>
        </p:spPr>
        <p:txBody>
          <a:bodyPr anchor="t">
            <a:noAutofit/>
          </a:bodyPr>
          <a:lstStyle/>
          <a:p>
            <a:r>
              <a:rPr lang="zh-CN" altLang="en-US" sz="2800" dirty="0">
                <a:sym typeface="Arial"/>
              </a:rPr>
              <a:t>行业整体：</a:t>
            </a:r>
            <a:r>
              <a:rPr lang="en-US" altLang="zh-CN" sz="2800" dirty="0">
                <a:sym typeface="Arial"/>
              </a:rPr>
              <a:t>OTA</a:t>
            </a:r>
            <a:r>
              <a:rPr lang="zh-CN" altLang="en-US" sz="2800" dirty="0">
                <a:sym typeface="Arial"/>
              </a:rPr>
              <a:t>迭代速度</a:t>
            </a:r>
          </a:p>
        </p:txBody>
      </p:sp>
      <p:sp>
        <p:nvSpPr>
          <p:cNvPr id="21" name="Rectangle 23">
            <a:extLst>
              <a:ext uri="{FF2B5EF4-FFF2-40B4-BE49-F238E27FC236}">
                <a16:creationId xmlns:a16="http://schemas.microsoft.com/office/drawing/2014/main" id="{7FBE8E68-836B-DA4D-96AD-8775AB60F33F}"/>
              </a:ext>
            </a:extLst>
          </p:cNvPr>
          <p:cNvSpPr/>
          <p:nvPr/>
        </p:nvSpPr>
        <p:spPr>
          <a:xfrm>
            <a:off x="363494" y="1934716"/>
            <a:ext cx="346841" cy="346841"/>
          </a:xfrm>
          <a:prstGeom prst="rect">
            <a:avLst/>
          </a:prstGeom>
          <a:solidFill>
            <a:srgbClr val="629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rgbClr val="FFFFFF"/>
              </a:solidFill>
              <a:latin typeface="Lato Light" panose="020F0502020204030203" pitchFamily="34" charset="0"/>
            </a:endParaRPr>
          </a:p>
        </p:txBody>
      </p:sp>
      <p:sp>
        <p:nvSpPr>
          <p:cNvPr id="22" name="Rectangle 24">
            <a:extLst>
              <a:ext uri="{FF2B5EF4-FFF2-40B4-BE49-F238E27FC236}">
                <a16:creationId xmlns:a16="http://schemas.microsoft.com/office/drawing/2014/main" id="{71DB63B2-BDBA-7342-8D56-DC23C7B42EC5}"/>
              </a:ext>
            </a:extLst>
          </p:cNvPr>
          <p:cNvSpPr/>
          <p:nvPr/>
        </p:nvSpPr>
        <p:spPr>
          <a:xfrm>
            <a:off x="364440" y="4310296"/>
            <a:ext cx="346841" cy="346841"/>
          </a:xfrm>
          <a:prstGeom prst="rect">
            <a:avLst/>
          </a:prstGeom>
          <a:solidFill>
            <a:srgbClr val="01A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rgbClr val="FFFFFF"/>
              </a:solidFill>
              <a:latin typeface="Lato Light" panose="020F0502020204030203" pitchFamily="34" charset="0"/>
            </a:endParaRPr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4731EE37-7BDF-4147-AA63-BC0F2B1911F7}"/>
              </a:ext>
            </a:extLst>
          </p:cNvPr>
          <p:cNvSpPr txBox="1">
            <a:spLocks/>
          </p:cNvSpPr>
          <p:nvPr/>
        </p:nvSpPr>
        <p:spPr>
          <a:xfrm>
            <a:off x="363494" y="2268535"/>
            <a:ext cx="2969988" cy="1508105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900"/>
              </a:lnSpc>
            </a:pPr>
            <a:r>
              <a:rPr lang="zh-CN" altLang="en-US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近一年来，头部新势力在升级频次和主题内容上都发生了变化，理想成为升级最多的品牌，特斯拉虽然保持较高升级次数，但内容质量不高，小鹏持续推出重磅内容</a:t>
            </a:r>
            <a:r>
              <a:rPr lang="en-US" altLang="zh-CN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-</a:t>
            </a:r>
            <a:r>
              <a:rPr lang="zh-CN" altLang="en-US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无图</a:t>
            </a:r>
            <a:r>
              <a:rPr lang="en-US" altLang="zh-CN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NGP</a:t>
            </a:r>
            <a:r>
              <a:rPr lang="zh-CN" altLang="en-US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和</a:t>
            </a:r>
            <a:r>
              <a:rPr lang="en-US" altLang="zh-CN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AI</a:t>
            </a:r>
            <a:r>
              <a:rPr lang="zh-CN" altLang="en-US" sz="1200" dirty="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rPr>
              <a:t>天玑系统，蔚来升级此次跌出头部前三名。</a:t>
            </a:r>
            <a:endParaRPr lang="en-US" altLang="zh-CN" sz="1200" dirty="0">
              <a:solidFill>
                <a:srgbClr val="0E0D10"/>
              </a:solidFill>
              <a:latin typeface="微软雅黑"/>
              <a:cs typeface="Open Sans Light" panose="020B0306030504020204" pitchFamily="34" charset="0"/>
            </a:endParaRPr>
          </a:p>
        </p:txBody>
      </p:sp>
      <p:sp>
        <p:nvSpPr>
          <p:cNvPr id="24" name="TextBox 28">
            <a:extLst>
              <a:ext uri="{FF2B5EF4-FFF2-40B4-BE49-F238E27FC236}">
                <a16:creationId xmlns:a16="http://schemas.microsoft.com/office/drawing/2014/main" id="{DC6982FC-B595-BE4E-A51D-AAFBA83B705E}"/>
              </a:ext>
            </a:extLst>
          </p:cNvPr>
          <p:cNvSpPr txBox="1"/>
          <p:nvPr/>
        </p:nvSpPr>
        <p:spPr>
          <a:xfrm>
            <a:off x="710335" y="1938860"/>
            <a:ext cx="2676815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1600" b="1" dirty="0">
                <a:solidFill>
                  <a:srgbClr val="0E0D10"/>
                </a:solidFill>
                <a:latin typeface="微软雅黑"/>
                <a:cs typeface="Poppins" pitchFamily="2" charset="77"/>
              </a:rPr>
              <a:t>新势力品牌</a:t>
            </a:r>
            <a:endParaRPr lang="en-US" sz="1600" b="1" dirty="0">
              <a:solidFill>
                <a:srgbClr val="0E0D10"/>
              </a:solidFill>
              <a:latin typeface="微软雅黑"/>
              <a:cs typeface="Poppins" pitchFamily="2" charset="77"/>
            </a:endParaRPr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55BA2393-EA58-AE44-B130-BDA6E1EEBC28}"/>
              </a:ext>
            </a:extLst>
          </p:cNvPr>
          <p:cNvSpPr txBox="1">
            <a:spLocks/>
          </p:cNvSpPr>
          <p:nvPr/>
        </p:nvSpPr>
        <p:spPr>
          <a:xfrm>
            <a:off x="363494" y="4660687"/>
            <a:ext cx="2969988" cy="1508105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defPPr>
              <a:defRPr lang="zh-CN"/>
            </a:defPPr>
            <a:lvl1pPr indent="0" defTabSz="1087636">
              <a:lnSpc>
                <a:spcPts val="1900"/>
              </a:lnSpc>
              <a:spcBef>
                <a:spcPct val="20000"/>
              </a:spcBef>
              <a:buFont typeface="Arial"/>
              <a:buNone/>
              <a:defRPr sz="120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defRPr>
            </a:lvl1pPr>
            <a:lvl2pPr marL="108763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5271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912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5054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8184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5820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3455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701091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自主品牌当中，近一年变化最大的要数比亚迪，比亚迪升级次数甚至超越了主流的新势力品牌（不含方程豹、仰望、腾势），但其升级内容相对普通，智能座舱体验依然不及新势力品牌，以及传统厂商的一些新兴品牌。</a:t>
            </a:r>
            <a:endParaRPr lang="en-US" altLang="zh-CN" dirty="0"/>
          </a:p>
        </p:txBody>
      </p:sp>
      <p:sp>
        <p:nvSpPr>
          <p:cNvPr id="26" name="TextBox 30">
            <a:extLst>
              <a:ext uri="{FF2B5EF4-FFF2-40B4-BE49-F238E27FC236}">
                <a16:creationId xmlns:a16="http://schemas.microsoft.com/office/drawing/2014/main" id="{FE80E53B-E525-E84F-A945-80647BB45DA3}"/>
              </a:ext>
            </a:extLst>
          </p:cNvPr>
          <p:cNvSpPr txBox="1"/>
          <p:nvPr/>
        </p:nvSpPr>
        <p:spPr>
          <a:xfrm>
            <a:off x="737032" y="4314436"/>
            <a:ext cx="2666309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1600" b="1" dirty="0">
                <a:solidFill>
                  <a:srgbClr val="0E0D10"/>
                </a:solidFill>
                <a:latin typeface="微软雅黑"/>
                <a:cs typeface="Poppins" pitchFamily="2" charset="77"/>
              </a:rPr>
              <a:t>自主品牌</a:t>
            </a:r>
            <a:endParaRPr lang="en-US" sz="1600" b="1" dirty="0">
              <a:solidFill>
                <a:srgbClr val="0E0D10"/>
              </a:solidFill>
              <a:latin typeface="微软雅黑"/>
              <a:cs typeface="Poppins" pitchFamily="2" charset="77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11851375" y="6664657"/>
            <a:ext cx="340660" cy="195731"/>
          </a:xfrm>
        </p:spPr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7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26462" y="383476"/>
            <a:ext cx="3245697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00" b="1" spc="300" dirty="0">
                <a:solidFill>
                  <a:srgbClr val="1264C3"/>
                </a:solidFill>
              </a:rPr>
              <a:t>监测品牌</a:t>
            </a:r>
            <a:r>
              <a:rPr lang="en-US" altLang="zh-CN" sz="1300" b="1" spc="300" dirty="0">
                <a:solidFill>
                  <a:srgbClr val="1264C3"/>
                </a:solidFill>
              </a:rPr>
              <a:t>OTA</a:t>
            </a:r>
            <a:r>
              <a:rPr lang="zh-CN" altLang="en-US" sz="1300" b="1" spc="300" dirty="0">
                <a:solidFill>
                  <a:srgbClr val="1264C3"/>
                </a:solidFill>
              </a:rPr>
              <a:t>频率概况（近一年）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5112293"/>
              </p:ext>
            </p:extLst>
          </p:nvPr>
        </p:nvGraphicFramePr>
        <p:xfrm>
          <a:off x="3429099" y="650067"/>
          <a:ext cx="8410845" cy="6014585"/>
        </p:xfrm>
        <a:graphic>
          <a:graphicData uri="http://schemas.openxmlformats.org/drawingml/2006/table">
            <a:tbl>
              <a:tblPr/>
              <a:tblGrid>
                <a:gridCol w="5607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07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07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07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07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072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072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6072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60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6072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6072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60723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6072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60723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60723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14729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属性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品牌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合计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2023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4113"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06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07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08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09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01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02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03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04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05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2167">
                <a:tc rowSpan="13"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新势力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理想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2167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特斯拉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167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小鹏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2167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AITO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2167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哪吒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2167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蔚来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2167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创维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2167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零跑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2167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合创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2167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小米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32167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智界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32167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极石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32167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云度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9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32167">
                <a:tc rowSpan="30"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自主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极氪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32167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比亚迪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32167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阿维塔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32167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极狐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32167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领克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32167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岚图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32167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魏牌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32167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吉利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32167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极越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32167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深蓝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32167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星途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32167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智己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32167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哈弗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32167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坦克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32167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仰望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32167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昊铂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32167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睿蓝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132167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埃安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132167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方程豹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132167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飞凡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132167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欧拉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132167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MG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  <a:tr h="132167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北汽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  <a:tr h="132167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北京越野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  <a:tr h="132167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奔腾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  <a:tr h="132167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猛士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0"/>
                  </a:ext>
                </a:extLst>
              </a:tr>
              <a:tr h="132167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奇瑞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1"/>
                  </a:ext>
                </a:extLst>
              </a:tr>
              <a:tr h="132167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启源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2"/>
                  </a:ext>
                </a:extLst>
              </a:tr>
              <a:tr h="132167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钇为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43"/>
                  </a:ext>
                </a:extLst>
              </a:tr>
              <a:tr h="132167">
                <a:tc v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长安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87" marR="4587" marT="4587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4"/>
                  </a:ext>
                </a:extLst>
              </a:tr>
            </a:tbl>
          </a:graphicData>
        </a:graphic>
      </p:graphicFrame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51911" y="37880"/>
            <a:ext cx="1780408" cy="56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2945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3"/>
          <p:cNvSpPr>
            <a:spLocks noGrp="1"/>
          </p:cNvSpPr>
          <p:nvPr>
            <p:ph type="title"/>
          </p:nvPr>
        </p:nvSpPr>
        <p:spPr>
          <a:xfrm>
            <a:off x="314793" y="218962"/>
            <a:ext cx="11554731" cy="581143"/>
          </a:xfrm>
        </p:spPr>
        <p:txBody>
          <a:bodyPr anchor="t">
            <a:noAutofit/>
          </a:bodyPr>
          <a:lstStyle/>
          <a:p>
            <a:r>
              <a:rPr lang="zh-CN" altLang="en-US" dirty="0">
                <a:sym typeface="Arial"/>
              </a:rPr>
              <a:t>行业整体：</a:t>
            </a:r>
            <a:r>
              <a:rPr lang="en-US" altLang="zh-CN" dirty="0">
                <a:sym typeface="Arial"/>
              </a:rPr>
              <a:t>OTA</a:t>
            </a:r>
            <a:r>
              <a:rPr lang="zh-CN" altLang="en-US" dirty="0">
                <a:sym typeface="Arial"/>
              </a:rPr>
              <a:t>迭代速度</a:t>
            </a:r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55BA2393-EA58-AE44-B130-BDA6E1EEBC28}"/>
              </a:ext>
            </a:extLst>
          </p:cNvPr>
          <p:cNvSpPr txBox="1">
            <a:spLocks/>
          </p:cNvSpPr>
          <p:nvPr/>
        </p:nvSpPr>
        <p:spPr>
          <a:xfrm>
            <a:off x="356128" y="1651370"/>
            <a:ext cx="2969941" cy="1572225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defPPr>
              <a:defRPr lang="zh-CN"/>
            </a:defPPr>
            <a:lvl1pPr indent="0" defTabSz="1087636">
              <a:lnSpc>
                <a:spcPts val="1700"/>
              </a:lnSpc>
              <a:spcBef>
                <a:spcPct val="20000"/>
              </a:spcBef>
              <a:buFont typeface="Arial"/>
              <a:buNone/>
              <a:defRPr sz="120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defRPr>
            </a:lvl1pPr>
            <a:lvl2pPr marL="108763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5271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912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5054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8184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5820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3455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701091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腾势定位智慧安全新豪华品牌，是比亚迪发展家商两用高端产品的重要载体，比亚迪自研的许多高新技术都会优先在腾势上投放，比如云辇车身控制系统、天神之眼智驾系统等，此类技术拥有非常大的可塑性，比起常规的智能座舱升级，提供了更多升级方向。</a:t>
            </a:r>
            <a:endParaRPr lang="en-US" altLang="zh-CN" dirty="0"/>
          </a:p>
        </p:txBody>
      </p:sp>
      <p:sp>
        <p:nvSpPr>
          <p:cNvPr id="24" name="TextBox 30">
            <a:extLst>
              <a:ext uri="{FF2B5EF4-FFF2-40B4-BE49-F238E27FC236}">
                <a16:creationId xmlns:a16="http://schemas.microsoft.com/office/drawing/2014/main" id="{FE80E53B-E525-E84F-A945-80647BB45DA3}"/>
              </a:ext>
            </a:extLst>
          </p:cNvPr>
          <p:cNvSpPr txBox="1"/>
          <p:nvPr/>
        </p:nvSpPr>
        <p:spPr>
          <a:xfrm>
            <a:off x="700787" y="1316036"/>
            <a:ext cx="2932940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1600" b="1" dirty="0">
                <a:solidFill>
                  <a:srgbClr val="0E0D10"/>
                </a:solidFill>
                <a:latin typeface="微软雅黑"/>
                <a:cs typeface="Poppins" pitchFamily="2" charset="77"/>
              </a:rPr>
              <a:t>合资品牌</a:t>
            </a:r>
            <a:endParaRPr lang="en-US" sz="1600" b="1" dirty="0">
              <a:solidFill>
                <a:srgbClr val="0E0D10"/>
              </a:solidFill>
              <a:latin typeface="微软雅黑"/>
              <a:cs typeface="Poppins" pitchFamily="2" charset="77"/>
            </a:endParaRPr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0B7C0FF9-D1B6-EC4E-A448-3FA27D13F876}"/>
              </a:ext>
            </a:extLst>
          </p:cNvPr>
          <p:cNvSpPr txBox="1">
            <a:spLocks/>
          </p:cNvSpPr>
          <p:nvPr/>
        </p:nvSpPr>
        <p:spPr>
          <a:xfrm>
            <a:off x="351561" y="4050738"/>
            <a:ext cx="2932559" cy="700192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defPPr>
              <a:defRPr lang="zh-CN"/>
            </a:defPPr>
            <a:lvl1pPr indent="0" defTabSz="1087636">
              <a:lnSpc>
                <a:spcPts val="1900"/>
              </a:lnSpc>
              <a:spcBef>
                <a:spcPct val="20000"/>
              </a:spcBef>
              <a:buFont typeface="Arial"/>
              <a:buNone/>
              <a:defRPr sz="1200">
                <a:solidFill>
                  <a:srgbClr val="0E0D10"/>
                </a:solidFill>
                <a:latin typeface="微软雅黑"/>
                <a:cs typeface="Open Sans Light" panose="020B0306030504020204" pitchFamily="34" charset="0"/>
              </a:defRPr>
            </a:lvl1pPr>
            <a:lvl2pPr marL="108763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2pPr>
            <a:lvl3pPr marL="2175271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3pPr>
            <a:lvl4pPr marL="3262912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4pPr>
            <a:lvl5pPr marL="4350546" indent="0" algn="ctr" defTabSz="1087636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>
                <a:solidFill>
                  <a:schemeClr val="tx1">
                    <a:tint val="75000"/>
                  </a:schemeClr>
                </a:solidFill>
                <a:latin typeface="Open Sans"/>
                <a:cs typeface="Open Sans"/>
              </a:defRPr>
            </a:lvl5pPr>
            <a:lvl6pPr marL="5438184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6525820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7613455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8701091" indent="0" algn="ctr" defTabSz="1087636">
              <a:spcBef>
                <a:spcPct val="20000"/>
              </a:spcBef>
              <a:buFont typeface="Arial"/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lnSpc>
                <a:spcPts val="1700"/>
              </a:lnSpc>
            </a:pPr>
            <a:r>
              <a:rPr lang="zh-CN" altLang="en-US" dirty="0"/>
              <a:t>本月没有豪华品牌推送</a:t>
            </a:r>
            <a:r>
              <a:rPr lang="en-US" altLang="zh-CN" dirty="0"/>
              <a:t>OTA</a:t>
            </a:r>
            <a:r>
              <a:rPr lang="zh-CN" altLang="en-US" dirty="0"/>
              <a:t>升级，目前豪华品牌产品升级还是以订阅式服务及功能为主。</a:t>
            </a:r>
          </a:p>
        </p:txBody>
      </p:sp>
      <p:sp>
        <p:nvSpPr>
          <p:cNvPr id="26" name="TextBox 32">
            <a:extLst>
              <a:ext uri="{FF2B5EF4-FFF2-40B4-BE49-F238E27FC236}">
                <a16:creationId xmlns:a16="http://schemas.microsoft.com/office/drawing/2014/main" id="{87236A67-2B27-914C-9ED4-3FAA68A85A4B}"/>
              </a:ext>
            </a:extLst>
          </p:cNvPr>
          <p:cNvSpPr txBox="1"/>
          <p:nvPr/>
        </p:nvSpPr>
        <p:spPr>
          <a:xfrm>
            <a:off x="725881" y="3673504"/>
            <a:ext cx="2627672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1600" b="1" dirty="0">
                <a:solidFill>
                  <a:srgbClr val="0E0D10"/>
                </a:solidFill>
                <a:latin typeface="微软雅黑"/>
                <a:cs typeface="Poppins" pitchFamily="2" charset="77"/>
              </a:rPr>
              <a:t>豪华品牌</a:t>
            </a:r>
            <a:endParaRPr lang="en-US" sz="1600" b="1" dirty="0">
              <a:solidFill>
                <a:srgbClr val="0E0D10"/>
              </a:solidFill>
              <a:latin typeface="微软雅黑"/>
              <a:cs typeface="Poppins" pitchFamily="2" charset="77"/>
            </a:endParaRPr>
          </a:p>
        </p:txBody>
      </p:sp>
      <p:sp>
        <p:nvSpPr>
          <p:cNvPr id="15" name="Rectangle 24">
            <a:extLst>
              <a:ext uri="{FF2B5EF4-FFF2-40B4-BE49-F238E27FC236}">
                <a16:creationId xmlns:a16="http://schemas.microsoft.com/office/drawing/2014/main" id="{71DB63B2-BDBA-7342-8D56-DC23C7B42EC5}"/>
              </a:ext>
            </a:extLst>
          </p:cNvPr>
          <p:cNvSpPr/>
          <p:nvPr/>
        </p:nvSpPr>
        <p:spPr>
          <a:xfrm>
            <a:off x="359971" y="1312507"/>
            <a:ext cx="345600" cy="3456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rgbClr val="FFFFFF"/>
              </a:solidFill>
              <a:latin typeface="Lato Light" panose="020F0502020204030203" pitchFamily="34" charset="0"/>
            </a:endParaRPr>
          </a:p>
        </p:txBody>
      </p:sp>
      <p:sp>
        <p:nvSpPr>
          <p:cNvPr id="16" name="Rectangle 25">
            <a:extLst>
              <a:ext uri="{FF2B5EF4-FFF2-40B4-BE49-F238E27FC236}">
                <a16:creationId xmlns:a16="http://schemas.microsoft.com/office/drawing/2014/main" id="{1ABD7DA1-8D08-4347-969D-3535D14D752B}"/>
              </a:ext>
            </a:extLst>
          </p:cNvPr>
          <p:cNvSpPr/>
          <p:nvPr/>
        </p:nvSpPr>
        <p:spPr>
          <a:xfrm>
            <a:off x="377312" y="3669975"/>
            <a:ext cx="345600" cy="345600"/>
          </a:xfrm>
          <a:prstGeom prst="rect">
            <a:avLst/>
          </a:prstGeom>
          <a:solidFill>
            <a:srgbClr val="4D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rgbClr val="FFFFFF"/>
              </a:solidFill>
              <a:latin typeface="Lato Light" panose="020F0502020204030203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11851375" y="6664657"/>
            <a:ext cx="340660" cy="195731"/>
          </a:xfrm>
        </p:spPr>
        <p:txBody>
          <a:bodyPr/>
          <a:lstStyle/>
          <a:p>
            <a:fld id="{04764C24-7E44-40E7-A540-72BB39868355}" type="slidenum">
              <a:rPr lang="zh-CN" altLang="en-US" smtClean="0">
                <a:solidFill>
                  <a:srgbClr val="FFFFFF"/>
                </a:solidFill>
              </a:rPr>
              <a:pPr/>
              <a:t>8</a:t>
            </a:fld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016915" y="557100"/>
            <a:ext cx="3245697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00" b="1" spc="300" dirty="0">
                <a:solidFill>
                  <a:srgbClr val="1264C3"/>
                </a:solidFill>
              </a:rPr>
              <a:t>监测品牌</a:t>
            </a:r>
            <a:r>
              <a:rPr lang="en-US" altLang="zh-CN" sz="1300" b="1" spc="300" dirty="0">
                <a:solidFill>
                  <a:srgbClr val="1264C3"/>
                </a:solidFill>
              </a:rPr>
              <a:t>OTA</a:t>
            </a:r>
            <a:r>
              <a:rPr lang="zh-CN" altLang="en-US" sz="1300" b="1" spc="300" dirty="0">
                <a:solidFill>
                  <a:srgbClr val="1264C3"/>
                </a:solidFill>
              </a:rPr>
              <a:t>频率概况（近一年）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1857132"/>
              </p:ext>
            </p:extLst>
          </p:nvPr>
        </p:nvGraphicFramePr>
        <p:xfrm>
          <a:off x="3520434" y="849492"/>
          <a:ext cx="8330940" cy="5571246"/>
        </p:xfrm>
        <a:graphic>
          <a:graphicData uri="http://schemas.openxmlformats.org/drawingml/2006/table">
            <a:tbl>
              <a:tblPr/>
              <a:tblGrid>
                <a:gridCol w="555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3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53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53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53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553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553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553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5539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5539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55396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55396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55396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55396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55396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22458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属性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品牌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合计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2023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264C3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264C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264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89"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06</a:t>
                      </a:r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07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08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09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01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02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03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04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05</a:t>
                      </a:r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264C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908">
                <a:tc rowSpan="13"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合资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别克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908">
                <a:tc vMerge="1">
                  <a:txBody>
                    <a:bodyPr/>
                    <a:lstStyle/>
                    <a:p>
                      <a:pPr algn="l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腾势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908">
                <a:tc vMerge="1">
                  <a:txBody>
                    <a:bodyPr/>
                    <a:lstStyle/>
                    <a:p>
                      <a:pPr algn="l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福特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908">
                <a:tc vMerge="1">
                  <a:txBody>
                    <a:bodyPr/>
                    <a:lstStyle/>
                    <a:p>
                      <a:pPr algn="l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宝骏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908">
                <a:tc vMerge="1">
                  <a:txBody>
                    <a:bodyPr/>
                    <a:lstStyle/>
                    <a:p>
                      <a:pPr algn="l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本田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908">
                <a:tc vMerge="1">
                  <a:txBody>
                    <a:bodyPr/>
                    <a:lstStyle/>
                    <a:p>
                      <a:pPr algn="l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标致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908">
                <a:tc vMerge="1">
                  <a:txBody>
                    <a:bodyPr/>
                    <a:lstStyle/>
                    <a:p>
                      <a:pPr algn="l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大众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908">
                <a:tc vMerge="1">
                  <a:txBody>
                    <a:bodyPr/>
                    <a:lstStyle/>
                    <a:p>
                      <a:pPr algn="l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丰田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3908">
                <a:tc vMerge="1">
                  <a:txBody>
                    <a:bodyPr/>
                    <a:lstStyle/>
                    <a:p>
                      <a:pPr algn="l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捷达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3908">
                <a:tc vMerge="1">
                  <a:txBody>
                    <a:bodyPr/>
                    <a:lstStyle/>
                    <a:p>
                      <a:pPr algn="l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启辰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908">
                <a:tc vMerge="1">
                  <a:txBody>
                    <a:bodyPr/>
                    <a:lstStyle/>
                    <a:p>
                      <a:pPr algn="l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日产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908">
                <a:tc vMerge="1">
                  <a:txBody>
                    <a:bodyPr/>
                    <a:lstStyle/>
                    <a:p>
                      <a:pPr algn="l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五菱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908">
                <a:tc vMerge="1">
                  <a:txBody>
                    <a:bodyPr/>
                    <a:lstStyle/>
                    <a:p>
                      <a:pPr algn="l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雪佛兰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3908">
                <a:tc rowSpan="8"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豪华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路特斯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3908">
                <a:tc vMerge="1">
                  <a:txBody>
                    <a:bodyPr/>
                    <a:lstStyle/>
                    <a:p>
                      <a:pPr algn="l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smart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3908">
                <a:tc vMerge="1">
                  <a:txBody>
                    <a:bodyPr/>
                    <a:lstStyle/>
                    <a:p>
                      <a:pPr algn="l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Polestar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43908">
                <a:tc vMerge="1">
                  <a:txBody>
                    <a:bodyPr/>
                    <a:lstStyle/>
                    <a:p>
                      <a:pPr algn="l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凯迪拉克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43908">
                <a:tc vMerge="1">
                  <a:txBody>
                    <a:bodyPr/>
                    <a:lstStyle/>
                    <a:p>
                      <a:pPr algn="l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沃尔沃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43908">
                <a:tc vMerge="1">
                  <a:txBody>
                    <a:bodyPr/>
                    <a:lstStyle/>
                    <a:p>
                      <a:pPr algn="l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宝马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243908">
                <a:tc vMerge="1">
                  <a:txBody>
                    <a:bodyPr/>
                    <a:lstStyle/>
                    <a:p>
                      <a:pPr algn="l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奔驰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243908">
                <a:tc vMerge="1">
                  <a:txBody>
                    <a:bodyPr/>
                    <a:lstStyle/>
                    <a:p>
                      <a:pPr algn="l" fontAlgn="b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林肯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8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altLang="zh-CN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800" b="0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6344" y="37879"/>
            <a:ext cx="208597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6938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剪去对角的矩形 24">
            <a:extLst>
              <a:ext uri="{FF2B5EF4-FFF2-40B4-BE49-F238E27FC236}">
                <a16:creationId xmlns:a16="http://schemas.microsoft.com/office/drawing/2014/main" id="{BC598D49-AC4B-A64A-A856-C2F63C8FBF18}"/>
              </a:ext>
            </a:extLst>
          </p:cNvPr>
          <p:cNvSpPr/>
          <p:nvPr/>
        </p:nvSpPr>
        <p:spPr>
          <a:xfrm>
            <a:off x="1249180" y="1485139"/>
            <a:ext cx="9693640" cy="4916774"/>
          </a:xfrm>
          <a:prstGeom prst="snip2DiagRect">
            <a:avLst>
              <a:gd name="adj1" fmla="val 0"/>
              <a:gd name="adj2" fmla="val 1118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EA718393-3914-F945-B6C5-C652B698CC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1132" y="383236"/>
            <a:ext cx="3382212" cy="894765"/>
          </a:xfrm>
          <a:prstGeom prst="rect">
            <a:avLst/>
          </a:prstGeom>
        </p:spPr>
      </p:pic>
      <p:sp>
        <p:nvSpPr>
          <p:cNvPr id="22" name="Untertitel 27">
            <a:extLst>
              <a:ext uri="{FF2B5EF4-FFF2-40B4-BE49-F238E27FC236}">
                <a16:creationId xmlns:a16="http://schemas.microsoft.com/office/drawing/2014/main" id="{BE9BB2CC-D4DB-5D4A-A609-598AC2ADA135}"/>
              </a:ext>
            </a:extLst>
          </p:cNvPr>
          <p:cNvSpPr txBox="1">
            <a:spLocks/>
          </p:cNvSpPr>
          <p:nvPr/>
        </p:nvSpPr>
        <p:spPr>
          <a:xfrm>
            <a:off x="1900418" y="726092"/>
            <a:ext cx="1283639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2000" b="1" spc="600" dirty="0">
                <a:solidFill>
                  <a:srgbClr val="3E58E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目录</a:t>
            </a:r>
            <a:endParaRPr lang="en-US" altLang="zh-CN" sz="2000" b="1" spc="600" dirty="0">
              <a:solidFill>
                <a:srgbClr val="3E58ED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3" name="Untertitel 27">
            <a:extLst>
              <a:ext uri="{FF2B5EF4-FFF2-40B4-BE49-F238E27FC236}">
                <a16:creationId xmlns:a16="http://schemas.microsoft.com/office/drawing/2014/main" id="{F9453E7C-9F2B-5045-8299-5C47C2154FFE}"/>
              </a:ext>
            </a:extLst>
          </p:cNvPr>
          <p:cNvSpPr txBox="1">
            <a:spLocks/>
          </p:cNvSpPr>
          <p:nvPr/>
        </p:nvSpPr>
        <p:spPr>
          <a:xfrm>
            <a:off x="1542156" y="692120"/>
            <a:ext cx="2000164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2000" b="1" spc="6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目录</a:t>
            </a:r>
            <a:endParaRPr lang="en-US" altLang="zh-CN" sz="2000" b="1" spc="60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8A60A660-0D43-C04A-BDD2-E04B3AD6A7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6550" y="3522982"/>
            <a:ext cx="843010" cy="8280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8EAFD74-3A4A-6942-AA18-2E8A618D8656}"/>
              </a:ext>
            </a:extLst>
          </p:cNvPr>
          <p:cNvSpPr txBox="1"/>
          <p:nvPr/>
        </p:nvSpPr>
        <p:spPr>
          <a:xfrm>
            <a:off x="2272826" y="3243281"/>
            <a:ext cx="3703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7200" b="1" i="1" dirty="0">
                <a:solidFill>
                  <a:schemeClr val="bg1"/>
                </a:solidFill>
                <a:effectLst>
                  <a:outerShdw dist="63500" dir="19680000" algn="tl" rotWithShape="0">
                    <a:srgbClr val="3150B1">
                      <a:alpha val="4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kumimoji="1" lang="zh-CN" altLang="en-US" sz="7200" b="1" i="1" dirty="0">
              <a:solidFill>
                <a:schemeClr val="bg1"/>
              </a:solidFill>
              <a:effectLst>
                <a:outerShdw dist="63500" dir="19680000" algn="tl" rotWithShape="0">
                  <a:srgbClr val="3150B1">
                    <a:alpha val="4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CD67F47-4C78-1849-8F00-4C0B8DF9FAF8}"/>
              </a:ext>
            </a:extLst>
          </p:cNvPr>
          <p:cNvSpPr txBox="1"/>
          <p:nvPr/>
        </p:nvSpPr>
        <p:spPr>
          <a:xfrm>
            <a:off x="3825294" y="3435695"/>
            <a:ext cx="59537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1200"/>
              </a:spcAft>
              <a:buClr>
                <a:schemeClr val="bg1">
                  <a:lumMod val="65000"/>
                </a:schemeClr>
              </a:buClr>
            </a:pPr>
            <a:r>
              <a:rPr lang="zh-CN" altLang="en-US" sz="6000" b="1" dirty="0">
                <a:latin typeface="+mj-ea"/>
                <a:ea typeface="+mj-ea"/>
              </a:rPr>
              <a:t>政策</a:t>
            </a:r>
            <a:r>
              <a:rPr lang="en-US" altLang="zh-CN" sz="6000" b="1" dirty="0">
                <a:latin typeface="+mj-ea"/>
                <a:ea typeface="+mj-ea"/>
              </a:rPr>
              <a:t>/</a:t>
            </a:r>
            <a:r>
              <a:rPr lang="zh-CN" altLang="en-US" sz="6000" b="1" dirty="0">
                <a:latin typeface="+mj-ea"/>
                <a:ea typeface="+mj-ea"/>
              </a:rPr>
              <a:t>运营</a:t>
            </a:r>
            <a:endParaRPr lang="en-US" altLang="zh-CN" sz="60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302441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900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5328;"/>
</p:tagLst>
</file>

<file path=ppt/theme/theme1.xml><?xml version="1.0" encoding="utf-8"?>
<a:theme xmlns:a="http://schemas.openxmlformats.org/drawingml/2006/main" name="威尔森智联产品">
  <a:themeElements>
    <a:clrScheme name="自定义 6">
      <a:dk1>
        <a:srgbClr val="0E0D10"/>
      </a:dk1>
      <a:lt1>
        <a:srgbClr val="FFFFFF"/>
      </a:lt1>
      <a:dk2>
        <a:srgbClr val="41CEDF"/>
      </a:dk2>
      <a:lt2>
        <a:srgbClr val="DBEFF6"/>
      </a:lt2>
      <a:accent1>
        <a:srgbClr val="0AE9E8"/>
      </a:accent1>
      <a:accent2>
        <a:srgbClr val="6CC6E6"/>
      </a:accent2>
      <a:accent3>
        <a:srgbClr val="01AFEF"/>
      </a:accent3>
      <a:accent4>
        <a:srgbClr val="2676AA"/>
      </a:accent4>
      <a:accent5>
        <a:srgbClr val="678B9D"/>
      </a:accent5>
      <a:accent6>
        <a:srgbClr val="5D5E5C"/>
      </a:accent6>
      <a:hlink>
        <a:srgbClr val="25FEC5"/>
      </a:hlink>
      <a:folHlink>
        <a:srgbClr val="1A987A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60000"/>
            <a:lumOff val="40000"/>
          </a:schemeClr>
        </a:solidFill>
        <a:ln w="9525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500"/>
          </a:lnSpc>
          <a:defRPr sz="105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2.xml><?xml version="1.0" encoding="utf-8"?>
<a:theme xmlns:a="http://schemas.openxmlformats.org/drawingml/2006/main" name="1_威尔森智联产品">
  <a:themeElements>
    <a:clrScheme name="自定义 6">
      <a:dk1>
        <a:srgbClr val="0E0D10"/>
      </a:dk1>
      <a:lt1>
        <a:srgbClr val="FFFFFF"/>
      </a:lt1>
      <a:dk2>
        <a:srgbClr val="41CEDF"/>
      </a:dk2>
      <a:lt2>
        <a:srgbClr val="DBEFF6"/>
      </a:lt2>
      <a:accent1>
        <a:srgbClr val="0AE9E8"/>
      </a:accent1>
      <a:accent2>
        <a:srgbClr val="6CC6E6"/>
      </a:accent2>
      <a:accent3>
        <a:srgbClr val="01AFEF"/>
      </a:accent3>
      <a:accent4>
        <a:srgbClr val="2676AA"/>
      </a:accent4>
      <a:accent5>
        <a:srgbClr val="678B9D"/>
      </a:accent5>
      <a:accent6>
        <a:srgbClr val="5D5E5C"/>
      </a:accent6>
      <a:hlink>
        <a:srgbClr val="25FEC5"/>
      </a:hlink>
      <a:folHlink>
        <a:srgbClr val="1A987A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20000"/>
            <a:lumOff val="80000"/>
            <a:alpha val="97000"/>
          </a:schemeClr>
        </a:solidFill>
        <a:ln>
          <a:noFill/>
        </a:ln>
      </a:spPr>
      <a:bodyPr wrap="none" rtlCol="0" anchor="ctr"/>
      <a:lstStyle>
        <a:defPPr algn="ctr">
          <a:defRPr sz="12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600"/>
          </a:lnSpc>
          <a:defRPr sz="120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3.xml><?xml version="1.0" encoding="utf-8"?>
<a:theme xmlns:a="http://schemas.openxmlformats.org/drawingml/2006/main" name="2_威尔森智联产品">
  <a:themeElements>
    <a:clrScheme name="自定义 6">
      <a:dk1>
        <a:srgbClr val="0E0D10"/>
      </a:dk1>
      <a:lt1>
        <a:srgbClr val="FFFFFF"/>
      </a:lt1>
      <a:dk2>
        <a:srgbClr val="41CEDF"/>
      </a:dk2>
      <a:lt2>
        <a:srgbClr val="DBEFF6"/>
      </a:lt2>
      <a:accent1>
        <a:srgbClr val="0AE9E8"/>
      </a:accent1>
      <a:accent2>
        <a:srgbClr val="6CC6E6"/>
      </a:accent2>
      <a:accent3>
        <a:srgbClr val="01AFEF"/>
      </a:accent3>
      <a:accent4>
        <a:srgbClr val="2676AA"/>
      </a:accent4>
      <a:accent5>
        <a:srgbClr val="678B9D"/>
      </a:accent5>
      <a:accent6>
        <a:srgbClr val="5D5E5C"/>
      </a:accent6>
      <a:hlink>
        <a:srgbClr val="25FEC5"/>
      </a:hlink>
      <a:folHlink>
        <a:srgbClr val="1A987A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20000"/>
            <a:lumOff val="80000"/>
            <a:alpha val="97000"/>
          </a:schemeClr>
        </a:solidFill>
        <a:ln>
          <a:noFill/>
        </a:ln>
      </a:spPr>
      <a:bodyPr wrap="none" rtlCol="0" anchor="ctr"/>
      <a:lstStyle>
        <a:defPPr algn="ctr">
          <a:defRPr sz="12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600"/>
          </a:lnSpc>
          <a:defRPr sz="120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4.xml><?xml version="1.0" encoding="utf-8"?>
<a:theme xmlns:a="http://schemas.openxmlformats.org/drawingml/2006/main" name="3_威尔森智联产品">
  <a:themeElements>
    <a:clrScheme name="自定义 6">
      <a:dk1>
        <a:srgbClr val="0E0D10"/>
      </a:dk1>
      <a:lt1>
        <a:srgbClr val="FFFFFF"/>
      </a:lt1>
      <a:dk2>
        <a:srgbClr val="41CEDF"/>
      </a:dk2>
      <a:lt2>
        <a:srgbClr val="DBEFF6"/>
      </a:lt2>
      <a:accent1>
        <a:srgbClr val="0AE9E8"/>
      </a:accent1>
      <a:accent2>
        <a:srgbClr val="6CC6E6"/>
      </a:accent2>
      <a:accent3>
        <a:srgbClr val="01AFEF"/>
      </a:accent3>
      <a:accent4>
        <a:srgbClr val="2676AA"/>
      </a:accent4>
      <a:accent5>
        <a:srgbClr val="678B9D"/>
      </a:accent5>
      <a:accent6>
        <a:srgbClr val="5D5E5C"/>
      </a:accent6>
      <a:hlink>
        <a:srgbClr val="25FEC5"/>
      </a:hlink>
      <a:folHlink>
        <a:srgbClr val="1A987A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20000"/>
            <a:lumOff val="80000"/>
            <a:alpha val="97000"/>
          </a:schemeClr>
        </a:solidFill>
        <a:ln>
          <a:noFill/>
        </a:ln>
      </a:spPr>
      <a:bodyPr wrap="none" rtlCol="0" anchor="ctr"/>
      <a:lstStyle>
        <a:defPPr algn="ctr">
          <a:defRPr sz="12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600"/>
          </a:lnSpc>
          <a:defRPr sz="120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5.xml><?xml version="1.0" encoding="utf-8"?>
<a:theme xmlns:a="http://schemas.openxmlformats.org/drawingml/2006/main" name="4_威尔森智联产品">
  <a:themeElements>
    <a:clrScheme name="自定义 6">
      <a:dk1>
        <a:srgbClr val="0E0D10"/>
      </a:dk1>
      <a:lt1>
        <a:srgbClr val="FFFFFF"/>
      </a:lt1>
      <a:dk2>
        <a:srgbClr val="41CEDF"/>
      </a:dk2>
      <a:lt2>
        <a:srgbClr val="DBEFF6"/>
      </a:lt2>
      <a:accent1>
        <a:srgbClr val="0AE9E8"/>
      </a:accent1>
      <a:accent2>
        <a:srgbClr val="6CC6E6"/>
      </a:accent2>
      <a:accent3>
        <a:srgbClr val="01AFEF"/>
      </a:accent3>
      <a:accent4>
        <a:srgbClr val="2676AA"/>
      </a:accent4>
      <a:accent5>
        <a:srgbClr val="678B9D"/>
      </a:accent5>
      <a:accent6>
        <a:srgbClr val="5D5E5C"/>
      </a:accent6>
      <a:hlink>
        <a:srgbClr val="25FEC5"/>
      </a:hlink>
      <a:folHlink>
        <a:srgbClr val="1A987A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20000"/>
            <a:lumOff val="80000"/>
            <a:alpha val="97000"/>
          </a:schemeClr>
        </a:solidFill>
        <a:ln>
          <a:noFill/>
        </a:ln>
      </a:spPr>
      <a:bodyPr wrap="none" rtlCol="0" anchor="ctr"/>
      <a:lstStyle>
        <a:defPPr algn="ctr">
          <a:defRPr sz="12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600"/>
          </a:lnSpc>
          <a:defRPr sz="120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6.xml><?xml version="1.0" encoding="utf-8"?>
<a:theme xmlns:a="http://schemas.openxmlformats.org/drawingml/2006/main" name="5_威尔森智联产品">
  <a:themeElements>
    <a:clrScheme name="自定义 6">
      <a:dk1>
        <a:srgbClr val="0E0D10"/>
      </a:dk1>
      <a:lt1>
        <a:srgbClr val="FFFFFF"/>
      </a:lt1>
      <a:dk2>
        <a:srgbClr val="41CEDF"/>
      </a:dk2>
      <a:lt2>
        <a:srgbClr val="DBEFF6"/>
      </a:lt2>
      <a:accent1>
        <a:srgbClr val="0AE9E8"/>
      </a:accent1>
      <a:accent2>
        <a:srgbClr val="6CC6E6"/>
      </a:accent2>
      <a:accent3>
        <a:srgbClr val="01AFEF"/>
      </a:accent3>
      <a:accent4>
        <a:srgbClr val="2676AA"/>
      </a:accent4>
      <a:accent5>
        <a:srgbClr val="678B9D"/>
      </a:accent5>
      <a:accent6>
        <a:srgbClr val="5D5E5C"/>
      </a:accent6>
      <a:hlink>
        <a:srgbClr val="25FEC5"/>
      </a:hlink>
      <a:folHlink>
        <a:srgbClr val="1A987A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20000"/>
            <a:lumOff val="80000"/>
            <a:alpha val="97000"/>
          </a:schemeClr>
        </a:solidFill>
        <a:ln>
          <a:noFill/>
        </a:ln>
      </a:spPr>
      <a:bodyPr wrap="none" rtlCol="0" anchor="ctr"/>
      <a:lstStyle>
        <a:defPPr algn="ctr">
          <a:defRPr sz="12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600"/>
          </a:lnSpc>
          <a:defRPr sz="120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7.xml><?xml version="1.0" encoding="utf-8"?>
<a:theme xmlns:a="http://schemas.openxmlformats.org/drawingml/2006/main" name="6_威尔森智联产品">
  <a:themeElements>
    <a:clrScheme name="自定义 6">
      <a:dk1>
        <a:srgbClr val="0E0D10"/>
      </a:dk1>
      <a:lt1>
        <a:srgbClr val="FFFFFF"/>
      </a:lt1>
      <a:dk2>
        <a:srgbClr val="41CEDF"/>
      </a:dk2>
      <a:lt2>
        <a:srgbClr val="DBEFF6"/>
      </a:lt2>
      <a:accent1>
        <a:srgbClr val="0AE9E8"/>
      </a:accent1>
      <a:accent2>
        <a:srgbClr val="6CC6E6"/>
      </a:accent2>
      <a:accent3>
        <a:srgbClr val="01AFEF"/>
      </a:accent3>
      <a:accent4>
        <a:srgbClr val="2676AA"/>
      </a:accent4>
      <a:accent5>
        <a:srgbClr val="678B9D"/>
      </a:accent5>
      <a:accent6>
        <a:srgbClr val="5D5E5C"/>
      </a:accent6>
      <a:hlink>
        <a:srgbClr val="25FEC5"/>
      </a:hlink>
      <a:folHlink>
        <a:srgbClr val="1A987A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60000"/>
            <a:lumOff val="40000"/>
          </a:schemeClr>
        </a:solidFill>
        <a:ln w="9525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ts val="1500"/>
          </a:lnSpc>
          <a:defRPr sz="1050" b="1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互联新出行分会月报" id="{AF0CCF07-084E-47D4-8A76-299C66DA3271}" vid="{F20B5DA2-7A21-4B84-ABF3-A8AD60EBFDC4}"/>
    </a:ext>
  </a:extLst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136112</TotalTime>
  <Words>1693</Words>
  <Application>Microsoft Office PowerPoint</Application>
  <PresentationFormat>宽屏</PresentationFormat>
  <Paragraphs>444</Paragraphs>
  <Slides>13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等线</vt:lpstr>
      <vt:lpstr>微软雅黑</vt:lpstr>
      <vt:lpstr>系统字体</vt:lpstr>
      <vt:lpstr>Arial</vt:lpstr>
      <vt:lpstr>Calibri</vt:lpstr>
      <vt:lpstr>Lato Light</vt:lpstr>
      <vt:lpstr>Wingdings</vt:lpstr>
      <vt:lpstr>威尔森智联产品</vt:lpstr>
      <vt:lpstr>1_威尔森智联产品</vt:lpstr>
      <vt:lpstr>2_威尔森智联产品</vt:lpstr>
      <vt:lpstr>3_威尔森智联产品</vt:lpstr>
      <vt:lpstr>4_威尔森智联产品</vt:lpstr>
      <vt:lpstr>5_威尔森智联产品</vt:lpstr>
      <vt:lpstr>6_威尔森智联产品</vt:lpstr>
      <vt:lpstr>OTA监测月报</vt:lpstr>
      <vt:lpstr>PowerPoint 演示文稿</vt:lpstr>
      <vt:lpstr>OTA数据概览：行业整体</vt:lpstr>
      <vt:lpstr>OTA数据概览：新势力品牌</vt:lpstr>
      <vt:lpstr>OTA数据概览：自主品牌</vt:lpstr>
      <vt:lpstr>OTA数据概览：合资&amp;豪华品牌</vt:lpstr>
      <vt:lpstr>行业整体：OTA迭代速度</vt:lpstr>
      <vt:lpstr>行业整体：OTA迭代速度</vt:lpstr>
      <vt:lpstr>PowerPoint 演示文稿</vt:lpstr>
      <vt:lpstr>PowerPoint 演示文稿</vt:lpstr>
      <vt:lpstr>PowerPoint 演示文稿</vt:lpstr>
      <vt:lpstr>PowerPoint 演示文稿</vt:lpstr>
      <vt:lpstr>谢谢！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威尔森【智联观察】OTA专题报告精华版</dc:title>
  <dc:creator>WAYS</dc:creator>
  <cp:lastModifiedBy>承桉 李</cp:lastModifiedBy>
  <cp:revision>16717</cp:revision>
  <dcterms:created xsi:type="dcterms:W3CDTF">2018-02-24T04:11:59Z</dcterms:created>
  <dcterms:modified xsi:type="dcterms:W3CDTF">2024-06-21T05:38:10Z</dcterms:modified>
</cp:coreProperties>
</file>