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3.xml" ContentType="application/vnd.openxmlformats-officedocument.presentationml.tags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2" r:id="rId2"/>
    <p:sldId id="323" r:id="rId3"/>
    <p:sldId id="332" r:id="rId4"/>
    <p:sldId id="341" r:id="rId5"/>
    <p:sldId id="333" r:id="rId6"/>
    <p:sldId id="328" r:id="rId7"/>
    <p:sldId id="327" r:id="rId8"/>
    <p:sldId id="331" r:id="rId9"/>
    <p:sldId id="330" r:id="rId10"/>
    <p:sldId id="326" r:id="rId11"/>
    <p:sldId id="325" r:id="rId12"/>
    <p:sldId id="318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>
          <p15:clr>
            <a:srgbClr val="A4A3A4"/>
          </p15:clr>
        </p15:guide>
        <p15:guide id="2" orient="horz" pos="544">
          <p15:clr>
            <a:srgbClr val="A4A3A4"/>
          </p15:clr>
        </p15:guide>
        <p15:guide id="3" orient="horz" pos="3770">
          <p15:clr>
            <a:srgbClr val="A4A3A4"/>
          </p15:clr>
        </p15:guide>
        <p15:guide id="4" pos="3840">
          <p15:clr>
            <a:srgbClr val="A4A3A4"/>
          </p15:clr>
        </p15:guide>
        <p15:guide id="5" pos="3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A570"/>
    <a:srgbClr val="4472C4"/>
    <a:srgbClr val="0070C0"/>
    <a:srgbClr val="5B9BD5"/>
    <a:srgbClr val="76A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0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63" y="192"/>
      </p:cViewPr>
      <p:guideLst>
        <p:guide orient="horz" pos="2220"/>
        <p:guide orient="horz" pos="544"/>
        <p:guide orient="horz" pos="3770"/>
        <p:guide pos="3840"/>
        <p:guide pos="3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4&#36710;&#36742;&#36816;&#31649;&#37096;\&#27599;&#26376;&#25968;&#25454;&#20998;&#26512;\2023&#24180;12&#26376;&#25968;&#25454;\&#26376;&#24230;&#36827;&#21475;&#36710;&#38144;&#37327;&#36208;&#21183;1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4&#36710;&#36742;&#36816;&#31649;&#37096;\&#27599;&#26376;&#25968;&#25454;&#20998;&#26512;\2023&#24180;11&#26376;&#25968;&#25454;\1-&#36827;&#21475;&#27773;&#36710;&#24211;&#23384;&#27700;&#24179;-202311&#26376;&#65288;PPT&#24211;&#23384;&#39029;&#20351;&#29992;&#25968;&#25454;&#65289;&#21103;&#26412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3382951554676699E-2"/>
          <c:y val="9.5731722389787194E-2"/>
          <c:w val="0.94710016955958498"/>
          <c:h val="0.80234803467316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Sheet1!$B$2:$B$17</c:f>
              <c:numCache>
                <c:formatCode>0.0</c:formatCode>
                <c:ptCount val="16"/>
                <c:pt idx="0">
                  <c:v>42.069600000000001</c:v>
                </c:pt>
                <c:pt idx="1">
                  <c:v>77.143100000000004</c:v>
                </c:pt>
                <c:pt idx="2">
                  <c:v>100.3459</c:v>
                </c:pt>
                <c:pt idx="3">
                  <c:v>109.1309</c:v>
                </c:pt>
                <c:pt idx="4">
                  <c:v>117.0581</c:v>
                </c:pt>
                <c:pt idx="5">
                  <c:v>142.29920000000001</c:v>
                </c:pt>
                <c:pt idx="6">
                  <c:v>107.8096</c:v>
                </c:pt>
                <c:pt idx="7">
                  <c:v>104.1275</c:v>
                </c:pt>
                <c:pt idx="8">
                  <c:v>121.5885</c:v>
                </c:pt>
                <c:pt idx="9">
                  <c:v>110.8443</c:v>
                </c:pt>
                <c:pt idx="10">
                  <c:v>105</c:v>
                </c:pt>
                <c:pt idx="11" formatCode="General">
                  <c:v>93</c:v>
                </c:pt>
                <c:pt idx="12" formatCode="General">
                  <c:v>94</c:v>
                </c:pt>
                <c:pt idx="13">
                  <c:v>87.8</c:v>
                </c:pt>
                <c:pt idx="14">
                  <c:v>79.900000000000006</c:v>
                </c:pt>
                <c:pt idx="15">
                  <c:v>27.1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5B-4325-BA20-988F365771C6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-193325680"/>
        <c:axId val="-28840697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Sheet1!$C$2:$C$17</c:f>
              <c:numCache>
                <c:formatCode>0.0%</c:formatCode>
                <c:ptCount val="16"/>
                <c:pt idx="0">
                  <c:v>0.03</c:v>
                </c:pt>
                <c:pt idx="1">
                  <c:v>0.93</c:v>
                </c:pt>
                <c:pt idx="2">
                  <c:v>0.30099999999999999</c:v>
                </c:pt>
                <c:pt idx="3">
                  <c:v>8.7999999999999995E-2</c:v>
                </c:pt>
                <c:pt idx="4">
                  <c:v>7.2999999999999995E-2</c:v>
                </c:pt>
                <c:pt idx="5">
                  <c:v>0.216</c:v>
                </c:pt>
                <c:pt idx="6">
                  <c:v>-0.24199999999999999</c:v>
                </c:pt>
                <c:pt idx="7">
                  <c:v>-3.4000000000000002E-2</c:v>
                </c:pt>
                <c:pt idx="8">
                  <c:v>0.16800000000000001</c:v>
                </c:pt>
                <c:pt idx="9">
                  <c:v>-8.7999999999999995E-2</c:v>
                </c:pt>
                <c:pt idx="10">
                  <c:v>-7.5999999999999998E-2</c:v>
                </c:pt>
                <c:pt idx="11">
                  <c:v>-0.114</c:v>
                </c:pt>
                <c:pt idx="12">
                  <c:v>6.0000000000000001E-3</c:v>
                </c:pt>
                <c:pt idx="13">
                  <c:v>-6.5000000000000002E-2</c:v>
                </c:pt>
                <c:pt idx="14">
                  <c:v>-8.8999999999999996E-2</c:v>
                </c:pt>
                <c:pt idx="15">
                  <c:v>-4.4999999999999998E-2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BF5B-4325-BA20-988F365771C6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300545632"/>
        <c:axId val="-199598512"/>
      </c:lineChart>
      <c:catAx>
        <c:axId val="-19332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8406976"/>
        <c:crosses val="autoZero"/>
        <c:auto val="1"/>
        <c:lblAlgn val="ctr"/>
        <c:lblOffset val="100"/>
        <c:noMultiLvlLbl val="0"/>
      </c:catAx>
      <c:valAx>
        <c:axId val="-28840697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3325680"/>
        <c:crosses val="autoZero"/>
        <c:crossBetween val="between"/>
      </c:valAx>
      <c:catAx>
        <c:axId val="-300545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99598512"/>
        <c:crosses val="autoZero"/>
        <c:auto val="1"/>
        <c:lblAlgn val="ctr"/>
        <c:lblOffset val="100"/>
        <c:noMultiLvlLbl val="0"/>
      </c:catAx>
      <c:valAx>
        <c:axId val="-1995985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0054563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402"/>
          <c:y val="2.4701173532828798E-2"/>
          <c:w val="0.56199596774193294"/>
          <c:h val="9.6240939235256298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334949298427E-2"/>
          <c:y val="0.16299458237658401"/>
          <c:w val="0.979032607488059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76.7</c:v>
                </c:pt>
                <c:pt idx="11">
                  <c:v>76.900000000000006</c:v>
                </c:pt>
                <c:pt idx="12" formatCode="0.0_ 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EF-4592-8BB0-CB7ECBE524C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72816352"/>
        <c:axId val="-27278585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3.1289347771342201E-2"/>
                  <c:y val="6.61782420503547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2EF-4592-8BB0-CB7ECBE524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Sheet1!$C$2:$C$14</c:f>
              <c:numCache>
                <c:formatCode>0.0%</c:formatCode>
                <c:ptCount val="13"/>
                <c:pt idx="1">
                  <c:v>0.125</c:v>
                </c:pt>
                <c:pt idx="2">
                  <c:v>0.13600000000000001</c:v>
                </c:pt>
                <c:pt idx="3">
                  <c:v>-0.107</c:v>
                </c:pt>
                <c:pt idx="4">
                  <c:v>-6.0000000000000001E-3</c:v>
                </c:pt>
                <c:pt idx="5">
                  <c:v>8.9999999999999993E-3</c:v>
                </c:pt>
                <c:pt idx="6">
                  <c:v>-0.02</c:v>
                </c:pt>
                <c:pt idx="7">
                  <c:v>2E-3</c:v>
                </c:pt>
                <c:pt idx="8">
                  <c:v>-0.10199999999999999</c:v>
                </c:pt>
                <c:pt idx="9">
                  <c:v>-6.0999999999999999E-2</c:v>
                </c:pt>
                <c:pt idx="10">
                  <c:v>-0.1076</c:v>
                </c:pt>
                <c:pt idx="11">
                  <c:v>1E-3</c:v>
                </c:pt>
                <c:pt idx="12" formatCode="0.00%">
                  <c:v>-9.8000000000000004E-2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2EF-4592-8BB0-CB7ECBE524C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62121011"/>
        <c:axId val="63938854"/>
      </c:lineChart>
      <c:catAx>
        <c:axId val="-27281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785856"/>
        <c:crosses val="autoZero"/>
        <c:auto val="1"/>
        <c:lblAlgn val="ctr"/>
        <c:lblOffset val="100"/>
        <c:noMultiLvlLbl val="0"/>
      </c:catAx>
      <c:valAx>
        <c:axId val="-272785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816352"/>
        <c:crosses val="autoZero"/>
        <c:crossBetween val="between"/>
      </c:valAx>
      <c:catAx>
        <c:axId val="2621210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3938854"/>
        <c:crosses val="autoZero"/>
        <c:auto val="1"/>
        <c:lblAlgn val="ctr"/>
        <c:lblOffset val="100"/>
        <c:noMultiLvlLbl val="0"/>
      </c:catAx>
      <c:valAx>
        <c:axId val="6393885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2121011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delete val="1"/>
      </c:legendEntry>
      <c:layout>
        <c:manualLayout>
          <c:xMode val="edge"/>
          <c:yMode val="edge"/>
          <c:x val="0.44543391555494399"/>
          <c:y val="5.2579224101179503E-2"/>
          <c:w val="0.54763951448561798"/>
          <c:h val="7.0335698120957094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2022</a:t>
            </a:r>
            <a:r>
              <a:rPr altLang="en-US"/>
              <a:t>年</a:t>
            </a:r>
            <a:r>
              <a:rPr lang="en-US" altLang="zh-CN"/>
              <a:t>-2024</a:t>
            </a:r>
            <a:r>
              <a:rPr altLang="en-US"/>
              <a:t>年进口汽车月度销量表</a:t>
            </a:r>
          </a:p>
          <a:p>
            <a:pPr defTabSz="914400">
              <a:defRPr/>
            </a:pPr>
            <a:r>
              <a:rPr lang="en-US" altLang="zh-CN"/>
              <a:t>                                                               </a:t>
            </a:r>
            <a:r>
              <a:rPr altLang="en-US"/>
              <a:t>单位：万辆</a:t>
            </a:r>
            <a:endParaRPr lang="en-US" altLang="zh-CN"/>
          </a:p>
        </c:rich>
      </c:tx>
      <c:layout>
        <c:manualLayout>
          <c:xMode val="edge"/>
          <c:yMode val="edge"/>
          <c:x val="0.215653153153153"/>
          <c:y val="3.5135135135135102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Sheet1!$B$6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Sheet1!$C$6:$N$6</c:f>
              <c:numCache>
                <c:formatCode>General</c:formatCode>
                <c:ptCount val="12"/>
                <c:pt idx="0">
                  <c:v>88897</c:v>
                </c:pt>
                <c:pt idx="1">
                  <c:v>41591</c:v>
                </c:pt>
                <c:pt idx="2">
                  <c:v>65069</c:v>
                </c:pt>
                <c:pt idx="3">
                  <c:v>45535</c:v>
                </c:pt>
                <c:pt idx="4">
                  <c:v>54785</c:v>
                </c:pt>
                <c:pt idx="5">
                  <c:v>71755</c:v>
                </c:pt>
                <c:pt idx="6">
                  <c:v>74290</c:v>
                </c:pt>
                <c:pt idx="7">
                  <c:v>74887</c:v>
                </c:pt>
                <c:pt idx="8">
                  <c:v>68797</c:v>
                </c:pt>
                <c:pt idx="9">
                  <c:v>58034</c:v>
                </c:pt>
                <c:pt idx="10">
                  <c:v>57550</c:v>
                </c:pt>
                <c:pt idx="11">
                  <c:v>66981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4D9-4BC6-9339-EC462437379E}"/>
            </c:ext>
          </c:extLst>
        </c:ser>
        <c:ser>
          <c:idx val="1"/>
          <c:order val="1"/>
          <c:tx>
            <c:strRef>
              <c:f>Sheet1!$B$7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5B9BD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Pt>
            <c:idx val="7"/>
            <c:marker>
              <c:symbol val="circle"/>
              <c:size val="5"/>
              <c:spPr>
                <a:solidFill>
                  <a:srgbClr val="0070C0"/>
                </a:solidFill>
                <a:ln w="9525">
                  <a:solidFill>
                    <a:schemeClr val="accent3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rgbClr val="0070C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E4D9-4BC6-9339-EC462437379E}"/>
              </c:ext>
            </c:extLst>
          </c:dPt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Sheet1!$C$7:$N$7</c:f>
              <c:numCache>
                <c:formatCode>General</c:formatCode>
                <c:ptCount val="12"/>
                <c:pt idx="0">
                  <c:v>56486</c:v>
                </c:pt>
                <c:pt idx="1">
                  <c:v>56972</c:v>
                </c:pt>
                <c:pt idx="2">
                  <c:v>65522</c:v>
                </c:pt>
                <c:pt idx="3">
                  <c:v>59260</c:v>
                </c:pt>
                <c:pt idx="4">
                  <c:v>61139</c:v>
                </c:pt>
                <c:pt idx="5">
                  <c:v>65212</c:v>
                </c:pt>
                <c:pt idx="6">
                  <c:v>60455</c:v>
                </c:pt>
                <c:pt idx="7">
                  <c:v>63260</c:v>
                </c:pt>
                <c:pt idx="8">
                  <c:v>68723</c:v>
                </c:pt>
                <c:pt idx="9">
                  <c:v>62054</c:v>
                </c:pt>
                <c:pt idx="10">
                  <c:v>69009</c:v>
                </c:pt>
                <c:pt idx="11">
                  <c:v>80985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4D9-4BC6-9339-EC462437379E}"/>
            </c:ext>
          </c:extLst>
        </c:ser>
        <c:ser>
          <c:idx val="2"/>
          <c:order val="2"/>
          <c:tx>
            <c:strRef>
              <c:f>Sheet1!$B$8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E4D9-4BC6-9339-EC462437379E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5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E4D9-4BC6-9339-EC462437379E}"/>
              </c:ext>
            </c:extLst>
          </c:dPt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Sheet1!$C$8:$N$8</c:f>
              <c:numCache>
                <c:formatCode>General</c:formatCode>
                <c:ptCount val="12"/>
                <c:pt idx="0">
                  <c:v>77182</c:v>
                </c:pt>
                <c:pt idx="1">
                  <c:v>33136</c:v>
                </c:pt>
                <c:pt idx="2">
                  <c:v>55683</c:v>
                </c:pt>
                <c:pt idx="3">
                  <c:v>51754</c:v>
                </c:pt>
                <c:pt idx="4">
                  <c:v>52222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E4D9-4BC6-9339-EC46243737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804371"/>
        <c:axId val="738857674"/>
      </c:lineChart>
      <c:catAx>
        <c:axId val="137804371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8857674"/>
        <c:crosses val="autoZero"/>
        <c:auto val="1"/>
        <c:lblAlgn val="ctr"/>
        <c:lblOffset val="100"/>
        <c:noMultiLvlLbl val="0"/>
      </c:catAx>
      <c:valAx>
        <c:axId val="73885767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78043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666315049226498E-2"/>
          <c:y val="0.19813372302082999"/>
          <c:w val="0.86177777777777798"/>
          <c:h val="0.765740740740741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库存变化!$K$17</c:f>
              <c:strCache>
                <c:ptCount val="1"/>
                <c:pt idx="0">
                  <c:v>进销差-万辆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invertIfNegative val="0"/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库存变化!$K$18:$K$28</c:f>
              <c:numCache>
                <c:formatCode>0.0_ </c:formatCode>
                <c:ptCount val="11"/>
                <c:pt idx="0">
                  <c:v>15.959199999999999</c:v>
                </c:pt>
                <c:pt idx="1">
                  <c:v>-4.9903999999999904</c:v>
                </c:pt>
                <c:pt idx="2">
                  <c:v>-7.9725000000000001</c:v>
                </c:pt>
                <c:pt idx="3">
                  <c:v>8.5184999999999995</c:v>
                </c:pt>
                <c:pt idx="4">
                  <c:v>4.3000000000006401E-3</c:v>
                </c:pt>
                <c:pt idx="5">
                  <c:v>-6.09</c:v>
                </c:pt>
                <c:pt idx="6">
                  <c:v>-6.72</c:v>
                </c:pt>
                <c:pt idx="7" formatCode="General">
                  <c:v>9.9999999999994302E-2</c:v>
                </c:pt>
                <c:pt idx="8" formatCode="General">
                  <c:v>11</c:v>
                </c:pt>
                <c:pt idx="9" formatCode="General">
                  <c:v>3</c:v>
                </c:pt>
                <c:pt idx="10" formatCode="General">
                  <c:v>0.100000000000001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7E-4B95-854C-D5A8559A99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88922864"/>
        <c:axId val="1711307664"/>
      </c:barChart>
      <c:lineChart>
        <c:grouping val="standard"/>
        <c:varyColors val="0"/>
        <c:ser>
          <c:idx val="1"/>
          <c:order val="1"/>
          <c:tx>
            <c:strRef>
              <c:f>库存变化!$L$17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19050" cap="rnd" cmpd="sng" algn="ctr">
              <a:solidFill>
                <a:srgbClr val="F2A570"/>
              </a:solidFill>
              <a:prstDash val="solid"/>
              <a:bevel/>
            </a:ln>
            <a:effectLst/>
          </c:spPr>
          <c:marker>
            <c:symbol val="circle"/>
            <c:size val="5"/>
            <c:spPr>
              <a:solidFill>
                <a:schemeClr val="tx2"/>
              </a:solidFill>
              <a:ln w="6350" cap="flat" cmpd="sng" algn="ctr">
                <a:noFill/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库存变化!$L$18:$L$28</c:f>
              <c:numCache>
                <c:formatCode>General</c:formatCode>
                <c:ptCount val="11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formatCode="0.0_ ">
                  <c:v>3.11985635193775</c:v>
                </c:pt>
                <c:pt idx="8" formatCode="0.0_ ">
                  <c:v>5.05555555555555</c:v>
                </c:pt>
                <c:pt idx="9" formatCode="0.0_ ">
                  <c:v>4.9305339407486999</c:v>
                </c:pt>
                <c:pt idx="10" formatCode="0.0_ ">
                  <c:v>5.9749717919786596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37E-4B95-854C-D5A8559A99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5700928"/>
        <c:axId val="1712818912"/>
      </c:lineChart>
      <c:catAx>
        <c:axId val="1088922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11307664"/>
        <c:crosses val="autoZero"/>
        <c:auto val="1"/>
        <c:lblAlgn val="ctr"/>
        <c:lblOffset val="100"/>
        <c:noMultiLvlLbl val="0"/>
      </c:catAx>
      <c:valAx>
        <c:axId val="1711307664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8922864"/>
        <c:crosses val="autoZero"/>
        <c:crossBetween val="between"/>
      </c:valAx>
      <c:catAx>
        <c:axId val="1115700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12818912"/>
        <c:crosses val="autoZero"/>
        <c:auto val="1"/>
        <c:lblAlgn val="ctr"/>
        <c:lblOffset val="100"/>
        <c:noMultiLvlLbl val="0"/>
      </c:catAx>
      <c:valAx>
        <c:axId val="1712818912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57009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076388888888895"/>
          <c:y val="7.2916666666666699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86270082540172E-2"/>
          <c:y val="0.164324989369215"/>
          <c:w val="0.979032607488060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海关进口报关单价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62A-4894-A6FF-828D2C206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Sheet1!$A$3:$A$12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2024YTD</c:v>
                </c:pt>
              </c:strCache>
            </c:strRef>
          </c:cat>
          <c:val>
            <c:numRef>
              <c:f>Sheet1!$B$3:$B$12</c:f>
              <c:numCache>
                <c:formatCode>General</c:formatCode>
                <c:ptCount val="10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formatCode="0.00">
                  <c:v>37.11</c:v>
                </c:pt>
                <c:pt idx="7">
                  <c:v>40.19</c:v>
                </c:pt>
                <c:pt idx="8" formatCode="0.00_ ">
                  <c:v>41.57</c:v>
                </c:pt>
                <c:pt idx="9">
                  <c:v>39.57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2A-4894-A6FF-828D2C206BBD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axId val="-229153664"/>
        <c:axId val="-265663232"/>
      </c:barChart>
      <c:catAx>
        <c:axId val="-22915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65663232"/>
        <c:crosses val="autoZero"/>
        <c:auto val="1"/>
        <c:lblAlgn val="ctr"/>
        <c:lblOffset val="100"/>
        <c:noMultiLvlLbl val="0"/>
      </c:catAx>
      <c:valAx>
        <c:axId val="-265663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29153664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875858623704E-2"/>
          <c:y val="0.10156586697313599"/>
          <c:w val="0.91412514050206095"/>
          <c:h val="0.81284298233012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奥迪</c:v>
                </c:pt>
                <c:pt idx="4">
                  <c:v>保时捷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54160</c:v>
                </c:pt>
                <c:pt idx="1">
                  <c:v>69139</c:v>
                </c:pt>
                <c:pt idx="2">
                  <c:v>42850</c:v>
                </c:pt>
                <c:pt idx="3">
                  <c:v>23006</c:v>
                </c:pt>
                <c:pt idx="4">
                  <c:v>37156</c:v>
                </c:pt>
                <c:pt idx="5">
                  <c:v>20884</c:v>
                </c:pt>
                <c:pt idx="6">
                  <c:v>12450</c:v>
                </c:pt>
                <c:pt idx="7">
                  <c:v>9099</c:v>
                </c:pt>
                <c:pt idx="8">
                  <c:v>6577</c:v>
                </c:pt>
                <c:pt idx="9">
                  <c:v>5701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91-4F88-A602-890521B6746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奥迪</c:v>
                </c:pt>
                <c:pt idx="4">
                  <c:v>保时捷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69169</c:v>
                </c:pt>
                <c:pt idx="1">
                  <c:v>52948</c:v>
                </c:pt>
                <c:pt idx="2">
                  <c:v>37251</c:v>
                </c:pt>
                <c:pt idx="3">
                  <c:v>23877</c:v>
                </c:pt>
                <c:pt idx="4">
                  <c:v>22294</c:v>
                </c:pt>
                <c:pt idx="5">
                  <c:v>20156</c:v>
                </c:pt>
                <c:pt idx="6">
                  <c:v>15545</c:v>
                </c:pt>
                <c:pt idx="7">
                  <c:v>7961</c:v>
                </c:pt>
                <c:pt idx="8">
                  <c:v>7289</c:v>
                </c:pt>
                <c:pt idx="9">
                  <c:v>2683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91-4F88-A602-890521B674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73118896"/>
        <c:axId val="-27321731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奥迪</c:v>
                </c:pt>
                <c:pt idx="4">
                  <c:v>保时捷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0.27712333825701602</c:v>
                </c:pt>
                <c:pt idx="1">
                  <c:v>-0.23418041915561399</c:v>
                </c:pt>
                <c:pt idx="2">
                  <c:v>-0.13066511085180901</c:v>
                </c:pt>
                <c:pt idx="3">
                  <c:v>3.7859688776840802E-2</c:v>
                </c:pt>
                <c:pt idx="4">
                  <c:v>-0.39998923457853403</c:v>
                </c:pt>
                <c:pt idx="5">
                  <c:v>-3.4859222371193301E-2</c:v>
                </c:pt>
                <c:pt idx="6">
                  <c:v>0.24859437751003999</c:v>
                </c:pt>
                <c:pt idx="7">
                  <c:v>-0.125068688866908</c:v>
                </c:pt>
                <c:pt idx="8">
                  <c:v>0.108256043788962</c:v>
                </c:pt>
                <c:pt idx="9">
                  <c:v>-0.52938081038414297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1E91-4F88-A602-890521B67463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287459936"/>
        <c:axId val="-248906912"/>
      </c:lineChart>
      <c:catAx>
        <c:axId val="-2731188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217312"/>
        <c:crosses val="autoZero"/>
        <c:auto val="1"/>
        <c:lblAlgn val="ctr"/>
        <c:lblOffset val="100"/>
        <c:noMultiLvlLbl val="0"/>
      </c:catAx>
      <c:valAx>
        <c:axId val="-273217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118896"/>
        <c:crosses val="autoZero"/>
        <c:crossBetween val="between"/>
      </c:valAx>
      <c:catAx>
        <c:axId val="-287459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48906912"/>
        <c:crosses val="autoZero"/>
        <c:auto val="1"/>
        <c:lblAlgn val="ctr"/>
        <c:lblOffset val="100"/>
        <c:noMultiLvlLbl val="0"/>
      </c:catAx>
      <c:valAx>
        <c:axId val="-2489069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745993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75605719995004395"/>
          <c:y val="2.0399367906910101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5636845499268899E-2"/>
          <c:y val="7.9064772081931897E-2"/>
          <c:w val="0.96975550725205195"/>
          <c:h val="0.79547960355309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132077</c:v>
                </c:pt>
                <c:pt idx="1">
                  <c:v>80678</c:v>
                </c:pt>
                <c:pt idx="2">
                  <c:v>14093</c:v>
                </c:pt>
                <c:pt idx="3">
                  <c:v>7106</c:v>
                </c:pt>
                <c:pt idx="4">
                  <c:v>15921</c:v>
                </c:pt>
                <c:pt idx="5">
                  <c:v>5446</c:v>
                </c:pt>
                <c:pt idx="6">
                  <c:v>8833</c:v>
                </c:pt>
                <c:pt idx="7">
                  <c:v>156267</c:v>
                </c:pt>
                <c:pt idx="8">
                  <c:v>11035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00-42D9-9217-91772F987E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126643</c:v>
                </c:pt>
                <c:pt idx="1">
                  <c:v>85651</c:v>
                </c:pt>
                <c:pt idx="2">
                  <c:v>16579</c:v>
                </c:pt>
                <c:pt idx="3">
                  <c:v>6612</c:v>
                </c:pt>
                <c:pt idx="4">
                  <c:v>10107</c:v>
                </c:pt>
                <c:pt idx="5">
                  <c:v>4545</c:v>
                </c:pt>
                <c:pt idx="6">
                  <c:v>3149</c:v>
                </c:pt>
                <c:pt idx="7">
                  <c:v>134229</c:v>
                </c:pt>
                <c:pt idx="8">
                  <c:v>9105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00-42D9-9217-91772F987E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29301712"/>
        <c:axId val="-2438991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86767978635468E-2"/>
                  <c:y val="-6.873760740251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700-42D9-9217-91772F987E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0.00%</c:formatCode>
                <c:ptCount val="9"/>
                <c:pt idx="0">
                  <c:v>-4.1142666777713E-2</c:v>
                </c:pt>
                <c:pt idx="1">
                  <c:v>6.1640100151218402E-2</c:v>
                </c:pt>
                <c:pt idx="2">
                  <c:v>0.17639963102249301</c:v>
                </c:pt>
                <c:pt idx="3">
                  <c:v>-6.9518716577540093E-2</c:v>
                </c:pt>
                <c:pt idx="4">
                  <c:v>-0.36517806670435299</c:v>
                </c:pt>
                <c:pt idx="5">
                  <c:v>-0.16544252662504599</c:v>
                </c:pt>
                <c:pt idx="6">
                  <c:v>-0.64349598098041405</c:v>
                </c:pt>
                <c:pt idx="7">
                  <c:v>-0.14102785616924901</c:v>
                </c:pt>
                <c:pt idx="8">
                  <c:v>-0.17489805165382899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700-42D9-9217-91772F987ED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79302927"/>
        <c:axId val="993204330"/>
      </c:lineChart>
      <c:catAx>
        <c:axId val="-229301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43899168"/>
        <c:crosses val="autoZero"/>
        <c:auto val="1"/>
        <c:lblAlgn val="ctr"/>
        <c:lblOffset val="100"/>
        <c:noMultiLvlLbl val="0"/>
      </c:catAx>
      <c:valAx>
        <c:axId val="-243899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29301712"/>
        <c:crosses val="autoZero"/>
        <c:crossBetween val="between"/>
      </c:valAx>
      <c:catAx>
        <c:axId val="4793029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93204330"/>
        <c:crosses val="autoZero"/>
        <c:auto val="1"/>
        <c:lblAlgn val="ctr"/>
        <c:lblOffset val="100"/>
        <c:noMultiLvlLbl val="0"/>
      </c:catAx>
      <c:valAx>
        <c:axId val="993204330"/>
        <c:scaling>
          <c:orientation val="minMax"/>
        </c:scaling>
        <c:delete val="0"/>
        <c:axPos val="r"/>
        <c:numFmt formatCode="0%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9302927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9666238673592802"/>
          <c:y val="3.0960964394608301E-2"/>
          <c:w val="0.35688773644549499"/>
          <c:h val="7.41693845492776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6364443666257797E-2"/>
          <c:y val="2.8779354991396298E-2"/>
          <c:w val="0.82957987704159897"/>
          <c:h val="0.86269777388939095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Sheet1!$B$2:$B$15</c:f>
              <c:numCache>
                <c:formatCode>0.0%</c:formatCode>
                <c:ptCount val="14"/>
                <c:pt idx="0">
                  <c:v>1.5759011483895399E-2</c:v>
                </c:pt>
                <c:pt idx="1">
                  <c:v>1.8188278415678601E-2</c:v>
                </c:pt>
                <c:pt idx="2">
                  <c:v>1.34902358978078E-2</c:v>
                </c:pt>
                <c:pt idx="3">
                  <c:v>1.5927633359739998E-2</c:v>
                </c:pt>
                <c:pt idx="4">
                  <c:v>1.8741907286130299E-2</c:v>
                </c:pt>
                <c:pt idx="5">
                  <c:v>3.4307400526999002E-2</c:v>
                </c:pt>
                <c:pt idx="6">
                  <c:v>3.29121936187756E-2</c:v>
                </c:pt>
                <c:pt idx="7">
                  <c:v>3.3957876644653703E-2</c:v>
                </c:pt>
                <c:pt idx="8">
                  <c:v>5.0336908666277998E-2</c:v>
                </c:pt>
                <c:pt idx="9">
                  <c:v>1.6686671067634901E-2</c:v>
                </c:pt>
                <c:pt idx="10">
                  <c:v>1.1948559751849899E-2</c:v>
                </c:pt>
                <c:pt idx="11">
                  <c:v>1.4102367145859E-2</c:v>
                </c:pt>
                <c:pt idx="12">
                  <c:v>3.4848796115949397E-2</c:v>
                </c:pt>
                <c:pt idx="13">
                  <c:v>2.3072335791567401E-2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6-4795-A848-9E597F80D6F3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Sheet1!$C$2:$C$15</c:f>
              <c:numCache>
                <c:formatCode>0.0%</c:formatCode>
                <c:ptCount val="14"/>
                <c:pt idx="0">
                  <c:v>2.90817980359338E-2</c:v>
                </c:pt>
                <c:pt idx="1">
                  <c:v>4.4945207016494002E-2</c:v>
                </c:pt>
                <c:pt idx="2">
                  <c:v>3.7051523479693399E-2</c:v>
                </c:pt>
                <c:pt idx="3">
                  <c:v>3.3701137566625003E-2</c:v>
                </c:pt>
                <c:pt idx="4">
                  <c:v>6.0873101572031602E-2</c:v>
                </c:pt>
                <c:pt idx="5">
                  <c:v>5.7923250915252703E-2</c:v>
                </c:pt>
                <c:pt idx="6">
                  <c:v>6.00902799177154E-2</c:v>
                </c:pt>
                <c:pt idx="7">
                  <c:v>5.4947862811869502E-2</c:v>
                </c:pt>
                <c:pt idx="8">
                  <c:v>6.2645519865808796E-2</c:v>
                </c:pt>
                <c:pt idx="9">
                  <c:v>6.3680009602112495E-2</c:v>
                </c:pt>
                <c:pt idx="10">
                  <c:v>5.6972087372179403E-2</c:v>
                </c:pt>
                <c:pt idx="11">
                  <c:v>3.81032107882067E-2</c:v>
                </c:pt>
                <c:pt idx="12">
                  <c:v>2.2581114922233199E-2</c:v>
                </c:pt>
                <c:pt idx="13">
                  <c:v>1.68088392714935E-2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66-4795-A848-9E597F80D6F3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Sheet1!$D$2:$D$15</c:f>
              <c:numCache>
                <c:formatCode>0.0%</c:formatCode>
                <c:ptCount val="14"/>
                <c:pt idx="0">
                  <c:v>0.217189962345544</c:v>
                </c:pt>
                <c:pt idx="1">
                  <c:v>0.30449096757302602</c:v>
                </c:pt>
                <c:pt idx="2">
                  <c:v>0.36089575718956901</c:v>
                </c:pt>
                <c:pt idx="3">
                  <c:v>0.34611460129898303</c:v>
                </c:pt>
                <c:pt idx="4">
                  <c:v>0.37545424373734998</c:v>
                </c:pt>
                <c:pt idx="5">
                  <c:v>0.41618539793086801</c:v>
                </c:pt>
                <c:pt idx="6">
                  <c:v>0.44875948397198301</c:v>
                </c:pt>
                <c:pt idx="7">
                  <c:v>0.46784590002711401</c:v>
                </c:pt>
                <c:pt idx="8">
                  <c:v>0.46150407187384901</c:v>
                </c:pt>
                <c:pt idx="9">
                  <c:v>0.44498889755746301</c:v>
                </c:pt>
                <c:pt idx="10">
                  <c:v>0.49433132895116499</c:v>
                </c:pt>
                <c:pt idx="11">
                  <c:v>0.47728935630609598</c:v>
                </c:pt>
                <c:pt idx="12">
                  <c:v>0.39834012487420301</c:v>
                </c:pt>
                <c:pt idx="13">
                  <c:v>0.40220463224645098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766-4795-A848-9E597F80D6F3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Sheet1!$E$2:$E$15</c:f>
              <c:numCache>
                <c:formatCode>0.0%</c:formatCode>
                <c:ptCount val="14"/>
                <c:pt idx="0">
                  <c:v>0.21904516292126799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0.17830687230825301</c:v>
                </c:pt>
                <c:pt idx="4">
                  <c:v>0.141470688599382</c:v>
                </c:pt>
                <c:pt idx="5">
                  <c:v>8.7295865623032501E-2</c:v>
                </c:pt>
                <c:pt idx="6">
                  <c:v>6.7078645134961798E-2</c:v>
                </c:pt>
                <c:pt idx="7">
                  <c:v>6.4003970606482594E-2</c:v>
                </c:pt>
                <c:pt idx="8">
                  <c:v>7.1897096219255302E-2</c:v>
                </c:pt>
                <c:pt idx="9">
                  <c:v>0.10078617295805101</c:v>
                </c:pt>
                <c:pt idx="10">
                  <c:v>0.133382812857719</c:v>
                </c:pt>
                <c:pt idx="11">
                  <c:v>0.14866983119341501</c:v>
                </c:pt>
                <c:pt idx="12">
                  <c:v>0.20834774422892399</c:v>
                </c:pt>
                <c:pt idx="13">
                  <c:v>0.22156702237598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766-4795-A848-9E597F80D6F3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Sheet1!$F$2:$F$15</c:f>
              <c:numCache>
                <c:formatCode>0.0%</c:formatCode>
                <c:ptCount val="14"/>
                <c:pt idx="0">
                  <c:v>0.32900555133095299</c:v>
                </c:pt>
                <c:pt idx="1">
                  <c:v>0.311562628567154</c:v>
                </c:pt>
                <c:pt idx="2">
                  <c:v>0.31419539947037201</c:v>
                </c:pt>
                <c:pt idx="3">
                  <c:v>0.34547545523214002</c:v>
                </c:pt>
                <c:pt idx="4">
                  <c:v>0.33483571498688802</c:v>
                </c:pt>
                <c:pt idx="5">
                  <c:v>0.31984291077549698</c:v>
                </c:pt>
                <c:pt idx="6">
                  <c:v>0.295759175820973</c:v>
                </c:pt>
                <c:pt idx="7">
                  <c:v>0.27288360700186998</c:v>
                </c:pt>
                <c:pt idx="8">
                  <c:v>0.238477330195529</c:v>
                </c:pt>
                <c:pt idx="9">
                  <c:v>0.27729100402088502</c:v>
                </c:pt>
                <c:pt idx="10">
                  <c:v>0.26416848310473001</c:v>
                </c:pt>
                <c:pt idx="11">
                  <c:v>0.26851781934076102</c:v>
                </c:pt>
                <c:pt idx="12">
                  <c:v>0.285716700429336</c:v>
                </c:pt>
                <c:pt idx="13">
                  <c:v>0.28492056730758503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766-4795-A848-9E597F80D6F3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Sheet1!$G$2:$G$15</c:f>
              <c:numCache>
                <c:formatCode>0.0%</c:formatCode>
                <c:ptCount val="14"/>
                <c:pt idx="0">
                  <c:v>0.136664063949375</c:v>
                </c:pt>
                <c:pt idx="1">
                  <c:v>0.11167109249354799</c:v>
                </c:pt>
                <c:pt idx="2">
                  <c:v>8.4122292822044406E-2</c:v>
                </c:pt>
                <c:pt idx="3">
                  <c:v>6.4254728759730706E-2</c:v>
                </c:pt>
                <c:pt idx="4">
                  <c:v>5.8379727664109697E-2</c:v>
                </c:pt>
                <c:pt idx="5">
                  <c:v>6.7285644330097205E-2</c:v>
                </c:pt>
                <c:pt idx="6">
                  <c:v>7.9521283240749197E-2</c:v>
                </c:pt>
                <c:pt idx="7">
                  <c:v>9.0890123575935594E-2</c:v>
                </c:pt>
                <c:pt idx="8">
                  <c:v>9.76248296679912E-2</c:v>
                </c:pt>
                <c:pt idx="9">
                  <c:v>8.0912800816179603E-2</c:v>
                </c:pt>
                <c:pt idx="10">
                  <c:v>3.3308167635492797E-2</c:v>
                </c:pt>
                <c:pt idx="11">
                  <c:v>4.2822660650073299E-2</c:v>
                </c:pt>
                <c:pt idx="12">
                  <c:v>4.14149635805246E-2</c:v>
                </c:pt>
                <c:pt idx="13">
                  <c:v>4.3003663275019699E-2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766-4795-A848-9E597F80D6F3}"/>
            </c:ext>
          </c:extLst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Sheet1!$H$2:$H$15</c:f>
              <c:numCache>
                <c:formatCode>0.0%</c:formatCode>
                <c:ptCount val="14"/>
                <c:pt idx="0">
                  <c:v>5.3254449933029302E-2</c:v>
                </c:pt>
                <c:pt idx="1">
                  <c:v>4.03046340277518E-2</c:v>
                </c:pt>
                <c:pt idx="2">
                  <c:v>2.2595972442756702E-2</c:v>
                </c:pt>
                <c:pt idx="3">
                  <c:v>1.6219571474528401E-2</c:v>
                </c:pt>
                <c:pt idx="4">
                  <c:v>1.0244616154108601E-2</c:v>
                </c:pt>
                <c:pt idx="5">
                  <c:v>1.7159529898253398E-2</c:v>
                </c:pt>
                <c:pt idx="6">
                  <c:v>1.5878938294842201E-2</c:v>
                </c:pt>
                <c:pt idx="7">
                  <c:v>1.54706593320741E-2</c:v>
                </c:pt>
                <c:pt idx="8">
                  <c:v>1.7514243511289301E-2</c:v>
                </c:pt>
                <c:pt idx="9">
                  <c:v>1.5654443977675101E-2</c:v>
                </c:pt>
                <c:pt idx="10">
                  <c:v>5.8885603268630203E-3</c:v>
                </c:pt>
                <c:pt idx="11">
                  <c:v>1.0494754575587999E-2</c:v>
                </c:pt>
                <c:pt idx="12">
                  <c:v>8.7505558488299197E-3</c:v>
                </c:pt>
                <c:pt idx="13">
                  <c:v>8.4229397319030893E-3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766-4795-A848-9E597F80D6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-262427104"/>
        <c:axId val="-265581968"/>
      </c:barChart>
      <c:catAx>
        <c:axId val="-262427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5581968"/>
        <c:crosses val="autoZero"/>
        <c:auto val="1"/>
        <c:lblAlgn val="ctr"/>
        <c:lblOffset val="100"/>
        <c:noMultiLvlLbl val="0"/>
      </c:catAx>
      <c:valAx>
        <c:axId val="-2655819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-262427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9098"/>
          <c:y val="4.2166016016547202E-2"/>
          <c:w val="7.6996765429642997E-2"/>
          <c:h val="0.8542225602135400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520689645508503E-2"/>
          <c:y val="4.8982564158797801E-2"/>
          <c:w val="0.86586977784379604"/>
          <c:h val="0.774240182168468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31088</c:v>
                </c:pt>
                <c:pt idx="8">
                  <c:v>45993</c:v>
                </c:pt>
                <c:pt idx="9">
                  <c:v>10765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76-492B-A34E-244EF8126D08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overlap val="50"/>
        <c:axId val="-194625856"/>
        <c:axId val="-19480812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2.5982215172313299E-2"/>
                  <c:y val="-3.22230303822143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E76-492B-A34E-244EF8126D0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t>-10.5%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9E76-492B-A34E-244EF8126D0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/>
                      <a:t>47.9</a:t>
                    </a:r>
                    <a:r>
                      <a:t>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9E76-492B-A34E-244EF8126D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Sheet1!$C$2:$C$11</c:f>
              <c:numCache>
                <c:formatCode>0.0%</c:formatCode>
                <c:ptCount val="10"/>
                <c:pt idx="1">
                  <c:v>2.7912552891396301</c:v>
                </c:pt>
                <c:pt idx="2">
                  <c:v>0.28149801587301598</c:v>
                </c:pt>
                <c:pt idx="3">
                  <c:v>7.2575962841114905E-4</c:v>
                </c:pt>
                <c:pt idx="4">
                  <c:v>1.91094135280182</c:v>
                </c:pt>
                <c:pt idx="5">
                  <c:v>-0.54262793362897999</c:v>
                </c:pt>
                <c:pt idx="6">
                  <c:v>0.26200000000000001</c:v>
                </c:pt>
                <c:pt idx="7" formatCode="0.00%">
                  <c:v>-0.105381294964029</c:v>
                </c:pt>
                <c:pt idx="8" formatCode="0.00%">
                  <c:v>0.47939999999999999</c:v>
                </c:pt>
                <c:pt idx="9" formatCode="0.00%">
                  <c:v>-0.35599999999999998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9E76-492B-A34E-244EF8126D08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199666176"/>
        <c:axId val="-199593696"/>
      </c:lineChart>
      <c:catAx>
        <c:axId val="-19462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808128"/>
        <c:crosses val="autoZero"/>
        <c:auto val="1"/>
        <c:lblAlgn val="ctr"/>
        <c:lblOffset val="100"/>
        <c:noMultiLvlLbl val="0"/>
      </c:catAx>
      <c:valAx>
        <c:axId val="-194808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625856"/>
        <c:crosses val="autoZero"/>
        <c:crossBetween val="between"/>
      </c:valAx>
      <c:catAx>
        <c:axId val="-1996661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99593696"/>
        <c:crossesAt val="0"/>
        <c:auto val="1"/>
        <c:lblAlgn val="ctr"/>
        <c:lblOffset val="100"/>
        <c:noMultiLvlLbl val="0"/>
      </c:catAx>
      <c:valAx>
        <c:axId val="-19959369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966617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698"/>
          <c:y val="0.91323391181350599"/>
          <c:w val="0.41608490394629799"/>
          <c:h val="6.70941652611912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-317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1685657"/>
            <a:ext cx="12137065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endParaRPr lang="en-US" altLang="zh-CN" sz="48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CN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2024-5</a:t>
            </a: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59516" y="4646396"/>
            <a:ext cx="2958312" cy="379811"/>
            <a:chOff x="1427421" y="4533076"/>
            <a:chExt cx="3094305" cy="379811"/>
          </a:xfrm>
        </p:grpSpPr>
        <p:sp>
          <p:nvSpPr>
            <p:cNvPr id="48" name="矩形: 圆角 47"/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汇报人：何索佳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59516" y="5149426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2024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sp>
        <p:nvSpPr>
          <p:cNvPr id="21" name="文本框 1"/>
          <p:cNvSpPr/>
          <p:nvPr/>
        </p:nvSpPr>
        <p:spPr>
          <a:xfrm>
            <a:off x="-1" y="3523220"/>
            <a:ext cx="12192000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25" y="145459"/>
            <a:ext cx="3294157" cy="62695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23640" y="3086100"/>
            <a:ext cx="4663440" cy="43688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indent="0" algn="just">
              <a:buFont typeface="Arial" panose="020B0604020202020204" pitchFamily="34" charset="0"/>
              <a:buNone/>
            </a:pPr>
            <a:endParaRPr lang="zh-CN" alt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-127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排量上行：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占比上升到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40.2%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年上升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0.4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个百分点，继续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排量区间占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28.5%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年同期下降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0.1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百分点，是第二大排量区间；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2.0-2.5L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区间占比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22.2%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，位居第三。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22935" y="2899410"/>
          <a:ext cx="11059160" cy="3536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8404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2011-2024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907242"/>
            <a:ext cx="11238624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2024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1-5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月份新能源汽车销售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10765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辆，同比下降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35.6%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。其中纯电动汽车下降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19.9%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。插电混合车型同比下降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49.3%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629081" y="214969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</a:p>
        </p:txBody>
      </p:sp>
      <p:graphicFrame>
        <p:nvGraphicFramePr>
          <p:cNvPr id="14" name="图表 13"/>
          <p:cNvGraphicFramePr/>
          <p:nvPr/>
        </p:nvGraphicFramePr>
        <p:xfrm>
          <a:off x="1782094" y="282167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693285" y="7390130"/>
            <a:ext cx="914400" cy="914400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071995" y="3073123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联系人：何索佳</a:t>
            </a: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010-81163536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13810907273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31112" y="1116736"/>
            <a:ext cx="111842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供给：汽车进口量历经四年的连续下滑后，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“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去库存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”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仍是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年的主要任务。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27.1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万辆，相比较去年同期下降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4.5%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1072.4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亿元，同比下降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13.4%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60" name="矩形 59"/>
          <p:cNvSpPr/>
          <p:nvPr/>
        </p:nvSpPr>
        <p:spPr>
          <a:xfrm>
            <a:off x="4163854" y="242387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95541" y="299310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需求：近两年，进口车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保持在低位稳定，受疫情和芯片短期冲击，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年累计销售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76.9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万辆，同比基本持平。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月累计销售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269977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辆，同比下滑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9.8%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010449" y="280878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月份，整体汽车市场的销售情况仍稳定在低位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283970" y="5839460"/>
          <a:ext cx="9495790" cy="291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94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14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YOY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</a:t>
                      </a:r>
                      <a:r>
                        <a:rPr lang="en-US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36.6%</a:t>
                      </a: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  -41.8%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  </a:t>
                      </a:r>
                      <a:r>
                        <a:rPr lang="en-US" altLang="zh-CN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-15%   -12.7%   -14.6%</a:t>
                      </a:r>
                    </a:p>
                  </a:txBody>
                  <a:tcPr marL="12700" marR="12700" marT="12700" anchor="b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1206500" y="2409825"/>
          <a:ext cx="9731375" cy="3194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29932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73527" y="1017101"/>
            <a:ext cx="110225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年仍延续去年趋势，处于去库存周期。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月进口车销量进一步下探，库存深度上升至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个月，创历史新高。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7060" y="24305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</a:p>
        </p:txBody>
      </p:sp>
      <p:sp>
        <p:nvSpPr>
          <p:cNvPr id="17" name="矩形 16"/>
          <p:cNvSpPr/>
          <p:nvPr/>
        </p:nvSpPr>
        <p:spPr>
          <a:xfrm>
            <a:off x="9941057" y="29439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8775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4312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955040" y="3211830"/>
          <a:ext cx="10416540" cy="2886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97981" y="2976629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</a:p>
        </p:txBody>
      </p:sp>
      <p:graphicFrame>
        <p:nvGraphicFramePr>
          <p:cNvPr id="10" name="图表 9"/>
          <p:cNvGraphicFramePr/>
          <p:nvPr/>
        </p:nvGraphicFramePr>
        <p:xfrm>
          <a:off x="2027670" y="3327882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702405" y="895531"/>
            <a:ext cx="1107757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（四）价格：从最近十年的整体情况看，进口汽车报关单价仍呈现上升趋势，从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40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万元左右。根据海关统计数据显示，继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月份进口汽车报关均价首次低于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年平均报关单价后，本月进口汽车报关均价进一步下挫，说明近年来汽车行业消费升级趋势有所改变。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50071" y="978853"/>
            <a:ext cx="108931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（五）品牌结构：本月进口汽车市场仍延续整体下滑大趋势。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月超豪华汽车累计下跌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35.12%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非豪华汽车销量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累计下跌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17.55%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，豪华车下跌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8.67%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在销量占比上，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豪华车仍然是销量主力，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月累计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占比稳定在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90.41%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7225" y="2719701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5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月进口汽车品牌结构表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466215" y="3335020"/>
          <a:ext cx="9491980" cy="2600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02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0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17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21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02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20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品牌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5月(辆)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1-5月累计(辆)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0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性质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超豪华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623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380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-39.00%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0.73%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3417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2217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-35.12%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0.82%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0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55168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47553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-13.80%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91.06%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267241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244079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-8.67%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90.41%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0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非豪华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5348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4289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-19.80%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8.21%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28721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23681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-17.55%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8.77%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295429" y="2608972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1-5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935" y="721995"/>
            <a:ext cx="11109960" cy="15405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月，前十大品牌中有四个品牌（雷克萨斯、奥迪、丰田、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MINI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）实现正增长，其中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1-5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月雷克萨斯共销售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69169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辆，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增幅最大，达到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27.7%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。国内汽车市场的价格战也影响到进口车市场，比如保时捷，从今年开年到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月，销量比去年同期下降了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40%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。与此同时，我们看到1-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月销量降幅最大的大众，同比下降了5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2.9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%。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7930" y="2988945"/>
          <a:ext cx="10168890" cy="386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</a:p>
        </p:txBody>
      </p:sp>
      <p:sp>
        <p:nvSpPr>
          <p:cNvPr id="14" name="矩形 13"/>
          <p:cNvSpPr/>
          <p:nvPr/>
        </p:nvSpPr>
        <p:spPr>
          <a:xfrm>
            <a:off x="623035" y="1054775"/>
            <a:ext cx="1113874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1-5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月，三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大车型销量均出现不同程度的跌幅，轿车同比下跌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4.11%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SUV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14.10%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；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MPV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降幅达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17.49%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。轿车中的小众车型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coupe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轿跑表现出色，同比增长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17.64%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4411951" y="2720971"/>
            <a:ext cx="4054475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2021-2024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5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1102360" y="3263265"/>
          <a:ext cx="9986645" cy="2882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右箭头 6"/>
          <p:cNvSpPr/>
          <p:nvPr/>
        </p:nvSpPr>
        <p:spPr>
          <a:xfrm>
            <a:off x="1392555" y="5783580"/>
            <a:ext cx="711200" cy="48387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6" name="单圆角矩形 5"/>
          <p:cNvSpPr/>
          <p:nvPr/>
        </p:nvSpPr>
        <p:spPr>
          <a:xfrm>
            <a:off x="207772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29cdb4b-c6fe-4714-a91b-538880717e95"/>
  <p:tag name="COMMONDATA" val="eyJoZGlkIjoiNDMyODExYWY0NzQ1YzQ3NDRjNjg4MzhlNGYzZWFhOW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47*22"/>
  <p:tag name="TABLE_ENDDRAG_RECT" val="104*447*747*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38.9968503937007,&quot;width&quot;:19201.664566929132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47*204"/>
  <p:tag name="TABLE_ENDDRAG_RECT" val="108*255*747*204"/>
</p:tagLst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870</Words>
  <Application>Microsoft Office PowerPoint</Application>
  <PresentationFormat>宽屏</PresentationFormat>
  <Paragraphs>87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锐字云字库美黑GB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承桉 李</cp:lastModifiedBy>
  <cp:revision>543</cp:revision>
  <dcterms:created xsi:type="dcterms:W3CDTF">2021-11-13T06:30:00Z</dcterms:created>
  <dcterms:modified xsi:type="dcterms:W3CDTF">2024-07-05T07:02:27Z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2052-11.8.2.11718</vt:lpwstr>
  </property>
  <property fmtid="{D5CDD505-2E9C-101B-9397-08002B2CF9AE}" pid="3" name="ICV">
    <vt:lpwstr>83A55C3813104849A40C06230E0F4C11</vt:lpwstr>
  </property>
</Properties>
</file>