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8.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9.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0.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10050" r:id="rId6"/>
    <p:sldId id="10054" r:id="rId7"/>
    <p:sldId id="9958" r:id="rId8"/>
    <p:sldId id="10051" r:id="rId9"/>
    <p:sldId id="9879" r:id="rId10"/>
    <p:sldId id="10052" r:id="rId11"/>
    <p:sldId id="9999" r:id="rId12"/>
    <p:sldId id="9975" r:id="rId13"/>
    <p:sldId id="10053" r:id="rId14"/>
    <p:sldId id="9955" r:id="rId15"/>
    <p:sldId id="9810" r:id="rId16"/>
    <p:sldId id="10030" r:id="rId17"/>
    <p:sldId id="10029" r:id="rId18"/>
    <p:sldId id="10031" r:id="rId19"/>
    <p:sldId id="10033" r:id="rId20"/>
    <p:sldId id="9970" r:id="rId21"/>
    <p:sldId id="9956" r:id="rId22"/>
    <p:sldId id="9957" r:id="rId23"/>
    <p:sldId id="9891" r:id="rId24"/>
    <p:sldId id="10046" r:id="rId25"/>
    <p:sldId id="9893" r:id="rId26"/>
    <p:sldId id="9889" r:id="rId27"/>
    <p:sldId id="9887" r:id="rId28"/>
    <p:sldId id="9886" r:id="rId29"/>
    <p:sldId id="10055"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 id="6" name="Luguangzhi" initials="s" lastIdx="1" clrIdx="5">
    <p:extLst>
      <p:ext uri="{19B8F6BF-5375-455C-9EA6-DF929625EA0E}">
        <p15:presenceInfo xmlns:p15="http://schemas.microsoft.com/office/powerpoint/2012/main" userId="Luguangzh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113" autoAdjust="0"/>
  </p:normalViewPr>
  <p:slideViewPr>
    <p:cSldViewPr snapToGrid="0" showGuides="1">
      <p:cViewPr varScale="1">
        <p:scale>
          <a:sx n="114" d="100"/>
          <a:sy n="114" d="100"/>
        </p:scale>
        <p:origin x="1506"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3989157143917E-2"/>
          <c:y val="0.30951714557136584"/>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pt idx="2">
                  <c:v>171.03120000000001</c:v>
                </c:pt>
                <c:pt idx="3">
                  <c:v>167.8991</c:v>
                </c:pt>
                <c:pt idx="4">
                  <c:v>158.46090000000001</c:v>
                </c:pt>
              </c:numCache>
            </c:numRef>
          </c:val>
          <c:extLst xmlns:c15="http://schemas.microsoft.com/office/drawing/2012/chart">
            <c:ext xmlns:c16="http://schemas.microsoft.com/office/drawing/2014/chart" uri="{C3380CC4-5D6E-409C-BE32-E72D297353CC}">
              <c16:uniqueId val="{00000000-943C-4D2F-B1D0-BEAA58E25736}"/>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943C-4D2F-B1D0-BEAA58E25736}"/>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3-943C-4D2F-B1D0-BEAA58E25736}"/>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4-943C-4D2F-B1D0-BEAA58E25736}"/>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7"/>
            <c:spPr>
              <a:solidFill>
                <a:schemeClr val="bg1"/>
              </a:solidFill>
              <a:ln w="19050">
                <a:solidFill>
                  <a:srgbClr val="C00000"/>
                </a:solidFill>
              </a:ln>
            </c:spPr>
          </c:marker>
          <c:dLbls>
            <c:dLbl>
              <c:idx val="0"/>
              <c:layout>
                <c:manualLayout>
                  <c:x val="-4.5188081291898718E-2"/>
                  <c:y val="-5.237039217198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43C-4D2F-B1D0-BEAA58E25736}"/>
                </c:ext>
              </c:extLst>
            </c:dLbl>
            <c:dLbl>
              <c:idx val="1"/>
              <c:layout>
                <c:manualLayout>
                  <c:x val="-3.4917507946613399E-2"/>
                  <c:y val="5.80314000548504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3C-4D2F-B1D0-BEAA58E25736}"/>
                </c:ext>
              </c:extLst>
            </c:dLbl>
            <c:dLbl>
              <c:idx val="2"/>
              <c:layout>
                <c:manualLayout>
                  <c:x val="-1.7120992453914633E-2"/>
                  <c:y val="5.74095733270681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43C-4D2F-B1D0-BEAA58E25736}"/>
                </c:ext>
              </c:extLst>
            </c:dLbl>
            <c:dLbl>
              <c:idx val="3"/>
              <c:layout>
                <c:manualLayout>
                  <c:x val="-3.9990442270993964E-2"/>
                  <c:y val="5.77201037825468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43C-4D2F-B1D0-BEAA58E25736}"/>
                </c:ext>
              </c:extLst>
            </c:dLbl>
            <c:dLbl>
              <c:idx val="4"/>
              <c:layout>
                <c:manualLayout>
                  <c:x val="1.1482190657319295E-3"/>
                  <c:y val="2.0367324841414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43C-4D2F-B1D0-BEAA58E25736}"/>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pt idx="2">
                  <c:v>9.1170088764210691E-2</c:v>
                </c:pt>
                <c:pt idx="3">
                  <c:v>0.14679224302563529</c:v>
                </c:pt>
                <c:pt idx="4">
                  <c:v>5.869772768118732E-2</c:v>
                </c:pt>
              </c:numCache>
            </c:numRef>
          </c:val>
          <c:smooth val="1"/>
          <c:extLst xmlns:c15="http://schemas.microsoft.com/office/drawing/2012/chart">
            <c:ext xmlns:c16="http://schemas.microsoft.com/office/drawing/2014/chart" uri="{C3380CC4-5D6E-409C-BE32-E72D297353CC}">
              <c16:uniqueId val="{00000007-943C-4D2F-B1D0-BEAA58E25736}"/>
            </c:ext>
          </c:extLst>
        </c:ser>
        <c:ser>
          <c:idx val="7"/>
          <c:order val="7"/>
          <c:tx>
            <c:strRef>
              <c:f>月度会!$I$19</c:f>
              <c:strCache>
                <c:ptCount val="1"/>
                <c:pt idx="0">
                  <c:v>2023月度同比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8.4399450212994373E-2"/>
                  <c:y val="1.09271556185820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43C-4D2F-B1D0-BEAA58E25736}"/>
                </c:ext>
              </c:extLst>
            </c:dLbl>
            <c:dLbl>
              <c:idx val="2"/>
              <c:layout>
                <c:manualLayout>
                  <c:x val="-3.7879381201076673E-2"/>
                  <c:y val="-0.114588235417561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43C-4D2F-B1D0-BEAA58E25736}"/>
                </c:ext>
              </c:extLst>
            </c:dLbl>
            <c:dLbl>
              <c:idx val="4"/>
              <c:layout>
                <c:manualLayout>
                  <c:x val="-3.7917280963418828E-2"/>
                  <c:y val="-8.2353441125411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43C-4D2F-B1D0-BEAA58E25736}"/>
                </c:ext>
              </c:extLst>
            </c:dLbl>
            <c:dLbl>
              <c:idx val="5"/>
              <c:layout>
                <c:manualLayout>
                  <c:x val="-4.6969370121980041E-2"/>
                  <c:y val="-0.112336490078837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43C-4D2F-B1D0-BEAA58E25736}"/>
                </c:ext>
              </c:extLst>
            </c:dLbl>
            <c:dLbl>
              <c:idx val="6"/>
              <c:layout>
                <c:manualLayout>
                  <c:x val="-5.1331850319068013E-2"/>
                  <c:y val="-8.901634089283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43C-4D2F-B1D0-BEAA58E25736}"/>
                </c:ext>
              </c:extLst>
            </c:dLbl>
            <c:dLbl>
              <c:idx val="7"/>
              <c:layout>
                <c:manualLayout>
                  <c:x val="-4.6969370121979985E-2"/>
                  <c:y val="-6.5696191706840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43C-4D2F-B1D0-BEAA58E25736}"/>
                </c:ext>
              </c:extLst>
            </c:dLbl>
            <c:dLbl>
              <c:idx val="8"/>
              <c:layout>
                <c:manualLayout>
                  <c:x val="-5.4240170450459965E-2"/>
                  <c:y val="-6.23647418231267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943C-4D2F-B1D0-BEAA58E25736}"/>
                </c:ext>
              </c:extLst>
            </c:dLbl>
            <c:dLbl>
              <c:idx val="9"/>
              <c:layout>
                <c:manualLayout>
                  <c:x val="-6.1183842014554533E-2"/>
                  <c:y val="-4.90389422882706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943C-4D2F-B1D0-BEAA58E25736}"/>
                </c:ext>
              </c:extLst>
            </c:dLbl>
            <c:dLbl>
              <c:idx val="10"/>
              <c:layout>
                <c:manualLayout>
                  <c:x val="-5.8275521883162477E-2"/>
                  <c:y val="-5.23703921719846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943C-4D2F-B1D0-BEAA58E25736}"/>
                </c:ext>
              </c:extLst>
            </c:dLbl>
            <c:dLbl>
              <c:idx val="11"/>
              <c:layout>
                <c:manualLayout>
                  <c:x val="-5.1004721554682816E-2"/>
                  <c:y val="-8.5684891009125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43C-4D2F-B1D0-BEAA58E25736}"/>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12-943C-4D2F-B1D0-BEAA58E25736}"/>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5-943C-4D2F-B1D0-BEAA58E25736}"/>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943C-4D2F-B1D0-BEAA58E25736}"/>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943C-4D2F-B1D0-BEAA58E25736}"/>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943C-4D2F-B1D0-BEAA58E25736}"/>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943C-4D2F-B1D0-BEAA58E25736}"/>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943C-4D2F-B1D0-BEAA58E25736}"/>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A-943C-4D2F-B1D0-BEAA58E25736}"/>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B-943C-4D2F-B1D0-BEAA58E25736}"/>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C-943C-4D2F-B1D0-BEAA58E25736}"/>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D-943C-4D2F-B1D0-BEAA58E25736}"/>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E-943C-4D2F-B1D0-BEAA58E25736}"/>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F-943C-4D2F-B1D0-BEAA58E25736}"/>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20-943C-4D2F-B1D0-BEAA58E2573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21-943C-4D2F-B1D0-BEAA58E25736}"/>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943C-4D2F-B1D0-BEAA58E25736}"/>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943C-4D2F-B1D0-BEAA58E25736}"/>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943C-4D2F-B1D0-BEAA58E25736}"/>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943C-4D2F-B1D0-BEAA58E25736}"/>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943C-4D2F-B1D0-BEAA58E25736}"/>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943C-4D2F-B1D0-BEAA58E25736}"/>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943C-4D2F-B1D0-BEAA58E25736}"/>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943C-4D2F-B1D0-BEAA58E25736}"/>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943C-4D2F-B1D0-BEAA58E25736}"/>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943C-4D2F-B1D0-BEAA58E25736}"/>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943C-4D2F-B1D0-BEAA58E25736}"/>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943C-4D2F-B1D0-BEAA58E2573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E-943C-4D2F-B1D0-BEAA58E25736}"/>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F-943C-4D2F-B1D0-BEAA58E25736}"/>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F-943C-4D2F-B1D0-BEAA58E25736}"/>
                      </c:ext>
                    </c:extLst>
                  </c:dLbl>
                  <c:dLbl>
                    <c:idx val="1"/>
                    <c:layout>
                      <c:manualLayout>
                        <c:x val="-3.6630635800740316E-2"/>
                        <c:y val="-6.693377161667497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0-943C-4D2F-B1D0-BEAA58E25736}"/>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1-943C-4D2F-B1D0-BEAA58E25736}"/>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2-943C-4D2F-B1D0-BEAA58E25736}"/>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3-943C-4D2F-B1D0-BEAA58E25736}"/>
                      </c:ext>
                    </c:extLst>
                  </c:dLbl>
                  <c:dLbl>
                    <c:idx val="5"/>
                    <c:layout>
                      <c:manualLayout>
                        <c:x val="-3.9497568796752099E-2"/>
                        <c:y val="5.356993040646913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4-943C-4D2F-B1D0-BEAA58E25736}"/>
                      </c:ext>
                    </c:extLst>
                  </c:dLbl>
                  <c:dLbl>
                    <c:idx val="6"/>
                    <c:layout>
                      <c:manualLayout>
                        <c:x val="-3.6628611011486484E-2"/>
                        <c:y val="5.42745576876194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5-943C-4D2F-B1D0-BEAA58E25736}"/>
                      </c:ext>
                    </c:extLst>
                  </c:dLbl>
                  <c:dLbl>
                    <c:idx val="7"/>
                    <c:layout>
                      <c:manualLayout>
                        <c:x val="-3.3852544489309001E-2"/>
                        <c:y val="5.715940748581537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6-943C-4D2F-B1D0-BEAA58E25736}"/>
                      </c:ext>
                    </c:extLst>
                  </c:dLbl>
                  <c:dLbl>
                    <c:idx val="8"/>
                    <c:layout>
                      <c:manualLayout>
                        <c:x val="-3.3852544489309001E-2"/>
                        <c:y val="4.39280631603951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7-943C-4D2F-B1D0-BEAA58E25736}"/>
                      </c:ext>
                    </c:extLst>
                  </c:dLbl>
                  <c:dLbl>
                    <c:idx val="9"/>
                    <c:layout>
                      <c:manualLayout>
                        <c:x val="-4.3651832797648366E-2"/>
                        <c:y val="-0.1647187766319873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8-943C-4D2F-B1D0-BEAA58E25736}"/>
                      </c:ext>
                    </c:extLst>
                  </c:dLbl>
                  <c:dLbl>
                    <c:idx val="10"/>
                    <c:layout>
                      <c:manualLayout>
                        <c:x val="-3.6456207968178084E-2"/>
                        <c:y val="-0.1053347842665772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9-943C-4D2F-B1D0-BEAA58E25736}"/>
                      </c:ext>
                    </c:extLst>
                  </c:dLbl>
                  <c:dLbl>
                    <c:idx val="11"/>
                    <c:layout>
                      <c:manualLayout>
                        <c:x val="-3.9388089317818099E-2"/>
                        <c:y val="-0.23062233159207454"/>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A-943C-4D2F-B1D0-BEAA58E2573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3B-943C-4D2F-B1D0-BEAA58E25736}"/>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3C-943C-4D2F-B1D0-BEAA58E25736}"/>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3D-943C-4D2F-B1D0-BEAA58E25736}"/>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2024年4月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B24-4351-A2DA-E881D861319F}"/>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B24-4351-A2DA-E881D861319F}"/>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B24-4351-A2DA-E881D861319F}"/>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6B24-4351-A2DA-E881D861319F}"/>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6B24-4351-A2DA-E881D861319F}"/>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6B24-4351-A2DA-E881D861319F}"/>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6B24-4351-A2DA-E881D861319F}"/>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6B24-4351-A2DA-E881D861319F}"/>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6B24-4351-A2DA-E881D861319F}"/>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6B24-4351-A2DA-E881D861319F}"/>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6B24-4351-A2DA-E881D861319F}"/>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6B24-4351-A2DA-E881D861319F}"/>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6B24-4351-A2DA-E881D861319F}"/>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6B24-4351-A2DA-E881D861319F}"/>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0.35245864263957538</c:v>
                </c:pt>
                <c:pt idx="1">
                  <c:v>0.23249949842231019</c:v>
                </c:pt>
                <c:pt idx="2">
                  <c:v>0.16879913181461689</c:v>
                </c:pt>
                <c:pt idx="3">
                  <c:v>0.102800627428092</c:v>
                </c:pt>
                <c:pt idx="4">
                  <c:v>4.2073248581903075E-2</c:v>
                </c:pt>
                <c:pt idx="5">
                  <c:v>7.8501468254692036E-2</c:v>
                </c:pt>
                <c:pt idx="6">
                  <c:v>2.2867382858810441E-2</c:v>
                </c:pt>
              </c:numCache>
              <c:extLst xmlns:c15="http://schemas.microsoft.com/office/drawing/2012/chart"/>
            </c:numRef>
          </c:val>
          <c:extLst>
            <c:ext xmlns:c16="http://schemas.microsoft.com/office/drawing/2014/chart" uri="{C3380CC4-5D6E-409C-BE32-E72D297353CC}">
              <c16:uniqueId val="{0000000E-6B24-4351-A2DA-E881D861319F}"/>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2024年5月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6B24-4351-A2DA-E881D861319F}"/>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6B24-4351-A2DA-E881D861319F}"/>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6B24-4351-A2DA-E881D861319F}"/>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6B24-4351-A2DA-E881D861319F}"/>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6B24-4351-A2DA-E881D861319F}"/>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6B24-4351-A2DA-E881D861319F}"/>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6B24-4351-A2DA-E881D861319F}"/>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6B24-4351-A2DA-E881D861319F}"/>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6B24-4351-A2DA-E881D861319F}"/>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6B24-4351-A2DA-E881D861319F}"/>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6B24-4351-A2DA-E881D861319F}"/>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6B24-4351-A2DA-E881D861319F}"/>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0.35419964408962651</c:v>
                      </c:pt>
                      <c:pt idx="1">
                        <c:v>0.23449774360688619</c:v>
                      </c:pt>
                      <c:pt idx="2">
                        <c:v>0.17520228883798211</c:v>
                      </c:pt>
                      <c:pt idx="3">
                        <c:v>9.8499670635427833E-2</c:v>
                      </c:pt>
                      <c:pt idx="4">
                        <c:v>4.5201600613502965E-2</c:v>
                      </c:pt>
                      <c:pt idx="5">
                        <c:v>7.2199663753183041E-2</c:v>
                      </c:pt>
                      <c:pt idx="6">
                        <c:v>2.0199388463391373E-2</c:v>
                      </c:pt>
                    </c:numCache>
                  </c:numRef>
                </c:val>
                <c:extLst>
                  <c:ext xmlns:c16="http://schemas.microsoft.com/office/drawing/2014/chart" uri="{C3380CC4-5D6E-409C-BE32-E72D297353CC}">
                    <c16:uniqueId val="{0000001D-6B24-4351-A2DA-E881D861319F}"/>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2024.5</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46.285499999999999</c:v>
                </c:pt>
                <c:pt idx="1">
                  <c:v>45.590200000000003</c:v>
                </c:pt>
                <c:pt idx="2">
                  <c:v>21.6112</c:v>
                </c:pt>
                <c:pt idx="3">
                  <c:v>25.377400000000002</c:v>
                </c:pt>
                <c:pt idx="4">
                  <c:v>11.4504</c:v>
                </c:pt>
                <c:pt idx="5">
                  <c:v>8.1462000000000003</c:v>
                </c:pt>
              </c:numCache>
            </c:numRef>
          </c:val>
          <c:extLst>
            <c:ext xmlns:c16="http://schemas.microsoft.com/office/drawing/2014/chart" uri="{C3380CC4-5D6E-409C-BE32-E72D297353CC}">
              <c16:uniqueId val="{00000000-C6B4-4345-9BFE-2DFAB912AA28}"/>
            </c:ext>
          </c:extLst>
        </c:ser>
        <c:ser>
          <c:idx val="1"/>
          <c:order val="1"/>
          <c:tx>
            <c:strRef>
              <c:f>PPT模板2!$AO$110</c:f>
              <c:strCache>
                <c:ptCount val="1"/>
                <c:pt idx="0">
                  <c:v>2024.4</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50.843400000000003</c:v>
                </c:pt>
                <c:pt idx="1">
                  <c:v>46.868699999999997</c:v>
                </c:pt>
                <c:pt idx="2">
                  <c:v>22.614799999999999</c:v>
                </c:pt>
                <c:pt idx="3">
                  <c:v>27.406600000000001</c:v>
                </c:pt>
                <c:pt idx="4">
                  <c:v>11.733499999999999</c:v>
                </c:pt>
                <c:pt idx="5">
                  <c:v>8.4321000000000002</c:v>
                </c:pt>
              </c:numCache>
            </c:numRef>
          </c:val>
          <c:extLst>
            <c:ext xmlns:c16="http://schemas.microsoft.com/office/drawing/2014/chart" uri="{C3380CC4-5D6E-409C-BE32-E72D297353CC}">
              <c16:uniqueId val="{00000001-C6B4-4345-9BFE-2DFAB912AA28}"/>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0.00%</c:formatCode>
                <c:ptCount val="6"/>
                <c:pt idx="0">
                  <c:v>-8.964585373912845E-2</c:v>
                </c:pt>
                <c:pt idx="1">
                  <c:v>-2.7278332874604887E-2</c:v>
                </c:pt>
                <c:pt idx="2">
                  <c:v>-4.437801793515745E-2</c:v>
                </c:pt>
                <c:pt idx="3">
                  <c:v>-7.404055957324146E-2</c:v>
                </c:pt>
                <c:pt idx="4">
                  <c:v>-2.4127498188946116E-2</c:v>
                </c:pt>
                <c:pt idx="5">
                  <c:v>-3.3906144376845603E-2</c:v>
                </c:pt>
              </c:numCache>
            </c:numRef>
          </c:val>
          <c:smooth val="1"/>
          <c:extLst>
            <c:ext xmlns:c16="http://schemas.microsoft.com/office/drawing/2014/chart" uri="{C3380CC4-5D6E-409C-BE32-E72D297353CC}">
              <c16:uniqueId val="{00000002-C6B4-4345-9BFE-2DFAB912AA28}"/>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2"/>
              <c:layout>
                <c:manualLayout>
                  <c:x val="-1.9600504552830213E-2"/>
                  <c:y val="-7.42818576390128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5AD-4AB5-9D17-BBCF9BDE3C35}"/>
                </c:ext>
              </c:extLst>
            </c:dLbl>
            <c:dLbl>
              <c:idx val="3"/>
              <c:layout>
                <c:manualLayout>
                  <c:x val="-3.0014403746286021E-2"/>
                  <c:y val="-7.42818576390128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5AD-4AB5-9D17-BBCF9BDE3C35}"/>
                </c:ext>
              </c:extLst>
            </c:dLbl>
            <c:dLbl>
              <c:idx val="7"/>
              <c:layout>
                <c:manualLayout>
                  <c:x val="-2.7312824442343866E-2"/>
                  <c:y val="-7.88208612886274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75AD-4AB5-9D17-BBCF9BDE3C35}"/>
                </c:ext>
              </c:extLst>
            </c:dLbl>
            <c:dLbl>
              <c:idx val="8"/>
              <c:layout>
                <c:manualLayout>
                  <c:x val="-3.8042027185953523E-2"/>
                  <c:y val="5.052087454559137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3-75AD-4AB5-9D17-BBCF9BDE3C35}"/>
                </c:ext>
              </c:extLst>
            </c:dLbl>
            <c:dLbl>
              <c:idx val="9"/>
              <c:layout>
                <c:manualLayout>
                  <c:x val="-1.673419553183635E-3"/>
                  <c:y val="-3.700437557349810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75AD-4AB5-9D17-BBCF9BDE3C35}"/>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5-75AD-4AB5-9D17-BBCF9BDE3C35}"/>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5AD-4AB5-9D17-BBCF9BDE3C3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7-75AD-4AB5-9D17-BBCF9BDE3C35}"/>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7"/>
            <c:spPr>
              <a:solidFill>
                <a:schemeClr val="bg1"/>
              </a:solidFill>
              <a:ln w="9525">
                <a:solidFill>
                  <a:srgbClr val="C00000"/>
                </a:solidFill>
                <a:round/>
              </a:ln>
              <a:effectLst>
                <a:outerShdw blurRad="57150" dist="19050" dir="5400000" algn="ctr" rotWithShape="0">
                  <a:srgbClr val="000000">
                    <a:alpha val="63000"/>
                  </a:srgbClr>
                </a:outerShdw>
              </a:effectLst>
            </c:spPr>
          </c:marker>
          <c:dLbls>
            <c:dLbl>
              <c:idx val="0"/>
              <c:layout>
                <c:manualLayout>
                  <c:x val="-4.191600282452123E-2"/>
                  <c:y val="-5.0103021830918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5AD-4AB5-9D17-BBCF9BDE3C35}"/>
                </c:ext>
              </c:extLst>
            </c:dLbl>
            <c:dLbl>
              <c:idx val="1"/>
              <c:layout>
                <c:manualLayout>
                  <c:x val="-2.8525181019104878E-2"/>
                  <c:y val="5.265084285612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5AD-4AB5-9D17-BBCF9BDE3C35}"/>
                </c:ext>
              </c:extLst>
            </c:dLbl>
            <c:dLbl>
              <c:idx val="2"/>
              <c:layout>
                <c:manualLayout>
                  <c:x val="-2.1686084047899422E-2"/>
                  <c:y val="4.9090452728858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5AD-4AB5-9D17-BBCF9BDE3C35}"/>
                </c:ext>
              </c:extLst>
            </c:dLbl>
            <c:dLbl>
              <c:idx val="3"/>
              <c:layout>
                <c:manualLayout>
                  <c:x val="-1.2044256898826928E-2"/>
                  <c:y val="-3.40014106166245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5AD-4AB5-9D17-BBCF9BDE3C35}"/>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numCache>
            </c:numRef>
          </c:val>
          <c:smooth val="1"/>
          <c:extLst>
            <c:ext xmlns:c16="http://schemas.microsoft.com/office/drawing/2014/chart" uri="{C3380CC4-5D6E-409C-BE32-E72D297353CC}">
              <c16:uniqueId val="{0000000C-75AD-4AB5-9D17-BBCF9BDE3C35}"/>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D-75AD-4AB5-9D17-BBCF9BDE3C35}"/>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E-75AD-4AB5-9D17-BBCF9BDE3C35}"/>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F-75AD-4AB5-9D17-BBCF9BDE3C35}"/>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0-75AD-4AB5-9D17-BBCF9BDE3C35}"/>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1-75AD-4AB5-9D17-BBCF9BDE3C35}"/>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16569831934E-2"/>
          <c:y val="0.26640036717486587"/>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E981-42F8-8192-800106615BC8}"/>
            </c:ext>
          </c:extLst>
        </c:ser>
        <c:ser>
          <c:idx val="2"/>
          <c:order val="2"/>
          <c:tx>
            <c:strRef>
              <c:f>'新能源模板（二手车）'!$A$436</c:f>
              <c:strCache>
                <c:ptCount val="1"/>
                <c:pt idx="0">
                  <c:v>2024年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pt idx="2">
                  <c:v>9.1458999999999993</c:v>
                </c:pt>
                <c:pt idx="3">
                  <c:v>8.9047999999999998</c:v>
                </c:pt>
                <c:pt idx="4">
                  <c:v>8.57</c:v>
                </c:pt>
              </c:numCache>
            </c:numRef>
          </c:val>
          <c:extLst>
            <c:ext xmlns:c16="http://schemas.microsoft.com/office/drawing/2014/chart" uri="{C3380CC4-5D6E-409C-BE32-E72D297353CC}">
              <c16:uniqueId val="{00000001-E981-42F8-8192-800106615BC8}"/>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14-E981-42F8-8192-800106615BC8}"/>
                  </c:ext>
                </c:extLst>
              </c15:ser>
            </c15:filteredBarSeries>
          </c:ext>
        </c:extLst>
      </c:barChart>
      <c:lineChart>
        <c:grouping val="standard"/>
        <c:varyColors val="0"/>
        <c:ser>
          <c:idx val="3"/>
          <c:order val="3"/>
          <c:tx>
            <c:strRef>
              <c:f>'新能源模板（二手车）'!$A$437</c:f>
              <c:strCache>
                <c:ptCount val="1"/>
                <c:pt idx="0">
                  <c:v>2023月度同比</c:v>
                </c:pt>
              </c:strCache>
            </c:strRef>
          </c:tx>
          <c:spPr>
            <a:ln w="28575" cap="rnd">
              <a:solidFill>
                <a:schemeClr val="accent2"/>
              </a:solidFill>
              <a:round/>
            </a:ln>
            <a:effectLst/>
          </c:spPr>
          <c:marker>
            <c:symbol val="circle"/>
            <c:size val="6"/>
            <c:spPr>
              <a:solidFill>
                <a:schemeClr val="bg1"/>
              </a:solidFill>
              <a:ln w="9525">
                <a:solidFill>
                  <a:schemeClr val="accent2"/>
                </a:solidFill>
              </a:ln>
              <a:effectLst/>
            </c:spPr>
          </c:marker>
          <c:dLbls>
            <c:dLbl>
              <c:idx val="0"/>
              <c:layout>
                <c:manualLayout>
                  <c:x val="-2.8923162225173077E-2"/>
                  <c:y val="-0.1342893954215917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981-42F8-8192-800106615BC8}"/>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981-42F8-8192-800106615BC8}"/>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981-42F8-8192-800106615BC8}"/>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981-42F8-8192-800106615BC8}"/>
                </c:ext>
              </c:extLst>
            </c:dLbl>
            <c:dLbl>
              <c:idx val="4"/>
              <c:layout>
                <c:manualLayout>
                  <c:x val="-3.2620501019543655E-2"/>
                  <c:y val="-7.10896698129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981-42F8-8192-800106615BC8}"/>
                </c:ext>
              </c:extLst>
            </c:dLbl>
            <c:dLbl>
              <c:idx val="5"/>
              <c:layout>
                <c:manualLayout>
                  <c:x val="-3.1518467067242741E-2"/>
                  <c:y val="-0.1170307560876658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981-42F8-8192-800106615BC8}"/>
                </c:ext>
              </c:extLst>
            </c:dLbl>
            <c:dLbl>
              <c:idx val="6"/>
              <c:layout>
                <c:manualLayout>
                  <c:x val="-3.2792426969329207E-2"/>
                  <c:y val="-0.1211006396844599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981-42F8-8192-800106615BC8}"/>
                </c:ext>
              </c:extLst>
            </c:dLbl>
            <c:dLbl>
              <c:idx val="7"/>
              <c:layout>
                <c:manualLayout>
                  <c:x val="-3.1174501309426745E-2"/>
                  <c:y val="-0.1134511460757889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981-42F8-8192-800106615BC8}"/>
                </c:ext>
              </c:extLst>
            </c:dLbl>
            <c:dLbl>
              <c:idx val="8"/>
              <c:layout>
                <c:manualLayout>
                  <c:x val="-2.9556534718163399E-2"/>
                  <c:y val="-9.42607854873613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981-42F8-8192-800106615BC8}"/>
                </c:ext>
              </c:extLst>
            </c:dLbl>
            <c:dLbl>
              <c:idx val="9"/>
              <c:layout>
                <c:manualLayout>
                  <c:x val="-2.6836506378466456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981-42F8-8192-800106615BC8}"/>
                </c:ext>
              </c:extLst>
            </c:dLbl>
            <c:dLbl>
              <c:idx val="10"/>
              <c:layout>
                <c:manualLayout>
                  <c:x val="-2.9770710177982048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981-42F8-8192-800106615BC8}"/>
                </c:ext>
              </c:extLst>
            </c:dLbl>
            <c:dLbl>
              <c:idx val="11"/>
              <c:layout>
                <c:manualLayout>
                  <c:x val="-2.9770710177982048E-2"/>
                  <c:y val="-9.4260785487361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981-42F8-8192-800106615BC8}"/>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'新能源模板（二手车）'!$B$437:$M$437</c:f>
              <c:numCache>
                <c:formatCode>0.0%</c:formatCode>
                <c:ptCount val="12"/>
                <c:pt idx="0">
                  <c:v>-4.8150088566225095E-2</c:v>
                </c:pt>
                <c:pt idx="1">
                  <c:v>0.78677499611257984</c:v>
                </c:pt>
                <c:pt idx="2">
                  <c:v>0.21594713273335947</c:v>
                </c:pt>
                <c:pt idx="3">
                  <c:v>0.26697600995001075</c:v>
                </c:pt>
                <c:pt idx="4">
                  <c:v>0.41347741257691745</c:v>
                </c:pt>
                <c:pt idx="5">
                  <c:v>0.10236220472440931</c:v>
                </c:pt>
                <c:pt idx="6">
                  <c:v>0.11384490906750511</c:v>
                </c:pt>
                <c:pt idx="7">
                  <c:v>0.23325259323632211</c:v>
                </c:pt>
                <c:pt idx="8">
                  <c:v>0.39718024327312934</c:v>
                </c:pt>
                <c:pt idx="9">
                  <c:v>0.72270137590920369</c:v>
                </c:pt>
                <c:pt idx="10">
                  <c:v>1.0497160103614627</c:v>
                </c:pt>
                <c:pt idx="11">
                  <c:v>1.1493709530492158</c:v>
                </c:pt>
              </c:numCache>
            </c:numRef>
          </c:val>
          <c:smooth val="1"/>
          <c:extLst>
            <c:ext xmlns:c16="http://schemas.microsoft.com/office/drawing/2014/chart" uri="{C3380CC4-5D6E-409C-BE32-E72D297353CC}">
              <c16:uniqueId val="{0000000E-E981-42F8-8192-800106615BC8}"/>
            </c:ext>
          </c:extLst>
        </c:ser>
        <c:ser>
          <c:idx val="5"/>
          <c:order val="5"/>
          <c:tx>
            <c:strRef>
              <c:f>'新能源模板（二手车）'!$A$439</c:f>
              <c:strCache>
                <c:ptCount val="1"/>
                <c:pt idx="0">
                  <c:v>2024月度同比</c:v>
                </c:pt>
              </c:strCache>
            </c:strRef>
          </c:tx>
          <c:spPr>
            <a:ln w="28575" cap="rnd">
              <a:solidFill>
                <a:srgbClr val="C00000"/>
              </a:solidFill>
              <a:round/>
            </a:ln>
            <a:effectLst/>
          </c:spPr>
          <c:marker>
            <c:symbol val="circle"/>
            <c:size val="5"/>
            <c:spPr>
              <a:solidFill>
                <a:schemeClr val="bg1"/>
              </a:solidFill>
              <a:ln w="9525">
                <a:solidFill>
                  <a:srgbClr val="C00000"/>
                </a:solidFill>
              </a:ln>
              <a:effectLst/>
            </c:spPr>
          </c:marker>
          <c:dLbls>
            <c:dLbl>
              <c:idx val="0"/>
              <c:layout>
                <c:manualLayout>
                  <c:x val="-3.1510335340790514E-2"/>
                  <c:y val="-5.1579040562838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981-42F8-8192-800106615BC8}"/>
                </c:ext>
              </c:extLst>
            </c:dLbl>
            <c:dLbl>
              <c:idx val="1"/>
              <c:layout>
                <c:manualLayout>
                  <c:x val="-1.7353704395076268E-2"/>
                  <c:y val="-5.78415582855623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981-42F8-8192-800106615BC8}"/>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981-42F8-8192-800106615BC8}"/>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981-42F8-8192-800106615BC8}"/>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7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pt idx="2">
                  <c:v>0.63506507437070914</c:v>
                </c:pt>
                <c:pt idx="3">
                  <c:v>0.68107077457476717</c:v>
                </c:pt>
                <c:pt idx="4">
                  <c:v>0.51659941955121391</c:v>
                </c:pt>
              </c:numCache>
            </c:numRef>
          </c:val>
          <c:smooth val="1"/>
          <c:extLst>
            <c:ext xmlns:c16="http://schemas.microsoft.com/office/drawing/2014/chart" uri="{C3380CC4-5D6E-409C-BE32-E72D297353CC}">
              <c16:uniqueId val="{00000013-E981-42F8-8192-800106615BC8}"/>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15-E981-42F8-8192-800106615BC8}"/>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pt idx="2">
                        <c:v>0.41354208525238773</c:v>
                      </c:pt>
                      <c:pt idx="3">
                        <c:v>-2.6361539050284766E-2</c:v>
                      </c:pt>
                      <c:pt idx="4">
                        <c:v>-3.7597700116790894E-2</c:v>
                      </c:pt>
                    </c:numCache>
                  </c:numRef>
                </c:val>
                <c:smooth val="0"/>
                <c:extLst xmlns:c15="http://schemas.microsoft.com/office/drawing/2012/chart">
                  <c:ext xmlns:c16="http://schemas.microsoft.com/office/drawing/2014/chart" uri="{C3380CC4-5D6E-409C-BE32-E72D297353CC}">
                    <c16:uniqueId val="{00000016-E981-42F8-8192-800106615BC8}"/>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C3F5-4946-8F28-EBAB81EB7514}"/>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C3F5-4946-8F28-EBAB81EB7514}"/>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C3F5-4946-8F28-EBAB81EB7514}"/>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C3F5-4946-8F28-EBAB81EB7514}"/>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C3F5-4946-8F28-EBAB81EB7514}"/>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C3F5-4946-8F28-EBAB81EB7514}"/>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C3F5-4946-8F28-EBAB81EB7514}"/>
              </c:ext>
            </c:extLst>
          </c:dPt>
          <c:dLbls>
            <c:dLbl>
              <c:idx val="0"/>
              <c:layout>
                <c:manualLayout>
                  <c:x val="0.23216728884902355"/>
                  <c:y val="-0.212550926689891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3F5-4946-8F28-EBAB81EB7514}"/>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3F5-4946-8F28-EBAB81EB7514}"/>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3F5-4946-8F28-EBAB81EB7514}"/>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3F5-4946-8F28-EBAB81EB7514}"/>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3F5-4946-8F28-EBAB81EB7514}"/>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3F5-4946-8F28-EBAB81EB7514}"/>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3F5-4946-8F28-EBAB81EB751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0.21792351113084291</c:v>
                </c:pt>
                <c:pt idx="1">
                  <c:v>8.2514111752394245E-2</c:v>
                </c:pt>
                <c:pt idx="2">
                  <c:v>0.21361070590473774</c:v>
                </c:pt>
                <c:pt idx="3">
                  <c:v>9.9828756263081117E-2</c:v>
                </c:pt>
                <c:pt idx="4">
                  <c:v>4.0971649647998987E-2</c:v>
                </c:pt>
                <c:pt idx="5">
                  <c:v>9.7926048075093544E-2</c:v>
                </c:pt>
                <c:pt idx="6">
                  <c:v>0.24722521722585147</c:v>
                </c:pt>
              </c:numCache>
            </c:numRef>
          </c:val>
          <c:extLst>
            <c:ext xmlns:c16="http://schemas.microsoft.com/office/drawing/2014/chart" uri="{C3380CC4-5D6E-409C-BE32-E72D297353CC}">
              <c16:uniqueId val="{0000000E-C3F5-4946-8F28-EBAB81EB7514}"/>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99E-463C-9CAD-68FC80277DAB}"/>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99E-463C-9CAD-68FC80277DAB}"/>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99E-463C-9CAD-68FC80277DAB}"/>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99E-463C-9CAD-68FC80277DAB}"/>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199E-463C-9CAD-68FC80277DAB}"/>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199E-463C-9CAD-68FC80277DAB}"/>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199E-463C-9CAD-68FC80277DAB}"/>
              </c:ext>
            </c:extLst>
          </c:dPt>
          <c:dLbls>
            <c:dLbl>
              <c:idx val="0"/>
              <c:layout>
                <c:manualLayout>
                  <c:x val="0.20880663158174204"/>
                  <c:y val="-0.1772801016356217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99E-463C-9CAD-68FC80277DAB}"/>
                </c:ext>
              </c:extLst>
            </c:dLbl>
            <c:dLbl>
              <c:idx val="1"/>
              <c:layout>
                <c:manualLayout>
                  <c:x val="0.17017796806802438"/>
                  <c:y val="6.8150139188489301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9E-463C-9CAD-68FC80277DAB}"/>
                </c:ext>
              </c:extLst>
            </c:dLbl>
            <c:dLbl>
              <c:idx val="2"/>
              <c:layout>
                <c:manualLayout>
                  <c:x val="0.19628687755330557"/>
                  <c:y val="0.15902954887860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99E-463C-9CAD-68FC80277DAB}"/>
                </c:ext>
              </c:extLst>
            </c:dLbl>
            <c:dLbl>
              <c:idx val="3"/>
              <c:layout>
                <c:manualLayout>
                  <c:x val="3.6682870068419068E-2"/>
                  <c:y val="0.1541153024030343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99E-463C-9CAD-68FC80277DAB}"/>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99E-463C-9CAD-68FC80277DAB}"/>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99E-463C-9CAD-68FC80277DAB}"/>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99E-463C-9CAD-68FC80277DA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0.22602349184627665</c:v>
                </c:pt>
                <c:pt idx="1">
                  <c:v>8.2791652411905572E-2</c:v>
                </c:pt>
                <c:pt idx="2">
                  <c:v>0.20572471205382598</c:v>
                </c:pt>
                <c:pt idx="3">
                  <c:v>9.5506899304367662E-2</c:v>
                </c:pt>
                <c:pt idx="4">
                  <c:v>4.7040711597673625E-2</c:v>
                </c:pt>
                <c:pt idx="5">
                  <c:v>9.8528908655490938E-2</c:v>
                </c:pt>
                <c:pt idx="6">
                  <c:v>0.24438362413045958</c:v>
                </c:pt>
              </c:numCache>
            </c:numRef>
          </c:val>
          <c:extLst>
            <c:ext xmlns:c16="http://schemas.microsoft.com/office/drawing/2014/chart" uri="{C3380CC4-5D6E-409C-BE32-E72D297353CC}">
              <c16:uniqueId val="{0000000E-199E-463C-9CAD-68FC80277DAB}"/>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2024年5月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34D-421B-9EF1-F169A68EDEF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c:formatCode>
                <c:ptCount val="4"/>
                <c:pt idx="0">
                  <c:v>0.2869032756673206</c:v>
                </c:pt>
                <c:pt idx="1">
                  <c:v>0.38826466916354557</c:v>
                </c:pt>
                <c:pt idx="2">
                  <c:v>0.17852684144818975</c:v>
                </c:pt>
                <c:pt idx="3">
                  <c:v>0.14630521372094407</c:v>
                </c:pt>
              </c:numCache>
            </c:numRef>
          </c:val>
          <c:extLst>
            <c:ext xmlns:c16="http://schemas.microsoft.com/office/drawing/2014/chart" uri="{C3380CC4-5D6E-409C-BE32-E72D297353CC}">
              <c16:uniqueId val="{00000001-D34D-421B-9EF1-F169A68EDEFA}"/>
            </c:ext>
          </c:extLst>
        </c:ser>
        <c:ser>
          <c:idx val="1"/>
          <c:order val="1"/>
          <c:tx>
            <c:strRef>
              <c:f>'新能源模板（二手车）'!$A$306</c:f>
              <c:strCache>
                <c:ptCount val="1"/>
                <c:pt idx="0">
                  <c:v>2024年4月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c:formatCode>
                <c:ptCount val="4"/>
                <c:pt idx="0">
                  <c:v>0.31920238655989952</c:v>
                </c:pt>
                <c:pt idx="1">
                  <c:v>0.35892604804521905</c:v>
                </c:pt>
                <c:pt idx="2">
                  <c:v>0.17496205579107132</c:v>
                </c:pt>
                <c:pt idx="3">
                  <c:v>0.14690950960381011</c:v>
                </c:pt>
              </c:numCache>
            </c:numRef>
          </c:val>
          <c:extLst>
            <c:ext xmlns:c16="http://schemas.microsoft.com/office/drawing/2014/chart" uri="{C3380CC4-5D6E-409C-BE32-E72D297353CC}">
              <c16:uniqueId val="{00000002-D34D-421B-9EF1-F169A68EDEFA}"/>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2024</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2024年5月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0.35580524344569286</c:v>
                </c:pt>
                <c:pt idx="1">
                  <c:v>0.16330777004934308</c:v>
                </c:pt>
                <c:pt idx="2">
                  <c:v>0.11348909101718091</c:v>
                </c:pt>
                <c:pt idx="3">
                  <c:v>0.11491587896082278</c:v>
                </c:pt>
                <c:pt idx="4">
                  <c:v>9.2503418346114974E-2</c:v>
                </c:pt>
                <c:pt idx="5">
                  <c:v>0.14047916295107307</c:v>
                </c:pt>
                <c:pt idx="6">
                  <c:v>1.9499435229772308E-2</c:v>
                </c:pt>
              </c:numCache>
            </c:numRef>
          </c:val>
          <c:extLst>
            <c:ext xmlns:c16="http://schemas.microsoft.com/office/drawing/2014/chart" uri="{C3380CC4-5D6E-409C-BE32-E72D297353CC}">
              <c16:uniqueId val="{00000000-91A9-4EE7-897C-3E6566F23EE5}"/>
            </c:ext>
          </c:extLst>
        </c:ser>
        <c:ser>
          <c:idx val="1"/>
          <c:order val="1"/>
          <c:tx>
            <c:strRef>
              <c:f>'新能源模板（二手车）'!$A$100</c:f>
              <c:strCache>
                <c:ptCount val="1"/>
                <c:pt idx="0">
                  <c:v>2024年4月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0.34252669039145905</c:v>
                </c:pt>
                <c:pt idx="1">
                  <c:v>0.15851999162654384</c:v>
                </c:pt>
                <c:pt idx="2">
                  <c:v>0.1058195520200963</c:v>
                </c:pt>
                <c:pt idx="3">
                  <c:v>0.12450282604144861</c:v>
                </c:pt>
                <c:pt idx="4">
                  <c:v>9.5509734142767422E-2</c:v>
                </c:pt>
                <c:pt idx="5">
                  <c:v>0.15208289721582582</c:v>
                </c:pt>
                <c:pt idx="6">
                  <c:v>2.1038308561858909E-2</c:v>
                </c:pt>
              </c:numCache>
            </c:numRef>
          </c:val>
          <c:extLst>
            <c:ext xmlns:c16="http://schemas.microsoft.com/office/drawing/2014/chart" uri="{C3380CC4-5D6E-409C-BE32-E72D297353CC}">
              <c16:uniqueId val="{00000001-91A9-4EE7-897C-3E6566F23EE5}"/>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pt idx="2">
                  <c:v>0.29172981303995998</c:v>
                </c:pt>
                <c:pt idx="3">
                  <c:v>0.2893</c:v>
                </c:pt>
                <c:pt idx="4">
                  <c:v>0.2867407669652261</c:v>
                </c:pt>
              </c:numCache>
            </c:numRef>
          </c:val>
          <c:smooth val="1"/>
          <c:extLst>
            <c:ext xmlns:c16="http://schemas.microsoft.com/office/drawing/2014/chart" uri="{C3380CC4-5D6E-409C-BE32-E72D297353CC}">
              <c16:uniqueId val="{00000000-C769-4CFA-99DB-98C662F0D5F7}"/>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C769-4CFA-99DB-98C662F0D5F7}"/>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C769-4CFA-99DB-98C662F0D5F7}"/>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C769-4CFA-99DB-98C662F0D5F7}"/>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C769-4CFA-99DB-98C662F0D5F7}"/>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C769-4CFA-99DB-98C662F0D5F7}"/>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C769-4CFA-99DB-98C662F0D5F7}"/>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2024年5月</c:v>
                </c:pt>
                <c:pt idx="1">
                  <c:v>2024年6月</c:v>
                </c:pt>
              </c:strCache>
            </c:strRef>
          </c:cat>
          <c:val>
            <c:numRef>
              <c:f>调研模板!$B$4:$C$4</c:f>
              <c:numCache>
                <c:formatCode>0.0%</c:formatCode>
                <c:ptCount val="2"/>
                <c:pt idx="0">
                  <c:v>9.6033682135185844E-2</c:v>
                </c:pt>
                <c:pt idx="1">
                  <c:v>0.10503368213518585</c:v>
                </c:pt>
              </c:numCache>
            </c:numRef>
          </c:val>
          <c:extLst>
            <c:ext xmlns:c16="http://schemas.microsoft.com/office/drawing/2014/chart" uri="{C3380CC4-5D6E-409C-BE32-E72D297353CC}">
              <c16:uniqueId val="{00000000-69FE-4C11-8CCA-E2B7BFCDFAB8}"/>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2024年5月</c:v>
                </c:pt>
                <c:pt idx="1">
                  <c:v>2024年6月</c:v>
                </c:pt>
              </c:strCache>
            </c:strRef>
          </c:cat>
          <c:val>
            <c:numRef>
              <c:f>调研模板!$B$5:$C$5</c:f>
              <c:numCache>
                <c:formatCode>0.0%</c:formatCode>
                <c:ptCount val="2"/>
                <c:pt idx="0">
                  <c:v>0.5513067646639076</c:v>
                </c:pt>
                <c:pt idx="1">
                  <c:v>0.53430676466390759</c:v>
                </c:pt>
              </c:numCache>
            </c:numRef>
          </c:val>
          <c:extLst>
            <c:ext xmlns:c16="http://schemas.microsoft.com/office/drawing/2014/chart" uri="{C3380CC4-5D6E-409C-BE32-E72D297353CC}">
              <c16:uniqueId val="{00000001-69FE-4C11-8CCA-E2B7BFCDFAB8}"/>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9FE-4C11-8CCA-E2B7BFCDFAB8}"/>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9FE-4C11-8CCA-E2B7BFCDFAB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2024年5月</c:v>
                </c:pt>
                <c:pt idx="1">
                  <c:v>2024年6月</c:v>
                </c:pt>
              </c:strCache>
            </c:strRef>
          </c:cat>
          <c:val>
            <c:numRef>
              <c:f>调研模板!$B$6:$C$6</c:f>
              <c:numCache>
                <c:formatCode>0.0%</c:formatCode>
                <c:ptCount val="2"/>
                <c:pt idx="0">
                  <c:v>0.35265955320090658</c:v>
                </c:pt>
                <c:pt idx="1">
                  <c:v>0.36065955320090659</c:v>
                </c:pt>
              </c:numCache>
            </c:numRef>
          </c:val>
          <c:extLst>
            <c:ext xmlns:c16="http://schemas.microsoft.com/office/drawing/2014/chart" uri="{C3380CC4-5D6E-409C-BE32-E72D297353CC}">
              <c16:uniqueId val="{00000004-69FE-4C11-8CCA-E2B7BFCDFAB8}"/>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2024年5月二手车各细分车型交易情况（单位：万辆）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91.933400000000006</c:v>
                </c:pt>
                <c:pt idx="1">
                  <c:v>20.9954</c:v>
                </c:pt>
                <c:pt idx="2">
                  <c:v>9.8308</c:v>
                </c:pt>
                <c:pt idx="3">
                  <c:v>3.8294999999999999</c:v>
                </c:pt>
                <c:pt idx="4">
                  <c:v>8.8253000000000004</c:v>
                </c:pt>
                <c:pt idx="5">
                  <c:v>13.0824</c:v>
                </c:pt>
                <c:pt idx="6">
                  <c:v>0.56989999999999996</c:v>
                </c:pt>
                <c:pt idx="7">
                  <c:v>1.1748000000000001</c:v>
                </c:pt>
                <c:pt idx="8">
                  <c:v>5.6548999999999996</c:v>
                </c:pt>
                <c:pt idx="9">
                  <c:v>2.5644999999999998</c:v>
                </c:pt>
              </c:numCache>
              <c:extLst/>
            </c:numRef>
          </c:val>
          <c:extLst>
            <c:ext xmlns:c16="http://schemas.microsoft.com/office/drawing/2014/chart" uri="{C3380CC4-5D6E-409C-BE32-E72D297353CC}">
              <c16:uniqueId val="{00000000-6169-492C-BAF9-5E082877B199}"/>
            </c:ext>
          </c:extLst>
        </c:ser>
        <c:ser>
          <c:idx val="1"/>
          <c:order val="1"/>
          <c:tx>
            <c:strRef>
              <c:f>PPT模板1!$Q$312</c:f>
              <c:strCache>
                <c:ptCount val="1"/>
                <c:pt idx="0">
                  <c:v>2024.3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97.558000000000007</c:v>
                </c:pt>
                <c:pt idx="1">
                  <c:v>22.3432</c:v>
                </c:pt>
                <c:pt idx="2">
                  <c:v>10.497400000000001</c:v>
                </c:pt>
                <c:pt idx="3">
                  <c:v>4.0486000000000004</c:v>
                </c:pt>
                <c:pt idx="4">
                  <c:v>9.3864999999999998</c:v>
                </c:pt>
                <c:pt idx="5">
                  <c:v>13.7393</c:v>
                </c:pt>
                <c:pt idx="6">
                  <c:v>0.57730000000000004</c:v>
                </c:pt>
                <c:pt idx="7">
                  <c:v>1.2363999999999999</c:v>
                </c:pt>
                <c:pt idx="8">
                  <c:v>5.7877999999999998</c:v>
                </c:pt>
                <c:pt idx="9">
                  <c:v>2.7246000000000001</c:v>
                </c:pt>
              </c:numCache>
              <c:extLst/>
            </c:numRef>
          </c:val>
          <c:extLst>
            <c:ext xmlns:c16="http://schemas.microsoft.com/office/drawing/2014/chart" uri="{C3380CC4-5D6E-409C-BE32-E72D297353CC}">
              <c16:uniqueId val="{00000001-6169-492C-BAF9-5E082877B199}"/>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1-5</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0.0_);[Red]\(0.0\)</c:formatCode>
                <c:ptCount val="10"/>
                <c:pt idx="0">
                  <c:v>458.80549999999999</c:v>
                </c:pt>
                <c:pt idx="1">
                  <c:v>104.9055</c:v>
                </c:pt>
                <c:pt idx="2">
                  <c:v>49.69</c:v>
                </c:pt>
                <c:pt idx="3">
                  <c:v>18.470400000000001</c:v>
                </c:pt>
                <c:pt idx="4">
                  <c:v>44.482799999999997</c:v>
                </c:pt>
                <c:pt idx="5">
                  <c:v>62.006</c:v>
                </c:pt>
                <c:pt idx="6">
                  <c:v>2.6985000000000001</c:v>
                </c:pt>
                <c:pt idx="7">
                  <c:v>5.4786999999999999</c:v>
                </c:pt>
                <c:pt idx="8">
                  <c:v>26.956600000000002</c:v>
                </c:pt>
                <c:pt idx="9">
                  <c:v>12.895899999999999</c:v>
                </c:pt>
              </c:numCache>
              <c:extLst/>
            </c:numRef>
          </c:val>
          <c:extLst>
            <c:ext xmlns:c16="http://schemas.microsoft.com/office/drawing/2014/chart" uri="{C3380CC4-5D6E-409C-BE32-E72D297353CC}">
              <c16:uniqueId val="{00000000-072B-4BAA-AB91-3DF6F2CC7A05}"/>
            </c:ext>
          </c:extLst>
        </c:ser>
        <c:ser>
          <c:idx val="1"/>
          <c:order val="1"/>
          <c:tx>
            <c:strRef>
              <c:f>PPT模板1!$C$312</c:f>
              <c:strCache>
                <c:ptCount val="1"/>
                <c:pt idx="0">
                  <c:v>2023.1-5</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0.0_);[Red]\(0.0\)</c:formatCode>
                <c:ptCount val="10"/>
                <c:pt idx="0">
                  <c:v>430.95679999999999</c:v>
                </c:pt>
                <c:pt idx="1">
                  <c:v>92.383099999999999</c:v>
                </c:pt>
                <c:pt idx="2">
                  <c:v>43.9223</c:v>
                </c:pt>
                <c:pt idx="3">
                  <c:v>14.1007</c:v>
                </c:pt>
                <c:pt idx="4">
                  <c:v>43.537599999999998</c:v>
                </c:pt>
                <c:pt idx="5">
                  <c:v>59.656599999999997</c:v>
                </c:pt>
                <c:pt idx="6">
                  <c:v>2.5413999999999999</c:v>
                </c:pt>
                <c:pt idx="7">
                  <c:v>4.9968000000000004</c:v>
                </c:pt>
                <c:pt idx="8">
                  <c:v>17.724599999999999</c:v>
                </c:pt>
                <c:pt idx="9">
                  <c:v>13.707100000000001</c:v>
                </c:pt>
              </c:numCache>
              <c:extLst/>
            </c:numRef>
          </c:val>
          <c:extLst>
            <c:ext xmlns:c16="http://schemas.microsoft.com/office/drawing/2014/chart" uri="{C3380CC4-5D6E-409C-BE32-E72D297353CC}">
              <c16:uniqueId val="{00000001-072B-4BAA-AB91-3DF6F2CC7A05}"/>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6.0499896675845696E-2</c:v>
                </c:pt>
                <c:pt idx="1">
                  <c:v>0.14450003123753502</c:v>
                </c:pt>
                <c:pt idx="2">
                  <c:v>0.48640206071615655</c:v>
                </c:pt>
                <c:pt idx="3">
                  <c:v>0.21429910180072376</c:v>
                </c:pt>
                <c:pt idx="4">
                  <c:v>7.2797873925308648E-2</c:v>
                </c:pt>
                <c:pt idx="5">
                  <c:v>2.1501035644430348E-2</c:v>
                </c:pt>
              </c:numCache>
            </c:numRef>
          </c:val>
          <c:extLst>
            <c:ext xmlns:c16="http://schemas.microsoft.com/office/drawing/2014/chart" uri="{C3380CC4-5D6E-409C-BE32-E72D297353CC}">
              <c16:uniqueId val="{00000000-9848-48BF-8344-41C548787131}"/>
            </c:ext>
          </c:extLst>
        </c:ser>
        <c:ser>
          <c:idx val="1"/>
          <c:order val="1"/>
          <c:tx>
            <c:strRef>
              <c:f>PPT模板新!$A$188</c:f>
              <c:strCache>
                <c:ptCount val="1"/>
                <c:pt idx="0">
                  <c:v>2024.4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48-48BF-8344-41C548787131}"/>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848-48BF-8344-41C548787131}"/>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48-48BF-8344-41C548787131}"/>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848-48BF-8344-41C54878713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5.9205578119331408E-2</c:v>
                </c:pt>
                <c:pt idx="1">
                  <c:v>0.1433109465282755</c:v>
                </c:pt>
                <c:pt idx="2">
                  <c:v>0.48842611027049987</c:v>
                </c:pt>
                <c:pt idx="3">
                  <c:v>0.21200658331342412</c:v>
                </c:pt>
                <c:pt idx="4">
                  <c:v>7.5234707511525223E-2</c:v>
                </c:pt>
                <c:pt idx="5">
                  <c:v>2.1816074256943891E-2</c:v>
                </c:pt>
              </c:numCache>
            </c:numRef>
          </c:val>
          <c:extLst>
            <c:ext xmlns:c16="http://schemas.microsoft.com/office/drawing/2014/chart" uri="{C3380CC4-5D6E-409C-BE32-E72D297353CC}">
              <c16:uniqueId val="{00000005-9848-48BF-8344-41C548787131}"/>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2024年5月交易使用年限分析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78F1-45C4-9482-DEAD9B61ED3A}"/>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78F1-45C4-9482-DEAD9B61ED3A}"/>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78F1-45C4-9482-DEAD9B61ED3A}"/>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78F1-45C4-9482-DEAD9B61ED3A}"/>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78F1-45C4-9482-DEAD9B61ED3A}"/>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78F1-45C4-9482-DEAD9B61ED3A}"/>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78F1-45C4-9482-DEAD9B61ED3A}"/>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78F1-45C4-9482-DEAD9B61ED3A}"/>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0.24863168138007546</c:v>
                </c:pt>
                <c:pt idx="1">
                  <c:v>0.45672339359425573</c:v>
                </c:pt>
                <c:pt idx="2">
                  <c:v>0.18888255714816715</c:v>
                </c:pt>
                <c:pt idx="3">
                  <c:v>0.10576236787750164</c:v>
                </c:pt>
              </c:numCache>
            </c:numRef>
          </c:val>
          <c:extLst>
            <c:ext xmlns:c16="http://schemas.microsoft.com/office/drawing/2014/chart" uri="{C3380CC4-5D6E-409C-BE32-E72D297353CC}">
              <c16:uniqueId val="{00000008-78F1-45C4-9482-DEAD9B61ED3A}"/>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2024年4月交易使用年限分析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05A0-462A-BE3B-8A5BB31CA65A}"/>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05A0-462A-BE3B-8A5BB31CA65A}"/>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05A0-462A-BE3B-8A5BB31CA65A}"/>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05A0-462A-BE3B-8A5BB31CA65A}"/>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05A0-462A-BE3B-8A5BB31CA65A}"/>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05A0-462A-BE3B-8A5BB31CA65A}"/>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05A0-462A-BE3B-8A5BB31CA65A}"/>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05A0-462A-BE3B-8A5BB31CA65A}"/>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0.24993522895596224</c:v>
                </c:pt>
                <c:pt idx="1">
                  <c:v>0.43979092204782516</c:v>
                </c:pt>
                <c:pt idx="2">
                  <c:v>0.19907313380476727</c:v>
                </c:pt>
                <c:pt idx="3">
                  <c:v>0.11120071519144534</c:v>
                </c:pt>
              </c:numCache>
            </c:numRef>
          </c:val>
          <c:extLst>
            <c:ext xmlns:c16="http://schemas.microsoft.com/office/drawing/2014/chart" uri="{C3380CC4-5D6E-409C-BE32-E72D297353CC}">
              <c16:uniqueId val="{00000008-05A0-462A-BE3B-8A5BB31CA65A}"/>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2023年1-5月交易使用年限分析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9D05-403F-ABF6-CD13F17755B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9D05-403F-ABF6-CD13F17755B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9D05-403F-ABF6-CD13F17755B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9D05-403F-ABF6-CD13F17755B5}"/>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9D05-403F-ABF6-CD13F17755B5}"/>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9D05-403F-ABF6-CD13F17755B5}"/>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9D05-403F-ABF6-CD13F17755B5}"/>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9D05-403F-ABF6-CD13F17755B5}"/>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0.27502429073137563</c:v>
                </c:pt>
                <c:pt idx="1">
                  <c:v>0.40801780721382891</c:v>
                </c:pt>
                <c:pt idx="2">
                  <c:v>0.21888471335554857</c:v>
                </c:pt>
                <c:pt idx="3">
                  <c:v>9.8073188699246888E-2</c:v>
                </c:pt>
              </c:numCache>
            </c:numRef>
          </c:val>
          <c:extLst>
            <c:ext xmlns:c16="http://schemas.microsoft.com/office/drawing/2014/chart" uri="{C3380CC4-5D6E-409C-BE32-E72D297353CC}">
              <c16:uniqueId val="{00000008-9D05-403F-ABF6-CD13F17755B5}"/>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9D05-403F-ABF6-CD13F17755B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9D05-403F-ABF6-CD13F17755B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9D05-403F-ABF6-CD13F17755B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9D05-403F-ABF6-CD13F17755B5}"/>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9D05-403F-ABF6-CD13F17755B5}"/>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9D05-403F-ABF6-CD13F17755B5}"/>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9D05-403F-ABF6-CD13F17755B5}"/>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9D05-403F-ABF6-CD13F17755B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0.27145147718707985</c:v>
                      </c:pt>
                      <c:pt idx="1">
                        <c:v>0.46910355791700786</c:v>
                      </c:pt>
                      <c:pt idx="2">
                        <c:v>0.17684980440364251</c:v>
                      </c:pt>
                      <c:pt idx="3">
                        <c:v>8.2595160492269795E-2</c:v>
                      </c:pt>
                    </c:numCache>
                  </c:numRef>
                </c:val>
                <c:extLst>
                  <c:ext xmlns:c16="http://schemas.microsoft.com/office/drawing/2014/chart" uri="{C3380CC4-5D6E-409C-BE32-E72D297353CC}">
                    <c16:uniqueId val="{00000011-9D05-403F-ABF6-CD13F17755B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2024年1-5月交易使用年限分析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2024年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C0DD-4EA7-AE47-446FADA189C9}"/>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C0DD-4EA7-AE47-446FADA189C9}"/>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C0DD-4EA7-AE47-446FADA189C9}"/>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C0DD-4EA7-AE47-446FADA189C9}"/>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C0DD-4EA7-AE47-446FADA189C9}"/>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C0DD-4EA7-AE47-446FADA189C9}"/>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C0DD-4EA7-AE47-446FADA189C9}"/>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C0DD-4EA7-AE47-446FADA189C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0.27145147718707985</c:v>
                </c:pt>
                <c:pt idx="1">
                  <c:v>0.46910355791700786</c:v>
                </c:pt>
                <c:pt idx="2">
                  <c:v>0.17684980440364251</c:v>
                </c:pt>
                <c:pt idx="3">
                  <c:v>8.2595160492269795E-2</c:v>
                </c:pt>
              </c:numCache>
            </c:numRef>
          </c:val>
          <c:extLst>
            <c:ext xmlns:c16="http://schemas.microsoft.com/office/drawing/2014/chart" uri="{C3380CC4-5D6E-409C-BE32-E72D297353CC}">
              <c16:uniqueId val="{00000008-C0DD-4EA7-AE47-446FADA189C9}"/>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2023年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C0DD-4EA7-AE47-446FADA189C9}"/>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C0DD-4EA7-AE47-446FADA189C9}"/>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C0DD-4EA7-AE47-446FADA189C9}"/>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C0DD-4EA7-AE47-446FADA189C9}"/>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0.27502429073137563</c:v>
                      </c:pt>
                      <c:pt idx="1">
                        <c:v>0.40801780721382891</c:v>
                      </c:pt>
                      <c:pt idx="2">
                        <c:v>0.21888471335554857</c:v>
                      </c:pt>
                      <c:pt idx="3">
                        <c:v>9.8073188699246888E-2</c:v>
                      </c:pt>
                    </c:numCache>
                  </c:numRef>
                </c:val>
                <c:extLst>
                  <c:ext xmlns:c16="http://schemas.microsoft.com/office/drawing/2014/chart" uri="{C3380CC4-5D6E-409C-BE32-E72D297353CC}">
                    <c16:uniqueId val="{00000011-C0DD-4EA7-AE47-446FADA189C9}"/>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2024年5月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6467-466B-B19B-057844851619}"/>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6467-466B-B19B-057844851619}"/>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6467-466B-B19B-057844851619}"/>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6467-466B-B19B-057844851619}"/>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6467-466B-B19B-057844851619}"/>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6467-466B-B19B-057844851619}"/>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6467-466B-B19B-057844851619}"/>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6467-466B-B19B-057844851619}"/>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6467-466B-B19B-057844851619}"/>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6467-466B-B19B-057844851619}"/>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6467-466B-B19B-057844851619}"/>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6467-466B-B19B-057844851619}"/>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6467-466B-B19B-057844851619}"/>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6467-466B-B19B-05784485161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0.35419964408962651</c:v>
                </c:pt>
                <c:pt idx="1">
                  <c:v>0.23449774360688619</c:v>
                </c:pt>
                <c:pt idx="2">
                  <c:v>0.17520228883798211</c:v>
                </c:pt>
                <c:pt idx="3">
                  <c:v>9.8499670635427833E-2</c:v>
                </c:pt>
                <c:pt idx="4">
                  <c:v>4.5201600613502965E-2</c:v>
                </c:pt>
                <c:pt idx="5">
                  <c:v>7.2199663753183041E-2</c:v>
                </c:pt>
                <c:pt idx="6">
                  <c:v>2.0199388463391373E-2</c:v>
                </c:pt>
              </c:numCache>
              <c:extLst xmlns:c15="http://schemas.microsoft.com/office/drawing/2012/chart"/>
            </c:numRef>
          </c:val>
          <c:extLst xmlns:c15="http://schemas.microsoft.com/office/drawing/2012/chart">
            <c:ext xmlns:c16="http://schemas.microsoft.com/office/drawing/2014/chart" uri="{C3380CC4-5D6E-409C-BE32-E72D297353CC}">
              <c16:uniqueId val="{0000000E-6467-466B-B19B-057844851619}"/>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2024年4月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6467-466B-B19B-057844851619}"/>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6467-466B-B19B-057844851619}"/>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6467-466B-B19B-057844851619}"/>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6467-466B-B19B-057844851619}"/>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6467-466B-B19B-057844851619}"/>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6467-466B-B19B-057844851619}"/>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6467-466B-B19B-057844851619}"/>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6467-466B-B19B-057844851619}"/>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6467-466B-B19B-057844851619}"/>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6467-466B-B19B-057844851619}"/>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6467-466B-B19B-057844851619}"/>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6467-466B-B19B-057844851619}"/>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6467-466B-B19B-057844851619}"/>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6467-466B-B19B-05784485161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0.35245864263957538</c:v>
                      </c:pt>
                      <c:pt idx="1">
                        <c:v>0.23249949842231019</c:v>
                      </c:pt>
                      <c:pt idx="2">
                        <c:v>0.16879913181461689</c:v>
                      </c:pt>
                      <c:pt idx="3">
                        <c:v>0.102800627428092</c:v>
                      </c:pt>
                      <c:pt idx="4">
                        <c:v>4.2073248581903075E-2</c:v>
                      </c:pt>
                      <c:pt idx="5">
                        <c:v>7.8501468254692036E-2</c:v>
                      </c:pt>
                      <c:pt idx="6">
                        <c:v>2.2867382858810441E-2</c:v>
                      </c:pt>
                    </c:numCache>
                  </c:numRef>
                </c:val>
                <c:extLst>
                  <c:ext xmlns:c16="http://schemas.microsoft.com/office/drawing/2014/chart" uri="{C3380CC4-5D6E-409C-BE32-E72D297353CC}">
                    <c16:uniqueId val="{0000001D-6467-466B-B19B-057844851619}"/>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2024/7/1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9</a:t>
            </a:fld>
            <a:endParaRPr lang="zh-CN" altLang="en-US"/>
          </a:p>
        </p:txBody>
      </p:sp>
    </p:spTree>
    <p:extLst>
      <p:ext uri="{BB962C8B-B14F-4D97-AF65-F5344CB8AC3E}">
        <p14:creationId xmlns:p14="http://schemas.microsoft.com/office/powerpoint/2010/main" val="2797345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2024/7/1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2024/7/1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2024/7/1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2024/7/1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2024/7/1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8252" y="4567629"/>
            <a:ext cx="8568445"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1-5</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46.9%</a:t>
            </a:r>
            <a:r>
              <a:rPr lang="zh-CN" altLang="en-US" sz="1400" dirty="0">
                <a:latin typeface="微软雅黑" panose="020B0503020204020204" pitchFamily="34" charset="-122"/>
                <a:ea typeface="微软雅黑" panose="020B0503020204020204" pitchFamily="34" charset="-122"/>
                <a:cs typeface="+mn-cs"/>
              </a:rPr>
              <a:t>，较去年同期增加</a:t>
            </a:r>
            <a:r>
              <a:rPr lang="en-US" altLang="zh-CN" sz="1400" dirty="0">
                <a:latin typeface="微软雅黑" panose="020B0503020204020204" pitchFamily="34" charset="-122"/>
                <a:ea typeface="微软雅黑" panose="020B0503020204020204" pitchFamily="34" charset="-122"/>
                <a:cs typeface="+mn-cs"/>
              </a:rPr>
              <a:t>6.1</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27.1</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，较去年同期下降了</a:t>
            </a:r>
            <a:r>
              <a:rPr lang="en-US" altLang="zh-CN" sz="1400" dirty="0">
                <a:latin typeface="微软雅黑" panose="020B0503020204020204" pitchFamily="34" charset="-122"/>
                <a:ea typeface="微软雅黑" panose="020B0503020204020204" pitchFamily="34" charset="-122"/>
              </a:rPr>
              <a:t>0.4</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17.7%</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4.2</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8.3</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，较去年同期减少了</a:t>
            </a:r>
            <a:r>
              <a:rPr lang="en-US" altLang="zh-CN" sz="1400" dirty="0">
                <a:latin typeface="微软雅黑" panose="020B0503020204020204" pitchFamily="34" charset="-122"/>
                <a:ea typeface="微软雅黑" panose="020B0503020204020204" pitchFamily="34" charset="-122"/>
                <a:cs typeface="+mn-cs"/>
              </a:rPr>
              <a:t>1.5</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dirty="0">
                <a:solidFill>
                  <a:schemeClr val="tx1"/>
                </a:solidFill>
              </a:rPr>
              <a:t>2024</a:t>
            </a:r>
            <a:r>
              <a:rPr lang="zh-CN" altLang="en-US" sz="2000" b="1" kern="0" dirty="0">
                <a:solidFill>
                  <a:schemeClr val="tx1"/>
                </a:solidFill>
              </a:rPr>
              <a:t>年</a:t>
            </a:r>
            <a:r>
              <a:rPr lang="en-US" altLang="zh-CN" sz="2000" b="1" kern="0" dirty="0">
                <a:solidFill>
                  <a:schemeClr val="tx1"/>
                </a:solidFill>
              </a:rPr>
              <a:t>1-5</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0" y="4770882"/>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9612" y="522232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00000000-0008-0000-0100-000082000000}"/>
              </a:ext>
            </a:extLst>
          </p:cNvPr>
          <p:cNvGrpSpPr/>
          <p:nvPr/>
        </p:nvGrpSpPr>
        <p:grpSpPr>
          <a:xfrm>
            <a:off x="438114" y="1187896"/>
            <a:ext cx="8267772" cy="3203684"/>
            <a:chOff x="0" y="0"/>
            <a:chExt cx="8313978" cy="2967965"/>
          </a:xfrm>
        </p:grpSpPr>
        <p:graphicFrame>
          <p:nvGraphicFramePr>
            <p:cNvPr id="4" name="图表 3">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
        <p:nvSpPr>
          <p:cNvPr id="6" name="箭头: 下 5">
            <a:extLst>
              <a:ext uri="{FF2B5EF4-FFF2-40B4-BE49-F238E27FC236}">
                <a16:creationId xmlns:a16="http://schemas.microsoft.com/office/drawing/2014/main" id="{AD617C68-C504-0CF4-E4D6-820207DB8001}"/>
              </a:ext>
            </a:extLst>
          </p:cNvPr>
          <p:cNvSpPr/>
          <p:nvPr/>
        </p:nvSpPr>
        <p:spPr>
          <a:xfrm rot="10800000" flipH="1" flipV="1">
            <a:off x="7980949" y="5627689"/>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024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807124"/>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35.4%</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cs typeface="+mn-cs"/>
              </a:rPr>
              <a:t>0.2</a:t>
            </a:r>
            <a:r>
              <a:rPr lang="zh-CN" altLang="en-US" sz="1200" dirty="0">
                <a:latin typeface="微软雅黑" panose="020B0503020204020204" pitchFamily="34" charset="-122"/>
                <a:ea typeface="微软雅黑" panose="020B0503020204020204" pitchFamily="34" charset="-122"/>
                <a:cs typeface="+mn-cs"/>
              </a:rPr>
              <a:t>个点。其次是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23.4%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17.5%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 </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9.8%</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4.5% </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7.2%</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30</a:t>
            </a:r>
            <a:r>
              <a:rPr lang="zh-CN" altLang="en-US" sz="1200" dirty="0">
                <a:latin typeface="微软雅黑" panose="020B0503020204020204" pitchFamily="34" charset="-122"/>
                <a:ea typeface="微软雅黑" panose="020B0503020204020204" pitchFamily="34" charset="-122"/>
              </a:rPr>
              <a:t>万以上的占</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 </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从价格区间的分布上看，</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月份交易价格较上月有所下移，</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万以上的份额均有所下降。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2024</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12" name="组合 11">
            <a:extLst>
              <a:ext uri="{FF2B5EF4-FFF2-40B4-BE49-F238E27FC236}">
                <a16:creationId xmlns:a16="http://schemas.microsoft.com/office/drawing/2014/main" id="{00000000-0008-0000-0100-000015000000}"/>
              </a:ext>
            </a:extLst>
          </p:cNvPr>
          <p:cNvGrpSpPr/>
          <p:nvPr/>
        </p:nvGrpSpPr>
        <p:grpSpPr>
          <a:xfrm>
            <a:off x="175895" y="1207637"/>
            <a:ext cx="8792210" cy="3534223"/>
            <a:chOff x="0" y="0"/>
            <a:chExt cx="8511447" cy="2820307"/>
          </a:xfrm>
        </p:grpSpPr>
        <p:grpSp>
          <p:nvGrpSpPr>
            <p:cNvPr id="13" name="组合 12">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8" name="图表 17">
                <a:extLst>
                  <a:ext uri="{FF2B5EF4-FFF2-40B4-BE49-F238E27FC236}">
                    <a16:creationId xmlns:a16="http://schemas.microsoft.com/office/drawing/2014/main" id="{00000000-0008-0000-0100-00001B000000}"/>
                  </a:ext>
                </a:extLst>
              </p:cNvPr>
              <p:cNvGraphicFramePr>
                <a:graphicFrameLocks/>
              </p:cNvGraphicFramePr>
              <p:nvPr>
                <p:extLst>
                  <p:ext uri="{D42A27DB-BD31-4B8C-83A1-F6EECF244321}">
                    <p14:modId xmlns:p14="http://schemas.microsoft.com/office/powerpoint/2010/main" val="3364335347"/>
                  </p:ext>
                </p:extLst>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图表 18">
                <a:extLst>
                  <a:ext uri="{FF2B5EF4-FFF2-40B4-BE49-F238E27FC236}">
                    <a16:creationId xmlns:a16="http://schemas.microsoft.com/office/drawing/2014/main" id="{00000000-0008-0000-0100-00001C000000}"/>
                  </a:ext>
                </a:extLst>
              </p:cNvPr>
              <p:cNvGraphicFramePr>
                <a:graphicFrameLocks/>
              </p:cNvGraphicFramePr>
              <p:nvPr>
                <p:extLst>
                  <p:ext uri="{D42A27DB-BD31-4B8C-83A1-F6EECF244321}">
                    <p14:modId xmlns:p14="http://schemas.microsoft.com/office/powerpoint/2010/main" val="2759718212"/>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5" name="组合 14">
              <a:extLst>
                <a:ext uri="{FF2B5EF4-FFF2-40B4-BE49-F238E27FC236}">
                  <a16:creationId xmlns:a16="http://schemas.microsoft.com/office/drawing/2014/main" id="{00000000-0008-0000-0100-000018000000}"/>
                </a:ext>
              </a:extLst>
            </p:cNvPr>
            <p:cNvGrpSpPr/>
            <p:nvPr/>
          </p:nvGrpSpPr>
          <p:grpSpPr>
            <a:xfrm>
              <a:off x="715292" y="0"/>
              <a:ext cx="7080861" cy="354696"/>
              <a:chOff x="715292" y="0"/>
              <a:chExt cx="6592402" cy="354696"/>
            </a:xfrm>
          </p:grpSpPr>
          <p:sp>
            <p:nvSpPr>
              <p:cNvPr id="16" name="文本框 4">
                <a:extLst>
                  <a:ext uri="{FF2B5EF4-FFF2-40B4-BE49-F238E27FC236}">
                    <a16:creationId xmlns:a16="http://schemas.microsoft.com/office/drawing/2014/main" id="{00000000-0008-0000-0100-000019000000}"/>
                  </a:ext>
                </a:extLst>
              </p:cNvPr>
              <p:cNvSpPr txBox="1"/>
              <p:nvPr/>
            </p:nvSpPr>
            <p:spPr>
              <a:xfrm>
                <a:off x="715292" y="0"/>
                <a:ext cx="2585965" cy="35469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2024年5月价格区间分布</a:t>
                </a:r>
              </a:p>
            </p:txBody>
          </p:sp>
          <p:sp>
            <p:nvSpPr>
              <p:cNvPr id="17" name="文本框 17">
                <a:extLst>
                  <a:ext uri="{FF2B5EF4-FFF2-40B4-BE49-F238E27FC236}">
                    <a16:creationId xmlns:a16="http://schemas.microsoft.com/office/drawing/2014/main" id="{00000000-0008-0000-0100-00001A000000}"/>
                  </a:ext>
                </a:extLst>
              </p:cNvPr>
              <p:cNvSpPr txBox="1"/>
              <p:nvPr/>
            </p:nvSpPr>
            <p:spPr>
              <a:xfrm>
                <a:off x="4721729" y="0"/>
                <a:ext cx="2585965" cy="35469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2024年4月价格区间分布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0" y="4199935"/>
            <a:ext cx="8753137" cy="2305759"/>
          </a:xfrm>
          <a:prstGeom prst="rect">
            <a:avLst/>
          </a:prstGeom>
          <a:noFill/>
        </p:spPr>
        <p:txBody>
          <a:bodyPr wrap="square" rtlCol="0">
            <a:spAutoFit/>
          </a:bodyPr>
          <a:lstStyle/>
          <a:p>
            <a:pPr indent="266700">
              <a:lnSpc>
                <a:spcPct val="200000"/>
              </a:lnSpc>
            </a:pPr>
            <a:r>
              <a:rPr lang="en-US" altLang="zh-CN" sz="1050" dirty="0">
                <a:latin typeface="微软雅黑" panose="020B0503020204020204" pitchFamily="34" charset="-122"/>
                <a:ea typeface="微软雅黑" panose="020B0503020204020204" pitchFamily="34" charset="-122"/>
              </a:rPr>
              <a:t>2024</a:t>
            </a:r>
            <a:r>
              <a:rPr lang="zh-CN" altLang="en-US" sz="1050" dirty="0">
                <a:latin typeface="微软雅黑" panose="020B0503020204020204" pitchFamily="34" charset="-122"/>
                <a:ea typeface="微软雅黑" panose="020B0503020204020204" pitchFamily="34" charset="-122"/>
              </a:rPr>
              <a:t>年</a:t>
            </a:r>
            <a:r>
              <a:rPr lang="en-US" altLang="zh-CN" sz="1050" dirty="0">
                <a:latin typeface="微软雅黑" panose="020B0503020204020204" pitchFamily="34" charset="-122"/>
                <a:ea typeface="微软雅黑" panose="020B0503020204020204" pitchFamily="34" charset="-122"/>
              </a:rPr>
              <a:t>5</a:t>
            </a:r>
            <a:r>
              <a:rPr lang="zh-CN" altLang="en-US" sz="1050" dirty="0">
                <a:latin typeface="微软雅黑" panose="020B0503020204020204" pitchFamily="34" charset="-122"/>
                <a:ea typeface="微软雅黑" panose="020B0503020204020204" pitchFamily="34" charset="-122"/>
              </a:rPr>
              <a:t>月，全国六大区环比上月均出现了不同程度的下降，其中华东、西南地区的降幅最为明显。</a:t>
            </a:r>
            <a:endParaRPr lang="en-US" altLang="zh-CN" sz="1050" dirty="0">
              <a:latin typeface="微软雅黑" panose="020B0503020204020204" pitchFamily="34" charset="-122"/>
              <a:ea typeface="微软雅黑" panose="020B0503020204020204" pitchFamily="34" charset="-122"/>
            </a:endParaRPr>
          </a:p>
          <a:p>
            <a:pPr indent="266700">
              <a:lnSpc>
                <a:spcPct val="200000"/>
              </a:lnSpc>
            </a:pPr>
            <a:r>
              <a:rPr lang="zh-CN" altLang="en-US" sz="1050" dirty="0">
                <a:latin typeface="微软雅黑" panose="020B0503020204020204" pitchFamily="34" charset="-122"/>
                <a:ea typeface="微软雅黑" panose="020B0503020204020204" pitchFamily="34" charset="-122"/>
              </a:rPr>
              <a:t>华东地区二手车交易量为</a:t>
            </a:r>
            <a:r>
              <a:rPr lang="en-US" altLang="zh-CN" sz="1050" dirty="0">
                <a:latin typeface="微软雅黑" panose="020B0503020204020204" pitchFamily="34" charset="-122"/>
                <a:ea typeface="微软雅黑" panose="020B0503020204020204" pitchFamily="34" charset="-122"/>
              </a:rPr>
              <a:t>46.29</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8.96%</a:t>
            </a:r>
            <a:r>
              <a:rPr lang="zh-CN" altLang="en-US" sz="1050" dirty="0">
                <a:latin typeface="微软雅黑" panose="020B0503020204020204" pitchFamily="34" charset="-122"/>
                <a:ea typeface="微软雅黑" panose="020B0503020204020204" pitchFamily="34" charset="-122"/>
              </a:rPr>
              <a:t>，交易量较上月减少</a:t>
            </a:r>
            <a:r>
              <a:rPr lang="en-US" altLang="zh-CN" sz="1050" dirty="0">
                <a:latin typeface="微软雅黑" panose="020B0503020204020204" pitchFamily="34" charset="-122"/>
                <a:ea typeface="微软雅黑" panose="020B0503020204020204" pitchFamily="34" charset="-122"/>
              </a:rPr>
              <a:t>4.56</a:t>
            </a:r>
            <a:r>
              <a:rPr lang="zh-CN" altLang="en-US" sz="1050" dirty="0">
                <a:latin typeface="微软雅黑" panose="020B0503020204020204" pitchFamily="34" charset="-122"/>
                <a:ea typeface="微软雅黑" panose="020B0503020204020204" pitchFamily="34" charset="-122"/>
              </a:rPr>
              <a:t>万辆。</a:t>
            </a:r>
            <a:endParaRPr lang="en-US" altLang="zh-CN" sz="1050" dirty="0">
              <a:latin typeface="微软雅黑" panose="020B0503020204020204" pitchFamily="34" charset="-122"/>
              <a:ea typeface="微软雅黑" panose="020B0503020204020204" pitchFamily="34" charset="-122"/>
            </a:endParaRPr>
          </a:p>
          <a:p>
            <a:pPr indent="266700">
              <a:lnSpc>
                <a:spcPct val="200000"/>
              </a:lnSpc>
            </a:pPr>
            <a:r>
              <a:rPr lang="zh-CN" altLang="en-US" sz="1050" dirty="0">
                <a:latin typeface="微软雅黑" panose="020B0503020204020204" pitchFamily="34" charset="-122"/>
                <a:ea typeface="微软雅黑" panose="020B0503020204020204" pitchFamily="34" charset="-122"/>
              </a:rPr>
              <a:t>中南地区二手车交易量为</a:t>
            </a:r>
            <a:r>
              <a:rPr lang="en-US" altLang="zh-CN" sz="1050" dirty="0">
                <a:latin typeface="微软雅黑" panose="020B0503020204020204" pitchFamily="34" charset="-122"/>
                <a:ea typeface="微软雅黑" panose="020B0503020204020204" pitchFamily="34" charset="-122"/>
              </a:rPr>
              <a:t>45.59</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2.73%</a:t>
            </a:r>
            <a:r>
              <a:rPr lang="zh-CN" altLang="en-US" sz="1050" dirty="0">
                <a:latin typeface="微软雅黑" panose="020B0503020204020204" pitchFamily="34" charset="-122"/>
                <a:ea typeface="微软雅黑" panose="020B0503020204020204" pitchFamily="34" charset="-122"/>
              </a:rPr>
              <a:t>，较上月减少</a:t>
            </a:r>
            <a:r>
              <a:rPr lang="en-US" altLang="zh-CN" sz="1050" dirty="0">
                <a:latin typeface="微软雅黑" panose="020B0503020204020204" pitchFamily="34" charset="-122"/>
                <a:ea typeface="微软雅黑" panose="020B0503020204020204" pitchFamily="34" charset="-122"/>
              </a:rPr>
              <a:t>1.28</a:t>
            </a:r>
            <a:r>
              <a:rPr lang="zh-CN" altLang="en-US" sz="1050" dirty="0">
                <a:latin typeface="微软雅黑" panose="020B0503020204020204" pitchFamily="34" charset="-122"/>
                <a:ea typeface="微软雅黑" panose="020B0503020204020204" pitchFamily="34" charset="-122"/>
              </a:rPr>
              <a:t>万辆。</a:t>
            </a:r>
            <a:endParaRPr lang="en-US" altLang="zh-CN" sz="1050" dirty="0">
              <a:latin typeface="微软雅黑" panose="020B0503020204020204" pitchFamily="34" charset="-122"/>
              <a:ea typeface="微软雅黑" panose="020B0503020204020204" pitchFamily="34" charset="-122"/>
            </a:endParaRPr>
          </a:p>
          <a:p>
            <a:pPr indent="266700">
              <a:lnSpc>
                <a:spcPct val="200000"/>
              </a:lnSpc>
            </a:pPr>
            <a:r>
              <a:rPr lang="zh-CN" altLang="en-US" sz="1050" dirty="0">
                <a:latin typeface="微软雅黑" panose="020B0503020204020204" pitchFamily="34" charset="-122"/>
                <a:ea typeface="微软雅黑" panose="020B0503020204020204" pitchFamily="34" charset="-122"/>
              </a:rPr>
              <a:t>华北地区二手车交易量为</a:t>
            </a:r>
            <a:r>
              <a:rPr lang="en-US" altLang="zh-CN" sz="1050" dirty="0">
                <a:latin typeface="微软雅黑" panose="020B0503020204020204" pitchFamily="34" charset="-122"/>
                <a:ea typeface="微软雅黑" panose="020B0503020204020204" pitchFamily="34" charset="-122"/>
              </a:rPr>
              <a:t>21.61</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4.44%</a:t>
            </a:r>
            <a:r>
              <a:rPr lang="zh-CN" altLang="en-US" sz="1050" dirty="0">
                <a:latin typeface="微软雅黑" panose="020B0503020204020204" pitchFamily="34" charset="-122"/>
                <a:ea typeface="微软雅黑" panose="020B0503020204020204" pitchFamily="34" charset="-122"/>
              </a:rPr>
              <a:t>，较上月减少</a:t>
            </a:r>
            <a:r>
              <a:rPr lang="en-US" altLang="zh-CN" sz="1050" dirty="0">
                <a:latin typeface="微软雅黑" panose="020B0503020204020204" pitchFamily="34" charset="-122"/>
                <a:ea typeface="微软雅黑" panose="020B0503020204020204" pitchFamily="34" charset="-122"/>
              </a:rPr>
              <a:t>1</a:t>
            </a:r>
            <a:r>
              <a:rPr lang="zh-CN" altLang="en-US" sz="1050" dirty="0">
                <a:latin typeface="微软雅黑" panose="020B0503020204020204" pitchFamily="34" charset="-122"/>
                <a:ea typeface="微软雅黑" panose="020B0503020204020204" pitchFamily="34" charset="-122"/>
              </a:rPr>
              <a:t>万辆。</a:t>
            </a:r>
          </a:p>
          <a:p>
            <a:pPr indent="266700">
              <a:lnSpc>
                <a:spcPct val="200000"/>
              </a:lnSpc>
            </a:pPr>
            <a:r>
              <a:rPr lang="zh-CN" altLang="en-US" sz="1050" dirty="0">
                <a:latin typeface="微软雅黑" panose="020B0503020204020204" pitchFamily="34" charset="-122"/>
                <a:ea typeface="微软雅黑" panose="020B0503020204020204" pitchFamily="34" charset="-122"/>
              </a:rPr>
              <a:t>西南地区本月共交易了</a:t>
            </a:r>
            <a:r>
              <a:rPr lang="en-US" altLang="zh-CN" sz="1050" dirty="0">
                <a:latin typeface="微软雅黑" panose="020B0503020204020204" pitchFamily="34" charset="-122"/>
                <a:ea typeface="微软雅黑" panose="020B0503020204020204" pitchFamily="34" charset="-122"/>
              </a:rPr>
              <a:t>25.38</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7.4%</a:t>
            </a:r>
            <a:r>
              <a:rPr lang="zh-CN" altLang="en-US" sz="1050" dirty="0">
                <a:latin typeface="微软雅黑" panose="020B0503020204020204" pitchFamily="34" charset="-122"/>
                <a:ea typeface="微软雅黑" panose="020B0503020204020204" pitchFamily="34" charset="-122"/>
              </a:rPr>
              <a:t>，较上月减少</a:t>
            </a:r>
            <a:r>
              <a:rPr lang="en-US" altLang="zh-CN" sz="1050" dirty="0">
                <a:latin typeface="微软雅黑" panose="020B0503020204020204" pitchFamily="34" charset="-122"/>
                <a:ea typeface="微软雅黑" panose="020B0503020204020204" pitchFamily="34" charset="-122"/>
              </a:rPr>
              <a:t>2.03</a:t>
            </a:r>
            <a:r>
              <a:rPr lang="zh-CN" altLang="en-US" sz="1050" dirty="0">
                <a:latin typeface="微软雅黑" panose="020B0503020204020204" pitchFamily="34" charset="-122"/>
                <a:ea typeface="微软雅黑" panose="020B0503020204020204" pitchFamily="34" charset="-122"/>
              </a:rPr>
              <a:t>万辆。</a:t>
            </a:r>
            <a:endParaRPr lang="en-US" altLang="zh-CN" sz="1050" dirty="0">
              <a:latin typeface="微软雅黑" panose="020B0503020204020204" pitchFamily="34" charset="-122"/>
              <a:ea typeface="微软雅黑" panose="020B0503020204020204" pitchFamily="34" charset="-122"/>
            </a:endParaRPr>
          </a:p>
          <a:p>
            <a:pPr indent="266700">
              <a:lnSpc>
                <a:spcPct val="200000"/>
              </a:lnSpc>
            </a:pPr>
            <a:r>
              <a:rPr lang="zh-CN" altLang="en-US" sz="1050" dirty="0">
                <a:latin typeface="微软雅黑" panose="020B0503020204020204" pitchFamily="34" charset="-122"/>
                <a:ea typeface="微软雅黑" panose="020B0503020204020204" pitchFamily="34" charset="-122"/>
              </a:rPr>
              <a:t>东北地区本月共交易二手车</a:t>
            </a:r>
            <a:r>
              <a:rPr lang="en-US" altLang="zh-CN" sz="1050" dirty="0">
                <a:latin typeface="微软雅黑" panose="020B0503020204020204" pitchFamily="34" charset="-122"/>
                <a:ea typeface="微软雅黑" panose="020B0503020204020204" pitchFamily="34" charset="-122"/>
              </a:rPr>
              <a:t>11.45</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2.41%</a:t>
            </a:r>
            <a:r>
              <a:rPr lang="zh-CN" altLang="en-US" sz="1050" dirty="0">
                <a:latin typeface="微软雅黑" panose="020B0503020204020204" pitchFamily="34" charset="-122"/>
                <a:ea typeface="微软雅黑" panose="020B0503020204020204" pitchFamily="34" charset="-122"/>
              </a:rPr>
              <a:t>。交易量较上月减少</a:t>
            </a:r>
            <a:r>
              <a:rPr lang="en-US" altLang="zh-CN" sz="1050" dirty="0">
                <a:latin typeface="微软雅黑" panose="020B0503020204020204" pitchFamily="34" charset="-122"/>
                <a:ea typeface="微软雅黑" panose="020B0503020204020204" pitchFamily="34" charset="-122"/>
              </a:rPr>
              <a:t>0.28</a:t>
            </a:r>
            <a:r>
              <a:rPr lang="zh-CN" altLang="en-US" sz="1050" dirty="0">
                <a:latin typeface="微软雅黑" panose="020B0503020204020204" pitchFamily="34" charset="-122"/>
                <a:ea typeface="微软雅黑" panose="020B0503020204020204" pitchFamily="34" charset="-122"/>
              </a:rPr>
              <a:t>万辆。</a:t>
            </a:r>
          </a:p>
          <a:p>
            <a:pPr indent="266700">
              <a:lnSpc>
                <a:spcPct val="200000"/>
              </a:lnSpc>
            </a:pPr>
            <a:r>
              <a:rPr lang="zh-CN" altLang="en-US" sz="1050" dirty="0">
                <a:latin typeface="微软雅黑" panose="020B0503020204020204" pitchFamily="34" charset="-122"/>
                <a:ea typeface="微软雅黑" panose="020B0503020204020204" pitchFamily="34" charset="-122"/>
              </a:rPr>
              <a:t>西北地区本月共交易二手车</a:t>
            </a:r>
            <a:r>
              <a:rPr lang="en-US" altLang="zh-CN" sz="1050" dirty="0">
                <a:latin typeface="微软雅黑" panose="020B0503020204020204" pitchFamily="34" charset="-122"/>
                <a:ea typeface="微软雅黑" panose="020B0503020204020204" pitchFamily="34" charset="-122"/>
              </a:rPr>
              <a:t>8.15</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3.39%</a:t>
            </a:r>
            <a:r>
              <a:rPr lang="zh-CN" altLang="en-US" sz="1050" dirty="0">
                <a:latin typeface="微软雅黑" panose="020B0503020204020204" pitchFamily="34" charset="-122"/>
                <a:ea typeface="微软雅黑" panose="020B0503020204020204" pitchFamily="34" charset="-122"/>
              </a:rPr>
              <a:t>，较上月减少</a:t>
            </a:r>
            <a:r>
              <a:rPr lang="en-US" altLang="zh-CN" sz="1050" dirty="0">
                <a:latin typeface="微软雅黑" panose="020B0503020204020204" pitchFamily="34" charset="-122"/>
                <a:ea typeface="微软雅黑" panose="020B0503020204020204" pitchFamily="34" charset="-122"/>
              </a:rPr>
              <a:t>0.29</a:t>
            </a:r>
            <a:r>
              <a:rPr lang="zh-CN" altLang="en-US" sz="1050" dirty="0">
                <a:latin typeface="微软雅黑" panose="020B0503020204020204" pitchFamily="34" charset="-122"/>
                <a:ea typeface="微软雅黑" panose="020B0503020204020204" pitchFamily="34" charset="-122"/>
              </a:rPr>
              <a:t>万辆。</a:t>
            </a:r>
          </a:p>
        </p:txBody>
      </p:sp>
      <p:grpSp>
        <p:nvGrpSpPr>
          <p:cNvPr id="113" name="组合 112">
            <a:extLst>
              <a:ext uri="{FF2B5EF4-FFF2-40B4-BE49-F238E27FC236}">
                <a16:creationId xmlns:a16="http://schemas.microsoft.com/office/drawing/2014/main" id="{C5315345-7D30-4641-9715-3322F95DD5FE}"/>
              </a:ext>
            </a:extLst>
          </p:cNvPr>
          <p:cNvGrpSpPr/>
          <p:nvPr/>
        </p:nvGrpSpPr>
        <p:grpSpPr>
          <a:xfrm>
            <a:off x="366786" y="1173152"/>
            <a:ext cx="4140934" cy="2916098"/>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00000000-0008-0000-0200-0000BD000000}"/>
              </a:ext>
            </a:extLst>
          </p:cNvPr>
          <p:cNvGraphicFramePr>
            <a:graphicFrameLocks/>
          </p:cNvGraphicFramePr>
          <p:nvPr/>
        </p:nvGraphicFramePr>
        <p:xfrm>
          <a:off x="4789455" y="1156427"/>
          <a:ext cx="4260006" cy="291022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2611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2024</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800100" y="5620390"/>
            <a:ext cx="8040234"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月份，二手车交易均价为</a:t>
            </a:r>
            <a:r>
              <a:rPr lang="en-US" altLang="zh-CN" sz="1400" dirty="0">
                <a:latin typeface="微软雅黑" panose="020B0503020204020204" pitchFamily="34" charset="-122"/>
                <a:ea typeface="微软雅黑" panose="020B0503020204020204" pitchFamily="34" charset="-122"/>
              </a:rPr>
              <a:t>6.46</a:t>
            </a:r>
            <a:r>
              <a:rPr lang="zh-CN" altLang="en-US" sz="1400" dirty="0">
                <a:latin typeface="微软雅黑" panose="020B0503020204020204" pitchFamily="34" charset="-122"/>
                <a:ea typeface="微软雅黑" panose="020B0503020204020204" pitchFamily="34" charset="-122"/>
              </a:rPr>
              <a:t>万元，较</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月份下降了</a:t>
            </a:r>
            <a:r>
              <a:rPr lang="en-US" altLang="zh-CN" sz="1400" dirty="0">
                <a:latin typeface="微软雅黑" panose="020B0503020204020204" pitchFamily="34" charset="-122"/>
                <a:ea typeface="微软雅黑" panose="020B0503020204020204" pitchFamily="34" charset="-122"/>
              </a:rPr>
              <a:t>0.16</a:t>
            </a:r>
            <a:r>
              <a:rPr lang="zh-CN" altLang="en-US" sz="1400" dirty="0">
                <a:latin typeface="微软雅黑" panose="020B0503020204020204" pitchFamily="34" charset="-122"/>
                <a:ea typeface="微软雅黑" panose="020B0503020204020204" pitchFamily="34" charset="-122"/>
              </a:rPr>
              <a:t>万元，较去年同期增长</a:t>
            </a:r>
            <a:r>
              <a:rPr lang="en-US" altLang="zh-CN" sz="1400" dirty="0">
                <a:latin typeface="微软雅黑" panose="020B0503020204020204" pitchFamily="34" charset="-122"/>
                <a:ea typeface="微软雅黑" panose="020B0503020204020204" pitchFamily="34" charset="-122"/>
              </a:rPr>
              <a:t>0.23</a:t>
            </a:r>
            <a:r>
              <a:rPr lang="zh-CN" altLang="en-US" sz="1400" dirty="0">
                <a:latin typeface="微软雅黑" panose="020B0503020204020204" pitchFamily="34" charset="-122"/>
                <a:ea typeface="微软雅黑" panose="020B0503020204020204" pitchFamily="34" charset="-122"/>
              </a:rPr>
              <a:t>万元。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308679286"/>
              </p:ext>
            </p:extLst>
          </p:nvPr>
        </p:nvGraphicFramePr>
        <p:xfrm>
          <a:off x="195262" y="1142344"/>
          <a:ext cx="8753476" cy="43719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5</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55005" y="4868460"/>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8.57</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月份下降</a:t>
            </a:r>
            <a:r>
              <a:rPr lang="en-US" altLang="zh-CN" sz="1400" dirty="0">
                <a:latin typeface="微软雅黑" panose="020B0503020204020204" pitchFamily="34" charset="-122"/>
                <a:ea typeface="微软雅黑" panose="020B0503020204020204" pitchFamily="34" charset="-122"/>
              </a:rPr>
              <a:t>3.8%</a:t>
            </a:r>
            <a:r>
              <a:rPr lang="zh-CN" altLang="en-US" sz="1400" dirty="0">
                <a:latin typeface="微软雅黑" panose="020B0503020204020204" pitchFamily="34" charset="-122"/>
                <a:ea typeface="微软雅黑" panose="020B0503020204020204" pitchFamily="34" charset="-122"/>
              </a:rPr>
              <a:t>，同比去年同期增长</a:t>
            </a:r>
            <a:r>
              <a:rPr lang="en-US" altLang="zh-CN" sz="1400" dirty="0">
                <a:latin typeface="微软雅黑" panose="020B0503020204020204" pitchFamily="34" charset="-122"/>
                <a:ea typeface="微软雅黑" panose="020B0503020204020204" pitchFamily="34" charset="-122"/>
              </a:rPr>
              <a:t>51.7%</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42.04</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2023</a:t>
            </a:r>
            <a:r>
              <a:rPr lang="zh-CN" altLang="en-US" sz="1400" dirty="0">
                <a:latin typeface="微软雅黑" panose="020B0503020204020204" pitchFamily="34" charset="-122"/>
                <a:ea typeface="微软雅黑" panose="020B0503020204020204" pitchFamily="34" charset="-122"/>
              </a:rPr>
              <a:t>年同期增长</a:t>
            </a:r>
            <a:r>
              <a:rPr lang="en-US" altLang="zh-CN" sz="1400" dirty="0">
                <a:latin typeface="微软雅黑" panose="020B0503020204020204" pitchFamily="34" charset="-122"/>
                <a:ea typeface="微软雅黑" panose="020B0503020204020204" pitchFamily="34" charset="-122"/>
              </a:rPr>
              <a:t>68.5%</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1870771920"/>
              </p:ext>
            </p:extLst>
          </p:nvPr>
        </p:nvGraphicFramePr>
        <p:xfrm>
          <a:off x="183322" y="1128903"/>
          <a:ext cx="8777355" cy="33240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05386" y="4807532"/>
            <a:ext cx="8242779" cy="1398396"/>
          </a:xfrm>
          <a:prstGeom prst="rect">
            <a:avLst/>
          </a:prstGeom>
          <a:noFill/>
        </p:spPr>
        <p:txBody>
          <a:bodyPr wrap="square" rtlCol="0">
            <a:spAutoFit/>
          </a:bodyPr>
          <a:lstStyle/>
          <a:p>
            <a:pPr lvl="1">
              <a:lnSpc>
                <a:spcPct val="200000"/>
              </a:lnSpc>
            </a:pPr>
            <a:r>
              <a:rPr lang="en-US" altLang="zh-CN" sz="1100" dirty="0">
                <a:latin typeface="微软雅黑" panose="020B0503020204020204" pitchFamily="34" charset="-122"/>
                <a:ea typeface="微软雅黑" panose="020B0503020204020204" pitchFamily="34" charset="-122"/>
              </a:rPr>
              <a:t>2024</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月，新能源乘用车中占比最大的是</a:t>
            </a:r>
            <a:r>
              <a:rPr lang="en-US" altLang="zh-CN" sz="1100" dirty="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车型，占</a:t>
            </a:r>
            <a:r>
              <a:rPr lang="en-US" altLang="zh-CN" sz="1100" dirty="0">
                <a:latin typeface="微软雅黑" panose="020B0503020204020204" pitchFamily="34" charset="-122"/>
                <a:ea typeface="微软雅黑" panose="020B0503020204020204" pitchFamily="34" charset="-122"/>
              </a:rPr>
              <a:t>24.7%</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0.3%</a:t>
            </a:r>
            <a:r>
              <a:rPr lang="zh-CN" altLang="en-US" sz="1100" dirty="0">
                <a:latin typeface="微软雅黑" panose="020B0503020204020204" pitchFamily="34" charset="-122"/>
                <a:ea typeface="微软雅黑" panose="020B0503020204020204" pitchFamily="34" charset="-122"/>
              </a:rPr>
              <a:t>；其次</a:t>
            </a:r>
            <a:r>
              <a:rPr lang="en-US" altLang="zh-CN" sz="1100" dirty="0">
                <a:latin typeface="微软雅黑" panose="020B0503020204020204" pitchFamily="34" charset="-122"/>
                <a:ea typeface="微软雅黑" panose="020B0503020204020204" pitchFamily="34" charset="-122"/>
              </a:rPr>
              <a:t>A00</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21.8%</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21.4%</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8.3%</a:t>
            </a:r>
            <a:r>
              <a:rPr lang="zh-CN" altLang="en-US" sz="1100" dirty="0">
                <a:latin typeface="微软雅黑" panose="020B0503020204020204" pitchFamily="34" charset="-122"/>
                <a:ea typeface="微软雅黑" panose="020B0503020204020204" pitchFamily="34" charset="-122"/>
              </a:rPr>
              <a:t>，较上月持平；</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0.4%</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a:t>
            </a:r>
            <a:r>
              <a:rPr lang="zh-CN" altLang="en-US" sz="1100" dirty="0">
                <a:latin typeface="微软雅黑" panose="020B0503020204020204" pitchFamily="34" charset="-122"/>
                <a:ea typeface="微软雅黑" panose="020B0503020204020204" pitchFamily="34" charset="-122"/>
              </a:rPr>
              <a:t>级车型占</a:t>
            </a:r>
            <a:r>
              <a:rPr lang="en-US" altLang="zh-CN" sz="1100" dirty="0">
                <a:latin typeface="微软雅黑" panose="020B0503020204020204" pitchFamily="34" charset="-122"/>
                <a:ea typeface="微软雅黑" panose="020B0503020204020204" pitchFamily="34" charset="-122"/>
              </a:rPr>
              <a:t>4.1%</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0.6%</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MPV</a:t>
            </a:r>
            <a:r>
              <a:rPr lang="zh-CN" altLang="en-US" sz="1100" dirty="0">
                <a:latin typeface="微软雅黑" panose="020B0503020204020204" pitchFamily="34" charset="-122"/>
                <a:ea typeface="微软雅黑" panose="020B0503020204020204" pitchFamily="34" charset="-122"/>
              </a:rPr>
              <a:t>车型占</a:t>
            </a:r>
            <a:r>
              <a:rPr lang="en-US" altLang="zh-CN" sz="1100" dirty="0">
                <a:latin typeface="微软雅黑" panose="020B0503020204020204" pitchFamily="34" charset="-122"/>
                <a:ea typeface="微软雅黑" panose="020B0503020204020204" pitchFamily="34" charset="-122"/>
              </a:rPr>
              <a:t>9.8%</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dirty="0">
                <a:latin typeface="微软雅黑" panose="020B0503020204020204" pitchFamily="34" charset="-122"/>
                <a:ea typeface="微软雅黑" panose="020B0503020204020204" pitchFamily="34" charset="-122"/>
              </a:rPr>
              <a:t>           5</a:t>
            </a:r>
            <a:r>
              <a:rPr lang="zh-CN" altLang="en-US" sz="1100" dirty="0">
                <a:latin typeface="微软雅黑" panose="020B0503020204020204" pitchFamily="34" charset="-122"/>
                <a:ea typeface="微软雅黑" panose="020B0503020204020204" pitchFamily="34" charset="-122"/>
              </a:rPr>
              <a:t>月份，</a:t>
            </a:r>
            <a:r>
              <a:rPr lang="en-US" altLang="zh-CN" sz="1100" dirty="0">
                <a:latin typeface="微软雅黑" panose="020B0503020204020204" pitchFamily="34" charset="-122"/>
                <a:ea typeface="微软雅黑" panose="020B0503020204020204" pitchFamily="34" charset="-122"/>
              </a:rPr>
              <a:t>A</a:t>
            </a:r>
            <a:r>
              <a:rPr lang="zh-CN" altLang="en-US" sz="1100" dirty="0">
                <a:latin typeface="微软雅黑" panose="020B0503020204020204" pitchFamily="34" charset="-122"/>
                <a:ea typeface="微软雅黑" panose="020B0503020204020204" pitchFamily="34" charset="-122"/>
              </a:rPr>
              <a:t>级、</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级轿车以及</a:t>
            </a:r>
            <a:r>
              <a:rPr lang="en-US" altLang="zh-CN" sz="1100" dirty="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车型的市场份额较上月有所回升，</a:t>
            </a:r>
            <a:r>
              <a:rPr lang="en-US" altLang="zh-CN" sz="1100" dirty="0">
                <a:latin typeface="微软雅黑" panose="020B0503020204020204" pitchFamily="34" charset="-122"/>
                <a:ea typeface="微软雅黑" panose="020B0503020204020204" pitchFamily="34" charset="-122"/>
              </a:rPr>
              <a:t>A00</a:t>
            </a:r>
            <a:r>
              <a:rPr lang="zh-CN" altLang="en-US" sz="1100" dirty="0">
                <a:latin typeface="微软雅黑" panose="020B0503020204020204" pitchFamily="34" charset="-122"/>
                <a:ea typeface="微软雅黑" panose="020B0503020204020204" pitchFamily="34" charset="-122"/>
              </a:rPr>
              <a:t>级车型下降较为明显。</a:t>
            </a:r>
            <a:endParaRPr lang="zh-CN" altLang="en-US" sz="1100" dirty="0"/>
          </a:p>
        </p:txBody>
      </p:sp>
      <p:grpSp>
        <p:nvGrpSpPr>
          <p:cNvPr id="17" name="组合 16">
            <a:extLst>
              <a:ext uri="{FF2B5EF4-FFF2-40B4-BE49-F238E27FC236}">
                <a16:creationId xmlns:a16="http://schemas.microsoft.com/office/drawing/2014/main" id="{00000000-0008-0000-1200-0000E0000000}"/>
              </a:ext>
            </a:extLst>
          </p:cNvPr>
          <p:cNvGrpSpPr/>
          <p:nvPr/>
        </p:nvGrpSpPr>
        <p:grpSpPr>
          <a:xfrm>
            <a:off x="500258" y="1161359"/>
            <a:ext cx="8143484" cy="3612493"/>
            <a:chOff x="0" y="0"/>
            <a:chExt cx="8125480" cy="3292393"/>
          </a:xfrm>
        </p:grpSpPr>
        <p:grpSp>
          <p:nvGrpSpPr>
            <p:cNvPr id="18" name="组合 17">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21" name="图表 20">
                <a:extLst>
                  <a:ext uri="{FF2B5EF4-FFF2-40B4-BE49-F238E27FC236}">
                    <a16:creationId xmlns:a16="http://schemas.microsoft.com/office/drawing/2014/main" id="{00000000-0008-0000-1200-0000E8000000}"/>
                  </a:ext>
                </a:extLst>
              </p:cNvPr>
              <p:cNvGraphicFramePr/>
              <p:nvPr>
                <p:extLst>
                  <p:ext uri="{D42A27DB-BD31-4B8C-83A1-F6EECF244321}">
                    <p14:modId xmlns:p14="http://schemas.microsoft.com/office/powerpoint/2010/main" val="1840124240"/>
                  </p:ext>
                </p:extLst>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00000000-0008-0000-1200-0000E9000000}"/>
                  </a:ext>
                </a:extLst>
              </p:cNvPr>
              <p:cNvGraphicFramePr/>
              <p:nvPr>
                <p:extLst>
                  <p:ext uri="{D42A27DB-BD31-4B8C-83A1-F6EECF244321}">
                    <p14:modId xmlns:p14="http://schemas.microsoft.com/office/powerpoint/2010/main" val="156002010"/>
                  </p:ext>
                </p:extLst>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9"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2024年5</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2024年4</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2024</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5</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88363" y="4561784"/>
            <a:ext cx="8367265" cy="1606274"/>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年的车型占比有所增长，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年以内、</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年以上的车型份额有所下降。</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28.7%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3.2%</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17.9%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0.4%</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14.6</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1978993821"/>
              </p:ext>
            </p:extLst>
          </p:nvPr>
        </p:nvGraphicFramePr>
        <p:xfrm>
          <a:off x="302146" y="1061708"/>
          <a:ext cx="8539697" cy="346617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306829" y="4713945"/>
            <a:ext cx="8758940" cy="1144609"/>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en-US" altLang="zh-CN" sz="1200" dirty="0">
                <a:latin typeface="微软雅黑" panose="020B0503020204020204" pitchFamily="34" charset="-122"/>
                <a:ea typeface="微软雅黑" panose="020B0503020204020204" pitchFamily="34" charset="-122"/>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万以内、</a:t>
            </a:r>
            <a:r>
              <a:rPr lang="en-US" altLang="zh-CN" sz="1200" dirty="0">
                <a:latin typeface="微软雅黑" panose="020B0503020204020204" pitchFamily="34" charset="-122"/>
                <a:ea typeface="微软雅黑" panose="020B0503020204020204" pitchFamily="34" charset="-122"/>
              </a:rPr>
              <a:t>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万的新能源二手车占比有所</a:t>
            </a:r>
            <a:r>
              <a:rPr lang="zh-CN" altLang="en-US" sz="1200" dirty="0">
                <a:latin typeface="微软雅黑" panose="020B0503020204020204" pitchFamily="34" charset="-122"/>
                <a:ea typeface="微软雅黑" panose="020B0503020204020204" pitchFamily="34" charset="-122"/>
              </a:rPr>
              <a:t>增加</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a:t>
            </a:r>
            <a:r>
              <a:rPr lang="zh-CN" altLang="en-US" sz="1200" dirty="0">
                <a:latin typeface="微软雅黑" panose="020B0503020204020204" pitchFamily="34" charset="-122"/>
                <a:ea typeface="微软雅黑" panose="020B0503020204020204" pitchFamily="34" charset="-122"/>
              </a:rPr>
              <a:t>较上月均出现不同程度的下降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rPr>
              <a:t>万以内的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35.6%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16.3%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11.3%</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0.8% </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万的占比下降较为明显，分别下降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万以上车型分别下降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8" name="图表 7">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949745319"/>
              </p:ext>
            </p:extLst>
          </p:nvPr>
        </p:nvGraphicFramePr>
        <p:xfrm>
          <a:off x="476597" y="1387191"/>
          <a:ext cx="8190805" cy="30215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2024</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959542"/>
            <a:ext cx="8127481" cy="1233848"/>
            <a:chOff x="5988849" y="1837871"/>
            <a:chExt cx="9510935" cy="1414346"/>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2024</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5</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9" y="2363526"/>
              <a:ext cx="9510935" cy="888691"/>
            </a:xfrm>
            <a:prstGeom prst="rect">
              <a:avLst/>
            </a:prstGeom>
            <a:noFill/>
          </p:spPr>
          <p:txBody>
            <a:bodyPr wrap="square">
              <a:spAutoFit/>
            </a:bodyPr>
            <a:lstStyle/>
            <a:p>
              <a:pPr indent="457200">
                <a:lnSpc>
                  <a:spcPct val="200000"/>
                </a:lnSpc>
              </a:pP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月份，二手车转籍率为</a:t>
              </a:r>
              <a:r>
                <a:rPr lang="en-US" altLang="zh-CN" sz="1200" dirty="0">
                  <a:latin typeface="微软雅黑" panose="020B0503020204020204" pitchFamily="34" charset="-122"/>
                  <a:ea typeface="微软雅黑" panose="020B0503020204020204" pitchFamily="34" charset="-122"/>
                </a:rPr>
                <a:t>28.67%</a:t>
              </a:r>
              <a:r>
                <a:rPr lang="zh-CN" altLang="en-US" sz="1200" dirty="0">
                  <a:latin typeface="微软雅黑" panose="020B0503020204020204" pitchFamily="34" charset="-122"/>
                  <a:ea typeface="微软雅黑" panose="020B0503020204020204" pitchFamily="34" charset="-122"/>
                </a:rPr>
                <a:t>，环比上月下降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个百分点，同比去年同期增长</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个百分点。二手车转籍总量为</a:t>
              </a:r>
              <a:r>
                <a:rPr lang="en-US" altLang="zh-CN" sz="1200" dirty="0">
                  <a:latin typeface="微软雅黑" panose="020B0503020204020204" pitchFamily="34" charset="-122"/>
                  <a:ea typeface="微软雅黑" panose="020B0503020204020204" pitchFamily="34" charset="-122"/>
                </a:rPr>
                <a:t>45.44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6.4%</a:t>
              </a:r>
              <a:r>
                <a:rPr lang="zh-CN" altLang="en-US" sz="1200" dirty="0">
                  <a:latin typeface="微软雅黑" panose="020B0503020204020204" pitchFamily="34" charset="-122"/>
                  <a:ea typeface="微软雅黑" panose="020B0503020204020204" pitchFamily="34" charset="-122"/>
                </a:rPr>
                <a:t>，较去年同期增长</a:t>
              </a:r>
              <a:r>
                <a:rPr lang="en-US" altLang="zh-CN" sz="1200" dirty="0">
                  <a:latin typeface="微软雅黑" panose="020B0503020204020204" pitchFamily="34" charset="-122"/>
                  <a:ea typeface="微软雅黑" panose="020B0503020204020204" pitchFamily="34" charset="-122"/>
                </a:rPr>
                <a:t>13.5%</a:t>
              </a:r>
              <a:r>
                <a:rPr lang="zh-CN" altLang="en-US" sz="1200" dirty="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nvGraphicFramePr>
        <p:xfrm>
          <a:off x="537152" y="1136217"/>
          <a:ext cx="8291114" cy="3780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5</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2775248076"/>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36.53%</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2.14</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等线" panose="02010600030101010101" pitchFamily="2" charset="-122"/>
                          <a:ea typeface="等线" panose="02010600030101010101" pitchFamily="2" charset="-122"/>
                          <a:cs typeface="+mn-cs"/>
                        </a:rPr>
                        <a:t>江苏</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33.45%</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2.92</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等线" panose="02010600030101010101" pitchFamily="2" charset="-122"/>
                          <a:ea typeface="等线" panose="02010600030101010101" pitchFamily="2" charset="-122"/>
                          <a:cs typeface="+mn-cs"/>
                        </a:rPr>
                        <a:t>浙江</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31.59%</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3.87</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30.72%</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1.26</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a:solidFill>
                            <a:srgbClr val="000000"/>
                          </a:solidFill>
                          <a:effectLst/>
                          <a:latin typeface="等线" panose="02010600030101010101" pitchFamily="2" charset="-122"/>
                          <a:ea typeface="等线" panose="02010600030101010101" pitchFamily="2" charset="-122"/>
                          <a:cs typeface="+mn-cs"/>
                        </a:rPr>
                        <a:t>山东</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30.52%</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等线" panose="02010600030101010101" pitchFamily="2" charset="-122"/>
                          <a:ea typeface="等线" panose="02010600030101010101" pitchFamily="2" charset="-122"/>
                          <a:cs typeface="+mn-cs"/>
                        </a:rPr>
                        <a:t>4.54</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2024</a:t>
            </a:r>
            <a:r>
              <a:rPr lang="zh-CN" altLang="en-US" b="1">
                <a:solidFill>
                  <a:schemeClr val="bg1"/>
                </a:solidFill>
                <a:latin typeface="+mj-ea"/>
                <a:ea typeface="+mj-ea"/>
              </a:rPr>
              <a:t>年</a:t>
            </a:r>
            <a:r>
              <a:rPr lang="en-US" altLang="zh-CN" b="1">
                <a:solidFill>
                  <a:schemeClr val="bg1"/>
                </a:solidFill>
                <a:latin typeface="+mj-ea"/>
                <a:ea typeface="+mj-ea"/>
              </a:rPr>
              <a:t>5</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48169"/>
            <a:ext cx="8964904" cy="1721690"/>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全国转籍比例排名前五的省份是北京、江苏、浙江、上海、山东。</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具体来看北京转籍率为</a:t>
            </a:r>
            <a:r>
              <a:rPr lang="en-US" altLang="zh-CN" sz="1200" dirty="0">
                <a:latin typeface="微软雅黑" panose="020B0503020204020204" pitchFamily="34" charset="-122"/>
                <a:ea typeface="微软雅黑" panose="020B0503020204020204" pitchFamily="34" charset="-122"/>
              </a:rPr>
              <a:t>36.53%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200" dirty="0">
                <a:latin typeface="微软雅黑" panose="020B0503020204020204" pitchFamily="34" charset="-122"/>
                <a:ea typeface="微软雅黑" panose="020B0503020204020204" pitchFamily="34" charset="-122"/>
              </a:rPr>
              <a:t>2.14</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200" dirty="0">
                <a:latin typeface="微软雅黑" panose="020B0503020204020204" pitchFamily="34" charset="-122"/>
                <a:ea typeface="微软雅黑" panose="020B0503020204020204" pitchFamily="34" charset="-122"/>
              </a:rPr>
              <a:t>江苏</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lang="en-US" altLang="zh-CN" sz="1200" dirty="0">
                <a:latin typeface="微软雅黑" panose="020B0503020204020204" pitchFamily="34" charset="-122"/>
                <a:ea typeface="微软雅黑" panose="020B0503020204020204" pitchFamily="34" charset="-122"/>
              </a:rPr>
              <a:t>33.45%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2.92</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200" dirty="0">
                <a:latin typeface="微软雅黑" panose="020B0503020204020204" pitchFamily="34" charset="-122"/>
                <a:ea typeface="微软雅黑" panose="020B0503020204020204" pitchFamily="34" charset="-122"/>
              </a:rPr>
              <a:t>浙江</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31.59%</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3.87</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30.72%</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 </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200" dirty="0">
                <a:latin typeface="微软雅黑" panose="020B0503020204020204" pitchFamily="34" charset="-122"/>
                <a:ea typeface="微软雅黑" panose="020B0503020204020204" pitchFamily="34" charset="-122"/>
              </a:rPr>
              <a:t>。</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200" dirty="0">
                <a:latin typeface="微软雅黑" panose="020B0503020204020204" pitchFamily="34" charset="-122"/>
                <a:ea typeface="微软雅黑" panose="020B0503020204020204" pitchFamily="34" charset="-122"/>
              </a:rPr>
              <a:t>山东</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30.52%</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4.54</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101" name="直接箭头连接符 100">
            <a:extLst>
              <a:ext uri="{FF2B5EF4-FFF2-40B4-BE49-F238E27FC236}">
                <a16:creationId xmlns:a16="http://schemas.microsoft.com/office/drawing/2014/main" id="{D393E787-6DE6-4CCA-AD07-842267845B0D}"/>
              </a:ext>
            </a:extLst>
          </p:cNvPr>
          <p:cNvCxnSpPr>
            <a:cxnSpLocks/>
          </p:cNvCxnSpPr>
          <p:nvPr/>
        </p:nvCxnSpPr>
        <p:spPr>
          <a:xfrm>
            <a:off x="7170506" y="4102989"/>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a:off x="7169196" y="294716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7EF4C09C-F46A-4826-8218-6D6B438A3710}"/>
              </a:ext>
            </a:extLst>
          </p:cNvPr>
          <p:cNvCxnSpPr>
            <a:cxnSpLocks/>
          </p:cNvCxnSpPr>
          <p:nvPr/>
        </p:nvCxnSpPr>
        <p:spPr>
          <a:xfrm flipV="1">
            <a:off x="7171562" y="3752737"/>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a:extLst>
              <a:ext uri="{FF2B5EF4-FFF2-40B4-BE49-F238E27FC236}">
                <a16:creationId xmlns:a16="http://schemas.microsoft.com/office/drawing/2014/main" id="{DD5F52BF-E5DF-4F18-B23E-D0E5E4B9992F}"/>
              </a:ext>
            </a:extLst>
          </p:cNvPr>
          <p:cNvCxnSpPr>
            <a:cxnSpLocks/>
          </p:cNvCxnSpPr>
          <p:nvPr/>
        </p:nvCxnSpPr>
        <p:spPr>
          <a:xfrm>
            <a:off x="7169196" y="3348535"/>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038C148B-D0C6-4DD7-B64F-D1CB2EAF27D5}"/>
              </a:ext>
            </a:extLst>
          </p:cNvPr>
          <p:cNvCxnSpPr>
            <a:cxnSpLocks/>
          </p:cNvCxnSpPr>
          <p:nvPr/>
        </p:nvCxnSpPr>
        <p:spPr>
          <a:xfrm flipV="1">
            <a:off x="7169196" y="2580341"/>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5823" y="2616607"/>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6</a:t>
            </a:r>
            <a:r>
              <a:rPr lang="zh-CN" altLang="en-US" sz="1200" b="1" dirty="0">
                <a:latin typeface="微软雅黑" panose="020B0503020204020204" pitchFamily="34" charset="-122"/>
                <a:ea typeface="微软雅黑" panose="020B0503020204020204" pitchFamily="34" charset="-122"/>
              </a:rPr>
              <a:t>月份库存周期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10.5%</a:t>
            </a:r>
            <a:r>
              <a:rPr lang="zh-CN" altLang="en-US" sz="1200" b="1" dirty="0">
                <a:latin typeface="微软雅黑" panose="020B0503020204020204" pitchFamily="34" charset="-122"/>
                <a:ea typeface="微软雅黑" panose="020B0503020204020204" pitchFamily="34" charset="-122"/>
              </a:rPr>
              <a:t>，较上月增长</a:t>
            </a:r>
            <a:r>
              <a:rPr lang="en-US" altLang="zh-CN" sz="1200" b="1" dirty="0">
                <a:latin typeface="微软雅黑" panose="020B0503020204020204" pitchFamily="34" charset="-122"/>
                <a:ea typeface="微软雅黑" panose="020B0503020204020204" pitchFamily="34" charset="-122"/>
              </a:rPr>
              <a:t>0.9%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53.4%</a:t>
            </a:r>
            <a:r>
              <a:rPr lang="zh-CN" altLang="en-US" sz="1200" b="1" dirty="0">
                <a:latin typeface="微软雅黑" panose="020B0503020204020204" pitchFamily="34" charset="-122"/>
                <a:ea typeface="微软雅黑" panose="020B0503020204020204" pitchFamily="34" charset="-122"/>
              </a:rPr>
              <a:t>，较上月下降</a:t>
            </a:r>
            <a:r>
              <a:rPr lang="en-US" altLang="zh-CN" sz="1200" b="1" dirty="0">
                <a:latin typeface="微软雅黑" panose="020B0503020204020204" pitchFamily="34" charset="-122"/>
                <a:ea typeface="微软雅黑" panose="020B0503020204020204" pitchFamily="34" charset="-122"/>
              </a:rPr>
              <a:t>1.7%</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36.1%</a:t>
            </a:r>
            <a:r>
              <a:rPr lang="zh-CN" altLang="en-US" sz="1200" b="1" dirty="0">
                <a:latin typeface="微软雅黑" panose="020B0503020204020204" pitchFamily="34" charset="-122"/>
                <a:ea typeface="微软雅黑" panose="020B0503020204020204" pitchFamily="34" charset="-122"/>
              </a:rPr>
              <a:t>，较上月增长</a:t>
            </a:r>
            <a:r>
              <a:rPr lang="en-US" altLang="zh-CN" sz="1200" b="1" dirty="0">
                <a:latin typeface="微软雅黑" panose="020B0503020204020204" pitchFamily="34" charset="-122"/>
                <a:ea typeface="微软雅黑" panose="020B0503020204020204" pitchFamily="34" charset="-122"/>
              </a:rPr>
              <a:t>0.8%</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6</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56</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5</a:t>
            </a:r>
            <a:r>
              <a:rPr lang="zh-CN" altLang="en-US" sz="1200" b="1" dirty="0">
                <a:latin typeface="微软雅黑" panose="020B0503020204020204" pitchFamily="34" charset="-122"/>
                <a:ea typeface="微软雅黑" panose="020B0503020204020204" pitchFamily="34" charset="-122"/>
              </a:rPr>
              <a:t>月份增长了</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3064562754"/>
              </p:ext>
            </p:extLst>
          </p:nvPr>
        </p:nvGraphicFramePr>
        <p:xfrm>
          <a:off x="366377" y="1376526"/>
          <a:ext cx="4205623" cy="4977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78316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553556"/>
            <a:ext cx="8810144" cy="1395510"/>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lang="en-US" altLang="zh-CN" sz="1100" dirty="0">
                <a:solidFill>
                  <a:prstClr val="black"/>
                </a:solidFill>
                <a:latin typeface="微软雅黑" panose="020B0503020204020204" pitchFamily="34" charset="-122"/>
                <a:ea typeface="微软雅黑" panose="020B0503020204020204" pitchFamily="34" charset="-122"/>
              </a:rPr>
              <a:t>44583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49229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32230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88%</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较</a:t>
            </a:r>
            <a:r>
              <a:rPr lang="zh-CN" altLang="en-US" sz="1100" dirty="0">
                <a:solidFill>
                  <a:schemeClr val="tx1"/>
                </a:solidFill>
                <a:latin typeface="微软雅黑" panose="020B0503020204020204" pitchFamily="34" charset="-122"/>
                <a:ea typeface="微软雅黑" panose="020B0503020204020204" pitchFamily="34" charset="-122"/>
                <a:cs typeface="+mn-cs"/>
              </a:rPr>
              <a:t>上月</a:t>
            </a:r>
            <a:r>
              <a:rPr lang="zh-CN" altLang="en-US" sz="1100" dirty="0">
                <a:latin typeface="微软雅黑" panose="020B0503020204020204" pitchFamily="34" charset="-122"/>
                <a:ea typeface="微软雅黑" panose="020B0503020204020204" pitchFamily="34" charset="-122"/>
              </a:rPr>
              <a:t>略降</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从行认证上报数据来看，</a:t>
            </a:r>
            <a:r>
              <a:rPr lang="en-US" altLang="zh-CN" sz="1100" dirty="0">
                <a:solidFill>
                  <a:prstClr val="black"/>
                </a:solidFill>
                <a:latin typeface="微软雅黑" panose="020B0503020204020204" pitchFamily="34" charset="-122"/>
                <a:ea typeface="微软雅黑" panose="020B0503020204020204" pitchFamily="34" charset="-122"/>
              </a:rPr>
              <a:t>6</a:t>
            </a:r>
            <a:r>
              <a:rPr lang="zh-CN" altLang="en-US" sz="1100" dirty="0">
                <a:solidFill>
                  <a:prstClr val="black"/>
                </a:solidFill>
                <a:latin typeface="微软雅黑" panose="020B0503020204020204" pitchFamily="34" charset="-122"/>
                <a:ea typeface="微软雅黑" panose="020B0503020204020204" pitchFamily="34" charset="-122"/>
              </a:rPr>
              <a:t>月份进入行业传统“淡季”，本月上报数据较</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月减少约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a:solidFill>
                  <a:prstClr val="black"/>
                </a:solidFill>
                <a:latin typeface="微软雅黑" panose="020B0503020204020204" pitchFamily="34" charset="-122"/>
                <a:ea typeface="微软雅黑" panose="020B0503020204020204" pitchFamily="34" charset="-122"/>
              </a:rPr>
              <a:t>；</a:t>
            </a:r>
          </a:p>
          <a:p>
            <a:pPr>
              <a:lnSpc>
                <a:spcPct val="200000"/>
              </a:lnSpc>
            </a:pPr>
            <a:r>
              <a:rPr lang="zh-CN" altLang="en-US" sz="1100">
                <a:solidFill>
                  <a:prstClr val="black"/>
                </a:solidFill>
                <a:latin typeface="微软雅黑" panose="020B0503020204020204" pitchFamily="34" charset="-122"/>
                <a:ea typeface="微软雅黑" panose="020B0503020204020204" pitchFamily="34" charset="-122"/>
              </a:rPr>
              <a:t>受综合市场环境影响，环比</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a:solidFill>
                  <a:prstClr val="black"/>
                </a:solidFill>
                <a:latin typeface="微软雅黑" panose="020B0503020204020204" pitchFamily="34" charset="-122"/>
                <a:ea typeface="微软雅黑" panose="020B0503020204020204" pitchFamily="34" charset="-122"/>
              </a:rPr>
              <a:t>同期来看，</a:t>
            </a:r>
            <a:r>
              <a:rPr lang="en-US" altLang="zh-CN" sz="1100">
                <a:solidFill>
                  <a:prstClr val="black"/>
                </a:solidFill>
                <a:latin typeface="微软雅黑" panose="020B0503020204020204" pitchFamily="34" charset="-122"/>
                <a:ea typeface="微软雅黑" panose="020B0503020204020204" pitchFamily="34" charset="-122"/>
              </a:rPr>
              <a:t>2024</a:t>
            </a:r>
            <a:r>
              <a:rPr lang="zh-CN" altLang="en-US" sz="1100">
                <a:solidFill>
                  <a:prstClr val="black"/>
                </a:solidFill>
                <a:latin typeface="微软雅黑" panose="020B0503020204020204" pitchFamily="34" charset="-122"/>
                <a:ea typeface="微软雅黑" panose="020B0503020204020204" pitchFamily="34" charset="-122"/>
              </a:rPr>
              <a:t>年</a:t>
            </a:r>
            <a:r>
              <a:rPr lang="en-US" altLang="zh-CN" sz="1100">
                <a:solidFill>
                  <a:prstClr val="black"/>
                </a:solidFill>
                <a:latin typeface="微软雅黑" panose="020B0503020204020204" pitchFamily="34" charset="-122"/>
                <a:ea typeface="微软雅黑" panose="020B0503020204020204" pitchFamily="34" charset="-122"/>
              </a:rPr>
              <a:t>6</a:t>
            </a:r>
            <a:r>
              <a:rPr lang="zh-CN" altLang="en-US" sz="1100">
                <a:solidFill>
                  <a:prstClr val="black"/>
                </a:solidFill>
                <a:latin typeface="微软雅黑" panose="020B0503020204020204" pitchFamily="34" charset="-122"/>
                <a:ea typeface="微软雅黑" panose="020B0503020204020204" pitchFamily="34" charset="-122"/>
              </a:rPr>
              <a:t>月份则减少了约</a:t>
            </a:r>
            <a:r>
              <a:rPr lang="en-US" altLang="zh-CN" sz="110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AD9EC9D0-0847-0912-EF9E-DBCD35A0A9C0}"/>
              </a:ext>
            </a:extLst>
          </p:cNvPr>
          <p:cNvPicPr>
            <a:picLocks noChangeAspect="1"/>
          </p:cNvPicPr>
          <p:nvPr/>
        </p:nvPicPr>
        <p:blipFill>
          <a:blip r:embed="rId2"/>
          <a:stretch>
            <a:fillRect/>
          </a:stretch>
        </p:blipFill>
        <p:spPr>
          <a:xfrm>
            <a:off x="167092" y="1357150"/>
            <a:ext cx="4891882" cy="2539529"/>
          </a:xfrm>
          <a:prstGeom prst="rect">
            <a:avLst/>
          </a:prstGeom>
        </p:spPr>
      </p:pic>
      <p:pic>
        <p:nvPicPr>
          <p:cNvPr id="9" name="图片 8">
            <a:extLst>
              <a:ext uri="{FF2B5EF4-FFF2-40B4-BE49-F238E27FC236}">
                <a16:creationId xmlns:a16="http://schemas.microsoft.com/office/drawing/2014/main" id="{7003F8F7-B289-DA97-9A97-3E0282DE17B1}"/>
              </a:ext>
            </a:extLst>
          </p:cNvPr>
          <p:cNvPicPr>
            <a:picLocks noChangeAspect="1"/>
          </p:cNvPicPr>
          <p:nvPr/>
        </p:nvPicPr>
        <p:blipFill>
          <a:blip r:embed="rId3"/>
          <a:stretch>
            <a:fillRect/>
          </a:stretch>
        </p:blipFill>
        <p:spPr>
          <a:xfrm>
            <a:off x="5197217" y="1848608"/>
            <a:ext cx="3861723" cy="1604170"/>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316369"/>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进入汽车消费传统“淡季”</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，各地区上报量均较上有所减少，呈现出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到</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之间的降幅</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F3138275-8258-E03E-7016-13051EA3B1B4}"/>
              </a:ext>
            </a:extLst>
          </p:cNvPr>
          <p:cNvPicPr>
            <a:picLocks noChangeAspect="1"/>
          </p:cNvPicPr>
          <p:nvPr/>
        </p:nvPicPr>
        <p:blipFill>
          <a:blip r:embed="rId2"/>
          <a:stretch>
            <a:fillRect/>
          </a:stretch>
        </p:blipFill>
        <p:spPr>
          <a:xfrm>
            <a:off x="287122" y="1695159"/>
            <a:ext cx="8733491" cy="2325067"/>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18726"/>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月，从</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基于车辆里程的选品上较上周略好 ；</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其中，符合“行”认证比例占比约</a:t>
            </a:r>
            <a:r>
              <a:rPr lang="en-US" altLang="zh-CN" sz="1100" dirty="0">
                <a:solidFill>
                  <a:prstClr val="black"/>
                </a:solidFill>
                <a:latin typeface="微软雅黑" panose="020B0503020204020204" pitchFamily="34" charset="-122"/>
                <a:ea typeface="微软雅黑" panose="020B0503020204020204" pitchFamily="34" charset="-122"/>
              </a:rPr>
              <a:t>88%</a:t>
            </a:r>
            <a:r>
              <a:rPr lang="zh-CN" altLang="en-US" sz="1100" dirty="0">
                <a:solidFill>
                  <a:prstClr val="black"/>
                </a:solidFill>
                <a:latin typeface="微软雅黑" panose="020B0503020204020204" pitchFamily="34" charset="-122"/>
                <a:ea typeface="微软雅黑" panose="020B0503020204020204" pitchFamily="34" charset="-122"/>
              </a:rPr>
              <a:t>，符合团标的数据比例占比约为</a:t>
            </a:r>
            <a:r>
              <a:rPr lang="en-US" altLang="zh-CN" sz="1100" dirty="0">
                <a:solidFill>
                  <a:prstClr val="black"/>
                </a:solidFill>
                <a:latin typeface="微软雅黑" panose="020B0503020204020204" pitchFamily="34" charset="-122"/>
                <a:ea typeface="微软雅黑" panose="020B0503020204020204" pitchFamily="34" charset="-122"/>
              </a:rPr>
              <a:t>57%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与上月保持一致，但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万公里以内的车型减少了约</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a:t>
            </a:r>
            <a:r>
              <a:rPr lang="zh-CN" altLang="en-US" sz="1100" dirty="0">
                <a:solidFill>
                  <a:prstClr val="black"/>
                </a:solidFill>
                <a:latin typeface="微软雅黑" panose="020B0503020204020204" pitchFamily="34" charset="-122"/>
                <a:ea typeface="微软雅黑" panose="020B0503020204020204" pitchFamily="34" charset="-122"/>
              </a:rPr>
              <a:t>月增长了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a:t>
            </a:r>
            <a:r>
              <a:rPr lang="zh-CN" altLang="en-US" sz="1100">
                <a:solidFill>
                  <a:prstClr val="black"/>
                </a:solidFill>
                <a:latin typeface="微软雅黑" panose="020B0503020204020204" pitchFamily="34" charset="-122"/>
                <a:ea typeface="微软雅黑" panose="020B0503020204020204" pitchFamily="34" charset="-122"/>
              </a:rPr>
              <a:t>较上月减少了</a:t>
            </a:r>
            <a:r>
              <a:rPr lang="en-US" altLang="zh-CN" sz="1100">
                <a:solidFill>
                  <a:prstClr val="black"/>
                </a:solidFill>
                <a:latin typeface="微软雅黑" panose="020B0503020204020204" pitchFamily="34" charset="-122"/>
                <a:ea typeface="微软雅黑" panose="020B0503020204020204" pitchFamily="34" charset="-122"/>
              </a:rPr>
              <a:t>2%</a:t>
            </a:r>
            <a:r>
              <a:rPr lang="zh-CN" altLang="en-US" sz="1100">
                <a:solidFill>
                  <a:prstClr val="black"/>
                </a:solidFill>
                <a:latin typeface="微软雅黑" panose="020B0503020204020204" pitchFamily="34" charset="-122"/>
                <a:ea typeface="微软雅黑" panose="020B0503020204020204" pitchFamily="34" charset="-122"/>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A1176342-8333-6DEB-FE17-F247D19D9E6E}"/>
              </a:ext>
            </a:extLst>
          </p:cNvPr>
          <p:cNvPicPr>
            <a:picLocks noChangeAspect="1"/>
          </p:cNvPicPr>
          <p:nvPr/>
        </p:nvPicPr>
        <p:blipFill>
          <a:blip r:embed="rId2"/>
          <a:stretch>
            <a:fillRect/>
          </a:stretch>
        </p:blipFill>
        <p:spPr>
          <a:xfrm>
            <a:off x="248796" y="1177274"/>
            <a:ext cx="8810144" cy="3599928"/>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经销企业在车辆年限的选品策略相对“保守”，选品上，车龄分布更加集中在保值率相对稳健的车龄区间；</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a:t>
            </a:r>
            <a:r>
              <a:rPr lang="zh-CN" altLang="en-US" sz="1100" dirty="0">
                <a:latin typeface="微软雅黑" panose="020B0503020204020204" pitchFamily="34" charset="-122"/>
                <a:ea typeface="微软雅黑" panose="020B0503020204020204" pitchFamily="34" charset="-122"/>
              </a:rPr>
              <a:t>“准新车龄”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数据较上月减少</a:t>
            </a:r>
            <a:r>
              <a:rPr lang="zh-CN" altLang="en-US" sz="1100" dirty="0">
                <a:latin typeface="微软雅黑" panose="020B0503020204020204" pitchFamily="34" charset="-122"/>
                <a:ea typeface="微软雅黑" panose="020B0503020204020204" pitchFamily="34" charset="-122"/>
              </a:rPr>
              <a:t>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a:t>
            </a:r>
            <a:r>
              <a:rPr lang="zh-CN" altLang="en-US" sz="1100" dirty="0">
                <a:latin typeface="微软雅黑" panose="020B0503020204020204" pitchFamily="34" charset="-122"/>
                <a:ea typeface="微软雅黑" panose="020B0503020204020204" pitchFamily="34" charset="-122"/>
              </a:rPr>
              <a:t>“较新车龄”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数据较上月增加约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年的“次新车龄”数据较</a:t>
            </a:r>
            <a:r>
              <a:rPr lang="zh-CN" altLang="en-US" sz="1100" dirty="0">
                <a:latin typeface="微软雅黑" panose="020B0503020204020204" pitchFamily="34" charset="-122"/>
                <a:ea typeface="微软雅黑" panose="020B0503020204020204" pitchFamily="34" charset="-122"/>
              </a:rPr>
              <a:t>上月增加约</a:t>
            </a:r>
            <a:r>
              <a:rPr lang="en-US" altLang="zh-CN" sz="1100" dirty="0">
                <a:latin typeface="微软雅黑" panose="020B0503020204020204" pitchFamily="34" charset="-122"/>
                <a:ea typeface="微软雅黑" panose="020B0503020204020204" pitchFamily="34" charset="-122"/>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年“性价比”车型则较上月减少约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上月保持一致</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29ADFE56-A7D5-E726-0497-E2CE34D6EDB2}"/>
              </a:ext>
            </a:extLst>
          </p:cNvPr>
          <p:cNvPicPr>
            <a:picLocks noChangeAspect="1"/>
          </p:cNvPicPr>
          <p:nvPr/>
        </p:nvPicPr>
        <p:blipFill>
          <a:blip r:embed="rId2"/>
          <a:stretch>
            <a:fillRect/>
          </a:stretch>
        </p:blipFill>
        <p:spPr>
          <a:xfrm>
            <a:off x="216899" y="1150435"/>
            <a:ext cx="8810144" cy="3786178"/>
          </a:xfrm>
          <a:prstGeom prst="rect">
            <a:avLst/>
          </a:prstGeom>
        </p:spPr>
      </p:pic>
    </p:spTree>
    <p:extLst>
      <p:ext uri="{BB962C8B-B14F-4D97-AF65-F5344CB8AC3E}">
        <p14:creationId xmlns:p14="http://schemas.microsoft.com/office/powerpoint/2010/main" val="1096466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2024</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5</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2024</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5</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52038" y="5001956"/>
            <a:ext cx="8321398" cy="1144609"/>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158.46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5.62%</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5.87%</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1023.31</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2024</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1-5</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786.39</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8.69%</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62.86</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5273.92</a:t>
            </a:r>
            <a:r>
              <a:rPr lang="zh-CN" altLang="en-US" sz="1200" dirty="0">
                <a:latin typeface="微软雅黑" panose="020B0503020204020204" pitchFamily="34" charset="-122"/>
                <a:ea typeface="微软雅黑" panose="020B0503020204020204" pitchFamily="34" charset="-122"/>
                <a:sym typeface="+mn-ea"/>
              </a:rPr>
              <a:t>亿元。</a:t>
            </a:r>
          </a:p>
        </p:txBody>
      </p:sp>
      <p:graphicFrame>
        <p:nvGraphicFramePr>
          <p:cNvPr id="2" name="图表 1">
            <a:extLst>
              <a:ext uri="{FF2B5EF4-FFF2-40B4-BE49-F238E27FC236}">
                <a16:creationId xmlns:a16="http://schemas.microsoft.com/office/drawing/2014/main" id="{00000000-0008-0000-0600-000002000000}"/>
              </a:ext>
            </a:extLst>
          </p:cNvPr>
          <p:cNvGraphicFramePr>
            <a:graphicFrameLocks/>
          </p:cNvGraphicFramePr>
          <p:nvPr>
            <p:extLst>
              <p:ext uri="{D42A27DB-BD31-4B8C-83A1-F6EECF244321}">
                <p14:modId xmlns:p14="http://schemas.microsoft.com/office/powerpoint/2010/main" val="1458802869"/>
              </p:ext>
            </p:extLst>
          </p:nvPr>
        </p:nvGraphicFramePr>
        <p:xfrm>
          <a:off x="286755" y="1264836"/>
          <a:ext cx="8496406" cy="37371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5991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2024</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6</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99117" y="4806288"/>
            <a:ext cx="8145765"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日，二手车日均交易量</a:t>
            </a:r>
            <a:r>
              <a:rPr lang="en-US" altLang="zh-CN" sz="1200" dirty="0">
                <a:latin typeface="微软雅黑" panose="020B0503020204020204" pitchFamily="34" charset="-122"/>
                <a:ea typeface="微软雅黑" panose="020B0503020204020204" pitchFamily="34" charset="-122"/>
              </a:rPr>
              <a:t>6.28</a:t>
            </a:r>
            <a:r>
              <a:rPr lang="zh-CN" altLang="en-US" sz="1200" dirty="0">
                <a:latin typeface="微软雅黑" panose="020B0503020204020204" pitchFamily="34" charset="-122"/>
                <a:ea typeface="微软雅黑" panose="020B0503020204020204" pitchFamily="34" charset="-122"/>
              </a:rPr>
              <a:t>万辆，环比上周增长</a:t>
            </a:r>
            <a:r>
              <a:rPr lang="en-US" altLang="zh-CN" sz="1200" dirty="0">
                <a:latin typeface="微软雅黑" panose="020B0503020204020204" pitchFamily="34" charset="-122"/>
                <a:ea typeface="微软雅黑" panose="020B0503020204020204" pitchFamily="34" charset="-122"/>
              </a:rPr>
              <a:t>6.39%</a:t>
            </a:r>
            <a:r>
              <a:rPr lang="zh-CN" altLang="en-US" sz="1200" dirty="0">
                <a:latin typeface="微软雅黑" panose="020B0503020204020204" pitchFamily="34" charset="-122"/>
                <a:ea typeface="微软雅黑" panose="020B0503020204020204" pitchFamily="34" charset="-122"/>
              </a:rPr>
              <a:t>。在经历了前一周的低迷之后，二手车日均交易量恢复到</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万辆以上。</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根据可比口径计算，从</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日到</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日，二手车共交易</a:t>
            </a:r>
            <a:r>
              <a:rPr lang="en-US" altLang="zh-CN" sz="1200" dirty="0">
                <a:latin typeface="微软雅黑" panose="020B0503020204020204" pitchFamily="34" charset="-122"/>
                <a:ea typeface="微软雅黑" panose="020B0503020204020204" pitchFamily="34" charset="-122"/>
              </a:rPr>
              <a:t>116</a:t>
            </a:r>
            <a:r>
              <a:rPr lang="zh-CN" altLang="en-US" sz="1200" dirty="0">
                <a:latin typeface="微软雅黑" panose="020B0503020204020204" pitchFamily="34" charset="-122"/>
                <a:ea typeface="微软雅黑" panose="020B0503020204020204" pitchFamily="34" charset="-122"/>
              </a:rPr>
              <a:t>万辆。与</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月同期相比，交易量下降了</a:t>
            </a:r>
            <a:r>
              <a:rPr lang="en-US" altLang="zh-CN" sz="1200" dirty="0">
                <a:latin typeface="微软雅黑" panose="020B0503020204020204" pitchFamily="34" charset="-122"/>
                <a:ea typeface="微软雅黑" panose="020B0503020204020204" pitchFamily="34" charset="-122"/>
              </a:rPr>
              <a:t>4.5%</a:t>
            </a:r>
            <a:r>
              <a:rPr lang="zh-CN" altLang="en-US" sz="1200" dirty="0">
                <a:latin typeface="微软雅黑" panose="020B0503020204020204" pitchFamily="34" charset="-122"/>
                <a:ea typeface="微软雅黑" panose="020B0503020204020204" pitchFamily="34" charset="-122"/>
              </a:rPr>
              <a:t>。尽管降幅仍然存在，但与前一周相比已经有所收窄，表明市场正在逐步走出低谷。</a:t>
            </a:r>
            <a:endParaRPr lang="zh-CN" altLang="zh-CN" sz="12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37C1DC72-CFD9-4C67-BA06-AB9AF5BBCF8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8498" y="1197569"/>
            <a:ext cx="7687004" cy="3545513"/>
          </a:xfrm>
          <a:prstGeom prst="rect">
            <a:avLst/>
          </a:prstGeom>
          <a:noFill/>
          <a:ln>
            <a:noFill/>
          </a:ln>
        </p:spPr>
      </p:pic>
    </p:spTree>
    <p:extLst>
      <p:ext uri="{BB962C8B-B14F-4D97-AF65-F5344CB8AC3E}">
        <p14:creationId xmlns:p14="http://schemas.microsoft.com/office/powerpoint/2010/main" val="325254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2024</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9172" y="4811432"/>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158.46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5.62% </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91.93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5.77%</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3.59%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6.03%</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10.07%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9.83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6.35%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6.29%</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3.83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5.41%</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34.25%</a:t>
            </a:r>
            <a:r>
              <a:rPr lang="zh-CN" altLang="en-US" sz="1200" dirty="0">
                <a:latin typeface="微软雅黑" panose="020B0503020204020204" pitchFamily="34" charset="-122"/>
                <a:ea typeface="微软雅黑" panose="020B0503020204020204" pitchFamily="34" charset="-122"/>
              </a:rPr>
              <a:t>。</a:t>
            </a: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8.83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5.98%</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1.41%</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13.08</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4.78%</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5.70% </a:t>
            </a:r>
            <a:r>
              <a:rPr lang="zh-CN" altLang="en-US" sz="1200" dirty="0">
                <a:latin typeface="微软雅黑" panose="020B0503020204020204" pitchFamily="34" charset="-122"/>
                <a:ea typeface="微软雅黑" panose="020B0503020204020204" pitchFamily="34" charset="-122"/>
              </a:rPr>
              <a:t>。</a:t>
            </a:r>
          </a:p>
        </p:txBody>
      </p:sp>
      <p:graphicFrame>
        <p:nvGraphicFramePr>
          <p:cNvPr id="10" name="图表 9">
            <a:extLst>
              <a:ext uri="{FF2B5EF4-FFF2-40B4-BE49-F238E27FC236}">
                <a16:creationId xmlns:a16="http://schemas.microsoft.com/office/drawing/2014/main" id="{00000000-0008-0000-0100-000081000000}"/>
              </a:ext>
            </a:extLst>
          </p:cNvPr>
          <p:cNvGraphicFramePr>
            <a:graphicFrameLocks/>
          </p:cNvGraphicFramePr>
          <p:nvPr/>
        </p:nvGraphicFramePr>
        <p:xfrm>
          <a:off x="131974" y="1168482"/>
          <a:ext cx="8802903" cy="3690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20967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2024</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1-5</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5117" y="5078256"/>
            <a:ext cx="8921162" cy="114460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786.39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8.69%</a:t>
            </a:r>
            <a:r>
              <a:rPr lang="zh-CN" altLang="en-US" sz="1200" dirty="0">
                <a:latin typeface="微软雅黑" panose="020B0503020204020204" pitchFamily="34" charset="-122"/>
                <a:ea typeface="微软雅黑" panose="020B0503020204020204" pitchFamily="34" charset="-122"/>
              </a:rPr>
              <a:t>。基本型乘用车累计交易</a:t>
            </a:r>
            <a:r>
              <a:rPr lang="en-US" altLang="zh-CN" sz="1200" dirty="0">
                <a:latin typeface="微软雅黑" panose="020B0503020204020204" pitchFamily="34" charset="-122"/>
                <a:ea typeface="微软雅黑" panose="020B0503020204020204" pitchFamily="34" charset="-122"/>
              </a:rPr>
              <a:t>458.81</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6.46%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104.91</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13.55%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49.69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13.13%</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18.47</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30.99%</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商用车情况：载货车共交易了</a:t>
            </a:r>
            <a:r>
              <a:rPr lang="en-US" altLang="zh-CN" sz="1200" i="0" dirty="0">
                <a:latin typeface="微软雅黑" panose="020B0503020204020204" pitchFamily="34" charset="-122"/>
                <a:ea typeface="微软雅黑" panose="020B0503020204020204" pitchFamily="34" charset="-122"/>
              </a:rPr>
              <a:t>62.01</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3.94%</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44.48</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2.17%</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nvGraphicFramePr>
        <p:xfrm>
          <a:off x="95117" y="1196320"/>
          <a:ext cx="8952219" cy="35684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046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2024</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a:solidFill>
                  <a:schemeClr val="tx1"/>
                </a:solidFill>
                <a:latin typeface="微软雅黑" panose="020B0503020204020204" pitchFamily="34" charset="-122"/>
                <a:ea typeface="微软雅黑" panose="020B0503020204020204" pitchFamily="34" charset="-122"/>
              </a:rPr>
              <a:t>5</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2951" y="4627320"/>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级轿车依旧是最热销的车型，占比为</a:t>
            </a:r>
            <a:r>
              <a:rPr lang="en-US" altLang="zh-CN" sz="1200" dirty="0">
                <a:latin typeface="微软雅黑" panose="020B0503020204020204" pitchFamily="34" charset="-122"/>
                <a:ea typeface="微软雅黑" panose="020B0503020204020204" pitchFamily="34" charset="-122"/>
              </a:rPr>
              <a:t>48.64%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21.43%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a:t>
            </a:r>
            <a:r>
              <a:rPr lang="en-US" altLang="zh-CN" sz="1200" dirty="0">
                <a:latin typeface="微软雅黑" panose="020B0503020204020204" pitchFamily="34" charset="-122"/>
                <a:ea typeface="微软雅黑" panose="020B0503020204020204" pitchFamily="34" charset="-122"/>
              </a:rPr>
              <a:t>7.28%</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0.24%</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2.15%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0.03%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14.45%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6.05%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0.13%</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整体上看，</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级以及</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级轿车的份额有所增加，其余车型的占比较上月均有小幅下降。</a:t>
            </a:r>
            <a:endParaRPr lang="zh-CN" altLang="en-US" sz="1200" dirty="0"/>
          </a:p>
        </p:txBody>
      </p:sp>
      <p:grpSp>
        <p:nvGrpSpPr>
          <p:cNvPr id="28" name="组合 27">
            <a:extLst>
              <a:ext uri="{FF2B5EF4-FFF2-40B4-BE49-F238E27FC236}">
                <a16:creationId xmlns:a16="http://schemas.microsoft.com/office/drawing/2014/main" id="{00000000-0008-0000-0400-000004000000}"/>
              </a:ext>
            </a:extLst>
          </p:cNvPr>
          <p:cNvGrpSpPr/>
          <p:nvPr/>
        </p:nvGrpSpPr>
        <p:grpSpPr>
          <a:xfrm>
            <a:off x="261937" y="1141170"/>
            <a:ext cx="8620125" cy="3486150"/>
            <a:chOff x="0" y="0"/>
            <a:chExt cx="8790731" cy="3082834"/>
          </a:xfrm>
        </p:grpSpPr>
        <p:sp>
          <p:nvSpPr>
            <p:cNvPr id="29" name="矩形 28">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30" name="组合 29">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31" name="图表 30">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组合 31">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33" name="组合 32">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49" name="图片 48">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50"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4" name="组合 33">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47" name="图片 46">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48"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5" name="组合 34">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45" name="图片 44">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46"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6" name="组合 35">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43" name="图片 42">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44"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7" name="组合 36">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41" name="图片 40">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42"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8" name="组合 37">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39" name="图片 38">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40"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2024</a:t>
            </a:r>
            <a:r>
              <a:rPr lang="zh-CN" altLang="en-US" sz="2000" b="1" kern="0" dirty="0">
                <a:solidFill>
                  <a:schemeClr val="tx1"/>
                </a:solidFill>
              </a:rPr>
              <a:t>年</a:t>
            </a:r>
            <a:r>
              <a:rPr lang="en-US" altLang="zh-CN" sz="2000" b="1" kern="0" dirty="0">
                <a:solidFill>
                  <a:schemeClr val="tx1"/>
                </a:solidFill>
              </a:rPr>
              <a:t>5</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33299" y="4168321"/>
            <a:ext cx="8552619" cy="2616294"/>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月，二手车使用年限在</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年的交易占比最多，占</a:t>
            </a:r>
            <a:r>
              <a:rPr lang="en-US" altLang="zh-CN" sz="1400" dirty="0">
                <a:latin typeface="微软雅黑" panose="020B0503020204020204" pitchFamily="34" charset="-122"/>
                <a:ea typeface="微软雅黑" panose="020B0503020204020204" pitchFamily="34" charset="-122"/>
              </a:rPr>
              <a:t>45.67%</a:t>
            </a:r>
            <a:r>
              <a:rPr lang="zh-CN" altLang="en-US" sz="1400" dirty="0">
                <a:latin typeface="微软雅黑" panose="020B0503020204020204" pitchFamily="34" charset="-122"/>
                <a:ea typeface="微软雅黑" panose="020B0503020204020204" pitchFamily="34" charset="-122"/>
              </a:rPr>
              <a:t>。环比增长</a:t>
            </a:r>
            <a:r>
              <a:rPr lang="en-US" altLang="zh-CN" sz="1400" dirty="0">
                <a:latin typeface="微软雅黑" panose="020B0503020204020204" pitchFamily="34" charset="-122"/>
                <a:ea typeface="微软雅黑" panose="020B0503020204020204" pitchFamily="34" charset="-122"/>
              </a:rPr>
              <a:t>1.69%</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3.04%</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使用年限在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年内车型占</a:t>
            </a:r>
            <a:r>
              <a:rPr lang="en-US" altLang="zh-CN" sz="1400" dirty="0">
                <a:latin typeface="微软雅黑" panose="020B0503020204020204" pitchFamily="34" charset="-122"/>
                <a:ea typeface="微软雅黑" panose="020B0503020204020204" pitchFamily="34" charset="-122"/>
              </a:rPr>
              <a:t>24.86%</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0.13%</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3.53%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7-10</a:t>
            </a:r>
            <a:r>
              <a:rPr lang="zh-CN" altLang="en-US" sz="1400" dirty="0">
                <a:latin typeface="微软雅黑" panose="020B0503020204020204" pitchFamily="34" charset="-122"/>
                <a:ea typeface="微软雅黑" panose="020B0503020204020204" pitchFamily="34" charset="-122"/>
              </a:rPr>
              <a:t>年的车型占</a:t>
            </a:r>
            <a:r>
              <a:rPr lang="en-US" altLang="zh-CN" sz="1400" dirty="0">
                <a:latin typeface="微软雅黑" panose="020B0503020204020204" pitchFamily="34" charset="-122"/>
                <a:ea typeface="微软雅黑" panose="020B0503020204020204" pitchFamily="34" charset="-122"/>
              </a:rPr>
              <a:t>18.89%</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1.02%</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2.22%</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年以上的车型占比为</a:t>
            </a:r>
            <a:r>
              <a:rPr lang="en-US" altLang="zh-CN" sz="1400" dirty="0">
                <a:latin typeface="微软雅黑" panose="020B0503020204020204" pitchFamily="34" charset="-122"/>
                <a:ea typeface="微软雅黑" panose="020B0503020204020204" pitchFamily="34" charset="-122"/>
              </a:rPr>
              <a:t>10.58%</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0.54%</a:t>
            </a:r>
            <a:r>
              <a:rPr lang="zh-CN" altLang="en-US" sz="1400" dirty="0">
                <a:latin typeface="微软雅黑" panose="020B0503020204020204" pitchFamily="34" charset="-122"/>
                <a:ea typeface="微软雅黑" panose="020B0503020204020204" pitchFamily="34" charset="-122"/>
              </a:rPr>
              <a:t>，较去年同期增长了</a:t>
            </a:r>
            <a:r>
              <a:rPr lang="en-US" altLang="zh-CN" sz="1400" dirty="0">
                <a:latin typeface="微软雅黑" panose="020B0503020204020204" pitchFamily="34" charset="-122"/>
                <a:ea typeface="微软雅黑" panose="020B0503020204020204" pitchFamily="34" charset="-122"/>
              </a:rPr>
              <a:t>2.70%</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从车龄结构上看，</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月份，</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年的份额较上月增长明显，其余各区间均有所下降。与去年同期相比</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年和</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年以上的份额整体有所增加。</a:t>
            </a:r>
            <a:endParaRPr lang="zh-CN" altLang="en-US" sz="2400" dirty="0"/>
          </a:p>
        </p:txBody>
      </p:sp>
      <p:grpSp>
        <p:nvGrpSpPr>
          <p:cNvPr id="3" name="组合 2">
            <a:extLst>
              <a:ext uri="{FF2B5EF4-FFF2-40B4-BE49-F238E27FC236}">
                <a16:creationId xmlns:a16="http://schemas.microsoft.com/office/drawing/2014/main" id="{00000000-0008-0000-0100-000060000000}"/>
              </a:ext>
            </a:extLst>
          </p:cNvPr>
          <p:cNvGrpSpPr/>
          <p:nvPr/>
        </p:nvGrpSpPr>
        <p:grpSpPr>
          <a:xfrm>
            <a:off x="385724" y="1092679"/>
            <a:ext cx="8400194" cy="3075642"/>
            <a:chOff x="0" y="0"/>
            <a:chExt cx="8600957" cy="3419724"/>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80779" y="15045"/>
            <a:ext cx="4220178" cy="3404679"/>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77607035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116050</TotalTime>
  <Words>2957</Words>
  <Application>Microsoft Office PowerPoint</Application>
  <PresentationFormat>全屏显示(4:3)</PresentationFormat>
  <Paragraphs>328</Paragraphs>
  <Slides>30</Slides>
  <Notes>12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2024年5月二手车各级别轿车销量分析</vt:lpstr>
      <vt:lpstr>2024年5月二手车交易车辆使用年限分析 </vt:lpstr>
      <vt:lpstr>2024年1-5月二手车交易车辆使用年限分析 </vt:lpstr>
      <vt:lpstr>PowerPoint 演示文稿</vt:lpstr>
      <vt:lpstr>PowerPoint 演示文稿</vt:lpstr>
      <vt:lpstr>2024年全国二手车均价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Luguangzhi</cp:lastModifiedBy>
  <cp:revision>5772</cp:revision>
  <dcterms:created xsi:type="dcterms:W3CDTF">2016-02-18T09:25:00Z</dcterms:created>
  <dcterms:modified xsi:type="dcterms:W3CDTF">2024-07-01T04:10:28Z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