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tags/tag20.xml" ContentType="application/vnd.openxmlformats-officedocument.presentationml.tags+xml"/>
  <Override PartName="/ppt/notesSlides/notesSlide13.xml" ContentType="application/vnd.openxmlformats-officedocument.presentationml.notesSlide+xml"/>
  <Override PartName="/ppt/tags/tag21.xml" ContentType="application/vnd.openxmlformats-officedocument.presentationml.tags+xml"/>
  <Override PartName="/ppt/notesSlides/notesSlide14.xml" ContentType="application/vnd.openxmlformats-officedocument.presentationml.notesSlide+xml"/>
  <Override PartName="/ppt/tags/tag22.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9"/>
  </p:notesMasterIdLst>
  <p:sldIdLst>
    <p:sldId id="257" r:id="rId3"/>
    <p:sldId id="293" r:id="rId4"/>
    <p:sldId id="386" r:id="rId5"/>
    <p:sldId id="331" r:id="rId6"/>
    <p:sldId id="385" r:id="rId7"/>
    <p:sldId id="388" r:id="rId8"/>
    <p:sldId id="389" r:id="rId9"/>
    <p:sldId id="387" r:id="rId10"/>
    <p:sldId id="391" r:id="rId11"/>
    <p:sldId id="390" r:id="rId12"/>
    <p:sldId id="393" r:id="rId13"/>
    <p:sldId id="394" r:id="rId14"/>
    <p:sldId id="395" r:id="rId15"/>
    <p:sldId id="397" r:id="rId16"/>
    <p:sldId id="396" r:id="rId17"/>
    <p:sldId id="311" r:id="rId18"/>
  </p:sldIdLst>
  <p:sldSz cx="9144000" cy="5143500" type="screen16x9"/>
  <p:notesSz cx="6858000" cy="9144000"/>
  <p:custDataLst>
    <p:tags r:id="rId20"/>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1" d="100"/>
          <a:sy n="121" d="100"/>
        </p:scale>
        <p:origin x="168" y="39"/>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2024-6-21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extLst>
      <p:ext uri="{BB962C8B-B14F-4D97-AF65-F5344CB8AC3E}">
        <p14:creationId xmlns:p14="http://schemas.microsoft.com/office/powerpoint/2010/main" val="4887383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a:t>
            </a:fld>
            <a:endParaRPr lang="zh-CN" altLang="en-US"/>
          </a:p>
        </p:txBody>
      </p:sp>
    </p:spTree>
    <p:extLst>
      <p:ext uri="{BB962C8B-B14F-4D97-AF65-F5344CB8AC3E}">
        <p14:creationId xmlns:p14="http://schemas.microsoft.com/office/powerpoint/2010/main" val="18032767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15</a:t>
            </a:fld>
            <a:endParaRPr lang="zh-CN" altLang="en-US"/>
          </a:p>
        </p:txBody>
      </p:sp>
    </p:spTree>
    <p:extLst>
      <p:ext uri="{BB962C8B-B14F-4D97-AF65-F5344CB8AC3E}">
        <p14:creationId xmlns:p14="http://schemas.microsoft.com/office/powerpoint/2010/main" val="5384700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16</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7.png"/><Relationship Id="rId4" Type="http://schemas.openxmlformats.org/officeDocument/2006/relationships/image" Target="../media/image6.sv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2024-6-21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pic>
        <p:nvPicPr>
          <p:cNvPr id="11" name="图片 10">
            <a:extLst>
              <a:ext uri="{FF2B5EF4-FFF2-40B4-BE49-F238E27FC236}">
                <a16:creationId xmlns:a16="http://schemas.microsoft.com/office/drawing/2014/main" id="{E5F3E296-28D1-ED2D-8AB6-7F791AE71B9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33" y="4049582"/>
            <a:ext cx="1082721" cy="1082721"/>
          </a:xfrm>
          <a:prstGeom prst="rect">
            <a:avLst/>
          </a:prstGeom>
        </p:spPr>
      </p:pic>
      <p:pic>
        <p:nvPicPr>
          <p:cNvPr id="8" name="图片 7">
            <a:extLst>
              <a:ext uri="{FF2B5EF4-FFF2-40B4-BE49-F238E27FC236}">
                <a16:creationId xmlns:a16="http://schemas.microsoft.com/office/drawing/2014/main" id="{743A240C-4B7F-1B60-0D52-70A687ECC2AE}"/>
              </a:ext>
            </a:extLst>
          </p:cNvPr>
          <p:cNvPicPr>
            <a:picLocks noChangeAspect="1"/>
          </p:cNvPicPr>
          <p:nvPr userDrawn="1"/>
        </p:nvPicPr>
        <p:blipFill>
          <a:blip r:embed="rId5"/>
          <a:stretch>
            <a:fillRect/>
          </a:stretch>
        </p:blipFill>
        <p:spPr>
          <a:xfrm>
            <a:off x="7533737" y="116401"/>
            <a:ext cx="1505762" cy="323068"/>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2024-6-21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2024-6-21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2024-6-21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2024-6-21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2024-6-21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2024-6-21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dirty="0">
                <a:solidFill>
                  <a:srgbClr val="159EBE"/>
                </a:solidFill>
                <a:latin typeface="微软雅黑" panose="020B0503020204020204" pitchFamily="34" charset="-122"/>
                <a:ea typeface="微软雅黑" panose="020B0503020204020204" pitchFamily="34" charset="-122"/>
              </a:rPr>
              <a:t>如有疑问或需求请联系秘书处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pic>
        <p:nvPicPr>
          <p:cNvPr id="5" name="图片 4">
            <a:extLst>
              <a:ext uri="{FF2B5EF4-FFF2-40B4-BE49-F238E27FC236}">
                <a16:creationId xmlns:a16="http://schemas.microsoft.com/office/drawing/2014/main" id="{67453928-D7E5-8093-4B9D-9EEEDD3ECCE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916796" y="786029"/>
            <a:ext cx="943081" cy="943081"/>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2024-6-21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2024-6-21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pic>
        <p:nvPicPr>
          <p:cNvPr id="11" name="图片 10">
            <a:extLst>
              <a:ext uri="{FF2B5EF4-FFF2-40B4-BE49-F238E27FC236}">
                <a16:creationId xmlns:a16="http://schemas.microsoft.com/office/drawing/2014/main" id="{5F32671E-6078-AD7A-3A8C-D9A3EAFD67AE}"/>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1604003"/>
            <a:ext cx="1380092" cy="460031"/>
          </a:xfrm>
          <a:prstGeom prst="rect">
            <a:avLst/>
          </a:prstGeom>
        </p:spPr>
      </p:pic>
      <p:pic>
        <p:nvPicPr>
          <p:cNvPr id="12" name="图片 11">
            <a:extLst>
              <a:ext uri="{FF2B5EF4-FFF2-40B4-BE49-F238E27FC236}">
                <a16:creationId xmlns:a16="http://schemas.microsoft.com/office/drawing/2014/main" id="{A5786980-6F3A-0BD9-14AE-05C9B362C2C1}"/>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1604003"/>
            <a:ext cx="1380092" cy="460031"/>
          </a:xfrm>
          <a:prstGeom prst="rect">
            <a:avLst/>
          </a:prstGeom>
        </p:spPr>
      </p:pic>
      <p:pic>
        <p:nvPicPr>
          <p:cNvPr id="13" name="图片 12">
            <a:extLst>
              <a:ext uri="{FF2B5EF4-FFF2-40B4-BE49-F238E27FC236}">
                <a16:creationId xmlns:a16="http://schemas.microsoft.com/office/drawing/2014/main" id="{FA6B032F-2A04-CB92-E734-0C9EAEFAB6C1}"/>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1598136"/>
            <a:ext cx="1380092" cy="460031"/>
          </a:xfrm>
          <a:prstGeom prst="rect">
            <a:avLst/>
          </a:prstGeom>
        </p:spPr>
      </p:pic>
      <p:pic>
        <p:nvPicPr>
          <p:cNvPr id="14" name="图片 13">
            <a:extLst>
              <a:ext uri="{FF2B5EF4-FFF2-40B4-BE49-F238E27FC236}">
                <a16:creationId xmlns:a16="http://schemas.microsoft.com/office/drawing/2014/main" id="{E4CCBA87-88DF-070E-328D-2610FBB0860F}"/>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3451450"/>
            <a:ext cx="1380092" cy="460031"/>
          </a:xfrm>
          <a:prstGeom prst="rect">
            <a:avLst/>
          </a:prstGeom>
        </p:spPr>
      </p:pic>
      <p:pic>
        <p:nvPicPr>
          <p:cNvPr id="15" name="图片 14">
            <a:extLst>
              <a:ext uri="{FF2B5EF4-FFF2-40B4-BE49-F238E27FC236}">
                <a16:creationId xmlns:a16="http://schemas.microsoft.com/office/drawing/2014/main" id="{18E05D9C-1881-E3AC-31C5-9575976CB17E}"/>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3451450"/>
            <a:ext cx="1380092" cy="460031"/>
          </a:xfrm>
          <a:prstGeom prst="rect">
            <a:avLst/>
          </a:prstGeom>
        </p:spPr>
      </p:pic>
      <p:pic>
        <p:nvPicPr>
          <p:cNvPr id="16" name="图片 15">
            <a:extLst>
              <a:ext uri="{FF2B5EF4-FFF2-40B4-BE49-F238E27FC236}">
                <a16:creationId xmlns:a16="http://schemas.microsoft.com/office/drawing/2014/main" id="{C41D7E59-91B5-F66C-B313-A44AF0B77DD4}"/>
              </a:ext>
            </a:extLst>
          </p:cNvPr>
          <p:cNvPicPr>
            <a:picLocks noChangeAspect="1"/>
          </p:cNvPicPr>
          <p:nvPr userDrawn="1"/>
        </p:nvPicPr>
        <p:blipFill>
          <a:blip r:embed="rId2" cstate="print">
            <a:alphaModFix amt="8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3445583"/>
            <a:ext cx="1380092" cy="460031"/>
          </a:xfrm>
          <a:prstGeom prst="rect">
            <a:avLst/>
          </a:prstGeom>
        </p:spPr>
      </p:pic>
      <p:pic>
        <p:nvPicPr>
          <p:cNvPr id="17" name="图片 16">
            <a:extLst>
              <a:ext uri="{FF2B5EF4-FFF2-40B4-BE49-F238E27FC236}">
                <a16:creationId xmlns:a16="http://schemas.microsoft.com/office/drawing/2014/main" id="{71D17C44-E62F-4304-704E-5806940B8382}"/>
              </a:ext>
            </a:extLst>
          </p:cNvPr>
          <p:cNvPicPr>
            <a:picLocks noChangeAspect="1"/>
          </p:cNvPicPr>
          <p:nvPr userDrawn="1"/>
        </p:nvPicPr>
        <p:blipFill>
          <a:blip r:embed="rId4"/>
          <a:stretch>
            <a:fillRect/>
          </a:stretch>
        </p:blipFill>
        <p:spPr>
          <a:xfrm>
            <a:off x="7785066" y="288037"/>
            <a:ext cx="1142382" cy="245103"/>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2024-6-21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2024-6-21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2024-6-21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2024-6-21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2024-6-21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2024-6-21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2024-6-21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2024-6-21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05A935AD-7A3A-50FA-56F0-1538BA30AE98}"/>
              </a:ext>
            </a:extLst>
          </p:cNvPr>
          <p:cNvGraphicFramePr>
            <a:graphicFrameLocks noChangeAspect="1"/>
          </p:cNvGraphicFramePr>
          <p:nvPr userDrawn="1">
            <p:custDataLst>
              <p:tags r:id="rId13"/>
            </p:custDataLst>
            <p:extLst>
              <p:ext uri="{D42A27DB-BD31-4B8C-83A1-F6EECF244321}">
                <p14:modId xmlns:p14="http://schemas.microsoft.com/office/powerpoint/2010/main" val="3365312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2024-6-21</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10A1D8A3-03C9-AC49-7396-DC273462DDB5}"/>
              </a:ext>
            </a:extLst>
          </p:cNvPr>
          <p:cNvGraphicFramePr>
            <a:graphicFrameLocks noChangeAspect="1"/>
          </p:cNvGraphicFramePr>
          <p:nvPr userDrawn="1">
            <p:custDataLst>
              <p:tags r:id="rId13"/>
            </p:custDataLst>
            <p:extLst>
              <p:ext uri="{D42A27DB-BD31-4B8C-83A1-F6EECF244321}">
                <p14:modId xmlns:p14="http://schemas.microsoft.com/office/powerpoint/2010/main" val="2120426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2024-6-21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1.emf"/><Relationship Id="rId4" Type="http://schemas.openxmlformats.org/officeDocument/2006/relationships/oleObject" Target="../embeddings/oleObject13.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1.emf"/><Relationship Id="rId4" Type="http://schemas.openxmlformats.org/officeDocument/2006/relationships/oleObject" Target="../embeddings/oleObject14.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1.emf"/><Relationship Id="rId4" Type="http://schemas.openxmlformats.org/officeDocument/2006/relationships/oleObject" Target="../embeddings/oleObject15.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2.xml"/><Relationship Id="rId5" Type="http://schemas.openxmlformats.org/officeDocument/2006/relationships/image" Target="../media/image1.emf"/><Relationship Id="rId4" Type="http://schemas.openxmlformats.org/officeDocument/2006/relationships/oleObject" Target="../embeddings/oleObject16.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emf"/><Relationship Id="rId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569330" y="4388555"/>
            <a:ext cx="262123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中国汽车流通协会乘用车市场信息联席分会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2024</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6</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关于加强新能源汽车</a:t>
            </a:r>
            <a:endPar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安全管理涉及的法规标准分析</a:t>
            </a: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636FB1D6-EA43-634B-9817-A1122BD945AA}"/>
              </a:ext>
            </a:extLst>
          </p:cNvPr>
          <p:cNvGraphicFramePr>
            <a:graphicFrameLocks noChangeAspect="1"/>
          </p:cNvGraphicFramePr>
          <p:nvPr>
            <p:custDataLst>
              <p:tags r:id="rId1"/>
            </p:custDataLst>
            <p:extLst>
              <p:ext uri="{D42A27DB-BD31-4B8C-83A1-F6EECF244321}">
                <p14:modId xmlns:p14="http://schemas.microsoft.com/office/powerpoint/2010/main" val="246965010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CA298E91-CA6E-6679-813E-C6F420EA1F24}"/>
              </a:ext>
            </a:extLst>
          </p:cNvPr>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新能源汽车安全管理涉及的现行法规标准分析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5" name="矩形 4">
            <a:extLst>
              <a:ext uri="{FF2B5EF4-FFF2-40B4-BE49-F238E27FC236}">
                <a16:creationId xmlns:a16="http://schemas.microsoft.com/office/drawing/2014/main" id="{EF3B3723-1D5F-2A2F-5A5B-E33C0A99A17F}"/>
              </a:ext>
            </a:extLst>
          </p:cNvPr>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关于国家标准</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燃料电池电动汽车碰撞后安全</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日，市场监管总局、国家标准委发布实施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44131-2024《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燃料电池电动汽车碰撞后安全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标准。本标准规定了燃料电池电动汽车碰撞后的特殊安全要求及试验方法，适用于使用压缩气态氢且车载氢系统标称工作压力不超过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70 </a:t>
            </a:r>
            <a:r>
              <a:rPr lang="en-US" altLang="zh-CN" sz="1500" dirty="0" err="1">
                <a:latin typeface="微软雅黑" panose="020B0503020204020204" pitchFamily="34" charset="-122"/>
                <a:ea typeface="微软雅黑" panose="020B0503020204020204" pitchFamily="34" charset="-122"/>
                <a:cs typeface="微软雅黑" panose="020B0503020204020204" pitchFamily="34" charset="-122"/>
                <a:sym typeface="+mn-ea"/>
              </a:rPr>
              <a:t>MPa</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M</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N</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燃料电池电动汽车。本标准规定了燃料电池电动汽车碰撞后应满足的整车氢气泄漏量、乘员舱氢气泄漏率，以及储氢气瓶的安装强度要求和试验方法，可有效提升燃料电池电动汽车碰撞后的安全性，保障乘用人员生命财产安全。</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随着汽车保有量的增加，道路交通事故频发。燃料电池电动汽车碰撞发生后，相对于传统汽车和电动汽车，除去乘员伤害、电路短路、人员触电、电解液泄漏甚至起火、爆炸等风险之外，还存在碰撞后氢系统泄漏、氢气起火爆炸、人员窒息等风险。此前国内还没有专门针对燃料电池电动汽车碰撞后安全要求的试验标准。本标准是我国燃料电池电动汽车安全标准体系的重要组成部分，对于保证燃料电池电动汽车碰撞安全性至关重要。本标准的发布实施完善了我国的燃料电池电动汽车安全标准体系，填补了燃料电池电动汽车碰撞方面标准的空白，有助于燃料电池电动汽车产业的良好发展。</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0CB5EB6-4C5F-4427-4087-507A16498D4A}"/>
              </a:ext>
            </a:extLst>
          </p:cNvPr>
          <p:cNvGraphicFramePr>
            <a:graphicFrameLocks noChangeAspect="1"/>
          </p:cNvGraphicFramePr>
          <p:nvPr>
            <p:custDataLst>
              <p:tags r:id="rId1"/>
            </p:custDataLst>
            <p:extLst>
              <p:ext uri="{D42A27DB-BD31-4B8C-83A1-F6EECF244321}">
                <p14:modId xmlns:p14="http://schemas.microsoft.com/office/powerpoint/2010/main" val="40225608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1D98995B-1305-2A8F-A097-ACD5D73D1FBB}"/>
              </a:ext>
            </a:extLst>
          </p:cNvPr>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新能源汽车安全管理涉及的现行法规标准分析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5" name="矩形 4">
            <a:extLst>
              <a:ext uri="{FF2B5EF4-FFF2-40B4-BE49-F238E27FC236}">
                <a16:creationId xmlns:a16="http://schemas.microsoft.com/office/drawing/2014/main" id="{50FF6D8C-F228-8ABD-1680-1F5C6A8121F1}"/>
              </a:ext>
            </a:extLst>
          </p:cNvPr>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关于开展智能网联汽车准入和上路通行试点工作</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日，工信部装备工业一司发布消息称，按照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关于开展智能网联汽车准入和上路通行试点工作的通知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有关工作安排，经汽车生产企业和使用主体组成联合体自愿申报、车辆拟运行城市人民政府同意、所在地省级主管部门审核推荐，工业和信息化部等四部委组织专家对首次集中申报的方案进行了初审和择优评审，研究确定了九个进入试点的联合体，分别是：重庆长安汽车股份有限公司和重庆长安车联科技有限公司；比亚迪汽车工业有限公司和深圳市东潮出行科技有限公司；广汽乘用车有限公司和广州祺宸科技有限公司；上海汽车集团股份有限公司和上海赛可出行科技服务有限公司；北汽蓝谷麦格纳汽车有限公司和北京出行汽车服务有限公司；中国第一汽车集团有限公司和一汽出行科技有限公司；上汽红岩汽车有限公司和上海友道智途科技有限公司；宇通客车股份有限公司和郑州市公共交通集团有限公司；蔚来汽车科技（安徽）有限公司和上海蔚来汽车有限公司。通过开展试点工作，引导智能网联汽车生产企业和使用主体加强能力建设，在保障安全的前提下，促进智能网联汽车产品的功能、性能提升和产业生态的迭代优化，推动智能网联汽车产业高质量发展。</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244C5C67-FB8B-0DBD-2318-57DFD7119532}"/>
              </a:ext>
            </a:extLst>
          </p:cNvPr>
          <p:cNvGraphicFramePr>
            <a:graphicFrameLocks noChangeAspect="1"/>
          </p:cNvGraphicFramePr>
          <p:nvPr>
            <p:custDataLst>
              <p:tags r:id="rId1"/>
            </p:custDataLst>
            <p:extLst>
              <p:ext uri="{D42A27DB-BD31-4B8C-83A1-F6EECF244321}">
                <p14:modId xmlns:p14="http://schemas.microsoft.com/office/powerpoint/2010/main" val="69285524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A019B27C-5180-3F74-A585-6C58A5D6C6DB}"/>
              </a:ext>
            </a:extLst>
          </p:cNvPr>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新能源汽车安全管理涉及的现行法规标准分析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5" name="矩形 4">
            <a:extLst>
              <a:ext uri="{FF2B5EF4-FFF2-40B4-BE49-F238E27FC236}">
                <a16:creationId xmlns:a16="http://schemas.microsoft.com/office/drawing/2014/main" id="{F67C2B26-DFCE-B6E7-6902-F4BD98E67CAA}"/>
              </a:ext>
            </a:extLst>
          </p:cNvPr>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年新能源汽车安全隐患排查工作的通知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日，工信部装备工业发展中心印发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关于开展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年新能源汽车安全隐患排查工作的通知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企业排查提出五项要求：一是产品质量安全排查。应协同动力电池生产企业，联合排查动力电池等关键系统运行状态异常（如电池系统碰撞、变形、过水、温度异常、电压异常、电流异常和绝缘异常等）情况；应对新能源整车质量安全排查。包括对存在失效风险的关键电子控制系统进行排查；对运行在极端天气（如暴雨等自然灾害）或特殊工况场景（如高温、高寒、高湿等）下的新能源汽车质量安全风险进行排查。二是运行监测安全排查。应排查新能源汽车产品接入本企业监测平台和安全运行状态信息监测情况，排查新能源汽车安全运行状态，排查特殊状态新能源汽车安全隐患情况。三是售后服务安全排查。应排查产品维护保养、故障报警信息闭环处置、用户安全教育等方面的服务情况，排查售后服务过程中供应商管理、服务和协同情况。四是安全事故排查。应深入排查历年新能源汽车安全事故情况。同一车型出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起及以上起火燃烧事故的，制定相关车型安全隐患排查计划，落实处置措施。应对驾驶失控风险的车辆进行排查和管控。五是新能源安全体系建设情况自查。</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244C5C67-FB8B-0DBD-2318-57DFD711953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2" name="think-cell data - do not delete" hidden="1">
                        <a:extLst>
                          <a:ext uri="{FF2B5EF4-FFF2-40B4-BE49-F238E27FC236}">
                            <a16:creationId xmlns:a16="http://schemas.microsoft.com/office/drawing/2014/main" id="{244C5C67-FB8B-0DBD-2318-57DFD711953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48C82E8A-8048-FF8C-5561-019B9D467A29}"/>
              </a:ext>
            </a:extLst>
          </p:cNvPr>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新能源汽车安全管理涉及的征求意见的法规标准分析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a:extLst>
              <a:ext uri="{FF2B5EF4-FFF2-40B4-BE49-F238E27FC236}">
                <a16:creationId xmlns:a16="http://schemas.microsoft.com/office/drawing/2014/main" id="{0A7933FB-0BAE-EE2F-4562-8567C3F71931}"/>
              </a:ext>
            </a:extLst>
          </p:cNvPr>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乘用车制动系统技术要求及试验方法（征求意见稿）</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日，工业和信息化部装备工业一司公开征求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乘用车制动系统技术要求及试验方法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强制性国家标准的意见。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乘用车制动系统技术要求及试验方法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稿）的主要内容除前言外包括：范围、规范性引用文件、术语和定义、符号和缩略语、结构和功能要求、试验和性能要求、车型型式的变更和扩展、试验方法、实施日期，共九章，以及六个附录。本文件规定了乘用车制动系统的技术要求和试验方法。本文件适用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15089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M1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类车辆。文件是对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21670—2008《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乘用车制动系统技术要求及试验方法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的修订。随着车辆电动化和智能化的快速发展，乘用车制动系统的结构形式也进行了多个阶段的迭代和升级，先后经历了传统机械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液压制动、电子液压制动等发展阶段。而各种新功能和新技术在车辆上的应用，也对汽车制动系统提出了新的要求。不仅要求制动系统具备足够的制动效能，还要具备足够的响应速度、控制能力以及失效后的安全保障。因此，目前标准中的部分指标和要求已不适应和匹配最新的产业发展情况，有必要结合最新的发展趋势开展标准修订，制定符合技术现状、适应智能化、电子化发展的乘用车制动强制性国家标准。</a:t>
            </a:r>
          </a:p>
        </p:txBody>
      </p:sp>
    </p:spTree>
    <p:extLst>
      <p:ext uri="{BB962C8B-B14F-4D97-AF65-F5344CB8AC3E}">
        <p14:creationId xmlns:p14="http://schemas.microsoft.com/office/powerpoint/2010/main" val="3537344934"/>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244C5C67-FB8B-0DBD-2318-57DFD711953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2" name="think-cell data - do not delete" hidden="1">
                        <a:extLst>
                          <a:ext uri="{FF2B5EF4-FFF2-40B4-BE49-F238E27FC236}">
                            <a16:creationId xmlns:a16="http://schemas.microsoft.com/office/drawing/2014/main" id="{244C5C67-FB8B-0DBD-2318-57DFD711953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164847A5-2D3B-38B0-4A1A-8B58B55B9F81}"/>
              </a:ext>
            </a:extLst>
          </p:cNvPr>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新能源汽车安全管理涉及的征求意见的法规标准分析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a:extLst>
              <a:ext uri="{FF2B5EF4-FFF2-40B4-BE49-F238E27FC236}">
                <a16:creationId xmlns:a16="http://schemas.microsoft.com/office/drawing/2014/main" id="{CAEF3194-4D50-F504-FE86-07414149672E}"/>
              </a:ext>
            </a:extLst>
          </p:cNvPr>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电动汽车用动力蓄电池安全要求（征求意见稿）（</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日，工业和信息化部装备工业一司公开征求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强制性国家标准的意见。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稿）的主要内容除前言、引言外包括：范围、规范性引用文件、术语和定义、符号和缩略语、安全要求、试验条件、试验准备、试验方法，共八章，以及三个附录。本文件规定了电动汽车用动力蓄电池（以下简称电池）单体、电池包或系统的安全要求和试验方法。本文件适用于电动汽车用动力蓄电池。本文件是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38031—2020《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的修订。</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38031—2020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从实际应用工况场景出发，加强了对电池包和系统的安全要求，并提出了热扩散安全要求，提升了企业对于电池单体热失控引发危险的重视程度，对降低产品热失控事故起到了积极作用。随着新能源汽车保有量快速增加，电动汽车起火事故仍时有发生。通过对近年来电动汽车安全事故的经验总结，行业对于动力电池在实际应用场景下的失效机制也有了进一步的认识。基于此，有必要修订完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38031《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，进一步提升安全要求，筑牢动力电池安全底线，维护消费者生命财产安全。</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4159068554"/>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244C5C67-FB8B-0DBD-2318-57DFD711953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2" name="think-cell data - do not delete" hidden="1">
                        <a:extLst>
                          <a:ext uri="{FF2B5EF4-FFF2-40B4-BE49-F238E27FC236}">
                            <a16:creationId xmlns:a16="http://schemas.microsoft.com/office/drawing/2014/main" id="{244C5C67-FB8B-0DBD-2318-57DFD711953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22DBDA51-EA5B-047B-CC9D-DCE8E656C0ED}"/>
              </a:ext>
            </a:extLst>
          </p:cNvPr>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新能源汽车安全管理涉及的征求意见的法规标准分析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a:extLst>
              <a:ext uri="{FF2B5EF4-FFF2-40B4-BE49-F238E27FC236}">
                <a16:creationId xmlns:a16="http://schemas.microsoft.com/office/drawing/2014/main" id="{CF7A0043-025A-DD13-F90B-CF7D414A1455}"/>
              </a:ext>
            </a:extLst>
          </p:cNvPr>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电动汽车用动力蓄电池安全要求（征求意见稿）（</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（征求意见稿）将代替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38031—2020《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主要技术变化包括范围、异常终止条件要求、温度冲击试验、盐雾试验、电池系统保护类试验、电池包或系统挤压试验、外部火烧试验、热扩散分析及验证、电池单体充电后安全、电池包或系统底部防护，共十个方面。特别值得关注的是，新标准征求意见稿编制说明中指出，行业调研显示，截止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月，已有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企业已具备“不起火、不爆炸”技术储备，基于上述情况，研究组一致认为将热扩散要求提升至“不起火、不爆炸”具备技术可行性，还要提前报警。从测试执行角度，意见稿要求只要触发热失控，无论是否发生热扩散，均需要提供报警信号。另外，对热事件报警信号的发出时间也作了要求，即“报警信号的发出时间应不晚于触发电池热失控之后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5min”</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。在触发方法方面，对现有的针刺、外部加热方法进行了修改，并新增内部加热方法作为热失控触发方法进行补充。针刺触发方法中，将针刺速度由“</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0.1mm/s</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10mm/s”</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改为“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0.1mm/s</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1mm/s”</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，补充了针刺停止条件。另外，对电池包针刺孔位置的密封要求也作了补充。总之确保万无一失。</a:t>
            </a:r>
          </a:p>
        </p:txBody>
      </p:sp>
    </p:spTree>
    <p:extLst>
      <p:ext uri="{BB962C8B-B14F-4D97-AF65-F5344CB8AC3E}">
        <p14:creationId xmlns:p14="http://schemas.microsoft.com/office/powerpoint/2010/main" val="497818408"/>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AC204C00-8E6F-140F-DF32-1A90EA3A5953}"/>
              </a:ext>
            </a:extLst>
          </p:cNvPr>
          <p:cNvGraphicFramePr>
            <a:graphicFrameLocks noChangeAspect="1"/>
          </p:cNvGraphicFramePr>
          <p:nvPr>
            <p:custDataLst>
              <p:tags r:id="rId1"/>
            </p:custDataLst>
            <p:extLst>
              <p:ext uri="{D42A27DB-BD31-4B8C-83A1-F6EECF244321}">
                <p14:modId xmlns:p14="http://schemas.microsoft.com/office/powerpoint/2010/main" val="405860548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矩形 2">
            <a:extLst>
              <a:ext uri="{FF2B5EF4-FFF2-40B4-BE49-F238E27FC236}">
                <a16:creationId xmlns:a16="http://schemas.microsoft.com/office/drawing/2014/main" id="{BAB29C9C-81A7-2EC7-B08A-DDE4499A01F5}"/>
              </a:ext>
            </a:extLst>
          </p:cNvPr>
          <p:cNvSpPr/>
          <p:nvPr/>
        </p:nvSpPr>
        <p:spPr>
          <a:xfrm>
            <a:off x="254636" y="795655"/>
            <a:ext cx="8555878"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工业一司、国家市场监督管理总局质量发展局、国家消防救援局消防监督司联合召开加强新能源汽车安全管理工作视频会，分析研判新能源汽车安全形势，研究部署本年度新能源汽车安全管理工作，保障产业健康可持续发展。会议要求，车辆生产企业和动力电池生产企业要严格落实产品安全质量主体责任，履行应尽的责任义务，在产品研发设计、生产制造、测试验证、使用维保等全链条做好风险防范，切实履行产品安全事故报告、缺陷产品召回等法定义务，不断提升新能源汽车产品质量安全水平。</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2015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年以来，国务院及有关部委对个别地区出现的新能源汽车起火、自燃、热失控等安全事故高度重视，工业和信息化部连续多年开展新能源汽车安全隐患排查工作。</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日，工业和信息化部装备工业发展中心印发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关于开展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年新能源汽车安全隐患排查工作的通知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。近年来，国务院及有关部委对加强新能源汽车安全管理发布了多项法规标准，</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旨在加快构建系统、科学、规范的新能源汽车安全体系。因此，有必要对加强新能源汽车安全管理涉及的法规标准进行认真分析，以期新能源汽车及动力电池生产企业更加高度重视，促进新能源汽车安全高质量发展。</a:t>
            </a:r>
            <a:endPar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837AE4A-4EB9-4BC7-D13C-EC7F4E9C6710}"/>
              </a:ext>
            </a:extLst>
          </p:cNvPr>
          <p:cNvGraphicFramePr>
            <a:graphicFrameLocks noChangeAspect="1"/>
          </p:cNvGraphicFramePr>
          <p:nvPr>
            <p:custDataLst>
              <p:tags r:id="rId1"/>
            </p:custDataLst>
            <p:extLst>
              <p:ext uri="{D42A27DB-BD31-4B8C-83A1-F6EECF244321}">
                <p14:modId xmlns:p14="http://schemas.microsoft.com/office/powerpoint/2010/main" val="100439202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30AEE363-41C7-B595-4DA0-E5E1A966B8F4}"/>
              </a:ext>
            </a:extLst>
          </p:cNvPr>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加强新能源汽车安全管理的重要性分析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5" name="矩形 4">
            <a:extLst>
              <a:ext uri="{FF2B5EF4-FFF2-40B4-BE49-F238E27FC236}">
                <a16:creationId xmlns:a16="http://schemas.microsoft.com/office/drawing/2014/main" id="{BB32ECB1-F48E-5681-279D-AC9DA9A79251}"/>
              </a:ext>
            </a:extLst>
          </p:cNvPr>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落实新能源汽车产业发展规划对产品安全的要求</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落实</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对产品安全的要求，主要包括以下三点。一是到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年，我国新能源汽车市场竞争力明显增强，动力电池、驱动电机、车用操作系统等关键技术取得重大突破，安全水平全面提升。力争经过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持续努力，我国新能源汽车核心技术达到国际先进水平，质量品牌具备较强国际竞争力。二是提高技术创新能力。研发新一代模块化高性能整车平台，攻关纯电动汽车底盘一体化设计、多能源动力系统集成技术，突破整车智能能量管理控制、轻量化、低摩阻等共性节能技术，提升电池管理、充电连接、结构设计等安全技术水平，提高新能源汽车整车综合性能。三是强化质量安全保障。健全安全保障体系。落实企业负责、政府监管、行业自律、社会监督相结合的安全生产机制。强化企业对产品安全的主体责任，落实生产者责任延伸制度，加强对整车及动力电池、电控等关键系统的质量安全管理、安全状态监测和维修保养检测。健全新能源汽车整车、零部件以及维修保养检测、充换电等安全标准和法规制度，加强安全生产监督管理和新能源汽车安全召回管理。鼓励行业组织加强技术交流，梳理总结经验，指导企业不断提升安全水平。</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127F1C35-98F3-0592-7A51-E6D13E12ACD2}"/>
              </a:ext>
            </a:extLst>
          </p:cNvPr>
          <p:cNvGraphicFramePr>
            <a:graphicFrameLocks noChangeAspect="1"/>
          </p:cNvGraphicFramePr>
          <p:nvPr>
            <p:custDataLst>
              <p:tags r:id="rId1"/>
            </p:custDataLst>
            <p:extLst>
              <p:ext uri="{D42A27DB-BD31-4B8C-83A1-F6EECF244321}">
                <p14:modId xmlns:p14="http://schemas.microsoft.com/office/powerpoint/2010/main" val="14531647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40B02E0B-4E19-11D2-230B-167CE66EC036}"/>
              </a:ext>
            </a:extLst>
          </p:cNvPr>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加强新能源汽车安全管理的重要性分析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5" name="矩形 4">
            <a:extLst>
              <a:ext uri="{FF2B5EF4-FFF2-40B4-BE49-F238E27FC236}">
                <a16:creationId xmlns:a16="http://schemas.microsoft.com/office/drawing/2014/main" id="{CD6FBD2F-94BD-2302-1BB0-52ABA83A261B}"/>
              </a:ext>
            </a:extLst>
          </p:cNvPr>
          <p:cNvSpPr/>
          <p:nvPr/>
        </p:nvSpPr>
        <p:spPr>
          <a:xfrm>
            <a:off x="214630" y="645160"/>
            <a:ext cx="8660429"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加强新能源汽车安全管理对确保消费者人身财产安全的紧迫性和重要性</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市场的飞速发展，带来了交通工具革命性的变革。随着电动车、混合动力车等新能源车型逐渐普及，以及智能网联汽车的发展，其安全问题日益受到社会各界的关注。国内外多起新能源汽车安全事故引发了广泛讨论，从而突显出加强新能源汽车安全管理的紧迫性和重要性。</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的安全问题不容忽视。一方面，电池安全问题频发，包括电池过热、自燃等事故屡见不鲜，严重威胁着消费者的生命财产安全。另一方面，新能源汽车在设计和制造过程中的某些技术问题，如电池管理系统的不稳定、自动驾驶软件的缺陷等，也可能成为安全隐患。新能源汽车起火，火势蔓延得比较迅速，给车内乘员留下的自救时间比较短。近年来，为提高新能源汽车安全性能，国家也出台了相关的技术标准，例如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38031-2020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）国标中，强制要求电池单体发生热失控后，电池系统在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分钟内不起火不爆炸，为乘员预留安全逃生时间。但是从目前来看，该项要求还要进行修改完善。因此，现有的汽车安全标准已不能完全适应新能源汽车的特点。为确保消费者人身财产安全，必须制定和完善专门针对新能源汽车的安全法规和标准。</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01F8F4E3-147B-9B10-1214-BE6F32145DF2}"/>
              </a:ext>
            </a:extLst>
          </p:cNvPr>
          <p:cNvGraphicFramePr>
            <a:graphicFrameLocks noChangeAspect="1"/>
          </p:cNvGraphicFramePr>
          <p:nvPr>
            <p:custDataLst>
              <p:tags r:id="rId1"/>
            </p:custDataLst>
            <p:extLst>
              <p:ext uri="{D42A27DB-BD31-4B8C-83A1-F6EECF244321}">
                <p14:modId xmlns:p14="http://schemas.microsoft.com/office/powerpoint/2010/main" val="331448655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764430DC-6523-03D3-DB48-EB4209B83D46}"/>
              </a:ext>
            </a:extLst>
          </p:cNvPr>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新能源汽车安全管理涉及的现行法规标准分析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5" name="矩形 4">
            <a:extLst>
              <a:ext uri="{FF2B5EF4-FFF2-40B4-BE49-F238E27FC236}">
                <a16:creationId xmlns:a16="http://schemas.microsoft.com/office/drawing/2014/main" id="{C9C53D1B-D19E-9D94-3167-2C4CA274BB2F}"/>
              </a:ext>
            </a:extLst>
          </p:cNvPr>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关于电动汽车三项强制性国家标准</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日，市场监管总局、国家标准委批准发布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电动汽车安全要求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电动客车安全要求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三项强制性国家标准，自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日起开始实施。</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GB 18384-2020《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电动汽车安全要求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了电动汽车的电气安全和功能安全要求，增加了电池系统热事件报警信号要求，能够第一时间给驾乘人员安全提醒；强化了整车防水、绝缘电阻及监控要求，以降低车辆在正常使用、涉水等情况下的安全风险；优化了绝缘电阻、电容耦合等试验方法，以提高试验检测精度，保障整车高压电安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GB 38032-2020《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电动客车安全要求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电动汽车安全要求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标准基础上，对电动客车电池仓部位碰撞、充电系统、整车防水试验条件及要求等提出了更为严格的安全要求，增加了高压部件阻燃要求和电池系统最小管理单元热失控考核要求，进一步提升电动客车火灾事故风险防范能力。</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GB 38031-2020《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重点强化了电池系统热安全、机械安全、电气安全以及功能安全要求。特别是标准增加了电池系统热扩散试验，要求电池单体发生热失控后，电池系统在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分钟内不起火不爆炸，为乘员预留安全逃生时间。</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910E034B-68F2-E8E0-A3C8-CBAEF0631888}"/>
              </a:ext>
            </a:extLst>
          </p:cNvPr>
          <p:cNvGraphicFramePr>
            <a:graphicFrameLocks noChangeAspect="1"/>
          </p:cNvGraphicFramePr>
          <p:nvPr>
            <p:custDataLst>
              <p:tags r:id="rId1"/>
            </p:custDataLst>
            <p:extLst>
              <p:ext uri="{D42A27DB-BD31-4B8C-83A1-F6EECF244321}">
                <p14:modId xmlns:p14="http://schemas.microsoft.com/office/powerpoint/2010/main" val="30977486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4C821BB8-3415-BB24-C3CC-B1E7CFC716C2}"/>
              </a:ext>
            </a:extLst>
          </p:cNvPr>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新能源汽车安全管理涉及的现行法规标准分析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5" name="矩形 4">
            <a:extLst>
              <a:ext uri="{FF2B5EF4-FFF2-40B4-BE49-F238E27FC236}">
                <a16:creationId xmlns:a16="http://schemas.microsoft.com/office/drawing/2014/main" id="{8CD3C5F8-A9BB-0F52-095A-0C976F6C2FB5}"/>
              </a:ext>
            </a:extLst>
          </p:cNvPr>
          <p:cNvSpPr/>
          <p:nvPr/>
        </p:nvSpPr>
        <p:spPr>
          <a:xfrm>
            <a:off x="214630" y="645160"/>
            <a:ext cx="8638914"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关于实施电动汽车强制性国家标准的通知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日，工业和信息化部装备中心印发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关于实施电动汽车强制性国家标准的通知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。为促进新能源汽车行业整体安全水平提升，在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产品准入管理中提前实施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电动汽车安全要求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电动客车安全要求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三项强制性国家标准。即在标准实施日期</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日之前，允许企业根据自身情况提前执行以上强制性国家标准。具体要求：</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日前，</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管理中上述三项强制性标准与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新能源汽车生产企业及产品准入管理规定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号部令）中相关新能源汽车产品专项检验项目依据标准并行。企业申请产品准入时，可依据以上三项电动汽车强制性标准进行检验检测，相关检验检测报告做为产品准入的依据。</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二、在并行期间，实施以上三项电动汽车强制性标准时，应分别按照标准规定的替代关系执行。</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三、 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日起，以上三项电动汽车强制性国家标准正式实施，并替代相关新能源汽车产品专项检验项目依据标准，以及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关于实施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&lt;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电动汽车用动力蓄电池系统热扩散乘员保护测试规范（试行）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有关事项的通知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（装备中心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[2019]869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号）的文件要求。</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47C09F4-54AE-EC8F-7F58-C4CA58F5A725}"/>
              </a:ext>
            </a:extLst>
          </p:cNvPr>
          <p:cNvGraphicFramePr>
            <a:graphicFrameLocks noChangeAspect="1"/>
          </p:cNvGraphicFramePr>
          <p:nvPr>
            <p:custDataLst>
              <p:tags r:id="rId1"/>
            </p:custDataLst>
            <p:extLst>
              <p:ext uri="{D42A27DB-BD31-4B8C-83A1-F6EECF244321}">
                <p14:modId xmlns:p14="http://schemas.microsoft.com/office/powerpoint/2010/main" val="29513834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007FDE5E-F84D-534B-AD4C-BAF2CC1476BA}"/>
              </a:ext>
            </a:extLst>
          </p:cNvPr>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新能源汽车安全管理涉及的现行法规标准分析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5" name="矩形 4">
            <a:extLst>
              <a:ext uri="{FF2B5EF4-FFF2-40B4-BE49-F238E27FC236}">
                <a16:creationId xmlns:a16="http://schemas.microsoft.com/office/drawing/2014/main" id="{E78816CA-4484-CB81-C18B-E74C4A9F5B87}"/>
              </a:ext>
            </a:extLst>
          </p:cNvPr>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关于加强智能网联汽车生产企业及产品准入管理的意见</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关于加强智能网联汽车生产企业及产品准入管理的意见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。制定实施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既是推动产业发展的需要，也是坚守安全底线的要求。汽车智能化、网联化发展在带来便利的同时，也会产生诸如未经授权的个人信息和重要数据采集、利用等数据安全问题，网络攻击、网络侵入等网络安全问题，驾驶自动化系统随机故障、功能不足等引发的道路交通安全问题，以及在线升级改变车辆功能、性能可能引入的安全风险。因此，迫切需要制定加强智能网联汽车生产企业及产品准入管理，明确汽车数据安全、网络安全、在线升级等管理要求，指导企业加强能力建设，严把产品质量安全关，切实维护公民生命、财产安全和公共安全。</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五个方面、十一项具体要求。一是明确管理范围、强化企业主体责任；二是加强数据和网络安全管理能力；三是规范软件在线升级；四是加强产品管理；五是完善保障措施。总体要求是，压实企业主体责任，加强汽车数据安全、网络安全、软件升级、功能安全和预期功能安全管理，保证产品质量和生产一致性，推动智能网联汽车产业高质量发展。</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D5430CA9-723B-3ED0-810C-2F5BF4B7AAE0}"/>
              </a:ext>
            </a:extLst>
          </p:cNvPr>
          <p:cNvGraphicFramePr>
            <a:graphicFrameLocks noChangeAspect="1"/>
          </p:cNvGraphicFramePr>
          <p:nvPr>
            <p:custDataLst>
              <p:tags r:id="rId1"/>
            </p:custDataLst>
            <p:extLst>
              <p:ext uri="{D42A27DB-BD31-4B8C-83A1-F6EECF244321}">
                <p14:modId xmlns:p14="http://schemas.microsoft.com/office/powerpoint/2010/main" val="232547885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82423BEF-632F-8C46-2470-52CB488EE283}"/>
              </a:ext>
            </a:extLst>
          </p:cNvPr>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新能源汽车安全管理涉及的现行法规标准分析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5" name="矩形 4">
            <a:extLst>
              <a:ext uri="{FF2B5EF4-FFF2-40B4-BE49-F238E27FC236}">
                <a16:creationId xmlns:a16="http://schemas.microsoft.com/office/drawing/2014/main" id="{BCFE52D9-50C9-6C99-2A40-4F88268F0FD9}"/>
              </a:ext>
            </a:extLst>
          </p:cNvPr>
          <p:cNvSpPr/>
          <p:nvPr/>
        </p:nvSpPr>
        <p:spPr>
          <a:xfrm>
            <a:off x="214630" y="645160"/>
            <a:ext cx="8638914" cy="397031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关于试行汽车安全沙盒监管制度的通告</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日，市场监管总局等五部委联合印发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关于试行汽车安全沙盒监管制度的通告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的主要内容包括：目的意义、范围对象、工作流程、包容审慎监管、组织保障，共五个方面。</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出，当前，汽车产业电动化、智能化、网联化、共享化加快融合发展，传统安全问题与新型安全问题叠加，汽车安全形势复杂多变。为更好保护消费者人身财产和社会公共安全，完善汽车新技术、新业态、新模式安全监管方式，根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缺陷汽车产品召回管理条例</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拟在汽车安全领域试行沙盒监管制度。汽车安全沙盒监管是在后市场阶段针对车辆应用的前沿技术进行深度安全测试的机制，主要目的是引导企业查找问题、改进设计、降低风险。沙盒监管的对象是在车辆中使用的环境感知、智能决策、协同控制等前沿技术，或实现各级别自动驾驶、远程升级等新功能新模式。申请进入沙盒监管的企业，包括相关汽车整车、零部件、互联网科技、数据服务、网络运营、软件与系统供应等，需要主动履行质量安全主体责任。企业就前沿技术或新功能新模式申请进入沙盒监管，需要经过申请、评估、测试、报告、退出等五个阶段。市场监管总局搭建汽车质量安全监管服务云平台进行监管。</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E0E1B31E-3057-A301-8569-8FA7FD54828C}"/>
              </a:ext>
            </a:extLst>
          </p:cNvPr>
          <p:cNvGraphicFramePr>
            <a:graphicFrameLocks noChangeAspect="1"/>
          </p:cNvGraphicFramePr>
          <p:nvPr>
            <p:custDataLst>
              <p:tags r:id="rId1"/>
            </p:custDataLst>
            <p:extLst>
              <p:ext uri="{D42A27DB-BD31-4B8C-83A1-F6EECF244321}">
                <p14:modId xmlns:p14="http://schemas.microsoft.com/office/powerpoint/2010/main" val="40558736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文本框 12">
            <a:extLst>
              <a:ext uri="{FF2B5EF4-FFF2-40B4-BE49-F238E27FC236}">
                <a16:creationId xmlns:a16="http://schemas.microsoft.com/office/drawing/2014/main" id="{5FC35220-176C-5D2E-1510-C37FC5C52C8C}"/>
              </a:ext>
            </a:extLst>
          </p:cNvPr>
          <p:cNvSpPr txBox="1">
            <a:spLocks noChangeArrowheads="1"/>
          </p:cNvSpPr>
          <p:nvPr/>
        </p:nvSpPr>
        <p:spPr bwMode="auto">
          <a:xfrm>
            <a:off x="615951" y="197485"/>
            <a:ext cx="7376982"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新能源汽车安全管理涉及的现行法规标准分析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5" name="矩形 4">
            <a:extLst>
              <a:ext uri="{FF2B5EF4-FFF2-40B4-BE49-F238E27FC236}">
                <a16:creationId xmlns:a16="http://schemas.microsoft.com/office/drawing/2014/main" id="{2D011F9E-D0B4-D550-3206-FA091EEFA234}"/>
              </a:ext>
            </a:extLst>
          </p:cNvPr>
          <p:cNvSpPr/>
          <p:nvPr/>
        </p:nvSpPr>
        <p:spPr>
          <a:xfrm>
            <a:off x="214630" y="645160"/>
            <a:ext cx="8638914" cy="4185761"/>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关于进一步加强新能源汽车企业安全体系建设的指导意见</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日，工业和信息化部等五部委的办公厅联合印发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关于进一步加强新能源汽车企业安全体系建设的指导意见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dirty="0"/>
              <a:t>的主要内容包括总体要求、完善安全管理机制、保障产品质量安全、提高监测平台效能、优化售后服务能力、加强事故响应处置、健全网络安全保障体系、组织实施，共八个方面二十二项具体要求。覆盖了新能源汽车事前、事中、事后全过程，对提升新能源汽车安全水平、推动新能源汽车产业高质量发展提出全面要求。同时，为指导企业完善新能源汽车企业监测平台性能和功能，制定了</a:t>
            </a:r>
            <a:r>
              <a:rPr lang="en-US" altLang="zh-CN" sz="1600" dirty="0"/>
              <a:t>《</a:t>
            </a:r>
            <a:r>
              <a:rPr lang="zh-CN" altLang="en-US" sz="1600" dirty="0"/>
              <a:t>企业监测平台建设指南</a:t>
            </a:r>
            <a:r>
              <a:rPr lang="en-US" altLang="zh-CN" sz="1600" dirty="0"/>
              <a:t>》</a:t>
            </a:r>
            <a:r>
              <a:rPr lang="zh-CN" altLang="en-US" sz="1600" dirty="0"/>
              <a:t>，要求企业开展运行安全状态监测，强化运行数据分析挖掘，建立隐患车辆排查机制。</a:t>
            </a:r>
            <a:endParaRPr lang="en-US" altLang="zh-CN" sz="1600" dirty="0"/>
          </a:p>
          <a:p>
            <a:pPr>
              <a:lnSpc>
                <a:spcPct val="140000"/>
              </a:lnSpc>
            </a:pP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要求新能源汽车企业要提高安全责任意识，牢固树立安全发展理念，加快建立健全企业安全体系，提高产品安全保障能力。各零部件供应商、售后服务等相关企业要协同做好安全体系建设工作，共同提高新能源汽车安全保障能力。要求各地有关部门结合本地区新能源汽车产业发展实际，指导企业按照意见精神做好落实，依法依规加强日常监督检查。</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794</TotalTime>
  <Words>4103</Words>
  <Application>Microsoft Office PowerPoint</Application>
  <PresentationFormat>全屏显示(16:9)</PresentationFormat>
  <Paragraphs>70</Paragraphs>
  <Slides>16</Slides>
  <Notes>16</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1</vt:i4>
      </vt:variant>
      <vt:variant>
        <vt:lpstr>幻灯片标题</vt:lpstr>
      </vt:variant>
      <vt:variant>
        <vt:i4>16</vt:i4>
      </vt:variant>
    </vt:vector>
  </HeadingPairs>
  <TitlesOfParts>
    <vt:vector size="25" baseType="lpstr">
      <vt:lpstr>等线</vt:lpstr>
      <vt:lpstr>楷体</vt:lpstr>
      <vt:lpstr>微软雅黑</vt:lpstr>
      <vt:lpstr>Arial</vt:lpstr>
      <vt:lpstr>Calibri</vt:lpstr>
      <vt:lpstr>Calibri Light</vt:lpstr>
      <vt:lpstr>Office 主题​​</vt:lpstr>
      <vt:lpstr>Office Theme</vt:lpstr>
      <vt:lpstr>think-cell 幻灯片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华 杨</cp:lastModifiedBy>
  <cp:revision>277</cp:revision>
  <dcterms:created xsi:type="dcterms:W3CDTF">2017-08-15T01:04:00Z</dcterms:created>
  <dcterms:modified xsi:type="dcterms:W3CDTF">2024-06-21T07:50:32Z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