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m" ContentType="application/vnd.ms-excel.sheet.macroEnabled.12"/>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Ex1.xml" ContentType="application/vnd.ms-office.chartex+xml"/>
  <Override PartName="/ppt/charts/style4.xml" ContentType="application/vnd.ms-office.chartstyle+xml"/>
  <Override PartName="/ppt/charts/colors4.xml" ContentType="application/vnd.ms-office.chartcolorstyle+xml"/>
  <Override PartName="/ppt/charts/chart4.xml" ContentType="application/vnd.openxmlformats-officedocument.drawingml.chart+xml"/>
  <Override PartName="/ppt/charts/style5.xml" ContentType="application/vnd.ms-office.chartstyle+xml"/>
  <Override PartName="/ppt/charts/colors5.xml" ContentType="application/vnd.ms-office.chartcolorstyle+xml"/>
  <Override PartName="/ppt/charts/chart5.xml" ContentType="application/vnd.openxmlformats-officedocument.drawingml.chart+xml"/>
  <Override PartName="/ppt/charts/style6.xml" ContentType="application/vnd.ms-office.chartstyle+xml"/>
  <Override PartName="/ppt/charts/colors6.xml" ContentType="application/vnd.ms-office.chartcolorstyle+xml"/>
  <Override PartName="/ppt/charts/chart6.xml" ContentType="application/vnd.openxmlformats-officedocument.drawingml.chart+xml"/>
  <Override PartName="/ppt/charts/style7.xml" ContentType="application/vnd.ms-office.chartstyle+xml"/>
  <Override PartName="/ppt/charts/colors7.xml" ContentType="application/vnd.ms-office.chartcolorstyle+xml"/>
  <Override PartName="/ppt/charts/chart7.xml" ContentType="application/vnd.openxmlformats-officedocument.drawingml.chart+xml"/>
  <Override PartName="/ppt/charts/style8.xml" ContentType="application/vnd.ms-office.chartstyle+xml"/>
  <Override PartName="/ppt/charts/colors8.xml" ContentType="application/vnd.ms-office.chartcolorstyle+xml"/>
  <Override PartName="/ppt/charts/chart8.xml" ContentType="application/vnd.openxmlformats-officedocument.drawingml.chart+xml"/>
  <Override PartName="/ppt/charts/style9.xml" ContentType="application/vnd.ms-office.chartstyle+xml"/>
  <Override PartName="/ppt/charts/colors9.xml" ContentType="application/vnd.ms-office.chartcolorstyle+xml"/>
  <Override PartName="/ppt/charts/chart9.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0.xml" ContentType="application/vnd.openxmlformats-officedocument.drawingml.chart+xml"/>
  <Override PartName="/ppt/theme/themeOverride4.xml" ContentType="application/vnd.openxmlformats-officedocument.themeOverride+xml"/>
  <Override PartName="/ppt/charts/chart11.xml" ContentType="application/vnd.openxmlformats-officedocument.drawingml.chart+xml"/>
  <Override PartName="/ppt/theme/themeOverride5.xml" ContentType="application/vnd.openxmlformats-officedocument.themeOverride+xml"/>
  <Override PartName="/ppt/drawings/drawing1.xml" ContentType="application/vnd.openxmlformats-officedocument.drawingml.chartshapes+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6.xml" ContentType="application/vnd.openxmlformats-officedocument.themeOverr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7.xml" ContentType="application/vnd.openxmlformats-officedocument.themeOverrid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8.xml" ContentType="application/vnd.openxmlformats-officedocument.themeOverrid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9.xml" ContentType="application/vnd.openxmlformats-officedocument.themeOverride+xml"/>
  <Override PartName="/ppt/charts/chart16.xml" ContentType="application/vnd.openxmlformats-officedocument.drawingml.chart+xml"/>
  <Override PartName="/ppt/theme/themeOverride10.xml" ContentType="application/vnd.openxmlformats-officedocument.themeOverride+xml"/>
  <Override PartName="/ppt/charts/chart17.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1.xml" ContentType="application/vnd.openxmlformats-officedocument.themeOverride+xml"/>
  <Override PartName="/ppt/charts/chart18.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2.xml" ContentType="application/vnd.openxmlformats-officedocument.themeOverride+xml"/>
  <Override PartName="/ppt/charts/chart19.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3.xml" ContentType="application/vnd.openxmlformats-officedocument.themeOverride+xml"/>
  <Override PartName="/ppt/charts/chart20.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4.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handoutMasterIdLst>
    <p:handoutMasterId r:id="rId21"/>
  </p:handoutMasterIdLst>
  <p:sldIdLst>
    <p:sldId id="256" r:id="rId2"/>
    <p:sldId id="274" r:id="rId3"/>
    <p:sldId id="257" r:id="rId4"/>
    <p:sldId id="259" r:id="rId5"/>
    <p:sldId id="272" r:id="rId6"/>
    <p:sldId id="260" r:id="rId7"/>
    <p:sldId id="261" r:id="rId8"/>
    <p:sldId id="262" r:id="rId9"/>
    <p:sldId id="263" r:id="rId10"/>
    <p:sldId id="264" r:id="rId11"/>
    <p:sldId id="284" r:id="rId12"/>
    <p:sldId id="285" r:id="rId13"/>
    <p:sldId id="275" r:id="rId14"/>
    <p:sldId id="279" r:id="rId15"/>
    <p:sldId id="5983" r:id="rId16"/>
    <p:sldId id="5982" r:id="rId17"/>
    <p:sldId id="5981" r:id="rId18"/>
    <p:sldId id="278" r:id="rId19"/>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5C7D"/>
    <a:srgbClr val="3A4162"/>
    <a:srgbClr val="FFC000"/>
    <a:srgbClr val="2C4D75"/>
    <a:srgbClr val="9BBB59"/>
    <a:srgbClr val="2D809A"/>
    <a:srgbClr val="9FD5D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07" autoAdjust="0"/>
  </p:normalViewPr>
  <p:slideViewPr>
    <p:cSldViewPr snapToGrid="0">
      <p:cViewPr varScale="1">
        <p:scale>
          <a:sx n="114" d="100"/>
          <a:sy n="114" d="100"/>
        </p:scale>
        <p:origin x="414" y="108"/>
      </p:cViewPr>
      <p:guideLst/>
    </p:cSldViewPr>
  </p:slideViewPr>
  <p:notesTextViewPr>
    <p:cViewPr>
      <p:scale>
        <a:sx n="1" d="1"/>
        <a:sy n="1" d="1"/>
      </p:scale>
      <p:origin x="0" y="0"/>
    </p:cViewPr>
  </p:notesTextViewPr>
  <p:notesViewPr>
    <p:cSldViewPr snapToGrid="0">
      <p:cViewPr varScale="1">
        <p:scale>
          <a:sx n="87" d="100"/>
          <a:sy n="87" d="100"/>
        </p:scale>
        <p:origin x="3840"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2" Type="http://schemas.openxmlformats.org/officeDocument/2006/relationships/package" Target="../embeddings/Microsoft_Excel_Macro-Enabled_Worksheet.xlsm"/><Relationship Id="rId1" Type="http://schemas.openxmlformats.org/officeDocument/2006/relationships/themeOverride" Target="../theme/themeOverride4.xml"/></Relationships>
</file>

<file path=ppt/charts/_rels/chart1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Macro-Enabled_Worksheet10.xlsm"/><Relationship Id="rId1" Type="http://schemas.openxmlformats.org/officeDocument/2006/relationships/themeOverride" Target="../theme/themeOverride5.xml"/></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2" Type="http://schemas.openxmlformats.org/officeDocument/2006/relationships/package" Target="../embeddings/Microsoft_Excel_Macro-Enabled_Worksheet15.xlsm"/><Relationship Id="rId1" Type="http://schemas.openxmlformats.org/officeDocument/2006/relationships/themeOverride" Target="../theme/themeOverride10.xm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9.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Ex1.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7628119602888101"/>
          <c:y val="0.110801907808722"/>
          <c:w val="0.80190076113999498"/>
          <c:h val="0.773909490269023"/>
        </c:manualLayout>
      </c:layout>
      <c:barChart>
        <c:barDir val="col"/>
        <c:grouping val="clustered"/>
        <c:varyColors val="0"/>
        <c:ser>
          <c:idx val="0"/>
          <c:order val="0"/>
          <c:tx>
            <c:strRef>
              <c:f>Sheet1!$B$1</c:f>
              <c:strCache>
                <c:ptCount val="1"/>
                <c:pt idx="0">
                  <c:v>新能源汽车产量</c:v>
                </c:pt>
              </c:strCache>
            </c:strRef>
          </c:tx>
          <c:spPr>
            <a:solidFill>
              <a:srgbClr val="2D809A"/>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100" b="1" i="0" u="none" strike="noStrike" kern="1200" baseline="0">
                    <a:solidFill>
                      <a:schemeClr val="bg1"/>
                    </a:solidFill>
                    <a:effectLst>
                      <a:outerShdw blurRad="38100" dist="38100" dir="2700000" algn="tl">
                        <a:srgbClr val="000000">
                          <a:alpha val="43137"/>
                        </a:srgbClr>
                      </a:outerShdw>
                    </a:effectLst>
                    <a:latin typeface="+mn-ea"/>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Sheet1!$A$5:$A$10</c:f>
              <c:numCache>
                <c:formatCode>General</c:formatCode>
                <c:ptCount val="6"/>
                <c:pt idx="0">
                  <c:v>2019</c:v>
                </c:pt>
                <c:pt idx="1">
                  <c:v>2020</c:v>
                </c:pt>
                <c:pt idx="2">
                  <c:v>2021</c:v>
                </c:pt>
                <c:pt idx="3">
                  <c:v>2022</c:v>
                </c:pt>
                <c:pt idx="4">
                  <c:v>2023</c:v>
                </c:pt>
                <c:pt idx="5">
                  <c:v>2024</c:v>
                </c:pt>
              </c:numCache>
            </c:numRef>
          </c:cat>
          <c:val>
            <c:numRef>
              <c:f>Sheet1!$B$5:$B$10</c:f>
              <c:numCache>
                <c:formatCode>0.0_);[Red]\(0.0\)</c:formatCode>
                <c:ptCount val="6"/>
                <c:pt idx="0">
                  <c:v>119</c:v>
                </c:pt>
                <c:pt idx="1">
                  <c:v>145.6</c:v>
                </c:pt>
                <c:pt idx="2">
                  <c:v>367.7</c:v>
                </c:pt>
                <c:pt idx="3" formatCode="0.0">
                  <c:v>721.9</c:v>
                </c:pt>
                <c:pt idx="4">
                  <c:v>944.3</c:v>
                </c:pt>
                <c:pt idx="5">
                  <c:v>490.3</c:v>
                </c:pt>
              </c:numCache>
            </c:numRef>
          </c:val>
          <c:extLst>
            <c:ext xmlns:c16="http://schemas.microsoft.com/office/drawing/2014/chart" uri="{C3380CC4-5D6E-409C-BE32-E72D297353CC}">
              <c16:uniqueId val="{00000000-2452-47CF-AC15-EBA2AE403D9A}"/>
            </c:ext>
          </c:extLst>
        </c:ser>
        <c:dLbls>
          <c:showLegendKey val="0"/>
          <c:showVal val="0"/>
          <c:showCatName val="0"/>
          <c:showSerName val="0"/>
          <c:showPercent val="0"/>
          <c:showBubbleSize val="0"/>
        </c:dLbls>
        <c:gapWidth val="60"/>
        <c:axId val="1203677064"/>
        <c:axId val="1203676672"/>
      </c:barChart>
      <c:lineChart>
        <c:grouping val="standard"/>
        <c:varyColors val="0"/>
        <c:ser>
          <c:idx val="1"/>
          <c:order val="1"/>
          <c:tx>
            <c:strRef>
              <c:f>Sheet1!$C$1</c:f>
              <c:strCache>
                <c:ptCount val="1"/>
                <c:pt idx="0">
                  <c:v>同比</c:v>
                </c:pt>
              </c:strCache>
            </c:strRef>
          </c:tx>
          <c:spPr>
            <a:ln w="28575" cap="rnd">
              <a:solidFill>
                <a:srgbClr val="BC2834"/>
              </a:solidFill>
              <a:round/>
            </a:ln>
            <a:effectLst>
              <a:outerShdw blurRad="50800" dist="38100" dir="2700000" algn="tl" rotWithShape="0">
                <a:prstClr val="black">
                  <a:alpha val="40000"/>
                </a:prstClr>
              </a:outerShdw>
            </a:effectLst>
          </c:spPr>
          <c:marker>
            <c:symbol val="circle"/>
            <c:size val="6"/>
            <c:spPr>
              <a:solidFill>
                <a:schemeClr val="bg1">
                  <a:lumMod val="95000"/>
                </a:schemeClr>
              </a:solidFill>
              <a:ln w="25400">
                <a:solidFill>
                  <a:srgbClr val="BC2834"/>
                </a:solidFill>
              </a:ln>
              <a:effectLst>
                <a:outerShdw blurRad="50800" dist="38100" dir="2700000" algn="tl" rotWithShape="0">
                  <a:prstClr val="black">
                    <a:alpha val="40000"/>
                  </a:prstClr>
                </a:outerShdw>
              </a:effectLst>
            </c:spPr>
          </c:marker>
          <c:dLbls>
            <c:numFmt formatCode="0.0%" sourceLinked="0"/>
            <c:spPr>
              <a:noFill/>
              <a:ln>
                <a:noFill/>
              </a:ln>
              <a:effectLst/>
            </c:spPr>
            <c:txPr>
              <a:bodyPr rot="0" spcFirstLastPara="1" vertOverflow="ellipsis" vert="horz" wrap="square" lIns="38100" tIns="19050" rIns="38100" bIns="19050" anchor="ctr" anchorCtr="1"/>
              <a:lstStyle/>
              <a:p>
                <a:pPr>
                  <a:defRPr lang="zh-CN" sz="1100" b="1" i="0" u="none" strike="noStrike" kern="1200" baseline="0">
                    <a:solidFill>
                      <a:srgbClr val="BC2834"/>
                    </a:solidFill>
                    <a:latin typeface="Agency FB" panose="020B0503020202020204" pitchFamily="34" charset="0"/>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Sheet1!$A$5:$A$10</c:f>
              <c:numCache>
                <c:formatCode>General</c:formatCode>
                <c:ptCount val="6"/>
                <c:pt idx="0">
                  <c:v>2019</c:v>
                </c:pt>
                <c:pt idx="1">
                  <c:v>2020</c:v>
                </c:pt>
                <c:pt idx="2">
                  <c:v>2021</c:v>
                </c:pt>
                <c:pt idx="3">
                  <c:v>2022</c:v>
                </c:pt>
                <c:pt idx="4">
                  <c:v>2023</c:v>
                </c:pt>
                <c:pt idx="5">
                  <c:v>2024</c:v>
                </c:pt>
              </c:numCache>
            </c:numRef>
          </c:cat>
          <c:val>
            <c:numRef>
              <c:f>Sheet1!$C$5:$C$10</c:f>
              <c:numCache>
                <c:formatCode>0.0%</c:formatCode>
                <c:ptCount val="6"/>
                <c:pt idx="0">
                  <c:v>-8.1790123456790001E-2</c:v>
                </c:pt>
                <c:pt idx="1">
                  <c:v>0.223529411764706</c:v>
                </c:pt>
                <c:pt idx="2">
                  <c:v>1.52541208791209</c:v>
                </c:pt>
                <c:pt idx="3" formatCode="0.00%">
                  <c:v>0.97499999999999998</c:v>
                </c:pt>
                <c:pt idx="4">
                  <c:v>0.30299999999999999</c:v>
                </c:pt>
                <c:pt idx="5">
                  <c:v>0.34300000000000003</c:v>
                </c:pt>
              </c:numCache>
            </c:numRef>
          </c:val>
          <c:smooth val="1"/>
          <c:extLst>
            <c:ext xmlns:c16="http://schemas.microsoft.com/office/drawing/2014/chart" uri="{C3380CC4-5D6E-409C-BE32-E72D297353CC}">
              <c16:uniqueId val="{00000001-2452-47CF-AC15-EBA2AE403D9A}"/>
            </c:ext>
          </c:extLst>
        </c:ser>
        <c:dLbls>
          <c:showLegendKey val="0"/>
          <c:showVal val="0"/>
          <c:showCatName val="0"/>
          <c:showSerName val="0"/>
          <c:showPercent val="0"/>
          <c:showBubbleSize val="0"/>
        </c:dLbls>
        <c:marker val="1"/>
        <c:smooth val="0"/>
        <c:axId val="1982053423"/>
        <c:axId val="300340623"/>
      </c:lineChart>
      <c:catAx>
        <c:axId val="12036770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6672"/>
        <c:crosses val="autoZero"/>
        <c:auto val="1"/>
        <c:lblAlgn val="ctr"/>
        <c:lblOffset val="100"/>
        <c:noMultiLvlLbl val="0"/>
      </c:catAx>
      <c:valAx>
        <c:axId val="1203676672"/>
        <c:scaling>
          <c:orientation val="minMax"/>
        </c:scaling>
        <c:delete val="0"/>
        <c:axPos val="l"/>
        <c:numFmt formatCode="0.0_);[Red]\(0.0\)" sourceLinked="1"/>
        <c:majorTickMark val="out"/>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7064"/>
        <c:crosses val="autoZero"/>
        <c:crossBetween val="between"/>
      </c:valAx>
      <c:catAx>
        <c:axId val="1982053423"/>
        <c:scaling>
          <c:orientation val="minMax"/>
        </c:scaling>
        <c:delete val="1"/>
        <c:axPos val="b"/>
        <c:numFmt formatCode="General" sourceLinked="1"/>
        <c:majorTickMark val="out"/>
        <c:minorTickMark val="none"/>
        <c:tickLblPos val="nextTo"/>
        <c:crossAx val="300340623"/>
        <c:crosses val="autoZero"/>
        <c:auto val="1"/>
        <c:lblAlgn val="ctr"/>
        <c:lblOffset val="100"/>
        <c:noMultiLvlLbl val="0"/>
      </c:catAx>
      <c:valAx>
        <c:axId val="300340623"/>
        <c:scaling>
          <c:orientation val="minMax"/>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982053423"/>
        <c:crosses val="max"/>
        <c:crossBetween val="between"/>
      </c:valAx>
      <c:spPr>
        <a:noFill/>
        <a:ln w="25400">
          <a:noFill/>
        </a:ln>
        <a:effectLst/>
      </c:spPr>
    </c:plotArea>
    <c:legend>
      <c:legendPos val="b"/>
      <c:layout>
        <c:manualLayout>
          <c:xMode val="edge"/>
          <c:yMode val="edge"/>
          <c:x val="2.25024921456829E-3"/>
          <c:y val="0.16074716827395599"/>
          <c:w val="0.35782681776283698"/>
          <c:h val="8.8830047936625203E-2"/>
        </c:manualLayout>
      </c:layout>
      <c:overlay val="0"/>
      <c:spPr>
        <a:noFill/>
        <a:ln>
          <a:noFill/>
        </a:ln>
        <a:effectLst/>
      </c:spPr>
      <c:txPr>
        <a:bodyPr rot="0" spcFirstLastPara="1"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9392173055674396E-2"/>
          <c:y val="1.2334586850681501E-2"/>
          <c:w val="0.87554302943511197"/>
          <c:h val="0.98663395255758402"/>
        </c:manualLayout>
      </c:layout>
      <c:barChart>
        <c:barDir val="bar"/>
        <c:grouping val="clustered"/>
        <c:varyColors val="0"/>
        <c:ser>
          <c:idx val="0"/>
          <c:order val="0"/>
          <c:tx>
            <c:strRef>
              <c:f>Sheet1!$B$1</c:f>
              <c:strCache>
                <c:ptCount val="1"/>
                <c:pt idx="0">
                  <c:v>2024</c:v>
                </c:pt>
              </c:strCache>
            </c:strRef>
          </c:tx>
          <c:spPr>
            <a:solidFill>
              <a:srgbClr val="9FD5D2"/>
            </a:solidFill>
            <a:ln>
              <a:noFill/>
            </a:ln>
          </c:spPr>
          <c:invertIfNegative val="0"/>
          <c:dLbls>
            <c:numFmt formatCode="0_);[Red]\(0\)" sourceLinked="0"/>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Sheet1!$A$2:$A$11</c:f>
              <c:strCache>
                <c:ptCount val="10"/>
                <c:pt idx="0">
                  <c:v>宁德时代</c:v>
                </c:pt>
                <c:pt idx="1">
                  <c:v>弗迪电池</c:v>
                </c:pt>
                <c:pt idx="2">
                  <c:v>中创新航</c:v>
                </c:pt>
                <c:pt idx="3">
                  <c:v>亿纬锂能</c:v>
                </c:pt>
                <c:pt idx="4">
                  <c:v>国轩高科</c:v>
                </c:pt>
                <c:pt idx="5">
                  <c:v>蜂巢能源</c:v>
                </c:pt>
                <c:pt idx="6">
                  <c:v>正力新能</c:v>
                </c:pt>
                <c:pt idx="7">
                  <c:v>LG</c:v>
                </c:pt>
                <c:pt idx="8">
                  <c:v>欣旺达</c:v>
                </c:pt>
                <c:pt idx="9">
                  <c:v>孚能科技</c:v>
                </c:pt>
              </c:strCache>
            </c:strRef>
          </c:cat>
          <c:val>
            <c:numRef>
              <c:f>Sheet1!$B$2:$B$11</c:f>
              <c:numCache>
                <c:formatCode>0</c:formatCode>
                <c:ptCount val="10"/>
                <c:pt idx="0">
                  <c:v>20134.742839999999</c:v>
                </c:pt>
                <c:pt idx="1">
                  <c:v>10107.774090000001</c:v>
                </c:pt>
                <c:pt idx="2">
                  <c:v>2774.8599039999999</c:v>
                </c:pt>
                <c:pt idx="3">
                  <c:v>2036.9346439999999</c:v>
                </c:pt>
                <c:pt idx="4">
                  <c:v>1480.451292</c:v>
                </c:pt>
                <c:pt idx="5">
                  <c:v>1409.205702</c:v>
                </c:pt>
                <c:pt idx="6">
                  <c:v>728.00849219999998</c:v>
                </c:pt>
                <c:pt idx="7">
                  <c:v>588.30560000000003</c:v>
                </c:pt>
                <c:pt idx="8">
                  <c:v>569.00369799999999</c:v>
                </c:pt>
                <c:pt idx="9">
                  <c:v>467.31446240000002</c:v>
                </c:pt>
              </c:numCache>
            </c:numRef>
          </c:val>
          <c:extLst>
            <c:ext xmlns:c16="http://schemas.microsoft.com/office/drawing/2014/chart" uri="{C3380CC4-5D6E-409C-BE32-E72D297353CC}">
              <c16:uniqueId val="{00000000-E473-4134-B906-E7A6EDA9F3B3}"/>
            </c:ext>
          </c:extLst>
        </c:ser>
        <c:dLbls>
          <c:showLegendKey val="0"/>
          <c:showVal val="0"/>
          <c:showCatName val="0"/>
          <c:showSerName val="0"/>
          <c:showPercent val="0"/>
          <c:showBubbleSize val="0"/>
        </c:dLbls>
        <c:gapWidth val="80"/>
        <c:axId val="4539808"/>
        <c:axId val="4536000"/>
        <c:extLst>
          <c:ext xmlns:c15="http://schemas.microsoft.com/office/drawing/2012/chart" uri="{02D57815-91ED-43cb-92C2-25804820EDAC}">
            <c15:filteredBarSeries>
              <c15:ser>
                <c:idx val="1"/>
                <c:order val="1"/>
                <c:tx>
                  <c:strRef>
                    <c:extLst>
                      <c:ext uri="{02D57815-91ED-43cb-92C2-25804820EDAC}">
                        <c15:formulaRef>
                          <c15:sqref>Sheet1!$C$1</c15:sqref>
                        </c15:formulaRef>
                      </c:ext>
                    </c:extLst>
                    <c:strCache>
                      <c:ptCount val="1"/>
                      <c:pt idx="0">
                        <c:v>2023</c:v>
                      </c:pt>
                    </c:strCache>
                  </c:strRef>
                </c:tx>
                <c:spPr>
                  <a:solidFill>
                    <a:srgbClr val="DBDEE6"/>
                  </a:solidFill>
                  <a:ln>
                    <a:noFill/>
                  </a:ln>
                </c:spPr>
                <c:invertIfNegative val="0"/>
                <c:dLbls>
                  <c:numFmt formatCode="General" sourceLinked="0"/>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uri="{CE6537A1-D6FC-4f65-9D91-7224C49458BB}">
                      <c15:showLeaderLines val="1"/>
                    </c:ext>
                  </c:extLst>
                </c:dLbls>
                <c:cat>
                  <c:strRef>
                    <c:extLst>
                      <c:ext uri="{02D57815-91ED-43cb-92C2-25804820EDAC}">
                        <c15:formulaRef>
                          <c15:sqref>Sheet1!$A$2:$A$11</c15:sqref>
                        </c15:formulaRef>
                      </c:ext>
                    </c:extLst>
                    <c:strCache>
                      <c:ptCount val="10"/>
                      <c:pt idx="0">
                        <c:v>宁德时代</c:v>
                      </c:pt>
                      <c:pt idx="1">
                        <c:v>弗迪电池</c:v>
                      </c:pt>
                      <c:pt idx="2">
                        <c:v>中创新航</c:v>
                      </c:pt>
                      <c:pt idx="3">
                        <c:v>亿纬锂能</c:v>
                      </c:pt>
                      <c:pt idx="4">
                        <c:v>国轩高科</c:v>
                      </c:pt>
                      <c:pt idx="5">
                        <c:v>蜂巢能源</c:v>
                      </c:pt>
                      <c:pt idx="6">
                        <c:v>正力新能</c:v>
                      </c:pt>
                      <c:pt idx="7">
                        <c:v>LG</c:v>
                      </c:pt>
                      <c:pt idx="8">
                        <c:v>欣旺达</c:v>
                      </c:pt>
                      <c:pt idx="9">
                        <c:v>孚能科技</c:v>
                      </c:pt>
                    </c:strCache>
                  </c:strRef>
                </c:cat>
                <c:val>
                  <c:numRef>
                    <c:extLst>
                      <c:ext uri="{02D57815-91ED-43cb-92C2-25804820EDAC}">
                        <c15:formulaRef>
                          <c15:sqref>Sheet1!$C$2:$C$11</c15:sqref>
                        </c15:formulaRef>
                      </c:ext>
                    </c:extLst>
                    <c:numCache>
                      <c:formatCode>0</c:formatCode>
                      <c:ptCount val="10"/>
                      <c:pt idx="0">
                        <c:v>15420.088030000001</c:v>
                      </c:pt>
                      <c:pt idx="1">
                        <c:v>9045.4892180000006</c:v>
                      </c:pt>
                      <c:pt idx="2">
                        <c:v>2091.815016</c:v>
                      </c:pt>
                      <c:pt idx="3">
                        <c:v>665.2379072</c:v>
                      </c:pt>
                      <c:pt idx="4">
                        <c:v>1470.447613</c:v>
                      </c:pt>
                      <c:pt idx="5">
                        <c:v>731.5255737</c:v>
                      </c:pt>
                      <c:pt idx="6">
                        <c:v>313.78969050000001</c:v>
                      </c:pt>
                      <c:pt idx="7">
                        <c:v>851.06240000000003</c:v>
                      </c:pt>
                      <c:pt idx="8">
                        <c:v>396.37080300000002</c:v>
                      </c:pt>
                      <c:pt idx="9">
                        <c:v>488.26570400000003</c:v>
                      </c:pt>
                    </c:numCache>
                  </c:numRef>
                </c:val>
                <c:extLst>
                  <c:ext xmlns:c16="http://schemas.microsoft.com/office/drawing/2014/chart" uri="{C3380CC4-5D6E-409C-BE32-E72D297353CC}">
                    <c16:uniqueId val="{00000009-E473-4134-B906-E7A6EDA9F3B3}"/>
                  </c:ext>
                </c:extLst>
              </c15:ser>
            </c15:filteredBarSeries>
          </c:ext>
        </c:extLst>
      </c:barChart>
      <c:scatterChart>
        <c:scatterStyle val="smoothMarker"/>
        <c:varyColors val="0"/>
        <c:ser>
          <c:idx val="3"/>
          <c:order val="2"/>
          <c:tx>
            <c:strRef>
              <c:f>Sheet1!$E$1</c:f>
              <c:strCache>
                <c:ptCount val="1"/>
                <c:pt idx="0">
                  <c:v>YoY</c:v>
                </c:pt>
              </c:strCache>
            </c:strRef>
          </c:tx>
          <c:spPr>
            <a:ln w="12700" cap="rnd" cmpd="sng" algn="ctr">
              <a:solidFill>
                <a:srgbClr val="1B5C7D"/>
              </a:solidFill>
              <a:prstDash val="solid"/>
              <a:round/>
            </a:ln>
          </c:spPr>
          <c:marker>
            <c:symbol val="circle"/>
            <c:size val="5"/>
            <c:spPr>
              <a:solidFill>
                <a:srgbClr val="FFFFFF"/>
              </a:solidFill>
              <a:ln w="12700" cap="flat" cmpd="sng" algn="ctr">
                <a:solidFill>
                  <a:srgbClr val="1B5C7D"/>
                </a:solidFill>
                <a:prstDash val="solid"/>
                <a:round/>
              </a:ln>
            </c:spPr>
          </c:marker>
          <c:dLbls>
            <c:dLbl>
              <c:idx val="0"/>
              <c:layout>
                <c:manualLayout>
                  <c:x val="3.3594150914448603E-2"/>
                  <c:y val="-1.1361274514335299E-2"/>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473-4134-B906-E7A6EDA9F3B3}"/>
                </c:ext>
              </c:extLst>
            </c:dLbl>
            <c:dLbl>
              <c:idx val="2"/>
              <c:layout>
                <c:manualLayout>
                  <c:x val="3.35941509144487E-2"/>
                  <c:y val="0"/>
                </c:manualLayout>
              </c:layout>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473-4134-B906-E7A6EDA9F3B3}"/>
                </c:ext>
              </c:extLst>
            </c:dLbl>
            <c:dLbl>
              <c:idx val="3"/>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3-E473-4134-B906-E7A6EDA9F3B3}"/>
                </c:ext>
              </c:extLst>
            </c:dLbl>
            <c:dLbl>
              <c:idx val="4"/>
              <c:layout>
                <c:manualLayout>
                  <c:x val="-8.3985377286121595E-3"/>
                  <c:y val="-3.0296732038227601E-2"/>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E473-4134-B906-E7A6EDA9F3B3}"/>
                </c:ext>
              </c:extLst>
            </c:dLbl>
            <c:dLbl>
              <c:idx val="5"/>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5-E473-4134-B906-E7A6EDA9F3B3}"/>
                </c:ext>
              </c:extLst>
            </c:dLbl>
            <c:dLbl>
              <c:idx val="8"/>
              <c:layout>
                <c:manualLayout>
                  <c:x val="4.1992688643060799E-2"/>
                  <c:y val="7.57418300955689E-3"/>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E473-4134-B906-E7A6EDA9F3B3}"/>
                </c:ext>
              </c:extLst>
            </c:dLbl>
            <c:dLbl>
              <c:idx val="9"/>
              <c:layout>
                <c:manualLayout>
                  <c:x val="-3.3992875414506898E-3"/>
                  <c:y val="-2.8325711783875399E-2"/>
                </c:manualLayout>
              </c:layout>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E473-4134-B906-E7A6EDA9F3B3}"/>
                </c:ext>
              </c:extLst>
            </c:dLbl>
            <c:numFmt formatCode="[Red][&lt;0]\-0.0%;[Black][&gt;0]0.0%" sourceLinked="0"/>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Sheet1!$E$2:$E$11</c:f>
              <c:numCache>
                <c:formatCode>0.0%</c:formatCode>
                <c:ptCount val="10"/>
                <c:pt idx="0">
                  <c:v>0.30574759371201843</c:v>
                </c:pt>
                <c:pt idx="1">
                  <c:v>0.11743807840554554</c:v>
                </c:pt>
                <c:pt idx="2">
                  <c:v>0.32653216597810286</c:v>
                </c:pt>
                <c:pt idx="3">
                  <c:v>2.0619641814662963</c:v>
                </c:pt>
                <c:pt idx="4">
                  <c:v>6.8031522589169224E-3</c:v>
                </c:pt>
                <c:pt idx="5">
                  <c:v>0.92639294190679644</c:v>
                </c:pt>
                <c:pt idx="6">
                  <c:v>1.3200522969380346</c:v>
                </c:pt>
                <c:pt idx="7">
                  <c:v>-0.30873975868279457</c:v>
                </c:pt>
                <c:pt idx="8">
                  <c:v>0.43553383269756107</c:v>
                </c:pt>
                <c:pt idx="9">
                  <c:v>-4.2909508958671405E-2</c:v>
                </c:pt>
              </c:numCache>
            </c:numRef>
          </c:xVal>
          <c:yVal>
            <c:numRef>
              <c:f>Sheet1!$D$2:$D$11</c:f>
              <c:numCache>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Cache>
            </c:numRef>
          </c:yVal>
          <c:smooth val="0"/>
          <c:extLst>
            <c:ext xmlns:c16="http://schemas.microsoft.com/office/drawing/2014/chart" uri="{C3380CC4-5D6E-409C-BE32-E72D297353CC}">
              <c16:uniqueId val="{00000008-E473-4134-B906-E7A6EDA9F3B3}"/>
            </c:ext>
          </c:extLst>
        </c:ser>
        <c:dLbls>
          <c:showLegendKey val="0"/>
          <c:showVal val="0"/>
          <c:showCatName val="0"/>
          <c:showSerName val="0"/>
          <c:showPercent val="0"/>
          <c:showBubbleSize val="0"/>
        </c:dLbls>
        <c:axId val="4540352"/>
        <c:axId val="4541984"/>
        <c:extLst>
          <c:ext xmlns:c15="http://schemas.microsoft.com/office/drawing/2012/chart" uri="{02D57815-91ED-43cb-92C2-25804820EDAC}">
            <c15:filteredScatterSeries>
              <c15:ser>
                <c:idx val="2"/>
                <c:order val="3"/>
                <c:tx>
                  <c:strRef>
                    <c:extLst>
                      <c:ext uri="{02D57815-91ED-43cb-92C2-25804820EDAC}">
                        <c15:formulaRef>
                          <c15:sqref>累计增速</c15:sqref>
                        </c15:formulaRef>
                      </c:ext>
                    </c:extLst>
                    <c:strCache>
                      <c:ptCount val="1"/>
                      <c:pt idx="0">
                        <c:v>累计增速</c:v>
                      </c:pt>
                    </c:strCache>
                  </c:strRef>
                </c:tx>
                <c:spPr>
                  <a:ln w="12700" cap="rnd" cmpd="sng" algn="ctr">
                    <a:solidFill>
                      <a:srgbClr val="6F789C"/>
                    </a:solidFill>
                    <a:prstDash val="solid"/>
                    <a:round/>
                  </a:ln>
                </c:spPr>
                <c:marker>
                  <c:symbol val="circle"/>
                  <c:size val="5"/>
                  <c:spPr>
                    <a:solidFill>
                      <a:srgbClr val="FFFFFF"/>
                    </a:solidFill>
                    <a:ln w="12700" cap="flat" cmpd="sng" algn="ctr">
                      <a:solidFill>
                        <a:srgbClr val="6F789C"/>
                      </a:solidFill>
                      <a:prstDash val="solid"/>
                      <a:round/>
                    </a:ln>
                  </c:spPr>
                </c:marker>
                <c:xVal>
                  <c:numLit>
                    <c:formatCode>General</c:formatCode>
                    <c:ptCount val="8"/>
                  </c:numLit>
                </c:xVal>
                <c:yVal>
                  <c:numLit>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Lit>
                </c:yVal>
                <c:smooth val="1"/>
                <c:extLst>
                  <c:ext xmlns:c16="http://schemas.microsoft.com/office/drawing/2014/chart" uri="{C3380CC4-5D6E-409C-BE32-E72D297353CC}">
                    <c16:uniqueId val="{0000000A-E473-4134-B906-E7A6EDA9F3B3}"/>
                  </c:ext>
                </c:extLst>
              </c15:ser>
            </c15:filteredScatterSeries>
          </c:ext>
        </c:extLst>
      </c:scatterChart>
      <c:catAx>
        <c:axId val="4539808"/>
        <c:scaling>
          <c:orientation val="maxMin"/>
        </c:scaling>
        <c:delete val="0"/>
        <c:axPos val="l"/>
        <c:numFmt formatCode="General" sourceLinked="1"/>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6000"/>
        <c:crosses val="autoZero"/>
        <c:auto val="1"/>
        <c:lblAlgn val="ctr"/>
        <c:lblOffset val="100"/>
        <c:noMultiLvlLbl val="0"/>
      </c:catAx>
      <c:valAx>
        <c:axId val="4536000"/>
        <c:scaling>
          <c:orientation val="minMax"/>
        </c:scaling>
        <c:delete val="0"/>
        <c:axPos val="t"/>
        <c:numFmt formatCode="0" sourceLinked="1"/>
        <c:majorTickMark val="none"/>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9808"/>
        <c:crosses val="autoZero"/>
        <c:crossBetween val="between"/>
      </c:valAx>
      <c:valAx>
        <c:axId val="4540352"/>
        <c:scaling>
          <c:orientation val="minMax"/>
          <c:min val="-1.5"/>
        </c:scaling>
        <c:delete val="0"/>
        <c:axPos val="t"/>
        <c:numFmt formatCode="[Red][&lt;0]\-0.0%;[Black][&gt;0]0.0%" sourceLinked="0"/>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41984"/>
        <c:crosses val="max"/>
        <c:crossBetween val="midCat"/>
      </c:valAx>
      <c:valAx>
        <c:axId val="4541984"/>
        <c:scaling>
          <c:orientation val="minMax"/>
          <c:max val="10.5"/>
          <c:min val="0.5"/>
        </c:scaling>
        <c:delete val="1"/>
        <c:axPos val="l"/>
        <c:numFmt formatCode="General" sourceLinked="1"/>
        <c:majorTickMark val="out"/>
        <c:minorTickMark val="none"/>
        <c:tickLblPos val="nextTo"/>
        <c:crossAx val="4540352"/>
        <c:crossesAt val="-6"/>
        <c:crossBetween val="midCat"/>
      </c:valAx>
    </c:plotArea>
    <c:plotVisOnly val="1"/>
    <c:dispBlanksAs val="gap"/>
    <c:showDLblsOverMax val="0"/>
  </c:chart>
  <c:txPr>
    <a:bodyPr/>
    <a:lstStyle/>
    <a:p>
      <a:pPr>
        <a:defRPr lang="zh-CN" sz="1000">
          <a:latin typeface="+mn-lt"/>
          <a:ea typeface="微软雅黑" panose="020B0503020204020204" pitchFamily="34" charset="-122"/>
          <a:cs typeface="Arial" panose="020B0604020202020204" pitchFamily="34" charset="0"/>
        </a:defRPr>
      </a:pPr>
      <a:endParaRPr lang="zh-CN"/>
    </a:p>
  </c:txPr>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7645817131429795E-2"/>
          <c:y val="6.5353885404302495E-2"/>
          <c:w val="0.864960837684702"/>
          <c:h val="0.92225350666096695"/>
        </c:manualLayout>
      </c:layout>
      <c:barChart>
        <c:barDir val="bar"/>
        <c:grouping val="clustered"/>
        <c:varyColors val="0"/>
        <c:ser>
          <c:idx val="0"/>
          <c:order val="0"/>
          <c:tx>
            <c:strRef>
              <c:f>Sheet1!$B$1</c:f>
              <c:strCache>
                <c:ptCount val="1"/>
                <c:pt idx="0">
                  <c:v>2024</c:v>
                </c:pt>
              </c:strCache>
            </c:strRef>
          </c:tx>
          <c:spPr>
            <a:solidFill>
              <a:srgbClr val="9FD5D2"/>
            </a:solidFill>
            <a:ln>
              <a:noFill/>
            </a:ln>
          </c:spPr>
          <c:invertIfNegative val="0"/>
          <c:dLbls>
            <c:numFmt formatCode="#,##0.0_);[Red]\(#,##0.0\)" sourceLinked="0"/>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Sheet1!$A$2:$A$11</c:f>
              <c:strCache>
                <c:ptCount val="10"/>
                <c:pt idx="0">
                  <c:v>弗迪动力</c:v>
                </c:pt>
                <c:pt idx="1">
                  <c:v>汇川联合动力</c:v>
                </c:pt>
                <c:pt idx="2">
                  <c:v>特斯拉</c:v>
                </c:pt>
                <c:pt idx="3">
                  <c:v>华为</c:v>
                </c:pt>
                <c:pt idx="4">
                  <c:v>联合汽车电子</c:v>
                </c:pt>
                <c:pt idx="5">
                  <c:v>法雷奥</c:v>
                </c:pt>
                <c:pt idx="6">
                  <c:v>蜂巢易创</c:v>
                </c:pt>
                <c:pt idx="7">
                  <c:v>宁波双林</c:v>
                </c:pt>
                <c:pt idx="8">
                  <c:v>蔚来驱动</c:v>
                </c:pt>
                <c:pt idx="9">
                  <c:v>长安汽车</c:v>
                </c:pt>
              </c:strCache>
            </c:strRef>
          </c:cat>
          <c:val>
            <c:numRef>
              <c:f>Sheet1!$B$2:$B$11</c:f>
              <c:numCache>
                <c:formatCode>0</c:formatCode>
                <c:ptCount val="10"/>
                <c:pt idx="0">
                  <c:v>28.519100000000002</c:v>
                </c:pt>
                <c:pt idx="1">
                  <c:v>9.1018000000000008</c:v>
                </c:pt>
                <c:pt idx="2">
                  <c:v>5.7492999999999999</c:v>
                </c:pt>
                <c:pt idx="3">
                  <c:v>5.6584000000000003</c:v>
                </c:pt>
                <c:pt idx="4">
                  <c:v>5.6440000000000001</c:v>
                </c:pt>
                <c:pt idx="5">
                  <c:v>2.8237999999999999</c:v>
                </c:pt>
                <c:pt idx="6">
                  <c:v>2.4584000000000001</c:v>
                </c:pt>
                <c:pt idx="7">
                  <c:v>2.0348999999999999</c:v>
                </c:pt>
                <c:pt idx="8">
                  <c:v>1.9689000000000001</c:v>
                </c:pt>
                <c:pt idx="9">
                  <c:v>1.9655</c:v>
                </c:pt>
              </c:numCache>
            </c:numRef>
          </c:val>
          <c:extLst>
            <c:ext xmlns:c16="http://schemas.microsoft.com/office/drawing/2014/chart" uri="{C3380CC4-5D6E-409C-BE32-E72D297353CC}">
              <c16:uniqueId val="{00000000-5136-47DF-8C86-A78A8E9BEC07}"/>
            </c:ext>
          </c:extLst>
        </c:ser>
        <c:dLbls>
          <c:showLegendKey val="0"/>
          <c:showVal val="0"/>
          <c:showCatName val="0"/>
          <c:showSerName val="0"/>
          <c:showPercent val="0"/>
          <c:showBubbleSize val="0"/>
        </c:dLbls>
        <c:gapWidth val="80"/>
        <c:axId val="4539808"/>
        <c:axId val="4536000"/>
        <c:extLst>
          <c:ext xmlns:c15="http://schemas.microsoft.com/office/drawing/2012/chart" uri="{02D57815-91ED-43cb-92C2-25804820EDAC}">
            <c15:filteredBarSeries>
              <c15:ser>
                <c:idx val="1"/>
                <c:order val="1"/>
                <c:tx>
                  <c:strRef>
                    <c:extLst>
                      <c:ext uri="{02D57815-91ED-43cb-92C2-25804820EDAC}">
                        <c15:formulaRef>
                          <c15:sqref>Sheet1!$C$1</c15:sqref>
                        </c15:formulaRef>
                      </c:ext>
                    </c:extLst>
                    <c:strCache>
                      <c:ptCount val="1"/>
                      <c:pt idx="0">
                        <c:v>2023</c:v>
                      </c:pt>
                    </c:strCache>
                  </c:strRef>
                </c:tx>
                <c:spPr>
                  <a:solidFill>
                    <a:srgbClr val="DBDEE6"/>
                  </a:solidFill>
                  <a:ln>
                    <a:noFill/>
                  </a:ln>
                </c:spPr>
                <c:invertIfNegative val="0"/>
                <c:dLbls>
                  <c:numFmt formatCode="General" sourceLinked="0"/>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uri="{CE6537A1-D6FC-4f65-9D91-7224C49458BB}">
                      <c15:showLeaderLines val="1"/>
                    </c:ext>
                  </c:extLst>
                </c:dLbls>
                <c:cat>
                  <c:strRef>
                    <c:extLst>
                      <c:ext uri="{02D57815-91ED-43cb-92C2-25804820EDAC}">
                        <c15:formulaRef>
                          <c15:sqref>Sheet1!$A$2:$A$11</c15:sqref>
                        </c15:formulaRef>
                      </c:ext>
                    </c:extLst>
                    <c:strCache>
                      <c:ptCount val="10"/>
                      <c:pt idx="0">
                        <c:v>弗迪动力</c:v>
                      </c:pt>
                      <c:pt idx="1">
                        <c:v>汇川联合动力</c:v>
                      </c:pt>
                      <c:pt idx="2">
                        <c:v>特斯拉</c:v>
                      </c:pt>
                      <c:pt idx="3">
                        <c:v>华为</c:v>
                      </c:pt>
                      <c:pt idx="4">
                        <c:v>联合汽车电子</c:v>
                      </c:pt>
                      <c:pt idx="5">
                        <c:v>法雷奥</c:v>
                      </c:pt>
                      <c:pt idx="6">
                        <c:v>蜂巢易创</c:v>
                      </c:pt>
                      <c:pt idx="7">
                        <c:v>宁波双林</c:v>
                      </c:pt>
                      <c:pt idx="8">
                        <c:v>蔚来驱动</c:v>
                      </c:pt>
                      <c:pt idx="9">
                        <c:v>长安汽车</c:v>
                      </c:pt>
                    </c:strCache>
                  </c:strRef>
                </c:cat>
                <c:val>
                  <c:numRef>
                    <c:extLst>
                      <c:ext uri="{02D57815-91ED-43cb-92C2-25804820EDAC}">
                        <c15:formulaRef>
                          <c15:sqref>Sheet1!$C$2:$C$11</c15:sqref>
                        </c15:formulaRef>
                      </c:ext>
                    </c:extLst>
                    <c:numCache>
                      <c:formatCode>0</c:formatCode>
                      <c:ptCount val="10"/>
                      <c:pt idx="0">
                        <c:v>24.049600000000002</c:v>
                      </c:pt>
                      <c:pt idx="1">
                        <c:v>1.2110000000000001</c:v>
                      </c:pt>
                      <c:pt idx="2">
                        <c:v>7.3029000000000002</c:v>
                      </c:pt>
                      <c:pt idx="3">
                        <c:v>0.35870000000000002</c:v>
                      </c:pt>
                      <c:pt idx="4">
                        <c:v>5.3456000000000001</c:v>
                      </c:pt>
                      <c:pt idx="5">
                        <c:v>0.45729999999999998</c:v>
                      </c:pt>
                      <c:pt idx="6">
                        <c:v>3.8614999999999999</c:v>
                      </c:pt>
                      <c:pt idx="7">
                        <c:v>1.7623</c:v>
                      </c:pt>
                      <c:pt idx="8">
                        <c:v>1.1015999999999999</c:v>
                      </c:pt>
                      <c:pt idx="9">
                        <c:v>0.13020000000000001</c:v>
                      </c:pt>
                    </c:numCache>
                  </c:numRef>
                </c:val>
                <c:extLst>
                  <c:ext xmlns:c16="http://schemas.microsoft.com/office/drawing/2014/chart" uri="{C3380CC4-5D6E-409C-BE32-E72D297353CC}">
                    <c16:uniqueId val="{00000009-5136-47DF-8C86-A78A8E9BEC07}"/>
                  </c:ext>
                </c:extLst>
              </c15:ser>
            </c15:filteredBarSeries>
          </c:ext>
        </c:extLst>
      </c:barChart>
      <c:scatterChart>
        <c:scatterStyle val="smoothMarker"/>
        <c:varyColors val="0"/>
        <c:ser>
          <c:idx val="3"/>
          <c:order val="2"/>
          <c:tx>
            <c:strRef>
              <c:f>Sheet1!$E$1</c:f>
              <c:strCache>
                <c:ptCount val="1"/>
                <c:pt idx="0">
                  <c:v>YoY</c:v>
                </c:pt>
              </c:strCache>
            </c:strRef>
          </c:tx>
          <c:spPr>
            <a:ln w="12700" cap="rnd" cmpd="sng" algn="ctr">
              <a:solidFill>
                <a:srgbClr val="1B5C7D"/>
              </a:solidFill>
              <a:prstDash val="solid"/>
              <a:round/>
            </a:ln>
          </c:spPr>
          <c:marker>
            <c:symbol val="circle"/>
            <c:size val="5"/>
            <c:spPr>
              <a:solidFill>
                <a:srgbClr val="FFFFFF"/>
              </a:solidFill>
              <a:ln w="12700" cap="flat" cmpd="sng" algn="ctr">
                <a:solidFill>
                  <a:srgbClr val="1B5C7D"/>
                </a:solidFill>
                <a:prstDash val="solid"/>
                <a:round/>
              </a:ln>
            </c:spPr>
          </c:marker>
          <c:dLbls>
            <c:dLbl>
              <c:idx val="1"/>
              <c:layout>
                <c:manualLayout>
                  <c:x val="-1.9117902967760898E-2"/>
                  <c:y val="-2.9750190533819099E-17"/>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136-47DF-8C86-A78A8E9BEC07}"/>
                </c:ext>
              </c:extLst>
            </c:dLbl>
            <c:dLbl>
              <c:idx val="2"/>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2-5136-47DF-8C86-A78A8E9BEC07}"/>
                </c:ext>
              </c:extLst>
            </c:dLbl>
            <c:dLbl>
              <c:idx val="3"/>
              <c:layout>
                <c:manualLayout>
                  <c:x val="2.4941916756843801E-2"/>
                  <c:y val="-5.9500381067638197E-17"/>
                </c:manualLayout>
              </c:layout>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136-47DF-8C86-A78A8E9BEC07}"/>
                </c:ext>
              </c:extLst>
            </c:dLbl>
            <c:dLbl>
              <c:idx val="4"/>
              <c:layout>
                <c:manualLayout>
                  <c:x val="-5.404081963982825E-2"/>
                  <c:y val="-3.5700641052670581E-2"/>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306D-4ADB-B069-F44D1C85DF27}"/>
                </c:ext>
              </c:extLst>
            </c:dLbl>
            <c:dLbl>
              <c:idx val="5"/>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4-5136-47DF-8C86-A78A8E9BEC07}"/>
                </c:ext>
              </c:extLst>
            </c:dLbl>
            <c:dLbl>
              <c:idx val="7"/>
              <c:layout>
                <c:manualLayout>
                  <c:x val="-8.3139722522812681E-3"/>
                  <c:y val="-4.2191666698610693E-2"/>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136-47DF-8C86-A78A8E9BEC07}"/>
                </c:ext>
              </c:extLst>
            </c:dLbl>
            <c:dLbl>
              <c:idx val="8"/>
              <c:layout>
                <c:manualLayout>
                  <c:x val="4.1569861261406299E-2"/>
                  <c:y val="6.4910256459402302E-3"/>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136-47DF-8C86-A78A8E9BEC07}"/>
                </c:ext>
              </c:extLst>
            </c:dLbl>
            <c:dLbl>
              <c:idx val="9"/>
              <c:layout>
                <c:manualLayout>
                  <c:x val="0.13793829199587043"/>
                  <c:y val="1.7111519142775495E-2"/>
                </c:manualLayout>
              </c:layout>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7-5136-47DF-8C86-A78A8E9BEC07}"/>
                </c:ext>
              </c:extLst>
            </c:dLbl>
            <c:numFmt formatCode="[Red][&lt;0]\-0.0%;[Black][&gt;0]0.0%" sourceLinked="0"/>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Sheet1!$E$2:$E$11</c:f>
              <c:numCache>
                <c:formatCode>General</c:formatCode>
                <c:ptCount val="10"/>
                <c:pt idx="0" formatCode="0.0%">
                  <c:v>0.18584508682057077</c:v>
                </c:pt>
                <c:pt idx="2" formatCode="0.0%">
                  <c:v>-0.21273740568815136</c:v>
                </c:pt>
                <c:pt idx="4" formatCode="0.0%">
                  <c:v>5.5821610296318491E-2</c:v>
                </c:pt>
                <c:pt idx="6" formatCode="0.0%">
                  <c:v>-0.36335620872717855</c:v>
                </c:pt>
                <c:pt idx="7" formatCode="0.0%">
                  <c:v>0.15468421948589905</c:v>
                </c:pt>
                <c:pt idx="8" formatCode="0.0%">
                  <c:v>0.78730936819172137</c:v>
                </c:pt>
              </c:numCache>
            </c:numRef>
          </c:xVal>
          <c:yVal>
            <c:numRef>
              <c:f>Sheet1!$D$2:$D$11</c:f>
              <c:numCache>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Cache>
            </c:numRef>
          </c:yVal>
          <c:smooth val="0"/>
          <c:extLst>
            <c:ext xmlns:c16="http://schemas.microsoft.com/office/drawing/2014/chart" uri="{C3380CC4-5D6E-409C-BE32-E72D297353CC}">
              <c16:uniqueId val="{00000008-5136-47DF-8C86-A78A8E9BEC07}"/>
            </c:ext>
          </c:extLst>
        </c:ser>
        <c:dLbls>
          <c:showLegendKey val="0"/>
          <c:showVal val="0"/>
          <c:showCatName val="0"/>
          <c:showSerName val="0"/>
          <c:showPercent val="0"/>
          <c:showBubbleSize val="0"/>
        </c:dLbls>
        <c:axId val="4540352"/>
        <c:axId val="4541984"/>
        <c:extLst>
          <c:ext xmlns:c15="http://schemas.microsoft.com/office/drawing/2012/chart" uri="{02D57815-91ED-43cb-92C2-25804820EDAC}">
            <c15:filteredScatterSeries>
              <c15:ser>
                <c:idx val="2"/>
                <c:order val="3"/>
                <c:tx>
                  <c:strRef>
                    <c:extLst>
                      <c:ext uri="{02D57815-91ED-43cb-92C2-25804820EDAC}">
                        <c15:formulaRef>
                          <c15:sqref>累计增速</c15:sqref>
                        </c15:formulaRef>
                      </c:ext>
                    </c:extLst>
                    <c:strCache>
                      <c:ptCount val="1"/>
                      <c:pt idx="0">
                        <c:v>累计增速</c:v>
                      </c:pt>
                    </c:strCache>
                  </c:strRef>
                </c:tx>
                <c:spPr>
                  <a:ln w="12700" cap="rnd" cmpd="sng" algn="ctr">
                    <a:solidFill>
                      <a:srgbClr val="6F789C"/>
                    </a:solidFill>
                    <a:prstDash val="solid"/>
                    <a:round/>
                  </a:ln>
                </c:spPr>
                <c:marker>
                  <c:symbol val="circle"/>
                  <c:size val="5"/>
                  <c:spPr>
                    <a:solidFill>
                      <a:srgbClr val="FFFFFF"/>
                    </a:solidFill>
                    <a:ln w="12700" cap="flat" cmpd="sng" algn="ctr">
                      <a:solidFill>
                        <a:srgbClr val="6F789C"/>
                      </a:solidFill>
                      <a:prstDash val="solid"/>
                      <a:round/>
                    </a:ln>
                  </c:spPr>
                </c:marker>
                <c:xVal>
                  <c:numLit>
                    <c:formatCode>General</c:formatCode>
                    <c:ptCount val="8"/>
                  </c:numLit>
                </c:xVal>
                <c:yVal>
                  <c:numLit>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Lit>
                </c:yVal>
                <c:smooth val="1"/>
                <c:extLst>
                  <c:ext xmlns:c16="http://schemas.microsoft.com/office/drawing/2014/chart" uri="{C3380CC4-5D6E-409C-BE32-E72D297353CC}">
                    <c16:uniqueId val="{0000000A-5136-47DF-8C86-A78A8E9BEC07}"/>
                  </c:ext>
                </c:extLst>
              </c15:ser>
            </c15:filteredScatterSeries>
          </c:ext>
        </c:extLst>
      </c:scatterChart>
      <c:catAx>
        <c:axId val="4539808"/>
        <c:scaling>
          <c:orientation val="maxMin"/>
        </c:scaling>
        <c:delete val="0"/>
        <c:axPos val="l"/>
        <c:numFmt formatCode="General" sourceLinked="1"/>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6000"/>
        <c:crosses val="autoZero"/>
        <c:auto val="1"/>
        <c:lblAlgn val="ctr"/>
        <c:lblOffset val="100"/>
        <c:noMultiLvlLbl val="0"/>
      </c:catAx>
      <c:valAx>
        <c:axId val="4536000"/>
        <c:scaling>
          <c:orientation val="minMax"/>
        </c:scaling>
        <c:delete val="0"/>
        <c:axPos val="t"/>
        <c:numFmt formatCode="0" sourceLinked="1"/>
        <c:majorTickMark val="none"/>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9808"/>
        <c:crosses val="autoZero"/>
        <c:crossBetween val="between"/>
      </c:valAx>
      <c:valAx>
        <c:axId val="4540352"/>
        <c:scaling>
          <c:orientation val="minMax"/>
          <c:max val="4.5"/>
          <c:min val="-1.5"/>
        </c:scaling>
        <c:delete val="0"/>
        <c:axPos val="t"/>
        <c:numFmt formatCode="[Red][&lt;0]\-0.0%;[Black][&gt;0]0.0%" sourceLinked="0"/>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41984"/>
        <c:crosses val="max"/>
        <c:crossBetween val="midCat"/>
      </c:valAx>
      <c:valAx>
        <c:axId val="4541984"/>
        <c:scaling>
          <c:orientation val="minMax"/>
          <c:max val="10.5"/>
          <c:min val="0.5"/>
        </c:scaling>
        <c:delete val="1"/>
        <c:axPos val="l"/>
        <c:numFmt formatCode="General" sourceLinked="1"/>
        <c:majorTickMark val="out"/>
        <c:minorTickMark val="none"/>
        <c:tickLblPos val="nextTo"/>
        <c:crossAx val="4540352"/>
        <c:crossesAt val="-6"/>
        <c:crossBetween val="midCat"/>
      </c:valAx>
    </c:plotArea>
    <c:plotVisOnly val="1"/>
    <c:dispBlanksAs val="gap"/>
    <c:showDLblsOverMax val="0"/>
  </c:chart>
  <c:txPr>
    <a:bodyPr/>
    <a:lstStyle/>
    <a:p>
      <a:pPr>
        <a:defRPr lang="zh-CN" sz="1000">
          <a:latin typeface="+mn-lt"/>
          <a:ea typeface="微软雅黑" panose="020B0503020204020204" pitchFamily="34" charset="-122"/>
          <a:cs typeface="Arial" panose="020B0604020202020204" pitchFamily="34" charset="0"/>
        </a:defRPr>
      </a:pPr>
      <a:endParaRPr lang="zh-CN"/>
    </a:p>
  </c:txPr>
  <c:externalData r:id="rId2">
    <c:autoUpdate val="0"/>
  </c:externalData>
  <c:userShapes r:id="rId3"/>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列1</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20E4-4C20-8E91-5F5E60D9BB0B}"/>
              </c:ext>
            </c:extLst>
          </c:dPt>
          <c:dPt>
            <c:idx val="1"/>
            <c:invertIfNegative val="0"/>
            <c:bubble3D val="0"/>
            <c:extLst>
              <c:ext xmlns:c16="http://schemas.microsoft.com/office/drawing/2014/chart" uri="{C3380CC4-5D6E-409C-BE32-E72D297353CC}">
                <c16:uniqueId val="{00000001-20E4-4C20-8E91-5F5E60D9BB0B}"/>
              </c:ext>
            </c:extLst>
          </c:dPt>
          <c:dPt>
            <c:idx val="2"/>
            <c:invertIfNegative val="0"/>
            <c:bubble3D val="0"/>
            <c:extLst>
              <c:ext xmlns:c16="http://schemas.microsoft.com/office/drawing/2014/chart" uri="{C3380CC4-5D6E-409C-BE32-E72D297353CC}">
                <c16:uniqueId val="{00000002-20E4-4C20-8E91-5F5E60D9BB0B}"/>
              </c:ext>
            </c:extLst>
          </c:dPt>
          <c:dPt>
            <c:idx val="3"/>
            <c:invertIfNegative val="0"/>
            <c:bubble3D val="0"/>
            <c:extLst>
              <c:ext xmlns:c16="http://schemas.microsoft.com/office/drawing/2014/chart" uri="{C3380CC4-5D6E-409C-BE32-E72D297353CC}">
                <c16:uniqueId val="{00000003-20E4-4C20-8E91-5F5E60D9BB0B}"/>
              </c:ext>
            </c:extLst>
          </c:dPt>
          <c:dPt>
            <c:idx val="4"/>
            <c:invertIfNegative val="0"/>
            <c:bubble3D val="0"/>
            <c:extLst>
              <c:ext xmlns:c16="http://schemas.microsoft.com/office/drawing/2014/chart" uri="{C3380CC4-5D6E-409C-BE32-E72D297353CC}">
                <c16:uniqueId val="{00000004-20E4-4C20-8E91-5F5E60D9BB0B}"/>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rgbClr val="3A4162"/>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比亚迪秦PLUS</c:v>
                </c:pt>
                <c:pt idx="1">
                  <c:v>海鸥</c:v>
                </c:pt>
                <c:pt idx="2">
                  <c:v>比亚迪宋PLUS</c:v>
                </c:pt>
                <c:pt idx="3">
                  <c:v>比亚迪元PLUS</c:v>
                </c:pt>
                <c:pt idx="4">
                  <c:v>驱逐舰05</c:v>
                </c:pt>
              </c:strCache>
            </c:strRef>
          </c:cat>
          <c:val>
            <c:numRef>
              <c:f>Sheet1!$B$2:$B$6</c:f>
              <c:numCache>
                <c:formatCode>General</c:formatCode>
                <c:ptCount val="5"/>
                <c:pt idx="0">
                  <c:v>4.1032999999999999</c:v>
                </c:pt>
                <c:pt idx="1">
                  <c:v>3.4464000000000001</c:v>
                </c:pt>
                <c:pt idx="2">
                  <c:v>3.1741999999999999</c:v>
                </c:pt>
                <c:pt idx="3">
                  <c:v>2.3391000000000002</c:v>
                </c:pt>
                <c:pt idx="4">
                  <c:v>1.9872000000000001</c:v>
                </c:pt>
              </c:numCache>
            </c:numRef>
          </c:val>
          <c:extLst>
            <c:ext xmlns:c16="http://schemas.microsoft.com/office/drawing/2014/chart" uri="{C3380CC4-5D6E-409C-BE32-E72D297353CC}">
              <c16:uniqueId val="{00000005-20E4-4C20-8E91-5F5E60D9BB0B}"/>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列1</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B826-4359-9AFD-E631094D21B1}"/>
              </c:ext>
            </c:extLst>
          </c:dPt>
          <c:dPt>
            <c:idx val="1"/>
            <c:invertIfNegative val="0"/>
            <c:bubble3D val="0"/>
            <c:extLst>
              <c:ext xmlns:c16="http://schemas.microsoft.com/office/drawing/2014/chart" uri="{C3380CC4-5D6E-409C-BE32-E72D297353CC}">
                <c16:uniqueId val="{00000001-B826-4359-9AFD-E631094D21B1}"/>
              </c:ext>
            </c:extLst>
          </c:dPt>
          <c:dPt>
            <c:idx val="2"/>
            <c:invertIfNegative val="0"/>
            <c:bubble3D val="0"/>
            <c:extLst>
              <c:ext xmlns:c16="http://schemas.microsoft.com/office/drawing/2014/chart" uri="{C3380CC4-5D6E-409C-BE32-E72D297353CC}">
                <c16:uniqueId val="{00000002-B826-4359-9AFD-E631094D21B1}"/>
              </c:ext>
            </c:extLst>
          </c:dPt>
          <c:dPt>
            <c:idx val="3"/>
            <c:invertIfNegative val="0"/>
            <c:bubble3D val="0"/>
            <c:extLst>
              <c:ext xmlns:c16="http://schemas.microsoft.com/office/drawing/2014/chart" uri="{C3380CC4-5D6E-409C-BE32-E72D297353CC}">
                <c16:uniqueId val="{00000003-B826-4359-9AFD-E631094D21B1}"/>
              </c:ext>
            </c:extLst>
          </c:dPt>
          <c:dPt>
            <c:idx val="4"/>
            <c:invertIfNegative val="0"/>
            <c:bubble3D val="0"/>
            <c:extLst>
              <c:ext xmlns:c16="http://schemas.microsoft.com/office/drawing/2014/chart" uri="{C3380CC4-5D6E-409C-BE32-E72D297353CC}">
                <c16:uniqueId val="{00000004-B826-4359-9AFD-E631094D21B1}"/>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rgbClr val="3A4162"/>
                    </a:solidFill>
                    <a:effectLst/>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问界M7</c:v>
                </c:pt>
                <c:pt idx="1">
                  <c:v>问界M9</c:v>
                </c:pt>
                <c:pt idx="2">
                  <c:v>问界M5</c:v>
                </c:pt>
                <c:pt idx="3">
                  <c:v>理想L7</c:v>
                </c:pt>
                <c:pt idx="4">
                  <c:v>智界S7</c:v>
                </c:pt>
              </c:strCache>
            </c:strRef>
          </c:cat>
          <c:val>
            <c:numRef>
              <c:f>Sheet1!$B$2:$B$6</c:f>
              <c:numCache>
                <c:formatCode>General</c:formatCode>
                <c:ptCount val="5"/>
                <c:pt idx="0">
                  <c:v>1.8408</c:v>
                </c:pt>
                <c:pt idx="1">
                  <c:v>1.716</c:v>
                </c:pt>
                <c:pt idx="2">
                  <c:v>0.71550000000000002</c:v>
                </c:pt>
                <c:pt idx="3">
                  <c:v>0.70109999999999995</c:v>
                </c:pt>
                <c:pt idx="4">
                  <c:v>0.29099999999999998</c:v>
                </c:pt>
              </c:numCache>
            </c:numRef>
          </c:val>
          <c:extLst>
            <c:ext xmlns:c16="http://schemas.microsoft.com/office/drawing/2014/chart" uri="{C3380CC4-5D6E-409C-BE32-E72D297353CC}">
              <c16:uniqueId val="{00000005-B826-4359-9AFD-E631094D21B1}"/>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3DB3-4174-8A19-6ABC99EE8807}"/>
              </c:ext>
            </c:extLst>
          </c:dPt>
          <c:dPt>
            <c:idx val="1"/>
            <c:invertIfNegative val="0"/>
            <c:bubble3D val="0"/>
            <c:extLst>
              <c:ext xmlns:c16="http://schemas.microsoft.com/office/drawing/2014/chart" uri="{C3380CC4-5D6E-409C-BE32-E72D297353CC}">
                <c16:uniqueId val="{00000001-3DB3-4174-8A19-6ABC99EE8807}"/>
              </c:ext>
            </c:extLst>
          </c:dPt>
          <c:dPt>
            <c:idx val="2"/>
            <c:invertIfNegative val="0"/>
            <c:bubble3D val="0"/>
            <c:extLst>
              <c:ext xmlns:c16="http://schemas.microsoft.com/office/drawing/2014/chart" uri="{C3380CC4-5D6E-409C-BE32-E72D297353CC}">
                <c16:uniqueId val="{00000002-3DB3-4174-8A19-6ABC99EE8807}"/>
              </c:ext>
            </c:extLst>
          </c:dPt>
          <c:dPt>
            <c:idx val="3"/>
            <c:invertIfNegative val="0"/>
            <c:bubble3D val="0"/>
            <c:extLst>
              <c:ext xmlns:c16="http://schemas.microsoft.com/office/drawing/2014/chart" uri="{C3380CC4-5D6E-409C-BE32-E72D297353CC}">
                <c16:uniqueId val="{00000003-3DB3-4174-8A19-6ABC99EE8807}"/>
              </c:ext>
            </c:extLst>
          </c:dPt>
          <c:dPt>
            <c:idx val="4"/>
            <c:invertIfNegative val="0"/>
            <c:bubble3D val="0"/>
            <c:extLst>
              <c:ext xmlns:c16="http://schemas.microsoft.com/office/drawing/2014/chart" uri="{C3380CC4-5D6E-409C-BE32-E72D297353CC}">
                <c16:uniqueId val="{00000004-3DB3-4174-8A19-6ABC99EE8807}"/>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rgbClr val="3A4162"/>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理想L6</c:v>
                </c:pt>
                <c:pt idx="1">
                  <c:v>理想L9</c:v>
                </c:pt>
                <c:pt idx="2">
                  <c:v>理想L8</c:v>
                </c:pt>
                <c:pt idx="3">
                  <c:v>别克Velite 6</c:v>
                </c:pt>
                <c:pt idx="4">
                  <c:v>理想L7</c:v>
                </c:pt>
              </c:strCache>
            </c:strRef>
          </c:cat>
          <c:val>
            <c:numRef>
              <c:f>Sheet1!$B$2:$B$6</c:f>
              <c:numCache>
                <c:formatCode>General</c:formatCode>
                <c:ptCount val="5"/>
                <c:pt idx="0">
                  <c:v>2.3252000000000002</c:v>
                </c:pt>
                <c:pt idx="1">
                  <c:v>0.67249999999999999</c:v>
                </c:pt>
                <c:pt idx="2">
                  <c:v>0.45290000000000002</c:v>
                </c:pt>
                <c:pt idx="3">
                  <c:v>0.42680000000000001</c:v>
                </c:pt>
                <c:pt idx="4">
                  <c:v>0.3891</c:v>
                </c:pt>
              </c:numCache>
            </c:numRef>
          </c:val>
          <c:extLst>
            <c:ext xmlns:c16="http://schemas.microsoft.com/office/drawing/2014/chart" uri="{C3380CC4-5D6E-409C-BE32-E72D297353CC}">
              <c16:uniqueId val="{00000005-3DB3-4174-8A19-6ABC99EE8807}"/>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2E74-433C-8D13-E8216376C4FD}"/>
              </c:ext>
            </c:extLst>
          </c:dPt>
          <c:dPt>
            <c:idx val="1"/>
            <c:invertIfNegative val="0"/>
            <c:bubble3D val="0"/>
            <c:extLst>
              <c:ext xmlns:c16="http://schemas.microsoft.com/office/drawing/2014/chart" uri="{C3380CC4-5D6E-409C-BE32-E72D297353CC}">
                <c16:uniqueId val="{00000001-2E74-433C-8D13-E8216376C4FD}"/>
              </c:ext>
            </c:extLst>
          </c:dPt>
          <c:dPt>
            <c:idx val="2"/>
            <c:invertIfNegative val="0"/>
            <c:bubble3D val="0"/>
            <c:extLst>
              <c:ext xmlns:c16="http://schemas.microsoft.com/office/drawing/2014/chart" uri="{C3380CC4-5D6E-409C-BE32-E72D297353CC}">
                <c16:uniqueId val="{00000002-2E74-433C-8D13-E8216376C4FD}"/>
              </c:ext>
            </c:extLst>
          </c:dPt>
          <c:dPt>
            <c:idx val="3"/>
            <c:invertIfNegative val="0"/>
            <c:bubble3D val="0"/>
            <c:extLst>
              <c:ext xmlns:c16="http://schemas.microsoft.com/office/drawing/2014/chart" uri="{C3380CC4-5D6E-409C-BE32-E72D297353CC}">
                <c16:uniqueId val="{00000003-2E74-433C-8D13-E8216376C4FD}"/>
              </c:ext>
            </c:extLst>
          </c:dPt>
          <c:dPt>
            <c:idx val="4"/>
            <c:invertIfNegative val="0"/>
            <c:bubble3D val="0"/>
            <c:extLst>
              <c:ext xmlns:c16="http://schemas.microsoft.com/office/drawing/2014/chart" uri="{C3380CC4-5D6E-409C-BE32-E72D297353CC}">
                <c16:uniqueId val="{00000004-2E74-433C-8D13-E8216376C4FD}"/>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rgbClr val="3A4162"/>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哈弗猛龙</c:v>
                </c:pt>
                <c:pt idx="1">
                  <c:v>坦克500</c:v>
                </c:pt>
                <c:pt idx="2">
                  <c:v>坦克400</c:v>
                </c:pt>
                <c:pt idx="3">
                  <c:v>理想L9</c:v>
                </c:pt>
                <c:pt idx="4">
                  <c:v>蓝山</c:v>
                </c:pt>
              </c:strCache>
            </c:strRef>
          </c:cat>
          <c:val>
            <c:numRef>
              <c:f>Sheet1!$B$2:$B$6</c:f>
              <c:numCache>
                <c:formatCode>General</c:formatCode>
                <c:ptCount val="5"/>
                <c:pt idx="0">
                  <c:v>0.41570000000000001</c:v>
                </c:pt>
                <c:pt idx="1">
                  <c:v>0.35260000000000002</c:v>
                </c:pt>
                <c:pt idx="2">
                  <c:v>0.3508</c:v>
                </c:pt>
                <c:pt idx="3">
                  <c:v>0.25430000000000003</c:v>
                </c:pt>
                <c:pt idx="4">
                  <c:v>0.21329999999999999</c:v>
                </c:pt>
              </c:numCache>
            </c:numRef>
          </c:val>
          <c:extLst>
            <c:ext xmlns:c16="http://schemas.microsoft.com/office/drawing/2014/chart" uri="{C3380CC4-5D6E-409C-BE32-E72D297353CC}">
              <c16:uniqueId val="{00000005-2E74-433C-8D13-E8216376C4FD}"/>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9392173055674396E-2"/>
          <c:y val="6.5353885404302495E-2"/>
          <c:w val="0.87554302943511197"/>
          <c:h val="0.92225350666096695"/>
        </c:manualLayout>
      </c:layout>
      <c:barChart>
        <c:barDir val="bar"/>
        <c:grouping val="clustered"/>
        <c:varyColors val="0"/>
        <c:ser>
          <c:idx val="0"/>
          <c:order val="0"/>
          <c:tx>
            <c:strRef>
              <c:f>Sheet1!$B$1</c:f>
              <c:strCache>
                <c:ptCount val="1"/>
                <c:pt idx="0">
                  <c:v>2023</c:v>
                </c:pt>
              </c:strCache>
            </c:strRef>
          </c:tx>
          <c:spPr>
            <a:solidFill>
              <a:srgbClr val="9FD5D2"/>
            </a:solidFill>
            <a:ln>
              <a:noFill/>
            </a:ln>
          </c:spPr>
          <c:invertIfNegative val="0"/>
          <c:dLbls>
            <c:numFmt formatCode="#,##0.0_);[Red]\(#,##0.0\)" sourceLinked="0"/>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Sheet1!$A$2:$A$11</c:f>
              <c:strCache>
                <c:ptCount val="10"/>
                <c:pt idx="0">
                  <c:v>弗迪动力</c:v>
                </c:pt>
                <c:pt idx="1">
                  <c:v>汇川联合动力</c:v>
                </c:pt>
                <c:pt idx="2">
                  <c:v>特斯拉</c:v>
                </c:pt>
                <c:pt idx="3">
                  <c:v>华为</c:v>
                </c:pt>
                <c:pt idx="4">
                  <c:v>联合汽车电子</c:v>
                </c:pt>
                <c:pt idx="5">
                  <c:v>中车时代</c:v>
                </c:pt>
                <c:pt idx="6">
                  <c:v>蔚来驱动</c:v>
                </c:pt>
                <c:pt idx="7">
                  <c:v>英搏尔</c:v>
                </c:pt>
                <c:pt idx="8">
                  <c:v>极电电动</c:v>
                </c:pt>
                <c:pt idx="9">
                  <c:v>蜂巢易创</c:v>
                </c:pt>
              </c:strCache>
            </c:strRef>
          </c:cat>
          <c:val>
            <c:numRef>
              <c:f>Sheet1!$B$2:$B$11</c:f>
              <c:numCache>
                <c:formatCode>0</c:formatCode>
                <c:ptCount val="10"/>
                <c:pt idx="0">
                  <c:v>27.837199999999999</c:v>
                </c:pt>
                <c:pt idx="1">
                  <c:v>10.2784</c:v>
                </c:pt>
                <c:pt idx="2">
                  <c:v>5.7492999999999999</c:v>
                </c:pt>
                <c:pt idx="3">
                  <c:v>5.6653000000000002</c:v>
                </c:pt>
                <c:pt idx="4">
                  <c:v>3.5377999999999998</c:v>
                </c:pt>
                <c:pt idx="5">
                  <c:v>2.3054999999999999</c:v>
                </c:pt>
                <c:pt idx="6">
                  <c:v>1.9689000000000001</c:v>
                </c:pt>
                <c:pt idx="7">
                  <c:v>1.9588000000000001</c:v>
                </c:pt>
                <c:pt idx="8">
                  <c:v>1.65</c:v>
                </c:pt>
                <c:pt idx="9">
                  <c:v>1.4671000000000001</c:v>
                </c:pt>
              </c:numCache>
            </c:numRef>
          </c:val>
          <c:extLst>
            <c:ext xmlns:c16="http://schemas.microsoft.com/office/drawing/2014/chart" uri="{C3380CC4-5D6E-409C-BE32-E72D297353CC}">
              <c16:uniqueId val="{00000000-5C65-44A8-A74C-76BBEEFC7439}"/>
            </c:ext>
          </c:extLst>
        </c:ser>
        <c:dLbls>
          <c:showLegendKey val="0"/>
          <c:showVal val="0"/>
          <c:showCatName val="0"/>
          <c:showSerName val="0"/>
          <c:showPercent val="0"/>
          <c:showBubbleSize val="0"/>
        </c:dLbls>
        <c:gapWidth val="80"/>
        <c:axId val="4539808"/>
        <c:axId val="4536000"/>
        <c:extLst>
          <c:ext xmlns:c15="http://schemas.microsoft.com/office/drawing/2012/chart" uri="{02D57815-91ED-43cb-92C2-25804820EDAC}">
            <c15:filteredBarSeries>
              <c15:ser>
                <c:idx val="1"/>
                <c:order val="1"/>
                <c:tx>
                  <c:strRef>
                    <c:extLst>
                      <c:ext uri="{02D57815-91ED-43cb-92C2-25804820EDAC}">
                        <c15:formulaRef>
                          <c15:sqref>Sheet1!$C$1</c15:sqref>
                        </c15:formulaRef>
                      </c:ext>
                    </c:extLst>
                    <c:strCache>
                      <c:ptCount val="1"/>
                      <c:pt idx="0">
                        <c:v>2022</c:v>
                      </c:pt>
                    </c:strCache>
                  </c:strRef>
                </c:tx>
                <c:spPr>
                  <a:solidFill>
                    <a:srgbClr val="DBDEE6"/>
                  </a:solidFill>
                  <a:ln>
                    <a:noFill/>
                  </a:ln>
                </c:spPr>
                <c:invertIfNegative val="0"/>
                <c:dLbls>
                  <c:numFmt formatCode="General" sourceLinked="0"/>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dLblPos val="inBase"/>
                  <c:showLegendKey val="0"/>
                  <c:showVal val="1"/>
                  <c:showCatName val="0"/>
                  <c:showSerName val="0"/>
                  <c:showPercent val="0"/>
                  <c:showBubbleSize val="0"/>
                  <c:showLeaderLines val="0"/>
                  <c:extLst>
                    <c:ext uri="{CE6537A1-D6FC-4f65-9D91-7224C49458BB}">
                      <c15:showLeaderLines val="1"/>
                    </c:ext>
                  </c:extLst>
                </c:dLbls>
                <c:cat>
                  <c:strRef>
                    <c:extLst>
                      <c:ext uri="{02D57815-91ED-43cb-92C2-25804820EDAC}">
                        <c15:formulaRef>
                          <c15:sqref>Sheet1!$A$2:$A$11</c15:sqref>
                        </c15:formulaRef>
                      </c:ext>
                    </c:extLst>
                    <c:strCache>
                      <c:ptCount val="10"/>
                      <c:pt idx="0">
                        <c:v>弗迪动力</c:v>
                      </c:pt>
                      <c:pt idx="1">
                        <c:v>汇川联合动力</c:v>
                      </c:pt>
                      <c:pt idx="2">
                        <c:v>特斯拉</c:v>
                      </c:pt>
                      <c:pt idx="3">
                        <c:v>华为</c:v>
                      </c:pt>
                      <c:pt idx="4">
                        <c:v>联合汽车电子</c:v>
                      </c:pt>
                      <c:pt idx="5">
                        <c:v>中车时代</c:v>
                      </c:pt>
                      <c:pt idx="6">
                        <c:v>蔚来驱动</c:v>
                      </c:pt>
                      <c:pt idx="7">
                        <c:v>英搏尔</c:v>
                      </c:pt>
                      <c:pt idx="8">
                        <c:v>极电电动</c:v>
                      </c:pt>
                      <c:pt idx="9">
                        <c:v>蜂巢易创</c:v>
                      </c:pt>
                    </c:strCache>
                  </c:strRef>
                </c:cat>
                <c:val>
                  <c:numRef>
                    <c:extLst>
                      <c:ext uri="{02D57815-91ED-43cb-92C2-25804820EDAC}">
                        <c15:formulaRef>
                          <c15:sqref>Sheet1!$C$2:$C$11</c15:sqref>
                        </c15:formulaRef>
                      </c:ext>
                    </c:extLst>
                    <c:numCache>
                      <c:formatCode>0</c:formatCode>
                      <c:ptCount val="10"/>
                      <c:pt idx="0">
                        <c:v>23.957999999999998</c:v>
                      </c:pt>
                      <c:pt idx="1">
                        <c:v>4.9779999999999998</c:v>
                      </c:pt>
                      <c:pt idx="2">
                        <c:v>7.3029000000000002</c:v>
                      </c:pt>
                      <c:pt idx="3">
                        <c:v>0.36680000000000001</c:v>
                      </c:pt>
                      <c:pt idx="4">
                        <c:v>2.9539</c:v>
                      </c:pt>
                      <c:pt idx="5">
                        <c:v>1.8785000000000001</c:v>
                      </c:pt>
                      <c:pt idx="6">
                        <c:v>1.1015999999999999</c:v>
                      </c:pt>
                      <c:pt idx="7">
                        <c:v>0.39929999999999999</c:v>
                      </c:pt>
                      <c:pt idx="8">
                        <c:v>0</c:v>
                      </c:pt>
                      <c:pt idx="9">
                        <c:v>0.72609999999999997</c:v>
                      </c:pt>
                    </c:numCache>
                  </c:numRef>
                </c:val>
                <c:extLst>
                  <c:ext xmlns:c16="http://schemas.microsoft.com/office/drawing/2014/chart" uri="{C3380CC4-5D6E-409C-BE32-E72D297353CC}">
                    <c16:uniqueId val="{00000007-5C65-44A8-A74C-76BBEEFC7439}"/>
                  </c:ext>
                </c:extLst>
              </c15:ser>
            </c15:filteredBarSeries>
          </c:ext>
        </c:extLst>
      </c:barChart>
      <c:scatterChart>
        <c:scatterStyle val="smoothMarker"/>
        <c:varyColors val="0"/>
        <c:ser>
          <c:idx val="3"/>
          <c:order val="2"/>
          <c:tx>
            <c:strRef>
              <c:f>Sheet1!$E$1</c:f>
              <c:strCache>
                <c:ptCount val="1"/>
                <c:pt idx="0">
                  <c:v>YoY</c:v>
                </c:pt>
              </c:strCache>
            </c:strRef>
          </c:tx>
          <c:spPr>
            <a:ln w="12700" cap="rnd" cmpd="sng" algn="ctr">
              <a:solidFill>
                <a:srgbClr val="1B5C7D"/>
              </a:solidFill>
              <a:prstDash val="solid"/>
              <a:round/>
            </a:ln>
          </c:spPr>
          <c:marker>
            <c:symbol val="circle"/>
            <c:size val="5"/>
            <c:spPr>
              <a:solidFill>
                <a:srgbClr val="FFFFFF"/>
              </a:solidFill>
              <a:ln w="12700" cap="flat" cmpd="sng" algn="ctr">
                <a:solidFill>
                  <a:srgbClr val="1B5C7D"/>
                </a:solidFill>
                <a:prstDash val="solid"/>
                <a:round/>
              </a:ln>
            </c:spPr>
          </c:marker>
          <c:dLbls>
            <c:dLbl>
              <c:idx val="2"/>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1-5C65-44A8-A74C-76BBEEFC7439}"/>
                </c:ext>
              </c:extLst>
            </c:dLbl>
            <c:dLbl>
              <c:idx val="3"/>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2-5C65-44A8-A74C-76BBEEFC7439}"/>
                </c:ext>
              </c:extLst>
            </c:dLbl>
            <c:dLbl>
              <c:idx val="5"/>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6="http://schemas.microsoft.com/office/drawing/2014/chart" uri="{C3380CC4-5D6E-409C-BE32-E72D297353CC}">
                  <c16:uniqueId val="{00000003-5C65-44A8-A74C-76BBEEFC7439}"/>
                </c:ext>
              </c:extLst>
            </c:dLbl>
            <c:dLbl>
              <c:idx val="7"/>
              <c:layout>
                <c:manualLayout>
                  <c:x val="-0.27390787736492334"/>
                  <c:y val="-6.4910256459401062E-3"/>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ABC-4A67-88CA-59487FDEFD20}"/>
                </c:ext>
              </c:extLst>
            </c:dLbl>
            <c:dLbl>
              <c:idx val="8"/>
              <c:layout>
                <c:manualLayout>
                  <c:x val="5.8995542817060397E-2"/>
                  <c:y val="-1.29820512918802E-2"/>
                </c:manualLayout>
              </c:layout>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C65-44A8-A74C-76BBEEFC7439}"/>
                </c:ext>
              </c:extLst>
            </c:dLbl>
            <c:dLbl>
              <c:idx val="9"/>
              <c:layout>
                <c:manualLayout>
                  <c:x val="-0.22673964682971959"/>
                  <c:y val="8.8395502792534668E-4"/>
                </c:manualLayout>
              </c:layout>
              <c:numFmt formatCode="[Red][&lt;0]\-0.0%;[Black][&gt;0]0.0%" sourceLinked="0"/>
              <c:spPr>
                <a:noFill/>
                <a:ln>
                  <a:noFill/>
                </a:ln>
                <a:effectLst/>
              </c:spPr>
              <c:txPr>
                <a:bodyPr rot="0" spcFirstLastPara="0" vertOverflow="ellipsis" vert="horz" wrap="square" lIns="38100" tIns="19050" rIns="38100" bIns="19050" anchor="ctr" anchorCtr="1"/>
                <a:lstStyle/>
                <a:p>
                  <a:pPr algn="ct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C65-44A8-A74C-76BBEEFC7439}"/>
                </c:ext>
              </c:extLst>
            </c:dLbl>
            <c:numFmt formatCode="[Red][&lt;0]\-0.0%;[Black][&gt;0]0.0%" sourceLinked="0"/>
            <c:spPr>
              <a:noFill/>
              <a:ln>
                <a:noFill/>
              </a:ln>
              <a:effectLst/>
            </c:spPr>
            <c:txPr>
              <a:bodyPr rot="0" spcFirstLastPara="0" vertOverflow="ellipsis" vert="horz" wrap="square" lIns="38100" tIns="19050" rIns="38100" bIns="19050" anchor="ctr" anchorCtr="1">
                <a:spAutoFit/>
              </a:bodyPr>
              <a:lstStyle/>
              <a:p>
                <a:pPr>
                  <a:defRPr lang="zh-CN" sz="1000" b="1" i="0" u="none" strike="noStrike" kern="1200" baseline="0">
                    <a:solidFill>
                      <a:srgbClr val="3A4162"/>
                    </a:solidFill>
                    <a:latin typeface="Agency FB" panose="020B0503020202020204" pitchFamily="34" charset="0"/>
                    <a:ea typeface="微软雅黑" panose="020B0503020204020204" pitchFamily="34" charset="-122"/>
                    <a:cs typeface="Arial" panose="020B0604020202020204" pitchFamily="34" charset="0"/>
                  </a:defRPr>
                </a:pPr>
                <a:endParaRPr lang="zh-CN"/>
              </a:p>
            </c:txPr>
            <c:dLblPos val="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Sheet1!$E$2:$E$11</c:f>
              <c:numCache>
                <c:formatCode>0.0%</c:formatCode>
                <c:ptCount val="10"/>
                <c:pt idx="0">
                  <c:v>0.16191668753652233</c:v>
                </c:pt>
                <c:pt idx="1">
                  <c:v>1.0647649658497387</c:v>
                </c:pt>
                <c:pt idx="2">
                  <c:v>-0.21273740568815136</c:v>
                </c:pt>
                <c:pt idx="4">
                  <c:v>0.19767087579132658</c:v>
                </c:pt>
                <c:pt idx="5">
                  <c:v>0.22730902315677382</c:v>
                </c:pt>
                <c:pt idx="6">
                  <c:v>0.78730936819172137</c:v>
                </c:pt>
                <c:pt idx="7">
                  <c:v>3.9055847733533691</c:v>
                </c:pt>
                <c:pt idx="9">
                  <c:v>1.0205205894504892</c:v>
                </c:pt>
              </c:numCache>
            </c:numRef>
          </c:xVal>
          <c:yVal>
            <c:numRef>
              <c:f>Sheet1!$D$2:$D$11</c:f>
              <c:numCache>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Cache>
            </c:numRef>
          </c:yVal>
          <c:smooth val="0"/>
          <c:extLst>
            <c:ext xmlns:c16="http://schemas.microsoft.com/office/drawing/2014/chart" uri="{C3380CC4-5D6E-409C-BE32-E72D297353CC}">
              <c16:uniqueId val="{00000006-5C65-44A8-A74C-76BBEEFC7439}"/>
            </c:ext>
          </c:extLst>
        </c:ser>
        <c:dLbls>
          <c:showLegendKey val="0"/>
          <c:showVal val="0"/>
          <c:showCatName val="0"/>
          <c:showSerName val="0"/>
          <c:showPercent val="0"/>
          <c:showBubbleSize val="0"/>
        </c:dLbls>
        <c:axId val="4540352"/>
        <c:axId val="4541984"/>
        <c:extLst>
          <c:ext xmlns:c15="http://schemas.microsoft.com/office/drawing/2012/chart" uri="{02D57815-91ED-43cb-92C2-25804820EDAC}">
            <c15:filteredScatterSeries>
              <c15:ser>
                <c:idx val="2"/>
                <c:order val="3"/>
                <c:tx>
                  <c:strRef>
                    <c:extLst>
                      <c:ext uri="{02D57815-91ED-43cb-92C2-25804820EDAC}">
                        <c15:formulaRef>
                          <c15:sqref>累计增速</c15:sqref>
                        </c15:formulaRef>
                      </c:ext>
                    </c:extLst>
                    <c:strCache>
                      <c:ptCount val="1"/>
                      <c:pt idx="0">
                        <c:v>累计增速</c:v>
                      </c:pt>
                    </c:strCache>
                  </c:strRef>
                </c:tx>
                <c:spPr>
                  <a:ln w="12700" cap="rnd" cmpd="sng" algn="ctr">
                    <a:solidFill>
                      <a:srgbClr val="6F789C"/>
                    </a:solidFill>
                    <a:prstDash val="solid"/>
                    <a:round/>
                  </a:ln>
                </c:spPr>
                <c:marker>
                  <c:symbol val="circle"/>
                  <c:size val="5"/>
                  <c:spPr>
                    <a:solidFill>
                      <a:srgbClr val="FFFFFF"/>
                    </a:solidFill>
                    <a:ln w="12700" cap="flat" cmpd="sng" algn="ctr">
                      <a:solidFill>
                        <a:srgbClr val="6F789C"/>
                      </a:solidFill>
                      <a:prstDash val="solid"/>
                      <a:round/>
                    </a:ln>
                  </c:spPr>
                </c:marker>
                <c:xVal>
                  <c:numLit>
                    <c:formatCode>General</c:formatCode>
                    <c:ptCount val="8"/>
                  </c:numLit>
                </c:xVal>
                <c:yVal>
                  <c:numLit>
                    <c:formatCode>0.0</c:formatCode>
                    <c:ptCount val="10"/>
                    <c:pt idx="0" formatCode="General">
                      <c:v>10</c:v>
                    </c:pt>
                    <c:pt idx="1">
                      <c:v>9</c:v>
                    </c:pt>
                    <c:pt idx="2">
                      <c:v>8</c:v>
                    </c:pt>
                    <c:pt idx="3">
                      <c:v>7</c:v>
                    </c:pt>
                    <c:pt idx="4">
                      <c:v>6</c:v>
                    </c:pt>
                    <c:pt idx="5">
                      <c:v>5</c:v>
                    </c:pt>
                    <c:pt idx="6">
                      <c:v>4</c:v>
                    </c:pt>
                    <c:pt idx="7" formatCode="General">
                      <c:v>3</c:v>
                    </c:pt>
                    <c:pt idx="8" formatCode="General">
                      <c:v>2</c:v>
                    </c:pt>
                    <c:pt idx="9" formatCode="General">
                      <c:v>1</c:v>
                    </c:pt>
                  </c:numLit>
                </c:yVal>
                <c:smooth val="1"/>
                <c:extLst>
                  <c:ext xmlns:c16="http://schemas.microsoft.com/office/drawing/2014/chart" uri="{C3380CC4-5D6E-409C-BE32-E72D297353CC}">
                    <c16:uniqueId val="{00000008-5C65-44A8-A74C-76BBEEFC7439}"/>
                  </c:ext>
                </c:extLst>
              </c15:ser>
            </c15:filteredScatterSeries>
          </c:ext>
        </c:extLst>
      </c:scatterChart>
      <c:catAx>
        <c:axId val="4539808"/>
        <c:scaling>
          <c:orientation val="maxMin"/>
        </c:scaling>
        <c:delete val="0"/>
        <c:axPos val="l"/>
        <c:numFmt formatCode="General" sourceLinked="1"/>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6000"/>
        <c:crosses val="autoZero"/>
        <c:auto val="1"/>
        <c:lblAlgn val="ctr"/>
        <c:lblOffset val="100"/>
        <c:noMultiLvlLbl val="0"/>
      </c:catAx>
      <c:valAx>
        <c:axId val="4536000"/>
        <c:scaling>
          <c:orientation val="minMax"/>
        </c:scaling>
        <c:delete val="0"/>
        <c:axPos val="t"/>
        <c:numFmt formatCode="0" sourceLinked="1"/>
        <c:majorTickMark val="none"/>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39808"/>
        <c:crosses val="autoZero"/>
        <c:crossBetween val="between"/>
      </c:valAx>
      <c:valAx>
        <c:axId val="4540352"/>
        <c:scaling>
          <c:orientation val="minMax"/>
          <c:min val="-1.5"/>
        </c:scaling>
        <c:delete val="0"/>
        <c:axPos val="t"/>
        <c:numFmt formatCode="[Red][&lt;0]\-0.0%;[Black][&gt;0]0.0%" sourceLinked="0"/>
        <c:majorTickMark val="out"/>
        <c:minorTickMark val="none"/>
        <c:tickLblPos val="none"/>
        <c:spPr>
          <a:ln w="6350" cap="flat" cmpd="sng" algn="ctr">
            <a:noFill/>
            <a:prstDash val="solid"/>
            <a:round/>
          </a:ln>
        </c:spPr>
        <c:txPr>
          <a:bodyPr rot="-60000000" spcFirstLastPara="0" vertOverflow="ellipsis" vert="horz" wrap="square" anchor="ctr" anchorCtr="1"/>
          <a:lstStyle/>
          <a:p>
            <a:pPr>
              <a:defRPr lang="zh-CN" sz="1000" b="0" i="0" u="none" strike="noStrike" kern="1200" baseline="0">
                <a:solidFill>
                  <a:schemeClr val="tx1"/>
                </a:solidFill>
                <a:latin typeface="+mn-lt"/>
                <a:ea typeface="微软雅黑" panose="020B0503020204020204" pitchFamily="34" charset="-122"/>
                <a:cs typeface="Arial" panose="020B0604020202020204" pitchFamily="34" charset="0"/>
              </a:defRPr>
            </a:pPr>
            <a:endParaRPr lang="zh-CN"/>
          </a:p>
        </c:txPr>
        <c:crossAx val="4541984"/>
        <c:crosses val="max"/>
        <c:crossBetween val="midCat"/>
      </c:valAx>
      <c:valAx>
        <c:axId val="4541984"/>
        <c:scaling>
          <c:orientation val="minMax"/>
          <c:max val="10.5"/>
          <c:min val="0.5"/>
        </c:scaling>
        <c:delete val="1"/>
        <c:axPos val="l"/>
        <c:numFmt formatCode="General" sourceLinked="1"/>
        <c:majorTickMark val="out"/>
        <c:minorTickMark val="none"/>
        <c:tickLblPos val="nextTo"/>
        <c:crossAx val="4540352"/>
        <c:crossesAt val="-6"/>
        <c:crossBetween val="midCat"/>
      </c:valAx>
    </c:plotArea>
    <c:plotVisOnly val="1"/>
    <c:dispBlanksAs val="gap"/>
    <c:showDLblsOverMax val="0"/>
  </c:chart>
  <c:txPr>
    <a:bodyPr/>
    <a:lstStyle/>
    <a:p>
      <a:pPr>
        <a:defRPr lang="zh-CN" sz="1000">
          <a:latin typeface="+mn-lt"/>
          <a:ea typeface="微软雅黑" panose="020B0503020204020204" pitchFamily="34" charset="-122"/>
          <a:cs typeface="Arial" panose="020B0604020202020204" pitchFamily="34" charset="0"/>
        </a:defRPr>
      </a:pPr>
      <a:endParaRPr lang="zh-CN"/>
    </a:p>
  </c:txPr>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A335-4660-84AF-50BCBFB7DC19}"/>
              </c:ext>
            </c:extLst>
          </c:dPt>
          <c:dPt>
            <c:idx val="1"/>
            <c:invertIfNegative val="0"/>
            <c:bubble3D val="0"/>
            <c:extLst>
              <c:ext xmlns:c16="http://schemas.microsoft.com/office/drawing/2014/chart" uri="{C3380CC4-5D6E-409C-BE32-E72D297353CC}">
                <c16:uniqueId val="{00000001-A335-4660-84AF-50BCBFB7DC19}"/>
              </c:ext>
            </c:extLst>
          </c:dPt>
          <c:dPt>
            <c:idx val="2"/>
            <c:invertIfNegative val="0"/>
            <c:bubble3D val="0"/>
            <c:extLst>
              <c:ext xmlns:c16="http://schemas.microsoft.com/office/drawing/2014/chart" uri="{C3380CC4-5D6E-409C-BE32-E72D297353CC}">
                <c16:uniqueId val="{00000002-A335-4660-84AF-50BCBFB7DC19}"/>
              </c:ext>
            </c:extLst>
          </c:dPt>
          <c:dPt>
            <c:idx val="3"/>
            <c:invertIfNegative val="0"/>
            <c:bubble3D val="0"/>
            <c:extLst>
              <c:ext xmlns:c16="http://schemas.microsoft.com/office/drawing/2014/chart" uri="{C3380CC4-5D6E-409C-BE32-E72D297353CC}">
                <c16:uniqueId val="{00000003-A335-4660-84AF-50BCBFB7DC19}"/>
              </c:ext>
            </c:extLst>
          </c:dPt>
          <c:dPt>
            <c:idx val="4"/>
            <c:invertIfNegative val="0"/>
            <c:bubble3D val="0"/>
            <c:extLst>
              <c:ext xmlns:c16="http://schemas.microsoft.com/office/drawing/2014/chart" uri="{C3380CC4-5D6E-409C-BE32-E72D297353CC}">
                <c16:uniqueId val="{00000004-A335-4660-84AF-50BCBFB7DC19}"/>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rgbClr val="3A4162"/>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比亚迪秦PLUS</c:v>
                </c:pt>
                <c:pt idx="1">
                  <c:v>海鸥</c:v>
                </c:pt>
                <c:pt idx="2">
                  <c:v>比亚迪宋PLUS</c:v>
                </c:pt>
                <c:pt idx="3">
                  <c:v>比亚迪元PLUS</c:v>
                </c:pt>
                <c:pt idx="4">
                  <c:v>驱逐舰05</c:v>
                </c:pt>
              </c:strCache>
            </c:strRef>
          </c:cat>
          <c:val>
            <c:numRef>
              <c:f>Sheet1!$B$2:$B$6</c:f>
              <c:numCache>
                <c:formatCode>General</c:formatCode>
                <c:ptCount val="5"/>
                <c:pt idx="0">
                  <c:v>4.1032999999999999</c:v>
                </c:pt>
                <c:pt idx="1">
                  <c:v>3.4464000000000001</c:v>
                </c:pt>
                <c:pt idx="2">
                  <c:v>3.1741999999999999</c:v>
                </c:pt>
                <c:pt idx="3">
                  <c:v>2.3391000000000002</c:v>
                </c:pt>
                <c:pt idx="4">
                  <c:v>1.9872000000000001</c:v>
                </c:pt>
              </c:numCache>
            </c:numRef>
          </c:val>
          <c:extLst>
            <c:ext xmlns:c16="http://schemas.microsoft.com/office/drawing/2014/chart" uri="{C3380CC4-5D6E-409C-BE32-E72D297353CC}">
              <c16:uniqueId val="{00000005-A335-4660-84AF-50BCBFB7DC19}"/>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3765-428C-8C78-DF939B61BD38}"/>
              </c:ext>
            </c:extLst>
          </c:dPt>
          <c:dPt>
            <c:idx val="1"/>
            <c:invertIfNegative val="0"/>
            <c:bubble3D val="0"/>
            <c:extLst>
              <c:ext xmlns:c16="http://schemas.microsoft.com/office/drawing/2014/chart" uri="{C3380CC4-5D6E-409C-BE32-E72D297353CC}">
                <c16:uniqueId val="{00000001-3765-428C-8C78-DF939B61BD38}"/>
              </c:ext>
            </c:extLst>
          </c:dPt>
          <c:dPt>
            <c:idx val="2"/>
            <c:invertIfNegative val="0"/>
            <c:bubble3D val="0"/>
            <c:extLst>
              <c:ext xmlns:c16="http://schemas.microsoft.com/office/drawing/2014/chart" uri="{C3380CC4-5D6E-409C-BE32-E72D297353CC}">
                <c16:uniqueId val="{00000002-3765-428C-8C78-DF939B61BD38}"/>
              </c:ext>
            </c:extLst>
          </c:dPt>
          <c:dPt>
            <c:idx val="3"/>
            <c:invertIfNegative val="0"/>
            <c:bubble3D val="0"/>
            <c:extLst>
              <c:ext xmlns:c16="http://schemas.microsoft.com/office/drawing/2014/chart" uri="{C3380CC4-5D6E-409C-BE32-E72D297353CC}">
                <c16:uniqueId val="{00000003-3765-428C-8C78-DF939B61BD38}"/>
              </c:ext>
            </c:extLst>
          </c:dPt>
          <c:dPt>
            <c:idx val="4"/>
            <c:invertIfNegative val="0"/>
            <c:bubble3D val="0"/>
            <c:extLst>
              <c:ext xmlns:c16="http://schemas.microsoft.com/office/drawing/2014/chart" uri="{C3380CC4-5D6E-409C-BE32-E72D297353CC}">
                <c16:uniqueId val="{00000004-3765-428C-8C78-DF939B61BD38}"/>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rgbClr val="3A4162"/>
                    </a:solidFill>
                    <a:effectLst/>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问界M7</c:v>
                </c:pt>
                <c:pt idx="1">
                  <c:v>问界M9</c:v>
                </c:pt>
                <c:pt idx="2">
                  <c:v>问界M5</c:v>
                </c:pt>
                <c:pt idx="3">
                  <c:v>理想L7</c:v>
                </c:pt>
                <c:pt idx="4">
                  <c:v>智界S7</c:v>
                </c:pt>
              </c:strCache>
            </c:strRef>
          </c:cat>
          <c:val>
            <c:numRef>
              <c:f>Sheet1!$B$2:$B$6</c:f>
              <c:numCache>
                <c:formatCode>General</c:formatCode>
                <c:ptCount val="5"/>
                <c:pt idx="0">
                  <c:v>1.8408</c:v>
                </c:pt>
                <c:pt idx="1">
                  <c:v>1.716</c:v>
                </c:pt>
                <c:pt idx="2">
                  <c:v>0.71550000000000002</c:v>
                </c:pt>
                <c:pt idx="3">
                  <c:v>0.70109999999999995</c:v>
                </c:pt>
                <c:pt idx="4">
                  <c:v>0.29099999999999998</c:v>
                </c:pt>
              </c:numCache>
            </c:numRef>
          </c:val>
          <c:extLst>
            <c:ext xmlns:c16="http://schemas.microsoft.com/office/drawing/2014/chart" uri="{C3380CC4-5D6E-409C-BE32-E72D297353CC}">
              <c16:uniqueId val="{00000005-3765-428C-8C78-DF939B61BD38}"/>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1月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0761-4071-BD37-9A1D50A77ABD}"/>
              </c:ext>
            </c:extLst>
          </c:dPt>
          <c:dPt>
            <c:idx val="1"/>
            <c:invertIfNegative val="0"/>
            <c:bubble3D val="0"/>
            <c:extLst>
              <c:ext xmlns:c16="http://schemas.microsoft.com/office/drawing/2014/chart" uri="{C3380CC4-5D6E-409C-BE32-E72D297353CC}">
                <c16:uniqueId val="{00000001-0761-4071-BD37-9A1D50A77ABD}"/>
              </c:ext>
            </c:extLst>
          </c:dPt>
          <c:dPt>
            <c:idx val="2"/>
            <c:invertIfNegative val="0"/>
            <c:bubble3D val="0"/>
            <c:extLst>
              <c:ext xmlns:c16="http://schemas.microsoft.com/office/drawing/2014/chart" uri="{C3380CC4-5D6E-409C-BE32-E72D297353CC}">
                <c16:uniqueId val="{00000002-0761-4071-BD37-9A1D50A77ABD}"/>
              </c:ext>
            </c:extLst>
          </c:dPt>
          <c:dPt>
            <c:idx val="3"/>
            <c:invertIfNegative val="0"/>
            <c:bubble3D val="0"/>
            <c:extLst>
              <c:ext xmlns:c16="http://schemas.microsoft.com/office/drawing/2014/chart" uri="{C3380CC4-5D6E-409C-BE32-E72D297353CC}">
                <c16:uniqueId val="{00000003-0761-4071-BD37-9A1D50A77ABD}"/>
              </c:ext>
            </c:extLst>
          </c:dPt>
          <c:dPt>
            <c:idx val="4"/>
            <c:invertIfNegative val="0"/>
            <c:bubble3D val="0"/>
            <c:extLst>
              <c:ext xmlns:c16="http://schemas.microsoft.com/office/drawing/2014/chart" uri="{C3380CC4-5D6E-409C-BE32-E72D297353CC}">
                <c16:uniqueId val="{00000004-0761-4071-BD37-9A1D50A77ABD}"/>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rgbClr val="3A4162"/>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理想L9</c:v>
                </c:pt>
                <c:pt idx="1">
                  <c:v>别克Velite 6</c:v>
                </c:pt>
                <c:pt idx="2">
                  <c:v>大众ID.4 Crozz</c:v>
                </c:pt>
                <c:pt idx="3">
                  <c:v>理想L8</c:v>
                </c:pt>
                <c:pt idx="4">
                  <c:v>小米SU7</c:v>
                </c:pt>
              </c:strCache>
            </c:strRef>
          </c:cat>
          <c:val>
            <c:numRef>
              <c:f>Sheet1!$B$2:$B$6</c:f>
              <c:numCache>
                <c:formatCode>General</c:formatCode>
                <c:ptCount val="5"/>
                <c:pt idx="0">
                  <c:v>0.48880000000000001</c:v>
                </c:pt>
                <c:pt idx="1">
                  <c:v>0.42709999999999998</c:v>
                </c:pt>
                <c:pt idx="2">
                  <c:v>0.3397</c:v>
                </c:pt>
                <c:pt idx="3">
                  <c:v>0.31509999999999999</c:v>
                </c:pt>
                <c:pt idx="4">
                  <c:v>0.30470000000000003</c:v>
                </c:pt>
              </c:numCache>
            </c:numRef>
          </c:val>
          <c:extLst>
            <c:ext xmlns:c16="http://schemas.microsoft.com/office/drawing/2014/chart" uri="{C3380CC4-5D6E-409C-BE32-E72D297353CC}">
              <c16:uniqueId val="{00000005-0761-4071-BD37-9A1D50A77ABD}"/>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4.2044795935998198E-2"/>
          <c:y val="0.15417281326259799"/>
          <c:w val="0.93269788730882697"/>
          <c:h val="0.58903841529932399"/>
        </c:manualLayout>
      </c:layout>
      <c:barChart>
        <c:barDir val="col"/>
        <c:grouping val="clustered"/>
        <c:varyColors val="0"/>
        <c:ser>
          <c:idx val="1"/>
          <c:order val="0"/>
          <c:tx>
            <c:strRef>
              <c:f>Sheet1!$B$1</c:f>
              <c:strCache>
                <c:ptCount val="1"/>
                <c:pt idx="0">
                  <c:v>月同比</c:v>
                </c:pt>
              </c:strCache>
            </c:strRef>
          </c:tx>
          <c:spPr>
            <a:solidFill>
              <a:srgbClr val="2D809A"/>
            </a:solidFill>
            <a:ln>
              <a:noFill/>
            </a:ln>
            <a:effectLst/>
          </c:spPr>
          <c:invertIfNegative val="0"/>
          <c:dLbls>
            <c:dLbl>
              <c:idx val="7"/>
              <c:layout>
                <c:manualLayout>
                  <c:x val="2.23455351685277E-3"/>
                  <c:y val="3.6439530750659997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D1B-4DB2-9766-6559C32C9822}"/>
                </c:ext>
              </c:extLst>
            </c:dLbl>
            <c:dLbl>
              <c:idx val="9"/>
              <c:layout>
                <c:manualLayout>
                  <c:x val="8.9382140674115693E-3"/>
                  <c:y val="-7.2879061501320104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D1B-4DB2-9766-6559C32C9822}"/>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accent1">
                        <a:lumMod val="75000"/>
                      </a:schemeClr>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Sheet1!$A$28:$A$39</c:f>
              <c:strCache>
                <c:ptCount val="12"/>
                <c:pt idx="0">
                  <c:v>Jun.</c:v>
                </c:pt>
                <c:pt idx="1">
                  <c:v>Jul.</c:v>
                </c:pt>
                <c:pt idx="2">
                  <c:v>Aug.</c:v>
                </c:pt>
                <c:pt idx="3">
                  <c:v>Sep.</c:v>
                </c:pt>
                <c:pt idx="4">
                  <c:v>Oct.</c:v>
                </c:pt>
                <c:pt idx="5">
                  <c:v>Nov.</c:v>
                </c:pt>
                <c:pt idx="6">
                  <c:v>Dec.</c:v>
                </c:pt>
                <c:pt idx="7">
                  <c:v>Jan.-Feb.</c:v>
                </c:pt>
                <c:pt idx="8">
                  <c:v>Mar.</c:v>
                </c:pt>
                <c:pt idx="9">
                  <c:v>Apr.</c:v>
                </c:pt>
                <c:pt idx="10">
                  <c:v>May.</c:v>
                </c:pt>
                <c:pt idx="11">
                  <c:v>Jun.</c:v>
                </c:pt>
              </c:strCache>
            </c:strRef>
          </c:cat>
          <c:val>
            <c:numRef>
              <c:f>Sheet1!$B$28:$B$39</c:f>
              <c:numCache>
                <c:formatCode>0.0%</c:formatCode>
                <c:ptCount val="12"/>
                <c:pt idx="0">
                  <c:v>0.27600000000000002</c:v>
                </c:pt>
                <c:pt idx="1">
                  <c:v>0.249</c:v>
                </c:pt>
                <c:pt idx="2">
                  <c:v>0.13800000000000001</c:v>
                </c:pt>
                <c:pt idx="3">
                  <c:v>0.125</c:v>
                </c:pt>
                <c:pt idx="4">
                  <c:v>0.27900000000000003</c:v>
                </c:pt>
                <c:pt idx="5">
                  <c:v>0.35599999999999998</c:v>
                </c:pt>
                <c:pt idx="6">
                  <c:v>0.437</c:v>
                </c:pt>
                <c:pt idx="7">
                  <c:v>0.25600000000000001</c:v>
                </c:pt>
                <c:pt idx="8">
                  <c:v>0.33500000000000002</c:v>
                </c:pt>
                <c:pt idx="9">
                  <c:v>0.39200000000000002</c:v>
                </c:pt>
                <c:pt idx="10">
                  <c:v>0.33600000000000002</c:v>
                </c:pt>
                <c:pt idx="11">
                  <c:v>0.37</c:v>
                </c:pt>
              </c:numCache>
            </c:numRef>
          </c:val>
          <c:extLst>
            <c:ext xmlns:c16="http://schemas.microsoft.com/office/drawing/2014/chart" uri="{C3380CC4-5D6E-409C-BE32-E72D297353CC}">
              <c16:uniqueId val="{00000002-AD1B-4DB2-9766-6559C32C9822}"/>
            </c:ext>
          </c:extLst>
        </c:ser>
        <c:ser>
          <c:idx val="0"/>
          <c:order val="1"/>
          <c:tx>
            <c:strRef>
              <c:f>Sheet1!$C$1</c:f>
              <c:strCache>
                <c:ptCount val="1"/>
                <c:pt idx="0">
                  <c:v>累计同比</c:v>
                </c:pt>
              </c:strCache>
            </c:strRef>
          </c:tx>
          <c:spPr>
            <a:solidFill>
              <a:srgbClr val="9FD5D2"/>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lstStyle/>
              <a:p>
                <a:pPr>
                  <a:defRPr lang="zh-CN" sz="1000" b="0" i="0" u="none" strike="noStrike" kern="1200" baseline="0">
                    <a:solidFill>
                      <a:schemeClr val="tx1"/>
                    </a:solidFill>
                    <a:latin typeface="Agency FB" panose="020B0503020202020204" pitchFamily="34" charset="0"/>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Sheet1!$A$28:$A$39</c:f>
              <c:strCache>
                <c:ptCount val="12"/>
                <c:pt idx="0">
                  <c:v>Jun.</c:v>
                </c:pt>
                <c:pt idx="1">
                  <c:v>Jul.</c:v>
                </c:pt>
                <c:pt idx="2">
                  <c:v>Aug.</c:v>
                </c:pt>
                <c:pt idx="3">
                  <c:v>Sep.</c:v>
                </c:pt>
                <c:pt idx="4">
                  <c:v>Oct.</c:v>
                </c:pt>
                <c:pt idx="5">
                  <c:v>Nov.</c:v>
                </c:pt>
                <c:pt idx="6">
                  <c:v>Dec.</c:v>
                </c:pt>
                <c:pt idx="7">
                  <c:v>Jan.-Feb.</c:v>
                </c:pt>
                <c:pt idx="8">
                  <c:v>Mar.</c:v>
                </c:pt>
                <c:pt idx="9">
                  <c:v>Apr.</c:v>
                </c:pt>
                <c:pt idx="10">
                  <c:v>May.</c:v>
                </c:pt>
                <c:pt idx="11">
                  <c:v>Jun.</c:v>
                </c:pt>
              </c:strCache>
            </c:strRef>
          </c:cat>
          <c:val>
            <c:numRef>
              <c:f>Sheet1!$C$28:$C$39</c:f>
              <c:numCache>
                <c:formatCode>0.0%</c:formatCode>
                <c:ptCount val="12"/>
                <c:pt idx="0">
                  <c:v>0.35</c:v>
                </c:pt>
                <c:pt idx="1">
                  <c:v>0.33200000000000002</c:v>
                </c:pt>
                <c:pt idx="2">
                  <c:v>0.29599999999999999</c:v>
                </c:pt>
                <c:pt idx="3">
                  <c:v>0.26700000000000002</c:v>
                </c:pt>
                <c:pt idx="4">
                  <c:v>0.26700000000000002</c:v>
                </c:pt>
                <c:pt idx="5">
                  <c:v>0.27700000000000002</c:v>
                </c:pt>
                <c:pt idx="6">
                  <c:v>0.30299999999999999</c:v>
                </c:pt>
                <c:pt idx="7">
                  <c:v>0.25600000000000001</c:v>
                </c:pt>
                <c:pt idx="8">
                  <c:v>0.29199999999999998</c:v>
                </c:pt>
                <c:pt idx="9">
                  <c:v>0.33200000000000002</c:v>
                </c:pt>
                <c:pt idx="10">
                  <c:v>0.33900000000000002</c:v>
                </c:pt>
                <c:pt idx="11">
                  <c:v>0.34300000000000003</c:v>
                </c:pt>
              </c:numCache>
            </c:numRef>
          </c:val>
          <c:extLst>
            <c:ext xmlns:c16="http://schemas.microsoft.com/office/drawing/2014/chart" uri="{C3380CC4-5D6E-409C-BE32-E72D297353CC}">
              <c16:uniqueId val="{00000003-AD1B-4DB2-9766-6559C32C9822}"/>
            </c:ext>
          </c:extLst>
        </c:ser>
        <c:dLbls>
          <c:showLegendKey val="0"/>
          <c:showVal val="0"/>
          <c:showCatName val="0"/>
          <c:showSerName val="0"/>
          <c:showPercent val="0"/>
          <c:showBubbleSize val="0"/>
        </c:dLbls>
        <c:gapWidth val="41"/>
        <c:overlap val="5"/>
        <c:axId val="1147260800"/>
        <c:axId val="1147266624"/>
      </c:barChart>
      <c:catAx>
        <c:axId val="114726080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mn-lt"/>
                <a:ea typeface="+mn-ea"/>
                <a:cs typeface="+mn-cs"/>
              </a:defRPr>
            </a:pPr>
            <a:endParaRPr lang="zh-CN"/>
          </a:p>
        </c:txPr>
        <c:crossAx val="1147266624"/>
        <c:crosses val="autoZero"/>
        <c:auto val="1"/>
        <c:lblAlgn val="ctr"/>
        <c:lblOffset val="100"/>
        <c:noMultiLvlLbl val="0"/>
      </c:catAx>
      <c:valAx>
        <c:axId val="1147266624"/>
        <c:scaling>
          <c:orientation val="minMax"/>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1195" b="0" i="0" u="none" strike="noStrike" kern="1200" baseline="0">
                <a:solidFill>
                  <a:schemeClr val="tx1"/>
                </a:solidFill>
                <a:latin typeface="+mn-lt"/>
                <a:ea typeface="+mn-ea"/>
                <a:cs typeface="+mn-cs"/>
              </a:defRPr>
            </a:pPr>
            <a:endParaRPr lang="zh-CN"/>
          </a:p>
        </c:txPr>
        <c:crossAx val="1147260800"/>
        <c:crosses val="autoZero"/>
        <c:crossBetween val="between"/>
      </c:valAx>
      <c:spPr>
        <a:noFill/>
        <a:ln>
          <a:noFill/>
        </a:ln>
        <a:effectLst/>
      </c:spPr>
    </c:plotArea>
    <c:legend>
      <c:legendPos val="r"/>
      <c:layout>
        <c:manualLayout>
          <c:xMode val="edge"/>
          <c:yMode val="edge"/>
          <c:x val="0.68308840632698875"/>
          <c:y val="0"/>
          <c:w val="0.27672818881315697"/>
          <c:h val="0.19303597528539035"/>
        </c:manualLayout>
      </c:layout>
      <c:overlay val="0"/>
      <c:spPr>
        <a:noFill/>
        <a:ln>
          <a:noFill/>
        </a:ln>
        <a:effectLst/>
      </c:spPr>
      <c:txPr>
        <a:bodyPr rot="0" spcFirstLastPara="1" vertOverflow="ellipsis" vert="horz" wrap="square" anchor="ctr" anchorCtr="1"/>
        <a:lstStyle/>
        <a:p>
          <a:pPr>
            <a:defRPr lang="zh-CN"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solidFill>
            <a:schemeClr val="tx1"/>
          </a:solidFill>
        </a:defRPr>
      </a:pPr>
      <a:endParaRPr lang="zh-CN"/>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79525524051701"/>
          <c:y val="9.1335751054115698E-3"/>
          <c:w val="0.69635539233014498"/>
          <c:h val="0.97757623491569701"/>
        </c:manualLayout>
      </c:layout>
      <c:barChart>
        <c:barDir val="bar"/>
        <c:grouping val="clustered"/>
        <c:varyColors val="0"/>
        <c:ser>
          <c:idx val="0"/>
          <c:order val="0"/>
          <c:tx>
            <c:strRef>
              <c:f>Sheet1!$B$1</c:f>
              <c:strCache>
                <c:ptCount val="1"/>
                <c:pt idx="0">
                  <c:v>2月</c:v>
                </c:pt>
              </c:strCache>
            </c:strRef>
          </c:tx>
          <c:spPr>
            <a:solidFill>
              <a:srgbClr val="9FD5D2"/>
            </a:solidFill>
            <a:ln>
              <a:noFill/>
            </a:ln>
            <a:effectLst/>
          </c:spPr>
          <c:invertIfNegative val="0"/>
          <c:dPt>
            <c:idx val="0"/>
            <c:invertIfNegative val="0"/>
            <c:bubble3D val="0"/>
            <c:extLst>
              <c:ext xmlns:c16="http://schemas.microsoft.com/office/drawing/2014/chart" uri="{C3380CC4-5D6E-409C-BE32-E72D297353CC}">
                <c16:uniqueId val="{00000000-F05B-4F54-8AF0-C4E6F7217F39}"/>
              </c:ext>
            </c:extLst>
          </c:dPt>
          <c:dPt>
            <c:idx val="1"/>
            <c:invertIfNegative val="0"/>
            <c:bubble3D val="0"/>
            <c:extLst>
              <c:ext xmlns:c16="http://schemas.microsoft.com/office/drawing/2014/chart" uri="{C3380CC4-5D6E-409C-BE32-E72D297353CC}">
                <c16:uniqueId val="{00000001-F05B-4F54-8AF0-C4E6F7217F39}"/>
              </c:ext>
            </c:extLst>
          </c:dPt>
          <c:dPt>
            <c:idx val="2"/>
            <c:invertIfNegative val="0"/>
            <c:bubble3D val="0"/>
            <c:extLst>
              <c:ext xmlns:c16="http://schemas.microsoft.com/office/drawing/2014/chart" uri="{C3380CC4-5D6E-409C-BE32-E72D297353CC}">
                <c16:uniqueId val="{00000002-F05B-4F54-8AF0-C4E6F7217F39}"/>
              </c:ext>
            </c:extLst>
          </c:dPt>
          <c:dPt>
            <c:idx val="3"/>
            <c:invertIfNegative val="0"/>
            <c:bubble3D val="0"/>
            <c:extLst>
              <c:ext xmlns:c16="http://schemas.microsoft.com/office/drawing/2014/chart" uri="{C3380CC4-5D6E-409C-BE32-E72D297353CC}">
                <c16:uniqueId val="{00000003-F05B-4F54-8AF0-C4E6F7217F39}"/>
              </c:ext>
            </c:extLst>
          </c:dPt>
          <c:dPt>
            <c:idx val="4"/>
            <c:invertIfNegative val="0"/>
            <c:bubble3D val="0"/>
            <c:extLst>
              <c:ext xmlns:c16="http://schemas.microsoft.com/office/drawing/2014/chart" uri="{C3380CC4-5D6E-409C-BE32-E72D297353CC}">
                <c16:uniqueId val="{00000004-F05B-4F54-8AF0-C4E6F7217F39}"/>
              </c:ext>
            </c:extLst>
          </c:dPt>
          <c:dLbls>
            <c:numFmt formatCode="#,##0.00_);[Red]\(#,##0.00\)" sourceLinked="0"/>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rgbClr val="3A4162"/>
                    </a:solidFill>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红旗E-QM5</c:v>
                </c:pt>
                <c:pt idx="1">
                  <c:v>五菱缤果</c:v>
                </c:pt>
                <c:pt idx="2">
                  <c:v>长安深蓝S7</c:v>
                </c:pt>
                <c:pt idx="3">
                  <c:v>长安深蓝SL03</c:v>
                </c:pt>
                <c:pt idx="4">
                  <c:v>宝骏kiwi</c:v>
                </c:pt>
              </c:strCache>
            </c:strRef>
          </c:cat>
          <c:val>
            <c:numRef>
              <c:f>Sheet1!$B$2:$B$6</c:f>
              <c:numCache>
                <c:formatCode>General</c:formatCode>
                <c:ptCount val="5"/>
                <c:pt idx="0">
                  <c:v>0.7389</c:v>
                </c:pt>
                <c:pt idx="1">
                  <c:v>0.67300000000000004</c:v>
                </c:pt>
                <c:pt idx="2">
                  <c:v>0.63390000000000002</c:v>
                </c:pt>
                <c:pt idx="3">
                  <c:v>0.19089999999999999</c:v>
                </c:pt>
                <c:pt idx="4">
                  <c:v>1.6400000000000001E-2</c:v>
                </c:pt>
              </c:numCache>
            </c:numRef>
          </c:val>
          <c:extLst>
            <c:ext xmlns:c16="http://schemas.microsoft.com/office/drawing/2014/chart" uri="{C3380CC4-5D6E-409C-BE32-E72D297353CC}">
              <c16:uniqueId val="{00000005-F05B-4F54-8AF0-C4E6F7217F39}"/>
            </c:ext>
          </c:extLst>
        </c:ser>
        <c:dLbls>
          <c:showLegendKey val="0"/>
          <c:showVal val="1"/>
          <c:showCatName val="0"/>
          <c:showSerName val="0"/>
          <c:showPercent val="0"/>
          <c:showBubbleSize val="0"/>
        </c:dLbls>
        <c:gapWidth val="76"/>
        <c:axId val="1618604672"/>
        <c:axId val="1575845376"/>
      </c:barChart>
      <c:catAx>
        <c:axId val="1618604672"/>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575845376"/>
        <c:crosses val="autoZero"/>
        <c:auto val="1"/>
        <c:lblAlgn val="ctr"/>
        <c:lblOffset val="100"/>
        <c:noMultiLvlLbl val="0"/>
      </c:catAx>
      <c:valAx>
        <c:axId val="1575845376"/>
        <c:scaling>
          <c:orientation val="minMax"/>
        </c:scaling>
        <c:delete val="0"/>
        <c:axPos val="t"/>
        <c:numFmt formatCode="General" sourceLinked="1"/>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lumMod val="65000"/>
                    <a:lumOff val="35000"/>
                  </a:schemeClr>
                </a:solidFill>
                <a:latin typeface="+mn-lt"/>
                <a:ea typeface="+mn-ea"/>
                <a:cs typeface="+mn-cs"/>
              </a:defRPr>
            </a:pPr>
            <a:endParaRPr lang="zh-CN"/>
          </a:p>
        </c:txPr>
        <c:crossAx val="1618604672"/>
        <c:crosses val="autoZero"/>
        <c:crossBetween val="between"/>
      </c:valAx>
      <c:spPr>
        <a:noFill/>
        <a:ln>
          <a:noFill/>
        </a:ln>
        <a:effectLst/>
      </c:spPr>
    </c:plotArea>
    <c:plotVisOnly val="1"/>
    <c:dispBlanksAs val="gap"/>
    <c:showDLblsOverMax val="0"/>
  </c:chart>
  <c:spPr>
    <a:noFill/>
    <a:ln>
      <a:noFill/>
    </a:ln>
    <a:effectLst/>
  </c:spPr>
  <c:txPr>
    <a:bodyPr/>
    <a:lstStyle/>
    <a:p>
      <a:pPr>
        <a:defRPr lang="zh-CN" sz="800"/>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8884164601637799E-2"/>
          <c:y val="9.7661565490149704E-2"/>
          <c:w val="0.94510329753949995"/>
          <c:h val="0.66702949639357101"/>
        </c:manualLayout>
      </c:layout>
      <c:barChart>
        <c:barDir val="col"/>
        <c:grouping val="clustered"/>
        <c:varyColors val="0"/>
        <c:ser>
          <c:idx val="0"/>
          <c:order val="0"/>
          <c:tx>
            <c:strRef>
              <c:f>Sheet1!$B$1</c:f>
              <c:strCache>
                <c:ptCount val="1"/>
                <c:pt idx="0">
                  <c:v>新能源汽车</c:v>
                </c:pt>
              </c:strCache>
            </c:strRef>
          </c:tx>
          <c:spPr>
            <a:solidFill>
              <a:srgbClr val="5B9BD5">
                <a:lumMod val="40000"/>
                <a:lumOff val="60000"/>
              </a:srgbClr>
            </a:solidFill>
            <a:ln w="19050">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900" b="0" i="0" u="none" strike="noStrike" kern="1200" baseline="0">
                    <a:solidFill>
                      <a:schemeClr val="tx1">
                        <a:lumMod val="75000"/>
                        <a:lumOff val="25000"/>
                      </a:schemeClr>
                    </a:solidFill>
                    <a:latin typeface="Agency FB" panose="020B0503020202020204" pitchFamily="34" charset="0"/>
                    <a:ea typeface="微软雅黑" panose="020B0503020204020204" pitchFamily="34" charset="-122"/>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Sheet1!$A$28:$A$50</c:f>
              <c:strCache>
                <c:ptCount val="23"/>
                <c:pt idx="0">
                  <c:v>Jun.</c:v>
                </c:pt>
                <c:pt idx="1">
                  <c:v>Jul.</c:v>
                </c:pt>
                <c:pt idx="2">
                  <c:v>Aug.</c:v>
                </c:pt>
                <c:pt idx="3">
                  <c:v>Sep.</c:v>
                </c:pt>
                <c:pt idx="4">
                  <c:v>Oct.</c:v>
                </c:pt>
                <c:pt idx="5">
                  <c:v>Nov.</c:v>
                </c:pt>
                <c:pt idx="6">
                  <c:v>Dec.</c:v>
                </c:pt>
                <c:pt idx="7">
                  <c:v>Jan.-Feb.</c:v>
                </c:pt>
                <c:pt idx="8">
                  <c:v>Mar.</c:v>
                </c:pt>
                <c:pt idx="9">
                  <c:v>Apr.</c:v>
                </c:pt>
                <c:pt idx="10">
                  <c:v>May.</c:v>
                </c:pt>
                <c:pt idx="11">
                  <c:v>Jun.</c:v>
                </c:pt>
                <c:pt idx="12">
                  <c:v>Jul.</c:v>
                </c:pt>
                <c:pt idx="13">
                  <c:v>Aug.</c:v>
                </c:pt>
                <c:pt idx="14">
                  <c:v>Sep.</c:v>
                </c:pt>
                <c:pt idx="15">
                  <c:v>Oct.</c:v>
                </c:pt>
                <c:pt idx="16">
                  <c:v>Nov.</c:v>
                </c:pt>
                <c:pt idx="17">
                  <c:v>Dec.</c:v>
                </c:pt>
                <c:pt idx="18">
                  <c:v>Jan.-Feb.</c:v>
                </c:pt>
                <c:pt idx="19">
                  <c:v>Mar.</c:v>
                </c:pt>
                <c:pt idx="20">
                  <c:v>Apr.</c:v>
                </c:pt>
                <c:pt idx="21">
                  <c:v>May.</c:v>
                </c:pt>
                <c:pt idx="22">
                  <c:v>Jun.</c:v>
                </c:pt>
              </c:strCache>
            </c:strRef>
          </c:cat>
          <c:val>
            <c:numRef>
              <c:f>Sheet1!$B$28:$B$50</c:f>
              <c:numCache>
                <c:formatCode>0.0</c:formatCode>
                <c:ptCount val="23"/>
                <c:pt idx="0">
                  <c:v>60.5</c:v>
                </c:pt>
                <c:pt idx="1">
                  <c:v>61.9</c:v>
                </c:pt>
                <c:pt idx="2">
                  <c:v>71.400000000000006</c:v>
                </c:pt>
                <c:pt idx="3">
                  <c:v>75.8</c:v>
                </c:pt>
                <c:pt idx="4">
                  <c:v>75.2</c:v>
                </c:pt>
                <c:pt idx="5">
                  <c:v>75.599999999999994</c:v>
                </c:pt>
                <c:pt idx="6">
                  <c:v>81</c:v>
                </c:pt>
                <c:pt idx="7">
                  <c:v>97</c:v>
                </c:pt>
                <c:pt idx="8">
                  <c:v>66.8</c:v>
                </c:pt>
                <c:pt idx="9">
                  <c:v>58.6</c:v>
                </c:pt>
                <c:pt idx="10">
                  <c:v>67.5</c:v>
                </c:pt>
                <c:pt idx="11">
                  <c:v>74.900000000000006</c:v>
                </c:pt>
                <c:pt idx="12">
                  <c:v>75.2</c:v>
                </c:pt>
                <c:pt idx="13">
                  <c:v>80</c:v>
                </c:pt>
                <c:pt idx="14">
                  <c:v>84.7</c:v>
                </c:pt>
                <c:pt idx="15">
                  <c:v>92.7</c:v>
                </c:pt>
                <c:pt idx="16">
                  <c:v>100.6</c:v>
                </c:pt>
                <c:pt idx="17">
                  <c:v>114.1</c:v>
                </c:pt>
                <c:pt idx="18">
                  <c:v>118.9</c:v>
                </c:pt>
                <c:pt idx="19" formatCode="General">
                  <c:v>88.4</c:v>
                </c:pt>
                <c:pt idx="20" formatCode="General">
                  <c:v>83.1</c:v>
                </c:pt>
                <c:pt idx="21">
                  <c:v>92.2</c:v>
                </c:pt>
                <c:pt idx="22">
                  <c:v>102.5</c:v>
                </c:pt>
              </c:numCache>
            </c:numRef>
          </c:val>
          <c:extLst>
            <c:ext xmlns:c16="http://schemas.microsoft.com/office/drawing/2014/chart" uri="{C3380CC4-5D6E-409C-BE32-E72D297353CC}">
              <c16:uniqueId val="{00000000-C3B7-4609-B705-21876FA2CD3E}"/>
            </c:ext>
          </c:extLst>
        </c:ser>
        <c:dLbls>
          <c:showLegendKey val="0"/>
          <c:showVal val="0"/>
          <c:showCatName val="0"/>
          <c:showSerName val="0"/>
          <c:showPercent val="0"/>
          <c:showBubbleSize val="0"/>
        </c:dLbls>
        <c:gapWidth val="10"/>
        <c:axId val="1203680200"/>
        <c:axId val="1203679808"/>
      </c:barChart>
      <c:lineChart>
        <c:grouping val="stacked"/>
        <c:varyColors val="0"/>
        <c:ser>
          <c:idx val="1"/>
          <c:order val="1"/>
          <c:tx>
            <c:strRef>
              <c:f>Sheet1!$C$1</c:f>
              <c:strCache>
                <c:ptCount val="1"/>
                <c:pt idx="0">
                  <c:v>渗透率</c:v>
                </c:pt>
              </c:strCache>
            </c:strRef>
          </c:tx>
          <c:spPr>
            <a:ln w="28575" cap="rnd">
              <a:solidFill>
                <a:srgbClr val="C00000"/>
              </a:solidFill>
              <a:round/>
            </a:ln>
            <a:effectLst>
              <a:outerShdw blurRad="50800" dist="38100" dir="2700000" algn="tl" rotWithShape="0">
                <a:prstClr val="black">
                  <a:alpha val="40000"/>
                </a:prstClr>
              </a:outerShdw>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C3B7-4609-B705-21876FA2CD3E}"/>
                </c:ext>
              </c:extLst>
            </c:dLbl>
            <c:dLbl>
              <c:idx val="1"/>
              <c:delete val="1"/>
              <c:extLst>
                <c:ext xmlns:c15="http://schemas.microsoft.com/office/drawing/2012/chart" uri="{CE6537A1-D6FC-4f65-9D91-7224C49458BB}"/>
                <c:ext xmlns:c16="http://schemas.microsoft.com/office/drawing/2014/chart" uri="{C3380CC4-5D6E-409C-BE32-E72D297353CC}">
                  <c16:uniqueId val="{00000002-C3B7-4609-B705-21876FA2CD3E}"/>
                </c:ext>
              </c:extLst>
            </c:dLbl>
            <c:dLbl>
              <c:idx val="2"/>
              <c:delete val="1"/>
              <c:extLst>
                <c:ext xmlns:c15="http://schemas.microsoft.com/office/drawing/2012/chart" uri="{CE6537A1-D6FC-4f65-9D91-7224C49458BB}"/>
                <c:ext xmlns:c16="http://schemas.microsoft.com/office/drawing/2014/chart" uri="{C3380CC4-5D6E-409C-BE32-E72D297353CC}">
                  <c16:uniqueId val="{00000003-C3B7-4609-B705-21876FA2CD3E}"/>
                </c:ext>
              </c:extLst>
            </c:dLbl>
            <c:dLbl>
              <c:idx val="3"/>
              <c:delete val="1"/>
              <c:extLst>
                <c:ext xmlns:c15="http://schemas.microsoft.com/office/drawing/2012/chart" uri="{CE6537A1-D6FC-4f65-9D91-7224C49458BB}"/>
                <c:ext xmlns:c16="http://schemas.microsoft.com/office/drawing/2014/chart" uri="{C3380CC4-5D6E-409C-BE32-E72D297353CC}">
                  <c16:uniqueId val="{00000004-C3B7-4609-B705-21876FA2CD3E}"/>
                </c:ext>
              </c:extLst>
            </c:dLbl>
            <c:dLbl>
              <c:idx val="4"/>
              <c:delete val="1"/>
              <c:extLst>
                <c:ext xmlns:c15="http://schemas.microsoft.com/office/drawing/2012/chart" uri="{CE6537A1-D6FC-4f65-9D91-7224C49458BB}"/>
                <c:ext xmlns:c16="http://schemas.microsoft.com/office/drawing/2014/chart" uri="{C3380CC4-5D6E-409C-BE32-E72D297353CC}">
                  <c16:uniqueId val="{00000005-C3B7-4609-B705-21876FA2CD3E}"/>
                </c:ext>
              </c:extLst>
            </c:dLbl>
            <c:dLbl>
              <c:idx val="5"/>
              <c:delete val="1"/>
              <c:extLst>
                <c:ext xmlns:c15="http://schemas.microsoft.com/office/drawing/2012/chart" uri="{CE6537A1-D6FC-4f65-9D91-7224C49458BB}"/>
                <c:ext xmlns:c16="http://schemas.microsoft.com/office/drawing/2014/chart" uri="{C3380CC4-5D6E-409C-BE32-E72D297353CC}">
                  <c16:uniqueId val="{00000006-C3B7-4609-B705-21876FA2CD3E}"/>
                </c:ext>
              </c:extLst>
            </c:dLbl>
            <c:dLbl>
              <c:idx val="6"/>
              <c:delete val="1"/>
              <c:extLst>
                <c:ext xmlns:c15="http://schemas.microsoft.com/office/drawing/2012/chart" uri="{CE6537A1-D6FC-4f65-9D91-7224C49458BB}"/>
                <c:ext xmlns:c16="http://schemas.microsoft.com/office/drawing/2014/chart" uri="{C3380CC4-5D6E-409C-BE32-E72D297353CC}">
                  <c16:uniqueId val="{00000007-C3B7-4609-B705-21876FA2CD3E}"/>
                </c:ext>
              </c:extLst>
            </c:dLbl>
            <c:dLbl>
              <c:idx val="7"/>
              <c:delete val="1"/>
              <c:extLst>
                <c:ext xmlns:c15="http://schemas.microsoft.com/office/drawing/2012/chart" uri="{CE6537A1-D6FC-4f65-9D91-7224C49458BB}"/>
                <c:ext xmlns:c16="http://schemas.microsoft.com/office/drawing/2014/chart" uri="{C3380CC4-5D6E-409C-BE32-E72D297353CC}">
                  <c16:uniqueId val="{00000008-C3B7-4609-B705-21876FA2CD3E}"/>
                </c:ext>
              </c:extLst>
            </c:dLbl>
            <c:dLbl>
              <c:idx val="8"/>
              <c:delete val="1"/>
              <c:extLst>
                <c:ext xmlns:c15="http://schemas.microsoft.com/office/drawing/2012/chart" uri="{CE6537A1-D6FC-4f65-9D91-7224C49458BB}"/>
                <c:ext xmlns:c16="http://schemas.microsoft.com/office/drawing/2014/chart" uri="{C3380CC4-5D6E-409C-BE32-E72D297353CC}">
                  <c16:uniqueId val="{00000009-C3B7-4609-B705-21876FA2CD3E}"/>
                </c:ext>
              </c:extLst>
            </c:dLbl>
            <c:dLbl>
              <c:idx val="9"/>
              <c:delete val="1"/>
              <c:extLst>
                <c:ext xmlns:c15="http://schemas.microsoft.com/office/drawing/2012/chart" uri="{CE6537A1-D6FC-4f65-9D91-7224C49458BB}"/>
                <c:ext xmlns:c16="http://schemas.microsoft.com/office/drawing/2014/chart" uri="{C3380CC4-5D6E-409C-BE32-E72D297353CC}">
                  <c16:uniqueId val="{0000000A-C3B7-4609-B705-21876FA2CD3E}"/>
                </c:ext>
              </c:extLst>
            </c:dLbl>
            <c:dLbl>
              <c:idx val="10"/>
              <c:delete val="1"/>
              <c:extLst>
                <c:ext xmlns:c15="http://schemas.microsoft.com/office/drawing/2012/chart" uri="{CE6537A1-D6FC-4f65-9D91-7224C49458BB}"/>
                <c:ext xmlns:c16="http://schemas.microsoft.com/office/drawing/2014/chart" uri="{C3380CC4-5D6E-409C-BE32-E72D297353CC}">
                  <c16:uniqueId val="{0000000B-C3B7-4609-B705-21876FA2CD3E}"/>
                </c:ext>
              </c:extLst>
            </c:dLbl>
            <c:dLbl>
              <c:idx val="11"/>
              <c:delete val="1"/>
              <c:extLst>
                <c:ext xmlns:c15="http://schemas.microsoft.com/office/drawing/2012/chart" uri="{CE6537A1-D6FC-4f65-9D91-7224C49458BB}"/>
                <c:ext xmlns:c16="http://schemas.microsoft.com/office/drawing/2014/chart" uri="{C3380CC4-5D6E-409C-BE32-E72D297353CC}">
                  <c16:uniqueId val="{0000000C-C3B7-4609-B705-21876FA2CD3E}"/>
                </c:ext>
              </c:extLst>
            </c:dLbl>
            <c:dLbl>
              <c:idx val="12"/>
              <c:delete val="1"/>
              <c:extLst>
                <c:ext xmlns:c15="http://schemas.microsoft.com/office/drawing/2012/chart" uri="{CE6537A1-D6FC-4f65-9D91-7224C49458BB}"/>
                <c:ext xmlns:c16="http://schemas.microsoft.com/office/drawing/2014/chart" uri="{C3380CC4-5D6E-409C-BE32-E72D297353CC}">
                  <c16:uniqueId val="{0000000D-C3B7-4609-B705-21876FA2CD3E}"/>
                </c:ext>
              </c:extLst>
            </c:dLbl>
            <c:dLbl>
              <c:idx val="13"/>
              <c:delete val="1"/>
              <c:extLst>
                <c:ext xmlns:c15="http://schemas.microsoft.com/office/drawing/2012/chart" uri="{CE6537A1-D6FC-4f65-9D91-7224C49458BB}"/>
                <c:ext xmlns:c16="http://schemas.microsoft.com/office/drawing/2014/chart" uri="{C3380CC4-5D6E-409C-BE32-E72D297353CC}">
                  <c16:uniqueId val="{0000000E-C3B7-4609-B705-21876FA2CD3E}"/>
                </c:ext>
              </c:extLst>
            </c:dLbl>
            <c:dLbl>
              <c:idx val="14"/>
              <c:delete val="1"/>
              <c:extLst>
                <c:ext xmlns:c15="http://schemas.microsoft.com/office/drawing/2012/chart" uri="{CE6537A1-D6FC-4f65-9D91-7224C49458BB}"/>
                <c:ext xmlns:c16="http://schemas.microsoft.com/office/drawing/2014/chart" uri="{C3380CC4-5D6E-409C-BE32-E72D297353CC}">
                  <c16:uniqueId val="{0000000F-C3B7-4609-B705-21876FA2CD3E}"/>
                </c:ext>
              </c:extLst>
            </c:dLbl>
            <c:dLbl>
              <c:idx val="15"/>
              <c:delete val="1"/>
              <c:extLst>
                <c:ext xmlns:c15="http://schemas.microsoft.com/office/drawing/2012/chart" uri="{CE6537A1-D6FC-4f65-9D91-7224C49458BB}"/>
                <c:ext xmlns:c16="http://schemas.microsoft.com/office/drawing/2014/chart" uri="{C3380CC4-5D6E-409C-BE32-E72D297353CC}">
                  <c16:uniqueId val="{00000010-C3B7-4609-B705-21876FA2CD3E}"/>
                </c:ext>
              </c:extLst>
            </c:dLbl>
            <c:dLbl>
              <c:idx val="16"/>
              <c:delete val="1"/>
              <c:extLst>
                <c:ext xmlns:c15="http://schemas.microsoft.com/office/drawing/2012/chart" uri="{CE6537A1-D6FC-4f65-9D91-7224C49458BB}"/>
                <c:ext xmlns:c16="http://schemas.microsoft.com/office/drawing/2014/chart" uri="{C3380CC4-5D6E-409C-BE32-E72D297353CC}">
                  <c16:uniqueId val="{00000011-C3B7-4609-B705-21876FA2CD3E}"/>
                </c:ext>
              </c:extLst>
            </c:dLbl>
            <c:dLbl>
              <c:idx val="17"/>
              <c:delete val="1"/>
              <c:extLst>
                <c:ext xmlns:c15="http://schemas.microsoft.com/office/drawing/2012/chart" uri="{CE6537A1-D6FC-4f65-9D91-7224C49458BB}"/>
                <c:ext xmlns:c16="http://schemas.microsoft.com/office/drawing/2014/chart" uri="{C3380CC4-5D6E-409C-BE32-E72D297353CC}">
                  <c16:uniqueId val="{00000012-C3B7-4609-B705-21876FA2CD3E}"/>
                </c:ext>
              </c:extLst>
            </c:dLbl>
            <c:dLbl>
              <c:idx val="18"/>
              <c:delete val="1"/>
              <c:extLst>
                <c:ext xmlns:c15="http://schemas.microsoft.com/office/drawing/2012/chart" uri="{CE6537A1-D6FC-4f65-9D91-7224C49458BB}"/>
                <c:ext xmlns:c16="http://schemas.microsoft.com/office/drawing/2014/chart" uri="{C3380CC4-5D6E-409C-BE32-E72D297353CC}">
                  <c16:uniqueId val="{00000013-C3B7-4609-B705-21876FA2CD3E}"/>
                </c:ext>
              </c:extLst>
            </c:dLbl>
            <c:dLbl>
              <c:idx val="19"/>
              <c:delete val="1"/>
              <c:extLst>
                <c:ext xmlns:c15="http://schemas.microsoft.com/office/drawing/2012/chart" uri="{CE6537A1-D6FC-4f65-9D91-7224C49458BB}"/>
                <c:ext xmlns:c16="http://schemas.microsoft.com/office/drawing/2014/chart" uri="{C3380CC4-5D6E-409C-BE32-E72D297353CC}">
                  <c16:uniqueId val="{00000000-CD8E-4BAC-AA7A-40BB84A95C55}"/>
                </c:ext>
              </c:extLst>
            </c:dLbl>
            <c:dLbl>
              <c:idx val="20"/>
              <c:delete val="1"/>
              <c:extLst>
                <c:ext xmlns:c15="http://schemas.microsoft.com/office/drawing/2012/chart" uri="{CE6537A1-D6FC-4f65-9D91-7224C49458BB}"/>
                <c:ext xmlns:c16="http://schemas.microsoft.com/office/drawing/2014/chart" uri="{C3380CC4-5D6E-409C-BE32-E72D297353CC}">
                  <c16:uniqueId val="{00000001-CD8E-4BAC-AA7A-40BB84A95C55}"/>
                </c:ext>
              </c:extLst>
            </c:dLbl>
            <c:dLbl>
              <c:idx val="21"/>
              <c:delete val="1"/>
              <c:extLst>
                <c:ext xmlns:c15="http://schemas.microsoft.com/office/drawing/2012/chart" uri="{CE6537A1-D6FC-4f65-9D91-7224C49458BB}"/>
                <c:ext xmlns:c16="http://schemas.microsoft.com/office/drawing/2014/chart" uri="{C3380CC4-5D6E-409C-BE32-E72D297353CC}">
                  <c16:uniqueId val="{00000002-CD8E-4BAC-AA7A-40BB84A95C55}"/>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lang="zh-CN" sz="1000" b="1" i="0" u="sng" strike="noStrike" kern="1200" baseline="0">
                    <a:solidFill>
                      <a:srgbClr val="C00000"/>
                    </a:solidFill>
                    <a:latin typeface="Agency FB" panose="020B0503020202020204" pitchFamily="34" charset="0"/>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Sheet1!$A$28:$A$50</c:f>
              <c:strCache>
                <c:ptCount val="23"/>
                <c:pt idx="0">
                  <c:v>Jun.</c:v>
                </c:pt>
                <c:pt idx="1">
                  <c:v>Jul.</c:v>
                </c:pt>
                <c:pt idx="2">
                  <c:v>Aug.</c:v>
                </c:pt>
                <c:pt idx="3">
                  <c:v>Sep.</c:v>
                </c:pt>
                <c:pt idx="4">
                  <c:v>Oct.</c:v>
                </c:pt>
                <c:pt idx="5">
                  <c:v>Nov.</c:v>
                </c:pt>
                <c:pt idx="6">
                  <c:v>Dec.</c:v>
                </c:pt>
                <c:pt idx="7">
                  <c:v>Jan.-Feb.</c:v>
                </c:pt>
                <c:pt idx="8">
                  <c:v>Mar.</c:v>
                </c:pt>
                <c:pt idx="9">
                  <c:v>Apr.</c:v>
                </c:pt>
                <c:pt idx="10">
                  <c:v>May.</c:v>
                </c:pt>
                <c:pt idx="11">
                  <c:v>Jun.</c:v>
                </c:pt>
                <c:pt idx="12">
                  <c:v>Jul.</c:v>
                </c:pt>
                <c:pt idx="13">
                  <c:v>Aug.</c:v>
                </c:pt>
                <c:pt idx="14">
                  <c:v>Sep.</c:v>
                </c:pt>
                <c:pt idx="15">
                  <c:v>Oct.</c:v>
                </c:pt>
                <c:pt idx="16">
                  <c:v>Nov.</c:v>
                </c:pt>
                <c:pt idx="17">
                  <c:v>Dec.</c:v>
                </c:pt>
                <c:pt idx="18">
                  <c:v>Jan.-Feb.</c:v>
                </c:pt>
                <c:pt idx="19">
                  <c:v>Mar.</c:v>
                </c:pt>
                <c:pt idx="20">
                  <c:v>Apr.</c:v>
                </c:pt>
                <c:pt idx="21">
                  <c:v>May.</c:v>
                </c:pt>
                <c:pt idx="22">
                  <c:v>Jun.</c:v>
                </c:pt>
              </c:strCache>
            </c:strRef>
          </c:cat>
          <c:val>
            <c:numRef>
              <c:f>Sheet1!$C$28:$C$50</c:f>
              <c:numCache>
                <c:formatCode>0.0%</c:formatCode>
                <c:ptCount val="23"/>
                <c:pt idx="0">
                  <c:v>0.23480555771171299</c:v>
                </c:pt>
                <c:pt idx="1">
                  <c:v>0.25321115928986299</c:v>
                </c:pt>
                <c:pt idx="2">
                  <c:v>0.29431162407254702</c:v>
                </c:pt>
                <c:pt idx="3">
                  <c:v>0.27500000000000002</c:v>
                </c:pt>
                <c:pt idx="4">
                  <c:v>0.29399999999999998</c:v>
                </c:pt>
                <c:pt idx="5">
                  <c:v>0.312</c:v>
                </c:pt>
                <c:pt idx="6">
                  <c:v>0.32600000000000001</c:v>
                </c:pt>
                <c:pt idx="7">
                  <c:v>0.26600000000000001</c:v>
                </c:pt>
                <c:pt idx="8">
                  <c:v>0.25600000000000001</c:v>
                </c:pt>
                <c:pt idx="9">
                  <c:v>0.28999999999999998</c:v>
                </c:pt>
                <c:pt idx="10">
                  <c:v>0.2925877763328999</c:v>
                </c:pt>
                <c:pt idx="11">
                  <c:v>0.29212168486739476</c:v>
                </c:pt>
                <c:pt idx="12">
                  <c:v>0.32358003442340794</c:v>
                </c:pt>
                <c:pt idx="13">
                  <c:v>0.31834460803820136</c:v>
                </c:pt>
                <c:pt idx="14">
                  <c:v>0.29897635015884222</c:v>
                </c:pt>
                <c:pt idx="15">
                  <c:v>0.33357322777977694</c:v>
                </c:pt>
                <c:pt idx="16">
                  <c:v>0.35599999999999998</c:v>
                </c:pt>
                <c:pt idx="17">
                  <c:v>0.437</c:v>
                </c:pt>
                <c:pt idx="18">
                  <c:v>0.31</c:v>
                </c:pt>
                <c:pt idx="19">
                  <c:v>0.3163922691481747</c:v>
                </c:pt>
                <c:pt idx="20">
                  <c:v>0.35421994884910485</c:v>
                </c:pt>
                <c:pt idx="21">
                  <c:v>0.33600000000000002</c:v>
                </c:pt>
                <c:pt idx="22">
                  <c:v>0.37</c:v>
                </c:pt>
              </c:numCache>
            </c:numRef>
          </c:val>
          <c:smooth val="0"/>
          <c:extLst>
            <c:ext xmlns:c16="http://schemas.microsoft.com/office/drawing/2014/chart" uri="{C3380CC4-5D6E-409C-BE32-E72D297353CC}">
              <c16:uniqueId val="{00000014-C3B7-4609-B705-21876FA2CD3E}"/>
            </c:ext>
          </c:extLst>
        </c:ser>
        <c:dLbls>
          <c:showLegendKey val="0"/>
          <c:showVal val="0"/>
          <c:showCatName val="0"/>
          <c:showSerName val="0"/>
          <c:showPercent val="0"/>
          <c:showBubbleSize val="0"/>
        </c:dLbls>
        <c:marker val="1"/>
        <c:smooth val="0"/>
        <c:axId val="1177513568"/>
        <c:axId val="1177494432"/>
      </c:lineChart>
      <c:catAx>
        <c:axId val="1203680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6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9808"/>
        <c:crosses val="autoZero"/>
        <c:auto val="1"/>
        <c:lblAlgn val="ctr"/>
        <c:lblOffset val="100"/>
        <c:noMultiLvlLbl val="0"/>
      </c:catAx>
      <c:valAx>
        <c:axId val="1203679808"/>
        <c:scaling>
          <c:orientation val="minMax"/>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80200"/>
        <c:crosses val="autoZero"/>
        <c:crossBetween val="between"/>
      </c:valAx>
      <c:catAx>
        <c:axId val="1177513568"/>
        <c:scaling>
          <c:orientation val="minMax"/>
        </c:scaling>
        <c:delete val="1"/>
        <c:axPos val="b"/>
        <c:numFmt formatCode="General" sourceLinked="1"/>
        <c:majorTickMark val="out"/>
        <c:minorTickMark val="none"/>
        <c:tickLblPos val="nextTo"/>
        <c:crossAx val="1177494432"/>
        <c:crosses val="autoZero"/>
        <c:auto val="1"/>
        <c:lblAlgn val="ctr"/>
        <c:lblOffset val="100"/>
        <c:noMultiLvlLbl val="0"/>
      </c:catAx>
      <c:valAx>
        <c:axId val="1177494432"/>
        <c:scaling>
          <c:orientation val="minMax"/>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10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77513568"/>
        <c:crosses val="max"/>
        <c:crossBetween val="between"/>
      </c:valAx>
      <c:spPr>
        <a:noFill/>
        <a:ln>
          <a:noFill/>
        </a:ln>
        <a:effectLst/>
      </c:spPr>
    </c:plotArea>
    <c:legend>
      <c:legendPos val="b"/>
      <c:layout>
        <c:manualLayout>
          <c:xMode val="edge"/>
          <c:yMode val="edge"/>
          <c:x val="8.9965936553306793E-3"/>
          <c:y val="5.94609545317063E-2"/>
          <c:w val="0.30261914272447599"/>
          <c:h val="0.128728167845401"/>
        </c:manualLayout>
      </c:layout>
      <c:overlay val="0"/>
      <c:spPr>
        <a:noFill/>
        <a:ln>
          <a:noFill/>
        </a:ln>
        <a:effectLst/>
      </c:spPr>
      <c:txPr>
        <a:bodyPr rot="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2044795935998198E-2"/>
          <c:y val="0.154626208473198"/>
          <c:w val="0.93269788730882697"/>
          <c:h val="0.62717696233508002"/>
        </c:manualLayout>
      </c:layout>
      <c:barChart>
        <c:barDir val="col"/>
        <c:grouping val="clustered"/>
        <c:varyColors val="0"/>
        <c:ser>
          <c:idx val="1"/>
          <c:order val="0"/>
          <c:tx>
            <c:strRef>
              <c:f>Sheet1!$C$1</c:f>
              <c:strCache>
                <c:ptCount val="1"/>
                <c:pt idx="0">
                  <c:v>月同比</c:v>
                </c:pt>
              </c:strCache>
            </c:strRef>
          </c:tx>
          <c:spPr>
            <a:solidFill>
              <a:schemeClr val="accent2">
                <a:lumMod val="60000"/>
                <a:lumOff val="40000"/>
              </a:schemeClr>
            </a:solidFill>
            <a:ln>
              <a:noFill/>
            </a:ln>
            <a:effectLst/>
          </c:spPr>
          <c:invertIfNegative val="0"/>
          <c:dPt>
            <c:idx val="0"/>
            <c:invertIfNegative val="0"/>
            <c:bubble3D val="0"/>
            <c:spPr>
              <a:solidFill>
                <a:srgbClr val="4F81BD"/>
              </a:solidFill>
              <a:ln>
                <a:noFill/>
              </a:ln>
              <a:effectLst/>
            </c:spPr>
            <c:extLst>
              <c:ext xmlns:c16="http://schemas.microsoft.com/office/drawing/2014/chart" uri="{C3380CC4-5D6E-409C-BE32-E72D297353CC}">
                <c16:uniqueId val="{00000001-5338-4FDB-BEA7-FD1D2065C109}"/>
              </c:ext>
            </c:extLst>
          </c:dPt>
          <c:dPt>
            <c:idx val="1"/>
            <c:invertIfNegative val="0"/>
            <c:bubble3D val="0"/>
            <c:spPr>
              <a:solidFill>
                <a:srgbClr val="4BACC6"/>
              </a:solidFill>
              <a:ln>
                <a:noFill/>
              </a:ln>
              <a:effectLst/>
            </c:spPr>
            <c:extLst>
              <c:ext xmlns:c16="http://schemas.microsoft.com/office/drawing/2014/chart" uri="{C3380CC4-5D6E-409C-BE32-E72D297353CC}">
                <c16:uniqueId val="{00000003-5338-4FDB-BEA7-FD1D2065C109}"/>
              </c:ext>
            </c:extLst>
          </c:dPt>
          <c:dPt>
            <c:idx val="2"/>
            <c:invertIfNegative val="0"/>
            <c:bubble3D val="0"/>
            <c:spPr>
              <a:solidFill>
                <a:srgbClr val="9BBB59"/>
              </a:solidFill>
              <a:ln>
                <a:noFill/>
              </a:ln>
              <a:effectLst/>
            </c:spPr>
            <c:extLst>
              <c:ext xmlns:c16="http://schemas.microsoft.com/office/drawing/2014/chart" uri="{C3380CC4-5D6E-409C-BE32-E72D297353CC}">
                <c16:uniqueId val="{00000005-5338-4FDB-BEA7-FD1D2065C109}"/>
              </c:ext>
            </c:extLst>
          </c:dPt>
          <c:dPt>
            <c:idx val="3"/>
            <c:invertIfNegative val="0"/>
            <c:bubble3D val="0"/>
            <c:spPr>
              <a:solidFill>
                <a:srgbClr val="2C4D75"/>
              </a:solidFill>
              <a:ln>
                <a:noFill/>
              </a:ln>
              <a:effectLst/>
            </c:spPr>
            <c:extLst>
              <c:ext xmlns:c16="http://schemas.microsoft.com/office/drawing/2014/chart" uri="{C3380CC4-5D6E-409C-BE32-E72D297353CC}">
                <c16:uniqueId val="{00000007-5338-4FDB-BEA7-FD1D2065C109}"/>
              </c:ext>
            </c:extLst>
          </c:dPt>
          <c:dPt>
            <c:idx val="4"/>
            <c:invertIfNegative val="0"/>
            <c:bubble3D val="0"/>
            <c:spPr>
              <a:solidFill>
                <a:srgbClr val="FFC000"/>
              </a:solidFill>
              <a:ln>
                <a:noFill/>
              </a:ln>
              <a:effectLst/>
            </c:spPr>
            <c:extLst>
              <c:ext xmlns:c16="http://schemas.microsoft.com/office/drawing/2014/chart" uri="{C3380CC4-5D6E-409C-BE32-E72D297353CC}">
                <c16:uniqueId val="{00000009-5338-4FDB-BEA7-FD1D2065C109}"/>
              </c:ext>
            </c:extLst>
          </c:dPt>
          <c:dLbls>
            <c:dLbl>
              <c:idx val="4"/>
              <c:layout>
                <c:manualLayout>
                  <c:x val="3.6095768041204883E-3"/>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5338-4FDB-BEA7-FD1D2065C109}"/>
                </c:ext>
              </c:extLst>
            </c:dLbl>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chemeClr val="tx1">
                        <a:lumMod val="65000"/>
                        <a:lumOff val="35000"/>
                      </a:schemeClr>
                    </a:solidFill>
                    <a:effectLst/>
                    <a:latin typeface="Agency FB" panose="020B0503020202020204" pitchFamily="34" charset="0"/>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CAR</c:v>
                </c:pt>
                <c:pt idx="1">
                  <c:v>SUV</c:v>
                </c:pt>
                <c:pt idx="2">
                  <c:v>MPV</c:v>
                </c:pt>
                <c:pt idx="3">
                  <c:v>TRUCK</c:v>
                </c:pt>
                <c:pt idx="4">
                  <c:v>BUS</c:v>
                </c:pt>
              </c:strCache>
            </c:strRef>
          </c:cat>
          <c:val>
            <c:numRef>
              <c:f>Sheet1!$C$2:$C$6</c:f>
              <c:numCache>
                <c:formatCode>0.0%</c:formatCode>
                <c:ptCount val="5"/>
                <c:pt idx="0">
                  <c:v>0.21299999999999999</c:v>
                </c:pt>
                <c:pt idx="1">
                  <c:v>0.36599999999999999</c:v>
                </c:pt>
                <c:pt idx="2">
                  <c:v>0.23899999999999999</c:v>
                </c:pt>
                <c:pt idx="3">
                  <c:v>0.997</c:v>
                </c:pt>
                <c:pt idx="4">
                  <c:v>0.49399999999999999</c:v>
                </c:pt>
              </c:numCache>
            </c:numRef>
          </c:val>
          <c:extLst>
            <c:ext xmlns:c16="http://schemas.microsoft.com/office/drawing/2014/chart" uri="{C3380CC4-5D6E-409C-BE32-E72D297353CC}">
              <c16:uniqueId val="{0000000A-5338-4FDB-BEA7-FD1D2065C109}"/>
            </c:ext>
          </c:extLst>
        </c:ser>
        <c:dLbls>
          <c:showLegendKey val="0"/>
          <c:showVal val="0"/>
          <c:showCatName val="0"/>
          <c:showSerName val="0"/>
          <c:showPercent val="0"/>
          <c:showBubbleSize val="0"/>
        </c:dLbls>
        <c:gapWidth val="40"/>
        <c:axId val="1147260800"/>
        <c:axId val="1147266624"/>
      </c:barChart>
      <c:catAx>
        <c:axId val="114726080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050" b="0" i="0" u="none" strike="noStrike" kern="1200" baseline="0">
                <a:solidFill>
                  <a:schemeClr val="tx1"/>
                </a:solidFill>
                <a:latin typeface="+mn-lt"/>
                <a:ea typeface="+mn-ea"/>
                <a:cs typeface="+mn-cs"/>
              </a:defRPr>
            </a:pPr>
            <a:endParaRPr lang="zh-CN"/>
          </a:p>
        </c:txPr>
        <c:crossAx val="1147266624"/>
        <c:crosses val="autoZero"/>
        <c:auto val="1"/>
        <c:lblAlgn val="ctr"/>
        <c:lblOffset val="100"/>
        <c:noMultiLvlLbl val="0"/>
      </c:catAx>
      <c:valAx>
        <c:axId val="1147266624"/>
        <c:scaling>
          <c:orientation val="minMax"/>
        </c:scaling>
        <c:delete val="0"/>
        <c:axPos val="l"/>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1100" b="0" i="0" u="none" strike="noStrike" kern="1200" baseline="0">
                <a:solidFill>
                  <a:schemeClr val="tx1"/>
                </a:solidFill>
                <a:latin typeface="+mn-lt"/>
                <a:ea typeface="+mn-ea"/>
                <a:cs typeface="+mn-cs"/>
              </a:defRPr>
            </a:pPr>
            <a:endParaRPr lang="zh-CN"/>
          </a:p>
        </c:txPr>
        <c:crossAx val="1147260800"/>
        <c:crosses val="autoZero"/>
        <c:crossBetween val="between"/>
      </c:valAx>
      <c:spPr>
        <a:noFill/>
        <a:ln>
          <a:noFill/>
        </a:ln>
        <a:effectLst/>
      </c:spPr>
    </c:plotArea>
    <c:plotVisOnly val="1"/>
    <c:dispBlanksAs val="gap"/>
    <c:showDLblsOverMax val="0"/>
  </c:chart>
  <c:spPr>
    <a:noFill/>
    <a:ln>
      <a:noFill/>
    </a:ln>
    <a:effectLst/>
  </c:spPr>
  <c:txPr>
    <a:bodyPr/>
    <a:lstStyle/>
    <a:p>
      <a:pPr>
        <a:defRPr lang="zh-CN" sz="1100">
          <a:solidFill>
            <a:schemeClr val="tx1"/>
          </a:solidFill>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5.3635379771743402E-2"/>
          <c:w val="0.98155678131511503"/>
          <c:h val="0.75387519677292403"/>
        </c:manualLayout>
      </c:layout>
      <c:barChart>
        <c:barDir val="col"/>
        <c:grouping val="clustered"/>
        <c:varyColors val="0"/>
        <c:ser>
          <c:idx val="0"/>
          <c:order val="0"/>
          <c:tx>
            <c:strRef>
              <c:f>Sheet1!$B$1</c:f>
              <c:strCache>
                <c:ptCount val="1"/>
                <c:pt idx="0">
                  <c:v>单车平均装机量</c:v>
                </c:pt>
              </c:strCache>
            </c:strRef>
          </c:tx>
          <c:spPr>
            <a:solidFill>
              <a:srgbClr val="2D809A"/>
            </a:solidFill>
            <a:ln>
              <a:noFill/>
            </a:ln>
            <a:effectLst/>
          </c:spPr>
          <c:invertIfNegative val="0"/>
          <c:dPt>
            <c:idx val="4"/>
            <c:invertIfNegative val="0"/>
            <c:bubble3D val="0"/>
            <c:extLst>
              <c:ext xmlns:c16="http://schemas.microsoft.com/office/drawing/2014/chart" uri="{C3380CC4-5D6E-409C-BE32-E72D297353CC}">
                <c16:uniqueId val="{00000000-8ED4-4DD8-B7E4-2EC6B5CF333A}"/>
              </c:ext>
            </c:extLst>
          </c:dPt>
          <c:dPt>
            <c:idx val="5"/>
            <c:invertIfNegative val="0"/>
            <c:bubble3D val="0"/>
            <c:extLst>
              <c:ext xmlns:c16="http://schemas.microsoft.com/office/drawing/2014/chart" uri="{C3380CC4-5D6E-409C-BE32-E72D297353CC}">
                <c16:uniqueId val="{00000001-8ED4-4DD8-B7E4-2EC6B5CF333A}"/>
              </c:ext>
            </c:extLst>
          </c:dPt>
          <c:dPt>
            <c:idx val="6"/>
            <c:invertIfNegative val="0"/>
            <c:bubble3D val="0"/>
            <c:extLst>
              <c:ext xmlns:c16="http://schemas.microsoft.com/office/drawing/2014/chart" uri="{C3380CC4-5D6E-409C-BE32-E72D297353CC}">
                <c16:uniqueId val="{00000002-8ED4-4DD8-B7E4-2EC6B5CF333A}"/>
              </c:ext>
            </c:extLst>
          </c:dPt>
          <c:dLbls>
            <c:spPr>
              <a:noFill/>
              <a:ln>
                <a:noFill/>
              </a:ln>
              <a:effectLst/>
            </c:spPr>
            <c:txPr>
              <a:bodyPr rot="0" spcFirstLastPara="1" vertOverflow="ellipsis" vert="horz" wrap="square" lIns="38100" tIns="19050" rIns="38100" bIns="19050" anchor="ctr" anchorCtr="1">
                <a:spAutoFit/>
              </a:bodyPr>
              <a:lstStyle/>
              <a:p>
                <a:pPr>
                  <a:defRPr lang="zh-CN" sz="900" b="1" i="0" u="none" strike="noStrike" kern="1200" baseline="0">
                    <a:solidFill>
                      <a:schemeClr val="bg1"/>
                    </a:solidFill>
                    <a:latin typeface="+mn-ea"/>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3">
                  <c:v>2021</c:v>
                </c:pt>
                <c:pt idx="4">
                  <c:v>2022</c:v>
                </c:pt>
                <c:pt idx="5">
                  <c:v>2023</c:v>
                </c:pt>
                <c:pt idx="6">
                  <c:v>2024.1-6</c:v>
                </c:pt>
              </c:strCache>
            </c:strRef>
          </c:cat>
          <c:val>
            <c:numRef>
              <c:f>Sheet1!$B$2:$B$8</c:f>
              <c:numCache>
                <c:formatCode>General</c:formatCode>
                <c:ptCount val="7"/>
                <c:pt idx="3" formatCode="0.0_ ">
                  <c:v>45.951563665792833</c:v>
                </c:pt>
                <c:pt idx="4" formatCode="0.0_ ">
                  <c:v>47.2</c:v>
                </c:pt>
                <c:pt idx="5" formatCode="0.0_ ">
                  <c:v>47.4</c:v>
                </c:pt>
                <c:pt idx="6" formatCode="0.0">
                  <c:v>46.5</c:v>
                </c:pt>
              </c:numCache>
            </c:numRef>
          </c:val>
          <c:extLst>
            <c:ext xmlns:c16="http://schemas.microsoft.com/office/drawing/2014/chart" uri="{C3380CC4-5D6E-409C-BE32-E72D297353CC}">
              <c16:uniqueId val="{00000003-8ED4-4DD8-B7E4-2EC6B5CF333A}"/>
            </c:ext>
          </c:extLst>
        </c:ser>
        <c:dLbls>
          <c:showLegendKey val="0"/>
          <c:showVal val="0"/>
          <c:showCatName val="0"/>
          <c:showSerName val="0"/>
          <c:showPercent val="0"/>
          <c:showBubbleSize val="0"/>
        </c:dLbls>
        <c:gapWidth val="60"/>
        <c:axId val="1203680200"/>
        <c:axId val="1203679808"/>
      </c:barChart>
      <c:lineChart>
        <c:grouping val="standard"/>
        <c:varyColors val="0"/>
        <c:ser>
          <c:idx val="1"/>
          <c:order val="1"/>
          <c:tx>
            <c:strRef>
              <c:f>Sheet1!$C$1</c:f>
              <c:strCache>
                <c:ptCount val="1"/>
                <c:pt idx="0">
                  <c:v>同比</c:v>
                </c:pt>
              </c:strCache>
            </c:strRef>
          </c:tx>
          <c:spPr>
            <a:ln w="28575" cap="rnd">
              <a:solidFill>
                <a:srgbClr val="C00000"/>
              </a:solidFill>
              <a:round/>
            </a:ln>
            <a:effectLst>
              <a:outerShdw blurRad="50800" dist="38100" dir="2700000" algn="tl" rotWithShape="0">
                <a:prstClr val="black">
                  <a:alpha val="40000"/>
                </a:prstClr>
              </a:outerShdw>
            </a:effectLst>
          </c:spPr>
          <c:marker>
            <c:symbol val="circle"/>
            <c:size val="5"/>
            <c:spPr>
              <a:solidFill>
                <a:schemeClr val="bg1">
                  <a:lumMod val="95000"/>
                </a:schemeClr>
              </a:solidFill>
              <a:ln w="9525">
                <a:solidFill>
                  <a:srgbClr val="C00000"/>
                </a:solidFill>
              </a:ln>
              <a:effectLst>
                <a:outerShdw blurRad="50800" dist="38100" dir="2700000" algn="tl" rotWithShape="0">
                  <a:prstClr val="black">
                    <a:alpha val="40000"/>
                  </a:prstClr>
                </a:outerShdw>
              </a:effectLst>
            </c:spPr>
          </c:marker>
          <c:dLbls>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rgbClr val="C00000"/>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3">
                  <c:v>2021</c:v>
                </c:pt>
                <c:pt idx="4">
                  <c:v>2022</c:v>
                </c:pt>
                <c:pt idx="5">
                  <c:v>2023</c:v>
                </c:pt>
                <c:pt idx="6">
                  <c:v>2024.1-6</c:v>
                </c:pt>
              </c:strCache>
            </c:strRef>
          </c:cat>
          <c:val>
            <c:numRef>
              <c:f>Sheet1!$C$2:$C$8</c:f>
              <c:numCache>
                <c:formatCode>General</c:formatCode>
                <c:ptCount val="7"/>
                <c:pt idx="3" formatCode="0.0%">
                  <c:v>-7.4039217430912463E-2</c:v>
                </c:pt>
                <c:pt idx="4" formatCode="0.0%">
                  <c:v>2.386117136659438E-2</c:v>
                </c:pt>
                <c:pt idx="5" formatCode="0.0%">
                  <c:v>5.0000000000000001E-3</c:v>
                </c:pt>
                <c:pt idx="6" formatCode="0.0%">
                  <c:v>-1.2E-2</c:v>
                </c:pt>
              </c:numCache>
            </c:numRef>
          </c:val>
          <c:smooth val="0"/>
          <c:extLst>
            <c:ext xmlns:c16="http://schemas.microsoft.com/office/drawing/2014/chart" uri="{C3380CC4-5D6E-409C-BE32-E72D297353CC}">
              <c16:uniqueId val="{00000004-8ED4-4DD8-B7E4-2EC6B5CF333A}"/>
            </c:ext>
          </c:extLst>
        </c:ser>
        <c:dLbls>
          <c:showLegendKey val="0"/>
          <c:showVal val="0"/>
          <c:showCatName val="0"/>
          <c:showSerName val="0"/>
          <c:showPercent val="0"/>
          <c:showBubbleSize val="0"/>
        </c:dLbls>
        <c:marker val="1"/>
        <c:smooth val="0"/>
        <c:axId val="1342005712"/>
        <c:axId val="1342009320"/>
      </c:lineChart>
      <c:catAx>
        <c:axId val="1203680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9808"/>
        <c:crosses val="autoZero"/>
        <c:auto val="1"/>
        <c:lblAlgn val="ctr"/>
        <c:lblOffset val="100"/>
        <c:noMultiLvlLbl val="0"/>
      </c:catAx>
      <c:valAx>
        <c:axId val="1203679808"/>
        <c:scaling>
          <c:orientation val="minMax"/>
          <c:min val="0"/>
        </c:scaling>
        <c:delete val="0"/>
        <c:axPos val="l"/>
        <c:numFmt formatCode="#,##0_);[Red]\(#,##0\)" sourceLinked="0"/>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80200"/>
        <c:crosses val="autoZero"/>
        <c:crossBetween val="between"/>
      </c:valAx>
      <c:catAx>
        <c:axId val="1342005712"/>
        <c:scaling>
          <c:orientation val="minMax"/>
        </c:scaling>
        <c:delete val="1"/>
        <c:axPos val="b"/>
        <c:numFmt formatCode="General" sourceLinked="1"/>
        <c:majorTickMark val="out"/>
        <c:minorTickMark val="none"/>
        <c:tickLblPos val="nextTo"/>
        <c:crossAx val="1342009320"/>
        <c:crosses val="autoZero"/>
        <c:auto val="1"/>
        <c:lblAlgn val="ctr"/>
        <c:lblOffset val="100"/>
        <c:noMultiLvlLbl val="0"/>
      </c:catAx>
      <c:valAx>
        <c:axId val="1342009320"/>
        <c:scaling>
          <c:orientation val="minMax"/>
          <c:min val="-0.1"/>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342005712"/>
        <c:crosses val="max"/>
        <c:crossBetween val="between"/>
      </c:valAx>
      <c:spPr>
        <a:noFill/>
        <a:ln>
          <a:noFill/>
        </a:ln>
        <a:effectLst/>
      </c:spPr>
    </c:plotArea>
    <c:legend>
      <c:legendPos val="b"/>
      <c:layout>
        <c:manualLayout>
          <c:xMode val="edge"/>
          <c:yMode val="edge"/>
          <c:x val="4.9290788562230903E-2"/>
          <c:y val="0.54818046536796505"/>
          <c:w val="0.310938271169935"/>
          <c:h val="0.219813803620622"/>
        </c:manualLayout>
      </c:layout>
      <c:overlay val="0"/>
      <c:spPr>
        <a:noFill/>
        <a:ln>
          <a:noFill/>
        </a:ln>
        <a:effectLst/>
      </c:spPr>
      <c:txPr>
        <a:bodyPr rot="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5.3635379771743402E-2"/>
          <c:w val="0.98155678131511503"/>
          <c:h val="0.83569537708200603"/>
        </c:manualLayout>
      </c:layout>
      <c:barChart>
        <c:barDir val="col"/>
        <c:grouping val="clustered"/>
        <c:varyColors val="0"/>
        <c:ser>
          <c:idx val="0"/>
          <c:order val="0"/>
          <c:tx>
            <c:strRef>
              <c:f>Sheet1!$B$1</c:f>
              <c:strCache>
                <c:ptCount val="1"/>
                <c:pt idx="0">
                  <c:v>总装机量</c:v>
                </c:pt>
              </c:strCache>
            </c:strRef>
          </c:tx>
          <c:spPr>
            <a:solidFill>
              <a:srgbClr val="2D809A"/>
            </a:solidFill>
            <a:ln>
              <a:noFill/>
            </a:ln>
            <a:effectLst/>
          </c:spPr>
          <c:invertIfNegative val="0"/>
          <c:dLbls>
            <c:dLbl>
              <c:idx val="4"/>
              <c:layout>
                <c:manualLayout>
                  <c:x val="-2.8613134870826419E-3"/>
                  <c:y val="1.1469812506733803E-3"/>
                </c:manualLayout>
              </c:layout>
              <c:spPr>
                <a:noFill/>
                <a:ln>
                  <a:noFill/>
                </a:ln>
                <a:effectLst/>
              </c:spPr>
              <c:txPr>
                <a:bodyPr rot="0" spcFirstLastPara="1" vertOverflow="ellipsis" vert="horz" wrap="square" lIns="38100" tIns="19050" rIns="38100" bIns="19050" anchor="ctr" anchorCtr="1">
                  <a:spAutoFit/>
                </a:bodyPr>
                <a:lstStyle/>
                <a:p>
                  <a:pPr>
                    <a:defRPr lang="zh-CN" sz="1200" b="1" i="0" u="none" strike="noStrike" kern="1200" baseline="0">
                      <a:solidFill>
                        <a:schemeClr val="tx1"/>
                      </a:solidFill>
                      <a:latin typeface="+mn-ea"/>
                      <a:ea typeface="+mn-ea"/>
                      <a:cs typeface="+mn-cs"/>
                    </a:defRPr>
                  </a:pPr>
                  <a:endParaRPr lang="zh-CN"/>
                </a:p>
              </c:txPr>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FF4-4AB4-8900-C3E760B99333}"/>
                </c:ext>
              </c:extLst>
            </c:dLbl>
            <c:spPr>
              <a:noFill/>
              <a:ln>
                <a:noFill/>
              </a:ln>
              <a:effectLst/>
            </c:spPr>
            <c:txPr>
              <a:bodyPr rot="0" spcFirstLastPara="1" vertOverflow="ellipsis" vert="horz" wrap="square" lIns="38100" tIns="19050" rIns="38100" bIns="19050" anchor="ctr" anchorCtr="1">
                <a:spAutoFit/>
              </a:bodyPr>
              <a:lstStyle/>
              <a:p>
                <a:pPr>
                  <a:defRPr lang="zh-CN" sz="1200" b="1" i="0" u="none" strike="noStrike" kern="1200" baseline="0">
                    <a:solidFill>
                      <a:schemeClr val="bg1"/>
                    </a:solidFill>
                    <a:latin typeface="+mn-ea"/>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Sheet1!$A$3:$A$7</c:f>
              <c:strCache>
                <c:ptCount val="5"/>
                <c:pt idx="0">
                  <c:v>2020</c:v>
                </c:pt>
                <c:pt idx="1">
                  <c:v>2021</c:v>
                </c:pt>
                <c:pt idx="2">
                  <c:v>2022</c:v>
                </c:pt>
                <c:pt idx="3">
                  <c:v>2023</c:v>
                </c:pt>
                <c:pt idx="4">
                  <c:v>2024.1-6</c:v>
                </c:pt>
              </c:strCache>
            </c:strRef>
          </c:cat>
          <c:val>
            <c:numRef>
              <c:f>Sheet1!$B$3:$B$7</c:f>
              <c:numCache>
                <c:formatCode>0.0</c:formatCode>
                <c:ptCount val="5"/>
                <c:pt idx="0">
                  <c:v>61.701370761298698</c:v>
                </c:pt>
                <c:pt idx="1">
                  <c:v>159.80000000000001</c:v>
                </c:pt>
                <c:pt idx="2">
                  <c:v>303.8</c:v>
                </c:pt>
                <c:pt idx="3">
                  <c:v>359.34100000000001</c:v>
                </c:pt>
                <c:pt idx="4">
                  <c:v>196.54170000000002</c:v>
                </c:pt>
              </c:numCache>
            </c:numRef>
          </c:val>
          <c:extLst>
            <c:ext xmlns:c16="http://schemas.microsoft.com/office/drawing/2014/chart" uri="{C3380CC4-5D6E-409C-BE32-E72D297353CC}">
              <c16:uniqueId val="{00000001-0FF4-4AB4-8900-C3E760B99333}"/>
            </c:ext>
          </c:extLst>
        </c:ser>
        <c:dLbls>
          <c:showLegendKey val="0"/>
          <c:showVal val="0"/>
          <c:showCatName val="0"/>
          <c:showSerName val="0"/>
          <c:showPercent val="0"/>
          <c:showBubbleSize val="0"/>
        </c:dLbls>
        <c:gapWidth val="60"/>
        <c:axId val="1203680200"/>
        <c:axId val="1203679808"/>
      </c:barChart>
      <c:lineChart>
        <c:grouping val="standard"/>
        <c:varyColors val="0"/>
        <c:ser>
          <c:idx val="1"/>
          <c:order val="1"/>
          <c:tx>
            <c:strRef>
              <c:f>Sheet1!$C$1</c:f>
              <c:strCache>
                <c:ptCount val="1"/>
                <c:pt idx="0">
                  <c:v>YOY</c:v>
                </c:pt>
              </c:strCache>
            </c:strRef>
          </c:tx>
          <c:spPr>
            <a:ln w="28575" cap="rnd">
              <a:solidFill>
                <a:srgbClr val="C00000"/>
              </a:solidFill>
              <a:round/>
            </a:ln>
            <a:effectLst>
              <a:outerShdw blurRad="50800" dist="38100" dir="2700000" algn="tl" rotWithShape="0">
                <a:prstClr val="black">
                  <a:alpha val="40000"/>
                </a:prstClr>
              </a:outerShdw>
            </a:effectLst>
          </c:spPr>
          <c:marker>
            <c:symbol val="circle"/>
            <c:size val="5"/>
            <c:spPr>
              <a:solidFill>
                <a:schemeClr val="bg1">
                  <a:lumMod val="95000"/>
                </a:schemeClr>
              </a:solidFill>
              <a:ln w="9525">
                <a:solidFill>
                  <a:srgbClr val="C00000"/>
                </a:solidFill>
              </a:ln>
              <a:effectLst>
                <a:outerShdw blurRad="50800" dist="38100" dir="2700000" algn="tl" rotWithShape="0">
                  <a:prstClr val="black">
                    <a:alpha val="40000"/>
                  </a:prstClr>
                </a:outerShdw>
              </a:effectLst>
            </c:spPr>
          </c:marker>
          <c:dLbls>
            <c:dLbl>
              <c:idx val="4"/>
              <c:layout>
                <c:manualLayout>
                  <c:x val="-2.8885072302237712E-2"/>
                  <c:y val="7.5872104595406775E-2"/>
                </c:manualLayout>
              </c:layout>
              <c:spPr>
                <a:solidFill>
                  <a:schemeClr val="bg1">
                    <a:lumMod val="95000"/>
                    <a:alpha val="40000"/>
                  </a:schemeClr>
                </a:solidFill>
                <a:ln>
                  <a:noFill/>
                </a:ln>
                <a:effectLst/>
              </c:spPr>
              <c:txPr>
                <a:bodyPr rot="0" spcFirstLastPara="1" vertOverflow="ellipsis" vert="horz" wrap="square" lIns="38100" tIns="19050" rIns="38100" bIns="19050" anchor="ctr" anchorCtr="1">
                  <a:noAutofit/>
                </a:bodyPr>
                <a:lstStyle/>
                <a:p>
                  <a:pPr>
                    <a:defRPr lang="zh-CN" sz="1000" b="0" i="0" u="none" strike="noStrike" kern="1200" baseline="0">
                      <a:solidFill>
                        <a:srgbClr val="C00000"/>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15:layout>
                    <c:manualLayout>
                      <c:w val="0.11079005821984396"/>
                      <c:h val="9.4945793782047469E-2"/>
                    </c:manualLayout>
                  </c15:layout>
                </c:ext>
                <c:ext xmlns:c16="http://schemas.microsoft.com/office/drawing/2014/chart" uri="{C3380CC4-5D6E-409C-BE32-E72D297353CC}">
                  <c16:uniqueId val="{00000002-0FF4-4AB4-8900-C3E760B99333}"/>
                </c:ext>
              </c:extLst>
            </c:dLbl>
            <c:spPr>
              <a:solidFill>
                <a:schemeClr val="bg1">
                  <a:lumMod val="95000"/>
                  <a:alpha val="40000"/>
                </a:schemeClr>
              </a:solid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rgbClr val="C00000"/>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Sheet1!$A$3:$A$7</c:f>
              <c:strCache>
                <c:ptCount val="5"/>
                <c:pt idx="0">
                  <c:v>2020</c:v>
                </c:pt>
                <c:pt idx="1">
                  <c:v>2021</c:v>
                </c:pt>
                <c:pt idx="2">
                  <c:v>2022</c:v>
                </c:pt>
                <c:pt idx="3">
                  <c:v>2023</c:v>
                </c:pt>
                <c:pt idx="4">
                  <c:v>2024.1-6</c:v>
                </c:pt>
              </c:strCache>
            </c:strRef>
          </c:cat>
          <c:val>
            <c:numRef>
              <c:f>Sheet1!$C$3:$C$7</c:f>
              <c:numCache>
                <c:formatCode>0.0%</c:formatCode>
                <c:ptCount val="5"/>
                <c:pt idx="0">
                  <c:v>0.15946708623117956</c:v>
                </c:pt>
                <c:pt idx="1">
                  <c:v>1.5898938391208688</c:v>
                </c:pt>
                <c:pt idx="2">
                  <c:v>0.90112640801001254</c:v>
                </c:pt>
                <c:pt idx="3">
                  <c:v>0.37250490806450376</c:v>
                </c:pt>
                <c:pt idx="4">
                  <c:v>0.37618824221375768</c:v>
                </c:pt>
              </c:numCache>
            </c:numRef>
          </c:val>
          <c:smooth val="0"/>
          <c:extLst>
            <c:ext xmlns:c16="http://schemas.microsoft.com/office/drawing/2014/chart" uri="{C3380CC4-5D6E-409C-BE32-E72D297353CC}">
              <c16:uniqueId val="{00000003-0FF4-4AB4-8900-C3E760B99333}"/>
            </c:ext>
          </c:extLst>
        </c:ser>
        <c:dLbls>
          <c:showLegendKey val="0"/>
          <c:showVal val="0"/>
          <c:showCatName val="0"/>
          <c:showSerName val="0"/>
          <c:showPercent val="0"/>
          <c:showBubbleSize val="0"/>
        </c:dLbls>
        <c:marker val="1"/>
        <c:smooth val="0"/>
        <c:axId val="1342005712"/>
        <c:axId val="1342009320"/>
      </c:lineChart>
      <c:catAx>
        <c:axId val="1203680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9808"/>
        <c:crosses val="autoZero"/>
        <c:auto val="1"/>
        <c:lblAlgn val="ctr"/>
        <c:lblOffset val="100"/>
        <c:noMultiLvlLbl val="0"/>
      </c:catAx>
      <c:valAx>
        <c:axId val="1203679808"/>
        <c:scaling>
          <c:orientation val="minMax"/>
          <c:max val="350"/>
        </c:scaling>
        <c:delete val="0"/>
        <c:axPos val="l"/>
        <c:numFmt formatCode="#,##0_);[Red]\(#,##0\)" sourceLinked="0"/>
        <c:majorTickMark val="none"/>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80200"/>
        <c:crosses val="autoZero"/>
        <c:crossBetween val="between"/>
      </c:valAx>
      <c:catAx>
        <c:axId val="1342005712"/>
        <c:scaling>
          <c:orientation val="minMax"/>
        </c:scaling>
        <c:delete val="1"/>
        <c:axPos val="b"/>
        <c:numFmt formatCode="General" sourceLinked="1"/>
        <c:majorTickMark val="out"/>
        <c:minorTickMark val="none"/>
        <c:tickLblPos val="nextTo"/>
        <c:crossAx val="1342009320"/>
        <c:crosses val="autoZero"/>
        <c:auto val="1"/>
        <c:lblAlgn val="ctr"/>
        <c:lblOffset val="100"/>
        <c:noMultiLvlLbl val="0"/>
      </c:catAx>
      <c:valAx>
        <c:axId val="1342009320"/>
        <c:scaling>
          <c:orientation val="minMax"/>
          <c:min val="-2"/>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342005712"/>
        <c:crosses val="max"/>
        <c:crossBetween val="between"/>
      </c:valAx>
      <c:spPr>
        <a:noFill/>
        <a:ln>
          <a:noFill/>
        </a:ln>
        <a:effectLst/>
      </c:spPr>
    </c:plotArea>
    <c:legend>
      <c:legendPos val="b"/>
      <c:layout>
        <c:manualLayout>
          <c:xMode val="edge"/>
          <c:yMode val="edge"/>
          <c:x val="1.4306567435413701E-2"/>
          <c:y val="8.7424365407320001E-2"/>
          <c:w val="0.200682801223631"/>
          <c:h val="0.11048156142689"/>
        </c:manualLayout>
      </c:layout>
      <c:overlay val="0"/>
      <c:spPr>
        <a:noFill/>
        <a:ln>
          <a:noFill/>
        </a:ln>
        <a:effectLst/>
      </c:spPr>
      <c:txPr>
        <a:bodyPr rot="0" spcFirstLastPara="1" vertOverflow="ellipsis" vert="horz" wrap="square" anchor="ctr" anchorCtr="1"/>
        <a:lstStyle/>
        <a:p>
          <a:pPr>
            <a:defRPr lang="zh-CN" sz="105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5.9172637644285597E-2"/>
          <c:y val="0.164340964473419"/>
          <c:w val="0.91042122392027602"/>
          <c:h val="0.75665433517581504"/>
        </c:manualLayout>
      </c:layout>
      <c:barChart>
        <c:barDir val="col"/>
        <c:grouping val="clustered"/>
        <c:varyColors val="0"/>
        <c:ser>
          <c:idx val="0"/>
          <c:order val="0"/>
          <c:tx>
            <c:strRef>
              <c:f>Sheet1!$B$1</c:f>
              <c:strCache>
                <c:ptCount val="1"/>
                <c:pt idx="0">
                  <c:v>2022</c:v>
                </c:pt>
              </c:strCache>
            </c:strRef>
          </c:tx>
          <c:spPr>
            <a:solidFill>
              <a:schemeClr val="bg1">
                <a:lumMod val="85000"/>
              </a:schemeClr>
            </a:solidFill>
            <a:ln>
              <a:noFill/>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0_ </c:formatCode>
                <c:ptCount val="12"/>
                <c:pt idx="0">
                  <c:v>14584.712460399875</c:v>
                </c:pt>
                <c:pt idx="1">
                  <c:v>11098.830165299965</c:v>
                </c:pt>
                <c:pt idx="2">
                  <c:v>21661.807577599982</c:v>
                </c:pt>
                <c:pt idx="3">
                  <c:v>12440.737280399968</c:v>
                </c:pt>
                <c:pt idx="4">
                  <c:v>14928.320891959809</c:v>
                </c:pt>
                <c:pt idx="5">
                  <c:v>25431.086636407428</c:v>
                </c:pt>
                <c:pt idx="6" formatCode="0">
                  <c:v>21498.607176800288</c:v>
                </c:pt>
                <c:pt idx="7">
                  <c:v>23518.140457300229</c:v>
                </c:pt>
                <c:pt idx="8">
                  <c:v>26734.704000000867</c:v>
                </c:pt>
                <c:pt idx="9">
                  <c:v>21353.909999999796</c:v>
                </c:pt>
                <c:pt idx="10">
                  <c:v>28045.686100000028</c:v>
                </c:pt>
                <c:pt idx="11">
                  <c:v>40194.381999999365</c:v>
                </c:pt>
              </c:numCache>
            </c:numRef>
          </c:val>
          <c:extLst>
            <c:ext xmlns:c16="http://schemas.microsoft.com/office/drawing/2014/chart" uri="{C3380CC4-5D6E-409C-BE32-E72D297353CC}">
              <c16:uniqueId val="{00000000-F795-41B1-A7E3-E4DB1AA302AF}"/>
            </c:ext>
          </c:extLst>
        </c:ser>
        <c:ser>
          <c:idx val="1"/>
          <c:order val="1"/>
          <c:tx>
            <c:strRef>
              <c:f>Sheet1!$C$1</c:f>
              <c:strCache>
                <c:ptCount val="1"/>
                <c:pt idx="0">
                  <c:v>2023</c:v>
                </c:pt>
              </c:strCache>
            </c:strRef>
          </c:tx>
          <c:spPr>
            <a:solidFill>
              <a:schemeClr val="accent5">
                <a:lumMod val="40000"/>
                <a:lumOff val="60000"/>
              </a:schemeClr>
            </a:solidFill>
            <a:ln>
              <a:noFill/>
            </a:ln>
            <a:effectLst/>
          </c:spPr>
          <c:invertIfNegative val="0"/>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0_ </c:formatCode>
                <c:ptCount val="12"/>
                <c:pt idx="0">
                  <c:v>13641.344000000885</c:v>
                </c:pt>
                <c:pt idx="1">
                  <c:v>18421.277149480207</c:v>
                </c:pt>
                <c:pt idx="2" formatCode="0">
                  <c:v>26852.278272720145</c:v>
                </c:pt>
                <c:pt idx="3" formatCode="0">
                  <c:v>24424.255790000028</c:v>
                </c:pt>
                <c:pt idx="4" formatCode="0">
                  <c:v>26990.803000640062</c:v>
                </c:pt>
                <c:pt idx="5" formatCode="0">
                  <c:v>32485.299230565091</c:v>
                </c:pt>
                <c:pt idx="6" formatCode="0">
                  <c:v>30302.04</c:v>
                </c:pt>
                <c:pt idx="7">
                  <c:v>34441.71</c:v>
                </c:pt>
                <c:pt idx="8">
                  <c:v>34951.3848</c:v>
                </c:pt>
                <c:pt idx="9">
                  <c:v>34547.58754</c:v>
                </c:pt>
                <c:pt idx="10">
                  <c:v>38267.199999999997</c:v>
                </c:pt>
                <c:pt idx="11">
                  <c:v>44015.8</c:v>
                </c:pt>
              </c:numCache>
            </c:numRef>
          </c:val>
          <c:extLst>
            <c:ext xmlns:c16="http://schemas.microsoft.com/office/drawing/2014/chart" uri="{C3380CC4-5D6E-409C-BE32-E72D297353CC}">
              <c16:uniqueId val="{00000001-F795-41B1-A7E3-E4DB1AA302AF}"/>
            </c:ext>
          </c:extLst>
        </c:ser>
        <c:ser>
          <c:idx val="2"/>
          <c:order val="2"/>
          <c:tx>
            <c:strRef>
              <c:f>Sheet1!$D$1</c:f>
              <c:strCache>
                <c:ptCount val="1"/>
                <c:pt idx="0">
                  <c:v>2024</c:v>
                </c:pt>
              </c:strCache>
            </c:strRef>
          </c:tx>
          <c:spPr>
            <a:solidFill>
              <a:srgbClr val="2D809A"/>
            </a:solidFill>
            <a:ln>
              <a:noFill/>
            </a:ln>
            <a:effectLst>
              <a:outerShdw blurRad="50800" dist="38100" dir="2700000" algn="tl" rotWithShape="0">
                <a:prstClr val="black">
                  <a:alpha val="40000"/>
                </a:prstClr>
              </a:outerShdw>
            </a:effectLst>
          </c:spPr>
          <c:invertIfNegative val="0"/>
          <c:dLbls>
            <c:spPr>
              <a:noFill/>
              <a:ln>
                <a:noFill/>
              </a:ln>
              <a:effectLst/>
            </c:spPr>
            <c:txPr>
              <a:bodyPr rot="0" spcFirstLastPara="1" vertOverflow="ellipsis" vert="horz" wrap="square" lIns="38100" tIns="19050" rIns="38100" bIns="19050" anchor="ctr" anchorCtr="1"/>
              <a:lstStyle/>
              <a:p>
                <a:pPr>
                  <a:defRPr lang="zh-CN" sz="900" b="1" i="0" u="none" strike="noStrike" kern="1200" baseline="0">
                    <a:solidFill>
                      <a:schemeClr val="tx1"/>
                    </a:solidFill>
                    <a:latin typeface="+mn-ea"/>
                    <a:ea typeface="+mn-ea"/>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Sheet1!$D$2:$D$13</c:f>
              <c:numCache>
                <c:formatCode>0_ </c:formatCode>
                <c:ptCount val="12"/>
                <c:pt idx="0">
                  <c:v>31615.07</c:v>
                </c:pt>
                <c:pt idx="1">
                  <c:v>17886.95</c:v>
                </c:pt>
                <c:pt idx="2">
                  <c:v>35088.019999999997</c:v>
                </c:pt>
                <c:pt idx="3">
                  <c:v>30105.31</c:v>
                </c:pt>
                <c:pt idx="4">
                  <c:v>39890.769999999997</c:v>
                </c:pt>
                <c:pt idx="5">
                  <c:v>41955.61</c:v>
                </c:pt>
              </c:numCache>
            </c:numRef>
          </c:val>
          <c:extLst>
            <c:ext xmlns:c16="http://schemas.microsoft.com/office/drawing/2014/chart" uri="{C3380CC4-5D6E-409C-BE32-E72D297353CC}">
              <c16:uniqueId val="{00000002-F795-41B1-A7E3-E4DB1AA302AF}"/>
            </c:ext>
          </c:extLst>
        </c:ser>
        <c:dLbls>
          <c:showLegendKey val="0"/>
          <c:showVal val="0"/>
          <c:showCatName val="0"/>
          <c:showSerName val="0"/>
          <c:showPercent val="0"/>
          <c:showBubbleSize val="0"/>
        </c:dLbls>
        <c:gapWidth val="60"/>
        <c:overlap val="25"/>
        <c:axId val="1203680200"/>
        <c:axId val="1203679808"/>
      </c:barChart>
      <c:lineChart>
        <c:grouping val="standard"/>
        <c:varyColors val="0"/>
        <c:ser>
          <c:idx val="3"/>
          <c:order val="3"/>
          <c:tx>
            <c:strRef>
              <c:f>Sheet1!$E$1</c:f>
              <c:strCache>
                <c:ptCount val="1"/>
                <c:pt idx="0">
                  <c:v>同比</c:v>
                </c:pt>
              </c:strCache>
            </c:strRef>
          </c:tx>
          <c:spPr>
            <a:ln w="28575" cap="rnd">
              <a:solidFill>
                <a:srgbClr val="C00000"/>
              </a:solidFill>
              <a:round/>
            </a:ln>
            <a:effectLst>
              <a:outerShdw blurRad="50800" dist="38100" dir="2700000" algn="tl" rotWithShape="0">
                <a:prstClr val="black">
                  <a:alpha val="40000"/>
                </a:prstClr>
              </a:outerShdw>
            </a:effectLst>
          </c:spPr>
          <c:marker>
            <c:symbol val="circle"/>
            <c:size val="5"/>
            <c:spPr>
              <a:solidFill>
                <a:schemeClr val="bg1">
                  <a:lumMod val="95000"/>
                </a:schemeClr>
              </a:solidFill>
              <a:ln w="9525">
                <a:solidFill>
                  <a:srgbClr val="C00000"/>
                </a:solidFill>
              </a:ln>
              <a:effectLst>
                <a:outerShdw blurRad="50800" dist="38100" dir="2700000" algn="tl" rotWithShape="0">
                  <a:prstClr val="black">
                    <a:alpha val="40000"/>
                  </a:prstClr>
                </a:outerShdw>
              </a:effectLst>
            </c:spPr>
          </c:marker>
          <c:dLbls>
            <c:dLbl>
              <c:idx val="2"/>
              <c:layout>
                <c:manualLayout>
                  <c:x val="-2.1359995089117394E-2"/>
                  <c:y val="-4.702573330915981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71B-4AC9-A038-FC041AB4AB19}"/>
                </c:ext>
              </c:extLst>
            </c:dLbl>
            <c:dLbl>
              <c:idx val="3"/>
              <c:layout>
                <c:manualLayout>
                  <c:x val="-7.1643506258811426E-2"/>
                  <c:y val="-2.2834984274727327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F795-41B1-A7E3-E4DB1AA302AF}"/>
                </c:ext>
              </c:extLst>
            </c:dLbl>
            <c:dLbl>
              <c:idx val="8"/>
              <c:layout>
                <c:manualLayout>
                  <c:x val="-1.24569693437569E-2"/>
                  <c:y val="-6.972586531454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F795-41B1-A7E3-E4DB1AA302AF}"/>
                </c:ext>
              </c:extLst>
            </c:dLbl>
            <c:dLbl>
              <c:idx val="11"/>
              <c:layout>
                <c:manualLayout>
                  <c:x val="-2.6192643433445444E-2"/>
                  <c:y val="-7.55694636525686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E04-4734-AA31-A684CC1BD7C7}"/>
                </c:ext>
              </c:extLst>
            </c:dLbl>
            <c:numFmt formatCode="0.0%" sourceLinked="0"/>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rgbClr val="C00000"/>
                    </a:solidFill>
                    <a:latin typeface="Agency FB" panose="020B0503020202020204" pitchFamily="34" charset="0"/>
                    <a:ea typeface="微软雅黑" panose="020B0503020204020204" pitchFamily="34" charset="-122"/>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Sheet1!$E$2:$E$13</c:f>
              <c:numCache>
                <c:formatCode>0.0%</c:formatCode>
                <c:ptCount val="12"/>
                <c:pt idx="0">
                  <c:v>1.3175920202582638</c:v>
                </c:pt>
                <c:pt idx="1">
                  <c:v>-2.9005977443604336E-2</c:v>
                </c:pt>
                <c:pt idx="2">
                  <c:v>0.30670551093039777</c:v>
                </c:pt>
                <c:pt idx="3">
                  <c:v>0.23259886642384231</c:v>
                </c:pt>
                <c:pt idx="4">
                  <c:v>0.47793935582627989</c:v>
                </c:pt>
                <c:pt idx="5">
                  <c:v>0.29152604389509174</c:v>
                </c:pt>
              </c:numCache>
            </c:numRef>
          </c:val>
          <c:smooth val="0"/>
          <c:extLst>
            <c:ext xmlns:c16="http://schemas.microsoft.com/office/drawing/2014/chart" uri="{C3380CC4-5D6E-409C-BE32-E72D297353CC}">
              <c16:uniqueId val="{00000005-F795-41B1-A7E3-E4DB1AA302AF}"/>
            </c:ext>
          </c:extLst>
        </c:ser>
        <c:dLbls>
          <c:showLegendKey val="0"/>
          <c:showVal val="0"/>
          <c:showCatName val="0"/>
          <c:showSerName val="0"/>
          <c:showPercent val="0"/>
          <c:showBubbleSize val="0"/>
        </c:dLbls>
        <c:marker val="1"/>
        <c:smooth val="0"/>
        <c:axId val="1010440544"/>
        <c:axId val="1010438248"/>
      </c:lineChart>
      <c:catAx>
        <c:axId val="1203680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79808"/>
        <c:crosses val="autoZero"/>
        <c:auto val="1"/>
        <c:lblAlgn val="ctr"/>
        <c:lblOffset val="100"/>
        <c:noMultiLvlLbl val="0"/>
      </c:catAx>
      <c:valAx>
        <c:axId val="1203679808"/>
        <c:scaling>
          <c:orientation val="minMax"/>
        </c:scaling>
        <c:delete val="0"/>
        <c:axPos val="l"/>
        <c:numFmt formatCode="0_ " sourceLinked="1"/>
        <c:majorTickMark val="none"/>
        <c:minorTickMark val="none"/>
        <c:tickLblPos val="nextTo"/>
        <c:spPr>
          <a:noFill/>
          <a:ln>
            <a:noFill/>
          </a:ln>
          <a:effectLst/>
        </c:spPr>
        <c:txPr>
          <a:bodyPr rot="-60000000" spcFirstLastPara="1" vertOverflow="ellipsis" vert="horz" wrap="square" anchor="ctr" anchorCtr="1"/>
          <a:lstStyle/>
          <a:p>
            <a:pPr>
              <a:defRPr lang="zh-CN"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203680200"/>
        <c:crosses val="autoZero"/>
        <c:crossBetween val="between"/>
      </c:valAx>
      <c:catAx>
        <c:axId val="1010440544"/>
        <c:scaling>
          <c:orientation val="minMax"/>
        </c:scaling>
        <c:delete val="1"/>
        <c:axPos val="b"/>
        <c:numFmt formatCode="General" sourceLinked="1"/>
        <c:majorTickMark val="out"/>
        <c:minorTickMark val="none"/>
        <c:tickLblPos val="nextTo"/>
        <c:crossAx val="1010438248"/>
        <c:crosses val="autoZero"/>
        <c:auto val="1"/>
        <c:lblAlgn val="ctr"/>
        <c:lblOffset val="100"/>
        <c:noMultiLvlLbl val="0"/>
      </c:catAx>
      <c:valAx>
        <c:axId val="1010438248"/>
        <c:scaling>
          <c:orientation val="minMax"/>
        </c:scaling>
        <c:delete val="0"/>
        <c:axPos val="r"/>
        <c:numFmt formatCode="0.0%" sourceLinked="1"/>
        <c:majorTickMark val="out"/>
        <c:minorTickMark val="none"/>
        <c:tickLblPos val="none"/>
        <c:spPr>
          <a:noFill/>
          <a:ln>
            <a:noFill/>
          </a:ln>
          <a:effectLst/>
        </c:spPr>
        <c:txPr>
          <a:bodyPr rot="-60000000" spcFirstLastPara="1" vertOverflow="ellipsis" vert="horz" wrap="square" anchor="ctr" anchorCtr="1"/>
          <a:lstStyle/>
          <a:p>
            <a:pPr>
              <a:defRPr lang="zh-CN"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010440544"/>
        <c:crosses val="max"/>
        <c:crossBetween val="between"/>
      </c:valAx>
      <c:spPr>
        <a:noFill/>
        <a:ln>
          <a:noFill/>
        </a:ln>
        <a:effectLst/>
      </c:spPr>
    </c:plotArea>
    <c:legend>
      <c:legendPos val="b"/>
      <c:layout>
        <c:manualLayout>
          <c:xMode val="edge"/>
          <c:yMode val="edge"/>
          <c:x val="0.12835028188495262"/>
          <c:y val="0.10345916048968354"/>
          <c:w val="0.48722683503374897"/>
          <c:h val="9.5373094003173606E-2"/>
        </c:manualLayout>
      </c:layout>
      <c:overlay val="0"/>
      <c:spPr>
        <a:noFill/>
        <a:ln>
          <a:noFill/>
        </a:ln>
        <a:effectLst/>
      </c:spPr>
      <c:txPr>
        <a:bodyPr rot="0" spcFirstLastPara="1" vertOverflow="ellipsis" vert="horz" wrap="square" anchor="ctr" anchorCtr="1"/>
        <a:lstStyle/>
        <a:p>
          <a:pPr>
            <a:defRPr lang="zh-CN" sz="9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9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7.2852040663482401E-2"/>
          <c:y val="9.0658680078822496E-2"/>
          <c:w val="0.80720649646521803"/>
          <c:h val="0.81475090524937899"/>
        </c:manualLayout>
      </c:layout>
      <c:barChart>
        <c:barDir val="col"/>
        <c:grouping val="stacked"/>
        <c:varyColors val="0"/>
        <c:ser>
          <c:idx val="0"/>
          <c:order val="0"/>
          <c:tx>
            <c:strRef>
              <c:f>Sheet1!$B$1</c:f>
              <c:strCache>
                <c:ptCount val="1"/>
                <c:pt idx="0">
                  <c:v>三元材料</c:v>
                </c:pt>
              </c:strCache>
            </c:strRef>
          </c:tx>
          <c:spPr>
            <a:solidFill>
              <a:srgbClr val="1B5C7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000" b="1" i="0" u="none" strike="noStrike" kern="1200" baseline="0">
                    <a:solidFill>
                      <a:schemeClr val="bg1"/>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Sheet1!$A$3:$A$16</c:f>
              <c:strCache>
                <c:ptCount val="14"/>
                <c:pt idx="0">
                  <c:v>2021</c:v>
                </c:pt>
                <c:pt idx="1">
                  <c:v>2022</c:v>
                </c:pt>
                <c:pt idx="2">
                  <c:v>2023</c:v>
                </c:pt>
                <c:pt idx="3">
                  <c:v>2024.1-6</c:v>
                </c:pt>
                <c:pt idx="5">
                  <c:v>2021</c:v>
                </c:pt>
                <c:pt idx="6">
                  <c:v>2022</c:v>
                </c:pt>
                <c:pt idx="7">
                  <c:v>2023</c:v>
                </c:pt>
                <c:pt idx="8">
                  <c:v>2024.1-3</c:v>
                </c:pt>
                <c:pt idx="10">
                  <c:v>2021</c:v>
                </c:pt>
                <c:pt idx="11">
                  <c:v>2022</c:v>
                </c:pt>
                <c:pt idx="12">
                  <c:v>2023</c:v>
                </c:pt>
                <c:pt idx="13">
                  <c:v>2024.1-6</c:v>
                </c:pt>
              </c:strCache>
            </c:strRef>
          </c:cat>
          <c:val>
            <c:numRef>
              <c:f>Sheet1!$B$3:$B$16</c:f>
              <c:numCache>
                <c:formatCode>0.0%</c:formatCode>
                <c:ptCount val="14"/>
                <c:pt idx="0">
                  <c:v>0.58858653074863543</c:v>
                </c:pt>
                <c:pt idx="1">
                  <c:v>0.43519999999999998</c:v>
                </c:pt>
                <c:pt idx="2">
                  <c:v>0.39</c:v>
                </c:pt>
                <c:pt idx="3">
                  <c:v>0.39900000000000002</c:v>
                </c:pt>
                <c:pt idx="6">
                  <c:v>4.1381188013618281E-3</c:v>
                </c:pt>
                <c:pt idx="7">
                  <c:v>3.0000000000000001E-3</c:v>
                </c:pt>
                <c:pt idx="8">
                  <c:v>4.0000000000000001E-3</c:v>
                </c:pt>
                <c:pt idx="10">
                  <c:v>3.1506711695126019E-2</c:v>
                </c:pt>
                <c:pt idx="11">
                  <c:v>1.0126564072169737E-2</c:v>
                </c:pt>
                <c:pt idx="12">
                  <c:v>1.4999999999999999E-2</c:v>
                </c:pt>
                <c:pt idx="13">
                  <c:v>3.0000000000000001E-3</c:v>
                </c:pt>
              </c:numCache>
            </c:numRef>
          </c:val>
          <c:extLst>
            <c:ext xmlns:c16="http://schemas.microsoft.com/office/drawing/2014/chart" uri="{C3380CC4-5D6E-409C-BE32-E72D297353CC}">
              <c16:uniqueId val="{00000000-3341-447F-8470-93B5B03EE46D}"/>
            </c:ext>
          </c:extLst>
        </c:ser>
        <c:ser>
          <c:idx val="1"/>
          <c:order val="1"/>
          <c:tx>
            <c:strRef>
              <c:f>Sheet1!$C$1</c:f>
              <c:strCache>
                <c:ptCount val="1"/>
                <c:pt idx="0">
                  <c:v>磷酸铁锂</c:v>
                </c:pt>
              </c:strCache>
            </c:strRef>
          </c:tx>
          <c:spPr>
            <a:solidFill>
              <a:srgbClr val="2D809A"/>
            </a:solidFill>
            <a:ln>
              <a:noFill/>
            </a:ln>
            <a:effectLst/>
          </c:spPr>
          <c:invertIfNegative val="0"/>
          <c:dLbls>
            <c:dLbl>
              <c:idx val="0"/>
              <c:layout>
                <c:manualLayout>
                  <c:x val="1.7082431069364199E-3"/>
                  <c:y val="-3.61388357319181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341-447F-8470-93B5B03EE46D}"/>
                </c:ext>
              </c:extLst>
            </c:dLbl>
            <c:spPr>
              <a:noFill/>
              <a:ln>
                <a:noFill/>
              </a:ln>
              <a:effectLst/>
            </c:spPr>
            <c:txPr>
              <a:bodyPr rot="0" spcFirstLastPara="1" vertOverflow="ellipsis" vert="horz" wrap="square" lIns="38100" tIns="19050" rIns="38100" bIns="19050" anchor="ctr" anchorCtr="1"/>
              <a:lstStyle/>
              <a:p>
                <a:pPr>
                  <a:defRPr lang="zh-CN" sz="1000" b="1" i="0" u="none" strike="noStrike" kern="1200" baseline="0">
                    <a:solidFill>
                      <a:schemeClr val="bg1"/>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Sheet1!$A$3:$A$16</c:f>
              <c:strCache>
                <c:ptCount val="14"/>
                <c:pt idx="0">
                  <c:v>2021</c:v>
                </c:pt>
                <c:pt idx="1">
                  <c:v>2022</c:v>
                </c:pt>
                <c:pt idx="2">
                  <c:v>2023</c:v>
                </c:pt>
                <c:pt idx="3">
                  <c:v>2024.1-6</c:v>
                </c:pt>
                <c:pt idx="5">
                  <c:v>2021</c:v>
                </c:pt>
                <c:pt idx="6">
                  <c:v>2022</c:v>
                </c:pt>
                <c:pt idx="7">
                  <c:v>2023</c:v>
                </c:pt>
                <c:pt idx="8">
                  <c:v>2024.1-3</c:v>
                </c:pt>
                <c:pt idx="10">
                  <c:v>2021</c:v>
                </c:pt>
                <c:pt idx="11">
                  <c:v>2022</c:v>
                </c:pt>
                <c:pt idx="12">
                  <c:v>2023</c:v>
                </c:pt>
                <c:pt idx="13">
                  <c:v>2024.1-6</c:v>
                </c:pt>
              </c:strCache>
            </c:strRef>
          </c:cat>
          <c:val>
            <c:numRef>
              <c:f>Sheet1!$C$3:$C$16</c:f>
              <c:numCache>
                <c:formatCode>0.0%</c:formatCode>
                <c:ptCount val="14"/>
                <c:pt idx="0">
                  <c:v>0.39441496101607554</c:v>
                </c:pt>
                <c:pt idx="1">
                  <c:v>0.55600000000000005</c:v>
                </c:pt>
                <c:pt idx="2">
                  <c:v>0.60599999999999998</c:v>
                </c:pt>
                <c:pt idx="3">
                  <c:v>0.60099999999999998</c:v>
                </c:pt>
                <c:pt idx="5">
                  <c:v>0.9731093720452455</c:v>
                </c:pt>
                <c:pt idx="6">
                  <c:v>0.98179911222406646</c:v>
                </c:pt>
                <c:pt idx="7">
                  <c:v>0.98599999999999999</c:v>
                </c:pt>
                <c:pt idx="8">
                  <c:v>0.995</c:v>
                </c:pt>
                <c:pt idx="10">
                  <c:v>0.96113661827008134</c:v>
                </c:pt>
                <c:pt idx="11">
                  <c:v>0.96990188271714228</c:v>
                </c:pt>
                <c:pt idx="12">
                  <c:v>0.97699999999999998</c:v>
                </c:pt>
                <c:pt idx="13">
                  <c:v>0.98899999999999999</c:v>
                </c:pt>
              </c:numCache>
            </c:numRef>
          </c:val>
          <c:extLst>
            <c:ext xmlns:c16="http://schemas.microsoft.com/office/drawing/2014/chart" uri="{C3380CC4-5D6E-409C-BE32-E72D297353CC}">
              <c16:uniqueId val="{00000002-3341-447F-8470-93B5B03EE46D}"/>
            </c:ext>
          </c:extLst>
        </c:ser>
        <c:ser>
          <c:idx val="2"/>
          <c:order val="2"/>
          <c:tx>
            <c:strRef>
              <c:f>Sheet1!$D$1</c:f>
              <c:strCache>
                <c:ptCount val="1"/>
                <c:pt idx="0">
                  <c:v>其他</c:v>
                </c:pt>
              </c:strCache>
            </c:strRef>
          </c:tx>
          <c:spPr>
            <a:solidFill>
              <a:srgbClr val="9FD5D2"/>
            </a:solidFill>
            <a:ln>
              <a:solidFill>
                <a:srgbClr val="9FD5D2"/>
              </a:solidFill>
            </a:ln>
            <a:effectLst/>
          </c:spPr>
          <c:invertIfNegative val="0"/>
          <c:dLbls>
            <c:dLbl>
              <c:idx val="0"/>
              <c:layout>
                <c:manualLayout>
                  <c:x val="-1.5658714256113899E-17"/>
                  <c:y val="-1.332669365222769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341-447F-8470-93B5B03EE46D}"/>
                </c:ext>
              </c:extLst>
            </c:dLbl>
            <c:dLbl>
              <c:idx val="1"/>
              <c:layout>
                <c:manualLayout>
                  <c:x val="-1.5658714256113899E-17"/>
                  <c:y val="1.2048744744573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3341-447F-8470-93B5B03EE46D}"/>
                </c:ext>
              </c:extLst>
            </c:dLbl>
            <c:dLbl>
              <c:idx val="2"/>
              <c:layout>
                <c:manualLayout>
                  <c:x val="3.4164862138728099E-3"/>
                  <c:y val="1.9333992558814499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3341-447F-8470-93B5B03EE46D}"/>
                </c:ext>
              </c:extLst>
            </c:dLbl>
            <c:numFmt formatCode="0.0%" sourceLinked="0"/>
            <c:spPr>
              <a:noFill/>
              <a:ln>
                <a:noFill/>
              </a:ln>
              <a:effectLst/>
            </c:spPr>
            <c:txPr>
              <a:bodyPr rot="0" spcFirstLastPara="1" vertOverflow="ellipsis" vert="horz" wrap="square" lIns="38100" tIns="19050" rIns="38100" bIns="19050" anchor="ctr" anchorCtr="1">
                <a:spAutoFit/>
              </a:bodyPr>
              <a:lstStyle/>
              <a:p>
                <a:pPr>
                  <a:defRPr lang="zh-CN" sz="900" b="1" i="0" u="none" strike="noStrike" kern="1200" baseline="0">
                    <a:solidFill>
                      <a:schemeClr val="bg1"/>
                    </a:solidFill>
                    <a:effectLst>
                      <a:outerShdw blurRad="38100" dist="38100" dir="2700000" algn="tl">
                        <a:srgbClr val="000000">
                          <a:alpha val="43137"/>
                        </a:srgbClr>
                      </a:outerShdw>
                    </a:effectLst>
                    <a:latin typeface="Agency FB" panose="020B0503020202020204" pitchFamily="34" charset="0"/>
                    <a:ea typeface="微软雅黑" panose="020B0503020204020204" pitchFamily="34" charset="-122"/>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Sheet1!$A$3:$A$16</c:f>
              <c:strCache>
                <c:ptCount val="14"/>
                <c:pt idx="0">
                  <c:v>2021</c:v>
                </c:pt>
                <c:pt idx="1">
                  <c:v>2022</c:v>
                </c:pt>
                <c:pt idx="2">
                  <c:v>2023</c:v>
                </c:pt>
                <c:pt idx="3">
                  <c:v>2024.1-6</c:v>
                </c:pt>
                <c:pt idx="5">
                  <c:v>2021</c:v>
                </c:pt>
                <c:pt idx="6">
                  <c:v>2022</c:v>
                </c:pt>
                <c:pt idx="7">
                  <c:v>2023</c:v>
                </c:pt>
                <c:pt idx="8">
                  <c:v>2024.1-3</c:v>
                </c:pt>
                <c:pt idx="10">
                  <c:v>2021</c:v>
                </c:pt>
                <c:pt idx="11">
                  <c:v>2022</c:v>
                </c:pt>
                <c:pt idx="12">
                  <c:v>2023</c:v>
                </c:pt>
                <c:pt idx="13">
                  <c:v>2024.1-6</c:v>
                </c:pt>
              </c:strCache>
            </c:strRef>
          </c:cat>
          <c:val>
            <c:numRef>
              <c:f>Sheet1!$D$3:$D$16</c:f>
              <c:numCache>
                <c:formatCode>0.0%</c:formatCode>
                <c:ptCount val="14"/>
                <c:pt idx="0">
                  <c:v>1.6998508235289034E-2</c:v>
                </c:pt>
                <c:pt idx="1">
                  <c:v>8.799999999999919E-3</c:v>
                </c:pt>
                <c:pt idx="2">
                  <c:v>4.0000000000000001E-3</c:v>
                </c:pt>
                <c:pt idx="3">
                  <c:v>0</c:v>
                </c:pt>
                <c:pt idx="5">
                  <c:v>2.6890627954754498E-2</c:v>
                </c:pt>
                <c:pt idx="6">
                  <c:v>1.4062768974571704E-2</c:v>
                </c:pt>
                <c:pt idx="7">
                  <c:v>0.01</c:v>
                </c:pt>
                <c:pt idx="8">
                  <c:v>2E-3</c:v>
                </c:pt>
                <c:pt idx="10">
                  <c:v>7.3566700347926783E-3</c:v>
                </c:pt>
                <c:pt idx="11">
                  <c:v>1.9971553210687998E-2</c:v>
                </c:pt>
                <c:pt idx="12">
                  <c:v>8.0000000000000002E-3</c:v>
                </c:pt>
                <c:pt idx="13">
                  <c:v>8.0000000000000002E-3</c:v>
                </c:pt>
              </c:numCache>
            </c:numRef>
          </c:val>
          <c:extLst>
            <c:ext xmlns:c16="http://schemas.microsoft.com/office/drawing/2014/chart" uri="{C3380CC4-5D6E-409C-BE32-E72D297353CC}">
              <c16:uniqueId val="{00000006-3341-447F-8470-93B5B03EE46D}"/>
            </c:ext>
          </c:extLst>
        </c:ser>
        <c:dLbls>
          <c:showLegendKey val="0"/>
          <c:showVal val="0"/>
          <c:showCatName val="0"/>
          <c:showSerName val="0"/>
          <c:showPercent val="0"/>
          <c:showBubbleSize val="0"/>
        </c:dLbls>
        <c:gapWidth val="10"/>
        <c:overlap val="100"/>
        <c:axId val="1114342800"/>
        <c:axId val="1114333288"/>
      </c:barChart>
      <c:catAx>
        <c:axId val="1114342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14333288"/>
        <c:crosses val="autoZero"/>
        <c:auto val="1"/>
        <c:lblAlgn val="ctr"/>
        <c:lblOffset val="100"/>
        <c:noMultiLvlLbl val="0"/>
      </c:catAx>
      <c:valAx>
        <c:axId val="1114333288"/>
        <c:scaling>
          <c:orientation val="minMax"/>
          <c:max val="1"/>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14342800"/>
        <c:crosses val="autoZero"/>
        <c:crossBetween val="between"/>
      </c:valAx>
      <c:spPr>
        <a:noFill/>
        <a:ln>
          <a:noFill/>
        </a:ln>
        <a:effectLst/>
      </c:spPr>
    </c:plotArea>
    <c:legend>
      <c:legendPos val="r"/>
      <c:legendEntry>
        <c:idx val="0"/>
        <c:txPr>
          <a:bodyPr rot="0" spcFirstLastPara="1" vertOverflow="ellipsis" vert="horz" wrap="square" anchor="ctr" anchorCtr="1"/>
          <a:lstStyle/>
          <a:p>
            <a:pPr>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Entry>
      <c:layout>
        <c:manualLayout>
          <c:xMode val="edge"/>
          <c:yMode val="edge"/>
          <c:x val="0.877743894915059"/>
          <c:y val="3.0572702839257001E-2"/>
          <c:w val="9.8865444111598602E-2"/>
          <c:h val="0.89376747362505204"/>
        </c:manualLayout>
      </c:layout>
      <c:overlay val="0"/>
      <c:spPr>
        <a:noFill/>
        <a:ln>
          <a:noFill/>
        </a:ln>
        <a:effectLst/>
      </c:spPr>
      <c:txPr>
        <a:bodyPr rot="0" spcFirstLastPara="1" vertOverflow="ellipsis" vert="horz" wrap="square" anchor="ctr" anchorCtr="1"/>
        <a:lstStyle/>
        <a:p>
          <a:pPr>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57150">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11166384341173299"/>
          <c:y val="9.2588239913995299E-2"/>
          <c:w val="0.70084046127642097"/>
          <c:h val="0.81081267966260595"/>
        </c:manualLayout>
      </c:layout>
      <c:barChart>
        <c:barDir val="col"/>
        <c:grouping val="stacked"/>
        <c:varyColors val="0"/>
        <c:ser>
          <c:idx val="0"/>
          <c:order val="0"/>
          <c:tx>
            <c:strRef>
              <c:f>Sheet1!$B$1</c:f>
              <c:strCache>
                <c:ptCount val="1"/>
                <c:pt idx="0">
                  <c:v>方形</c:v>
                </c:pt>
              </c:strCache>
            </c:strRef>
          </c:tx>
          <c:spPr>
            <a:solidFill>
              <a:srgbClr val="1B5C7D"/>
            </a:solidFill>
            <a:ln>
              <a:noFill/>
            </a:ln>
            <a:effectLst/>
          </c:spPr>
          <c:invertIfNegative val="0"/>
          <c:dLbls>
            <c:spPr>
              <a:noFill/>
              <a:ln>
                <a:noFill/>
              </a:ln>
              <a:effectLst/>
            </c:spPr>
            <c:txPr>
              <a:bodyPr rot="0" spcFirstLastPara="1" vertOverflow="ellipsis" vert="horz" wrap="square" lIns="38100" tIns="19050" rIns="38100" bIns="19050" anchor="ctr" anchorCtr="1"/>
              <a:lstStyle/>
              <a:p>
                <a:pPr>
                  <a:defRPr lang="zh-CN" sz="1000" b="0" i="0" u="none" strike="noStrike" kern="1200" baseline="0">
                    <a:solidFill>
                      <a:schemeClr val="bg1"/>
                    </a:solidFill>
                    <a:latin typeface="Agency FB" panose="020B0503020202020204" pitchFamily="34" charset="0"/>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Sheet1!$A$3:$A$7</c:f>
              <c:strCache>
                <c:ptCount val="5"/>
                <c:pt idx="0">
                  <c:v>2020</c:v>
                </c:pt>
                <c:pt idx="1">
                  <c:v>2021</c:v>
                </c:pt>
                <c:pt idx="2">
                  <c:v>2022</c:v>
                </c:pt>
                <c:pt idx="3">
                  <c:v>2023</c:v>
                </c:pt>
                <c:pt idx="4">
                  <c:v>2024.1-6</c:v>
                </c:pt>
              </c:strCache>
            </c:strRef>
          </c:cat>
          <c:val>
            <c:numRef>
              <c:f>Sheet1!$B$3:$B$7</c:f>
              <c:numCache>
                <c:formatCode>0.0%</c:formatCode>
                <c:ptCount val="5"/>
                <c:pt idx="0">
                  <c:v>0.80676170312645035</c:v>
                </c:pt>
                <c:pt idx="1">
                  <c:v>0.85599999999999998</c:v>
                </c:pt>
                <c:pt idx="2">
                  <c:v>0.93200000000000005</c:v>
                </c:pt>
                <c:pt idx="3">
                  <c:v>0.93300000000000005</c:v>
                </c:pt>
                <c:pt idx="4" formatCode="0.00%">
                  <c:v>0.95299999999999996</c:v>
                </c:pt>
              </c:numCache>
            </c:numRef>
          </c:val>
          <c:extLst>
            <c:ext xmlns:c16="http://schemas.microsoft.com/office/drawing/2014/chart" uri="{C3380CC4-5D6E-409C-BE32-E72D297353CC}">
              <c16:uniqueId val="{00000000-636C-4E57-8F5E-C771F25800D5}"/>
            </c:ext>
          </c:extLst>
        </c:ser>
        <c:ser>
          <c:idx val="1"/>
          <c:order val="1"/>
          <c:tx>
            <c:strRef>
              <c:f>Sheet1!$C$1</c:f>
              <c:strCache>
                <c:ptCount val="1"/>
                <c:pt idx="0">
                  <c:v>圆柱形</c:v>
                </c:pt>
              </c:strCache>
            </c:strRef>
          </c:tx>
          <c:spPr>
            <a:solidFill>
              <a:srgbClr val="2D809A"/>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bg1"/>
                    </a:solidFill>
                    <a:latin typeface="Agency FB" panose="020B0503020202020204" pitchFamily="34" charset="0"/>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Sheet1!$A$3:$A$7</c:f>
              <c:strCache>
                <c:ptCount val="5"/>
                <c:pt idx="0">
                  <c:v>2020</c:v>
                </c:pt>
                <c:pt idx="1">
                  <c:v>2021</c:v>
                </c:pt>
                <c:pt idx="2">
                  <c:v>2022</c:v>
                </c:pt>
                <c:pt idx="3">
                  <c:v>2023</c:v>
                </c:pt>
                <c:pt idx="4">
                  <c:v>2024.1-6</c:v>
                </c:pt>
              </c:strCache>
            </c:strRef>
          </c:cat>
          <c:val>
            <c:numRef>
              <c:f>Sheet1!$C$3:$C$7</c:f>
              <c:numCache>
                <c:formatCode>0.0%</c:formatCode>
                <c:ptCount val="5"/>
                <c:pt idx="0">
                  <c:v>0.13293736884274759</c:v>
                </c:pt>
                <c:pt idx="1">
                  <c:v>6.6299999999999998E-2</c:v>
                </c:pt>
                <c:pt idx="2">
                  <c:v>4.4999999999999998E-2</c:v>
                </c:pt>
                <c:pt idx="3">
                  <c:v>2.9000000000000001E-2</c:v>
                </c:pt>
                <c:pt idx="4" formatCode="0.00%">
                  <c:v>1.9E-2</c:v>
                </c:pt>
              </c:numCache>
            </c:numRef>
          </c:val>
          <c:extLst>
            <c:ext xmlns:c16="http://schemas.microsoft.com/office/drawing/2014/chart" uri="{C3380CC4-5D6E-409C-BE32-E72D297353CC}">
              <c16:uniqueId val="{00000001-636C-4E57-8F5E-C771F25800D5}"/>
            </c:ext>
          </c:extLst>
        </c:ser>
        <c:ser>
          <c:idx val="2"/>
          <c:order val="2"/>
          <c:tx>
            <c:strRef>
              <c:f>Sheet1!$D$1</c:f>
              <c:strCache>
                <c:ptCount val="1"/>
                <c:pt idx="0">
                  <c:v>软包</c:v>
                </c:pt>
              </c:strCache>
            </c:strRef>
          </c:tx>
          <c:spPr>
            <a:solidFill>
              <a:srgbClr val="9FD5D2"/>
            </a:solidFill>
            <a:ln>
              <a:noFill/>
            </a:ln>
            <a:effectLst/>
          </c:spPr>
          <c:invertIfNegative val="0"/>
          <c:dLbls>
            <c:dLbl>
              <c:idx val="4"/>
              <c:layout>
                <c:manualLayout>
                  <c:x val="0"/>
                  <c:y val="-1.0841647634500457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84D-4840-AC97-DE3C1E993B58}"/>
                </c:ext>
              </c:extLst>
            </c:dLbl>
            <c:spPr>
              <a:noFill/>
              <a:ln>
                <a:noFill/>
              </a:ln>
              <a:effectLst/>
            </c:spPr>
            <c:txPr>
              <a:bodyPr rot="0" spcFirstLastPara="1" vertOverflow="ellipsis" vert="horz" wrap="square" lIns="38100" tIns="19050" rIns="38100" bIns="19050" anchor="ctr" anchorCtr="1">
                <a:spAutoFit/>
              </a:bodyPr>
              <a:lstStyle/>
              <a:p>
                <a:pPr>
                  <a:defRPr lang="zh-CN" sz="1000" b="0" i="0" u="none" strike="noStrike" kern="1200" baseline="0">
                    <a:solidFill>
                      <a:schemeClr val="tx1"/>
                    </a:solidFill>
                    <a:latin typeface="Agency FB" panose="020B0503020202020204" pitchFamily="34" charset="0"/>
                    <a:ea typeface="微软雅黑" panose="020B0503020204020204" pitchFamily="34" charset="-122"/>
                    <a:cs typeface="+mn-cs"/>
                  </a:defRPr>
                </a:pPr>
                <a:endParaRPr lang="zh-CN"/>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Sheet1!$A$3:$A$7</c:f>
              <c:strCache>
                <c:ptCount val="5"/>
                <c:pt idx="0">
                  <c:v>2020</c:v>
                </c:pt>
                <c:pt idx="1">
                  <c:v>2021</c:v>
                </c:pt>
                <c:pt idx="2">
                  <c:v>2022</c:v>
                </c:pt>
                <c:pt idx="3">
                  <c:v>2023</c:v>
                </c:pt>
                <c:pt idx="4">
                  <c:v>2024.1-6</c:v>
                </c:pt>
              </c:strCache>
            </c:strRef>
          </c:cat>
          <c:val>
            <c:numRef>
              <c:f>Sheet1!$D$3:$D$7</c:f>
              <c:numCache>
                <c:formatCode>0.0%</c:formatCode>
                <c:ptCount val="5"/>
                <c:pt idx="0">
                  <c:v>5.9967746616088877E-2</c:v>
                </c:pt>
                <c:pt idx="1">
                  <c:v>7.7600000000000002E-2</c:v>
                </c:pt>
                <c:pt idx="2">
                  <c:v>2.3E-2</c:v>
                </c:pt>
                <c:pt idx="3">
                  <c:v>3.7999999999999999E-2</c:v>
                </c:pt>
                <c:pt idx="4" formatCode="0.00%">
                  <c:v>2.7E-2</c:v>
                </c:pt>
              </c:numCache>
            </c:numRef>
          </c:val>
          <c:extLst>
            <c:ext xmlns:c16="http://schemas.microsoft.com/office/drawing/2014/chart" uri="{C3380CC4-5D6E-409C-BE32-E72D297353CC}">
              <c16:uniqueId val="{00000002-636C-4E57-8F5E-C771F25800D5}"/>
            </c:ext>
          </c:extLst>
        </c:ser>
        <c:dLbls>
          <c:showLegendKey val="0"/>
          <c:showVal val="0"/>
          <c:showCatName val="0"/>
          <c:showSerName val="0"/>
          <c:showPercent val="0"/>
          <c:showBubbleSize val="0"/>
        </c:dLbls>
        <c:gapWidth val="30"/>
        <c:overlap val="100"/>
        <c:axId val="1114342800"/>
        <c:axId val="1114333288"/>
      </c:barChart>
      <c:catAx>
        <c:axId val="1114342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14333288"/>
        <c:crosses val="autoZero"/>
        <c:auto val="1"/>
        <c:lblAlgn val="ctr"/>
        <c:lblOffset val="100"/>
        <c:noMultiLvlLbl val="0"/>
      </c:catAx>
      <c:valAx>
        <c:axId val="1114333288"/>
        <c:scaling>
          <c:orientation val="minMax"/>
          <c:max val="1"/>
        </c:scaling>
        <c:delete val="0"/>
        <c:axPos val="l"/>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lang="zh-CN" sz="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114342800"/>
        <c:crosses val="autoZero"/>
        <c:crossBetween val="between"/>
      </c:valAx>
      <c:spPr>
        <a:noFill/>
        <a:ln>
          <a:noFill/>
        </a:ln>
        <a:effectLst/>
      </c:spPr>
    </c:plotArea>
    <c:legend>
      <c:legendPos val="r"/>
      <c:layout>
        <c:manualLayout>
          <c:xMode val="edge"/>
          <c:yMode val="edge"/>
          <c:x val="0.79642169242369398"/>
          <c:y val="4.7017465581325697E-2"/>
          <c:w val="0.14518701637717399"/>
          <c:h val="0.88157053983733302"/>
        </c:manualLayout>
      </c:layout>
      <c:overlay val="0"/>
      <c:spPr>
        <a:noFill/>
        <a:ln>
          <a:noFill/>
        </a:ln>
        <a:effectLst/>
      </c:spPr>
      <c:txPr>
        <a:bodyPr rot="0" spcFirstLastPara="1" vertOverflow="ellipsis" vert="horz" wrap="square" anchor="ctr" anchorCtr="1"/>
        <a:lstStyle/>
        <a:p>
          <a:pPr>
            <a:defRPr lang="zh-CN" sz="100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a:noFill/>
    </a:ln>
    <a:effectLst/>
  </c:spPr>
  <c:txPr>
    <a:bodyPr/>
    <a:lstStyle/>
    <a:p>
      <a:pPr>
        <a:defRPr lang="zh-CN" sz="10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Sheet1!$A$2:$A$8</cx:f>
        <cx:lvl ptCount="7">
          <cx:pt idx="0">CAR</cx:pt>
          <cx:pt idx="1">MPV</cx:pt>
          <cx:pt idx="2">SUV</cx:pt>
          <cx:pt idx="3">TRUCK</cx:pt>
          <cx:pt idx="4">BUS</cx:pt>
        </cx:lvl>
      </cx:strDim>
      <cx:numDim type="size">
        <cx:f>Sheet1!$B$2:$B$8</cx:f>
        <cx:lvl ptCount="7" formatCode="0.0%">
          <cx:pt idx="0">0.45379999999999998</cx:pt>
          <cx:pt idx="1">0.026599999999999999</cx:pt>
          <cx:pt idx="2">0.46489999999999998</cx:pt>
          <cx:pt idx="3">0.025399999999999999</cx:pt>
          <cx:pt idx="4">0.0293</cx:pt>
        </cx:lvl>
      </cx:numDim>
    </cx:data>
  </cx:chartData>
  <cx:chart>
    <cx:plotArea>
      <cx:plotAreaRegion>
        <cx:series layoutId="treemap" uniqueId="{05FA6ED7-C3DC-48B9-A71B-2EF03BE6D214}">
          <cx:tx>
            <cx:txData>
              <cx:f>Sheet1!$B$1</cx:f>
              <cx:v>系列 1</cx:v>
            </cx:txData>
          </cx:tx>
          <cx:dataPt idx="0">
            <cx:spPr>
              <a:solidFill>
                <a:srgbClr val="4F81BD"/>
              </a:solidFill>
            </cx:spPr>
          </cx:dataPt>
          <cx:dataPt idx="1">
            <cx:spPr>
              <a:solidFill>
                <a:srgbClr val="9BBB59"/>
              </a:solidFill>
            </cx:spPr>
          </cx:dataPt>
          <cx:dataPt idx="2">
            <cx:spPr>
              <a:solidFill>
                <a:srgbClr val="4BACC6"/>
              </a:solidFill>
            </cx:spPr>
          </cx:dataPt>
          <cx:dataPt idx="3">
            <cx:spPr>
              <a:solidFill>
                <a:srgbClr val="2C4D75"/>
              </a:solidFill>
            </cx:spPr>
          </cx:dataPt>
          <cx:dataPt idx="4">
            <cx:spPr>
              <a:solidFill>
                <a:srgbClr val="FFC000"/>
              </a:solidFill>
            </cx:spPr>
          </cx:dataPt>
          <cx:dataPt idx="5">
            <cx:spPr>
              <a:solidFill>
                <a:srgbClr val="276A7C"/>
              </a:solidFill>
            </cx:spPr>
          </cx:dataPt>
          <cx:dataPt idx="6">
            <cx:spPr>
              <a:solidFill>
                <a:srgbClr val="FFC000"/>
              </a:solidFill>
              <a:ln>
                <a:solidFill>
                  <a:srgbClr val="FFFFFF"/>
                </a:solidFill>
              </a:ln>
            </cx:spPr>
          </cx:dataPt>
          <cx:dataLabels>
            <cx:txPr>
              <a:bodyPr spcFirstLastPara="1" vertOverflow="ellipsis" horzOverflow="overflow" wrap="square" lIns="0" tIns="0" rIns="0" bIns="0" anchor="ctr" anchorCtr="1"/>
              <a:lstStyle/>
              <a:p>
                <a:pPr algn="ctr" rtl="0">
                  <a:defRPr sz="1100"/>
                </a:pPr>
                <a:endParaRPr lang="zh-CN" altLang="en-US" sz="1100" b="0" i="0" u="none" strike="noStrike" baseline="0">
                  <a:solidFill>
                    <a:prstClr val="white"/>
                  </a:solidFill>
                  <a:latin typeface="Calibri" panose="020F0502020204030204"/>
                  <a:ea typeface="等线" panose="02010600030101010101" pitchFamily="2" charset="-122"/>
                </a:endParaRPr>
              </a:p>
            </cx:txPr>
            <cx:visibility seriesName="0" categoryName="0" value="1"/>
            <cx:separator>, </cx:separator>
            <cx:dataLabel idx="0">
              <cx:txPr>
                <a:bodyPr spcFirstLastPara="1" vertOverflow="ellipsis" horzOverflow="overflow" wrap="square" lIns="0" tIns="0" rIns="0" bIns="0" anchor="ctr" anchorCtr="1"/>
                <a:lstStyle/>
                <a:p>
                  <a:pPr algn="ctr" rtl="0">
                    <a:defRPr sz="4800"/>
                  </a:pPr>
                  <a:r>
                    <a:rPr lang="zh-CN" altLang="en-US" sz="4800" b="0" i="0" u="none" strike="noStrike" baseline="0">
                      <a:solidFill>
                        <a:prstClr val="white"/>
                      </a:solidFill>
                      <a:latin typeface="Calibri" panose="020F0502020204030204"/>
                      <a:ea typeface="等线" panose="02010600030101010101" pitchFamily="2" charset="-122"/>
                    </a:rPr>
                    <a:t>45.4%</a:t>
                  </a:r>
                </a:p>
              </cx:txPr>
              <cx:visibility seriesName="0" categoryName="0" value="1"/>
              <cx:separator>, </cx:separator>
            </cx:dataLabel>
            <cx:dataLabel idx="1">
              <cx:txPr>
                <a:bodyPr spcFirstLastPara="1" vertOverflow="ellipsis" horzOverflow="overflow" wrap="square" lIns="0" tIns="0" rIns="0" bIns="0" anchor="ctr" anchorCtr="1"/>
                <a:lstStyle/>
                <a:p>
                  <a:pPr algn="ctr" rtl="0">
                    <a:defRPr sz="1200"/>
                  </a:pPr>
                  <a:r>
                    <a:rPr lang="zh-CN" altLang="en-US" sz="1200" b="0" i="0" u="none" strike="noStrike" baseline="0">
                      <a:solidFill>
                        <a:prstClr val="white"/>
                      </a:solidFill>
                      <a:latin typeface="Calibri" panose="020F0502020204030204"/>
                      <a:ea typeface="等线" panose="02010600030101010101" pitchFamily="2" charset="-122"/>
                    </a:rPr>
                    <a:t>2.7%</a:t>
                  </a:r>
                </a:p>
              </cx:txPr>
              <cx:visibility seriesName="0" categoryName="0" value="1"/>
              <cx:separator>, </cx:separator>
            </cx:dataLabel>
            <cx:dataLabel idx="2">
              <cx:txPr>
                <a:bodyPr spcFirstLastPara="1" vertOverflow="ellipsis" horzOverflow="overflow" wrap="square" lIns="0" tIns="0" rIns="0" bIns="0" anchor="ctr" anchorCtr="1"/>
                <a:lstStyle/>
                <a:p>
                  <a:pPr algn="ctr" rtl="0">
                    <a:defRPr sz="3600"/>
                  </a:pPr>
                  <a:r>
                    <a:rPr lang="zh-CN" altLang="en-US" sz="3600" b="0" i="0" u="none" strike="noStrike" baseline="0">
                      <a:solidFill>
                        <a:prstClr val="white"/>
                      </a:solidFill>
                      <a:latin typeface="Calibri" panose="020F0502020204030204"/>
                      <a:ea typeface="等线" panose="02010600030101010101" pitchFamily="2" charset="-122"/>
                    </a:rPr>
                    <a:t>46.5%</a:t>
                  </a:r>
                </a:p>
              </cx:txPr>
              <cx:visibility seriesName="0" categoryName="0" value="1"/>
              <cx:separator>, </cx:separator>
            </cx:dataLabel>
            <cx:dataLabel idx="4">
              <cx:txPr>
                <a:bodyPr spcFirstLastPara="1" vertOverflow="ellipsis" horzOverflow="overflow" wrap="square" lIns="0" tIns="0" rIns="0" bIns="0" anchor="ctr" anchorCtr="1"/>
                <a:lstStyle/>
                <a:p>
                  <a:pPr algn="ctr" rtl="0">
                    <a:defRPr sz="800">
                      <a:latin typeface="微软雅黑" panose="020B0503020204020204" pitchFamily="34" charset="-122"/>
                      <a:ea typeface="微软雅黑" panose="020B0503020204020204" pitchFamily="34" charset="-122"/>
                      <a:cs typeface="微软雅黑" panose="020B0503020204020204" pitchFamily="34" charset="-122"/>
                    </a:defRPr>
                  </a:pPr>
                  <a:r>
                    <a:rPr lang="zh-CN" altLang="en-US" sz="800" b="0" i="0" u="none" strike="noStrike" baseline="0">
                      <a:solidFill>
                        <a:prstClr val="white"/>
                      </a:solidFill>
                      <a:latin typeface="微软雅黑" panose="020B0503020204020204" pitchFamily="34" charset="-122"/>
                      <a:ea typeface="微软雅黑" panose="020B0503020204020204" pitchFamily="34" charset="-122"/>
                    </a:rPr>
                    <a:t>2.9%</a:t>
                  </a:r>
                </a:p>
              </cx:txPr>
              <cx:visibility seriesName="0" categoryName="0" value="1"/>
              <cx:separator>, </cx:separator>
            </cx:dataLabel>
            <cx:dataLabel idx="6">
              <cx:txPr>
                <a:bodyPr spcFirstLastPara="1" vertOverflow="ellipsis" horzOverflow="overflow" wrap="square" lIns="0" tIns="0" rIns="0" bIns="0" anchor="ctr" anchorCtr="1"/>
                <a:lstStyle/>
                <a:p>
                  <a:pPr algn="ctr" rtl="0">
                    <a:defRPr sz="1100"/>
                  </a:pPr>
                  <a:r>
                    <a:rPr lang="zh-CN" altLang="en-US" sz="1100" b="0" i="0" u="none" strike="noStrike" baseline="0">
                      <a:solidFill>
                        <a:prstClr val="white"/>
                      </a:solidFill>
                      <a:latin typeface="Calibri" panose="020F0502020204030204"/>
                      <a:ea typeface="等线" panose="02010600030101010101" pitchFamily="2" charset="-122"/>
                    </a:rPr>
                    <a:t>1.1%</a:t>
                  </a:r>
                </a:p>
              </cx:txPr>
              <cx:visibility seriesName="0" categoryName="0" value="1"/>
              <cx:separator>, </cx:separator>
            </cx:dataLabel>
            <cx:dataLabelHidden idx="5"/>
          </cx:dataLabels>
          <cx:dataId val="0"/>
          <cx:layoutPr>
            <cx:parentLabelLayout val="overlapping"/>
          </cx:layoutPr>
        </cx:series>
      </cx:plotAreaRegion>
    </cx:plotArea>
  </cx:chart>
  <cx:spPr>
    <a:ln w="9525"/>
  </cx:spPr>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withinLinear" id="14">
  <a:schemeClr val="accent1"/>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Reversed" id="25">
  <a:schemeClr val="accent5"/>
</cs:colorStyle>
</file>

<file path=ppt/charts/colors7.xml><?xml version="1.0" encoding="utf-8"?>
<cs:colorStyle xmlns:cs="http://schemas.microsoft.com/office/drawing/2012/chartStyle" xmlns:a="http://schemas.openxmlformats.org/drawingml/2006/main" meth="withinLinearReversed" id="25">
  <a:schemeClr val="accent5"/>
</cs:colorStyle>
</file>

<file path=ppt/charts/colors8.xml><?xml version="1.0" encoding="utf-8"?>
<cs:colorStyle xmlns:cs="http://schemas.microsoft.com/office/drawing/2012/chartStyle" xmlns:a="http://schemas.openxmlformats.org/drawingml/2006/main" meth="withinLinearReversed" id="25">
  <a:schemeClr val="accent5"/>
</cs:colorStyle>
</file>

<file path=ppt/charts/colors9.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410">
  <cs:axisTitle>
    <cs:lnRef idx="0"/>
    <cs:fillRef idx="0"/>
    <cs:effectRef idx="0"/>
    <cs:fontRef idx="minor">
      <a:schemeClr val="tx1">
        <a:lumMod val="65000"/>
        <a:lumOff val="35000"/>
      </a:schemeClr>
    </cs:fontRef>
    <cs:spPr>
      <a:solidFill>
        <a:schemeClr val="bg1">
          <a:lumMod val="65000"/>
        </a:schemeClr>
      </a:solidFill>
      <a:ln w="19050">
        <a:solidFill>
          <a:schemeClr val="bg1"/>
        </a:solidFill>
      </a:ln>
    </cs:spPr>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0.63137</cdr:x>
      <cdr:y>0.52491</cdr:y>
    </cdr:from>
    <cdr:to>
      <cdr:x>0.79319</cdr:x>
      <cdr:y>0.58302</cdr:y>
    </cdr:to>
    <cdr:sp macro="" textlink="">
      <cdr:nvSpPr>
        <cdr:cNvPr id="2" name="文本框 1">
          <a:extLst xmlns:a="http://schemas.openxmlformats.org/drawingml/2006/main">
            <a:ext uri="{FF2B5EF4-FFF2-40B4-BE49-F238E27FC236}">
              <a16:creationId xmlns:a16="http://schemas.microsoft.com/office/drawing/2014/main" id="{0BA34A22-1EE4-B5E7-DB9D-729E91283516}"/>
            </a:ext>
          </a:extLst>
        </cdr:cNvPr>
        <cdr:cNvSpPr txBox="1"/>
      </cdr:nvSpPr>
      <cdr:spPr>
        <a:xfrm xmlns:a="http://schemas.openxmlformats.org/drawingml/2006/main">
          <a:off x="1928899" y="2054029"/>
          <a:ext cx="494376" cy="22739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zh-CN" altLang="en-US" sz="1000" b="1" dirty="0">
              <a:solidFill>
                <a:srgbClr val="3A4162"/>
              </a:solidFill>
              <a:latin typeface="Agency FB" panose="020B0503020202020204" pitchFamily="34" charset="0"/>
            </a:rPr>
            <a:t>≥</a:t>
          </a:r>
          <a:r>
            <a:rPr lang="en-US" altLang="zh-CN" sz="1000" b="1" dirty="0">
              <a:solidFill>
                <a:srgbClr val="3A4162"/>
              </a:solidFill>
              <a:latin typeface="Agency FB" panose="020B0503020202020204" pitchFamily="34" charset="0"/>
            </a:rPr>
            <a:t>500%</a:t>
          </a:r>
          <a:endParaRPr lang="zh-CN" altLang="en-US" sz="1000" b="1" dirty="0">
            <a:solidFill>
              <a:srgbClr val="3A4162"/>
            </a:solidFill>
            <a:latin typeface="Agency FB" panose="020B0503020202020204" pitchFamily="34" charset="0"/>
          </a:endParaRPr>
        </a:p>
      </cdr:txBody>
    </cdr:sp>
  </cdr:relSizeAnchor>
  <cdr:relSizeAnchor xmlns:cdr="http://schemas.openxmlformats.org/drawingml/2006/chartDrawing">
    <cdr:from>
      <cdr:x>0.50816</cdr:x>
      <cdr:y>0.91661</cdr:y>
    </cdr:from>
    <cdr:to>
      <cdr:x>0.66998</cdr:x>
      <cdr:y>0.97472</cdr:y>
    </cdr:to>
    <cdr:sp macro="" textlink="">
      <cdr:nvSpPr>
        <cdr:cNvPr id="3" name="文本框 1">
          <a:extLst xmlns:a="http://schemas.openxmlformats.org/drawingml/2006/main">
            <a:ext uri="{FF2B5EF4-FFF2-40B4-BE49-F238E27FC236}">
              <a16:creationId xmlns:a16="http://schemas.microsoft.com/office/drawing/2014/main" id="{C7D2BD06-6BAF-BCEC-FA68-15569888C458}"/>
            </a:ext>
          </a:extLst>
        </cdr:cNvPr>
        <cdr:cNvSpPr txBox="1"/>
      </cdr:nvSpPr>
      <cdr:spPr>
        <a:xfrm xmlns:a="http://schemas.openxmlformats.org/drawingml/2006/main">
          <a:off x="1552475" y="3586793"/>
          <a:ext cx="494376" cy="2273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000" b="1" dirty="0">
              <a:solidFill>
                <a:srgbClr val="3A4162"/>
              </a:solidFill>
              <a:latin typeface="Agency FB" panose="020B0503020202020204" pitchFamily="34" charset="0"/>
            </a:rPr>
            <a:t>≥</a:t>
          </a:r>
          <a:r>
            <a:rPr lang="en-US" altLang="zh-CN" sz="1000" b="1" dirty="0">
              <a:solidFill>
                <a:srgbClr val="3A4162"/>
              </a:solidFill>
              <a:latin typeface="Agency FB" panose="020B0503020202020204" pitchFamily="34" charset="0"/>
            </a:rPr>
            <a:t>500%</a:t>
          </a:r>
          <a:endParaRPr lang="zh-CN" altLang="en-US" sz="1000" b="1" dirty="0">
            <a:solidFill>
              <a:srgbClr val="3A4162"/>
            </a:solidFill>
            <a:latin typeface="Agency FB" panose="020B0503020202020204" pitchFamily="34" charset="0"/>
          </a:endParaRPr>
        </a:p>
      </cdr:txBody>
    </cdr:sp>
  </cdr:relSizeAnchor>
  <cdr:relSizeAnchor xmlns:cdr="http://schemas.openxmlformats.org/drawingml/2006/chartDrawing">
    <cdr:from>
      <cdr:x>0.73126</cdr:x>
      <cdr:y>0.16593</cdr:y>
    </cdr:from>
    <cdr:to>
      <cdr:x>0.89308</cdr:x>
      <cdr:y>0.22404</cdr:y>
    </cdr:to>
    <cdr:sp macro="" textlink="">
      <cdr:nvSpPr>
        <cdr:cNvPr id="4" name="文本框 1">
          <a:extLst xmlns:a="http://schemas.openxmlformats.org/drawingml/2006/main">
            <a:ext uri="{FF2B5EF4-FFF2-40B4-BE49-F238E27FC236}">
              <a16:creationId xmlns:a16="http://schemas.microsoft.com/office/drawing/2014/main" id="{0002CF87-724F-A73A-67D0-8672035696EF}"/>
            </a:ext>
          </a:extLst>
        </cdr:cNvPr>
        <cdr:cNvSpPr txBox="1"/>
      </cdr:nvSpPr>
      <cdr:spPr>
        <a:xfrm xmlns:a="http://schemas.openxmlformats.org/drawingml/2006/main">
          <a:off x="2234072" y="649281"/>
          <a:ext cx="494376" cy="2273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000" b="1" dirty="0">
              <a:solidFill>
                <a:srgbClr val="3A4162"/>
              </a:solidFill>
              <a:latin typeface="Agency FB" panose="020B0503020202020204" pitchFamily="34" charset="0"/>
            </a:rPr>
            <a:t>≥</a:t>
          </a:r>
          <a:r>
            <a:rPr lang="en-US" altLang="zh-CN" sz="1000" b="1" dirty="0">
              <a:solidFill>
                <a:srgbClr val="3A4162"/>
              </a:solidFill>
              <a:latin typeface="Agency FB" panose="020B0503020202020204" pitchFamily="34" charset="0"/>
            </a:rPr>
            <a:t>500%</a:t>
          </a:r>
          <a:endParaRPr lang="zh-CN" altLang="en-US" sz="1000" b="1" dirty="0">
            <a:solidFill>
              <a:srgbClr val="3A4162"/>
            </a:solidFill>
            <a:latin typeface="Agency FB" panose="020B0503020202020204" pitchFamily="34" charset="0"/>
          </a:endParaRPr>
        </a:p>
      </cdr:txBody>
    </cdr:sp>
  </cdr:relSizeAnchor>
  <cdr:relSizeAnchor xmlns:cdr="http://schemas.openxmlformats.org/drawingml/2006/chartDrawing">
    <cdr:from>
      <cdr:x>0.77306</cdr:x>
      <cdr:y>0.34798</cdr:y>
    </cdr:from>
    <cdr:to>
      <cdr:x>0.96891</cdr:x>
      <cdr:y>0.40609</cdr:y>
    </cdr:to>
    <cdr:sp macro="" textlink="">
      <cdr:nvSpPr>
        <cdr:cNvPr id="5" name="文本框 1">
          <a:extLst xmlns:a="http://schemas.openxmlformats.org/drawingml/2006/main">
            <a:ext uri="{FF2B5EF4-FFF2-40B4-BE49-F238E27FC236}">
              <a16:creationId xmlns:a16="http://schemas.microsoft.com/office/drawing/2014/main" id="{5A13380F-A1CA-878F-E606-785610A0030A}"/>
            </a:ext>
          </a:extLst>
        </cdr:cNvPr>
        <cdr:cNvSpPr txBox="1"/>
      </cdr:nvSpPr>
      <cdr:spPr>
        <a:xfrm xmlns:a="http://schemas.openxmlformats.org/drawingml/2006/main">
          <a:off x="2361768" y="1361663"/>
          <a:ext cx="598342" cy="22739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1000" b="1" dirty="0">
              <a:solidFill>
                <a:srgbClr val="3A4162"/>
              </a:solidFill>
              <a:latin typeface="Agency FB" panose="020B0503020202020204" pitchFamily="34" charset="0"/>
            </a:rPr>
            <a:t>≥</a:t>
          </a:r>
          <a:r>
            <a:rPr lang="en-US" altLang="zh-CN" sz="1000" b="1" dirty="0">
              <a:solidFill>
                <a:srgbClr val="3A4162"/>
              </a:solidFill>
              <a:latin typeface="Agency FB" panose="020B0503020202020204" pitchFamily="34" charset="0"/>
            </a:rPr>
            <a:t>1000%</a:t>
          </a:r>
          <a:endParaRPr lang="zh-CN" altLang="en-US" sz="1000" b="1" dirty="0">
            <a:solidFill>
              <a:srgbClr val="3A4162"/>
            </a:solidFill>
            <a:latin typeface="Agency FB" panose="020B0503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DC804A1-6130-42BF-BAB9-3F921DA3476D}" type="datetimeFigureOut">
              <a:rPr lang="zh-CN" altLang="en-US" smtClean="0"/>
              <a:t>2024/7/17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2053690-5E02-44CB-B01C-5B905D3953D7}"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5E10A9-9CEC-47F7-B250-94E25478F853}" type="datetimeFigureOut">
              <a:rPr lang="zh-CN" altLang="en-US" smtClean="0"/>
              <a:t>2024/7/17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C16BCD0-41AB-4BB7-BB90-ED02BCC92C2B}" type="slidenum">
              <a:rPr lang="zh-CN" altLang="en-US" smtClean="0"/>
              <a:t>‹#›</a:t>
            </a:fld>
            <a:endParaRPr lang="zh-CN" altLang="en-US"/>
          </a:p>
        </p:txBody>
      </p:sp>
    </p:spTree>
    <p:extLst>
      <p:ext uri="{BB962C8B-B14F-4D97-AF65-F5344CB8AC3E}">
        <p14:creationId xmlns:p14="http://schemas.microsoft.com/office/powerpoint/2010/main" val="3504047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12" Type="http://schemas.openxmlformats.org/officeDocument/2006/relationships/image" Target="../media/image18.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image" Target="../media/image13.png"/><Relationship Id="rId11" Type="http://schemas.openxmlformats.org/officeDocument/2006/relationships/image" Target="../media/image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jpeg"/><Relationship Id="rId9"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95"/>
            <a:ext cx="12192000" cy="4395216"/>
          </a:xfrm>
          <a:prstGeom prst="rect">
            <a:avLst/>
          </a:prstGeom>
        </p:spPr>
      </p:pic>
      <p:grpSp>
        <p:nvGrpSpPr>
          <p:cNvPr id="9" name="组合 8"/>
          <p:cNvGrpSpPr/>
          <p:nvPr userDrawn="1"/>
        </p:nvGrpSpPr>
        <p:grpSpPr>
          <a:xfrm>
            <a:off x="10235682" y="3995414"/>
            <a:ext cx="1384038" cy="793102"/>
            <a:chOff x="4982547" y="4004745"/>
            <a:chExt cx="1384038" cy="793102"/>
          </a:xfrm>
        </p:grpSpPr>
        <p:sp>
          <p:nvSpPr>
            <p:cNvPr id="10" name="平行四边形 9"/>
            <p:cNvSpPr/>
            <p:nvPr/>
          </p:nvSpPr>
          <p:spPr>
            <a:xfrm rot="10800000">
              <a:off x="4982547"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平行四边形 10"/>
            <p:cNvSpPr/>
            <p:nvPr/>
          </p:nvSpPr>
          <p:spPr>
            <a:xfrm rot="10800000">
              <a:off x="5337111"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平行四边形 11"/>
            <p:cNvSpPr/>
            <p:nvPr/>
          </p:nvSpPr>
          <p:spPr>
            <a:xfrm rot="10800000">
              <a:off x="5713443"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3" name="文本框 12"/>
          <p:cNvSpPr txBox="1"/>
          <p:nvPr userDrawn="1"/>
        </p:nvSpPr>
        <p:spPr>
          <a:xfrm>
            <a:off x="1202136" y="4747898"/>
            <a:ext cx="9024219" cy="1415772"/>
          </a:xfrm>
          <a:prstGeom prst="rect">
            <a:avLst/>
          </a:prstGeom>
          <a:noFill/>
        </p:spPr>
        <p:txBody>
          <a:bodyPr wrap="square" rtlCol="0">
            <a:spAutoFit/>
          </a:bodyPr>
          <a:lstStyle/>
          <a:p>
            <a:r>
              <a:rPr lang="en-US" altLang="zh-CN" sz="4200" b="1" dirty="0">
                <a:solidFill>
                  <a:prstClr val="black"/>
                </a:solidFill>
                <a:latin typeface="微软雅黑" panose="020B0503020204020204" pitchFamily="34" charset="-122"/>
                <a:ea typeface="微软雅黑" panose="020B0503020204020204" pitchFamily="34" charset="-122"/>
              </a:rPr>
              <a:t>2024</a:t>
            </a:r>
            <a:r>
              <a:rPr lang="zh-CN" altLang="en-US" sz="4200" b="1" dirty="0">
                <a:solidFill>
                  <a:prstClr val="black"/>
                </a:solidFill>
                <a:latin typeface="微软雅黑" panose="020B0503020204020204" pitchFamily="34" charset="-122"/>
                <a:ea typeface="微软雅黑" panose="020B0503020204020204" pitchFamily="34" charset="-122"/>
              </a:rPr>
              <a:t>年</a:t>
            </a:r>
            <a:r>
              <a:rPr lang="en-US" altLang="zh-CN" sz="4200" b="1" dirty="0">
                <a:solidFill>
                  <a:prstClr val="black"/>
                </a:solidFill>
                <a:latin typeface="微软雅黑" panose="020B0503020204020204" pitchFamily="34" charset="-122"/>
                <a:ea typeface="微软雅黑" panose="020B0503020204020204" pitchFamily="34" charset="-122"/>
              </a:rPr>
              <a:t>6</a:t>
            </a:r>
            <a:r>
              <a:rPr lang="zh-CN" altLang="en-US" sz="4200" b="1" dirty="0">
                <a:solidFill>
                  <a:prstClr val="black"/>
                </a:solidFill>
                <a:latin typeface="微软雅黑" panose="020B0503020204020204" pitchFamily="34" charset="-122"/>
                <a:ea typeface="微软雅黑" panose="020B0503020204020204" pitchFamily="34" charset="-122"/>
              </a:rPr>
              <a:t>月</a:t>
            </a:r>
            <a:endParaRPr lang="en-US" altLang="zh-CN" sz="4200" b="1" dirty="0">
              <a:solidFill>
                <a:prstClr val="black"/>
              </a:solidFill>
              <a:latin typeface="微软雅黑" panose="020B0503020204020204" pitchFamily="34" charset="-122"/>
              <a:ea typeface="微软雅黑" panose="020B0503020204020204" pitchFamily="34"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sz="4400" b="1" dirty="0">
                <a:solidFill>
                  <a:srgbClr val="000000"/>
                </a:solidFill>
                <a:latin typeface="微软雅黑" panose="020B0503020204020204" pitchFamily="34" charset="-122"/>
                <a:ea typeface="微软雅黑" panose="020B0503020204020204" pitchFamily="34" charset="-122"/>
              </a:rPr>
              <a:t>新能源汽车三电系统洞察报告</a:t>
            </a:r>
          </a:p>
        </p:txBody>
      </p:sp>
      <p:sp>
        <p:nvSpPr>
          <p:cNvPr id="14" name="文本框 13"/>
          <p:cNvSpPr txBox="1"/>
          <p:nvPr userDrawn="1"/>
        </p:nvSpPr>
        <p:spPr>
          <a:xfrm>
            <a:off x="1219863" y="3902007"/>
            <a:ext cx="3520087" cy="369332"/>
          </a:xfrm>
          <a:prstGeom prst="rect">
            <a:avLst/>
          </a:prstGeom>
          <a:noFill/>
        </p:spPr>
        <p:txBody>
          <a:bodyPr wrap="square" rtlCol="0">
            <a:spAutoFit/>
          </a:bodyPr>
          <a:lstStyle/>
          <a:p>
            <a:r>
              <a:rPr lang="zh-CN" altLang="en-US" b="1" dirty="0">
                <a:solidFill>
                  <a:prstClr val="white"/>
                </a:solidFill>
                <a:latin typeface="微软雅黑" panose="020B0503020204020204" pitchFamily="34" charset="-122"/>
                <a:ea typeface="微软雅黑" panose="020B0503020204020204" pitchFamily="34" charset="-122"/>
              </a:rPr>
              <a:t>乘联分会</a:t>
            </a:r>
            <a:r>
              <a:rPr lang="en-US" altLang="zh-CN" b="1" dirty="0">
                <a:solidFill>
                  <a:prstClr val="white"/>
                </a:solidFill>
                <a:latin typeface="微软雅黑" panose="020B0503020204020204" pitchFamily="34" charset="-122"/>
                <a:ea typeface="微软雅黑" panose="020B0503020204020204" pitchFamily="34" charset="-122"/>
              </a:rPr>
              <a:t>&amp;</a:t>
            </a:r>
            <a:r>
              <a:rPr lang="zh-CN" altLang="en-US" b="1" dirty="0">
                <a:solidFill>
                  <a:prstClr val="white"/>
                </a:solidFill>
                <a:latin typeface="微软雅黑" panose="020B0503020204020204" pitchFamily="34" charset="-122"/>
                <a:ea typeface="微软雅黑" panose="020B0503020204020204" pitchFamily="34" charset="-122"/>
              </a:rPr>
              <a:t>科瑞咨询联合发布</a:t>
            </a:r>
          </a:p>
        </p:txBody>
      </p:sp>
      <p:sp>
        <p:nvSpPr>
          <p:cNvPr id="15" name="矩形 14"/>
          <p:cNvSpPr/>
          <p:nvPr userDrawn="1"/>
        </p:nvSpPr>
        <p:spPr>
          <a:xfrm>
            <a:off x="846479" y="3713583"/>
            <a:ext cx="271678" cy="2416629"/>
          </a:xfrm>
          <a:prstGeom prst="rect">
            <a:avLst/>
          </a:prstGeom>
          <a:solidFill>
            <a:srgbClr val="4E9DB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2" name="图片 1">
            <a:extLst>
              <a:ext uri="{FF2B5EF4-FFF2-40B4-BE49-F238E27FC236}">
                <a16:creationId xmlns:a16="http://schemas.microsoft.com/office/drawing/2014/main" id="{E055412B-6DA1-6D80-E727-8F6D2FCEAE4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4449"/>
          <a:stretch/>
        </p:blipFill>
        <p:spPr>
          <a:xfrm>
            <a:off x="2357306" y="10108"/>
            <a:ext cx="1972098" cy="1361005"/>
          </a:xfrm>
          <a:prstGeom prst="rect">
            <a:avLst/>
          </a:prstGeom>
        </p:spPr>
      </p:pic>
      <p:pic>
        <p:nvPicPr>
          <p:cNvPr id="3" name="图片 2">
            <a:extLst>
              <a:ext uri="{FF2B5EF4-FFF2-40B4-BE49-F238E27FC236}">
                <a16:creationId xmlns:a16="http://schemas.microsoft.com/office/drawing/2014/main" id="{2C4C6C3A-EDE3-1F71-13B2-DBD039FC7DED}"/>
              </a:ext>
            </a:extLst>
          </p:cNvPr>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3340" y="401190"/>
            <a:ext cx="1736521" cy="57884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文本框 8"/>
          <p:cNvSpPr txBox="1"/>
          <p:nvPr userDrawn="1"/>
        </p:nvSpPr>
        <p:spPr>
          <a:xfrm rot="5400000">
            <a:off x="-755705" y="2453483"/>
            <a:ext cx="3685624" cy="923330"/>
          </a:xfrm>
          <a:prstGeom prst="rect">
            <a:avLst/>
          </a:prstGeom>
          <a:noFill/>
        </p:spPr>
        <p:txBody>
          <a:bodyPr wrap="none" rtlCol="0">
            <a:spAutoFit/>
          </a:bodyPr>
          <a:lstStyle/>
          <a:p>
            <a:r>
              <a:rPr lang="en-US" altLang="zh-CN" sz="5400" b="1" spc="-300" dirty="0">
                <a:solidFill>
                  <a:schemeClr val="bg1"/>
                </a:solidFill>
                <a:latin typeface="Arial" panose="020B0604020202020204" pitchFamily="34" charset="0"/>
                <a:cs typeface="Arial" panose="020B0604020202020204" pitchFamily="34" charset="0"/>
              </a:rPr>
              <a:t>CONTENTS</a:t>
            </a:r>
            <a:endParaRPr lang="zh-CN" altLang="en-US" sz="5400" b="1" spc="-300" dirty="0">
              <a:solidFill>
                <a:schemeClr val="bg1"/>
              </a:solidFill>
              <a:latin typeface="Arial" panose="020B0604020202020204" pitchFamily="34" charset="0"/>
              <a:cs typeface="Arial" panose="020B0604020202020204" pitchFamily="34" charset="0"/>
            </a:endParaRPr>
          </a:p>
        </p:txBody>
      </p:sp>
      <p:sp>
        <p:nvSpPr>
          <p:cNvPr id="10" name="文本框 9"/>
          <p:cNvSpPr txBox="1"/>
          <p:nvPr userDrawn="1"/>
        </p:nvSpPr>
        <p:spPr>
          <a:xfrm>
            <a:off x="1414531" y="679193"/>
            <a:ext cx="954107" cy="1938992"/>
          </a:xfrm>
          <a:prstGeom prst="rect">
            <a:avLst/>
          </a:prstGeom>
          <a:noFill/>
        </p:spPr>
        <p:txBody>
          <a:bodyPr wrap="none" rtlCol="0">
            <a:spAutoFit/>
          </a:bodyPr>
          <a:lstStyle/>
          <a:p>
            <a:r>
              <a:rPr lang="zh-CN" altLang="en-US" sz="6000" b="1" dirty="0">
                <a:solidFill>
                  <a:schemeClr val="bg1"/>
                </a:solidFill>
                <a:latin typeface="微软雅黑" panose="020B0503020204020204" pitchFamily="34" charset="-122"/>
                <a:ea typeface="微软雅黑" panose="020B0503020204020204" pitchFamily="34" charset="-122"/>
              </a:rPr>
              <a:t>目</a:t>
            </a:r>
            <a:endParaRPr lang="en-US" altLang="zh-CN" sz="6000" b="1" dirty="0">
              <a:solidFill>
                <a:schemeClr val="bg1"/>
              </a:solidFill>
              <a:latin typeface="微软雅黑" panose="020B0503020204020204" pitchFamily="34" charset="-122"/>
              <a:ea typeface="微软雅黑" panose="020B0503020204020204" pitchFamily="34" charset="-122"/>
            </a:endParaRPr>
          </a:p>
          <a:p>
            <a:r>
              <a:rPr lang="zh-CN" altLang="en-US" sz="6000" b="1" dirty="0">
                <a:solidFill>
                  <a:schemeClr val="bg1"/>
                </a:solidFill>
                <a:latin typeface="微软雅黑" panose="020B0503020204020204" pitchFamily="34" charset="-122"/>
                <a:ea typeface="微软雅黑" panose="020B0503020204020204" pitchFamily="34" charset="-122"/>
              </a:rPr>
              <a:t>录</a:t>
            </a:r>
          </a:p>
        </p:txBody>
      </p:sp>
      <p:sp>
        <p:nvSpPr>
          <p:cNvPr id="11" name="矩形 10"/>
          <p:cNvSpPr/>
          <p:nvPr userDrawn="1"/>
        </p:nvSpPr>
        <p:spPr>
          <a:xfrm>
            <a:off x="794739" y="857040"/>
            <a:ext cx="584735" cy="261362"/>
          </a:xfrm>
          <a:prstGeom prst="rect">
            <a:avLst/>
          </a:prstGeom>
          <a:solidFill>
            <a:srgbClr val="8F1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4485" y="213246"/>
            <a:ext cx="2985187" cy="489374"/>
          </a:xfrm>
          <a:prstGeom prst="rect">
            <a:avLst/>
          </a:prstGeom>
        </p:spPr>
      </p:pic>
      <p:pic>
        <p:nvPicPr>
          <p:cNvPr id="48" name="图片 47" descr="C:\Users\Administrator\Desktop\images\封面_12+++.png封面_12+++"/>
          <p:cNvPicPr>
            <a:picLocks noChangeAspect="1"/>
          </p:cNvPicPr>
          <p:nvPr userDrawn="1"/>
        </p:nvPicPr>
        <p:blipFill>
          <a:blip r:embed="rId3"/>
          <a:srcRect/>
          <a:stretch>
            <a:fillRect/>
          </a:stretch>
        </p:blipFill>
        <p:spPr>
          <a:xfrm>
            <a:off x="564198" y="6466840"/>
            <a:ext cx="206375" cy="191770"/>
          </a:xfrm>
          <a:prstGeom prst="rect">
            <a:avLst/>
          </a:prstGeom>
        </p:spPr>
      </p:pic>
      <p:sp>
        <p:nvSpPr>
          <p:cNvPr id="9" name="矩形 8"/>
          <p:cNvSpPr/>
          <p:nvPr userDrawn="1"/>
        </p:nvSpPr>
        <p:spPr>
          <a:xfrm>
            <a:off x="0" y="0"/>
            <a:ext cx="12192000" cy="798022"/>
          </a:xfrm>
          <a:prstGeom prst="rect">
            <a:avLst/>
          </a:prstGeom>
          <a:gradFill flip="none" rotWithShape="1">
            <a:gsLst>
              <a:gs pos="13000">
                <a:srgbClr val="1B5C7D"/>
              </a:gs>
              <a:gs pos="56000">
                <a:srgbClr val="3795AB"/>
              </a:gs>
              <a:gs pos="84000">
                <a:srgbClr val="1B5C7D"/>
              </a:gs>
            </a:gsLst>
            <a:path path="circle">
              <a:fillToRect l="100000" b="100000"/>
            </a:path>
            <a:tileRect t="-100000" r="-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nvGrpSpPr>
          <p:cNvPr id="13" name="组合 12"/>
          <p:cNvGrpSpPr/>
          <p:nvPr userDrawn="1"/>
        </p:nvGrpSpPr>
        <p:grpSpPr>
          <a:xfrm flipH="1" flipV="1">
            <a:off x="-2" y="0"/>
            <a:ext cx="8878768" cy="798022"/>
            <a:chOff x="6753725" y="1484995"/>
            <a:chExt cx="10101188" cy="878570"/>
          </a:xfrm>
          <a:solidFill>
            <a:sysClr val="window" lastClr="FFFFFF">
              <a:lumMod val="85000"/>
            </a:sysClr>
          </a:solidFill>
        </p:grpSpPr>
        <p:sp>
          <p:nvSpPr>
            <p:cNvPr id="14" name="矩形 13"/>
            <p:cNvSpPr/>
            <p:nvPr/>
          </p:nvSpPr>
          <p:spPr>
            <a:xfrm>
              <a:off x="7608263" y="1484995"/>
              <a:ext cx="9246650" cy="878570"/>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rPr>
                <a:t>                                                                                                                                                                                                                                                                                                        </a:t>
              </a:r>
              <a:endParaRPr kumimoji="0" lang="zh-CN" altLang="en-US" sz="1800" b="0" i="0" u="none" strike="noStrike" kern="0" cap="none" spc="0" normalizeH="0" baseline="0" noProof="0" dirty="0">
                <a:ln>
                  <a:noFill/>
                </a:ln>
                <a:solidFill>
                  <a:prstClr val="white"/>
                </a:solidFill>
                <a:effectLst/>
                <a:uLnTx/>
                <a:uFillTx/>
                <a:latin typeface="等线" panose="02010600030101010101" charset="-122"/>
                <a:ea typeface="等线" panose="02010600030101010101" charset="-122"/>
                <a:cs typeface="+mn-cs"/>
              </a:endParaRPr>
            </a:p>
          </p:txBody>
        </p:sp>
        <p:sp>
          <p:nvSpPr>
            <p:cNvPr id="15" name="直角三角形 14"/>
            <p:cNvSpPr/>
            <p:nvPr/>
          </p:nvSpPr>
          <p:spPr>
            <a:xfrm flipH="1">
              <a:off x="6753725" y="1484995"/>
              <a:ext cx="854537" cy="878570"/>
            </a:xfrm>
            <a:prstGeom prst="rtTriangl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7" name="矩形 16"/>
          <p:cNvSpPr/>
          <p:nvPr userDrawn="1"/>
        </p:nvSpPr>
        <p:spPr>
          <a:xfrm rot="5400000">
            <a:off x="270868" y="398724"/>
            <a:ext cx="308168" cy="81122"/>
          </a:xfrm>
          <a:prstGeom prst="rect">
            <a:avLst/>
          </a:prstGeom>
          <a:solidFill>
            <a:srgbClr val="8F1F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31D2E185-A802-A6D5-A9AB-92B03E13A67B}"/>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50702" b="-2610"/>
          <a:stretch/>
        </p:blipFill>
        <p:spPr>
          <a:xfrm>
            <a:off x="10435904" y="209276"/>
            <a:ext cx="1166735" cy="384093"/>
          </a:xfrm>
          <a:prstGeom prst="rect">
            <a:avLst/>
          </a:prstGeom>
        </p:spPr>
      </p:pic>
      <p:pic>
        <p:nvPicPr>
          <p:cNvPr id="4" name="图片 3">
            <a:extLst>
              <a:ext uri="{FF2B5EF4-FFF2-40B4-BE49-F238E27FC236}">
                <a16:creationId xmlns:a16="http://schemas.microsoft.com/office/drawing/2014/main" id="{F5CBED88-EAB2-CE4A-F5D7-811DCE9B5703}"/>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9170502" y="209276"/>
            <a:ext cx="1227513" cy="409171"/>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795"/>
            <a:ext cx="12192000" cy="4395216"/>
          </a:xfrm>
          <a:prstGeom prst="rect">
            <a:avLst/>
          </a:prstGeom>
        </p:spPr>
      </p:pic>
      <p:grpSp>
        <p:nvGrpSpPr>
          <p:cNvPr id="9" name="组合 8"/>
          <p:cNvGrpSpPr/>
          <p:nvPr userDrawn="1"/>
        </p:nvGrpSpPr>
        <p:grpSpPr>
          <a:xfrm>
            <a:off x="10235682" y="3995414"/>
            <a:ext cx="1384038" cy="793102"/>
            <a:chOff x="4982547" y="4004745"/>
            <a:chExt cx="1384038" cy="793102"/>
          </a:xfrm>
        </p:grpSpPr>
        <p:sp>
          <p:nvSpPr>
            <p:cNvPr id="10" name="平行四边形 9"/>
            <p:cNvSpPr/>
            <p:nvPr/>
          </p:nvSpPr>
          <p:spPr>
            <a:xfrm rot="10800000">
              <a:off x="4982547"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平行四边形 10"/>
            <p:cNvSpPr/>
            <p:nvPr/>
          </p:nvSpPr>
          <p:spPr>
            <a:xfrm rot="10800000">
              <a:off x="5337111"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2" name="平行四边形 11"/>
            <p:cNvSpPr/>
            <p:nvPr/>
          </p:nvSpPr>
          <p:spPr>
            <a:xfrm rot="10800000">
              <a:off x="5713443" y="4004745"/>
              <a:ext cx="653142" cy="793102"/>
            </a:xfrm>
            <a:prstGeom prst="parallelogram">
              <a:avLst>
                <a:gd name="adj" fmla="val 61471"/>
              </a:avLst>
            </a:prstGeom>
            <a:solidFill>
              <a:srgbClr val="8F1F2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
        <p:nvSpPr>
          <p:cNvPr id="13" name="文本框 12"/>
          <p:cNvSpPr txBox="1"/>
          <p:nvPr userDrawn="1"/>
        </p:nvSpPr>
        <p:spPr>
          <a:xfrm>
            <a:off x="7303997" y="3985984"/>
            <a:ext cx="3520087" cy="369332"/>
          </a:xfrm>
          <a:prstGeom prst="rect">
            <a:avLst/>
          </a:prstGeom>
          <a:noFill/>
        </p:spPr>
        <p:txBody>
          <a:bodyPr wrap="square" rtlCol="0">
            <a:spAutoFit/>
          </a:bodyPr>
          <a:lstStyle/>
          <a:p>
            <a:r>
              <a:rPr lang="zh-CN" altLang="en-US" b="1" dirty="0">
                <a:solidFill>
                  <a:prstClr val="white"/>
                </a:solidFill>
                <a:latin typeface="微软雅黑" panose="020B0503020204020204" pitchFamily="34" charset="-122"/>
                <a:ea typeface="微软雅黑" panose="020B0503020204020204" pitchFamily="34" charset="-122"/>
              </a:rPr>
              <a:t>乘联会</a:t>
            </a:r>
            <a:r>
              <a:rPr lang="en-US" altLang="zh-CN" b="1" dirty="0">
                <a:solidFill>
                  <a:prstClr val="white"/>
                </a:solidFill>
                <a:latin typeface="微软雅黑" panose="020B0503020204020204" pitchFamily="34" charset="-122"/>
                <a:ea typeface="微软雅黑" panose="020B0503020204020204" pitchFamily="34" charset="-122"/>
              </a:rPr>
              <a:t>&amp;</a:t>
            </a:r>
            <a:r>
              <a:rPr lang="zh-CN" altLang="en-US" b="1" dirty="0">
                <a:solidFill>
                  <a:prstClr val="white"/>
                </a:solidFill>
                <a:latin typeface="微软雅黑" panose="020B0503020204020204" pitchFamily="34" charset="-122"/>
                <a:ea typeface="微软雅黑" panose="020B0503020204020204" pitchFamily="34" charset="-122"/>
              </a:rPr>
              <a:t>科瑞咨询联合发布</a:t>
            </a:r>
          </a:p>
        </p:txBody>
      </p:sp>
      <p:sp>
        <p:nvSpPr>
          <p:cNvPr id="14" name="矩形 13"/>
          <p:cNvSpPr/>
          <p:nvPr userDrawn="1"/>
        </p:nvSpPr>
        <p:spPr>
          <a:xfrm>
            <a:off x="846479" y="3713583"/>
            <a:ext cx="271678" cy="2416629"/>
          </a:xfrm>
          <a:prstGeom prst="rect">
            <a:avLst/>
          </a:prstGeom>
          <a:solidFill>
            <a:srgbClr val="4E9DB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5" name="文本框 14"/>
          <p:cNvSpPr txBox="1"/>
          <p:nvPr userDrawn="1"/>
        </p:nvSpPr>
        <p:spPr>
          <a:xfrm>
            <a:off x="1326723" y="3995414"/>
            <a:ext cx="6565676" cy="257172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0" b="1" i="0" u="none" strike="noStrike" kern="0" cap="none" spc="-300" normalizeH="0" baseline="0" noProof="0" dirty="0">
                <a:ln>
                  <a:noFill/>
                </a:ln>
                <a:solidFill>
                  <a:prstClr val="black"/>
                </a:solidFill>
                <a:effectLst/>
                <a:uLnTx/>
                <a:uFillTx/>
              </a:rPr>
              <a:t>Thanks</a:t>
            </a:r>
            <a:endParaRPr kumimoji="0" lang="zh-CN" altLang="en-US" sz="16000" b="1" i="0" u="none" strike="noStrike" kern="0" cap="none" spc="-300" normalizeH="0" baseline="0" noProof="0" dirty="0">
              <a:ln>
                <a:noFill/>
              </a:ln>
              <a:solidFill>
                <a:prstClr val="black"/>
              </a:solidFill>
              <a:effectLst/>
              <a:uLnTx/>
              <a:uFillTx/>
            </a:endParaRPr>
          </a:p>
        </p:txBody>
      </p:sp>
      <p:sp>
        <p:nvSpPr>
          <p:cNvPr id="16" name="文本框 15"/>
          <p:cNvSpPr txBox="1"/>
          <p:nvPr userDrawn="1"/>
        </p:nvSpPr>
        <p:spPr>
          <a:xfrm>
            <a:off x="8002718" y="5525002"/>
            <a:ext cx="2024913" cy="52322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800" b="1" i="0" u="none" strike="noStrike" kern="0" cap="none" spc="-150" normalizeH="0" baseline="0" noProof="0" dirty="0">
                <a:ln>
                  <a:noFill/>
                </a:ln>
                <a:solidFill>
                  <a:prstClr val="black"/>
                </a:solidFill>
                <a:effectLst/>
                <a:uLnTx/>
                <a:uFillTx/>
              </a:rPr>
              <a:t>谢  谢  观  看</a:t>
            </a:r>
          </a:p>
        </p:txBody>
      </p:sp>
      <p:pic>
        <p:nvPicPr>
          <p:cNvPr id="2" name="图片 1">
            <a:extLst>
              <a:ext uri="{FF2B5EF4-FFF2-40B4-BE49-F238E27FC236}">
                <a16:creationId xmlns:a16="http://schemas.microsoft.com/office/drawing/2014/main" id="{D70DF5F2-4AFC-C913-1AEF-8CFFD9D7BEE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3867"/>
          <a:stretch/>
        </p:blipFill>
        <p:spPr>
          <a:xfrm>
            <a:off x="2332138" y="10108"/>
            <a:ext cx="1997265" cy="1361005"/>
          </a:xfrm>
          <a:prstGeom prst="rect">
            <a:avLst/>
          </a:prstGeom>
        </p:spPr>
      </p:pic>
      <p:pic>
        <p:nvPicPr>
          <p:cNvPr id="3" name="图片 2">
            <a:extLst>
              <a:ext uri="{FF2B5EF4-FFF2-40B4-BE49-F238E27FC236}">
                <a16:creationId xmlns:a16="http://schemas.microsoft.com/office/drawing/2014/main" id="{65D7A226-EA72-EBAA-5EFC-F2B9AD12DD2B}"/>
              </a:ext>
            </a:extLst>
          </p:cNvPr>
          <p:cNvPicPr>
            <a:picLocks noChangeAspect="1"/>
          </p:cNvPicPr>
          <p:nvPr userDrawn="1"/>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03340" y="401190"/>
            <a:ext cx="1736521" cy="57884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比较">
    <p:spTree>
      <p:nvGrpSpPr>
        <p:cNvPr id="1" name=""/>
        <p:cNvGrpSpPr/>
        <p:nvPr/>
      </p:nvGrpSpPr>
      <p:grpSpPr>
        <a:xfrm>
          <a:off x="0" y="0"/>
          <a:ext cx="0" cy="0"/>
          <a:chOff x="0" y="0"/>
          <a:chExt cx="0" cy="0"/>
        </a:xfrm>
      </p:grpSpPr>
      <p:pic>
        <p:nvPicPr>
          <p:cNvPr id="10" name="图片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740" y="0"/>
            <a:ext cx="12192000" cy="6858001"/>
          </a:xfrm>
          <a:prstGeom prst="rect">
            <a:avLst/>
          </a:prstGeom>
        </p:spPr>
      </p:pic>
      <p:sp>
        <p:nvSpPr>
          <p:cNvPr id="11" name="文本框 10"/>
          <p:cNvSpPr txBox="1"/>
          <p:nvPr userDrawn="1"/>
        </p:nvSpPr>
        <p:spPr>
          <a:xfrm>
            <a:off x="754364" y="2135932"/>
            <a:ext cx="2080602" cy="646331"/>
          </a:xfrm>
          <a:prstGeom prst="rect">
            <a:avLst/>
          </a:prstGeom>
          <a:noFill/>
        </p:spPr>
        <p:txBody>
          <a:bodyPr wrap="square" rtlCol="0">
            <a:spAutoFit/>
          </a:bodyPr>
          <a:lstStyle/>
          <a:p>
            <a:r>
              <a:rPr lang="en-US" altLang="zh-CN" sz="3600" b="1" dirty="0">
                <a:solidFill>
                  <a:srgbClr val="4E9DB1"/>
                </a:solidFill>
                <a:latin typeface="Arial" panose="020B0604020202020204" pitchFamily="34" charset="0"/>
                <a:ea typeface="微软雅黑" panose="020B0503020204020204" pitchFamily="34" charset="-122"/>
                <a:cs typeface="Arial" panose="020B0604020202020204" pitchFamily="34" charset="0"/>
              </a:rPr>
              <a:t>Thanks</a:t>
            </a:r>
            <a:endParaRPr lang="zh-CN" altLang="en-US" sz="3600" b="1" dirty="0">
              <a:solidFill>
                <a:srgbClr val="4E9DB1"/>
              </a:solidFill>
              <a:latin typeface="Arial" panose="020B0604020202020204" pitchFamily="34" charset="0"/>
              <a:ea typeface="微软雅黑" panose="020B0503020204020204" pitchFamily="34" charset="-122"/>
              <a:cs typeface="Arial" panose="020B0604020202020204" pitchFamily="34" charset="0"/>
            </a:endParaRPr>
          </a:p>
        </p:txBody>
      </p:sp>
      <p:sp>
        <p:nvSpPr>
          <p:cNvPr id="12" name="文本框 11"/>
          <p:cNvSpPr txBox="1"/>
          <p:nvPr userDrawn="1"/>
        </p:nvSpPr>
        <p:spPr>
          <a:xfrm>
            <a:off x="754364" y="1413254"/>
            <a:ext cx="1927131" cy="923330"/>
          </a:xfrm>
          <a:prstGeom prst="rect">
            <a:avLst/>
          </a:prstGeom>
          <a:noFill/>
        </p:spPr>
        <p:txBody>
          <a:bodyPr wrap="none" rtlCol="0">
            <a:spAutoFit/>
          </a:bodyPr>
          <a:lstStyle/>
          <a:p>
            <a:r>
              <a:rPr lang="zh-CN" altLang="en-US" sz="5400" b="1" spc="300" dirty="0">
                <a:solidFill>
                  <a:srgbClr val="4E9DB1"/>
                </a:solidFill>
                <a:latin typeface="微软雅黑" panose="020B0503020204020204" pitchFamily="34" charset="-122"/>
                <a:ea typeface="微软雅黑" panose="020B0503020204020204" pitchFamily="34" charset="-122"/>
              </a:rPr>
              <a:t>谢谢</a:t>
            </a:r>
            <a:r>
              <a:rPr lang="en-US" altLang="zh-CN" sz="5400" b="1" spc="300" dirty="0">
                <a:solidFill>
                  <a:srgbClr val="4E9DB1"/>
                </a:solidFill>
                <a:latin typeface="微软雅黑" panose="020B0503020204020204" pitchFamily="34" charset="-122"/>
                <a:ea typeface="微软雅黑" panose="020B0503020204020204" pitchFamily="34" charset="-122"/>
              </a:rPr>
              <a:t>!</a:t>
            </a:r>
            <a:endParaRPr lang="zh-CN" altLang="en-US" sz="5400" b="1" spc="300" dirty="0">
              <a:solidFill>
                <a:srgbClr val="4E9DB1"/>
              </a:solidFill>
              <a:latin typeface="微软雅黑" panose="020B0503020204020204" pitchFamily="34" charset="-122"/>
              <a:ea typeface="微软雅黑" panose="020B0503020204020204" pitchFamily="34" charset="-122"/>
            </a:endParaRPr>
          </a:p>
        </p:txBody>
      </p:sp>
      <p:pic>
        <p:nvPicPr>
          <p:cNvPr id="17" name="图片 16"/>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1254699" y="4893405"/>
            <a:ext cx="876300" cy="876300"/>
          </a:xfrm>
          <a:prstGeom prst="rect">
            <a:avLst/>
          </a:prstGeom>
        </p:spPr>
      </p:pic>
      <p:sp>
        <p:nvSpPr>
          <p:cNvPr id="19" name="文本框 18"/>
          <p:cNvSpPr txBox="1"/>
          <p:nvPr userDrawn="1"/>
        </p:nvSpPr>
        <p:spPr>
          <a:xfrm>
            <a:off x="1166363" y="3266780"/>
            <a:ext cx="3839513" cy="323165"/>
          </a:xfrm>
          <a:prstGeom prst="rect">
            <a:avLst/>
          </a:prstGeom>
          <a:noFill/>
        </p:spPr>
        <p:txBody>
          <a:bodyPr wrap="none" rtlCol="0">
            <a:spAutoFit/>
          </a:bodyPr>
          <a:lstStyle/>
          <a:p>
            <a:r>
              <a:rPr lang="zh-CN" altLang="en-US" sz="1500" b="1" dirty="0">
                <a:solidFill>
                  <a:srgbClr val="4E9DB1"/>
                </a:solidFill>
                <a:latin typeface="微软雅黑" panose="020B0503020204020204" pitchFamily="34" charset="-122"/>
                <a:ea typeface="微软雅黑" panose="020B0503020204020204" pitchFamily="34" charset="-122"/>
              </a:rPr>
              <a:t>中国汽车流通协会乘用车市场信息联席分会</a:t>
            </a:r>
          </a:p>
        </p:txBody>
      </p:sp>
      <p:sp>
        <p:nvSpPr>
          <p:cNvPr id="20" name="文本框 19"/>
          <p:cNvSpPr txBox="1"/>
          <p:nvPr userDrawn="1"/>
        </p:nvSpPr>
        <p:spPr>
          <a:xfrm>
            <a:off x="1409047" y="3629738"/>
            <a:ext cx="2768707" cy="1107996"/>
          </a:xfrm>
          <a:prstGeom prst="rect">
            <a:avLst/>
          </a:prstGeom>
          <a:noFill/>
        </p:spPr>
        <p:txBody>
          <a:bodyPr wrap="none" rtlCol="0">
            <a:spAutoFit/>
          </a:bodyPr>
          <a:lstStyle/>
          <a:p>
            <a:pPr>
              <a:lnSpc>
                <a:spcPct val="150000"/>
              </a:lnSpc>
            </a:pPr>
            <a:r>
              <a:rPr lang="zh-CN" altLang="en-US" sz="1100" dirty="0">
                <a:solidFill>
                  <a:srgbClr val="4E9DB1"/>
                </a:solidFill>
                <a:latin typeface="微软雅黑" panose="020B0503020204020204" pitchFamily="34" charset="-122"/>
                <a:ea typeface="微软雅黑" panose="020B0503020204020204" pitchFamily="34" charset="-122"/>
              </a:rPr>
              <a:t>上海市普陀区武宁路</a:t>
            </a:r>
            <a:r>
              <a:rPr lang="en-US" altLang="zh-CN" sz="1100" dirty="0">
                <a:solidFill>
                  <a:srgbClr val="4E9DB1"/>
                </a:solidFill>
                <a:latin typeface="微软雅黑" panose="020B0503020204020204" pitchFamily="34" charset="-122"/>
                <a:ea typeface="微软雅黑" panose="020B0503020204020204" pitchFamily="34" charset="-122"/>
              </a:rPr>
              <a:t>423</a:t>
            </a:r>
            <a:r>
              <a:rPr lang="zh-CN" altLang="en-US" sz="1100" dirty="0">
                <a:solidFill>
                  <a:srgbClr val="4E9DB1"/>
                </a:solidFill>
                <a:latin typeface="微软雅黑" panose="020B0503020204020204" pitchFamily="34" charset="-122"/>
                <a:ea typeface="微软雅黑" panose="020B0503020204020204" pitchFamily="34" charset="-122"/>
              </a:rPr>
              <a:t>号</a:t>
            </a:r>
            <a:r>
              <a:rPr lang="en-US" altLang="zh-CN" sz="1100" dirty="0">
                <a:solidFill>
                  <a:srgbClr val="4E9DB1"/>
                </a:solidFill>
                <a:latin typeface="微软雅黑" panose="020B0503020204020204" pitchFamily="34" charset="-122"/>
                <a:ea typeface="微软雅黑" panose="020B0503020204020204" pitchFamily="34" charset="-122"/>
              </a:rPr>
              <a:t>18</a:t>
            </a:r>
            <a:r>
              <a:rPr lang="zh-CN" altLang="en-US" sz="1100" dirty="0">
                <a:solidFill>
                  <a:srgbClr val="4E9DB1"/>
                </a:solidFill>
                <a:latin typeface="微软雅黑" panose="020B0503020204020204" pitchFamily="34" charset="-122"/>
                <a:ea typeface="微软雅黑" panose="020B0503020204020204" pitchFamily="34" charset="-122"/>
              </a:rPr>
              <a:t>号楼</a:t>
            </a:r>
            <a:r>
              <a:rPr lang="en-US" altLang="zh-CN" sz="1100" dirty="0">
                <a:solidFill>
                  <a:srgbClr val="4E9DB1"/>
                </a:solidFill>
                <a:latin typeface="微软雅黑" panose="020B0503020204020204" pitchFamily="34" charset="-122"/>
                <a:ea typeface="微软雅黑" panose="020B0503020204020204" pitchFamily="34" charset="-122"/>
              </a:rPr>
              <a:t>1103</a:t>
            </a:r>
            <a:r>
              <a:rPr lang="zh-CN" altLang="en-US" sz="1100" dirty="0">
                <a:solidFill>
                  <a:srgbClr val="4E9DB1"/>
                </a:solidFill>
                <a:latin typeface="微软雅黑" panose="020B0503020204020204" pitchFamily="34" charset="-122"/>
                <a:ea typeface="微软雅黑" panose="020B0503020204020204" pitchFamily="34" charset="-122"/>
              </a:rPr>
              <a:t>室</a:t>
            </a:r>
          </a:p>
          <a:p>
            <a:pPr>
              <a:lnSpc>
                <a:spcPct val="150000"/>
              </a:lnSpc>
            </a:pPr>
            <a:r>
              <a:rPr lang="en-US" altLang="zh-CN" sz="1100" dirty="0">
                <a:solidFill>
                  <a:srgbClr val="4E9DB1"/>
                </a:solidFill>
                <a:latin typeface="微软雅黑" panose="020B0503020204020204" pitchFamily="34" charset="-122"/>
                <a:ea typeface="微软雅黑" panose="020B0503020204020204" pitchFamily="34" charset="-122"/>
              </a:rPr>
              <a:t>021-52680968          200062</a:t>
            </a:r>
          </a:p>
          <a:p>
            <a:pPr>
              <a:lnSpc>
                <a:spcPct val="150000"/>
              </a:lnSpc>
            </a:pPr>
            <a:r>
              <a:rPr lang="en-US" altLang="zh-CN" sz="1100" dirty="0">
                <a:solidFill>
                  <a:srgbClr val="4E9DB1"/>
                </a:solidFill>
                <a:latin typeface="微软雅黑" panose="020B0503020204020204" pitchFamily="34" charset="-122"/>
                <a:ea typeface="微软雅黑" panose="020B0503020204020204" pitchFamily="34" charset="-122"/>
              </a:rPr>
              <a:t>cpcanews@sxtauto.com.cn</a:t>
            </a:r>
          </a:p>
          <a:p>
            <a:pPr>
              <a:lnSpc>
                <a:spcPct val="150000"/>
              </a:lnSpc>
            </a:pPr>
            <a:r>
              <a:rPr lang="en-US" altLang="zh-CN" sz="1100" dirty="0">
                <a:solidFill>
                  <a:srgbClr val="4E9DB1"/>
                </a:solidFill>
                <a:latin typeface="微软雅黑" panose="020B0503020204020204" pitchFamily="34" charset="-122"/>
                <a:ea typeface="微软雅黑" panose="020B0503020204020204" pitchFamily="34" charset="-122"/>
              </a:rPr>
              <a:t>www.cpacaauto.com</a:t>
            </a:r>
            <a:endParaRPr lang="zh-CN" altLang="en-US" sz="1100" dirty="0">
              <a:solidFill>
                <a:srgbClr val="4E9DB1"/>
              </a:solidFill>
              <a:latin typeface="微软雅黑" panose="020B0503020204020204" pitchFamily="34" charset="-122"/>
              <a:ea typeface="微软雅黑" panose="020B0503020204020204" pitchFamily="34" charset="-122"/>
            </a:endParaRPr>
          </a:p>
        </p:txBody>
      </p:sp>
      <p:sp>
        <p:nvSpPr>
          <p:cNvPr id="21" name="文本框 20"/>
          <p:cNvSpPr txBox="1"/>
          <p:nvPr userDrawn="1"/>
        </p:nvSpPr>
        <p:spPr>
          <a:xfrm>
            <a:off x="5302249" y="3266780"/>
            <a:ext cx="954107" cy="323165"/>
          </a:xfrm>
          <a:prstGeom prst="rect">
            <a:avLst/>
          </a:prstGeom>
          <a:noFill/>
        </p:spPr>
        <p:txBody>
          <a:bodyPr wrap="none" rtlCol="0">
            <a:spAutoFit/>
          </a:bodyPr>
          <a:lstStyle/>
          <a:p>
            <a:r>
              <a:rPr lang="zh-CN" altLang="en-US" sz="1500" b="1" dirty="0">
                <a:solidFill>
                  <a:srgbClr val="4E9DB1"/>
                </a:solidFill>
                <a:latin typeface="微软雅黑" panose="020B0503020204020204" pitchFamily="34" charset="-122"/>
                <a:ea typeface="微软雅黑" panose="020B0503020204020204" pitchFamily="34" charset="-122"/>
              </a:rPr>
              <a:t>科瑞咨询</a:t>
            </a:r>
          </a:p>
        </p:txBody>
      </p:sp>
      <p:sp>
        <p:nvSpPr>
          <p:cNvPr id="22" name="文本框 21"/>
          <p:cNvSpPr txBox="1"/>
          <p:nvPr userDrawn="1"/>
        </p:nvSpPr>
        <p:spPr>
          <a:xfrm>
            <a:off x="5572292" y="3569973"/>
            <a:ext cx="1840568" cy="1107996"/>
          </a:xfrm>
          <a:prstGeom prst="rect">
            <a:avLst/>
          </a:prstGeom>
          <a:noFill/>
        </p:spPr>
        <p:txBody>
          <a:bodyPr wrap="none" rtlCol="0">
            <a:spAutoFit/>
          </a:bodyPr>
          <a:lstStyle/>
          <a:p>
            <a:pPr>
              <a:lnSpc>
                <a:spcPct val="200000"/>
              </a:lnSpc>
            </a:pPr>
            <a:r>
              <a:rPr lang="en-US" altLang="zh-CN" sz="1100" dirty="0">
                <a:solidFill>
                  <a:srgbClr val="4E9DB1"/>
                </a:solidFill>
                <a:latin typeface="微软雅黑" panose="020B0503020204020204" pitchFamily="34" charset="-122"/>
                <a:ea typeface="微软雅黑" panose="020B0503020204020204" pitchFamily="34" charset="-122"/>
              </a:rPr>
              <a:t>4006-997-802          </a:t>
            </a:r>
          </a:p>
          <a:p>
            <a:pPr>
              <a:lnSpc>
                <a:spcPct val="200000"/>
              </a:lnSpc>
            </a:pPr>
            <a:r>
              <a:rPr lang="en-US" altLang="zh-CN" sz="1100" dirty="0">
                <a:solidFill>
                  <a:srgbClr val="4E9DB1"/>
                </a:solidFill>
                <a:latin typeface="微软雅黑" panose="020B0503020204020204" pitchFamily="34" charset="-122"/>
                <a:ea typeface="微软雅黑" panose="020B0503020204020204" pitchFamily="34" charset="-122"/>
              </a:rPr>
              <a:t>market@autothinker.net</a:t>
            </a:r>
          </a:p>
          <a:p>
            <a:pPr>
              <a:lnSpc>
                <a:spcPct val="200000"/>
              </a:lnSpc>
            </a:pPr>
            <a:r>
              <a:rPr lang="en-US" altLang="zh-CN" sz="1100" dirty="0">
                <a:solidFill>
                  <a:srgbClr val="4E9DB1"/>
                </a:solidFill>
                <a:latin typeface="微软雅黑" panose="020B0503020204020204" pitchFamily="34" charset="-122"/>
                <a:ea typeface="微软雅黑" panose="020B0503020204020204" pitchFamily="34" charset="-122"/>
              </a:rPr>
              <a:t>www.autothinker.net</a:t>
            </a:r>
            <a:endParaRPr lang="zh-CN" altLang="en-US" sz="1100" dirty="0">
              <a:solidFill>
                <a:srgbClr val="4E9DB1"/>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318875" y="4821781"/>
            <a:ext cx="1002878" cy="1002878"/>
          </a:xfrm>
          <a:prstGeom prst="rect">
            <a:avLst/>
          </a:prstGeom>
        </p:spPr>
      </p:pic>
      <p:pic>
        <p:nvPicPr>
          <p:cNvPr id="24" name="图片 23"/>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663851" y="3966751"/>
            <a:ext cx="162642" cy="188665"/>
          </a:xfrm>
          <a:prstGeom prst="rect">
            <a:avLst/>
          </a:prstGeom>
        </p:spPr>
      </p:pic>
      <p:pic>
        <p:nvPicPr>
          <p:cNvPr id="25" name="图片 24"/>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237445" y="4262975"/>
            <a:ext cx="182160" cy="130114"/>
          </a:xfrm>
          <a:prstGeom prst="rect">
            <a:avLst/>
          </a:prstGeom>
        </p:spPr>
      </p:pic>
      <p:pic>
        <p:nvPicPr>
          <p:cNvPr id="26" name="图片 25"/>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245174" y="3721016"/>
            <a:ext cx="162642" cy="188665"/>
          </a:xfrm>
          <a:prstGeom prst="rect">
            <a:avLst/>
          </a:prstGeom>
        </p:spPr>
      </p:pic>
      <p:pic>
        <p:nvPicPr>
          <p:cNvPr id="27" name="图片 26"/>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1241423" y="4478795"/>
            <a:ext cx="182160" cy="182160"/>
          </a:xfrm>
          <a:prstGeom prst="rect">
            <a:avLst/>
          </a:prstGeom>
        </p:spPr>
      </p:pic>
      <p:pic>
        <p:nvPicPr>
          <p:cNvPr id="28" name="图片 27"/>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1237119" y="3973256"/>
            <a:ext cx="175654" cy="175654"/>
          </a:xfrm>
          <a:prstGeom prst="rect">
            <a:avLst/>
          </a:prstGeom>
        </p:spPr>
      </p:pic>
      <p:pic>
        <p:nvPicPr>
          <p:cNvPr id="29" name="图片 28"/>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5390993" y="4094048"/>
            <a:ext cx="182160" cy="130114"/>
          </a:xfrm>
          <a:prstGeom prst="rect">
            <a:avLst/>
          </a:prstGeom>
        </p:spPr>
      </p:pic>
      <p:pic>
        <p:nvPicPr>
          <p:cNvPr id="30" name="图片 29"/>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5394971" y="4417894"/>
            <a:ext cx="182160" cy="182160"/>
          </a:xfrm>
          <a:prstGeom prst="rect">
            <a:avLst/>
          </a:prstGeom>
        </p:spPr>
      </p:pic>
      <p:pic>
        <p:nvPicPr>
          <p:cNvPr id="31" name="图片 30"/>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5390667" y="3732970"/>
            <a:ext cx="175654" cy="175654"/>
          </a:xfrm>
          <a:prstGeom prst="rect">
            <a:avLst/>
          </a:prstGeom>
        </p:spPr>
      </p:pic>
      <p:sp>
        <p:nvSpPr>
          <p:cNvPr id="32" name="六边形 31"/>
          <p:cNvSpPr/>
          <p:nvPr userDrawn="1"/>
        </p:nvSpPr>
        <p:spPr>
          <a:xfrm rot="16200000">
            <a:off x="3761922" y="4533137"/>
            <a:ext cx="2643917" cy="72136"/>
          </a:xfrm>
          <a:prstGeom prst="hexagon">
            <a:avLst/>
          </a:prstGeom>
          <a:solidFill>
            <a:srgbClr val="4E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六边形 32"/>
          <p:cNvSpPr/>
          <p:nvPr userDrawn="1"/>
        </p:nvSpPr>
        <p:spPr>
          <a:xfrm rot="16200000">
            <a:off x="-376041" y="4533137"/>
            <a:ext cx="2643919" cy="72137"/>
          </a:xfrm>
          <a:prstGeom prst="hexagon">
            <a:avLst/>
          </a:prstGeom>
          <a:solidFill>
            <a:srgbClr val="4E9DB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4" name="图片 33"/>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6369608" y="4830094"/>
            <a:ext cx="997541" cy="997541"/>
          </a:xfrm>
          <a:prstGeom prst="rect">
            <a:avLst/>
          </a:prstGeom>
        </p:spPr>
      </p:pic>
      <p:pic>
        <p:nvPicPr>
          <p:cNvPr id="2" name="图片 1">
            <a:extLst>
              <a:ext uri="{FF2B5EF4-FFF2-40B4-BE49-F238E27FC236}">
                <a16:creationId xmlns:a16="http://schemas.microsoft.com/office/drawing/2014/main" id="{5CEBBC51-A803-EC62-2D1E-0931D172ABC4}"/>
              </a:ext>
            </a:extLst>
          </p:cNvPr>
          <p:cNvPicPr>
            <a:picLocks noChangeAspect="1"/>
          </p:cNvPicPr>
          <p:nvPr userDrawn="1"/>
        </p:nvPicPr>
        <p:blipFill>
          <a:blip r:embed="rId1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54364" y="479459"/>
            <a:ext cx="1736521" cy="578840"/>
          </a:xfrm>
          <a:prstGeom prst="rect">
            <a:avLst/>
          </a:prstGeom>
        </p:spPr>
      </p:pic>
      <p:pic>
        <p:nvPicPr>
          <p:cNvPr id="4" name="图片 3">
            <a:extLst>
              <a:ext uri="{FF2B5EF4-FFF2-40B4-BE49-F238E27FC236}">
                <a16:creationId xmlns:a16="http://schemas.microsoft.com/office/drawing/2014/main" id="{D759E2A7-7A18-C345-FE19-5B2B96EAFEB5}"/>
              </a:ext>
            </a:extLst>
          </p:cNvPr>
          <p:cNvPicPr>
            <a:picLocks noChangeAspect="1"/>
          </p:cNvPicPr>
          <p:nvPr userDrawn="1"/>
        </p:nvPicPr>
        <p:blipFill>
          <a:blip r:embed="rId12"/>
          <a:stretch>
            <a:fillRect/>
          </a:stretch>
        </p:blipFill>
        <p:spPr>
          <a:xfrm>
            <a:off x="2590879" y="373920"/>
            <a:ext cx="1743075" cy="714375"/>
          </a:xfrm>
          <a:prstGeom prst="rect">
            <a:avLst/>
          </a:prstGeom>
        </p:spPr>
      </p:pic>
    </p:spTree>
    <p:extLst>
      <p:ext uri="{BB962C8B-B14F-4D97-AF65-F5344CB8AC3E}">
        <p14:creationId xmlns:p14="http://schemas.microsoft.com/office/powerpoint/2010/main" val="16599855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BE4D9D-9BAB-4DE5-9663-F0880D5FED31}" type="datetimeFigureOut">
              <a:rPr lang="zh-CN" altLang="en-US" smtClean="0"/>
              <a:t>2024/7/17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B1938-AAFF-4BE7-AD52-27B9AA67C07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3.xml"/><Relationship Id="rId5" Type="http://schemas.openxmlformats.org/officeDocument/2006/relationships/chart" Target="../charts/chart15.xml"/><Relationship Id="rId4" Type="http://schemas.openxmlformats.org/officeDocument/2006/relationships/chart" Target="../charts/chart14.xml"/></Relationships>
</file>

<file path=ppt/slides/_rels/slide11.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3.xml"/><Relationship Id="rId5" Type="http://schemas.openxmlformats.org/officeDocument/2006/relationships/chart" Target="../charts/chart20.xml"/><Relationship Id="rId4" Type="http://schemas.openxmlformats.org/officeDocument/2006/relationships/chart" Target="../charts/chart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3.xml"/><Relationship Id="rId6" Type="http://schemas.openxmlformats.org/officeDocument/2006/relationships/image" Target="../media/image27.png"/><Relationship Id="rId11" Type="http://schemas.openxmlformats.org/officeDocument/2006/relationships/image" Target="../media/image32.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chart" Target="../charts/chart3.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4/relationships/chartEx" Target="../charts/chartEx1.xml"/><Relationship Id="rId1" Type="http://schemas.openxmlformats.org/officeDocument/2006/relationships/slideLayout" Target="../slideLayouts/slideLayout3.xml"/><Relationship Id="rId4" Type="http://schemas.openxmlformats.org/officeDocument/2006/relationships/chart" Target="../charts/char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3.xml"/><Relationship Id="rId4" Type="http://schemas.openxmlformats.org/officeDocument/2006/relationships/chart" Target="../charts/chart7.xml"/></Relationships>
</file>

<file path=ppt/slides/_rels/slide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6"/>
          <p:cNvGraphicFramePr>
            <a:graphicFrameLocks noGrp="1"/>
          </p:cNvGraphicFramePr>
          <p:nvPr>
            <p:extLst>
              <p:ext uri="{D42A27DB-BD31-4B8C-83A1-F6EECF244321}">
                <p14:modId xmlns:p14="http://schemas.microsoft.com/office/powerpoint/2010/main" val="2621446079"/>
              </p:ext>
            </p:extLst>
          </p:nvPr>
        </p:nvGraphicFramePr>
        <p:xfrm>
          <a:off x="460439" y="3000449"/>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弗迪动力</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14.39%</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12.08%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11.13%</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8.20%</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6.97%</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3" name="图表 2"/>
          <p:cNvGraphicFramePr/>
          <p:nvPr>
            <p:extLst>
              <p:ext uri="{D42A27DB-BD31-4B8C-83A1-F6EECF244321}">
                <p14:modId xmlns:p14="http://schemas.microsoft.com/office/powerpoint/2010/main" val="3901769990"/>
              </p:ext>
            </p:extLst>
          </p:nvPr>
        </p:nvGraphicFramePr>
        <p:xfrm>
          <a:off x="460438" y="3260983"/>
          <a:ext cx="2204795" cy="302433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表格 6"/>
          <p:cNvGraphicFramePr>
            <a:graphicFrameLocks noGrp="1"/>
          </p:cNvGraphicFramePr>
          <p:nvPr>
            <p:extLst>
              <p:ext uri="{D42A27DB-BD31-4B8C-83A1-F6EECF244321}">
                <p14:modId xmlns:p14="http://schemas.microsoft.com/office/powerpoint/2010/main" val="2393146500"/>
              </p:ext>
            </p:extLst>
          </p:nvPr>
        </p:nvGraphicFramePr>
        <p:xfrm>
          <a:off x="3299066" y="2996952"/>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华为</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32.53%</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30.33%</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a:solidFill>
                            <a:srgbClr val="3A4162"/>
                          </a:solidFill>
                          <a:effectLst/>
                          <a:latin typeface="Agency FB" panose="020B0503020202020204" pitchFamily="34" charset="0"/>
                          <a:ea typeface="等线" panose="02010600030101010101" pitchFamily="2" charset="-122"/>
                          <a:cs typeface="+mn-cs"/>
                        </a:rPr>
                        <a:t>12.64%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12.39%</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5.14%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6" name="图表 5"/>
          <p:cNvGraphicFramePr/>
          <p:nvPr>
            <p:extLst>
              <p:ext uri="{D42A27DB-BD31-4B8C-83A1-F6EECF244321}">
                <p14:modId xmlns:p14="http://schemas.microsoft.com/office/powerpoint/2010/main" val="813876659"/>
              </p:ext>
            </p:extLst>
          </p:nvPr>
        </p:nvGraphicFramePr>
        <p:xfrm>
          <a:off x="3299065" y="3257486"/>
          <a:ext cx="2204795" cy="30243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1945926962"/>
              </p:ext>
            </p:extLst>
          </p:nvPr>
        </p:nvGraphicFramePr>
        <p:xfrm>
          <a:off x="6137693" y="3000449"/>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联合汽车电子</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41.20%</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11.92%</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8.02%</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7.56%</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6.89%</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8" name="图表 7"/>
          <p:cNvGraphicFramePr/>
          <p:nvPr>
            <p:extLst>
              <p:ext uri="{D42A27DB-BD31-4B8C-83A1-F6EECF244321}">
                <p14:modId xmlns:p14="http://schemas.microsoft.com/office/powerpoint/2010/main" val="2666292706"/>
              </p:ext>
            </p:extLst>
          </p:nvPr>
        </p:nvGraphicFramePr>
        <p:xfrm>
          <a:off x="6137692" y="3260983"/>
          <a:ext cx="2204795" cy="30243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表格 6"/>
          <p:cNvGraphicFramePr>
            <a:graphicFrameLocks noGrp="1"/>
          </p:cNvGraphicFramePr>
          <p:nvPr>
            <p:extLst>
              <p:ext uri="{D42A27DB-BD31-4B8C-83A1-F6EECF244321}">
                <p14:modId xmlns:p14="http://schemas.microsoft.com/office/powerpoint/2010/main" val="4087392291"/>
              </p:ext>
            </p:extLst>
          </p:nvPr>
        </p:nvGraphicFramePr>
        <p:xfrm>
          <a:off x="8976320" y="3000449"/>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蜂巢易创</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16.91%</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14.34%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14.27%</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a:solidFill>
                            <a:srgbClr val="3A4162"/>
                          </a:solidFill>
                          <a:effectLst/>
                          <a:latin typeface="Agency FB" panose="020B0503020202020204" pitchFamily="34" charset="0"/>
                          <a:ea typeface="等线" panose="02010600030101010101" pitchFamily="2" charset="-122"/>
                          <a:cs typeface="+mn-cs"/>
                        </a:rPr>
                        <a:t>10.34%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8.68%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10" name="图表 9"/>
          <p:cNvGraphicFramePr/>
          <p:nvPr>
            <p:extLst>
              <p:ext uri="{D42A27DB-BD31-4B8C-83A1-F6EECF244321}">
                <p14:modId xmlns:p14="http://schemas.microsoft.com/office/powerpoint/2010/main" val="3920761972"/>
              </p:ext>
            </p:extLst>
          </p:nvPr>
        </p:nvGraphicFramePr>
        <p:xfrm>
          <a:off x="8976319" y="3260983"/>
          <a:ext cx="2204795" cy="3024336"/>
        </p:xfrm>
        <a:graphic>
          <a:graphicData uri="http://schemas.openxmlformats.org/drawingml/2006/chart">
            <c:chart xmlns:c="http://schemas.openxmlformats.org/drawingml/2006/chart" xmlns:r="http://schemas.openxmlformats.org/officeDocument/2006/relationships" r:id="rId5"/>
          </a:graphicData>
        </a:graphic>
      </p:graphicFrame>
      <p:sp>
        <p:nvSpPr>
          <p:cNvPr id="11" name="文本框 10"/>
          <p:cNvSpPr txBox="1"/>
          <p:nvPr/>
        </p:nvSpPr>
        <p:spPr>
          <a:xfrm>
            <a:off x="335360" y="2565135"/>
            <a:ext cx="11377264"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6</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月电机企业主要配套车型情况（万辆）</a:t>
            </a:r>
          </a:p>
        </p:txBody>
      </p:sp>
      <p:cxnSp>
        <p:nvCxnSpPr>
          <p:cNvPr id="13" name="直接连接符 12"/>
          <p:cNvCxnSpPr>
            <a:cxnSpLocks/>
          </p:cNvCxnSpPr>
          <p:nvPr/>
        </p:nvCxnSpPr>
        <p:spPr>
          <a:xfrm>
            <a:off x="335360" y="2468635"/>
            <a:ext cx="0" cy="32191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29731" y="2468635"/>
            <a:ext cx="1764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p:cNvCxnSpPr>
          <p:nvPr/>
        </p:nvCxnSpPr>
        <p:spPr>
          <a:xfrm>
            <a:off x="11886341" y="3489820"/>
            <a:ext cx="0" cy="30132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10122341" y="6494297"/>
            <a:ext cx="1764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523189" y="220973"/>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驱动电机</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企业配套情况</a:t>
            </a:r>
          </a:p>
        </p:txBody>
      </p:sp>
      <p:sp>
        <p:nvSpPr>
          <p:cNvPr id="20" name="文本框 19"/>
          <p:cNvSpPr txBox="1"/>
          <p:nvPr/>
        </p:nvSpPr>
        <p:spPr>
          <a:xfrm>
            <a:off x="317590"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弗迪动力单一配套车型占比在</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15%</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以下。</a:t>
            </a:r>
            <a:endPar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p:cNvSpPr txBox="1"/>
          <p:nvPr/>
        </p:nvSpPr>
        <p:spPr>
          <a:xfrm>
            <a:off x="321986" y="1389808"/>
            <a:ext cx="11313749" cy="890693"/>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2024</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月，弗迪动力配套最多车型为比亚迪秦</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PLUS</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，依靠</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7.98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万元的起售价，单月销量超过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万辆；华为问界</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M9</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单月销量已经接近问界</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M7</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，进一步提高电机配套量；联合汽车电子主要配套理想汽车，最新推出的理想</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L6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在</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月销量表现良好，但</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L7/8/9</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销量均不及巅峰数量，配套量出现此消彼长的情况；蜂巢易创以配套长城汽车为主，理想</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L9</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也有部分份额。</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79376" y="2084264"/>
            <a:ext cx="11380115"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6</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月电控企业配套量</a:t>
            </a: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TOP10</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（万</a:t>
            </a:r>
            <a:r>
              <a:rPr lang="zh-CN" altLang="en-US" sz="2000" b="1" dirty="0">
                <a:solidFill>
                  <a:srgbClr val="000000">
                    <a:lumMod val="75000"/>
                    <a:lumOff val="25000"/>
                  </a:srgbClr>
                </a:solidFill>
                <a:latin typeface="微软雅黑" panose="020B0503020204020204" pitchFamily="34" charset="-122"/>
                <a:ea typeface="微软雅黑" panose="020B0503020204020204" pitchFamily="34" charset="-122"/>
              </a:rPr>
              <a:t>台</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p>
        </p:txBody>
      </p:sp>
      <p:sp>
        <p:nvSpPr>
          <p:cNvPr id="13" name="文本框 12"/>
          <p:cNvSpPr txBox="1"/>
          <p:nvPr/>
        </p:nvSpPr>
        <p:spPr>
          <a:xfrm>
            <a:off x="523189" y="220973"/>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驱动电机控制器</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企业配套情况</a:t>
            </a:r>
          </a:p>
        </p:txBody>
      </p:sp>
      <p:sp>
        <p:nvSpPr>
          <p:cNvPr id="16" name="文本框 15"/>
          <p:cNvSpPr txBox="1"/>
          <p:nvPr/>
        </p:nvSpPr>
        <p:spPr>
          <a:xfrm>
            <a:off x="317590"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同比以增长为主，华为增幅较高。</a:t>
            </a:r>
            <a:endParaRPr kumimoji="0" lang="zh-CN" altLang="en-US" sz="2000" b="1" i="0" u="none" strike="noStrike" kern="120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7" name="文本框 16"/>
          <p:cNvSpPr txBox="1"/>
          <p:nvPr/>
        </p:nvSpPr>
        <p:spPr>
          <a:xfrm>
            <a:off x="321986" y="1373030"/>
            <a:ext cx="11313749" cy="613694"/>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2024</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TOP10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电控供应商份额占比</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69.3%</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。弗迪动力累计配套量断层第一。前十企业中有八家企业配套量同比增长，极电电动为新增企业。配套企业中，汇川联合动力、联合汽车电子以及中车时代单一配套企业均未超过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。特斯拉、蔚来驱动以及极电电动均为自供。</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aphicFrame>
        <p:nvGraphicFramePr>
          <p:cNvPr id="14" name="表格 13"/>
          <p:cNvGraphicFramePr>
            <a:graphicFrameLocks noGrp="1"/>
          </p:cNvGraphicFramePr>
          <p:nvPr>
            <p:extLst>
              <p:ext uri="{D42A27DB-BD31-4B8C-83A1-F6EECF244321}">
                <p14:modId xmlns:p14="http://schemas.microsoft.com/office/powerpoint/2010/main" val="4040204772"/>
              </p:ext>
            </p:extLst>
          </p:nvPr>
        </p:nvGraphicFramePr>
        <p:xfrm>
          <a:off x="479376" y="2519265"/>
          <a:ext cx="11233251" cy="3810367"/>
        </p:xfrm>
        <a:graphic>
          <a:graphicData uri="http://schemas.openxmlformats.org/drawingml/2006/table">
            <a:tbl>
              <a:tblPr/>
              <a:tblGrid>
                <a:gridCol w="507144">
                  <a:extLst>
                    <a:ext uri="{9D8B030D-6E8A-4147-A177-3AD203B41FA5}">
                      <a16:colId xmlns:a16="http://schemas.microsoft.com/office/drawing/2014/main" val="20000"/>
                    </a:ext>
                  </a:extLst>
                </a:gridCol>
                <a:gridCol w="824110">
                  <a:extLst>
                    <a:ext uri="{9D8B030D-6E8A-4147-A177-3AD203B41FA5}">
                      <a16:colId xmlns:a16="http://schemas.microsoft.com/office/drawing/2014/main" val="20001"/>
                    </a:ext>
                  </a:extLst>
                </a:gridCol>
                <a:gridCol w="2916084">
                  <a:extLst>
                    <a:ext uri="{9D8B030D-6E8A-4147-A177-3AD203B41FA5}">
                      <a16:colId xmlns:a16="http://schemas.microsoft.com/office/drawing/2014/main" val="20002"/>
                    </a:ext>
                  </a:extLst>
                </a:gridCol>
                <a:gridCol w="646860">
                  <a:extLst>
                    <a:ext uri="{9D8B030D-6E8A-4147-A177-3AD203B41FA5}">
                      <a16:colId xmlns:a16="http://schemas.microsoft.com/office/drawing/2014/main" val="20003"/>
                    </a:ext>
                  </a:extLst>
                </a:gridCol>
                <a:gridCol w="706846">
                  <a:extLst>
                    <a:ext uri="{9D8B030D-6E8A-4147-A177-3AD203B41FA5}">
                      <a16:colId xmlns:a16="http://schemas.microsoft.com/office/drawing/2014/main" val="20004"/>
                    </a:ext>
                  </a:extLst>
                </a:gridCol>
                <a:gridCol w="934633">
                  <a:extLst>
                    <a:ext uri="{9D8B030D-6E8A-4147-A177-3AD203B41FA5}">
                      <a16:colId xmlns:a16="http://schemas.microsoft.com/office/drawing/2014/main" val="20005"/>
                    </a:ext>
                  </a:extLst>
                </a:gridCol>
                <a:gridCol w="820264">
                  <a:extLst>
                    <a:ext uri="{9D8B030D-6E8A-4147-A177-3AD203B41FA5}">
                      <a16:colId xmlns:a16="http://schemas.microsoft.com/office/drawing/2014/main" val="20006"/>
                    </a:ext>
                  </a:extLst>
                </a:gridCol>
                <a:gridCol w="658906">
                  <a:extLst>
                    <a:ext uri="{9D8B030D-6E8A-4147-A177-3AD203B41FA5}">
                      <a16:colId xmlns:a16="http://schemas.microsoft.com/office/drawing/2014/main" val="20007"/>
                    </a:ext>
                  </a:extLst>
                </a:gridCol>
                <a:gridCol w="1060838">
                  <a:extLst>
                    <a:ext uri="{9D8B030D-6E8A-4147-A177-3AD203B41FA5}">
                      <a16:colId xmlns:a16="http://schemas.microsoft.com/office/drawing/2014/main" val="20008"/>
                    </a:ext>
                  </a:extLst>
                </a:gridCol>
                <a:gridCol w="548364">
                  <a:extLst>
                    <a:ext uri="{9D8B030D-6E8A-4147-A177-3AD203B41FA5}">
                      <a16:colId xmlns:a16="http://schemas.microsoft.com/office/drawing/2014/main" val="20009"/>
                    </a:ext>
                  </a:extLst>
                </a:gridCol>
                <a:gridCol w="1011988">
                  <a:extLst>
                    <a:ext uri="{9D8B030D-6E8A-4147-A177-3AD203B41FA5}">
                      <a16:colId xmlns:a16="http://schemas.microsoft.com/office/drawing/2014/main" val="20010"/>
                    </a:ext>
                  </a:extLst>
                </a:gridCol>
                <a:gridCol w="597214">
                  <a:extLst>
                    <a:ext uri="{9D8B030D-6E8A-4147-A177-3AD203B41FA5}">
                      <a16:colId xmlns:a16="http://schemas.microsoft.com/office/drawing/2014/main" val="20011"/>
                    </a:ext>
                  </a:extLst>
                </a:gridCol>
              </a:tblGrid>
              <a:tr h="210357">
                <a:tc>
                  <a:txBody>
                    <a:bodyPr/>
                    <a:lstStyle/>
                    <a:p>
                      <a:pPr algn="ctr" rtl="0" fontAlgn="ctr"/>
                      <a:r>
                        <a:rPr lang="zh-CN" altLang="en-US" sz="1000" b="1" i="0" u="none" strike="noStrike" dirty="0">
                          <a:solidFill>
                            <a:srgbClr val="FFFFFF"/>
                          </a:solidFill>
                          <a:effectLst/>
                          <a:latin typeface="微软雅黑" panose="020B0503020204020204" pitchFamily="34" charset="-122"/>
                          <a:ea typeface="微软雅黑" panose="020B0503020204020204" pitchFamily="34" charset="-122"/>
                        </a:rPr>
                        <a:t>排名</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企业</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配套量</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环比增速</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份额</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累计配套量</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1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2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3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extLst>
                  <a:ext uri="{0D108BD9-81ED-4DB2-BD59-A6C34878D82A}">
                    <a16:rowId xmlns:a16="http://schemas.microsoft.com/office/drawing/2014/main" val="10000"/>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弗迪动力</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1.93%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30.91%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137.8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比亚迪</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92.0%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腾势汽车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一汽丰田</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1.8%</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1"/>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汇川联合动力</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33.03%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11.41%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39.7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45.6%</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广汽埃安</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19.8%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8.5%</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2"/>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特斯拉</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2.92%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6.38%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28.1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特斯拉中国</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3"/>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华为</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34.29%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6.29%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24.9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赛力斯汽车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75.4%</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13.5%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奇瑞汽车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5.1%</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4"/>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联合汽车电子</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-2.79%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3.93%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18.5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30.1%</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长城汽车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16.5%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一汽大众</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12.8%</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5"/>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中车时代</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4.02%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2.56%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11.6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35.8%</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一汽红旗</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32.0%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29.9%</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6"/>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蔚来驱动</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-11.17%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2.19%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蔚来汽车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7"/>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英搏尔</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-23.63%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2.18%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51.0%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31.5%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东风乘用车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6.8%</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8"/>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极电电动</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-2.48%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1.83%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9"/>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10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蜂巢易创</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-4.33%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1.63%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长城汽车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99.7%</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吉麦新能源</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graphicFrame>
        <p:nvGraphicFramePr>
          <p:cNvPr id="15" name="小型轿车_TOP10"/>
          <p:cNvGraphicFramePr/>
          <p:nvPr>
            <p:extLst>
              <p:ext uri="{D42A27DB-BD31-4B8C-83A1-F6EECF244321}">
                <p14:modId xmlns:p14="http://schemas.microsoft.com/office/powerpoint/2010/main" val="595447152"/>
              </p:ext>
            </p:extLst>
          </p:nvPr>
        </p:nvGraphicFramePr>
        <p:xfrm>
          <a:off x="1684377" y="2484374"/>
          <a:ext cx="3013787" cy="3913095"/>
        </p:xfrm>
        <a:graphic>
          <a:graphicData uri="http://schemas.openxmlformats.org/drawingml/2006/chart">
            <c:chart xmlns:c="http://schemas.openxmlformats.org/drawingml/2006/chart" xmlns:r="http://schemas.openxmlformats.org/officeDocument/2006/relationships" r:id="rId2"/>
          </a:graphicData>
        </a:graphic>
      </p:graphicFrame>
      <p:sp>
        <p:nvSpPr>
          <p:cNvPr id="2" name="文本占位符 1"/>
          <p:cNvSpPr txBox="1"/>
          <p:nvPr/>
        </p:nvSpPr>
        <p:spPr>
          <a:xfrm>
            <a:off x="770890" y="6466840"/>
            <a:ext cx="3288644" cy="170187"/>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cxnSp>
        <p:nvCxnSpPr>
          <p:cNvPr id="3" name="直接连接符 2">
            <a:extLst>
              <a:ext uri="{FF2B5EF4-FFF2-40B4-BE49-F238E27FC236}">
                <a16:creationId xmlns:a16="http://schemas.microsoft.com/office/drawing/2014/main" id="{9360F9A7-DD94-6DD2-024D-AF8CD197DD11}"/>
              </a:ext>
            </a:extLst>
          </p:cNvPr>
          <p:cNvCxnSpPr>
            <a:cxnSpLocks/>
          </p:cNvCxnSpPr>
          <p:nvPr/>
        </p:nvCxnSpPr>
        <p:spPr>
          <a:xfrm>
            <a:off x="11866938" y="2340528"/>
            <a:ext cx="0" cy="3984766"/>
          </a:xfrm>
          <a:prstGeom prst="line">
            <a:avLst/>
          </a:prstGeom>
          <a:noFill/>
          <a:ln w="6350" cap="flat" cmpd="sng" algn="ctr">
            <a:solidFill>
              <a:srgbClr val="FFFFFF">
                <a:lumMod val="85000"/>
              </a:srgbClr>
            </a:solidFill>
            <a:prstDash val="solid"/>
            <a:miter lim="800000"/>
          </a:ln>
          <a:effectLst/>
        </p:spPr>
      </p:cxnSp>
      <p:cxnSp>
        <p:nvCxnSpPr>
          <p:cNvPr id="4" name="直接连接符 3">
            <a:extLst>
              <a:ext uri="{FF2B5EF4-FFF2-40B4-BE49-F238E27FC236}">
                <a16:creationId xmlns:a16="http://schemas.microsoft.com/office/drawing/2014/main" id="{0854FDFF-D988-B001-DE04-C64CEDA38A53}"/>
              </a:ext>
            </a:extLst>
          </p:cNvPr>
          <p:cNvCxnSpPr>
            <a:cxnSpLocks/>
          </p:cNvCxnSpPr>
          <p:nvPr/>
        </p:nvCxnSpPr>
        <p:spPr>
          <a:xfrm>
            <a:off x="326032" y="2256639"/>
            <a:ext cx="0" cy="4068655"/>
          </a:xfrm>
          <a:prstGeom prst="line">
            <a:avLst/>
          </a:prstGeom>
          <a:noFill/>
          <a:ln w="6350" cap="flat" cmpd="sng" algn="ctr">
            <a:solidFill>
              <a:srgbClr val="FFFFFF">
                <a:lumMod val="85000"/>
              </a:srgbClr>
            </a:solidFill>
            <a:prstDash val="solid"/>
            <a:miter lim="800000"/>
          </a:ln>
          <a:effectLst/>
        </p:spPr>
      </p:cxnSp>
      <p:cxnSp>
        <p:nvCxnSpPr>
          <p:cNvPr id="11" name="直接连接符 10">
            <a:extLst>
              <a:ext uri="{FF2B5EF4-FFF2-40B4-BE49-F238E27FC236}">
                <a16:creationId xmlns:a16="http://schemas.microsoft.com/office/drawing/2014/main" id="{6962CA4A-7E62-CE2A-58EC-F88E1E7CC4F8}"/>
              </a:ext>
            </a:extLst>
          </p:cNvPr>
          <p:cNvCxnSpPr>
            <a:cxnSpLocks/>
          </p:cNvCxnSpPr>
          <p:nvPr/>
        </p:nvCxnSpPr>
        <p:spPr>
          <a:xfrm flipV="1">
            <a:off x="3109736" y="5436236"/>
            <a:ext cx="1244024" cy="287264"/>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id="{16FA0175-7DE5-2892-4211-61C166ABCE9C}"/>
              </a:ext>
            </a:extLst>
          </p:cNvPr>
          <p:cNvSpPr/>
          <p:nvPr/>
        </p:nvSpPr>
        <p:spPr>
          <a:xfrm>
            <a:off x="4484474" y="3973120"/>
            <a:ext cx="55928" cy="55928"/>
          </a:xfrm>
          <a:prstGeom prst="ellipse">
            <a:avLst/>
          </a:prstGeom>
          <a:noFill/>
          <a:ln>
            <a:solidFill>
              <a:srgbClr val="1B5C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a16="http://schemas.microsoft.com/office/drawing/2014/main" id="{B1481263-38B1-7E89-479B-725610460709}"/>
              </a:ext>
            </a:extLst>
          </p:cNvPr>
          <p:cNvCxnSpPr>
            <a:cxnSpLocks/>
            <a:endCxn id="18" idx="0"/>
          </p:cNvCxnSpPr>
          <p:nvPr/>
        </p:nvCxnSpPr>
        <p:spPr>
          <a:xfrm>
            <a:off x="2534194" y="3649727"/>
            <a:ext cx="1978244" cy="323393"/>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8CF31F46-C006-DFE8-D487-90B648709427}"/>
              </a:ext>
            </a:extLst>
          </p:cNvPr>
          <p:cNvCxnSpPr>
            <a:cxnSpLocks/>
            <a:endCxn id="18" idx="3"/>
          </p:cNvCxnSpPr>
          <p:nvPr/>
        </p:nvCxnSpPr>
        <p:spPr>
          <a:xfrm flipV="1">
            <a:off x="2704399" y="4020858"/>
            <a:ext cx="1788265" cy="312053"/>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1E93DEA2-CD9D-F379-289D-042CE4D48D09}"/>
              </a:ext>
            </a:extLst>
          </p:cNvPr>
          <p:cNvCxnSpPr>
            <a:cxnSpLocks/>
          </p:cNvCxnSpPr>
          <p:nvPr/>
        </p:nvCxnSpPr>
        <p:spPr>
          <a:xfrm>
            <a:off x="3109736" y="5755556"/>
            <a:ext cx="0" cy="423982"/>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sp>
        <p:nvSpPr>
          <p:cNvPr id="26" name="文本框 1">
            <a:extLst>
              <a:ext uri="{FF2B5EF4-FFF2-40B4-BE49-F238E27FC236}">
                <a16:creationId xmlns:a16="http://schemas.microsoft.com/office/drawing/2014/main" id="{04073287-5D1E-58FF-9D97-544D3668B993}"/>
              </a:ext>
            </a:extLst>
          </p:cNvPr>
          <p:cNvSpPr txBox="1"/>
          <p:nvPr/>
        </p:nvSpPr>
        <p:spPr>
          <a:xfrm>
            <a:off x="3843962" y="3907163"/>
            <a:ext cx="592773" cy="22739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1000" b="1" dirty="0">
                <a:solidFill>
                  <a:srgbClr val="3A4162"/>
                </a:solidFill>
                <a:latin typeface="Agency FB" panose="020B0503020202020204" pitchFamily="34" charset="0"/>
              </a:rPr>
              <a:t>≥</a:t>
            </a:r>
            <a:r>
              <a:rPr lang="en-US" altLang="zh-CN" sz="1000" b="1" dirty="0">
                <a:solidFill>
                  <a:srgbClr val="3A4162"/>
                </a:solidFill>
                <a:latin typeface="Agency FB" panose="020B0503020202020204" pitchFamily="34" charset="0"/>
              </a:rPr>
              <a:t>1000%</a:t>
            </a:r>
            <a:endParaRPr lang="zh-CN" altLang="en-US" sz="1000" b="1" dirty="0">
              <a:solidFill>
                <a:srgbClr val="3A4162"/>
              </a:solidFill>
              <a:latin typeface="Agency FB" panose="020B0503020202020204" pitchFamily="34" charset="0"/>
            </a:endParaRPr>
          </a:p>
        </p:txBody>
      </p:sp>
      <p:sp>
        <p:nvSpPr>
          <p:cNvPr id="28" name="文本框 1">
            <a:extLst>
              <a:ext uri="{FF2B5EF4-FFF2-40B4-BE49-F238E27FC236}">
                <a16:creationId xmlns:a16="http://schemas.microsoft.com/office/drawing/2014/main" id="{6584505D-8D35-DD41-13B8-389AB73F0025}"/>
              </a:ext>
            </a:extLst>
          </p:cNvPr>
          <p:cNvSpPr txBox="1"/>
          <p:nvPr/>
        </p:nvSpPr>
        <p:spPr>
          <a:xfrm>
            <a:off x="3197459" y="5637769"/>
            <a:ext cx="494376" cy="227390"/>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1000" b="1" dirty="0">
                <a:solidFill>
                  <a:srgbClr val="3A4162"/>
                </a:solidFill>
                <a:latin typeface="Agency FB" panose="020B0503020202020204" pitchFamily="34" charset="0"/>
              </a:rPr>
              <a:t>新增</a:t>
            </a:r>
          </a:p>
        </p:txBody>
      </p:sp>
      <p:sp>
        <p:nvSpPr>
          <p:cNvPr id="25" name="椭圆 24">
            <a:extLst>
              <a:ext uri="{FF2B5EF4-FFF2-40B4-BE49-F238E27FC236}">
                <a16:creationId xmlns:a16="http://schemas.microsoft.com/office/drawing/2014/main" id="{4B774A1C-7EC6-1DBB-3681-3DE047BD4178}"/>
              </a:ext>
            </a:extLst>
          </p:cNvPr>
          <p:cNvSpPr/>
          <p:nvPr/>
        </p:nvSpPr>
        <p:spPr>
          <a:xfrm>
            <a:off x="3084122" y="5723500"/>
            <a:ext cx="55928" cy="55928"/>
          </a:xfrm>
          <a:prstGeom prst="ellipse">
            <a:avLst/>
          </a:prstGeom>
          <a:noFill/>
          <a:ln>
            <a:solidFill>
              <a:srgbClr val="1B5C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35360" y="2565135"/>
            <a:ext cx="688756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6</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月电控企业主要配套车型情况（万辆）</a:t>
            </a:r>
          </a:p>
        </p:txBody>
      </p:sp>
      <p:cxnSp>
        <p:nvCxnSpPr>
          <p:cNvPr id="5" name="直接连接符 4"/>
          <p:cNvCxnSpPr>
            <a:cxnSpLocks/>
          </p:cNvCxnSpPr>
          <p:nvPr/>
        </p:nvCxnSpPr>
        <p:spPr>
          <a:xfrm>
            <a:off x="335360" y="2518969"/>
            <a:ext cx="0" cy="304293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29731" y="2518969"/>
            <a:ext cx="1764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p:cNvCxnSpPr>
          <p:nvPr/>
        </p:nvCxnSpPr>
        <p:spPr>
          <a:xfrm>
            <a:off x="11886341" y="3514987"/>
            <a:ext cx="0" cy="298803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122341" y="6494297"/>
            <a:ext cx="1764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aphicFrame>
        <p:nvGraphicFramePr>
          <p:cNvPr id="9" name="表格 6"/>
          <p:cNvGraphicFramePr>
            <a:graphicFrameLocks noGrp="1"/>
          </p:cNvGraphicFramePr>
          <p:nvPr>
            <p:extLst>
              <p:ext uri="{D42A27DB-BD31-4B8C-83A1-F6EECF244321}">
                <p14:modId xmlns:p14="http://schemas.microsoft.com/office/powerpoint/2010/main" val="3619545073"/>
              </p:ext>
            </p:extLst>
          </p:nvPr>
        </p:nvGraphicFramePr>
        <p:xfrm>
          <a:off x="460439" y="3000449"/>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弗迪动力</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14.74%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12.38%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11.40%</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a:solidFill>
                            <a:srgbClr val="3A4162"/>
                          </a:solidFill>
                          <a:effectLst/>
                          <a:latin typeface="Agency FB" panose="020B0503020202020204" pitchFamily="34" charset="0"/>
                          <a:ea typeface="等线" panose="02010600030101010101" pitchFamily="2" charset="-122"/>
                          <a:cs typeface="+mn-cs"/>
                        </a:rPr>
                        <a:t>8.40%</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7.14%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10" name="图表 9"/>
          <p:cNvGraphicFramePr/>
          <p:nvPr>
            <p:extLst>
              <p:ext uri="{D42A27DB-BD31-4B8C-83A1-F6EECF244321}">
                <p14:modId xmlns:p14="http://schemas.microsoft.com/office/powerpoint/2010/main" val="2951623746"/>
              </p:ext>
            </p:extLst>
          </p:nvPr>
        </p:nvGraphicFramePr>
        <p:xfrm>
          <a:off x="460438" y="3260983"/>
          <a:ext cx="2204795" cy="302433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表格 6"/>
          <p:cNvGraphicFramePr>
            <a:graphicFrameLocks noGrp="1"/>
          </p:cNvGraphicFramePr>
          <p:nvPr>
            <p:extLst>
              <p:ext uri="{D42A27DB-BD31-4B8C-83A1-F6EECF244321}">
                <p14:modId xmlns:p14="http://schemas.microsoft.com/office/powerpoint/2010/main" val="1123036485"/>
              </p:ext>
            </p:extLst>
          </p:nvPr>
        </p:nvGraphicFramePr>
        <p:xfrm>
          <a:off x="3299066" y="2996952"/>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华为</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32.49%</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30.29%</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12.63%</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a:solidFill>
                            <a:srgbClr val="3A4162"/>
                          </a:solidFill>
                          <a:effectLst/>
                          <a:latin typeface="Agency FB" panose="020B0503020202020204" pitchFamily="34" charset="0"/>
                          <a:ea typeface="等线" panose="02010600030101010101" pitchFamily="2" charset="-122"/>
                          <a:cs typeface="+mn-cs"/>
                        </a:rPr>
                        <a:t>12.38%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5.14%</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12" name="图表 11"/>
          <p:cNvGraphicFramePr/>
          <p:nvPr>
            <p:extLst>
              <p:ext uri="{D42A27DB-BD31-4B8C-83A1-F6EECF244321}">
                <p14:modId xmlns:p14="http://schemas.microsoft.com/office/powerpoint/2010/main" val="728038093"/>
              </p:ext>
            </p:extLst>
          </p:nvPr>
        </p:nvGraphicFramePr>
        <p:xfrm>
          <a:off x="3299065" y="3257486"/>
          <a:ext cx="2204795" cy="30243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表格 6"/>
          <p:cNvGraphicFramePr>
            <a:graphicFrameLocks noGrp="1"/>
          </p:cNvGraphicFramePr>
          <p:nvPr>
            <p:extLst>
              <p:ext uri="{D42A27DB-BD31-4B8C-83A1-F6EECF244321}">
                <p14:modId xmlns:p14="http://schemas.microsoft.com/office/powerpoint/2010/main" val="3893849507"/>
              </p:ext>
            </p:extLst>
          </p:nvPr>
        </p:nvGraphicFramePr>
        <p:xfrm>
          <a:off x="6137692" y="3012517"/>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联合汽车电子</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13.82%</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12.07%</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a:solidFill>
                            <a:srgbClr val="3A4162"/>
                          </a:solidFill>
                          <a:effectLst/>
                          <a:latin typeface="Agency FB" panose="020B0503020202020204" pitchFamily="34" charset="0"/>
                          <a:ea typeface="等线" panose="02010600030101010101" pitchFamily="2" charset="-122"/>
                          <a:cs typeface="+mn-cs"/>
                        </a:rPr>
                        <a:t>9.60%</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8.91%</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8.61%</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14" name="图表 13"/>
          <p:cNvGraphicFramePr/>
          <p:nvPr>
            <p:extLst>
              <p:ext uri="{D42A27DB-BD31-4B8C-83A1-F6EECF244321}">
                <p14:modId xmlns:p14="http://schemas.microsoft.com/office/powerpoint/2010/main" val="3350178023"/>
              </p:ext>
            </p:extLst>
          </p:nvPr>
        </p:nvGraphicFramePr>
        <p:xfrm>
          <a:off x="6137692" y="3260983"/>
          <a:ext cx="2204795" cy="30243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表格 6"/>
          <p:cNvGraphicFramePr>
            <a:graphicFrameLocks noGrp="1"/>
          </p:cNvGraphicFramePr>
          <p:nvPr>
            <p:extLst>
              <p:ext uri="{D42A27DB-BD31-4B8C-83A1-F6EECF244321}">
                <p14:modId xmlns:p14="http://schemas.microsoft.com/office/powerpoint/2010/main" val="2052962640"/>
              </p:ext>
            </p:extLst>
          </p:nvPr>
        </p:nvGraphicFramePr>
        <p:xfrm>
          <a:off x="8976320" y="3000449"/>
          <a:ext cx="2736304" cy="3288367"/>
        </p:xfrm>
        <a:graphic>
          <a:graphicData uri="http://schemas.openxmlformats.org/drawingml/2006/table">
            <a:tbl>
              <a:tblPr firstRow="1">
                <a:tableStyleId>{C083E6E3-FA7D-4D7B-A595-EF9225AFEA82}</a:tableStyleId>
              </a:tblPr>
              <a:tblGrid>
                <a:gridCol w="2215103">
                  <a:extLst>
                    <a:ext uri="{9D8B030D-6E8A-4147-A177-3AD203B41FA5}">
                      <a16:colId xmlns:a16="http://schemas.microsoft.com/office/drawing/2014/main" val="20000"/>
                    </a:ext>
                  </a:extLst>
                </a:gridCol>
                <a:gridCol w="521201">
                  <a:extLst>
                    <a:ext uri="{9D8B030D-6E8A-4147-A177-3AD203B41FA5}">
                      <a16:colId xmlns:a16="http://schemas.microsoft.com/office/drawing/2014/main" val="20001"/>
                    </a:ext>
                  </a:extLst>
                </a:gridCol>
              </a:tblGrid>
              <a:tr h="288032">
                <a:tc>
                  <a:txBody>
                    <a:bodyPr/>
                    <a:lstStyle/>
                    <a:p>
                      <a:pPr algn="ctr"/>
                      <a:r>
                        <a:rPr lang="zh-CN" altLang="en-US" sz="1000" dirty="0">
                          <a:latin typeface="微软雅黑" panose="020B0503020204020204" pitchFamily="34" charset="-122"/>
                          <a:ea typeface="微软雅黑" panose="020B0503020204020204" pitchFamily="34" charset="-122"/>
                        </a:rPr>
                        <a:t>中车时代</a:t>
                      </a:r>
                    </a:p>
                  </a:txBody>
                  <a:tcPr anchor="ctr">
                    <a:lnR w="12700" cap="flat" cmpd="sng" algn="ctr">
                      <a:solidFill>
                        <a:schemeClr val="bg2"/>
                      </a:solidFill>
                      <a:prstDash val="solid"/>
                      <a:round/>
                      <a:headEnd type="none" w="med" len="med"/>
                      <a:tailEnd type="none" w="med" len="med"/>
                    </a:lnR>
                  </a:tcPr>
                </a:tc>
                <a:tc>
                  <a:txBody>
                    <a:bodyPr/>
                    <a:lstStyle/>
                    <a:p>
                      <a:pPr algn="ctr"/>
                      <a:r>
                        <a:rPr lang="zh-CN" altLang="en-US" sz="1000" dirty="0">
                          <a:latin typeface="微软雅黑" panose="020B0503020204020204" pitchFamily="34" charset="-122"/>
                          <a:ea typeface="微软雅黑" panose="020B0503020204020204" pitchFamily="34" charset="-122"/>
                        </a:rPr>
                        <a:t>份额</a:t>
                      </a:r>
                    </a:p>
                  </a:txBody>
                  <a:tcPr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0"/>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32.05%</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1"/>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29.19%</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2"/>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a:solidFill>
                            <a:srgbClr val="3A4162"/>
                          </a:solidFill>
                          <a:effectLst/>
                          <a:latin typeface="Agency FB" panose="020B0503020202020204" pitchFamily="34" charset="0"/>
                          <a:ea typeface="等线" panose="02010600030101010101" pitchFamily="2" charset="-122"/>
                          <a:cs typeface="+mn-cs"/>
                        </a:rPr>
                        <a:t>27.50%</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3"/>
                  </a:ext>
                </a:extLst>
              </a:tr>
              <a:tr h="600067">
                <a:tc>
                  <a:txBody>
                    <a:bodyPr/>
                    <a:lstStyle/>
                    <a:p>
                      <a:pPr algn="ctr"/>
                      <a:endParaRPr lang="zh-CN" altLang="en-US" sz="100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8.28%</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4"/>
                  </a:ext>
                </a:extLst>
              </a:tr>
              <a:tr h="600067">
                <a:tc>
                  <a:txBody>
                    <a:bodyPr/>
                    <a:lstStyle/>
                    <a:p>
                      <a:pPr algn="ctr"/>
                      <a:endParaRPr lang="zh-CN" altLang="en-US" sz="1000" dirty="0"/>
                    </a:p>
                  </a:txBody>
                  <a:tcPr anchor="ctr">
                    <a:lnR w="12700" cap="flat" cmpd="sng" algn="ctr">
                      <a:solidFill>
                        <a:schemeClr val="bg2"/>
                      </a:solidFill>
                      <a:prstDash val="solid"/>
                      <a:round/>
                      <a:headEnd type="none" w="med" len="med"/>
                      <a:tailEnd type="none" w="med" len="med"/>
                    </a:lnR>
                  </a:tcPr>
                </a:tc>
                <a:tc>
                  <a:txBody>
                    <a:bodyPr/>
                    <a:lstStyle/>
                    <a:p>
                      <a:pPr marL="0" algn="ctr" defTabSz="914400" rtl="0" eaLnBrk="1" fontAlgn="ctr" latinLnBrk="0" hangingPunct="1"/>
                      <a:r>
                        <a:rPr lang="en-US" altLang="zh-CN" sz="1100" b="1" i="0" u="none" strike="noStrike" kern="1200" dirty="0">
                          <a:solidFill>
                            <a:srgbClr val="3A4162"/>
                          </a:solidFill>
                          <a:effectLst/>
                          <a:latin typeface="Agency FB" panose="020B0503020202020204" pitchFamily="34" charset="0"/>
                          <a:ea typeface="等线" panose="02010600030101010101" pitchFamily="2" charset="-122"/>
                          <a:cs typeface="+mn-cs"/>
                        </a:rPr>
                        <a:t>0.71%</a:t>
                      </a:r>
                    </a:p>
                  </a:txBody>
                  <a:tcPr marL="9525" marR="9525" marT="9525" marB="0" anchor="ctr">
                    <a:lnL w="12700" cap="flat" cmpd="sng" algn="ctr">
                      <a:solidFill>
                        <a:schemeClr val="bg2"/>
                      </a:solidFill>
                      <a:prstDash val="solid"/>
                      <a:round/>
                      <a:headEnd type="none" w="med" len="med"/>
                      <a:tailEnd type="none" w="med" len="med"/>
                    </a:lnL>
                  </a:tcPr>
                </a:tc>
                <a:extLst>
                  <a:ext uri="{0D108BD9-81ED-4DB2-BD59-A6C34878D82A}">
                    <a16:rowId xmlns:a16="http://schemas.microsoft.com/office/drawing/2014/main" val="10005"/>
                  </a:ext>
                </a:extLst>
              </a:tr>
            </a:tbl>
          </a:graphicData>
        </a:graphic>
      </p:graphicFrame>
      <p:graphicFrame>
        <p:nvGraphicFramePr>
          <p:cNvPr id="16" name="图表 15"/>
          <p:cNvGraphicFramePr/>
          <p:nvPr>
            <p:extLst>
              <p:ext uri="{D42A27DB-BD31-4B8C-83A1-F6EECF244321}">
                <p14:modId xmlns:p14="http://schemas.microsoft.com/office/powerpoint/2010/main" val="2568082302"/>
              </p:ext>
            </p:extLst>
          </p:nvPr>
        </p:nvGraphicFramePr>
        <p:xfrm>
          <a:off x="8976319" y="3260983"/>
          <a:ext cx="2204795" cy="3024336"/>
        </p:xfrm>
        <a:graphic>
          <a:graphicData uri="http://schemas.openxmlformats.org/drawingml/2006/chart">
            <c:chart xmlns:c="http://schemas.openxmlformats.org/drawingml/2006/chart" xmlns:r="http://schemas.openxmlformats.org/officeDocument/2006/relationships" r:id="rId5"/>
          </a:graphicData>
        </a:graphic>
      </p:graphicFrame>
      <p:sp>
        <p:nvSpPr>
          <p:cNvPr id="18" name="文本框 17"/>
          <p:cNvSpPr txBox="1"/>
          <p:nvPr/>
        </p:nvSpPr>
        <p:spPr>
          <a:xfrm>
            <a:off x="523189" y="237751"/>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驱动电机控制器</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企业配套情况</a:t>
            </a:r>
          </a:p>
        </p:txBody>
      </p:sp>
      <p:sp>
        <p:nvSpPr>
          <p:cNvPr id="19" name="文本框 18"/>
          <p:cNvSpPr txBox="1"/>
          <p:nvPr/>
        </p:nvSpPr>
        <p:spPr>
          <a:xfrm>
            <a:off x="317590"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华为配套量的</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75.4%</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由问界车型贡献</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p>
        </p:txBody>
      </p:sp>
      <p:sp>
        <p:nvSpPr>
          <p:cNvPr id="20" name="文本框 19"/>
          <p:cNvSpPr txBox="1"/>
          <p:nvPr/>
        </p:nvSpPr>
        <p:spPr>
          <a:xfrm>
            <a:off x="321986" y="1381419"/>
            <a:ext cx="11467559" cy="890693"/>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弗迪动力目前单一车型配套量均未超过</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2024</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年比亚迪推出新一代动力架构，并以此发布多款新车，在一定程度上分流了部分爆款车型的市场份额；华为主要供应问界系列车型，</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M9</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作为一款</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万价位的车型，依靠过硬的产品素质以及品牌口碑，实现较高销量表现，同时也进一步带动了华为电控的配套量；联合汽车电子单一车型份额不足</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；中车时代前三款车型占比达到</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88.7%</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395557" y="2614268"/>
            <a:ext cx="4796443" cy="543277"/>
            <a:chOff x="7395557" y="2714022"/>
            <a:chExt cx="4796443" cy="543277"/>
          </a:xfrm>
        </p:grpSpPr>
        <p:cxnSp>
          <p:nvCxnSpPr>
            <p:cNvPr id="18" name="直接连接符 1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19" name="文本框 18"/>
            <p:cNvSpPr txBox="1"/>
            <p:nvPr/>
          </p:nvSpPr>
          <p:spPr>
            <a:xfrm>
              <a:off x="8233542" y="2783268"/>
              <a:ext cx="3118874"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E7E6E6">
                      <a:lumMod val="75000"/>
                    </a:srgbClr>
                  </a:solidFill>
                  <a:effectLst/>
                  <a:uLnTx/>
                  <a:uFillTx/>
                  <a:latin typeface="微软雅黑" panose="020B0503020204020204" pitchFamily="34" charset="-122"/>
                  <a:ea typeface="微软雅黑" panose="020B0503020204020204" pitchFamily="34" charset="-122"/>
                  <a:cs typeface="+mn-cs"/>
                </a:rPr>
                <a:t>新能源汽车市场现状</a:t>
              </a:r>
            </a:p>
          </p:txBody>
        </p:sp>
        <p:sp>
          <p:nvSpPr>
            <p:cNvPr id="20" name="文本框 19"/>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01</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椭圆 2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2" name="组合 21"/>
          <p:cNvGrpSpPr/>
          <p:nvPr/>
        </p:nvGrpSpPr>
        <p:grpSpPr>
          <a:xfrm>
            <a:off x="7395557" y="3599327"/>
            <a:ext cx="4796443" cy="543277"/>
            <a:chOff x="7395557" y="2714022"/>
            <a:chExt cx="4796443" cy="543277"/>
          </a:xfrm>
        </p:grpSpPr>
        <p:cxnSp>
          <p:nvCxnSpPr>
            <p:cNvPr id="23" name="直接连接符 22"/>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4" name="文本框 23"/>
            <p:cNvSpPr txBox="1"/>
            <p:nvPr/>
          </p:nvSpPr>
          <p:spPr>
            <a:xfrm>
              <a:off x="8233542" y="2783268"/>
              <a:ext cx="3118874"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bg2">
                      <a:lumMod val="75000"/>
                    </a:schemeClr>
                  </a:solidFill>
                  <a:effectLst/>
                  <a:uLnTx/>
                  <a:uFillTx/>
                  <a:latin typeface="微软雅黑" panose="020B0503020204020204" pitchFamily="34" charset="-122"/>
                  <a:ea typeface="微软雅黑" panose="020B0503020204020204" pitchFamily="34" charset="-122"/>
                  <a:cs typeface="+mn-cs"/>
                </a:rPr>
                <a:t>三电系统竞争格局</a:t>
              </a:r>
            </a:p>
          </p:txBody>
        </p:sp>
        <p:sp>
          <p:nvSpPr>
            <p:cNvPr id="25" name="文本框 24"/>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02</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6" name="椭圆 25"/>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7" name="组合 26"/>
          <p:cNvGrpSpPr/>
          <p:nvPr/>
        </p:nvGrpSpPr>
        <p:grpSpPr>
          <a:xfrm>
            <a:off x="7395557" y="4584386"/>
            <a:ext cx="4796443" cy="543277"/>
            <a:chOff x="7395557" y="2714022"/>
            <a:chExt cx="4796443" cy="543277"/>
          </a:xfrm>
        </p:grpSpPr>
        <p:cxnSp>
          <p:nvCxnSpPr>
            <p:cNvPr id="28" name="直接连接符 2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9" name="文本框 28"/>
            <p:cNvSpPr txBox="1"/>
            <p:nvPr/>
          </p:nvSpPr>
          <p:spPr>
            <a:xfrm>
              <a:off x="8233541" y="2783268"/>
              <a:ext cx="3618825"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rPr>
                <a:t>固态电池发展现状</a:t>
              </a:r>
            </a:p>
          </p:txBody>
        </p:sp>
        <p:sp>
          <p:nvSpPr>
            <p:cNvPr id="30" name="文本框 29"/>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03</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1" name="椭圆 3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523189" y="237751"/>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固态电池发展现状</a:t>
            </a:r>
          </a:p>
        </p:txBody>
      </p:sp>
      <p:sp>
        <p:nvSpPr>
          <p:cNvPr id="111" name="文本框 110">
            <a:extLst>
              <a:ext uri="{FF2B5EF4-FFF2-40B4-BE49-F238E27FC236}">
                <a16:creationId xmlns:a16="http://schemas.microsoft.com/office/drawing/2014/main" id="{212CD88C-8338-704B-B082-7026922A3555}"/>
              </a:ext>
            </a:extLst>
          </p:cNvPr>
          <p:cNvSpPr txBox="1"/>
          <p:nvPr/>
        </p:nvSpPr>
        <p:spPr>
          <a:xfrm>
            <a:off x="365718" y="968262"/>
            <a:ext cx="10649023" cy="523220"/>
          </a:xfrm>
          <a:prstGeom prst="rect">
            <a:avLst/>
          </a:prstGeom>
          <a:noFill/>
        </p:spPr>
        <p:txBody>
          <a:bodyPr wrap="square" rtlCol="0">
            <a:spAutoFit/>
          </a:bodyPr>
          <a:lstStyle/>
          <a:p>
            <a:r>
              <a:rPr lang="zh-CN" altLang="en-US" sz="2800" b="1" dirty="0">
                <a:solidFill>
                  <a:srgbClr val="000000"/>
                </a:solidFill>
                <a:latin typeface="Calibri"/>
                <a:ea typeface="微软雅黑"/>
              </a:rPr>
              <a:t>动力电池正在向全固态方向发展</a:t>
            </a:r>
          </a:p>
        </p:txBody>
      </p:sp>
      <p:sp>
        <p:nvSpPr>
          <p:cNvPr id="114" name="文本框 113">
            <a:extLst>
              <a:ext uri="{FF2B5EF4-FFF2-40B4-BE49-F238E27FC236}">
                <a16:creationId xmlns:a16="http://schemas.microsoft.com/office/drawing/2014/main" id="{7F370A12-E9FB-FCFC-274E-366A17E287D6}"/>
              </a:ext>
            </a:extLst>
          </p:cNvPr>
          <p:cNvSpPr txBox="1"/>
          <p:nvPr/>
        </p:nvSpPr>
        <p:spPr>
          <a:xfrm>
            <a:off x="364127" y="1503289"/>
            <a:ext cx="11430042" cy="923330"/>
          </a:xfrm>
          <a:prstGeom prst="rect">
            <a:avLst/>
          </a:prstGeom>
          <a:noFill/>
        </p:spPr>
        <p:txBody>
          <a:bodyPr wrap="square" rtlCol="0">
            <a:spAutoFit/>
          </a:bodyPr>
          <a:lstStyle/>
          <a:p>
            <a:r>
              <a:rPr lang="zh-CN" altLang="en-US" dirty="0">
                <a:solidFill>
                  <a:srgbClr val="000000">
                    <a:lumMod val="50000"/>
                    <a:lumOff val="50000"/>
                  </a:srgbClr>
                </a:solidFill>
                <a:latin typeface="Calibri"/>
                <a:ea typeface="微软雅黑"/>
              </a:rPr>
              <a:t>目前，根据电解质的不同，动力电池可以分为液态（</a:t>
            </a:r>
            <a:r>
              <a:rPr lang="en-US" altLang="zh-CN" dirty="0">
                <a:solidFill>
                  <a:srgbClr val="000000">
                    <a:lumMod val="50000"/>
                    <a:lumOff val="50000"/>
                  </a:srgbClr>
                </a:solidFill>
                <a:latin typeface="Calibri"/>
                <a:ea typeface="微软雅黑"/>
              </a:rPr>
              <a:t>25wt%</a:t>
            </a:r>
            <a:r>
              <a:rPr lang="zh-CN" altLang="en-US" dirty="0">
                <a:solidFill>
                  <a:srgbClr val="000000">
                    <a:lumMod val="50000"/>
                    <a:lumOff val="50000"/>
                  </a:srgbClr>
                </a:solidFill>
                <a:latin typeface="Calibri"/>
                <a:ea typeface="微软雅黑"/>
              </a:rPr>
              <a:t>）、半固态（</a:t>
            </a:r>
            <a:r>
              <a:rPr lang="en-US" altLang="zh-CN" dirty="0">
                <a:solidFill>
                  <a:srgbClr val="000000">
                    <a:lumMod val="50000"/>
                    <a:lumOff val="50000"/>
                  </a:srgbClr>
                </a:solidFill>
                <a:latin typeface="Calibri"/>
                <a:ea typeface="微软雅黑"/>
              </a:rPr>
              <a:t>5-10wt%</a:t>
            </a:r>
            <a:r>
              <a:rPr lang="zh-CN" altLang="en-US" dirty="0">
                <a:solidFill>
                  <a:srgbClr val="000000">
                    <a:lumMod val="50000"/>
                    <a:lumOff val="50000"/>
                  </a:srgbClr>
                </a:solidFill>
                <a:latin typeface="Calibri"/>
                <a:ea typeface="微软雅黑"/>
              </a:rPr>
              <a:t>）、准固态（</a:t>
            </a:r>
            <a:r>
              <a:rPr lang="en-US" altLang="zh-CN" dirty="0">
                <a:solidFill>
                  <a:srgbClr val="000000">
                    <a:lumMod val="50000"/>
                    <a:lumOff val="50000"/>
                  </a:srgbClr>
                </a:solidFill>
                <a:latin typeface="Calibri"/>
                <a:ea typeface="微软雅黑"/>
              </a:rPr>
              <a:t>0-5wt%</a:t>
            </a:r>
            <a:r>
              <a:rPr lang="zh-CN" altLang="en-US" dirty="0">
                <a:solidFill>
                  <a:srgbClr val="000000">
                    <a:lumMod val="50000"/>
                    <a:lumOff val="50000"/>
                  </a:srgbClr>
                </a:solidFill>
                <a:latin typeface="Calibri"/>
                <a:ea typeface="微软雅黑"/>
              </a:rPr>
              <a:t>）和全固态（</a:t>
            </a:r>
            <a:r>
              <a:rPr lang="en-US" altLang="zh-CN" dirty="0">
                <a:solidFill>
                  <a:srgbClr val="000000">
                    <a:lumMod val="50000"/>
                    <a:lumOff val="50000"/>
                  </a:srgbClr>
                </a:solidFill>
                <a:latin typeface="Calibri"/>
                <a:ea typeface="微软雅黑"/>
              </a:rPr>
              <a:t>0wt%</a:t>
            </a:r>
            <a:r>
              <a:rPr lang="zh-CN" altLang="en-US" dirty="0">
                <a:solidFill>
                  <a:srgbClr val="000000">
                    <a:lumMod val="50000"/>
                    <a:lumOff val="50000"/>
                  </a:srgbClr>
                </a:solidFill>
                <a:latin typeface="Calibri"/>
                <a:ea typeface="微软雅黑"/>
              </a:rPr>
              <a:t>）四大类。当前市场仍以液态电池为主，半固态电池已经开始实现落地。全固态为未来动力电池发展方向，其中，全固态电池又分为聚合物、氧化物和硫化物三种。</a:t>
            </a:r>
          </a:p>
        </p:txBody>
      </p:sp>
      <p:sp>
        <p:nvSpPr>
          <p:cNvPr id="56" name="文本占位符 1">
            <a:extLst>
              <a:ext uri="{FF2B5EF4-FFF2-40B4-BE49-F238E27FC236}">
                <a16:creationId xmlns:a16="http://schemas.microsoft.com/office/drawing/2014/main" id="{188EEF07-C81C-AF3D-1140-4AB6D5401898}"/>
              </a:ext>
            </a:extLst>
          </p:cNvPr>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信息</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来源：科瑞咨询调研</a:t>
            </a:r>
          </a:p>
        </p:txBody>
      </p:sp>
      <p:sp>
        <p:nvSpPr>
          <p:cNvPr id="17" name="矩形 16">
            <a:extLst>
              <a:ext uri="{FF2B5EF4-FFF2-40B4-BE49-F238E27FC236}">
                <a16:creationId xmlns:a16="http://schemas.microsoft.com/office/drawing/2014/main" id="{CD09132F-E91C-3A7E-2200-B996C1C8A6EC}"/>
              </a:ext>
            </a:extLst>
          </p:cNvPr>
          <p:cNvSpPr/>
          <p:nvPr/>
        </p:nvSpPr>
        <p:spPr>
          <a:xfrm>
            <a:off x="3674406" y="3779080"/>
            <a:ext cx="818605" cy="332854"/>
          </a:xfrm>
          <a:prstGeom prst="rect">
            <a:avLst/>
          </a:prstGeom>
          <a:solidFill>
            <a:srgbClr val="A3C5DD"/>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a:extLst>
              <a:ext uri="{FF2B5EF4-FFF2-40B4-BE49-F238E27FC236}">
                <a16:creationId xmlns:a16="http://schemas.microsoft.com/office/drawing/2014/main" id="{CA699A7B-7591-F336-124E-484E331BBDE6}"/>
              </a:ext>
            </a:extLst>
          </p:cNvPr>
          <p:cNvSpPr/>
          <p:nvPr/>
        </p:nvSpPr>
        <p:spPr>
          <a:xfrm>
            <a:off x="3669844" y="3779309"/>
            <a:ext cx="818605" cy="530974"/>
          </a:xfrm>
          <a:prstGeom prst="roundRect">
            <a:avLst>
              <a:gd name="adj" fmla="val 28148"/>
            </a:avLst>
          </a:prstGeom>
          <a:solidFill>
            <a:srgbClr val="A3C5DD"/>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BDCA146C-2F8E-6CE7-9E28-AE73D791CF29}"/>
              </a:ext>
            </a:extLst>
          </p:cNvPr>
          <p:cNvSpPr/>
          <p:nvPr/>
        </p:nvSpPr>
        <p:spPr>
          <a:xfrm>
            <a:off x="2524945" y="3386395"/>
            <a:ext cx="818605" cy="530974"/>
          </a:xfrm>
          <a:prstGeom prst="rect">
            <a:avLst/>
          </a:prstGeom>
          <a:solidFill>
            <a:srgbClr val="A3C5DD"/>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a:extLst>
              <a:ext uri="{FF2B5EF4-FFF2-40B4-BE49-F238E27FC236}">
                <a16:creationId xmlns:a16="http://schemas.microsoft.com/office/drawing/2014/main" id="{DFD578CD-CBFE-9109-F351-823D1840DC58}"/>
              </a:ext>
            </a:extLst>
          </p:cNvPr>
          <p:cNvSpPr/>
          <p:nvPr/>
        </p:nvSpPr>
        <p:spPr>
          <a:xfrm>
            <a:off x="2522282" y="3779080"/>
            <a:ext cx="818605" cy="530974"/>
          </a:xfrm>
          <a:prstGeom prst="roundRect">
            <a:avLst>
              <a:gd name="adj" fmla="val 28148"/>
            </a:avLst>
          </a:prstGeom>
          <a:solidFill>
            <a:srgbClr val="A3C5DD"/>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id="{76F84DE4-6FE1-F4CD-8E64-8114FF9EA50C}"/>
              </a:ext>
            </a:extLst>
          </p:cNvPr>
          <p:cNvSpPr/>
          <p:nvPr/>
        </p:nvSpPr>
        <p:spPr>
          <a:xfrm>
            <a:off x="1521246" y="2516943"/>
            <a:ext cx="544286" cy="184202"/>
          </a:xfrm>
          <a:prstGeom prst="roundRect">
            <a:avLst/>
          </a:prstGeom>
          <a:solidFill>
            <a:srgbClr val="A3C5DD"/>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id="{AFF0C856-BC15-CF5B-4217-D2A73A357EDB}"/>
              </a:ext>
            </a:extLst>
          </p:cNvPr>
          <p:cNvSpPr/>
          <p:nvPr/>
        </p:nvSpPr>
        <p:spPr>
          <a:xfrm>
            <a:off x="1379281" y="2701145"/>
            <a:ext cx="818605" cy="1608909"/>
          </a:xfrm>
          <a:prstGeom prst="roundRect">
            <a:avLst/>
          </a:prstGeom>
          <a:solidFill>
            <a:srgbClr val="A3C5DD"/>
          </a:solidFill>
          <a:ln w="190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id="{13A892C6-F1CA-4F35-D9F6-A3498EA5CB80}"/>
              </a:ext>
            </a:extLst>
          </p:cNvPr>
          <p:cNvSpPr/>
          <p:nvPr/>
        </p:nvSpPr>
        <p:spPr>
          <a:xfrm>
            <a:off x="1381206" y="2701145"/>
            <a:ext cx="818605" cy="1608909"/>
          </a:xfrm>
          <a:prstGeom prst="round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id="{BBC580AD-8BBD-D58E-416A-3B62BBC42951}"/>
              </a:ext>
            </a:extLst>
          </p:cNvPr>
          <p:cNvSpPr/>
          <p:nvPr/>
        </p:nvSpPr>
        <p:spPr>
          <a:xfrm>
            <a:off x="1518365" y="2516943"/>
            <a:ext cx="544286" cy="184202"/>
          </a:xfrm>
          <a:prstGeom prst="round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圆角 25">
            <a:extLst>
              <a:ext uri="{FF2B5EF4-FFF2-40B4-BE49-F238E27FC236}">
                <a16:creationId xmlns:a16="http://schemas.microsoft.com/office/drawing/2014/main" id="{60C37224-5D15-9F25-CE1A-6CC54C8A6BD8}"/>
              </a:ext>
            </a:extLst>
          </p:cNvPr>
          <p:cNvSpPr/>
          <p:nvPr/>
        </p:nvSpPr>
        <p:spPr>
          <a:xfrm>
            <a:off x="2522282" y="2701145"/>
            <a:ext cx="818605" cy="1608909"/>
          </a:xfrm>
          <a:prstGeom prst="round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534168E1-B0E0-7152-B392-915C56D1B40B}"/>
              </a:ext>
            </a:extLst>
          </p:cNvPr>
          <p:cNvSpPr/>
          <p:nvPr/>
        </p:nvSpPr>
        <p:spPr>
          <a:xfrm>
            <a:off x="2659441" y="2516943"/>
            <a:ext cx="544286" cy="184202"/>
          </a:xfrm>
          <a:prstGeom prst="round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4D6F9251-CE59-CB96-95AA-DEC8138DC1E4}"/>
              </a:ext>
            </a:extLst>
          </p:cNvPr>
          <p:cNvSpPr/>
          <p:nvPr/>
        </p:nvSpPr>
        <p:spPr>
          <a:xfrm>
            <a:off x="3665282" y="2701145"/>
            <a:ext cx="818605" cy="1608909"/>
          </a:xfrm>
          <a:prstGeom prst="round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5CD799A4-C758-8871-22AB-E6766FEF4C78}"/>
              </a:ext>
            </a:extLst>
          </p:cNvPr>
          <p:cNvSpPr/>
          <p:nvPr/>
        </p:nvSpPr>
        <p:spPr>
          <a:xfrm>
            <a:off x="3802441" y="2516943"/>
            <a:ext cx="544286" cy="184202"/>
          </a:xfrm>
          <a:prstGeom prst="round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圆角 29">
            <a:extLst>
              <a:ext uri="{FF2B5EF4-FFF2-40B4-BE49-F238E27FC236}">
                <a16:creationId xmlns:a16="http://schemas.microsoft.com/office/drawing/2014/main" id="{6DBFF03A-0A05-6D3A-E347-626260D5A23F}"/>
              </a:ext>
            </a:extLst>
          </p:cNvPr>
          <p:cNvSpPr/>
          <p:nvPr/>
        </p:nvSpPr>
        <p:spPr>
          <a:xfrm>
            <a:off x="4808281" y="2701145"/>
            <a:ext cx="818605" cy="1608909"/>
          </a:xfrm>
          <a:prstGeom prst="round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圆角 31">
            <a:extLst>
              <a:ext uri="{FF2B5EF4-FFF2-40B4-BE49-F238E27FC236}">
                <a16:creationId xmlns:a16="http://schemas.microsoft.com/office/drawing/2014/main" id="{C316A574-4E12-0D6E-B8FE-74505182C650}"/>
              </a:ext>
            </a:extLst>
          </p:cNvPr>
          <p:cNvSpPr/>
          <p:nvPr/>
        </p:nvSpPr>
        <p:spPr>
          <a:xfrm>
            <a:off x="4945440" y="2516943"/>
            <a:ext cx="544286" cy="184202"/>
          </a:xfrm>
          <a:prstGeom prst="roundRect">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箭头: 右 32">
            <a:extLst>
              <a:ext uri="{FF2B5EF4-FFF2-40B4-BE49-F238E27FC236}">
                <a16:creationId xmlns:a16="http://schemas.microsoft.com/office/drawing/2014/main" id="{974306F2-F34B-1DF1-0F02-4091EC8FF489}"/>
              </a:ext>
            </a:extLst>
          </p:cNvPr>
          <p:cNvSpPr/>
          <p:nvPr/>
        </p:nvSpPr>
        <p:spPr>
          <a:xfrm>
            <a:off x="5805745" y="2701145"/>
            <a:ext cx="731520" cy="1410789"/>
          </a:xfrm>
          <a:prstGeom prst="rightArrow">
            <a:avLst/>
          </a:prstGeom>
          <a:solidFill>
            <a:schemeClr val="accent1">
              <a:alpha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34" name="表格 5">
            <a:extLst>
              <a:ext uri="{FF2B5EF4-FFF2-40B4-BE49-F238E27FC236}">
                <a16:creationId xmlns:a16="http://schemas.microsoft.com/office/drawing/2014/main" id="{A28A48A4-90C9-C3F9-0553-098E4E74D028}"/>
              </a:ext>
            </a:extLst>
          </p:cNvPr>
          <p:cNvGraphicFramePr>
            <a:graphicFrameLocks noGrp="1"/>
          </p:cNvGraphicFramePr>
          <p:nvPr>
            <p:extLst>
              <p:ext uri="{D42A27DB-BD31-4B8C-83A1-F6EECF244321}">
                <p14:modId xmlns:p14="http://schemas.microsoft.com/office/powerpoint/2010/main" val="555372250"/>
              </p:ext>
            </p:extLst>
          </p:nvPr>
        </p:nvGraphicFramePr>
        <p:xfrm>
          <a:off x="6598306" y="2412882"/>
          <a:ext cx="5262040" cy="4265883"/>
        </p:xfrm>
        <a:graphic>
          <a:graphicData uri="http://schemas.openxmlformats.org/drawingml/2006/table">
            <a:tbl>
              <a:tblPr firstRow="1" bandRow="1">
                <a:tableStyleId>{5C22544A-7EE6-4342-B048-85BDC9FD1C3A}</a:tableStyleId>
              </a:tblPr>
              <a:tblGrid>
                <a:gridCol w="1315510">
                  <a:extLst>
                    <a:ext uri="{9D8B030D-6E8A-4147-A177-3AD203B41FA5}">
                      <a16:colId xmlns:a16="http://schemas.microsoft.com/office/drawing/2014/main" val="1618903609"/>
                    </a:ext>
                  </a:extLst>
                </a:gridCol>
                <a:gridCol w="1315510">
                  <a:extLst>
                    <a:ext uri="{9D8B030D-6E8A-4147-A177-3AD203B41FA5}">
                      <a16:colId xmlns:a16="http://schemas.microsoft.com/office/drawing/2014/main" val="2266244098"/>
                    </a:ext>
                  </a:extLst>
                </a:gridCol>
                <a:gridCol w="1315510">
                  <a:extLst>
                    <a:ext uri="{9D8B030D-6E8A-4147-A177-3AD203B41FA5}">
                      <a16:colId xmlns:a16="http://schemas.microsoft.com/office/drawing/2014/main" val="210054137"/>
                    </a:ext>
                  </a:extLst>
                </a:gridCol>
                <a:gridCol w="1315510">
                  <a:extLst>
                    <a:ext uri="{9D8B030D-6E8A-4147-A177-3AD203B41FA5}">
                      <a16:colId xmlns:a16="http://schemas.microsoft.com/office/drawing/2014/main" val="453115688"/>
                    </a:ext>
                  </a:extLst>
                </a:gridCol>
              </a:tblGrid>
              <a:tr h="248189">
                <a:tc>
                  <a:txBody>
                    <a:bodyPr/>
                    <a:lstStyle/>
                    <a:p>
                      <a:pPr algn="ctr"/>
                      <a:r>
                        <a:rPr lang="zh-CN" altLang="en-US" sz="1200" dirty="0">
                          <a:latin typeface="微软雅黑" panose="020B0503020204020204" pitchFamily="34" charset="-122"/>
                          <a:ea typeface="微软雅黑" panose="020B0503020204020204" pitchFamily="34" charset="-122"/>
                        </a:rPr>
                        <a:t>全固态电池类别</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聚合物固态电池</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氧化物固态电池</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硫化物固态电池</a:t>
                      </a:r>
                    </a:p>
                  </a:txBody>
                  <a:tcPr anchor="ctr"/>
                </a:tc>
                <a:extLst>
                  <a:ext uri="{0D108BD9-81ED-4DB2-BD59-A6C34878D82A}">
                    <a16:rowId xmlns:a16="http://schemas.microsoft.com/office/drawing/2014/main" val="2134219418"/>
                  </a:ext>
                </a:extLst>
              </a:tr>
              <a:tr h="857580">
                <a:tc>
                  <a:txBody>
                    <a:bodyPr/>
                    <a:lstStyle/>
                    <a:p>
                      <a:pPr algn="ctr"/>
                      <a:r>
                        <a:rPr lang="zh-CN" altLang="en-US" sz="1200" b="1" dirty="0">
                          <a:latin typeface="微软雅黑" panose="020B0503020204020204" pitchFamily="34" charset="-122"/>
                          <a:ea typeface="微软雅黑" panose="020B0503020204020204" pitchFamily="34" charset="-122"/>
                        </a:rPr>
                        <a:t>实物图</a:t>
                      </a:r>
                    </a:p>
                  </a:txBody>
                  <a:tcPr anchor="ctr"/>
                </a:tc>
                <a:tc>
                  <a:txBody>
                    <a:bodyPr/>
                    <a:lstStyle/>
                    <a:p>
                      <a:pPr algn="ctr"/>
                      <a:endParaRPr lang="zh-CN" altLang="en-US" sz="12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1200" dirty="0">
                        <a:latin typeface="微软雅黑" panose="020B0503020204020204" pitchFamily="34" charset="-122"/>
                        <a:ea typeface="微软雅黑" panose="020B0503020204020204" pitchFamily="34" charset="-122"/>
                      </a:endParaRPr>
                    </a:p>
                  </a:txBody>
                  <a:tcPr anchor="ctr"/>
                </a:tc>
                <a:tc>
                  <a:txBody>
                    <a:bodyPr/>
                    <a:lstStyle/>
                    <a:p>
                      <a:pPr algn="ctr"/>
                      <a:endParaRPr lang="zh-CN" altLang="en-US" sz="12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2023278276"/>
                  </a:ext>
                </a:extLst>
              </a:tr>
              <a:tr h="617941">
                <a:tc>
                  <a:txBody>
                    <a:bodyPr/>
                    <a:lstStyle/>
                    <a:p>
                      <a:pPr algn="ctr"/>
                      <a:r>
                        <a:rPr lang="zh-CN" altLang="en-US" sz="1200" b="1" dirty="0">
                          <a:latin typeface="微软雅黑" panose="020B0503020204020204" pitchFamily="34" charset="-122"/>
                          <a:ea typeface="微软雅黑" panose="020B0503020204020204" pitchFamily="34" charset="-122"/>
                        </a:rPr>
                        <a:t>材料</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聚环氧乙炔、聚丙烯氰腈</a:t>
                      </a:r>
                    </a:p>
                  </a:txBody>
                  <a:tcPr anchor="ctr"/>
                </a:tc>
                <a:tc>
                  <a:txBody>
                    <a:bodyPr/>
                    <a:lstStyle/>
                    <a:p>
                      <a:pPr algn="ctr"/>
                      <a:r>
                        <a:rPr lang="en-US" altLang="zh-CN" sz="1200" dirty="0" err="1">
                          <a:latin typeface="微软雅黑" panose="020B0503020204020204" pitchFamily="34" charset="-122"/>
                          <a:ea typeface="微软雅黑" panose="020B0503020204020204" pitchFamily="34" charset="-122"/>
                        </a:rPr>
                        <a:t>LiPoN</a:t>
                      </a:r>
                      <a:r>
                        <a:rPr lang="zh-CN" altLang="en-US" sz="1200" dirty="0">
                          <a:latin typeface="微软雅黑" panose="020B0503020204020204" pitchFamily="34" charset="-122"/>
                          <a:ea typeface="微软雅黑" panose="020B0503020204020204" pitchFamily="34" charset="-122"/>
                        </a:rPr>
                        <a:t>、</a:t>
                      </a:r>
                      <a:r>
                        <a:rPr lang="en-US" altLang="zh-CN" sz="1200" dirty="0" err="1">
                          <a:latin typeface="微软雅黑" panose="020B0503020204020204" pitchFamily="34" charset="-122"/>
                          <a:ea typeface="微软雅黑" panose="020B0503020204020204" pitchFamily="34" charset="-122"/>
                        </a:rPr>
                        <a:t>NaSiCoN</a:t>
                      </a:r>
                      <a:endParaRPr lang="zh-CN" altLang="en-US" sz="12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1200" dirty="0" err="1">
                          <a:latin typeface="微软雅黑" panose="020B0503020204020204" pitchFamily="34" charset="-122"/>
                          <a:ea typeface="微软雅黑" panose="020B0503020204020204" pitchFamily="34" charset="-122"/>
                        </a:rPr>
                        <a:t>LiGPS</a:t>
                      </a:r>
                      <a:r>
                        <a:rPr lang="zh-CN" altLang="en-US" sz="1200" dirty="0">
                          <a:latin typeface="微软雅黑" panose="020B0503020204020204" pitchFamily="34" charset="-122"/>
                          <a:ea typeface="微软雅黑" panose="020B0503020204020204" pitchFamily="34" charset="-122"/>
                        </a:rPr>
                        <a:t>、</a:t>
                      </a:r>
                      <a:r>
                        <a:rPr lang="en-US" altLang="zh-CN" sz="1200" dirty="0" err="1">
                          <a:latin typeface="微软雅黑" panose="020B0503020204020204" pitchFamily="34" charset="-122"/>
                          <a:ea typeface="微软雅黑" panose="020B0503020204020204" pitchFamily="34" charset="-122"/>
                        </a:rPr>
                        <a:t>LiSnPS</a:t>
                      </a:r>
                      <a:r>
                        <a:rPr lang="zh-CN" altLang="en-US" sz="1200" dirty="0">
                          <a:latin typeface="微软雅黑" panose="020B0503020204020204" pitchFamily="34" charset="-122"/>
                          <a:ea typeface="微软雅黑" panose="020B0503020204020204" pitchFamily="34" charset="-122"/>
                        </a:rPr>
                        <a:t>、</a:t>
                      </a:r>
                      <a:r>
                        <a:rPr lang="en-US" altLang="zh-CN" sz="1200" dirty="0" err="1">
                          <a:latin typeface="微软雅黑" panose="020B0503020204020204" pitchFamily="34" charset="-122"/>
                          <a:ea typeface="微软雅黑" panose="020B0503020204020204" pitchFamily="34" charset="-122"/>
                        </a:rPr>
                        <a:t>LiSiPS</a:t>
                      </a:r>
                      <a:endParaRPr lang="zh-CN" altLang="en-US" sz="12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879456730"/>
                  </a:ext>
                </a:extLst>
              </a:tr>
              <a:tr h="617941">
                <a:tc>
                  <a:txBody>
                    <a:bodyPr/>
                    <a:lstStyle/>
                    <a:p>
                      <a:pPr algn="ctr"/>
                      <a:r>
                        <a:rPr lang="zh-CN" altLang="en-US" sz="1200" b="1" dirty="0">
                          <a:latin typeface="微软雅黑" panose="020B0503020204020204" pitchFamily="34" charset="-122"/>
                          <a:ea typeface="微软雅黑" panose="020B0503020204020204" pitchFamily="34" charset="-122"/>
                        </a:rPr>
                        <a:t>优点</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高温下工作性能好、易大规模制备薄膜</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各项性能表现较为均衡</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电导率高，工作性能表现优异</a:t>
                      </a:r>
                    </a:p>
                  </a:txBody>
                  <a:tcPr anchor="ctr"/>
                </a:tc>
                <a:extLst>
                  <a:ext uri="{0D108BD9-81ED-4DB2-BD59-A6C34878D82A}">
                    <a16:rowId xmlns:a16="http://schemas.microsoft.com/office/drawing/2014/main" val="1774022733"/>
                  </a:ext>
                </a:extLst>
              </a:tr>
              <a:tr h="617941">
                <a:tc>
                  <a:txBody>
                    <a:bodyPr/>
                    <a:lstStyle/>
                    <a:p>
                      <a:pPr algn="ctr"/>
                      <a:r>
                        <a:rPr lang="zh-CN" altLang="en-US" sz="1200" b="1" dirty="0">
                          <a:latin typeface="微软雅黑" panose="020B0503020204020204" pitchFamily="34" charset="-122"/>
                          <a:ea typeface="微软雅黑" panose="020B0503020204020204" pitchFamily="34" charset="-122"/>
                        </a:rPr>
                        <a:t>缺点</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常温下电导率底、化学稳定性较差</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电导率低、界面接触差</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容易氧化、稳定性差</a:t>
                      </a:r>
                    </a:p>
                  </a:txBody>
                  <a:tcPr anchor="ctr"/>
                </a:tc>
                <a:extLst>
                  <a:ext uri="{0D108BD9-81ED-4DB2-BD59-A6C34878D82A}">
                    <a16:rowId xmlns:a16="http://schemas.microsoft.com/office/drawing/2014/main" val="2018494260"/>
                  </a:ext>
                </a:extLst>
              </a:tr>
              <a:tr h="617941">
                <a:tc>
                  <a:txBody>
                    <a:bodyPr/>
                    <a:lstStyle/>
                    <a:p>
                      <a:pPr algn="ctr"/>
                      <a:r>
                        <a:rPr lang="zh-CN" altLang="en-US" sz="1200" b="1" dirty="0">
                          <a:latin typeface="微软雅黑" panose="020B0503020204020204" pitchFamily="34" charset="-122"/>
                          <a:ea typeface="微软雅黑" panose="020B0503020204020204" pitchFamily="34" charset="-122"/>
                        </a:rPr>
                        <a:t>市场前景</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技术成熟，进入小规模量产阶段</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容量较小，适合消费级电池</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适合用来做动力电池，商业前景好</a:t>
                      </a:r>
                    </a:p>
                  </a:txBody>
                  <a:tcPr anchor="ctr"/>
                </a:tc>
                <a:extLst>
                  <a:ext uri="{0D108BD9-81ED-4DB2-BD59-A6C34878D82A}">
                    <a16:rowId xmlns:a16="http://schemas.microsoft.com/office/drawing/2014/main" val="3011026134"/>
                  </a:ext>
                </a:extLst>
              </a:tr>
              <a:tr h="617941">
                <a:tc>
                  <a:txBody>
                    <a:bodyPr/>
                    <a:lstStyle/>
                    <a:p>
                      <a:pPr algn="ctr"/>
                      <a:r>
                        <a:rPr lang="zh-CN" altLang="en-US" sz="1200" b="1" dirty="0">
                          <a:latin typeface="微软雅黑" panose="020B0503020204020204" pitchFamily="34" charset="-122"/>
                          <a:ea typeface="微软雅黑" panose="020B0503020204020204" pitchFamily="34" charset="-122"/>
                        </a:rPr>
                        <a:t>技术难度</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离子电导率和循环寿命有待提高</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机械性能差、制备成本高</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技术难度较大，对空气较为敏感</a:t>
                      </a:r>
                    </a:p>
                  </a:txBody>
                  <a:tcPr anchor="ctr"/>
                </a:tc>
                <a:extLst>
                  <a:ext uri="{0D108BD9-81ED-4DB2-BD59-A6C34878D82A}">
                    <a16:rowId xmlns:a16="http://schemas.microsoft.com/office/drawing/2014/main" val="1866877933"/>
                  </a:ext>
                </a:extLst>
              </a:tr>
            </a:tbl>
          </a:graphicData>
        </a:graphic>
      </p:graphicFrame>
      <p:graphicFrame>
        <p:nvGraphicFramePr>
          <p:cNvPr id="35" name="表格 5">
            <a:extLst>
              <a:ext uri="{FF2B5EF4-FFF2-40B4-BE49-F238E27FC236}">
                <a16:creationId xmlns:a16="http://schemas.microsoft.com/office/drawing/2014/main" id="{5D73A6D0-7CF6-3CC8-CEAA-48E6E37972FA}"/>
              </a:ext>
            </a:extLst>
          </p:cNvPr>
          <p:cNvGraphicFramePr>
            <a:graphicFrameLocks noGrp="1"/>
          </p:cNvGraphicFramePr>
          <p:nvPr>
            <p:extLst>
              <p:ext uri="{D42A27DB-BD31-4B8C-83A1-F6EECF244321}">
                <p14:modId xmlns:p14="http://schemas.microsoft.com/office/powerpoint/2010/main" val="1458382008"/>
              </p:ext>
            </p:extLst>
          </p:nvPr>
        </p:nvGraphicFramePr>
        <p:xfrm>
          <a:off x="417875" y="4468899"/>
          <a:ext cx="5387870" cy="2194560"/>
        </p:xfrm>
        <a:graphic>
          <a:graphicData uri="http://schemas.openxmlformats.org/drawingml/2006/table">
            <a:tbl>
              <a:tblPr firstRow="1" bandRow="1">
                <a:tableStyleId>{5C22544A-7EE6-4342-B048-85BDC9FD1C3A}</a:tableStyleId>
              </a:tblPr>
              <a:tblGrid>
                <a:gridCol w="836930">
                  <a:extLst>
                    <a:ext uri="{9D8B030D-6E8A-4147-A177-3AD203B41FA5}">
                      <a16:colId xmlns:a16="http://schemas.microsoft.com/office/drawing/2014/main" val="3701380447"/>
                    </a:ext>
                  </a:extLst>
                </a:gridCol>
                <a:gridCol w="1137735">
                  <a:extLst>
                    <a:ext uri="{9D8B030D-6E8A-4147-A177-3AD203B41FA5}">
                      <a16:colId xmlns:a16="http://schemas.microsoft.com/office/drawing/2014/main" val="1618903609"/>
                    </a:ext>
                  </a:extLst>
                </a:gridCol>
                <a:gridCol w="1137735">
                  <a:extLst>
                    <a:ext uri="{9D8B030D-6E8A-4147-A177-3AD203B41FA5}">
                      <a16:colId xmlns:a16="http://schemas.microsoft.com/office/drawing/2014/main" val="2266244098"/>
                    </a:ext>
                  </a:extLst>
                </a:gridCol>
                <a:gridCol w="1137735">
                  <a:extLst>
                    <a:ext uri="{9D8B030D-6E8A-4147-A177-3AD203B41FA5}">
                      <a16:colId xmlns:a16="http://schemas.microsoft.com/office/drawing/2014/main" val="2424152214"/>
                    </a:ext>
                  </a:extLst>
                </a:gridCol>
                <a:gridCol w="1137735">
                  <a:extLst>
                    <a:ext uri="{9D8B030D-6E8A-4147-A177-3AD203B41FA5}">
                      <a16:colId xmlns:a16="http://schemas.microsoft.com/office/drawing/2014/main" val="210054137"/>
                    </a:ext>
                  </a:extLst>
                </a:gridCol>
              </a:tblGrid>
              <a:tr h="222084">
                <a:tc>
                  <a:txBody>
                    <a:bodyPr/>
                    <a:lstStyle/>
                    <a:p>
                      <a:pPr algn="ctr"/>
                      <a:r>
                        <a:rPr lang="zh-CN" altLang="en-US" sz="1200" dirty="0">
                          <a:latin typeface="微软雅黑" panose="020B0503020204020204" pitchFamily="34" charset="-122"/>
                          <a:ea typeface="微软雅黑" panose="020B0503020204020204" pitchFamily="34" charset="-122"/>
                        </a:rPr>
                        <a:t>类型</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液态电池</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半固态电池</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准固态电池</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全固态电池</a:t>
                      </a:r>
                    </a:p>
                  </a:txBody>
                  <a:tcPr anchor="ctr"/>
                </a:tc>
                <a:extLst>
                  <a:ext uri="{0D108BD9-81ED-4DB2-BD59-A6C34878D82A}">
                    <a16:rowId xmlns:a16="http://schemas.microsoft.com/office/drawing/2014/main" val="2134219418"/>
                  </a:ext>
                </a:extLst>
              </a:tr>
              <a:tr h="222084">
                <a:tc>
                  <a:txBody>
                    <a:bodyPr/>
                    <a:lstStyle/>
                    <a:p>
                      <a:pPr algn="ctr"/>
                      <a:r>
                        <a:rPr lang="zh-CN" altLang="en-US" sz="1200" dirty="0">
                          <a:latin typeface="微软雅黑" panose="020B0503020204020204" pitchFamily="34" charset="-122"/>
                          <a:ea typeface="微软雅黑" panose="020B0503020204020204" pitchFamily="34" charset="-122"/>
                        </a:rPr>
                        <a:t>质量分数</a:t>
                      </a:r>
                    </a:p>
                  </a:txBody>
                  <a:tcPr anchor="ctr"/>
                </a:tc>
                <a:tc>
                  <a:txBody>
                    <a:bodyPr/>
                    <a:lstStyle/>
                    <a:p>
                      <a:pPr algn="ctr"/>
                      <a:r>
                        <a:rPr lang="en-US" altLang="zh-CN" sz="1200" b="1" dirty="0">
                          <a:solidFill>
                            <a:prstClr val="black">
                              <a:lumMod val="75000"/>
                              <a:lumOff val="25000"/>
                            </a:prstClr>
                          </a:solidFill>
                          <a:latin typeface="微软雅黑" panose="020B0503020204020204" pitchFamily="34" charset="-122"/>
                          <a:ea typeface="微软雅黑" panose="020B0503020204020204" pitchFamily="34" charset="-122"/>
                          <a:sym typeface="+mn-ea"/>
                        </a:rPr>
                        <a:t>25wt%</a:t>
                      </a:r>
                      <a:endParaRPr lang="zh-CN" altLang="en-US" sz="1200" dirty="0">
                        <a:latin typeface="微软雅黑" panose="020B0503020204020204" pitchFamily="34" charset="-122"/>
                        <a:ea typeface="微软雅黑" panose="020B0503020204020204" pitchFamily="34" charset="-122"/>
                      </a:endParaRPr>
                    </a:p>
                  </a:txBody>
                  <a:tcPr anchor="ctr"/>
                </a:tc>
                <a:tc>
                  <a:txBody>
                    <a:bodyPr/>
                    <a:lstStyle/>
                    <a:p>
                      <a:pPr algn="ctr"/>
                      <a:r>
                        <a:rPr lang="en-US" altLang="zh-CN" sz="1200" b="1" dirty="0">
                          <a:solidFill>
                            <a:prstClr val="black">
                              <a:lumMod val="75000"/>
                              <a:lumOff val="25000"/>
                            </a:prstClr>
                          </a:solidFill>
                          <a:latin typeface="微软雅黑" panose="020B0503020204020204" pitchFamily="34" charset="-122"/>
                          <a:ea typeface="微软雅黑" panose="020B0503020204020204" pitchFamily="34" charset="-122"/>
                          <a:sym typeface="+mn-ea"/>
                        </a:rPr>
                        <a:t>5-10wt%</a:t>
                      </a:r>
                      <a:endParaRPr lang="zh-CN" altLang="en-US" sz="1200" dirty="0">
                        <a:latin typeface="微软雅黑" panose="020B0503020204020204" pitchFamily="34" charset="-122"/>
                        <a:ea typeface="微软雅黑" panose="020B0503020204020204" pitchFamily="34"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solidFill>
                            <a:prstClr val="black">
                              <a:lumMod val="75000"/>
                              <a:lumOff val="25000"/>
                            </a:prstClr>
                          </a:solidFill>
                          <a:latin typeface="微软雅黑" panose="020B0503020204020204" pitchFamily="34" charset="-122"/>
                          <a:ea typeface="微软雅黑" panose="020B0503020204020204" pitchFamily="34" charset="-122"/>
                          <a:sym typeface="+mn-ea"/>
                        </a:rPr>
                        <a:t>0-5wt%</a:t>
                      </a:r>
                      <a:endParaRPr lang="zh-CN" altLang="en-US" sz="1200" dirty="0">
                        <a:latin typeface="微软雅黑" panose="020B0503020204020204" pitchFamily="34" charset="-122"/>
                        <a:ea typeface="微软雅黑" panose="020B0503020204020204" pitchFamily="34"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solidFill>
                            <a:prstClr val="black">
                              <a:lumMod val="75000"/>
                              <a:lumOff val="25000"/>
                            </a:prstClr>
                          </a:solidFill>
                          <a:latin typeface="微软雅黑" panose="020B0503020204020204" pitchFamily="34" charset="-122"/>
                          <a:ea typeface="微软雅黑" panose="020B0503020204020204" pitchFamily="34" charset="-122"/>
                          <a:sym typeface="+mn-ea"/>
                        </a:rPr>
                        <a:t>0wt%</a:t>
                      </a:r>
                      <a:endParaRPr lang="zh-CN" altLang="en-US" sz="12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2023278276"/>
                  </a:ext>
                </a:extLst>
              </a:tr>
              <a:tr h="222084">
                <a:tc>
                  <a:txBody>
                    <a:bodyPr/>
                    <a:lstStyle/>
                    <a:p>
                      <a:pPr algn="ctr"/>
                      <a:r>
                        <a:rPr lang="zh-CN" altLang="en-US" sz="1200" dirty="0">
                          <a:latin typeface="微软雅黑" panose="020B0503020204020204" pitchFamily="34" charset="-122"/>
                          <a:ea typeface="微软雅黑" panose="020B0503020204020204" pitchFamily="34" charset="-122"/>
                        </a:rPr>
                        <a:t>能量密度</a:t>
                      </a:r>
                    </a:p>
                  </a:txBody>
                  <a:tcPr anchor="ctr"/>
                </a:tc>
                <a:tc>
                  <a:txBody>
                    <a:bodyPr/>
                    <a:lstStyle/>
                    <a:p>
                      <a:pPr algn="ctr"/>
                      <a:r>
                        <a:rPr lang="en-US" altLang="zh-CN" sz="1200" dirty="0">
                          <a:latin typeface="微软雅黑" panose="020B0503020204020204" pitchFamily="34" charset="-122"/>
                          <a:ea typeface="微软雅黑" panose="020B0503020204020204" pitchFamily="34" charset="-122"/>
                        </a:rPr>
                        <a:t>250Wh/Kg</a:t>
                      </a:r>
                      <a:endParaRPr lang="zh-CN" altLang="en-US" sz="1200" dirty="0">
                        <a:latin typeface="微软雅黑" panose="020B0503020204020204" pitchFamily="34" charset="-122"/>
                        <a:ea typeface="微软雅黑" panose="020B0503020204020204" pitchFamily="34"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350Wh/Kg</a:t>
                      </a:r>
                      <a:endParaRPr lang="zh-CN" altLang="en-US" sz="1200" dirty="0">
                        <a:latin typeface="微软雅黑" panose="020B0503020204020204" pitchFamily="34" charset="-122"/>
                        <a:ea typeface="微软雅黑" panose="020B0503020204020204" pitchFamily="34"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400Wh/Kg</a:t>
                      </a:r>
                      <a:endParaRPr lang="zh-CN" altLang="en-US" sz="1200" dirty="0">
                        <a:latin typeface="微软雅黑" panose="020B0503020204020204" pitchFamily="34" charset="-122"/>
                        <a:ea typeface="微软雅黑" panose="020B0503020204020204" pitchFamily="34"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微软雅黑" panose="020B0503020204020204" pitchFamily="34" charset="-122"/>
                          <a:ea typeface="微软雅黑" panose="020B0503020204020204" pitchFamily="34" charset="-122"/>
                        </a:rPr>
                        <a:t>500Wh/Kg</a:t>
                      </a:r>
                      <a:endParaRPr lang="zh-CN" altLang="en-US" sz="12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879456730"/>
                  </a:ext>
                </a:extLst>
              </a:tr>
              <a:tr h="222084">
                <a:tc>
                  <a:txBody>
                    <a:bodyPr/>
                    <a:lstStyle/>
                    <a:p>
                      <a:pPr algn="ctr"/>
                      <a:r>
                        <a:rPr lang="zh-CN" altLang="en-US" sz="1200" dirty="0">
                          <a:latin typeface="微软雅黑" panose="020B0503020204020204" pitchFamily="34" charset="-122"/>
                          <a:ea typeface="微软雅黑" panose="020B0503020204020204" pitchFamily="34" charset="-122"/>
                        </a:rPr>
                        <a:t>负极</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石墨</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硅基</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锂金属</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硅基</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锂金属</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硅基</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锂金属</a:t>
                      </a:r>
                    </a:p>
                  </a:txBody>
                  <a:tcPr anchor="ctr"/>
                </a:tc>
                <a:extLst>
                  <a:ext uri="{0D108BD9-81ED-4DB2-BD59-A6C34878D82A}">
                    <a16:rowId xmlns:a16="http://schemas.microsoft.com/office/drawing/2014/main" val="1774022733"/>
                  </a:ext>
                </a:extLst>
              </a:tr>
              <a:tr h="518197">
                <a:tc>
                  <a:txBody>
                    <a:bodyPr/>
                    <a:lstStyle/>
                    <a:p>
                      <a:pPr algn="ctr"/>
                      <a:r>
                        <a:rPr lang="zh-CN" altLang="en-US" sz="1200" dirty="0">
                          <a:latin typeface="微软雅黑" panose="020B0503020204020204" pitchFamily="34" charset="-122"/>
                          <a:ea typeface="微软雅黑" panose="020B0503020204020204" pitchFamily="34" charset="-122"/>
                        </a:rPr>
                        <a:t>正极</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三元</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铁锂</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高镍高电压</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富锂锰基</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高镍高电压</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富锂锰基</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超高镍</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镍锰酸锂</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富锂锰基等</a:t>
                      </a:r>
                    </a:p>
                  </a:txBody>
                  <a:tcPr anchor="ctr"/>
                </a:tc>
                <a:extLst>
                  <a:ext uri="{0D108BD9-81ED-4DB2-BD59-A6C34878D82A}">
                    <a16:rowId xmlns:a16="http://schemas.microsoft.com/office/drawing/2014/main" val="3736361586"/>
                  </a:ext>
                </a:extLst>
              </a:tr>
              <a:tr h="370140">
                <a:tc>
                  <a:txBody>
                    <a:bodyPr/>
                    <a:lstStyle/>
                    <a:p>
                      <a:pPr algn="ctr"/>
                      <a:r>
                        <a:rPr lang="zh-CN" altLang="en-US" sz="1200" dirty="0">
                          <a:latin typeface="微软雅黑" panose="020B0503020204020204" pitchFamily="34" charset="-122"/>
                          <a:ea typeface="微软雅黑" panose="020B0503020204020204" pitchFamily="34" charset="-122"/>
                        </a:rPr>
                        <a:t>封装方式</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卷绕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碟片</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方形</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圆柱</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软包</a:t>
                      </a:r>
                    </a:p>
                  </a:txBody>
                  <a:tcPr anchor="ctr"/>
                </a:tc>
                <a:tc>
                  <a:txBody>
                    <a:bodyPr/>
                    <a:lstStyle/>
                    <a:p>
                      <a:pPr algn="ctr"/>
                      <a:r>
                        <a:rPr lang="zh-CN" altLang="en-US" sz="1200" dirty="0">
                          <a:latin typeface="微软雅黑" panose="020B0503020204020204" pitchFamily="34" charset="-122"/>
                          <a:ea typeface="微软雅黑" panose="020B0503020204020204" pitchFamily="34" charset="-122"/>
                        </a:rPr>
                        <a:t>卷绕</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叠片</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方形</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软包</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叠片</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软包</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200" dirty="0">
                          <a:latin typeface="微软雅黑" panose="020B0503020204020204" pitchFamily="34" charset="-122"/>
                          <a:ea typeface="微软雅黑" panose="020B0503020204020204" pitchFamily="34" charset="-122"/>
                        </a:rPr>
                        <a:t>叠片</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软包</a:t>
                      </a:r>
                    </a:p>
                  </a:txBody>
                  <a:tcPr anchor="ctr"/>
                </a:tc>
                <a:extLst>
                  <a:ext uri="{0D108BD9-81ED-4DB2-BD59-A6C34878D82A}">
                    <a16:rowId xmlns:a16="http://schemas.microsoft.com/office/drawing/2014/main" val="2535171371"/>
                  </a:ext>
                </a:extLst>
              </a:tr>
            </a:tbl>
          </a:graphicData>
        </a:graphic>
      </p:graphicFrame>
      <p:sp>
        <p:nvSpPr>
          <p:cNvPr id="36" name="文本框 35">
            <a:extLst>
              <a:ext uri="{FF2B5EF4-FFF2-40B4-BE49-F238E27FC236}">
                <a16:creationId xmlns:a16="http://schemas.microsoft.com/office/drawing/2014/main" id="{6885FDA6-5BD9-C76C-F828-0BE0EA0A9075}"/>
              </a:ext>
            </a:extLst>
          </p:cNvPr>
          <p:cNvSpPr txBox="1"/>
          <p:nvPr/>
        </p:nvSpPr>
        <p:spPr>
          <a:xfrm>
            <a:off x="291435" y="2816549"/>
            <a:ext cx="984885" cy="1323439"/>
          </a:xfrm>
          <a:prstGeom prst="rect">
            <a:avLst/>
          </a:prstGeom>
          <a:noFill/>
          <a:ln>
            <a:noFill/>
          </a:ln>
        </p:spPr>
        <p:txBody>
          <a:bodyPr vert="eaVert" wrap="square">
            <a:spAutoFit/>
          </a:bodyPr>
          <a:lstStyle/>
          <a:p>
            <a:r>
              <a:rPr lang="zh-CN" altLang="en-US" sz="2400" b="1" dirty="0">
                <a:latin typeface="微软雅黑" panose="020B0503020204020204" pitchFamily="34" charset="-122"/>
                <a:ea typeface="微软雅黑" panose="020B0503020204020204" pitchFamily="34" charset="-122"/>
              </a:rPr>
              <a:t>质量分数</a:t>
            </a:r>
            <a:endParaRPr lang="en-US" altLang="zh-CN" sz="2400" b="1" dirty="0">
              <a:latin typeface="微软雅黑" panose="020B0503020204020204" pitchFamily="34" charset="-122"/>
              <a:ea typeface="微软雅黑" panose="020B0503020204020204" pitchFamily="34" charset="-122"/>
            </a:endParaRPr>
          </a:p>
          <a:p>
            <a:r>
              <a:rPr lang="zh-CN" altLang="en-US" sz="2800" b="1" dirty="0">
                <a:solidFill>
                  <a:srgbClr val="C00000"/>
                </a:solidFill>
                <a:latin typeface="微软雅黑" panose="020B0503020204020204" pitchFamily="34" charset="-122"/>
                <a:ea typeface="微软雅黑" panose="020B0503020204020204" pitchFamily="34" charset="-122"/>
              </a:rPr>
              <a:t>电解质</a:t>
            </a:r>
            <a:endParaRPr lang="zh-CN" altLang="en-US" sz="2800" dirty="0">
              <a:solidFill>
                <a:srgbClr val="C00000"/>
              </a:solidFill>
              <a:latin typeface="微软雅黑" panose="020B0503020204020204" pitchFamily="34" charset="-122"/>
              <a:ea typeface="微软雅黑" panose="020B0503020204020204" pitchFamily="34" charset="-122"/>
            </a:endParaRPr>
          </a:p>
        </p:txBody>
      </p:sp>
      <p:graphicFrame>
        <p:nvGraphicFramePr>
          <p:cNvPr id="37" name="表格 36">
            <a:extLst>
              <a:ext uri="{FF2B5EF4-FFF2-40B4-BE49-F238E27FC236}">
                <a16:creationId xmlns:a16="http://schemas.microsoft.com/office/drawing/2014/main" id="{E59ECA6D-7336-9331-06BD-BFCE0131D4A3}"/>
              </a:ext>
            </a:extLst>
          </p:cNvPr>
          <p:cNvGraphicFramePr>
            <a:graphicFrameLocks noGrp="1"/>
          </p:cNvGraphicFramePr>
          <p:nvPr>
            <p:extLst>
              <p:ext uri="{D42A27DB-BD31-4B8C-83A1-F6EECF244321}">
                <p14:modId xmlns:p14="http://schemas.microsoft.com/office/powerpoint/2010/main" val="2160557844"/>
              </p:ext>
            </p:extLst>
          </p:nvPr>
        </p:nvGraphicFramePr>
        <p:xfrm>
          <a:off x="1223469" y="3015326"/>
          <a:ext cx="4550940" cy="370840"/>
        </p:xfrm>
        <a:graphic>
          <a:graphicData uri="http://schemas.openxmlformats.org/drawingml/2006/table">
            <a:tbl>
              <a:tblPr firstRow="1" bandRow="1">
                <a:tableStyleId>{5C22544A-7EE6-4342-B048-85BDC9FD1C3A}</a:tableStyleId>
              </a:tblPr>
              <a:tblGrid>
                <a:gridCol w="1137735">
                  <a:extLst>
                    <a:ext uri="{9D8B030D-6E8A-4147-A177-3AD203B41FA5}">
                      <a16:colId xmlns:a16="http://schemas.microsoft.com/office/drawing/2014/main" val="4192332596"/>
                    </a:ext>
                  </a:extLst>
                </a:gridCol>
                <a:gridCol w="1137735">
                  <a:extLst>
                    <a:ext uri="{9D8B030D-6E8A-4147-A177-3AD203B41FA5}">
                      <a16:colId xmlns:a16="http://schemas.microsoft.com/office/drawing/2014/main" val="741099492"/>
                    </a:ext>
                  </a:extLst>
                </a:gridCol>
                <a:gridCol w="1137735">
                  <a:extLst>
                    <a:ext uri="{9D8B030D-6E8A-4147-A177-3AD203B41FA5}">
                      <a16:colId xmlns:a16="http://schemas.microsoft.com/office/drawing/2014/main" val="2991322757"/>
                    </a:ext>
                  </a:extLst>
                </a:gridCol>
                <a:gridCol w="1137735">
                  <a:extLst>
                    <a:ext uri="{9D8B030D-6E8A-4147-A177-3AD203B41FA5}">
                      <a16:colId xmlns:a16="http://schemas.microsoft.com/office/drawing/2014/main" val="3670452020"/>
                    </a:ext>
                  </a:extLst>
                </a:gridCol>
              </a:tblGrid>
              <a:tr h="370840">
                <a:tc>
                  <a:txBody>
                    <a:bodyPr/>
                    <a:lstStyle/>
                    <a:p>
                      <a:pPr algn="ctr"/>
                      <a:r>
                        <a:rPr lang="en-US" altLang="zh-CN" sz="1200" b="1" dirty="0">
                          <a:solidFill>
                            <a:prstClr val="black">
                              <a:lumMod val="75000"/>
                              <a:lumOff val="25000"/>
                            </a:prstClr>
                          </a:solidFill>
                          <a:latin typeface="微软雅黑" panose="020B0503020204020204" pitchFamily="34" charset="-122"/>
                          <a:ea typeface="微软雅黑" panose="020B0503020204020204" pitchFamily="34" charset="-122"/>
                          <a:sym typeface="+mn-ea"/>
                        </a:rPr>
                        <a:t>25wt%</a:t>
                      </a:r>
                      <a:endParaRPr lang="zh-CN" altLang="en-US" sz="1200" dirty="0">
                        <a:latin typeface="微软雅黑" panose="020B0503020204020204" pitchFamily="34" charset="-122"/>
                        <a:ea typeface="微软雅黑" panose="020B0503020204020204" pitchFamily="34"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ctr"/>
                      <a:r>
                        <a:rPr lang="en-US" altLang="zh-CN" sz="1200" b="1" dirty="0">
                          <a:solidFill>
                            <a:prstClr val="black">
                              <a:lumMod val="75000"/>
                              <a:lumOff val="25000"/>
                            </a:prstClr>
                          </a:solidFill>
                          <a:latin typeface="微软雅黑" panose="020B0503020204020204" pitchFamily="34" charset="-122"/>
                          <a:ea typeface="微软雅黑" panose="020B0503020204020204" pitchFamily="34" charset="-122"/>
                          <a:sym typeface="+mn-ea"/>
                        </a:rPr>
                        <a:t>5-10wt%</a:t>
                      </a:r>
                      <a:endParaRPr lang="zh-CN" altLang="en-US" sz="1200" dirty="0">
                        <a:latin typeface="微软雅黑" panose="020B0503020204020204" pitchFamily="34" charset="-122"/>
                        <a:ea typeface="微软雅黑" panose="020B0503020204020204" pitchFamily="34"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solidFill>
                            <a:prstClr val="black">
                              <a:lumMod val="75000"/>
                              <a:lumOff val="25000"/>
                            </a:prstClr>
                          </a:solidFill>
                          <a:latin typeface="微软雅黑" panose="020B0503020204020204" pitchFamily="34" charset="-122"/>
                          <a:ea typeface="微软雅黑" panose="020B0503020204020204" pitchFamily="34" charset="-122"/>
                          <a:sym typeface="+mn-ea"/>
                        </a:rPr>
                        <a:t>0-5wt%</a:t>
                      </a:r>
                      <a:endParaRPr lang="zh-CN" altLang="en-US" sz="1200" dirty="0">
                        <a:latin typeface="微软雅黑" panose="020B0503020204020204" pitchFamily="34" charset="-122"/>
                        <a:ea typeface="微软雅黑" panose="020B0503020204020204" pitchFamily="34"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dirty="0">
                          <a:solidFill>
                            <a:prstClr val="black">
                              <a:lumMod val="75000"/>
                              <a:lumOff val="25000"/>
                            </a:prstClr>
                          </a:solidFill>
                          <a:latin typeface="微软雅黑" panose="020B0503020204020204" pitchFamily="34" charset="-122"/>
                          <a:ea typeface="微软雅黑" panose="020B0503020204020204" pitchFamily="34" charset="-122"/>
                          <a:sym typeface="+mn-ea"/>
                        </a:rPr>
                        <a:t>0wt%</a:t>
                      </a:r>
                      <a:endParaRPr lang="zh-CN" altLang="en-US" sz="1200" dirty="0">
                        <a:latin typeface="微软雅黑" panose="020B0503020204020204" pitchFamily="34" charset="-122"/>
                        <a:ea typeface="微软雅黑" panose="020B0503020204020204" pitchFamily="34" charset="-122"/>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625797305"/>
                  </a:ext>
                </a:extLst>
              </a:tr>
            </a:tbl>
          </a:graphicData>
        </a:graphic>
      </p:graphicFrame>
      <p:pic>
        <p:nvPicPr>
          <p:cNvPr id="38" name="图片 37">
            <a:extLst>
              <a:ext uri="{FF2B5EF4-FFF2-40B4-BE49-F238E27FC236}">
                <a16:creationId xmlns:a16="http://schemas.microsoft.com/office/drawing/2014/main" id="{54746CB4-6F3C-F100-7FAB-84005F6167F5}"/>
              </a:ext>
            </a:extLst>
          </p:cNvPr>
          <p:cNvPicPr>
            <a:picLocks noChangeAspect="1"/>
          </p:cNvPicPr>
          <p:nvPr/>
        </p:nvPicPr>
        <p:blipFill>
          <a:blip r:embed="rId2"/>
          <a:stretch>
            <a:fillRect/>
          </a:stretch>
        </p:blipFill>
        <p:spPr>
          <a:xfrm>
            <a:off x="9354303" y="2723534"/>
            <a:ext cx="1071880" cy="720000"/>
          </a:xfrm>
          <a:prstGeom prst="rect">
            <a:avLst/>
          </a:prstGeom>
        </p:spPr>
      </p:pic>
      <p:pic>
        <p:nvPicPr>
          <p:cNvPr id="39" name="图片 38">
            <a:extLst>
              <a:ext uri="{FF2B5EF4-FFF2-40B4-BE49-F238E27FC236}">
                <a16:creationId xmlns:a16="http://schemas.microsoft.com/office/drawing/2014/main" id="{192B1F23-3EFD-8616-0DE5-0CB98A7B5DBB}"/>
              </a:ext>
            </a:extLst>
          </p:cNvPr>
          <p:cNvPicPr>
            <a:picLocks noChangeAspect="1"/>
          </p:cNvPicPr>
          <p:nvPr/>
        </p:nvPicPr>
        <p:blipFill>
          <a:blip r:embed="rId3"/>
          <a:stretch>
            <a:fillRect/>
          </a:stretch>
        </p:blipFill>
        <p:spPr>
          <a:xfrm>
            <a:off x="10679943" y="2745171"/>
            <a:ext cx="1069254" cy="720000"/>
          </a:xfrm>
          <a:prstGeom prst="rect">
            <a:avLst/>
          </a:prstGeom>
        </p:spPr>
      </p:pic>
      <p:pic>
        <p:nvPicPr>
          <p:cNvPr id="40" name="图片 39">
            <a:extLst>
              <a:ext uri="{FF2B5EF4-FFF2-40B4-BE49-F238E27FC236}">
                <a16:creationId xmlns:a16="http://schemas.microsoft.com/office/drawing/2014/main" id="{0393E9C5-7BAC-335F-60FF-746401DE2F96}"/>
              </a:ext>
            </a:extLst>
          </p:cNvPr>
          <p:cNvPicPr>
            <a:picLocks noChangeAspect="1"/>
          </p:cNvPicPr>
          <p:nvPr/>
        </p:nvPicPr>
        <p:blipFill>
          <a:blip r:embed="rId4"/>
          <a:stretch>
            <a:fillRect/>
          </a:stretch>
        </p:blipFill>
        <p:spPr>
          <a:xfrm>
            <a:off x="8005975" y="2745171"/>
            <a:ext cx="1061334" cy="720000"/>
          </a:xfrm>
          <a:prstGeom prst="rect">
            <a:avLst/>
          </a:prstGeom>
        </p:spPr>
      </p:pic>
      <p:sp>
        <p:nvSpPr>
          <p:cNvPr id="41" name="矩形: 圆角 40">
            <a:extLst>
              <a:ext uri="{FF2B5EF4-FFF2-40B4-BE49-F238E27FC236}">
                <a16:creationId xmlns:a16="http://schemas.microsoft.com/office/drawing/2014/main" id="{0174922E-75F5-1F01-93E9-35D5198CF903}"/>
              </a:ext>
            </a:extLst>
          </p:cNvPr>
          <p:cNvSpPr/>
          <p:nvPr/>
        </p:nvSpPr>
        <p:spPr>
          <a:xfrm>
            <a:off x="4662746" y="2385708"/>
            <a:ext cx="1112626" cy="1985010"/>
          </a:xfrm>
          <a:prstGeom prst="roundRect">
            <a:avLst>
              <a:gd name="adj" fmla="val 7388"/>
            </a:avLst>
          </a:prstGeom>
          <a:noFill/>
          <a:ln>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361691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523189" y="237751"/>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固态电池发展现状</a:t>
            </a:r>
          </a:p>
        </p:txBody>
      </p:sp>
      <p:sp>
        <p:nvSpPr>
          <p:cNvPr id="111" name="文本框 110">
            <a:extLst>
              <a:ext uri="{FF2B5EF4-FFF2-40B4-BE49-F238E27FC236}">
                <a16:creationId xmlns:a16="http://schemas.microsoft.com/office/drawing/2014/main" id="{212CD88C-8338-704B-B082-7026922A3555}"/>
              </a:ext>
            </a:extLst>
          </p:cNvPr>
          <p:cNvSpPr txBox="1"/>
          <p:nvPr/>
        </p:nvSpPr>
        <p:spPr>
          <a:xfrm>
            <a:off x="365718" y="968262"/>
            <a:ext cx="10649023" cy="523220"/>
          </a:xfrm>
          <a:prstGeom prst="rect">
            <a:avLst/>
          </a:prstGeom>
          <a:noFill/>
        </p:spPr>
        <p:txBody>
          <a:bodyPr wrap="square" rtlCol="0">
            <a:spAutoFit/>
          </a:bodyPr>
          <a:lstStyle/>
          <a:p>
            <a:r>
              <a:rPr lang="zh-CN" altLang="en-US" sz="2800" b="1" dirty="0">
                <a:solidFill>
                  <a:srgbClr val="000000"/>
                </a:solidFill>
                <a:latin typeface="Calibri"/>
                <a:ea typeface="微软雅黑"/>
              </a:rPr>
              <a:t>硫化物路线后续发展潜力最大</a:t>
            </a:r>
          </a:p>
        </p:txBody>
      </p:sp>
      <p:sp>
        <p:nvSpPr>
          <p:cNvPr id="114" name="文本框 113">
            <a:extLst>
              <a:ext uri="{FF2B5EF4-FFF2-40B4-BE49-F238E27FC236}">
                <a16:creationId xmlns:a16="http://schemas.microsoft.com/office/drawing/2014/main" id="{7F370A12-E9FB-FCFC-274E-366A17E287D6}"/>
              </a:ext>
            </a:extLst>
          </p:cNvPr>
          <p:cNvSpPr txBox="1"/>
          <p:nvPr/>
        </p:nvSpPr>
        <p:spPr>
          <a:xfrm>
            <a:off x="364127" y="1503289"/>
            <a:ext cx="11430042" cy="923330"/>
          </a:xfrm>
          <a:prstGeom prst="rect">
            <a:avLst/>
          </a:prstGeom>
          <a:noFill/>
        </p:spPr>
        <p:txBody>
          <a:bodyPr wrap="square" rtlCol="0">
            <a:spAutoFit/>
          </a:bodyPr>
          <a:lstStyle/>
          <a:p>
            <a:r>
              <a:rPr lang="zh-CN" altLang="en-US" dirty="0">
                <a:solidFill>
                  <a:srgbClr val="000000">
                    <a:lumMod val="50000"/>
                    <a:lumOff val="50000"/>
                  </a:srgbClr>
                </a:solidFill>
                <a:latin typeface="Calibri"/>
                <a:ea typeface="微软雅黑"/>
              </a:rPr>
              <a:t>对硫化物电解质的研究历史始于</a:t>
            </a:r>
            <a:r>
              <a:rPr lang="en-US" altLang="zh-CN" dirty="0">
                <a:solidFill>
                  <a:srgbClr val="000000">
                    <a:lumMod val="50000"/>
                    <a:lumOff val="50000"/>
                  </a:srgbClr>
                </a:solidFill>
                <a:latin typeface="Calibri"/>
                <a:ea typeface="微软雅黑"/>
              </a:rPr>
              <a:t>20 </a:t>
            </a:r>
            <a:r>
              <a:rPr lang="zh-CN" altLang="en-US" dirty="0">
                <a:solidFill>
                  <a:srgbClr val="000000">
                    <a:lumMod val="50000"/>
                    <a:lumOff val="50000"/>
                  </a:srgbClr>
                </a:solidFill>
                <a:latin typeface="Calibri"/>
                <a:ea typeface="微软雅黑"/>
              </a:rPr>
              <a:t>世纪</a:t>
            </a:r>
            <a:r>
              <a:rPr lang="en-US" altLang="zh-CN" dirty="0">
                <a:solidFill>
                  <a:srgbClr val="000000">
                    <a:lumMod val="50000"/>
                    <a:lumOff val="50000"/>
                  </a:srgbClr>
                </a:solidFill>
                <a:latin typeface="Calibri"/>
                <a:ea typeface="微软雅黑"/>
              </a:rPr>
              <a:t>80 </a:t>
            </a:r>
            <a:r>
              <a:rPr lang="zh-CN" altLang="en-US" dirty="0">
                <a:solidFill>
                  <a:srgbClr val="000000">
                    <a:lumMod val="50000"/>
                    <a:lumOff val="50000"/>
                  </a:srgbClr>
                </a:solidFill>
                <a:latin typeface="Calibri"/>
                <a:ea typeface="微软雅黑"/>
              </a:rPr>
              <a:t>年代，其电导率最高，质地软易加工，可以通过挤压来增大界面接触，从而提升电池性能。目前尚未实现商业落地，主要原因其存在成本高、生产工艺难度大等缺点，限制了其在高能量密度的电池应用，但后续发展潜力最大，工艺突破后，可能成为未来主流路线。</a:t>
            </a:r>
          </a:p>
        </p:txBody>
      </p:sp>
      <p:sp>
        <p:nvSpPr>
          <p:cNvPr id="56" name="文本占位符 1">
            <a:extLst>
              <a:ext uri="{FF2B5EF4-FFF2-40B4-BE49-F238E27FC236}">
                <a16:creationId xmlns:a16="http://schemas.microsoft.com/office/drawing/2014/main" id="{188EEF07-C81C-AF3D-1140-4AB6D5401898}"/>
              </a:ext>
            </a:extLst>
          </p:cNvPr>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信息</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来源：科瑞咨询调研</a:t>
            </a:r>
          </a:p>
        </p:txBody>
      </p:sp>
      <p:sp>
        <p:nvSpPr>
          <p:cNvPr id="2" name="文本框 1">
            <a:extLst>
              <a:ext uri="{FF2B5EF4-FFF2-40B4-BE49-F238E27FC236}">
                <a16:creationId xmlns:a16="http://schemas.microsoft.com/office/drawing/2014/main" id="{F82314AB-16B2-EACE-8817-36CE7F6B8799}"/>
              </a:ext>
            </a:extLst>
          </p:cNvPr>
          <p:cNvSpPr txBox="1"/>
          <p:nvPr/>
        </p:nvSpPr>
        <p:spPr>
          <a:xfrm>
            <a:off x="364127" y="2407651"/>
            <a:ext cx="6392090" cy="338554"/>
          </a:xfrm>
          <a:prstGeom prst="rect">
            <a:avLst/>
          </a:prstGeom>
          <a:noFill/>
          <a:ln>
            <a:noFill/>
          </a:ln>
        </p:spPr>
        <p:txBody>
          <a:bodyPr wrap="square">
            <a:spAutoFit/>
          </a:bodyPr>
          <a:lstStyle/>
          <a:p>
            <a:r>
              <a:rPr lang="zh-CN" altLang="en-US" sz="1600" b="1" i="0" dirty="0">
                <a:effectLst/>
                <a:latin typeface="微软雅黑" panose="020B0503020204020204" pitchFamily="34" charset="-122"/>
                <a:ea typeface="微软雅黑" panose="020B0503020204020204" pitchFamily="34" charset="-122"/>
              </a:rPr>
              <a:t>根据晶体结构，硫化物可分为晶态和非晶态两种。</a:t>
            </a:r>
            <a:endParaRPr lang="en-US" altLang="zh-CN" sz="1600" b="1" i="0" dirty="0">
              <a:effectLst/>
              <a:latin typeface="微软雅黑" panose="020B0503020204020204" pitchFamily="34" charset="-122"/>
              <a:ea typeface="微软雅黑" panose="020B0503020204020204" pitchFamily="34" charset="-122"/>
            </a:endParaRPr>
          </a:p>
        </p:txBody>
      </p:sp>
      <p:sp>
        <p:nvSpPr>
          <p:cNvPr id="3" name="文本框 2">
            <a:extLst>
              <a:ext uri="{FF2B5EF4-FFF2-40B4-BE49-F238E27FC236}">
                <a16:creationId xmlns:a16="http://schemas.microsoft.com/office/drawing/2014/main" id="{FFC97140-6761-C39B-1E73-A06697A581FE}"/>
              </a:ext>
            </a:extLst>
          </p:cNvPr>
          <p:cNvSpPr txBox="1"/>
          <p:nvPr/>
        </p:nvSpPr>
        <p:spPr>
          <a:xfrm>
            <a:off x="594594" y="2760684"/>
            <a:ext cx="1366044" cy="338554"/>
          </a:xfrm>
          <a:prstGeom prst="rect">
            <a:avLst/>
          </a:prstGeom>
          <a:noFill/>
          <a:ln>
            <a:noFill/>
          </a:ln>
        </p:spPr>
        <p:txBody>
          <a:bodyPr wrap="square">
            <a:spAutoFit/>
          </a:bodyPr>
          <a:lstStyle/>
          <a:p>
            <a:r>
              <a:rPr lang="zh-CN" altLang="en-US" sz="1600" b="1" i="0" dirty="0">
                <a:solidFill>
                  <a:srgbClr val="C00000"/>
                </a:solidFill>
                <a:effectLst/>
                <a:latin typeface="微软雅黑" panose="020B0503020204020204" pitchFamily="34" charset="-122"/>
                <a:ea typeface="微软雅黑" panose="020B0503020204020204" pitchFamily="34" charset="-122"/>
              </a:rPr>
              <a:t>非晶态：</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9A8FDDB5-8E69-5F6E-7E5E-77D76DC2A4CE}"/>
              </a:ext>
            </a:extLst>
          </p:cNvPr>
          <p:cNvSpPr txBox="1"/>
          <p:nvPr/>
        </p:nvSpPr>
        <p:spPr>
          <a:xfrm>
            <a:off x="594594" y="3305725"/>
            <a:ext cx="1366044" cy="338554"/>
          </a:xfrm>
          <a:prstGeom prst="rect">
            <a:avLst/>
          </a:prstGeom>
          <a:noFill/>
          <a:ln>
            <a:noFill/>
          </a:ln>
        </p:spPr>
        <p:txBody>
          <a:bodyPr wrap="square">
            <a:spAutoFit/>
          </a:bodyPr>
          <a:lstStyle/>
          <a:p>
            <a:r>
              <a:rPr lang="zh-CN" altLang="en-US" sz="1600" b="1" i="0" dirty="0">
                <a:solidFill>
                  <a:srgbClr val="C00000"/>
                </a:solidFill>
                <a:effectLst/>
                <a:latin typeface="微软雅黑" panose="020B0503020204020204" pitchFamily="34" charset="-122"/>
                <a:ea typeface="微软雅黑" panose="020B0503020204020204" pitchFamily="34" charset="-122"/>
              </a:rPr>
              <a:t>晶态：</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F7E1C346-B0FD-6A10-DA43-2480C9F61D56}"/>
              </a:ext>
            </a:extLst>
          </p:cNvPr>
          <p:cNvSpPr txBox="1"/>
          <p:nvPr/>
        </p:nvSpPr>
        <p:spPr>
          <a:xfrm>
            <a:off x="1489769" y="2766683"/>
            <a:ext cx="2054618" cy="307777"/>
          </a:xfrm>
          <a:prstGeom prst="rect">
            <a:avLst/>
          </a:prstGeom>
          <a:noFill/>
          <a:ln>
            <a:noFill/>
          </a:ln>
        </p:spPr>
        <p:txBody>
          <a:bodyPr wrap="square">
            <a:spAutoFit/>
          </a:bodyPr>
          <a:lstStyle/>
          <a:p>
            <a:pPr marL="285750" indent="-285750">
              <a:buFont typeface="Arial" panose="020B0604020202020204" pitchFamily="34" charset="0"/>
              <a:buChar char="•"/>
            </a:pPr>
            <a:r>
              <a:rPr lang="en-US" altLang="zh-CN" sz="1400" b="1" i="0" dirty="0">
                <a:effectLst/>
                <a:latin typeface="微软雅黑" panose="020B0503020204020204" pitchFamily="34" charset="-122"/>
                <a:ea typeface="微软雅黑" panose="020B0503020204020204" pitchFamily="34" charset="-122"/>
              </a:rPr>
              <a:t>LPS</a:t>
            </a:r>
            <a:r>
              <a:rPr lang="zh-CN" altLang="en-US" sz="1400" b="1" i="0" dirty="0">
                <a:effectLst/>
                <a:latin typeface="微软雅黑" panose="020B0503020204020204" pitchFamily="34" charset="-122"/>
                <a:ea typeface="微软雅黑" panose="020B0503020204020204" pitchFamily="34" charset="-122"/>
              </a:rPr>
              <a:t>型（硫代磷酸）</a:t>
            </a:r>
            <a:endParaRPr lang="zh-CN" altLang="en-US" sz="1400" b="1" dirty="0">
              <a:latin typeface="微软雅黑" panose="020B0503020204020204" pitchFamily="34" charset="-122"/>
              <a:ea typeface="微软雅黑" panose="020B0503020204020204" pitchFamily="34" charset="-122"/>
            </a:endParaRPr>
          </a:p>
        </p:txBody>
      </p:sp>
      <p:sp>
        <p:nvSpPr>
          <p:cNvPr id="6" name="文本框 5">
            <a:extLst>
              <a:ext uri="{FF2B5EF4-FFF2-40B4-BE49-F238E27FC236}">
                <a16:creationId xmlns:a16="http://schemas.microsoft.com/office/drawing/2014/main" id="{D42B2999-7B4C-FF62-2C9B-66FFD89708A1}"/>
              </a:ext>
            </a:extLst>
          </p:cNvPr>
          <p:cNvSpPr txBox="1"/>
          <p:nvPr/>
        </p:nvSpPr>
        <p:spPr>
          <a:xfrm>
            <a:off x="1489769" y="3092737"/>
            <a:ext cx="3626818" cy="738664"/>
          </a:xfrm>
          <a:prstGeom prst="rect">
            <a:avLst/>
          </a:prstGeom>
          <a:noFill/>
          <a:ln>
            <a:noFill/>
          </a:ln>
        </p:spPr>
        <p:txBody>
          <a:bodyPr wrap="square">
            <a:spAutoFit/>
          </a:bodyPr>
          <a:lstStyle/>
          <a:p>
            <a:pPr marL="285750" indent="-285750">
              <a:buFont typeface="Arial" panose="020B0604020202020204" pitchFamily="34" charset="0"/>
              <a:buChar char="•"/>
            </a:pPr>
            <a:r>
              <a:rPr lang="en-US" altLang="zh-CN" sz="1400" b="1" i="0" dirty="0">
                <a:effectLst/>
                <a:latin typeface="微软雅黑" panose="020B0503020204020204" pitchFamily="34" charset="-122"/>
                <a:ea typeface="微软雅黑" panose="020B0503020204020204" pitchFamily="34" charset="-122"/>
              </a:rPr>
              <a:t>Argyrodite</a:t>
            </a:r>
            <a:r>
              <a:rPr lang="zh-CN" altLang="en-US" sz="1400" b="1" i="0" dirty="0">
                <a:effectLst/>
                <a:latin typeface="微软雅黑" panose="020B0503020204020204" pitchFamily="34" charset="-122"/>
                <a:ea typeface="微软雅黑" panose="020B0503020204020204" pitchFamily="34" charset="-122"/>
              </a:rPr>
              <a:t>型（硫银锗矿）</a:t>
            </a:r>
          </a:p>
          <a:p>
            <a:pPr marL="285750" indent="-285750">
              <a:buFont typeface="Arial" panose="020B0604020202020204" pitchFamily="34" charset="0"/>
              <a:buChar char="•"/>
            </a:pPr>
            <a:r>
              <a:rPr lang="en-US" altLang="zh-CN" sz="1400" b="1" i="0" dirty="0">
                <a:effectLst/>
                <a:latin typeface="微软雅黑" panose="020B0503020204020204" pitchFamily="34" charset="-122"/>
                <a:ea typeface="微软雅黑" panose="020B0503020204020204" pitchFamily="34" charset="-122"/>
              </a:rPr>
              <a:t>LGPS</a:t>
            </a:r>
            <a:r>
              <a:rPr lang="zh-CN" altLang="en-US" sz="1400" b="1" i="0" dirty="0">
                <a:effectLst/>
                <a:latin typeface="微软雅黑" panose="020B0503020204020204" pitchFamily="34" charset="-122"/>
                <a:ea typeface="微软雅黑" panose="020B0503020204020204" pitchFamily="34" charset="-122"/>
              </a:rPr>
              <a:t>型（锂锗磷硫）</a:t>
            </a:r>
          </a:p>
          <a:p>
            <a:pPr marL="285750" indent="-285750">
              <a:buFont typeface="Arial" panose="020B0604020202020204" pitchFamily="34" charset="0"/>
              <a:buChar char="•"/>
            </a:pPr>
            <a:r>
              <a:rPr lang="en-US" altLang="zh-CN" sz="1400" b="1" i="0" dirty="0" err="1">
                <a:effectLst/>
                <a:latin typeface="微软雅黑" panose="020B0503020204020204" pitchFamily="34" charset="-122"/>
                <a:ea typeface="微软雅黑" panose="020B0503020204020204" pitchFamily="34" charset="-122"/>
              </a:rPr>
              <a:t>Thio</a:t>
            </a:r>
            <a:r>
              <a:rPr lang="en-US" altLang="zh-CN" sz="1400" b="1" i="0" dirty="0">
                <a:effectLst/>
                <a:latin typeface="微软雅黑" panose="020B0503020204020204" pitchFamily="34" charset="-122"/>
                <a:ea typeface="微软雅黑" panose="020B0503020204020204" pitchFamily="34" charset="-122"/>
              </a:rPr>
              <a:t>-LISICON</a:t>
            </a:r>
            <a:r>
              <a:rPr lang="zh-CN" altLang="en-US" sz="1400" b="1" i="0" dirty="0">
                <a:effectLst/>
                <a:latin typeface="微软雅黑" panose="020B0503020204020204" pitchFamily="34" charset="-122"/>
                <a:ea typeface="微软雅黑" panose="020B0503020204020204" pitchFamily="34" charset="-122"/>
              </a:rPr>
              <a:t>型（硫代</a:t>
            </a:r>
            <a:r>
              <a:rPr lang="en-US" altLang="zh-CN" sz="1400" b="1" i="0" dirty="0">
                <a:effectLst/>
                <a:latin typeface="微软雅黑" panose="020B0503020204020204" pitchFamily="34" charset="-122"/>
                <a:ea typeface="微软雅黑" panose="020B0503020204020204" pitchFamily="34" charset="-122"/>
              </a:rPr>
              <a:t>-</a:t>
            </a:r>
            <a:r>
              <a:rPr lang="zh-CN" altLang="en-US" sz="1400" b="1" i="0" dirty="0">
                <a:effectLst/>
                <a:latin typeface="微软雅黑" panose="020B0503020204020204" pitchFamily="34" charset="-122"/>
                <a:ea typeface="微软雅黑" panose="020B0503020204020204" pitchFamily="34" charset="-122"/>
              </a:rPr>
              <a:t>锂快离子导体）</a:t>
            </a:r>
          </a:p>
        </p:txBody>
      </p:sp>
      <p:sp>
        <p:nvSpPr>
          <p:cNvPr id="7" name="矩形: 圆角 6">
            <a:extLst>
              <a:ext uri="{FF2B5EF4-FFF2-40B4-BE49-F238E27FC236}">
                <a16:creationId xmlns:a16="http://schemas.microsoft.com/office/drawing/2014/main" id="{5125DF16-EF2C-3925-8B11-E7F9451536DC}"/>
              </a:ext>
            </a:extLst>
          </p:cNvPr>
          <p:cNvSpPr/>
          <p:nvPr/>
        </p:nvSpPr>
        <p:spPr>
          <a:xfrm>
            <a:off x="474918" y="2761985"/>
            <a:ext cx="4637616" cy="1052235"/>
          </a:xfrm>
          <a:prstGeom prst="roundRect">
            <a:avLst>
              <a:gd name="adj" fmla="val 6600"/>
            </a:avLst>
          </a:prstGeom>
          <a:noFill/>
          <a:ln w="19050">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箭头连接符 7">
            <a:extLst>
              <a:ext uri="{FF2B5EF4-FFF2-40B4-BE49-F238E27FC236}">
                <a16:creationId xmlns:a16="http://schemas.microsoft.com/office/drawing/2014/main" id="{9117EFC7-C725-51D1-279B-0149E43992F6}"/>
              </a:ext>
            </a:extLst>
          </p:cNvPr>
          <p:cNvCxnSpPr/>
          <p:nvPr/>
        </p:nvCxnSpPr>
        <p:spPr>
          <a:xfrm>
            <a:off x="594594" y="6181796"/>
            <a:ext cx="10892012" cy="0"/>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graphicFrame>
        <p:nvGraphicFramePr>
          <p:cNvPr id="9" name="表格 20">
            <a:extLst>
              <a:ext uri="{FF2B5EF4-FFF2-40B4-BE49-F238E27FC236}">
                <a16:creationId xmlns:a16="http://schemas.microsoft.com/office/drawing/2014/main" id="{797E1B89-C760-1A64-EDBD-31485BEA5A5A}"/>
              </a:ext>
            </a:extLst>
          </p:cNvPr>
          <p:cNvGraphicFramePr>
            <a:graphicFrameLocks noGrp="1"/>
          </p:cNvGraphicFramePr>
          <p:nvPr>
            <p:extLst>
              <p:ext uri="{D42A27DB-BD31-4B8C-83A1-F6EECF244321}">
                <p14:modId xmlns:p14="http://schemas.microsoft.com/office/powerpoint/2010/main" val="943717901"/>
              </p:ext>
            </p:extLst>
          </p:nvPr>
        </p:nvGraphicFramePr>
        <p:xfrm>
          <a:off x="594594" y="6223213"/>
          <a:ext cx="11020141" cy="370840"/>
        </p:xfrm>
        <a:graphic>
          <a:graphicData uri="http://schemas.openxmlformats.org/drawingml/2006/table">
            <a:tbl>
              <a:tblPr firstRow="1" bandRow="1">
                <a:tableStyleId>{5C22544A-7EE6-4342-B048-85BDC9FD1C3A}</a:tableStyleId>
              </a:tblPr>
              <a:tblGrid>
                <a:gridCol w="1001831">
                  <a:extLst>
                    <a:ext uri="{9D8B030D-6E8A-4147-A177-3AD203B41FA5}">
                      <a16:colId xmlns:a16="http://schemas.microsoft.com/office/drawing/2014/main" val="2256772256"/>
                    </a:ext>
                  </a:extLst>
                </a:gridCol>
                <a:gridCol w="1001831">
                  <a:extLst>
                    <a:ext uri="{9D8B030D-6E8A-4147-A177-3AD203B41FA5}">
                      <a16:colId xmlns:a16="http://schemas.microsoft.com/office/drawing/2014/main" val="1459451247"/>
                    </a:ext>
                  </a:extLst>
                </a:gridCol>
                <a:gridCol w="1001831">
                  <a:extLst>
                    <a:ext uri="{9D8B030D-6E8A-4147-A177-3AD203B41FA5}">
                      <a16:colId xmlns:a16="http://schemas.microsoft.com/office/drawing/2014/main" val="3825479553"/>
                    </a:ext>
                  </a:extLst>
                </a:gridCol>
                <a:gridCol w="1001831">
                  <a:extLst>
                    <a:ext uri="{9D8B030D-6E8A-4147-A177-3AD203B41FA5}">
                      <a16:colId xmlns:a16="http://schemas.microsoft.com/office/drawing/2014/main" val="1323455328"/>
                    </a:ext>
                  </a:extLst>
                </a:gridCol>
                <a:gridCol w="1001831">
                  <a:extLst>
                    <a:ext uri="{9D8B030D-6E8A-4147-A177-3AD203B41FA5}">
                      <a16:colId xmlns:a16="http://schemas.microsoft.com/office/drawing/2014/main" val="3381226891"/>
                    </a:ext>
                  </a:extLst>
                </a:gridCol>
                <a:gridCol w="1001831">
                  <a:extLst>
                    <a:ext uri="{9D8B030D-6E8A-4147-A177-3AD203B41FA5}">
                      <a16:colId xmlns:a16="http://schemas.microsoft.com/office/drawing/2014/main" val="1948738706"/>
                    </a:ext>
                  </a:extLst>
                </a:gridCol>
                <a:gridCol w="1001831">
                  <a:extLst>
                    <a:ext uri="{9D8B030D-6E8A-4147-A177-3AD203B41FA5}">
                      <a16:colId xmlns:a16="http://schemas.microsoft.com/office/drawing/2014/main" val="1716296974"/>
                    </a:ext>
                  </a:extLst>
                </a:gridCol>
                <a:gridCol w="1001831">
                  <a:extLst>
                    <a:ext uri="{9D8B030D-6E8A-4147-A177-3AD203B41FA5}">
                      <a16:colId xmlns:a16="http://schemas.microsoft.com/office/drawing/2014/main" val="2896658713"/>
                    </a:ext>
                  </a:extLst>
                </a:gridCol>
                <a:gridCol w="1001831">
                  <a:extLst>
                    <a:ext uri="{9D8B030D-6E8A-4147-A177-3AD203B41FA5}">
                      <a16:colId xmlns:a16="http://schemas.microsoft.com/office/drawing/2014/main" val="4046511918"/>
                    </a:ext>
                  </a:extLst>
                </a:gridCol>
                <a:gridCol w="1001831">
                  <a:extLst>
                    <a:ext uri="{9D8B030D-6E8A-4147-A177-3AD203B41FA5}">
                      <a16:colId xmlns:a16="http://schemas.microsoft.com/office/drawing/2014/main" val="3471750467"/>
                    </a:ext>
                  </a:extLst>
                </a:gridCol>
                <a:gridCol w="1001831">
                  <a:extLst>
                    <a:ext uri="{9D8B030D-6E8A-4147-A177-3AD203B41FA5}">
                      <a16:colId xmlns:a16="http://schemas.microsoft.com/office/drawing/2014/main" val="235510012"/>
                    </a:ext>
                  </a:extLst>
                </a:gridCol>
              </a:tblGrid>
              <a:tr h="370840">
                <a:tc>
                  <a:txBody>
                    <a:bodyPr/>
                    <a:lstStyle/>
                    <a:p>
                      <a:r>
                        <a:rPr lang="en-US" altLang="zh-CN" sz="1400" dirty="0">
                          <a:solidFill>
                            <a:schemeClr val="bg1">
                              <a:lumMod val="50000"/>
                            </a:schemeClr>
                          </a:solidFill>
                        </a:rPr>
                        <a:t>1980S</a:t>
                      </a:r>
                      <a:endParaRPr lang="zh-CN" altLang="en-US" sz="1400" dirty="0">
                        <a:solidFill>
                          <a:schemeClr val="bg1">
                            <a:lumMod val="50000"/>
                          </a:schemeClr>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1400" dirty="0">
                          <a:solidFill>
                            <a:schemeClr val="bg1">
                              <a:lumMod val="50000"/>
                            </a:schemeClr>
                          </a:solidFill>
                        </a:rPr>
                        <a:t>2001</a:t>
                      </a:r>
                      <a:endParaRPr lang="zh-CN" altLang="en-US" sz="1400" dirty="0">
                        <a:solidFill>
                          <a:schemeClr val="bg1">
                            <a:lumMod val="50000"/>
                          </a:schemeClr>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1400" dirty="0">
                          <a:solidFill>
                            <a:schemeClr val="bg1">
                              <a:lumMod val="50000"/>
                            </a:schemeClr>
                          </a:solidFill>
                        </a:rPr>
                        <a:t>2005</a:t>
                      </a:r>
                      <a:endParaRPr lang="zh-CN" altLang="en-US" sz="1400" dirty="0">
                        <a:solidFill>
                          <a:schemeClr val="bg1">
                            <a:lumMod val="50000"/>
                          </a:schemeClr>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1400" dirty="0">
                          <a:solidFill>
                            <a:schemeClr val="bg1">
                              <a:lumMod val="50000"/>
                            </a:schemeClr>
                          </a:solidFill>
                        </a:rPr>
                        <a:t>2007</a:t>
                      </a:r>
                      <a:endParaRPr lang="zh-CN" altLang="en-US" sz="1400" dirty="0">
                        <a:solidFill>
                          <a:schemeClr val="bg1">
                            <a:lumMod val="50000"/>
                          </a:schemeClr>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1400" dirty="0">
                          <a:solidFill>
                            <a:schemeClr val="bg1">
                              <a:lumMod val="50000"/>
                            </a:schemeClr>
                          </a:solidFill>
                        </a:rPr>
                        <a:t>2008</a:t>
                      </a:r>
                      <a:endParaRPr lang="zh-CN" altLang="en-US" sz="1400" dirty="0">
                        <a:solidFill>
                          <a:schemeClr val="bg1">
                            <a:lumMod val="50000"/>
                          </a:schemeClr>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1400" dirty="0">
                          <a:solidFill>
                            <a:schemeClr val="bg1">
                              <a:lumMod val="50000"/>
                            </a:schemeClr>
                          </a:solidFill>
                        </a:rPr>
                        <a:t>2011</a:t>
                      </a:r>
                      <a:endParaRPr lang="zh-CN" altLang="en-US" sz="1400" dirty="0">
                        <a:solidFill>
                          <a:schemeClr val="bg1">
                            <a:lumMod val="50000"/>
                          </a:schemeClr>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1400" dirty="0">
                          <a:solidFill>
                            <a:schemeClr val="bg1">
                              <a:lumMod val="50000"/>
                            </a:schemeClr>
                          </a:solidFill>
                        </a:rPr>
                        <a:t>2014</a:t>
                      </a:r>
                      <a:endParaRPr lang="zh-CN" altLang="en-US" sz="1400" dirty="0">
                        <a:solidFill>
                          <a:schemeClr val="bg1">
                            <a:lumMod val="50000"/>
                          </a:schemeClr>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1400" dirty="0">
                          <a:solidFill>
                            <a:schemeClr val="bg1">
                              <a:lumMod val="50000"/>
                            </a:schemeClr>
                          </a:solidFill>
                        </a:rPr>
                        <a:t>2016</a:t>
                      </a:r>
                      <a:endParaRPr lang="zh-CN" altLang="en-US" sz="1400" dirty="0">
                        <a:solidFill>
                          <a:schemeClr val="bg1">
                            <a:lumMod val="50000"/>
                          </a:schemeClr>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1400" dirty="0">
                          <a:solidFill>
                            <a:schemeClr val="bg1">
                              <a:lumMod val="50000"/>
                            </a:schemeClr>
                          </a:solidFill>
                        </a:rPr>
                        <a:t>2017</a:t>
                      </a:r>
                      <a:endParaRPr lang="zh-CN" altLang="en-US" sz="1400" dirty="0">
                        <a:solidFill>
                          <a:schemeClr val="bg1">
                            <a:lumMod val="50000"/>
                          </a:schemeClr>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1400" dirty="0">
                          <a:solidFill>
                            <a:schemeClr val="bg1">
                              <a:lumMod val="50000"/>
                            </a:schemeClr>
                          </a:solidFill>
                        </a:rPr>
                        <a:t>2019</a:t>
                      </a:r>
                      <a:endParaRPr lang="zh-CN" altLang="en-US" sz="1400" dirty="0">
                        <a:solidFill>
                          <a:schemeClr val="bg1">
                            <a:lumMod val="50000"/>
                          </a:schemeClr>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n-US" altLang="zh-CN" sz="1400" dirty="0">
                          <a:solidFill>
                            <a:schemeClr val="bg1">
                              <a:lumMod val="50000"/>
                            </a:schemeClr>
                          </a:solidFill>
                        </a:rPr>
                        <a:t>2020</a:t>
                      </a:r>
                      <a:endParaRPr lang="zh-CN" altLang="en-US" sz="1400" dirty="0">
                        <a:solidFill>
                          <a:schemeClr val="bg1">
                            <a:lumMod val="50000"/>
                          </a:schemeClr>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9485835"/>
                  </a:ext>
                </a:extLst>
              </a:tr>
            </a:tbl>
          </a:graphicData>
        </a:graphic>
      </p:graphicFrame>
      <p:pic>
        <p:nvPicPr>
          <p:cNvPr id="10" name="图片 9">
            <a:extLst>
              <a:ext uri="{FF2B5EF4-FFF2-40B4-BE49-F238E27FC236}">
                <a16:creationId xmlns:a16="http://schemas.microsoft.com/office/drawing/2014/main" id="{45782BF4-042D-F074-50FA-6A4CD1990AC1}"/>
              </a:ext>
            </a:extLst>
          </p:cNvPr>
          <p:cNvPicPr>
            <a:picLocks noChangeAspect="1"/>
          </p:cNvPicPr>
          <p:nvPr/>
        </p:nvPicPr>
        <p:blipFill>
          <a:blip r:embed="rId2"/>
          <a:stretch>
            <a:fillRect/>
          </a:stretch>
        </p:blipFill>
        <p:spPr>
          <a:xfrm>
            <a:off x="1537138" y="4958105"/>
            <a:ext cx="720000" cy="1033043"/>
          </a:xfrm>
          <a:prstGeom prst="rect">
            <a:avLst/>
          </a:prstGeom>
        </p:spPr>
      </p:pic>
      <p:pic>
        <p:nvPicPr>
          <p:cNvPr id="11" name="图片 10">
            <a:extLst>
              <a:ext uri="{FF2B5EF4-FFF2-40B4-BE49-F238E27FC236}">
                <a16:creationId xmlns:a16="http://schemas.microsoft.com/office/drawing/2014/main" id="{44A49B50-0A7E-B416-EA82-2AEB9B2E1D7C}"/>
              </a:ext>
            </a:extLst>
          </p:cNvPr>
          <p:cNvPicPr>
            <a:picLocks noChangeAspect="1"/>
          </p:cNvPicPr>
          <p:nvPr/>
        </p:nvPicPr>
        <p:blipFill>
          <a:blip r:embed="rId3"/>
          <a:stretch>
            <a:fillRect/>
          </a:stretch>
        </p:blipFill>
        <p:spPr>
          <a:xfrm>
            <a:off x="2537682" y="5136281"/>
            <a:ext cx="720000" cy="676691"/>
          </a:xfrm>
          <a:prstGeom prst="rect">
            <a:avLst/>
          </a:prstGeom>
        </p:spPr>
      </p:pic>
      <p:pic>
        <p:nvPicPr>
          <p:cNvPr id="12" name="图片 11">
            <a:extLst>
              <a:ext uri="{FF2B5EF4-FFF2-40B4-BE49-F238E27FC236}">
                <a16:creationId xmlns:a16="http://schemas.microsoft.com/office/drawing/2014/main" id="{1AACB3B8-C480-FCBC-22AF-F3EAA3B04F54}"/>
              </a:ext>
            </a:extLst>
          </p:cNvPr>
          <p:cNvPicPr>
            <a:picLocks noChangeAspect="1"/>
          </p:cNvPicPr>
          <p:nvPr/>
        </p:nvPicPr>
        <p:blipFill>
          <a:blip r:embed="rId4"/>
          <a:stretch>
            <a:fillRect/>
          </a:stretch>
        </p:blipFill>
        <p:spPr>
          <a:xfrm>
            <a:off x="3538226" y="5149038"/>
            <a:ext cx="720000" cy="651176"/>
          </a:xfrm>
          <a:prstGeom prst="rect">
            <a:avLst/>
          </a:prstGeom>
        </p:spPr>
      </p:pic>
      <p:pic>
        <p:nvPicPr>
          <p:cNvPr id="13" name="图片 12">
            <a:extLst>
              <a:ext uri="{FF2B5EF4-FFF2-40B4-BE49-F238E27FC236}">
                <a16:creationId xmlns:a16="http://schemas.microsoft.com/office/drawing/2014/main" id="{D9913266-E404-8D95-1C84-3F1BA3F59AC0}"/>
              </a:ext>
            </a:extLst>
          </p:cNvPr>
          <p:cNvPicPr>
            <a:picLocks noChangeAspect="1"/>
          </p:cNvPicPr>
          <p:nvPr/>
        </p:nvPicPr>
        <p:blipFill>
          <a:blip r:embed="rId5"/>
          <a:stretch>
            <a:fillRect/>
          </a:stretch>
        </p:blipFill>
        <p:spPr>
          <a:xfrm>
            <a:off x="4538770" y="5102823"/>
            <a:ext cx="720000" cy="743606"/>
          </a:xfrm>
          <a:prstGeom prst="rect">
            <a:avLst/>
          </a:prstGeom>
        </p:spPr>
      </p:pic>
      <p:pic>
        <p:nvPicPr>
          <p:cNvPr id="14" name="图片 13">
            <a:extLst>
              <a:ext uri="{FF2B5EF4-FFF2-40B4-BE49-F238E27FC236}">
                <a16:creationId xmlns:a16="http://schemas.microsoft.com/office/drawing/2014/main" id="{EEF454BE-2A95-DDFB-D6B0-6AACFC97678D}"/>
              </a:ext>
            </a:extLst>
          </p:cNvPr>
          <p:cNvPicPr>
            <a:picLocks noChangeAspect="1"/>
          </p:cNvPicPr>
          <p:nvPr/>
        </p:nvPicPr>
        <p:blipFill>
          <a:blip r:embed="rId6"/>
          <a:stretch>
            <a:fillRect/>
          </a:stretch>
        </p:blipFill>
        <p:spPr>
          <a:xfrm>
            <a:off x="5539314" y="5166391"/>
            <a:ext cx="720000" cy="616471"/>
          </a:xfrm>
          <a:prstGeom prst="rect">
            <a:avLst/>
          </a:prstGeom>
        </p:spPr>
      </p:pic>
      <p:pic>
        <p:nvPicPr>
          <p:cNvPr id="15" name="图片 14">
            <a:extLst>
              <a:ext uri="{FF2B5EF4-FFF2-40B4-BE49-F238E27FC236}">
                <a16:creationId xmlns:a16="http://schemas.microsoft.com/office/drawing/2014/main" id="{C747387B-7F2A-CE2B-3AB8-EE784D87A8A8}"/>
              </a:ext>
            </a:extLst>
          </p:cNvPr>
          <p:cNvPicPr>
            <a:picLocks noChangeAspect="1"/>
          </p:cNvPicPr>
          <p:nvPr/>
        </p:nvPicPr>
        <p:blipFill>
          <a:blip r:embed="rId7"/>
          <a:stretch>
            <a:fillRect/>
          </a:stretch>
        </p:blipFill>
        <p:spPr>
          <a:xfrm>
            <a:off x="6539858" y="4808873"/>
            <a:ext cx="720000" cy="1331507"/>
          </a:xfrm>
          <a:prstGeom prst="rect">
            <a:avLst/>
          </a:prstGeom>
        </p:spPr>
      </p:pic>
      <p:pic>
        <p:nvPicPr>
          <p:cNvPr id="16" name="图片 15">
            <a:extLst>
              <a:ext uri="{FF2B5EF4-FFF2-40B4-BE49-F238E27FC236}">
                <a16:creationId xmlns:a16="http://schemas.microsoft.com/office/drawing/2014/main" id="{12CF4554-9DDB-A3E3-2FA9-6B14A0CF5BBC}"/>
              </a:ext>
            </a:extLst>
          </p:cNvPr>
          <p:cNvPicPr>
            <a:picLocks noChangeAspect="1"/>
          </p:cNvPicPr>
          <p:nvPr/>
        </p:nvPicPr>
        <p:blipFill>
          <a:blip r:embed="rId8"/>
          <a:stretch>
            <a:fillRect/>
          </a:stretch>
        </p:blipFill>
        <p:spPr>
          <a:xfrm>
            <a:off x="7540402" y="4967688"/>
            <a:ext cx="720000" cy="1013877"/>
          </a:xfrm>
          <a:prstGeom prst="rect">
            <a:avLst/>
          </a:prstGeom>
        </p:spPr>
      </p:pic>
      <p:pic>
        <p:nvPicPr>
          <p:cNvPr id="17" name="图片 16">
            <a:extLst>
              <a:ext uri="{FF2B5EF4-FFF2-40B4-BE49-F238E27FC236}">
                <a16:creationId xmlns:a16="http://schemas.microsoft.com/office/drawing/2014/main" id="{89B4A01D-CFB6-E258-4273-7F8F88A5115B}"/>
              </a:ext>
            </a:extLst>
          </p:cNvPr>
          <p:cNvPicPr>
            <a:picLocks noChangeAspect="1"/>
          </p:cNvPicPr>
          <p:nvPr/>
        </p:nvPicPr>
        <p:blipFill>
          <a:blip r:embed="rId9"/>
          <a:stretch>
            <a:fillRect/>
          </a:stretch>
        </p:blipFill>
        <p:spPr>
          <a:xfrm>
            <a:off x="8540946" y="5050876"/>
            <a:ext cx="720000" cy="847500"/>
          </a:xfrm>
          <a:prstGeom prst="rect">
            <a:avLst/>
          </a:prstGeom>
        </p:spPr>
      </p:pic>
      <p:pic>
        <p:nvPicPr>
          <p:cNvPr id="18" name="图片 17">
            <a:extLst>
              <a:ext uri="{FF2B5EF4-FFF2-40B4-BE49-F238E27FC236}">
                <a16:creationId xmlns:a16="http://schemas.microsoft.com/office/drawing/2014/main" id="{9F2DF252-1CE9-E007-4291-F479F69CF29D}"/>
              </a:ext>
            </a:extLst>
          </p:cNvPr>
          <p:cNvPicPr>
            <a:picLocks noChangeAspect="1"/>
          </p:cNvPicPr>
          <p:nvPr/>
        </p:nvPicPr>
        <p:blipFill>
          <a:blip r:embed="rId10"/>
          <a:stretch>
            <a:fillRect/>
          </a:stretch>
        </p:blipFill>
        <p:spPr>
          <a:xfrm>
            <a:off x="9541490" y="5239843"/>
            <a:ext cx="720000" cy="469566"/>
          </a:xfrm>
          <a:prstGeom prst="rect">
            <a:avLst/>
          </a:prstGeom>
        </p:spPr>
      </p:pic>
      <p:pic>
        <p:nvPicPr>
          <p:cNvPr id="19" name="图片 18">
            <a:extLst>
              <a:ext uri="{FF2B5EF4-FFF2-40B4-BE49-F238E27FC236}">
                <a16:creationId xmlns:a16="http://schemas.microsoft.com/office/drawing/2014/main" id="{8C2C3CDD-0D3A-64C4-6B50-D6D345AD77C1}"/>
              </a:ext>
            </a:extLst>
          </p:cNvPr>
          <p:cNvPicPr>
            <a:picLocks noChangeAspect="1"/>
          </p:cNvPicPr>
          <p:nvPr/>
        </p:nvPicPr>
        <p:blipFill>
          <a:blip r:embed="rId11"/>
          <a:stretch>
            <a:fillRect/>
          </a:stretch>
        </p:blipFill>
        <p:spPr>
          <a:xfrm>
            <a:off x="10542035" y="5234626"/>
            <a:ext cx="720000" cy="480000"/>
          </a:xfrm>
          <a:prstGeom prst="rect">
            <a:avLst/>
          </a:prstGeom>
        </p:spPr>
      </p:pic>
      <p:sp>
        <p:nvSpPr>
          <p:cNvPr id="20" name="文本框 19">
            <a:extLst>
              <a:ext uri="{FF2B5EF4-FFF2-40B4-BE49-F238E27FC236}">
                <a16:creationId xmlns:a16="http://schemas.microsoft.com/office/drawing/2014/main" id="{79270F86-90D6-D4B8-7B9D-A0F545EA48E1}"/>
              </a:ext>
            </a:extLst>
          </p:cNvPr>
          <p:cNvSpPr txBox="1"/>
          <p:nvPr/>
        </p:nvSpPr>
        <p:spPr>
          <a:xfrm>
            <a:off x="594594" y="5235891"/>
            <a:ext cx="793351" cy="577081"/>
          </a:xfrm>
          <a:prstGeom prst="rect">
            <a:avLst/>
          </a:prstGeom>
          <a:noFill/>
          <a:ln w="19050">
            <a:solidFill>
              <a:schemeClr val="bg1">
                <a:lumMod val="50000"/>
              </a:schemeClr>
            </a:solidFill>
          </a:ln>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开始玻璃态硫化物的研究</a:t>
            </a:r>
            <a:endParaRPr kumimoji="0" lang="zh-CN" altLang="en-US" sz="105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文本框 20">
            <a:extLst>
              <a:ext uri="{FF2B5EF4-FFF2-40B4-BE49-F238E27FC236}">
                <a16:creationId xmlns:a16="http://schemas.microsoft.com/office/drawing/2014/main" id="{AFF74F97-FEE0-804D-4FF0-976F6690B43A}"/>
              </a:ext>
            </a:extLst>
          </p:cNvPr>
          <p:cNvSpPr txBox="1"/>
          <p:nvPr/>
        </p:nvSpPr>
        <p:spPr>
          <a:xfrm>
            <a:off x="1626715" y="4206046"/>
            <a:ext cx="793351" cy="577081"/>
          </a:xfrm>
          <a:prstGeom prst="rect">
            <a:avLst/>
          </a:prstGeom>
          <a:noFill/>
          <a:ln w="19050">
            <a:solidFill>
              <a:schemeClr val="bg1">
                <a:lumMod val="50000"/>
              </a:schemeClr>
            </a:solidFill>
          </a:ln>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发现</a:t>
            </a:r>
            <a:r>
              <a:rPr lang="en-US" altLang="zh-CN" sz="1050" b="1" dirty="0" err="1">
                <a:solidFill>
                  <a:srgbClr val="000000">
                    <a:lumMod val="75000"/>
                    <a:lumOff val="25000"/>
                  </a:srgbClr>
                </a:solidFill>
                <a:latin typeface="微软雅黑" panose="020B0503020204020204" pitchFamily="34" charset="-122"/>
                <a:ea typeface="微软雅黑" panose="020B0503020204020204" pitchFamily="34" charset="-122"/>
              </a:rPr>
              <a:t>Thio</a:t>
            </a:r>
            <a:r>
              <a:rPr lang="en-US" altLang="zh-CN" sz="1050" b="1" dirty="0">
                <a:solidFill>
                  <a:srgbClr val="000000">
                    <a:lumMod val="75000"/>
                    <a:lumOff val="25000"/>
                  </a:srgbClr>
                </a:solidFill>
                <a:latin typeface="微软雅黑" panose="020B0503020204020204" pitchFamily="34" charset="-122"/>
                <a:ea typeface="微软雅黑" panose="020B0503020204020204" pitchFamily="34" charset="-122"/>
              </a:rPr>
              <a:t>-LISICON</a:t>
            </a:r>
            <a:endParaRPr kumimoji="0" lang="zh-CN" altLang="en-US" sz="105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2" name="文本框 21">
            <a:extLst>
              <a:ext uri="{FF2B5EF4-FFF2-40B4-BE49-F238E27FC236}">
                <a16:creationId xmlns:a16="http://schemas.microsoft.com/office/drawing/2014/main" id="{1E6BA8FC-0E0E-55B7-7A08-99627C2EB2CD}"/>
              </a:ext>
            </a:extLst>
          </p:cNvPr>
          <p:cNvSpPr txBox="1"/>
          <p:nvPr/>
        </p:nvSpPr>
        <p:spPr>
          <a:xfrm>
            <a:off x="2512031" y="4289956"/>
            <a:ext cx="867720" cy="577081"/>
          </a:xfrm>
          <a:prstGeom prst="rect">
            <a:avLst/>
          </a:prstGeom>
          <a:noFill/>
          <a:ln w="19050">
            <a:solidFill>
              <a:schemeClr val="bg1">
                <a:lumMod val="50000"/>
              </a:schemeClr>
            </a:solidFill>
          </a:ln>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开始</a:t>
            </a:r>
            <a:r>
              <a:rPr lang="en-US" altLang="zh-CN" sz="1050" b="1" dirty="0">
                <a:solidFill>
                  <a:srgbClr val="000000">
                    <a:lumMod val="75000"/>
                    <a:lumOff val="25000"/>
                  </a:srgbClr>
                </a:solidFill>
                <a:latin typeface="微软雅黑" panose="020B0503020204020204" pitchFamily="34" charset="-122"/>
                <a:ea typeface="微软雅黑" panose="020B0503020204020204" pitchFamily="34" charset="-122"/>
              </a:rPr>
              <a:t>Glass-Ceramic</a:t>
            </a:r>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的大量研究</a:t>
            </a:r>
            <a:endParaRPr kumimoji="0" lang="zh-CN" altLang="en-US" sz="105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3" name="文本框 22">
            <a:extLst>
              <a:ext uri="{FF2B5EF4-FFF2-40B4-BE49-F238E27FC236}">
                <a16:creationId xmlns:a16="http://schemas.microsoft.com/office/drawing/2014/main" id="{DA948E66-7E01-FABD-AF0F-2DEB03B0B9DC}"/>
              </a:ext>
            </a:extLst>
          </p:cNvPr>
          <p:cNvSpPr txBox="1"/>
          <p:nvPr/>
        </p:nvSpPr>
        <p:spPr>
          <a:xfrm>
            <a:off x="3609874" y="4358256"/>
            <a:ext cx="793351" cy="577081"/>
          </a:xfrm>
          <a:prstGeom prst="rect">
            <a:avLst/>
          </a:prstGeom>
          <a:noFill/>
          <a:ln w="19050">
            <a:solidFill>
              <a:schemeClr val="bg1">
                <a:lumMod val="50000"/>
              </a:schemeClr>
            </a:solidFill>
          </a:ln>
        </p:spPr>
        <p:txBody>
          <a:bodyPr wrap="square" rtlCol="0">
            <a:spAutoFit/>
          </a:bodyPr>
          <a:lstStyle/>
          <a:p>
            <a:pPr defTabSz="457200"/>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首次采用机械球磨法</a:t>
            </a:r>
          </a:p>
        </p:txBody>
      </p:sp>
      <p:sp>
        <p:nvSpPr>
          <p:cNvPr id="24" name="文本框 23">
            <a:extLst>
              <a:ext uri="{FF2B5EF4-FFF2-40B4-BE49-F238E27FC236}">
                <a16:creationId xmlns:a16="http://schemas.microsoft.com/office/drawing/2014/main" id="{EC6A7799-27BC-C9AC-3433-CBEA8613DC0E}"/>
              </a:ext>
            </a:extLst>
          </p:cNvPr>
          <p:cNvSpPr txBox="1"/>
          <p:nvPr/>
        </p:nvSpPr>
        <p:spPr>
          <a:xfrm>
            <a:off x="4505547" y="4404347"/>
            <a:ext cx="793351" cy="577081"/>
          </a:xfrm>
          <a:prstGeom prst="rect">
            <a:avLst/>
          </a:prstGeom>
          <a:noFill/>
          <a:ln w="19050">
            <a:solidFill>
              <a:schemeClr val="bg1">
                <a:lumMod val="50000"/>
              </a:schemeClr>
            </a:solidFill>
          </a:ln>
        </p:spPr>
        <p:txBody>
          <a:bodyPr wrap="square" rtlCol="0">
            <a:spAutoFit/>
          </a:bodyPr>
          <a:lstStyle/>
          <a:p>
            <a:pPr defTabSz="457200"/>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合成出高</a:t>
            </a:r>
            <a:r>
              <a:rPr lang="en-US" altLang="zh-CN" sz="1050" b="1" dirty="0">
                <a:solidFill>
                  <a:srgbClr val="000000">
                    <a:lumMod val="75000"/>
                    <a:lumOff val="25000"/>
                  </a:srgbClr>
                </a:solidFill>
                <a:latin typeface="微软雅黑" panose="020B0503020204020204" pitchFamily="34" charset="-122"/>
                <a:ea typeface="微软雅黑" panose="020B0503020204020204" pitchFamily="34" charset="-122"/>
              </a:rPr>
              <a:t>Li</a:t>
            </a:r>
            <a:r>
              <a:rPr lang="en-US" altLang="zh-CN" sz="1050" b="1" baseline="30000" dirty="0">
                <a:solidFill>
                  <a:srgbClr val="000000">
                    <a:lumMod val="75000"/>
                    <a:lumOff val="25000"/>
                  </a:srgbClr>
                </a:solidFill>
                <a:latin typeface="微软雅黑" panose="020B0503020204020204" pitchFamily="34" charset="-122"/>
                <a:ea typeface="微软雅黑" panose="020B0503020204020204" pitchFamily="34" charset="-122"/>
              </a:rPr>
              <a:t>+</a:t>
            </a:r>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迁移率材料</a:t>
            </a:r>
          </a:p>
        </p:txBody>
      </p:sp>
      <p:sp>
        <p:nvSpPr>
          <p:cNvPr id="25" name="文本框 24">
            <a:extLst>
              <a:ext uri="{FF2B5EF4-FFF2-40B4-BE49-F238E27FC236}">
                <a16:creationId xmlns:a16="http://schemas.microsoft.com/office/drawing/2014/main" id="{892E6B6E-8E9D-1560-2CAC-77E55A288308}"/>
              </a:ext>
            </a:extLst>
          </p:cNvPr>
          <p:cNvSpPr txBox="1"/>
          <p:nvPr/>
        </p:nvSpPr>
        <p:spPr>
          <a:xfrm>
            <a:off x="5483599" y="4380830"/>
            <a:ext cx="867720" cy="577081"/>
          </a:xfrm>
          <a:prstGeom prst="rect">
            <a:avLst/>
          </a:prstGeom>
          <a:noFill/>
          <a:ln w="19050">
            <a:solidFill>
              <a:schemeClr val="bg1">
                <a:lumMod val="50000"/>
              </a:schemeClr>
            </a:solidFill>
          </a:ln>
        </p:spPr>
        <p:txBody>
          <a:bodyPr wrap="square" rtlCol="0">
            <a:spAutoFit/>
          </a:bodyPr>
          <a:lstStyle/>
          <a:p>
            <a:pPr defTabSz="457200"/>
            <a:r>
              <a:rPr lang="en-US" altLang="zh-CN" sz="1050" b="1" dirty="0">
                <a:solidFill>
                  <a:srgbClr val="000000">
                    <a:lumMod val="75000"/>
                    <a:lumOff val="25000"/>
                  </a:srgbClr>
                </a:solidFill>
                <a:latin typeface="微软雅黑" panose="020B0503020204020204" pitchFamily="34" charset="-122"/>
                <a:ea typeface="微软雅黑" panose="020B0503020204020204" pitchFamily="34" charset="-122"/>
              </a:rPr>
              <a:t>LGPS</a:t>
            </a:r>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结构的材料研究大量出现</a:t>
            </a:r>
          </a:p>
        </p:txBody>
      </p:sp>
      <p:sp>
        <p:nvSpPr>
          <p:cNvPr id="26" name="文本框 25">
            <a:extLst>
              <a:ext uri="{FF2B5EF4-FFF2-40B4-BE49-F238E27FC236}">
                <a16:creationId xmlns:a16="http://schemas.microsoft.com/office/drawing/2014/main" id="{A4E44C62-F262-CCBC-8216-09BE93DB999C}"/>
              </a:ext>
            </a:extLst>
          </p:cNvPr>
          <p:cNvSpPr txBox="1"/>
          <p:nvPr/>
        </p:nvSpPr>
        <p:spPr>
          <a:xfrm>
            <a:off x="6468907" y="4028793"/>
            <a:ext cx="849861" cy="738664"/>
          </a:xfrm>
          <a:prstGeom prst="rect">
            <a:avLst/>
          </a:prstGeom>
          <a:noFill/>
          <a:ln w="19050">
            <a:solidFill>
              <a:schemeClr val="bg1">
                <a:lumMod val="50000"/>
              </a:schemeClr>
            </a:solidFill>
          </a:ln>
        </p:spPr>
        <p:txBody>
          <a:bodyPr wrap="square" rtlCol="0">
            <a:spAutoFit/>
          </a:bodyPr>
          <a:lstStyle/>
          <a:p>
            <a:pPr defTabSz="457200"/>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热处理</a:t>
            </a:r>
            <a:r>
              <a:rPr lang="en-US" altLang="zh-CN" sz="1050" b="1" dirty="0">
                <a:solidFill>
                  <a:srgbClr val="000000">
                    <a:lumMod val="75000"/>
                    <a:lumOff val="25000"/>
                  </a:srgbClr>
                </a:solidFill>
                <a:latin typeface="微软雅黑" panose="020B0503020204020204" pitchFamily="34" charset="-122"/>
                <a:ea typeface="微软雅黑" panose="020B0503020204020204" pitchFamily="34" charset="-122"/>
              </a:rPr>
              <a:t>70Li</a:t>
            </a:r>
            <a:r>
              <a:rPr lang="en-US" altLang="zh-CN" sz="1050" b="1" baseline="-25000" dirty="0">
                <a:solidFill>
                  <a:srgbClr val="000000">
                    <a:lumMod val="75000"/>
                    <a:lumOff val="25000"/>
                  </a:srgbClr>
                </a:solidFill>
                <a:latin typeface="微软雅黑" panose="020B0503020204020204" pitchFamily="34" charset="-122"/>
                <a:ea typeface="微软雅黑" panose="020B0503020204020204" pitchFamily="34" charset="-122"/>
              </a:rPr>
              <a:t>2</a:t>
            </a:r>
            <a:r>
              <a:rPr lang="en-US" altLang="zh-CN" sz="1050" b="1" dirty="0">
                <a:solidFill>
                  <a:srgbClr val="000000">
                    <a:lumMod val="75000"/>
                    <a:lumOff val="25000"/>
                  </a:srgbClr>
                </a:solidFill>
                <a:latin typeface="微软雅黑" panose="020B0503020204020204" pitchFamily="34" charset="-122"/>
                <a:ea typeface="微软雅黑" panose="020B0503020204020204" pitchFamily="34" charset="-122"/>
              </a:rPr>
              <a:t>S·30P</a:t>
            </a:r>
            <a:r>
              <a:rPr lang="en-US" altLang="zh-CN" sz="1050" b="1" baseline="-25000" dirty="0">
                <a:solidFill>
                  <a:srgbClr val="000000">
                    <a:lumMod val="75000"/>
                    <a:lumOff val="25000"/>
                  </a:srgbClr>
                </a:solidFill>
                <a:latin typeface="微软雅黑" panose="020B0503020204020204" pitchFamily="34" charset="-122"/>
                <a:ea typeface="微软雅黑" panose="020B0503020204020204" pitchFamily="34" charset="-122"/>
              </a:rPr>
              <a:t>2</a:t>
            </a:r>
            <a:r>
              <a:rPr lang="en-US" altLang="zh-CN" sz="1050" b="1" dirty="0">
                <a:solidFill>
                  <a:srgbClr val="000000">
                    <a:lumMod val="75000"/>
                    <a:lumOff val="25000"/>
                  </a:srgbClr>
                </a:solidFill>
                <a:latin typeface="微软雅黑" panose="020B0503020204020204" pitchFamily="34" charset="-122"/>
                <a:ea typeface="微软雅黑" panose="020B0503020204020204" pitchFamily="34" charset="-122"/>
              </a:rPr>
              <a:t>S</a:t>
            </a:r>
            <a:r>
              <a:rPr lang="en-US" altLang="zh-CN" sz="1050" b="1" baseline="-25000" dirty="0">
                <a:solidFill>
                  <a:srgbClr val="000000">
                    <a:lumMod val="75000"/>
                    <a:lumOff val="25000"/>
                  </a:srgbClr>
                </a:solidFill>
                <a:latin typeface="微软雅黑" panose="020B0503020204020204" pitchFamily="34" charset="-122"/>
                <a:ea typeface="微软雅黑" panose="020B0503020204020204" pitchFamily="34" charset="-122"/>
              </a:rPr>
              <a:t>5</a:t>
            </a:r>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玻璃陶瓷导体</a:t>
            </a:r>
          </a:p>
        </p:txBody>
      </p:sp>
      <p:sp>
        <p:nvSpPr>
          <p:cNvPr id="27" name="文本框 26">
            <a:extLst>
              <a:ext uri="{FF2B5EF4-FFF2-40B4-BE49-F238E27FC236}">
                <a16:creationId xmlns:a16="http://schemas.microsoft.com/office/drawing/2014/main" id="{6E9C86E4-F515-59EF-F8B5-187FC17AEAE6}"/>
              </a:ext>
            </a:extLst>
          </p:cNvPr>
          <p:cNvSpPr txBox="1"/>
          <p:nvPr/>
        </p:nvSpPr>
        <p:spPr>
          <a:xfrm>
            <a:off x="7415552" y="4231792"/>
            <a:ext cx="942157" cy="577081"/>
          </a:xfrm>
          <a:prstGeom prst="rect">
            <a:avLst/>
          </a:prstGeom>
          <a:noFill/>
          <a:ln w="19050">
            <a:solidFill>
              <a:schemeClr val="bg1">
                <a:lumMod val="50000"/>
              </a:schemeClr>
            </a:solidFill>
          </a:ln>
        </p:spPr>
        <p:txBody>
          <a:bodyPr wrap="square" rtlCol="0">
            <a:spAutoFit/>
          </a:bodyPr>
          <a:lstStyle/>
          <a:p>
            <a:pPr defTabSz="457200"/>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达成至今最高的电导率</a:t>
            </a:r>
            <a:r>
              <a:rPr lang="en-US" altLang="zh-CN" sz="1050" b="1" dirty="0">
                <a:solidFill>
                  <a:srgbClr val="000000">
                    <a:lumMod val="75000"/>
                    <a:lumOff val="25000"/>
                  </a:srgbClr>
                </a:solidFill>
                <a:latin typeface="微软雅黑" panose="020B0503020204020204" pitchFamily="34" charset="-122"/>
                <a:ea typeface="微软雅黑" panose="020B0503020204020204" pitchFamily="34" charset="-122"/>
              </a:rPr>
              <a:t>25mS cm</a:t>
            </a:r>
            <a:r>
              <a:rPr lang="en-US" altLang="zh-CN" sz="1050" b="1" baseline="30000" dirty="0">
                <a:solidFill>
                  <a:srgbClr val="000000">
                    <a:lumMod val="75000"/>
                    <a:lumOff val="25000"/>
                  </a:srgbClr>
                </a:solidFill>
                <a:latin typeface="微软雅黑" panose="020B0503020204020204" pitchFamily="34" charset="-122"/>
                <a:ea typeface="微软雅黑" panose="020B0503020204020204" pitchFamily="34" charset="-122"/>
              </a:rPr>
              <a:t>-1</a:t>
            </a:r>
            <a:r>
              <a:rPr lang="zh-CN" altLang="en-US" sz="1050" b="1" baseline="30000" dirty="0">
                <a:solidFill>
                  <a:srgbClr val="000000">
                    <a:lumMod val="75000"/>
                    <a:lumOff val="25000"/>
                  </a:srgbClr>
                </a:solidFill>
                <a:latin typeface="微软雅黑" panose="020B0503020204020204" pitchFamily="34" charset="-122"/>
                <a:ea typeface="微软雅黑" panose="020B0503020204020204" pitchFamily="34" charset="-122"/>
              </a:rPr>
              <a:t>，</a:t>
            </a:r>
          </a:p>
        </p:txBody>
      </p:sp>
      <p:sp>
        <p:nvSpPr>
          <p:cNvPr id="28" name="文本框 27">
            <a:extLst>
              <a:ext uri="{FF2B5EF4-FFF2-40B4-BE49-F238E27FC236}">
                <a16:creationId xmlns:a16="http://schemas.microsoft.com/office/drawing/2014/main" id="{0246B4EC-F7AD-32EA-598F-1A2C056FC9B6}"/>
              </a:ext>
            </a:extLst>
          </p:cNvPr>
          <p:cNvSpPr txBox="1"/>
          <p:nvPr/>
        </p:nvSpPr>
        <p:spPr>
          <a:xfrm>
            <a:off x="9471233" y="4280993"/>
            <a:ext cx="942157" cy="577081"/>
          </a:xfrm>
          <a:prstGeom prst="rect">
            <a:avLst/>
          </a:prstGeom>
          <a:noFill/>
          <a:ln w="19050">
            <a:solidFill>
              <a:schemeClr val="bg1">
                <a:lumMod val="50000"/>
              </a:schemeClr>
            </a:solidFill>
          </a:ln>
        </p:spPr>
        <p:txBody>
          <a:bodyPr wrap="square" rtlCol="0">
            <a:spAutoFit/>
          </a:bodyPr>
          <a:lstStyle/>
          <a:p>
            <a:pPr defTabSz="457200"/>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发现硫银锗矿锂超离子导体家族</a:t>
            </a:r>
          </a:p>
        </p:txBody>
      </p:sp>
      <p:sp>
        <p:nvSpPr>
          <p:cNvPr id="29" name="文本框 28">
            <a:extLst>
              <a:ext uri="{FF2B5EF4-FFF2-40B4-BE49-F238E27FC236}">
                <a16:creationId xmlns:a16="http://schemas.microsoft.com/office/drawing/2014/main" id="{35A237F8-1A2D-819E-197E-42300DEABEFD}"/>
              </a:ext>
            </a:extLst>
          </p:cNvPr>
          <p:cNvSpPr txBox="1"/>
          <p:nvPr/>
        </p:nvSpPr>
        <p:spPr>
          <a:xfrm>
            <a:off x="8429867" y="4196673"/>
            <a:ext cx="942157" cy="738664"/>
          </a:xfrm>
          <a:prstGeom prst="rect">
            <a:avLst/>
          </a:prstGeom>
          <a:noFill/>
          <a:ln w="19050">
            <a:solidFill>
              <a:schemeClr val="bg1">
                <a:lumMod val="50000"/>
              </a:schemeClr>
            </a:solidFill>
          </a:ln>
        </p:spPr>
        <p:txBody>
          <a:bodyPr wrap="square" rtlCol="0">
            <a:spAutoFit/>
          </a:bodyPr>
          <a:lstStyle/>
          <a:p>
            <a:pPr defTabSz="457200"/>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利用第一性原理较为准确预测电导率</a:t>
            </a:r>
            <a:endParaRPr lang="zh-CN" altLang="en-US" sz="1050" b="1" baseline="30000" dirty="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30" name="文本框 29">
            <a:extLst>
              <a:ext uri="{FF2B5EF4-FFF2-40B4-BE49-F238E27FC236}">
                <a16:creationId xmlns:a16="http://schemas.microsoft.com/office/drawing/2014/main" id="{C6F88106-1618-5A3A-006A-88FB81E84AE8}"/>
              </a:ext>
            </a:extLst>
          </p:cNvPr>
          <p:cNvSpPr txBox="1"/>
          <p:nvPr/>
        </p:nvSpPr>
        <p:spPr>
          <a:xfrm>
            <a:off x="10502281" y="4277464"/>
            <a:ext cx="942157" cy="738664"/>
          </a:xfrm>
          <a:prstGeom prst="rect">
            <a:avLst/>
          </a:prstGeom>
          <a:noFill/>
          <a:ln w="19050">
            <a:solidFill>
              <a:schemeClr val="bg1">
                <a:lumMod val="50000"/>
              </a:schemeClr>
            </a:solidFill>
          </a:ln>
        </p:spPr>
        <p:txBody>
          <a:bodyPr wrap="square" rtlCol="0">
            <a:spAutoFit/>
          </a:bodyPr>
          <a:lstStyle/>
          <a:p>
            <a:pPr defTabSz="457200"/>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软酸</a:t>
            </a:r>
            <a:r>
              <a:rPr lang="en-US" altLang="zh-CN" sz="1050" b="1" dirty="0">
                <a:solidFill>
                  <a:srgbClr val="000000">
                    <a:lumMod val="75000"/>
                    <a:lumOff val="25000"/>
                  </a:srgbClr>
                </a:solidFill>
                <a:latin typeface="微软雅黑" panose="020B0503020204020204" pitchFamily="34" charset="-122"/>
                <a:ea typeface="微软雅黑" panose="020B0503020204020204" pitchFamily="34" charset="-122"/>
              </a:rPr>
              <a:t>Sb</a:t>
            </a:r>
            <a:r>
              <a:rPr lang="zh-CN" altLang="en-US" sz="1050" b="1" dirty="0">
                <a:solidFill>
                  <a:srgbClr val="000000">
                    <a:lumMod val="75000"/>
                    <a:lumOff val="25000"/>
                  </a:srgbClr>
                </a:solidFill>
                <a:latin typeface="微软雅黑" panose="020B0503020204020204" pitchFamily="34" charset="-122"/>
                <a:ea typeface="微软雅黑" panose="020B0503020204020204" pitchFamily="34" charset="-122"/>
              </a:rPr>
              <a:t>取代锂锗磷硫电解质，提高空气稳定性</a:t>
            </a:r>
            <a:endParaRPr lang="zh-CN" altLang="en-US" sz="1050" b="1" baseline="30000" dirty="0">
              <a:solidFill>
                <a:srgbClr val="000000">
                  <a:lumMod val="75000"/>
                  <a:lumOff val="25000"/>
                </a:srgbClr>
              </a:solidFill>
              <a:latin typeface="微软雅黑" panose="020B0503020204020204" pitchFamily="34" charset="-122"/>
              <a:ea typeface="微软雅黑" panose="020B0503020204020204" pitchFamily="34" charset="-122"/>
            </a:endParaRPr>
          </a:p>
        </p:txBody>
      </p:sp>
      <p:sp>
        <p:nvSpPr>
          <p:cNvPr id="32" name="文本框 31">
            <a:extLst>
              <a:ext uri="{FF2B5EF4-FFF2-40B4-BE49-F238E27FC236}">
                <a16:creationId xmlns:a16="http://schemas.microsoft.com/office/drawing/2014/main" id="{4EC02DF5-1B00-3CA5-AA21-55CFD4E74B3E}"/>
              </a:ext>
            </a:extLst>
          </p:cNvPr>
          <p:cNvSpPr txBox="1"/>
          <p:nvPr/>
        </p:nvSpPr>
        <p:spPr>
          <a:xfrm>
            <a:off x="437822" y="3807254"/>
            <a:ext cx="2508069" cy="338554"/>
          </a:xfrm>
          <a:prstGeom prst="rect">
            <a:avLst/>
          </a:prstGeom>
          <a:noFill/>
          <a:ln>
            <a:noFill/>
          </a:ln>
        </p:spPr>
        <p:txBody>
          <a:bodyPr wrap="square">
            <a:spAutoFit/>
          </a:bodyPr>
          <a:lstStyle/>
          <a:p>
            <a:r>
              <a:rPr lang="zh-CN" altLang="en-US" sz="1600" b="1" i="0" dirty="0">
                <a:solidFill>
                  <a:srgbClr val="C00000"/>
                </a:solidFill>
                <a:effectLst/>
                <a:latin typeface="微软雅黑" panose="020B0503020204020204" pitchFamily="34" charset="-122"/>
                <a:ea typeface="微软雅黑" panose="020B0503020204020204" pitchFamily="34" charset="-122"/>
              </a:rPr>
              <a:t>硫化物电解质发展历史：</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33" name="文本框 32">
            <a:extLst>
              <a:ext uri="{FF2B5EF4-FFF2-40B4-BE49-F238E27FC236}">
                <a16:creationId xmlns:a16="http://schemas.microsoft.com/office/drawing/2014/main" id="{29C3C5F0-FB39-5867-776C-309CE94A7D51}"/>
              </a:ext>
            </a:extLst>
          </p:cNvPr>
          <p:cNvSpPr txBox="1"/>
          <p:nvPr/>
        </p:nvSpPr>
        <p:spPr>
          <a:xfrm>
            <a:off x="5467151" y="2380464"/>
            <a:ext cx="6147589" cy="613694"/>
          </a:xfrm>
          <a:prstGeom prst="rect">
            <a:avLst/>
          </a:prstGeom>
          <a:noFill/>
          <a:ln>
            <a:noFill/>
          </a:ln>
        </p:spPr>
        <p:txBody>
          <a:bodyPr wrap="square">
            <a:spAutoFit/>
          </a:bodyPr>
          <a:lstStyle/>
          <a:p>
            <a:pPr>
              <a:lnSpc>
                <a:spcPct val="150000"/>
              </a:lnSpc>
            </a:pPr>
            <a:r>
              <a:rPr lang="zh-CN" altLang="en-US" sz="1200" b="1" dirty="0">
                <a:effectLst/>
                <a:latin typeface="微软雅黑" panose="020B0503020204020204" pitchFamily="34" charset="-122"/>
                <a:ea typeface="微软雅黑" panose="020B0503020204020204" pitchFamily="34" charset="-122"/>
              </a:rPr>
              <a:t>由于硫化物电解质对空气中水分非常敏感， 目前硫化物固态电解质的合成主要在封闭体</a:t>
            </a:r>
          </a:p>
          <a:p>
            <a:pPr>
              <a:lnSpc>
                <a:spcPct val="150000"/>
              </a:lnSpc>
            </a:pPr>
            <a:r>
              <a:rPr lang="zh-CN" altLang="en-US" sz="1200" b="1" dirty="0">
                <a:effectLst/>
                <a:latin typeface="微软雅黑" panose="020B0503020204020204" pitchFamily="34" charset="-122"/>
                <a:ea typeface="微软雅黑" panose="020B0503020204020204" pitchFamily="34" charset="-122"/>
              </a:rPr>
              <a:t>系或者惰性气氛保护下完成，分为机械球磨法、高温固相反应法和液相合成法。</a:t>
            </a:r>
            <a:endParaRPr lang="en-US" altLang="zh-CN" sz="1200" b="1" dirty="0">
              <a:effectLst/>
              <a:latin typeface="微软雅黑" panose="020B0503020204020204" pitchFamily="34" charset="-122"/>
              <a:ea typeface="微软雅黑" panose="020B0503020204020204" pitchFamily="34" charset="-122"/>
            </a:endParaRPr>
          </a:p>
        </p:txBody>
      </p:sp>
      <p:graphicFrame>
        <p:nvGraphicFramePr>
          <p:cNvPr id="34" name="表格 33">
            <a:extLst>
              <a:ext uri="{FF2B5EF4-FFF2-40B4-BE49-F238E27FC236}">
                <a16:creationId xmlns:a16="http://schemas.microsoft.com/office/drawing/2014/main" id="{10D6D4C3-170F-597F-DDE3-B83F30BFBCF6}"/>
              </a:ext>
            </a:extLst>
          </p:cNvPr>
          <p:cNvGraphicFramePr>
            <a:graphicFrameLocks noGrp="1"/>
          </p:cNvGraphicFramePr>
          <p:nvPr>
            <p:extLst>
              <p:ext uri="{D42A27DB-BD31-4B8C-83A1-F6EECF244321}">
                <p14:modId xmlns:p14="http://schemas.microsoft.com/office/powerpoint/2010/main" val="583078645"/>
              </p:ext>
            </p:extLst>
          </p:nvPr>
        </p:nvGraphicFramePr>
        <p:xfrm>
          <a:off x="5580742" y="3006897"/>
          <a:ext cx="5905864" cy="962025"/>
        </p:xfrm>
        <a:graphic>
          <a:graphicData uri="http://schemas.openxmlformats.org/drawingml/2006/table">
            <a:tbl>
              <a:tblPr>
                <a:tableStyleId>{1FECB4D8-DB02-4DC6-A0A2-4F2EBAE1DC90}</a:tableStyleId>
              </a:tblPr>
              <a:tblGrid>
                <a:gridCol w="1640923">
                  <a:extLst>
                    <a:ext uri="{9D8B030D-6E8A-4147-A177-3AD203B41FA5}">
                      <a16:colId xmlns:a16="http://schemas.microsoft.com/office/drawing/2014/main" val="3452761505"/>
                    </a:ext>
                  </a:extLst>
                </a:gridCol>
                <a:gridCol w="828275">
                  <a:extLst>
                    <a:ext uri="{9D8B030D-6E8A-4147-A177-3AD203B41FA5}">
                      <a16:colId xmlns:a16="http://schemas.microsoft.com/office/drawing/2014/main" val="1765816224"/>
                    </a:ext>
                  </a:extLst>
                </a:gridCol>
                <a:gridCol w="1780116">
                  <a:extLst>
                    <a:ext uri="{9D8B030D-6E8A-4147-A177-3AD203B41FA5}">
                      <a16:colId xmlns:a16="http://schemas.microsoft.com/office/drawing/2014/main" val="1833348428"/>
                    </a:ext>
                  </a:extLst>
                </a:gridCol>
                <a:gridCol w="828275">
                  <a:extLst>
                    <a:ext uri="{9D8B030D-6E8A-4147-A177-3AD203B41FA5}">
                      <a16:colId xmlns:a16="http://schemas.microsoft.com/office/drawing/2014/main" val="2008630868"/>
                    </a:ext>
                  </a:extLst>
                </a:gridCol>
                <a:gridCol w="828275">
                  <a:extLst>
                    <a:ext uri="{9D8B030D-6E8A-4147-A177-3AD203B41FA5}">
                      <a16:colId xmlns:a16="http://schemas.microsoft.com/office/drawing/2014/main" val="151870870"/>
                    </a:ext>
                  </a:extLst>
                </a:gridCol>
              </a:tblGrid>
              <a:tr h="184153">
                <a:tc>
                  <a:txBody>
                    <a:bodyPr/>
                    <a:lstStyle/>
                    <a:p>
                      <a:pPr algn="ctr" fontAlgn="b"/>
                      <a:r>
                        <a:rPr lang="zh-CN" altLang="en-US" sz="1200" b="1" u="none" strike="noStrike" dirty="0">
                          <a:solidFill>
                            <a:srgbClr val="000000"/>
                          </a:solidFill>
                          <a:effectLst/>
                          <a:latin typeface="微软雅黑" panose="020B0503020204020204" pitchFamily="34" charset="-122"/>
                          <a:ea typeface="微软雅黑" panose="020B0503020204020204" pitchFamily="34" charset="-122"/>
                        </a:rPr>
                        <a:t>合成方法</a:t>
                      </a:r>
                      <a:endParaRPr lang="zh-CN" alt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200" b="1" u="none" strike="noStrike" dirty="0">
                          <a:solidFill>
                            <a:srgbClr val="000000"/>
                          </a:solidFill>
                          <a:effectLst/>
                          <a:latin typeface="微软雅黑" panose="020B0503020204020204" pitchFamily="34" charset="-122"/>
                          <a:ea typeface="微软雅黑" panose="020B0503020204020204" pitchFamily="34" charset="-122"/>
                        </a:rPr>
                        <a:t>操作步骤</a:t>
                      </a:r>
                      <a:endParaRPr lang="zh-CN" alt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200" b="1" u="none" strike="noStrike" dirty="0">
                          <a:solidFill>
                            <a:srgbClr val="000000"/>
                          </a:solidFill>
                          <a:effectLst/>
                          <a:latin typeface="微软雅黑" panose="020B0503020204020204" pitchFamily="34" charset="-122"/>
                          <a:ea typeface="微软雅黑" panose="020B0503020204020204" pitchFamily="34" charset="-122"/>
                        </a:rPr>
                        <a:t>离子电导率</a:t>
                      </a:r>
                      <a:r>
                        <a:rPr lang="en-US" altLang="zh-CN" sz="1200" b="1" u="none" strike="noStrike" dirty="0">
                          <a:solidFill>
                            <a:srgbClr val="000000"/>
                          </a:solidFill>
                          <a:effectLst/>
                          <a:latin typeface="微软雅黑" panose="020B0503020204020204" pitchFamily="34" charset="-122"/>
                          <a:ea typeface="微软雅黑" panose="020B0503020204020204" pitchFamily="34" charset="-122"/>
                        </a:rPr>
                        <a:t>/</a:t>
                      </a:r>
                      <a:r>
                        <a:rPr lang="en-US" sz="1200" b="1" u="none" strike="noStrike" dirty="0">
                          <a:solidFill>
                            <a:srgbClr val="000000"/>
                          </a:solidFill>
                          <a:effectLst/>
                          <a:latin typeface="微软雅黑" panose="020B0503020204020204" pitchFamily="34" charset="-122"/>
                          <a:ea typeface="微软雅黑" panose="020B0503020204020204" pitchFamily="34" charset="-122"/>
                        </a:rPr>
                        <a:t>S•cm-1</a:t>
                      </a:r>
                      <a:endParaRPr 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200" b="1" u="none" strike="noStrike" dirty="0">
                          <a:solidFill>
                            <a:srgbClr val="000000"/>
                          </a:solidFill>
                          <a:effectLst/>
                          <a:latin typeface="微软雅黑" panose="020B0503020204020204" pitchFamily="34" charset="-122"/>
                          <a:ea typeface="微软雅黑" panose="020B0503020204020204" pitchFamily="34" charset="-122"/>
                        </a:rPr>
                        <a:t>操作环境</a:t>
                      </a:r>
                      <a:endParaRPr lang="zh-CN" alt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200" b="1" u="none" strike="noStrike" dirty="0">
                          <a:solidFill>
                            <a:srgbClr val="000000"/>
                          </a:solidFill>
                          <a:effectLst/>
                          <a:latin typeface="微软雅黑" panose="020B0503020204020204" pitchFamily="34" charset="-122"/>
                          <a:ea typeface="微软雅黑" panose="020B0503020204020204" pitchFamily="34" charset="-122"/>
                        </a:rPr>
                        <a:t>生产规模</a:t>
                      </a:r>
                      <a:endParaRPr lang="zh-CN" altLang="en-US" sz="1200" b="1"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2631754059"/>
                  </a:ext>
                </a:extLst>
              </a:tr>
              <a:tr h="184153">
                <a:tc>
                  <a:txBody>
                    <a:bodyPr/>
                    <a:lstStyle/>
                    <a:p>
                      <a:pPr algn="ctr" fontAlgn="b"/>
                      <a:r>
                        <a:rPr lang="zh-CN" altLang="en-US" sz="1200" b="0" u="none" strike="noStrike" dirty="0">
                          <a:solidFill>
                            <a:srgbClr val="000000"/>
                          </a:solidFill>
                          <a:effectLst/>
                          <a:latin typeface="微软雅黑" panose="020B0503020204020204" pitchFamily="34" charset="-122"/>
                          <a:ea typeface="微软雅黑" panose="020B0503020204020204" pitchFamily="34" charset="-122"/>
                        </a:rPr>
                        <a:t>机械球磨</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复杂</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en-US" altLang="zh-CN" sz="1050" b="0" u="none" strike="noStrike" dirty="0">
                          <a:solidFill>
                            <a:srgbClr val="000000"/>
                          </a:solidFill>
                          <a:effectLst/>
                          <a:latin typeface="微软雅黑" panose="020B0503020204020204" pitchFamily="34" charset="-122"/>
                          <a:ea typeface="微软雅黑" panose="020B0503020204020204" pitchFamily="34" charset="-122"/>
                        </a:rPr>
                        <a:t>&lt;10</a:t>
                      </a:r>
                      <a:r>
                        <a:rPr lang="en-US" altLang="zh-CN" sz="1050" b="0" u="none" strike="noStrike" baseline="30000" dirty="0">
                          <a:solidFill>
                            <a:srgbClr val="000000"/>
                          </a:solidFill>
                          <a:effectLst/>
                          <a:latin typeface="微软雅黑" panose="020B0503020204020204" pitchFamily="34" charset="-122"/>
                          <a:ea typeface="微软雅黑" panose="020B0503020204020204" pitchFamily="34" charset="-122"/>
                        </a:rPr>
                        <a:t>-3</a:t>
                      </a:r>
                      <a:endParaRPr lang="en-US" altLang="zh-CN" sz="1050" b="0" i="0" u="none" strike="noStrike" baseline="30000"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友好</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较小</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84905863"/>
                  </a:ext>
                </a:extLst>
              </a:tr>
              <a:tr h="184153">
                <a:tc>
                  <a:txBody>
                    <a:bodyPr/>
                    <a:lstStyle/>
                    <a:p>
                      <a:pPr algn="ctr" fontAlgn="b"/>
                      <a:r>
                        <a:rPr lang="zh-CN" altLang="en-US" sz="1200" b="0" u="none" strike="noStrike" dirty="0">
                          <a:solidFill>
                            <a:srgbClr val="000000"/>
                          </a:solidFill>
                          <a:effectLst/>
                          <a:latin typeface="微软雅黑" panose="020B0503020204020204" pitchFamily="34" charset="-122"/>
                          <a:ea typeface="微软雅黑" panose="020B0503020204020204" pitchFamily="34" charset="-122"/>
                        </a:rPr>
                        <a:t>机械球磨后退火</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复杂</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en-US" altLang="zh-CN" sz="1050" b="0" u="none" strike="noStrike" dirty="0">
                          <a:solidFill>
                            <a:srgbClr val="000000"/>
                          </a:solidFill>
                          <a:effectLst/>
                          <a:latin typeface="微软雅黑" panose="020B0503020204020204" pitchFamily="34" charset="-122"/>
                          <a:ea typeface="微软雅黑" panose="020B0503020204020204" pitchFamily="34" charset="-122"/>
                        </a:rPr>
                        <a:t>&gt;10</a:t>
                      </a:r>
                      <a:r>
                        <a:rPr lang="en-US" altLang="zh-CN" sz="1050" b="0" u="none" strike="noStrike" baseline="30000" dirty="0">
                          <a:solidFill>
                            <a:srgbClr val="000000"/>
                          </a:solidFill>
                          <a:effectLst/>
                          <a:latin typeface="微软雅黑" panose="020B0503020204020204" pitchFamily="34" charset="-122"/>
                          <a:ea typeface="微软雅黑" panose="020B0503020204020204" pitchFamily="34" charset="-122"/>
                        </a:rPr>
                        <a:t>-3</a:t>
                      </a:r>
                      <a:endParaRPr lang="en-US" altLang="zh-CN" sz="1050" b="0" i="0" u="none" strike="noStrike" baseline="30000"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友好</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较小</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642979571"/>
                  </a:ext>
                </a:extLst>
              </a:tr>
              <a:tr h="184153">
                <a:tc>
                  <a:txBody>
                    <a:bodyPr/>
                    <a:lstStyle/>
                    <a:p>
                      <a:pPr algn="ctr" fontAlgn="b"/>
                      <a:r>
                        <a:rPr lang="zh-CN" altLang="en-US" sz="1200" b="0" u="none" strike="noStrike" dirty="0">
                          <a:solidFill>
                            <a:srgbClr val="000000"/>
                          </a:solidFill>
                          <a:effectLst/>
                          <a:latin typeface="微软雅黑" panose="020B0503020204020204" pitchFamily="34" charset="-122"/>
                          <a:ea typeface="微软雅黑" panose="020B0503020204020204" pitchFamily="34" charset="-122"/>
                        </a:rPr>
                        <a:t>高温固相合成</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简单</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en-US" altLang="zh-CN" sz="1050" b="0" u="none" strike="noStrike" dirty="0">
                          <a:solidFill>
                            <a:srgbClr val="000000"/>
                          </a:solidFill>
                          <a:effectLst/>
                          <a:latin typeface="微软雅黑" panose="020B0503020204020204" pitchFamily="34" charset="-122"/>
                          <a:ea typeface="微软雅黑" panose="020B0503020204020204" pitchFamily="34" charset="-122"/>
                        </a:rPr>
                        <a:t>&gt;10</a:t>
                      </a:r>
                      <a:r>
                        <a:rPr lang="en-US" altLang="zh-CN" sz="1050" b="0" u="none" strike="noStrike" baseline="30000" dirty="0">
                          <a:solidFill>
                            <a:srgbClr val="000000"/>
                          </a:solidFill>
                          <a:effectLst/>
                          <a:latin typeface="微软雅黑" panose="020B0503020204020204" pitchFamily="34" charset="-122"/>
                          <a:ea typeface="微软雅黑" panose="020B0503020204020204" pitchFamily="34" charset="-122"/>
                        </a:rPr>
                        <a:t>-3</a:t>
                      </a:r>
                      <a:endParaRPr lang="en-US" altLang="zh-CN" sz="1050" b="0" i="0" u="none" strike="noStrike" baseline="30000"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友好</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较大</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2834155780"/>
                  </a:ext>
                </a:extLst>
              </a:tr>
              <a:tr h="185930">
                <a:tc>
                  <a:txBody>
                    <a:bodyPr/>
                    <a:lstStyle/>
                    <a:p>
                      <a:pPr algn="ctr" fontAlgn="b"/>
                      <a:r>
                        <a:rPr lang="zh-CN" altLang="en-US" sz="1200" b="0" u="none" strike="noStrike" dirty="0">
                          <a:solidFill>
                            <a:srgbClr val="000000"/>
                          </a:solidFill>
                          <a:effectLst/>
                          <a:latin typeface="微软雅黑" panose="020B0503020204020204" pitchFamily="34" charset="-122"/>
                          <a:ea typeface="微软雅黑" panose="020B0503020204020204" pitchFamily="34" charset="-122"/>
                        </a:rPr>
                        <a:t>液相合成</a:t>
                      </a:r>
                      <a:endParaRPr lang="zh-CN" altLang="en-US" sz="12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复杂</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en-US" altLang="zh-CN" sz="1050" b="0" u="none" strike="noStrike" dirty="0">
                          <a:solidFill>
                            <a:srgbClr val="000000"/>
                          </a:solidFill>
                          <a:effectLst/>
                          <a:latin typeface="微软雅黑" panose="020B0503020204020204" pitchFamily="34" charset="-122"/>
                          <a:ea typeface="微软雅黑" panose="020B0503020204020204" pitchFamily="34" charset="-122"/>
                        </a:rPr>
                        <a:t>&lt;10</a:t>
                      </a:r>
                      <a:r>
                        <a:rPr lang="en-US" altLang="zh-CN" sz="1050" b="0" u="none" strike="noStrike" baseline="30000" dirty="0">
                          <a:solidFill>
                            <a:srgbClr val="000000"/>
                          </a:solidFill>
                          <a:effectLst/>
                          <a:latin typeface="微软雅黑" panose="020B0503020204020204" pitchFamily="34" charset="-122"/>
                          <a:ea typeface="微软雅黑" panose="020B0503020204020204" pitchFamily="34" charset="-122"/>
                        </a:rPr>
                        <a:t>-4</a:t>
                      </a:r>
                      <a:endParaRPr lang="en-US" altLang="zh-CN" sz="1050" b="0" i="0" u="none" strike="noStrike" baseline="30000"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苛刻</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较大</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2277542241"/>
                  </a:ext>
                </a:extLst>
              </a:tr>
            </a:tbl>
          </a:graphicData>
        </a:graphic>
      </p:graphicFrame>
    </p:spTree>
    <p:extLst>
      <p:ext uri="{BB962C8B-B14F-4D97-AF65-F5344CB8AC3E}">
        <p14:creationId xmlns:p14="http://schemas.microsoft.com/office/powerpoint/2010/main" val="3101525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523189" y="237751"/>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固态电池发展现状</a:t>
            </a:r>
          </a:p>
        </p:txBody>
      </p:sp>
      <p:sp>
        <p:nvSpPr>
          <p:cNvPr id="111" name="文本框 110">
            <a:extLst>
              <a:ext uri="{FF2B5EF4-FFF2-40B4-BE49-F238E27FC236}">
                <a16:creationId xmlns:a16="http://schemas.microsoft.com/office/drawing/2014/main" id="{212CD88C-8338-704B-B082-7026922A3555}"/>
              </a:ext>
            </a:extLst>
          </p:cNvPr>
          <p:cNvSpPr txBox="1"/>
          <p:nvPr/>
        </p:nvSpPr>
        <p:spPr>
          <a:xfrm>
            <a:off x="365718" y="968262"/>
            <a:ext cx="10649023" cy="523220"/>
          </a:xfrm>
          <a:prstGeom prst="rect">
            <a:avLst/>
          </a:prstGeom>
          <a:noFill/>
        </p:spPr>
        <p:txBody>
          <a:bodyPr wrap="square" rtlCol="0">
            <a:spAutoFit/>
          </a:bodyPr>
          <a:lstStyle/>
          <a:p>
            <a:r>
              <a:rPr lang="zh-CN" altLang="en-US" sz="2800" b="1" dirty="0">
                <a:solidFill>
                  <a:srgbClr val="000000"/>
                </a:solidFill>
                <a:latin typeface="Calibri"/>
                <a:ea typeface="微软雅黑"/>
              </a:rPr>
              <a:t>虽然政策扶持，但商业落地尚需时日</a:t>
            </a:r>
          </a:p>
        </p:txBody>
      </p:sp>
      <p:sp>
        <p:nvSpPr>
          <p:cNvPr id="114" name="文本框 113">
            <a:extLst>
              <a:ext uri="{FF2B5EF4-FFF2-40B4-BE49-F238E27FC236}">
                <a16:creationId xmlns:a16="http://schemas.microsoft.com/office/drawing/2014/main" id="{7F370A12-E9FB-FCFC-274E-366A17E287D6}"/>
              </a:ext>
            </a:extLst>
          </p:cNvPr>
          <p:cNvSpPr txBox="1"/>
          <p:nvPr/>
        </p:nvSpPr>
        <p:spPr>
          <a:xfrm>
            <a:off x="364127" y="1503289"/>
            <a:ext cx="11430042" cy="923330"/>
          </a:xfrm>
          <a:prstGeom prst="rect">
            <a:avLst/>
          </a:prstGeom>
          <a:noFill/>
        </p:spPr>
        <p:txBody>
          <a:bodyPr wrap="square" rtlCol="0">
            <a:spAutoFit/>
          </a:bodyPr>
          <a:lstStyle/>
          <a:p>
            <a:r>
              <a:rPr lang="zh-CN" altLang="en-US" dirty="0">
                <a:solidFill>
                  <a:srgbClr val="000000">
                    <a:lumMod val="50000"/>
                    <a:lumOff val="50000"/>
                  </a:srgbClr>
                </a:solidFill>
                <a:latin typeface="Calibri"/>
                <a:ea typeface="微软雅黑"/>
              </a:rPr>
              <a:t>全固态电池有望从根本上解决安全问题并显著提高电池能量密度。鉴于此，近年来我国政府多次通过政策鼓励发展固态锂电池。例如</a:t>
            </a:r>
            <a:r>
              <a:rPr lang="en-US" altLang="zh-CN" dirty="0">
                <a:solidFill>
                  <a:srgbClr val="000000">
                    <a:lumMod val="50000"/>
                    <a:lumOff val="50000"/>
                  </a:srgbClr>
                </a:solidFill>
                <a:latin typeface="Calibri"/>
                <a:ea typeface="微软雅黑"/>
              </a:rPr>
              <a:t>《</a:t>
            </a:r>
            <a:r>
              <a:rPr lang="zh-CN" altLang="en-US" dirty="0">
                <a:solidFill>
                  <a:srgbClr val="000000">
                    <a:lumMod val="50000"/>
                    <a:lumOff val="50000"/>
                  </a:srgbClr>
                </a:solidFill>
                <a:latin typeface="Calibri"/>
                <a:ea typeface="微软雅黑"/>
              </a:rPr>
              <a:t>新能源汽车产业发展规划</a:t>
            </a:r>
            <a:r>
              <a:rPr lang="en-US" altLang="zh-CN" dirty="0">
                <a:solidFill>
                  <a:srgbClr val="000000">
                    <a:lumMod val="50000"/>
                    <a:lumOff val="50000"/>
                  </a:srgbClr>
                </a:solidFill>
                <a:latin typeface="Calibri"/>
                <a:ea typeface="微软雅黑"/>
              </a:rPr>
              <a:t>(2021—2035</a:t>
            </a:r>
            <a:r>
              <a:rPr lang="zh-CN" altLang="en-US" dirty="0">
                <a:solidFill>
                  <a:srgbClr val="000000">
                    <a:lumMod val="50000"/>
                    <a:lumOff val="50000"/>
                  </a:srgbClr>
                </a:solidFill>
                <a:latin typeface="Calibri"/>
                <a:ea typeface="微软雅黑"/>
              </a:rPr>
              <a:t>年</a:t>
            </a:r>
            <a:r>
              <a:rPr lang="en-US" altLang="zh-CN" dirty="0">
                <a:solidFill>
                  <a:srgbClr val="000000">
                    <a:lumMod val="50000"/>
                    <a:lumOff val="50000"/>
                  </a:srgbClr>
                </a:solidFill>
                <a:latin typeface="Calibri"/>
                <a:ea typeface="微软雅黑"/>
              </a:rPr>
              <a:t>)》</a:t>
            </a:r>
            <a:r>
              <a:rPr lang="zh-CN" altLang="en-US" dirty="0">
                <a:solidFill>
                  <a:srgbClr val="000000">
                    <a:lumMod val="50000"/>
                    <a:lumOff val="50000"/>
                  </a:srgbClr>
                </a:solidFill>
                <a:latin typeface="Calibri"/>
                <a:ea typeface="微软雅黑"/>
              </a:rPr>
              <a:t>和</a:t>
            </a:r>
            <a:r>
              <a:rPr lang="en-US" altLang="zh-CN" dirty="0">
                <a:solidFill>
                  <a:srgbClr val="000000">
                    <a:lumMod val="50000"/>
                    <a:lumOff val="50000"/>
                  </a:srgbClr>
                </a:solidFill>
                <a:latin typeface="Calibri"/>
                <a:ea typeface="微软雅黑"/>
              </a:rPr>
              <a:t>《</a:t>
            </a:r>
            <a:r>
              <a:rPr lang="zh-CN" altLang="en-US" dirty="0">
                <a:solidFill>
                  <a:srgbClr val="000000">
                    <a:lumMod val="50000"/>
                    <a:lumOff val="50000"/>
                  </a:srgbClr>
                </a:solidFill>
                <a:latin typeface="Calibri"/>
                <a:ea typeface="微软雅黑"/>
              </a:rPr>
              <a:t>节能与新能源汽车技术路线图</a:t>
            </a:r>
            <a:r>
              <a:rPr lang="en-US" altLang="zh-CN" dirty="0">
                <a:solidFill>
                  <a:srgbClr val="000000">
                    <a:lumMod val="50000"/>
                    <a:lumOff val="50000"/>
                  </a:srgbClr>
                </a:solidFill>
                <a:latin typeface="Calibri"/>
                <a:ea typeface="微软雅黑"/>
              </a:rPr>
              <a:t>2.0》</a:t>
            </a:r>
            <a:r>
              <a:rPr lang="zh-CN" altLang="en-US" dirty="0">
                <a:solidFill>
                  <a:srgbClr val="000000">
                    <a:lumMod val="50000"/>
                    <a:lumOff val="50000"/>
                  </a:srgbClr>
                </a:solidFill>
                <a:latin typeface="Calibri"/>
                <a:ea typeface="微软雅黑"/>
              </a:rPr>
              <a:t>。但目前产业技术研发仍存在部分问题，距离商业落地需要更多发展时间。</a:t>
            </a:r>
          </a:p>
        </p:txBody>
      </p:sp>
      <p:sp>
        <p:nvSpPr>
          <p:cNvPr id="56" name="文本占位符 1">
            <a:extLst>
              <a:ext uri="{FF2B5EF4-FFF2-40B4-BE49-F238E27FC236}">
                <a16:creationId xmlns:a16="http://schemas.microsoft.com/office/drawing/2014/main" id="{188EEF07-C81C-AF3D-1140-4AB6D5401898}"/>
              </a:ext>
            </a:extLst>
          </p:cNvPr>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信息</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来源：科瑞咨询调研</a:t>
            </a:r>
          </a:p>
        </p:txBody>
      </p:sp>
      <p:sp>
        <p:nvSpPr>
          <p:cNvPr id="2" name="文本框 1">
            <a:extLst>
              <a:ext uri="{FF2B5EF4-FFF2-40B4-BE49-F238E27FC236}">
                <a16:creationId xmlns:a16="http://schemas.microsoft.com/office/drawing/2014/main" id="{9F2CE335-3863-A1F9-2EE8-68AE3F8F9AC6}"/>
              </a:ext>
            </a:extLst>
          </p:cNvPr>
          <p:cNvSpPr txBox="1"/>
          <p:nvPr/>
        </p:nvSpPr>
        <p:spPr>
          <a:xfrm>
            <a:off x="6828222" y="3155177"/>
            <a:ext cx="5113925" cy="3462486"/>
          </a:xfrm>
          <a:prstGeom prst="rect">
            <a:avLst/>
          </a:prstGeom>
          <a:noFill/>
          <a:ln>
            <a:noFill/>
          </a:ln>
        </p:spPr>
        <p:txBody>
          <a:bodyPr wrap="square">
            <a:spAutoFit/>
          </a:bodyPr>
          <a:lstStyle/>
          <a:p>
            <a:pPr algn="l">
              <a:lnSpc>
                <a:spcPct val="150000"/>
              </a:lnSpc>
            </a:pPr>
            <a:r>
              <a:rPr lang="zh-CN" altLang="en-US" sz="1200" b="1" i="0" u="none" strike="noStrike" baseline="0" dirty="0">
                <a:latin typeface="微软雅黑" panose="020B0503020204020204" pitchFamily="34" charset="-122"/>
                <a:ea typeface="微软雅黑" panose="020B0503020204020204" pitchFamily="34" charset="-122"/>
              </a:rPr>
              <a:t>生产成本问题</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gn="l"/>
            <a:r>
              <a:rPr lang="zh-CN" altLang="en-US" sz="1050" b="0" i="0" u="none" strike="noStrike" baseline="0" dirty="0">
                <a:latin typeface="微软雅黑" panose="020B0503020204020204" pitchFamily="34" charset="-122"/>
                <a:ea typeface="微软雅黑" panose="020B0503020204020204" pitchFamily="34" charset="-122"/>
              </a:rPr>
              <a:t>当前全固态电池的材料成本约为</a:t>
            </a:r>
            <a:r>
              <a:rPr lang="en-US" altLang="zh-CN" sz="1050" b="0" i="0" u="none" strike="noStrike" baseline="0" dirty="0">
                <a:latin typeface="微软雅黑" panose="020B0503020204020204" pitchFamily="34" charset="-122"/>
                <a:ea typeface="微软雅黑" panose="020B0503020204020204" pitchFamily="34" charset="-122"/>
              </a:rPr>
              <a:t>2~3</a:t>
            </a:r>
            <a:r>
              <a:rPr lang="zh-CN" altLang="en-US" sz="1050" b="0" i="0" u="none" strike="noStrike" baseline="0" dirty="0">
                <a:latin typeface="微软雅黑" panose="020B0503020204020204" pitchFamily="34" charset="-122"/>
                <a:ea typeface="微软雅黑" panose="020B0503020204020204" pitchFamily="34" charset="-122"/>
              </a:rPr>
              <a:t>元</a:t>
            </a:r>
            <a:r>
              <a:rPr lang="en-US" altLang="zh-CN" sz="1050" b="0" i="0" u="none" strike="noStrike" baseline="0" dirty="0">
                <a:latin typeface="微软雅黑" panose="020B0503020204020204" pitchFamily="34" charset="-122"/>
                <a:ea typeface="微软雅黑" panose="020B0503020204020204" pitchFamily="34" charset="-122"/>
              </a:rPr>
              <a:t>/Wh</a:t>
            </a:r>
            <a:r>
              <a:rPr lang="zh-CN" altLang="en-US" sz="1050" b="0" i="0" u="none" strike="noStrike" baseline="0" dirty="0">
                <a:latin typeface="微软雅黑" panose="020B0503020204020204" pitchFamily="34" charset="-122"/>
                <a:ea typeface="微软雅黑" panose="020B0503020204020204" pitchFamily="34" charset="-122"/>
              </a:rPr>
              <a:t>，原材料的高价格和供应链体系的不完善导致当前全固态电池的生产成本较高。随着技术进步和产业发展，全固态电池在大规模量产后可一定程度上降低生产成本，远期成本目标为</a:t>
            </a:r>
            <a:r>
              <a:rPr lang="en-US" altLang="zh-CN" sz="1050" b="0" i="0" u="none" strike="noStrike" baseline="0" dirty="0">
                <a:latin typeface="微软雅黑" panose="020B0503020204020204" pitchFamily="34" charset="-122"/>
                <a:ea typeface="微软雅黑" panose="020B0503020204020204" pitchFamily="34" charset="-122"/>
              </a:rPr>
              <a:t>1</a:t>
            </a:r>
            <a:r>
              <a:rPr lang="zh-CN" altLang="en-US" sz="1050" b="0" i="0" u="none" strike="noStrike" baseline="0" dirty="0">
                <a:latin typeface="微软雅黑" panose="020B0503020204020204" pitchFamily="34" charset="-122"/>
                <a:ea typeface="微软雅黑" panose="020B0503020204020204" pitchFamily="34" charset="-122"/>
              </a:rPr>
              <a:t>元</a:t>
            </a:r>
            <a:r>
              <a:rPr lang="en-US" altLang="zh-CN" sz="1050" b="0" i="0" u="none" strike="noStrike" baseline="0" dirty="0">
                <a:latin typeface="微软雅黑" panose="020B0503020204020204" pitchFamily="34" charset="-122"/>
                <a:ea typeface="微软雅黑" panose="020B0503020204020204" pitchFamily="34" charset="-122"/>
              </a:rPr>
              <a:t>/Wh</a:t>
            </a:r>
            <a:r>
              <a:rPr lang="zh-CN" altLang="en-US" sz="1050" b="0" i="0" u="none" strike="noStrike" baseline="0" dirty="0">
                <a:latin typeface="微软雅黑" panose="020B0503020204020204" pitchFamily="34" charset="-122"/>
                <a:ea typeface="微软雅黑" panose="020B0503020204020204" pitchFamily="34" charset="-122"/>
              </a:rPr>
              <a:t>。</a:t>
            </a:r>
          </a:p>
          <a:p>
            <a:pPr algn="l">
              <a:lnSpc>
                <a:spcPct val="150000"/>
              </a:lnSpc>
            </a:pPr>
            <a:r>
              <a:rPr lang="zh-CN" altLang="en-US" sz="1200" b="1" i="0" u="none" strike="noStrike" baseline="0" dirty="0">
                <a:latin typeface="微软雅黑" panose="020B0503020204020204" pitchFamily="34" charset="-122"/>
                <a:ea typeface="微软雅黑" panose="020B0503020204020204" pitchFamily="34" charset="-122"/>
              </a:rPr>
              <a:t>材料科学问题</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algn="l"/>
            <a:r>
              <a:rPr lang="zh-CN" altLang="en-US" sz="1050" b="0" i="0" u="none" strike="noStrike" baseline="0" dirty="0">
                <a:latin typeface="微软雅黑" panose="020B0503020204020204" pitchFamily="34" charset="-122"/>
                <a:ea typeface="微软雅黑" panose="020B0503020204020204" pitchFamily="34" charset="-122"/>
              </a:rPr>
              <a:t>电解质的选择是全固态电池研发首要考虑的因素，目前比较接近产业化的电解质技术路线主要有两条：一是硫化物固态电解质，二是氧化物固态电解质。此外电极材料的选择和瓶颈技术的突破同样重要。上述材料在与固态电解质一同构建全固态电池时，仍存在较多问题，需要</a:t>
            </a:r>
            <a:r>
              <a:rPr lang="zh-CN" altLang="en-US" sz="1050" dirty="0">
                <a:latin typeface="微软雅黑" panose="020B0503020204020204" pitchFamily="34" charset="-122"/>
                <a:ea typeface="微软雅黑" panose="020B0503020204020204" pitchFamily="34" charset="-122"/>
              </a:rPr>
              <a:t>进一步加大研发力度</a:t>
            </a:r>
            <a:r>
              <a:rPr lang="zh-CN" altLang="en-US" sz="1050" b="0" i="0" u="none" strike="noStrike" baseline="0" dirty="0">
                <a:latin typeface="微软雅黑" panose="020B0503020204020204" pitchFamily="34" charset="-122"/>
                <a:ea typeface="微软雅黑" panose="020B0503020204020204" pitchFamily="34" charset="-122"/>
              </a:rPr>
              <a:t>。</a:t>
            </a:r>
          </a:p>
          <a:p>
            <a:pPr algn="l">
              <a:lnSpc>
                <a:spcPct val="150000"/>
              </a:lnSpc>
            </a:pPr>
            <a:r>
              <a:rPr lang="zh-CN" altLang="en-US" sz="1200" b="1" i="0" u="none" strike="noStrike" baseline="0" dirty="0">
                <a:latin typeface="微软雅黑" panose="020B0503020204020204" pitchFamily="34" charset="-122"/>
                <a:ea typeface="微软雅黑" panose="020B0503020204020204" pitchFamily="34" charset="-122"/>
              </a:rPr>
              <a:t>制备工艺问题</a:t>
            </a:r>
            <a:r>
              <a:rPr lang="zh-CN" altLang="en-US" sz="1200" b="1" dirty="0">
                <a:latin typeface="微软雅黑" panose="020B0503020204020204" pitchFamily="34" charset="-122"/>
                <a:ea typeface="微软雅黑" panose="020B0503020204020204" pitchFamily="34" charset="-122"/>
              </a:rPr>
              <a:t>：</a:t>
            </a:r>
            <a:endParaRPr lang="en-US" altLang="zh-CN" sz="1200" b="1" dirty="0">
              <a:latin typeface="微软雅黑" panose="020B0503020204020204" pitchFamily="34" charset="-122"/>
              <a:ea typeface="微软雅黑" panose="020B0503020204020204" pitchFamily="34" charset="-122"/>
            </a:endParaRPr>
          </a:p>
          <a:p>
            <a:pPr marL="171450" indent="-171450" algn="l">
              <a:buFont typeface="Arial" panose="020B0604020202020204" pitchFamily="34" charset="0"/>
              <a:buChar char="•"/>
            </a:pPr>
            <a:r>
              <a:rPr lang="zh-CN" altLang="en-US" sz="1050" b="0" i="0" u="none" strike="noStrike" baseline="0" dirty="0">
                <a:latin typeface="微软雅黑" panose="020B0503020204020204" pitchFamily="34" charset="-122"/>
                <a:ea typeface="微软雅黑" panose="020B0503020204020204" pitchFamily="34" charset="-122"/>
              </a:rPr>
              <a:t>对于电池生产而言，全固态电池对材料界面一致性要求更高，需要生产工艺创新升级。</a:t>
            </a:r>
            <a:endParaRPr lang="en-US" altLang="zh-CN" sz="1050" b="0" i="0" u="none" strike="noStrike" baseline="0" dirty="0">
              <a:latin typeface="微软雅黑" panose="020B0503020204020204" pitchFamily="34" charset="-122"/>
              <a:ea typeface="微软雅黑" panose="020B0503020204020204" pitchFamily="34" charset="-122"/>
            </a:endParaRPr>
          </a:p>
          <a:p>
            <a:pPr marL="171450" indent="-171450" algn="l">
              <a:buFont typeface="Arial" panose="020B0604020202020204" pitchFamily="34" charset="0"/>
              <a:buChar char="•"/>
            </a:pPr>
            <a:r>
              <a:rPr lang="zh-CN" altLang="en-US" sz="1050" b="0" i="0" u="none" strike="noStrike" baseline="0" dirty="0">
                <a:latin typeface="微软雅黑" panose="020B0503020204020204" pitchFamily="34" charset="-122"/>
                <a:ea typeface="微软雅黑" panose="020B0503020204020204" pitchFamily="34" charset="-122"/>
              </a:rPr>
              <a:t>对于整车设计而言，全固态电池的搭载装车需要整车企业和电池企业针对材料选择、电池结构、系统集成等协同设计。</a:t>
            </a:r>
            <a:endParaRPr lang="en-US" altLang="zh-CN" sz="1050" b="0" i="0" u="none" strike="noStrike" baseline="0" dirty="0">
              <a:latin typeface="微软雅黑" panose="020B0503020204020204" pitchFamily="34" charset="-122"/>
              <a:ea typeface="微软雅黑" panose="020B0503020204020204" pitchFamily="34" charset="-122"/>
            </a:endParaRPr>
          </a:p>
          <a:p>
            <a:pPr algn="l">
              <a:lnSpc>
                <a:spcPct val="150000"/>
              </a:lnSpc>
            </a:pPr>
            <a:r>
              <a:rPr lang="zh-CN" altLang="en-US" sz="1200" b="1" i="0" u="none" strike="noStrike" baseline="0" dirty="0">
                <a:latin typeface="微软雅黑" panose="020B0503020204020204" pitchFamily="34" charset="-122"/>
                <a:ea typeface="微软雅黑" panose="020B0503020204020204" pitchFamily="34" charset="-122"/>
              </a:rPr>
              <a:t>安全标准问题：</a:t>
            </a:r>
            <a:endParaRPr lang="en-US" altLang="zh-CN" sz="1200" b="1" i="0" u="none" strike="noStrike" baseline="0" dirty="0">
              <a:latin typeface="微软雅黑" panose="020B0503020204020204" pitchFamily="34" charset="-122"/>
              <a:ea typeface="微软雅黑" panose="020B0503020204020204" pitchFamily="34" charset="-122"/>
            </a:endParaRPr>
          </a:p>
          <a:p>
            <a:pPr algn="l"/>
            <a:r>
              <a:rPr lang="zh-CN" altLang="en-US" sz="1050" b="0" i="0" u="none" strike="noStrike" baseline="0" dirty="0">
                <a:latin typeface="微软雅黑" panose="020B0503020204020204" pitchFamily="34" charset="-122"/>
                <a:ea typeface="微软雅黑" panose="020B0503020204020204" pitchFamily="34" charset="-122"/>
              </a:rPr>
              <a:t>全固态电池并不等同于绝对安全，电池系统仍存在一定的热失控和热扩散的风险，需要针对热扩散的不同阶段体系优化设计安全与防护措施，加强电芯级别的热失控预警能力和系统级别的热扩散防护能力。</a:t>
            </a:r>
            <a:endParaRPr lang="zh-CN" altLang="en-US" sz="1050" dirty="0">
              <a:latin typeface="微软雅黑" panose="020B0503020204020204" pitchFamily="34" charset="-122"/>
              <a:ea typeface="微软雅黑" panose="020B0503020204020204" pitchFamily="34" charset="-122"/>
            </a:endParaRPr>
          </a:p>
        </p:txBody>
      </p:sp>
      <p:sp>
        <p:nvSpPr>
          <p:cNvPr id="3" name="箭头: 右 2">
            <a:extLst>
              <a:ext uri="{FF2B5EF4-FFF2-40B4-BE49-F238E27FC236}">
                <a16:creationId xmlns:a16="http://schemas.microsoft.com/office/drawing/2014/main" id="{4AAA1CC2-3705-4AAA-662F-C1EEA930ACBD}"/>
              </a:ext>
            </a:extLst>
          </p:cNvPr>
          <p:cNvSpPr/>
          <p:nvPr/>
        </p:nvSpPr>
        <p:spPr>
          <a:xfrm>
            <a:off x="539624" y="2519412"/>
            <a:ext cx="6018711" cy="769182"/>
          </a:xfrm>
          <a:prstGeom prst="rightArrow">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a:extLst>
              <a:ext uri="{FF2B5EF4-FFF2-40B4-BE49-F238E27FC236}">
                <a16:creationId xmlns:a16="http://schemas.microsoft.com/office/drawing/2014/main" id="{66687AA8-F02B-F987-43D1-2CF611E18249}"/>
              </a:ext>
            </a:extLst>
          </p:cNvPr>
          <p:cNvSpPr txBox="1"/>
          <p:nvPr/>
        </p:nvSpPr>
        <p:spPr>
          <a:xfrm>
            <a:off x="1621957" y="2738745"/>
            <a:ext cx="986167" cy="369332"/>
          </a:xfrm>
          <a:prstGeom prst="rect">
            <a:avLst/>
          </a:prstGeom>
          <a:noFill/>
          <a:ln>
            <a:noFill/>
          </a:ln>
        </p:spPr>
        <p:txBody>
          <a:bodyPr wrap="non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kumimoji="0" lang="en-US" altLang="zh-CN"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2025</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年</a:t>
            </a:r>
          </a:p>
        </p:txBody>
      </p:sp>
      <p:sp>
        <p:nvSpPr>
          <p:cNvPr id="5" name="文本框 4">
            <a:extLst>
              <a:ext uri="{FF2B5EF4-FFF2-40B4-BE49-F238E27FC236}">
                <a16:creationId xmlns:a16="http://schemas.microsoft.com/office/drawing/2014/main" id="{C340D412-98B6-7858-BAE1-0CFE5BFFCD7F}"/>
              </a:ext>
            </a:extLst>
          </p:cNvPr>
          <p:cNvSpPr txBox="1"/>
          <p:nvPr/>
        </p:nvSpPr>
        <p:spPr>
          <a:xfrm>
            <a:off x="3087283" y="2738745"/>
            <a:ext cx="986167" cy="369332"/>
          </a:xfrm>
          <a:prstGeom prst="rect">
            <a:avLst/>
          </a:prstGeom>
          <a:noFill/>
          <a:ln>
            <a:noFill/>
          </a:ln>
        </p:spPr>
        <p:txBody>
          <a:bodyPr wrap="non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kumimoji="0" lang="en-US" altLang="zh-CN"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2030</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年</a:t>
            </a:r>
          </a:p>
        </p:txBody>
      </p:sp>
      <p:sp>
        <p:nvSpPr>
          <p:cNvPr id="6" name="文本框 5">
            <a:extLst>
              <a:ext uri="{FF2B5EF4-FFF2-40B4-BE49-F238E27FC236}">
                <a16:creationId xmlns:a16="http://schemas.microsoft.com/office/drawing/2014/main" id="{8C47E9E4-D840-2251-23CA-8DBF81066D59}"/>
              </a:ext>
            </a:extLst>
          </p:cNvPr>
          <p:cNvSpPr txBox="1"/>
          <p:nvPr/>
        </p:nvSpPr>
        <p:spPr>
          <a:xfrm>
            <a:off x="4583815" y="2739648"/>
            <a:ext cx="986167" cy="369332"/>
          </a:xfrm>
          <a:prstGeom prst="rect">
            <a:avLst/>
          </a:prstGeom>
          <a:noFill/>
          <a:ln>
            <a:noFill/>
          </a:ln>
        </p:spPr>
        <p:txBody>
          <a:bodyPr wrap="non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kumimoji="0" lang="en-US" altLang="zh-CN"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2035</a:t>
            </a:r>
            <a:r>
              <a:rPr kumimoji="0" lang="zh-CN" altLang="en-US"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年</a:t>
            </a:r>
          </a:p>
        </p:txBody>
      </p:sp>
      <p:sp>
        <p:nvSpPr>
          <p:cNvPr id="7" name="矩形: 圆角 6">
            <a:extLst>
              <a:ext uri="{FF2B5EF4-FFF2-40B4-BE49-F238E27FC236}">
                <a16:creationId xmlns:a16="http://schemas.microsoft.com/office/drawing/2014/main" id="{F75E1DA9-475E-5D87-93E6-ADBBCE55D974}"/>
              </a:ext>
            </a:extLst>
          </p:cNvPr>
          <p:cNvSpPr/>
          <p:nvPr/>
        </p:nvSpPr>
        <p:spPr>
          <a:xfrm>
            <a:off x="539624" y="3179128"/>
            <a:ext cx="737818" cy="1178755"/>
          </a:xfrm>
          <a:prstGeom prst="roundRect">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微软雅黑" panose="020B0503020204020204" pitchFamily="34" charset="-122"/>
                <a:ea typeface="微软雅黑" panose="020B0503020204020204" pitchFamily="34" charset="-122"/>
              </a:rPr>
              <a:t>固态电池技术</a:t>
            </a:r>
          </a:p>
        </p:txBody>
      </p:sp>
      <p:sp>
        <p:nvSpPr>
          <p:cNvPr id="8" name="箭头: 五边形 7">
            <a:extLst>
              <a:ext uri="{FF2B5EF4-FFF2-40B4-BE49-F238E27FC236}">
                <a16:creationId xmlns:a16="http://schemas.microsoft.com/office/drawing/2014/main" id="{38F34E58-C162-C10F-92B6-2D5865F58097}"/>
              </a:ext>
            </a:extLst>
          </p:cNvPr>
          <p:cNvSpPr/>
          <p:nvPr/>
        </p:nvSpPr>
        <p:spPr>
          <a:xfrm>
            <a:off x="1446928" y="3179127"/>
            <a:ext cx="1796456" cy="1178755"/>
          </a:xfrm>
          <a:prstGeom prst="homePlate">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9" name="箭头: V 形 8">
            <a:extLst>
              <a:ext uri="{FF2B5EF4-FFF2-40B4-BE49-F238E27FC236}">
                <a16:creationId xmlns:a16="http://schemas.microsoft.com/office/drawing/2014/main" id="{144070A0-7D69-4CC4-AC68-82C29ADBE596}"/>
              </a:ext>
            </a:extLst>
          </p:cNvPr>
          <p:cNvSpPr/>
          <p:nvPr/>
        </p:nvSpPr>
        <p:spPr>
          <a:xfrm>
            <a:off x="2738614" y="3179128"/>
            <a:ext cx="2166942" cy="1178755"/>
          </a:xfrm>
          <a:prstGeom prst="chevron">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10" name="箭头: V 形 9">
            <a:extLst>
              <a:ext uri="{FF2B5EF4-FFF2-40B4-BE49-F238E27FC236}">
                <a16:creationId xmlns:a16="http://schemas.microsoft.com/office/drawing/2014/main" id="{D4C0D330-723E-3B8D-143A-B6B6769CB505}"/>
              </a:ext>
            </a:extLst>
          </p:cNvPr>
          <p:cNvSpPr/>
          <p:nvPr/>
        </p:nvSpPr>
        <p:spPr>
          <a:xfrm>
            <a:off x="4391394" y="3174519"/>
            <a:ext cx="2166942" cy="1178755"/>
          </a:xfrm>
          <a:prstGeom prst="chevron">
            <a:avLst/>
          </a:prstGeom>
          <a:solidFill>
            <a:schemeClr val="accent1">
              <a:alpha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id="{9B9C778C-69E8-AC1F-E176-D3F3DDC33C05}"/>
              </a:ext>
            </a:extLst>
          </p:cNvPr>
          <p:cNvSpPr txBox="1"/>
          <p:nvPr/>
        </p:nvSpPr>
        <p:spPr>
          <a:xfrm>
            <a:off x="1446927" y="3254830"/>
            <a:ext cx="1550439" cy="1015663"/>
          </a:xfrm>
          <a:prstGeom prst="rect">
            <a:avLst/>
          </a:prstGeom>
          <a:noFill/>
          <a:ln>
            <a:noFill/>
          </a:ln>
        </p:spPr>
        <p:txBody>
          <a:bodyPr wrap="square" rtlCol="0">
            <a:spAutoFit/>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pPr>
            <a:r>
              <a:rPr lang="zh-CN" altLang="en-US" sz="1200" b="1" dirty="0">
                <a:solidFill>
                  <a:srgbClr val="000000">
                    <a:lumMod val="75000"/>
                    <a:lumOff val="25000"/>
                  </a:srgbClr>
                </a:solidFill>
                <a:latin typeface="微软雅黑" panose="020B0503020204020204" pitchFamily="34" charset="-122"/>
                <a:ea typeface="微软雅黑" panose="020B0503020204020204" pitchFamily="34" charset="-122"/>
              </a:rPr>
              <a:t>能量密度大于</a:t>
            </a:r>
            <a:r>
              <a:rPr lang="en-US" altLang="zh-CN" sz="1200" b="1" dirty="0">
                <a:solidFill>
                  <a:srgbClr val="C00000"/>
                </a:solidFill>
                <a:latin typeface="微软雅黑" panose="020B0503020204020204" pitchFamily="34" charset="-122"/>
                <a:ea typeface="微软雅黑" panose="020B0503020204020204" pitchFamily="34" charset="-122"/>
              </a:rPr>
              <a:t>400Wh/kg</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循环大于</a:t>
            </a:r>
            <a:r>
              <a:rPr kumimoji="0" lang="en-US" altLang="zh-CN" sz="1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1000</a:t>
            </a:r>
            <a:r>
              <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次</a:t>
            </a:r>
            <a:endParaRPr kumimoji="0" lang="en-US" altLang="zh-CN"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pPr>
            <a:r>
              <a:rPr lang="zh-CN" altLang="en-US" sz="1200" b="1" dirty="0">
                <a:solidFill>
                  <a:srgbClr val="000000">
                    <a:lumMod val="75000"/>
                    <a:lumOff val="25000"/>
                  </a:srgbClr>
                </a:solidFill>
                <a:latin typeface="微软雅黑" panose="020B0503020204020204" pitchFamily="34" charset="-122"/>
                <a:ea typeface="微软雅黑" panose="020B0503020204020204" pitchFamily="34" charset="-122"/>
              </a:rPr>
              <a:t>安全性和循环性接近应用目标</a:t>
            </a:r>
            <a:endPar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a:extLst>
              <a:ext uri="{FF2B5EF4-FFF2-40B4-BE49-F238E27FC236}">
                <a16:creationId xmlns:a16="http://schemas.microsoft.com/office/drawing/2014/main" id="{6D38A508-3D50-444E-1145-7D5727FD248A}"/>
              </a:ext>
            </a:extLst>
          </p:cNvPr>
          <p:cNvSpPr txBox="1"/>
          <p:nvPr/>
        </p:nvSpPr>
        <p:spPr>
          <a:xfrm>
            <a:off x="3166852" y="3359176"/>
            <a:ext cx="1550439" cy="830997"/>
          </a:xfrm>
          <a:prstGeom prst="rect">
            <a:avLst/>
          </a:prstGeom>
          <a:noFill/>
          <a:ln>
            <a:noFill/>
          </a:ln>
        </p:spPr>
        <p:txBody>
          <a:bodyPr wrap="square" rtlCol="0">
            <a:spAutoFit/>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pPr>
            <a:r>
              <a:rPr lang="zh-CN" altLang="en-US" sz="1200" b="1" dirty="0">
                <a:solidFill>
                  <a:srgbClr val="000000">
                    <a:lumMod val="75000"/>
                    <a:lumOff val="25000"/>
                  </a:srgbClr>
                </a:solidFill>
                <a:latin typeface="微软雅黑" panose="020B0503020204020204" pitchFamily="34" charset="-122"/>
                <a:ea typeface="微软雅黑" panose="020B0503020204020204" pitchFamily="34" charset="-122"/>
              </a:rPr>
              <a:t>能量密度大于</a:t>
            </a:r>
            <a:r>
              <a:rPr lang="en-US" altLang="zh-CN" sz="1200" b="1" dirty="0">
                <a:solidFill>
                  <a:srgbClr val="C00000"/>
                </a:solidFill>
                <a:latin typeface="微软雅黑" panose="020B0503020204020204" pitchFamily="34" charset="-122"/>
                <a:ea typeface="微软雅黑" panose="020B0503020204020204" pitchFamily="34" charset="-122"/>
              </a:rPr>
              <a:t>500Wh/kg</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循环大于</a:t>
            </a:r>
            <a:r>
              <a:rPr kumimoji="0" lang="en-US" altLang="zh-CN" sz="1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1500</a:t>
            </a:r>
            <a:r>
              <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次</a:t>
            </a:r>
            <a:endParaRPr kumimoji="0" lang="en-US" altLang="zh-CN"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pPr>
            <a:r>
              <a:rPr lang="zh-CN" altLang="en-US" sz="1200" b="1" dirty="0">
                <a:solidFill>
                  <a:srgbClr val="000000">
                    <a:lumMod val="75000"/>
                    <a:lumOff val="25000"/>
                  </a:srgbClr>
                </a:solidFill>
                <a:latin typeface="微软雅黑" panose="020B0503020204020204" pitchFamily="34" charset="-122"/>
                <a:ea typeface="微软雅黑" panose="020B0503020204020204" pitchFamily="34" charset="-122"/>
              </a:rPr>
              <a:t>实现工业化应用</a:t>
            </a:r>
            <a:endPar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a:extLst>
              <a:ext uri="{FF2B5EF4-FFF2-40B4-BE49-F238E27FC236}">
                <a16:creationId xmlns:a16="http://schemas.microsoft.com/office/drawing/2014/main" id="{66CC9ECC-71A1-32D1-4DB2-D4089B2372B7}"/>
              </a:ext>
            </a:extLst>
          </p:cNvPr>
          <p:cNvSpPr txBox="1"/>
          <p:nvPr/>
        </p:nvSpPr>
        <p:spPr>
          <a:xfrm>
            <a:off x="4816289" y="3348914"/>
            <a:ext cx="1550439" cy="830997"/>
          </a:xfrm>
          <a:prstGeom prst="rect">
            <a:avLst/>
          </a:prstGeom>
          <a:noFill/>
          <a:ln>
            <a:noFill/>
          </a:ln>
        </p:spPr>
        <p:txBody>
          <a:bodyPr wrap="square" rtlCol="0">
            <a:spAutoFit/>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pPr>
            <a:r>
              <a:rPr lang="zh-CN" altLang="en-US" sz="1200" b="1" dirty="0">
                <a:solidFill>
                  <a:srgbClr val="000000">
                    <a:lumMod val="75000"/>
                    <a:lumOff val="25000"/>
                  </a:srgbClr>
                </a:solidFill>
                <a:latin typeface="微软雅黑" panose="020B0503020204020204" pitchFamily="34" charset="-122"/>
                <a:ea typeface="微软雅黑" panose="020B0503020204020204" pitchFamily="34" charset="-122"/>
              </a:rPr>
              <a:t>能量密度大于</a:t>
            </a:r>
            <a:r>
              <a:rPr lang="en-US" altLang="zh-CN" sz="1200" b="1" dirty="0">
                <a:solidFill>
                  <a:srgbClr val="C00000"/>
                </a:solidFill>
                <a:latin typeface="微软雅黑" panose="020B0503020204020204" pitchFamily="34" charset="-122"/>
                <a:ea typeface="微软雅黑" panose="020B0503020204020204" pitchFamily="34" charset="-122"/>
              </a:rPr>
              <a:t>700Wh/kg</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循环大于</a:t>
            </a:r>
            <a:r>
              <a:rPr kumimoji="0" lang="en-US" altLang="zh-CN" sz="1200" b="1" i="0" u="none" strike="noStrike" kern="120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n-cs"/>
              </a:rPr>
              <a:t>1500</a:t>
            </a:r>
            <a:r>
              <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次</a:t>
            </a:r>
            <a:endParaRPr kumimoji="0" lang="en-US" altLang="zh-CN"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pPr>
            <a:r>
              <a:rPr lang="zh-CN" altLang="en-US" sz="1200" b="1" dirty="0">
                <a:solidFill>
                  <a:srgbClr val="000000">
                    <a:lumMod val="75000"/>
                    <a:lumOff val="25000"/>
                  </a:srgbClr>
                </a:solidFill>
                <a:latin typeface="微软雅黑" panose="020B0503020204020204" pitchFamily="34" charset="-122"/>
                <a:ea typeface="微软雅黑" panose="020B0503020204020204" pitchFamily="34" charset="-122"/>
              </a:rPr>
              <a:t>应用成熟化</a:t>
            </a:r>
            <a:endPar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a:extLst>
              <a:ext uri="{FF2B5EF4-FFF2-40B4-BE49-F238E27FC236}">
                <a16:creationId xmlns:a16="http://schemas.microsoft.com/office/drawing/2014/main" id="{220624BC-AD15-0695-DE18-658CA7CE9378}"/>
              </a:ext>
            </a:extLst>
          </p:cNvPr>
          <p:cNvSpPr txBox="1"/>
          <p:nvPr/>
        </p:nvSpPr>
        <p:spPr>
          <a:xfrm>
            <a:off x="491554" y="4934759"/>
            <a:ext cx="6392090" cy="1444691"/>
          </a:xfrm>
          <a:prstGeom prst="rect">
            <a:avLst/>
          </a:prstGeom>
          <a:noFill/>
          <a:ln>
            <a:noFill/>
          </a:ln>
        </p:spPr>
        <p:txBody>
          <a:bodyPr wrap="square">
            <a:spAutoFit/>
          </a:bodyPr>
          <a:lstStyle/>
          <a:p>
            <a:pPr>
              <a:lnSpc>
                <a:spcPct val="150000"/>
              </a:lnSpc>
            </a:pPr>
            <a:r>
              <a:rPr lang="zh-CN" altLang="en-US" sz="1200" b="1" dirty="0">
                <a:latin typeface="微软雅黑" panose="020B0503020204020204" pitchFamily="34" charset="-122"/>
                <a:ea typeface="微软雅黑" panose="020B0503020204020204" pitchFamily="34" charset="-122"/>
              </a:rPr>
              <a:t>全固态电池的真正上车依赖于科学问题的突破和产业生态的完善。要想实现全固态电池的真正量产装车，需要满足两个前提：</a:t>
            </a:r>
            <a:endParaRPr lang="en-US" altLang="zh-CN" sz="1200" b="1"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①材料层级的关键科学问题取得突破，以满足能量密度、循环寿命、倍率性能、安全性能、温度适应性、生产成本这六大核心指标，使全固态电池成为真正的六角形战士；</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②生产制造工艺改进、整车协同设计、测试标准体系等全生态链的完善。</a:t>
            </a:r>
            <a:endParaRPr lang="en-US" altLang="zh-CN" sz="1200" dirty="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id="{E30120CE-9DAB-787D-8E70-8908AAD75F70}"/>
              </a:ext>
            </a:extLst>
          </p:cNvPr>
          <p:cNvSpPr txBox="1"/>
          <p:nvPr/>
        </p:nvSpPr>
        <p:spPr>
          <a:xfrm>
            <a:off x="539624" y="4506333"/>
            <a:ext cx="3513658" cy="261610"/>
          </a:xfrm>
          <a:prstGeom prst="rect">
            <a:avLst/>
          </a:prstGeom>
          <a:noFill/>
          <a:ln>
            <a:noFill/>
          </a:ln>
        </p:spPr>
        <p:txBody>
          <a:bodyPr wrap="square">
            <a:spAutoFit/>
          </a:bodyPr>
          <a:lstStyle/>
          <a:p>
            <a:r>
              <a:rPr lang="zh-CN" altLang="en-US" sz="1050" b="1" dirty="0">
                <a:solidFill>
                  <a:prstClr val="black">
                    <a:lumMod val="75000"/>
                    <a:lumOff val="25000"/>
                  </a:prstClr>
                </a:solidFill>
                <a:latin typeface="微软雅黑" panose="020B0503020204020204" pitchFamily="34" charset="-122"/>
                <a:ea typeface="微软雅黑" panose="020B0503020204020204" pitchFamily="34" charset="-122"/>
                <a:sym typeface="+mn-ea"/>
              </a:rPr>
              <a:t>来源：</a:t>
            </a:r>
            <a:r>
              <a:rPr lang="en-US" altLang="zh-CN" sz="1050" b="1" dirty="0">
                <a:solidFill>
                  <a:prstClr val="black">
                    <a:lumMod val="75000"/>
                    <a:lumOff val="25000"/>
                  </a:prstClr>
                </a:solidFill>
                <a:latin typeface="微软雅黑" panose="020B0503020204020204" pitchFamily="34" charset="-122"/>
                <a:ea typeface="微软雅黑" panose="020B0503020204020204" pitchFamily="34" charset="-122"/>
                <a:sym typeface="+mn-ea"/>
              </a:rPr>
              <a:t>《</a:t>
            </a:r>
            <a:r>
              <a:rPr lang="zh-CN" altLang="en-US" sz="1050" b="1" dirty="0">
                <a:solidFill>
                  <a:prstClr val="black">
                    <a:lumMod val="75000"/>
                    <a:lumOff val="25000"/>
                  </a:prstClr>
                </a:solidFill>
                <a:latin typeface="微软雅黑" panose="020B0503020204020204" pitchFamily="34" charset="-122"/>
                <a:ea typeface="微软雅黑" panose="020B0503020204020204" pitchFamily="34" charset="-122"/>
                <a:sym typeface="+mn-ea"/>
              </a:rPr>
              <a:t>节能与新能源汽车技术路线图</a:t>
            </a:r>
            <a:r>
              <a:rPr lang="en-US" altLang="zh-CN" sz="1050" b="1" dirty="0">
                <a:solidFill>
                  <a:prstClr val="black">
                    <a:lumMod val="75000"/>
                    <a:lumOff val="25000"/>
                  </a:prstClr>
                </a:solidFill>
                <a:latin typeface="微软雅黑" panose="020B0503020204020204" pitchFamily="34" charset="-122"/>
                <a:ea typeface="微软雅黑" panose="020B0503020204020204" pitchFamily="34" charset="-122"/>
                <a:sym typeface="+mn-ea"/>
              </a:rPr>
              <a:t>2.0》</a:t>
            </a:r>
            <a:endParaRPr lang="zh-CN" altLang="en-US" sz="1050" dirty="0"/>
          </a:p>
        </p:txBody>
      </p:sp>
      <p:sp>
        <p:nvSpPr>
          <p:cNvPr id="17" name="文本框 16">
            <a:extLst>
              <a:ext uri="{FF2B5EF4-FFF2-40B4-BE49-F238E27FC236}">
                <a16:creationId xmlns:a16="http://schemas.microsoft.com/office/drawing/2014/main" id="{171EC052-8250-1A4D-5DE6-3CDD710757D0}"/>
              </a:ext>
            </a:extLst>
          </p:cNvPr>
          <p:cNvSpPr txBox="1"/>
          <p:nvPr/>
        </p:nvSpPr>
        <p:spPr>
          <a:xfrm>
            <a:off x="6828222" y="2621621"/>
            <a:ext cx="1366044" cy="338554"/>
          </a:xfrm>
          <a:prstGeom prst="rect">
            <a:avLst/>
          </a:prstGeom>
          <a:noFill/>
          <a:ln>
            <a:noFill/>
          </a:ln>
        </p:spPr>
        <p:txBody>
          <a:bodyPr wrap="square">
            <a:spAutoFit/>
          </a:bodyPr>
          <a:lstStyle/>
          <a:p>
            <a:r>
              <a:rPr lang="zh-CN" altLang="en-US" sz="1600" b="1" i="0" dirty="0">
                <a:solidFill>
                  <a:srgbClr val="C00000"/>
                </a:solidFill>
                <a:effectLst/>
                <a:latin typeface="微软雅黑" panose="020B0503020204020204" pitchFamily="34" charset="-122"/>
                <a:ea typeface="微软雅黑" panose="020B0503020204020204" pitchFamily="34" charset="-122"/>
              </a:rPr>
              <a:t>现存问题：</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842694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523189" y="237751"/>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固态电池发展现状</a:t>
            </a:r>
          </a:p>
        </p:txBody>
      </p:sp>
      <p:sp>
        <p:nvSpPr>
          <p:cNvPr id="111" name="文本框 110">
            <a:extLst>
              <a:ext uri="{FF2B5EF4-FFF2-40B4-BE49-F238E27FC236}">
                <a16:creationId xmlns:a16="http://schemas.microsoft.com/office/drawing/2014/main" id="{212CD88C-8338-704B-B082-7026922A3555}"/>
              </a:ext>
            </a:extLst>
          </p:cNvPr>
          <p:cNvSpPr txBox="1"/>
          <p:nvPr/>
        </p:nvSpPr>
        <p:spPr>
          <a:xfrm>
            <a:off x="365718" y="968262"/>
            <a:ext cx="10649023" cy="523220"/>
          </a:xfrm>
          <a:prstGeom prst="rect">
            <a:avLst/>
          </a:prstGeom>
          <a:noFill/>
        </p:spPr>
        <p:txBody>
          <a:bodyPr wrap="square" rtlCol="0">
            <a:spAutoFit/>
          </a:bodyPr>
          <a:lstStyle/>
          <a:p>
            <a:r>
              <a:rPr lang="zh-CN" altLang="en-US" sz="2800" b="1" dirty="0">
                <a:solidFill>
                  <a:srgbClr val="000000"/>
                </a:solidFill>
                <a:latin typeface="Calibri"/>
                <a:ea typeface="微软雅黑"/>
              </a:rPr>
              <a:t>短期聚焦半固态电池技术，同时布局硫化物路线</a:t>
            </a:r>
          </a:p>
        </p:txBody>
      </p:sp>
      <p:sp>
        <p:nvSpPr>
          <p:cNvPr id="114" name="文本框 113">
            <a:extLst>
              <a:ext uri="{FF2B5EF4-FFF2-40B4-BE49-F238E27FC236}">
                <a16:creationId xmlns:a16="http://schemas.microsoft.com/office/drawing/2014/main" id="{7F370A12-E9FB-FCFC-274E-366A17E287D6}"/>
              </a:ext>
            </a:extLst>
          </p:cNvPr>
          <p:cNvSpPr txBox="1"/>
          <p:nvPr/>
        </p:nvSpPr>
        <p:spPr>
          <a:xfrm>
            <a:off x="364127" y="1503289"/>
            <a:ext cx="11430042" cy="646331"/>
          </a:xfrm>
          <a:prstGeom prst="rect">
            <a:avLst/>
          </a:prstGeom>
          <a:noFill/>
        </p:spPr>
        <p:txBody>
          <a:bodyPr wrap="square" rtlCol="0">
            <a:spAutoFit/>
          </a:bodyPr>
          <a:lstStyle/>
          <a:p>
            <a:r>
              <a:rPr lang="zh-CN" altLang="en-US" dirty="0">
                <a:solidFill>
                  <a:srgbClr val="000000">
                    <a:lumMod val="50000"/>
                    <a:lumOff val="50000"/>
                  </a:srgbClr>
                </a:solidFill>
                <a:latin typeface="Calibri"/>
                <a:ea typeface="微软雅黑"/>
              </a:rPr>
              <a:t>国内以市场驱动为主，短期聚焦半固态电池技术，同时布局硫化物路线。代表厂商为卫蓝新能源、清陶能源、辉能科技等，同时传统锂离子电池企业如赣锋锂业、比亚迪、宁德时代等也已进军固态电池相关业务。</a:t>
            </a:r>
          </a:p>
        </p:txBody>
      </p:sp>
      <p:sp>
        <p:nvSpPr>
          <p:cNvPr id="56" name="文本占位符 1">
            <a:extLst>
              <a:ext uri="{FF2B5EF4-FFF2-40B4-BE49-F238E27FC236}">
                <a16:creationId xmlns:a16="http://schemas.microsoft.com/office/drawing/2014/main" id="{188EEF07-C81C-AF3D-1140-4AB6D5401898}"/>
              </a:ext>
            </a:extLst>
          </p:cNvPr>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lang="zh-CN" altLang="en-US" dirty="0">
                <a:solidFill>
                  <a:srgbClr val="F0F0F0">
                    <a:lumMod val="75000"/>
                  </a:srgbClr>
                </a:solidFill>
                <a:latin typeface="微软雅黑" panose="020B0503020204020204" pitchFamily="34" charset="-122"/>
                <a:ea typeface="微软雅黑" panose="020B0503020204020204" pitchFamily="34" charset="-122"/>
              </a:rPr>
              <a:t>信息</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来源：科瑞咨询调研</a:t>
            </a:r>
          </a:p>
        </p:txBody>
      </p:sp>
      <p:graphicFrame>
        <p:nvGraphicFramePr>
          <p:cNvPr id="2" name="表格 2">
            <a:extLst>
              <a:ext uri="{FF2B5EF4-FFF2-40B4-BE49-F238E27FC236}">
                <a16:creationId xmlns:a16="http://schemas.microsoft.com/office/drawing/2014/main" id="{882DB0AA-7421-60AE-6336-A8167702F923}"/>
              </a:ext>
            </a:extLst>
          </p:cNvPr>
          <p:cNvGraphicFramePr>
            <a:graphicFrameLocks noGrp="1"/>
          </p:cNvGraphicFramePr>
          <p:nvPr>
            <p:extLst>
              <p:ext uri="{D42A27DB-BD31-4B8C-83A1-F6EECF244321}">
                <p14:modId xmlns:p14="http://schemas.microsoft.com/office/powerpoint/2010/main" val="2673670269"/>
              </p:ext>
            </p:extLst>
          </p:nvPr>
        </p:nvGraphicFramePr>
        <p:xfrm>
          <a:off x="364127" y="2541268"/>
          <a:ext cx="3849730" cy="2087880"/>
        </p:xfrm>
        <a:graphic>
          <a:graphicData uri="http://schemas.openxmlformats.org/drawingml/2006/table">
            <a:tbl>
              <a:tblPr firstRow="1" bandRow="1">
                <a:tableStyleId>{F5AB1C69-6EDB-4FF4-983F-18BD219EF322}</a:tableStyleId>
              </a:tblPr>
              <a:tblGrid>
                <a:gridCol w="427038">
                  <a:extLst>
                    <a:ext uri="{9D8B030D-6E8A-4147-A177-3AD203B41FA5}">
                      <a16:colId xmlns:a16="http://schemas.microsoft.com/office/drawing/2014/main" val="329856723"/>
                    </a:ext>
                  </a:extLst>
                </a:gridCol>
                <a:gridCol w="2205197">
                  <a:extLst>
                    <a:ext uri="{9D8B030D-6E8A-4147-A177-3AD203B41FA5}">
                      <a16:colId xmlns:a16="http://schemas.microsoft.com/office/drawing/2014/main" val="2337568132"/>
                    </a:ext>
                  </a:extLst>
                </a:gridCol>
                <a:gridCol w="1217495">
                  <a:extLst>
                    <a:ext uri="{9D8B030D-6E8A-4147-A177-3AD203B41FA5}">
                      <a16:colId xmlns:a16="http://schemas.microsoft.com/office/drawing/2014/main" val="2521643329"/>
                    </a:ext>
                  </a:extLst>
                </a:gridCol>
              </a:tblGrid>
              <a:tr h="111108">
                <a:tc>
                  <a:txBody>
                    <a:bodyPr/>
                    <a:lstStyle/>
                    <a:p>
                      <a:pPr algn="ctr" fontAlgn="b"/>
                      <a:r>
                        <a:rPr lang="zh-CN" altLang="en-US" sz="1400" b="1" u="none" strike="noStrike" dirty="0">
                          <a:solidFill>
                            <a:schemeClr val="bg1"/>
                          </a:solidFill>
                          <a:effectLst/>
                          <a:latin typeface="微软雅黑" panose="020B0503020204020204" pitchFamily="34" charset="-122"/>
                          <a:ea typeface="微软雅黑" panose="020B0503020204020204" pitchFamily="34" charset="-122"/>
                        </a:rPr>
                        <a:t>国家</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400" b="1" u="none" strike="noStrike" dirty="0">
                          <a:solidFill>
                            <a:schemeClr val="bg1"/>
                          </a:solidFill>
                          <a:effectLst/>
                          <a:latin typeface="微软雅黑" panose="020B0503020204020204" pitchFamily="34" charset="-122"/>
                          <a:ea typeface="微软雅黑" panose="020B0503020204020204" pitchFamily="34" charset="-122"/>
                        </a:rPr>
                        <a:t>企业名称</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400" b="1" u="none" strike="noStrike" dirty="0">
                          <a:solidFill>
                            <a:schemeClr val="bg1"/>
                          </a:solidFill>
                          <a:effectLst/>
                          <a:latin typeface="微软雅黑" panose="020B0503020204020204" pitchFamily="34" charset="-122"/>
                          <a:ea typeface="微软雅黑" panose="020B0503020204020204" pitchFamily="34" charset="-122"/>
                        </a:rPr>
                        <a:t>技术路线</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2609220021"/>
                  </a:ext>
                </a:extLst>
              </a:tr>
              <a:tr h="84518">
                <a:tc rowSpan="9">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日本</a:t>
                      </a: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丰田汽车公司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硫化物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4232339470"/>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日本</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本田技研工业股份有限公司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硫化物</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2619223769"/>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日本</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三菱化学集团</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硫化物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98428759"/>
                  </a:ext>
                </a:extLst>
              </a:tr>
              <a:tr h="84518">
                <a:tc vMerge="1">
                  <a:txBody>
                    <a:bodyPr/>
                    <a:lstStyle/>
                    <a:p>
                      <a:pPr algn="ctr" fontAlgn="b"/>
                      <a:r>
                        <a:rPr lang="zh-CN" altLang="en-US" sz="1100" b="0" u="none" strike="noStrike">
                          <a:solidFill>
                            <a:srgbClr val="000000"/>
                          </a:solidFill>
                          <a:effectLst/>
                          <a:latin typeface="微软雅黑" panose="020B0503020204020204" pitchFamily="34" charset="-122"/>
                          <a:ea typeface="微软雅黑" panose="020B0503020204020204" pitchFamily="34" charset="-122"/>
                        </a:rPr>
                        <a:t>日本</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松下电器公司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卤化物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029880876"/>
                  </a:ext>
                </a:extLst>
              </a:tr>
              <a:tr h="84518">
                <a:tc vMerge="1">
                  <a:txBody>
                    <a:bodyPr/>
                    <a:lstStyle/>
                    <a:p>
                      <a:pPr algn="ctr" fontAlgn="b"/>
                      <a:r>
                        <a:rPr lang="zh-CN" altLang="en-US" sz="1100" b="0" u="none" strike="noStrike">
                          <a:solidFill>
                            <a:srgbClr val="000000"/>
                          </a:solidFill>
                          <a:effectLst/>
                          <a:latin typeface="微软雅黑" panose="020B0503020204020204" pitchFamily="34" charset="-122"/>
                          <a:ea typeface="微软雅黑" panose="020B0503020204020204" pitchFamily="34" charset="-122"/>
                        </a:rPr>
                        <a:t>日本</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富士电气化学有限公司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氧化物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611348001"/>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日本</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小原股份有限公司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氧化物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259383845"/>
                  </a:ext>
                </a:extLst>
              </a:tr>
              <a:tr h="84518">
                <a:tc vMerge="1">
                  <a:txBody>
                    <a:bodyPr/>
                    <a:lstStyle/>
                    <a:p>
                      <a:pPr algn="ctr" fontAlgn="b"/>
                      <a:r>
                        <a:rPr lang="zh-CN" altLang="en-US" sz="1100" b="0" u="none" strike="noStrike">
                          <a:solidFill>
                            <a:srgbClr val="000000"/>
                          </a:solidFill>
                          <a:effectLst/>
                          <a:latin typeface="微软雅黑" panose="020B0503020204020204" pitchFamily="34" charset="-122"/>
                          <a:ea typeface="微软雅黑" panose="020B0503020204020204" pitchFamily="34" charset="-122"/>
                        </a:rPr>
                        <a:t>日本</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日立造船公司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硫化物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778767110"/>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日本</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三洋化成工业股份有限公司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聚合物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394024423"/>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日本</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日本出光兴产股份有限公司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硫化物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465887177"/>
                  </a:ext>
                </a:extLst>
              </a:tr>
              <a:tr h="84518">
                <a:tc rowSpan="2">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德国</a:t>
                      </a: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宝马集团</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硫化物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952293676"/>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德国</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大众集团</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氧化物</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337261172"/>
                  </a:ext>
                </a:extLst>
              </a:tr>
            </a:tbl>
          </a:graphicData>
        </a:graphic>
      </p:graphicFrame>
      <p:graphicFrame>
        <p:nvGraphicFramePr>
          <p:cNvPr id="3" name="表格 2">
            <a:extLst>
              <a:ext uri="{FF2B5EF4-FFF2-40B4-BE49-F238E27FC236}">
                <a16:creationId xmlns:a16="http://schemas.microsoft.com/office/drawing/2014/main" id="{F35F07E4-6AA0-8974-C41F-9A04656F8B1B}"/>
              </a:ext>
            </a:extLst>
          </p:cNvPr>
          <p:cNvGraphicFramePr>
            <a:graphicFrameLocks noGrp="1"/>
          </p:cNvGraphicFramePr>
          <p:nvPr>
            <p:extLst>
              <p:ext uri="{D42A27DB-BD31-4B8C-83A1-F6EECF244321}">
                <p14:modId xmlns:p14="http://schemas.microsoft.com/office/powerpoint/2010/main" val="3586726340"/>
              </p:ext>
            </p:extLst>
          </p:nvPr>
        </p:nvGraphicFramePr>
        <p:xfrm>
          <a:off x="4213857" y="2541268"/>
          <a:ext cx="3849730" cy="2087880"/>
        </p:xfrm>
        <a:graphic>
          <a:graphicData uri="http://schemas.openxmlformats.org/drawingml/2006/table">
            <a:tbl>
              <a:tblPr firstRow="1" bandRow="1">
                <a:tableStyleId>{F5AB1C69-6EDB-4FF4-983F-18BD219EF322}</a:tableStyleId>
              </a:tblPr>
              <a:tblGrid>
                <a:gridCol w="427038">
                  <a:extLst>
                    <a:ext uri="{9D8B030D-6E8A-4147-A177-3AD203B41FA5}">
                      <a16:colId xmlns:a16="http://schemas.microsoft.com/office/drawing/2014/main" val="329856723"/>
                    </a:ext>
                  </a:extLst>
                </a:gridCol>
                <a:gridCol w="2205197">
                  <a:extLst>
                    <a:ext uri="{9D8B030D-6E8A-4147-A177-3AD203B41FA5}">
                      <a16:colId xmlns:a16="http://schemas.microsoft.com/office/drawing/2014/main" val="2337568132"/>
                    </a:ext>
                  </a:extLst>
                </a:gridCol>
                <a:gridCol w="1217495">
                  <a:extLst>
                    <a:ext uri="{9D8B030D-6E8A-4147-A177-3AD203B41FA5}">
                      <a16:colId xmlns:a16="http://schemas.microsoft.com/office/drawing/2014/main" val="2521643329"/>
                    </a:ext>
                  </a:extLst>
                </a:gridCol>
              </a:tblGrid>
              <a:tr h="111108">
                <a:tc>
                  <a:txBody>
                    <a:bodyPr/>
                    <a:lstStyle/>
                    <a:p>
                      <a:pPr algn="ctr" fontAlgn="b"/>
                      <a:r>
                        <a:rPr lang="zh-CN" altLang="en-US" sz="1400" b="1" u="none" strike="noStrike" dirty="0">
                          <a:solidFill>
                            <a:schemeClr val="bg1"/>
                          </a:solidFill>
                          <a:effectLst/>
                          <a:latin typeface="微软雅黑" panose="020B0503020204020204" pitchFamily="34" charset="-122"/>
                          <a:ea typeface="微软雅黑" panose="020B0503020204020204" pitchFamily="34" charset="-122"/>
                        </a:rPr>
                        <a:t>国家</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400" b="1" u="none" strike="noStrike" dirty="0">
                          <a:solidFill>
                            <a:schemeClr val="bg1"/>
                          </a:solidFill>
                          <a:effectLst/>
                          <a:latin typeface="微软雅黑" panose="020B0503020204020204" pitchFamily="34" charset="-122"/>
                          <a:ea typeface="微软雅黑" panose="020B0503020204020204" pitchFamily="34" charset="-122"/>
                        </a:rPr>
                        <a:t>企业名称</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400" b="1" u="none" strike="noStrike" dirty="0">
                          <a:solidFill>
                            <a:schemeClr val="bg1"/>
                          </a:solidFill>
                          <a:effectLst/>
                          <a:latin typeface="微软雅黑" panose="020B0503020204020204" pitchFamily="34" charset="-122"/>
                          <a:ea typeface="微软雅黑" panose="020B0503020204020204" pitchFamily="34" charset="-122"/>
                        </a:rPr>
                        <a:t>技术路线</a:t>
                      </a:r>
                      <a:endParaRPr lang="zh-CN" altLang="en-US" sz="1400" b="1" i="0" u="none" strike="noStrike" dirty="0">
                        <a:solidFill>
                          <a:schemeClr val="bg1"/>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2609220021"/>
                  </a:ext>
                </a:extLst>
              </a:tr>
              <a:tr h="84518">
                <a:tc rowSpan="4">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韩国</a:t>
                      </a:r>
                    </a:p>
                  </a:txBody>
                  <a:tcPr marL="9525" marR="9525" marT="9525" marB="0" anchor="ctr"/>
                </a:tc>
                <a:tc>
                  <a:txBody>
                    <a:bodyPr/>
                    <a:lstStyle/>
                    <a:p>
                      <a:pPr algn="ctr" fontAlgn="b"/>
                      <a:r>
                        <a:rPr lang="en-US" sz="1050" b="0" u="none" strike="noStrike">
                          <a:solidFill>
                            <a:srgbClr val="000000"/>
                          </a:solidFill>
                          <a:effectLst/>
                          <a:latin typeface="微软雅黑" panose="020B0503020204020204" pitchFamily="34" charset="-122"/>
                          <a:ea typeface="微软雅黑" panose="020B0503020204020204" pitchFamily="34" charset="-122"/>
                        </a:rPr>
                        <a:t>LG</a:t>
                      </a:r>
                      <a:r>
                        <a:rPr lang="zh-CN" altLang="en-US" sz="1050" b="0" u="none" strike="noStrike">
                          <a:solidFill>
                            <a:srgbClr val="000000"/>
                          </a:solidFill>
                          <a:effectLst/>
                          <a:latin typeface="微软雅黑" panose="020B0503020204020204" pitchFamily="34" charset="-122"/>
                          <a:ea typeface="微软雅黑" panose="020B0503020204020204" pitchFamily="34" charset="-122"/>
                        </a:rPr>
                        <a:t>新能源公司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硫化物</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4137816206"/>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韩国</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现代汽车集团</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聚合物</a:t>
                      </a:r>
                      <a:r>
                        <a:rPr lang="en-US" altLang="zh-CN" sz="1050" b="0" u="none" strike="noStrike">
                          <a:solidFill>
                            <a:srgbClr val="000000"/>
                          </a:solidFill>
                          <a:effectLst/>
                          <a:latin typeface="微软雅黑" panose="020B0503020204020204" pitchFamily="34" charset="-122"/>
                          <a:ea typeface="微软雅黑" panose="020B0503020204020204" pitchFamily="34" charset="-122"/>
                        </a:rPr>
                        <a:t>/</a:t>
                      </a:r>
                      <a:r>
                        <a:rPr lang="zh-CN" altLang="en-US" sz="1050" b="0" u="none" strike="noStrike">
                          <a:solidFill>
                            <a:srgbClr val="000000"/>
                          </a:solidFill>
                          <a:effectLst/>
                          <a:latin typeface="微软雅黑" panose="020B0503020204020204" pitchFamily="34" charset="-122"/>
                          <a:ea typeface="微软雅黑" panose="020B0503020204020204" pitchFamily="34" charset="-122"/>
                        </a:rPr>
                        <a:t>硫化物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876168489"/>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韩国</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en-US" sz="1050" b="0" u="none" strike="noStrike" dirty="0">
                          <a:solidFill>
                            <a:srgbClr val="000000"/>
                          </a:solidFill>
                          <a:effectLst/>
                          <a:latin typeface="微软雅黑" panose="020B0503020204020204" pitchFamily="34" charset="-122"/>
                          <a:ea typeface="微软雅黑" panose="020B0503020204020204" pitchFamily="34" charset="-122"/>
                        </a:rPr>
                        <a:t>SK On</a:t>
                      </a:r>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硫化物</a:t>
                      </a:r>
                      <a:r>
                        <a:rPr lang="en-US" altLang="zh-CN" sz="1050" b="0" u="none" strike="noStrike">
                          <a:solidFill>
                            <a:srgbClr val="000000"/>
                          </a:solidFill>
                          <a:effectLst/>
                          <a:latin typeface="微软雅黑" panose="020B0503020204020204" pitchFamily="34" charset="-122"/>
                          <a:ea typeface="微软雅黑" panose="020B0503020204020204" pitchFamily="34" charset="-122"/>
                        </a:rPr>
                        <a:t>/</a:t>
                      </a:r>
                      <a:r>
                        <a:rPr lang="zh-CN" altLang="en-US" sz="1050" b="0" u="none" strike="noStrike">
                          <a:solidFill>
                            <a:srgbClr val="000000"/>
                          </a:solidFill>
                          <a:effectLst/>
                          <a:latin typeface="微软雅黑" panose="020B0503020204020204" pitchFamily="34" charset="-122"/>
                          <a:ea typeface="微软雅黑" panose="020B0503020204020204" pitchFamily="34" charset="-122"/>
                        </a:rPr>
                        <a:t>氧化物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3117197274"/>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韩国</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三星</a:t>
                      </a:r>
                      <a:r>
                        <a:rPr lang="en-US" sz="1050" b="0" u="none" strike="noStrike">
                          <a:solidFill>
                            <a:srgbClr val="000000"/>
                          </a:solidFill>
                          <a:effectLst/>
                          <a:latin typeface="微软雅黑" panose="020B0503020204020204" pitchFamily="34" charset="-122"/>
                          <a:ea typeface="微软雅黑" panose="020B0503020204020204" pitchFamily="34" charset="-122"/>
                        </a:rPr>
                        <a:t>SDI</a:t>
                      </a:r>
                      <a:r>
                        <a:rPr lang="zh-CN" altLang="en-US" sz="1050" b="0" u="none" strike="noStrike">
                          <a:solidFill>
                            <a:srgbClr val="000000"/>
                          </a:solidFill>
                          <a:effectLst/>
                          <a:latin typeface="微软雅黑" panose="020B0503020204020204" pitchFamily="34" charset="-122"/>
                          <a:ea typeface="微软雅黑" panose="020B0503020204020204" pitchFamily="34" charset="-122"/>
                        </a:rPr>
                        <a:t>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聚合物</a:t>
                      </a:r>
                      <a:r>
                        <a:rPr lang="en-US" altLang="zh-CN" sz="1050" b="0" u="none" strike="noStrike">
                          <a:solidFill>
                            <a:srgbClr val="000000"/>
                          </a:solidFill>
                          <a:effectLst/>
                          <a:latin typeface="微软雅黑" panose="020B0503020204020204" pitchFamily="34" charset="-122"/>
                          <a:ea typeface="微软雅黑" panose="020B0503020204020204" pitchFamily="34" charset="-122"/>
                        </a:rPr>
                        <a:t>/</a:t>
                      </a:r>
                      <a:r>
                        <a:rPr lang="zh-CN" altLang="en-US" sz="1050" b="0" u="none" strike="noStrike">
                          <a:solidFill>
                            <a:srgbClr val="000000"/>
                          </a:solidFill>
                          <a:effectLst/>
                          <a:latin typeface="微软雅黑" panose="020B0503020204020204" pitchFamily="34" charset="-122"/>
                          <a:ea typeface="微软雅黑" panose="020B0503020204020204" pitchFamily="34" charset="-122"/>
                        </a:rPr>
                        <a:t>硫化物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3165810873"/>
                  </a:ext>
                </a:extLst>
              </a:tr>
              <a:tr h="84518">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法国</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博洛雷集团</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聚合物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3884029999"/>
                  </a:ext>
                </a:extLst>
              </a:tr>
              <a:tr h="84518">
                <a:tc rowSpan="2">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英国</a:t>
                      </a:r>
                    </a:p>
                  </a:txBody>
                  <a:tcPr marL="9525" marR="9525" marT="9525" marB="0" anchor="ctr"/>
                </a:tc>
                <a:tc>
                  <a:txBody>
                    <a:bodyPr/>
                    <a:lstStyle/>
                    <a:p>
                      <a:pPr algn="ctr" fontAlgn="b"/>
                      <a:r>
                        <a:rPr lang="en-US" sz="1050" b="0" u="none" strike="noStrike" dirty="0" err="1">
                          <a:solidFill>
                            <a:srgbClr val="000000"/>
                          </a:solidFill>
                          <a:effectLst/>
                          <a:latin typeface="微软雅黑" panose="020B0503020204020204" pitchFamily="34" charset="-122"/>
                          <a:ea typeface="微软雅黑" panose="020B0503020204020204" pitchFamily="34" charset="-122"/>
                        </a:rPr>
                        <a:t>Ilika</a:t>
                      </a:r>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氧化物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3409541729"/>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英国</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en-US" sz="1050" b="0" u="none" strike="noStrike">
                          <a:solidFill>
                            <a:srgbClr val="000000"/>
                          </a:solidFill>
                          <a:effectLst/>
                          <a:latin typeface="微软雅黑" panose="020B0503020204020204" pitchFamily="34" charset="-122"/>
                          <a:ea typeface="微软雅黑" panose="020B0503020204020204" pitchFamily="34" charset="-122"/>
                        </a:rPr>
                        <a:t>LiNa Energy</a:t>
                      </a:r>
                      <a:r>
                        <a:rPr lang="zh-CN" altLang="en-US" sz="1050" b="0" u="none" strike="noStrike">
                          <a:solidFill>
                            <a:srgbClr val="000000"/>
                          </a:solidFill>
                          <a:effectLst/>
                          <a:latin typeface="微软雅黑" panose="020B0503020204020204" pitchFamily="34" charset="-122"/>
                          <a:ea typeface="微软雅黑" panose="020B0503020204020204" pitchFamily="34" charset="-122"/>
                        </a:rPr>
                        <a:t>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氧化物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708322715"/>
                  </a:ext>
                </a:extLst>
              </a:tr>
              <a:tr h="84518">
                <a:tc rowSpan="4">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美国</a:t>
                      </a:r>
                    </a:p>
                  </a:txBody>
                  <a:tcPr marL="9525" marR="9525" marT="9525" marB="0" anchor="ctr"/>
                </a:tc>
                <a:tc>
                  <a:txBody>
                    <a:bodyPr/>
                    <a:lstStyle/>
                    <a:p>
                      <a:pPr algn="ctr" fontAlgn="b"/>
                      <a:r>
                        <a:rPr lang="en-US" sz="1050" b="0" u="none" strike="noStrike" dirty="0">
                          <a:solidFill>
                            <a:srgbClr val="000000"/>
                          </a:solidFill>
                          <a:effectLst/>
                          <a:latin typeface="微软雅黑" panose="020B0503020204020204" pitchFamily="34" charset="-122"/>
                          <a:ea typeface="微软雅黑" panose="020B0503020204020204" pitchFamily="34" charset="-122"/>
                        </a:rPr>
                        <a:t>Quantum Scape</a:t>
                      </a:r>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氧化物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537106536"/>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美国</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en-US" sz="1050" b="0" u="none" strike="noStrike" dirty="0">
                          <a:solidFill>
                            <a:srgbClr val="000000"/>
                          </a:solidFill>
                          <a:effectLst/>
                          <a:latin typeface="微软雅黑" panose="020B0503020204020204" pitchFamily="34" charset="-122"/>
                          <a:ea typeface="微软雅黑" panose="020B0503020204020204" pitchFamily="34" charset="-122"/>
                        </a:rPr>
                        <a:t>Ionic Materials</a:t>
                      </a:r>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a:solidFill>
                            <a:srgbClr val="000000"/>
                          </a:solidFill>
                          <a:effectLst/>
                          <a:latin typeface="微软雅黑" panose="020B0503020204020204" pitchFamily="34" charset="-122"/>
                          <a:ea typeface="微软雅黑" panose="020B0503020204020204" pitchFamily="34" charset="-122"/>
                        </a:rPr>
                        <a:t>聚合物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3837350882"/>
                  </a:ext>
                </a:extLst>
              </a:tr>
              <a:tr h="84518">
                <a:tc vMerge="1">
                  <a:txBody>
                    <a:bodyPr/>
                    <a:lstStyle/>
                    <a:p>
                      <a:pPr algn="ctr" fontAlgn="b"/>
                      <a:r>
                        <a:rPr lang="zh-CN" altLang="en-US" sz="1100" b="0" u="none" strike="noStrike">
                          <a:solidFill>
                            <a:srgbClr val="000000"/>
                          </a:solidFill>
                          <a:effectLst/>
                          <a:latin typeface="微软雅黑" panose="020B0503020204020204" pitchFamily="34" charset="-122"/>
                          <a:ea typeface="微软雅黑" panose="020B0503020204020204" pitchFamily="34" charset="-122"/>
                        </a:rPr>
                        <a:t>美国</a:t>
                      </a:r>
                      <a:endParaRPr lang="zh-CN" altLang="en-US" sz="11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en-US" sz="1050" b="0" u="none" strike="noStrike">
                          <a:solidFill>
                            <a:srgbClr val="000000"/>
                          </a:solidFill>
                          <a:effectLst/>
                          <a:latin typeface="微软雅黑" panose="020B0503020204020204" pitchFamily="34" charset="-122"/>
                          <a:ea typeface="微软雅黑" panose="020B0503020204020204" pitchFamily="34" charset="-122"/>
                        </a:rPr>
                        <a:t>Solid Power</a:t>
                      </a:r>
                      <a:r>
                        <a:rPr lang="zh-CN" altLang="en-US" sz="1050" b="0" u="none" strike="noStrike">
                          <a:solidFill>
                            <a:srgbClr val="000000"/>
                          </a:solidFill>
                          <a:effectLst/>
                          <a:latin typeface="微软雅黑" panose="020B0503020204020204" pitchFamily="34" charset="-122"/>
                          <a:ea typeface="微软雅黑" panose="020B0503020204020204" pitchFamily="34" charset="-122"/>
                        </a:rPr>
                        <a:t>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硫化物</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712753310"/>
                  </a:ext>
                </a:extLst>
              </a:tr>
              <a:tr h="84518">
                <a:tc vMerge="1">
                  <a:txBody>
                    <a:bodyPr/>
                    <a:lstStyle/>
                    <a:p>
                      <a:pPr algn="ctr" fontAlgn="b"/>
                      <a:r>
                        <a:rPr lang="zh-CN" altLang="en-US" sz="1100" b="0" u="none" strike="noStrike" dirty="0">
                          <a:solidFill>
                            <a:srgbClr val="000000"/>
                          </a:solidFill>
                          <a:effectLst/>
                          <a:latin typeface="微软雅黑" panose="020B0503020204020204" pitchFamily="34" charset="-122"/>
                          <a:ea typeface="微软雅黑" panose="020B0503020204020204" pitchFamily="34" charset="-122"/>
                        </a:rPr>
                        <a:t>美国</a:t>
                      </a:r>
                      <a:endParaRPr lang="zh-CN" altLang="en-US" sz="11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en-US" sz="1050" b="0" u="none" strike="noStrike" dirty="0">
                          <a:solidFill>
                            <a:srgbClr val="000000"/>
                          </a:solidFill>
                          <a:effectLst/>
                          <a:latin typeface="微软雅黑" panose="020B0503020204020204" pitchFamily="34" charset="-122"/>
                          <a:ea typeface="微软雅黑" panose="020B0503020204020204" pitchFamily="34" charset="-122"/>
                        </a:rPr>
                        <a:t>Factorial Energy</a:t>
                      </a:r>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tc>
                  <a:txBody>
                    <a:bodyPr/>
                    <a:lstStyle/>
                    <a:p>
                      <a:pPr algn="ctr" fontAlgn="b"/>
                      <a:r>
                        <a:rPr lang="zh-CN" altLang="en-US" sz="1050" b="0" u="none" strike="noStrike" dirty="0">
                          <a:solidFill>
                            <a:srgbClr val="000000"/>
                          </a:solidFill>
                          <a:effectLst/>
                          <a:latin typeface="微软雅黑" panose="020B0503020204020204" pitchFamily="34" charset="-122"/>
                          <a:ea typeface="微软雅黑" panose="020B0503020204020204" pitchFamily="34" charset="-122"/>
                        </a:rPr>
                        <a:t>聚合物</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tc>
                <a:extLst>
                  <a:ext uri="{0D108BD9-81ED-4DB2-BD59-A6C34878D82A}">
                    <a16:rowId xmlns:a16="http://schemas.microsoft.com/office/drawing/2014/main" val="1376476077"/>
                  </a:ext>
                </a:extLst>
              </a:tr>
            </a:tbl>
          </a:graphicData>
        </a:graphic>
      </p:graphicFrame>
      <p:graphicFrame>
        <p:nvGraphicFramePr>
          <p:cNvPr id="4" name="表格 2">
            <a:extLst>
              <a:ext uri="{FF2B5EF4-FFF2-40B4-BE49-F238E27FC236}">
                <a16:creationId xmlns:a16="http://schemas.microsoft.com/office/drawing/2014/main" id="{79AA1027-4D79-B15C-D15E-BE013990A41F}"/>
              </a:ext>
            </a:extLst>
          </p:cNvPr>
          <p:cNvGraphicFramePr>
            <a:graphicFrameLocks noGrp="1"/>
          </p:cNvGraphicFramePr>
          <p:nvPr>
            <p:extLst>
              <p:ext uri="{D42A27DB-BD31-4B8C-83A1-F6EECF244321}">
                <p14:modId xmlns:p14="http://schemas.microsoft.com/office/powerpoint/2010/main" val="4290931852"/>
              </p:ext>
            </p:extLst>
          </p:nvPr>
        </p:nvGraphicFramePr>
        <p:xfrm>
          <a:off x="364127" y="4985028"/>
          <a:ext cx="3849729" cy="1481812"/>
        </p:xfrm>
        <a:graphic>
          <a:graphicData uri="http://schemas.openxmlformats.org/drawingml/2006/table">
            <a:tbl>
              <a:tblPr firstRow="1" bandRow="1">
                <a:tableStyleId>{F5AB1C69-6EDB-4FF4-983F-18BD219EF322}</a:tableStyleId>
              </a:tblPr>
              <a:tblGrid>
                <a:gridCol w="2159356">
                  <a:extLst>
                    <a:ext uri="{9D8B030D-6E8A-4147-A177-3AD203B41FA5}">
                      <a16:colId xmlns:a16="http://schemas.microsoft.com/office/drawing/2014/main" val="1754570153"/>
                    </a:ext>
                  </a:extLst>
                </a:gridCol>
                <a:gridCol w="1690373">
                  <a:extLst>
                    <a:ext uri="{9D8B030D-6E8A-4147-A177-3AD203B41FA5}">
                      <a16:colId xmlns:a16="http://schemas.microsoft.com/office/drawing/2014/main" val="2337568132"/>
                    </a:ext>
                  </a:extLst>
                </a:gridCol>
              </a:tblGrid>
              <a:tr h="259332">
                <a:tc>
                  <a:txBody>
                    <a:bodyPr/>
                    <a:lstStyle/>
                    <a:p>
                      <a:pPr algn="ctr" fontAlgn="b"/>
                      <a:r>
                        <a:rPr lang="zh-CN" altLang="en-US" sz="1400" u="none" strike="noStrike" dirty="0">
                          <a:effectLst/>
                          <a:latin typeface="微软雅黑" panose="020B0503020204020204" pitchFamily="34" charset="-122"/>
                          <a:ea typeface="微软雅黑" panose="020B0503020204020204" pitchFamily="34" charset="-122"/>
                        </a:rPr>
                        <a:t>企业名称</a:t>
                      </a:r>
                      <a:endParaRPr lang="zh-CN" alt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400" u="none" strike="noStrike" dirty="0">
                          <a:effectLst/>
                          <a:latin typeface="微软雅黑" panose="020B0503020204020204" pitchFamily="34" charset="-122"/>
                          <a:ea typeface="微软雅黑" panose="020B0503020204020204" pitchFamily="34" charset="-122"/>
                        </a:rPr>
                        <a:t>技术路线</a:t>
                      </a:r>
                      <a:endParaRPr lang="zh-CN" alt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2609220021"/>
                  </a:ext>
                </a:extLst>
              </a:tr>
              <a:tr h="174640">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北京卫蓝新能源科技股份有限公司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氧化物</a:t>
                      </a:r>
                      <a:r>
                        <a:rPr lang="en-US" altLang="zh-CN" sz="1050" u="none" strike="noStrike">
                          <a:effectLst/>
                          <a:latin typeface="微软雅黑" panose="020B0503020204020204" pitchFamily="34" charset="-122"/>
                          <a:ea typeface="微软雅黑" panose="020B0503020204020204" pitchFamily="34" charset="-122"/>
                        </a:rPr>
                        <a:t>/</a:t>
                      </a:r>
                      <a:r>
                        <a:rPr lang="zh-CN" altLang="en-US" sz="1050" u="none" strike="noStrike">
                          <a:effectLst/>
                          <a:latin typeface="微软雅黑" panose="020B0503020204020204" pitchFamily="34" charset="-122"/>
                          <a:ea typeface="微软雅黑" panose="020B0503020204020204" pitchFamily="34" charset="-122"/>
                        </a:rPr>
                        <a:t>聚合物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4232339470"/>
                  </a:ext>
                </a:extLst>
              </a:tr>
              <a:tr h="174640">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清陶新能源材料研究院有限公司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氧化物</a:t>
                      </a:r>
                      <a:r>
                        <a:rPr lang="en-US" altLang="zh-CN" sz="1050" u="none" strike="noStrike" dirty="0">
                          <a:effectLst/>
                          <a:latin typeface="微软雅黑" panose="020B0503020204020204" pitchFamily="34" charset="-122"/>
                          <a:ea typeface="微软雅黑" panose="020B0503020204020204" pitchFamily="34" charset="-122"/>
                        </a:rPr>
                        <a:t>/</a:t>
                      </a:r>
                      <a:r>
                        <a:rPr lang="zh-CN" altLang="en-US" sz="1050" u="none" strike="noStrike" dirty="0">
                          <a:effectLst/>
                          <a:latin typeface="微软雅黑" panose="020B0503020204020204" pitchFamily="34" charset="-122"/>
                          <a:ea typeface="微软雅黑" panose="020B0503020204020204" pitchFamily="34" charset="-122"/>
                        </a:rPr>
                        <a:t>复合物</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2619223769"/>
                  </a:ext>
                </a:extLst>
              </a:tr>
              <a:tr h="174640">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赣锋锂业集团股份有限公司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氧化物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98428759"/>
                  </a:ext>
                </a:extLst>
              </a:tr>
              <a:tr h="174640">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辉能科技股份有限公司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氧化物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1029880876"/>
                  </a:ext>
                </a:extLst>
              </a:tr>
              <a:tr h="174640">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蜂巢能源科技股份有限公司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硫化物</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1611348001"/>
                  </a:ext>
                </a:extLst>
              </a:tr>
              <a:tr h="174640">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宁德时代新能源科技股份有限公司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硫化物</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259383845"/>
                  </a:ext>
                </a:extLst>
              </a:tr>
              <a:tr h="174640">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比亚迪股份有限公司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氧化物</a:t>
                      </a:r>
                      <a:r>
                        <a:rPr lang="en-US" altLang="zh-CN" sz="1050" u="none" strike="noStrike" dirty="0">
                          <a:effectLst/>
                          <a:latin typeface="微软雅黑" panose="020B0503020204020204" pitchFamily="34" charset="-122"/>
                          <a:ea typeface="微软雅黑" panose="020B0503020204020204" pitchFamily="34" charset="-122"/>
                        </a:rPr>
                        <a:t>/</a:t>
                      </a:r>
                      <a:r>
                        <a:rPr lang="zh-CN" altLang="en-US" sz="1050" u="none" strike="noStrike" dirty="0">
                          <a:effectLst/>
                          <a:latin typeface="微软雅黑" panose="020B0503020204020204" pitchFamily="34" charset="-122"/>
                          <a:ea typeface="微软雅黑" panose="020B0503020204020204" pitchFamily="34" charset="-122"/>
                        </a:rPr>
                        <a:t>硫化物</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778767110"/>
                  </a:ext>
                </a:extLst>
              </a:tr>
            </a:tbl>
          </a:graphicData>
        </a:graphic>
      </p:graphicFrame>
      <p:graphicFrame>
        <p:nvGraphicFramePr>
          <p:cNvPr id="5" name="表格 2">
            <a:extLst>
              <a:ext uri="{FF2B5EF4-FFF2-40B4-BE49-F238E27FC236}">
                <a16:creationId xmlns:a16="http://schemas.microsoft.com/office/drawing/2014/main" id="{CBBB1759-FD28-8D13-E492-B25114657113}"/>
              </a:ext>
            </a:extLst>
          </p:cNvPr>
          <p:cNvGraphicFramePr>
            <a:graphicFrameLocks noGrp="1"/>
          </p:cNvGraphicFramePr>
          <p:nvPr>
            <p:extLst>
              <p:ext uri="{D42A27DB-BD31-4B8C-83A1-F6EECF244321}">
                <p14:modId xmlns:p14="http://schemas.microsoft.com/office/powerpoint/2010/main" val="3323102331"/>
              </p:ext>
            </p:extLst>
          </p:nvPr>
        </p:nvGraphicFramePr>
        <p:xfrm>
          <a:off x="4213858" y="4985027"/>
          <a:ext cx="3849729" cy="1481812"/>
        </p:xfrm>
        <a:graphic>
          <a:graphicData uri="http://schemas.openxmlformats.org/drawingml/2006/table">
            <a:tbl>
              <a:tblPr firstRow="1" bandRow="1">
                <a:tableStyleId>{F5AB1C69-6EDB-4FF4-983F-18BD219EF322}</a:tableStyleId>
              </a:tblPr>
              <a:tblGrid>
                <a:gridCol w="2159356">
                  <a:extLst>
                    <a:ext uri="{9D8B030D-6E8A-4147-A177-3AD203B41FA5}">
                      <a16:colId xmlns:a16="http://schemas.microsoft.com/office/drawing/2014/main" val="1754570153"/>
                    </a:ext>
                  </a:extLst>
                </a:gridCol>
                <a:gridCol w="1690373">
                  <a:extLst>
                    <a:ext uri="{9D8B030D-6E8A-4147-A177-3AD203B41FA5}">
                      <a16:colId xmlns:a16="http://schemas.microsoft.com/office/drawing/2014/main" val="2337568132"/>
                    </a:ext>
                  </a:extLst>
                </a:gridCol>
              </a:tblGrid>
              <a:tr h="259332">
                <a:tc>
                  <a:txBody>
                    <a:bodyPr/>
                    <a:lstStyle/>
                    <a:p>
                      <a:pPr algn="ctr" fontAlgn="b"/>
                      <a:r>
                        <a:rPr lang="zh-CN" altLang="en-US" sz="1400" u="none" strike="noStrike" dirty="0">
                          <a:effectLst/>
                          <a:latin typeface="微软雅黑" panose="020B0503020204020204" pitchFamily="34" charset="-122"/>
                          <a:ea typeface="微软雅黑" panose="020B0503020204020204" pitchFamily="34" charset="-122"/>
                        </a:rPr>
                        <a:t>企业名称</a:t>
                      </a:r>
                      <a:endParaRPr lang="zh-CN" alt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400" u="none" strike="noStrike" dirty="0">
                          <a:effectLst/>
                          <a:latin typeface="微软雅黑" panose="020B0503020204020204" pitchFamily="34" charset="-122"/>
                          <a:ea typeface="微软雅黑" panose="020B0503020204020204" pitchFamily="34" charset="-122"/>
                        </a:rPr>
                        <a:t>技术路线</a:t>
                      </a:r>
                      <a:endParaRPr lang="zh-CN" altLang="en-US" sz="140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2609220021"/>
                  </a:ext>
                </a:extLst>
              </a:tr>
              <a:tr h="174640">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国轩高科股份有限公司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硫化物</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4232339470"/>
                  </a:ext>
                </a:extLst>
              </a:tr>
              <a:tr h="174640">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中科深蓝汇泽新能源有限公司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聚合物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2619223769"/>
                  </a:ext>
                </a:extLst>
              </a:tr>
              <a:tr h="174640">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重庆太蓝新能源有限公司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氧化物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98428759"/>
                  </a:ext>
                </a:extLst>
              </a:tr>
              <a:tr h="174640">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上海恩力动力技术有限公司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硫化物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1029880876"/>
                  </a:ext>
                </a:extLst>
              </a:tr>
              <a:tr h="174640">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上海屹锂新能源科技有限公司</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硫化物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1611348001"/>
                  </a:ext>
                </a:extLst>
              </a:tr>
              <a:tr h="174640">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北京高能时代环境技术股份有限公司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硫化物</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259383845"/>
                  </a:ext>
                </a:extLst>
              </a:tr>
              <a:tr h="174640">
                <a:tc>
                  <a:txBody>
                    <a:bodyPr/>
                    <a:lstStyle/>
                    <a:p>
                      <a:pPr algn="ctr" fontAlgn="b"/>
                      <a:r>
                        <a:rPr lang="zh-CN" altLang="en-US" sz="1050" u="none" strike="noStrike">
                          <a:effectLst/>
                          <a:latin typeface="微软雅黑" panose="020B0503020204020204" pitchFamily="34" charset="-122"/>
                          <a:ea typeface="微软雅黑" panose="020B0503020204020204" pitchFamily="34" charset="-122"/>
                        </a:rPr>
                        <a:t>孚能科技股份有限公司</a:t>
                      </a:r>
                      <a:endParaRPr lang="zh-CN" altLang="en-US" sz="1050" b="0" i="0" u="none" strike="noStrike">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tc>
                  <a:txBody>
                    <a:bodyPr/>
                    <a:lstStyle/>
                    <a:p>
                      <a:pPr algn="ctr" fontAlgn="b"/>
                      <a:r>
                        <a:rPr lang="zh-CN" altLang="en-US" sz="1050" u="none" strike="noStrike" dirty="0">
                          <a:effectLst/>
                          <a:latin typeface="微软雅黑" panose="020B0503020204020204" pitchFamily="34" charset="-122"/>
                          <a:ea typeface="微软雅黑" panose="020B0503020204020204" pitchFamily="34" charset="-122"/>
                        </a:rPr>
                        <a:t>氧化物</a:t>
                      </a:r>
                      <a:r>
                        <a:rPr lang="en-US" altLang="zh-CN" sz="1050" u="none" strike="noStrike" dirty="0">
                          <a:effectLst/>
                          <a:latin typeface="微软雅黑" panose="020B0503020204020204" pitchFamily="34" charset="-122"/>
                          <a:ea typeface="微软雅黑" panose="020B0503020204020204" pitchFamily="34" charset="-122"/>
                        </a:rPr>
                        <a:t>/</a:t>
                      </a:r>
                      <a:r>
                        <a:rPr lang="zh-CN" altLang="en-US" sz="1050" u="none" strike="noStrike" dirty="0">
                          <a:effectLst/>
                          <a:latin typeface="微软雅黑" panose="020B0503020204020204" pitchFamily="34" charset="-122"/>
                          <a:ea typeface="微软雅黑" panose="020B0503020204020204" pitchFamily="34" charset="-122"/>
                        </a:rPr>
                        <a:t>硫化物</a:t>
                      </a:r>
                      <a:endParaRPr lang="zh-CN" altLang="en-US" sz="1050" b="0" i="0" u="none" strike="noStrike" dirty="0">
                        <a:solidFill>
                          <a:srgbClr val="000000"/>
                        </a:solidFill>
                        <a:effectLst/>
                        <a:latin typeface="微软雅黑" panose="020B0503020204020204" pitchFamily="34" charset="-122"/>
                        <a:ea typeface="微软雅黑" panose="020B0503020204020204" pitchFamily="34" charset="-122"/>
                      </a:endParaRPr>
                    </a:p>
                  </a:txBody>
                  <a:tcPr marL="8556" marR="8556" marT="8556" marB="0" anchor="ctr"/>
                </a:tc>
                <a:extLst>
                  <a:ext uri="{0D108BD9-81ED-4DB2-BD59-A6C34878D82A}">
                    <a16:rowId xmlns:a16="http://schemas.microsoft.com/office/drawing/2014/main" val="778767110"/>
                  </a:ext>
                </a:extLst>
              </a:tr>
            </a:tbl>
          </a:graphicData>
        </a:graphic>
      </p:graphicFrame>
      <p:sp>
        <p:nvSpPr>
          <p:cNvPr id="6" name="文本框 5">
            <a:extLst>
              <a:ext uri="{FF2B5EF4-FFF2-40B4-BE49-F238E27FC236}">
                <a16:creationId xmlns:a16="http://schemas.microsoft.com/office/drawing/2014/main" id="{2D765DE9-019B-AC7B-639B-4A362F5E5133}"/>
              </a:ext>
            </a:extLst>
          </p:cNvPr>
          <p:cNvSpPr txBox="1"/>
          <p:nvPr/>
        </p:nvSpPr>
        <p:spPr>
          <a:xfrm>
            <a:off x="364127" y="2202533"/>
            <a:ext cx="6392090" cy="338554"/>
          </a:xfrm>
          <a:prstGeom prst="rect">
            <a:avLst/>
          </a:prstGeom>
          <a:noFill/>
          <a:ln>
            <a:noFill/>
          </a:ln>
        </p:spPr>
        <p:txBody>
          <a:bodyPr wrap="square">
            <a:spAutoFit/>
          </a:bodyPr>
          <a:lstStyle/>
          <a:p>
            <a:r>
              <a:rPr lang="zh-CN" altLang="en-US" sz="1600" b="1" i="0" u="none" strike="noStrike" baseline="0" dirty="0">
                <a:solidFill>
                  <a:srgbClr val="C00000"/>
                </a:solidFill>
                <a:latin typeface="微软雅黑" panose="020B0503020204020204" pitchFamily="34" charset="-122"/>
                <a:ea typeface="微软雅黑" panose="020B0503020204020204" pitchFamily="34" charset="-122"/>
              </a:rPr>
              <a:t>国外典型企业的固态电池技术路线</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8F846FD3-06B1-114F-1B97-FFD48E86BCCA}"/>
              </a:ext>
            </a:extLst>
          </p:cNvPr>
          <p:cNvSpPr txBox="1"/>
          <p:nvPr/>
        </p:nvSpPr>
        <p:spPr>
          <a:xfrm>
            <a:off x="364127" y="4637811"/>
            <a:ext cx="6392090" cy="338554"/>
          </a:xfrm>
          <a:prstGeom prst="rect">
            <a:avLst/>
          </a:prstGeom>
          <a:noFill/>
          <a:ln>
            <a:noFill/>
          </a:ln>
        </p:spPr>
        <p:txBody>
          <a:bodyPr wrap="square">
            <a:spAutoFit/>
          </a:bodyPr>
          <a:lstStyle/>
          <a:p>
            <a:r>
              <a:rPr lang="zh-CN" altLang="en-US" sz="1600" b="1" i="0" u="none" strike="noStrike" baseline="0" dirty="0">
                <a:solidFill>
                  <a:srgbClr val="C00000"/>
                </a:solidFill>
                <a:latin typeface="微软雅黑" panose="020B0503020204020204" pitchFamily="34" charset="-122"/>
                <a:ea typeface="微软雅黑" panose="020B0503020204020204" pitchFamily="34" charset="-122"/>
              </a:rPr>
              <a:t>国内典型企业的固态电池技术路线</a:t>
            </a:r>
            <a:endParaRPr lang="zh-CN" altLang="en-US" sz="1600" b="1" dirty="0">
              <a:solidFill>
                <a:srgbClr val="C00000"/>
              </a:solidFill>
              <a:latin typeface="微软雅黑" panose="020B0503020204020204" pitchFamily="34" charset="-122"/>
              <a:ea typeface="微软雅黑" panose="020B0503020204020204" pitchFamily="34" charset="-122"/>
            </a:endParaRPr>
          </a:p>
        </p:txBody>
      </p:sp>
      <p:sp>
        <p:nvSpPr>
          <p:cNvPr id="8" name="文本框 7">
            <a:extLst>
              <a:ext uri="{FF2B5EF4-FFF2-40B4-BE49-F238E27FC236}">
                <a16:creationId xmlns:a16="http://schemas.microsoft.com/office/drawing/2014/main" id="{A2022E7A-8BC3-9BD9-A7AD-E6BE41B849B7}"/>
              </a:ext>
            </a:extLst>
          </p:cNvPr>
          <p:cNvSpPr txBox="1"/>
          <p:nvPr/>
        </p:nvSpPr>
        <p:spPr>
          <a:xfrm>
            <a:off x="8324212" y="4821837"/>
            <a:ext cx="3688941" cy="1645002"/>
          </a:xfrm>
          <a:prstGeom prst="rect">
            <a:avLst/>
          </a:prstGeom>
          <a:noFill/>
          <a:ln>
            <a:noFill/>
          </a:ln>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清陶能源</a:t>
            </a:r>
            <a:endParaRPr lang="en-US" altLang="zh-CN" sz="1600" b="1" dirty="0">
              <a:latin typeface="微软雅黑" panose="020B0503020204020204" pitchFamily="34" charset="-122"/>
              <a:ea typeface="微软雅黑" panose="020B0503020204020204" pitchFamily="34" charset="-122"/>
            </a:endParaRPr>
          </a:p>
          <a:p>
            <a:pPr>
              <a:lnSpc>
                <a:spcPct val="150000"/>
              </a:lnSpc>
            </a:pPr>
            <a:r>
              <a:rPr lang="zh-CN" altLang="en-US" sz="1050" dirty="0">
                <a:latin typeface="微软雅黑" panose="020B0503020204020204" pitchFamily="34" charset="-122"/>
                <a:ea typeface="微软雅黑" panose="020B0503020204020204" pitchFamily="34" charset="-122"/>
              </a:rPr>
              <a:t>成立于</a:t>
            </a:r>
            <a:r>
              <a:rPr lang="en-US" altLang="zh-CN" sz="1050" dirty="0">
                <a:latin typeface="微软雅黑" panose="020B0503020204020204" pitchFamily="34" charset="-122"/>
                <a:ea typeface="微软雅黑" panose="020B0503020204020204" pitchFamily="34" charset="-122"/>
              </a:rPr>
              <a:t>2016</a:t>
            </a:r>
            <a:r>
              <a:rPr lang="zh-CN" altLang="en-US" sz="1050" dirty="0">
                <a:latin typeface="微软雅黑" panose="020B0503020204020204" pitchFamily="34" charset="-122"/>
                <a:ea typeface="微软雅黑" panose="020B0503020204020204" pitchFamily="34" charset="-122"/>
              </a:rPr>
              <a:t>年，团队深耕固态电池</a:t>
            </a:r>
            <a:r>
              <a:rPr lang="en-US" altLang="zh-CN" sz="1050" dirty="0">
                <a:latin typeface="微软雅黑" panose="020B0503020204020204" pitchFamily="34" charset="-122"/>
                <a:ea typeface="微软雅黑" panose="020B0503020204020204" pitchFamily="34" charset="-122"/>
              </a:rPr>
              <a:t>20</a:t>
            </a:r>
            <a:r>
              <a:rPr lang="zh-CN" altLang="en-US" sz="1050" dirty="0">
                <a:latin typeface="微软雅黑" panose="020B0503020204020204" pitchFamily="34" charset="-122"/>
                <a:ea typeface="微软雅黑" panose="020B0503020204020204" pitchFamily="34" charset="-122"/>
              </a:rPr>
              <a:t>余年，已获</a:t>
            </a:r>
            <a:r>
              <a:rPr lang="en-US" altLang="zh-CN" sz="1050" dirty="0">
                <a:latin typeface="微软雅黑" panose="020B0503020204020204" pitchFamily="34" charset="-122"/>
                <a:ea typeface="微软雅黑" panose="020B0503020204020204" pitchFamily="34" charset="-122"/>
              </a:rPr>
              <a:t>300</a:t>
            </a:r>
            <a:r>
              <a:rPr lang="zh-CN" altLang="en-US" sz="1050" dirty="0">
                <a:latin typeface="微软雅黑" panose="020B0503020204020204" pitchFamily="34" charset="-122"/>
                <a:ea typeface="微软雅黑" panose="020B0503020204020204" pitchFamily="34" charset="-122"/>
              </a:rPr>
              <a:t>多项专利授权。公司已突破核心固态电解质的生产技术，拥有粉体、浆料、电解质涂覆等完整工序，率先实现了半固态电池的量产。公司先后获北汽、上汽、广汽等公司战略投资，并与哪吒等车企建立长期合作关系。</a:t>
            </a:r>
          </a:p>
        </p:txBody>
      </p:sp>
      <p:sp>
        <p:nvSpPr>
          <p:cNvPr id="9" name="文本框 8">
            <a:extLst>
              <a:ext uri="{FF2B5EF4-FFF2-40B4-BE49-F238E27FC236}">
                <a16:creationId xmlns:a16="http://schemas.microsoft.com/office/drawing/2014/main" id="{11813603-FD0A-460E-9661-E67E0B8890BB}"/>
              </a:ext>
            </a:extLst>
          </p:cNvPr>
          <p:cNvSpPr txBox="1"/>
          <p:nvPr/>
        </p:nvSpPr>
        <p:spPr>
          <a:xfrm>
            <a:off x="8324212" y="2761937"/>
            <a:ext cx="3688941" cy="1887376"/>
          </a:xfrm>
          <a:prstGeom prst="rect">
            <a:avLst/>
          </a:prstGeom>
          <a:noFill/>
          <a:ln>
            <a:noFill/>
          </a:ln>
        </p:spPr>
        <p:txBody>
          <a:bodyPr wrap="square">
            <a:spAutoFit/>
          </a:bodyPr>
          <a:lstStyle/>
          <a:p>
            <a:pPr>
              <a:lnSpc>
                <a:spcPct val="150000"/>
              </a:lnSpc>
            </a:pPr>
            <a:r>
              <a:rPr lang="zh-CN" altLang="en-US" sz="1600" b="1" dirty="0">
                <a:latin typeface="微软雅黑" panose="020B0503020204020204" pitchFamily="34" charset="-122"/>
                <a:ea typeface="微软雅黑" panose="020B0503020204020204" pitchFamily="34" charset="-122"/>
              </a:rPr>
              <a:t>卫蓝新能源</a:t>
            </a:r>
            <a:endParaRPr lang="en-US" altLang="zh-CN" sz="1600" b="1" dirty="0">
              <a:latin typeface="微软雅黑" panose="020B0503020204020204" pitchFamily="34" charset="-122"/>
              <a:ea typeface="微软雅黑" panose="020B0503020204020204" pitchFamily="34" charset="-122"/>
            </a:endParaRPr>
          </a:p>
          <a:p>
            <a:pPr>
              <a:lnSpc>
                <a:spcPct val="150000"/>
              </a:lnSpc>
            </a:pPr>
            <a:r>
              <a:rPr lang="en-US" altLang="zh-CN" sz="1050" dirty="0">
                <a:latin typeface="微软雅黑" panose="020B0503020204020204" pitchFamily="34" charset="-122"/>
                <a:ea typeface="微软雅黑" panose="020B0503020204020204" pitchFamily="34" charset="-122"/>
              </a:rPr>
              <a:t>2016</a:t>
            </a:r>
            <a:r>
              <a:rPr lang="zh-CN" altLang="en-US" sz="1050" dirty="0">
                <a:latin typeface="微软雅黑" panose="020B0503020204020204" pitchFamily="34" charset="-122"/>
                <a:ea typeface="微软雅黑" panose="020B0503020204020204" pitchFamily="34" charset="-122"/>
              </a:rPr>
              <a:t>年成立，是中科院物理所固态电池唯一的产业化平台，承接所有相关专利，研发实力全面领先，获小米集团、蔚来资本、华为哈勃、天齐锂业、吉利控股等入股。公司主打半固态路线，采用聚合物</a:t>
            </a:r>
            <a:r>
              <a:rPr lang="en-US" altLang="zh-CN" sz="1050" dirty="0">
                <a:latin typeface="微软雅黑" panose="020B0503020204020204" pitchFamily="34" charset="-122"/>
                <a:ea typeface="微软雅黑" panose="020B0503020204020204" pitchFamily="34" charset="-122"/>
              </a:rPr>
              <a:t>+</a:t>
            </a:r>
            <a:r>
              <a:rPr lang="zh-CN" altLang="en-US" sz="1050" dirty="0">
                <a:latin typeface="微软雅黑" panose="020B0503020204020204" pitchFamily="34" charset="-122"/>
                <a:ea typeface="微软雅黑" panose="020B0503020204020204" pitchFamily="34" charset="-122"/>
              </a:rPr>
              <a:t>氧化物（</a:t>
            </a:r>
            <a:r>
              <a:rPr lang="en-US" altLang="zh-CN" sz="1050" dirty="0">
                <a:latin typeface="微软雅黑" panose="020B0503020204020204" pitchFamily="34" charset="-122"/>
                <a:ea typeface="微软雅黑" panose="020B0503020204020204" pitchFamily="34" charset="-122"/>
              </a:rPr>
              <a:t>LATP</a:t>
            </a:r>
            <a:r>
              <a:rPr lang="zh-CN" altLang="en-US" sz="1050" dirty="0">
                <a:latin typeface="微软雅黑" panose="020B0503020204020204" pitchFamily="34" charset="-122"/>
                <a:ea typeface="微软雅黑" panose="020B0503020204020204" pitchFamily="34" charset="-122"/>
              </a:rPr>
              <a:t>为主） 复合路线，首创原位固态化等八大核心工艺，改善固</a:t>
            </a:r>
            <a:r>
              <a:rPr lang="en-US" altLang="zh-CN" sz="1050" dirty="0">
                <a:latin typeface="微软雅黑" panose="020B0503020204020204" pitchFamily="34" charset="-122"/>
                <a:ea typeface="微软雅黑" panose="020B0503020204020204" pitchFamily="34" charset="-122"/>
              </a:rPr>
              <a:t>-</a:t>
            </a:r>
            <a:r>
              <a:rPr lang="zh-CN" altLang="en-US" sz="1050" dirty="0">
                <a:latin typeface="微软雅黑" panose="020B0503020204020204" pitchFamily="34" charset="-122"/>
                <a:ea typeface="微软雅黑" panose="020B0503020204020204" pitchFamily="34" charset="-122"/>
              </a:rPr>
              <a:t>固界面接触，并与液态电池工艺基本兼容，铸造产品护城河。</a:t>
            </a:r>
          </a:p>
        </p:txBody>
      </p:sp>
      <p:sp>
        <p:nvSpPr>
          <p:cNvPr id="10" name="文本框 9">
            <a:extLst>
              <a:ext uri="{FF2B5EF4-FFF2-40B4-BE49-F238E27FC236}">
                <a16:creationId xmlns:a16="http://schemas.microsoft.com/office/drawing/2014/main" id="{2CBDCA1C-513E-E871-2171-C4CED799958A}"/>
              </a:ext>
            </a:extLst>
          </p:cNvPr>
          <p:cNvSpPr txBox="1"/>
          <p:nvPr/>
        </p:nvSpPr>
        <p:spPr>
          <a:xfrm>
            <a:off x="8312440" y="2202533"/>
            <a:ext cx="2293507" cy="338554"/>
          </a:xfrm>
          <a:prstGeom prst="rect">
            <a:avLst/>
          </a:prstGeom>
          <a:noFill/>
          <a:ln>
            <a:noFill/>
          </a:ln>
        </p:spPr>
        <p:txBody>
          <a:bodyPr wrap="square">
            <a:spAutoFit/>
          </a:bodyPr>
          <a:lstStyle/>
          <a:p>
            <a:r>
              <a:rPr lang="zh-CN" altLang="en-US" sz="1600" b="1" dirty="0">
                <a:solidFill>
                  <a:srgbClr val="C00000"/>
                </a:solidFill>
                <a:latin typeface="微软雅黑" panose="020B0503020204020204" pitchFamily="34" charset="-122"/>
                <a:ea typeface="微软雅黑" panose="020B0503020204020204" pitchFamily="34" charset="-122"/>
              </a:rPr>
              <a:t>国内代表性企业</a:t>
            </a:r>
          </a:p>
        </p:txBody>
      </p:sp>
      <p:pic>
        <p:nvPicPr>
          <p:cNvPr id="11" name="图片 10">
            <a:extLst>
              <a:ext uri="{FF2B5EF4-FFF2-40B4-BE49-F238E27FC236}">
                <a16:creationId xmlns:a16="http://schemas.microsoft.com/office/drawing/2014/main" id="{C6FCA950-1629-66CB-2559-81624F515C9E}"/>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4287" b="24628"/>
          <a:stretch/>
        </p:blipFill>
        <p:spPr>
          <a:xfrm>
            <a:off x="10626197" y="2549886"/>
            <a:ext cx="987942" cy="586338"/>
          </a:xfrm>
          <a:prstGeom prst="rect">
            <a:avLst/>
          </a:prstGeom>
        </p:spPr>
      </p:pic>
      <p:pic>
        <p:nvPicPr>
          <p:cNvPr id="12" name="图片 11">
            <a:extLst>
              <a:ext uri="{FF2B5EF4-FFF2-40B4-BE49-F238E27FC236}">
                <a16:creationId xmlns:a16="http://schemas.microsoft.com/office/drawing/2014/main" id="{AE03C6E2-0A8A-D65A-0412-48690234EFE9}"/>
              </a:ext>
            </a:extLst>
          </p:cNvPr>
          <p:cNvPicPr>
            <a:picLocks noChangeAspect="1"/>
          </p:cNvPicPr>
          <p:nvPr/>
        </p:nvPicPr>
        <p:blipFill>
          <a:blip r:embed="rId3"/>
          <a:stretch>
            <a:fillRect/>
          </a:stretch>
        </p:blipFill>
        <p:spPr>
          <a:xfrm>
            <a:off x="10455597" y="4755230"/>
            <a:ext cx="1329145" cy="410055"/>
          </a:xfrm>
          <a:prstGeom prst="rect">
            <a:avLst/>
          </a:prstGeom>
        </p:spPr>
      </p:pic>
    </p:spTree>
    <p:extLst>
      <p:ext uri="{BB962C8B-B14F-4D97-AF65-F5344CB8AC3E}">
        <p14:creationId xmlns:p14="http://schemas.microsoft.com/office/powerpoint/2010/main" val="20181354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395557" y="2614268"/>
            <a:ext cx="4796443" cy="543277"/>
            <a:chOff x="7395557" y="2714022"/>
            <a:chExt cx="4796443" cy="543277"/>
          </a:xfrm>
        </p:grpSpPr>
        <p:cxnSp>
          <p:nvCxnSpPr>
            <p:cNvPr id="18" name="直接连接符 1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19" name="文本框 18"/>
            <p:cNvSpPr txBox="1"/>
            <p:nvPr/>
          </p:nvSpPr>
          <p:spPr>
            <a:xfrm>
              <a:off x="8233542" y="2783268"/>
              <a:ext cx="3118874"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新能源汽车市场现状</a:t>
              </a:r>
            </a:p>
          </p:txBody>
        </p:sp>
        <p:sp>
          <p:nvSpPr>
            <p:cNvPr id="20" name="文本框 19"/>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01</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1" name="椭圆 2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2" name="组合 21"/>
          <p:cNvGrpSpPr/>
          <p:nvPr/>
        </p:nvGrpSpPr>
        <p:grpSpPr>
          <a:xfrm>
            <a:off x="7395557" y="3599327"/>
            <a:ext cx="4796443" cy="543277"/>
            <a:chOff x="7395557" y="2714022"/>
            <a:chExt cx="4796443" cy="543277"/>
          </a:xfrm>
        </p:grpSpPr>
        <p:cxnSp>
          <p:nvCxnSpPr>
            <p:cNvPr id="23" name="直接连接符 22"/>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4" name="文本框 23"/>
            <p:cNvSpPr txBox="1"/>
            <p:nvPr/>
          </p:nvSpPr>
          <p:spPr>
            <a:xfrm>
              <a:off x="8233542" y="2783268"/>
              <a:ext cx="3118874"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E7E6E6">
                      <a:lumMod val="75000"/>
                    </a:srgbClr>
                  </a:solidFill>
                  <a:effectLst/>
                  <a:uLnTx/>
                  <a:uFillTx/>
                  <a:latin typeface="微软雅黑" panose="020B0503020204020204" pitchFamily="34" charset="-122"/>
                  <a:ea typeface="微软雅黑" panose="020B0503020204020204" pitchFamily="34" charset="-122"/>
                  <a:cs typeface="+mn-cs"/>
                </a:rPr>
                <a:t>三电系统竞争格局</a:t>
              </a:r>
            </a:p>
          </p:txBody>
        </p:sp>
        <p:sp>
          <p:nvSpPr>
            <p:cNvPr id="25" name="文本框 24"/>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02</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26" name="椭圆 25"/>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7" name="组合 26"/>
          <p:cNvGrpSpPr/>
          <p:nvPr/>
        </p:nvGrpSpPr>
        <p:grpSpPr>
          <a:xfrm>
            <a:off x="7395557" y="4584386"/>
            <a:ext cx="4796443" cy="543277"/>
            <a:chOff x="7395557" y="2714022"/>
            <a:chExt cx="4796443" cy="543277"/>
          </a:xfrm>
        </p:grpSpPr>
        <p:cxnSp>
          <p:nvCxnSpPr>
            <p:cNvPr id="28" name="直接连接符 2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9" name="文本框 28"/>
            <p:cNvSpPr txBox="1"/>
            <p:nvPr/>
          </p:nvSpPr>
          <p:spPr>
            <a:xfrm>
              <a:off x="8233542" y="2783268"/>
              <a:ext cx="3118874" cy="461665"/>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rgbClr val="E7E6E6">
                      <a:lumMod val="75000"/>
                    </a:srgbClr>
                  </a:solidFill>
                  <a:effectLst/>
                  <a:uLnTx/>
                  <a:uFillTx/>
                  <a:latin typeface="微软雅黑" panose="020B0503020204020204" pitchFamily="34" charset="-122"/>
                  <a:ea typeface="微软雅黑" panose="020B0503020204020204" pitchFamily="34" charset="-122"/>
                  <a:cs typeface="+mn-cs"/>
                </a:rPr>
                <a:t>固态电池发展现状</a:t>
              </a:r>
            </a:p>
          </p:txBody>
        </p:sp>
        <p:sp>
          <p:nvSpPr>
            <p:cNvPr id="30" name="文本框 29"/>
            <p:cNvSpPr txBox="1"/>
            <p:nvPr/>
          </p:nvSpPr>
          <p:spPr>
            <a:xfrm>
              <a:off x="7395557" y="2714022"/>
              <a:ext cx="722104" cy="52322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rPr>
                <a:t>03</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cs typeface="+mn-cs"/>
              </a:endParaRPr>
            </a:p>
          </p:txBody>
        </p:sp>
        <p:sp>
          <p:nvSpPr>
            <p:cNvPr id="31" name="椭圆 3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1136502298"/>
              </p:ext>
            </p:extLst>
          </p:nvPr>
        </p:nvGraphicFramePr>
        <p:xfrm>
          <a:off x="384380" y="2410469"/>
          <a:ext cx="5625115" cy="246439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表格 4"/>
          <p:cNvGraphicFramePr>
            <a:graphicFrameLocks noGrp="1"/>
          </p:cNvGraphicFramePr>
          <p:nvPr>
            <p:custDataLst>
              <p:tags r:id="rId1"/>
            </p:custDataLst>
            <p:extLst>
              <p:ext uri="{D42A27DB-BD31-4B8C-83A1-F6EECF244321}">
                <p14:modId xmlns:p14="http://schemas.microsoft.com/office/powerpoint/2010/main" val="50658927"/>
              </p:ext>
            </p:extLst>
          </p:nvPr>
        </p:nvGraphicFramePr>
        <p:xfrm>
          <a:off x="384380" y="4602627"/>
          <a:ext cx="5602824" cy="1722666"/>
        </p:xfrm>
        <a:graphic>
          <a:graphicData uri="http://schemas.openxmlformats.org/drawingml/2006/table">
            <a:tbl>
              <a:tblPr firstRow="1" bandRow="1"/>
              <a:tblGrid>
                <a:gridCol w="873969">
                  <a:extLst>
                    <a:ext uri="{9D8B030D-6E8A-4147-A177-3AD203B41FA5}">
                      <a16:colId xmlns:a16="http://schemas.microsoft.com/office/drawing/2014/main" val="20000"/>
                    </a:ext>
                  </a:extLst>
                </a:gridCol>
                <a:gridCol w="864066">
                  <a:extLst>
                    <a:ext uri="{9D8B030D-6E8A-4147-A177-3AD203B41FA5}">
                      <a16:colId xmlns:a16="http://schemas.microsoft.com/office/drawing/2014/main" val="20001"/>
                    </a:ext>
                  </a:extLst>
                </a:gridCol>
                <a:gridCol w="755009">
                  <a:extLst>
                    <a:ext uri="{9D8B030D-6E8A-4147-A177-3AD203B41FA5}">
                      <a16:colId xmlns:a16="http://schemas.microsoft.com/office/drawing/2014/main" val="20002"/>
                    </a:ext>
                  </a:extLst>
                </a:gridCol>
                <a:gridCol w="746620">
                  <a:extLst>
                    <a:ext uri="{9D8B030D-6E8A-4147-A177-3AD203B41FA5}">
                      <a16:colId xmlns:a16="http://schemas.microsoft.com/office/drawing/2014/main" val="20003"/>
                    </a:ext>
                  </a:extLst>
                </a:gridCol>
                <a:gridCol w="763398">
                  <a:extLst>
                    <a:ext uri="{9D8B030D-6E8A-4147-A177-3AD203B41FA5}">
                      <a16:colId xmlns:a16="http://schemas.microsoft.com/office/drawing/2014/main" val="20004"/>
                    </a:ext>
                  </a:extLst>
                </a:gridCol>
                <a:gridCol w="729842">
                  <a:extLst>
                    <a:ext uri="{9D8B030D-6E8A-4147-A177-3AD203B41FA5}">
                      <a16:colId xmlns:a16="http://schemas.microsoft.com/office/drawing/2014/main" val="20005"/>
                    </a:ext>
                  </a:extLst>
                </a:gridCol>
                <a:gridCol w="869920">
                  <a:extLst>
                    <a:ext uri="{9D8B030D-6E8A-4147-A177-3AD203B41FA5}">
                      <a16:colId xmlns:a16="http://schemas.microsoft.com/office/drawing/2014/main" val="20006"/>
                    </a:ext>
                  </a:extLst>
                </a:gridCol>
              </a:tblGrid>
              <a:tr h="352572">
                <a:tc>
                  <a:txBody>
                    <a:bodyPr/>
                    <a:lstStyle>
                      <a:lvl1pPr marL="0" algn="l" defTabSz="914400" rtl="0" eaLnBrk="1" latinLnBrk="0" hangingPunct="1">
                        <a:defRPr sz="1800" b="1" kern="1200">
                          <a:solidFill>
                            <a:schemeClr val="lt1"/>
                          </a:solidFill>
                          <a:latin typeface="Calibri" panose="020F0502020204030204"/>
                          <a:ea typeface="微软雅黑" panose="020B0503020204020204" pitchFamily="34" charset="-122"/>
                        </a:defRPr>
                      </a:lvl1pPr>
                      <a:lvl2pPr marL="457200" algn="l" defTabSz="914400" rtl="0" eaLnBrk="1" latinLnBrk="0" hangingPunct="1">
                        <a:defRPr sz="1800" b="1" kern="1200">
                          <a:solidFill>
                            <a:schemeClr val="lt1"/>
                          </a:solidFill>
                          <a:latin typeface="Calibri" panose="020F0502020204030204"/>
                          <a:ea typeface="微软雅黑" panose="020B0503020204020204" pitchFamily="34" charset="-122"/>
                        </a:defRPr>
                      </a:lvl2pPr>
                      <a:lvl3pPr marL="914400" algn="l" defTabSz="914400" rtl="0" eaLnBrk="1" latinLnBrk="0" hangingPunct="1">
                        <a:defRPr sz="1800" b="1" kern="1200">
                          <a:solidFill>
                            <a:schemeClr val="lt1"/>
                          </a:solidFill>
                          <a:latin typeface="Calibri" panose="020F0502020204030204"/>
                          <a:ea typeface="微软雅黑" panose="020B0503020204020204" pitchFamily="34" charset="-122"/>
                        </a:defRPr>
                      </a:lvl3pPr>
                      <a:lvl4pPr marL="1371600" algn="l" defTabSz="914400" rtl="0" eaLnBrk="1" latinLnBrk="0" hangingPunct="1">
                        <a:defRPr sz="1800" b="1" kern="1200">
                          <a:solidFill>
                            <a:schemeClr val="lt1"/>
                          </a:solidFill>
                          <a:latin typeface="Calibri" panose="020F0502020204030204"/>
                          <a:ea typeface="微软雅黑" panose="020B0503020204020204" pitchFamily="34" charset="-122"/>
                        </a:defRPr>
                      </a:lvl4pPr>
                      <a:lvl5pPr marL="1828800" algn="l" defTabSz="914400" rtl="0" eaLnBrk="1" latinLnBrk="0" hangingPunct="1">
                        <a:defRPr sz="1800" b="1" kern="1200">
                          <a:solidFill>
                            <a:schemeClr val="lt1"/>
                          </a:solidFill>
                          <a:latin typeface="Calibri" panose="020F0502020204030204"/>
                          <a:ea typeface="微软雅黑" panose="020B0503020204020204" pitchFamily="34" charset="-122"/>
                        </a:defRPr>
                      </a:lvl5pPr>
                      <a:lvl6pPr marL="2286000" algn="l" defTabSz="914400" rtl="0" eaLnBrk="1" latinLnBrk="0" hangingPunct="1">
                        <a:defRPr sz="1800" b="1" kern="1200">
                          <a:solidFill>
                            <a:schemeClr val="lt1"/>
                          </a:solidFill>
                          <a:latin typeface="Calibri" panose="020F0502020204030204"/>
                          <a:ea typeface="微软雅黑" panose="020B0503020204020204" pitchFamily="34" charset="-122"/>
                        </a:defRPr>
                      </a:lvl6pPr>
                      <a:lvl7pPr marL="2743200" algn="l" defTabSz="914400" rtl="0" eaLnBrk="1" latinLnBrk="0" hangingPunct="1">
                        <a:defRPr sz="1800" b="1" kern="1200">
                          <a:solidFill>
                            <a:schemeClr val="lt1"/>
                          </a:solidFill>
                          <a:latin typeface="Calibri" panose="020F0502020204030204"/>
                          <a:ea typeface="微软雅黑" panose="020B0503020204020204" pitchFamily="34" charset="-122"/>
                        </a:defRPr>
                      </a:lvl7pPr>
                      <a:lvl8pPr marL="3200400" algn="l" defTabSz="914400" rtl="0" eaLnBrk="1" latinLnBrk="0" hangingPunct="1">
                        <a:defRPr sz="1800" b="1" kern="1200">
                          <a:solidFill>
                            <a:schemeClr val="lt1"/>
                          </a:solidFill>
                          <a:latin typeface="Calibri" panose="020F0502020204030204"/>
                          <a:ea typeface="微软雅黑" panose="020B0503020204020204" pitchFamily="34" charset="-122"/>
                        </a:defRPr>
                      </a:lvl8pPr>
                      <a:lvl9pPr marL="3657600" algn="l" defTabSz="914400" rtl="0" eaLnBrk="1" latinLnBrk="0" hangingPunct="1">
                        <a:defRPr sz="1800" b="1" kern="1200">
                          <a:solidFill>
                            <a:schemeClr val="lt1"/>
                          </a:solidFill>
                          <a:latin typeface="Calibri" panose="020F0502020204030204"/>
                          <a:ea typeface="微软雅黑" panose="020B0503020204020204" pitchFamily="34" charset="-122"/>
                        </a:defRPr>
                      </a:lvl9pPr>
                    </a:lstStyle>
                    <a:p>
                      <a:pPr algn="ctr"/>
                      <a:r>
                        <a:rPr lang="zh-CN" altLang="en-US" sz="1000" b="1" dirty="0">
                          <a:solidFill>
                            <a:schemeClr val="bg1"/>
                          </a:solidFill>
                          <a:latin typeface="微软雅黑" panose="020B0503020204020204" pitchFamily="34" charset="-122"/>
                          <a:ea typeface="微软雅黑" panose="020B0503020204020204" pitchFamily="34" charset="-122"/>
                        </a:rPr>
                        <a:t>项目</a:t>
                      </a:r>
                    </a:p>
                  </a:txBody>
                  <a:tcPr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panose="020F0502020204030204"/>
                          <a:ea typeface="微软雅黑" panose="020B0503020204020204" pitchFamily="34" charset="-122"/>
                        </a:defRPr>
                      </a:lvl1pPr>
                      <a:lvl2pPr marL="457200" algn="l" defTabSz="914400" rtl="0" eaLnBrk="1" latinLnBrk="0" hangingPunct="1">
                        <a:defRPr sz="1800" b="1" kern="1200">
                          <a:solidFill>
                            <a:schemeClr val="lt1"/>
                          </a:solidFill>
                          <a:latin typeface="Calibri" panose="020F0502020204030204"/>
                          <a:ea typeface="微软雅黑" panose="020B0503020204020204" pitchFamily="34" charset="-122"/>
                        </a:defRPr>
                      </a:lvl2pPr>
                      <a:lvl3pPr marL="914400" algn="l" defTabSz="914400" rtl="0" eaLnBrk="1" latinLnBrk="0" hangingPunct="1">
                        <a:defRPr sz="1800" b="1" kern="1200">
                          <a:solidFill>
                            <a:schemeClr val="lt1"/>
                          </a:solidFill>
                          <a:latin typeface="Calibri" panose="020F0502020204030204"/>
                          <a:ea typeface="微软雅黑" panose="020B0503020204020204" pitchFamily="34" charset="-122"/>
                        </a:defRPr>
                      </a:lvl3pPr>
                      <a:lvl4pPr marL="1371600" algn="l" defTabSz="914400" rtl="0" eaLnBrk="1" latinLnBrk="0" hangingPunct="1">
                        <a:defRPr sz="1800" b="1" kern="1200">
                          <a:solidFill>
                            <a:schemeClr val="lt1"/>
                          </a:solidFill>
                          <a:latin typeface="Calibri" panose="020F0502020204030204"/>
                          <a:ea typeface="微软雅黑" panose="020B0503020204020204" pitchFamily="34" charset="-122"/>
                        </a:defRPr>
                      </a:lvl4pPr>
                      <a:lvl5pPr marL="1828800" algn="l" defTabSz="914400" rtl="0" eaLnBrk="1" latinLnBrk="0" hangingPunct="1">
                        <a:defRPr sz="1800" b="1" kern="1200">
                          <a:solidFill>
                            <a:schemeClr val="lt1"/>
                          </a:solidFill>
                          <a:latin typeface="Calibri" panose="020F0502020204030204"/>
                          <a:ea typeface="微软雅黑" panose="020B0503020204020204" pitchFamily="34" charset="-122"/>
                        </a:defRPr>
                      </a:lvl5pPr>
                      <a:lvl6pPr marL="2286000" algn="l" defTabSz="914400" rtl="0" eaLnBrk="1" latinLnBrk="0" hangingPunct="1">
                        <a:defRPr sz="1800" b="1" kern="1200">
                          <a:solidFill>
                            <a:schemeClr val="lt1"/>
                          </a:solidFill>
                          <a:latin typeface="Calibri" panose="020F0502020204030204"/>
                          <a:ea typeface="微软雅黑" panose="020B0503020204020204" pitchFamily="34" charset="-122"/>
                        </a:defRPr>
                      </a:lvl6pPr>
                      <a:lvl7pPr marL="2743200" algn="l" defTabSz="914400" rtl="0" eaLnBrk="1" latinLnBrk="0" hangingPunct="1">
                        <a:defRPr sz="1800" b="1" kern="1200">
                          <a:solidFill>
                            <a:schemeClr val="lt1"/>
                          </a:solidFill>
                          <a:latin typeface="Calibri" panose="020F0502020204030204"/>
                          <a:ea typeface="微软雅黑" panose="020B0503020204020204" pitchFamily="34" charset="-122"/>
                        </a:defRPr>
                      </a:lvl7pPr>
                      <a:lvl8pPr marL="3200400" algn="l" defTabSz="914400" rtl="0" eaLnBrk="1" latinLnBrk="0" hangingPunct="1">
                        <a:defRPr sz="1800" b="1" kern="1200">
                          <a:solidFill>
                            <a:schemeClr val="lt1"/>
                          </a:solidFill>
                          <a:latin typeface="Calibri" panose="020F0502020204030204"/>
                          <a:ea typeface="微软雅黑" panose="020B0503020204020204" pitchFamily="34" charset="-122"/>
                        </a:defRPr>
                      </a:lvl8pPr>
                      <a:lvl9pPr marL="3657600" algn="l" defTabSz="914400" rtl="0" eaLnBrk="1" latinLnBrk="0" hangingPunct="1">
                        <a:defRPr sz="1800" b="1" kern="1200">
                          <a:solidFill>
                            <a:schemeClr val="lt1"/>
                          </a:solidFill>
                          <a:latin typeface="Calibri" panose="020F0502020204030204"/>
                          <a:ea typeface="微软雅黑" panose="020B0503020204020204" pitchFamily="34" charset="-122"/>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2019</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panose="020F0502020204030204"/>
                          <a:ea typeface="微软雅黑" panose="020B0503020204020204" pitchFamily="34" charset="-122"/>
                        </a:defRPr>
                      </a:lvl1pPr>
                      <a:lvl2pPr marL="457200" algn="l" defTabSz="914400" rtl="0" eaLnBrk="1" latinLnBrk="0" hangingPunct="1">
                        <a:defRPr sz="1800" b="1" kern="1200">
                          <a:solidFill>
                            <a:schemeClr val="lt1"/>
                          </a:solidFill>
                          <a:latin typeface="Calibri" panose="020F0502020204030204"/>
                          <a:ea typeface="微软雅黑" panose="020B0503020204020204" pitchFamily="34" charset="-122"/>
                        </a:defRPr>
                      </a:lvl2pPr>
                      <a:lvl3pPr marL="914400" algn="l" defTabSz="914400" rtl="0" eaLnBrk="1" latinLnBrk="0" hangingPunct="1">
                        <a:defRPr sz="1800" b="1" kern="1200">
                          <a:solidFill>
                            <a:schemeClr val="lt1"/>
                          </a:solidFill>
                          <a:latin typeface="Calibri" panose="020F0502020204030204"/>
                          <a:ea typeface="微软雅黑" panose="020B0503020204020204" pitchFamily="34" charset="-122"/>
                        </a:defRPr>
                      </a:lvl3pPr>
                      <a:lvl4pPr marL="1371600" algn="l" defTabSz="914400" rtl="0" eaLnBrk="1" latinLnBrk="0" hangingPunct="1">
                        <a:defRPr sz="1800" b="1" kern="1200">
                          <a:solidFill>
                            <a:schemeClr val="lt1"/>
                          </a:solidFill>
                          <a:latin typeface="Calibri" panose="020F0502020204030204"/>
                          <a:ea typeface="微软雅黑" panose="020B0503020204020204" pitchFamily="34" charset="-122"/>
                        </a:defRPr>
                      </a:lvl4pPr>
                      <a:lvl5pPr marL="1828800" algn="l" defTabSz="914400" rtl="0" eaLnBrk="1" latinLnBrk="0" hangingPunct="1">
                        <a:defRPr sz="1800" b="1" kern="1200">
                          <a:solidFill>
                            <a:schemeClr val="lt1"/>
                          </a:solidFill>
                          <a:latin typeface="Calibri" panose="020F0502020204030204"/>
                          <a:ea typeface="微软雅黑" panose="020B0503020204020204" pitchFamily="34" charset="-122"/>
                        </a:defRPr>
                      </a:lvl5pPr>
                      <a:lvl6pPr marL="2286000" algn="l" defTabSz="914400" rtl="0" eaLnBrk="1" latinLnBrk="0" hangingPunct="1">
                        <a:defRPr sz="1800" b="1" kern="1200">
                          <a:solidFill>
                            <a:schemeClr val="lt1"/>
                          </a:solidFill>
                          <a:latin typeface="Calibri" panose="020F0502020204030204"/>
                          <a:ea typeface="微软雅黑" panose="020B0503020204020204" pitchFamily="34" charset="-122"/>
                        </a:defRPr>
                      </a:lvl6pPr>
                      <a:lvl7pPr marL="2743200" algn="l" defTabSz="914400" rtl="0" eaLnBrk="1" latinLnBrk="0" hangingPunct="1">
                        <a:defRPr sz="1800" b="1" kern="1200">
                          <a:solidFill>
                            <a:schemeClr val="lt1"/>
                          </a:solidFill>
                          <a:latin typeface="Calibri" panose="020F0502020204030204"/>
                          <a:ea typeface="微软雅黑" panose="020B0503020204020204" pitchFamily="34" charset="-122"/>
                        </a:defRPr>
                      </a:lvl7pPr>
                      <a:lvl8pPr marL="3200400" algn="l" defTabSz="914400" rtl="0" eaLnBrk="1" latinLnBrk="0" hangingPunct="1">
                        <a:defRPr sz="1800" b="1" kern="1200">
                          <a:solidFill>
                            <a:schemeClr val="lt1"/>
                          </a:solidFill>
                          <a:latin typeface="Calibri" panose="020F0502020204030204"/>
                          <a:ea typeface="微软雅黑" panose="020B0503020204020204" pitchFamily="34" charset="-122"/>
                        </a:defRPr>
                      </a:lvl8pPr>
                      <a:lvl9pPr marL="3657600" algn="l" defTabSz="914400" rtl="0" eaLnBrk="1" latinLnBrk="0" hangingPunct="1">
                        <a:defRPr sz="1800" b="1" kern="1200">
                          <a:solidFill>
                            <a:schemeClr val="lt1"/>
                          </a:solidFill>
                          <a:latin typeface="Calibri" panose="020F0502020204030204"/>
                          <a:ea typeface="微软雅黑" panose="020B0503020204020204" pitchFamily="34" charset="-122"/>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2020</a:t>
                      </a:r>
                      <a:endParaRPr lang="zh-CN" altLang="en-US" sz="1000" b="1" i="0" u="none" strike="noStrike" dirty="0">
                        <a:solidFill>
                          <a:srgbClr val="FFFFFF"/>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lvl1pPr marL="0" algn="l" defTabSz="914400" rtl="0" eaLnBrk="1" latinLnBrk="0" hangingPunct="1">
                        <a:defRPr sz="1800" b="1" kern="1200">
                          <a:solidFill>
                            <a:schemeClr val="lt1"/>
                          </a:solidFill>
                          <a:latin typeface="Calibri" panose="020F0502020204030204"/>
                          <a:ea typeface="微软雅黑" panose="020B0503020204020204" pitchFamily="34" charset="-122"/>
                        </a:defRPr>
                      </a:lvl1pPr>
                      <a:lvl2pPr marL="457200" algn="l" defTabSz="914400" rtl="0" eaLnBrk="1" latinLnBrk="0" hangingPunct="1">
                        <a:defRPr sz="1800" b="1" kern="1200">
                          <a:solidFill>
                            <a:schemeClr val="lt1"/>
                          </a:solidFill>
                          <a:latin typeface="Calibri" panose="020F0502020204030204"/>
                          <a:ea typeface="微软雅黑" panose="020B0503020204020204" pitchFamily="34" charset="-122"/>
                        </a:defRPr>
                      </a:lvl2pPr>
                      <a:lvl3pPr marL="914400" algn="l" defTabSz="914400" rtl="0" eaLnBrk="1" latinLnBrk="0" hangingPunct="1">
                        <a:defRPr sz="1800" b="1" kern="1200">
                          <a:solidFill>
                            <a:schemeClr val="lt1"/>
                          </a:solidFill>
                          <a:latin typeface="Calibri" panose="020F0502020204030204"/>
                          <a:ea typeface="微软雅黑" panose="020B0503020204020204" pitchFamily="34" charset="-122"/>
                        </a:defRPr>
                      </a:lvl3pPr>
                      <a:lvl4pPr marL="1371600" algn="l" defTabSz="914400" rtl="0" eaLnBrk="1" latinLnBrk="0" hangingPunct="1">
                        <a:defRPr sz="1800" b="1" kern="1200">
                          <a:solidFill>
                            <a:schemeClr val="lt1"/>
                          </a:solidFill>
                          <a:latin typeface="Calibri" panose="020F0502020204030204"/>
                          <a:ea typeface="微软雅黑" panose="020B0503020204020204" pitchFamily="34" charset="-122"/>
                        </a:defRPr>
                      </a:lvl4pPr>
                      <a:lvl5pPr marL="1828800" algn="l" defTabSz="914400" rtl="0" eaLnBrk="1" latinLnBrk="0" hangingPunct="1">
                        <a:defRPr sz="1800" b="1" kern="1200">
                          <a:solidFill>
                            <a:schemeClr val="lt1"/>
                          </a:solidFill>
                          <a:latin typeface="Calibri" panose="020F0502020204030204"/>
                          <a:ea typeface="微软雅黑" panose="020B0503020204020204" pitchFamily="34" charset="-122"/>
                        </a:defRPr>
                      </a:lvl5pPr>
                      <a:lvl6pPr marL="2286000" algn="l" defTabSz="914400" rtl="0" eaLnBrk="1" latinLnBrk="0" hangingPunct="1">
                        <a:defRPr sz="1800" b="1" kern="1200">
                          <a:solidFill>
                            <a:schemeClr val="lt1"/>
                          </a:solidFill>
                          <a:latin typeface="Calibri" panose="020F0502020204030204"/>
                          <a:ea typeface="微软雅黑" panose="020B0503020204020204" pitchFamily="34" charset="-122"/>
                        </a:defRPr>
                      </a:lvl6pPr>
                      <a:lvl7pPr marL="2743200" algn="l" defTabSz="914400" rtl="0" eaLnBrk="1" latinLnBrk="0" hangingPunct="1">
                        <a:defRPr sz="1800" b="1" kern="1200">
                          <a:solidFill>
                            <a:schemeClr val="lt1"/>
                          </a:solidFill>
                          <a:latin typeface="Calibri" panose="020F0502020204030204"/>
                          <a:ea typeface="微软雅黑" panose="020B0503020204020204" pitchFamily="34" charset="-122"/>
                        </a:defRPr>
                      </a:lvl7pPr>
                      <a:lvl8pPr marL="3200400" algn="l" defTabSz="914400" rtl="0" eaLnBrk="1" latinLnBrk="0" hangingPunct="1">
                        <a:defRPr sz="1800" b="1" kern="1200">
                          <a:solidFill>
                            <a:schemeClr val="lt1"/>
                          </a:solidFill>
                          <a:latin typeface="Calibri" panose="020F0502020204030204"/>
                          <a:ea typeface="微软雅黑" panose="020B0503020204020204" pitchFamily="34" charset="-122"/>
                        </a:defRPr>
                      </a:lvl8pPr>
                      <a:lvl9pPr marL="3657600" algn="l" defTabSz="914400" rtl="0" eaLnBrk="1" latinLnBrk="0" hangingPunct="1">
                        <a:defRPr sz="1800" b="1" kern="1200">
                          <a:solidFill>
                            <a:schemeClr val="lt1"/>
                          </a:solidFill>
                          <a:latin typeface="Calibri" panose="020F0502020204030204"/>
                          <a:ea typeface="微软雅黑" panose="020B0503020204020204" pitchFamily="34" charset="-122"/>
                        </a:defRPr>
                      </a:lvl9p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2021</a:t>
                      </a: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2022</a:t>
                      </a: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2023</a:t>
                      </a: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tc>
                  <a:txBody>
                    <a:bodyPr/>
                    <a:lstStyle/>
                    <a:p>
                      <a:pPr algn="ctr" rtl="0" fontAlgn="ctr"/>
                      <a:r>
                        <a:rPr lang="en-US" altLang="zh-CN" sz="1000" b="1" i="0" u="none" strike="noStrike" dirty="0">
                          <a:solidFill>
                            <a:srgbClr val="FFFFFF"/>
                          </a:solidFill>
                          <a:effectLst/>
                          <a:latin typeface="微软雅黑" panose="020B0503020204020204" pitchFamily="34" charset="-122"/>
                          <a:ea typeface="微软雅黑" panose="020B0503020204020204" pitchFamily="34" charset="-122"/>
                        </a:rPr>
                        <a:t>2024.1-6</a:t>
                      </a:r>
                    </a:p>
                  </a:txBody>
                  <a:tcPr marL="9525" marR="9525" marT="9525" marB="0" anchor="ctr">
                    <a:lnL w="12700" cmpd="sng">
                      <a:noFill/>
                    </a:lnL>
                    <a:lnR w="12700" cmpd="sng">
                      <a:noFill/>
                    </a:lnR>
                    <a:lnT w="12700" cmpd="sng">
                      <a:noFill/>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2F3652"/>
                    </a:solidFill>
                  </a:tcPr>
                </a:tc>
                <a:extLst>
                  <a:ext uri="{0D108BD9-81ED-4DB2-BD59-A6C34878D82A}">
                    <a16:rowId xmlns:a16="http://schemas.microsoft.com/office/drawing/2014/main" val="10000"/>
                  </a:ext>
                </a:extLst>
              </a:tr>
              <a:tr h="461662">
                <a:tc>
                  <a:txBody>
                    <a:bodyPr/>
                    <a:lstStyle>
                      <a:lvl1pPr marL="0" algn="l" defTabSz="914400" rtl="0" eaLnBrk="1" latinLnBrk="0" hangingPunct="1">
                        <a:defRPr sz="1800" kern="1200">
                          <a:solidFill>
                            <a:schemeClr val="dk1"/>
                          </a:solidFill>
                          <a:latin typeface="Calibri" panose="020F0502020204030204"/>
                          <a:ea typeface="微软雅黑" panose="020B0503020204020204" pitchFamily="34" charset="-122"/>
                        </a:defRPr>
                      </a:lvl1pPr>
                      <a:lvl2pPr marL="457200" algn="l" defTabSz="914400" rtl="0" eaLnBrk="1" latinLnBrk="0" hangingPunct="1">
                        <a:defRPr sz="1800" kern="1200">
                          <a:solidFill>
                            <a:schemeClr val="dk1"/>
                          </a:solidFill>
                          <a:latin typeface="Calibri" panose="020F0502020204030204"/>
                          <a:ea typeface="微软雅黑" panose="020B0503020204020204" pitchFamily="34" charset="-122"/>
                        </a:defRPr>
                      </a:lvl2pPr>
                      <a:lvl3pPr marL="914400" algn="l" defTabSz="914400" rtl="0" eaLnBrk="1" latinLnBrk="0" hangingPunct="1">
                        <a:defRPr sz="1800" kern="1200">
                          <a:solidFill>
                            <a:schemeClr val="dk1"/>
                          </a:solidFill>
                          <a:latin typeface="Calibri" panose="020F0502020204030204"/>
                          <a:ea typeface="微软雅黑" panose="020B0503020204020204" pitchFamily="34" charset="-122"/>
                        </a:defRPr>
                      </a:lvl3pPr>
                      <a:lvl4pPr marL="1371600" algn="l" defTabSz="914400" rtl="0" eaLnBrk="1" latinLnBrk="0" hangingPunct="1">
                        <a:defRPr sz="1800" kern="1200">
                          <a:solidFill>
                            <a:schemeClr val="dk1"/>
                          </a:solidFill>
                          <a:latin typeface="Calibri" panose="020F0502020204030204"/>
                          <a:ea typeface="微软雅黑" panose="020B0503020204020204" pitchFamily="34" charset="-122"/>
                        </a:defRPr>
                      </a:lvl4pPr>
                      <a:lvl5pPr marL="1828800" algn="l" defTabSz="914400" rtl="0" eaLnBrk="1" latinLnBrk="0" hangingPunct="1">
                        <a:defRPr sz="1800" kern="1200">
                          <a:solidFill>
                            <a:schemeClr val="dk1"/>
                          </a:solidFill>
                          <a:latin typeface="Calibri" panose="020F0502020204030204"/>
                          <a:ea typeface="微软雅黑" panose="020B0503020204020204" pitchFamily="34" charset="-122"/>
                        </a:defRPr>
                      </a:lvl5pPr>
                      <a:lvl6pPr marL="2286000" algn="l" defTabSz="914400" rtl="0" eaLnBrk="1" latinLnBrk="0" hangingPunct="1">
                        <a:defRPr sz="1800" kern="1200">
                          <a:solidFill>
                            <a:schemeClr val="dk1"/>
                          </a:solidFill>
                          <a:latin typeface="Calibri" panose="020F0502020204030204"/>
                          <a:ea typeface="微软雅黑" panose="020B0503020204020204" pitchFamily="34" charset="-122"/>
                        </a:defRPr>
                      </a:lvl6pPr>
                      <a:lvl7pPr marL="2743200" algn="l" defTabSz="914400" rtl="0" eaLnBrk="1" latinLnBrk="0" hangingPunct="1">
                        <a:defRPr sz="1800" kern="1200">
                          <a:solidFill>
                            <a:schemeClr val="dk1"/>
                          </a:solidFill>
                          <a:latin typeface="Calibri" panose="020F0502020204030204"/>
                          <a:ea typeface="微软雅黑" panose="020B0503020204020204" pitchFamily="34" charset="-122"/>
                        </a:defRPr>
                      </a:lvl7pPr>
                      <a:lvl8pPr marL="3200400" algn="l" defTabSz="914400" rtl="0" eaLnBrk="1" latinLnBrk="0" hangingPunct="1">
                        <a:defRPr sz="1800" kern="1200">
                          <a:solidFill>
                            <a:schemeClr val="dk1"/>
                          </a:solidFill>
                          <a:latin typeface="Calibri" panose="020F0502020204030204"/>
                          <a:ea typeface="微软雅黑" panose="020B0503020204020204" pitchFamily="34" charset="-122"/>
                        </a:defRPr>
                      </a:lvl8pPr>
                      <a:lvl9pPr marL="3657600" algn="l" defTabSz="914400" rtl="0" eaLnBrk="1" latinLnBrk="0" hangingPunct="1">
                        <a:defRPr sz="1800" kern="1200">
                          <a:solidFill>
                            <a:schemeClr val="dk1"/>
                          </a:solidFill>
                          <a:latin typeface="Calibri" panose="020F0502020204030204"/>
                          <a:ea typeface="微软雅黑" panose="020B0503020204020204" pitchFamily="34" charset="-122"/>
                        </a:defRPr>
                      </a:lvl9pPr>
                    </a:lstStyle>
                    <a:p>
                      <a:pPr algn="ctr"/>
                      <a:r>
                        <a:rPr lang="zh-CN" altLang="en-US" sz="1050" b="0" dirty="0">
                          <a:solidFill>
                            <a:schemeClr val="tx1"/>
                          </a:solidFill>
                          <a:latin typeface="微软雅黑" panose="020B0503020204020204" pitchFamily="34" charset="-122"/>
                          <a:ea typeface="微软雅黑" panose="020B0503020204020204" pitchFamily="34" charset="-122"/>
                        </a:rPr>
                        <a:t>中国汽车</a:t>
                      </a:r>
                      <a:endParaRPr lang="en-US" altLang="zh-CN" sz="1050" b="0" dirty="0">
                        <a:solidFill>
                          <a:schemeClr val="tx1"/>
                        </a:solidFill>
                        <a:latin typeface="微软雅黑" panose="020B0503020204020204" pitchFamily="34" charset="-122"/>
                        <a:ea typeface="微软雅黑" panose="020B0503020204020204" pitchFamily="34" charset="-122"/>
                      </a:endParaRPr>
                    </a:p>
                    <a:p>
                      <a:pPr algn="ctr"/>
                      <a:r>
                        <a:rPr lang="zh-CN" altLang="en-US" sz="1050" b="0" dirty="0">
                          <a:solidFill>
                            <a:schemeClr val="tx1"/>
                          </a:solidFill>
                          <a:latin typeface="微软雅黑" panose="020B0503020204020204" pitchFamily="34" charset="-122"/>
                          <a:ea typeface="微软雅黑" panose="020B0503020204020204" pitchFamily="34" charset="-122"/>
                        </a:rPr>
                        <a:t>产量</a:t>
                      </a:r>
                    </a:p>
                  </a:txBody>
                  <a:tcPr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ea typeface="微软雅黑" panose="020B0503020204020204" pitchFamily="34" charset="-122"/>
                        </a:defRPr>
                      </a:lvl1pPr>
                      <a:lvl2pPr marL="457200" algn="l" defTabSz="914400" rtl="0" eaLnBrk="1" latinLnBrk="0" hangingPunct="1">
                        <a:defRPr sz="1800" kern="1200">
                          <a:solidFill>
                            <a:schemeClr val="dk1"/>
                          </a:solidFill>
                          <a:latin typeface="Calibri" panose="020F0502020204030204"/>
                          <a:ea typeface="微软雅黑" panose="020B0503020204020204" pitchFamily="34" charset="-122"/>
                        </a:defRPr>
                      </a:lvl2pPr>
                      <a:lvl3pPr marL="914400" algn="l" defTabSz="914400" rtl="0" eaLnBrk="1" latinLnBrk="0" hangingPunct="1">
                        <a:defRPr sz="1800" kern="1200">
                          <a:solidFill>
                            <a:schemeClr val="dk1"/>
                          </a:solidFill>
                          <a:latin typeface="Calibri" panose="020F0502020204030204"/>
                          <a:ea typeface="微软雅黑" panose="020B0503020204020204" pitchFamily="34" charset="-122"/>
                        </a:defRPr>
                      </a:lvl3pPr>
                      <a:lvl4pPr marL="1371600" algn="l" defTabSz="914400" rtl="0" eaLnBrk="1" latinLnBrk="0" hangingPunct="1">
                        <a:defRPr sz="1800" kern="1200">
                          <a:solidFill>
                            <a:schemeClr val="dk1"/>
                          </a:solidFill>
                          <a:latin typeface="Calibri" panose="020F0502020204030204"/>
                          <a:ea typeface="微软雅黑" panose="020B0503020204020204" pitchFamily="34" charset="-122"/>
                        </a:defRPr>
                      </a:lvl4pPr>
                      <a:lvl5pPr marL="1828800" algn="l" defTabSz="914400" rtl="0" eaLnBrk="1" latinLnBrk="0" hangingPunct="1">
                        <a:defRPr sz="1800" kern="1200">
                          <a:solidFill>
                            <a:schemeClr val="dk1"/>
                          </a:solidFill>
                          <a:latin typeface="Calibri" panose="020F0502020204030204"/>
                          <a:ea typeface="微软雅黑" panose="020B0503020204020204" pitchFamily="34" charset="-122"/>
                        </a:defRPr>
                      </a:lvl5pPr>
                      <a:lvl6pPr marL="2286000" algn="l" defTabSz="914400" rtl="0" eaLnBrk="1" latinLnBrk="0" hangingPunct="1">
                        <a:defRPr sz="1800" kern="1200">
                          <a:solidFill>
                            <a:schemeClr val="dk1"/>
                          </a:solidFill>
                          <a:latin typeface="Calibri" panose="020F0502020204030204"/>
                          <a:ea typeface="微软雅黑" panose="020B0503020204020204" pitchFamily="34" charset="-122"/>
                        </a:defRPr>
                      </a:lvl6pPr>
                      <a:lvl7pPr marL="2743200" algn="l" defTabSz="914400" rtl="0" eaLnBrk="1" latinLnBrk="0" hangingPunct="1">
                        <a:defRPr sz="1800" kern="1200">
                          <a:solidFill>
                            <a:schemeClr val="dk1"/>
                          </a:solidFill>
                          <a:latin typeface="Calibri" panose="020F0502020204030204"/>
                          <a:ea typeface="微软雅黑" panose="020B0503020204020204" pitchFamily="34" charset="-122"/>
                        </a:defRPr>
                      </a:lvl7pPr>
                      <a:lvl8pPr marL="3200400" algn="l" defTabSz="914400" rtl="0" eaLnBrk="1" latinLnBrk="0" hangingPunct="1">
                        <a:defRPr sz="1800" kern="1200">
                          <a:solidFill>
                            <a:schemeClr val="dk1"/>
                          </a:solidFill>
                          <a:latin typeface="Calibri" panose="020F0502020204030204"/>
                          <a:ea typeface="微软雅黑" panose="020B0503020204020204" pitchFamily="34" charset="-122"/>
                        </a:defRPr>
                      </a:lvl8pPr>
                      <a:lvl9pPr marL="3657600" algn="l" defTabSz="914400" rtl="0" eaLnBrk="1" latinLnBrk="0" hangingPunct="1">
                        <a:defRPr sz="1800" kern="1200">
                          <a:solidFill>
                            <a:schemeClr val="dk1"/>
                          </a:solidFill>
                          <a:latin typeface="Calibri" panose="020F0502020204030204"/>
                          <a:ea typeface="微软雅黑" panose="020B0503020204020204" pitchFamily="34" charset="-122"/>
                        </a:defRPr>
                      </a:lvl9pPr>
                    </a:lstStyle>
                    <a:p>
                      <a:pPr algn="ctr" fontAlgn="ctr"/>
                      <a:r>
                        <a:rPr lang="en-US" altLang="zh-CN" sz="1000" b="0" i="0" u="none" strike="noStrike" dirty="0">
                          <a:solidFill>
                            <a:schemeClr val="tx1"/>
                          </a:solidFill>
                          <a:effectLst/>
                          <a:latin typeface="微软雅黑" panose="020B0503020204020204" pitchFamily="34" charset="-122"/>
                          <a:ea typeface="微软雅黑" panose="020B0503020204020204" pitchFamily="34" charset="-122"/>
                        </a:rPr>
                        <a:t>2552.8</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ea typeface="微软雅黑" panose="020B0503020204020204" pitchFamily="34" charset="-122"/>
                        </a:defRPr>
                      </a:lvl1pPr>
                      <a:lvl2pPr marL="457200" algn="l" defTabSz="914400" rtl="0" eaLnBrk="1" latinLnBrk="0" hangingPunct="1">
                        <a:defRPr sz="1800" kern="1200">
                          <a:solidFill>
                            <a:schemeClr val="dk1"/>
                          </a:solidFill>
                          <a:latin typeface="Calibri" panose="020F0502020204030204"/>
                          <a:ea typeface="微软雅黑" panose="020B0503020204020204" pitchFamily="34" charset="-122"/>
                        </a:defRPr>
                      </a:lvl2pPr>
                      <a:lvl3pPr marL="914400" algn="l" defTabSz="914400" rtl="0" eaLnBrk="1" latinLnBrk="0" hangingPunct="1">
                        <a:defRPr sz="1800" kern="1200">
                          <a:solidFill>
                            <a:schemeClr val="dk1"/>
                          </a:solidFill>
                          <a:latin typeface="Calibri" panose="020F0502020204030204"/>
                          <a:ea typeface="微软雅黑" panose="020B0503020204020204" pitchFamily="34" charset="-122"/>
                        </a:defRPr>
                      </a:lvl3pPr>
                      <a:lvl4pPr marL="1371600" algn="l" defTabSz="914400" rtl="0" eaLnBrk="1" latinLnBrk="0" hangingPunct="1">
                        <a:defRPr sz="1800" kern="1200">
                          <a:solidFill>
                            <a:schemeClr val="dk1"/>
                          </a:solidFill>
                          <a:latin typeface="Calibri" panose="020F0502020204030204"/>
                          <a:ea typeface="微软雅黑" panose="020B0503020204020204" pitchFamily="34" charset="-122"/>
                        </a:defRPr>
                      </a:lvl4pPr>
                      <a:lvl5pPr marL="1828800" algn="l" defTabSz="914400" rtl="0" eaLnBrk="1" latinLnBrk="0" hangingPunct="1">
                        <a:defRPr sz="1800" kern="1200">
                          <a:solidFill>
                            <a:schemeClr val="dk1"/>
                          </a:solidFill>
                          <a:latin typeface="Calibri" panose="020F0502020204030204"/>
                          <a:ea typeface="微软雅黑" panose="020B0503020204020204" pitchFamily="34" charset="-122"/>
                        </a:defRPr>
                      </a:lvl5pPr>
                      <a:lvl6pPr marL="2286000" algn="l" defTabSz="914400" rtl="0" eaLnBrk="1" latinLnBrk="0" hangingPunct="1">
                        <a:defRPr sz="1800" kern="1200">
                          <a:solidFill>
                            <a:schemeClr val="dk1"/>
                          </a:solidFill>
                          <a:latin typeface="Calibri" panose="020F0502020204030204"/>
                          <a:ea typeface="微软雅黑" panose="020B0503020204020204" pitchFamily="34" charset="-122"/>
                        </a:defRPr>
                      </a:lvl6pPr>
                      <a:lvl7pPr marL="2743200" algn="l" defTabSz="914400" rtl="0" eaLnBrk="1" latinLnBrk="0" hangingPunct="1">
                        <a:defRPr sz="1800" kern="1200">
                          <a:solidFill>
                            <a:schemeClr val="dk1"/>
                          </a:solidFill>
                          <a:latin typeface="Calibri" panose="020F0502020204030204"/>
                          <a:ea typeface="微软雅黑" panose="020B0503020204020204" pitchFamily="34" charset="-122"/>
                        </a:defRPr>
                      </a:lvl7pPr>
                      <a:lvl8pPr marL="3200400" algn="l" defTabSz="914400" rtl="0" eaLnBrk="1" latinLnBrk="0" hangingPunct="1">
                        <a:defRPr sz="1800" kern="1200">
                          <a:solidFill>
                            <a:schemeClr val="dk1"/>
                          </a:solidFill>
                          <a:latin typeface="Calibri" panose="020F0502020204030204"/>
                          <a:ea typeface="微软雅黑" panose="020B0503020204020204" pitchFamily="34" charset="-122"/>
                        </a:defRPr>
                      </a:lvl8pPr>
                      <a:lvl9pPr marL="3657600" algn="l" defTabSz="914400" rtl="0" eaLnBrk="1" latinLnBrk="0" hangingPunct="1">
                        <a:defRPr sz="1800" kern="1200">
                          <a:solidFill>
                            <a:schemeClr val="dk1"/>
                          </a:solidFill>
                          <a:latin typeface="Calibri" panose="020F0502020204030204"/>
                          <a:ea typeface="微软雅黑" panose="020B0503020204020204" pitchFamily="34" charset="-122"/>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2462.5</a:t>
                      </a:r>
                      <a:endParaRPr lang="en-US" altLang="zh-CN" sz="1000" b="0" i="0" u="none" strike="noStrike" dirty="0">
                        <a:solidFill>
                          <a:schemeClr val="tx1"/>
                        </a:solidFill>
                        <a:effectLst/>
                        <a:latin typeface="微软雅黑" panose="020B0503020204020204" pitchFamily="34" charset="-122"/>
                        <a:ea typeface="微软雅黑" panose="020B0503020204020204" pitchFamily="34" charset="-122"/>
                      </a:endParaRP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Calibri" panose="020F0502020204030204"/>
                          <a:ea typeface="微软雅黑" panose="020B0503020204020204" pitchFamily="34" charset="-122"/>
                        </a:defRPr>
                      </a:lvl1pPr>
                      <a:lvl2pPr marL="457200" algn="l" defTabSz="914400" rtl="0" eaLnBrk="1" latinLnBrk="0" hangingPunct="1">
                        <a:defRPr sz="1800" kern="1200">
                          <a:solidFill>
                            <a:schemeClr val="dk1"/>
                          </a:solidFill>
                          <a:latin typeface="Calibri" panose="020F0502020204030204"/>
                          <a:ea typeface="微软雅黑" panose="020B0503020204020204" pitchFamily="34" charset="-122"/>
                        </a:defRPr>
                      </a:lvl2pPr>
                      <a:lvl3pPr marL="914400" algn="l" defTabSz="914400" rtl="0" eaLnBrk="1" latinLnBrk="0" hangingPunct="1">
                        <a:defRPr sz="1800" kern="1200">
                          <a:solidFill>
                            <a:schemeClr val="dk1"/>
                          </a:solidFill>
                          <a:latin typeface="Calibri" panose="020F0502020204030204"/>
                          <a:ea typeface="微软雅黑" panose="020B0503020204020204" pitchFamily="34" charset="-122"/>
                        </a:defRPr>
                      </a:lvl3pPr>
                      <a:lvl4pPr marL="1371600" algn="l" defTabSz="914400" rtl="0" eaLnBrk="1" latinLnBrk="0" hangingPunct="1">
                        <a:defRPr sz="1800" kern="1200">
                          <a:solidFill>
                            <a:schemeClr val="dk1"/>
                          </a:solidFill>
                          <a:latin typeface="Calibri" panose="020F0502020204030204"/>
                          <a:ea typeface="微软雅黑" panose="020B0503020204020204" pitchFamily="34" charset="-122"/>
                        </a:defRPr>
                      </a:lvl4pPr>
                      <a:lvl5pPr marL="1828800" algn="l" defTabSz="914400" rtl="0" eaLnBrk="1" latinLnBrk="0" hangingPunct="1">
                        <a:defRPr sz="1800" kern="1200">
                          <a:solidFill>
                            <a:schemeClr val="dk1"/>
                          </a:solidFill>
                          <a:latin typeface="Calibri" panose="020F0502020204030204"/>
                          <a:ea typeface="微软雅黑" panose="020B0503020204020204" pitchFamily="34" charset="-122"/>
                        </a:defRPr>
                      </a:lvl5pPr>
                      <a:lvl6pPr marL="2286000" algn="l" defTabSz="914400" rtl="0" eaLnBrk="1" latinLnBrk="0" hangingPunct="1">
                        <a:defRPr sz="1800" kern="1200">
                          <a:solidFill>
                            <a:schemeClr val="dk1"/>
                          </a:solidFill>
                          <a:latin typeface="Calibri" panose="020F0502020204030204"/>
                          <a:ea typeface="微软雅黑" panose="020B0503020204020204" pitchFamily="34" charset="-122"/>
                        </a:defRPr>
                      </a:lvl6pPr>
                      <a:lvl7pPr marL="2743200" algn="l" defTabSz="914400" rtl="0" eaLnBrk="1" latinLnBrk="0" hangingPunct="1">
                        <a:defRPr sz="1800" kern="1200">
                          <a:solidFill>
                            <a:schemeClr val="dk1"/>
                          </a:solidFill>
                          <a:latin typeface="Calibri" panose="020F0502020204030204"/>
                          <a:ea typeface="微软雅黑" panose="020B0503020204020204" pitchFamily="34" charset="-122"/>
                        </a:defRPr>
                      </a:lvl7pPr>
                      <a:lvl8pPr marL="3200400" algn="l" defTabSz="914400" rtl="0" eaLnBrk="1" latinLnBrk="0" hangingPunct="1">
                        <a:defRPr sz="1800" kern="1200">
                          <a:solidFill>
                            <a:schemeClr val="dk1"/>
                          </a:solidFill>
                          <a:latin typeface="Calibri" panose="020F0502020204030204"/>
                          <a:ea typeface="微软雅黑" panose="020B0503020204020204" pitchFamily="34" charset="-122"/>
                        </a:defRPr>
                      </a:lvl8pPr>
                      <a:lvl9pPr marL="3657600" algn="l" defTabSz="914400" rtl="0" eaLnBrk="1" latinLnBrk="0" hangingPunct="1">
                        <a:defRPr sz="1800" kern="1200">
                          <a:solidFill>
                            <a:schemeClr val="dk1"/>
                          </a:solidFill>
                          <a:latin typeface="Calibri" panose="020F0502020204030204"/>
                          <a:ea typeface="微软雅黑" panose="020B0503020204020204" pitchFamily="34" charset="-122"/>
                        </a:defRPr>
                      </a:lvl9pPr>
                    </a:lstStyle>
                    <a:p>
                      <a:pPr algn="ctr" fontAlgn="ctr"/>
                      <a:r>
                        <a:rPr lang="en-US" altLang="zh-CN" sz="1000" b="0" u="none" strike="noStrike" dirty="0">
                          <a:solidFill>
                            <a:schemeClr val="tx1"/>
                          </a:solidFill>
                          <a:effectLst/>
                          <a:latin typeface="微软雅黑" panose="020B0503020204020204" pitchFamily="34" charset="-122"/>
                          <a:ea typeface="微软雅黑" panose="020B0503020204020204" pitchFamily="34" charset="-122"/>
                        </a:rPr>
                        <a:t>2652.8</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2747.6</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3011.3</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1396.0</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454216">
                <a:tc>
                  <a:txBody>
                    <a:bodyPr/>
                    <a:lstStyle>
                      <a:lvl1pPr marL="0" algn="l" defTabSz="914400" rtl="0" eaLnBrk="1" latinLnBrk="0" hangingPunct="1">
                        <a:defRPr sz="1800" kern="1200">
                          <a:solidFill>
                            <a:schemeClr val="dk1"/>
                          </a:solidFill>
                          <a:latin typeface="Calibri" panose="020F0502020204030204"/>
                          <a:ea typeface="微软雅黑" panose="020B0503020204020204" pitchFamily="34" charset="-122"/>
                        </a:defRPr>
                      </a:lvl1pPr>
                      <a:lvl2pPr marL="457200" algn="l" defTabSz="914400" rtl="0" eaLnBrk="1" latinLnBrk="0" hangingPunct="1">
                        <a:defRPr sz="1800" kern="1200">
                          <a:solidFill>
                            <a:schemeClr val="dk1"/>
                          </a:solidFill>
                          <a:latin typeface="Calibri" panose="020F0502020204030204"/>
                          <a:ea typeface="微软雅黑" panose="020B0503020204020204" pitchFamily="34" charset="-122"/>
                        </a:defRPr>
                      </a:lvl2pPr>
                      <a:lvl3pPr marL="914400" algn="l" defTabSz="914400" rtl="0" eaLnBrk="1" latinLnBrk="0" hangingPunct="1">
                        <a:defRPr sz="1800" kern="1200">
                          <a:solidFill>
                            <a:schemeClr val="dk1"/>
                          </a:solidFill>
                          <a:latin typeface="Calibri" panose="020F0502020204030204"/>
                          <a:ea typeface="微软雅黑" panose="020B0503020204020204" pitchFamily="34" charset="-122"/>
                        </a:defRPr>
                      </a:lvl3pPr>
                      <a:lvl4pPr marL="1371600" algn="l" defTabSz="914400" rtl="0" eaLnBrk="1" latinLnBrk="0" hangingPunct="1">
                        <a:defRPr sz="1800" kern="1200">
                          <a:solidFill>
                            <a:schemeClr val="dk1"/>
                          </a:solidFill>
                          <a:latin typeface="Calibri" panose="020F0502020204030204"/>
                          <a:ea typeface="微软雅黑" panose="020B0503020204020204" pitchFamily="34" charset="-122"/>
                        </a:defRPr>
                      </a:lvl4pPr>
                      <a:lvl5pPr marL="1828800" algn="l" defTabSz="914400" rtl="0" eaLnBrk="1" latinLnBrk="0" hangingPunct="1">
                        <a:defRPr sz="1800" kern="1200">
                          <a:solidFill>
                            <a:schemeClr val="dk1"/>
                          </a:solidFill>
                          <a:latin typeface="Calibri" panose="020F0502020204030204"/>
                          <a:ea typeface="微软雅黑" panose="020B0503020204020204" pitchFamily="34" charset="-122"/>
                        </a:defRPr>
                      </a:lvl5pPr>
                      <a:lvl6pPr marL="2286000" algn="l" defTabSz="914400" rtl="0" eaLnBrk="1" latinLnBrk="0" hangingPunct="1">
                        <a:defRPr sz="1800" kern="1200">
                          <a:solidFill>
                            <a:schemeClr val="dk1"/>
                          </a:solidFill>
                          <a:latin typeface="Calibri" panose="020F0502020204030204"/>
                          <a:ea typeface="微软雅黑" panose="020B0503020204020204" pitchFamily="34" charset="-122"/>
                        </a:defRPr>
                      </a:lvl6pPr>
                      <a:lvl7pPr marL="2743200" algn="l" defTabSz="914400" rtl="0" eaLnBrk="1" latinLnBrk="0" hangingPunct="1">
                        <a:defRPr sz="1800" kern="1200">
                          <a:solidFill>
                            <a:schemeClr val="dk1"/>
                          </a:solidFill>
                          <a:latin typeface="Calibri" panose="020F0502020204030204"/>
                          <a:ea typeface="微软雅黑" panose="020B0503020204020204" pitchFamily="34" charset="-122"/>
                        </a:defRPr>
                      </a:lvl7pPr>
                      <a:lvl8pPr marL="3200400" algn="l" defTabSz="914400" rtl="0" eaLnBrk="1" latinLnBrk="0" hangingPunct="1">
                        <a:defRPr sz="1800" kern="1200">
                          <a:solidFill>
                            <a:schemeClr val="dk1"/>
                          </a:solidFill>
                          <a:latin typeface="Calibri" panose="020F0502020204030204"/>
                          <a:ea typeface="微软雅黑" panose="020B0503020204020204" pitchFamily="34" charset="-122"/>
                        </a:defRPr>
                      </a:lvl8pPr>
                      <a:lvl9pPr marL="3657600" algn="l" defTabSz="914400" rtl="0" eaLnBrk="1" latinLnBrk="0" hangingPunct="1">
                        <a:defRPr sz="1800" kern="1200">
                          <a:solidFill>
                            <a:schemeClr val="dk1"/>
                          </a:solidFill>
                          <a:latin typeface="Calibri" panose="020F0502020204030204"/>
                          <a:ea typeface="微软雅黑" panose="020B0503020204020204" pitchFamily="34" charset="-122"/>
                        </a:defRPr>
                      </a:lvl9pPr>
                    </a:lstStyle>
                    <a:p>
                      <a:pPr algn="ctr"/>
                      <a:r>
                        <a:rPr lang="zh-CN" altLang="en-US" sz="1050" b="0" dirty="0">
                          <a:solidFill>
                            <a:schemeClr val="tx1"/>
                          </a:solidFill>
                          <a:latin typeface="微软雅黑" panose="020B0503020204020204" pitchFamily="34" charset="-122"/>
                          <a:ea typeface="微软雅黑" panose="020B0503020204020204" pitchFamily="34" charset="-122"/>
                        </a:rPr>
                        <a:t>同比增速</a:t>
                      </a:r>
                    </a:p>
                  </a:txBody>
                  <a:tcPr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-8.7%</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-3.5%</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7.7%</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3.4%</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4.9%</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5.7%</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454216">
                <a:tc>
                  <a:txBody>
                    <a:bodyPr/>
                    <a:lstStyle/>
                    <a:p>
                      <a:pPr algn="ctr"/>
                      <a:r>
                        <a:rPr lang="zh-CN" altLang="en-US" sz="1050" b="0" dirty="0">
                          <a:solidFill>
                            <a:schemeClr val="tx1"/>
                          </a:solidFill>
                          <a:latin typeface="微软雅黑" panose="020B0503020204020204" pitchFamily="34" charset="-122"/>
                          <a:ea typeface="微软雅黑" panose="020B0503020204020204" pitchFamily="34" charset="-122"/>
                        </a:rPr>
                        <a:t>累计渗透率</a:t>
                      </a:r>
                    </a:p>
                  </a:txBody>
                  <a:tcPr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4.7%</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5.9%</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13.9%</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26.3%</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31.4%</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35.1%</a:t>
                      </a:r>
                    </a:p>
                  </a:txBody>
                  <a:tcPr marL="9525" marR="9525" marT="9525" marB="0" anchor="ctr">
                    <a:lnL w="12700" cmpd="sng">
                      <a:noFill/>
                    </a:lnL>
                    <a:lnR w="12700" cmpd="sng">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bl>
          </a:graphicData>
        </a:graphic>
      </p:graphicFrame>
      <p:graphicFrame>
        <p:nvGraphicFramePr>
          <p:cNvPr id="6" name="图表 5"/>
          <p:cNvGraphicFramePr/>
          <p:nvPr>
            <p:extLst>
              <p:ext uri="{D42A27DB-BD31-4B8C-83A1-F6EECF244321}">
                <p14:modId xmlns:p14="http://schemas.microsoft.com/office/powerpoint/2010/main" val="3085450988"/>
              </p:ext>
            </p:extLst>
          </p:nvPr>
        </p:nvGraphicFramePr>
        <p:xfrm>
          <a:off x="6085339" y="4648805"/>
          <a:ext cx="5683462" cy="1742613"/>
        </p:xfrm>
        <a:graphic>
          <a:graphicData uri="http://schemas.openxmlformats.org/drawingml/2006/chart">
            <c:chart xmlns:c="http://schemas.openxmlformats.org/drawingml/2006/chart" xmlns:r="http://schemas.openxmlformats.org/officeDocument/2006/relationships" r:id="rId4"/>
          </a:graphicData>
        </a:graphic>
      </p:graphicFrame>
      <p:sp>
        <p:nvSpPr>
          <p:cNvPr id="7" name="文本框 6"/>
          <p:cNvSpPr txBox="1"/>
          <p:nvPr/>
        </p:nvSpPr>
        <p:spPr>
          <a:xfrm>
            <a:off x="372785" y="2486669"/>
            <a:ext cx="3587751"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新能源年度</a:t>
            </a:r>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产量</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走势</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万辆</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endPar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sp>
        <p:nvSpPr>
          <p:cNvPr id="8" name="文本框 7"/>
          <p:cNvSpPr txBox="1"/>
          <p:nvPr/>
        </p:nvSpPr>
        <p:spPr>
          <a:xfrm>
            <a:off x="326032" y="999281"/>
            <a:ext cx="11334905"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新能源汽车产量，</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1-6</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月同比增长</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34.3%</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增速高于</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汽车市场整体</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5</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.7</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的增</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幅</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p>
        </p:txBody>
      </p:sp>
      <p:sp>
        <p:nvSpPr>
          <p:cNvPr id="9" name="文本框 8"/>
          <p:cNvSpPr txBox="1"/>
          <p:nvPr/>
        </p:nvSpPr>
        <p:spPr>
          <a:xfrm>
            <a:off x="372785" y="1447365"/>
            <a:ext cx="11535765" cy="1059970"/>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1-6</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月，中国新能源汽车产量</a:t>
            </a:r>
            <a:r>
              <a:rPr kumimoji="0" lang="en-US" altLang="zh-CN" sz="1600" b="1" i="0" u="sng" strike="noStrike" kern="0" cap="none" spc="0" normalizeH="0" baseline="0" noProof="0" dirty="0">
                <a:ln>
                  <a:noFill/>
                </a:ln>
                <a:solidFill>
                  <a:srgbClr val="3A4162"/>
                </a:solidFill>
                <a:effectLst/>
                <a:uLnTx/>
                <a:uFillTx/>
                <a:latin typeface="微软雅黑" panose="020B0503020204020204" pitchFamily="34" charset="-122"/>
                <a:ea typeface="微软雅黑" panose="020B0503020204020204" pitchFamily="34" charset="-122"/>
                <a:cs typeface="+mn-cs"/>
              </a:rPr>
              <a:t>490.3</a:t>
            </a:r>
            <a:r>
              <a:rPr kumimoji="0" lang="zh-CN" altLang="en-US" sz="1600" b="1" i="0" u="sng" strike="noStrike" kern="0" cap="none" spc="0" normalizeH="0" baseline="0" noProof="0" dirty="0">
                <a:ln>
                  <a:noFill/>
                </a:ln>
                <a:solidFill>
                  <a:srgbClr val="3A4162"/>
                </a:solidFill>
                <a:effectLst/>
                <a:uLnTx/>
                <a:uFillTx/>
                <a:latin typeface="微软雅黑" panose="020B0503020204020204" pitchFamily="34" charset="-122"/>
                <a:ea typeface="微软雅黑" panose="020B0503020204020204" pitchFamily="34" charset="-122"/>
                <a:cs typeface="+mn-cs"/>
              </a:rPr>
              <a:t>万辆</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，同比增长</a:t>
            </a:r>
            <a:r>
              <a:rPr kumimoji="0" lang="en-US" altLang="zh-CN" sz="1600" b="1" i="0" u="sng" strike="noStrike" kern="0" cap="none" spc="0" normalizeH="0" baseline="0" noProof="0" dirty="0">
                <a:ln>
                  <a:noFill/>
                </a:ln>
                <a:solidFill>
                  <a:srgbClr val="3A4162"/>
                </a:solidFill>
                <a:effectLst/>
                <a:uLnTx/>
                <a:uFillTx/>
                <a:latin typeface="微软雅黑" panose="020B0503020204020204" pitchFamily="34" charset="-122"/>
                <a:ea typeface="微软雅黑" panose="020B0503020204020204" pitchFamily="34" charset="-122"/>
                <a:cs typeface="+mn-cs"/>
              </a:rPr>
              <a:t>34.3</a:t>
            </a:r>
            <a:r>
              <a:rPr lang="en-US" altLang="zh-CN" sz="1600" b="1" u="sng" kern="0" dirty="0">
                <a:solidFill>
                  <a:srgbClr val="3A4162"/>
                </a:solidFill>
                <a:latin typeface="微软雅黑" panose="020B0503020204020204" pitchFamily="34" charset="-122"/>
                <a:ea typeface="微软雅黑" panose="020B0503020204020204" pitchFamily="34" charset="-122"/>
              </a:rPr>
              <a:t>%</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累计</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渗透率提升至</a:t>
            </a:r>
            <a:r>
              <a:rPr kumimoji="0" lang="en-US" altLang="zh-CN" sz="1600" b="1" i="0" u="sng" strike="noStrike" kern="0" cap="none" spc="0" normalizeH="0" baseline="0" noProof="0" dirty="0">
                <a:ln>
                  <a:noFill/>
                </a:ln>
                <a:solidFill>
                  <a:srgbClr val="3A4162"/>
                </a:solidFill>
                <a:effectLst/>
                <a:uLnTx/>
                <a:uFillTx/>
                <a:latin typeface="微软雅黑" panose="020B0503020204020204" pitchFamily="34" charset="-122"/>
                <a:ea typeface="微软雅黑" panose="020B0503020204020204" pitchFamily="34" charset="-122"/>
                <a:cs typeface="+mn-cs"/>
              </a:rPr>
              <a:t>35.1%</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p>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en-US" altLang="zh-CN"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1-6</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月新能源渗透率达到</a:t>
            </a:r>
            <a:r>
              <a:rPr kumimoji="0" lang="en-US" altLang="zh-CN"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35.1%</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，价格战</a:t>
            </a:r>
            <a:r>
              <a:rPr lang="zh-CN" altLang="en-US" sz="1200" kern="0" dirty="0">
                <a:solidFill>
                  <a:schemeClr val="tx1">
                    <a:lumMod val="65000"/>
                    <a:lumOff val="35000"/>
                  </a:schemeClr>
                </a:solidFill>
                <a:latin typeface="微软雅黑" panose="020B0503020204020204" pitchFamily="34" charset="-122"/>
                <a:ea typeface="微软雅黑" panose="020B0503020204020204" pitchFamily="34" charset="-122"/>
              </a:rPr>
              <a:t>目前</a:t>
            </a:r>
            <a:r>
              <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仍在继续，自主品牌纷纷加入战场，新推出的车型性价比越来越高，政策也在推动新能源汽车销量增长。但对于以燃油车为主力的合资企业来说，当前价格战对于企业经营已经造成了不良影响，部分企业已经表示不会再参与价格战。</a:t>
            </a:r>
            <a:endParaRPr kumimoji="0" lang="en-US" altLang="zh-CN" sz="1200" b="0" i="0" u="none" strike="noStrike" kern="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nvSpPr>
        <p:spPr>
          <a:xfrm>
            <a:off x="6178858" y="4434503"/>
            <a:ext cx="3587751"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新能源产量整体月度增长情况</a:t>
            </a:r>
          </a:p>
        </p:txBody>
      </p:sp>
      <p:cxnSp>
        <p:nvCxnSpPr>
          <p:cNvPr id="12" name="直接连接符 11"/>
          <p:cNvCxnSpPr/>
          <p:nvPr/>
        </p:nvCxnSpPr>
        <p:spPr>
          <a:xfrm>
            <a:off x="11899462" y="2617294"/>
            <a:ext cx="0" cy="3708000"/>
          </a:xfrm>
          <a:prstGeom prst="line">
            <a:avLst/>
          </a:prstGeom>
          <a:noFill/>
          <a:ln w="6350" cap="flat" cmpd="sng" algn="ctr">
            <a:solidFill>
              <a:srgbClr val="FFFFFF">
                <a:lumMod val="85000"/>
              </a:srgbClr>
            </a:solidFill>
            <a:prstDash val="solid"/>
            <a:miter lim="800000"/>
          </a:ln>
          <a:effectLst/>
        </p:spPr>
      </p:cxnSp>
      <p:cxnSp>
        <p:nvCxnSpPr>
          <p:cNvPr id="13" name="直接连接符 12"/>
          <p:cNvCxnSpPr/>
          <p:nvPr/>
        </p:nvCxnSpPr>
        <p:spPr>
          <a:xfrm>
            <a:off x="326032" y="2617294"/>
            <a:ext cx="0" cy="3708000"/>
          </a:xfrm>
          <a:prstGeom prst="line">
            <a:avLst/>
          </a:prstGeom>
          <a:noFill/>
          <a:ln w="6350" cap="flat" cmpd="sng" algn="ctr">
            <a:solidFill>
              <a:srgbClr val="FFFFFF">
                <a:lumMod val="85000"/>
              </a:srgbClr>
            </a:solidFill>
            <a:prstDash val="solid"/>
            <a:miter lim="800000"/>
          </a:ln>
          <a:effectLst/>
        </p:spPr>
      </p:cxnSp>
      <p:sp>
        <p:nvSpPr>
          <p:cNvPr id="18" name="文本框 17"/>
          <p:cNvSpPr txBox="1"/>
          <p:nvPr/>
        </p:nvSpPr>
        <p:spPr>
          <a:xfrm>
            <a:off x="7194598" y="4225477"/>
            <a:ext cx="534303"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2022</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0" name="文本框 19"/>
          <p:cNvSpPr txBox="1"/>
          <p:nvPr/>
        </p:nvSpPr>
        <p:spPr>
          <a:xfrm>
            <a:off x="11204918" y="6133113"/>
            <a:ext cx="857508"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2024</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21"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数据来源：乘联会</a:t>
            </a:r>
            <a:r>
              <a:rPr kumimoji="0" lang="en-US" altLang="zh-CN"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a:t>
            </a: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国家统计局</a:t>
            </a:r>
          </a:p>
        </p:txBody>
      </p:sp>
      <p:sp>
        <p:nvSpPr>
          <p:cNvPr id="22" name="文本框 21"/>
          <p:cNvSpPr txBox="1"/>
          <p:nvPr/>
        </p:nvSpPr>
        <p:spPr>
          <a:xfrm>
            <a:off x="491406" y="240337"/>
            <a:ext cx="578718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中国新能源汽车市场走势</a:t>
            </a:r>
          </a:p>
        </p:txBody>
      </p:sp>
      <p:sp>
        <p:nvSpPr>
          <p:cNvPr id="14" name="文本框 13">
            <a:extLst>
              <a:ext uri="{FF2B5EF4-FFF2-40B4-BE49-F238E27FC236}">
                <a16:creationId xmlns:a16="http://schemas.microsoft.com/office/drawing/2014/main" id="{7AEF9C9E-5EE0-B793-EBFD-C03B90933ADE}"/>
              </a:ext>
            </a:extLst>
          </p:cNvPr>
          <p:cNvSpPr txBox="1"/>
          <p:nvPr/>
        </p:nvSpPr>
        <p:spPr>
          <a:xfrm>
            <a:off x="9766609" y="4219779"/>
            <a:ext cx="534303"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2023</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
        <p:nvSpPr>
          <p:cNvPr id="16" name="文本框 15">
            <a:extLst>
              <a:ext uri="{FF2B5EF4-FFF2-40B4-BE49-F238E27FC236}">
                <a16:creationId xmlns:a16="http://schemas.microsoft.com/office/drawing/2014/main" id="{722149CC-BB92-8583-2FE7-1882EEB49B61}"/>
              </a:ext>
            </a:extLst>
          </p:cNvPr>
          <p:cNvSpPr txBox="1"/>
          <p:nvPr/>
        </p:nvSpPr>
        <p:spPr>
          <a:xfrm>
            <a:off x="8023944" y="6167519"/>
            <a:ext cx="857508"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2023</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graphicFrame>
        <p:nvGraphicFramePr>
          <p:cNvPr id="24" name="图表 23">
            <a:extLst>
              <a:ext uri="{FF2B5EF4-FFF2-40B4-BE49-F238E27FC236}">
                <a16:creationId xmlns:a16="http://schemas.microsoft.com/office/drawing/2014/main" id="{71C2A260-682E-A161-E577-0507B986CEB1}"/>
              </a:ext>
            </a:extLst>
          </p:cNvPr>
          <p:cNvGraphicFramePr/>
          <p:nvPr>
            <p:extLst>
              <p:ext uri="{D42A27DB-BD31-4B8C-83A1-F6EECF244321}">
                <p14:modId xmlns:p14="http://schemas.microsoft.com/office/powerpoint/2010/main" val="1439361512"/>
              </p:ext>
            </p:extLst>
          </p:nvPr>
        </p:nvGraphicFramePr>
        <p:xfrm>
          <a:off x="6128444" y="2705099"/>
          <a:ext cx="5640357" cy="1623351"/>
        </p:xfrm>
        <a:graphic>
          <a:graphicData uri="http://schemas.openxmlformats.org/drawingml/2006/chart">
            <c:chart xmlns:c="http://schemas.openxmlformats.org/drawingml/2006/chart" xmlns:r="http://schemas.openxmlformats.org/officeDocument/2006/relationships" r:id="rId5"/>
          </a:graphicData>
        </a:graphic>
      </p:graphicFrame>
      <p:sp>
        <p:nvSpPr>
          <p:cNvPr id="26" name="文本框 25">
            <a:extLst>
              <a:ext uri="{FF2B5EF4-FFF2-40B4-BE49-F238E27FC236}">
                <a16:creationId xmlns:a16="http://schemas.microsoft.com/office/drawing/2014/main" id="{5A2FD495-1E96-C9BE-FBE2-3CF90BD9E2F8}"/>
              </a:ext>
            </a:extLst>
          </p:cNvPr>
          <p:cNvSpPr txBox="1"/>
          <p:nvPr/>
        </p:nvSpPr>
        <p:spPr>
          <a:xfrm>
            <a:off x="6128444" y="3055977"/>
            <a:ext cx="1895500" cy="307777"/>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
                <a:srgbClr val="FFFFFF">
                  <a:lumMod val="65000"/>
                </a:srgbClr>
              </a:buClr>
              <a:buSzTx/>
              <a:buFont typeface="楷体" panose="02010609060101010101" pitchFamily="49" charset="-122"/>
              <a:buChar char="▕"/>
              <a:defRPr/>
            </a:pPr>
            <a:r>
              <a:rPr kumimoji="0" lang="en-US" altLang="zh-CN"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2022</a:t>
            </a:r>
            <a:r>
              <a:rPr kumimoji="0" lang="zh-CN" altLang="en-US"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年平均渗透率</a:t>
            </a:r>
            <a:r>
              <a:rPr lang="en-US" altLang="zh-CN" sz="1400" b="1" u="sng" dirty="0">
                <a:solidFill>
                  <a:srgbClr val="8B1F1D">
                    <a:lumMod val="75000"/>
                  </a:srgbClr>
                </a:solidFill>
                <a:latin typeface="Agency FB" panose="020B0503020202020204" pitchFamily="34" charset="0"/>
                <a:ea typeface="楷体" panose="02010609060101010101" pitchFamily="49" charset="-122"/>
              </a:rPr>
              <a:t>26.4</a:t>
            </a:r>
            <a:r>
              <a:rPr kumimoji="0" lang="en-US" altLang="zh-CN" sz="14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rPr>
              <a:t>%</a:t>
            </a:r>
            <a:endParaRPr kumimoji="0" lang="zh-CN" altLang="en-US" sz="11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endParaRPr>
          </a:p>
        </p:txBody>
      </p:sp>
      <p:sp>
        <p:nvSpPr>
          <p:cNvPr id="27" name="文本框 26">
            <a:extLst>
              <a:ext uri="{FF2B5EF4-FFF2-40B4-BE49-F238E27FC236}">
                <a16:creationId xmlns:a16="http://schemas.microsoft.com/office/drawing/2014/main" id="{8B849272-3BEF-CB28-E881-B595DDFD6996}"/>
              </a:ext>
            </a:extLst>
          </p:cNvPr>
          <p:cNvSpPr txBox="1"/>
          <p:nvPr/>
        </p:nvSpPr>
        <p:spPr>
          <a:xfrm>
            <a:off x="7842672" y="2734959"/>
            <a:ext cx="1895500" cy="307777"/>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
                <a:srgbClr val="FFFFFF">
                  <a:lumMod val="65000"/>
                </a:srgbClr>
              </a:buClr>
              <a:buSzTx/>
              <a:buFont typeface="楷体" panose="02010609060101010101" pitchFamily="49" charset="-122"/>
              <a:buChar char="▕"/>
              <a:defRPr/>
            </a:pPr>
            <a:r>
              <a:rPr kumimoji="0" lang="en-US" altLang="zh-CN"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2023</a:t>
            </a:r>
            <a:r>
              <a:rPr kumimoji="0" lang="zh-CN" altLang="en-US"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年平均渗透率</a:t>
            </a:r>
            <a:r>
              <a:rPr lang="en-US" altLang="zh-CN" sz="1400" b="1" u="sng" dirty="0">
                <a:solidFill>
                  <a:srgbClr val="8B1F1D">
                    <a:lumMod val="75000"/>
                  </a:srgbClr>
                </a:solidFill>
                <a:latin typeface="Agency FB" panose="020B0503020202020204" pitchFamily="34" charset="0"/>
                <a:ea typeface="楷体" panose="02010609060101010101" pitchFamily="49" charset="-122"/>
              </a:rPr>
              <a:t>31.4</a:t>
            </a:r>
            <a:r>
              <a:rPr kumimoji="0" lang="en-US" altLang="zh-CN" sz="14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rPr>
              <a:t>%</a:t>
            </a:r>
            <a:endParaRPr kumimoji="0" lang="zh-CN" altLang="en-US" sz="11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endParaRPr>
          </a:p>
        </p:txBody>
      </p:sp>
      <p:sp>
        <p:nvSpPr>
          <p:cNvPr id="28" name="文本框 27">
            <a:extLst>
              <a:ext uri="{FF2B5EF4-FFF2-40B4-BE49-F238E27FC236}">
                <a16:creationId xmlns:a16="http://schemas.microsoft.com/office/drawing/2014/main" id="{FDE4296B-6AA2-E444-0A21-1693555C5FE4}"/>
              </a:ext>
            </a:extLst>
          </p:cNvPr>
          <p:cNvSpPr txBox="1"/>
          <p:nvPr/>
        </p:nvSpPr>
        <p:spPr>
          <a:xfrm>
            <a:off x="9738172" y="2509441"/>
            <a:ext cx="1895500" cy="307777"/>
          </a:xfrm>
          <a:prstGeom prst="rect">
            <a:avLst/>
          </a:prstGeom>
          <a:noFill/>
        </p:spPr>
        <p:txBody>
          <a:bodyPr wrap="square" rtlCol="0">
            <a:spAutoFit/>
          </a:bodyPr>
          <a:lstStyle/>
          <a:p>
            <a:pPr marL="171450" marR="0" lvl="0" indent="-171450" algn="l" defTabSz="457200" rtl="0" eaLnBrk="1" fontAlgn="auto" latinLnBrk="0" hangingPunct="1">
              <a:lnSpc>
                <a:spcPct val="100000"/>
              </a:lnSpc>
              <a:spcBef>
                <a:spcPts val="0"/>
              </a:spcBef>
              <a:spcAft>
                <a:spcPts val="0"/>
              </a:spcAft>
              <a:buClr>
                <a:srgbClr val="FFFFFF">
                  <a:lumMod val="65000"/>
                </a:srgbClr>
              </a:buClr>
              <a:buSzTx/>
              <a:buFont typeface="楷体" panose="02010609060101010101" pitchFamily="49" charset="-122"/>
              <a:buChar char="▕"/>
              <a:defRPr/>
            </a:pPr>
            <a:r>
              <a:rPr kumimoji="0" lang="en-US" altLang="zh-CN"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2024</a:t>
            </a:r>
            <a:r>
              <a:rPr kumimoji="0" lang="zh-CN" altLang="en-US" sz="1100" b="0"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年平均渗透率</a:t>
            </a:r>
            <a:r>
              <a:rPr kumimoji="0" lang="en-US" altLang="zh-CN" sz="14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rPr>
              <a:t>35.1%</a:t>
            </a:r>
            <a:endParaRPr kumimoji="0" lang="zh-CN" altLang="en-US" sz="1100" b="1" i="0" u="sng" strike="noStrike" kern="1200" cap="none" spc="0" normalizeH="0" baseline="0" noProof="0" dirty="0">
              <a:ln>
                <a:noFill/>
              </a:ln>
              <a:solidFill>
                <a:srgbClr val="8B1F1D">
                  <a:lumMod val="75000"/>
                </a:srgbClr>
              </a:solidFill>
              <a:effectLst/>
              <a:uLnTx/>
              <a:uFillTx/>
              <a:latin typeface="Agency FB" panose="020B0503020202020204" pitchFamily="34" charset="0"/>
              <a:ea typeface="楷体" panose="02010609060101010101" pitchFamily="49" charset="-122"/>
              <a:cs typeface="+mn-cs"/>
            </a:endParaRPr>
          </a:p>
        </p:txBody>
      </p:sp>
      <p:sp>
        <p:nvSpPr>
          <p:cNvPr id="2" name="文本框 1">
            <a:extLst>
              <a:ext uri="{FF2B5EF4-FFF2-40B4-BE49-F238E27FC236}">
                <a16:creationId xmlns:a16="http://schemas.microsoft.com/office/drawing/2014/main" id="{F064ADBC-CB3E-0FAA-C66D-EF8CAD3D5F31}"/>
              </a:ext>
            </a:extLst>
          </p:cNvPr>
          <p:cNvSpPr txBox="1"/>
          <p:nvPr/>
        </p:nvSpPr>
        <p:spPr>
          <a:xfrm>
            <a:off x="11328017" y="4233059"/>
            <a:ext cx="534303" cy="2616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rPr>
              <a:t>2024</a:t>
            </a:r>
            <a:endParaRPr kumimoji="0" lang="zh-CN" altLang="en-US" sz="1050" b="0" i="0" u="none" strike="noStrike" kern="1200" cap="none" spc="0" normalizeH="0" baseline="0" noProof="0" dirty="0">
              <a:ln>
                <a:noFill/>
              </a:ln>
              <a:solidFill>
                <a:srgbClr val="000000"/>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cx1="http://schemas.microsoft.com/office/drawing/2015/9/8/chartex">
        <mc:Choice Requires="cx1">
          <p:graphicFrame>
            <p:nvGraphicFramePr>
              <p:cNvPr id="2" name="图表 1">
                <a:extLst>
                  <a:ext uri="{FF2B5EF4-FFF2-40B4-BE49-F238E27FC236}">
                    <a16:creationId xmlns:a16="http://schemas.microsoft.com/office/drawing/2014/main" id="{2E40AE4E-B151-8610-220D-03CDFEDF94D7}"/>
                  </a:ext>
                </a:extLst>
              </p:cNvPr>
              <p:cNvGraphicFramePr/>
              <p:nvPr>
                <p:extLst>
                  <p:ext uri="{D42A27DB-BD31-4B8C-83A1-F6EECF244321}">
                    <p14:modId xmlns:p14="http://schemas.microsoft.com/office/powerpoint/2010/main" val="1417130797"/>
                  </p:ext>
                </p:extLst>
              </p:nvPr>
            </p:nvGraphicFramePr>
            <p:xfrm>
              <a:off x="322118" y="2014996"/>
              <a:ext cx="7928265" cy="4291252"/>
            </p:xfrm>
            <a:graphic>
              <a:graphicData uri="http://schemas.microsoft.com/office/drawing/2014/chartex">
                <cx:chart xmlns:cx="http://schemas.microsoft.com/office/drawing/2014/chartex" xmlns:r="http://schemas.openxmlformats.org/officeDocument/2006/relationships" r:id="rId2"/>
              </a:graphicData>
            </a:graphic>
          </p:graphicFrame>
        </mc:Choice>
        <mc:Fallback xmlns="">
          <p:pic>
            <p:nvPicPr>
              <p:cNvPr id="2" name="图表 1">
                <a:extLst>
                  <a:ext uri="{FF2B5EF4-FFF2-40B4-BE49-F238E27FC236}">
                    <a16:creationId xmlns:a16="http://schemas.microsoft.com/office/drawing/2014/main" id="{2E40AE4E-B151-8610-220D-03CDFEDF94D7}"/>
                  </a:ext>
                </a:extLst>
              </p:cNvPr>
              <p:cNvPicPr>
                <a:picLocks noGrp="1" noRot="1" noChangeAspect="1" noMove="1" noResize="1" noEditPoints="1" noAdjustHandles="1" noChangeArrowheads="1" noChangeShapeType="1"/>
              </p:cNvPicPr>
              <p:nvPr/>
            </p:nvPicPr>
            <p:blipFill>
              <a:blip r:embed="rId3"/>
              <a:stretch>
                <a:fillRect/>
              </a:stretch>
            </p:blipFill>
            <p:spPr>
              <a:xfrm>
                <a:off x="322118" y="2014996"/>
                <a:ext cx="7928265" cy="4291252"/>
              </a:xfrm>
              <a:prstGeom prst="rect">
                <a:avLst/>
              </a:prstGeom>
            </p:spPr>
          </p:pic>
        </mc:Fallback>
      </mc:AlternateContent>
      <p:sp>
        <p:nvSpPr>
          <p:cNvPr id="4" name="文本框 3"/>
          <p:cNvSpPr txBox="1"/>
          <p:nvPr/>
        </p:nvSpPr>
        <p:spPr>
          <a:xfrm>
            <a:off x="8356889" y="2117436"/>
            <a:ext cx="3397827" cy="1721690"/>
          </a:xfrm>
          <a:prstGeom prst="rect">
            <a:avLst/>
          </a:prstGeom>
          <a:solidFill>
            <a:schemeClr val="bg1">
              <a:lumMod val="95000"/>
            </a:schemeClr>
          </a:solidFill>
        </p:spPr>
        <p:txBody>
          <a:bodyPr wrap="square">
            <a:spAutoFit/>
          </a:bodyPr>
          <a:lstStyle/>
          <a:p>
            <a:pPr marL="171450" marR="0" lvl="0" indent="-1714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年</a:t>
            </a:r>
            <a:r>
              <a:rPr lang="en-US" altLang="zh-CN" sz="1200" dirty="0">
                <a:solidFill>
                  <a:srgbClr val="000000"/>
                </a:solidFill>
                <a:latin typeface="微软雅黑" panose="020B0503020204020204" pitchFamily="34" charset="-122"/>
                <a:ea typeface="微软雅黑" panose="020B0503020204020204" pitchFamily="34" charset="-122"/>
              </a:rPr>
              <a:t>6</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月，本期各车型均有不同程度增长，其中</a:t>
            </a:r>
            <a:r>
              <a:rPr lang="zh-CN" altLang="en-US" sz="1200" dirty="0">
                <a:solidFill>
                  <a:srgbClr val="000000"/>
                </a:solidFill>
                <a:latin typeface="微软雅黑" panose="020B0503020204020204" pitchFamily="34" charset="-122"/>
                <a:ea typeface="微软雅黑" panose="020B0503020204020204" pitchFamily="34" charset="-122"/>
              </a:rPr>
              <a:t>以</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卡车增幅最高，达到</a:t>
            </a: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99.7%</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，轿车、</a:t>
            </a: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SUV</a:t>
            </a:r>
            <a:r>
              <a:rPr lang="zh-CN" altLang="en-US" sz="1200" dirty="0">
                <a:solidFill>
                  <a:srgbClr val="000000"/>
                </a:solidFill>
                <a:latin typeface="微软雅黑" panose="020B0503020204020204" pitchFamily="34" charset="-122"/>
                <a:ea typeface="微软雅黑" panose="020B0503020204020204" pitchFamily="34" charset="-122"/>
              </a:rPr>
              <a:t>、</a:t>
            </a: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MPV</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增幅在</a:t>
            </a:r>
            <a:r>
              <a:rPr kumimoji="0" lang="en-US" altLang="zh-CN"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20%-40%</a:t>
            </a:r>
            <a:r>
              <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rPr>
              <a:t>区间</a:t>
            </a:r>
            <a:r>
              <a:rPr lang="zh-CN" altLang="en-US" sz="1200" dirty="0">
                <a:solidFill>
                  <a:srgbClr val="000000"/>
                </a:solidFill>
                <a:latin typeface="微软雅黑" panose="020B0503020204020204" pitchFamily="34" charset="-122"/>
                <a:ea typeface="微软雅黑" panose="020B0503020204020204" pitchFamily="34" charset="-122"/>
              </a:rPr>
              <a:t>。客车增幅为</a:t>
            </a:r>
            <a:r>
              <a:rPr lang="en-US" altLang="zh-CN" sz="1200" dirty="0">
                <a:solidFill>
                  <a:srgbClr val="000000"/>
                </a:solidFill>
                <a:latin typeface="微软雅黑" panose="020B0503020204020204" pitchFamily="34" charset="-122"/>
                <a:ea typeface="微软雅黑" panose="020B0503020204020204" pitchFamily="34" charset="-122"/>
              </a:rPr>
              <a:t>49.4%</a:t>
            </a:r>
            <a:r>
              <a:rPr lang="zh-CN" altLang="en-US" sz="1200" dirty="0">
                <a:solidFill>
                  <a:srgbClr val="000000"/>
                </a:solidFill>
                <a:latin typeface="微软雅黑" panose="020B0503020204020204" pitchFamily="34" charset="-122"/>
                <a:ea typeface="微软雅黑" panose="020B0503020204020204" pitchFamily="34" charset="-122"/>
              </a:rPr>
              <a:t>。在国家相关政策的扶持下，新能源汽车市场规模正在逐步扩大。但在高基数的影响下，增幅有所缩小。</a:t>
            </a:r>
            <a:endParaRPr kumimoji="0" lang="zh-CN" altLang="en-US" sz="1200" b="0"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5" name="文本框 4"/>
          <p:cNvSpPr txBox="1"/>
          <p:nvPr/>
        </p:nvSpPr>
        <p:spPr>
          <a:xfrm>
            <a:off x="375362" y="1061040"/>
            <a:ext cx="11393439" cy="70788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tab pos="1527175" algn="l"/>
                <a:tab pos="5651500" algn="l"/>
              </a:tabLst>
              <a:defRPr/>
            </a:pP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6</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月</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CAR</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占比</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45.4</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，相比同期下滑</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3.33</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个百分点；</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SUV</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MPV</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份额分别达到</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46.5%</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和</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2.7%</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；客车、卡车份额分别为</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2.9%</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和</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2.5%</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p>
        </p:txBody>
      </p:sp>
      <p:cxnSp>
        <p:nvCxnSpPr>
          <p:cNvPr id="6" name="直接连接符 5"/>
          <p:cNvCxnSpPr>
            <a:cxnSpLocks/>
          </p:cNvCxnSpPr>
          <p:nvPr/>
        </p:nvCxnSpPr>
        <p:spPr>
          <a:xfrm>
            <a:off x="332509" y="1995054"/>
            <a:ext cx="0" cy="431119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a:cxnSpLocks/>
          </p:cNvCxnSpPr>
          <p:nvPr/>
        </p:nvCxnSpPr>
        <p:spPr>
          <a:xfrm>
            <a:off x="11861223" y="2117436"/>
            <a:ext cx="0" cy="4199227"/>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14541" y="4748012"/>
            <a:ext cx="1976004"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SUV</a:t>
            </a:r>
            <a:endParaRPr kumimoji="0" lang="zh-CN" altLang="en-US"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nvSpPr>
        <p:spPr>
          <a:xfrm>
            <a:off x="4025381" y="4588695"/>
            <a:ext cx="1976004" cy="1015663"/>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CAR</a:t>
            </a:r>
            <a:endParaRPr kumimoji="0" lang="zh-CN" altLang="en-US" sz="60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7515899" y="5763675"/>
            <a:ext cx="1128996"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TRUCK</a:t>
            </a: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3" name="文本框 12"/>
          <p:cNvSpPr txBox="1"/>
          <p:nvPr/>
        </p:nvSpPr>
        <p:spPr>
          <a:xfrm>
            <a:off x="7471290" y="3114405"/>
            <a:ext cx="982806"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altLang="zh-CN" sz="1200" dirty="0">
                <a:solidFill>
                  <a:srgbClr val="FFFFFF"/>
                </a:solidFill>
                <a:latin typeface="微软雅黑" panose="020B0503020204020204" pitchFamily="34" charset="-122"/>
                <a:ea typeface="微软雅黑" panose="020B0503020204020204" pitchFamily="34" charset="-122"/>
              </a:rPr>
              <a:t>BUS</a:t>
            </a: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p:cNvSpPr txBox="1"/>
          <p:nvPr/>
        </p:nvSpPr>
        <p:spPr>
          <a:xfrm>
            <a:off x="7515899" y="4439040"/>
            <a:ext cx="1058704"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altLang="zh-CN" sz="1200" dirty="0">
                <a:solidFill>
                  <a:srgbClr val="FFFFFF"/>
                </a:solidFill>
                <a:latin typeface="微软雅黑" panose="020B0503020204020204" pitchFamily="34" charset="-122"/>
                <a:ea typeface="微软雅黑" panose="020B0503020204020204" pitchFamily="34" charset="-122"/>
              </a:rPr>
              <a:t>MPV</a:t>
            </a:r>
            <a:endParaRPr kumimoji="0" lang="zh-CN" altLang="en-US" sz="12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16" name="图表 15"/>
          <p:cNvGraphicFramePr/>
          <p:nvPr>
            <p:extLst>
              <p:ext uri="{D42A27DB-BD31-4B8C-83A1-F6EECF244321}">
                <p14:modId xmlns:p14="http://schemas.microsoft.com/office/powerpoint/2010/main" val="1660022632"/>
              </p:ext>
            </p:extLst>
          </p:nvPr>
        </p:nvGraphicFramePr>
        <p:xfrm>
          <a:off x="8259041" y="4479208"/>
          <a:ext cx="3518418" cy="1987632"/>
        </p:xfrm>
        <a:graphic>
          <a:graphicData uri="http://schemas.openxmlformats.org/drawingml/2006/chart">
            <c:chart xmlns:c="http://schemas.openxmlformats.org/drawingml/2006/chart" xmlns:r="http://schemas.openxmlformats.org/officeDocument/2006/relationships" r:id="rId4"/>
          </a:graphicData>
        </a:graphic>
      </p:graphicFrame>
      <p:sp>
        <p:nvSpPr>
          <p:cNvPr id="17" name="文本框 16"/>
          <p:cNvSpPr txBox="1"/>
          <p:nvPr/>
        </p:nvSpPr>
        <p:spPr>
          <a:xfrm>
            <a:off x="8282131" y="4249763"/>
            <a:ext cx="3587751"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lang="en-US" altLang="zh-CN" sz="1600" b="1" dirty="0">
                <a:solidFill>
                  <a:srgbClr val="000000">
                    <a:lumMod val="75000"/>
                    <a:lumOff val="25000"/>
                  </a:srgbClr>
                </a:solidFill>
                <a:latin typeface="微软雅黑" panose="020B0503020204020204" pitchFamily="34" charset="-122"/>
                <a:ea typeface="微软雅黑" panose="020B0503020204020204" pitchFamily="34" charset="-122"/>
              </a:rPr>
              <a:t>6</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月各车型同比增幅</a:t>
            </a:r>
          </a:p>
        </p:txBody>
      </p:sp>
      <p:sp>
        <p:nvSpPr>
          <p:cNvPr id="18" name="矩形 17"/>
          <p:cNvSpPr/>
          <p:nvPr/>
        </p:nvSpPr>
        <p:spPr>
          <a:xfrm>
            <a:off x="564106" y="2211540"/>
            <a:ext cx="7398587" cy="743521"/>
          </a:xfrm>
          <a:prstGeom prst="rect">
            <a:avLst/>
          </a:prstGeom>
          <a:solidFill>
            <a:srgbClr val="FFFFFF">
              <a:alpha val="70000"/>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28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新能源车型比例</a:t>
            </a:r>
            <a:r>
              <a:rPr kumimoji="0" lang="en-US" altLang="zh-CN"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年</a:t>
            </a:r>
            <a:r>
              <a:rPr lang="en-US" altLang="zh-CN" sz="1600" b="1" dirty="0">
                <a:solidFill>
                  <a:srgbClr val="768395">
                    <a:lumMod val="75000"/>
                  </a:srgbClr>
                </a:solidFill>
                <a:latin typeface="微软雅黑" panose="020B0503020204020204" pitchFamily="34" charset="-122"/>
                <a:ea typeface="微软雅黑" panose="020B0503020204020204" pitchFamily="34" charset="-122"/>
              </a:rPr>
              <a:t>6</a:t>
            </a:r>
            <a:r>
              <a:rPr kumimoji="0" lang="zh-CN" altLang="en-US"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月</a:t>
            </a:r>
            <a:r>
              <a:rPr kumimoji="0" lang="en-US" altLang="zh-CN" sz="16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rPr>
              <a:t>)</a:t>
            </a:r>
            <a:endParaRPr kumimoji="0" lang="zh-CN" altLang="en-US" sz="2800" b="1" i="0" u="none" strike="noStrike" kern="1200" cap="none" spc="0" normalizeH="0" baseline="0" noProof="0" dirty="0">
              <a:ln>
                <a:noFill/>
              </a:ln>
              <a:solidFill>
                <a:srgbClr val="768395">
                  <a:lumMod val="75000"/>
                </a:srgbClr>
              </a:solidFill>
              <a:effectLst/>
              <a:uLnTx/>
              <a:uFillTx/>
              <a:latin typeface="微软雅黑" panose="020B0503020204020204" pitchFamily="34" charset="-122"/>
              <a:ea typeface="微软雅黑" panose="020B0503020204020204" pitchFamily="34" charset="-122"/>
              <a:cs typeface="+mn-cs"/>
            </a:endParaRPr>
          </a:p>
        </p:txBody>
      </p:sp>
      <p:sp>
        <p:nvSpPr>
          <p:cNvPr id="20"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数据来源：零售数据</a:t>
            </a:r>
          </a:p>
        </p:txBody>
      </p:sp>
      <p:sp>
        <p:nvSpPr>
          <p:cNvPr id="21" name="文本框 20"/>
          <p:cNvSpPr txBox="1"/>
          <p:nvPr/>
        </p:nvSpPr>
        <p:spPr>
          <a:xfrm>
            <a:off x="491407" y="240337"/>
            <a:ext cx="4735896"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中国新能源汽车市场结构</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395557" y="2614268"/>
            <a:ext cx="4796443" cy="543277"/>
            <a:chOff x="7395557" y="2714022"/>
            <a:chExt cx="4796443" cy="543277"/>
          </a:xfrm>
        </p:grpSpPr>
        <p:cxnSp>
          <p:nvCxnSpPr>
            <p:cNvPr id="18" name="直接连接符 1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19" name="文本框 18"/>
            <p:cNvSpPr txBox="1"/>
            <p:nvPr/>
          </p:nvSpPr>
          <p:spPr>
            <a:xfrm>
              <a:off x="8233542" y="2783268"/>
              <a:ext cx="3118874" cy="461665"/>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bg2">
                      <a:lumMod val="75000"/>
                    </a:schemeClr>
                  </a:solidFill>
                  <a:effectLst/>
                  <a:uLnTx/>
                  <a:uFillTx/>
                  <a:latin typeface="微软雅黑" panose="020B0503020204020204" pitchFamily="34" charset="-122"/>
                  <a:ea typeface="微软雅黑" panose="020B0503020204020204" pitchFamily="34" charset="-122"/>
                </a:rPr>
                <a:t>新能源汽车市场现状</a:t>
              </a:r>
            </a:p>
          </p:txBody>
        </p:sp>
        <p:sp>
          <p:nvSpPr>
            <p:cNvPr id="20" name="文本框 19"/>
            <p:cNvSpPr txBox="1"/>
            <p:nvPr/>
          </p:nvSpPr>
          <p:spPr>
            <a:xfrm>
              <a:off x="7395557" y="2714022"/>
              <a:ext cx="722104" cy="52322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rPr>
                <a:t>01</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endParaRPr>
            </a:p>
          </p:txBody>
        </p:sp>
        <p:sp>
          <p:nvSpPr>
            <p:cNvPr id="21" name="椭圆 2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2" name="组合 21"/>
          <p:cNvGrpSpPr/>
          <p:nvPr/>
        </p:nvGrpSpPr>
        <p:grpSpPr>
          <a:xfrm>
            <a:off x="7395557" y="3599327"/>
            <a:ext cx="4796443" cy="543277"/>
            <a:chOff x="7395557" y="2714022"/>
            <a:chExt cx="4796443" cy="543277"/>
          </a:xfrm>
        </p:grpSpPr>
        <p:cxnSp>
          <p:nvCxnSpPr>
            <p:cNvPr id="23" name="直接连接符 22"/>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4" name="文本框 23"/>
            <p:cNvSpPr txBox="1"/>
            <p:nvPr/>
          </p:nvSpPr>
          <p:spPr>
            <a:xfrm>
              <a:off x="8233542" y="2783268"/>
              <a:ext cx="3118874" cy="461665"/>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三电系统竞争格局</a:t>
              </a:r>
            </a:p>
          </p:txBody>
        </p:sp>
        <p:sp>
          <p:nvSpPr>
            <p:cNvPr id="25" name="文本框 24"/>
            <p:cNvSpPr txBox="1"/>
            <p:nvPr/>
          </p:nvSpPr>
          <p:spPr>
            <a:xfrm>
              <a:off x="7395557" y="2714022"/>
              <a:ext cx="722104" cy="52322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rPr>
                <a:t>02</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endParaRPr>
            </a:p>
          </p:txBody>
        </p:sp>
        <p:sp>
          <p:nvSpPr>
            <p:cNvPr id="26" name="椭圆 25"/>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grpSp>
        <p:nvGrpSpPr>
          <p:cNvPr id="27" name="组合 26"/>
          <p:cNvGrpSpPr/>
          <p:nvPr/>
        </p:nvGrpSpPr>
        <p:grpSpPr>
          <a:xfrm>
            <a:off x="7395557" y="4584386"/>
            <a:ext cx="4796443" cy="543277"/>
            <a:chOff x="7395557" y="2714022"/>
            <a:chExt cx="4796443" cy="543277"/>
          </a:xfrm>
        </p:grpSpPr>
        <p:cxnSp>
          <p:nvCxnSpPr>
            <p:cNvPr id="28" name="直接连接符 27"/>
            <p:cNvCxnSpPr/>
            <p:nvPr/>
          </p:nvCxnSpPr>
          <p:spPr>
            <a:xfrm flipV="1">
              <a:off x="7463865" y="3237242"/>
              <a:ext cx="4728135" cy="20057"/>
            </a:xfrm>
            <a:prstGeom prst="line">
              <a:avLst/>
            </a:prstGeom>
            <a:noFill/>
            <a:ln w="12700" cap="flat" cmpd="sng" algn="ctr">
              <a:solidFill>
                <a:srgbClr val="E7E6E6">
                  <a:lumMod val="75000"/>
                </a:srgbClr>
              </a:solidFill>
              <a:prstDash val="solid"/>
              <a:miter lim="800000"/>
            </a:ln>
            <a:effectLst/>
          </p:spPr>
        </p:cxnSp>
        <p:sp>
          <p:nvSpPr>
            <p:cNvPr id="29" name="文本框 28"/>
            <p:cNvSpPr txBox="1"/>
            <p:nvPr/>
          </p:nvSpPr>
          <p:spPr>
            <a:xfrm>
              <a:off x="8233542" y="2783268"/>
              <a:ext cx="3118874" cy="461665"/>
            </a:xfrm>
            <a:prstGeom prst="rect">
              <a:avLst/>
            </a:prstGeom>
            <a:noFill/>
          </p:spPr>
          <p:txBody>
            <a:bodyPr vert="horz"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2400" b="1" i="0" u="none" strike="noStrike" kern="0" cap="none" spc="0" normalizeH="0" baseline="0" noProof="0" dirty="0">
                  <a:ln>
                    <a:noFill/>
                  </a:ln>
                  <a:solidFill>
                    <a:schemeClr val="bg2">
                      <a:lumMod val="75000"/>
                    </a:schemeClr>
                  </a:solidFill>
                  <a:effectLst/>
                  <a:uLnTx/>
                  <a:uFillTx/>
                  <a:latin typeface="微软雅黑" panose="020B0503020204020204" pitchFamily="34" charset="-122"/>
                  <a:ea typeface="微软雅黑" panose="020B0503020204020204" pitchFamily="34" charset="-122"/>
                </a:rPr>
                <a:t>固态电池发展现状</a:t>
              </a:r>
            </a:p>
          </p:txBody>
        </p:sp>
        <p:sp>
          <p:nvSpPr>
            <p:cNvPr id="30" name="文本框 29"/>
            <p:cNvSpPr txBox="1"/>
            <p:nvPr/>
          </p:nvSpPr>
          <p:spPr>
            <a:xfrm>
              <a:off x="7395557" y="2714022"/>
              <a:ext cx="722104" cy="523220"/>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defRPr/>
              </a:pPr>
              <a:r>
                <a:rPr kumimoji="0" lang="en-US" altLang="zh-CN"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rPr>
                <a:t>03</a:t>
              </a:r>
              <a:endParaRPr kumimoji="0" lang="zh-CN" altLang="en-US" sz="2800" b="1" i="0" u="none" strike="noStrike" kern="0" cap="none" spc="0" normalizeH="0" baseline="0" noProof="0" dirty="0">
                <a:ln>
                  <a:noFill/>
                </a:ln>
                <a:solidFill>
                  <a:srgbClr val="E7E6E6">
                    <a:lumMod val="25000"/>
                  </a:srgbClr>
                </a:solidFill>
                <a:effectLst/>
                <a:uLnTx/>
                <a:uFillTx/>
                <a:latin typeface="微软雅黑" panose="020B0503020204020204" pitchFamily="34" charset="-122"/>
                <a:ea typeface="微软雅黑" panose="020B0503020204020204" pitchFamily="34" charset="-122"/>
              </a:endParaRPr>
            </a:p>
          </p:txBody>
        </p:sp>
        <p:sp>
          <p:nvSpPr>
            <p:cNvPr id="31" name="椭圆 30"/>
            <p:cNvSpPr/>
            <p:nvPr/>
          </p:nvSpPr>
          <p:spPr>
            <a:xfrm>
              <a:off x="8085552" y="2936348"/>
              <a:ext cx="86701" cy="86701"/>
            </a:xfrm>
            <a:prstGeom prst="ellipse">
              <a:avLst/>
            </a:prstGeom>
            <a:solidFill>
              <a:srgbClr val="8B1F1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3200" b="0" i="0" u="none" strike="noStrike" kern="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1455168505"/>
              </p:ext>
            </p:extLst>
          </p:nvPr>
        </p:nvGraphicFramePr>
        <p:xfrm>
          <a:off x="932872" y="4820002"/>
          <a:ext cx="3916533" cy="16262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图表 3"/>
          <p:cNvGraphicFramePr/>
          <p:nvPr>
            <p:extLst>
              <p:ext uri="{D42A27DB-BD31-4B8C-83A1-F6EECF244321}">
                <p14:modId xmlns:p14="http://schemas.microsoft.com/office/powerpoint/2010/main" val="1861934365"/>
              </p:ext>
            </p:extLst>
          </p:nvPr>
        </p:nvGraphicFramePr>
        <p:xfrm>
          <a:off x="410885" y="2770316"/>
          <a:ext cx="4438521" cy="206978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图表 4"/>
          <p:cNvGraphicFramePr/>
          <p:nvPr>
            <p:extLst>
              <p:ext uri="{D42A27DB-BD31-4B8C-83A1-F6EECF244321}">
                <p14:modId xmlns:p14="http://schemas.microsoft.com/office/powerpoint/2010/main" val="1728127719"/>
              </p:ext>
            </p:extLst>
          </p:nvPr>
        </p:nvGraphicFramePr>
        <p:xfrm>
          <a:off x="4993558" y="2441860"/>
          <a:ext cx="6825657" cy="4004382"/>
        </p:xfrm>
        <a:graphic>
          <a:graphicData uri="http://schemas.openxmlformats.org/drawingml/2006/chart">
            <c:chart xmlns:c="http://schemas.openxmlformats.org/drawingml/2006/chart" xmlns:r="http://schemas.openxmlformats.org/officeDocument/2006/relationships" r:id="rId4"/>
          </a:graphicData>
        </a:graphic>
      </p:graphicFrame>
      <p:cxnSp>
        <p:nvCxnSpPr>
          <p:cNvPr id="6" name="直接连接符 5"/>
          <p:cNvCxnSpPr/>
          <p:nvPr/>
        </p:nvCxnSpPr>
        <p:spPr>
          <a:xfrm>
            <a:off x="326032" y="2617294"/>
            <a:ext cx="0" cy="370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1866938" y="2617294"/>
            <a:ext cx="0" cy="370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38732" y="1395691"/>
            <a:ext cx="11535765" cy="1136914"/>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月，新能源汽车动力电池装机量</a:t>
            </a:r>
            <a:r>
              <a:rPr lang="en-US" altLang="zh-CN" sz="1600" b="1" u="sng" dirty="0">
                <a:solidFill>
                  <a:srgbClr val="3A4162"/>
                </a:solidFill>
                <a:latin typeface="微软雅黑" panose="020B0503020204020204" pitchFamily="34" charset="-122"/>
                <a:ea typeface="微软雅黑" panose="020B0503020204020204" pitchFamily="34" charset="-122"/>
              </a:rPr>
              <a:t>42.0</a:t>
            </a:r>
            <a:r>
              <a:rPr kumimoji="0" lang="en-US" altLang="zh-CN" sz="1600" b="1" i="0" u="sng" strike="noStrike" kern="1200" cap="none" spc="0" normalizeH="0" baseline="0" noProof="0" dirty="0">
                <a:ln>
                  <a:noFill/>
                </a:ln>
                <a:solidFill>
                  <a:srgbClr val="3A4162"/>
                </a:solidFill>
                <a:effectLst/>
                <a:uLnTx/>
                <a:uFillTx/>
                <a:latin typeface="微软雅黑" panose="020B0503020204020204" pitchFamily="34" charset="-122"/>
                <a:ea typeface="微软雅黑" panose="020B0503020204020204" pitchFamily="34" charset="-122"/>
                <a:cs typeface="+mn-cs"/>
              </a:rPr>
              <a:t>GWh</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，同比</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增长</a:t>
            </a:r>
            <a:r>
              <a:rPr lang="en-US" altLang="zh-CN" sz="1600" b="1" u="sng" dirty="0">
                <a:solidFill>
                  <a:srgbClr val="3A4162"/>
                </a:solidFill>
                <a:latin typeface="微软雅黑" panose="020B0503020204020204" pitchFamily="34" charset="-122"/>
                <a:ea typeface="微软雅黑" panose="020B0503020204020204" pitchFamily="34" charset="-122"/>
              </a:rPr>
              <a:t>29.2</a:t>
            </a:r>
            <a:r>
              <a:rPr kumimoji="0" lang="en-US" altLang="zh-CN" sz="1600" b="1" i="0" u="sng" strike="noStrike" kern="1200" cap="none" spc="0" normalizeH="0" baseline="0" noProof="0" dirty="0">
                <a:ln>
                  <a:noFill/>
                </a:ln>
                <a:solidFill>
                  <a:srgbClr val="3A4162"/>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动力电池市场</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月同比增长达到</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29.2%</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，伴随着新能源汽车销量的增长，动力电池装机量也在持续提升。</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2024</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6</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月新能源汽车单车平均电量为</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46.5kWh</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，同比</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下滑</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1.2</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。混动车型销量占比的提升在一定程度上影响到单车平均电池装机量的走势。</a:t>
            </a:r>
          </a:p>
        </p:txBody>
      </p:sp>
      <p:sp>
        <p:nvSpPr>
          <p:cNvPr id="9" name="文本框 8"/>
          <p:cNvSpPr txBox="1"/>
          <p:nvPr/>
        </p:nvSpPr>
        <p:spPr>
          <a:xfrm>
            <a:off x="372785" y="2486669"/>
            <a:ext cx="4846915"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新能源汽车配套电池总装机量年度走势（</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GWh</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p>
        </p:txBody>
      </p:sp>
      <p:sp>
        <p:nvSpPr>
          <p:cNvPr id="10" name="文本框 9"/>
          <p:cNvSpPr txBox="1"/>
          <p:nvPr/>
        </p:nvSpPr>
        <p:spPr>
          <a:xfrm>
            <a:off x="4934258" y="2486669"/>
            <a:ext cx="6254442"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新能源汽车配套电池装机量月度走势（</a:t>
            </a:r>
            <a:r>
              <a:rPr kumimoji="0" lang="en-US" altLang="zh-CN"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MWh</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p>
        </p:txBody>
      </p:sp>
      <p:sp>
        <p:nvSpPr>
          <p:cNvPr id="11" name="文本框 10"/>
          <p:cNvSpPr txBox="1"/>
          <p:nvPr/>
        </p:nvSpPr>
        <p:spPr>
          <a:xfrm>
            <a:off x="511362" y="4985308"/>
            <a:ext cx="2142938" cy="707886"/>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其中：</a:t>
            </a:r>
            <a:endParaRPr kumimoji="0" lang="en-US" altLang="zh-CN" sz="12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新能源汽车单车平均电池装机量年度走势（</a:t>
            </a:r>
            <a:r>
              <a:rPr kumimoji="0" lang="en-US" altLang="zh-CN" sz="1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kWh</a:t>
            </a:r>
            <a:r>
              <a:rPr kumimoji="0" lang="zh-CN" altLang="en-US" sz="14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p>
        </p:txBody>
      </p:sp>
      <p:sp>
        <p:nvSpPr>
          <p:cNvPr id="12" name="文本框 11"/>
          <p:cNvSpPr txBox="1"/>
          <p:nvPr/>
        </p:nvSpPr>
        <p:spPr>
          <a:xfrm>
            <a:off x="233700" y="974583"/>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6</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月新能源汽车总装机辆达到</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42.0</a:t>
            </a:r>
            <a:r>
              <a:rPr kumimoji="0" lang="en-US" altLang="zh-CN"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GWh</a:t>
            </a: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a:t>
            </a:r>
          </a:p>
        </p:txBody>
      </p:sp>
      <p:sp>
        <p:nvSpPr>
          <p:cNvPr id="13"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sp>
        <p:nvSpPr>
          <p:cNvPr id="14" name="文本框 13"/>
          <p:cNvSpPr txBox="1"/>
          <p:nvPr/>
        </p:nvSpPr>
        <p:spPr>
          <a:xfrm>
            <a:off x="523190" y="237751"/>
            <a:ext cx="4735896"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动力电池</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装机量整体走势</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图表 2"/>
          <p:cNvGraphicFramePr/>
          <p:nvPr>
            <p:extLst>
              <p:ext uri="{D42A27DB-BD31-4B8C-83A1-F6EECF244321}">
                <p14:modId xmlns:p14="http://schemas.microsoft.com/office/powerpoint/2010/main" val="3806863988"/>
              </p:ext>
            </p:extLst>
          </p:nvPr>
        </p:nvGraphicFramePr>
        <p:xfrm>
          <a:off x="4448174" y="2870198"/>
          <a:ext cx="7434539" cy="35142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图表 3"/>
          <p:cNvGraphicFramePr/>
          <p:nvPr>
            <p:extLst>
              <p:ext uri="{D42A27DB-BD31-4B8C-83A1-F6EECF244321}">
                <p14:modId xmlns:p14="http://schemas.microsoft.com/office/powerpoint/2010/main" val="585310617"/>
              </p:ext>
            </p:extLst>
          </p:nvPr>
        </p:nvGraphicFramePr>
        <p:xfrm>
          <a:off x="321986" y="2870199"/>
          <a:ext cx="4221437" cy="3514226"/>
        </p:xfrm>
        <a:graphic>
          <a:graphicData uri="http://schemas.openxmlformats.org/drawingml/2006/chart">
            <c:chart xmlns:c="http://schemas.openxmlformats.org/drawingml/2006/chart" xmlns:r="http://schemas.openxmlformats.org/officeDocument/2006/relationships" r:id="rId3"/>
          </a:graphicData>
        </a:graphic>
      </p:graphicFrame>
      <p:sp>
        <p:nvSpPr>
          <p:cNvPr id="5" name="文本框 4"/>
          <p:cNvSpPr txBox="1"/>
          <p:nvPr/>
        </p:nvSpPr>
        <p:spPr>
          <a:xfrm>
            <a:off x="335298"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6</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月三元材料总装机量占比达到</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34.9%</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a:t>
            </a:r>
          </a:p>
        </p:txBody>
      </p:sp>
      <p:cxnSp>
        <p:nvCxnSpPr>
          <p:cNvPr id="6" name="直接连接符 5"/>
          <p:cNvCxnSpPr/>
          <p:nvPr/>
        </p:nvCxnSpPr>
        <p:spPr>
          <a:xfrm>
            <a:off x="326032" y="2617294"/>
            <a:ext cx="0" cy="370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1866938" y="2617294"/>
            <a:ext cx="0" cy="37080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321986" y="1414975"/>
            <a:ext cx="11313749" cy="967637"/>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电芯外形方面，</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1-6</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月仍以方形电芯为主，配套占比为</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95.3%</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，圆柱形电芯配套占比</a:t>
            </a: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1.9</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，软包电芯配套占比</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2.7%</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电芯</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材料方面，商用车由于对电池成本较为敏感，而对性能要求较低，当前以磷酸铁锂为主，乘用车市场以三元材料和磷酸铁锂两者为主要电芯材料，其中三元材料通常用于高端车型，磷酸铁锂企业中，目前以比亚迪销量最多。</a:t>
            </a:r>
            <a:endPar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9" name="文本框 8"/>
          <p:cNvSpPr txBox="1"/>
          <p:nvPr/>
        </p:nvSpPr>
        <p:spPr>
          <a:xfrm>
            <a:off x="372785" y="2486669"/>
            <a:ext cx="4846915" cy="33855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lang="zh-CN" altLang="en-US" sz="1600" b="1" dirty="0">
                <a:solidFill>
                  <a:srgbClr val="000000">
                    <a:lumMod val="75000"/>
                    <a:lumOff val="25000"/>
                  </a:srgbClr>
                </a:solidFill>
                <a:latin typeface="微软雅黑" panose="020B0503020204020204" pitchFamily="34" charset="-122"/>
                <a:ea typeface="微软雅黑" panose="020B0503020204020204" pitchFamily="34" charset="-122"/>
              </a:rPr>
              <a:t>电芯</a:t>
            </a: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外形配套结构</a:t>
            </a:r>
          </a:p>
        </p:txBody>
      </p:sp>
      <p:sp>
        <p:nvSpPr>
          <p:cNvPr id="10" name="文本框 9"/>
          <p:cNvSpPr txBox="1"/>
          <p:nvPr/>
        </p:nvSpPr>
        <p:spPr>
          <a:xfrm>
            <a:off x="4683433" y="2486669"/>
            <a:ext cx="5022540" cy="338554"/>
          </a:xfrm>
          <a:prstGeom prst="rect">
            <a:avLst/>
          </a:prstGeom>
          <a:noFill/>
          <a:ln>
            <a:no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zh-CN" altLang="en-US" sz="16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电芯材料配套结构</a:t>
            </a:r>
          </a:p>
        </p:txBody>
      </p:sp>
      <p:sp>
        <p:nvSpPr>
          <p:cNvPr id="11" name="文本框 10"/>
          <p:cNvSpPr txBox="1"/>
          <p:nvPr/>
        </p:nvSpPr>
        <p:spPr>
          <a:xfrm>
            <a:off x="5014286" y="2819351"/>
            <a:ext cx="1584000" cy="276999"/>
          </a:xfrm>
          <a:prstGeom prst="rect">
            <a:avLst/>
          </a:prstGeom>
          <a:solidFill>
            <a:schemeClr val="tx1">
              <a:lumMod val="50000"/>
              <a:lumOff val="50000"/>
              <a:alpha val="10196"/>
            </a:schemeClr>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乘用车</a:t>
            </a:r>
          </a:p>
        </p:txBody>
      </p:sp>
      <p:sp>
        <p:nvSpPr>
          <p:cNvPr id="12" name="文本框 11"/>
          <p:cNvSpPr txBox="1"/>
          <p:nvPr/>
        </p:nvSpPr>
        <p:spPr>
          <a:xfrm>
            <a:off x="9336216" y="2819351"/>
            <a:ext cx="1584000" cy="276999"/>
          </a:xfrm>
          <a:prstGeom prst="rect">
            <a:avLst/>
          </a:prstGeom>
          <a:solidFill>
            <a:schemeClr val="tx1">
              <a:lumMod val="50000"/>
              <a:lumOff val="50000"/>
              <a:alpha val="10196"/>
            </a:schemeClr>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货车</a:t>
            </a:r>
          </a:p>
        </p:txBody>
      </p:sp>
      <p:sp>
        <p:nvSpPr>
          <p:cNvPr id="13" name="文本框 12"/>
          <p:cNvSpPr txBox="1"/>
          <p:nvPr/>
        </p:nvSpPr>
        <p:spPr>
          <a:xfrm>
            <a:off x="7175251" y="2819351"/>
            <a:ext cx="1584000" cy="276999"/>
          </a:xfrm>
          <a:prstGeom prst="rect">
            <a:avLst/>
          </a:prstGeom>
          <a:solidFill>
            <a:schemeClr val="tx1">
              <a:lumMod val="50000"/>
              <a:lumOff val="50000"/>
              <a:alpha val="10196"/>
            </a:schemeClr>
          </a:solid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zh-CN" altLang="en-US" sz="1200" b="1"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客车</a:t>
            </a:r>
          </a:p>
        </p:txBody>
      </p:sp>
      <p:sp>
        <p:nvSpPr>
          <p:cNvPr id="16" name="文本框 15"/>
          <p:cNvSpPr txBox="1"/>
          <p:nvPr/>
        </p:nvSpPr>
        <p:spPr>
          <a:xfrm>
            <a:off x="523190" y="237751"/>
            <a:ext cx="4735896"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动力电池</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市场配套结构</a:t>
            </a:r>
          </a:p>
        </p:txBody>
      </p:sp>
      <p:sp>
        <p:nvSpPr>
          <p:cNvPr id="15"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855187937"/>
              </p:ext>
            </p:extLst>
          </p:nvPr>
        </p:nvGraphicFramePr>
        <p:xfrm>
          <a:off x="483118" y="2573378"/>
          <a:ext cx="11263899" cy="3644354"/>
        </p:xfrm>
        <a:graphic>
          <a:graphicData uri="http://schemas.openxmlformats.org/drawingml/2006/table">
            <a:tbl>
              <a:tblPr/>
              <a:tblGrid>
                <a:gridCol w="401565">
                  <a:extLst>
                    <a:ext uri="{9D8B030D-6E8A-4147-A177-3AD203B41FA5}">
                      <a16:colId xmlns:a16="http://schemas.microsoft.com/office/drawing/2014/main" val="20000"/>
                    </a:ext>
                  </a:extLst>
                </a:gridCol>
                <a:gridCol w="693611">
                  <a:extLst>
                    <a:ext uri="{9D8B030D-6E8A-4147-A177-3AD203B41FA5}">
                      <a16:colId xmlns:a16="http://schemas.microsoft.com/office/drawing/2014/main" val="20001"/>
                    </a:ext>
                  </a:extLst>
                </a:gridCol>
                <a:gridCol w="2789514">
                  <a:extLst>
                    <a:ext uri="{9D8B030D-6E8A-4147-A177-3AD203B41FA5}">
                      <a16:colId xmlns:a16="http://schemas.microsoft.com/office/drawing/2014/main" val="20002"/>
                    </a:ext>
                  </a:extLst>
                </a:gridCol>
                <a:gridCol w="625628">
                  <a:extLst>
                    <a:ext uri="{9D8B030D-6E8A-4147-A177-3AD203B41FA5}">
                      <a16:colId xmlns:a16="http://schemas.microsoft.com/office/drawing/2014/main" val="20003"/>
                    </a:ext>
                  </a:extLst>
                </a:gridCol>
                <a:gridCol w="876140">
                  <a:extLst>
                    <a:ext uri="{9D8B030D-6E8A-4147-A177-3AD203B41FA5}">
                      <a16:colId xmlns:a16="http://schemas.microsoft.com/office/drawing/2014/main" val="20004"/>
                    </a:ext>
                  </a:extLst>
                </a:gridCol>
                <a:gridCol w="438070">
                  <a:extLst>
                    <a:ext uri="{9D8B030D-6E8A-4147-A177-3AD203B41FA5}">
                      <a16:colId xmlns:a16="http://schemas.microsoft.com/office/drawing/2014/main" val="20005"/>
                    </a:ext>
                  </a:extLst>
                </a:gridCol>
                <a:gridCol w="985658">
                  <a:extLst>
                    <a:ext uri="{9D8B030D-6E8A-4147-A177-3AD203B41FA5}">
                      <a16:colId xmlns:a16="http://schemas.microsoft.com/office/drawing/2014/main" val="20006"/>
                    </a:ext>
                  </a:extLst>
                </a:gridCol>
                <a:gridCol w="438070">
                  <a:extLst>
                    <a:ext uri="{9D8B030D-6E8A-4147-A177-3AD203B41FA5}">
                      <a16:colId xmlns:a16="http://schemas.microsoft.com/office/drawing/2014/main" val="20007"/>
                    </a:ext>
                  </a:extLst>
                </a:gridCol>
                <a:gridCol w="839634">
                  <a:extLst>
                    <a:ext uri="{9D8B030D-6E8A-4147-A177-3AD203B41FA5}">
                      <a16:colId xmlns:a16="http://schemas.microsoft.com/office/drawing/2014/main" val="20008"/>
                    </a:ext>
                  </a:extLst>
                </a:gridCol>
                <a:gridCol w="474576">
                  <a:extLst>
                    <a:ext uri="{9D8B030D-6E8A-4147-A177-3AD203B41FA5}">
                      <a16:colId xmlns:a16="http://schemas.microsoft.com/office/drawing/2014/main" val="20009"/>
                    </a:ext>
                  </a:extLst>
                </a:gridCol>
                <a:gridCol w="949152">
                  <a:extLst>
                    <a:ext uri="{9D8B030D-6E8A-4147-A177-3AD203B41FA5}">
                      <a16:colId xmlns:a16="http://schemas.microsoft.com/office/drawing/2014/main" val="20010"/>
                    </a:ext>
                  </a:extLst>
                </a:gridCol>
                <a:gridCol w="474576">
                  <a:extLst>
                    <a:ext uri="{9D8B030D-6E8A-4147-A177-3AD203B41FA5}">
                      <a16:colId xmlns:a16="http://schemas.microsoft.com/office/drawing/2014/main" val="20011"/>
                    </a:ext>
                  </a:extLst>
                </a:gridCol>
                <a:gridCol w="803129">
                  <a:extLst>
                    <a:ext uri="{9D8B030D-6E8A-4147-A177-3AD203B41FA5}">
                      <a16:colId xmlns:a16="http://schemas.microsoft.com/office/drawing/2014/main" val="20012"/>
                    </a:ext>
                  </a:extLst>
                </a:gridCol>
                <a:gridCol w="474576">
                  <a:extLst>
                    <a:ext uri="{9D8B030D-6E8A-4147-A177-3AD203B41FA5}">
                      <a16:colId xmlns:a16="http://schemas.microsoft.com/office/drawing/2014/main" val="20013"/>
                    </a:ext>
                  </a:extLst>
                </a:gridCol>
              </a:tblGrid>
              <a:tr h="295848">
                <a:tc>
                  <a:txBody>
                    <a:bodyPr/>
                    <a:lstStyle/>
                    <a:p>
                      <a:pPr algn="ctr" rtl="0" fontAlgn="ctr"/>
                      <a:r>
                        <a:rPr lang="zh-CN" altLang="en-US" sz="900" b="1" i="0" u="none" strike="noStrike" dirty="0">
                          <a:solidFill>
                            <a:srgbClr val="FFFFFF"/>
                          </a:solidFill>
                          <a:effectLst/>
                          <a:latin typeface="微软雅黑" panose="020B0503020204020204" pitchFamily="34" charset="-122"/>
                          <a:ea typeface="微软雅黑" panose="020B0503020204020204" pitchFamily="34" charset="-122"/>
                        </a:rPr>
                        <a:t>排名</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900" b="1" i="0" u="none" strike="noStrike">
                          <a:solidFill>
                            <a:srgbClr val="FFFFFF"/>
                          </a:solidFill>
                          <a:effectLst/>
                          <a:latin typeface="微软雅黑" panose="020B0503020204020204" pitchFamily="34" charset="-122"/>
                          <a:ea typeface="微软雅黑" panose="020B0503020204020204" pitchFamily="34" charset="-122"/>
                        </a:rPr>
                        <a:t>企业</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900" b="1" i="0" u="none" strike="noStrike">
                          <a:solidFill>
                            <a:srgbClr val="FFFFFF"/>
                          </a:solidFill>
                          <a:effectLst/>
                          <a:latin typeface="微软雅黑" panose="020B0503020204020204" pitchFamily="34" charset="-122"/>
                          <a:ea typeface="微软雅黑" panose="020B0503020204020204" pitchFamily="34" charset="-122"/>
                        </a:rPr>
                        <a:t>装机量（</a:t>
                      </a:r>
                      <a:r>
                        <a:rPr lang="en-US" sz="900" b="1" i="0" u="none" strike="noStrike">
                          <a:solidFill>
                            <a:srgbClr val="FFFFFF"/>
                          </a:solidFill>
                          <a:effectLst/>
                          <a:latin typeface="微软雅黑" panose="020B0503020204020204" pitchFamily="34" charset="-122"/>
                          <a:ea typeface="微软雅黑" panose="020B0503020204020204" pitchFamily="34" charset="-122"/>
                        </a:rPr>
                        <a:t>MWh）</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900" b="1" i="0" u="none" strike="noStrike">
                          <a:solidFill>
                            <a:srgbClr val="FFFFFF"/>
                          </a:solidFill>
                          <a:effectLst/>
                          <a:latin typeface="微软雅黑" panose="020B0503020204020204" pitchFamily="34" charset="-122"/>
                          <a:ea typeface="微软雅黑" panose="020B0503020204020204" pitchFamily="34" charset="-122"/>
                        </a:rPr>
                        <a:t>份额</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1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8B1F1D"/>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2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8B1F1D"/>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3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8B1F1D"/>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4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8B1F1D"/>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5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a:noFill/>
                    </a:lnT>
                    <a:lnB w="19050" cap="flat" cmpd="sng" algn="ctr">
                      <a:solidFill>
                        <a:srgbClr val="FFFFFF"/>
                      </a:solidFill>
                      <a:prstDash val="solid"/>
                      <a:round/>
                      <a:headEnd type="none" w="med" len="med"/>
                      <a:tailEnd type="none" w="med" len="med"/>
                    </a:lnB>
                    <a:solidFill>
                      <a:srgbClr val="8B1F1D"/>
                    </a:solidFill>
                  </a:tcPr>
                </a:tc>
                <a:extLst>
                  <a:ext uri="{0D108BD9-81ED-4DB2-BD59-A6C34878D82A}">
                    <a16:rowId xmlns:a16="http://schemas.microsoft.com/office/drawing/2014/main" val="10000"/>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宁德时代</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rowSpan="10">
                  <a:txBody>
                    <a:bodyPr/>
                    <a:lstStyle/>
                    <a:p>
                      <a:pPr algn="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48.0%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特斯拉中国</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14.9%</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赛力斯汽车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9.4%</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8.5%</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8.5%</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蔚来汽车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6.6%</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1"/>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弗迪电池</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24.1%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比亚迪</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85.0%</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腾势汽车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4.8%</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一汽丰田</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2.5%</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小米汽车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2.2%</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一汽红旗</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1.7%</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2"/>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中创新航</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23.4%</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小鹏汽车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17.3%</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广汽埃安</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15.4%</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蔚来汽车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11.3%</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零跑汽车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7.1%</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3"/>
                  </a:ext>
                </a:extLst>
              </a:tr>
              <a:tr h="355727">
                <a:tc>
                  <a:txBody>
                    <a:bodyPr/>
                    <a:lstStyle/>
                    <a:p>
                      <a:pPr algn="ctr" rtl="0" fontAlgn="ctr"/>
                      <a:r>
                        <a:rPr lang="en-US" altLang="zh-CN" sz="900" b="0" i="0" u="none" strike="noStrike" dirty="0">
                          <a:solidFill>
                            <a:srgbClr val="FFFFFF"/>
                          </a:solidFill>
                          <a:effectLst/>
                          <a:latin typeface="微软雅黑" panose="020B0503020204020204" pitchFamily="34" charset="-122"/>
                          <a:ea typeface="微软雅黑" panose="020B0503020204020204" pitchFamily="34" charset="-122"/>
                        </a:rPr>
                        <a:t>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亿纬锂能</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广汽埃安</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45.1%</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三一汽车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18.8%</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小鹏汽车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15.4%</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华晨宝马</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5.7%</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远程新能源商用车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2.3%</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4"/>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国轩高科</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34.0%</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13.0%</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奇瑞汽车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12.2%</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零跑汽车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8.1%</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5.3%</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5"/>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蜂巢能源</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长城汽车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33.8%</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零跑汽车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20.9%</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20.0%</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岚图汽车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8.4%</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7.3%</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6"/>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正力新能</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零跑汽车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34.9%</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一汽红旗</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27.9%</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20.2%</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广汽乘用车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14.0%</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1.7%</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7"/>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en-US" sz="1000" b="0" i="0" u="none" strike="noStrike">
                          <a:solidFill>
                            <a:srgbClr val="000000"/>
                          </a:solidFill>
                          <a:effectLst/>
                          <a:latin typeface="微软雅黑" panose="020B0503020204020204" pitchFamily="34" charset="-122"/>
                          <a:ea typeface="微软雅黑" panose="020B0503020204020204" pitchFamily="34" charset="-122"/>
                        </a:rPr>
                        <a:t>LG</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特斯拉中国</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99.9%</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沃尔沃亚太</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0.1%</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8"/>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欣旺达</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34.3%</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东风乘用车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26.0%</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20.2%</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东风柳汽</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7.3%</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东风启辰</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4.7%</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9"/>
                  </a:ext>
                </a:extLst>
              </a:tr>
              <a:tr h="332531">
                <a:tc>
                  <a:txBody>
                    <a:bodyPr/>
                    <a:lstStyle/>
                    <a:p>
                      <a:pPr algn="ctr" rtl="0" fontAlgn="ctr"/>
                      <a:r>
                        <a:rPr lang="en-US" altLang="zh-CN" sz="900" b="0" i="0" u="none" strike="noStrike">
                          <a:solidFill>
                            <a:srgbClr val="FFFFFF"/>
                          </a:solidFill>
                          <a:effectLst/>
                          <a:latin typeface="微软雅黑" panose="020B0503020204020204" pitchFamily="34" charset="-122"/>
                          <a:ea typeface="微软雅黑" panose="020B0503020204020204" pitchFamily="34" charset="-122"/>
                        </a:rPr>
                        <a:t>10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孚能科技</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v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D0CECE"/>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广汽埃安</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44.7%</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北京奔驰</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42.1%</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江铃新能源</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6.5%</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岚图汽车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2.4%</a:t>
                      </a:r>
                    </a:p>
                  </a:txBody>
                  <a:tcPr marL="9525" marR="9525" marT="95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a:noFill/>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唐骏汽车</a:t>
                      </a:r>
                    </a:p>
                  </a:txBody>
                  <a:tcPr marL="9525" marR="9525" marT="9525" marB="0" anchor="ctr">
                    <a:lnL w="19050" cap="flat" cmpd="sng" algn="ctr">
                      <a:solidFill>
                        <a:srgbClr val="FFFFFF"/>
                      </a:solidFill>
                      <a:prstDash val="solid"/>
                      <a:round/>
                      <a:headEnd type="none" w="med" len="med"/>
                      <a:tailEnd type="none" w="med" len="med"/>
                    </a:lnL>
                    <a:lnR w="6350" cap="flat" cmpd="sng" algn="ctr">
                      <a:solidFill>
                        <a:schemeClr val="bg1">
                          <a:lumMod val="85000"/>
                        </a:schemeClr>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dirty="0">
                          <a:solidFill>
                            <a:srgbClr val="000000"/>
                          </a:solidFill>
                          <a:effectLst/>
                          <a:latin typeface="微软雅黑" panose="020B0503020204020204" pitchFamily="34" charset="-122"/>
                          <a:ea typeface="微软雅黑" panose="020B0503020204020204" pitchFamily="34" charset="-122"/>
                        </a:rPr>
                        <a:t>1.8%</a:t>
                      </a:r>
                    </a:p>
                  </a:txBody>
                  <a:tcPr marL="9525" marR="9525" marT="9525" marB="0" anchor="ctr">
                    <a:lnL w="6350" cap="flat" cmpd="sng" algn="ctr">
                      <a:solidFill>
                        <a:schemeClr val="bg1">
                          <a:lumMod val="85000"/>
                        </a:schemeClr>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7" name="文本框 6"/>
          <p:cNvSpPr txBox="1"/>
          <p:nvPr/>
        </p:nvSpPr>
        <p:spPr>
          <a:xfrm>
            <a:off x="445678" y="2173268"/>
            <a:ext cx="1011782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lang="en-US" altLang="zh-CN" sz="2000" b="1" dirty="0">
                <a:solidFill>
                  <a:srgbClr val="000000">
                    <a:lumMod val="75000"/>
                    <a:lumOff val="25000"/>
                  </a:srgbClr>
                </a:solidFill>
                <a:latin typeface="微软雅黑" panose="020B0503020204020204" pitchFamily="34" charset="-122"/>
                <a:ea typeface="微软雅黑" panose="020B0503020204020204" pitchFamily="34" charset="-122"/>
              </a:rPr>
              <a:t>6</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月电池企业装机量</a:t>
            </a: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TOP10(MWh)</a:t>
            </a:r>
            <a:endPar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9" name="小型轿车_TOP10"/>
          <p:cNvGraphicFramePr/>
          <p:nvPr>
            <p:extLst>
              <p:ext uri="{D42A27DB-BD31-4B8C-83A1-F6EECF244321}">
                <p14:modId xmlns:p14="http://schemas.microsoft.com/office/powerpoint/2010/main" val="873643835"/>
              </p:ext>
            </p:extLst>
          </p:nvPr>
        </p:nvGraphicFramePr>
        <p:xfrm>
          <a:off x="1415480" y="2863544"/>
          <a:ext cx="3024336" cy="3353497"/>
        </p:xfrm>
        <a:graphic>
          <a:graphicData uri="http://schemas.openxmlformats.org/drawingml/2006/chart">
            <c:chart xmlns:c="http://schemas.openxmlformats.org/drawingml/2006/chart" xmlns:r="http://schemas.openxmlformats.org/officeDocument/2006/relationships" r:id="rId2"/>
          </a:graphicData>
        </a:graphic>
      </p:graphicFrame>
      <p:sp>
        <p:nvSpPr>
          <p:cNvPr id="12" name="文本框 11"/>
          <p:cNvSpPr txBox="1"/>
          <p:nvPr/>
        </p:nvSpPr>
        <p:spPr>
          <a:xfrm>
            <a:off x="523189" y="229362"/>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动力电池</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电芯企业配套情况</a:t>
            </a:r>
          </a:p>
        </p:txBody>
      </p:sp>
      <p:sp>
        <p:nvSpPr>
          <p:cNvPr id="13" name="文本框 12"/>
          <p:cNvSpPr txBox="1"/>
          <p:nvPr/>
        </p:nvSpPr>
        <p:spPr>
          <a:xfrm>
            <a:off x="317590"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black">
                    <a:lumMod val="85000"/>
                    <a:lumOff val="15000"/>
                  </a:prstClr>
                </a:solidFill>
                <a:effectLst/>
                <a:uLnTx/>
                <a:uFillTx/>
                <a:latin typeface="微软雅黑" panose="020B0503020204020204" pitchFamily="34" charset="-122"/>
                <a:ea typeface="微软雅黑" panose="020B0503020204020204" pitchFamily="34" charset="-122"/>
                <a:cs typeface="+mn-cs"/>
              </a:rPr>
              <a:t>电芯头部企业装机量聚集效应明显。</a:t>
            </a:r>
          </a:p>
        </p:txBody>
      </p:sp>
      <p:sp>
        <p:nvSpPr>
          <p:cNvPr id="14" name="文本框 13"/>
          <p:cNvSpPr txBox="1"/>
          <p:nvPr/>
        </p:nvSpPr>
        <p:spPr>
          <a:xfrm>
            <a:off x="326032" y="1413277"/>
            <a:ext cx="11313749" cy="516745"/>
          </a:xfrm>
          <a:prstGeom prst="rect">
            <a:avLst/>
          </a:prstGeom>
          <a:noFill/>
        </p:spPr>
        <p:txBody>
          <a:bodyPr wrap="square">
            <a:spAutoFit/>
          </a:bodyPr>
          <a:lstStyle/>
          <a:p>
            <a:pPr marL="285750" marR="0" lvl="0" indent="-285750" algn="l" defTabSz="457200" rtl="0" eaLnBrk="1" fontAlgn="auto" latinLnBrk="0" hangingPunct="1">
              <a:lnSpc>
                <a:spcPct val="120000"/>
              </a:lnSpc>
              <a:spcBef>
                <a:spcPts val="0"/>
              </a:spcBef>
              <a:spcAft>
                <a:spcPts val="600"/>
              </a:spcAft>
              <a:buClrTx/>
              <a:buSzTx/>
              <a:buFont typeface="Arial" panose="020B0604020202020204" pitchFamily="34" charset="0"/>
              <a:buChar char="•"/>
              <a:defRPr/>
            </a:pPr>
            <a:r>
              <a:rPr kumimoji="0" lang="en-US" altLang="zh-CN"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2024</a:t>
            </a:r>
            <a:r>
              <a:rPr kumimoji="0" lang="zh-CN" altLang="en-US"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月前三企业市场份额达到</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78.7%</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，头部企业聚集效应较为明显。前十电池企业中，</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家企业装机量同比增长，仅有</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LG</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和孚能科技同比下滑，以</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LG</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为例，其产品主要搭载在特斯拉品牌车型上，但由于目前价格战日益激烈，特斯拉产品优势地位正在下降，进而影响到销量，导致装机量出现下滑。</a:t>
            </a:r>
            <a:endParaRPr kumimoji="0" lang="zh-CN" altLang="en-US" sz="1200" i="0" u="none" strike="noStrike" kern="1200" cap="none" spc="0" normalizeH="0" baseline="0" noProof="0" dirty="0">
              <a:ln>
                <a:noFill/>
              </a:ln>
              <a:solidFill>
                <a:schemeClr val="tx1">
                  <a:lumMod val="65000"/>
                  <a:lumOff val="35000"/>
                </a:schemeClr>
              </a:solidFill>
              <a:effectLst/>
              <a:uLnTx/>
              <a:uFillTx/>
              <a:latin typeface="微软雅黑" panose="020B0503020204020204" pitchFamily="34" charset="-122"/>
              <a:ea typeface="微软雅黑" panose="020B0503020204020204" pitchFamily="34" charset="-122"/>
              <a:cs typeface="+mn-cs"/>
            </a:endParaRPr>
          </a:p>
        </p:txBody>
      </p:sp>
      <p:sp>
        <p:nvSpPr>
          <p:cNvPr id="3"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cxnSp>
        <p:nvCxnSpPr>
          <p:cNvPr id="10" name="直接连接符 9">
            <a:extLst>
              <a:ext uri="{FF2B5EF4-FFF2-40B4-BE49-F238E27FC236}">
                <a16:creationId xmlns:a16="http://schemas.microsoft.com/office/drawing/2014/main" id="{0D4859D1-3BC2-BC95-78C2-2323ABFDE64D}"/>
              </a:ext>
            </a:extLst>
          </p:cNvPr>
          <p:cNvCxnSpPr>
            <a:cxnSpLocks/>
          </p:cNvCxnSpPr>
          <p:nvPr/>
        </p:nvCxnSpPr>
        <p:spPr>
          <a:xfrm>
            <a:off x="11866938" y="2340528"/>
            <a:ext cx="0" cy="3984766"/>
          </a:xfrm>
          <a:prstGeom prst="line">
            <a:avLst/>
          </a:prstGeom>
          <a:noFill/>
          <a:ln w="6350" cap="flat" cmpd="sng" algn="ctr">
            <a:solidFill>
              <a:srgbClr val="FFFFFF">
                <a:lumMod val="85000"/>
              </a:srgbClr>
            </a:solidFill>
            <a:prstDash val="solid"/>
            <a:miter lim="800000"/>
          </a:ln>
          <a:effectLst/>
        </p:spPr>
      </p:cxnSp>
      <p:cxnSp>
        <p:nvCxnSpPr>
          <p:cNvPr id="11" name="直接连接符 10">
            <a:extLst>
              <a:ext uri="{FF2B5EF4-FFF2-40B4-BE49-F238E27FC236}">
                <a16:creationId xmlns:a16="http://schemas.microsoft.com/office/drawing/2014/main" id="{CB3A1CB3-BC44-CB4A-0FB1-1391FD6EE703}"/>
              </a:ext>
            </a:extLst>
          </p:cNvPr>
          <p:cNvCxnSpPr>
            <a:cxnSpLocks/>
          </p:cNvCxnSpPr>
          <p:nvPr/>
        </p:nvCxnSpPr>
        <p:spPr>
          <a:xfrm>
            <a:off x="326032" y="2256639"/>
            <a:ext cx="0" cy="4068655"/>
          </a:xfrm>
          <a:prstGeom prst="line">
            <a:avLst/>
          </a:prstGeom>
          <a:noFill/>
          <a:ln w="6350" cap="flat" cmpd="sng" algn="ctr">
            <a:solidFill>
              <a:srgbClr val="FFFFFF">
                <a:lumMod val="85000"/>
              </a:srgbClr>
            </a:solidFill>
            <a:prstDash val="solid"/>
            <a:miter lim="800000"/>
          </a:ln>
          <a:effectLst/>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表格 12"/>
          <p:cNvGraphicFramePr>
            <a:graphicFrameLocks noGrp="1"/>
          </p:cNvGraphicFramePr>
          <p:nvPr>
            <p:extLst>
              <p:ext uri="{D42A27DB-BD31-4B8C-83A1-F6EECF244321}">
                <p14:modId xmlns:p14="http://schemas.microsoft.com/office/powerpoint/2010/main" val="4081176318"/>
              </p:ext>
            </p:extLst>
          </p:nvPr>
        </p:nvGraphicFramePr>
        <p:xfrm>
          <a:off x="479376" y="2519265"/>
          <a:ext cx="11233251" cy="3810367"/>
        </p:xfrm>
        <a:graphic>
          <a:graphicData uri="http://schemas.openxmlformats.org/drawingml/2006/table">
            <a:tbl>
              <a:tblPr/>
              <a:tblGrid>
                <a:gridCol w="507144">
                  <a:extLst>
                    <a:ext uri="{9D8B030D-6E8A-4147-A177-3AD203B41FA5}">
                      <a16:colId xmlns:a16="http://schemas.microsoft.com/office/drawing/2014/main" val="20000"/>
                    </a:ext>
                  </a:extLst>
                </a:gridCol>
                <a:gridCol w="824110">
                  <a:extLst>
                    <a:ext uri="{9D8B030D-6E8A-4147-A177-3AD203B41FA5}">
                      <a16:colId xmlns:a16="http://schemas.microsoft.com/office/drawing/2014/main" val="20001"/>
                    </a:ext>
                  </a:extLst>
                </a:gridCol>
                <a:gridCol w="2916084">
                  <a:extLst>
                    <a:ext uri="{9D8B030D-6E8A-4147-A177-3AD203B41FA5}">
                      <a16:colId xmlns:a16="http://schemas.microsoft.com/office/drawing/2014/main" val="20002"/>
                    </a:ext>
                  </a:extLst>
                </a:gridCol>
                <a:gridCol w="646860">
                  <a:extLst>
                    <a:ext uri="{9D8B030D-6E8A-4147-A177-3AD203B41FA5}">
                      <a16:colId xmlns:a16="http://schemas.microsoft.com/office/drawing/2014/main" val="20003"/>
                    </a:ext>
                  </a:extLst>
                </a:gridCol>
                <a:gridCol w="706846">
                  <a:extLst>
                    <a:ext uri="{9D8B030D-6E8A-4147-A177-3AD203B41FA5}">
                      <a16:colId xmlns:a16="http://schemas.microsoft.com/office/drawing/2014/main" val="20004"/>
                    </a:ext>
                  </a:extLst>
                </a:gridCol>
                <a:gridCol w="857852">
                  <a:extLst>
                    <a:ext uri="{9D8B030D-6E8A-4147-A177-3AD203B41FA5}">
                      <a16:colId xmlns:a16="http://schemas.microsoft.com/office/drawing/2014/main" val="20005"/>
                    </a:ext>
                  </a:extLst>
                </a:gridCol>
                <a:gridCol w="897045">
                  <a:extLst>
                    <a:ext uri="{9D8B030D-6E8A-4147-A177-3AD203B41FA5}">
                      <a16:colId xmlns:a16="http://schemas.microsoft.com/office/drawing/2014/main" val="20006"/>
                    </a:ext>
                  </a:extLst>
                </a:gridCol>
                <a:gridCol w="658906">
                  <a:extLst>
                    <a:ext uri="{9D8B030D-6E8A-4147-A177-3AD203B41FA5}">
                      <a16:colId xmlns:a16="http://schemas.microsoft.com/office/drawing/2014/main" val="20007"/>
                    </a:ext>
                  </a:extLst>
                </a:gridCol>
                <a:gridCol w="1060838">
                  <a:extLst>
                    <a:ext uri="{9D8B030D-6E8A-4147-A177-3AD203B41FA5}">
                      <a16:colId xmlns:a16="http://schemas.microsoft.com/office/drawing/2014/main" val="20008"/>
                    </a:ext>
                  </a:extLst>
                </a:gridCol>
                <a:gridCol w="548364">
                  <a:extLst>
                    <a:ext uri="{9D8B030D-6E8A-4147-A177-3AD203B41FA5}">
                      <a16:colId xmlns:a16="http://schemas.microsoft.com/office/drawing/2014/main" val="20009"/>
                    </a:ext>
                  </a:extLst>
                </a:gridCol>
                <a:gridCol w="1011988">
                  <a:extLst>
                    <a:ext uri="{9D8B030D-6E8A-4147-A177-3AD203B41FA5}">
                      <a16:colId xmlns:a16="http://schemas.microsoft.com/office/drawing/2014/main" val="20010"/>
                    </a:ext>
                  </a:extLst>
                </a:gridCol>
                <a:gridCol w="597214">
                  <a:extLst>
                    <a:ext uri="{9D8B030D-6E8A-4147-A177-3AD203B41FA5}">
                      <a16:colId xmlns:a16="http://schemas.microsoft.com/office/drawing/2014/main" val="20011"/>
                    </a:ext>
                  </a:extLst>
                </a:gridCol>
              </a:tblGrid>
              <a:tr h="210357">
                <a:tc>
                  <a:txBody>
                    <a:bodyPr/>
                    <a:lstStyle/>
                    <a:p>
                      <a:pPr algn="ctr" rtl="0" fontAlgn="ctr"/>
                      <a:r>
                        <a:rPr lang="zh-CN" altLang="en-US" sz="1000" b="1" i="0" u="none" strike="noStrike" dirty="0">
                          <a:solidFill>
                            <a:srgbClr val="FFFFFF"/>
                          </a:solidFill>
                          <a:effectLst/>
                          <a:latin typeface="微软雅黑" panose="020B0503020204020204" pitchFamily="34" charset="-122"/>
                          <a:ea typeface="微软雅黑" panose="020B0503020204020204" pitchFamily="34" charset="-122"/>
                        </a:rPr>
                        <a:t>排名</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企业</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配套量</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环比增速</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份额</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a:txBody>
                    <a:bodyPr/>
                    <a:lstStyle/>
                    <a:p>
                      <a:pPr algn="ctr" rtl="0" fontAlgn="ctr"/>
                      <a:r>
                        <a:rPr lang="zh-CN" altLang="en-US" sz="1000" b="1" i="0" u="none" strike="noStrike">
                          <a:solidFill>
                            <a:srgbClr val="FFFFFF"/>
                          </a:solidFill>
                          <a:effectLst/>
                          <a:latin typeface="微软雅黑" panose="020B0503020204020204" pitchFamily="34" charset="-122"/>
                          <a:ea typeface="微软雅黑" panose="020B0503020204020204" pitchFamily="34" charset="-122"/>
                        </a:rPr>
                        <a:t>累计配套量</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1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2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gridSpan="2">
                  <a:txBody>
                    <a:bodyPr/>
                    <a:lstStyle/>
                    <a:p>
                      <a:pPr algn="ctr" rtl="0" fontAlgn="ctr"/>
                      <a:r>
                        <a:rPr lang="en-US" sz="900" b="1" i="0" u="none" strike="noStrike">
                          <a:solidFill>
                            <a:srgbClr val="FFFFFF"/>
                          </a:solidFill>
                          <a:effectLst/>
                          <a:latin typeface="微软雅黑" panose="020B0503020204020204" pitchFamily="34" charset="-122"/>
                          <a:ea typeface="微软雅黑" panose="020B0503020204020204" pitchFamily="34" charset="-122"/>
                        </a:rPr>
                        <a:t>Top 3 OEM</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tc hMerge="1">
                  <a:txBody>
                    <a:bodyPr/>
                    <a:lstStyle/>
                    <a:p>
                      <a:endParaRPr lang="zh-CN" altLang="en-US"/>
                    </a:p>
                  </a:txBody>
                  <a:tcPr>
                    <a:lnL w="19050" cap="flat" cmpd="sng" algn="ctr">
                      <a:solidFill>
                        <a:srgbClr val="FFFFFF"/>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2D809A"/>
                    </a:solidFill>
                  </a:tcPr>
                </a:tc>
                <a:extLst>
                  <a:ext uri="{0D108BD9-81ED-4DB2-BD59-A6C34878D82A}">
                    <a16:rowId xmlns:a16="http://schemas.microsoft.com/office/drawing/2014/main" val="10000"/>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弗迪动力</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4.11%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30.70%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141.9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比亚迪</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92.2%</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腾势汽车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dirty="0">
                          <a:solidFill>
                            <a:srgbClr val="000000"/>
                          </a:solidFill>
                          <a:effectLst/>
                          <a:latin typeface="微软雅黑" panose="020B0503020204020204" pitchFamily="34" charset="-122"/>
                          <a:ea typeface="微软雅黑" panose="020B0503020204020204" pitchFamily="34" charset="-122"/>
                        </a:rPr>
                        <a:t>一汽丰田</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1.8%</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1"/>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汇川联合动力</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19.58%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9.80%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30.6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45.1%</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广汽埃安</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22.3%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小米汽车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9.2%</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2"/>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特斯拉</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2.92%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6.19%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28.1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特斯拉中国</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3"/>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华为</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34.33%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6.09%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25.4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赛力斯汽车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75.5%</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13.5%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奇瑞汽车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5.1%</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4"/>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联合汽车电子</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19.84%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6.08%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26.8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69.1%</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长城汽车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7.7%</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5"/>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法雷奥</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-4.46%</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3.04%</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13.0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吉利汽车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92.9%</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北京奔驰</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4.9%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江淮汽车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0.8%</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6"/>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蜂巢易创</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-2.93%</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2.65%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17.9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长城汽车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76.1%</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理想汽车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23.7%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吉麦新能源</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0.2%</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7"/>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8</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宁波双林</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-23.75%</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2.19%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12.0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上汽通用五菱</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60.7%</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30.0%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一汽奔腾</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7.6%</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8"/>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蔚来驱动</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-11.17%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2.12%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8.7</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蔚来汽车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100.0%</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0009"/>
                  </a:ext>
                </a:extLst>
              </a:tr>
              <a:tr h="360001">
                <a:tc>
                  <a:txBody>
                    <a:bodyPr/>
                    <a:lstStyle/>
                    <a:p>
                      <a:pPr algn="ctr" rtl="0" fontAlgn="ctr"/>
                      <a:r>
                        <a:rPr lang="en-US" altLang="zh-CN" sz="1000" b="0" i="0" u="none" strike="noStrike">
                          <a:solidFill>
                            <a:srgbClr val="FFFFFF"/>
                          </a:solidFill>
                          <a:effectLst/>
                          <a:latin typeface="微软雅黑" panose="020B0503020204020204" pitchFamily="34" charset="-122"/>
                          <a:ea typeface="微软雅黑" panose="020B0503020204020204" pitchFamily="34" charset="-122"/>
                        </a:rPr>
                        <a:t>10</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1B5C7D"/>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fontAlgn="ctr"/>
                      <a:r>
                        <a:rPr lang="zh-CN" altLang="en-US" sz="1800" b="0" i="0" u="none" strike="noStrike">
                          <a:solidFill>
                            <a:srgbClr val="000000"/>
                          </a:solidFill>
                          <a:effectLst/>
                          <a:latin typeface="Arial" panose="020B0604020202020204" pitchFamily="34" charset="0"/>
                          <a:ea typeface="等线" panose="02010600030101010101" pitchFamily="2" charset="-122"/>
                        </a:rPr>
                        <a:t>　</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-1.61%</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2.12%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9.9</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长安汽车</a:t>
                      </a: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99.8%</a:t>
                      </a:r>
                    </a:p>
                  </a:txBody>
                  <a:tcPr marL="9525" marR="9525" marT="9525" marB="0" anchor="ctr">
                    <a:lnL w="12700" cap="flat" cmpd="sng" algn="ctr">
                      <a:solidFill>
                        <a:schemeClr val="bg2"/>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r>
                        <a:rPr lang="zh-CN" altLang="en-US" sz="1000" b="0" i="0" u="none" strike="noStrike">
                          <a:solidFill>
                            <a:srgbClr val="000000"/>
                          </a:solidFill>
                          <a:effectLst/>
                          <a:latin typeface="微软雅黑" panose="020B0503020204020204" pitchFamily="34" charset="-122"/>
                          <a:ea typeface="微软雅黑" panose="020B0503020204020204" pitchFamily="34" charset="-122"/>
                        </a:rPr>
                        <a:t>长安马自达</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r>
                        <a:rPr lang="en-US" altLang="zh-CN" sz="1000" b="0" i="0" u="none" strike="noStrike">
                          <a:solidFill>
                            <a:srgbClr val="000000"/>
                          </a:solidFill>
                          <a:effectLst/>
                          <a:latin typeface="微软雅黑" panose="020B0503020204020204" pitchFamily="34" charset="-122"/>
                          <a:ea typeface="微软雅黑" panose="020B0503020204020204" pitchFamily="34" charset="-122"/>
                        </a:rPr>
                        <a:t>0.2%</a:t>
                      </a:r>
                    </a:p>
                  </a:txBody>
                  <a:tcPr marL="9525" marR="9525" marT="95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rgbClr val="9FD5D2"/>
                    </a:solid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9050" cap="flat" cmpd="sng" algn="ctr">
                      <a:solidFill>
                        <a:srgbClr val="FFFFFF"/>
                      </a:solidFill>
                      <a:prstDash val="solid"/>
                      <a:round/>
                      <a:headEnd type="none" w="med" len="med"/>
                      <a:tailEnd type="none" w="med" len="med"/>
                    </a:lnL>
                    <a:lnR w="12700" cap="flat" cmpd="sng" algn="ctr">
                      <a:solidFill>
                        <a:schemeClr val="bg2"/>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rtl="0" fontAlgn="ctr"/>
                      <a:endParaRPr lang="en-US" altLang="zh-CN" sz="1000" b="0" i="0" u="none" strike="noStrike" dirty="0">
                        <a:solidFill>
                          <a:srgbClr val="000000"/>
                        </a:solidFill>
                        <a:effectLst/>
                        <a:latin typeface="微软雅黑" panose="020B0503020204020204" pitchFamily="34" charset="-122"/>
                        <a:ea typeface="微软雅黑" panose="020B0503020204020204" pitchFamily="34" charset="-122"/>
                      </a:endParaRPr>
                    </a:p>
                  </a:txBody>
                  <a:tcPr marL="9525" marR="9525" marT="9525" marB="0" anchor="ctr">
                    <a:lnL w="12700" cap="flat" cmpd="sng" algn="ctr">
                      <a:solidFill>
                        <a:schemeClr val="bg2"/>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10"/>
                  </a:ext>
                </a:extLst>
              </a:tr>
            </a:tbl>
          </a:graphicData>
        </a:graphic>
      </p:graphicFrame>
      <p:sp>
        <p:nvSpPr>
          <p:cNvPr id="14" name="文本框 13"/>
          <p:cNvSpPr txBox="1"/>
          <p:nvPr/>
        </p:nvSpPr>
        <p:spPr>
          <a:xfrm>
            <a:off x="479376" y="2134598"/>
            <a:ext cx="11313749"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sz="1600" b="1" i="0" u="none" strike="noStrike" kern="1200" baseline="0">
                <a:solidFill>
                  <a:srgbClr val="000000">
                    <a:lumMod val="75000"/>
                    <a:lumOff val="25000"/>
                  </a:srgbClr>
                </a:solidFill>
                <a:latin typeface="微软雅黑" panose="020B0503020204020204" pitchFamily="34" charset="-122"/>
                <a:ea typeface="微软雅黑" panose="020B0503020204020204" pitchFamily="34" charset="-122"/>
                <a:cs typeface="+mn-cs"/>
              </a:defRPr>
            </a:pP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2024</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年</a:t>
            </a: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6</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月电机企业配套量</a:t>
            </a:r>
            <a:r>
              <a:rPr kumimoji="0" lang="en-US" altLang="zh-CN"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TOP10</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（万</a:t>
            </a:r>
            <a:r>
              <a:rPr lang="zh-CN" altLang="en-US" sz="2000" b="1" dirty="0">
                <a:solidFill>
                  <a:srgbClr val="000000">
                    <a:lumMod val="75000"/>
                    <a:lumOff val="25000"/>
                  </a:srgbClr>
                </a:solidFill>
                <a:latin typeface="微软雅黑" panose="020B0503020204020204" pitchFamily="34" charset="-122"/>
                <a:ea typeface="微软雅黑" panose="020B0503020204020204" pitchFamily="34" charset="-122"/>
              </a:rPr>
              <a:t>台</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p>
        </p:txBody>
      </p:sp>
      <p:graphicFrame>
        <p:nvGraphicFramePr>
          <p:cNvPr id="16" name="小型轿车_TOP10"/>
          <p:cNvGraphicFramePr/>
          <p:nvPr>
            <p:extLst>
              <p:ext uri="{D42A27DB-BD31-4B8C-83A1-F6EECF244321}">
                <p14:modId xmlns:p14="http://schemas.microsoft.com/office/powerpoint/2010/main" val="1867983529"/>
              </p:ext>
            </p:extLst>
          </p:nvPr>
        </p:nvGraphicFramePr>
        <p:xfrm>
          <a:off x="1711902" y="2475623"/>
          <a:ext cx="3055098" cy="3913095"/>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p:cNvSpPr txBox="1"/>
          <p:nvPr/>
        </p:nvSpPr>
        <p:spPr>
          <a:xfrm>
            <a:off x="523189" y="229362"/>
            <a:ext cx="6632619" cy="430887"/>
          </a:xfrm>
          <a:prstGeom prst="rect">
            <a:avLst/>
          </a:prstGeom>
          <a:noFill/>
        </p:spPr>
        <p:txBody>
          <a:bodyPr wrap="square" rtlCol="0">
            <a:spAutoFit/>
          </a:bodyPr>
          <a:lstStyle/>
          <a:p>
            <a:r>
              <a:rPr lang="zh-CN" altLang="en-US" sz="2200" b="1" dirty="0">
                <a:latin typeface="微软雅黑" panose="020B0503020204020204" pitchFamily="34" charset="-122"/>
                <a:ea typeface="微软雅黑" panose="020B0503020204020204" pitchFamily="34" charset="-122"/>
              </a:rPr>
              <a:t>驱动电机</a:t>
            </a:r>
            <a:r>
              <a:rPr lang="en-US" altLang="zh-CN" sz="2200" b="1" dirty="0">
                <a:latin typeface="微软雅黑" panose="020B0503020204020204" pitchFamily="34" charset="-122"/>
                <a:ea typeface="微软雅黑" panose="020B0503020204020204" pitchFamily="34" charset="-122"/>
              </a:rPr>
              <a:t>-</a:t>
            </a:r>
            <a:r>
              <a:rPr lang="zh-CN" altLang="en-US" sz="2200" b="1" dirty="0">
                <a:latin typeface="微软雅黑" panose="020B0503020204020204" pitchFamily="34" charset="-122"/>
                <a:ea typeface="微软雅黑" panose="020B0503020204020204" pitchFamily="34" charset="-122"/>
              </a:rPr>
              <a:t>企业配套情况</a:t>
            </a:r>
          </a:p>
        </p:txBody>
      </p:sp>
      <p:sp>
        <p:nvSpPr>
          <p:cNvPr id="18" name="文本框 17"/>
          <p:cNvSpPr txBox="1"/>
          <p:nvPr/>
        </p:nvSpPr>
        <p:spPr>
          <a:xfrm>
            <a:off x="317590" y="941027"/>
            <a:ext cx="111709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defRPr/>
            </a:pP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6</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月</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Top10</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电机配套企业合计配套量</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65.9</a:t>
            </a:r>
            <a:r>
              <a:rPr kumimoji="0" lang="zh-CN" altLang="en-US" sz="2000" b="1"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万</a:t>
            </a:r>
            <a:r>
              <a:rPr lang="zh-CN" altLang="en-US" sz="2000" b="1" dirty="0">
                <a:solidFill>
                  <a:srgbClr val="000000">
                    <a:lumMod val="75000"/>
                    <a:lumOff val="25000"/>
                  </a:srgbClr>
                </a:solidFill>
                <a:latin typeface="微软雅黑" panose="020B0503020204020204" pitchFamily="34" charset="-122"/>
                <a:ea typeface="微软雅黑" panose="020B0503020204020204" pitchFamily="34" charset="-122"/>
              </a:rPr>
              <a:t>台</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，配套量同比增长</a:t>
            </a:r>
            <a:r>
              <a:rPr lang="en-US" altLang="zh-CN" sz="2000" b="1" dirty="0">
                <a:solidFill>
                  <a:prstClr val="black">
                    <a:lumMod val="85000"/>
                    <a:lumOff val="15000"/>
                  </a:prstClr>
                </a:solidFill>
                <a:latin typeface="微软雅黑" panose="020B0503020204020204" pitchFamily="34" charset="-122"/>
                <a:ea typeface="微软雅黑" panose="020B0503020204020204" pitchFamily="34" charset="-122"/>
              </a:rPr>
              <a:t>44.6%</a:t>
            </a:r>
            <a:r>
              <a:rPr lang="zh-CN" altLang="en-US" sz="2000" b="1" dirty="0">
                <a:solidFill>
                  <a:prstClr val="black">
                    <a:lumMod val="85000"/>
                    <a:lumOff val="15000"/>
                  </a:prstClr>
                </a:solidFill>
                <a:latin typeface="微软雅黑" panose="020B0503020204020204" pitchFamily="34" charset="-122"/>
                <a:ea typeface="微软雅黑" panose="020B0503020204020204" pitchFamily="34" charset="-122"/>
              </a:rPr>
              <a:t>。</a:t>
            </a:r>
          </a:p>
        </p:txBody>
      </p:sp>
      <p:sp>
        <p:nvSpPr>
          <p:cNvPr id="19" name="文本框 18"/>
          <p:cNvSpPr txBox="1"/>
          <p:nvPr/>
        </p:nvSpPr>
        <p:spPr>
          <a:xfrm>
            <a:off x="321986" y="1389808"/>
            <a:ext cx="11313749" cy="613694"/>
          </a:xfrm>
          <a:prstGeom prst="rect">
            <a:avLst/>
          </a:prstGeom>
          <a:noFill/>
        </p:spPr>
        <p:txBody>
          <a:bodyPr wrap="square">
            <a:spAutoFit/>
          </a:bodyPr>
          <a:lstStyle/>
          <a:p>
            <a:pPr marL="285750" marR="0" lvl="0" indent="-285750" algn="l" defTabSz="457200" rtl="0" eaLnBrk="1" fontAlgn="auto" latinLnBrk="0" hangingPunct="1">
              <a:lnSpc>
                <a:spcPct val="150000"/>
              </a:lnSpc>
              <a:spcBef>
                <a:spcPts val="0"/>
              </a:spcBef>
              <a:spcAft>
                <a:spcPts val="600"/>
              </a:spcAft>
              <a:buClrTx/>
              <a:buSzTx/>
              <a:buFont typeface="Arial" panose="020B0604020202020204" pitchFamily="34" charset="0"/>
              <a:buChar char="•"/>
              <a:defRPr/>
            </a:pP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2024</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月，前十企业份额合计占比达到</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71.0%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，仅有汇川联合动力首位配套企业占比低于</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50%</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 。为了提高自研率，同时降低单车成本，整车企业在电机领域纷纷开展自研自产，目前特斯拉、蔚来驱动、长安汽车产品均实现完全自供，此外弗迪动力电机已经实现外供一汽丰田，占比达到</a:t>
            </a:r>
            <a:r>
              <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rPr>
              <a:t>1.8%</a:t>
            </a: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 name="文本占位符 1"/>
          <p:cNvSpPr txBox="1"/>
          <p:nvPr/>
        </p:nvSpPr>
        <p:spPr>
          <a:xfrm>
            <a:off x="770890" y="6466840"/>
            <a:ext cx="5325110" cy="1508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kumimoji="0" lang="zh-CN" altLang="en-US" sz="900" b="0" i="0" u="none" strike="noStrike" kern="1200" cap="none" spc="0" normalizeH="0" baseline="0" smtClean="0">
                <a:ln>
                  <a:noFill/>
                </a:ln>
                <a:solidFill>
                  <a:schemeClr val="bg2">
                    <a:lumMod val="75000"/>
                  </a:schemeClr>
                </a:solidFill>
                <a:effectLst/>
                <a:uLnTx/>
                <a:uFillTx/>
                <a:latin typeface="微软雅黑 Semibold" panose="020B0702040204020203" charset="-122"/>
                <a:ea typeface="微软雅黑 Semibold" panose="020B0702040204020203"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900" b="0" i="0" u="none" strike="noStrike" kern="1200" cap="none" spc="0" normalizeH="0" baseline="0" noProof="0" dirty="0">
                <a:ln>
                  <a:noFill/>
                </a:ln>
                <a:solidFill>
                  <a:srgbClr val="F0F0F0">
                    <a:lumMod val="75000"/>
                  </a:srgbClr>
                </a:solidFill>
                <a:effectLst/>
                <a:uLnTx/>
                <a:uFillTx/>
                <a:latin typeface="微软雅黑" panose="020B0503020204020204" pitchFamily="34" charset="-122"/>
                <a:ea typeface="微软雅黑" panose="020B0503020204020204" pitchFamily="34" charset="-122"/>
                <a:cs typeface="+mn-cs"/>
              </a:rPr>
              <a:t>数据来源：科瑞咨询调研</a:t>
            </a:r>
          </a:p>
        </p:txBody>
      </p:sp>
      <p:cxnSp>
        <p:nvCxnSpPr>
          <p:cNvPr id="3" name="直接连接符 2">
            <a:extLst>
              <a:ext uri="{FF2B5EF4-FFF2-40B4-BE49-F238E27FC236}">
                <a16:creationId xmlns:a16="http://schemas.microsoft.com/office/drawing/2014/main" id="{6D7EDF9D-1C1B-A610-4E5D-FC1D54659723}"/>
              </a:ext>
            </a:extLst>
          </p:cNvPr>
          <p:cNvCxnSpPr>
            <a:cxnSpLocks/>
          </p:cNvCxnSpPr>
          <p:nvPr/>
        </p:nvCxnSpPr>
        <p:spPr>
          <a:xfrm>
            <a:off x="11866938" y="2340528"/>
            <a:ext cx="0" cy="3984766"/>
          </a:xfrm>
          <a:prstGeom prst="line">
            <a:avLst/>
          </a:prstGeom>
          <a:noFill/>
          <a:ln w="6350" cap="flat" cmpd="sng" algn="ctr">
            <a:solidFill>
              <a:srgbClr val="FFFFFF">
                <a:lumMod val="85000"/>
              </a:srgbClr>
            </a:solidFill>
            <a:prstDash val="solid"/>
            <a:miter lim="800000"/>
          </a:ln>
          <a:effectLst/>
        </p:spPr>
      </p:cxnSp>
      <p:cxnSp>
        <p:nvCxnSpPr>
          <p:cNvPr id="4" name="直接连接符 3">
            <a:extLst>
              <a:ext uri="{FF2B5EF4-FFF2-40B4-BE49-F238E27FC236}">
                <a16:creationId xmlns:a16="http://schemas.microsoft.com/office/drawing/2014/main" id="{317124FE-0A94-7C05-B85F-7D4640C47D14}"/>
              </a:ext>
            </a:extLst>
          </p:cNvPr>
          <p:cNvCxnSpPr>
            <a:cxnSpLocks/>
          </p:cNvCxnSpPr>
          <p:nvPr/>
        </p:nvCxnSpPr>
        <p:spPr>
          <a:xfrm>
            <a:off x="326032" y="2256639"/>
            <a:ext cx="0" cy="4068655"/>
          </a:xfrm>
          <a:prstGeom prst="line">
            <a:avLst/>
          </a:prstGeom>
          <a:noFill/>
          <a:ln w="6350" cap="flat" cmpd="sng" algn="ctr">
            <a:solidFill>
              <a:srgbClr val="FFFFFF">
                <a:lumMod val="85000"/>
              </a:srgbClr>
            </a:solidFill>
            <a:prstDash val="solid"/>
            <a:miter lim="800000"/>
          </a:ln>
          <a:effectLst/>
        </p:spPr>
      </p:cxnSp>
      <p:sp>
        <p:nvSpPr>
          <p:cNvPr id="5" name="椭圆 4">
            <a:extLst>
              <a:ext uri="{FF2B5EF4-FFF2-40B4-BE49-F238E27FC236}">
                <a16:creationId xmlns:a16="http://schemas.microsoft.com/office/drawing/2014/main" id="{330A9349-601D-7F9A-C943-C4DAB484F6E1}"/>
              </a:ext>
            </a:extLst>
          </p:cNvPr>
          <p:cNvSpPr/>
          <p:nvPr/>
        </p:nvSpPr>
        <p:spPr>
          <a:xfrm>
            <a:off x="3574861" y="4623325"/>
            <a:ext cx="55928" cy="55928"/>
          </a:xfrm>
          <a:prstGeom prst="ellipse">
            <a:avLst/>
          </a:prstGeom>
          <a:noFill/>
          <a:ln>
            <a:solidFill>
              <a:srgbClr val="1B5C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a:extLst>
              <a:ext uri="{FF2B5EF4-FFF2-40B4-BE49-F238E27FC236}">
                <a16:creationId xmlns:a16="http://schemas.microsoft.com/office/drawing/2014/main" id="{4AB867BC-D642-9C75-F241-AC6FD3C919C6}"/>
              </a:ext>
            </a:extLst>
          </p:cNvPr>
          <p:cNvCxnSpPr>
            <a:cxnSpLocks/>
          </p:cNvCxnSpPr>
          <p:nvPr/>
        </p:nvCxnSpPr>
        <p:spPr>
          <a:xfrm>
            <a:off x="2639999" y="4335854"/>
            <a:ext cx="981028" cy="299233"/>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C87DF3F0-D918-AD91-78C7-6D3CB8C6E272}"/>
              </a:ext>
            </a:extLst>
          </p:cNvPr>
          <p:cNvCxnSpPr>
            <a:cxnSpLocks/>
          </p:cNvCxnSpPr>
          <p:nvPr/>
        </p:nvCxnSpPr>
        <p:spPr>
          <a:xfrm flipV="1">
            <a:off x="2408112" y="4636931"/>
            <a:ext cx="1195753" cy="391528"/>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id="{5EC48937-6A6C-4ABC-BD90-1A582E06EA14}"/>
              </a:ext>
            </a:extLst>
          </p:cNvPr>
          <p:cNvSpPr/>
          <p:nvPr/>
        </p:nvSpPr>
        <p:spPr>
          <a:xfrm>
            <a:off x="3665297" y="3210631"/>
            <a:ext cx="55928" cy="55928"/>
          </a:xfrm>
          <a:prstGeom prst="ellipse">
            <a:avLst/>
          </a:prstGeom>
          <a:noFill/>
          <a:ln>
            <a:solidFill>
              <a:srgbClr val="1B5C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a:extLst>
              <a:ext uri="{FF2B5EF4-FFF2-40B4-BE49-F238E27FC236}">
                <a16:creationId xmlns:a16="http://schemas.microsoft.com/office/drawing/2014/main" id="{C13D9B36-0E44-EEC9-2CA2-ACAC37F1A670}"/>
              </a:ext>
            </a:extLst>
          </p:cNvPr>
          <p:cNvCxnSpPr>
            <a:cxnSpLocks/>
            <a:endCxn id="6" idx="0"/>
          </p:cNvCxnSpPr>
          <p:nvPr/>
        </p:nvCxnSpPr>
        <p:spPr>
          <a:xfrm>
            <a:off x="2718462" y="2896540"/>
            <a:ext cx="974799" cy="314091"/>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4E342D05-D129-6E76-04D2-AD06CF57F4F0}"/>
              </a:ext>
            </a:extLst>
          </p:cNvPr>
          <p:cNvCxnSpPr>
            <a:cxnSpLocks/>
            <a:endCxn id="6" idx="3"/>
          </p:cNvCxnSpPr>
          <p:nvPr/>
        </p:nvCxnSpPr>
        <p:spPr>
          <a:xfrm flipV="1">
            <a:off x="2480178" y="3258369"/>
            <a:ext cx="1193309" cy="344605"/>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sp>
        <p:nvSpPr>
          <p:cNvPr id="11" name="椭圆 10">
            <a:extLst>
              <a:ext uri="{FF2B5EF4-FFF2-40B4-BE49-F238E27FC236}">
                <a16:creationId xmlns:a16="http://schemas.microsoft.com/office/drawing/2014/main" id="{27981170-22F6-28D3-A4AA-7F22D168EF94}"/>
              </a:ext>
            </a:extLst>
          </p:cNvPr>
          <p:cNvSpPr/>
          <p:nvPr/>
        </p:nvSpPr>
        <p:spPr>
          <a:xfrm>
            <a:off x="3138998" y="6143658"/>
            <a:ext cx="55928" cy="55928"/>
          </a:xfrm>
          <a:prstGeom prst="ellipse">
            <a:avLst/>
          </a:prstGeom>
          <a:noFill/>
          <a:ln>
            <a:solidFill>
              <a:srgbClr val="1B5C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B1B6A64A-ECF1-DD13-47B9-03FFDBDB896B}"/>
              </a:ext>
            </a:extLst>
          </p:cNvPr>
          <p:cNvSpPr/>
          <p:nvPr/>
        </p:nvSpPr>
        <p:spPr>
          <a:xfrm>
            <a:off x="4045706" y="3942482"/>
            <a:ext cx="55928" cy="55928"/>
          </a:xfrm>
          <a:prstGeom prst="ellipse">
            <a:avLst/>
          </a:prstGeom>
          <a:noFill/>
          <a:ln>
            <a:solidFill>
              <a:srgbClr val="1B5C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a:extLst>
              <a:ext uri="{FF2B5EF4-FFF2-40B4-BE49-F238E27FC236}">
                <a16:creationId xmlns:a16="http://schemas.microsoft.com/office/drawing/2014/main" id="{9A1CB0D6-4ED9-6216-682F-B2F651A14754}"/>
              </a:ext>
            </a:extLst>
          </p:cNvPr>
          <p:cNvCxnSpPr>
            <a:cxnSpLocks/>
            <a:endCxn id="21" idx="0"/>
          </p:cNvCxnSpPr>
          <p:nvPr/>
        </p:nvCxnSpPr>
        <p:spPr>
          <a:xfrm>
            <a:off x="2480178" y="3649907"/>
            <a:ext cx="1593492" cy="292575"/>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0AB688D7-7AC3-B8A3-ACE4-3FE378FEB8B6}"/>
              </a:ext>
            </a:extLst>
          </p:cNvPr>
          <p:cNvCxnSpPr>
            <a:cxnSpLocks/>
            <a:endCxn id="21" idx="3"/>
          </p:cNvCxnSpPr>
          <p:nvPr/>
        </p:nvCxnSpPr>
        <p:spPr>
          <a:xfrm flipV="1">
            <a:off x="2639999" y="3990220"/>
            <a:ext cx="1413897" cy="335610"/>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F4439445-4F19-C04E-4801-22DC650E7E9B}"/>
              </a:ext>
            </a:extLst>
          </p:cNvPr>
          <p:cNvCxnSpPr>
            <a:cxnSpLocks/>
            <a:endCxn id="11" idx="1"/>
          </p:cNvCxnSpPr>
          <p:nvPr/>
        </p:nvCxnSpPr>
        <p:spPr>
          <a:xfrm>
            <a:off x="2894974" y="5793644"/>
            <a:ext cx="252214" cy="358204"/>
          </a:xfrm>
          <a:prstGeom prst="line">
            <a:avLst/>
          </a:prstGeom>
          <a:ln w="12700">
            <a:solidFill>
              <a:srgbClr val="1B5C7D"/>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613aff9f-b7e6-4343-8e3f-3711de39f713"/>
  <p:tag name="COMMONDATA" val="eyJoZGlkIjoiODViY2JkMjU3NGYzZTEwMzZmMGFkZWViYmNkYWU3NDIifQ=="/>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cdfa1c8c-c871-40f2-9399-b7f7a47c00b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20210106">
    <a:dk1>
      <a:srgbClr val="000000"/>
    </a:dk1>
    <a:lt1>
      <a:srgbClr val="FFFFFF"/>
    </a:lt1>
    <a:dk2>
      <a:srgbClr val="768395"/>
    </a:dk2>
    <a:lt2>
      <a:srgbClr val="F0F0F0"/>
    </a:lt2>
    <a:accent1>
      <a:srgbClr val="8B1F1D"/>
    </a:accent1>
    <a:accent2>
      <a:srgbClr val="D06C6B"/>
    </a:accent2>
    <a:accent3>
      <a:srgbClr val="C9AF67"/>
    </a:accent3>
    <a:accent4>
      <a:srgbClr val="4D5783"/>
    </a:accent4>
    <a:accent5>
      <a:srgbClr val="8591BD"/>
    </a:accent5>
    <a:accent6>
      <a:srgbClr val="8AB3E6"/>
    </a:accent6>
    <a:hlink>
      <a:srgbClr val="54649C"/>
    </a:hlink>
    <a:folHlink>
      <a:srgbClr val="B33A38"/>
    </a:folHlink>
  </a:clrScheme>
  <a:fontScheme name="20210106">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9637</TotalTime>
  <Words>3911</Words>
  <Application>Microsoft Office PowerPoint</Application>
  <PresentationFormat>宽屏</PresentationFormat>
  <Paragraphs>835</Paragraphs>
  <Slides>18</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18</vt:i4>
      </vt:variant>
    </vt:vector>
  </HeadingPairs>
  <TitlesOfParts>
    <vt:vector size="26" baseType="lpstr">
      <vt:lpstr>等线</vt:lpstr>
      <vt:lpstr>等线 Light</vt:lpstr>
      <vt:lpstr>楷体</vt:lpstr>
      <vt:lpstr>微软雅黑</vt:lpstr>
      <vt:lpstr>Agency FB</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349</cp:revision>
  <dcterms:created xsi:type="dcterms:W3CDTF">2022-09-13T00:34:00Z</dcterms:created>
  <dcterms:modified xsi:type="dcterms:W3CDTF">2024-07-17T10:35:55Z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123774E6860B41E59107F6CC83DE4883</vt:lpwstr>
  </property>
  <property fmtid="{D5CDD505-2E9C-101B-9397-08002B2CF9AE}" pid="3" name="KSOProductBuildVer">
    <vt:lpwstr>2052-11.1.0.12763</vt:lpwstr>
  </property>
</Properties>
</file>