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6.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5.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tags/tag3.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7" r:id="rId1"/>
    <p:sldMasterId id="2147483759" r:id="rId2"/>
    <p:sldMasterId id="2147483767" r:id="rId3"/>
    <p:sldMasterId id="2147483775" r:id="rId4"/>
    <p:sldMasterId id="2147483783" r:id="rId5"/>
    <p:sldMasterId id="2147483791" r:id="rId6"/>
    <p:sldMasterId id="2147483799" r:id="rId7"/>
  </p:sldMasterIdLst>
  <p:notesMasterIdLst>
    <p:notesMasterId r:id="rId20"/>
  </p:notesMasterIdLst>
  <p:handoutMasterIdLst>
    <p:handoutMasterId r:id="rId21"/>
  </p:handoutMasterIdLst>
  <p:sldIdLst>
    <p:sldId id="2021" r:id="rId8"/>
    <p:sldId id="2490" r:id="rId9"/>
    <p:sldId id="2537" r:id="rId10"/>
    <p:sldId id="2538" r:id="rId11"/>
    <p:sldId id="2539" r:id="rId12"/>
    <p:sldId id="2540" r:id="rId13"/>
    <p:sldId id="2541" r:id="rId14"/>
    <p:sldId id="2542" r:id="rId15"/>
    <p:sldId id="2523" r:id="rId16"/>
    <p:sldId id="2545" r:id="rId17"/>
    <p:sldId id="2546" r:id="rId18"/>
    <p:sldId id="2338" r:id="rId19"/>
  </p:sldIdLst>
  <p:sldSz cx="12192000" cy="6858000"/>
  <p:notesSz cx="6858000" cy="9144000"/>
  <p:defaultTextStyle>
    <a:defPPr>
      <a:defRPr lang="zh-CN"/>
    </a:defPPr>
    <a:lvl1pPr marL="0" algn="l" defTabSz="914296" rtl="0" eaLnBrk="1" latinLnBrk="0" hangingPunct="1">
      <a:defRPr sz="1800" kern="1200">
        <a:solidFill>
          <a:schemeClr val="tx1"/>
        </a:solidFill>
        <a:latin typeface="+mn-lt"/>
        <a:ea typeface="+mn-ea"/>
        <a:cs typeface="+mn-cs"/>
      </a:defRPr>
    </a:lvl1pPr>
    <a:lvl2pPr marL="457147"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3"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39" algn="l" defTabSz="914296" rtl="0" eaLnBrk="1" latinLnBrk="0" hangingPunct="1">
      <a:defRPr sz="1800" kern="1200">
        <a:solidFill>
          <a:schemeClr val="tx1"/>
        </a:solidFill>
        <a:latin typeface="+mn-lt"/>
        <a:ea typeface="+mn-ea"/>
        <a:cs typeface="+mn-cs"/>
      </a:defRPr>
    </a:lvl6pPr>
    <a:lvl7pPr marL="2742886" algn="l" defTabSz="914296" rtl="0" eaLnBrk="1" latinLnBrk="0" hangingPunct="1">
      <a:defRPr sz="1800" kern="1200">
        <a:solidFill>
          <a:schemeClr val="tx1"/>
        </a:solidFill>
        <a:latin typeface="+mn-lt"/>
        <a:ea typeface="+mn-ea"/>
        <a:cs typeface="+mn-cs"/>
      </a:defRPr>
    </a:lvl7pPr>
    <a:lvl8pPr marL="3200035" algn="l" defTabSz="914296" rtl="0" eaLnBrk="1" latinLnBrk="0" hangingPunct="1">
      <a:defRPr sz="1800" kern="1200">
        <a:solidFill>
          <a:schemeClr val="tx1"/>
        </a:solidFill>
        <a:latin typeface="+mn-lt"/>
        <a:ea typeface="+mn-ea"/>
        <a:cs typeface="+mn-cs"/>
      </a:defRPr>
    </a:lvl8pPr>
    <a:lvl9pPr marL="3657182" algn="l" defTabSz="91429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90" orient="horz" pos="504" userDrawn="1">
          <p15:clr>
            <a:srgbClr val="A4A3A4"/>
          </p15:clr>
        </p15:guide>
        <p15:guide id="91" pos="167" userDrawn="1">
          <p15:clr>
            <a:srgbClr val="A4A3A4"/>
          </p15:clr>
        </p15:guide>
        <p15:guide id="92" pos="753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李萍" initials="李萍" lastIdx="3" clrIdx="0">
    <p:extLst>
      <p:ext uri="{19B8F6BF-5375-455C-9EA6-DF929625EA0E}">
        <p15:presenceInfo xmlns:p15="http://schemas.microsoft.com/office/powerpoint/2012/main" userId="S-1-5-21-2051279929-2068435472-2904626369-38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7474"/>
    <a:srgbClr val="A6A6A6"/>
    <a:srgbClr val="655FED"/>
    <a:srgbClr val="C1BDC9"/>
    <a:srgbClr val="C00000"/>
    <a:srgbClr val="1264C3"/>
    <a:srgbClr val="4D4D4D"/>
    <a:srgbClr val="7F7F7F"/>
    <a:srgbClr val="5B9BD5"/>
    <a:srgbClr val="629E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68" autoAdjust="0"/>
    <p:restoredTop sz="95197" autoAdjust="0"/>
  </p:normalViewPr>
  <p:slideViewPr>
    <p:cSldViewPr snapToGrid="0">
      <p:cViewPr varScale="1">
        <p:scale>
          <a:sx n="78" d="100"/>
          <a:sy n="78" d="100"/>
        </p:scale>
        <p:origin x="907" y="67"/>
      </p:cViewPr>
      <p:guideLst>
        <p:guide orient="horz" pos="504"/>
        <p:guide pos="167"/>
        <p:guide pos="7537"/>
      </p:guideLst>
    </p:cSldViewPr>
  </p:slideViewPr>
  <p:outlineViewPr>
    <p:cViewPr>
      <p:scale>
        <a:sx n="33" d="100"/>
        <a:sy n="33" d="100"/>
      </p:scale>
      <p:origin x="0" y="-16350"/>
    </p:cViewPr>
  </p:outlineViewPr>
  <p:notesTextViewPr>
    <p:cViewPr>
      <p:scale>
        <a:sx n="1" d="1"/>
        <a:sy n="1" d="1"/>
      </p:scale>
      <p:origin x="0" y="0"/>
    </p:cViewPr>
  </p:notesTextViewPr>
  <p:sorterViewPr>
    <p:cViewPr varScale="1">
      <p:scale>
        <a:sx n="1" d="1"/>
        <a:sy n="1" d="1"/>
      </p:scale>
      <p:origin x="0" y="-198"/>
    </p:cViewPr>
  </p:sorterViewPr>
  <p:notesViewPr>
    <p:cSldViewPr snapToGrid="0">
      <p:cViewPr varScale="1">
        <p:scale>
          <a:sx n="67" d="100"/>
          <a:sy n="67" d="100"/>
        </p:scale>
        <p:origin x="322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940618486537068E-2"/>
          <c:y val="4.5071315670926093E-2"/>
          <c:w val="0.94699911082717503"/>
          <c:h val="0.70734377967562234"/>
        </c:manualLayout>
      </c:layout>
      <c:barChart>
        <c:barDir val="col"/>
        <c:grouping val="stacked"/>
        <c:varyColors val="0"/>
        <c:ser>
          <c:idx val="0"/>
          <c:order val="0"/>
          <c:tx>
            <c:strRef>
              <c:f>Sheet1!$B$1</c:f>
              <c:strCache>
                <c:ptCount val="1"/>
                <c:pt idx="0">
                  <c:v>语音助手</c:v>
                </c:pt>
              </c:strCache>
            </c:strRef>
          </c:tx>
          <c:spPr>
            <a:solidFill>
              <a:srgbClr val="BEBFBE"/>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Sheet1!$B$2:$B$19</c:f>
              <c:numCache>
                <c:formatCode>General</c:formatCode>
                <c:ptCount val="18"/>
                <c:pt idx="0">
                  <c:v>26</c:v>
                </c:pt>
                <c:pt idx="1">
                  <c:v>62</c:v>
                </c:pt>
                <c:pt idx="2">
                  <c:v>69</c:v>
                </c:pt>
                <c:pt idx="3">
                  <c:v>18</c:v>
                </c:pt>
                <c:pt idx="4">
                  <c:v>48</c:v>
                </c:pt>
                <c:pt idx="5">
                  <c:v>26</c:v>
                </c:pt>
                <c:pt idx="6">
                  <c:v>30</c:v>
                </c:pt>
                <c:pt idx="7">
                  <c:v>22</c:v>
                </c:pt>
                <c:pt idx="8">
                  <c:v>88</c:v>
                </c:pt>
                <c:pt idx="9">
                  <c:v>24</c:v>
                </c:pt>
                <c:pt idx="10">
                  <c:v>30</c:v>
                </c:pt>
                <c:pt idx="11">
                  <c:v>31</c:v>
                </c:pt>
                <c:pt idx="12">
                  <c:v>90</c:v>
                </c:pt>
                <c:pt idx="13">
                  <c:v>27</c:v>
                </c:pt>
                <c:pt idx="14">
                  <c:v>44</c:v>
                </c:pt>
                <c:pt idx="15">
                  <c:v>46</c:v>
                </c:pt>
                <c:pt idx="16">
                  <c:v>68</c:v>
                </c:pt>
                <c:pt idx="17">
                  <c:v>46</c:v>
                </c:pt>
              </c:numCache>
            </c:numRef>
          </c:val>
          <c:extLst>
            <c:ext xmlns:c16="http://schemas.microsoft.com/office/drawing/2014/chart" uri="{C3380CC4-5D6E-409C-BE32-E72D297353CC}">
              <c16:uniqueId val="{00000000-EA61-4FF3-BFE6-7CE3B2E48EBB}"/>
            </c:ext>
          </c:extLst>
        </c:ser>
        <c:ser>
          <c:idx val="1"/>
          <c:order val="1"/>
          <c:tx>
            <c:strRef>
              <c:f>Sheet1!$C$1</c:f>
              <c:strCache>
                <c:ptCount val="1"/>
                <c:pt idx="0">
                  <c:v>地图导航</c:v>
                </c:pt>
              </c:strCache>
            </c:strRef>
          </c:tx>
          <c:spPr>
            <a:solidFill>
              <a:srgbClr val="959694"/>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Sheet1!$C$2:$C$19</c:f>
              <c:numCache>
                <c:formatCode>General</c:formatCode>
                <c:ptCount val="18"/>
                <c:pt idx="0">
                  <c:v>7</c:v>
                </c:pt>
                <c:pt idx="1">
                  <c:v>18</c:v>
                </c:pt>
                <c:pt idx="2">
                  <c:v>18</c:v>
                </c:pt>
                <c:pt idx="3">
                  <c:v>26</c:v>
                </c:pt>
                <c:pt idx="4">
                  <c:v>21</c:v>
                </c:pt>
                <c:pt idx="5">
                  <c:v>31</c:v>
                </c:pt>
                <c:pt idx="6">
                  <c:v>16</c:v>
                </c:pt>
                <c:pt idx="7">
                  <c:v>10</c:v>
                </c:pt>
                <c:pt idx="8">
                  <c:v>30</c:v>
                </c:pt>
                <c:pt idx="9">
                  <c:v>27</c:v>
                </c:pt>
                <c:pt idx="10">
                  <c:v>34</c:v>
                </c:pt>
                <c:pt idx="11">
                  <c:v>21</c:v>
                </c:pt>
                <c:pt idx="12">
                  <c:v>45</c:v>
                </c:pt>
                <c:pt idx="13">
                  <c:v>5</c:v>
                </c:pt>
                <c:pt idx="14">
                  <c:v>22</c:v>
                </c:pt>
                <c:pt idx="15">
                  <c:v>26</c:v>
                </c:pt>
                <c:pt idx="16">
                  <c:v>42</c:v>
                </c:pt>
                <c:pt idx="17">
                  <c:v>26</c:v>
                </c:pt>
              </c:numCache>
            </c:numRef>
          </c:val>
          <c:extLst>
            <c:ext xmlns:c16="http://schemas.microsoft.com/office/drawing/2014/chart" uri="{C3380CC4-5D6E-409C-BE32-E72D297353CC}">
              <c16:uniqueId val="{00000001-EA61-4FF3-BFE6-7CE3B2E48EBB}"/>
            </c:ext>
          </c:extLst>
        </c:ser>
        <c:ser>
          <c:idx val="2"/>
          <c:order val="2"/>
          <c:tx>
            <c:strRef>
              <c:f>Sheet1!$D$1</c:f>
              <c:strCache>
                <c:ptCount val="1"/>
                <c:pt idx="0">
                  <c:v>生态应用</c:v>
                </c:pt>
              </c:strCache>
            </c:strRef>
          </c:tx>
          <c:spPr>
            <a:solidFill>
              <a:srgbClr val="726D79"/>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Sheet1!$D$2:$D$19</c:f>
              <c:numCache>
                <c:formatCode>General</c:formatCode>
                <c:ptCount val="18"/>
                <c:pt idx="0">
                  <c:v>29</c:v>
                </c:pt>
                <c:pt idx="1">
                  <c:v>30</c:v>
                </c:pt>
                <c:pt idx="2">
                  <c:v>43</c:v>
                </c:pt>
                <c:pt idx="3">
                  <c:v>29</c:v>
                </c:pt>
                <c:pt idx="4">
                  <c:v>37</c:v>
                </c:pt>
                <c:pt idx="5">
                  <c:v>39</c:v>
                </c:pt>
                <c:pt idx="6">
                  <c:v>21</c:v>
                </c:pt>
                <c:pt idx="7">
                  <c:v>32</c:v>
                </c:pt>
                <c:pt idx="8">
                  <c:v>45</c:v>
                </c:pt>
                <c:pt idx="9">
                  <c:v>23</c:v>
                </c:pt>
                <c:pt idx="10">
                  <c:v>34</c:v>
                </c:pt>
                <c:pt idx="11">
                  <c:v>39</c:v>
                </c:pt>
                <c:pt idx="12">
                  <c:v>76</c:v>
                </c:pt>
                <c:pt idx="13">
                  <c:v>27</c:v>
                </c:pt>
                <c:pt idx="14">
                  <c:v>42</c:v>
                </c:pt>
                <c:pt idx="15">
                  <c:v>30</c:v>
                </c:pt>
                <c:pt idx="16">
                  <c:v>44</c:v>
                </c:pt>
                <c:pt idx="17">
                  <c:v>46</c:v>
                </c:pt>
              </c:numCache>
            </c:numRef>
          </c:val>
          <c:extLst>
            <c:ext xmlns:c16="http://schemas.microsoft.com/office/drawing/2014/chart" uri="{C3380CC4-5D6E-409C-BE32-E72D297353CC}">
              <c16:uniqueId val="{00000002-EA61-4FF3-BFE6-7CE3B2E48EBB}"/>
            </c:ext>
          </c:extLst>
        </c:ser>
        <c:ser>
          <c:idx val="3"/>
          <c:order val="3"/>
          <c:tx>
            <c:strRef>
              <c:f>Sheet1!$E$1</c:f>
              <c:strCache>
                <c:ptCount val="1"/>
                <c:pt idx="0">
                  <c:v>系统设置</c:v>
                </c:pt>
              </c:strCache>
            </c:strRef>
          </c:tx>
          <c:spPr>
            <a:solidFill>
              <a:srgbClr val="52C7C6"/>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Sheet1!$E$2:$E$19</c:f>
              <c:numCache>
                <c:formatCode>General</c:formatCode>
                <c:ptCount val="18"/>
                <c:pt idx="0">
                  <c:v>35</c:v>
                </c:pt>
                <c:pt idx="1">
                  <c:v>83</c:v>
                </c:pt>
                <c:pt idx="2">
                  <c:v>89</c:v>
                </c:pt>
                <c:pt idx="3">
                  <c:v>61</c:v>
                </c:pt>
                <c:pt idx="4">
                  <c:v>89</c:v>
                </c:pt>
                <c:pt idx="5">
                  <c:v>56</c:v>
                </c:pt>
                <c:pt idx="6">
                  <c:v>70</c:v>
                </c:pt>
                <c:pt idx="7">
                  <c:v>53</c:v>
                </c:pt>
                <c:pt idx="8">
                  <c:v>158</c:v>
                </c:pt>
                <c:pt idx="9">
                  <c:v>70</c:v>
                </c:pt>
                <c:pt idx="10">
                  <c:v>117</c:v>
                </c:pt>
                <c:pt idx="11">
                  <c:v>136</c:v>
                </c:pt>
                <c:pt idx="12">
                  <c:v>141</c:v>
                </c:pt>
                <c:pt idx="13">
                  <c:v>36</c:v>
                </c:pt>
                <c:pt idx="14">
                  <c:v>100</c:v>
                </c:pt>
                <c:pt idx="15">
                  <c:v>49</c:v>
                </c:pt>
                <c:pt idx="16">
                  <c:v>136</c:v>
                </c:pt>
                <c:pt idx="17">
                  <c:v>104</c:v>
                </c:pt>
              </c:numCache>
            </c:numRef>
          </c:val>
          <c:extLst>
            <c:ext xmlns:c16="http://schemas.microsoft.com/office/drawing/2014/chart" uri="{C3380CC4-5D6E-409C-BE32-E72D297353CC}">
              <c16:uniqueId val="{00000003-EA61-4FF3-BFE6-7CE3B2E48EBB}"/>
            </c:ext>
          </c:extLst>
        </c:ser>
        <c:ser>
          <c:idx val="4"/>
          <c:order val="4"/>
          <c:tx>
            <c:strRef>
              <c:f>Sheet1!$F$1</c:f>
              <c:strCache>
                <c:ptCount val="1"/>
                <c:pt idx="0">
                  <c:v>车设车控</c:v>
                </c:pt>
              </c:strCache>
            </c:strRef>
          </c:tx>
          <c:spPr>
            <a:solidFill>
              <a:srgbClr val="08AFAE"/>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Sheet1!$F$2:$F$19</c:f>
              <c:numCache>
                <c:formatCode>General</c:formatCode>
                <c:ptCount val="18"/>
                <c:pt idx="0">
                  <c:v>24</c:v>
                </c:pt>
                <c:pt idx="1">
                  <c:v>77</c:v>
                </c:pt>
                <c:pt idx="2">
                  <c:v>96</c:v>
                </c:pt>
                <c:pt idx="3">
                  <c:v>69</c:v>
                </c:pt>
                <c:pt idx="4">
                  <c:v>59</c:v>
                </c:pt>
                <c:pt idx="5">
                  <c:v>78</c:v>
                </c:pt>
                <c:pt idx="6">
                  <c:v>55</c:v>
                </c:pt>
                <c:pt idx="7">
                  <c:v>52</c:v>
                </c:pt>
                <c:pt idx="8">
                  <c:v>149</c:v>
                </c:pt>
                <c:pt idx="9">
                  <c:v>52</c:v>
                </c:pt>
                <c:pt idx="10">
                  <c:v>117</c:v>
                </c:pt>
                <c:pt idx="11">
                  <c:v>110</c:v>
                </c:pt>
                <c:pt idx="12">
                  <c:v>164</c:v>
                </c:pt>
                <c:pt idx="13">
                  <c:v>52</c:v>
                </c:pt>
                <c:pt idx="14">
                  <c:v>131</c:v>
                </c:pt>
                <c:pt idx="15">
                  <c:v>58</c:v>
                </c:pt>
                <c:pt idx="16">
                  <c:v>151</c:v>
                </c:pt>
                <c:pt idx="17">
                  <c:v>94</c:v>
                </c:pt>
              </c:numCache>
            </c:numRef>
          </c:val>
          <c:extLst>
            <c:ext xmlns:c16="http://schemas.microsoft.com/office/drawing/2014/chart" uri="{C3380CC4-5D6E-409C-BE32-E72D297353CC}">
              <c16:uniqueId val="{00000004-EA61-4FF3-BFE6-7CE3B2E48EBB}"/>
            </c:ext>
          </c:extLst>
        </c:ser>
        <c:ser>
          <c:idx val="5"/>
          <c:order val="5"/>
          <c:tx>
            <c:strRef>
              <c:f>Sheet1!$G$1</c:f>
              <c:strCache>
                <c:ptCount val="1"/>
                <c:pt idx="0">
                  <c:v>充电与补能</c:v>
                </c:pt>
              </c:strCache>
            </c:strRef>
          </c:tx>
          <c:spPr>
            <a:solidFill>
              <a:srgbClr val="8CB9E2"/>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Sheet1!$G$2:$G$19</c:f>
              <c:numCache>
                <c:formatCode>General</c:formatCode>
                <c:ptCount val="18"/>
                <c:pt idx="0">
                  <c:v>8</c:v>
                </c:pt>
                <c:pt idx="1">
                  <c:v>10</c:v>
                </c:pt>
                <c:pt idx="2">
                  <c:v>7</c:v>
                </c:pt>
                <c:pt idx="3">
                  <c:v>5</c:v>
                </c:pt>
                <c:pt idx="4">
                  <c:v>3</c:v>
                </c:pt>
                <c:pt idx="5">
                  <c:v>9</c:v>
                </c:pt>
                <c:pt idx="6">
                  <c:v>5</c:v>
                </c:pt>
                <c:pt idx="7">
                  <c:v>4</c:v>
                </c:pt>
                <c:pt idx="8">
                  <c:v>12</c:v>
                </c:pt>
                <c:pt idx="9">
                  <c:v>11</c:v>
                </c:pt>
                <c:pt idx="10">
                  <c:v>11</c:v>
                </c:pt>
                <c:pt idx="11">
                  <c:v>17</c:v>
                </c:pt>
                <c:pt idx="12">
                  <c:v>17</c:v>
                </c:pt>
                <c:pt idx="13">
                  <c:v>7</c:v>
                </c:pt>
                <c:pt idx="14">
                  <c:v>11</c:v>
                </c:pt>
                <c:pt idx="15">
                  <c:v>13</c:v>
                </c:pt>
                <c:pt idx="16">
                  <c:v>16</c:v>
                </c:pt>
                <c:pt idx="17">
                  <c:v>3</c:v>
                </c:pt>
              </c:numCache>
            </c:numRef>
          </c:val>
          <c:extLst>
            <c:ext xmlns:c16="http://schemas.microsoft.com/office/drawing/2014/chart" uri="{C3380CC4-5D6E-409C-BE32-E72D297353CC}">
              <c16:uniqueId val="{00000005-EA61-4FF3-BFE6-7CE3B2E48EBB}"/>
            </c:ext>
          </c:extLst>
        </c:ser>
        <c:ser>
          <c:idx val="6"/>
          <c:order val="6"/>
          <c:tx>
            <c:strRef>
              <c:f>Sheet1!$H$1</c:f>
              <c:strCache>
                <c:ptCount val="1"/>
                <c:pt idx="0">
                  <c:v>IOT</c:v>
                </c:pt>
              </c:strCache>
            </c:strRef>
          </c:tx>
          <c:spPr>
            <a:solidFill>
              <a:srgbClr val="418CFE"/>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Sheet1!$H$2:$H$19</c:f>
              <c:numCache>
                <c:formatCode>General</c:formatCode>
                <c:ptCount val="18"/>
                <c:pt idx="0">
                  <c:v>10</c:v>
                </c:pt>
                <c:pt idx="1">
                  <c:v>17</c:v>
                </c:pt>
                <c:pt idx="2">
                  <c:v>16</c:v>
                </c:pt>
                <c:pt idx="3">
                  <c:v>3</c:v>
                </c:pt>
                <c:pt idx="4">
                  <c:v>9</c:v>
                </c:pt>
                <c:pt idx="5">
                  <c:v>10</c:v>
                </c:pt>
                <c:pt idx="6">
                  <c:v>16</c:v>
                </c:pt>
                <c:pt idx="7">
                  <c:v>20</c:v>
                </c:pt>
                <c:pt idx="8">
                  <c:v>36</c:v>
                </c:pt>
                <c:pt idx="9">
                  <c:v>9</c:v>
                </c:pt>
                <c:pt idx="10">
                  <c:v>25</c:v>
                </c:pt>
                <c:pt idx="11">
                  <c:v>30</c:v>
                </c:pt>
                <c:pt idx="12">
                  <c:v>34</c:v>
                </c:pt>
                <c:pt idx="13">
                  <c:v>5</c:v>
                </c:pt>
                <c:pt idx="14">
                  <c:v>29</c:v>
                </c:pt>
                <c:pt idx="15">
                  <c:v>17</c:v>
                </c:pt>
                <c:pt idx="16">
                  <c:v>27</c:v>
                </c:pt>
                <c:pt idx="17">
                  <c:v>23</c:v>
                </c:pt>
              </c:numCache>
            </c:numRef>
          </c:val>
          <c:extLst>
            <c:ext xmlns:c16="http://schemas.microsoft.com/office/drawing/2014/chart" uri="{C3380CC4-5D6E-409C-BE32-E72D297353CC}">
              <c16:uniqueId val="{00000006-EA61-4FF3-BFE6-7CE3B2E48EBB}"/>
            </c:ext>
          </c:extLst>
        </c:ser>
        <c:ser>
          <c:idx val="7"/>
          <c:order val="7"/>
          <c:tx>
            <c:strRef>
              <c:f>Sheet1!$I$1</c:f>
              <c:strCache>
                <c:ptCount val="1"/>
                <c:pt idx="0">
                  <c:v>智能驾驶</c:v>
                </c:pt>
              </c:strCache>
            </c:strRef>
          </c:tx>
          <c:spPr>
            <a:solidFill>
              <a:srgbClr val="0159BF"/>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Sheet1!$I$2:$I$19</c:f>
              <c:numCache>
                <c:formatCode>General</c:formatCode>
                <c:ptCount val="18"/>
                <c:pt idx="0">
                  <c:v>11</c:v>
                </c:pt>
                <c:pt idx="1">
                  <c:v>50</c:v>
                </c:pt>
                <c:pt idx="2">
                  <c:v>88</c:v>
                </c:pt>
                <c:pt idx="3">
                  <c:v>68</c:v>
                </c:pt>
                <c:pt idx="4">
                  <c:v>26</c:v>
                </c:pt>
                <c:pt idx="5">
                  <c:v>74</c:v>
                </c:pt>
                <c:pt idx="6">
                  <c:v>94</c:v>
                </c:pt>
                <c:pt idx="7">
                  <c:v>33</c:v>
                </c:pt>
                <c:pt idx="8">
                  <c:v>84</c:v>
                </c:pt>
                <c:pt idx="9">
                  <c:v>27</c:v>
                </c:pt>
                <c:pt idx="10">
                  <c:v>114</c:v>
                </c:pt>
                <c:pt idx="11">
                  <c:v>102</c:v>
                </c:pt>
                <c:pt idx="12">
                  <c:v>107</c:v>
                </c:pt>
                <c:pt idx="13">
                  <c:v>60</c:v>
                </c:pt>
                <c:pt idx="14">
                  <c:v>172</c:v>
                </c:pt>
                <c:pt idx="15">
                  <c:v>73</c:v>
                </c:pt>
                <c:pt idx="16">
                  <c:v>152</c:v>
                </c:pt>
                <c:pt idx="17">
                  <c:v>102</c:v>
                </c:pt>
              </c:numCache>
            </c:numRef>
          </c:val>
          <c:extLst>
            <c:ext xmlns:c16="http://schemas.microsoft.com/office/drawing/2014/chart" uri="{C3380CC4-5D6E-409C-BE32-E72D297353CC}">
              <c16:uniqueId val="{00000007-EA61-4FF3-BFE6-7CE3B2E48EBB}"/>
            </c:ext>
          </c:extLst>
        </c:ser>
        <c:dLbls>
          <c:showLegendKey val="0"/>
          <c:showVal val="0"/>
          <c:showCatName val="0"/>
          <c:showSerName val="0"/>
          <c:showPercent val="0"/>
          <c:showBubbleSize val="0"/>
        </c:dLbls>
        <c:gapWidth val="150"/>
        <c:overlap val="100"/>
        <c:axId val="901559936"/>
        <c:axId val="901568096"/>
      </c:barChart>
      <c:catAx>
        <c:axId val="9015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901568096"/>
        <c:crosses val="autoZero"/>
        <c:auto val="1"/>
        <c:lblAlgn val="ctr"/>
        <c:lblOffset val="100"/>
        <c:noMultiLvlLbl val="0"/>
      </c:catAx>
      <c:valAx>
        <c:axId val="901568096"/>
        <c:scaling>
          <c:orientation val="minMax"/>
        </c:scaling>
        <c:delete val="0"/>
        <c:axPos val="l"/>
        <c:majorGridlines>
          <c:spPr>
            <a:ln w="3175" cap="flat" cmpd="sng" algn="ctr">
              <a:solidFill>
                <a:schemeClr val="bg1">
                  <a:lumMod val="8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901559936"/>
        <c:crosses val="autoZero"/>
        <c:crossBetween val="between"/>
        <c:majorUnit val="2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940618486537068E-2"/>
          <c:y val="4.5071315670926093E-2"/>
          <c:w val="0.94699911082717503"/>
          <c:h val="0.70734377967562234"/>
        </c:manualLayout>
      </c:layout>
      <c:barChart>
        <c:barDir val="col"/>
        <c:grouping val="stacked"/>
        <c:varyColors val="0"/>
        <c:ser>
          <c:idx val="0"/>
          <c:order val="0"/>
          <c:tx>
            <c:strRef>
              <c:f>Sheet1!$B$1</c:f>
              <c:strCache>
                <c:ptCount val="1"/>
                <c:pt idx="0">
                  <c:v>语音助手</c:v>
                </c:pt>
              </c:strCache>
            </c:strRef>
          </c:tx>
          <c:spPr>
            <a:solidFill>
              <a:srgbClr val="BEBFBE"/>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Sheet1!$B$2:$B$19</c:f>
              <c:numCache>
                <c:formatCode>General</c:formatCode>
                <c:ptCount val="18"/>
                <c:pt idx="0">
                  <c:v>1</c:v>
                </c:pt>
                <c:pt idx="1">
                  <c:v>13</c:v>
                </c:pt>
                <c:pt idx="2">
                  <c:v>10</c:v>
                </c:pt>
                <c:pt idx="3">
                  <c:v>5</c:v>
                </c:pt>
                <c:pt idx="4">
                  <c:v>1</c:v>
                </c:pt>
                <c:pt idx="5">
                  <c:v>3</c:v>
                </c:pt>
                <c:pt idx="6">
                  <c:v>2</c:v>
                </c:pt>
                <c:pt idx="7">
                  <c:v>1</c:v>
                </c:pt>
                <c:pt idx="8">
                  <c:v>8</c:v>
                </c:pt>
                <c:pt idx="9">
                  <c:v>4</c:v>
                </c:pt>
                <c:pt idx="10">
                  <c:v>2</c:v>
                </c:pt>
                <c:pt idx="11">
                  <c:v>3</c:v>
                </c:pt>
                <c:pt idx="12">
                  <c:v>15</c:v>
                </c:pt>
                <c:pt idx="13">
                  <c:v>12</c:v>
                </c:pt>
                <c:pt idx="14">
                  <c:v>1</c:v>
                </c:pt>
                <c:pt idx="15">
                  <c:v>11</c:v>
                </c:pt>
                <c:pt idx="16">
                  <c:v>6</c:v>
                </c:pt>
                <c:pt idx="17">
                  <c:v>14</c:v>
                </c:pt>
              </c:numCache>
            </c:numRef>
          </c:val>
          <c:extLst>
            <c:ext xmlns:c16="http://schemas.microsoft.com/office/drawing/2014/chart" uri="{C3380CC4-5D6E-409C-BE32-E72D297353CC}">
              <c16:uniqueId val="{00000000-142D-4C5E-8D05-EDCD51A4CD45}"/>
            </c:ext>
          </c:extLst>
        </c:ser>
        <c:ser>
          <c:idx val="1"/>
          <c:order val="1"/>
          <c:tx>
            <c:strRef>
              <c:f>Sheet1!$C$1</c:f>
              <c:strCache>
                <c:ptCount val="1"/>
                <c:pt idx="0">
                  <c:v>地图导航</c:v>
                </c:pt>
              </c:strCache>
            </c:strRef>
          </c:tx>
          <c:spPr>
            <a:solidFill>
              <a:srgbClr val="989997"/>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Sheet1!$C$2:$C$19</c:f>
              <c:numCache>
                <c:formatCode>General</c:formatCode>
                <c:ptCount val="18"/>
                <c:pt idx="1">
                  <c:v>3</c:v>
                </c:pt>
                <c:pt idx="2">
                  <c:v>9</c:v>
                </c:pt>
                <c:pt idx="3">
                  <c:v>6</c:v>
                </c:pt>
                <c:pt idx="4">
                  <c:v>2</c:v>
                </c:pt>
                <c:pt idx="6">
                  <c:v>5</c:v>
                </c:pt>
                <c:pt idx="8">
                  <c:v>1</c:v>
                </c:pt>
                <c:pt idx="9">
                  <c:v>7</c:v>
                </c:pt>
                <c:pt idx="10">
                  <c:v>6</c:v>
                </c:pt>
                <c:pt idx="11">
                  <c:v>1</c:v>
                </c:pt>
                <c:pt idx="12">
                  <c:v>4</c:v>
                </c:pt>
                <c:pt idx="13">
                  <c:v>3</c:v>
                </c:pt>
                <c:pt idx="15">
                  <c:v>2</c:v>
                </c:pt>
                <c:pt idx="16">
                  <c:v>3</c:v>
                </c:pt>
                <c:pt idx="17">
                  <c:v>2</c:v>
                </c:pt>
              </c:numCache>
            </c:numRef>
          </c:val>
          <c:extLst>
            <c:ext xmlns:c16="http://schemas.microsoft.com/office/drawing/2014/chart" uri="{C3380CC4-5D6E-409C-BE32-E72D297353CC}">
              <c16:uniqueId val="{00000001-142D-4C5E-8D05-EDCD51A4CD45}"/>
            </c:ext>
          </c:extLst>
        </c:ser>
        <c:ser>
          <c:idx val="2"/>
          <c:order val="2"/>
          <c:tx>
            <c:strRef>
              <c:f>Sheet1!$D$1</c:f>
              <c:strCache>
                <c:ptCount val="1"/>
                <c:pt idx="0">
                  <c:v>生态应用</c:v>
                </c:pt>
              </c:strCache>
            </c:strRef>
          </c:tx>
          <c:spPr>
            <a:solidFill>
              <a:srgbClr val="7F7B86"/>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Sheet1!$D$2:$D$19</c:f>
              <c:numCache>
                <c:formatCode>General</c:formatCode>
                <c:ptCount val="18"/>
                <c:pt idx="0">
                  <c:v>9</c:v>
                </c:pt>
                <c:pt idx="1">
                  <c:v>5</c:v>
                </c:pt>
                <c:pt idx="2">
                  <c:v>5</c:v>
                </c:pt>
                <c:pt idx="3">
                  <c:v>1</c:v>
                </c:pt>
                <c:pt idx="4">
                  <c:v>7</c:v>
                </c:pt>
                <c:pt idx="5">
                  <c:v>6</c:v>
                </c:pt>
                <c:pt idx="6">
                  <c:v>2</c:v>
                </c:pt>
                <c:pt idx="7">
                  <c:v>1</c:v>
                </c:pt>
                <c:pt idx="8">
                  <c:v>7</c:v>
                </c:pt>
                <c:pt idx="9">
                  <c:v>6</c:v>
                </c:pt>
                <c:pt idx="10">
                  <c:v>4</c:v>
                </c:pt>
                <c:pt idx="11">
                  <c:v>7</c:v>
                </c:pt>
                <c:pt idx="12">
                  <c:v>7</c:v>
                </c:pt>
                <c:pt idx="13">
                  <c:v>3</c:v>
                </c:pt>
                <c:pt idx="14">
                  <c:v>2</c:v>
                </c:pt>
                <c:pt idx="15">
                  <c:v>3</c:v>
                </c:pt>
                <c:pt idx="16">
                  <c:v>7</c:v>
                </c:pt>
                <c:pt idx="17">
                  <c:v>11</c:v>
                </c:pt>
              </c:numCache>
            </c:numRef>
          </c:val>
          <c:extLst>
            <c:ext xmlns:c16="http://schemas.microsoft.com/office/drawing/2014/chart" uri="{C3380CC4-5D6E-409C-BE32-E72D297353CC}">
              <c16:uniqueId val="{00000002-142D-4C5E-8D05-EDCD51A4CD45}"/>
            </c:ext>
          </c:extLst>
        </c:ser>
        <c:ser>
          <c:idx val="3"/>
          <c:order val="3"/>
          <c:tx>
            <c:strRef>
              <c:f>Sheet1!$E$1</c:f>
              <c:strCache>
                <c:ptCount val="1"/>
                <c:pt idx="0">
                  <c:v>系统设置</c:v>
                </c:pt>
              </c:strCache>
            </c:strRef>
          </c:tx>
          <c:spPr>
            <a:solidFill>
              <a:srgbClr val="52C7C6"/>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Sheet1!$E$2:$E$19</c:f>
              <c:numCache>
                <c:formatCode>General</c:formatCode>
                <c:ptCount val="18"/>
                <c:pt idx="0">
                  <c:v>6</c:v>
                </c:pt>
                <c:pt idx="1">
                  <c:v>22</c:v>
                </c:pt>
                <c:pt idx="2">
                  <c:v>16</c:v>
                </c:pt>
                <c:pt idx="3">
                  <c:v>5</c:v>
                </c:pt>
                <c:pt idx="4">
                  <c:v>23</c:v>
                </c:pt>
                <c:pt idx="5">
                  <c:v>3</c:v>
                </c:pt>
                <c:pt idx="6">
                  <c:v>1</c:v>
                </c:pt>
                <c:pt idx="7">
                  <c:v>2</c:v>
                </c:pt>
                <c:pt idx="8">
                  <c:v>22</c:v>
                </c:pt>
                <c:pt idx="9">
                  <c:v>18</c:v>
                </c:pt>
                <c:pt idx="10">
                  <c:v>5</c:v>
                </c:pt>
                <c:pt idx="11">
                  <c:v>8</c:v>
                </c:pt>
                <c:pt idx="12">
                  <c:v>26</c:v>
                </c:pt>
                <c:pt idx="13">
                  <c:v>8</c:v>
                </c:pt>
                <c:pt idx="14">
                  <c:v>5</c:v>
                </c:pt>
                <c:pt idx="15">
                  <c:v>2</c:v>
                </c:pt>
                <c:pt idx="16">
                  <c:v>16</c:v>
                </c:pt>
                <c:pt idx="17">
                  <c:v>11</c:v>
                </c:pt>
              </c:numCache>
            </c:numRef>
          </c:val>
          <c:extLst>
            <c:ext xmlns:c16="http://schemas.microsoft.com/office/drawing/2014/chart" uri="{C3380CC4-5D6E-409C-BE32-E72D297353CC}">
              <c16:uniqueId val="{00000003-142D-4C5E-8D05-EDCD51A4CD45}"/>
            </c:ext>
          </c:extLst>
        </c:ser>
        <c:ser>
          <c:idx val="4"/>
          <c:order val="4"/>
          <c:tx>
            <c:strRef>
              <c:f>Sheet1!$F$1</c:f>
              <c:strCache>
                <c:ptCount val="1"/>
                <c:pt idx="0">
                  <c:v>车设车控</c:v>
                </c:pt>
              </c:strCache>
            </c:strRef>
          </c:tx>
          <c:spPr>
            <a:solidFill>
              <a:srgbClr val="08AFAE"/>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Sheet1!$F$2:$F$19</c:f>
              <c:numCache>
                <c:formatCode>General</c:formatCode>
                <c:ptCount val="18"/>
                <c:pt idx="0">
                  <c:v>2</c:v>
                </c:pt>
                <c:pt idx="1">
                  <c:v>13</c:v>
                </c:pt>
                <c:pt idx="2">
                  <c:v>7</c:v>
                </c:pt>
                <c:pt idx="3">
                  <c:v>1</c:v>
                </c:pt>
                <c:pt idx="4">
                  <c:v>5</c:v>
                </c:pt>
                <c:pt idx="5">
                  <c:v>8</c:v>
                </c:pt>
                <c:pt idx="6">
                  <c:v>2</c:v>
                </c:pt>
                <c:pt idx="8">
                  <c:v>22</c:v>
                </c:pt>
                <c:pt idx="9">
                  <c:v>5</c:v>
                </c:pt>
                <c:pt idx="10">
                  <c:v>3</c:v>
                </c:pt>
                <c:pt idx="12">
                  <c:v>18</c:v>
                </c:pt>
                <c:pt idx="13">
                  <c:v>3</c:v>
                </c:pt>
                <c:pt idx="14">
                  <c:v>3</c:v>
                </c:pt>
                <c:pt idx="15">
                  <c:v>5</c:v>
                </c:pt>
                <c:pt idx="16">
                  <c:v>12</c:v>
                </c:pt>
                <c:pt idx="17">
                  <c:v>5</c:v>
                </c:pt>
              </c:numCache>
            </c:numRef>
          </c:val>
          <c:extLst>
            <c:ext xmlns:c16="http://schemas.microsoft.com/office/drawing/2014/chart" uri="{C3380CC4-5D6E-409C-BE32-E72D297353CC}">
              <c16:uniqueId val="{00000004-142D-4C5E-8D05-EDCD51A4CD45}"/>
            </c:ext>
          </c:extLst>
        </c:ser>
        <c:ser>
          <c:idx val="5"/>
          <c:order val="5"/>
          <c:tx>
            <c:strRef>
              <c:f>Sheet1!$G$1</c:f>
              <c:strCache>
                <c:ptCount val="1"/>
                <c:pt idx="0">
                  <c:v>充电与补能</c:v>
                </c:pt>
              </c:strCache>
            </c:strRef>
          </c:tx>
          <c:spPr>
            <a:solidFill>
              <a:srgbClr val="8CB9E2"/>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Sheet1!$G$2:$G$19</c:f>
              <c:numCache>
                <c:formatCode>General</c:formatCode>
                <c:ptCount val="18"/>
                <c:pt idx="4">
                  <c:v>1</c:v>
                </c:pt>
                <c:pt idx="5">
                  <c:v>3</c:v>
                </c:pt>
                <c:pt idx="8">
                  <c:v>4</c:v>
                </c:pt>
                <c:pt idx="9">
                  <c:v>1</c:v>
                </c:pt>
                <c:pt idx="10">
                  <c:v>1</c:v>
                </c:pt>
                <c:pt idx="11">
                  <c:v>1</c:v>
                </c:pt>
                <c:pt idx="12">
                  <c:v>4</c:v>
                </c:pt>
                <c:pt idx="15">
                  <c:v>1</c:v>
                </c:pt>
                <c:pt idx="16">
                  <c:v>4</c:v>
                </c:pt>
              </c:numCache>
            </c:numRef>
          </c:val>
          <c:extLst>
            <c:ext xmlns:c16="http://schemas.microsoft.com/office/drawing/2014/chart" uri="{C3380CC4-5D6E-409C-BE32-E72D297353CC}">
              <c16:uniqueId val="{00000005-142D-4C5E-8D05-EDCD51A4CD45}"/>
            </c:ext>
          </c:extLst>
        </c:ser>
        <c:ser>
          <c:idx val="6"/>
          <c:order val="6"/>
          <c:tx>
            <c:strRef>
              <c:f>Sheet1!$H$1</c:f>
              <c:strCache>
                <c:ptCount val="1"/>
                <c:pt idx="0">
                  <c:v>IOT</c:v>
                </c:pt>
              </c:strCache>
            </c:strRef>
          </c:tx>
          <c:spPr>
            <a:solidFill>
              <a:srgbClr val="418CFE"/>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Sheet1!$H$2:$H$19</c:f>
              <c:numCache>
                <c:formatCode>General</c:formatCode>
                <c:ptCount val="18"/>
                <c:pt idx="0">
                  <c:v>1</c:v>
                </c:pt>
                <c:pt idx="1">
                  <c:v>10</c:v>
                </c:pt>
                <c:pt idx="2">
                  <c:v>1</c:v>
                </c:pt>
                <c:pt idx="4">
                  <c:v>3</c:v>
                </c:pt>
                <c:pt idx="5">
                  <c:v>1</c:v>
                </c:pt>
                <c:pt idx="8">
                  <c:v>3</c:v>
                </c:pt>
                <c:pt idx="10">
                  <c:v>1</c:v>
                </c:pt>
                <c:pt idx="12">
                  <c:v>6</c:v>
                </c:pt>
                <c:pt idx="13">
                  <c:v>1</c:v>
                </c:pt>
                <c:pt idx="17">
                  <c:v>1</c:v>
                </c:pt>
              </c:numCache>
            </c:numRef>
          </c:val>
          <c:extLst>
            <c:ext xmlns:c16="http://schemas.microsoft.com/office/drawing/2014/chart" uri="{C3380CC4-5D6E-409C-BE32-E72D297353CC}">
              <c16:uniqueId val="{00000006-142D-4C5E-8D05-EDCD51A4CD45}"/>
            </c:ext>
          </c:extLst>
        </c:ser>
        <c:ser>
          <c:idx val="7"/>
          <c:order val="7"/>
          <c:tx>
            <c:strRef>
              <c:f>Sheet1!$I$1</c:f>
              <c:strCache>
                <c:ptCount val="1"/>
                <c:pt idx="0">
                  <c:v>智能驾驶</c:v>
                </c:pt>
              </c:strCache>
            </c:strRef>
          </c:tx>
          <c:spPr>
            <a:solidFill>
              <a:srgbClr val="1062C2"/>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Sheet1!$I$2:$I$19</c:f>
              <c:numCache>
                <c:formatCode>General</c:formatCode>
                <c:ptCount val="18"/>
                <c:pt idx="1">
                  <c:v>13</c:v>
                </c:pt>
                <c:pt idx="2">
                  <c:v>7</c:v>
                </c:pt>
                <c:pt idx="3">
                  <c:v>1</c:v>
                </c:pt>
                <c:pt idx="4">
                  <c:v>7</c:v>
                </c:pt>
                <c:pt idx="5">
                  <c:v>1</c:v>
                </c:pt>
                <c:pt idx="6">
                  <c:v>1</c:v>
                </c:pt>
                <c:pt idx="8">
                  <c:v>11</c:v>
                </c:pt>
                <c:pt idx="9">
                  <c:v>1</c:v>
                </c:pt>
                <c:pt idx="10">
                  <c:v>2</c:v>
                </c:pt>
                <c:pt idx="12">
                  <c:v>22</c:v>
                </c:pt>
                <c:pt idx="13">
                  <c:v>5</c:v>
                </c:pt>
                <c:pt idx="14">
                  <c:v>15</c:v>
                </c:pt>
                <c:pt idx="15">
                  <c:v>3</c:v>
                </c:pt>
                <c:pt idx="16">
                  <c:v>5</c:v>
                </c:pt>
                <c:pt idx="17">
                  <c:v>1</c:v>
                </c:pt>
              </c:numCache>
            </c:numRef>
          </c:val>
          <c:extLst>
            <c:ext xmlns:c16="http://schemas.microsoft.com/office/drawing/2014/chart" uri="{C3380CC4-5D6E-409C-BE32-E72D297353CC}">
              <c16:uniqueId val="{00000007-142D-4C5E-8D05-EDCD51A4CD45}"/>
            </c:ext>
          </c:extLst>
        </c:ser>
        <c:dLbls>
          <c:showLegendKey val="0"/>
          <c:showVal val="0"/>
          <c:showCatName val="0"/>
          <c:showSerName val="0"/>
          <c:showPercent val="0"/>
          <c:showBubbleSize val="0"/>
        </c:dLbls>
        <c:gapWidth val="150"/>
        <c:overlap val="100"/>
        <c:axId val="556598864"/>
        <c:axId val="556623888"/>
      </c:barChart>
      <c:catAx>
        <c:axId val="556598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556623888"/>
        <c:crosses val="autoZero"/>
        <c:auto val="1"/>
        <c:lblAlgn val="ctr"/>
        <c:lblOffset val="100"/>
        <c:noMultiLvlLbl val="0"/>
      </c:catAx>
      <c:valAx>
        <c:axId val="556623888"/>
        <c:scaling>
          <c:orientation val="minMax"/>
          <c:max val="150"/>
          <c:min val="0"/>
        </c:scaling>
        <c:delete val="0"/>
        <c:axPos val="l"/>
        <c:majorGridlines>
          <c:spPr>
            <a:ln w="3175" cap="flat" cmpd="sng" algn="ctr">
              <a:solidFill>
                <a:schemeClr val="bg1">
                  <a:lumMod val="8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556598864"/>
        <c:crosses val="autoZero"/>
        <c:crossBetween val="between"/>
        <c:majorUnit val="5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702664129400567"/>
          <c:y val="0.11901061109435969"/>
          <c:w val="0.33233689003669975"/>
          <c:h val="0.67173673990970717"/>
        </c:manualLayout>
      </c:layout>
      <c:pieChart>
        <c:varyColors val="1"/>
        <c:ser>
          <c:idx val="0"/>
          <c:order val="0"/>
          <c:tx>
            <c:strRef>
              <c:f>Sheet1!$B$1</c:f>
              <c:strCache>
                <c:ptCount val="1"/>
                <c:pt idx="0">
                  <c:v>汇总</c:v>
                </c:pt>
              </c:strCache>
            </c:strRef>
          </c:tx>
          <c:spPr>
            <a:ln>
              <a:noFill/>
            </a:ln>
          </c:spPr>
          <c:dPt>
            <c:idx val="0"/>
            <c:bubble3D val="0"/>
            <c:spPr>
              <a:solidFill>
                <a:srgbClr val="A6DDF5"/>
              </a:solidFill>
              <a:ln w="19050">
                <a:noFill/>
              </a:ln>
              <a:effectLst/>
            </c:spPr>
            <c:extLst>
              <c:ext xmlns:c16="http://schemas.microsoft.com/office/drawing/2014/chart" uri="{C3380CC4-5D6E-409C-BE32-E72D297353CC}">
                <c16:uniqueId val="{00000001-0C4E-0847-A7EA-0A67E72608DB}"/>
              </c:ext>
            </c:extLst>
          </c:dPt>
          <c:dPt>
            <c:idx val="1"/>
            <c:bubble3D val="0"/>
            <c:spPr>
              <a:solidFill>
                <a:srgbClr val="418CFE"/>
              </a:solidFill>
              <a:ln w="19050">
                <a:noFill/>
              </a:ln>
              <a:effectLst/>
            </c:spPr>
            <c:extLst>
              <c:ext xmlns:c16="http://schemas.microsoft.com/office/drawing/2014/chart" uri="{C3380CC4-5D6E-409C-BE32-E72D297353CC}">
                <c16:uniqueId val="{00000003-0C4E-0847-A7EA-0A67E72608DB}"/>
              </c:ext>
            </c:extLst>
          </c:dPt>
          <c:dPt>
            <c:idx val="2"/>
            <c:bubble3D val="0"/>
            <c:spPr>
              <a:solidFill>
                <a:srgbClr val="FFC000"/>
              </a:solidFill>
              <a:ln w="19050">
                <a:noFill/>
              </a:ln>
              <a:effectLst/>
            </c:spPr>
            <c:extLst>
              <c:ext xmlns:c16="http://schemas.microsoft.com/office/drawing/2014/chart" uri="{C3380CC4-5D6E-409C-BE32-E72D297353CC}">
                <c16:uniqueId val="{00000005-B3FA-4672-9175-7E86B9A79B3F}"/>
              </c:ext>
            </c:extLst>
          </c:dPt>
          <c:dLbls>
            <c:dLbl>
              <c:idx val="1"/>
              <c:layout>
                <c:manualLayout>
                  <c:x val="-0.13241810520592634"/>
                  <c:y val="2.4881020983852923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C4E-0847-A7EA-0A67E72608DB}"/>
                </c:ext>
              </c:extLst>
            </c:dLbl>
            <c:dLbl>
              <c:idx val="2"/>
              <c:delete val="1"/>
              <c:extLst>
                <c:ext xmlns:c15="http://schemas.microsoft.com/office/drawing/2012/chart" uri="{CE6537A1-D6FC-4f65-9D91-7224C49458BB}"/>
                <c:ext xmlns:c16="http://schemas.microsoft.com/office/drawing/2014/chart" uri="{C3380CC4-5D6E-409C-BE32-E72D297353CC}">
                  <c16:uniqueId val="{00000005-B3FA-4672-9175-7E86B9A79B3F}"/>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优化</c:v>
                </c:pt>
                <c:pt idx="1">
                  <c:v>新增</c:v>
                </c:pt>
                <c:pt idx="2">
                  <c:v>开放</c:v>
                </c:pt>
              </c:strCache>
            </c:strRef>
          </c:cat>
          <c:val>
            <c:numRef>
              <c:f>Sheet1!$B$2:$B$4</c:f>
              <c:numCache>
                <c:formatCode>0%</c:formatCode>
                <c:ptCount val="3"/>
                <c:pt idx="0">
                  <c:v>0.4</c:v>
                </c:pt>
                <c:pt idx="1">
                  <c:v>0.6</c:v>
                </c:pt>
                <c:pt idx="2">
                  <c:v>0</c:v>
                </c:pt>
              </c:numCache>
            </c:numRef>
          </c:val>
          <c:extLst>
            <c:ext xmlns:c16="http://schemas.microsoft.com/office/drawing/2014/chart" uri="{C3380CC4-5D6E-409C-BE32-E72D297353CC}">
              <c16:uniqueId val="{00000008-0C4E-0847-A7EA-0A67E72608DB}"/>
            </c:ext>
          </c:extLst>
        </c:ser>
        <c:dLbls>
          <c:showLegendKey val="0"/>
          <c:showVal val="0"/>
          <c:showCatName val="0"/>
          <c:showSerName val="0"/>
          <c:showPercent val="0"/>
          <c:showBubbleSize val="0"/>
          <c:showLeaderLines val="1"/>
        </c:dLbls>
        <c:firstSliceAng val="180"/>
      </c:pieChart>
      <c:spPr>
        <a:noFill/>
        <a:ln w="25400">
          <a:noFill/>
        </a:ln>
        <a:effectLst/>
      </c:spPr>
    </c:plotArea>
    <c:legend>
      <c:legendPos val="b"/>
      <c:layout>
        <c:manualLayout>
          <c:xMode val="edge"/>
          <c:yMode val="edge"/>
          <c:x val="0.20356871007204022"/>
          <c:y val="0.81121812945548855"/>
          <c:w val="0.59286224004349597"/>
          <c:h val="0.1887818705445114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NET WORTH</c:v>
                </c:pt>
              </c:strCache>
            </c:strRef>
          </c:tx>
          <c:spPr>
            <a:solidFill>
              <a:srgbClr val="418CFE"/>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语音功能</c:v>
                </c:pt>
                <c:pt idx="1">
                  <c:v>中控生态</c:v>
                </c:pt>
                <c:pt idx="2">
                  <c:v>UI／UX</c:v>
                </c:pt>
                <c:pt idx="3">
                  <c:v>用户中心</c:v>
                </c:pt>
                <c:pt idx="4">
                  <c:v>地图及其生态</c:v>
                </c:pt>
                <c:pt idx="5">
                  <c:v>中控通用设置</c:v>
                </c:pt>
                <c:pt idx="6">
                  <c:v>座椅</c:v>
                </c:pt>
                <c:pt idx="7">
                  <c:v>情景智能</c:v>
                </c:pt>
                <c:pt idx="8">
                  <c:v>语音设置</c:v>
                </c:pt>
                <c:pt idx="9">
                  <c:v>手机APP</c:v>
                </c:pt>
                <c:pt idx="10">
                  <c:v>车门/车锁</c:v>
                </c:pt>
                <c:pt idx="11">
                  <c:v>行车辅助</c:v>
                </c:pt>
                <c:pt idx="12">
                  <c:v>钥匙</c:v>
                </c:pt>
              </c:strCache>
            </c:strRef>
          </c:cat>
          <c:val>
            <c:numRef>
              <c:f>Sheet1!$B$2:$B$14</c:f>
              <c:numCache>
                <c:formatCode>General</c:formatCode>
                <c:ptCount val="13"/>
                <c:pt idx="0">
                  <c:v>13</c:v>
                </c:pt>
                <c:pt idx="1">
                  <c:v>11</c:v>
                </c:pt>
                <c:pt idx="2">
                  <c:v>6</c:v>
                </c:pt>
                <c:pt idx="3">
                  <c:v>3</c:v>
                </c:pt>
                <c:pt idx="4">
                  <c:v>2</c:v>
                </c:pt>
                <c:pt idx="5">
                  <c:v>2</c:v>
                </c:pt>
                <c:pt idx="6">
                  <c:v>2</c:v>
                </c:pt>
                <c:pt idx="7">
                  <c:v>1</c:v>
                </c:pt>
                <c:pt idx="8">
                  <c:v>1</c:v>
                </c:pt>
                <c:pt idx="9">
                  <c:v>1</c:v>
                </c:pt>
                <c:pt idx="10">
                  <c:v>1</c:v>
                </c:pt>
                <c:pt idx="11">
                  <c:v>1</c:v>
                </c:pt>
                <c:pt idx="12">
                  <c:v>1</c:v>
                </c:pt>
              </c:numCache>
            </c:numRef>
          </c:val>
          <c:extLst>
            <c:ext xmlns:c16="http://schemas.microsoft.com/office/drawing/2014/chart" uri="{C3380CC4-5D6E-409C-BE32-E72D297353CC}">
              <c16:uniqueId val="{00000000-831E-CF44-AE2D-C3D21EACCE4B}"/>
            </c:ext>
          </c:extLst>
        </c:ser>
        <c:dLbls>
          <c:showLegendKey val="0"/>
          <c:showVal val="0"/>
          <c:showCatName val="0"/>
          <c:showSerName val="0"/>
          <c:showPercent val="0"/>
          <c:showBubbleSize val="0"/>
        </c:dLbls>
        <c:gapWidth val="219"/>
        <c:overlap val="-27"/>
        <c:axId val="556612464"/>
        <c:axId val="556595056"/>
      </c:barChart>
      <c:catAx>
        <c:axId val="556612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eaVert" wrap="square" anchor="ctr" anchorCtr="1"/>
          <a:lstStyle/>
          <a:p>
            <a:pPr>
              <a:defRPr sz="800"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556595056"/>
        <c:crosses val="autoZero"/>
        <c:auto val="1"/>
        <c:lblAlgn val="ctr"/>
        <c:lblOffset val="100"/>
        <c:noMultiLvlLbl val="0"/>
      </c:catAx>
      <c:valAx>
        <c:axId val="556595056"/>
        <c:scaling>
          <c:orientation val="minMax"/>
        </c:scaling>
        <c:delete val="1"/>
        <c:axPos val="l"/>
        <c:numFmt formatCode="General" sourceLinked="1"/>
        <c:majorTickMark val="none"/>
        <c:minorTickMark val="none"/>
        <c:tickLblPos val="nextTo"/>
        <c:crossAx val="556612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702664129400567"/>
          <c:y val="0.11901061109435969"/>
          <c:w val="0.33233689003669975"/>
          <c:h val="0.67173673990970717"/>
        </c:manualLayout>
      </c:layout>
      <c:pieChart>
        <c:varyColors val="1"/>
        <c:ser>
          <c:idx val="0"/>
          <c:order val="0"/>
          <c:tx>
            <c:strRef>
              <c:f>Sheet1!$B$1</c:f>
              <c:strCache>
                <c:ptCount val="1"/>
                <c:pt idx="0">
                  <c:v>汇总</c:v>
                </c:pt>
              </c:strCache>
            </c:strRef>
          </c:tx>
          <c:spPr>
            <a:ln>
              <a:noFill/>
            </a:ln>
          </c:spPr>
          <c:dPt>
            <c:idx val="0"/>
            <c:bubble3D val="0"/>
            <c:spPr>
              <a:solidFill>
                <a:srgbClr val="A6DDF5"/>
              </a:solidFill>
              <a:ln w="19050">
                <a:noFill/>
              </a:ln>
              <a:effectLst/>
            </c:spPr>
            <c:extLst>
              <c:ext xmlns:c16="http://schemas.microsoft.com/office/drawing/2014/chart" uri="{C3380CC4-5D6E-409C-BE32-E72D297353CC}">
                <c16:uniqueId val="{00000001-0C4E-0847-A7EA-0A67E72608DB}"/>
              </c:ext>
            </c:extLst>
          </c:dPt>
          <c:dPt>
            <c:idx val="1"/>
            <c:bubble3D val="0"/>
            <c:spPr>
              <a:solidFill>
                <a:srgbClr val="418CFE"/>
              </a:solidFill>
              <a:ln w="19050">
                <a:noFill/>
              </a:ln>
              <a:effectLst/>
            </c:spPr>
            <c:extLst>
              <c:ext xmlns:c16="http://schemas.microsoft.com/office/drawing/2014/chart" uri="{C3380CC4-5D6E-409C-BE32-E72D297353CC}">
                <c16:uniqueId val="{00000003-0C4E-0847-A7EA-0A67E72608DB}"/>
              </c:ext>
            </c:extLst>
          </c:dPt>
          <c:dPt>
            <c:idx val="2"/>
            <c:bubble3D val="0"/>
            <c:spPr>
              <a:solidFill>
                <a:srgbClr val="FFC000"/>
              </a:solidFill>
              <a:ln w="19050">
                <a:noFill/>
              </a:ln>
              <a:effectLst/>
            </c:spPr>
            <c:extLst>
              <c:ext xmlns:c16="http://schemas.microsoft.com/office/drawing/2014/chart" uri="{C3380CC4-5D6E-409C-BE32-E72D297353CC}">
                <c16:uniqueId val="{00000005-3D37-4BC1-B472-7DF5F27EAAD7}"/>
              </c:ext>
            </c:extLst>
          </c:dPt>
          <c:dLbls>
            <c:dLbl>
              <c:idx val="1"/>
              <c:layout>
                <c:manualLayout>
                  <c:x val="-0.13241810520592634"/>
                  <c:y val="2.4881020983852923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C4E-0847-A7EA-0A67E72608DB}"/>
                </c:ext>
              </c:extLst>
            </c:dLbl>
            <c:dLbl>
              <c:idx val="2"/>
              <c:layout>
                <c:manualLayout>
                  <c:x val="-1.7222033437542476E-2"/>
                  <c:y val="-0.20833845606482185"/>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D37-4BC1-B472-7DF5F27EAAD7}"/>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优化</c:v>
                </c:pt>
                <c:pt idx="1">
                  <c:v>新增</c:v>
                </c:pt>
                <c:pt idx="2">
                  <c:v>开放</c:v>
                </c:pt>
              </c:strCache>
            </c:strRef>
          </c:cat>
          <c:val>
            <c:numRef>
              <c:f>Sheet1!$B$2:$B$4</c:f>
              <c:numCache>
                <c:formatCode>0%</c:formatCode>
                <c:ptCount val="3"/>
                <c:pt idx="0">
                  <c:v>0.57432432432432434</c:v>
                </c:pt>
                <c:pt idx="1">
                  <c:v>0.40990990990990989</c:v>
                </c:pt>
                <c:pt idx="2">
                  <c:v>1.5765765765765764E-2</c:v>
                </c:pt>
              </c:numCache>
            </c:numRef>
          </c:val>
          <c:extLst>
            <c:ext xmlns:c16="http://schemas.microsoft.com/office/drawing/2014/chart" uri="{C3380CC4-5D6E-409C-BE32-E72D297353CC}">
              <c16:uniqueId val="{00000008-0C4E-0847-A7EA-0A67E72608DB}"/>
            </c:ext>
          </c:extLst>
        </c:ser>
        <c:dLbls>
          <c:showLegendKey val="0"/>
          <c:showVal val="0"/>
          <c:showCatName val="0"/>
          <c:showSerName val="0"/>
          <c:showPercent val="0"/>
          <c:showBubbleSize val="0"/>
          <c:showLeaderLines val="1"/>
        </c:dLbls>
        <c:firstSliceAng val="180"/>
      </c:pieChart>
      <c:spPr>
        <a:noFill/>
        <a:ln w="25400">
          <a:noFill/>
        </a:ln>
        <a:effectLst/>
      </c:spPr>
    </c:plotArea>
    <c:legend>
      <c:legendPos val="b"/>
      <c:layout>
        <c:manualLayout>
          <c:xMode val="edge"/>
          <c:yMode val="edge"/>
          <c:x val="0.20356871007204022"/>
          <c:y val="0.81121812945548855"/>
          <c:w val="0.59286224004349597"/>
          <c:h val="0.1887818705445114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647590701391656E-2"/>
          <c:y val="8.6790185813004114E-2"/>
          <c:w val="0.91259380051202443"/>
          <c:h val="0.41177376898651802"/>
        </c:manualLayout>
      </c:layout>
      <c:barChart>
        <c:barDir val="col"/>
        <c:grouping val="clustered"/>
        <c:varyColors val="0"/>
        <c:ser>
          <c:idx val="0"/>
          <c:order val="0"/>
          <c:tx>
            <c:strRef>
              <c:f>Sheet1!$B$1</c:f>
              <c:strCache>
                <c:ptCount val="1"/>
                <c:pt idx="0">
                  <c:v>NET WORTH</c:v>
                </c:pt>
              </c:strCache>
            </c:strRef>
          </c:tx>
          <c:spPr>
            <a:solidFill>
              <a:srgbClr val="418CFE"/>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Sheet1!$A$2:$A$21</c:f>
              <c:strCache>
                <c:ptCount val="20"/>
                <c:pt idx="0">
                  <c:v>行车辅助</c:v>
                </c:pt>
                <c:pt idx="1">
                  <c:v>UI／UX</c:v>
                </c:pt>
                <c:pt idx="2">
                  <c:v>语音功能</c:v>
                </c:pt>
                <c:pt idx="3">
                  <c:v>中控生态</c:v>
                </c:pt>
                <c:pt idx="4">
                  <c:v>中控通用设置</c:v>
                </c:pt>
                <c:pt idx="5">
                  <c:v>地图及其生态</c:v>
                </c:pt>
                <c:pt idx="6">
                  <c:v>用户中心</c:v>
                </c:pt>
                <c:pt idx="7">
                  <c:v>手机APP</c:v>
                </c:pt>
                <c:pt idx="8">
                  <c:v>行车安全</c:v>
                </c:pt>
                <c:pt idx="9">
                  <c:v>HUD</c:v>
                </c:pt>
                <c:pt idx="10">
                  <c:v>情景智能</c:v>
                </c:pt>
                <c:pt idx="11">
                  <c:v>车外灯/车内灯</c:v>
                </c:pt>
                <c:pt idx="12">
                  <c:v>座椅</c:v>
                </c:pt>
                <c:pt idx="13">
                  <c:v>行车记录仪</c:v>
                </c:pt>
                <c:pt idx="14">
                  <c:v>驾驶设置</c:v>
                </c:pt>
                <c:pt idx="15">
                  <c:v>钥匙</c:v>
                </c:pt>
                <c:pt idx="16">
                  <c:v>雨刮</c:v>
                </c:pt>
                <c:pt idx="17">
                  <c:v>车门/车锁</c:v>
                </c:pt>
                <c:pt idx="18">
                  <c:v>多设备互联</c:v>
                </c:pt>
                <c:pt idx="19">
                  <c:v>仪表盘显示</c:v>
                </c:pt>
              </c:strCache>
            </c:strRef>
          </c:cat>
          <c:val>
            <c:numRef>
              <c:f>Sheet1!$B$2:$B$21</c:f>
              <c:numCache>
                <c:formatCode>General</c:formatCode>
                <c:ptCount val="20"/>
                <c:pt idx="0">
                  <c:v>90</c:v>
                </c:pt>
                <c:pt idx="1">
                  <c:v>53</c:v>
                </c:pt>
                <c:pt idx="2">
                  <c:v>44</c:v>
                </c:pt>
                <c:pt idx="3">
                  <c:v>43</c:v>
                </c:pt>
                <c:pt idx="4">
                  <c:v>33</c:v>
                </c:pt>
                <c:pt idx="5">
                  <c:v>26</c:v>
                </c:pt>
                <c:pt idx="6">
                  <c:v>15</c:v>
                </c:pt>
                <c:pt idx="7">
                  <c:v>15</c:v>
                </c:pt>
                <c:pt idx="8">
                  <c:v>12</c:v>
                </c:pt>
                <c:pt idx="9">
                  <c:v>11</c:v>
                </c:pt>
                <c:pt idx="10">
                  <c:v>10</c:v>
                </c:pt>
                <c:pt idx="11">
                  <c:v>10</c:v>
                </c:pt>
                <c:pt idx="12">
                  <c:v>9</c:v>
                </c:pt>
                <c:pt idx="13">
                  <c:v>9</c:v>
                </c:pt>
                <c:pt idx="14">
                  <c:v>8</c:v>
                </c:pt>
                <c:pt idx="15">
                  <c:v>6</c:v>
                </c:pt>
                <c:pt idx="16">
                  <c:v>6</c:v>
                </c:pt>
                <c:pt idx="17">
                  <c:v>6</c:v>
                </c:pt>
                <c:pt idx="18">
                  <c:v>5</c:v>
                </c:pt>
                <c:pt idx="19">
                  <c:v>4</c:v>
                </c:pt>
              </c:numCache>
            </c:numRef>
          </c:val>
          <c:extLst>
            <c:ext xmlns:c16="http://schemas.microsoft.com/office/drawing/2014/chart" uri="{C3380CC4-5D6E-409C-BE32-E72D297353CC}">
              <c16:uniqueId val="{00000000-831E-CF44-AE2D-C3D21EACCE4B}"/>
            </c:ext>
          </c:extLst>
        </c:ser>
        <c:dLbls>
          <c:showLegendKey val="0"/>
          <c:showVal val="0"/>
          <c:showCatName val="0"/>
          <c:showSerName val="0"/>
          <c:showPercent val="0"/>
          <c:showBubbleSize val="0"/>
        </c:dLbls>
        <c:gapWidth val="219"/>
        <c:overlap val="-27"/>
        <c:axId val="901545248"/>
        <c:axId val="901561024"/>
      </c:barChart>
      <c:catAx>
        <c:axId val="901545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eaVert" wrap="square" anchor="ctr" anchorCtr="1"/>
          <a:lstStyle/>
          <a:p>
            <a:pPr>
              <a:defRPr sz="800"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901561024"/>
        <c:crosses val="autoZero"/>
        <c:auto val="1"/>
        <c:lblAlgn val="ctr"/>
        <c:lblOffset val="100"/>
        <c:noMultiLvlLbl val="0"/>
      </c:catAx>
      <c:valAx>
        <c:axId val="901561024"/>
        <c:scaling>
          <c:orientation val="minMax"/>
        </c:scaling>
        <c:delete val="1"/>
        <c:axPos val="l"/>
        <c:numFmt formatCode="General" sourceLinked="1"/>
        <c:majorTickMark val="none"/>
        <c:minorTickMark val="none"/>
        <c:tickLblPos val="nextTo"/>
        <c:crossAx val="9015452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940618486537068E-2"/>
          <c:y val="4.5071315670926093E-2"/>
          <c:w val="0.94699911082717503"/>
          <c:h val="0.70734377967562234"/>
        </c:manualLayout>
      </c:layout>
      <c:barChart>
        <c:barDir val="col"/>
        <c:grouping val="stacked"/>
        <c:varyColors val="0"/>
        <c:ser>
          <c:idx val="0"/>
          <c:order val="0"/>
          <c:tx>
            <c:strRef>
              <c:f>Sheet1!$B$1</c:f>
              <c:strCache>
                <c:ptCount val="1"/>
                <c:pt idx="0">
                  <c:v>语音助手</c:v>
                </c:pt>
              </c:strCache>
            </c:strRef>
          </c:tx>
          <c:spPr>
            <a:solidFill>
              <a:srgbClr val="B9BAB9"/>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Sheet1!$B$2:$B$19</c:f>
              <c:numCache>
                <c:formatCode>General</c:formatCode>
                <c:ptCount val="18"/>
                <c:pt idx="0">
                  <c:v>15</c:v>
                </c:pt>
                <c:pt idx="1">
                  <c:v>26</c:v>
                </c:pt>
                <c:pt idx="2">
                  <c:v>42</c:v>
                </c:pt>
                <c:pt idx="3">
                  <c:v>6</c:v>
                </c:pt>
                <c:pt idx="4">
                  <c:v>30</c:v>
                </c:pt>
                <c:pt idx="5">
                  <c:v>12</c:v>
                </c:pt>
                <c:pt idx="6">
                  <c:v>12</c:v>
                </c:pt>
                <c:pt idx="7">
                  <c:v>9</c:v>
                </c:pt>
                <c:pt idx="8">
                  <c:v>46</c:v>
                </c:pt>
                <c:pt idx="9">
                  <c:v>4</c:v>
                </c:pt>
                <c:pt idx="10">
                  <c:v>9</c:v>
                </c:pt>
                <c:pt idx="11">
                  <c:v>20</c:v>
                </c:pt>
                <c:pt idx="12">
                  <c:v>37</c:v>
                </c:pt>
                <c:pt idx="13">
                  <c:v>9</c:v>
                </c:pt>
                <c:pt idx="14">
                  <c:v>6</c:v>
                </c:pt>
                <c:pt idx="15">
                  <c:v>17</c:v>
                </c:pt>
                <c:pt idx="16">
                  <c:v>24</c:v>
                </c:pt>
                <c:pt idx="17">
                  <c:v>25</c:v>
                </c:pt>
              </c:numCache>
            </c:numRef>
          </c:val>
          <c:extLst>
            <c:ext xmlns:c16="http://schemas.microsoft.com/office/drawing/2014/chart" uri="{C3380CC4-5D6E-409C-BE32-E72D297353CC}">
              <c16:uniqueId val="{00000000-CB41-4451-B9E3-02577CA8029E}"/>
            </c:ext>
          </c:extLst>
        </c:ser>
        <c:ser>
          <c:idx val="1"/>
          <c:order val="1"/>
          <c:tx>
            <c:strRef>
              <c:f>Sheet1!$C$1</c:f>
              <c:strCache>
                <c:ptCount val="1"/>
                <c:pt idx="0">
                  <c:v>地图导航</c:v>
                </c:pt>
              </c:strCache>
            </c:strRef>
          </c:tx>
          <c:spPr>
            <a:solidFill>
              <a:srgbClr val="90918F"/>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Sheet1!$C$2:$C$19</c:f>
              <c:numCache>
                <c:formatCode>General</c:formatCode>
                <c:ptCount val="18"/>
                <c:pt idx="0">
                  <c:v>7</c:v>
                </c:pt>
                <c:pt idx="1">
                  <c:v>2</c:v>
                </c:pt>
                <c:pt idx="2">
                  <c:v>6</c:v>
                </c:pt>
                <c:pt idx="3">
                  <c:v>5</c:v>
                </c:pt>
                <c:pt idx="4">
                  <c:v>14</c:v>
                </c:pt>
                <c:pt idx="5">
                  <c:v>14</c:v>
                </c:pt>
                <c:pt idx="6">
                  <c:v>6</c:v>
                </c:pt>
                <c:pt idx="7">
                  <c:v>4</c:v>
                </c:pt>
                <c:pt idx="8">
                  <c:v>15</c:v>
                </c:pt>
                <c:pt idx="9">
                  <c:v>15</c:v>
                </c:pt>
                <c:pt idx="10">
                  <c:v>13</c:v>
                </c:pt>
                <c:pt idx="11">
                  <c:v>13</c:v>
                </c:pt>
                <c:pt idx="12">
                  <c:v>28</c:v>
                </c:pt>
                <c:pt idx="13">
                  <c:v>1</c:v>
                </c:pt>
                <c:pt idx="14">
                  <c:v>5</c:v>
                </c:pt>
                <c:pt idx="15">
                  <c:v>18</c:v>
                </c:pt>
                <c:pt idx="16">
                  <c:v>11</c:v>
                </c:pt>
                <c:pt idx="17">
                  <c:v>20</c:v>
                </c:pt>
              </c:numCache>
            </c:numRef>
          </c:val>
          <c:extLst>
            <c:ext xmlns:c16="http://schemas.microsoft.com/office/drawing/2014/chart" uri="{C3380CC4-5D6E-409C-BE32-E72D297353CC}">
              <c16:uniqueId val="{00000001-CB41-4451-B9E3-02577CA8029E}"/>
            </c:ext>
          </c:extLst>
        </c:ser>
        <c:ser>
          <c:idx val="2"/>
          <c:order val="2"/>
          <c:tx>
            <c:strRef>
              <c:f>Sheet1!$D$1</c:f>
              <c:strCache>
                <c:ptCount val="1"/>
                <c:pt idx="0">
                  <c:v>生态应用</c:v>
                </c:pt>
              </c:strCache>
            </c:strRef>
          </c:tx>
          <c:spPr>
            <a:solidFill>
              <a:srgbClr val="76717D"/>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Sheet1!$D$2:$D$19</c:f>
              <c:numCache>
                <c:formatCode>General</c:formatCode>
                <c:ptCount val="18"/>
                <c:pt idx="0">
                  <c:v>13</c:v>
                </c:pt>
                <c:pt idx="1">
                  <c:v>7</c:v>
                </c:pt>
                <c:pt idx="2">
                  <c:v>16</c:v>
                </c:pt>
                <c:pt idx="3">
                  <c:v>9</c:v>
                </c:pt>
                <c:pt idx="4">
                  <c:v>15</c:v>
                </c:pt>
                <c:pt idx="5">
                  <c:v>24</c:v>
                </c:pt>
                <c:pt idx="6">
                  <c:v>10</c:v>
                </c:pt>
                <c:pt idx="7">
                  <c:v>9</c:v>
                </c:pt>
                <c:pt idx="8">
                  <c:v>23</c:v>
                </c:pt>
                <c:pt idx="9">
                  <c:v>10</c:v>
                </c:pt>
                <c:pt idx="10">
                  <c:v>10</c:v>
                </c:pt>
                <c:pt idx="11">
                  <c:v>11</c:v>
                </c:pt>
                <c:pt idx="12">
                  <c:v>37</c:v>
                </c:pt>
                <c:pt idx="13">
                  <c:v>16</c:v>
                </c:pt>
                <c:pt idx="14">
                  <c:v>12</c:v>
                </c:pt>
                <c:pt idx="15">
                  <c:v>12</c:v>
                </c:pt>
                <c:pt idx="16">
                  <c:v>13</c:v>
                </c:pt>
                <c:pt idx="17">
                  <c:v>14</c:v>
                </c:pt>
              </c:numCache>
            </c:numRef>
          </c:val>
          <c:extLst>
            <c:ext xmlns:c16="http://schemas.microsoft.com/office/drawing/2014/chart" uri="{C3380CC4-5D6E-409C-BE32-E72D297353CC}">
              <c16:uniqueId val="{00000002-CB41-4451-B9E3-02577CA8029E}"/>
            </c:ext>
          </c:extLst>
        </c:ser>
        <c:ser>
          <c:idx val="3"/>
          <c:order val="3"/>
          <c:tx>
            <c:strRef>
              <c:f>Sheet1!$E$1</c:f>
              <c:strCache>
                <c:ptCount val="1"/>
                <c:pt idx="0">
                  <c:v>系统设置</c:v>
                </c:pt>
              </c:strCache>
            </c:strRef>
          </c:tx>
          <c:spPr>
            <a:solidFill>
              <a:srgbClr val="52C7C6"/>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Sheet1!$E$2:$E$19</c:f>
              <c:numCache>
                <c:formatCode>General</c:formatCode>
                <c:ptCount val="18"/>
                <c:pt idx="0">
                  <c:v>19</c:v>
                </c:pt>
                <c:pt idx="1">
                  <c:v>18</c:v>
                </c:pt>
                <c:pt idx="2">
                  <c:v>39</c:v>
                </c:pt>
                <c:pt idx="3">
                  <c:v>15</c:v>
                </c:pt>
                <c:pt idx="4">
                  <c:v>27</c:v>
                </c:pt>
                <c:pt idx="5">
                  <c:v>27</c:v>
                </c:pt>
                <c:pt idx="6">
                  <c:v>29</c:v>
                </c:pt>
                <c:pt idx="7">
                  <c:v>14</c:v>
                </c:pt>
                <c:pt idx="8">
                  <c:v>52</c:v>
                </c:pt>
                <c:pt idx="9">
                  <c:v>24</c:v>
                </c:pt>
                <c:pt idx="10">
                  <c:v>42</c:v>
                </c:pt>
                <c:pt idx="11">
                  <c:v>81</c:v>
                </c:pt>
                <c:pt idx="12">
                  <c:v>47</c:v>
                </c:pt>
                <c:pt idx="13">
                  <c:v>15</c:v>
                </c:pt>
                <c:pt idx="14">
                  <c:v>15</c:v>
                </c:pt>
                <c:pt idx="15">
                  <c:v>16</c:v>
                </c:pt>
                <c:pt idx="16">
                  <c:v>46</c:v>
                </c:pt>
                <c:pt idx="17">
                  <c:v>55</c:v>
                </c:pt>
              </c:numCache>
            </c:numRef>
          </c:val>
          <c:extLst>
            <c:ext xmlns:c16="http://schemas.microsoft.com/office/drawing/2014/chart" uri="{C3380CC4-5D6E-409C-BE32-E72D297353CC}">
              <c16:uniqueId val="{00000003-CB41-4451-B9E3-02577CA8029E}"/>
            </c:ext>
          </c:extLst>
        </c:ser>
        <c:ser>
          <c:idx val="4"/>
          <c:order val="4"/>
          <c:tx>
            <c:strRef>
              <c:f>Sheet1!$F$1</c:f>
              <c:strCache>
                <c:ptCount val="1"/>
                <c:pt idx="0">
                  <c:v>车设车控</c:v>
                </c:pt>
              </c:strCache>
            </c:strRef>
          </c:tx>
          <c:spPr>
            <a:solidFill>
              <a:srgbClr val="00ADAB"/>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Sheet1!$F$2:$F$19</c:f>
              <c:numCache>
                <c:formatCode>General</c:formatCode>
                <c:ptCount val="18"/>
                <c:pt idx="0">
                  <c:v>18</c:v>
                </c:pt>
                <c:pt idx="1">
                  <c:v>25</c:v>
                </c:pt>
                <c:pt idx="2">
                  <c:v>56</c:v>
                </c:pt>
                <c:pt idx="3">
                  <c:v>36</c:v>
                </c:pt>
                <c:pt idx="4">
                  <c:v>38</c:v>
                </c:pt>
                <c:pt idx="5">
                  <c:v>40</c:v>
                </c:pt>
                <c:pt idx="6">
                  <c:v>30</c:v>
                </c:pt>
                <c:pt idx="7">
                  <c:v>15</c:v>
                </c:pt>
                <c:pt idx="8">
                  <c:v>53</c:v>
                </c:pt>
                <c:pt idx="9">
                  <c:v>30</c:v>
                </c:pt>
                <c:pt idx="10">
                  <c:v>55</c:v>
                </c:pt>
                <c:pt idx="11">
                  <c:v>61</c:v>
                </c:pt>
                <c:pt idx="12">
                  <c:v>57</c:v>
                </c:pt>
                <c:pt idx="13">
                  <c:v>8</c:v>
                </c:pt>
                <c:pt idx="14">
                  <c:v>28</c:v>
                </c:pt>
                <c:pt idx="15">
                  <c:v>19</c:v>
                </c:pt>
                <c:pt idx="16">
                  <c:v>43</c:v>
                </c:pt>
                <c:pt idx="17">
                  <c:v>53</c:v>
                </c:pt>
              </c:numCache>
            </c:numRef>
          </c:val>
          <c:extLst>
            <c:ext xmlns:c16="http://schemas.microsoft.com/office/drawing/2014/chart" uri="{C3380CC4-5D6E-409C-BE32-E72D297353CC}">
              <c16:uniqueId val="{00000004-CB41-4451-B9E3-02577CA8029E}"/>
            </c:ext>
          </c:extLst>
        </c:ser>
        <c:ser>
          <c:idx val="5"/>
          <c:order val="5"/>
          <c:tx>
            <c:strRef>
              <c:f>Sheet1!$G$1</c:f>
              <c:strCache>
                <c:ptCount val="1"/>
                <c:pt idx="0">
                  <c:v>充电与补能</c:v>
                </c:pt>
              </c:strCache>
            </c:strRef>
          </c:tx>
          <c:spPr>
            <a:solidFill>
              <a:srgbClr val="8CB9E2"/>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Sheet1!$G$2:$G$19</c:f>
              <c:numCache>
                <c:formatCode>General</c:formatCode>
                <c:ptCount val="18"/>
                <c:pt idx="0">
                  <c:v>8</c:v>
                </c:pt>
                <c:pt idx="1">
                  <c:v>3</c:v>
                </c:pt>
                <c:pt idx="2">
                  <c:v>1</c:v>
                </c:pt>
                <c:pt idx="3">
                  <c:v>4</c:v>
                </c:pt>
                <c:pt idx="4">
                  <c:v>2</c:v>
                </c:pt>
                <c:pt idx="5">
                  <c:v>1</c:v>
                </c:pt>
                <c:pt idx="6">
                  <c:v>3</c:v>
                </c:pt>
                <c:pt idx="7">
                  <c:v>1</c:v>
                </c:pt>
                <c:pt idx="9">
                  <c:v>7</c:v>
                </c:pt>
                <c:pt idx="10">
                  <c:v>5</c:v>
                </c:pt>
                <c:pt idx="11">
                  <c:v>7</c:v>
                </c:pt>
                <c:pt idx="12">
                  <c:v>2</c:v>
                </c:pt>
                <c:pt idx="13">
                  <c:v>1</c:v>
                </c:pt>
                <c:pt idx="14">
                  <c:v>2</c:v>
                </c:pt>
                <c:pt idx="15">
                  <c:v>6</c:v>
                </c:pt>
                <c:pt idx="16">
                  <c:v>3</c:v>
                </c:pt>
                <c:pt idx="17">
                  <c:v>3</c:v>
                </c:pt>
              </c:numCache>
            </c:numRef>
          </c:val>
          <c:extLst>
            <c:ext xmlns:c16="http://schemas.microsoft.com/office/drawing/2014/chart" uri="{C3380CC4-5D6E-409C-BE32-E72D297353CC}">
              <c16:uniqueId val="{00000005-CB41-4451-B9E3-02577CA8029E}"/>
            </c:ext>
          </c:extLst>
        </c:ser>
        <c:ser>
          <c:idx val="6"/>
          <c:order val="6"/>
          <c:tx>
            <c:strRef>
              <c:f>Sheet1!$H$1</c:f>
              <c:strCache>
                <c:ptCount val="1"/>
                <c:pt idx="0">
                  <c:v>IOT</c:v>
                </c:pt>
              </c:strCache>
            </c:strRef>
          </c:tx>
          <c:spPr>
            <a:solidFill>
              <a:srgbClr val="3384FE"/>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Sheet1!$H$2:$H$19</c:f>
              <c:numCache>
                <c:formatCode>General</c:formatCode>
                <c:ptCount val="18"/>
                <c:pt idx="0">
                  <c:v>3</c:v>
                </c:pt>
                <c:pt idx="1">
                  <c:v>3</c:v>
                </c:pt>
                <c:pt idx="2">
                  <c:v>11</c:v>
                </c:pt>
                <c:pt idx="3">
                  <c:v>1</c:v>
                </c:pt>
                <c:pt idx="4">
                  <c:v>2</c:v>
                </c:pt>
                <c:pt idx="5">
                  <c:v>3</c:v>
                </c:pt>
                <c:pt idx="6">
                  <c:v>9</c:v>
                </c:pt>
                <c:pt idx="7">
                  <c:v>7</c:v>
                </c:pt>
                <c:pt idx="8">
                  <c:v>15</c:v>
                </c:pt>
                <c:pt idx="9">
                  <c:v>5</c:v>
                </c:pt>
                <c:pt idx="10">
                  <c:v>13</c:v>
                </c:pt>
                <c:pt idx="11">
                  <c:v>12</c:v>
                </c:pt>
                <c:pt idx="12">
                  <c:v>8</c:v>
                </c:pt>
                <c:pt idx="14">
                  <c:v>7</c:v>
                </c:pt>
                <c:pt idx="15">
                  <c:v>7</c:v>
                </c:pt>
                <c:pt idx="16">
                  <c:v>12</c:v>
                </c:pt>
                <c:pt idx="17">
                  <c:v>12</c:v>
                </c:pt>
              </c:numCache>
            </c:numRef>
          </c:val>
          <c:extLst>
            <c:ext xmlns:c16="http://schemas.microsoft.com/office/drawing/2014/chart" uri="{C3380CC4-5D6E-409C-BE32-E72D297353CC}">
              <c16:uniqueId val="{00000006-CB41-4451-B9E3-02577CA8029E}"/>
            </c:ext>
          </c:extLst>
        </c:ser>
        <c:ser>
          <c:idx val="7"/>
          <c:order val="7"/>
          <c:tx>
            <c:strRef>
              <c:f>Sheet1!$I$1</c:f>
              <c:strCache>
                <c:ptCount val="1"/>
                <c:pt idx="0">
                  <c:v>智能驾驶</c:v>
                </c:pt>
              </c:strCache>
            </c:strRef>
          </c:tx>
          <c:spPr>
            <a:solidFill>
              <a:srgbClr val="1264C3"/>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Sheet1!$I$2:$I$19</c:f>
              <c:numCache>
                <c:formatCode>General</c:formatCode>
                <c:ptCount val="18"/>
                <c:pt idx="0">
                  <c:v>6</c:v>
                </c:pt>
                <c:pt idx="1">
                  <c:v>15</c:v>
                </c:pt>
                <c:pt idx="2">
                  <c:v>53</c:v>
                </c:pt>
                <c:pt idx="3">
                  <c:v>38</c:v>
                </c:pt>
                <c:pt idx="4">
                  <c:v>16</c:v>
                </c:pt>
                <c:pt idx="5">
                  <c:v>51</c:v>
                </c:pt>
                <c:pt idx="6">
                  <c:v>54</c:v>
                </c:pt>
                <c:pt idx="7">
                  <c:v>21</c:v>
                </c:pt>
                <c:pt idx="8">
                  <c:v>30</c:v>
                </c:pt>
                <c:pt idx="9">
                  <c:v>19</c:v>
                </c:pt>
                <c:pt idx="10">
                  <c:v>64</c:v>
                </c:pt>
                <c:pt idx="11">
                  <c:v>63</c:v>
                </c:pt>
                <c:pt idx="12">
                  <c:v>51</c:v>
                </c:pt>
                <c:pt idx="13">
                  <c:v>36</c:v>
                </c:pt>
                <c:pt idx="14">
                  <c:v>82</c:v>
                </c:pt>
                <c:pt idx="15">
                  <c:v>35</c:v>
                </c:pt>
                <c:pt idx="16">
                  <c:v>115</c:v>
                </c:pt>
                <c:pt idx="17">
                  <c:v>71</c:v>
                </c:pt>
              </c:numCache>
            </c:numRef>
          </c:val>
          <c:extLst>
            <c:ext xmlns:c16="http://schemas.microsoft.com/office/drawing/2014/chart" uri="{C3380CC4-5D6E-409C-BE32-E72D297353CC}">
              <c16:uniqueId val="{00000007-CB41-4451-B9E3-02577CA8029E}"/>
            </c:ext>
          </c:extLst>
        </c:ser>
        <c:dLbls>
          <c:showLegendKey val="0"/>
          <c:showVal val="0"/>
          <c:showCatName val="0"/>
          <c:showSerName val="0"/>
          <c:showPercent val="0"/>
          <c:showBubbleSize val="0"/>
        </c:dLbls>
        <c:gapWidth val="150"/>
        <c:overlap val="100"/>
        <c:axId val="901543616"/>
        <c:axId val="901544704"/>
      </c:barChart>
      <c:catAx>
        <c:axId val="9015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901544704"/>
        <c:crosses val="autoZero"/>
        <c:auto val="1"/>
        <c:lblAlgn val="ctr"/>
        <c:lblOffset val="100"/>
        <c:noMultiLvlLbl val="0"/>
      </c:catAx>
      <c:valAx>
        <c:axId val="901544704"/>
        <c:scaling>
          <c:orientation val="minMax"/>
          <c:max val="400"/>
        </c:scaling>
        <c:delete val="0"/>
        <c:axPos val="l"/>
        <c:majorGridlines>
          <c:spPr>
            <a:ln w="3175" cap="flat" cmpd="sng" algn="ctr">
              <a:solidFill>
                <a:schemeClr val="bg1">
                  <a:lumMod val="8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901543616"/>
        <c:crosses val="autoZero"/>
        <c:crossBetween val="between"/>
        <c:majorUnit val="1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702664129400567"/>
          <c:y val="0.11901061109435969"/>
          <c:w val="0.33233689003669975"/>
          <c:h val="0.67173673990970717"/>
        </c:manualLayout>
      </c:layout>
      <c:pieChart>
        <c:varyColors val="1"/>
        <c:ser>
          <c:idx val="0"/>
          <c:order val="0"/>
          <c:tx>
            <c:strRef>
              <c:f>Sheet1!$B$1</c:f>
              <c:strCache>
                <c:ptCount val="1"/>
                <c:pt idx="0">
                  <c:v>汇总</c:v>
                </c:pt>
              </c:strCache>
            </c:strRef>
          </c:tx>
          <c:spPr>
            <a:ln>
              <a:noFill/>
            </a:ln>
          </c:spPr>
          <c:dPt>
            <c:idx val="0"/>
            <c:bubble3D val="0"/>
            <c:spPr>
              <a:solidFill>
                <a:srgbClr val="A6DDF5"/>
              </a:solidFill>
              <a:ln w="19050">
                <a:noFill/>
              </a:ln>
              <a:effectLst/>
            </c:spPr>
            <c:extLst>
              <c:ext xmlns:c16="http://schemas.microsoft.com/office/drawing/2014/chart" uri="{C3380CC4-5D6E-409C-BE32-E72D297353CC}">
                <c16:uniqueId val="{00000001-0C4E-0847-A7EA-0A67E72608DB}"/>
              </c:ext>
            </c:extLst>
          </c:dPt>
          <c:dPt>
            <c:idx val="1"/>
            <c:bubble3D val="0"/>
            <c:spPr>
              <a:solidFill>
                <a:srgbClr val="418CFE"/>
              </a:solidFill>
              <a:ln w="19050">
                <a:noFill/>
              </a:ln>
              <a:effectLst/>
            </c:spPr>
            <c:extLst>
              <c:ext xmlns:c16="http://schemas.microsoft.com/office/drawing/2014/chart" uri="{C3380CC4-5D6E-409C-BE32-E72D297353CC}">
                <c16:uniqueId val="{00000003-0C4E-0847-A7EA-0A67E72608DB}"/>
              </c:ext>
            </c:extLst>
          </c:dPt>
          <c:dPt>
            <c:idx val="2"/>
            <c:bubble3D val="0"/>
            <c:spPr>
              <a:solidFill>
                <a:srgbClr val="FFC000"/>
              </a:solidFill>
              <a:ln w="19050">
                <a:noFill/>
              </a:ln>
              <a:effectLst/>
            </c:spPr>
            <c:extLst>
              <c:ext xmlns:c16="http://schemas.microsoft.com/office/drawing/2014/chart" uri="{C3380CC4-5D6E-409C-BE32-E72D297353CC}">
                <c16:uniqueId val="{00000005-DD3E-4B4D-9D84-435D733C4E43}"/>
              </c:ext>
            </c:extLst>
          </c:dPt>
          <c:dLbls>
            <c:dLbl>
              <c:idx val="1"/>
              <c:layout>
                <c:manualLayout>
                  <c:x val="-0.13241810520592634"/>
                  <c:y val="2.4881020983852923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C4E-0847-A7EA-0A67E72608DB}"/>
                </c:ext>
              </c:extLst>
            </c:dLbl>
            <c:dLbl>
              <c:idx val="2"/>
              <c:layout>
                <c:manualLayout>
                  <c:x val="-1.7222033437542476E-2"/>
                  <c:y val="-0.20833845606482185"/>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D3E-4B4D-9D84-435D733C4E43}"/>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优化</c:v>
                </c:pt>
                <c:pt idx="1">
                  <c:v>新增</c:v>
                </c:pt>
                <c:pt idx="2">
                  <c:v>开放</c:v>
                </c:pt>
              </c:strCache>
            </c:strRef>
          </c:cat>
          <c:val>
            <c:numRef>
              <c:f>Sheet1!$B$2:$B$4</c:f>
              <c:numCache>
                <c:formatCode>0%</c:formatCode>
                <c:ptCount val="3"/>
                <c:pt idx="0">
                  <c:v>0.62450592885375489</c:v>
                </c:pt>
                <c:pt idx="1">
                  <c:v>0.35968379446640314</c:v>
                </c:pt>
                <c:pt idx="2">
                  <c:v>1.5810276679841896E-2</c:v>
                </c:pt>
              </c:numCache>
            </c:numRef>
          </c:val>
          <c:extLst>
            <c:ext xmlns:c16="http://schemas.microsoft.com/office/drawing/2014/chart" uri="{C3380CC4-5D6E-409C-BE32-E72D297353CC}">
              <c16:uniqueId val="{00000008-0C4E-0847-A7EA-0A67E72608DB}"/>
            </c:ext>
          </c:extLst>
        </c:ser>
        <c:dLbls>
          <c:showLegendKey val="0"/>
          <c:showVal val="0"/>
          <c:showCatName val="0"/>
          <c:showSerName val="0"/>
          <c:showPercent val="0"/>
          <c:showBubbleSize val="0"/>
          <c:showLeaderLines val="1"/>
        </c:dLbls>
        <c:firstSliceAng val="180"/>
      </c:pieChart>
      <c:spPr>
        <a:noFill/>
        <a:ln w="25400">
          <a:noFill/>
        </a:ln>
        <a:effectLst/>
      </c:spPr>
    </c:plotArea>
    <c:legend>
      <c:legendPos val="b"/>
      <c:layout>
        <c:manualLayout>
          <c:xMode val="edge"/>
          <c:yMode val="edge"/>
          <c:x val="0.20356871007204022"/>
          <c:y val="0.81121812945548855"/>
          <c:w val="0.59286224004349597"/>
          <c:h val="0.1887818705445114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NET WORTH</c:v>
                </c:pt>
              </c:strCache>
            </c:strRef>
          </c:tx>
          <c:spPr>
            <a:solidFill>
              <a:srgbClr val="418CFE"/>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Sheet1!$A$2:$A$21</c:f>
              <c:strCache>
                <c:ptCount val="20"/>
                <c:pt idx="0">
                  <c:v>行车辅助</c:v>
                </c:pt>
                <c:pt idx="1">
                  <c:v>UI／UX</c:v>
                </c:pt>
                <c:pt idx="2">
                  <c:v>语音功能</c:v>
                </c:pt>
                <c:pt idx="3">
                  <c:v>中控通用设置</c:v>
                </c:pt>
                <c:pt idx="4">
                  <c:v>地图及其生态</c:v>
                </c:pt>
                <c:pt idx="5">
                  <c:v>中控生态</c:v>
                </c:pt>
                <c:pt idx="6">
                  <c:v>车外灯/车内灯</c:v>
                </c:pt>
                <c:pt idx="7">
                  <c:v>用户中心</c:v>
                </c:pt>
                <c:pt idx="8">
                  <c:v>行车安全</c:v>
                </c:pt>
                <c:pt idx="9">
                  <c:v>雨刮</c:v>
                </c:pt>
                <c:pt idx="10">
                  <c:v>手机APP</c:v>
                </c:pt>
                <c:pt idx="11">
                  <c:v>情景智能</c:v>
                </c:pt>
                <c:pt idx="12">
                  <c:v>HUD</c:v>
                </c:pt>
                <c:pt idx="13">
                  <c:v>行车记录仪</c:v>
                </c:pt>
                <c:pt idx="14">
                  <c:v>方向盘</c:v>
                </c:pt>
                <c:pt idx="15">
                  <c:v>充电与补能</c:v>
                </c:pt>
                <c:pt idx="16">
                  <c:v>驾驶设置</c:v>
                </c:pt>
                <c:pt idx="17">
                  <c:v>后视镜</c:v>
                </c:pt>
                <c:pt idx="18">
                  <c:v>座椅</c:v>
                </c:pt>
                <c:pt idx="19">
                  <c:v>车门/车锁</c:v>
                </c:pt>
              </c:strCache>
            </c:strRef>
          </c:cat>
          <c:val>
            <c:numRef>
              <c:f>Sheet1!$B$2:$B$21</c:f>
              <c:numCache>
                <c:formatCode>General</c:formatCode>
                <c:ptCount val="20"/>
                <c:pt idx="0">
                  <c:v>64</c:v>
                </c:pt>
                <c:pt idx="1">
                  <c:v>26</c:v>
                </c:pt>
                <c:pt idx="2">
                  <c:v>25</c:v>
                </c:pt>
                <c:pt idx="3">
                  <c:v>20</c:v>
                </c:pt>
                <c:pt idx="4">
                  <c:v>20</c:v>
                </c:pt>
                <c:pt idx="5">
                  <c:v>12</c:v>
                </c:pt>
                <c:pt idx="6">
                  <c:v>8</c:v>
                </c:pt>
                <c:pt idx="7">
                  <c:v>7</c:v>
                </c:pt>
                <c:pt idx="8">
                  <c:v>7</c:v>
                </c:pt>
                <c:pt idx="9">
                  <c:v>6</c:v>
                </c:pt>
                <c:pt idx="10">
                  <c:v>6</c:v>
                </c:pt>
                <c:pt idx="11">
                  <c:v>5</c:v>
                </c:pt>
                <c:pt idx="12">
                  <c:v>5</c:v>
                </c:pt>
                <c:pt idx="13">
                  <c:v>4</c:v>
                </c:pt>
                <c:pt idx="14">
                  <c:v>3</c:v>
                </c:pt>
                <c:pt idx="15">
                  <c:v>3</c:v>
                </c:pt>
                <c:pt idx="16">
                  <c:v>3</c:v>
                </c:pt>
                <c:pt idx="17">
                  <c:v>3</c:v>
                </c:pt>
                <c:pt idx="18">
                  <c:v>3</c:v>
                </c:pt>
                <c:pt idx="19">
                  <c:v>3</c:v>
                </c:pt>
              </c:numCache>
            </c:numRef>
          </c:val>
          <c:extLst>
            <c:ext xmlns:c16="http://schemas.microsoft.com/office/drawing/2014/chart" uri="{C3380CC4-5D6E-409C-BE32-E72D297353CC}">
              <c16:uniqueId val="{00000000-831E-CF44-AE2D-C3D21EACCE4B}"/>
            </c:ext>
          </c:extLst>
        </c:ser>
        <c:dLbls>
          <c:showLegendKey val="0"/>
          <c:showVal val="0"/>
          <c:showCatName val="0"/>
          <c:showSerName val="0"/>
          <c:showPercent val="0"/>
          <c:showBubbleSize val="0"/>
        </c:dLbls>
        <c:gapWidth val="219"/>
        <c:overlap val="-27"/>
        <c:axId val="901569184"/>
        <c:axId val="901572448"/>
      </c:barChart>
      <c:catAx>
        <c:axId val="901569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eaVert" wrap="square" anchor="ctr" anchorCtr="1"/>
          <a:lstStyle/>
          <a:p>
            <a:pPr>
              <a:defRPr sz="800"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901572448"/>
        <c:crosses val="autoZero"/>
        <c:auto val="1"/>
        <c:lblAlgn val="ctr"/>
        <c:lblOffset val="100"/>
        <c:noMultiLvlLbl val="0"/>
      </c:catAx>
      <c:valAx>
        <c:axId val="901572448"/>
        <c:scaling>
          <c:orientation val="minMax"/>
        </c:scaling>
        <c:delete val="1"/>
        <c:axPos val="l"/>
        <c:numFmt formatCode="General" sourceLinked="1"/>
        <c:majorTickMark val="none"/>
        <c:minorTickMark val="none"/>
        <c:tickLblPos val="nextTo"/>
        <c:crossAx val="9015691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940618486537068E-2"/>
          <c:y val="4.5071315670926093E-2"/>
          <c:w val="0.94699911082717503"/>
          <c:h val="0.70734377967562234"/>
        </c:manualLayout>
      </c:layout>
      <c:barChart>
        <c:barDir val="col"/>
        <c:grouping val="stacked"/>
        <c:varyColors val="0"/>
        <c:ser>
          <c:idx val="0"/>
          <c:order val="0"/>
          <c:tx>
            <c:strRef>
              <c:f>Sheet1!$B$1</c:f>
              <c:strCache>
                <c:ptCount val="1"/>
                <c:pt idx="0">
                  <c:v>语音助手</c:v>
                </c:pt>
              </c:strCache>
            </c:strRef>
          </c:tx>
          <c:spPr>
            <a:solidFill>
              <a:srgbClr val="BEBFBE"/>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Sheet1!$B$2:$B$19</c:f>
              <c:numCache>
                <c:formatCode>General</c:formatCode>
                <c:ptCount val="18"/>
                <c:pt idx="0">
                  <c:v>10</c:v>
                </c:pt>
                <c:pt idx="1">
                  <c:v>23</c:v>
                </c:pt>
                <c:pt idx="2">
                  <c:v>17</c:v>
                </c:pt>
                <c:pt idx="3">
                  <c:v>7</c:v>
                </c:pt>
                <c:pt idx="4">
                  <c:v>17</c:v>
                </c:pt>
                <c:pt idx="5">
                  <c:v>11</c:v>
                </c:pt>
                <c:pt idx="6">
                  <c:v>16</c:v>
                </c:pt>
                <c:pt idx="7">
                  <c:v>12</c:v>
                </c:pt>
                <c:pt idx="8">
                  <c:v>34</c:v>
                </c:pt>
                <c:pt idx="9">
                  <c:v>16</c:v>
                </c:pt>
                <c:pt idx="10">
                  <c:v>19</c:v>
                </c:pt>
                <c:pt idx="11">
                  <c:v>8</c:v>
                </c:pt>
                <c:pt idx="12">
                  <c:v>38</c:v>
                </c:pt>
                <c:pt idx="13">
                  <c:v>6</c:v>
                </c:pt>
                <c:pt idx="14">
                  <c:v>37</c:v>
                </c:pt>
                <c:pt idx="15">
                  <c:v>18</c:v>
                </c:pt>
                <c:pt idx="16">
                  <c:v>38</c:v>
                </c:pt>
                <c:pt idx="17">
                  <c:v>7</c:v>
                </c:pt>
              </c:numCache>
            </c:numRef>
          </c:val>
          <c:extLst>
            <c:ext xmlns:c16="http://schemas.microsoft.com/office/drawing/2014/chart" uri="{C3380CC4-5D6E-409C-BE32-E72D297353CC}">
              <c16:uniqueId val="{00000000-6F3E-4AD2-B61F-F03AA1976E2B}"/>
            </c:ext>
          </c:extLst>
        </c:ser>
        <c:ser>
          <c:idx val="1"/>
          <c:order val="1"/>
          <c:tx>
            <c:strRef>
              <c:f>Sheet1!$C$1</c:f>
              <c:strCache>
                <c:ptCount val="1"/>
                <c:pt idx="0">
                  <c:v>地图导航</c:v>
                </c:pt>
              </c:strCache>
            </c:strRef>
          </c:tx>
          <c:spPr>
            <a:solidFill>
              <a:srgbClr val="989997"/>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Sheet1!$C$2:$C$19</c:f>
              <c:numCache>
                <c:formatCode>General</c:formatCode>
                <c:ptCount val="18"/>
                <c:pt idx="1">
                  <c:v>13</c:v>
                </c:pt>
                <c:pt idx="2">
                  <c:v>3</c:v>
                </c:pt>
                <c:pt idx="3">
                  <c:v>15</c:v>
                </c:pt>
                <c:pt idx="4">
                  <c:v>5</c:v>
                </c:pt>
                <c:pt idx="5">
                  <c:v>17</c:v>
                </c:pt>
                <c:pt idx="6">
                  <c:v>5</c:v>
                </c:pt>
                <c:pt idx="7">
                  <c:v>6</c:v>
                </c:pt>
                <c:pt idx="8">
                  <c:v>14</c:v>
                </c:pt>
                <c:pt idx="9">
                  <c:v>5</c:v>
                </c:pt>
                <c:pt idx="10">
                  <c:v>15</c:v>
                </c:pt>
                <c:pt idx="11">
                  <c:v>7</c:v>
                </c:pt>
                <c:pt idx="12">
                  <c:v>13</c:v>
                </c:pt>
                <c:pt idx="13">
                  <c:v>1</c:v>
                </c:pt>
                <c:pt idx="14">
                  <c:v>17</c:v>
                </c:pt>
                <c:pt idx="15">
                  <c:v>6</c:v>
                </c:pt>
                <c:pt idx="16">
                  <c:v>28</c:v>
                </c:pt>
                <c:pt idx="17">
                  <c:v>4</c:v>
                </c:pt>
              </c:numCache>
            </c:numRef>
          </c:val>
          <c:extLst>
            <c:ext xmlns:c16="http://schemas.microsoft.com/office/drawing/2014/chart" uri="{C3380CC4-5D6E-409C-BE32-E72D297353CC}">
              <c16:uniqueId val="{00000001-6F3E-4AD2-B61F-F03AA1976E2B}"/>
            </c:ext>
          </c:extLst>
        </c:ser>
        <c:ser>
          <c:idx val="2"/>
          <c:order val="2"/>
          <c:tx>
            <c:strRef>
              <c:f>Sheet1!$D$1</c:f>
              <c:strCache>
                <c:ptCount val="1"/>
                <c:pt idx="0">
                  <c:v>生态应用</c:v>
                </c:pt>
              </c:strCache>
            </c:strRef>
          </c:tx>
          <c:spPr>
            <a:solidFill>
              <a:srgbClr val="7F7B86"/>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Sheet1!$D$2:$D$19</c:f>
              <c:numCache>
                <c:formatCode>General</c:formatCode>
                <c:ptCount val="18"/>
                <c:pt idx="0">
                  <c:v>7</c:v>
                </c:pt>
                <c:pt idx="1">
                  <c:v>18</c:v>
                </c:pt>
                <c:pt idx="2">
                  <c:v>22</c:v>
                </c:pt>
                <c:pt idx="3">
                  <c:v>19</c:v>
                </c:pt>
                <c:pt idx="4">
                  <c:v>15</c:v>
                </c:pt>
                <c:pt idx="5">
                  <c:v>9</c:v>
                </c:pt>
                <c:pt idx="6">
                  <c:v>9</c:v>
                </c:pt>
                <c:pt idx="7">
                  <c:v>22</c:v>
                </c:pt>
                <c:pt idx="8">
                  <c:v>15</c:v>
                </c:pt>
                <c:pt idx="9">
                  <c:v>7</c:v>
                </c:pt>
                <c:pt idx="10">
                  <c:v>20</c:v>
                </c:pt>
                <c:pt idx="11">
                  <c:v>21</c:v>
                </c:pt>
                <c:pt idx="12">
                  <c:v>32</c:v>
                </c:pt>
                <c:pt idx="13">
                  <c:v>8</c:v>
                </c:pt>
                <c:pt idx="14">
                  <c:v>28</c:v>
                </c:pt>
                <c:pt idx="15">
                  <c:v>15</c:v>
                </c:pt>
                <c:pt idx="16">
                  <c:v>24</c:v>
                </c:pt>
                <c:pt idx="17">
                  <c:v>21</c:v>
                </c:pt>
              </c:numCache>
            </c:numRef>
          </c:val>
          <c:extLst>
            <c:ext xmlns:c16="http://schemas.microsoft.com/office/drawing/2014/chart" uri="{C3380CC4-5D6E-409C-BE32-E72D297353CC}">
              <c16:uniqueId val="{00000002-6F3E-4AD2-B61F-F03AA1976E2B}"/>
            </c:ext>
          </c:extLst>
        </c:ser>
        <c:ser>
          <c:idx val="3"/>
          <c:order val="3"/>
          <c:tx>
            <c:strRef>
              <c:f>Sheet1!$E$1</c:f>
              <c:strCache>
                <c:ptCount val="1"/>
                <c:pt idx="0">
                  <c:v>系统设置</c:v>
                </c:pt>
              </c:strCache>
            </c:strRef>
          </c:tx>
          <c:spPr>
            <a:solidFill>
              <a:srgbClr val="52C7C6"/>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Sheet1!$E$2:$E$19</c:f>
              <c:numCache>
                <c:formatCode>General</c:formatCode>
                <c:ptCount val="18"/>
                <c:pt idx="0">
                  <c:v>10</c:v>
                </c:pt>
                <c:pt idx="1">
                  <c:v>43</c:v>
                </c:pt>
                <c:pt idx="2">
                  <c:v>34</c:v>
                </c:pt>
                <c:pt idx="3">
                  <c:v>41</c:v>
                </c:pt>
                <c:pt idx="4">
                  <c:v>39</c:v>
                </c:pt>
                <c:pt idx="5">
                  <c:v>26</c:v>
                </c:pt>
                <c:pt idx="6">
                  <c:v>40</c:v>
                </c:pt>
                <c:pt idx="7">
                  <c:v>37</c:v>
                </c:pt>
                <c:pt idx="8">
                  <c:v>84</c:v>
                </c:pt>
                <c:pt idx="9">
                  <c:v>28</c:v>
                </c:pt>
                <c:pt idx="10">
                  <c:v>70</c:v>
                </c:pt>
                <c:pt idx="11">
                  <c:v>47</c:v>
                </c:pt>
                <c:pt idx="12">
                  <c:v>68</c:v>
                </c:pt>
                <c:pt idx="13">
                  <c:v>13</c:v>
                </c:pt>
                <c:pt idx="14">
                  <c:v>80</c:v>
                </c:pt>
                <c:pt idx="15">
                  <c:v>31</c:v>
                </c:pt>
                <c:pt idx="16">
                  <c:v>74</c:v>
                </c:pt>
                <c:pt idx="17">
                  <c:v>38</c:v>
                </c:pt>
              </c:numCache>
            </c:numRef>
          </c:val>
          <c:extLst>
            <c:ext xmlns:c16="http://schemas.microsoft.com/office/drawing/2014/chart" uri="{C3380CC4-5D6E-409C-BE32-E72D297353CC}">
              <c16:uniqueId val="{00000003-6F3E-4AD2-B61F-F03AA1976E2B}"/>
            </c:ext>
          </c:extLst>
        </c:ser>
        <c:ser>
          <c:idx val="4"/>
          <c:order val="4"/>
          <c:tx>
            <c:strRef>
              <c:f>Sheet1!$F$1</c:f>
              <c:strCache>
                <c:ptCount val="1"/>
                <c:pt idx="0">
                  <c:v>车设车控</c:v>
                </c:pt>
              </c:strCache>
            </c:strRef>
          </c:tx>
          <c:spPr>
            <a:solidFill>
              <a:srgbClr val="08AFAE"/>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Sheet1!$F$2:$F$19</c:f>
              <c:numCache>
                <c:formatCode>General</c:formatCode>
                <c:ptCount val="18"/>
                <c:pt idx="0">
                  <c:v>4</c:v>
                </c:pt>
                <c:pt idx="1">
                  <c:v>39</c:v>
                </c:pt>
                <c:pt idx="2">
                  <c:v>33</c:v>
                </c:pt>
                <c:pt idx="3">
                  <c:v>32</c:v>
                </c:pt>
                <c:pt idx="4">
                  <c:v>16</c:v>
                </c:pt>
                <c:pt idx="5">
                  <c:v>30</c:v>
                </c:pt>
                <c:pt idx="6">
                  <c:v>23</c:v>
                </c:pt>
                <c:pt idx="7">
                  <c:v>37</c:v>
                </c:pt>
                <c:pt idx="8">
                  <c:v>74</c:v>
                </c:pt>
                <c:pt idx="9">
                  <c:v>17</c:v>
                </c:pt>
                <c:pt idx="10">
                  <c:v>59</c:v>
                </c:pt>
                <c:pt idx="11">
                  <c:v>49</c:v>
                </c:pt>
                <c:pt idx="12">
                  <c:v>89</c:v>
                </c:pt>
                <c:pt idx="13">
                  <c:v>41</c:v>
                </c:pt>
                <c:pt idx="14">
                  <c:v>100</c:v>
                </c:pt>
                <c:pt idx="15">
                  <c:v>34</c:v>
                </c:pt>
                <c:pt idx="16">
                  <c:v>96</c:v>
                </c:pt>
                <c:pt idx="17">
                  <c:v>36</c:v>
                </c:pt>
              </c:numCache>
            </c:numRef>
          </c:val>
          <c:extLst>
            <c:ext xmlns:c16="http://schemas.microsoft.com/office/drawing/2014/chart" uri="{C3380CC4-5D6E-409C-BE32-E72D297353CC}">
              <c16:uniqueId val="{00000004-6F3E-4AD2-B61F-F03AA1976E2B}"/>
            </c:ext>
          </c:extLst>
        </c:ser>
        <c:ser>
          <c:idx val="5"/>
          <c:order val="5"/>
          <c:tx>
            <c:strRef>
              <c:f>Sheet1!$G$1</c:f>
              <c:strCache>
                <c:ptCount val="1"/>
                <c:pt idx="0">
                  <c:v>充电与补能</c:v>
                </c:pt>
              </c:strCache>
            </c:strRef>
          </c:tx>
          <c:spPr>
            <a:solidFill>
              <a:srgbClr val="8CB9E2"/>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Sheet1!$G$2:$G$19</c:f>
              <c:numCache>
                <c:formatCode>General</c:formatCode>
                <c:ptCount val="18"/>
                <c:pt idx="1">
                  <c:v>7</c:v>
                </c:pt>
                <c:pt idx="2">
                  <c:v>6</c:v>
                </c:pt>
                <c:pt idx="3">
                  <c:v>1</c:v>
                </c:pt>
                <c:pt idx="5">
                  <c:v>5</c:v>
                </c:pt>
                <c:pt idx="6">
                  <c:v>2</c:v>
                </c:pt>
                <c:pt idx="7">
                  <c:v>3</c:v>
                </c:pt>
                <c:pt idx="8">
                  <c:v>8</c:v>
                </c:pt>
                <c:pt idx="9">
                  <c:v>3</c:v>
                </c:pt>
                <c:pt idx="10">
                  <c:v>5</c:v>
                </c:pt>
                <c:pt idx="11">
                  <c:v>9</c:v>
                </c:pt>
                <c:pt idx="12">
                  <c:v>11</c:v>
                </c:pt>
                <c:pt idx="13">
                  <c:v>6</c:v>
                </c:pt>
                <c:pt idx="14">
                  <c:v>9</c:v>
                </c:pt>
                <c:pt idx="15">
                  <c:v>6</c:v>
                </c:pt>
                <c:pt idx="16">
                  <c:v>9</c:v>
                </c:pt>
              </c:numCache>
            </c:numRef>
          </c:val>
          <c:extLst>
            <c:ext xmlns:c16="http://schemas.microsoft.com/office/drawing/2014/chart" uri="{C3380CC4-5D6E-409C-BE32-E72D297353CC}">
              <c16:uniqueId val="{00000005-6F3E-4AD2-B61F-F03AA1976E2B}"/>
            </c:ext>
          </c:extLst>
        </c:ser>
        <c:ser>
          <c:idx val="6"/>
          <c:order val="6"/>
          <c:tx>
            <c:strRef>
              <c:f>Sheet1!$H$1</c:f>
              <c:strCache>
                <c:ptCount val="1"/>
                <c:pt idx="0">
                  <c:v>IOT</c:v>
                </c:pt>
              </c:strCache>
            </c:strRef>
          </c:tx>
          <c:spPr>
            <a:solidFill>
              <a:srgbClr val="418CFE"/>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Sheet1!$H$2:$H$19</c:f>
              <c:numCache>
                <c:formatCode>General</c:formatCode>
                <c:ptCount val="18"/>
                <c:pt idx="0">
                  <c:v>6</c:v>
                </c:pt>
                <c:pt idx="1">
                  <c:v>4</c:v>
                </c:pt>
                <c:pt idx="2">
                  <c:v>4</c:v>
                </c:pt>
                <c:pt idx="3">
                  <c:v>2</c:v>
                </c:pt>
                <c:pt idx="4">
                  <c:v>4</c:v>
                </c:pt>
                <c:pt idx="5">
                  <c:v>6</c:v>
                </c:pt>
                <c:pt idx="6">
                  <c:v>7</c:v>
                </c:pt>
                <c:pt idx="7">
                  <c:v>13</c:v>
                </c:pt>
                <c:pt idx="8">
                  <c:v>18</c:v>
                </c:pt>
                <c:pt idx="9">
                  <c:v>4</c:v>
                </c:pt>
                <c:pt idx="10">
                  <c:v>11</c:v>
                </c:pt>
                <c:pt idx="11">
                  <c:v>18</c:v>
                </c:pt>
                <c:pt idx="12">
                  <c:v>20</c:v>
                </c:pt>
                <c:pt idx="13">
                  <c:v>4</c:v>
                </c:pt>
                <c:pt idx="14">
                  <c:v>22</c:v>
                </c:pt>
                <c:pt idx="15">
                  <c:v>10</c:v>
                </c:pt>
                <c:pt idx="16">
                  <c:v>15</c:v>
                </c:pt>
                <c:pt idx="17">
                  <c:v>10</c:v>
                </c:pt>
              </c:numCache>
            </c:numRef>
          </c:val>
          <c:extLst>
            <c:ext xmlns:c16="http://schemas.microsoft.com/office/drawing/2014/chart" uri="{C3380CC4-5D6E-409C-BE32-E72D297353CC}">
              <c16:uniqueId val="{00000006-6F3E-4AD2-B61F-F03AA1976E2B}"/>
            </c:ext>
          </c:extLst>
        </c:ser>
        <c:ser>
          <c:idx val="7"/>
          <c:order val="7"/>
          <c:tx>
            <c:strRef>
              <c:f>Sheet1!$I$1</c:f>
              <c:strCache>
                <c:ptCount val="1"/>
                <c:pt idx="0">
                  <c:v>智能驾驶</c:v>
                </c:pt>
              </c:strCache>
            </c:strRef>
          </c:tx>
          <c:spPr>
            <a:solidFill>
              <a:srgbClr val="0C60C1"/>
            </a:solidFill>
            <a:ln>
              <a:noFill/>
            </a:ln>
            <a:effectLst/>
          </c:spPr>
          <c:invertIfNegative val="0"/>
          <c:cat>
            <c:strRef>
              <c:f>Sheet1!$A$2:$A$19</c:f>
              <c:strCache>
                <c:ptCount val="18"/>
                <c:pt idx="0">
                  <c:v>01月</c:v>
                </c:pt>
                <c:pt idx="1">
                  <c:v>02月</c:v>
                </c:pt>
                <c:pt idx="2">
                  <c:v>03月</c:v>
                </c:pt>
                <c:pt idx="3">
                  <c:v>04月</c:v>
                </c:pt>
                <c:pt idx="4">
                  <c:v>05月</c:v>
                </c:pt>
                <c:pt idx="5">
                  <c:v>06月</c:v>
                </c:pt>
                <c:pt idx="6">
                  <c:v>07月</c:v>
                </c:pt>
                <c:pt idx="7">
                  <c:v>08月</c:v>
                </c:pt>
                <c:pt idx="8">
                  <c:v>09月</c:v>
                </c:pt>
                <c:pt idx="9">
                  <c:v>10月</c:v>
                </c:pt>
                <c:pt idx="10">
                  <c:v>11月</c:v>
                </c:pt>
                <c:pt idx="11">
                  <c:v>12月</c:v>
                </c:pt>
                <c:pt idx="12">
                  <c:v>01月</c:v>
                </c:pt>
                <c:pt idx="13">
                  <c:v>02月</c:v>
                </c:pt>
                <c:pt idx="14">
                  <c:v>03月</c:v>
                </c:pt>
                <c:pt idx="15">
                  <c:v>04月</c:v>
                </c:pt>
                <c:pt idx="16">
                  <c:v>05月</c:v>
                </c:pt>
                <c:pt idx="17">
                  <c:v>06月</c:v>
                </c:pt>
              </c:strCache>
            </c:strRef>
          </c:cat>
          <c:val>
            <c:numRef>
              <c:f>Sheet1!$I$2:$I$19</c:f>
              <c:numCache>
                <c:formatCode>General</c:formatCode>
                <c:ptCount val="18"/>
                <c:pt idx="0">
                  <c:v>5</c:v>
                </c:pt>
                <c:pt idx="1">
                  <c:v>22</c:v>
                </c:pt>
                <c:pt idx="2">
                  <c:v>28</c:v>
                </c:pt>
                <c:pt idx="3">
                  <c:v>29</c:v>
                </c:pt>
                <c:pt idx="4">
                  <c:v>3</c:v>
                </c:pt>
                <c:pt idx="5">
                  <c:v>22</c:v>
                </c:pt>
                <c:pt idx="6">
                  <c:v>39</c:v>
                </c:pt>
                <c:pt idx="7">
                  <c:v>12</c:v>
                </c:pt>
                <c:pt idx="8">
                  <c:v>43</c:v>
                </c:pt>
                <c:pt idx="9">
                  <c:v>7</c:v>
                </c:pt>
                <c:pt idx="10">
                  <c:v>48</c:v>
                </c:pt>
                <c:pt idx="11">
                  <c:v>39</c:v>
                </c:pt>
                <c:pt idx="12">
                  <c:v>34</c:v>
                </c:pt>
                <c:pt idx="13">
                  <c:v>19</c:v>
                </c:pt>
                <c:pt idx="14">
                  <c:v>75</c:v>
                </c:pt>
                <c:pt idx="15">
                  <c:v>35</c:v>
                </c:pt>
                <c:pt idx="16">
                  <c:v>32</c:v>
                </c:pt>
                <c:pt idx="17">
                  <c:v>30</c:v>
                </c:pt>
              </c:numCache>
            </c:numRef>
          </c:val>
          <c:extLst>
            <c:ext xmlns:c16="http://schemas.microsoft.com/office/drawing/2014/chart" uri="{C3380CC4-5D6E-409C-BE32-E72D297353CC}">
              <c16:uniqueId val="{00000007-6F3E-4AD2-B61F-F03AA1976E2B}"/>
            </c:ext>
          </c:extLst>
        </c:ser>
        <c:dLbls>
          <c:showLegendKey val="0"/>
          <c:showVal val="0"/>
          <c:showCatName val="0"/>
          <c:showSerName val="0"/>
          <c:showPercent val="0"/>
          <c:showBubbleSize val="0"/>
        </c:dLbls>
        <c:gapWidth val="150"/>
        <c:overlap val="100"/>
        <c:axId val="901556128"/>
        <c:axId val="901557760"/>
      </c:barChart>
      <c:catAx>
        <c:axId val="901556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901557760"/>
        <c:crosses val="autoZero"/>
        <c:auto val="1"/>
        <c:lblAlgn val="ctr"/>
        <c:lblOffset val="100"/>
        <c:noMultiLvlLbl val="0"/>
      </c:catAx>
      <c:valAx>
        <c:axId val="901557760"/>
        <c:scaling>
          <c:orientation val="minMax"/>
        </c:scaling>
        <c:delete val="0"/>
        <c:axPos val="l"/>
        <c:majorGridlines>
          <c:spPr>
            <a:ln w="3175" cap="flat" cmpd="sng" algn="ctr">
              <a:solidFill>
                <a:schemeClr val="bg1">
                  <a:lumMod val="85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901556128"/>
        <c:crosses val="autoZero"/>
        <c:crossBetween val="between"/>
        <c:majorUnit val="1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legend>
    <c:plotVisOnly val="1"/>
    <c:dispBlanksAs val="gap"/>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702664129400567"/>
          <c:y val="0.11901061109435969"/>
          <c:w val="0.33233689003669975"/>
          <c:h val="0.67173673990970717"/>
        </c:manualLayout>
      </c:layout>
      <c:pieChart>
        <c:varyColors val="1"/>
        <c:ser>
          <c:idx val="0"/>
          <c:order val="0"/>
          <c:tx>
            <c:strRef>
              <c:f>Sheet1!$B$1</c:f>
              <c:strCache>
                <c:ptCount val="1"/>
                <c:pt idx="0">
                  <c:v>汇总</c:v>
                </c:pt>
              </c:strCache>
            </c:strRef>
          </c:tx>
          <c:spPr>
            <a:ln>
              <a:noFill/>
            </a:ln>
          </c:spPr>
          <c:dPt>
            <c:idx val="0"/>
            <c:bubble3D val="0"/>
            <c:spPr>
              <a:solidFill>
                <a:srgbClr val="A6DDF5"/>
              </a:solidFill>
              <a:ln w="19050">
                <a:noFill/>
              </a:ln>
              <a:effectLst/>
            </c:spPr>
            <c:extLst>
              <c:ext xmlns:c16="http://schemas.microsoft.com/office/drawing/2014/chart" uri="{C3380CC4-5D6E-409C-BE32-E72D297353CC}">
                <c16:uniqueId val="{00000001-0C4E-0847-A7EA-0A67E72608DB}"/>
              </c:ext>
            </c:extLst>
          </c:dPt>
          <c:dPt>
            <c:idx val="1"/>
            <c:bubble3D val="0"/>
            <c:spPr>
              <a:solidFill>
                <a:srgbClr val="418CFE"/>
              </a:solidFill>
              <a:ln w="19050">
                <a:noFill/>
              </a:ln>
              <a:effectLst/>
            </c:spPr>
            <c:extLst>
              <c:ext xmlns:c16="http://schemas.microsoft.com/office/drawing/2014/chart" uri="{C3380CC4-5D6E-409C-BE32-E72D297353CC}">
                <c16:uniqueId val="{00000003-0C4E-0847-A7EA-0A67E72608DB}"/>
              </c:ext>
            </c:extLst>
          </c:dPt>
          <c:dPt>
            <c:idx val="2"/>
            <c:bubble3D val="0"/>
            <c:spPr>
              <a:solidFill>
                <a:srgbClr val="FFC000"/>
              </a:solidFill>
              <a:ln w="19050">
                <a:noFill/>
              </a:ln>
              <a:effectLst/>
            </c:spPr>
            <c:extLst>
              <c:ext xmlns:c16="http://schemas.microsoft.com/office/drawing/2014/chart" uri="{C3380CC4-5D6E-409C-BE32-E72D297353CC}">
                <c16:uniqueId val="{00000005-1B7B-449C-9B74-47E30FE42E2E}"/>
              </c:ext>
            </c:extLst>
          </c:dPt>
          <c:dLbls>
            <c:dLbl>
              <c:idx val="1"/>
              <c:layout>
                <c:manualLayout>
                  <c:x val="-0.13241810520592634"/>
                  <c:y val="2.4881020983852923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C4E-0847-A7EA-0A67E72608DB}"/>
                </c:ext>
              </c:extLst>
            </c:dLbl>
            <c:dLbl>
              <c:idx val="2"/>
              <c:layout>
                <c:manualLayout>
                  <c:x val="-1.7222033437542476E-2"/>
                  <c:y val="-0.20833845606482185"/>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B7B-449C-9B74-47E30FE42E2E}"/>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优化</c:v>
                </c:pt>
                <c:pt idx="1">
                  <c:v>新增</c:v>
                </c:pt>
                <c:pt idx="2">
                  <c:v>开放</c:v>
                </c:pt>
              </c:strCache>
            </c:strRef>
          </c:cat>
          <c:val>
            <c:numRef>
              <c:f>Sheet1!$B$2:$B$4</c:f>
              <c:numCache>
                <c:formatCode>0%</c:formatCode>
                <c:ptCount val="3"/>
                <c:pt idx="0">
                  <c:v>0.54109589041095896</c:v>
                </c:pt>
                <c:pt idx="1">
                  <c:v>0.43835616438356162</c:v>
                </c:pt>
                <c:pt idx="2">
                  <c:v>2.0547945205479451E-2</c:v>
                </c:pt>
              </c:numCache>
            </c:numRef>
          </c:val>
          <c:extLst>
            <c:ext xmlns:c16="http://schemas.microsoft.com/office/drawing/2014/chart" uri="{C3380CC4-5D6E-409C-BE32-E72D297353CC}">
              <c16:uniqueId val="{00000008-0C4E-0847-A7EA-0A67E72608DB}"/>
            </c:ext>
          </c:extLst>
        </c:ser>
        <c:dLbls>
          <c:showLegendKey val="0"/>
          <c:showVal val="0"/>
          <c:showCatName val="0"/>
          <c:showSerName val="0"/>
          <c:showPercent val="0"/>
          <c:showBubbleSize val="0"/>
          <c:showLeaderLines val="1"/>
        </c:dLbls>
        <c:firstSliceAng val="180"/>
      </c:pieChart>
      <c:spPr>
        <a:noFill/>
        <a:ln w="25400">
          <a:noFill/>
        </a:ln>
        <a:effectLst/>
      </c:spPr>
    </c:plotArea>
    <c:legend>
      <c:legendPos val="b"/>
      <c:layout>
        <c:manualLayout>
          <c:xMode val="edge"/>
          <c:yMode val="edge"/>
          <c:x val="0.20356871007204022"/>
          <c:y val="0.81121812945548855"/>
          <c:w val="0.59286224004349597"/>
          <c:h val="0.1887818705445114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NET WORTH</c:v>
                </c:pt>
              </c:strCache>
            </c:strRef>
          </c:tx>
          <c:spPr>
            <a:solidFill>
              <a:srgbClr val="418CFE"/>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Sheet1!$A$2:$A$21</c:f>
              <c:strCache>
                <c:ptCount val="20"/>
                <c:pt idx="0">
                  <c:v>行车辅助</c:v>
                </c:pt>
                <c:pt idx="1">
                  <c:v>UI／UX</c:v>
                </c:pt>
                <c:pt idx="2">
                  <c:v>中控生态</c:v>
                </c:pt>
                <c:pt idx="3">
                  <c:v>中控通用设置</c:v>
                </c:pt>
                <c:pt idx="4">
                  <c:v>手机APP</c:v>
                </c:pt>
                <c:pt idx="5">
                  <c:v>语音功能</c:v>
                </c:pt>
                <c:pt idx="6">
                  <c:v>HUD</c:v>
                </c:pt>
                <c:pt idx="7">
                  <c:v>驾驶设置</c:v>
                </c:pt>
                <c:pt idx="8">
                  <c:v>行车记录仪</c:v>
                </c:pt>
                <c:pt idx="9">
                  <c:v>用户中心</c:v>
                </c:pt>
                <c:pt idx="10">
                  <c:v>行车安全</c:v>
                </c:pt>
                <c:pt idx="11">
                  <c:v>座椅</c:v>
                </c:pt>
                <c:pt idx="12">
                  <c:v>地图及其生态</c:v>
                </c:pt>
                <c:pt idx="13">
                  <c:v>仪表盘显示</c:v>
                </c:pt>
                <c:pt idx="14">
                  <c:v>情景智能</c:v>
                </c:pt>
                <c:pt idx="15">
                  <c:v>多设备互联</c:v>
                </c:pt>
                <c:pt idx="16">
                  <c:v>车外灯/车内灯</c:v>
                </c:pt>
                <c:pt idx="17">
                  <c:v>钥匙</c:v>
                </c:pt>
                <c:pt idx="18">
                  <c:v>车门/车锁</c:v>
                </c:pt>
                <c:pt idx="19">
                  <c:v>副驾生态</c:v>
                </c:pt>
              </c:strCache>
            </c:strRef>
          </c:cat>
          <c:val>
            <c:numRef>
              <c:f>Sheet1!$B$2:$B$21</c:f>
              <c:numCache>
                <c:formatCode>General</c:formatCode>
                <c:ptCount val="20"/>
                <c:pt idx="0">
                  <c:v>25</c:v>
                </c:pt>
                <c:pt idx="1">
                  <c:v>21</c:v>
                </c:pt>
                <c:pt idx="2">
                  <c:v>20</c:v>
                </c:pt>
                <c:pt idx="3">
                  <c:v>11</c:v>
                </c:pt>
                <c:pt idx="4">
                  <c:v>8</c:v>
                </c:pt>
                <c:pt idx="5">
                  <c:v>6</c:v>
                </c:pt>
                <c:pt idx="6">
                  <c:v>6</c:v>
                </c:pt>
                <c:pt idx="7">
                  <c:v>5</c:v>
                </c:pt>
                <c:pt idx="8">
                  <c:v>5</c:v>
                </c:pt>
                <c:pt idx="9">
                  <c:v>5</c:v>
                </c:pt>
                <c:pt idx="10">
                  <c:v>5</c:v>
                </c:pt>
                <c:pt idx="11">
                  <c:v>4</c:v>
                </c:pt>
                <c:pt idx="12">
                  <c:v>4</c:v>
                </c:pt>
                <c:pt idx="13">
                  <c:v>4</c:v>
                </c:pt>
                <c:pt idx="14">
                  <c:v>4</c:v>
                </c:pt>
                <c:pt idx="15">
                  <c:v>2</c:v>
                </c:pt>
                <c:pt idx="16">
                  <c:v>2</c:v>
                </c:pt>
                <c:pt idx="17">
                  <c:v>2</c:v>
                </c:pt>
                <c:pt idx="18">
                  <c:v>2</c:v>
                </c:pt>
                <c:pt idx="19">
                  <c:v>1</c:v>
                </c:pt>
              </c:numCache>
            </c:numRef>
          </c:val>
          <c:extLst>
            <c:ext xmlns:c16="http://schemas.microsoft.com/office/drawing/2014/chart" uri="{C3380CC4-5D6E-409C-BE32-E72D297353CC}">
              <c16:uniqueId val="{00000000-831E-CF44-AE2D-C3D21EACCE4B}"/>
            </c:ext>
          </c:extLst>
        </c:ser>
        <c:dLbls>
          <c:showLegendKey val="0"/>
          <c:showVal val="0"/>
          <c:showCatName val="0"/>
          <c:showSerName val="0"/>
          <c:showPercent val="0"/>
          <c:showBubbleSize val="0"/>
        </c:dLbls>
        <c:gapWidth val="219"/>
        <c:overlap val="-27"/>
        <c:axId val="556613008"/>
        <c:axId val="556625520"/>
      </c:barChart>
      <c:catAx>
        <c:axId val="556613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eaVert" wrap="square" anchor="ctr" anchorCtr="1"/>
          <a:lstStyle/>
          <a:p>
            <a:pPr>
              <a:defRPr sz="800" b="0" i="0" u="none" strike="noStrike" kern="1200" baseline="0">
                <a:solidFill>
                  <a:schemeClr val="tx1">
                    <a:lumMod val="65000"/>
                    <a:lumOff val="3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crossAx val="556625520"/>
        <c:crosses val="autoZero"/>
        <c:auto val="1"/>
        <c:lblAlgn val="ctr"/>
        <c:lblOffset val="100"/>
        <c:noMultiLvlLbl val="0"/>
      </c:catAx>
      <c:valAx>
        <c:axId val="556625520"/>
        <c:scaling>
          <c:orientation val="minMax"/>
        </c:scaling>
        <c:delete val="1"/>
        <c:axPos val="l"/>
        <c:numFmt formatCode="General" sourceLinked="1"/>
        <c:majorTickMark val="none"/>
        <c:minorTickMark val="none"/>
        <c:tickLblPos val="nextTo"/>
        <c:crossAx val="55661300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04387AF-99EF-D64A-9FEF-46616E34113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4" name="页脚占位符 3">
            <a:extLst>
              <a:ext uri="{FF2B5EF4-FFF2-40B4-BE49-F238E27FC236}">
                <a16:creationId xmlns:a16="http://schemas.microsoft.com/office/drawing/2014/main" id="{983A28CD-D9E6-B44C-83C0-CD3D065F2C9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EF80967D-6035-A346-834F-88AB5D1FE7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E7AB-1A52-4A46-B0D6-CDAEF0E1B81C}" type="slidenum">
              <a:rPr kumimoji="1" lang="zh-CN" altLang="en-US" smtClean="0"/>
              <a:t>‹#›</a:t>
            </a:fld>
            <a:endParaRPr kumimoji="1" lang="zh-CN" altLang="en-US"/>
          </a:p>
        </p:txBody>
      </p:sp>
    </p:spTree>
    <p:extLst>
      <p:ext uri="{BB962C8B-B14F-4D97-AF65-F5344CB8AC3E}">
        <p14:creationId xmlns:p14="http://schemas.microsoft.com/office/powerpoint/2010/main" val="10296837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3CB5B5-BA42-443B-8F8D-779B259F3FB4}" type="datetimeFigureOut">
              <a:rPr lang="zh-CN" altLang="en-US" smtClean="0"/>
              <a:t>2024/7/19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24E9A7-9EE4-4F55-AF23-FE6672A9D6ED}" type="slidenum">
              <a:rPr lang="zh-CN" altLang="en-US" smtClean="0"/>
              <a:t>‹#›</a:t>
            </a:fld>
            <a:endParaRPr lang="zh-CN" altLang="en-US"/>
          </a:p>
        </p:txBody>
      </p:sp>
    </p:spTree>
    <p:extLst>
      <p:ext uri="{BB962C8B-B14F-4D97-AF65-F5344CB8AC3E}">
        <p14:creationId xmlns:p14="http://schemas.microsoft.com/office/powerpoint/2010/main" val="2873464419"/>
      </p:ext>
    </p:extLst>
  </p:cSld>
  <p:clrMap bg1="lt1" tx1="dk1" bg2="lt2" tx2="dk2" accent1="accent1" accent2="accent2" accent3="accent3" accent4="accent4" accent5="accent5" accent6="accent6" hlink="hlink" folHlink="folHlink"/>
  <p:notesStyle>
    <a:lvl1pPr marL="0" algn="l" defTabSz="914296" rtl="0" eaLnBrk="1" latinLnBrk="0" hangingPunct="1">
      <a:defRPr sz="1200" kern="1200">
        <a:solidFill>
          <a:schemeClr val="tx1"/>
        </a:solidFill>
        <a:latin typeface="+mn-lt"/>
        <a:ea typeface="+mn-ea"/>
        <a:cs typeface="+mn-cs"/>
      </a:defRPr>
    </a:lvl1pPr>
    <a:lvl2pPr marL="457147" algn="l" defTabSz="914296" rtl="0" eaLnBrk="1" latinLnBrk="0" hangingPunct="1">
      <a:defRPr sz="1200" kern="1200">
        <a:solidFill>
          <a:schemeClr val="tx1"/>
        </a:solidFill>
        <a:latin typeface="+mn-lt"/>
        <a:ea typeface="+mn-ea"/>
        <a:cs typeface="+mn-cs"/>
      </a:defRPr>
    </a:lvl2pPr>
    <a:lvl3pPr marL="914296" algn="l" defTabSz="914296" rtl="0" eaLnBrk="1" latinLnBrk="0" hangingPunct="1">
      <a:defRPr sz="1200" kern="1200">
        <a:solidFill>
          <a:schemeClr val="tx1"/>
        </a:solidFill>
        <a:latin typeface="+mn-lt"/>
        <a:ea typeface="+mn-ea"/>
        <a:cs typeface="+mn-cs"/>
      </a:defRPr>
    </a:lvl3pPr>
    <a:lvl4pPr marL="1371443" algn="l" defTabSz="914296" rtl="0" eaLnBrk="1" latinLnBrk="0" hangingPunct="1">
      <a:defRPr sz="1200" kern="1200">
        <a:solidFill>
          <a:schemeClr val="tx1"/>
        </a:solidFill>
        <a:latin typeface="+mn-lt"/>
        <a:ea typeface="+mn-ea"/>
        <a:cs typeface="+mn-cs"/>
      </a:defRPr>
    </a:lvl4pPr>
    <a:lvl5pPr marL="1828592" algn="l" defTabSz="914296" rtl="0" eaLnBrk="1" latinLnBrk="0" hangingPunct="1">
      <a:defRPr sz="1200" kern="1200">
        <a:solidFill>
          <a:schemeClr val="tx1"/>
        </a:solidFill>
        <a:latin typeface="+mn-lt"/>
        <a:ea typeface="+mn-ea"/>
        <a:cs typeface="+mn-cs"/>
      </a:defRPr>
    </a:lvl5pPr>
    <a:lvl6pPr marL="2285739" algn="l" defTabSz="914296" rtl="0" eaLnBrk="1" latinLnBrk="0" hangingPunct="1">
      <a:defRPr sz="1200" kern="1200">
        <a:solidFill>
          <a:schemeClr val="tx1"/>
        </a:solidFill>
        <a:latin typeface="+mn-lt"/>
        <a:ea typeface="+mn-ea"/>
        <a:cs typeface="+mn-cs"/>
      </a:defRPr>
    </a:lvl6pPr>
    <a:lvl7pPr marL="2742886" algn="l" defTabSz="914296" rtl="0" eaLnBrk="1" latinLnBrk="0" hangingPunct="1">
      <a:defRPr sz="1200" kern="1200">
        <a:solidFill>
          <a:schemeClr val="tx1"/>
        </a:solidFill>
        <a:latin typeface="+mn-lt"/>
        <a:ea typeface="+mn-ea"/>
        <a:cs typeface="+mn-cs"/>
      </a:defRPr>
    </a:lvl7pPr>
    <a:lvl8pPr marL="3200035" algn="l" defTabSz="914296" rtl="0" eaLnBrk="1" latinLnBrk="0" hangingPunct="1">
      <a:defRPr sz="1200" kern="1200">
        <a:solidFill>
          <a:schemeClr val="tx1"/>
        </a:solidFill>
        <a:latin typeface="+mn-lt"/>
        <a:ea typeface="+mn-ea"/>
        <a:cs typeface="+mn-cs"/>
      </a:defRPr>
    </a:lvl8pPr>
    <a:lvl9pPr marL="3657182"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t>1</a:t>
            </a:fld>
            <a:endParaRPr lang="zh-CN" altLang="en-US"/>
          </a:p>
        </p:txBody>
      </p:sp>
    </p:spTree>
    <p:extLst>
      <p:ext uri="{BB962C8B-B14F-4D97-AF65-F5344CB8AC3E}">
        <p14:creationId xmlns:p14="http://schemas.microsoft.com/office/powerpoint/2010/main" val="4068772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140325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909729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24E9A7-9EE4-4F55-AF23-FE6672A9D6ED}" type="slidenum">
              <a:rPr lang="zh-CN" altLang="en-US" smtClean="0"/>
              <a:t>12</a:t>
            </a:fld>
            <a:endParaRPr lang="zh-CN" altLang="en-US"/>
          </a:p>
        </p:txBody>
      </p:sp>
    </p:spTree>
    <p:extLst>
      <p:ext uri="{BB962C8B-B14F-4D97-AF65-F5344CB8AC3E}">
        <p14:creationId xmlns:p14="http://schemas.microsoft.com/office/powerpoint/2010/main" val="1051088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4024E9A7-9EE4-4F55-AF23-FE6672A9D6ED}"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723668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2447947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842162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721545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2893322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98733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24E9A7-9EE4-4F55-AF23-FE6672A9D6ED}"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706221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024E9A7-9EE4-4F55-AF23-FE6672A9D6ED}" type="slidenum">
              <a:rPr lang="zh-CN" altLang="en-US" smtClean="0"/>
              <a:t>9</a:t>
            </a:fld>
            <a:endParaRPr lang="zh-CN" altLang="en-US"/>
          </a:p>
        </p:txBody>
      </p:sp>
    </p:spTree>
    <p:extLst>
      <p:ext uri="{BB962C8B-B14F-4D97-AF65-F5344CB8AC3E}">
        <p14:creationId xmlns:p14="http://schemas.microsoft.com/office/powerpoint/2010/main" val="22116336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2365079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6"/>
            <a:ext cx="11554731"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3672027720"/>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22"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53231"/>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solidFill>
                  <a:srgbClr val="FFFFFF"/>
                </a:solidFill>
              </a:rPr>
              <a:pPr/>
              <a:t>‹#›</a:t>
            </a:fld>
            <a:endParaRPr lang="zh-CN" altLang="en-US" dirty="0">
              <a:solidFill>
                <a:srgbClr val="FFFFFF"/>
              </a:solidFill>
            </a:endParaRPr>
          </a:p>
        </p:txBody>
      </p:sp>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6" y="6535164"/>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800" y="917683"/>
            <a:ext cx="11555473" cy="5483224"/>
          </a:xfrm>
          <a:prstGeom prst="rect">
            <a:avLst/>
          </a:prstGeom>
        </p:spPr>
        <p:txBody>
          <a:bodyPr/>
          <a:lstStyle>
            <a:lvl1pPr marL="251992" marR="0" indent="-251992" algn="just" defTabSz="914368"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1992" marR="0" lvl="0" indent="-251992" algn="just" defTabSz="914368"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Tree>
    <p:extLst>
      <p:ext uri="{BB962C8B-B14F-4D97-AF65-F5344CB8AC3E}">
        <p14:creationId xmlns:p14="http://schemas.microsoft.com/office/powerpoint/2010/main" val="1373464984"/>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9" y="367225"/>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solidFill>
                  <a:srgbClr val="0E0D10"/>
                </a:solidFill>
              </a:endParaRPr>
            </a:p>
          </p:txBody>
        </p:sp>
      </p:grpSp>
    </p:spTree>
    <p:extLst>
      <p:ext uri="{BB962C8B-B14F-4D97-AF65-F5344CB8AC3E}">
        <p14:creationId xmlns:p14="http://schemas.microsoft.com/office/powerpoint/2010/main" val="41165257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1673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9" y="367225"/>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solidFill>
                  <a:srgbClr val="0E0D10"/>
                </a:solidFill>
              </a:endParaRPr>
            </a:p>
          </p:txBody>
        </p:sp>
      </p:grpSp>
    </p:spTree>
    <p:extLst>
      <p:ext uri="{BB962C8B-B14F-4D97-AF65-F5344CB8AC3E}">
        <p14:creationId xmlns:p14="http://schemas.microsoft.com/office/powerpoint/2010/main" val="29857705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87418092"/>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4208837247"/>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6"/>
            <a:ext cx="11554731"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242214074"/>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22"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solidFill>
                  <a:srgbClr val="FFFFFF"/>
                </a:solidFill>
              </a:rPr>
              <a:pPr/>
              <a:t>‹#›</a:t>
            </a:fld>
            <a:endParaRPr lang="zh-CN" altLang="en-US" dirty="0">
              <a:solidFill>
                <a:srgbClr val="FFFFFF"/>
              </a:solidFill>
            </a:endParaRPr>
          </a:p>
        </p:txBody>
      </p:sp>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6" y="6535164"/>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800" y="917683"/>
            <a:ext cx="11555473" cy="5483224"/>
          </a:xfrm>
          <a:prstGeom prst="rect">
            <a:avLst/>
          </a:prstGeom>
        </p:spPr>
        <p:txBody>
          <a:bodyPr/>
          <a:lstStyle>
            <a:lvl1pPr marL="251992" marR="0" indent="-251992" algn="just" defTabSz="914368"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1992" marR="0" lvl="0" indent="-251992" algn="just" defTabSz="914368"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Tree>
    <p:extLst>
      <p:ext uri="{BB962C8B-B14F-4D97-AF65-F5344CB8AC3E}">
        <p14:creationId xmlns:p14="http://schemas.microsoft.com/office/powerpoint/2010/main" val="293363363"/>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9" y="367225"/>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solidFill>
                  <a:srgbClr val="0E0D10"/>
                </a:solidFill>
              </a:endParaRPr>
            </a:p>
          </p:txBody>
        </p:sp>
      </p:grpSp>
    </p:spTree>
    <p:extLst>
      <p:ext uri="{BB962C8B-B14F-4D97-AF65-F5344CB8AC3E}">
        <p14:creationId xmlns:p14="http://schemas.microsoft.com/office/powerpoint/2010/main" val="1614820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410259791"/>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0938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9" y="367225"/>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solidFill>
                  <a:srgbClr val="0E0D10"/>
                </a:solidFill>
              </a:endParaRPr>
            </a:p>
          </p:txBody>
        </p:sp>
      </p:grpSp>
    </p:spTree>
    <p:extLst>
      <p:ext uri="{BB962C8B-B14F-4D97-AF65-F5344CB8AC3E}">
        <p14:creationId xmlns:p14="http://schemas.microsoft.com/office/powerpoint/2010/main" val="2981833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69001429"/>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1764263851"/>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6"/>
            <a:ext cx="11554731"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2412557604"/>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6" y="6535164"/>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800" y="917683"/>
            <a:ext cx="11555473" cy="5483224"/>
          </a:xfrm>
          <a:prstGeom prst="rect">
            <a:avLst/>
          </a:prstGeom>
        </p:spPr>
        <p:txBody>
          <a:bodyPr/>
          <a:lstStyle>
            <a:lvl1pPr marL="251992" marR="0" indent="-251992" algn="just" defTabSz="914368"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1992" marR="0" lvl="0" indent="-251992" algn="just" defTabSz="914368"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
        <p:nvSpPr>
          <p:cNvPr id="8"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492492689"/>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9" y="367225"/>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solidFill>
                  <a:srgbClr val="0E0D10"/>
                </a:solidFill>
              </a:endParaRPr>
            </a:p>
          </p:txBody>
        </p:sp>
      </p:grpSp>
    </p:spTree>
    <p:extLst>
      <p:ext uri="{BB962C8B-B14F-4D97-AF65-F5344CB8AC3E}">
        <p14:creationId xmlns:p14="http://schemas.microsoft.com/office/powerpoint/2010/main" val="35943894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04701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9" y="367225"/>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solidFill>
                  <a:srgbClr val="0E0D10"/>
                </a:solidFill>
              </a:endParaRPr>
            </a:p>
          </p:txBody>
        </p:sp>
      </p:grpSp>
    </p:spTree>
    <p:extLst>
      <p:ext uri="{BB962C8B-B14F-4D97-AF65-F5344CB8AC3E}">
        <p14:creationId xmlns:p14="http://schemas.microsoft.com/office/powerpoint/2010/main" val="30351397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87010419"/>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6"/>
            <a:ext cx="11554731"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2620207825"/>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2551124644"/>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6"/>
            <a:ext cx="11554731"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335276730"/>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6" y="6535164"/>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800" y="917683"/>
            <a:ext cx="11555473" cy="5483224"/>
          </a:xfrm>
          <a:prstGeom prst="rect">
            <a:avLst/>
          </a:prstGeom>
        </p:spPr>
        <p:txBody>
          <a:bodyPr/>
          <a:lstStyle>
            <a:lvl1pPr marL="251992" marR="0" indent="-251992" algn="just" defTabSz="914368"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1992" marR="0" lvl="0" indent="-251992" algn="just" defTabSz="914368"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
        <p:nvSpPr>
          <p:cNvPr id="8"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1965682114"/>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9" y="367225"/>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solidFill>
                  <a:srgbClr val="0E0D10"/>
                </a:solidFill>
              </a:endParaRPr>
            </a:p>
          </p:txBody>
        </p:sp>
      </p:grpSp>
    </p:spTree>
    <p:extLst>
      <p:ext uri="{BB962C8B-B14F-4D97-AF65-F5344CB8AC3E}">
        <p14:creationId xmlns:p14="http://schemas.microsoft.com/office/powerpoint/2010/main" val="2025285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5717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9" y="367225"/>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solidFill>
                  <a:srgbClr val="0E0D10"/>
                </a:solidFill>
              </a:endParaRPr>
            </a:p>
          </p:txBody>
        </p:sp>
      </p:grpSp>
    </p:spTree>
    <p:extLst>
      <p:ext uri="{BB962C8B-B14F-4D97-AF65-F5344CB8AC3E}">
        <p14:creationId xmlns:p14="http://schemas.microsoft.com/office/powerpoint/2010/main" val="3623693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83477942"/>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964797609"/>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6"/>
            <a:ext cx="11554731"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2822384326"/>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6" y="6535164"/>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800" y="917683"/>
            <a:ext cx="11555473" cy="5483224"/>
          </a:xfrm>
          <a:prstGeom prst="rect">
            <a:avLst/>
          </a:prstGeom>
        </p:spPr>
        <p:txBody>
          <a:bodyPr/>
          <a:lstStyle>
            <a:lvl1pPr marL="251992" marR="0" indent="-251992" algn="just" defTabSz="914368"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1992" marR="0" lvl="0" indent="-251992" algn="just" defTabSz="914368"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
        <p:nvSpPr>
          <p:cNvPr id="8"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97912236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22"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6" y="6535164"/>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800" y="917683"/>
            <a:ext cx="11555473" cy="5483224"/>
          </a:xfrm>
          <a:prstGeom prst="rect">
            <a:avLst/>
          </a:prstGeom>
        </p:spPr>
        <p:txBody>
          <a:bodyPr/>
          <a:lstStyle>
            <a:lvl1pPr marL="251992" marR="0" indent="-251992" algn="just" defTabSz="914368"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1992" marR="0" lvl="0" indent="-251992" algn="just" defTabSz="914368"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Tree>
    <p:extLst>
      <p:ext uri="{BB962C8B-B14F-4D97-AF65-F5344CB8AC3E}">
        <p14:creationId xmlns:p14="http://schemas.microsoft.com/office/powerpoint/2010/main" val="247320302"/>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9" y="367225"/>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solidFill>
                  <a:srgbClr val="0E0D10"/>
                </a:solidFill>
              </a:endParaRPr>
            </a:p>
          </p:txBody>
        </p:sp>
      </p:grpSp>
    </p:spTree>
    <p:extLst>
      <p:ext uri="{BB962C8B-B14F-4D97-AF65-F5344CB8AC3E}">
        <p14:creationId xmlns:p14="http://schemas.microsoft.com/office/powerpoint/2010/main" val="10997716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5662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9" y="367225"/>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solidFill>
                  <a:srgbClr val="0E0D10"/>
                </a:solidFill>
              </a:endParaRPr>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solidFill>
                  <a:srgbClr val="0E0D10"/>
                </a:solidFill>
              </a:endParaRPr>
            </a:p>
          </p:txBody>
        </p:sp>
      </p:grpSp>
    </p:spTree>
    <p:extLst>
      <p:ext uri="{BB962C8B-B14F-4D97-AF65-F5344CB8AC3E}">
        <p14:creationId xmlns:p14="http://schemas.microsoft.com/office/powerpoint/2010/main" val="405085533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14035152"/>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pPr defTabSz="914400"/>
            <a:fld id="{04764C24-7E44-40E7-A540-72BB39868355}" type="slidenum">
              <a:rPr lang="zh-CN" altLang="en-US" smtClean="0">
                <a:solidFill>
                  <a:srgbClr val="FFFFFF"/>
                </a:solidFill>
              </a:rPr>
              <a:pPr defTabSz="914400"/>
              <a:t>‹#›</a:t>
            </a:fld>
            <a:endParaRPr lang="zh-CN" altLang="en-US" dirty="0">
              <a:solidFill>
                <a:srgbClr val="FFFFFF"/>
              </a:solidFill>
            </a:endParaRPr>
          </a:p>
        </p:txBody>
      </p:sp>
    </p:spTree>
    <p:extLst>
      <p:ext uri="{BB962C8B-B14F-4D97-AF65-F5344CB8AC3E}">
        <p14:creationId xmlns:p14="http://schemas.microsoft.com/office/powerpoint/2010/main" val="1441593857"/>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文本占位符 4">
            <a:extLst>
              <a:ext uri="{FF2B5EF4-FFF2-40B4-BE49-F238E27FC236}">
                <a16:creationId xmlns:a16="http://schemas.microsoft.com/office/drawing/2014/main" id="{8F6D087E-CAE1-FA4D-B9C3-9ED5ADFAD2FF}"/>
              </a:ext>
            </a:extLst>
          </p:cNvPr>
          <p:cNvSpPr>
            <a:spLocks noGrp="1"/>
          </p:cNvSpPr>
          <p:nvPr>
            <p:ph type="body" sz="quarter" idx="11"/>
          </p:nvPr>
        </p:nvSpPr>
        <p:spPr>
          <a:xfrm>
            <a:off x="314793" y="905651"/>
            <a:ext cx="11554730" cy="873125"/>
          </a:xfrm>
          <a:prstGeom prst="rect">
            <a:avLst/>
          </a:prstGeom>
        </p:spPr>
        <p:txBody>
          <a:bodyPr/>
          <a:lstStyle>
            <a:lvl1pPr marL="0" indent="0" algn="just">
              <a:lnSpc>
                <a:spcPct val="120000"/>
              </a:lnSpc>
              <a:spcBef>
                <a:spcPts val="336"/>
              </a:spcBef>
              <a:buNone/>
              <a:defRPr sz="1800" b="1">
                <a:solidFill>
                  <a:schemeClr val="accent6"/>
                </a:solidFill>
              </a:defRPr>
            </a:lvl1pPr>
          </a:lstStyle>
          <a:p>
            <a:pPr lvl="0"/>
            <a:r>
              <a:rPr lang="zh-CN" altLang="en-US"/>
              <a:t>单击此处编辑母版文本样式</a:t>
            </a:r>
          </a:p>
        </p:txBody>
      </p:sp>
      <p:sp>
        <p:nvSpPr>
          <p:cNvPr id="7"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pPr defTabSz="914400"/>
            <a:fld id="{04764C24-7E44-40E7-A540-72BB39868355}" type="slidenum">
              <a:rPr lang="zh-CN" altLang="en-US" smtClean="0">
                <a:solidFill>
                  <a:srgbClr val="FFFFFF"/>
                </a:solidFill>
              </a:rPr>
              <a:pPr defTabSz="914400"/>
              <a:t>‹#›</a:t>
            </a:fld>
            <a:endParaRPr lang="zh-CN" altLang="en-US" dirty="0">
              <a:solidFill>
                <a:srgbClr val="FFFFFF"/>
              </a:solidFill>
            </a:endParaRPr>
          </a:p>
        </p:txBody>
      </p:sp>
    </p:spTree>
    <p:extLst>
      <p:ext uri="{BB962C8B-B14F-4D97-AF65-F5344CB8AC3E}">
        <p14:creationId xmlns:p14="http://schemas.microsoft.com/office/powerpoint/2010/main" val="3949674852"/>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_标题和内容">
    <p:bg>
      <p:bgRef idx="1001">
        <a:schemeClr val="bg1"/>
      </p:bgRef>
    </p:bg>
    <p:spTree>
      <p:nvGrpSpPr>
        <p:cNvPr id="1" name=""/>
        <p:cNvGrpSpPr/>
        <p:nvPr/>
      </p:nvGrpSpPr>
      <p:grpSpPr>
        <a:xfrm>
          <a:off x="0" y="0"/>
          <a:ext cx="0" cy="0"/>
          <a:chOff x="0" y="0"/>
          <a:chExt cx="0" cy="0"/>
        </a:xfrm>
      </p:grpSpPr>
      <p:sp>
        <p:nvSpPr>
          <p:cNvPr id="22"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0" y="6663984"/>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pPr defTabSz="914400"/>
            <a:fld id="{04764C24-7E44-40E7-A540-72BB39868355}" type="slidenum">
              <a:rPr lang="zh-CN" altLang="en-US" smtClean="0">
                <a:solidFill>
                  <a:srgbClr val="FFFFFF"/>
                </a:solidFill>
              </a:rPr>
              <a:pPr defTabSz="914400"/>
              <a:t>‹#›</a:t>
            </a:fld>
            <a:endParaRPr lang="zh-CN" altLang="en-US" dirty="0">
              <a:solidFill>
                <a:srgbClr val="FFFFFF"/>
              </a:solidFill>
            </a:endParaRPr>
          </a:p>
        </p:txBody>
      </p:sp>
      <p:sp>
        <p:nvSpPr>
          <p:cNvPr id="14" name="标题 1"/>
          <p:cNvSpPr>
            <a:spLocks noGrp="1"/>
          </p:cNvSpPr>
          <p:nvPr>
            <p:ph type="title" hasCustomPrompt="1"/>
          </p:nvPr>
        </p:nvSpPr>
        <p:spPr>
          <a:xfrm>
            <a:off x="314794" y="257594"/>
            <a:ext cx="11554730"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6" name="内容占位符 3">
            <a:extLst>
              <a:ext uri="{FF2B5EF4-FFF2-40B4-BE49-F238E27FC236}">
                <a16:creationId xmlns:a16="http://schemas.microsoft.com/office/drawing/2014/main" id="{07C20B65-8F52-8A46-8B92-B7C3C643FD54}"/>
              </a:ext>
            </a:extLst>
          </p:cNvPr>
          <p:cNvSpPr>
            <a:spLocks noGrp="1"/>
          </p:cNvSpPr>
          <p:nvPr>
            <p:ph sz="half" idx="2" hasCustomPrompt="1"/>
          </p:nvPr>
        </p:nvSpPr>
        <p:spPr>
          <a:xfrm>
            <a:off x="314794" y="6535158"/>
            <a:ext cx="11261509" cy="286265"/>
          </a:xfrm>
          <a:prstGeom prst="rect">
            <a:avLst/>
          </a:prstGeom>
        </p:spPr>
        <p:txBody>
          <a:bodyPr/>
          <a:lstStyle>
            <a:lvl1pPr algn="l">
              <a:buNone/>
              <a:defRPr sz="1000">
                <a:solidFill>
                  <a:schemeClr val="bg1">
                    <a:lumMod val="65000"/>
                  </a:schemeClr>
                </a:solidFill>
              </a:defRPr>
            </a:lvl1pPr>
            <a:lvl2pPr>
              <a:buNone/>
              <a:defRPr sz="2000"/>
            </a:lvl2pPr>
            <a:lvl3pPr>
              <a:buNone/>
              <a:defRPr sz="1800"/>
            </a:lvl3pPr>
            <a:lvl4pPr>
              <a:buNone/>
              <a:defRPr sz="1600"/>
            </a:lvl4pPr>
            <a:lvl5pPr>
              <a:buNone/>
              <a:defRPr sz="1600"/>
            </a:lvl5pPr>
            <a:lvl6pPr>
              <a:defRPr sz="1600"/>
            </a:lvl6pPr>
            <a:lvl7pPr>
              <a:defRPr sz="1600"/>
            </a:lvl7pPr>
            <a:lvl8pPr>
              <a:defRPr sz="1600"/>
            </a:lvl8pPr>
            <a:lvl9pPr>
              <a:defRPr sz="1600"/>
            </a:lvl9pPr>
          </a:lstStyle>
          <a:p>
            <a:pPr lvl="0"/>
            <a:r>
              <a:rPr lang="zh-CN" altLang="en-US" dirty="0"/>
              <a:t>标注：</a:t>
            </a:r>
          </a:p>
        </p:txBody>
      </p:sp>
      <p:sp>
        <p:nvSpPr>
          <p:cNvPr id="7" name="内容占位符 2">
            <a:extLst>
              <a:ext uri="{FF2B5EF4-FFF2-40B4-BE49-F238E27FC236}">
                <a16:creationId xmlns:a16="http://schemas.microsoft.com/office/drawing/2014/main" id="{9C44605C-42EA-F748-B5CC-9F34B0017418}"/>
              </a:ext>
            </a:extLst>
          </p:cNvPr>
          <p:cNvSpPr>
            <a:spLocks noGrp="1"/>
          </p:cNvSpPr>
          <p:nvPr>
            <p:ph sz="quarter" idx="12" hasCustomPrompt="1"/>
          </p:nvPr>
        </p:nvSpPr>
        <p:spPr>
          <a:xfrm>
            <a:off x="314794" y="917682"/>
            <a:ext cx="11555473" cy="5483224"/>
          </a:xfrm>
          <a:prstGeom prst="rect">
            <a:avLst/>
          </a:prstGeom>
        </p:spPr>
        <p:txBody>
          <a:bodyPr/>
          <a:lstStyle>
            <a:lvl1pPr marL="252000" marR="0" indent="-252000" algn="just" defTabSz="914400" rtl="0" eaLnBrk="1" fontAlgn="auto" latinLnBrk="0" hangingPunct="1">
              <a:lnSpc>
                <a:spcPct val="120000"/>
              </a:lnSpc>
              <a:spcBef>
                <a:spcPts val="336"/>
              </a:spcBef>
              <a:spcAft>
                <a:spcPts val="0"/>
              </a:spcAft>
              <a:buClr>
                <a:schemeClr val="accent6"/>
              </a:buClr>
              <a:buSzPct val="150000"/>
              <a:buFont typeface="系统字体"/>
              <a:buChar char="‣"/>
              <a:tabLst/>
              <a:defRPr lang="zh-CN" altLang="en-US" sz="1600" b="1" kern="1200" dirty="0" smtClean="0">
                <a:solidFill>
                  <a:schemeClr val="accent6"/>
                </a:solidFill>
                <a:latin typeface="+mn-lt"/>
                <a:ea typeface="+mn-ea"/>
                <a:cs typeface="+mn-cs"/>
              </a:defRPr>
            </a:lvl1pPr>
          </a:lstStyle>
          <a:p>
            <a:pPr marL="252000" marR="0" lvl="0" indent="-252000" algn="just" defTabSz="914400" rtl="0" eaLnBrk="1" fontAlgn="auto" latinLnBrk="0" hangingPunct="1">
              <a:lnSpc>
                <a:spcPct val="120000"/>
              </a:lnSpc>
              <a:spcBef>
                <a:spcPts val="336"/>
              </a:spcBef>
              <a:spcAft>
                <a:spcPts val="0"/>
              </a:spcAft>
              <a:buClr>
                <a:srgbClr val="84C4E0"/>
              </a:buClr>
              <a:buSzPct val="75000"/>
              <a:buFont typeface="Wingdings" panose="05000000000000000000" pitchFamily="2" charset="2"/>
              <a:buChar char="u"/>
              <a:tabLst/>
              <a:defRPr/>
            </a:pPr>
            <a:r>
              <a:rPr lang="zh-CN" altLang="en-US" dirty="0"/>
              <a:t>字体：微软雅黑</a:t>
            </a:r>
            <a:r>
              <a:rPr lang="en-US" altLang="zh-CN" dirty="0"/>
              <a:t>/Arial </a:t>
            </a:r>
            <a:r>
              <a:rPr lang="zh-CN" altLang="en-US" dirty="0"/>
              <a:t>，</a:t>
            </a:r>
            <a:r>
              <a:rPr lang="en-US" altLang="zh-CN" dirty="0"/>
              <a:t>14</a:t>
            </a:r>
            <a:r>
              <a:rPr lang="zh-CN" altLang="en-US" dirty="0"/>
              <a:t>（用于文本）</a:t>
            </a:r>
            <a:r>
              <a:rPr lang="en-US" altLang="zh-CN" dirty="0"/>
              <a:t>-18</a:t>
            </a:r>
            <a:r>
              <a:rPr lang="zh-CN" altLang="en-US" dirty="0"/>
              <a:t>号（用于副标题），灰色（可根据情况更改颜色与加粗等）。</a:t>
            </a:r>
          </a:p>
          <a:p>
            <a:pPr lvl="0"/>
            <a:r>
              <a:rPr lang="zh-CN" altLang="en-US" dirty="0"/>
              <a:t>段落：一般文本的段落缩进为</a:t>
            </a:r>
            <a:r>
              <a:rPr lang="en-US" altLang="zh-CN" dirty="0"/>
              <a:t>0.7cm</a:t>
            </a:r>
            <a:r>
              <a:rPr lang="zh-CN" altLang="en-US" dirty="0"/>
              <a:t>，悬挂缩进</a:t>
            </a:r>
            <a:r>
              <a:rPr lang="en-US" altLang="zh-CN" dirty="0"/>
              <a:t>0.7cm</a:t>
            </a:r>
            <a:r>
              <a:rPr lang="zh-CN" altLang="en-US" dirty="0"/>
              <a:t>，段前间距为</a:t>
            </a:r>
            <a:r>
              <a:rPr lang="en-US" altLang="zh-CN" dirty="0"/>
              <a:t>3.36-6</a:t>
            </a:r>
            <a:r>
              <a:rPr lang="zh-CN" altLang="en-US" dirty="0"/>
              <a:t>磅（根据字体大小修改），行距为“单倍行距”</a:t>
            </a:r>
            <a:r>
              <a:rPr lang="en-US" altLang="zh-CN" dirty="0"/>
              <a:t>-1.2</a:t>
            </a:r>
            <a:r>
              <a:rPr lang="zh-CN" altLang="en-US" dirty="0"/>
              <a:t>倍；两端对齐；项目符号用正方形（根据字体大小修改其字高）。</a:t>
            </a:r>
            <a:endParaRPr lang="en-US" altLang="zh-CN" dirty="0"/>
          </a:p>
          <a:p>
            <a:pPr lvl="0"/>
            <a:r>
              <a:rPr lang="zh-CN" altLang="en-US" dirty="0"/>
              <a:t>图片：微软雅黑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表格：微软雅黑</a:t>
            </a:r>
            <a:r>
              <a:rPr lang="en-US" altLang="zh-CN" dirty="0"/>
              <a:t>/Arial </a:t>
            </a:r>
            <a:r>
              <a:rPr lang="zh-CN" altLang="en-US" dirty="0"/>
              <a:t>。标题为</a:t>
            </a:r>
            <a:r>
              <a:rPr lang="en-US" altLang="zh-CN" dirty="0"/>
              <a:t>18-32</a:t>
            </a:r>
            <a:r>
              <a:rPr lang="zh-CN" altLang="en-US" dirty="0"/>
              <a:t>号，加粗。说明文本为</a:t>
            </a:r>
            <a:r>
              <a:rPr lang="en-US" altLang="zh-CN" dirty="0"/>
              <a:t>12-18</a:t>
            </a:r>
            <a:r>
              <a:rPr lang="zh-CN" altLang="en-US" dirty="0"/>
              <a:t>号，黑色或灰色或蓝色常规字体。</a:t>
            </a:r>
            <a:endParaRPr lang="en-US" altLang="zh-CN" dirty="0"/>
          </a:p>
          <a:p>
            <a:pPr lvl="0"/>
            <a:r>
              <a:rPr lang="zh-CN" altLang="en-US" dirty="0"/>
              <a:t>图表、图示：请参照图表模板的规范。</a:t>
            </a:r>
          </a:p>
        </p:txBody>
      </p:sp>
    </p:spTree>
    <p:extLst>
      <p:ext uri="{BB962C8B-B14F-4D97-AF65-F5344CB8AC3E}">
        <p14:creationId xmlns:p14="http://schemas.microsoft.com/office/powerpoint/2010/main" val="2538523687"/>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6" y="367219"/>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grpSp>
    </p:spTree>
    <p:extLst>
      <p:ext uri="{BB962C8B-B14F-4D97-AF65-F5344CB8AC3E}">
        <p14:creationId xmlns:p14="http://schemas.microsoft.com/office/powerpoint/2010/main" val="19508387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63810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6" y="1683654"/>
            <a:ext cx="10418528" cy="3117954"/>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6" y="367219"/>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pPr defTabSz="914400"/>
              <a:endParaRPr lang="zh-CN" altLang="en-US">
                <a:solidFill>
                  <a:srgbClr val="0E0D10"/>
                </a:solidFill>
              </a:endParaRPr>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pPr defTabSz="914400"/>
              <a:endParaRPr lang="zh-CN" altLang="en-US">
                <a:solidFill>
                  <a:srgbClr val="0E0D10"/>
                </a:solidFill>
              </a:endParaRPr>
            </a:p>
          </p:txBody>
        </p:sp>
      </p:grpSp>
    </p:spTree>
    <p:extLst>
      <p:ext uri="{BB962C8B-B14F-4D97-AF65-F5344CB8AC3E}">
        <p14:creationId xmlns:p14="http://schemas.microsoft.com/office/powerpoint/2010/main" val="665422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联系方式">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7E4C1A3-DC5A-A64A-BF8A-B75AE2E955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标题 30">
            <a:extLst>
              <a:ext uri="{FF2B5EF4-FFF2-40B4-BE49-F238E27FC236}">
                <a16:creationId xmlns:a16="http://schemas.microsoft.com/office/drawing/2014/main" id="{247828F4-3972-994B-A8C5-8850A6ED8F6C}"/>
              </a:ext>
            </a:extLst>
          </p:cNvPr>
          <p:cNvSpPr>
            <a:spLocks noGrp="1"/>
          </p:cNvSpPr>
          <p:nvPr>
            <p:ph type="title" hasCustomPrompt="1"/>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谢谢</a:t>
            </a:r>
          </a:p>
        </p:txBody>
      </p:sp>
      <p:grpSp>
        <p:nvGrpSpPr>
          <p:cNvPr id="51" name="图形 159">
            <a:extLst>
              <a:ext uri="{FF2B5EF4-FFF2-40B4-BE49-F238E27FC236}">
                <a16:creationId xmlns:a16="http://schemas.microsoft.com/office/drawing/2014/main" id="{0E62F7DB-C395-C740-A12C-9948284D87B5}"/>
              </a:ext>
            </a:extLst>
          </p:cNvPr>
          <p:cNvGrpSpPr/>
          <p:nvPr userDrawn="1"/>
        </p:nvGrpSpPr>
        <p:grpSpPr>
          <a:xfrm>
            <a:off x="9879479" y="367225"/>
            <a:ext cx="1310012" cy="367299"/>
            <a:chOff x="829341" y="3964226"/>
            <a:chExt cx="1990574" cy="558112"/>
          </a:xfrm>
          <a:solidFill>
            <a:schemeClr val="bg1"/>
          </a:solidFill>
        </p:grpSpPr>
        <p:sp>
          <p:nvSpPr>
            <p:cNvPr id="52" name="任意形状 161">
              <a:extLst>
                <a:ext uri="{FF2B5EF4-FFF2-40B4-BE49-F238E27FC236}">
                  <a16:creationId xmlns:a16="http://schemas.microsoft.com/office/drawing/2014/main" id="{7127945D-F7A7-254F-8DBA-784CEC527AC0}"/>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p>
          </p:txBody>
        </p:sp>
        <p:sp>
          <p:nvSpPr>
            <p:cNvPr id="53" name="任意形状 162">
              <a:extLst>
                <a:ext uri="{FF2B5EF4-FFF2-40B4-BE49-F238E27FC236}">
                  <a16:creationId xmlns:a16="http://schemas.microsoft.com/office/drawing/2014/main" id="{07B3CAA7-BC8D-7F44-8FC6-C08148B2114B}"/>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p>
          </p:txBody>
        </p:sp>
        <p:sp>
          <p:nvSpPr>
            <p:cNvPr id="54" name="任意形状 163">
              <a:extLst>
                <a:ext uri="{FF2B5EF4-FFF2-40B4-BE49-F238E27FC236}">
                  <a16:creationId xmlns:a16="http://schemas.microsoft.com/office/drawing/2014/main" id="{F0CD857A-3C8E-2B42-BD6A-F1792827CBE9}"/>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p>
          </p:txBody>
        </p:sp>
        <p:sp>
          <p:nvSpPr>
            <p:cNvPr id="55" name="任意形状 164">
              <a:extLst>
                <a:ext uri="{FF2B5EF4-FFF2-40B4-BE49-F238E27FC236}">
                  <a16:creationId xmlns:a16="http://schemas.microsoft.com/office/drawing/2014/main" id="{3B0C8ABA-294D-3646-8770-99EA3836C012}"/>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p>
          </p:txBody>
        </p:sp>
        <p:sp>
          <p:nvSpPr>
            <p:cNvPr id="56" name="任意形状 165">
              <a:extLst>
                <a:ext uri="{FF2B5EF4-FFF2-40B4-BE49-F238E27FC236}">
                  <a16:creationId xmlns:a16="http://schemas.microsoft.com/office/drawing/2014/main" id="{4509EBAB-E945-5F48-AF7B-1AA537AA355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p>
          </p:txBody>
        </p:sp>
        <p:sp>
          <p:nvSpPr>
            <p:cNvPr id="57" name="任意形状 166">
              <a:extLst>
                <a:ext uri="{FF2B5EF4-FFF2-40B4-BE49-F238E27FC236}">
                  <a16:creationId xmlns:a16="http://schemas.microsoft.com/office/drawing/2014/main" id="{52FFD508-BED7-654E-9412-B017D2F42862}"/>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p>
          </p:txBody>
        </p:sp>
        <p:sp>
          <p:nvSpPr>
            <p:cNvPr id="58" name="任意形状 167">
              <a:extLst>
                <a:ext uri="{FF2B5EF4-FFF2-40B4-BE49-F238E27FC236}">
                  <a16:creationId xmlns:a16="http://schemas.microsoft.com/office/drawing/2014/main" id="{ECF0D45F-50BC-3E47-A28A-DC7BF92BB3CB}"/>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p>
          </p:txBody>
        </p:sp>
      </p:grpSp>
    </p:spTree>
    <p:extLst>
      <p:ext uri="{BB962C8B-B14F-4D97-AF65-F5344CB8AC3E}">
        <p14:creationId xmlns:p14="http://schemas.microsoft.com/office/powerpoint/2010/main" val="1982400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4423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6B4D346-6063-FB44-A88A-D3BCE6A74D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2" name="标题 30"/>
          <p:cNvSpPr>
            <a:spLocks noGrp="1"/>
          </p:cNvSpPr>
          <p:nvPr>
            <p:ph type="title"/>
          </p:nvPr>
        </p:nvSpPr>
        <p:spPr>
          <a:xfrm>
            <a:off x="946697" y="1683653"/>
            <a:ext cx="10418528" cy="3117955"/>
          </a:xfrm>
          <a:prstGeom prst="rect">
            <a:avLst/>
          </a:prstGeom>
        </p:spPr>
        <p:txBody>
          <a:bodyPr anchor="t"/>
          <a:lstStyle>
            <a:lvl1pPr algn="ctr">
              <a:lnSpc>
                <a:spcPct val="105000"/>
              </a:lnSpc>
              <a:defRPr lang="zh-CN" altLang="en-US" sz="6600" b="1" kern="1200" dirty="0">
                <a:solidFill>
                  <a:schemeClr val="bg1"/>
                </a:solidFill>
                <a:effectLst/>
                <a:latin typeface="Arial" panose="020B0604020202020204" pitchFamily="34" charset="0"/>
                <a:ea typeface="+mj-ea"/>
                <a:cs typeface="Arial" panose="020B0604020202020204" pitchFamily="34" charset="0"/>
              </a:defRPr>
            </a:lvl1pPr>
          </a:lstStyle>
          <a:p>
            <a:pPr marL="0" lvl="0"/>
            <a:r>
              <a:rPr lang="zh-CN" altLang="en-US" dirty="0"/>
              <a:t>单击此处编辑母版标题样式</a:t>
            </a:r>
          </a:p>
        </p:txBody>
      </p:sp>
      <p:grpSp>
        <p:nvGrpSpPr>
          <p:cNvPr id="137" name="图形 159">
            <a:extLst>
              <a:ext uri="{FF2B5EF4-FFF2-40B4-BE49-F238E27FC236}">
                <a16:creationId xmlns:a16="http://schemas.microsoft.com/office/drawing/2014/main" id="{83FFB4FD-3191-0B4C-9304-C46C79F5C67E}"/>
              </a:ext>
            </a:extLst>
          </p:cNvPr>
          <p:cNvGrpSpPr/>
          <p:nvPr/>
        </p:nvGrpSpPr>
        <p:grpSpPr>
          <a:xfrm>
            <a:off x="9879479" y="367225"/>
            <a:ext cx="1310012" cy="367299"/>
            <a:chOff x="829341" y="3964226"/>
            <a:chExt cx="1990574" cy="558112"/>
          </a:xfrm>
          <a:solidFill>
            <a:schemeClr val="bg1"/>
          </a:solidFill>
        </p:grpSpPr>
        <p:sp>
          <p:nvSpPr>
            <p:cNvPr id="148" name="任意形状 161">
              <a:extLst>
                <a:ext uri="{FF2B5EF4-FFF2-40B4-BE49-F238E27FC236}">
                  <a16:creationId xmlns:a16="http://schemas.microsoft.com/office/drawing/2014/main" id="{97DFBB16-44BF-9248-B7A3-00916646B49F}"/>
                </a:ext>
              </a:extLst>
            </p:cNvPr>
            <p:cNvSpPr/>
            <p:nvPr/>
          </p:nvSpPr>
          <p:spPr>
            <a:xfrm>
              <a:off x="829341" y="4084287"/>
              <a:ext cx="560020" cy="438051"/>
            </a:xfrm>
            <a:custGeom>
              <a:avLst/>
              <a:gdLst>
                <a:gd name="connsiteX0" fmla="*/ 161379 w 560020"/>
                <a:gd name="connsiteY0" fmla="*/ 274425 h 438051"/>
                <a:gd name="connsiteX1" fmla="*/ 100261 w 560020"/>
                <a:gd name="connsiteY1" fmla="*/ 268937 h 438051"/>
                <a:gd name="connsiteX2" fmla="*/ 0 w 560020"/>
                <a:gd name="connsiteY2" fmla="*/ 438051 h 438051"/>
                <a:gd name="connsiteX3" fmla="*/ 4120 w 560020"/>
                <a:gd name="connsiteY3" fmla="*/ 438051 h 438051"/>
                <a:gd name="connsiteX4" fmla="*/ 560021 w 560020"/>
                <a:gd name="connsiteY4" fmla="*/ 0 h 438051"/>
                <a:gd name="connsiteX5" fmla="*/ 161379 w 560020"/>
                <a:gd name="connsiteY5" fmla="*/ 274425 h 43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020" h="438051">
                  <a:moveTo>
                    <a:pt x="161379" y="274425"/>
                  </a:moveTo>
                  <a:cubicBezTo>
                    <a:pt x="130477" y="274082"/>
                    <a:pt x="108845" y="270652"/>
                    <a:pt x="100261" y="268937"/>
                  </a:cubicBezTo>
                  <a:lnTo>
                    <a:pt x="0" y="438051"/>
                  </a:lnTo>
                  <a:cubicBezTo>
                    <a:pt x="1373" y="438051"/>
                    <a:pt x="2747" y="438051"/>
                    <a:pt x="4120" y="438051"/>
                  </a:cubicBezTo>
                  <a:cubicBezTo>
                    <a:pt x="71762" y="438051"/>
                    <a:pt x="420273" y="408207"/>
                    <a:pt x="560021" y="0"/>
                  </a:cubicBezTo>
                  <a:cubicBezTo>
                    <a:pt x="446369" y="225372"/>
                    <a:pt x="265418" y="276140"/>
                    <a:pt x="161379" y="274425"/>
                  </a:cubicBezTo>
                  <a:close/>
                </a:path>
              </a:pathLst>
            </a:custGeom>
            <a:grpFill/>
            <a:ln w="3430" cap="flat">
              <a:noFill/>
              <a:prstDash val="solid"/>
              <a:miter/>
            </a:ln>
          </p:spPr>
          <p:txBody>
            <a:bodyPr rtlCol="0" anchor="ctr"/>
            <a:lstStyle/>
            <a:p>
              <a:endParaRPr lang="zh-CN" altLang="en-US" sz="1800"/>
            </a:p>
          </p:txBody>
        </p:sp>
        <p:sp>
          <p:nvSpPr>
            <p:cNvPr id="149" name="任意形状 162">
              <a:extLst>
                <a:ext uri="{FF2B5EF4-FFF2-40B4-BE49-F238E27FC236}">
                  <a16:creationId xmlns:a16="http://schemas.microsoft.com/office/drawing/2014/main" id="{E78577DD-B0BF-1642-83D1-456CA730E7EE}"/>
                </a:ext>
              </a:extLst>
            </p:cNvPr>
            <p:cNvSpPr/>
            <p:nvPr/>
          </p:nvSpPr>
          <p:spPr>
            <a:xfrm>
              <a:off x="1941486" y="4136085"/>
              <a:ext cx="403448" cy="384195"/>
            </a:xfrm>
            <a:custGeom>
              <a:avLst/>
              <a:gdLst>
                <a:gd name="connsiteX0" fmla="*/ 150049 w 403448"/>
                <a:gd name="connsiteY0" fmla="*/ 0 h 384195"/>
                <a:gd name="connsiteX1" fmla="*/ 0 w 403448"/>
                <a:gd name="connsiteY1" fmla="*/ 384195 h 384195"/>
                <a:gd name="connsiteX2" fmla="*/ 85840 w 403448"/>
                <a:gd name="connsiteY2" fmla="*/ 384195 h 384195"/>
                <a:gd name="connsiteX3" fmla="*/ 111249 w 403448"/>
                <a:gd name="connsiteY3" fmla="*/ 315932 h 384195"/>
                <a:gd name="connsiteX4" fmla="*/ 116743 w 403448"/>
                <a:gd name="connsiteY4" fmla="*/ 311816 h 384195"/>
                <a:gd name="connsiteX5" fmla="*/ 287393 w 403448"/>
                <a:gd name="connsiteY5" fmla="*/ 311816 h 384195"/>
                <a:gd name="connsiteX6" fmla="*/ 292886 w 403448"/>
                <a:gd name="connsiteY6" fmla="*/ 315932 h 384195"/>
                <a:gd name="connsiteX7" fmla="*/ 318638 w 403448"/>
                <a:gd name="connsiteY7" fmla="*/ 384195 h 384195"/>
                <a:gd name="connsiteX8" fmla="*/ 403449 w 403448"/>
                <a:gd name="connsiteY8" fmla="*/ 384195 h 384195"/>
                <a:gd name="connsiteX9" fmla="*/ 253743 w 403448"/>
                <a:gd name="connsiteY9" fmla="*/ 0 h 384195"/>
                <a:gd name="connsiteX10" fmla="*/ 150049 w 403448"/>
                <a:gd name="connsiteY10" fmla="*/ 0 h 384195"/>
                <a:gd name="connsiteX11" fmla="*/ 266104 w 403448"/>
                <a:gd name="connsiteY11" fmla="*/ 243895 h 384195"/>
                <a:gd name="connsiteX12" fmla="*/ 261297 w 403448"/>
                <a:gd name="connsiteY12" fmla="*/ 246297 h 384195"/>
                <a:gd name="connsiteX13" fmla="*/ 142151 w 403448"/>
                <a:gd name="connsiteY13" fmla="*/ 246297 h 384195"/>
                <a:gd name="connsiteX14" fmla="*/ 137344 w 403448"/>
                <a:gd name="connsiteY14" fmla="*/ 243552 h 384195"/>
                <a:gd name="connsiteX15" fmla="*/ 136657 w 403448"/>
                <a:gd name="connsiteY15" fmla="*/ 238407 h 384195"/>
                <a:gd name="connsiteX16" fmla="*/ 196402 w 403448"/>
                <a:gd name="connsiteY16" fmla="*/ 76839 h 384195"/>
                <a:gd name="connsiteX17" fmla="*/ 201896 w 403448"/>
                <a:gd name="connsiteY17" fmla="*/ 73066 h 384195"/>
                <a:gd name="connsiteX18" fmla="*/ 207390 w 403448"/>
                <a:gd name="connsiteY18" fmla="*/ 76839 h 384195"/>
                <a:gd name="connsiteX19" fmla="*/ 266791 w 403448"/>
                <a:gd name="connsiteY19" fmla="*/ 238407 h 384195"/>
                <a:gd name="connsiteX20" fmla="*/ 266104 w 403448"/>
                <a:gd name="connsiteY20" fmla="*/ 243895 h 38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448" h="384195">
                  <a:moveTo>
                    <a:pt x="150049" y="0"/>
                  </a:moveTo>
                  <a:lnTo>
                    <a:pt x="0" y="384195"/>
                  </a:lnTo>
                  <a:lnTo>
                    <a:pt x="85840" y="384195"/>
                  </a:lnTo>
                  <a:lnTo>
                    <a:pt x="111249" y="315932"/>
                  </a:lnTo>
                  <a:cubicBezTo>
                    <a:pt x="111936" y="313531"/>
                    <a:pt x="114339" y="311816"/>
                    <a:pt x="116743" y="311816"/>
                  </a:cubicBezTo>
                  <a:lnTo>
                    <a:pt x="287393" y="311816"/>
                  </a:lnTo>
                  <a:cubicBezTo>
                    <a:pt x="289796" y="311816"/>
                    <a:pt x="292200" y="313531"/>
                    <a:pt x="292886" y="315932"/>
                  </a:cubicBezTo>
                  <a:lnTo>
                    <a:pt x="318638" y="384195"/>
                  </a:lnTo>
                  <a:lnTo>
                    <a:pt x="403449" y="384195"/>
                  </a:lnTo>
                  <a:lnTo>
                    <a:pt x="253743" y="0"/>
                  </a:lnTo>
                  <a:lnTo>
                    <a:pt x="150049" y="0"/>
                  </a:lnTo>
                  <a:close/>
                  <a:moveTo>
                    <a:pt x="266104" y="243895"/>
                  </a:moveTo>
                  <a:cubicBezTo>
                    <a:pt x="265074" y="245611"/>
                    <a:pt x="263357" y="246297"/>
                    <a:pt x="261297" y="246297"/>
                  </a:cubicBezTo>
                  <a:lnTo>
                    <a:pt x="142151" y="246297"/>
                  </a:lnTo>
                  <a:cubicBezTo>
                    <a:pt x="140434" y="246297"/>
                    <a:pt x="138374" y="245267"/>
                    <a:pt x="137344" y="243552"/>
                  </a:cubicBezTo>
                  <a:cubicBezTo>
                    <a:pt x="136314" y="242180"/>
                    <a:pt x="135971" y="240122"/>
                    <a:pt x="136657" y="238407"/>
                  </a:cubicBezTo>
                  <a:lnTo>
                    <a:pt x="196402" y="76839"/>
                  </a:lnTo>
                  <a:cubicBezTo>
                    <a:pt x="197089" y="74438"/>
                    <a:pt x="199492" y="73066"/>
                    <a:pt x="201896" y="73066"/>
                  </a:cubicBezTo>
                  <a:cubicBezTo>
                    <a:pt x="204299" y="73066"/>
                    <a:pt x="206703" y="74781"/>
                    <a:pt x="207390" y="76839"/>
                  </a:cubicBezTo>
                  <a:lnTo>
                    <a:pt x="266791" y="238407"/>
                  </a:lnTo>
                  <a:cubicBezTo>
                    <a:pt x="267478" y="240122"/>
                    <a:pt x="267134" y="242180"/>
                    <a:pt x="266104" y="243895"/>
                  </a:cubicBezTo>
                  <a:close/>
                </a:path>
              </a:pathLst>
            </a:custGeom>
            <a:grpFill/>
            <a:ln w="3430" cap="flat">
              <a:noFill/>
              <a:prstDash val="solid"/>
              <a:miter/>
            </a:ln>
          </p:spPr>
          <p:txBody>
            <a:bodyPr rtlCol="0" anchor="ctr"/>
            <a:lstStyle/>
            <a:p>
              <a:endParaRPr lang="zh-CN" altLang="en-US" sz="1800"/>
            </a:p>
          </p:txBody>
        </p:sp>
        <p:sp>
          <p:nvSpPr>
            <p:cNvPr id="150" name="任意形状 163">
              <a:extLst>
                <a:ext uri="{FF2B5EF4-FFF2-40B4-BE49-F238E27FC236}">
                  <a16:creationId xmlns:a16="http://schemas.microsoft.com/office/drawing/2014/main" id="{BB3BBB7A-9E3B-D746-9006-B5ECE396CB46}"/>
                </a:ext>
              </a:extLst>
            </p:cNvPr>
            <p:cNvSpPr/>
            <p:nvPr/>
          </p:nvSpPr>
          <p:spPr>
            <a:xfrm>
              <a:off x="1478636" y="4135742"/>
              <a:ext cx="541822" cy="384538"/>
            </a:xfrm>
            <a:custGeom>
              <a:avLst/>
              <a:gdLst>
                <a:gd name="connsiteX0" fmla="*/ 351944 w 541822"/>
                <a:gd name="connsiteY0" fmla="*/ 246983 h 384538"/>
                <a:gd name="connsiteX1" fmla="*/ 346794 w 541822"/>
                <a:gd name="connsiteY1" fmla="*/ 242180 h 384538"/>
                <a:gd name="connsiteX2" fmla="*/ 313488 w 541822"/>
                <a:gd name="connsiteY2" fmla="*/ 686 h 384538"/>
                <a:gd name="connsiteX3" fmla="*/ 211510 w 541822"/>
                <a:gd name="connsiteY3" fmla="*/ 686 h 384538"/>
                <a:gd name="connsiteX4" fmla="*/ 104038 w 541822"/>
                <a:gd name="connsiteY4" fmla="*/ 244581 h 384538"/>
                <a:gd name="connsiteX5" fmla="*/ 97858 w 541822"/>
                <a:gd name="connsiteY5" fmla="*/ 248012 h 384538"/>
                <a:gd name="connsiteX6" fmla="*/ 93051 w 541822"/>
                <a:gd name="connsiteY6" fmla="*/ 242523 h 384538"/>
                <a:gd name="connsiteX7" fmla="*/ 76569 w 541822"/>
                <a:gd name="connsiteY7" fmla="*/ 343 h 384538"/>
                <a:gd name="connsiteX8" fmla="*/ 0 w 541822"/>
                <a:gd name="connsiteY8" fmla="*/ 343 h 384538"/>
                <a:gd name="connsiteX9" fmla="*/ 29186 w 541822"/>
                <a:gd name="connsiteY9" fmla="*/ 384538 h 384538"/>
                <a:gd name="connsiteX10" fmla="*/ 124296 w 541822"/>
                <a:gd name="connsiteY10" fmla="*/ 384538 h 384538"/>
                <a:gd name="connsiteX11" fmla="*/ 243443 w 541822"/>
                <a:gd name="connsiteY11" fmla="*/ 114916 h 384538"/>
                <a:gd name="connsiteX12" fmla="*/ 249623 w 541822"/>
                <a:gd name="connsiteY12" fmla="*/ 111485 h 384538"/>
                <a:gd name="connsiteX13" fmla="*/ 254430 w 541822"/>
                <a:gd name="connsiteY13" fmla="*/ 116288 h 384538"/>
                <a:gd name="connsiteX14" fmla="*/ 292200 w 541822"/>
                <a:gd name="connsiteY14" fmla="*/ 384195 h 384538"/>
                <a:gd name="connsiteX15" fmla="*/ 383877 w 541822"/>
                <a:gd name="connsiteY15" fmla="*/ 384195 h 384538"/>
                <a:gd name="connsiteX16" fmla="*/ 541823 w 541822"/>
                <a:gd name="connsiteY16" fmla="*/ 0 h 384538"/>
                <a:gd name="connsiteX17" fmla="*/ 457699 w 541822"/>
                <a:gd name="connsiteY17" fmla="*/ 0 h 384538"/>
                <a:gd name="connsiteX18" fmla="*/ 358125 w 541822"/>
                <a:gd name="connsiteY18" fmla="*/ 242866 h 384538"/>
                <a:gd name="connsiteX19" fmla="*/ 351944 w 541822"/>
                <a:gd name="connsiteY19" fmla="*/ 246983 h 38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1822" h="384538">
                  <a:moveTo>
                    <a:pt x="351944" y="246983"/>
                  </a:moveTo>
                  <a:cubicBezTo>
                    <a:pt x="349198" y="246640"/>
                    <a:pt x="347137" y="244581"/>
                    <a:pt x="346794" y="242180"/>
                  </a:cubicBezTo>
                  <a:lnTo>
                    <a:pt x="313488" y="686"/>
                  </a:lnTo>
                  <a:lnTo>
                    <a:pt x="211510" y="686"/>
                  </a:lnTo>
                  <a:lnTo>
                    <a:pt x="104038" y="244581"/>
                  </a:lnTo>
                  <a:cubicBezTo>
                    <a:pt x="103008" y="246983"/>
                    <a:pt x="100261" y="248355"/>
                    <a:pt x="97858" y="248012"/>
                  </a:cubicBezTo>
                  <a:cubicBezTo>
                    <a:pt x="95111" y="247669"/>
                    <a:pt x="93051" y="245268"/>
                    <a:pt x="93051" y="242523"/>
                  </a:cubicBezTo>
                  <a:lnTo>
                    <a:pt x="76569" y="343"/>
                  </a:lnTo>
                  <a:lnTo>
                    <a:pt x="0" y="343"/>
                  </a:lnTo>
                  <a:lnTo>
                    <a:pt x="29186" y="384538"/>
                  </a:lnTo>
                  <a:lnTo>
                    <a:pt x="124296" y="384538"/>
                  </a:lnTo>
                  <a:lnTo>
                    <a:pt x="243443" y="114916"/>
                  </a:lnTo>
                  <a:cubicBezTo>
                    <a:pt x="244473" y="112514"/>
                    <a:pt x="246876" y="111142"/>
                    <a:pt x="249623" y="111485"/>
                  </a:cubicBezTo>
                  <a:cubicBezTo>
                    <a:pt x="252027" y="111828"/>
                    <a:pt x="254087" y="113886"/>
                    <a:pt x="254430" y="116288"/>
                  </a:cubicBezTo>
                  <a:lnTo>
                    <a:pt x="292200" y="384195"/>
                  </a:lnTo>
                  <a:lnTo>
                    <a:pt x="383877" y="384195"/>
                  </a:lnTo>
                  <a:lnTo>
                    <a:pt x="541823" y="0"/>
                  </a:lnTo>
                  <a:lnTo>
                    <a:pt x="457699" y="0"/>
                  </a:lnTo>
                  <a:lnTo>
                    <a:pt x="358125" y="242866"/>
                  </a:lnTo>
                  <a:cubicBezTo>
                    <a:pt x="357095" y="245954"/>
                    <a:pt x="354691" y="247326"/>
                    <a:pt x="351944" y="246983"/>
                  </a:cubicBezTo>
                  <a:close/>
                </a:path>
              </a:pathLst>
            </a:custGeom>
            <a:grpFill/>
            <a:ln w="3430" cap="flat">
              <a:noFill/>
              <a:prstDash val="solid"/>
              <a:miter/>
            </a:ln>
          </p:spPr>
          <p:txBody>
            <a:bodyPr rtlCol="0" anchor="ctr"/>
            <a:lstStyle/>
            <a:p>
              <a:endParaRPr lang="zh-CN" altLang="en-US" sz="1800"/>
            </a:p>
          </p:txBody>
        </p:sp>
        <p:sp>
          <p:nvSpPr>
            <p:cNvPr id="151" name="任意形状 164">
              <a:extLst>
                <a:ext uri="{FF2B5EF4-FFF2-40B4-BE49-F238E27FC236}">
                  <a16:creationId xmlns:a16="http://schemas.microsoft.com/office/drawing/2014/main" id="{85B35F84-EF5E-DE4A-9D45-C1CA35CB6AD9}"/>
                </a:ext>
              </a:extLst>
            </p:cNvPr>
            <p:cNvSpPr/>
            <p:nvPr/>
          </p:nvSpPr>
          <p:spPr>
            <a:xfrm>
              <a:off x="1110897" y="3964226"/>
              <a:ext cx="222497" cy="174603"/>
            </a:xfrm>
            <a:custGeom>
              <a:avLst/>
              <a:gdLst>
                <a:gd name="connsiteX0" fmla="*/ 77943 w 222497"/>
                <a:gd name="connsiteY0" fmla="*/ 43565 h 174603"/>
                <a:gd name="connsiteX1" fmla="*/ 0 w 222497"/>
                <a:gd name="connsiteY1" fmla="*/ 174603 h 174603"/>
                <a:gd name="connsiteX2" fmla="*/ 222498 w 222497"/>
                <a:gd name="connsiteY2" fmla="*/ 0 h 174603"/>
                <a:gd name="connsiteX3" fmla="*/ 77943 w 222497"/>
                <a:gd name="connsiteY3" fmla="*/ 43565 h 174603"/>
              </a:gdLst>
              <a:ahLst/>
              <a:cxnLst>
                <a:cxn ang="0">
                  <a:pos x="connsiteX0" y="connsiteY0"/>
                </a:cxn>
                <a:cxn ang="0">
                  <a:pos x="connsiteX1" y="connsiteY1"/>
                </a:cxn>
                <a:cxn ang="0">
                  <a:pos x="connsiteX2" y="connsiteY2"/>
                </a:cxn>
                <a:cxn ang="0">
                  <a:pos x="connsiteX3" y="connsiteY3"/>
                </a:cxn>
              </a:cxnLst>
              <a:rect l="l" t="t" r="r" b="b"/>
              <a:pathLst>
                <a:path w="222497" h="174603">
                  <a:moveTo>
                    <a:pt x="77943" y="43565"/>
                  </a:moveTo>
                  <a:lnTo>
                    <a:pt x="0" y="174603"/>
                  </a:lnTo>
                  <a:cubicBezTo>
                    <a:pt x="147645" y="170487"/>
                    <a:pt x="205329" y="49053"/>
                    <a:pt x="222498" y="0"/>
                  </a:cubicBezTo>
                  <a:cubicBezTo>
                    <a:pt x="180951" y="39449"/>
                    <a:pt x="94081" y="43222"/>
                    <a:pt x="77943" y="43565"/>
                  </a:cubicBezTo>
                  <a:close/>
                </a:path>
              </a:pathLst>
            </a:custGeom>
            <a:grpFill/>
            <a:ln w="3430" cap="flat">
              <a:noFill/>
              <a:prstDash val="solid"/>
              <a:miter/>
            </a:ln>
          </p:spPr>
          <p:txBody>
            <a:bodyPr rtlCol="0" anchor="ctr"/>
            <a:lstStyle/>
            <a:p>
              <a:endParaRPr lang="zh-CN" altLang="en-US" sz="1800"/>
            </a:p>
          </p:txBody>
        </p:sp>
        <p:sp>
          <p:nvSpPr>
            <p:cNvPr id="152" name="任意形状 165">
              <a:extLst>
                <a:ext uri="{FF2B5EF4-FFF2-40B4-BE49-F238E27FC236}">
                  <a16:creationId xmlns:a16="http://schemas.microsoft.com/office/drawing/2014/main" id="{7D7E22A1-8B72-B843-A07E-3186F41303CF}"/>
                </a:ext>
              </a:extLst>
            </p:cNvPr>
            <p:cNvSpPr/>
            <p:nvPr/>
          </p:nvSpPr>
          <p:spPr>
            <a:xfrm>
              <a:off x="939217" y="4088060"/>
              <a:ext cx="434350" cy="253843"/>
            </a:xfrm>
            <a:custGeom>
              <a:avLst/>
              <a:gdLst>
                <a:gd name="connsiteX0" fmla="*/ 54938 w 434350"/>
                <a:gd name="connsiteY0" fmla="*/ 253843 h 253843"/>
                <a:gd name="connsiteX1" fmla="*/ 434351 w 434350"/>
                <a:gd name="connsiteY1" fmla="*/ 0 h 253843"/>
                <a:gd name="connsiteX2" fmla="*/ 86870 w 434350"/>
                <a:gd name="connsiteY2" fmla="*/ 102909 h 253843"/>
                <a:gd name="connsiteX3" fmla="*/ 0 w 434350"/>
                <a:gd name="connsiteY3" fmla="*/ 249384 h 253843"/>
                <a:gd name="connsiteX4" fmla="*/ 54938 w 434350"/>
                <a:gd name="connsiteY4" fmla="*/ 253843 h 253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50" h="253843">
                  <a:moveTo>
                    <a:pt x="54938" y="253843"/>
                  </a:moveTo>
                  <a:cubicBezTo>
                    <a:pt x="146615" y="253843"/>
                    <a:pt x="312458" y="219540"/>
                    <a:pt x="434351" y="0"/>
                  </a:cubicBezTo>
                  <a:cubicBezTo>
                    <a:pt x="331686" y="95363"/>
                    <a:pt x="117086" y="102223"/>
                    <a:pt x="86870" y="102909"/>
                  </a:cubicBezTo>
                  <a:lnTo>
                    <a:pt x="0" y="249384"/>
                  </a:lnTo>
                  <a:cubicBezTo>
                    <a:pt x="9614" y="251099"/>
                    <a:pt x="29186" y="253843"/>
                    <a:pt x="54938" y="253843"/>
                  </a:cubicBezTo>
                  <a:close/>
                </a:path>
              </a:pathLst>
            </a:custGeom>
            <a:grpFill/>
            <a:ln w="3430" cap="flat">
              <a:noFill/>
              <a:prstDash val="solid"/>
              <a:miter/>
            </a:ln>
          </p:spPr>
          <p:txBody>
            <a:bodyPr rtlCol="0" anchor="ctr"/>
            <a:lstStyle/>
            <a:p>
              <a:endParaRPr lang="zh-CN" altLang="en-US" sz="1800"/>
            </a:p>
          </p:txBody>
        </p:sp>
        <p:sp>
          <p:nvSpPr>
            <p:cNvPr id="153" name="任意形状 166">
              <a:extLst>
                <a:ext uri="{FF2B5EF4-FFF2-40B4-BE49-F238E27FC236}">
                  <a16:creationId xmlns:a16="http://schemas.microsoft.com/office/drawing/2014/main" id="{906A87F9-26F7-144B-955A-600C62B21719}"/>
                </a:ext>
              </a:extLst>
            </p:cNvPr>
            <p:cNvSpPr/>
            <p:nvPr/>
          </p:nvSpPr>
          <p:spPr>
            <a:xfrm>
              <a:off x="2272829" y="4135742"/>
              <a:ext cx="310741" cy="384881"/>
            </a:xfrm>
            <a:custGeom>
              <a:avLst/>
              <a:gdLst>
                <a:gd name="connsiteX0" fmla="*/ 195715 w 310741"/>
                <a:gd name="connsiteY0" fmla="*/ 384538 h 384881"/>
                <a:gd name="connsiteX1" fmla="*/ 195715 w 310741"/>
                <a:gd name="connsiteY1" fmla="*/ 249727 h 384881"/>
                <a:gd name="connsiteX2" fmla="*/ 196402 w 310741"/>
                <a:gd name="connsiteY2" fmla="*/ 246983 h 384881"/>
                <a:gd name="connsiteX3" fmla="*/ 310741 w 310741"/>
                <a:gd name="connsiteY3" fmla="*/ 0 h 384881"/>
                <a:gd name="connsiteX4" fmla="*/ 225588 w 310741"/>
                <a:gd name="connsiteY4" fmla="*/ 0 h 384881"/>
                <a:gd name="connsiteX5" fmla="*/ 160349 w 310741"/>
                <a:gd name="connsiteY5" fmla="*/ 145788 h 384881"/>
                <a:gd name="connsiteX6" fmla="*/ 155199 w 310741"/>
                <a:gd name="connsiteY6" fmla="*/ 149219 h 384881"/>
                <a:gd name="connsiteX7" fmla="*/ 150049 w 310741"/>
                <a:gd name="connsiteY7" fmla="*/ 145788 h 384881"/>
                <a:gd name="connsiteX8" fmla="*/ 85153 w 310741"/>
                <a:gd name="connsiteY8" fmla="*/ 343 h 384881"/>
                <a:gd name="connsiteX9" fmla="*/ 0 w 310741"/>
                <a:gd name="connsiteY9" fmla="*/ 343 h 384881"/>
                <a:gd name="connsiteX10" fmla="*/ 114339 w 310741"/>
                <a:gd name="connsiteY10" fmla="*/ 247326 h 384881"/>
                <a:gd name="connsiteX11" fmla="*/ 115026 w 310741"/>
                <a:gd name="connsiteY11" fmla="*/ 250070 h 384881"/>
                <a:gd name="connsiteX12" fmla="*/ 115026 w 310741"/>
                <a:gd name="connsiteY12" fmla="*/ 384881 h 384881"/>
                <a:gd name="connsiteX13" fmla="*/ 195715 w 310741"/>
                <a:gd name="connsiteY13" fmla="*/ 384881 h 384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741" h="384881">
                  <a:moveTo>
                    <a:pt x="195715" y="384538"/>
                  </a:moveTo>
                  <a:lnTo>
                    <a:pt x="195715" y="249727"/>
                  </a:lnTo>
                  <a:cubicBezTo>
                    <a:pt x="195715" y="248698"/>
                    <a:pt x="196059" y="248012"/>
                    <a:pt x="196402" y="246983"/>
                  </a:cubicBezTo>
                  <a:lnTo>
                    <a:pt x="310741" y="0"/>
                  </a:lnTo>
                  <a:lnTo>
                    <a:pt x="225588" y="0"/>
                  </a:lnTo>
                  <a:lnTo>
                    <a:pt x="160349" y="145788"/>
                  </a:lnTo>
                  <a:cubicBezTo>
                    <a:pt x="159319" y="147847"/>
                    <a:pt x="157259" y="149219"/>
                    <a:pt x="155199" y="149219"/>
                  </a:cubicBezTo>
                  <a:cubicBezTo>
                    <a:pt x="153139" y="149219"/>
                    <a:pt x="151079" y="147847"/>
                    <a:pt x="150049" y="145788"/>
                  </a:cubicBezTo>
                  <a:lnTo>
                    <a:pt x="85153" y="343"/>
                  </a:lnTo>
                  <a:lnTo>
                    <a:pt x="0" y="343"/>
                  </a:lnTo>
                  <a:lnTo>
                    <a:pt x="114339" y="247326"/>
                  </a:lnTo>
                  <a:cubicBezTo>
                    <a:pt x="114682" y="248012"/>
                    <a:pt x="115026" y="249041"/>
                    <a:pt x="115026" y="250070"/>
                  </a:cubicBezTo>
                  <a:lnTo>
                    <a:pt x="115026" y="384881"/>
                  </a:lnTo>
                  <a:lnTo>
                    <a:pt x="195715" y="384881"/>
                  </a:lnTo>
                  <a:close/>
                </a:path>
              </a:pathLst>
            </a:custGeom>
            <a:grpFill/>
            <a:ln w="3430" cap="flat">
              <a:noFill/>
              <a:prstDash val="solid"/>
              <a:miter/>
            </a:ln>
          </p:spPr>
          <p:txBody>
            <a:bodyPr rtlCol="0" anchor="ctr"/>
            <a:lstStyle/>
            <a:p>
              <a:endParaRPr lang="zh-CN" altLang="en-US" sz="1800"/>
            </a:p>
          </p:txBody>
        </p:sp>
        <p:sp>
          <p:nvSpPr>
            <p:cNvPr id="154" name="任意形状 167">
              <a:extLst>
                <a:ext uri="{FF2B5EF4-FFF2-40B4-BE49-F238E27FC236}">
                  <a16:creationId xmlns:a16="http://schemas.microsoft.com/office/drawing/2014/main" id="{56D7741B-E52E-7D43-A9EA-741F465D1A15}"/>
                </a:ext>
              </a:extLst>
            </p:cNvPr>
            <p:cNvSpPr/>
            <p:nvPr/>
          </p:nvSpPr>
          <p:spPr>
            <a:xfrm>
              <a:off x="2561595" y="4135592"/>
              <a:ext cx="258321" cy="383790"/>
            </a:xfrm>
            <a:custGeom>
              <a:avLst/>
              <a:gdLst>
                <a:gd name="connsiteX0" fmla="*/ 170994 w 258321"/>
                <a:gd name="connsiteY0" fmla="*/ 156229 h 383790"/>
                <a:gd name="connsiteX1" fmla="*/ 166187 w 258321"/>
                <a:gd name="connsiteY1" fmla="*/ 153828 h 383790"/>
                <a:gd name="connsiteX2" fmla="*/ 112966 w 258321"/>
                <a:gd name="connsiteY2" fmla="*/ 101344 h 383790"/>
                <a:gd name="connsiteX3" fmla="*/ 124983 w 258321"/>
                <a:gd name="connsiteY3" fmla="*/ 76989 h 383790"/>
                <a:gd name="connsiteX4" fmla="*/ 173054 w 258321"/>
                <a:gd name="connsiteY4" fmla="*/ 66012 h 383790"/>
                <a:gd name="connsiteX5" fmla="*/ 247906 w 258321"/>
                <a:gd name="connsiteY5" fmla="*/ 88995 h 383790"/>
                <a:gd name="connsiteX6" fmla="*/ 247906 w 258321"/>
                <a:gd name="connsiteY6" fmla="*/ 18330 h 383790"/>
                <a:gd name="connsiteX7" fmla="*/ 178891 w 258321"/>
                <a:gd name="connsiteY7" fmla="*/ 1522 h 383790"/>
                <a:gd name="connsiteX8" fmla="*/ 177174 w 258321"/>
                <a:gd name="connsiteY8" fmla="*/ 1179 h 383790"/>
                <a:gd name="connsiteX9" fmla="*/ 74509 w 258321"/>
                <a:gd name="connsiteY9" fmla="*/ 25191 h 383790"/>
                <a:gd name="connsiteX10" fmla="*/ 40860 w 258321"/>
                <a:gd name="connsiteY10" fmla="*/ 93454 h 383790"/>
                <a:gd name="connsiteX11" fmla="*/ 59402 w 258321"/>
                <a:gd name="connsiteY11" fmla="*/ 156572 h 383790"/>
                <a:gd name="connsiteX12" fmla="*/ 125670 w 258321"/>
                <a:gd name="connsiteY12" fmla="*/ 204254 h 383790"/>
                <a:gd name="connsiteX13" fmla="*/ 131507 w 258321"/>
                <a:gd name="connsiteY13" fmla="*/ 207341 h 383790"/>
                <a:gd name="connsiteX14" fmla="*/ 181981 w 258321"/>
                <a:gd name="connsiteY14" fmla="*/ 284523 h 383790"/>
                <a:gd name="connsiteX15" fmla="*/ 110906 w 258321"/>
                <a:gd name="connsiteY15" fmla="*/ 315053 h 383790"/>
                <a:gd name="connsiteX16" fmla="*/ 0 w 258321"/>
                <a:gd name="connsiteY16" fmla="*/ 281779 h 383790"/>
                <a:gd name="connsiteX17" fmla="*/ 0 w 258321"/>
                <a:gd name="connsiteY17" fmla="*/ 352443 h 383790"/>
                <a:gd name="connsiteX18" fmla="*/ 110906 w 258321"/>
                <a:gd name="connsiteY18" fmla="*/ 383659 h 383790"/>
                <a:gd name="connsiteX19" fmla="*/ 256834 w 258321"/>
                <a:gd name="connsiteY19" fmla="*/ 287953 h 383790"/>
                <a:gd name="connsiteX20" fmla="*/ 170994 w 258321"/>
                <a:gd name="connsiteY20" fmla="*/ 156229 h 38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321" h="383790">
                  <a:moveTo>
                    <a:pt x="170994" y="156229"/>
                  </a:moveTo>
                  <a:cubicBezTo>
                    <a:pt x="168933" y="155200"/>
                    <a:pt x="167560" y="154514"/>
                    <a:pt x="166187" y="153828"/>
                  </a:cubicBezTo>
                  <a:cubicBezTo>
                    <a:pt x="153139" y="147653"/>
                    <a:pt x="110219" y="130845"/>
                    <a:pt x="112966" y="101344"/>
                  </a:cubicBezTo>
                  <a:cubicBezTo>
                    <a:pt x="113996" y="91053"/>
                    <a:pt x="118116" y="82820"/>
                    <a:pt x="124983" y="76989"/>
                  </a:cubicBezTo>
                  <a:cubicBezTo>
                    <a:pt x="138374" y="66355"/>
                    <a:pt x="164813" y="65669"/>
                    <a:pt x="173054" y="66012"/>
                  </a:cubicBezTo>
                  <a:cubicBezTo>
                    <a:pt x="207733" y="68756"/>
                    <a:pt x="238979" y="82477"/>
                    <a:pt x="247906" y="88995"/>
                  </a:cubicBezTo>
                  <a:lnTo>
                    <a:pt x="247906" y="18330"/>
                  </a:lnTo>
                  <a:cubicBezTo>
                    <a:pt x="219064" y="7353"/>
                    <a:pt x="190909" y="2551"/>
                    <a:pt x="178891" y="1522"/>
                  </a:cubicBezTo>
                  <a:lnTo>
                    <a:pt x="177174" y="1179"/>
                  </a:lnTo>
                  <a:cubicBezTo>
                    <a:pt x="135284" y="-3281"/>
                    <a:pt x="98888" y="4952"/>
                    <a:pt x="74509" y="25191"/>
                  </a:cubicBezTo>
                  <a:cubicBezTo>
                    <a:pt x="54938" y="41314"/>
                    <a:pt x="43607" y="64297"/>
                    <a:pt x="40860" y="93454"/>
                  </a:cubicBezTo>
                  <a:cubicBezTo>
                    <a:pt x="38800" y="116094"/>
                    <a:pt x="44637" y="135990"/>
                    <a:pt x="59402" y="156572"/>
                  </a:cubicBezTo>
                  <a:cubicBezTo>
                    <a:pt x="73136" y="175782"/>
                    <a:pt x="99918" y="190189"/>
                    <a:pt x="125670" y="204254"/>
                  </a:cubicBezTo>
                  <a:lnTo>
                    <a:pt x="131507" y="207341"/>
                  </a:lnTo>
                  <a:cubicBezTo>
                    <a:pt x="169277" y="227580"/>
                    <a:pt x="195372" y="248505"/>
                    <a:pt x="181981" y="284523"/>
                  </a:cubicBezTo>
                  <a:cubicBezTo>
                    <a:pt x="173741" y="306820"/>
                    <a:pt x="150049" y="315053"/>
                    <a:pt x="110906" y="315053"/>
                  </a:cubicBezTo>
                  <a:cubicBezTo>
                    <a:pt x="61805" y="315053"/>
                    <a:pt x="0" y="281779"/>
                    <a:pt x="0" y="281779"/>
                  </a:cubicBezTo>
                  <a:lnTo>
                    <a:pt x="0" y="352443"/>
                  </a:lnTo>
                  <a:cubicBezTo>
                    <a:pt x="0" y="352443"/>
                    <a:pt x="34680" y="380915"/>
                    <a:pt x="110906" y="383659"/>
                  </a:cubicBezTo>
                  <a:cubicBezTo>
                    <a:pt x="190222" y="386403"/>
                    <a:pt x="248936" y="345926"/>
                    <a:pt x="256834" y="287953"/>
                  </a:cubicBezTo>
                  <a:cubicBezTo>
                    <a:pt x="265761" y="224835"/>
                    <a:pt x="234172" y="186759"/>
                    <a:pt x="170994" y="156229"/>
                  </a:cubicBezTo>
                  <a:close/>
                </a:path>
              </a:pathLst>
            </a:custGeom>
            <a:grpFill/>
            <a:ln w="3430" cap="flat">
              <a:noFill/>
              <a:prstDash val="solid"/>
              <a:miter/>
            </a:ln>
          </p:spPr>
          <p:txBody>
            <a:bodyPr rtlCol="0" anchor="ctr"/>
            <a:lstStyle/>
            <a:p>
              <a:endParaRPr lang="zh-CN" altLang="en-US" sz="1800"/>
            </a:p>
          </p:txBody>
        </p:sp>
      </p:grpSp>
      <p:cxnSp>
        <p:nvCxnSpPr>
          <p:cNvPr id="2" name="直接连接符 1">
            <a:extLst>
              <a:ext uri="{FF2B5EF4-FFF2-40B4-BE49-F238E27FC236}">
                <a16:creationId xmlns:a16="http://schemas.microsoft.com/office/drawing/2014/main" id="{C80BC43B-B100-F9D7-8CB5-0B729627E401}"/>
              </a:ext>
            </a:extLst>
          </p:cNvPr>
          <p:cNvCxnSpPr>
            <a:cxnSpLocks/>
          </p:cNvCxnSpPr>
          <p:nvPr userDrawn="1"/>
        </p:nvCxnSpPr>
        <p:spPr>
          <a:xfrm>
            <a:off x="9804538" y="390724"/>
            <a:ext cx="0" cy="34657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36CB6E02-2982-D4AF-8EBB-3972D0B4EB5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33539" y="402780"/>
            <a:ext cx="1096062" cy="365354"/>
          </a:xfrm>
          <a:prstGeom prst="rect">
            <a:avLst/>
          </a:prstGeom>
        </p:spPr>
      </p:pic>
    </p:spTree>
    <p:extLst>
      <p:ext uri="{BB962C8B-B14F-4D97-AF65-F5344CB8AC3E}">
        <p14:creationId xmlns:p14="http://schemas.microsoft.com/office/powerpoint/2010/main" val="3620344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目录/节标题">
    <p:bg>
      <p:bgRef idx="1001">
        <a:schemeClr val="bg1"/>
      </p:bgRef>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5EB8A5C-4380-6142-ADF1-4B657882FE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4483672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标题和内容">
    <p:bg>
      <p:bgRef idx="1001">
        <a:schemeClr val="bg1"/>
      </p:bgRef>
    </p:bg>
    <p:spTree>
      <p:nvGrpSpPr>
        <p:cNvPr id="1" name=""/>
        <p:cNvGrpSpPr/>
        <p:nvPr/>
      </p:nvGrpSpPr>
      <p:grpSpPr>
        <a:xfrm>
          <a:off x="0" y="0"/>
          <a:ext cx="0" cy="0"/>
          <a:chOff x="0" y="0"/>
          <a:chExt cx="0" cy="0"/>
        </a:xfrm>
      </p:grpSpPr>
      <p:sp>
        <p:nvSpPr>
          <p:cNvPr id="14" name="标题 1"/>
          <p:cNvSpPr>
            <a:spLocks noGrp="1"/>
          </p:cNvSpPr>
          <p:nvPr>
            <p:ph type="title" hasCustomPrompt="1"/>
          </p:nvPr>
        </p:nvSpPr>
        <p:spPr>
          <a:xfrm>
            <a:off x="314793" y="257599"/>
            <a:ext cx="11554731" cy="1077218"/>
          </a:xfrm>
          <a:prstGeom prst="rect">
            <a:avLst/>
          </a:prstGeom>
          <a:ln>
            <a:noFill/>
          </a:ln>
          <a:effectLst>
            <a:innerShdw blurRad="114300">
              <a:srgbClr val="2878AA">
                <a:alpha val="39000"/>
              </a:srgbClr>
            </a:innerShdw>
          </a:effectLst>
        </p:spPr>
        <p:txBody>
          <a:bodyPr wrap="square" anchor="t">
            <a:spAutoFit/>
          </a:bodyPr>
          <a:lstStyle>
            <a:lvl1pPr algn="l">
              <a:defRPr lang="zh-CN" altLang="en-US" sz="3200" b="1" kern="1200" spc="100" baseline="0" dirty="0">
                <a:gradFill>
                  <a:gsLst>
                    <a:gs pos="100000">
                      <a:srgbClr val="5E5E5D"/>
                    </a:gs>
                    <a:gs pos="14000">
                      <a:srgbClr val="0B0B0C"/>
                    </a:gs>
                  </a:gsLst>
                  <a:lin ang="5400000" scaled="0"/>
                </a:gradFill>
                <a:effectLst/>
                <a:latin typeface="Arial" panose="020B0604020202020204" pitchFamily="34" charset="0"/>
                <a:ea typeface="+mj-ea"/>
                <a:cs typeface="Arial" panose="020B0604020202020204" pitchFamily="34" charset="0"/>
              </a:defRPr>
            </a:lvl1pPr>
          </a:lstStyle>
          <a:p>
            <a:pPr marL="0" marR="0" lvl="0" indent="0" algn="l" defTabSz="914368" rtl="0" eaLnBrk="1" fontAlgn="auto" latinLnBrk="0" hangingPunct="1">
              <a:lnSpc>
                <a:spcPct val="100000"/>
              </a:lnSpc>
              <a:spcBef>
                <a:spcPct val="0"/>
              </a:spcBef>
              <a:spcAft>
                <a:spcPts val="0"/>
              </a:spcAft>
              <a:buClrTx/>
              <a:buSzTx/>
              <a:buFontTx/>
              <a:buNone/>
              <a:tabLst/>
              <a:defRPr/>
            </a:pPr>
            <a:r>
              <a:rPr lang="zh-CN" altLang="en-US" dirty="0"/>
              <a:t>单击此处添加标题</a:t>
            </a:r>
            <a:br>
              <a:rPr lang="en-US" altLang="zh-CN" dirty="0"/>
            </a:br>
            <a:r>
              <a:rPr lang="zh-CN" altLang="en-US" dirty="0"/>
              <a:t>最多两行</a:t>
            </a:r>
          </a:p>
        </p:txBody>
      </p:sp>
      <p:sp>
        <p:nvSpPr>
          <p:cNvPr id="5" name="灯片编号占位符 2">
            <a:extLst>
              <a:ext uri="{FF2B5EF4-FFF2-40B4-BE49-F238E27FC236}">
                <a16:creationId xmlns:a16="http://schemas.microsoft.com/office/drawing/2014/main" id="{0697B148-251C-CA44-91F1-8C067CA1619F}"/>
              </a:ext>
            </a:extLst>
          </p:cNvPr>
          <p:cNvSpPr>
            <a:spLocks noGrp="1"/>
          </p:cNvSpPr>
          <p:nvPr>
            <p:ph type="sldNum" sz="quarter" idx="10"/>
          </p:nvPr>
        </p:nvSpPr>
        <p:spPr>
          <a:xfrm>
            <a:off x="11851371" y="6663989"/>
            <a:ext cx="340660" cy="195731"/>
          </a:xfrm>
          <a:prstGeom prst="rect">
            <a:avLst/>
          </a:prstGeom>
          <a:solidFill>
            <a:srgbClr val="00B0F0"/>
          </a:solidFill>
        </p:spPr>
        <p:txBody>
          <a:bodyPr/>
          <a:lstStyle>
            <a:lvl1pPr algn="ctr">
              <a:defRPr sz="700" b="0">
                <a:solidFill>
                  <a:schemeClr val="bg1"/>
                </a:solidFill>
                <a:latin typeface="Arial" panose="020B0604020202020204" pitchFamily="34" charset="0"/>
                <a:cs typeface="Arial" pitchFamily="34" charset="0"/>
              </a:defRPr>
            </a:lvl1pPr>
          </a:lstStyle>
          <a:p>
            <a:fld id="{04764C24-7E44-40E7-A540-72BB39868355}" type="slidenum">
              <a:rPr lang="zh-CN" altLang="en-US" smtClean="0"/>
              <a:pPr/>
              <a:t>‹#›</a:t>
            </a:fld>
            <a:endParaRPr lang="zh-CN" altLang="en-US" dirty="0"/>
          </a:p>
        </p:txBody>
      </p:sp>
    </p:spTree>
    <p:extLst>
      <p:ext uri="{BB962C8B-B14F-4D97-AF65-F5344CB8AC3E}">
        <p14:creationId xmlns:p14="http://schemas.microsoft.com/office/powerpoint/2010/main" val="332436782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597483"/>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6" r:id="rId3"/>
    <p:sldLayoutId id="2147483757" r:id="rId4"/>
    <p:sldLayoutId id="2147483753" r:id="rId5"/>
    <p:sldLayoutId id="2147483754" r:id="rId6"/>
    <p:sldLayoutId id="2147483758" r:id="rId7"/>
  </p:sldLayoutIdLst>
  <p:hf hdr="0" ftr="0" dt="0"/>
  <p:txStyles>
    <p:titleStyle>
      <a:lvl1pPr algn="ctr" defTabSz="914368" rtl="0" eaLnBrk="1" latinLnBrk="0" hangingPunct="1">
        <a:spcBef>
          <a:spcPct val="0"/>
        </a:spcBef>
        <a:buNone/>
        <a:defRPr sz="4400" kern="1200">
          <a:solidFill>
            <a:schemeClr val="tx1"/>
          </a:solidFill>
          <a:latin typeface="+mj-lt"/>
          <a:ea typeface="+mj-ea"/>
          <a:cs typeface="+mj-cs"/>
        </a:defRPr>
      </a:lvl1pPr>
    </p:titleStyle>
    <p:bodyStyle>
      <a:lvl1pPr marL="342886" indent="-342886" algn="l" defTabSz="9143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24" indent="-285741" algn="l" defTabSz="9143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61" indent="-228593" algn="l" defTabSz="9143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4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27"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1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94"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8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6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68" rtl="0" eaLnBrk="1" latinLnBrk="0" hangingPunct="1">
        <a:defRPr sz="1800" kern="1200">
          <a:solidFill>
            <a:schemeClr val="tx1"/>
          </a:solidFill>
          <a:latin typeface="+mn-lt"/>
          <a:ea typeface="+mn-ea"/>
          <a:cs typeface="+mn-cs"/>
        </a:defRPr>
      </a:lvl1pPr>
      <a:lvl2pPr marL="457183" algn="l" defTabSz="914368" rtl="0" eaLnBrk="1" latinLnBrk="0" hangingPunct="1">
        <a:defRPr sz="1800" kern="1200">
          <a:solidFill>
            <a:schemeClr val="tx1"/>
          </a:solidFill>
          <a:latin typeface="+mn-lt"/>
          <a:ea typeface="+mn-ea"/>
          <a:cs typeface="+mn-cs"/>
        </a:defRPr>
      </a:lvl2pPr>
      <a:lvl3pPr marL="914368" algn="l" defTabSz="914368" rtl="0" eaLnBrk="1" latinLnBrk="0" hangingPunct="1">
        <a:defRPr sz="1800" kern="1200">
          <a:solidFill>
            <a:schemeClr val="tx1"/>
          </a:solidFill>
          <a:latin typeface="+mn-lt"/>
          <a:ea typeface="+mn-ea"/>
          <a:cs typeface="+mn-cs"/>
        </a:defRPr>
      </a:lvl3pPr>
      <a:lvl4pPr marL="1371552" algn="l" defTabSz="914368" rtl="0" eaLnBrk="1" latinLnBrk="0" hangingPunct="1">
        <a:defRPr sz="1800" kern="1200">
          <a:solidFill>
            <a:schemeClr val="tx1"/>
          </a:solidFill>
          <a:latin typeface="+mn-lt"/>
          <a:ea typeface="+mn-ea"/>
          <a:cs typeface="+mn-cs"/>
        </a:defRPr>
      </a:lvl4pPr>
      <a:lvl5pPr marL="1828736" algn="l" defTabSz="914368" rtl="0" eaLnBrk="1" latinLnBrk="0" hangingPunct="1">
        <a:defRPr sz="1800" kern="1200">
          <a:solidFill>
            <a:schemeClr val="tx1"/>
          </a:solidFill>
          <a:latin typeface="+mn-lt"/>
          <a:ea typeface="+mn-ea"/>
          <a:cs typeface="+mn-cs"/>
        </a:defRPr>
      </a:lvl5pPr>
      <a:lvl6pPr marL="2285919" algn="l" defTabSz="914368" rtl="0" eaLnBrk="1" latinLnBrk="0" hangingPunct="1">
        <a:defRPr sz="1800" kern="1200">
          <a:solidFill>
            <a:schemeClr val="tx1"/>
          </a:solidFill>
          <a:latin typeface="+mn-lt"/>
          <a:ea typeface="+mn-ea"/>
          <a:cs typeface="+mn-cs"/>
        </a:defRPr>
      </a:lvl6pPr>
      <a:lvl7pPr marL="2743102" algn="l" defTabSz="914368" rtl="0" eaLnBrk="1" latinLnBrk="0" hangingPunct="1">
        <a:defRPr sz="1800" kern="1200">
          <a:solidFill>
            <a:schemeClr val="tx1"/>
          </a:solidFill>
          <a:latin typeface="+mn-lt"/>
          <a:ea typeface="+mn-ea"/>
          <a:cs typeface="+mn-cs"/>
        </a:defRPr>
      </a:lvl7pPr>
      <a:lvl8pPr marL="3200287" algn="l" defTabSz="914368" rtl="0" eaLnBrk="1" latinLnBrk="0" hangingPunct="1">
        <a:defRPr sz="1800" kern="1200">
          <a:solidFill>
            <a:schemeClr val="tx1"/>
          </a:solidFill>
          <a:latin typeface="+mn-lt"/>
          <a:ea typeface="+mn-ea"/>
          <a:cs typeface="+mn-cs"/>
        </a:defRPr>
      </a:lvl8pPr>
      <a:lvl9pPr marL="3657471" algn="l" defTabSz="91436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2181296"/>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Lst>
  <p:hf hdr="0" ftr="0" dt="0"/>
  <p:txStyles>
    <p:titleStyle>
      <a:lvl1pPr algn="ctr" defTabSz="914368" rtl="0" eaLnBrk="1" latinLnBrk="0" hangingPunct="1">
        <a:spcBef>
          <a:spcPct val="0"/>
        </a:spcBef>
        <a:buNone/>
        <a:defRPr sz="4400" kern="1200">
          <a:solidFill>
            <a:schemeClr val="tx1"/>
          </a:solidFill>
          <a:latin typeface="+mj-lt"/>
          <a:ea typeface="+mj-ea"/>
          <a:cs typeface="+mj-cs"/>
        </a:defRPr>
      </a:lvl1pPr>
    </p:titleStyle>
    <p:bodyStyle>
      <a:lvl1pPr marL="342886" indent="-342886" algn="l" defTabSz="9143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24" indent="-285741" algn="l" defTabSz="9143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61" indent="-228593" algn="l" defTabSz="9143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4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27"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1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94"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8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6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68" rtl="0" eaLnBrk="1" latinLnBrk="0" hangingPunct="1">
        <a:defRPr sz="1800" kern="1200">
          <a:solidFill>
            <a:schemeClr val="tx1"/>
          </a:solidFill>
          <a:latin typeface="+mn-lt"/>
          <a:ea typeface="+mn-ea"/>
          <a:cs typeface="+mn-cs"/>
        </a:defRPr>
      </a:lvl1pPr>
      <a:lvl2pPr marL="457183" algn="l" defTabSz="914368" rtl="0" eaLnBrk="1" latinLnBrk="0" hangingPunct="1">
        <a:defRPr sz="1800" kern="1200">
          <a:solidFill>
            <a:schemeClr val="tx1"/>
          </a:solidFill>
          <a:latin typeface="+mn-lt"/>
          <a:ea typeface="+mn-ea"/>
          <a:cs typeface="+mn-cs"/>
        </a:defRPr>
      </a:lvl2pPr>
      <a:lvl3pPr marL="914368" algn="l" defTabSz="914368" rtl="0" eaLnBrk="1" latinLnBrk="0" hangingPunct="1">
        <a:defRPr sz="1800" kern="1200">
          <a:solidFill>
            <a:schemeClr val="tx1"/>
          </a:solidFill>
          <a:latin typeface="+mn-lt"/>
          <a:ea typeface="+mn-ea"/>
          <a:cs typeface="+mn-cs"/>
        </a:defRPr>
      </a:lvl3pPr>
      <a:lvl4pPr marL="1371552" algn="l" defTabSz="914368" rtl="0" eaLnBrk="1" latinLnBrk="0" hangingPunct="1">
        <a:defRPr sz="1800" kern="1200">
          <a:solidFill>
            <a:schemeClr val="tx1"/>
          </a:solidFill>
          <a:latin typeface="+mn-lt"/>
          <a:ea typeface="+mn-ea"/>
          <a:cs typeface="+mn-cs"/>
        </a:defRPr>
      </a:lvl4pPr>
      <a:lvl5pPr marL="1828736" algn="l" defTabSz="914368" rtl="0" eaLnBrk="1" latinLnBrk="0" hangingPunct="1">
        <a:defRPr sz="1800" kern="1200">
          <a:solidFill>
            <a:schemeClr val="tx1"/>
          </a:solidFill>
          <a:latin typeface="+mn-lt"/>
          <a:ea typeface="+mn-ea"/>
          <a:cs typeface="+mn-cs"/>
        </a:defRPr>
      </a:lvl5pPr>
      <a:lvl6pPr marL="2285919" algn="l" defTabSz="914368" rtl="0" eaLnBrk="1" latinLnBrk="0" hangingPunct="1">
        <a:defRPr sz="1800" kern="1200">
          <a:solidFill>
            <a:schemeClr val="tx1"/>
          </a:solidFill>
          <a:latin typeface="+mn-lt"/>
          <a:ea typeface="+mn-ea"/>
          <a:cs typeface="+mn-cs"/>
        </a:defRPr>
      </a:lvl6pPr>
      <a:lvl7pPr marL="2743102" algn="l" defTabSz="914368" rtl="0" eaLnBrk="1" latinLnBrk="0" hangingPunct="1">
        <a:defRPr sz="1800" kern="1200">
          <a:solidFill>
            <a:schemeClr val="tx1"/>
          </a:solidFill>
          <a:latin typeface="+mn-lt"/>
          <a:ea typeface="+mn-ea"/>
          <a:cs typeface="+mn-cs"/>
        </a:defRPr>
      </a:lvl7pPr>
      <a:lvl8pPr marL="3200287" algn="l" defTabSz="914368" rtl="0" eaLnBrk="1" latinLnBrk="0" hangingPunct="1">
        <a:defRPr sz="1800" kern="1200">
          <a:solidFill>
            <a:schemeClr val="tx1"/>
          </a:solidFill>
          <a:latin typeface="+mn-lt"/>
          <a:ea typeface="+mn-ea"/>
          <a:cs typeface="+mn-cs"/>
        </a:defRPr>
      </a:lvl8pPr>
      <a:lvl9pPr marL="3657471" algn="l" defTabSz="91436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2763210"/>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Lst>
  <p:hf hdr="0" ftr="0" dt="0"/>
  <p:txStyles>
    <p:titleStyle>
      <a:lvl1pPr algn="ctr" defTabSz="914368" rtl="0" eaLnBrk="1" latinLnBrk="0" hangingPunct="1">
        <a:spcBef>
          <a:spcPct val="0"/>
        </a:spcBef>
        <a:buNone/>
        <a:defRPr sz="4400" kern="1200">
          <a:solidFill>
            <a:schemeClr val="tx1"/>
          </a:solidFill>
          <a:latin typeface="+mj-lt"/>
          <a:ea typeface="+mj-ea"/>
          <a:cs typeface="+mj-cs"/>
        </a:defRPr>
      </a:lvl1pPr>
    </p:titleStyle>
    <p:bodyStyle>
      <a:lvl1pPr marL="342886" indent="-342886" algn="l" defTabSz="9143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24" indent="-285741" algn="l" defTabSz="9143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61" indent="-228593" algn="l" defTabSz="9143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4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27"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1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94"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8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6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68" rtl="0" eaLnBrk="1" latinLnBrk="0" hangingPunct="1">
        <a:defRPr sz="1800" kern="1200">
          <a:solidFill>
            <a:schemeClr val="tx1"/>
          </a:solidFill>
          <a:latin typeface="+mn-lt"/>
          <a:ea typeface="+mn-ea"/>
          <a:cs typeface="+mn-cs"/>
        </a:defRPr>
      </a:lvl1pPr>
      <a:lvl2pPr marL="457183" algn="l" defTabSz="914368" rtl="0" eaLnBrk="1" latinLnBrk="0" hangingPunct="1">
        <a:defRPr sz="1800" kern="1200">
          <a:solidFill>
            <a:schemeClr val="tx1"/>
          </a:solidFill>
          <a:latin typeface="+mn-lt"/>
          <a:ea typeface="+mn-ea"/>
          <a:cs typeface="+mn-cs"/>
        </a:defRPr>
      </a:lvl2pPr>
      <a:lvl3pPr marL="914368" algn="l" defTabSz="914368" rtl="0" eaLnBrk="1" latinLnBrk="0" hangingPunct="1">
        <a:defRPr sz="1800" kern="1200">
          <a:solidFill>
            <a:schemeClr val="tx1"/>
          </a:solidFill>
          <a:latin typeface="+mn-lt"/>
          <a:ea typeface="+mn-ea"/>
          <a:cs typeface="+mn-cs"/>
        </a:defRPr>
      </a:lvl3pPr>
      <a:lvl4pPr marL="1371552" algn="l" defTabSz="914368" rtl="0" eaLnBrk="1" latinLnBrk="0" hangingPunct="1">
        <a:defRPr sz="1800" kern="1200">
          <a:solidFill>
            <a:schemeClr val="tx1"/>
          </a:solidFill>
          <a:latin typeface="+mn-lt"/>
          <a:ea typeface="+mn-ea"/>
          <a:cs typeface="+mn-cs"/>
        </a:defRPr>
      </a:lvl4pPr>
      <a:lvl5pPr marL="1828736" algn="l" defTabSz="914368" rtl="0" eaLnBrk="1" latinLnBrk="0" hangingPunct="1">
        <a:defRPr sz="1800" kern="1200">
          <a:solidFill>
            <a:schemeClr val="tx1"/>
          </a:solidFill>
          <a:latin typeface="+mn-lt"/>
          <a:ea typeface="+mn-ea"/>
          <a:cs typeface="+mn-cs"/>
        </a:defRPr>
      </a:lvl5pPr>
      <a:lvl6pPr marL="2285919" algn="l" defTabSz="914368" rtl="0" eaLnBrk="1" latinLnBrk="0" hangingPunct="1">
        <a:defRPr sz="1800" kern="1200">
          <a:solidFill>
            <a:schemeClr val="tx1"/>
          </a:solidFill>
          <a:latin typeface="+mn-lt"/>
          <a:ea typeface="+mn-ea"/>
          <a:cs typeface="+mn-cs"/>
        </a:defRPr>
      </a:lvl6pPr>
      <a:lvl7pPr marL="2743102" algn="l" defTabSz="914368" rtl="0" eaLnBrk="1" latinLnBrk="0" hangingPunct="1">
        <a:defRPr sz="1800" kern="1200">
          <a:solidFill>
            <a:schemeClr val="tx1"/>
          </a:solidFill>
          <a:latin typeface="+mn-lt"/>
          <a:ea typeface="+mn-ea"/>
          <a:cs typeface="+mn-cs"/>
        </a:defRPr>
      </a:lvl7pPr>
      <a:lvl8pPr marL="3200287" algn="l" defTabSz="914368" rtl="0" eaLnBrk="1" latinLnBrk="0" hangingPunct="1">
        <a:defRPr sz="1800" kern="1200">
          <a:solidFill>
            <a:schemeClr val="tx1"/>
          </a:solidFill>
          <a:latin typeface="+mn-lt"/>
          <a:ea typeface="+mn-ea"/>
          <a:cs typeface="+mn-cs"/>
        </a:defRPr>
      </a:lvl8pPr>
      <a:lvl9pPr marL="3657471" algn="l" defTabSz="91436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3524765"/>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Lst>
  <p:hf hdr="0" ftr="0" dt="0"/>
  <p:txStyles>
    <p:titleStyle>
      <a:lvl1pPr algn="ctr" defTabSz="914368" rtl="0" eaLnBrk="1" latinLnBrk="0" hangingPunct="1">
        <a:spcBef>
          <a:spcPct val="0"/>
        </a:spcBef>
        <a:buNone/>
        <a:defRPr sz="4400" kern="1200">
          <a:solidFill>
            <a:schemeClr val="tx1"/>
          </a:solidFill>
          <a:latin typeface="+mj-lt"/>
          <a:ea typeface="+mj-ea"/>
          <a:cs typeface="+mj-cs"/>
        </a:defRPr>
      </a:lvl1pPr>
    </p:titleStyle>
    <p:bodyStyle>
      <a:lvl1pPr marL="342886" indent="-342886" algn="l" defTabSz="9143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24" indent="-285741" algn="l" defTabSz="9143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61" indent="-228593" algn="l" defTabSz="9143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4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27"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1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94"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8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6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68" rtl="0" eaLnBrk="1" latinLnBrk="0" hangingPunct="1">
        <a:defRPr sz="1800" kern="1200">
          <a:solidFill>
            <a:schemeClr val="tx1"/>
          </a:solidFill>
          <a:latin typeface="+mn-lt"/>
          <a:ea typeface="+mn-ea"/>
          <a:cs typeface="+mn-cs"/>
        </a:defRPr>
      </a:lvl1pPr>
      <a:lvl2pPr marL="457183" algn="l" defTabSz="914368" rtl="0" eaLnBrk="1" latinLnBrk="0" hangingPunct="1">
        <a:defRPr sz="1800" kern="1200">
          <a:solidFill>
            <a:schemeClr val="tx1"/>
          </a:solidFill>
          <a:latin typeface="+mn-lt"/>
          <a:ea typeface="+mn-ea"/>
          <a:cs typeface="+mn-cs"/>
        </a:defRPr>
      </a:lvl2pPr>
      <a:lvl3pPr marL="914368" algn="l" defTabSz="914368" rtl="0" eaLnBrk="1" latinLnBrk="0" hangingPunct="1">
        <a:defRPr sz="1800" kern="1200">
          <a:solidFill>
            <a:schemeClr val="tx1"/>
          </a:solidFill>
          <a:latin typeface="+mn-lt"/>
          <a:ea typeface="+mn-ea"/>
          <a:cs typeface="+mn-cs"/>
        </a:defRPr>
      </a:lvl3pPr>
      <a:lvl4pPr marL="1371552" algn="l" defTabSz="914368" rtl="0" eaLnBrk="1" latinLnBrk="0" hangingPunct="1">
        <a:defRPr sz="1800" kern="1200">
          <a:solidFill>
            <a:schemeClr val="tx1"/>
          </a:solidFill>
          <a:latin typeface="+mn-lt"/>
          <a:ea typeface="+mn-ea"/>
          <a:cs typeface="+mn-cs"/>
        </a:defRPr>
      </a:lvl4pPr>
      <a:lvl5pPr marL="1828736" algn="l" defTabSz="914368" rtl="0" eaLnBrk="1" latinLnBrk="0" hangingPunct="1">
        <a:defRPr sz="1800" kern="1200">
          <a:solidFill>
            <a:schemeClr val="tx1"/>
          </a:solidFill>
          <a:latin typeface="+mn-lt"/>
          <a:ea typeface="+mn-ea"/>
          <a:cs typeface="+mn-cs"/>
        </a:defRPr>
      </a:lvl5pPr>
      <a:lvl6pPr marL="2285919" algn="l" defTabSz="914368" rtl="0" eaLnBrk="1" latinLnBrk="0" hangingPunct="1">
        <a:defRPr sz="1800" kern="1200">
          <a:solidFill>
            <a:schemeClr val="tx1"/>
          </a:solidFill>
          <a:latin typeface="+mn-lt"/>
          <a:ea typeface="+mn-ea"/>
          <a:cs typeface="+mn-cs"/>
        </a:defRPr>
      </a:lvl6pPr>
      <a:lvl7pPr marL="2743102" algn="l" defTabSz="914368" rtl="0" eaLnBrk="1" latinLnBrk="0" hangingPunct="1">
        <a:defRPr sz="1800" kern="1200">
          <a:solidFill>
            <a:schemeClr val="tx1"/>
          </a:solidFill>
          <a:latin typeface="+mn-lt"/>
          <a:ea typeface="+mn-ea"/>
          <a:cs typeface="+mn-cs"/>
        </a:defRPr>
      </a:lvl7pPr>
      <a:lvl8pPr marL="3200287" algn="l" defTabSz="914368" rtl="0" eaLnBrk="1" latinLnBrk="0" hangingPunct="1">
        <a:defRPr sz="1800" kern="1200">
          <a:solidFill>
            <a:schemeClr val="tx1"/>
          </a:solidFill>
          <a:latin typeface="+mn-lt"/>
          <a:ea typeface="+mn-ea"/>
          <a:cs typeface="+mn-cs"/>
        </a:defRPr>
      </a:lvl8pPr>
      <a:lvl9pPr marL="3657471" algn="l" defTabSz="91436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491401"/>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Lst>
  <p:hf hdr="0" ftr="0" dt="0"/>
  <p:txStyles>
    <p:titleStyle>
      <a:lvl1pPr algn="ctr" defTabSz="914368" rtl="0" eaLnBrk="1" latinLnBrk="0" hangingPunct="1">
        <a:spcBef>
          <a:spcPct val="0"/>
        </a:spcBef>
        <a:buNone/>
        <a:defRPr sz="4400" kern="1200">
          <a:solidFill>
            <a:schemeClr val="tx1"/>
          </a:solidFill>
          <a:latin typeface="+mj-lt"/>
          <a:ea typeface="+mj-ea"/>
          <a:cs typeface="+mj-cs"/>
        </a:defRPr>
      </a:lvl1pPr>
    </p:titleStyle>
    <p:bodyStyle>
      <a:lvl1pPr marL="342886" indent="-342886" algn="l" defTabSz="9143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24" indent="-285741" algn="l" defTabSz="9143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61" indent="-228593" algn="l" defTabSz="9143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4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27"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1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94"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8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6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68" rtl="0" eaLnBrk="1" latinLnBrk="0" hangingPunct="1">
        <a:defRPr sz="1800" kern="1200">
          <a:solidFill>
            <a:schemeClr val="tx1"/>
          </a:solidFill>
          <a:latin typeface="+mn-lt"/>
          <a:ea typeface="+mn-ea"/>
          <a:cs typeface="+mn-cs"/>
        </a:defRPr>
      </a:lvl1pPr>
      <a:lvl2pPr marL="457183" algn="l" defTabSz="914368" rtl="0" eaLnBrk="1" latinLnBrk="0" hangingPunct="1">
        <a:defRPr sz="1800" kern="1200">
          <a:solidFill>
            <a:schemeClr val="tx1"/>
          </a:solidFill>
          <a:latin typeface="+mn-lt"/>
          <a:ea typeface="+mn-ea"/>
          <a:cs typeface="+mn-cs"/>
        </a:defRPr>
      </a:lvl2pPr>
      <a:lvl3pPr marL="914368" algn="l" defTabSz="914368" rtl="0" eaLnBrk="1" latinLnBrk="0" hangingPunct="1">
        <a:defRPr sz="1800" kern="1200">
          <a:solidFill>
            <a:schemeClr val="tx1"/>
          </a:solidFill>
          <a:latin typeface="+mn-lt"/>
          <a:ea typeface="+mn-ea"/>
          <a:cs typeface="+mn-cs"/>
        </a:defRPr>
      </a:lvl3pPr>
      <a:lvl4pPr marL="1371552" algn="l" defTabSz="914368" rtl="0" eaLnBrk="1" latinLnBrk="0" hangingPunct="1">
        <a:defRPr sz="1800" kern="1200">
          <a:solidFill>
            <a:schemeClr val="tx1"/>
          </a:solidFill>
          <a:latin typeface="+mn-lt"/>
          <a:ea typeface="+mn-ea"/>
          <a:cs typeface="+mn-cs"/>
        </a:defRPr>
      </a:lvl4pPr>
      <a:lvl5pPr marL="1828736" algn="l" defTabSz="914368" rtl="0" eaLnBrk="1" latinLnBrk="0" hangingPunct="1">
        <a:defRPr sz="1800" kern="1200">
          <a:solidFill>
            <a:schemeClr val="tx1"/>
          </a:solidFill>
          <a:latin typeface="+mn-lt"/>
          <a:ea typeface="+mn-ea"/>
          <a:cs typeface="+mn-cs"/>
        </a:defRPr>
      </a:lvl5pPr>
      <a:lvl6pPr marL="2285919" algn="l" defTabSz="914368" rtl="0" eaLnBrk="1" latinLnBrk="0" hangingPunct="1">
        <a:defRPr sz="1800" kern="1200">
          <a:solidFill>
            <a:schemeClr val="tx1"/>
          </a:solidFill>
          <a:latin typeface="+mn-lt"/>
          <a:ea typeface="+mn-ea"/>
          <a:cs typeface="+mn-cs"/>
        </a:defRPr>
      </a:lvl6pPr>
      <a:lvl7pPr marL="2743102" algn="l" defTabSz="914368" rtl="0" eaLnBrk="1" latinLnBrk="0" hangingPunct="1">
        <a:defRPr sz="1800" kern="1200">
          <a:solidFill>
            <a:schemeClr val="tx1"/>
          </a:solidFill>
          <a:latin typeface="+mn-lt"/>
          <a:ea typeface="+mn-ea"/>
          <a:cs typeface="+mn-cs"/>
        </a:defRPr>
      </a:lvl7pPr>
      <a:lvl8pPr marL="3200287" algn="l" defTabSz="914368" rtl="0" eaLnBrk="1" latinLnBrk="0" hangingPunct="1">
        <a:defRPr sz="1800" kern="1200">
          <a:solidFill>
            <a:schemeClr val="tx1"/>
          </a:solidFill>
          <a:latin typeface="+mn-lt"/>
          <a:ea typeface="+mn-ea"/>
          <a:cs typeface="+mn-cs"/>
        </a:defRPr>
      </a:lvl8pPr>
      <a:lvl9pPr marL="3657471" algn="l" defTabSz="914368"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5935761"/>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Lst>
  <p:hf hdr="0" ftr="0" dt="0"/>
  <p:txStyles>
    <p:titleStyle>
      <a:lvl1pPr algn="ctr" defTabSz="914368" rtl="0" eaLnBrk="1" latinLnBrk="0" hangingPunct="1">
        <a:spcBef>
          <a:spcPct val="0"/>
        </a:spcBef>
        <a:buNone/>
        <a:defRPr sz="4400" kern="1200">
          <a:solidFill>
            <a:schemeClr val="tx1"/>
          </a:solidFill>
          <a:latin typeface="+mj-lt"/>
          <a:ea typeface="+mj-ea"/>
          <a:cs typeface="+mj-cs"/>
        </a:defRPr>
      </a:lvl1pPr>
    </p:titleStyle>
    <p:bodyStyle>
      <a:lvl1pPr marL="342886" indent="-342886" algn="l" defTabSz="9143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24" indent="-285741" algn="l" defTabSz="9143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61" indent="-228593" algn="l" defTabSz="9143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4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27"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1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94"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80"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63" indent="-228593" algn="l" defTabSz="9143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68" rtl="0" eaLnBrk="1" latinLnBrk="0" hangingPunct="1">
        <a:defRPr sz="1800" kern="1200">
          <a:solidFill>
            <a:schemeClr val="tx1"/>
          </a:solidFill>
          <a:latin typeface="+mn-lt"/>
          <a:ea typeface="+mn-ea"/>
          <a:cs typeface="+mn-cs"/>
        </a:defRPr>
      </a:lvl1pPr>
      <a:lvl2pPr marL="457183" algn="l" defTabSz="914368" rtl="0" eaLnBrk="1" latinLnBrk="0" hangingPunct="1">
        <a:defRPr sz="1800" kern="1200">
          <a:solidFill>
            <a:schemeClr val="tx1"/>
          </a:solidFill>
          <a:latin typeface="+mn-lt"/>
          <a:ea typeface="+mn-ea"/>
          <a:cs typeface="+mn-cs"/>
        </a:defRPr>
      </a:lvl2pPr>
      <a:lvl3pPr marL="914368" algn="l" defTabSz="914368" rtl="0" eaLnBrk="1" latinLnBrk="0" hangingPunct="1">
        <a:defRPr sz="1800" kern="1200">
          <a:solidFill>
            <a:schemeClr val="tx1"/>
          </a:solidFill>
          <a:latin typeface="+mn-lt"/>
          <a:ea typeface="+mn-ea"/>
          <a:cs typeface="+mn-cs"/>
        </a:defRPr>
      </a:lvl3pPr>
      <a:lvl4pPr marL="1371552" algn="l" defTabSz="914368" rtl="0" eaLnBrk="1" latinLnBrk="0" hangingPunct="1">
        <a:defRPr sz="1800" kern="1200">
          <a:solidFill>
            <a:schemeClr val="tx1"/>
          </a:solidFill>
          <a:latin typeface="+mn-lt"/>
          <a:ea typeface="+mn-ea"/>
          <a:cs typeface="+mn-cs"/>
        </a:defRPr>
      </a:lvl4pPr>
      <a:lvl5pPr marL="1828736" algn="l" defTabSz="914368" rtl="0" eaLnBrk="1" latinLnBrk="0" hangingPunct="1">
        <a:defRPr sz="1800" kern="1200">
          <a:solidFill>
            <a:schemeClr val="tx1"/>
          </a:solidFill>
          <a:latin typeface="+mn-lt"/>
          <a:ea typeface="+mn-ea"/>
          <a:cs typeface="+mn-cs"/>
        </a:defRPr>
      </a:lvl5pPr>
      <a:lvl6pPr marL="2285919" algn="l" defTabSz="914368" rtl="0" eaLnBrk="1" latinLnBrk="0" hangingPunct="1">
        <a:defRPr sz="1800" kern="1200">
          <a:solidFill>
            <a:schemeClr val="tx1"/>
          </a:solidFill>
          <a:latin typeface="+mn-lt"/>
          <a:ea typeface="+mn-ea"/>
          <a:cs typeface="+mn-cs"/>
        </a:defRPr>
      </a:lvl6pPr>
      <a:lvl7pPr marL="2743102" algn="l" defTabSz="914368" rtl="0" eaLnBrk="1" latinLnBrk="0" hangingPunct="1">
        <a:defRPr sz="1800" kern="1200">
          <a:solidFill>
            <a:schemeClr val="tx1"/>
          </a:solidFill>
          <a:latin typeface="+mn-lt"/>
          <a:ea typeface="+mn-ea"/>
          <a:cs typeface="+mn-cs"/>
        </a:defRPr>
      </a:lvl7pPr>
      <a:lvl8pPr marL="3200287" algn="l" defTabSz="914368" rtl="0" eaLnBrk="1" latinLnBrk="0" hangingPunct="1">
        <a:defRPr sz="1800" kern="1200">
          <a:solidFill>
            <a:schemeClr val="tx1"/>
          </a:solidFill>
          <a:latin typeface="+mn-lt"/>
          <a:ea typeface="+mn-ea"/>
          <a:cs typeface="+mn-cs"/>
        </a:defRPr>
      </a:lvl8pPr>
      <a:lvl9pPr marL="3657471" algn="l" defTabSz="914368"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4280370"/>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notesSlide" Target="../notesSlides/notesSlide12.xml"/><Relationship Id="rId7" Type="http://schemas.openxmlformats.org/officeDocument/2006/relationships/image" Target="../media/image10.png"/><Relationship Id="rId2" Type="http://schemas.openxmlformats.org/officeDocument/2006/relationships/slideLayout" Target="../slideLayouts/slideLayout5.xml"/><Relationship Id="rId1" Type="http://schemas.openxmlformats.org/officeDocument/2006/relationships/tags" Target="../tags/tag3.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chart" Target="../charts/chart3.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chart" Target="../charts/chart6.xml"/><Relationship Id="rId4" Type="http://schemas.openxmlformats.org/officeDocument/2006/relationships/chart" Target="../charts/chart5.xml"/></Relationships>
</file>

<file path=ppt/slides/_rels/slide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chart" Target="../charts/chart9.xml"/><Relationship Id="rId4" Type="http://schemas.openxmlformats.org/officeDocument/2006/relationships/chart" Target="../charts/chart8.xml"/></Relationships>
</file>

<file path=ppt/slides/_rels/slide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chart" Target="../charts/chart12.xml"/><Relationship Id="rId4" Type="http://schemas.openxmlformats.org/officeDocument/2006/relationships/chart" Target="../charts/chart1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46696" y="1901036"/>
            <a:ext cx="10418528" cy="3117955"/>
          </a:xfrm>
        </p:spPr>
        <p:txBody>
          <a:bodyPr/>
          <a:lstStyle/>
          <a:p>
            <a:r>
              <a:rPr lang="en-US" altLang="zh-CN" sz="5400" dirty="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5400" dirty="0">
                <a:ea typeface="阿里巴巴普惠体 R" panose="00020600040101010101" pitchFamily="18" charset="-122"/>
                <a:cs typeface="阿里巴巴普惠体 R" panose="00020600040101010101" pitchFamily="18" charset="-122"/>
                <a:sym typeface="Arial" panose="020B0604020202020204" pitchFamily="34" charset="0"/>
              </a:rPr>
              <a:t>监测月报</a:t>
            </a:r>
            <a:endParaRPr lang="zh-CN" altLang="en-US" sz="5200" dirty="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7" name="Untertitel 27"/>
          <p:cNvSpPr txBox="1">
            <a:spLocks/>
          </p:cNvSpPr>
          <p:nvPr/>
        </p:nvSpPr>
        <p:spPr>
          <a:xfrm>
            <a:off x="4744119" y="3041206"/>
            <a:ext cx="3110732" cy="387798"/>
          </a:xfrm>
          <a:prstGeom prst="rect">
            <a:avLst/>
          </a:prstGeom>
        </p:spPr>
        <p:txBody>
          <a:bodyPr wrap="square" lIns="0" tIns="0" rIns="0" bIns="0" anchor="ctr">
            <a:spAutoFit/>
          </a:bodyPr>
          <a:lstStyle/>
          <a:p>
            <a:pPr algn="ctr">
              <a:lnSpc>
                <a:spcPct val="90000"/>
              </a:lnSpc>
              <a:spcBef>
                <a:spcPts val="1000"/>
              </a:spcBef>
              <a:defRPr/>
            </a:pPr>
            <a:r>
              <a:rPr lang="en-US" altLang="zh-CN" sz="2800" b="1" spc="300" dirty="0">
                <a:solidFill>
                  <a:schemeClr val="accent3">
                    <a:lumMod val="60000"/>
                    <a:lumOff val="4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r>
              <a:rPr lang="zh-CN" altLang="en-US" sz="2800" b="1" spc="3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 </a:t>
            </a:r>
            <a:r>
              <a:rPr lang="en-US" altLang="zh-CN" sz="2800" b="1" spc="3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2800" b="1" spc="3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2800" b="1" spc="3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2800" b="1" spc="3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2800" b="1" spc="300" dirty="0">
                <a:solidFill>
                  <a:schemeClr val="accent3">
                    <a:lumMod val="60000"/>
                    <a:lumOff val="4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p>
        </p:txBody>
      </p:sp>
      <p:grpSp>
        <p:nvGrpSpPr>
          <p:cNvPr id="22" name="组合 21">
            <a:extLst>
              <a:ext uri="{FF2B5EF4-FFF2-40B4-BE49-F238E27FC236}">
                <a16:creationId xmlns:a16="http://schemas.microsoft.com/office/drawing/2014/main" id="{EA44390C-E20E-5349-83A2-2082D503A70B}"/>
              </a:ext>
            </a:extLst>
          </p:cNvPr>
          <p:cNvGrpSpPr/>
          <p:nvPr/>
        </p:nvGrpSpPr>
        <p:grpSpPr>
          <a:xfrm>
            <a:off x="5025067" y="6569949"/>
            <a:ext cx="2141879" cy="215444"/>
            <a:chOff x="4952461" y="6569965"/>
            <a:chExt cx="2141879" cy="215444"/>
          </a:xfrm>
        </p:grpSpPr>
        <p:grpSp>
          <p:nvGrpSpPr>
            <p:cNvPr id="23" name="Group 14">
              <a:extLst>
                <a:ext uri="{FF2B5EF4-FFF2-40B4-BE49-F238E27FC236}">
                  <a16:creationId xmlns:a16="http://schemas.microsoft.com/office/drawing/2014/main" id="{EF1589A1-2591-D945-8750-39E321533C62}"/>
                </a:ext>
              </a:extLst>
            </p:cNvPr>
            <p:cNvGrpSpPr>
              <a:grpSpLocks noChangeAspect="1"/>
            </p:cNvGrpSpPr>
            <p:nvPr/>
          </p:nvGrpSpPr>
          <p:grpSpPr bwMode="auto">
            <a:xfrm>
              <a:off x="5405740" y="6631649"/>
              <a:ext cx="1151651" cy="92077"/>
              <a:chOff x="2387" y="3030"/>
              <a:chExt cx="2489" cy="199"/>
            </a:xfrm>
            <a:solidFill>
              <a:schemeClr val="bg2">
                <a:lumMod val="40000"/>
                <a:lumOff val="60000"/>
              </a:schemeClr>
            </a:solidFill>
          </p:grpSpPr>
          <p:sp>
            <p:nvSpPr>
              <p:cNvPr id="26" name="Freeform 15">
                <a:extLst>
                  <a:ext uri="{FF2B5EF4-FFF2-40B4-BE49-F238E27FC236}">
                    <a16:creationId xmlns:a16="http://schemas.microsoft.com/office/drawing/2014/main" id="{9FBE7279-F0BD-F74F-899D-F48DEB1C96AA}"/>
                  </a:ext>
                </a:extLst>
              </p:cNvPr>
              <p:cNvSpPr>
                <a:spLocks/>
              </p:cNvSpPr>
              <p:nvPr/>
            </p:nvSpPr>
            <p:spPr bwMode="auto">
              <a:xfrm>
                <a:off x="3344" y="3035"/>
                <a:ext cx="61" cy="187"/>
              </a:xfrm>
              <a:custGeom>
                <a:avLst/>
                <a:gdLst>
                  <a:gd name="T0" fmla="*/ 40 w 61"/>
                  <a:gd name="T1" fmla="*/ 0 h 187"/>
                  <a:gd name="T2" fmla="*/ 0 w 61"/>
                  <a:gd name="T3" fmla="*/ 74 h 187"/>
                  <a:gd name="T4" fmla="*/ 0 w 61"/>
                  <a:gd name="T5" fmla="*/ 113 h 187"/>
                  <a:gd name="T6" fmla="*/ 21 w 61"/>
                  <a:gd name="T7" fmla="*/ 74 h 187"/>
                  <a:gd name="T8" fmla="*/ 21 w 61"/>
                  <a:gd name="T9" fmla="*/ 187 h 187"/>
                  <a:gd name="T10" fmla="*/ 40 w 61"/>
                  <a:gd name="T11" fmla="*/ 187 h 187"/>
                  <a:gd name="T12" fmla="*/ 40 w 61"/>
                  <a:gd name="T13" fmla="*/ 37 h 187"/>
                  <a:gd name="T14" fmla="*/ 61 w 61"/>
                  <a:gd name="T15" fmla="*/ 0 h 187"/>
                  <a:gd name="T16" fmla="*/ 40 w 61"/>
                  <a:gd name="T1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87">
                    <a:moveTo>
                      <a:pt x="40" y="0"/>
                    </a:moveTo>
                    <a:lnTo>
                      <a:pt x="0" y="74"/>
                    </a:lnTo>
                    <a:lnTo>
                      <a:pt x="0" y="113"/>
                    </a:lnTo>
                    <a:lnTo>
                      <a:pt x="21" y="74"/>
                    </a:lnTo>
                    <a:lnTo>
                      <a:pt x="21" y="187"/>
                    </a:lnTo>
                    <a:lnTo>
                      <a:pt x="40" y="187"/>
                    </a:lnTo>
                    <a:lnTo>
                      <a:pt x="40" y="37"/>
                    </a:lnTo>
                    <a:lnTo>
                      <a:pt x="61" y="0"/>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7" name="Freeform 16">
                <a:extLst>
                  <a:ext uri="{FF2B5EF4-FFF2-40B4-BE49-F238E27FC236}">
                    <a16:creationId xmlns:a16="http://schemas.microsoft.com/office/drawing/2014/main" id="{E0286D58-2CE8-5A47-9ADB-505F18DB66C8}"/>
                  </a:ext>
                </a:extLst>
              </p:cNvPr>
              <p:cNvSpPr>
                <a:spLocks/>
              </p:cNvSpPr>
              <p:nvPr/>
            </p:nvSpPr>
            <p:spPr bwMode="auto">
              <a:xfrm>
                <a:off x="3401" y="3030"/>
                <a:ext cx="135" cy="47"/>
              </a:xfrm>
              <a:custGeom>
                <a:avLst/>
                <a:gdLst>
                  <a:gd name="T0" fmla="*/ 33 w 57"/>
                  <a:gd name="T1" fmla="*/ 11 h 19"/>
                  <a:gd name="T2" fmla="*/ 33 w 57"/>
                  <a:gd name="T3" fmla="*/ 10 h 19"/>
                  <a:gd name="T4" fmla="*/ 27 w 57"/>
                  <a:gd name="T5" fmla="*/ 1 h 19"/>
                  <a:gd name="T6" fmla="*/ 27 w 57"/>
                  <a:gd name="T7" fmla="*/ 0 h 19"/>
                  <a:gd name="T8" fmla="*/ 20 w 57"/>
                  <a:gd name="T9" fmla="*/ 4 h 19"/>
                  <a:gd name="T10" fmla="*/ 20 w 57"/>
                  <a:gd name="T11" fmla="*/ 5 h 19"/>
                  <a:gd name="T12" fmla="*/ 24 w 57"/>
                  <a:gd name="T13" fmla="*/ 11 h 19"/>
                  <a:gd name="T14" fmla="*/ 0 w 57"/>
                  <a:gd name="T15" fmla="*/ 11 h 19"/>
                  <a:gd name="T16" fmla="*/ 0 w 57"/>
                  <a:gd name="T17" fmla="*/ 19 h 19"/>
                  <a:gd name="T18" fmla="*/ 51 w 57"/>
                  <a:gd name="T19" fmla="*/ 19 h 19"/>
                  <a:gd name="T20" fmla="*/ 57 w 57"/>
                  <a:gd name="T21" fmla="*/ 11 h 19"/>
                  <a:gd name="T22" fmla="*/ 33 w 57"/>
                  <a:gd name="T23"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19">
                    <a:moveTo>
                      <a:pt x="33" y="11"/>
                    </a:moveTo>
                    <a:cubicBezTo>
                      <a:pt x="33" y="10"/>
                      <a:pt x="33" y="10"/>
                      <a:pt x="33" y="10"/>
                    </a:cubicBezTo>
                    <a:cubicBezTo>
                      <a:pt x="31" y="7"/>
                      <a:pt x="29" y="4"/>
                      <a:pt x="27" y="1"/>
                    </a:cubicBezTo>
                    <a:cubicBezTo>
                      <a:pt x="27" y="0"/>
                      <a:pt x="27" y="0"/>
                      <a:pt x="27" y="0"/>
                    </a:cubicBezTo>
                    <a:cubicBezTo>
                      <a:pt x="20" y="4"/>
                      <a:pt x="20" y="4"/>
                      <a:pt x="20" y="4"/>
                    </a:cubicBezTo>
                    <a:cubicBezTo>
                      <a:pt x="20" y="5"/>
                      <a:pt x="20" y="5"/>
                      <a:pt x="20" y="5"/>
                    </a:cubicBezTo>
                    <a:cubicBezTo>
                      <a:pt x="22" y="7"/>
                      <a:pt x="23" y="9"/>
                      <a:pt x="24" y="11"/>
                    </a:cubicBezTo>
                    <a:cubicBezTo>
                      <a:pt x="0" y="11"/>
                      <a:pt x="0" y="11"/>
                      <a:pt x="0" y="11"/>
                    </a:cubicBezTo>
                    <a:cubicBezTo>
                      <a:pt x="0" y="19"/>
                      <a:pt x="0" y="19"/>
                      <a:pt x="0" y="19"/>
                    </a:cubicBezTo>
                    <a:cubicBezTo>
                      <a:pt x="51" y="19"/>
                      <a:pt x="51" y="19"/>
                      <a:pt x="51" y="19"/>
                    </a:cubicBezTo>
                    <a:cubicBezTo>
                      <a:pt x="57" y="11"/>
                      <a:pt x="57" y="11"/>
                      <a:pt x="57" y="11"/>
                    </a:cubicBezTo>
                    <a:cubicBezTo>
                      <a:pt x="33" y="11"/>
                      <a:pt x="33" y="11"/>
                      <a:pt x="3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8" name="Freeform 17">
                <a:extLst>
                  <a:ext uri="{FF2B5EF4-FFF2-40B4-BE49-F238E27FC236}">
                    <a16:creationId xmlns:a16="http://schemas.microsoft.com/office/drawing/2014/main" id="{88F5DD99-51E2-ED4A-9F5A-3AE1CA379E60}"/>
                  </a:ext>
                </a:extLst>
              </p:cNvPr>
              <p:cNvSpPr>
                <a:spLocks/>
              </p:cNvSpPr>
              <p:nvPr/>
            </p:nvSpPr>
            <p:spPr bwMode="auto">
              <a:xfrm>
                <a:off x="3410" y="3087"/>
                <a:ext cx="116" cy="20"/>
              </a:xfrm>
              <a:custGeom>
                <a:avLst/>
                <a:gdLst>
                  <a:gd name="T0" fmla="*/ 0 w 116"/>
                  <a:gd name="T1" fmla="*/ 20 h 20"/>
                  <a:gd name="T2" fmla="*/ 102 w 116"/>
                  <a:gd name="T3" fmla="*/ 20 h 20"/>
                  <a:gd name="T4" fmla="*/ 116 w 116"/>
                  <a:gd name="T5" fmla="*/ 0 h 20"/>
                  <a:gd name="T6" fmla="*/ 0 w 116"/>
                  <a:gd name="T7" fmla="*/ 0 h 20"/>
                  <a:gd name="T8" fmla="*/ 0 w 116"/>
                  <a:gd name="T9" fmla="*/ 20 h 20"/>
                </a:gdLst>
                <a:ahLst/>
                <a:cxnLst>
                  <a:cxn ang="0">
                    <a:pos x="T0" y="T1"/>
                  </a:cxn>
                  <a:cxn ang="0">
                    <a:pos x="T2" y="T3"/>
                  </a:cxn>
                  <a:cxn ang="0">
                    <a:pos x="T4" y="T5"/>
                  </a:cxn>
                  <a:cxn ang="0">
                    <a:pos x="T6" y="T7"/>
                  </a:cxn>
                  <a:cxn ang="0">
                    <a:pos x="T8" y="T9"/>
                  </a:cxn>
                </a:cxnLst>
                <a:rect l="0" t="0" r="r" b="b"/>
                <a:pathLst>
                  <a:path w="116" h="20">
                    <a:moveTo>
                      <a:pt x="0" y="20"/>
                    </a:moveTo>
                    <a:lnTo>
                      <a:pt x="102" y="20"/>
                    </a:lnTo>
                    <a:lnTo>
                      <a:pt x="116" y="0"/>
                    </a:lnTo>
                    <a:lnTo>
                      <a:pt x="0" y="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9" name="Freeform 18">
                <a:extLst>
                  <a:ext uri="{FF2B5EF4-FFF2-40B4-BE49-F238E27FC236}">
                    <a16:creationId xmlns:a16="http://schemas.microsoft.com/office/drawing/2014/main" id="{63966E82-4C1A-E746-A2A0-59765E208F45}"/>
                  </a:ext>
                </a:extLst>
              </p:cNvPr>
              <p:cNvSpPr>
                <a:spLocks/>
              </p:cNvSpPr>
              <p:nvPr/>
            </p:nvSpPr>
            <p:spPr bwMode="auto">
              <a:xfrm>
                <a:off x="3410" y="3119"/>
                <a:ext cx="116" cy="17"/>
              </a:xfrm>
              <a:custGeom>
                <a:avLst/>
                <a:gdLst>
                  <a:gd name="T0" fmla="*/ 0 w 116"/>
                  <a:gd name="T1" fmla="*/ 17 h 17"/>
                  <a:gd name="T2" fmla="*/ 102 w 116"/>
                  <a:gd name="T3" fmla="*/ 17 h 17"/>
                  <a:gd name="T4" fmla="*/ 116 w 116"/>
                  <a:gd name="T5" fmla="*/ 0 h 17"/>
                  <a:gd name="T6" fmla="*/ 0 w 116"/>
                  <a:gd name="T7" fmla="*/ 0 h 17"/>
                  <a:gd name="T8" fmla="*/ 0 w 116"/>
                  <a:gd name="T9" fmla="*/ 17 h 17"/>
                </a:gdLst>
                <a:ahLst/>
                <a:cxnLst>
                  <a:cxn ang="0">
                    <a:pos x="T0" y="T1"/>
                  </a:cxn>
                  <a:cxn ang="0">
                    <a:pos x="T2" y="T3"/>
                  </a:cxn>
                  <a:cxn ang="0">
                    <a:pos x="T4" y="T5"/>
                  </a:cxn>
                  <a:cxn ang="0">
                    <a:pos x="T6" y="T7"/>
                  </a:cxn>
                  <a:cxn ang="0">
                    <a:pos x="T8" y="T9"/>
                  </a:cxn>
                </a:cxnLst>
                <a:rect l="0" t="0" r="r" b="b"/>
                <a:pathLst>
                  <a:path w="116" h="17">
                    <a:moveTo>
                      <a:pt x="0" y="17"/>
                    </a:moveTo>
                    <a:lnTo>
                      <a:pt x="102" y="17"/>
                    </a:lnTo>
                    <a:lnTo>
                      <a:pt x="116" y="0"/>
                    </a:lnTo>
                    <a:lnTo>
                      <a:pt x="0" y="0"/>
                    </a:lnTo>
                    <a:lnTo>
                      <a:pt x="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30" name="Freeform 19">
                <a:extLst>
                  <a:ext uri="{FF2B5EF4-FFF2-40B4-BE49-F238E27FC236}">
                    <a16:creationId xmlns:a16="http://schemas.microsoft.com/office/drawing/2014/main" id="{B76F7E9A-4E4E-F649-A979-42446B559151}"/>
                  </a:ext>
                </a:extLst>
              </p:cNvPr>
              <p:cNvSpPr>
                <a:spLocks noEditPoints="1"/>
              </p:cNvSpPr>
              <p:nvPr/>
            </p:nvSpPr>
            <p:spPr bwMode="auto">
              <a:xfrm>
                <a:off x="3413" y="3148"/>
                <a:ext cx="109" cy="74"/>
              </a:xfrm>
              <a:custGeom>
                <a:avLst/>
                <a:gdLst>
                  <a:gd name="T0" fmla="*/ 0 w 109"/>
                  <a:gd name="T1" fmla="*/ 74 h 74"/>
                  <a:gd name="T2" fmla="*/ 109 w 109"/>
                  <a:gd name="T3" fmla="*/ 74 h 74"/>
                  <a:gd name="T4" fmla="*/ 109 w 109"/>
                  <a:gd name="T5" fmla="*/ 0 h 74"/>
                  <a:gd name="T6" fmla="*/ 0 w 109"/>
                  <a:gd name="T7" fmla="*/ 0 h 74"/>
                  <a:gd name="T8" fmla="*/ 0 w 109"/>
                  <a:gd name="T9" fmla="*/ 74 h 74"/>
                  <a:gd name="T10" fmla="*/ 90 w 109"/>
                  <a:gd name="T11" fmla="*/ 20 h 74"/>
                  <a:gd name="T12" fmla="*/ 90 w 109"/>
                  <a:gd name="T13" fmla="*/ 54 h 74"/>
                  <a:gd name="T14" fmla="*/ 19 w 109"/>
                  <a:gd name="T15" fmla="*/ 54 h 74"/>
                  <a:gd name="T16" fmla="*/ 19 w 109"/>
                  <a:gd name="T17" fmla="*/ 20 h 74"/>
                  <a:gd name="T18" fmla="*/ 90 w 109"/>
                  <a:gd name="T19" fmla="*/ 2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74">
                    <a:moveTo>
                      <a:pt x="0" y="74"/>
                    </a:moveTo>
                    <a:lnTo>
                      <a:pt x="109" y="74"/>
                    </a:lnTo>
                    <a:lnTo>
                      <a:pt x="109" y="0"/>
                    </a:lnTo>
                    <a:lnTo>
                      <a:pt x="0" y="0"/>
                    </a:lnTo>
                    <a:lnTo>
                      <a:pt x="0" y="74"/>
                    </a:lnTo>
                    <a:close/>
                    <a:moveTo>
                      <a:pt x="90" y="20"/>
                    </a:moveTo>
                    <a:lnTo>
                      <a:pt x="90" y="54"/>
                    </a:lnTo>
                    <a:lnTo>
                      <a:pt x="19" y="54"/>
                    </a:lnTo>
                    <a:lnTo>
                      <a:pt x="19" y="20"/>
                    </a:lnTo>
                    <a:lnTo>
                      <a:pt x="9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31" name="Freeform 20">
                <a:extLst>
                  <a:ext uri="{FF2B5EF4-FFF2-40B4-BE49-F238E27FC236}">
                    <a16:creationId xmlns:a16="http://schemas.microsoft.com/office/drawing/2014/main" id="{C77B6549-AE56-224E-B098-7BEDCBC42DCD}"/>
                  </a:ext>
                </a:extLst>
              </p:cNvPr>
              <p:cNvSpPr>
                <a:spLocks/>
              </p:cNvSpPr>
              <p:nvPr/>
            </p:nvSpPr>
            <p:spPr bwMode="auto">
              <a:xfrm>
                <a:off x="3585" y="3168"/>
                <a:ext cx="107" cy="59"/>
              </a:xfrm>
              <a:custGeom>
                <a:avLst/>
                <a:gdLst>
                  <a:gd name="T0" fmla="*/ 37 w 45"/>
                  <a:gd name="T1" fmla="*/ 7 h 24"/>
                  <a:gd name="T2" fmla="*/ 35 w 45"/>
                  <a:gd name="T3" fmla="*/ 13 h 24"/>
                  <a:gd name="T4" fmla="*/ 29 w 45"/>
                  <a:gd name="T5" fmla="*/ 16 h 24"/>
                  <a:gd name="T6" fmla="*/ 12 w 45"/>
                  <a:gd name="T7" fmla="*/ 16 h 24"/>
                  <a:gd name="T8" fmla="*/ 8 w 45"/>
                  <a:gd name="T9" fmla="*/ 13 h 24"/>
                  <a:gd name="T10" fmla="*/ 8 w 45"/>
                  <a:gd name="T11" fmla="*/ 0 h 24"/>
                  <a:gd name="T12" fmla="*/ 0 w 45"/>
                  <a:gd name="T13" fmla="*/ 0 h 24"/>
                  <a:gd name="T14" fmla="*/ 0 w 45"/>
                  <a:gd name="T15" fmla="*/ 13 h 24"/>
                  <a:gd name="T16" fmla="*/ 11 w 45"/>
                  <a:gd name="T17" fmla="*/ 24 h 24"/>
                  <a:gd name="T18" fmla="*/ 30 w 45"/>
                  <a:gd name="T19" fmla="*/ 24 h 24"/>
                  <a:gd name="T20" fmla="*/ 43 w 45"/>
                  <a:gd name="T21" fmla="*/ 16 h 24"/>
                  <a:gd name="T22" fmla="*/ 45 w 45"/>
                  <a:gd name="T23" fmla="*/ 7 h 24"/>
                  <a:gd name="T24" fmla="*/ 45 w 45"/>
                  <a:gd name="T25" fmla="*/ 6 h 24"/>
                  <a:gd name="T26" fmla="*/ 37 w 45"/>
                  <a:gd name="T27" fmla="*/ 6 h 24"/>
                  <a:gd name="T28" fmla="*/ 37 w 45"/>
                  <a:gd name="T2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24">
                    <a:moveTo>
                      <a:pt x="37" y="7"/>
                    </a:moveTo>
                    <a:cubicBezTo>
                      <a:pt x="37" y="7"/>
                      <a:pt x="36" y="11"/>
                      <a:pt x="35" y="13"/>
                    </a:cubicBezTo>
                    <a:cubicBezTo>
                      <a:pt x="35" y="14"/>
                      <a:pt x="34" y="16"/>
                      <a:pt x="29" y="16"/>
                    </a:cubicBezTo>
                    <a:cubicBezTo>
                      <a:pt x="12" y="16"/>
                      <a:pt x="12" y="16"/>
                      <a:pt x="12" y="16"/>
                    </a:cubicBezTo>
                    <a:cubicBezTo>
                      <a:pt x="9" y="16"/>
                      <a:pt x="8" y="15"/>
                      <a:pt x="8" y="13"/>
                    </a:cubicBezTo>
                    <a:cubicBezTo>
                      <a:pt x="8" y="0"/>
                      <a:pt x="8" y="0"/>
                      <a:pt x="8" y="0"/>
                    </a:cubicBezTo>
                    <a:cubicBezTo>
                      <a:pt x="0" y="0"/>
                      <a:pt x="0" y="0"/>
                      <a:pt x="0" y="0"/>
                    </a:cubicBezTo>
                    <a:cubicBezTo>
                      <a:pt x="0" y="13"/>
                      <a:pt x="0" y="13"/>
                      <a:pt x="0" y="13"/>
                    </a:cubicBezTo>
                    <a:cubicBezTo>
                      <a:pt x="0" y="20"/>
                      <a:pt x="4" y="24"/>
                      <a:pt x="11" y="24"/>
                    </a:cubicBezTo>
                    <a:cubicBezTo>
                      <a:pt x="30" y="24"/>
                      <a:pt x="30" y="24"/>
                      <a:pt x="30" y="24"/>
                    </a:cubicBezTo>
                    <a:cubicBezTo>
                      <a:pt x="37" y="24"/>
                      <a:pt x="42" y="21"/>
                      <a:pt x="43" y="16"/>
                    </a:cubicBezTo>
                    <a:cubicBezTo>
                      <a:pt x="43" y="14"/>
                      <a:pt x="45" y="8"/>
                      <a:pt x="45" y="7"/>
                    </a:cubicBezTo>
                    <a:cubicBezTo>
                      <a:pt x="45" y="6"/>
                      <a:pt x="45" y="6"/>
                      <a:pt x="45" y="6"/>
                    </a:cubicBezTo>
                    <a:cubicBezTo>
                      <a:pt x="37" y="6"/>
                      <a:pt x="37" y="6"/>
                      <a:pt x="37" y="6"/>
                    </a:cubicBezTo>
                    <a:lnTo>
                      <a:pt x="3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32" name="Freeform 21">
                <a:extLst>
                  <a:ext uri="{FF2B5EF4-FFF2-40B4-BE49-F238E27FC236}">
                    <a16:creationId xmlns:a16="http://schemas.microsoft.com/office/drawing/2014/main" id="{1E1C385B-EC4E-494E-A02C-EF2B1C26D564}"/>
                  </a:ext>
                </a:extLst>
              </p:cNvPr>
              <p:cNvSpPr>
                <a:spLocks noEditPoints="1"/>
              </p:cNvSpPr>
              <p:nvPr/>
            </p:nvSpPr>
            <p:spPr bwMode="auto">
              <a:xfrm>
                <a:off x="3567" y="3040"/>
                <a:ext cx="135" cy="160"/>
              </a:xfrm>
              <a:custGeom>
                <a:avLst/>
                <a:gdLst>
                  <a:gd name="T0" fmla="*/ 49 w 135"/>
                  <a:gd name="T1" fmla="*/ 130 h 160"/>
                  <a:gd name="T2" fmla="*/ 75 w 135"/>
                  <a:gd name="T3" fmla="*/ 160 h 160"/>
                  <a:gd name="T4" fmla="*/ 90 w 135"/>
                  <a:gd name="T5" fmla="*/ 148 h 160"/>
                  <a:gd name="T6" fmla="*/ 66 w 135"/>
                  <a:gd name="T7" fmla="*/ 121 h 160"/>
                  <a:gd name="T8" fmla="*/ 135 w 135"/>
                  <a:gd name="T9" fmla="*/ 121 h 160"/>
                  <a:gd name="T10" fmla="*/ 135 w 135"/>
                  <a:gd name="T11" fmla="*/ 20 h 160"/>
                  <a:gd name="T12" fmla="*/ 66 w 135"/>
                  <a:gd name="T13" fmla="*/ 20 h 160"/>
                  <a:gd name="T14" fmla="*/ 71 w 135"/>
                  <a:gd name="T15" fmla="*/ 5 h 160"/>
                  <a:gd name="T16" fmla="*/ 52 w 135"/>
                  <a:gd name="T17" fmla="*/ 0 h 160"/>
                  <a:gd name="T18" fmla="*/ 45 w 135"/>
                  <a:gd name="T19" fmla="*/ 20 h 160"/>
                  <a:gd name="T20" fmla="*/ 0 w 135"/>
                  <a:gd name="T21" fmla="*/ 20 h 160"/>
                  <a:gd name="T22" fmla="*/ 0 w 135"/>
                  <a:gd name="T23" fmla="*/ 121 h 160"/>
                  <a:gd name="T24" fmla="*/ 59 w 135"/>
                  <a:gd name="T25" fmla="*/ 121 h 160"/>
                  <a:gd name="T26" fmla="*/ 49 w 135"/>
                  <a:gd name="T27" fmla="*/ 130 h 160"/>
                  <a:gd name="T28" fmla="*/ 116 w 135"/>
                  <a:gd name="T29" fmla="*/ 94 h 160"/>
                  <a:gd name="T30" fmla="*/ 116 w 135"/>
                  <a:gd name="T31" fmla="*/ 103 h 160"/>
                  <a:gd name="T32" fmla="*/ 18 w 135"/>
                  <a:gd name="T33" fmla="*/ 103 h 160"/>
                  <a:gd name="T34" fmla="*/ 18 w 135"/>
                  <a:gd name="T35" fmla="*/ 94 h 160"/>
                  <a:gd name="T36" fmla="*/ 116 w 135"/>
                  <a:gd name="T37" fmla="*/ 94 h 160"/>
                  <a:gd name="T38" fmla="*/ 116 w 135"/>
                  <a:gd name="T39" fmla="*/ 64 h 160"/>
                  <a:gd name="T40" fmla="*/ 116 w 135"/>
                  <a:gd name="T41" fmla="*/ 76 h 160"/>
                  <a:gd name="T42" fmla="*/ 18 w 135"/>
                  <a:gd name="T43" fmla="*/ 76 h 160"/>
                  <a:gd name="T44" fmla="*/ 18 w 135"/>
                  <a:gd name="T45" fmla="*/ 64 h 160"/>
                  <a:gd name="T46" fmla="*/ 116 w 135"/>
                  <a:gd name="T47" fmla="*/ 64 h 160"/>
                  <a:gd name="T48" fmla="*/ 116 w 135"/>
                  <a:gd name="T49" fmla="*/ 37 h 160"/>
                  <a:gd name="T50" fmla="*/ 116 w 135"/>
                  <a:gd name="T51" fmla="*/ 47 h 160"/>
                  <a:gd name="T52" fmla="*/ 18 w 135"/>
                  <a:gd name="T53" fmla="*/ 47 h 160"/>
                  <a:gd name="T54" fmla="*/ 18 w 135"/>
                  <a:gd name="T55" fmla="*/ 37 h 160"/>
                  <a:gd name="T56" fmla="*/ 116 w 135"/>
                  <a:gd name="T57" fmla="*/ 3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60">
                    <a:moveTo>
                      <a:pt x="49" y="130"/>
                    </a:moveTo>
                    <a:lnTo>
                      <a:pt x="75" y="160"/>
                    </a:lnTo>
                    <a:lnTo>
                      <a:pt x="90" y="148"/>
                    </a:lnTo>
                    <a:lnTo>
                      <a:pt x="66" y="121"/>
                    </a:lnTo>
                    <a:lnTo>
                      <a:pt x="135" y="121"/>
                    </a:lnTo>
                    <a:lnTo>
                      <a:pt x="135" y="20"/>
                    </a:lnTo>
                    <a:lnTo>
                      <a:pt x="66" y="20"/>
                    </a:lnTo>
                    <a:lnTo>
                      <a:pt x="71" y="5"/>
                    </a:lnTo>
                    <a:lnTo>
                      <a:pt x="52" y="0"/>
                    </a:lnTo>
                    <a:lnTo>
                      <a:pt x="45" y="20"/>
                    </a:lnTo>
                    <a:lnTo>
                      <a:pt x="0" y="20"/>
                    </a:lnTo>
                    <a:lnTo>
                      <a:pt x="0" y="121"/>
                    </a:lnTo>
                    <a:lnTo>
                      <a:pt x="59" y="121"/>
                    </a:lnTo>
                    <a:lnTo>
                      <a:pt x="49" y="130"/>
                    </a:lnTo>
                    <a:close/>
                    <a:moveTo>
                      <a:pt x="116" y="94"/>
                    </a:moveTo>
                    <a:lnTo>
                      <a:pt x="116" y="103"/>
                    </a:lnTo>
                    <a:lnTo>
                      <a:pt x="18" y="103"/>
                    </a:lnTo>
                    <a:lnTo>
                      <a:pt x="18" y="94"/>
                    </a:lnTo>
                    <a:lnTo>
                      <a:pt x="116" y="94"/>
                    </a:lnTo>
                    <a:close/>
                    <a:moveTo>
                      <a:pt x="116" y="64"/>
                    </a:moveTo>
                    <a:lnTo>
                      <a:pt x="116" y="76"/>
                    </a:lnTo>
                    <a:lnTo>
                      <a:pt x="18" y="76"/>
                    </a:lnTo>
                    <a:lnTo>
                      <a:pt x="18" y="64"/>
                    </a:lnTo>
                    <a:lnTo>
                      <a:pt x="116" y="64"/>
                    </a:lnTo>
                    <a:close/>
                    <a:moveTo>
                      <a:pt x="116" y="37"/>
                    </a:moveTo>
                    <a:lnTo>
                      <a:pt x="116" y="47"/>
                    </a:lnTo>
                    <a:lnTo>
                      <a:pt x="18" y="47"/>
                    </a:lnTo>
                    <a:lnTo>
                      <a:pt x="18" y="37"/>
                    </a:lnTo>
                    <a:lnTo>
                      <a:pt x="11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33" name="Freeform 22">
                <a:extLst>
                  <a:ext uri="{FF2B5EF4-FFF2-40B4-BE49-F238E27FC236}">
                    <a16:creationId xmlns:a16="http://schemas.microsoft.com/office/drawing/2014/main" id="{2F6A7251-4446-9F4B-8CAA-FC78CDE7C3F5}"/>
                  </a:ext>
                </a:extLst>
              </p:cNvPr>
              <p:cNvSpPr>
                <a:spLocks/>
              </p:cNvSpPr>
              <p:nvPr/>
            </p:nvSpPr>
            <p:spPr bwMode="auto">
              <a:xfrm>
                <a:off x="3687" y="3163"/>
                <a:ext cx="43" cy="49"/>
              </a:xfrm>
              <a:custGeom>
                <a:avLst/>
                <a:gdLst>
                  <a:gd name="T0" fmla="*/ 0 w 43"/>
                  <a:gd name="T1" fmla="*/ 12 h 49"/>
                  <a:gd name="T2" fmla="*/ 29 w 43"/>
                  <a:gd name="T3" fmla="*/ 49 h 49"/>
                  <a:gd name="T4" fmla="*/ 43 w 43"/>
                  <a:gd name="T5" fmla="*/ 37 h 49"/>
                  <a:gd name="T6" fmla="*/ 15 w 43"/>
                  <a:gd name="T7" fmla="*/ 0 h 49"/>
                  <a:gd name="T8" fmla="*/ 0 w 43"/>
                  <a:gd name="T9" fmla="*/ 12 h 49"/>
                </a:gdLst>
                <a:ahLst/>
                <a:cxnLst>
                  <a:cxn ang="0">
                    <a:pos x="T0" y="T1"/>
                  </a:cxn>
                  <a:cxn ang="0">
                    <a:pos x="T2" y="T3"/>
                  </a:cxn>
                  <a:cxn ang="0">
                    <a:pos x="T4" y="T5"/>
                  </a:cxn>
                  <a:cxn ang="0">
                    <a:pos x="T6" y="T7"/>
                  </a:cxn>
                  <a:cxn ang="0">
                    <a:pos x="T8" y="T9"/>
                  </a:cxn>
                </a:cxnLst>
                <a:rect l="0" t="0" r="r" b="b"/>
                <a:pathLst>
                  <a:path w="43" h="49">
                    <a:moveTo>
                      <a:pt x="0" y="12"/>
                    </a:moveTo>
                    <a:lnTo>
                      <a:pt x="29" y="49"/>
                    </a:lnTo>
                    <a:lnTo>
                      <a:pt x="43" y="37"/>
                    </a:lnTo>
                    <a:lnTo>
                      <a:pt x="15"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34" name="Freeform 23">
                <a:extLst>
                  <a:ext uri="{FF2B5EF4-FFF2-40B4-BE49-F238E27FC236}">
                    <a16:creationId xmlns:a16="http://schemas.microsoft.com/office/drawing/2014/main" id="{436F1F09-72BA-374A-8971-3ADB7C392C07}"/>
                  </a:ext>
                </a:extLst>
              </p:cNvPr>
              <p:cNvSpPr>
                <a:spLocks/>
              </p:cNvSpPr>
              <p:nvPr/>
            </p:nvSpPr>
            <p:spPr bwMode="auto">
              <a:xfrm>
                <a:off x="3540" y="3166"/>
                <a:ext cx="38" cy="54"/>
              </a:xfrm>
              <a:custGeom>
                <a:avLst/>
                <a:gdLst>
                  <a:gd name="T0" fmla="*/ 0 w 38"/>
                  <a:gd name="T1" fmla="*/ 46 h 54"/>
                  <a:gd name="T2" fmla="*/ 19 w 38"/>
                  <a:gd name="T3" fmla="*/ 54 h 54"/>
                  <a:gd name="T4" fmla="*/ 38 w 38"/>
                  <a:gd name="T5" fmla="*/ 7 h 54"/>
                  <a:gd name="T6" fmla="*/ 19 w 38"/>
                  <a:gd name="T7" fmla="*/ 0 h 54"/>
                  <a:gd name="T8" fmla="*/ 0 w 38"/>
                  <a:gd name="T9" fmla="*/ 46 h 54"/>
                </a:gdLst>
                <a:ahLst/>
                <a:cxnLst>
                  <a:cxn ang="0">
                    <a:pos x="T0" y="T1"/>
                  </a:cxn>
                  <a:cxn ang="0">
                    <a:pos x="T2" y="T3"/>
                  </a:cxn>
                  <a:cxn ang="0">
                    <a:pos x="T4" y="T5"/>
                  </a:cxn>
                  <a:cxn ang="0">
                    <a:pos x="T6" y="T7"/>
                  </a:cxn>
                  <a:cxn ang="0">
                    <a:pos x="T8" y="T9"/>
                  </a:cxn>
                </a:cxnLst>
                <a:rect l="0" t="0" r="r" b="b"/>
                <a:pathLst>
                  <a:path w="38" h="54">
                    <a:moveTo>
                      <a:pt x="0" y="46"/>
                    </a:moveTo>
                    <a:lnTo>
                      <a:pt x="19" y="54"/>
                    </a:lnTo>
                    <a:lnTo>
                      <a:pt x="38" y="7"/>
                    </a:lnTo>
                    <a:lnTo>
                      <a:pt x="19"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35" name="Freeform 24">
                <a:extLst>
                  <a:ext uri="{FF2B5EF4-FFF2-40B4-BE49-F238E27FC236}">
                    <a16:creationId xmlns:a16="http://schemas.microsoft.com/office/drawing/2014/main" id="{7FEDBB89-8890-B948-801B-3AB3B213C93B}"/>
                  </a:ext>
                </a:extLst>
              </p:cNvPr>
              <p:cNvSpPr>
                <a:spLocks/>
              </p:cNvSpPr>
              <p:nvPr/>
            </p:nvSpPr>
            <p:spPr bwMode="auto">
              <a:xfrm>
                <a:off x="3803" y="3038"/>
                <a:ext cx="121" cy="189"/>
              </a:xfrm>
              <a:custGeom>
                <a:avLst/>
                <a:gdLst>
                  <a:gd name="T0" fmla="*/ 90 w 121"/>
                  <a:gd name="T1" fmla="*/ 0 h 189"/>
                  <a:gd name="T2" fmla="*/ 71 w 121"/>
                  <a:gd name="T3" fmla="*/ 0 h 189"/>
                  <a:gd name="T4" fmla="*/ 71 w 121"/>
                  <a:gd name="T5" fmla="*/ 123 h 189"/>
                  <a:gd name="T6" fmla="*/ 0 w 121"/>
                  <a:gd name="T7" fmla="*/ 123 h 189"/>
                  <a:gd name="T8" fmla="*/ 0 w 121"/>
                  <a:gd name="T9" fmla="*/ 142 h 189"/>
                  <a:gd name="T10" fmla="*/ 71 w 121"/>
                  <a:gd name="T11" fmla="*/ 142 h 189"/>
                  <a:gd name="T12" fmla="*/ 71 w 121"/>
                  <a:gd name="T13" fmla="*/ 189 h 189"/>
                  <a:gd name="T14" fmla="*/ 90 w 121"/>
                  <a:gd name="T15" fmla="*/ 189 h 189"/>
                  <a:gd name="T16" fmla="*/ 90 w 121"/>
                  <a:gd name="T17" fmla="*/ 142 h 189"/>
                  <a:gd name="T18" fmla="*/ 109 w 121"/>
                  <a:gd name="T19" fmla="*/ 142 h 189"/>
                  <a:gd name="T20" fmla="*/ 121 w 121"/>
                  <a:gd name="T21" fmla="*/ 123 h 189"/>
                  <a:gd name="T22" fmla="*/ 90 w 121"/>
                  <a:gd name="T23" fmla="*/ 123 h 189"/>
                  <a:gd name="T24" fmla="*/ 90 w 121"/>
                  <a:gd name="T2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89">
                    <a:moveTo>
                      <a:pt x="90" y="0"/>
                    </a:moveTo>
                    <a:lnTo>
                      <a:pt x="71" y="0"/>
                    </a:lnTo>
                    <a:lnTo>
                      <a:pt x="71" y="123"/>
                    </a:lnTo>
                    <a:lnTo>
                      <a:pt x="0" y="123"/>
                    </a:lnTo>
                    <a:lnTo>
                      <a:pt x="0" y="142"/>
                    </a:lnTo>
                    <a:lnTo>
                      <a:pt x="71" y="142"/>
                    </a:lnTo>
                    <a:lnTo>
                      <a:pt x="71" y="189"/>
                    </a:lnTo>
                    <a:lnTo>
                      <a:pt x="90" y="189"/>
                    </a:lnTo>
                    <a:lnTo>
                      <a:pt x="90" y="142"/>
                    </a:lnTo>
                    <a:lnTo>
                      <a:pt x="109" y="142"/>
                    </a:lnTo>
                    <a:lnTo>
                      <a:pt x="121" y="123"/>
                    </a:lnTo>
                    <a:lnTo>
                      <a:pt x="90" y="123"/>
                    </a:ln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36" name="Freeform 25">
                <a:extLst>
                  <a:ext uri="{FF2B5EF4-FFF2-40B4-BE49-F238E27FC236}">
                    <a16:creationId xmlns:a16="http://schemas.microsoft.com/office/drawing/2014/main" id="{B1A449FF-CE2E-8C4A-B615-638817AFF7A3}"/>
                  </a:ext>
                </a:extLst>
              </p:cNvPr>
              <p:cNvSpPr>
                <a:spLocks/>
              </p:cNvSpPr>
              <p:nvPr/>
            </p:nvSpPr>
            <p:spPr bwMode="auto">
              <a:xfrm>
                <a:off x="3822" y="3057"/>
                <a:ext cx="50" cy="47"/>
              </a:xfrm>
              <a:custGeom>
                <a:avLst/>
                <a:gdLst>
                  <a:gd name="T0" fmla="*/ 50 w 50"/>
                  <a:gd name="T1" fmla="*/ 32 h 47"/>
                  <a:gd name="T2" fmla="*/ 15 w 50"/>
                  <a:gd name="T3" fmla="*/ 0 h 47"/>
                  <a:gd name="T4" fmla="*/ 0 w 50"/>
                  <a:gd name="T5" fmla="*/ 15 h 47"/>
                  <a:gd name="T6" fmla="*/ 36 w 50"/>
                  <a:gd name="T7" fmla="*/ 47 h 47"/>
                  <a:gd name="T8" fmla="*/ 50 w 50"/>
                  <a:gd name="T9" fmla="*/ 32 h 47"/>
                </a:gdLst>
                <a:ahLst/>
                <a:cxnLst>
                  <a:cxn ang="0">
                    <a:pos x="T0" y="T1"/>
                  </a:cxn>
                  <a:cxn ang="0">
                    <a:pos x="T2" y="T3"/>
                  </a:cxn>
                  <a:cxn ang="0">
                    <a:pos x="T4" y="T5"/>
                  </a:cxn>
                  <a:cxn ang="0">
                    <a:pos x="T6" y="T7"/>
                  </a:cxn>
                  <a:cxn ang="0">
                    <a:pos x="T8" y="T9"/>
                  </a:cxn>
                </a:cxnLst>
                <a:rect l="0" t="0" r="r" b="b"/>
                <a:pathLst>
                  <a:path w="50" h="47">
                    <a:moveTo>
                      <a:pt x="50" y="32"/>
                    </a:moveTo>
                    <a:lnTo>
                      <a:pt x="15" y="0"/>
                    </a:lnTo>
                    <a:lnTo>
                      <a:pt x="0" y="15"/>
                    </a:lnTo>
                    <a:lnTo>
                      <a:pt x="36" y="47"/>
                    </a:lnTo>
                    <a:lnTo>
                      <a:pt x="5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37" name="Freeform 26">
                <a:extLst>
                  <a:ext uri="{FF2B5EF4-FFF2-40B4-BE49-F238E27FC236}">
                    <a16:creationId xmlns:a16="http://schemas.microsoft.com/office/drawing/2014/main" id="{640810F5-F486-4D4C-AC57-80BDDD736463}"/>
                  </a:ext>
                </a:extLst>
              </p:cNvPr>
              <p:cNvSpPr>
                <a:spLocks/>
              </p:cNvSpPr>
              <p:nvPr/>
            </p:nvSpPr>
            <p:spPr bwMode="auto">
              <a:xfrm>
                <a:off x="3822" y="3104"/>
                <a:ext cx="48" cy="47"/>
              </a:xfrm>
              <a:custGeom>
                <a:avLst/>
                <a:gdLst>
                  <a:gd name="T0" fmla="*/ 48 w 48"/>
                  <a:gd name="T1" fmla="*/ 30 h 47"/>
                  <a:gd name="T2" fmla="*/ 15 w 48"/>
                  <a:gd name="T3" fmla="*/ 0 h 47"/>
                  <a:gd name="T4" fmla="*/ 0 w 48"/>
                  <a:gd name="T5" fmla="*/ 15 h 47"/>
                  <a:gd name="T6" fmla="*/ 36 w 48"/>
                  <a:gd name="T7" fmla="*/ 47 h 47"/>
                  <a:gd name="T8" fmla="*/ 48 w 48"/>
                  <a:gd name="T9" fmla="*/ 30 h 47"/>
                </a:gdLst>
                <a:ahLst/>
                <a:cxnLst>
                  <a:cxn ang="0">
                    <a:pos x="T0" y="T1"/>
                  </a:cxn>
                  <a:cxn ang="0">
                    <a:pos x="T2" y="T3"/>
                  </a:cxn>
                  <a:cxn ang="0">
                    <a:pos x="T4" y="T5"/>
                  </a:cxn>
                  <a:cxn ang="0">
                    <a:pos x="T6" y="T7"/>
                  </a:cxn>
                  <a:cxn ang="0">
                    <a:pos x="T8" y="T9"/>
                  </a:cxn>
                </a:cxnLst>
                <a:rect l="0" t="0" r="r" b="b"/>
                <a:pathLst>
                  <a:path w="48" h="47">
                    <a:moveTo>
                      <a:pt x="48" y="30"/>
                    </a:moveTo>
                    <a:lnTo>
                      <a:pt x="15" y="0"/>
                    </a:lnTo>
                    <a:lnTo>
                      <a:pt x="0" y="15"/>
                    </a:lnTo>
                    <a:lnTo>
                      <a:pt x="36" y="47"/>
                    </a:lnTo>
                    <a:lnTo>
                      <a:pt x="4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38" name="Freeform 27">
                <a:extLst>
                  <a:ext uri="{FF2B5EF4-FFF2-40B4-BE49-F238E27FC236}">
                    <a16:creationId xmlns:a16="http://schemas.microsoft.com/office/drawing/2014/main" id="{A552469C-1B5E-F947-B65A-A74AD28EB899}"/>
                  </a:ext>
                </a:extLst>
              </p:cNvPr>
              <p:cNvSpPr>
                <a:spLocks/>
              </p:cNvSpPr>
              <p:nvPr/>
            </p:nvSpPr>
            <p:spPr bwMode="auto">
              <a:xfrm>
                <a:off x="3737" y="3040"/>
                <a:ext cx="85" cy="187"/>
              </a:xfrm>
              <a:custGeom>
                <a:avLst/>
                <a:gdLst>
                  <a:gd name="T0" fmla="*/ 85 w 85"/>
                  <a:gd name="T1" fmla="*/ 106 h 187"/>
                  <a:gd name="T2" fmla="*/ 57 w 85"/>
                  <a:gd name="T3" fmla="*/ 79 h 187"/>
                  <a:gd name="T4" fmla="*/ 52 w 85"/>
                  <a:gd name="T5" fmla="*/ 86 h 187"/>
                  <a:gd name="T6" fmla="*/ 52 w 85"/>
                  <a:gd name="T7" fmla="*/ 71 h 187"/>
                  <a:gd name="T8" fmla="*/ 69 w 85"/>
                  <a:gd name="T9" fmla="*/ 71 h 187"/>
                  <a:gd name="T10" fmla="*/ 83 w 85"/>
                  <a:gd name="T11" fmla="*/ 54 h 187"/>
                  <a:gd name="T12" fmla="*/ 52 w 85"/>
                  <a:gd name="T13" fmla="*/ 54 h 187"/>
                  <a:gd name="T14" fmla="*/ 52 w 85"/>
                  <a:gd name="T15" fmla="*/ 22 h 187"/>
                  <a:gd name="T16" fmla="*/ 69 w 85"/>
                  <a:gd name="T17" fmla="*/ 20 h 187"/>
                  <a:gd name="T18" fmla="*/ 69 w 85"/>
                  <a:gd name="T19" fmla="*/ 0 h 187"/>
                  <a:gd name="T20" fmla="*/ 10 w 85"/>
                  <a:gd name="T21" fmla="*/ 8 h 187"/>
                  <a:gd name="T22" fmla="*/ 12 w 85"/>
                  <a:gd name="T23" fmla="*/ 27 h 187"/>
                  <a:gd name="T24" fmla="*/ 33 w 85"/>
                  <a:gd name="T25" fmla="*/ 25 h 187"/>
                  <a:gd name="T26" fmla="*/ 33 w 85"/>
                  <a:gd name="T27" fmla="*/ 54 h 187"/>
                  <a:gd name="T28" fmla="*/ 2 w 85"/>
                  <a:gd name="T29" fmla="*/ 54 h 187"/>
                  <a:gd name="T30" fmla="*/ 2 w 85"/>
                  <a:gd name="T31" fmla="*/ 71 h 187"/>
                  <a:gd name="T32" fmla="*/ 31 w 85"/>
                  <a:gd name="T33" fmla="*/ 71 h 187"/>
                  <a:gd name="T34" fmla="*/ 0 w 85"/>
                  <a:gd name="T35" fmla="*/ 133 h 187"/>
                  <a:gd name="T36" fmla="*/ 10 w 85"/>
                  <a:gd name="T37" fmla="*/ 155 h 187"/>
                  <a:gd name="T38" fmla="*/ 33 w 85"/>
                  <a:gd name="T39" fmla="*/ 111 h 187"/>
                  <a:gd name="T40" fmla="*/ 33 w 85"/>
                  <a:gd name="T41" fmla="*/ 187 h 187"/>
                  <a:gd name="T42" fmla="*/ 52 w 85"/>
                  <a:gd name="T43" fmla="*/ 187 h 187"/>
                  <a:gd name="T44" fmla="*/ 52 w 85"/>
                  <a:gd name="T45" fmla="*/ 101 h 187"/>
                  <a:gd name="T46" fmla="*/ 71 w 85"/>
                  <a:gd name="T47" fmla="*/ 121 h 187"/>
                  <a:gd name="T48" fmla="*/ 85 w 85"/>
                  <a:gd name="T49" fmla="*/ 10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 h="187">
                    <a:moveTo>
                      <a:pt x="85" y="106"/>
                    </a:moveTo>
                    <a:lnTo>
                      <a:pt x="57" y="79"/>
                    </a:lnTo>
                    <a:lnTo>
                      <a:pt x="52" y="86"/>
                    </a:lnTo>
                    <a:lnTo>
                      <a:pt x="52" y="71"/>
                    </a:lnTo>
                    <a:lnTo>
                      <a:pt x="69" y="71"/>
                    </a:lnTo>
                    <a:lnTo>
                      <a:pt x="83" y="54"/>
                    </a:lnTo>
                    <a:lnTo>
                      <a:pt x="52" y="54"/>
                    </a:lnTo>
                    <a:lnTo>
                      <a:pt x="52" y="22"/>
                    </a:lnTo>
                    <a:lnTo>
                      <a:pt x="69" y="20"/>
                    </a:lnTo>
                    <a:lnTo>
                      <a:pt x="69" y="0"/>
                    </a:lnTo>
                    <a:lnTo>
                      <a:pt x="10" y="8"/>
                    </a:lnTo>
                    <a:lnTo>
                      <a:pt x="12" y="27"/>
                    </a:lnTo>
                    <a:lnTo>
                      <a:pt x="33" y="25"/>
                    </a:lnTo>
                    <a:lnTo>
                      <a:pt x="33" y="54"/>
                    </a:lnTo>
                    <a:lnTo>
                      <a:pt x="2" y="54"/>
                    </a:lnTo>
                    <a:lnTo>
                      <a:pt x="2" y="71"/>
                    </a:lnTo>
                    <a:lnTo>
                      <a:pt x="31" y="71"/>
                    </a:lnTo>
                    <a:lnTo>
                      <a:pt x="0" y="133"/>
                    </a:lnTo>
                    <a:lnTo>
                      <a:pt x="10" y="155"/>
                    </a:lnTo>
                    <a:lnTo>
                      <a:pt x="33" y="111"/>
                    </a:lnTo>
                    <a:lnTo>
                      <a:pt x="33" y="187"/>
                    </a:lnTo>
                    <a:lnTo>
                      <a:pt x="52" y="187"/>
                    </a:lnTo>
                    <a:lnTo>
                      <a:pt x="52" y="101"/>
                    </a:lnTo>
                    <a:lnTo>
                      <a:pt x="71" y="121"/>
                    </a:lnTo>
                    <a:lnTo>
                      <a:pt x="8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39" name="Freeform 28">
                <a:extLst>
                  <a:ext uri="{FF2B5EF4-FFF2-40B4-BE49-F238E27FC236}">
                    <a16:creationId xmlns:a16="http://schemas.microsoft.com/office/drawing/2014/main" id="{F2775F0D-CD84-8B4F-B4C6-FC7D8028386B}"/>
                  </a:ext>
                </a:extLst>
              </p:cNvPr>
              <p:cNvSpPr>
                <a:spLocks noEditPoints="1"/>
              </p:cNvSpPr>
              <p:nvPr/>
            </p:nvSpPr>
            <p:spPr bwMode="auto">
              <a:xfrm>
                <a:off x="3983" y="3038"/>
                <a:ext cx="138" cy="191"/>
              </a:xfrm>
              <a:custGeom>
                <a:avLst/>
                <a:gdLst>
                  <a:gd name="T0" fmla="*/ 36 w 58"/>
                  <a:gd name="T1" fmla="*/ 60 h 78"/>
                  <a:gd name="T2" fmla="*/ 51 w 58"/>
                  <a:gd name="T3" fmla="*/ 36 h 78"/>
                  <a:gd name="T4" fmla="*/ 51 w 58"/>
                  <a:gd name="T5" fmla="*/ 30 h 78"/>
                  <a:gd name="T6" fmla="*/ 34 w 58"/>
                  <a:gd name="T7" fmla="*/ 30 h 78"/>
                  <a:gd name="T8" fmla="*/ 34 w 58"/>
                  <a:gd name="T9" fmla="*/ 20 h 78"/>
                  <a:gd name="T10" fmla="*/ 50 w 58"/>
                  <a:gd name="T11" fmla="*/ 20 h 78"/>
                  <a:gd name="T12" fmla="*/ 57 w 58"/>
                  <a:gd name="T13" fmla="*/ 12 h 78"/>
                  <a:gd name="T14" fmla="*/ 34 w 58"/>
                  <a:gd name="T15" fmla="*/ 12 h 78"/>
                  <a:gd name="T16" fmla="*/ 34 w 58"/>
                  <a:gd name="T17" fmla="*/ 0 h 78"/>
                  <a:gd name="T18" fmla="*/ 26 w 58"/>
                  <a:gd name="T19" fmla="*/ 0 h 78"/>
                  <a:gd name="T20" fmla="*/ 26 w 58"/>
                  <a:gd name="T21" fmla="*/ 12 h 78"/>
                  <a:gd name="T22" fmla="*/ 6 w 58"/>
                  <a:gd name="T23" fmla="*/ 12 h 78"/>
                  <a:gd name="T24" fmla="*/ 6 w 58"/>
                  <a:gd name="T25" fmla="*/ 20 h 78"/>
                  <a:gd name="T26" fmla="*/ 26 w 58"/>
                  <a:gd name="T27" fmla="*/ 20 h 78"/>
                  <a:gd name="T28" fmla="*/ 26 w 58"/>
                  <a:gd name="T29" fmla="*/ 30 h 78"/>
                  <a:gd name="T30" fmla="*/ 8 w 58"/>
                  <a:gd name="T31" fmla="*/ 30 h 78"/>
                  <a:gd name="T32" fmla="*/ 8 w 58"/>
                  <a:gd name="T33" fmla="*/ 36 h 78"/>
                  <a:gd name="T34" fmla="*/ 8 w 58"/>
                  <a:gd name="T35" fmla="*/ 37 h 78"/>
                  <a:gd name="T36" fmla="*/ 9 w 58"/>
                  <a:gd name="T37" fmla="*/ 37 h 78"/>
                  <a:gd name="T38" fmla="*/ 24 w 58"/>
                  <a:gd name="T39" fmla="*/ 60 h 78"/>
                  <a:gd name="T40" fmla="*/ 2 w 58"/>
                  <a:gd name="T41" fmla="*/ 70 h 78"/>
                  <a:gd name="T42" fmla="*/ 0 w 58"/>
                  <a:gd name="T43" fmla="*/ 71 h 78"/>
                  <a:gd name="T44" fmla="*/ 1 w 58"/>
                  <a:gd name="T45" fmla="*/ 72 h 78"/>
                  <a:gd name="T46" fmla="*/ 5 w 58"/>
                  <a:gd name="T47" fmla="*/ 77 h 78"/>
                  <a:gd name="T48" fmla="*/ 6 w 58"/>
                  <a:gd name="T49" fmla="*/ 78 h 78"/>
                  <a:gd name="T50" fmla="*/ 7 w 58"/>
                  <a:gd name="T51" fmla="*/ 78 h 78"/>
                  <a:gd name="T52" fmla="*/ 30 w 58"/>
                  <a:gd name="T53" fmla="*/ 65 h 78"/>
                  <a:gd name="T54" fmla="*/ 50 w 58"/>
                  <a:gd name="T55" fmla="*/ 77 h 78"/>
                  <a:gd name="T56" fmla="*/ 51 w 58"/>
                  <a:gd name="T57" fmla="*/ 77 h 78"/>
                  <a:gd name="T58" fmla="*/ 52 w 58"/>
                  <a:gd name="T59" fmla="*/ 77 h 78"/>
                  <a:gd name="T60" fmla="*/ 56 w 58"/>
                  <a:gd name="T61" fmla="*/ 71 h 78"/>
                  <a:gd name="T62" fmla="*/ 58 w 58"/>
                  <a:gd name="T63" fmla="*/ 70 h 78"/>
                  <a:gd name="T64" fmla="*/ 56 w 58"/>
                  <a:gd name="T65" fmla="*/ 69 h 78"/>
                  <a:gd name="T66" fmla="*/ 36 w 58"/>
                  <a:gd name="T67" fmla="*/ 60 h 78"/>
                  <a:gd name="T68" fmla="*/ 30 w 58"/>
                  <a:gd name="T69" fmla="*/ 55 h 78"/>
                  <a:gd name="T70" fmla="*/ 19 w 58"/>
                  <a:gd name="T71" fmla="*/ 37 h 78"/>
                  <a:gd name="T72" fmla="*/ 39 w 58"/>
                  <a:gd name="T73" fmla="*/ 37 h 78"/>
                  <a:gd name="T74" fmla="*/ 30 w 58"/>
                  <a:gd name="T75"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78">
                    <a:moveTo>
                      <a:pt x="36" y="60"/>
                    </a:moveTo>
                    <a:cubicBezTo>
                      <a:pt x="42" y="54"/>
                      <a:pt x="47" y="45"/>
                      <a:pt x="51" y="36"/>
                    </a:cubicBezTo>
                    <a:cubicBezTo>
                      <a:pt x="51" y="30"/>
                      <a:pt x="51" y="30"/>
                      <a:pt x="51" y="30"/>
                    </a:cubicBezTo>
                    <a:cubicBezTo>
                      <a:pt x="34" y="30"/>
                      <a:pt x="34" y="30"/>
                      <a:pt x="34" y="30"/>
                    </a:cubicBezTo>
                    <a:cubicBezTo>
                      <a:pt x="34" y="20"/>
                      <a:pt x="34" y="20"/>
                      <a:pt x="34" y="20"/>
                    </a:cubicBezTo>
                    <a:cubicBezTo>
                      <a:pt x="50" y="20"/>
                      <a:pt x="50" y="20"/>
                      <a:pt x="50" y="20"/>
                    </a:cubicBezTo>
                    <a:cubicBezTo>
                      <a:pt x="57" y="12"/>
                      <a:pt x="57" y="12"/>
                      <a:pt x="57" y="12"/>
                    </a:cubicBezTo>
                    <a:cubicBezTo>
                      <a:pt x="34" y="12"/>
                      <a:pt x="34" y="12"/>
                      <a:pt x="34" y="12"/>
                    </a:cubicBezTo>
                    <a:cubicBezTo>
                      <a:pt x="34" y="0"/>
                      <a:pt x="34" y="0"/>
                      <a:pt x="34" y="0"/>
                    </a:cubicBezTo>
                    <a:cubicBezTo>
                      <a:pt x="26" y="0"/>
                      <a:pt x="26" y="0"/>
                      <a:pt x="26" y="0"/>
                    </a:cubicBezTo>
                    <a:cubicBezTo>
                      <a:pt x="26" y="12"/>
                      <a:pt x="26" y="12"/>
                      <a:pt x="26" y="12"/>
                    </a:cubicBezTo>
                    <a:cubicBezTo>
                      <a:pt x="6" y="12"/>
                      <a:pt x="6" y="12"/>
                      <a:pt x="6" y="12"/>
                    </a:cubicBezTo>
                    <a:cubicBezTo>
                      <a:pt x="6" y="20"/>
                      <a:pt x="6" y="20"/>
                      <a:pt x="6" y="20"/>
                    </a:cubicBezTo>
                    <a:cubicBezTo>
                      <a:pt x="26" y="20"/>
                      <a:pt x="26" y="20"/>
                      <a:pt x="26" y="20"/>
                    </a:cubicBezTo>
                    <a:cubicBezTo>
                      <a:pt x="26" y="30"/>
                      <a:pt x="26" y="30"/>
                      <a:pt x="26" y="30"/>
                    </a:cubicBezTo>
                    <a:cubicBezTo>
                      <a:pt x="8" y="30"/>
                      <a:pt x="8" y="30"/>
                      <a:pt x="8" y="30"/>
                    </a:cubicBezTo>
                    <a:cubicBezTo>
                      <a:pt x="8" y="36"/>
                      <a:pt x="8" y="36"/>
                      <a:pt x="8" y="36"/>
                    </a:cubicBezTo>
                    <a:cubicBezTo>
                      <a:pt x="8" y="37"/>
                      <a:pt x="8" y="37"/>
                      <a:pt x="8" y="37"/>
                    </a:cubicBezTo>
                    <a:cubicBezTo>
                      <a:pt x="9" y="37"/>
                      <a:pt x="9" y="37"/>
                      <a:pt x="9" y="37"/>
                    </a:cubicBezTo>
                    <a:cubicBezTo>
                      <a:pt x="12" y="46"/>
                      <a:pt x="19" y="54"/>
                      <a:pt x="24" y="60"/>
                    </a:cubicBezTo>
                    <a:cubicBezTo>
                      <a:pt x="18" y="64"/>
                      <a:pt x="10" y="68"/>
                      <a:pt x="2" y="70"/>
                    </a:cubicBezTo>
                    <a:cubicBezTo>
                      <a:pt x="0" y="71"/>
                      <a:pt x="0" y="71"/>
                      <a:pt x="0" y="71"/>
                    </a:cubicBezTo>
                    <a:cubicBezTo>
                      <a:pt x="1" y="72"/>
                      <a:pt x="1" y="72"/>
                      <a:pt x="1" y="72"/>
                    </a:cubicBezTo>
                    <a:cubicBezTo>
                      <a:pt x="3" y="74"/>
                      <a:pt x="4" y="76"/>
                      <a:pt x="5" y="77"/>
                    </a:cubicBezTo>
                    <a:cubicBezTo>
                      <a:pt x="6" y="78"/>
                      <a:pt x="6" y="78"/>
                      <a:pt x="6" y="78"/>
                    </a:cubicBezTo>
                    <a:cubicBezTo>
                      <a:pt x="7" y="78"/>
                      <a:pt x="7" y="78"/>
                      <a:pt x="7" y="78"/>
                    </a:cubicBezTo>
                    <a:cubicBezTo>
                      <a:pt x="15" y="74"/>
                      <a:pt x="23" y="70"/>
                      <a:pt x="30" y="65"/>
                    </a:cubicBezTo>
                    <a:cubicBezTo>
                      <a:pt x="35" y="70"/>
                      <a:pt x="42" y="74"/>
                      <a:pt x="50" y="77"/>
                    </a:cubicBezTo>
                    <a:cubicBezTo>
                      <a:pt x="51" y="77"/>
                      <a:pt x="51" y="77"/>
                      <a:pt x="51" y="77"/>
                    </a:cubicBezTo>
                    <a:cubicBezTo>
                      <a:pt x="52" y="77"/>
                      <a:pt x="52" y="77"/>
                      <a:pt x="52" y="77"/>
                    </a:cubicBezTo>
                    <a:cubicBezTo>
                      <a:pt x="53" y="75"/>
                      <a:pt x="54" y="73"/>
                      <a:pt x="56" y="71"/>
                    </a:cubicBezTo>
                    <a:cubicBezTo>
                      <a:pt x="58" y="70"/>
                      <a:pt x="58" y="70"/>
                      <a:pt x="58" y="70"/>
                    </a:cubicBezTo>
                    <a:cubicBezTo>
                      <a:pt x="56" y="69"/>
                      <a:pt x="56" y="69"/>
                      <a:pt x="56" y="69"/>
                    </a:cubicBezTo>
                    <a:cubicBezTo>
                      <a:pt x="48" y="67"/>
                      <a:pt x="41" y="64"/>
                      <a:pt x="36" y="60"/>
                    </a:cubicBezTo>
                    <a:close/>
                    <a:moveTo>
                      <a:pt x="30" y="55"/>
                    </a:moveTo>
                    <a:cubicBezTo>
                      <a:pt x="24" y="49"/>
                      <a:pt x="21" y="43"/>
                      <a:pt x="19" y="37"/>
                    </a:cubicBezTo>
                    <a:cubicBezTo>
                      <a:pt x="39" y="37"/>
                      <a:pt x="39" y="37"/>
                      <a:pt x="39" y="37"/>
                    </a:cubicBezTo>
                    <a:cubicBezTo>
                      <a:pt x="37" y="43"/>
                      <a:pt x="35" y="49"/>
                      <a:pt x="3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0" name="Freeform 29">
                <a:extLst>
                  <a:ext uri="{FF2B5EF4-FFF2-40B4-BE49-F238E27FC236}">
                    <a16:creationId xmlns:a16="http://schemas.microsoft.com/office/drawing/2014/main" id="{222D1026-18A0-6E45-B7A4-55BEFC38DA97}"/>
                  </a:ext>
                </a:extLst>
              </p:cNvPr>
              <p:cNvSpPr>
                <a:spLocks/>
              </p:cNvSpPr>
              <p:nvPr/>
            </p:nvSpPr>
            <p:spPr bwMode="auto">
              <a:xfrm>
                <a:off x="3929" y="3040"/>
                <a:ext cx="66" cy="185"/>
              </a:xfrm>
              <a:custGeom>
                <a:avLst/>
                <a:gdLst>
                  <a:gd name="T0" fmla="*/ 27 w 28"/>
                  <a:gd name="T1" fmla="*/ 39 h 75"/>
                  <a:gd name="T2" fmla="*/ 27 w 28"/>
                  <a:gd name="T3" fmla="*/ 38 h 75"/>
                  <a:gd name="T4" fmla="*/ 27 w 28"/>
                  <a:gd name="T5" fmla="*/ 33 h 75"/>
                  <a:gd name="T6" fmla="*/ 27 w 28"/>
                  <a:gd name="T7" fmla="*/ 31 h 75"/>
                  <a:gd name="T8" fmla="*/ 25 w 28"/>
                  <a:gd name="T9" fmla="*/ 32 h 75"/>
                  <a:gd name="T10" fmla="*/ 18 w 28"/>
                  <a:gd name="T11" fmla="*/ 34 h 75"/>
                  <a:gd name="T12" fmla="*/ 18 w 28"/>
                  <a:gd name="T13" fmla="*/ 22 h 75"/>
                  <a:gd name="T14" fmla="*/ 22 w 28"/>
                  <a:gd name="T15" fmla="*/ 22 h 75"/>
                  <a:gd name="T16" fmla="*/ 28 w 28"/>
                  <a:gd name="T17" fmla="*/ 14 h 75"/>
                  <a:gd name="T18" fmla="*/ 18 w 28"/>
                  <a:gd name="T19" fmla="*/ 14 h 75"/>
                  <a:gd name="T20" fmla="*/ 18 w 28"/>
                  <a:gd name="T21" fmla="*/ 0 h 75"/>
                  <a:gd name="T22" fmla="*/ 10 w 28"/>
                  <a:gd name="T23" fmla="*/ 0 h 75"/>
                  <a:gd name="T24" fmla="*/ 10 w 28"/>
                  <a:gd name="T25" fmla="*/ 14 h 75"/>
                  <a:gd name="T26" fmla="*/ 0 w 28"/>
                  <a:gd name="T27" fmla="*/ 14 h 75"/>
                  <a:gd name="T28" fmla="*/ 0 w 28"/>
                  <a:gd name="T29" fmla="*/ 22 h 75"/>
                  <a:gd name="T30" fmla="*/ 10 w 28"/>
                  <a:gd name="T31" fmla="*/ 22 h 75"/>
                  <a:gd name="T32" fmla="*/ 10 w 28"/>
                  <a:gd name="T33" fmla="*/ 36 h 75"/>
                  <a:gd name="T34" fmla="*/ 6 w 28"/>
                  <a:gd name="T35" fmla="*/ 38 h 75"/>
                  <a:gd name="T36" fmla="*/ 1 w 28"/>
                  <a:gd name="T37" fmla="*/ 39 h 75"/>
                  <a:gd name="T38" fmla="*/ 0 w 28"/>
                  <a:gd name="T39" fmla="*/ 40 h 75"/>
                  <a:gd name="T40" fmla="*/ 0 w 28"/>
                  <a:gd name="T41" fmla="*/ 48 h 75"/>
                  <a:gd name="T42" fmla="*/ 2 w 28"/>
                  <a:gd name="T43" fmla="*/ 48 h 75"/>
                  <a:gd name="T44" fmla="*/ 7 w 28"/>
                  <a:gd name="T45" fmla="*/ 46 h 75"/>
                  <a:gd name="T46" fmla="*/ 10 w 28"/>
                  <a:gd name="T47" fmla="*/ 45 h 75"/>
                  <a:gd name="T48" fmla="*/ 10 w 28"/>
                  <a:gd name="T49" fmla="*/ 65 h 75"/>
                  <a:gd name="T50" fmla="*/ 8 w 28"/>
                  <a:gd name="T51" fmla="*/ 67 h 75"/>
                  <a:gd name="T52" fmla="*/ 1 w 28"/>
                  <a:gd name="T53" fmla="*/ 67 h 75"/>
                  <a:gd name="T54" fmla="*/ 1 w 28"/>
                  <a:gd name="T55" fmla="*/ 75 h 75"/>
                  <a:gd name="T56" fmla="*/ 2 w 28"/>
                  <a:gd name="T57" fmla="*/ 75 h 75"/>
                  <a:gd name="T58" fmla="*/ 7 w 28"/>
                  <a:gd name="T59" fmla="*/ 75 h 75"/>
                  <a:gd name="T60" fmla="*/ 10 w 28"/>
                  <a:gd name="T61" fmla="*/ 75 h 75"/>
                  <a:gd name="T62" fmla="*/ 18 w 28"/>
                  <a:gd name="T63" fmla="*/ 66 h 75"/>
                  <a:gd name="T64" fmla="*/ 18 w 28"/>
                  <a:gd name="T65" fmla="*/ 42 h 75"/>
                  <a:gd name="T66" fmla="*/ 26 w 28"/>
                  <a:gd name="T67" fmla="*/ 40 h 75"/>
                  <a:gd name="T68" fmla="*/ 27 w 28"/>
                  <a:gd name="T69"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75">
                    <a:moveTo>
                      <a:pt x="27" y="39"/>
                    </a:moveTo>
                    <a:cubicBezTo>
                      <a:pt x="27" y="38"/>
                      <a:pt x="27" y="38"/>
                      <a:pt x="27" y="38"/>
                    </a:cubicBezTo>
                    <a:cubicBezTo>
                      <a:pt x="27" y="37"/>
                      <a:pt x="27" y="35"/>
                      <a:pt x="27" y="33"/>
                    </a:cubicBezTo>
                    <a:cubicBezTo>
                      <a:pt x="27" y="31"/>
                      <a:pt x="27" y="31"/>
                      <a:pt x="27" y="31"/>
                    </a:cubicBezTo>
                    <a:cubicBezTo>
                      <a:pt x="25" y="32"/>
                      <a:pt x="25" y="32"/>
                      <a:pt x="25" y="32"/>
                    </a:cubicBezTo>
                    <a:cubicBezTo>
                      <a:pt x="23" y="32"/>
                      <a:pt x="21" y="33"/>
                      <a:pt x="18" y="34"/>
                    </a:cubicBezTo>
                    <a:cubicBezTo>
                      <a:pt x="18" y="22"/>
                      <a:pt x="18" y="22"/>
                      <a:pt x="18" y="22"/>
                    </a:cubicBezTo>
                    <a:cubicBezTo>
                      <a:pt x="22" y="22"/>
                      <a:pt x="22" y="22"/>
                      <a:pt x="22" y="22"/>
                    </a:cubicBezTo>
                    <a:cubicBezTo>
                      <a:pt x="28" y="14"/>
                      <a:pt x="28" y="14"/>
                      <a:pt x="28" y="14"/>
                    </a:cubicBezTo>
                    <a:cubicBezTo>
                      <a:pt x="18" y="14"/>
                      <a:pt x="18" y="14"/>
                      <a:pt x="18" y="14"/>
                    </a:cubicBezTo>
                    <a:cubicBezTo>
                      <a:pt x="18" y="0"/>
                      <a:pt x="18" y="0"/>
                      <a:pt x="18" y="0"/>
                    </a:cubicBezTo>
                    <a:cubicBezTo>
                      <a:pt x="10" y="0"/>
                      <a:pt x="10" y="0"/>
                      <a:pt x="10" y="0"/>
                    </a:cubicBezTo>
                    <a:cubicBezTo>
                      <a:pt x="10" y="14"/>
                      <a:pt x="10" y="14"/>
                      <a:pt x="10" y="14"/>
                    </a:cubicBezTo>
                    <a:cubicBezTo>
                      <a:pt x="0" y="14"/>
                      <a:pt x="0" y="14"/>
                      <a:pt x="0" y="14"/>
                    </a:cubicBezTo>
                    <a:cubicBezTo>
                      <a:pt x="0" y="22"/>
                      <a:pt x="0" y="22"/>
                      <a:pt x="0" y="22"/>
                    </a:cubicBezTo>
                    <a:cubicBezTo>
                      <a:pt x="10" y="22"/>
                      <a:pt x="10" y="22"/>
                      <a:pt x="10" y="22"/>
                    </a:cubicBezTo>
                    <a:cubicBezTo>
                      <a:pt x="10" y="36"/>
                      <a:pt x="10" y="36"/>
                      <a:pt x="10" y="36"/>
                    </a:cubicBezTo>
                    <a:cubicBezTo>
                      <a:pt x="9" y="37"/>
                      <a:pt x="8" y="37"/>
                      <a:pt x="6" y="38"/>
                    </a:cubicBezTo>
                    <a:cubicBezTo>
                      <a:pt x="5" y="38"/>
                      <a:pt x="3" y="39"/>
                      <a:pt x="1" y="39"/>
                    </a:cubicBezTo>
                    <a:cubicBezTo>
                      <a:pt x="0" y="40"/>
                      <a:pt x="0" y="40"/>
                      <a:pt x="0" y="40"/>
                    </a:cubicBezTo>
                    <a:cubicBezTo>
                      <a:pt x="0" y="48"/>
                      <a:pt x="0" y="48"/>
                      <a:pt x="0" y="48"/>
                    </a:cubicBezTo>
                    <a:cubicBezTo>
                      <a:pt x="2" y="48"/>
                      <a:pt x="2" y="48"/>
                      <a:pt x="2" y="48"/>
                    </a:cubicBezTo>
                    <a:cubicBezTo>
                      <a:pt x="4" y="47"/>
                      <a:pt x="5" y="47"/>
                      <a:pt x="7" y="46"/>
                    </a:cubicBezTo>
                    <a:cubicBezTo>
                      <a:pt x="8" y="46"/>
                      <a:pt x="9" y="45"/>
                      <a:pt x="10" y="45"/>
                    </a:cubicBezTo>
                    <a:cubicBezTo>
                      <a:pt x="10" y="65"/>
                      <a:pt x="10" y="65"/>
                      <a:pt x="10" y="65"/>
                    </a:cubicBezTo>
                    <a:cubicBezTo>
                      <a:pt x="10" y="66"/>
                      <a:pt x="10" y="67"/>
                      <a:pt x="8" y="67"/>
                    </a:cubicBezTo>
                    <a:cubicBezTo>
                      <a:pt x="1" y="67"/>
                      <a:pt x="1" y="67"/>
                      <a:pt x="1" y="67"/>
                    </a:cubicBezTo>
                    <a:cubicBezTo>
                      <a:pt x="1" y="75"/>
                      <a:pt x="1" y="75"/>
                      <a:pt x="1" y="75"/>
                    </a:cubicBezTo>
                    <a:cubicBezTo>
                      <a:pt x="2" y="75"/>
                      <a:pt x="2" y="75"/>
                      <a:pt x="2" y="75"/>
                    </a:cubicBezTo>
                    <a:cubicBezTo>
                      <a:pt x="2" y="75"/>
                      <a:pt x="5" y="75"/>
                      <a:pt x="7" y="75"/>
                    </a:cubicBezTo>
                    <a:cubicBezTo>
                      <a:pt x="8" y="75"/>
                      <a:pt x="9" y="75"/>
                      <a:pt x="10" y="75"/>
                    </a:cubicBezTo>
                    <a:cubicBezTo>
                      <a:pt x="15" y="75"/>
                      <a:pt x="18" y="72"/>
                      <a:pt x="18" y="66"/>
                    </a:cubicBezTo>
                    <a:cubicBezTo>
                      <a:pt x="18" y="42"/>
                      <a:pt x="18" y="42"/>
                      <a:pt x="18" y="42"/>
                    </a:cubicBezTo>
                    <a:cubicBezTo>
                      <a:pt x="21" y="41"/>
                      <a:pt x="24" y="40"/>
                      <a:pt x="26" y="40"/>
                    </a:cubicBezTo>
                    <a:lnTo>
                      <a:pt x="27"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1" name="Freeform 30">
                <a:extLst>
                  <a:ext uri="{FF2B5EF4-FFF2-40B4-BE49-F238E27FC236}">
                    <a16:creationId xmlns:a16="http://schemas.microsoft.com/office/drawing/2014/main" id="{D5954851-F152-5B47-A990-AD413A467180}"/>
                  </a:ext>
                </a:extLst>
              </p:cNvPr>
              <p:cNvSpPr>
                <a:spLocks/>
              </p:cNvSpPr>
              <p:nvPr/>
            </p:nvSpPr>
            <p:spPr bwMode="auto">
              <a:xfrm>
                <a:off x="2572" y="3045"/>
                <a:ext cx="52" cy="182"/>
              </a:xfrm>
              <a:custGeom>
                <a:avLst/>
                <a:gdLst>
                  <a:gd name="T0" fmla="*/ 14 w 22"/>
                  <a:gd name="T1" fmla="*/ 28 h 74"/>
                  <a:gd name="T2" fmla="*/ 1 w 22"/>
                  <a:gd name="T3" fmla="*/ 67 h 74"/>
                  <a:gd name="T4" fmla="*/ 0 w 22"/>
                  <a:gd name="T5" fmla="*/ 67 h 74"/>
                  <a:gd name="T6" fmla="*/ 1 w 22"/>
                  <a:gd name="T7" fmla="*/ 68 h 74"/>
                  <a:gd name="T8" fmla="*/ 5 w 22"/>
                  <a:gd name="T9" fmla="*/ 73 h 74"/>
                  <a:gd name="T10" fmla="*/ 6 w 22"/>
                  <a:gd name="T11" fmla="*/ 74 h 74"/>
                  <a:gd name="T12" fmla="*/ 7 w 22"/>
                  <a:gd name="T13" fmla="*/ 73 h 74"/>
                  <a:gd name="T14" fmla="*/ 22 w 22"/>
                  <a:gd name="T15" fmla="*/ 30 h 74"/>
                  <a:gd name="T16" fmla="*/ 22 w 22"/>
                  <a:gd name="T17" fmla="*/ 0 h 74"/>
                  <a:gd name="T18" fmla="*/ 14 w 22"/>
                  <a:gd name="T19" fmla="*/ 0 h 74"/>
                  <a:gd name="T20" fmla="*/ 14 w 22"/>
                  <a:gd name="T21"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74">
                    <a:moveTo>
                      <a:pt x="14" y="28"/>
                    </a:moveTo>
                    <a:cubicBezTo>
                      <a:pt x="14" y="46"/>
                      <a:pt x="10" y="59"/>
                      <a:pt x="1" y="67"/>
                    </a:cubicBezTo>
                    <a:cubicBezTo>
                      <a:pt x="0" y="67"/>
                      <a:pt x="0" y="67"/>
                      <a:pt x="0" y="67"/>
                    </a:cubicBezTo>
                    <a:cubicBezTo>
                      <a:pt x="1" y="68"/>
                      <a:pt x="1" y="68"/>
                      <a:pt x="1" y="68"/>
                    </a:cubicBezTo>
                    <a:cubicBezTo>
                      <a:pt x="3" y="70"/>
                      <a:pt x="4" y="71"/>
                      <a:pt x="5" y="73"/>
                    </a:cubicBezTo>
                    <a:cubicBezTo>
                      <a:pt x="6" y="74"/>
                      <a:pt x="6" y="74"/>
                      <a:pt x="6" y="74"/>
                    </a:cubicBezTo>
                    <a:cubicBezTo>
                      <a:pt x="7" y="73"/>
                      <a:pt x="7" y="73"/>
                      <a:pt x="7" y="73"/>
                    </a:cubicBezTo>
                    <a:cubicBezTo>
                      <a:pt x="17" y="64"/>
                      <a:pt x="22" y="49"/>
                      <a:pt x="22" y="30"/>
                    </a:cubicBezTo>
                    <a:cubicBezTo>
                      <a:pt x="22" y="0"/>
                      <a:pt x="22" y="0"/>
                      <a:pt x="22" y="0"/>
                    </a:cubicBezTo>
                    <a:cubicBezTo>
                      <a:pt x="14" y="0"/>
                      <a:pt x="14" y="0"/>
                      <a:pt x="14" y="0"/>
                    </a:cubicBez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2" name="Rectangle 31">
                <a:extLst>
                  <a:ext uri="{FF2B5EF4-FFF2-40B4-BE49-F238E27FC236}">
                    <a16:creationId xmlns:a16="http://schemas.microsoft.com/office/drawing/2014/main" id="{B44EB943-B5CE-E64E-BF61-86B6C8163CC2}"/>
                  </a:ext>
                </a:extLst>
              </p:cNvPr>
              <p:cNvSpPr>
                <a:spLocks noChangeArrowheads="1"/>
              </p:cNvSpPr>
              <p:nvPr/>
            </p:nvSpPr>
            <p:spPr bwMode="auto">
              <a:xfrm>
                <a:off x="2662" y="3048"/>
                <a:ext cx="19" cy="1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3" name="Freeform 32">
                <a:extLst>
                  <a:ext uri="{FF2B5EF4-FFF2-40B4-BE49-F238E27FC236}">
                    <a16:creationId xmlns:a16="http://schemas.microsoft.com/office/drawing/2014/main" id="{C26700C6-42C1-0A4C-B7E7-E88FF3D5774D}"/>
                  </a:ext>
                </a:extLst>
              </p:cNvPr>
              <p:cNvSpPr>
                <a:spLocks/>
              </p:cNvSpPr>
              <p:nvPr/>
            </p:nvSpPr>
            <p:spPr bwMode="auto">
              <a:xfrm>
                <a:off x="2626" y="3097"/>
                <a:ext cx="33" cy="51"/>
              </a:xfrm>
              <a:custGeom>
                <a:avLst/>
                <a:gdLst>
                  <a:gd name="T0" fmla="*/ 0 w 33"/>
                  <a:gd name="T1" fmla="*/ 7 h 51"/>
                  <a:gd name="T2" fmla="*/ 17 w 33"/>
                  <a:gd name="T3" fmla="*/ 51 h 51"/>
                  <a:gd name="T4" fmla="*/ 33 w 33"/>
                  <a:gd name="T5" fmla="*/ 44 h 51"/>
                  <a:gd name="T6" fmla="*/ 17 w 33"/>
                  <a:gd name="T7" fmla="*/ 0 h 51"/>
                  <a:gd name="T8" fmla="*/ 0 w 33"/>
                  <a:gd name="T9" fmla="*/ 7 h 51"/>
                </a:gdLst>
                <a:ahLst/>
                <a:cxnLst>
                  <a:cxn ang="0">
                    <a:pos x="T0" y="T1"/>
                  </a:cxn>
                  <a:cxn ang="0">
                    <a:pos x="T2" y="T3"/>
                  </a:cxn>
                  <a:cxn ang="0">
                    <a:pos x="T4" y="T5"/>
                  </a:cxn>
                  <a:cxn ang="0">
                    <a:pos x="T6" y="T7"/>
                  </a:cxn>
                  <a:cxn ang="0">
                    <a:pos x="T8" y="T9"/>
                  </a:cxn>
                </a:cxnLst>
                <a:rect l="0" t="0" r="r" b="b"/>
                <a:pathLst>
                  <a:path w="33" h="51">
                    <a:moveTo>
                      <a:pt x="0" y="7"/>
                    </a:moveTo>
                    <a:lnTo>
                      <a:pt x="17" y="51"/>
                    </a:lnTo>
                    <a:lnTo>
                      <a:pt x="33" y="44"/>
                    </a:lnTo>
                    <a:lnTo>
                      <a:pt x="17"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4" name="Freeform 33">
                <a:extLst>
                  <a:ext uri="{FF2B5EF4-FFF2-40B4-BE49-F238E27FC236}">
                    <a16:creationId xmlns:a16="http://schemas.microsoft.com/office/drawing/2014/main" id="{5C074B08-E220-B549-9BB2-7B0B87D9F02B}"/>
                  </a:ext>
                </a:extLst>
              </p:cNvPr>
              <p:cNvSpPr>
                <a:spLocks/>
              </p:cNvSpPr>
              <p:nvPr/>
            </p:nvSpPr>
            <p:spPr bwMode="auto">
              <a:xfrm>
                <a:off x="2683" y="3097"/>
                <a:ext cx="36" cy="51"/>
              </a:xfrm>
              <a:custGeom>
                <a:avLst/>
                <a:gdLst>
                  <a:gd name="T0" fmla="*/ 0 w 36"/>
                  <a:gd name="T1" fmla="*/ 7 h 51"/>
                  <a:gd name="T2" fmla="*/ 19 w 36"/>
                  <a:gd name="T3" fmla="*/ 51 h 51"/>
                  <a:gd name="T4" fmla="*/ 36 w 36"/>
                  <a:gd name="T5" fmla="*/ 44 h 51"/>
                  <a:gd name="T6" fmla="*/ 17 w 36"/>
                  <a:gd name="T7" fmla="*/ 0 h 51"/>
                  <a:gd name="T8" fmla="*/ 0 w 36"/>
                  <a:gd name="T9" fmla="*/ 7 h 51"/>
                </a:gdLst>
                <a:ahLst/>
                <a:cxnLst>
                  <a:cxn ang="0">
                    <a:pos x="T0" y="T1"/>
                  </a:cxn>
                  <a:cxn ang="0">
                    <a:pos x="T2" y="T3"/>
                  </a:cxn>
                  <a:cxn ang="0">
                    <a:pos x="T4" y="T5"/>
                  </a:cxn>
                  <a:cxn ang="0">
                    <a:pos x="T6" y="T7"/>
                  </a:cxn>
                  <a:cxn ang="0">
                    <a:pos x="T8" y="T9"/>
                  </a:cxn>
                </a:cxnLst>
                <a:rect l="0" t="0" r="r" b="b"/>
                <a:pathLst>
                  <a:path w="36" h="51">
                    <a:moveTo>
                      <a:pt x="0" y="7"/>
                    </a:moveTo>
                    <a:lnTo>
                      <a:pt x="19" y="51"/>
                    </a:lnTo>
                    <a:lnTo>
                      <a:pt x="36" y="44"/>
                    </a:lnTo>
                    <a:lnTo>
                      <a:pt x="17"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5" name="Rectangle 34">
                <a:extLst>
                  <a:ext uri="{FF2B5EF4-FFF2-40B4-BE49-F238E27FC236}">
                    <a16:creationId xmlns:a16="http://schemas.microsoft.com/office/drawing/2014/main" id="{BC1E66A6-D22C-F848-97CB-EA70B5707FAE}"/>
                  </a:ext>
                </a:extLst>
              </p:cNvPr>
              <p:cNvSpPr>
                <a:spLocks noChangeArrowheads="1"/>
              </p:cNvSpPr>
              <p:nvPr/>
            </p:nvSpPr>
            <p:spPr bwMode="auto">
              <a:xfrm>
                <a:off x="2719" y="3045"/>
                <a:ext cx="21" cy="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6" name="Freeform 35">
                <a:extLst>
                  <a:ext uri="{FF2B5EF4-FFF2-40B4-BE49-F238E27FC236}">
                    <a16:creationId xmlns:a16="http://schemas.microsoft.com/office/drawing/2014/main" id="{1BD5D282-4CBA-A942-9F2E-EF9559669257}"/>
                  </a:ext>
                </a:extLst>
              </p:cNvPr>
              <p:cNvSpPr>
                <a:spLocks/>
              </p:cNvSpPr>
              <p:nvPr/>
            </p:nvSpPr>
            <p:spPr bwMode="auto">
              <a:xfrm>
                <a:off x="2572" y="3097"/>
                <a:ext cx="30" cy="49"/>
              </a:xfrm>
              <a:custGeom>
                <a:avLst/>
                <a:gdLst>
                  <a:gd name="T0" fmla="*/ 30 w 30"/>
                  <a:gd name="T1" fmla="*/ 2 h 49"/>
                  <a:gd name="T2" fmla="*/ 12 w 30"/>
                  <a:gd name="T3" fmla="*/ 0 h 49"/>
                  <a:gd name="T4" fmla="*/ 0 w 30"/>
                  <a:gd name="T5" fmla="*/ 44 h 49"/>
                  <a:gd name="T6" fmla="*/ 16 w 30"/>
                  <a:gd name="T7" fmla="*/ 49 h 49"/>
                  <a:gd name="T8" fmla="*/ 30 w 30"/>
                  <a:gd name="T9" fmla="*/ 2 h 49"/>
                </a:gdLst>
                <a:ahLst/>
                <a:cxnLst>
                  <a:cxn ang="0">
                    <a:pos x="T0" y="T1"/>
                  </a:cxn>
                  <a:cxn ang="0">
                    <a:pos x="T2" y="T3"/>
                  </a:cxn>
                  <a:cxn ang="0">
                    <a:pos x="T4" y="T5"/>
                  </a:cxn>
                  <a:cxn ang="0">
                    <a:pos x="T6" y="T7"/>
                  </a:cxn>
                  <a:cxn ang="0">
                    <a:pos x="T8" y="T9"/>
                  </a:cxn>
                </a:cxnLst>
                <a:rect l="0" t="0" r="r" b="b"/>
                <a:pathLst>
                  <a:path w="30" h="49">
                    <a:moveTo>
                      <a:pt x="30" y="2"/>
                    </a:moveTo>
                    <a:lnTo>
                      <a:pt x="12" y="0"/>
                    </a:lnTo>
                    <a:lnTo>
                      <a:pt x="0" y="44"/>
                    </a:lnTo>
                    <a:lnTo>
                      <a:pt x="16" y="49"/>
                    </a:lnTo>
                    <a:lnTo>
                      <a:pt x="3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7" name="Freeform 36">
                <a:extLst>
                  <a:ext uri="{FF2B5EF4-FFF2-40B4-BE49-F238E27FC236}">
                    <a16:creationId xmlns:a16="http://schemas.microsoft.com/office/drawing/2014/main" id="{E6AC910E-02C6-7448-A201-5A22B5C30E4C}"/>
                  </a:ext>
                </a:extLst>
              </p:cNvPr>
              <p:cNvSpPr>
                <a:spLocks noEditPoints="1"/>
              </p:cNvSpPr>
              <p:nvPr/>
            </p:nvSpPr>
            <p:spPr bwMode="auto">
              <a:xfrm>
                <a:off x="4327" y="3048"/>
                <a:ext cx="64" cy="181"/>
              </a:xfrm>
              <a:custGeom>
                <a:avLst/>
                <a:gdLst>
                  <a:gd name="T0" fmla="*/ 18 w 27"/>
                  <a:gd name="T1" fmla="*/ 27 h 74"/>
                  <a:gd name="T2" fmla="*/ 25 w 27"/>
                  <a:gd name="T3" fmla="*/ 7 h 74"/>
                  <a:gd name="T4" fmla="*/ 26 w 27"/>
                  <a:gd name="T5" fmla="*/ 0 h 74"/>
                  <a:gd name="T6" fmla="*/ 0 w 27"/>
                  <a:gd name="T7" fmla="*/ 0 h 74"/>
                  <a:gd name="T8" fmla="*/ 0 w 27"/>
                  <a:gd name="T9" fmla="*/ 74 h 74"/>
                  <a:gd name="T10" fmla="*/ 8 w 27"/>
                  <a:gd name="T11" fmla="*/ 74 h 74"/>
                  <a:gd name="T12" fmla="*/ 8 w 27"/>
                  <a:gd name="T13" fmla="*/ 60 h 74"/>
                  <a:gd name="T14" fmla="*/ 14 w 27"/>
                  <a:gd name="T15" fmla="*/ 60 h 74"/>
                  <a:gd name="T16" fmla="*/ 14 w 27"/>
                  <a:gd name="T17" fmla="*/ 60 h 74"/>
                  <a:gd name="T18" fmla="*/ 17 w 27"/>
                  <a:gd name="T19" fmla="*/ 60 h 74"/>
                  <a:gd name="T20" fmla="*/ 25 w 27"/>
                  <a:gd name="T21" fmla="*/ 42 h 74"/>
                  <a:gd name="T22" fmla="*/ 18 w 27"/>
                  <a:gd name="T23" fmla="*/ 27 h 74"/>
                  <a:gd name="T24" fmla="*/ 8 w 27"/>
                  <a:gd name="T25" fmla="*/ 7 h 74"/>
                  <a:gd name="T26" fmla="*/ 17 w 27"/>
                  <a:gd name="T27" fmla="*/ 7 h 74"/>
                  <a:gd name="T28" fmla="*/ 10 w 27"/>
                  <a:gd name="T29" fmla="*/ 28 h 74"/>
                  <a:gd name="T30" fmla="*/ 10 w 27"/>
                  <a:gd name="T31" fmla="*/ 29 h 74"/>
                  <a:gd name="T32" fmla="*/ 10 w 27"/>
                  <a:gd name="T33" fmla="*/ 29 h 74"/>
                  <a:gd name="T34" fmla="*/ 17 w 27"/>
                  <a:gd name="T35" fmla="*/ 42 h 74"/>
                  <a:gd name="T36" fmla="*/ 15 w 27"/>
                  <a:gd name="T37" fmla="*/ 52 h 74"/>
                  <a:gd name="T38" fmla="*/ 8 w 27"/>
                  <a:gd name="T39" fmla="*/ 52 h 74"/>
                  <a:gd name="T40" fmla="*/ 8 w 27"/>
                  <a:gd name="T41" fmla="*/ 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74">
                    <a:moveTo>
                      <a:pt x="18" y="27"/>
                    </a:moveTo>
                    <a:cubicBezTo>
                      <a:pt x="21" y="21"/>
                      <a:pt x="23" y="14"/>
                      <a:pt x="25" y="7"/>
                    </a:cubicBezTo>
                    <a:cubicBezTo>
                      <a:pt x="26" y="0"/>
                      <a:pt x="26" y="0"/>
                      <a:pt x="26" y="0"/>
                    </a:cubicBezTo>
                    <a:cubicBezTo>
                      <a:pt x="0" y="0"/>
                      <a:pt x="0" y="0"/>
                      <a:pt x="0" y="0"/>
                    </a:cubicBezTo>
                    <a:cubicBezTo>
                      <a:pt x="0" y="74"/>
                      <a:pt x="0" y="74"/>
                      <a:pt x="0" y="74"/>
                    </a:cubicBezTo>
                    <a:cubicBezTo>
                      <a:pt x="8" y="74"/>
                      <a:pt x="8" y="74"/>
                      <a:pt x="8" y="74"/>
                    </a:cubicBezTo>
                    <a:cubicBezTo>
                      <a:pt x="8" y="60"/>
                      <a:pt x="8" y="60"/>
                      <a:pt x="8" y="60"/>
                    </a:cubicBezTo>
                    <a:cubicBezTo>
                      <a:pt x="10" y="60"/>
                      <a:pt x="12" y="60"/>
                      <a:pt x="14" y="60"/>
                    </a:cubicBezTo>
                    <a:cubicBezTo>
                      <a:pt x="14" y="60"/>
                      <a:pt x="14" y="60"/>
                      <a:pt x="14" y="60"/>
                    </a:cubicBezTo>
                    <a:cubicBezTo>
                      <a:pt x="17" y="60"/>
                      <a:pt x="17" y="60"/>
                      <a:pt x="17" y="60"/>
                    </a:cubicBezTo>
                    <a:cubicBezTo>
                      <a:pt x="22" y="59"/>
                      <a:pt x="27" y="55"/>
                      <a:pt x="25" y="42"/>
                    </a:cubicBezTo>
                    <a:cubicBezTo>
                      <a:pt x="25" y="38"/>
                      <a:pt x="22" y="33"/>
                      <a:pt x="18" y="27"/>
                    </a:cubicBezTo>
                    <a:close/>
                    <a:moveTo>
                      <a:pt x="8" y="7"/>
                    </a:moveTo>
                    <a:cubicBezTo>
                      <a:pt x="17" y="7"/>
                      <a:pt x="17" y="7"/>
                      <a:pt x="17" y="7"/>
                    </a:cubicBezTo>
                    <a:cubicBezTo>
                      <a:pt x="14" y="16"/>
                      <a:pt x="12" y="23"/>
                      <a:pt x="10" y="28"/>
                    </a:cubicBezTo>
                    <a:cubicBezTo>
                      <a:pt x="10" y="29"/>
                      <a:pt x="10" y="29"/>
                      <a:pt x="10" y="29"/>
                    </a:cubicBezTo>
                    <a:cubicBezTo>
                      <a:pt x="10" y="29"/>
                      <a:pt x="10" y="29"/>
                      <a:pt x="10" y="29"/>
                    </a:cubicBezTo>
                    <a:cubicBezTo>
                      <a:pt x="14" y="34"/>
                      <a:pt x="16" y="39"/>
                      <a:pt x="17" y="42"/>
                    </a:cubicBezTo>
                    <a:cubicBezTo>
                      <a:pt x="18" y="48"/>
                      <a:pt x="17" y="52"/>
                      <a:pt x="15" y="52"/>
                    </a:cubicBezTo>
                    <a:cubicBezTo>
                      <a:pt x="8" y="52"/>
                      <a:pt x="8" y="52"/>
                      <a:pt x="8" y="52"/>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8" name="Freeform 37">
                <a:extLst>
                  <a:ext uri="{FF2B5EF4-FFF2-40B4-BE49-F238E27FC236}">
                    <a16:creationId xmlns:a16="http://schemas.microsoft.com/office/drawing/2014/main" id="{7B442FB9-7CA8-F944-9628-3F46CDC9DB7B}"/>
                  </a:ext>
                </a:extLst>
              </p:cNvPr>
              <p:cNvSpPr>
                <a:spLocks noEditPoints="1"/>
              </p:cNvSpPr>
              <p:nvPr/>
            </p:nvSpPr>
            <p:spPr bwMode="auto">
              <a:xfrm>
                <a:off x="4393" y="3048"/>
                <a:ext cx="109" cy="181"/>
              </a:xfrm>
              <a:custGeom>
                <a:avLst/>
                <a:gdLst>
                  <a:gd name="T0" fmla="*/ 97 w 109"/>
                  <a:gd name="T1" fmla="*/ 120 h 181"/>
                  <a:gd name="T2" fmla="*/ 85 w 109"/>
                  <a:gd name="T3" fmla="*/ 108 h 181"/>
                  <a:gd name="T4" fmla="*/ 69 w 109"/>
                  <a:gd name="T5" fmla="*/ 122 h 181"/>
                  <a:gd name="T6" fmla="*/ 48 w 109"/>
                  <a:gd name="T7" fmla="*/ 93 h 181"/>
                  <a:gd name="T8" fmla="*/ 90 w 109"/>
                  <a:gd name="T9" fmla="*/ 93 h 181"/>
                  <a:gd name="T10" fmla="*/ 90 w 109"/>
                  <a:gd name="T11" fmla="*/ 0 h 181"/>
                  <a:gd name="T12" fmla="*/ 0 w 109"/>
                  <a:gd name="T13" fmla="*/ 0 h 181"/>
                  <a:gd name="T14" fmla="*/ 0 w 109"/>
                  <a:gd name="T15" fmla="*/ 181 h 181"/>
                  <a:gd name="T16" fmla="*/ 19 w 109"/>
                  <a:gd name="T17" fmla="*/ 181 h 181"/>
                  <a:gd name="T18" fmla="*/ 43 w 109"/>
                  <a:gd name="T19" fmla="*/ 162 h 181"/>
                  <a:gd name="T20" fmla="*/ 43 w 109"/>
                  <a:gd name="T21" fmla="*/ 140 h 181"/>
                  <a:gd name="T22" fmla="*/ 19 w 109"/>
                  <a:gd name="T23" fmla="*/ 157 h 181"/>
                  <a:gd name="T24" fmla="*/ 19 w 109"/>
                  <a:gd name="T25" fmla="*/ 93 h 181"/>
                  <a:gd name="T26" fmla="*/ 26 w 109"/>
                  <a:gd name="T27" fmla="*/ 93 h 181"/>
                  <a:gd name="T28" fmla="*/ 88 w 109"/>
                  <a:gd name="T29" fmla="*/ 181 h 181"/>
                  <a:gd name="T30" fmla="*/ 109 w 109"/>
                  <a:gd name="T31" fmla="*/ 181 h 181"/>
                  <a:gd name="T32" fmla="*/ 78 w 109"/>
                  <a:gd name="T33" fmla="*/ 137 h 181"/>
                  <a:gd name="T34" fmla="*/ 97 w 109"/>
                  <a:gd name="T35" fmla="*/ 120 h 181"/>
                  <a:gd name="T36" fmla="*/ 74 w 109"/>
                  <a:gd name="T37" fmla="*/ 56 h 181"/>
                  <a:gd name="T38" fmla="*/ 74 w 109"/>
                  <a:gd name="T39" fmla="*/ 76 h 181"/>
                  <a:gd name="T40" fmla="*/ 19 w 109"/>
                  <a:gd name="T41" fmla="*/ 76 h 181"/>
                  <a:gd name="T42" fmla="*/ 19 w 109"/>
                  <a:gd name="T43" fmla="*/ 56 h 181"/>
                  <a:gd name="T44" fmla="*/ 74 w 109"/>
                  <a:gd name="T45" fmla="*/ 56 h 181"/>
                  <a:gd name="T46" fmla="*/ 74 w 109"/>
                  <a:gd name="T47" fmla="*/ 19 h 181"/>
                  <a:gd name="T48" fmla="*/ 74 w 109"/>
                  <a:gd name="T49" fmla="*/ 39 h 181"/>
                  <a:gd name="T50" fmla="*/ 19 w 109"/>
                  <a:gd name="T51" fmla="*/ 39 h 181"/>
                  <a:gd name="T52" fmla="*/ 19 w 109"/>
                  <a:gd name="T53" fmla="*/ 19 h 181"/>
                  <a:gd name="T54" fmla="*/ 74 w 109"/>
                  <a:gd name="T55" fmla="*/ 1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181">
                    <a:moveTo>
                      <a:pt x="97" y="120"/>
                    </a:moveTo>
                    <a:lnTo>
                      <a:pt x="85" y="108"/>
                    </a:lnTo>
                    <a:lnTo>
                      <a:pt x="69" y="122"/>
                    </a:lnTo>
                    <a:lnTo>
                      <a:pt x="48" y="93"/>
                    </a:lnTo>
                    <a:lnTo>
                      <a:pt x="90" y="93"/>
                    </a:lnTo>
                    <a:lnTo>
                      <a:pt x="90" y="0"/>
                    </a:lnTo>
                    <a:lnTo>
                      <a:pt x="0" y="0"/>
                    </a:lnTo>
                    <a:lnTo>
                      <a:pt x="0" y="181"/>
                    </a:lnTo>
                    <a:lnTo>
                      <a:pt x="19" y="181"/>
                    </a:lnTo>
                    <a:lnTo>
                      <a:pt x="43" y="162"/>
                    </a:lnTo>
                    <a:lnTo>
                      <a:pt x="43" y="140"/>
                    </a:lnTo>
                    <a:lnTo>
                      <a:pt x="19" y="157"/>
                    </a:lnTo>
                    <a:lnTo>
                      <a:pt x="19" y="93"/>
                    </a:lnTo>
                    <a:lnTo>
                      <a:pt x="26" y="93"/>
                    </a:lnTo>
                    <a:lnTo>
                      <a:pt x="88" y="181"/>
                    </a:lnTo>
                    <a:lnTo>
                      <a:pt x="109" y="181"/>
                    </a:lnTo>
                    <a:lnTo>
                      <a:pt x="78" y="137"/>
                    </a:lnTo>
                    <a:lnTo>
                      <a:pt x="97" y="120"/>
                    </a:lnTo>
                    <a:close/>
                    <a:moveTo>
                      <a:pt x="74" y="56"/>
                    </a:moveTo>
                    <a:lnTo>
                      <a:pt x="74" y="76"/>
                    </a:lnTo>
                    <a:lnTo>
                      <a:pt x="19" y="76"/>
                    </a:lnTo>
                    <a:lnTo>
                      <a:pt x="19" y="56"/>
                    </a:lnTo>
                    <a:lnTo>
                      <a:pt x="74" y="56"/>
                    </a:lnTo>
                    <a:close/>
                    <a:moveTo>
                      <a:pt x="74" y="19"/>
                    </a:moveTo>
                    <a:lnTo>
                      <a:pt x="74" y="39"/>
                    </a:lnTo>
                    <a:lnTo>
                      <a:pt x="19" y="39"/>
                    </a:lnTo>
                    <a:lnTo>
                      <a:pt x="19" y="19"/>
                    </a:lnTo>
                    <a:lnTo>
                      <a:pt x="7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9" name="Freeform 38">
                <a:extLst>
                  <a:ext uri="{FF2B5EF4-FFF2-40B4-BE49-F238E27FC236}">
                    <a16:creationId xmlns:a16="http://schemas.microsoft.com/office/drawing/2014/main" id="{6CB0F586-41AE-1642-882C-3FF8903FB972}"/>
                  </a:ext>
                </a:extLst>
              </p:cNvPr>
              <p:cNvSpPr>
                <a:spLocks/>
              </p:cNvSpPr>
              <p:nvPr/>
            </p:nvSpPr>
            <p:spPr bwMode="auto">
              <a:xfrm>
                <a:off x="3143" y="3109"/>
                <a:ext cx="92" cy="116"/>
              </a:xfrm>
              <a:custGeom>
                <a:avLst/>
                <a:gdLst>
                  <a:gd name="T0" fmla="*/ 61 w 92"/>
                  <a:gd name="T1" fmla="*/ 42 h 116"/>
                  <a:gd name="T2" fmla="*/ 59 w 92"/>
                  <a:gd name="T3" fmla="*/ 42 h 116"/>
                  <a:gd name="T4" fmla="*/ 59 w 92"/>
                  <a:gd name="T5" fmla="*/ 39 h 116"/>
                  <a:gd name="T6" fmla="*/ 78 w 92"/>
                  <a:gd name="T7" fmla="*/ 39 h 116"/>
                  <a:gd name="T8" fmla="*/ 92 w 92"/>
                  <a:gd name="T9" fmla="*/ 22 h 116"/>
                  <a:gd name="T10" fmla="*/ 59 w 92"/>
                  <a:gd name="T11" fmla="*/ 22 h 116"/>
                  <a:gd name="T12" fmla="*/ 59 w 92"/>
                  <a:gd name="T13" fmla="*/ 0 h 116"/>
                  <a:gd name="T14" fmla="*/ 42 w 92"/>
                  <a:gd name="T15" fmla="*/ 0 h 116"/>
                  <a:gd name="T16" fmla="*/ 42 w 92"/>
                  <a:gd name="T17" fmla="*/ 22 h 116"/>
                  <a:gd name="T18" fmla="*/ 7 w 92"/>
                  <a:gd name="T19" fmla="*/ 22 h 116"/>
                  <a:gd name="T20" fmla="*/ 7 w 92"/>
                  <a:gd name="T21" fmla="*/ 39 h 116"/>
                  <a:gd name="T22" fmla="*/ 37 w 92"/>
                  <a:gd name="T23" fmla="*/ 39 h 116"/>
                  <a:gd name="T24" fmla="*/ 0 w 92"/>
                  <a:gd name="T25" fmla="*/ 89 h 116"/>
                  <a:gd name="T26" fmla="*/ 11 w 92"/>
                  <a:gd name="T27" fmla="*/ 98 h 116"/>
                  <a:gd name="T28" fmla="*/ 42 w 92"/>
                  <a:gd name="T29" fmla="*/ 61 h 116"/>
                  <a:gd name="T30" fmla="*/ 42 w 92"/>
                  <a:gd name="T31" fmla="*/ 116 h 116"/>
                  <a:gd name="T32" fmla="*/ 59 w 92"/>
                  <a:gd name="T33" fmla="*/ 116 h 116"/>
                  <a:gd name="T34" fmla="*/ 59 w 92"/>
                  <a:gd name="T35" fmla="*/ 61 h 116"/>
                  <a:gd name="T36" fmla="*/ 80 w 92"/>
                  <a:gd name="T37" fmla="*/ 79 h 116"/>
                  <a:gd name="T38" fmla="*/ 90 w 92"/>
                  <a:gd name="T39" fmla="*/ 66 h 116"/>
                  <a:gd name="T40" fmla="*/ 61 w 92"/>
                  <a:gd name="T4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116">
                    <a:moveTo>
                      <a:pt x="61" y="42"/>
                    </a:moveTo>
                    <a:lnTo>
                      <a:pt x="59" y="42"/>
                    </a:lnTo>
                    <a:lnTo>
                      <a:pt x="59" y="39"/>
                    </a:lnTo>
                    <a:lnTo>
                      <a:pt x="78" y="39"/>
                    </a:lnTo>
                    <a:lnTo>
                      <a:pt x="92" y="22"/>
                    </a:lnTo>
                    <a:lnTo>
                      <a:pt x="59" y="22"/>
                    </a:lnTo>
                    <a:lnTo>
                      <a:pt x="59" y="0"/>
                    </a:lnTo>
                    <a:lnTo>
                      <a:pt x="42" y="0"/>
                    </a:lnTo>
                    <a:lnTo>
                      <a:pt x="42" y="22"/>
                    </a:lnTo>
                    <a:lnTo>
                      <a:pt x="7" y="22"/>
                    </a:lnTo>
                    <a:lnTo>
                      <a:pt x="7" y="39"/>
                    </a:lnTo>
                    <a:lnTo>
                      <a:pt x="37" y="39"/>
                    </a:lnTo>
                    <a:lnTo>
                      <a:pt x="0" y="89"/>
                    </a:lnTo>
                    <a:lnTo>
                      <a:pt x="11" y="98"/>
                    </a:lnTo>
                    <a:lnTo>
                      <a:pt x="42" y="61"/>
                    </a:lnTo>
                    <a:lnTo>
                      <a:pt x="42" y="116"/>
                    </a:lnTo>
                    <a:lnTo>
                      <a:pt x="59" y="116"/>
                    </a:lnTo>
                    <a:lnTo>
                      <a:pt x="59" y="61"/>
                    </a:lnTo>
                    <a:lnTo>
                      <a:pt x="80" y="79"/>
                    </a:lnTo>
                    <a:lnTo>
                      <a:pt x="90" y="66"/>
                    </a:lnTo>
                    <a:lnTo>
                      <a:pt x="61"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50" name="Freeform 39">
                <a:extLst>
                  <a:ext uri="{FF2B5EF4-FFF2-40B4-BE49-F238E27FC236}">
                    <a16:creationId xmlns:a16="http://schemas.microsoft.com/office/drawing/2014/main" id="{B06BDF00-8882-9E47-A98D-5D3737919943}"/>
                  </a:ext>
                </a:extLst>
              </p:cNvPr>
              <p:cNvSpPr>
                <a:spLocks/>
              </p:cNvSpPr>
              <p:nvPr/>
            </p:nvSpPr>
            <p:spPr bwMode="auto">
              <a:xfrm>
                <a:off x="3145" y="3035"/>
                <a:ext cx="187" cy="190"/>
              </a:xfrm>
              <a:custGeom>
                <a:avLst/>
                <a:gdLst>
                  <a:gd name="T0" fmla="*/ 163 w 187"/>
                  <a:gd name="T1" fmla="*/ 113 h 190"/>
                  <a:gd name="T2" fmla="*/ 178 w 187"/>
                  <a:gd name="T3" fmla="*/ 96 h 190"/>
                  <a:gd name="T4" fmla="*/ 144 w 187"/>
                  <a:gd name="T5" fmla="*/ 96 h 190"/>
                  <a:gd name="T6" fmla="*/ 144 w 187"/>
                  <a:gd name="T7" fmla="*/ 76 h 190"/>
                  <a:gd name="T8" fmla="*/ 144 w 187"/>
                  <a:gd name="T9" fmla="*/ 74 h 190"/>
                  <a:gd name="T10" fmla="*/ 173 w 187"/>
                  <a:gd name="T11" fmla="*/ 89 h 190"/>
                  <a:gd name="T12" fmla="*/ 182 w 187"/>
                  <a:gd name="T13" fmla="*/ 74 h 190"/>
                  <a:gd name="T14" fmla="*/ 116 w 187"/>
                  <a:gd name="T15" fmla="*/ 42 h 190"/>
                  <a:gd name="T16" fmla="*/ 163 w 187"/>
                  <a:gd name="T17" fmla="*/ 42 h 190"/>
                  <a:gd name="T18" fmla="*/ 178 w 187"/>
                  <a:gd name="T19" fmla="*/ 25 h 190"/>
                  <a:gd name="T20" fmla="*/ 99 w 187"/>
                  <a:gd name="T21" fmla="*/ 25 h 190"/>
                  <a:gd name="T22" fmla="*/ 99 w 187"/>
                  <a:gd name="T23" fmla="*/ 3 h 190"/>
                  <a:gd name="T24" fmla="*/ 99 w 187"/>
                  <a:gd name="T25" fmla="*/ 0 h 190"/>
                  <a:gd name="T26" fmla="*/ 83 w 187"/>
                  <a:gd name="T27" fmla="*/ 0 h 190"/>
                  <a:gd name="T28" fmla="*/ 83 w 187"/>
                  <a:gd name="T29" fmla="*/ 25 h 190"/>
                  <a:gd name="T30" fmla="*/ 9 w 187"/>
                  <a:gd name="T31" fmla="*/ 25 h 190"/>
                  <a:gd name="T32" fmla="*/ 9 w 187"/>
                  <a:gd name="T33" fmla="*/ 42 h 190"/>
                  <a:gd name="T34" fmla="*/ 66 w 187"/>
                  <a:gd name="T35" fmla="*/ 42 h 190"/>
                  <a:gd name="T36" fmla="*/ 0 w 187"/>
                  <a:gd name="T37" fmla="*/ 74 h 190"/>
                  <a:gd name="T38" fmla="*/ 9 w 187"/>
                  <a:gd name="T39" fmla="*/ 89 h 190"/>
                  <a:gd name="T40" fmla="*/ 83 w 187"/>
                  <a:gd name="T41" fmla="*/ 52 h 190"/>
                  <a:gd name="T42" fmla="*/ 83 w 187"/>
                  <a:gd name="T43" fmla="*/ 86 h 190"/>
                  <a:gd name="T44" fmla="*/ 83 w 187"/>
                  <a:gd name="T45" fmla="*/ 89 h 190"/>
                  <a:gd name="T46" fmla="*/ 99 w 187"/>
                  <a:gd name="T47" fmla="*/ 89 h 190"/>
                  <a:gd name="T48" fmla="*/ 99 w 187"/>
                  <a:gd name="T49" fmla="*/ 52 h 190"/>
                  <a:gd name="T50" fmla="*/ 144 w 187"/>
                  <a:gd name="T51" fmla="*/ 74 h 190"/>
                  <a:gd name="T52" fmla="*/ 128 w 187"/>
                  <a:gd name="T53" fmla="*/ 74 h 190"/>
                  <a:gd name="T54" fmla="*/ 128 w 187"/>
                  <a:gd name="T55" fmla="*/ 96 h 190"/>
                  <a:gd name="T56" fmla="*/ 92 w 187"/>
                  <a:gd name="T57" fmla="*/ 96 h 190"/>
                  <a:gd name="T58" fmla="*/ 92 w 187"/>
                  <a:gd name="T59" fmla="*/ 113 h 190"/>
                  <a:gd name="T60" fmla="*/ 123 w 187"/>
                  <a:gd name="T61" fmla="*/ 113 h 190"/>
                  <a:gd name="T62" fmla="*/ 85 w 187"/>
                  <a:gd name="T63" fmla="*/ 163 h 190"/>
                  <a:gd name="T64" fmla="*/ 97 w 187"/>
                  <a:gd name="T65" fmla="*/ 172 h 190"/>
                  <a:gd name="T66" fmla="*/ 128 w 187"/>
                  <a:gd name="T67" fmla="*/ 135 h 190"/>
                  <a:gd name="T68" fmla="*/ 128 w 187"/>
                  <a:gd name="T69" fmla="*/ 187 h 190"/>
                  <a:gd name="T70" fmla="*/ 128 w 187"/>
                  <a:gd name="T71" fmla="*/ 190 h 190"/>
                  <a:gd name="T72" fmla="*/ 144 w 187"/>
                  <a:gd name="T73" fmla="*/ 190 h 190"/>
                  <a:gd name="T74" fmla="*/ 144 w 187"/>
                  <a:gd name="T75" fmla="*/ 135 h 190"/>
                  <a:gd name="T76" fmla="*/ 175 w 187"/>
                  <a:gd name="T77" fmla="*/ 172 h 190"/>
                  <a:gd name="T78" fmla="*/ 187 w 187"/>
                  <a:gd name="T79" fmla="*/ 163 h 190"/>
                  <a:gd name="T80" fmla="*/ 149 w 187"/>
                  <a:gd name="T81" fmla="*/ 113 h 190"/>
                  <a:gd name="T82" fmla="*/ 163 w 187"/>
                  <a:gd name="T83" fmla="*/ 11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7" h="190">
                    <a:moveTo>
                      <a:pt x="163" y="113"/>
                    </a:moveTo>
                    <a:lnTo>
                      <a:pt x="178" y="96"/>
                    </a:lnTo>
                    <a:lnTo>
                      <a:pt x="144" y="96"/>
                    </a:lnTo>
                    <a:lnTo>
                      <a:pt x="144" y="76"/>
                    </a:lnTo>
                    <a:lnTo>
                      <a:pt x="144" y="74"/>
                    </a:lnTo>
                    <a:lnTo>
                      <a:pt x="173" y="89"/>
                    </a:lnTo>
                    <a:lnTo>
                      <a:pt x="182" y="74"/>
                    </a:lnTo>
                    <a:lnTo>
                      <a:pt x="116" y="42"/>
                    </a:lnTo>
                    <a:lnTo>
                      <a:pt x="163" y="42"/>
                    </a:lnTo>
                    <a:lnTo>
                      <a:pt x="178" y="25"/>
                    </a:lnTo>
                    <a:lnTo>
                      <a:pt x="99" y="25"/>
                    </a:lnTo>
                    <a:lnTo>
                      <a:pt x="99" y="3"/>
                    </a:lnTo>
                    <a:lnTo>
                      <a:pt x="99" y="0"/>
                    </a:lnTo>
                    <a:lnTo>
                      <a:pt x="83" y="0"/>
                    </a:lnTo>
                    <a:lnTo>
                      <a:pt x="83" y="25"/>
                    </a:lnTo>
                    <a:lnTo>
                      <a:pt x="9" y="25"/>
                    </a:lnTo>
                    <a:lnTo>
                      <a:pt x="9" y="42"/>
                    </a:lnTo>
                    <a:lnTo>
                      <a:pt x="66" y="42"/>
                    </a:lnTo>
                    <a:lnTo>
                      <a:pt x="0" y="74"/>
                    </a:lnTo>
                    <a:lnTo>
                      <a:pt x="9" y="89"/>
                    </a:lnTo>
                    <a:lnTo>
                      <a:pt x="83" y="52"/>
                    </a:lnTo>
                    <a:lnTo>
                      <a:pt x="83" y="86"/>
                    </a:lnTo>
                    <a:lnTo>
                      <a:pt x="83" y="89"/>
                    </a:lnTo>
                    <a:lnTo>
                      <a:pt x="99" y="89"/>
                    </a:lnTo>
                    <a:lnTo>
                      <a:pt x="99" y="52"/>
                    </a:lnTo>
                    <a:lnTo>
                      <a:pt x="144" y="74"/>
                    </a:lnTo>
                    <a:lnTo>
                      <a:pt x="128" y="74"/>
                    </a:lnTo>
                    <a:lnTo>
                      <a:pt x="128" y="96"/>
                    </a:lnTo>
                    <a:lnTo>
                      <a:pt x="92" y="96"/>
                    </a:lnTo>
                    <a:lnTo>
                      <a:pt x="92" y="113"/>
                    </a:lnTo>
                    <a:lnTo>
                      <a:pt x="123" y="113"/>
                    </a:lnTo>
                    <a:lnTo>
                      <a:pt x="85" y="163"/>
                    </a:lnTo>
                    <a:lnTo>
                      <a:pt x="97" y="172"/>
                    </a:lnTo>
                    <a:lnTo>
                      <a:pt x="128" y="135"/>
                    </a:lnTo>
                    <a:lnTo>
                      <a:pt x="128" y="187"/>
                    </a:lnTo>
                    <a:lnTo>
                      <a:pt x="128" y="190"/>
                    </a:lnTo>
                    <a:lnTo>
                      <a:pt x="144" y="190"/>
                    </a:lnTo>
                    <a:lnTo>
                      <a:pt x="144" y="135"/>
                    </a:lnTo>
                    <a:lnTo>
                      <a:pt x="175" y="172"/>
                    </a:lnTo>
                    <a:lnTo>
                      <a:pt x="187" y="163"/>
                    </a:lnTo>
                    <a:lnTo>
                      <a:pt x="149" y="113"/>
                    </a:lnTo>
                    <a:lnTo>
                      <a:pt x="163"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51" name="Freeform 40">
                <a:extLst>
                  <a:ext uri="{FF2B5EF4-FFF2-40B4-BE49-F238E27FC236}">
                    <a16:creationId xmlns:a16="http://schemas.microsoft.com/office/drawing/2014/main" id="{4EB5585D-E6D3-D64D-87E1-737C6F232769}"/>
                  </a:ext>
                </a:extLst>
              </p:cNvPr>
              <p:cNvSpPr>
                <a:spLocks/>
              </p:cNvSpPr>
              <p:nvPr/>
            </p:nvSpPr>
            <p:spPr bwMode="auto">
              <a:xfrm>
                <a:off x="4521" y="3114"/>
                <a:ext cx="156" cy="115"/>
              </a:xfrm>
              <a:custGeom>
                <a:avLst/>
                <a:gdLst>
                  <a:gd name="T0" fmla="*/ 90 w 156"/>
                  <a:gd name="T1" fmla="*/ 44 h 115"/>
                  <a:gd name="T2" fmla="*/ 111 w 156"/>
                  <a:gd name="T3" fmla="*/ 81 h 115"/>
                  <a:gd name="T4" fmla="*/ 38 w 156"/>
                  <a:gd name="T5" fmla="*/ 81 h 115"/>
                  <a:gd name="T6" fmla="*/ 85 w 156"/>
                  <a:gd name="T7" fmla="*/ 0 h 115"/>
                  <a:gd name="T8" fmla="*/ 62 w 156"/>
                  <a:gd name="T9" fmla="*/ 0 h 115"/>
                  <a:gd name="T10" fmla="*/ 17 w 156"/>
                  <a:gd name="T11" fmla="*/ 74 h 115"/>
                  <a:gd name="T12" fmla="*/ 0 w 156"/>
                  <a:gd name="T13" fmla="*/ 86 h 115"/>
                  <a:gd name="T14" fmla="*/ 10 w 156"/>
                  <a:gd name="T15" fmla="*/ 106 h 115"/>
                  <a:gd name="T16" fmla="*/ 29 w 156"/>
                  <a:gd name="T17" fmla="*/ 103 h 115"/>
                  <a:gd name="T18" fmla="*/ 123 w 156"/>
                  <a:gd name="T19" fmla="*/ 103 h 115"/>
                  <a:gd name="T20" fmla="*/ 133 w 156"/>
                  <a:gd name="T21" fmla="*/ 115 h 115"/>
                  <a:gd name="T22" fmla="*/ 156 w 156"/>
                  <a:gd name="T23" fmla="*/ 115 h 115"/>
                  <a:gd name="T24" fmla="*/ 107 w 156"/>
                  <a:gd name="T25" fmla="*/ 34 h 115"/>
                  <a:gd name="T26" fmla="*/ 90 w 156"/>
                  <a:gd name="T27"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15">
                    <a:moveTo>
                      <a:pt x="90" y="44"/>
                    </a:moveTo>
                    <a:lnTo>
                      <a:pt x="111" y="81"/>
                    </a:lnTo>
                    <a:lnTo>
                      <a:pt x="38" y="81"/>
                    </a:lnTo>
                    <a:lnTo>
                      <a:pt x="85" y="0"/>
                    </a:lnTo>
                    <a:lnTo>
                      <a:pt x="62" y="0"/>
                    </a:lnTo>
                    <a:lnTo>
                      <a:pt x="17" y="74"/>
                    </a:lnTo>
                    <a:lnTo>
                      <a:pt x="0" y="86"/>
                    </a:lnTo>
                    <a:lnTo>
                      <a:pt x="10" y="106"/>
                    </a:lnTo>
                    <a:lnTo>
                      <a:pt x="29" y="103"/>
                    </a:lnTo>
                    <a:lnTo>
                      <a:pt x="123" y="103"/>
                    </a:lnTo>
                    <a:lnTo>
                      <a:pt x="133" y="115"/>
                    </a:lnTo>
                    <a:lnTo>
                      <a:pt x="156" y="115"/>
                    </a:lnTo>
                    <a:lnTo>
                      <a:pt x="107" y="34"/>
                    </a:lnTo>
                    <a:lnTo>
                      <a:pt x="9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52" name="Freeform 41">
                <a:extLst>
                  <a:ext uri="{FF2B5EF4-FFF2-40B4-BE49-F238E27FC236}">
                    <a16:creationId xmlns:a16="http://schemas.microsoft.com/office/drawing/2014/main" id="{83EBD850-7535-E349-A773-AEA95829AEBA}"/>
                  </a:ext>
                </a:extLst>
              </p:cNvPr>
              <p:cNvSpPr>
                <a:spLocks/>
              </p:cNvSpPr>
              <p:nvPr/>
            </p:nvSpPr>
            <p:spPr bwMode="auto">
              <a:xfrm>
                <a:off x="4505" y="3038"/>
                <a:ext cx="87" cy="96"/>
              </a:xfrm>
              <a:custGeom>
                <a:avLst/>
                <a:gdLst>
                  <a:gd name="T0" fmla="*/ 71 w 87"/>
                  <a:gd name="T1" fmla="*/ 0 h 96"/>
                  <a:gd name="T2" fmla="*/ 0 w 87"/>
                  <a:gd name="T3" fmla="*/ 81 h 96"/>
                  <a:gd name="T4" fmla="*/ 14 w 87"/>
                  <a:gd name="T5" fmla="*/ 96 h 96"/>
                  <a:gd name="T6" fmla="*/ 87 w 87"/>
                  <a:gd name="T7" fmla="*/ 14 h 96"/>
                  <a:gd name="T8" fmla="*/ 71 w 87"/>
                  <a:gd name="T9" fmla="*/ 0 h 96"/>
                </a:gdLst>
                <a:ahLst/>
                <a:cxnLst>
                  <a:cxn ang="0">
                    <a:pos x="T0" y="T1"/>
                  </a:cxn>
                  <a:cxn ang="0">
                    <a:pos x="T2" y="T3"/>
                  </a:cxn>
                  <a:cxn ang="0">
                    <a:pos x="T4" y="T5"/>
                  </a:cxn>
                  <a:cxn ang="0">
                    <a:pos x="T6" y="T7"/>
                  </a:cxn>
                  <a:cxn ang="0">
                    <a:pos x="T8" y="T9"/>
                  </a:cxn>
                </a:cxnLst>
                <a:rect l="0" t="0" r="r" b="b"/>
                <a:pathLst>
                  <a:path w="87" h="96">
                    <a:moveTo>
                      <a:pt x="71" y="0"/>
                    </a:moveTo>
                    <a:lnTo>
                      <a:pt x="0" y="81"/>
                    </a:lnTo>
                    <a:lnTo>
                      <a:pt x="14" y="96"/>
                    </a:lnTo>
                    <a:lnTo>
                      <a:pt x="87" y="14"/>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53" name="Freeform 42">
                <a:extLst>
                  <a:ext uri="{FF2B5EF4-FFF2-40B4-BE49-F238E27FC236}">
                    <a16:creationId xmlns:a16="http://schemas.microsoft.com/office/drawing/2014/main" id="{BA41E46F-5EA8-D941-BB86-AFD8B810E47B}"/>
                  </a:ext>
                </a:extLst>
              </p:cNvPr>
              <p:cNvSpPr>
                <a:spLocks/>
              </p:cNvSpPr>
              <p:nvPr/>
            </p:nvSpPr>
            <p:spPr bwMode="auto">
              <a:xfrm>
                <a:off x="4602" y="3038"/>
                <a:ext cx="87" cy="96"/>
              </a:xfrm>
              <a:custGeom>
                <a:avLst/>
                <a:gdLst>
                  <a:gd name="T0" fmla="*/ 0 w 87"/>
                  <a:gd name="T1" fmla="*/ 14 h 96"/>
                  <a:gd name="T2" fmla="*/ 71 w 87"/>
                  <a:gd name="T3" fmla="*/ 96 h 96"/>
                  <a:gd name="T4" fmla="*/ 87 w 87"/>
                  <a:gd name="T5" fmla="*/ 81 h 96"/>
                  <a:gd name="T6" fmla="*/ 14 w 87"/>
                  <a:gd name="T7" fmla="*/ 0 h 96"/>
                  <a:gd name="T8" fmla="*/ 0 w 87"/>
                  <a:gd name="T9" fmla="*/ 14 h 96"/>
                </a:gdLst>
                <a:ahLst/>
                <a:cxnLst>
                  <a:cxn ang="0">
                    <a:pos x="T0" y="T1"/>
                  </a:cxn>
                  <a:cxn ang="0">
                    <a:pos x="T2" y="T3"/>
                  </a:cxn>
                  <a:cxn ang="0">
                    <a:pos x="T4" y="T5"/>
                  </a:cxn>
                  <a:cxn ang="0">
                    <a:pos x="T6" y="T7"/>
                  </a:cxn>
                  <a:cxn ang="0">
                    <a:pos x="T8" y="T9"/>
                  </a:cxn>
                </a:cxnLst>
                <a:rect l="0" t="0" r="r" b="b"/>
                <a:pathLst>
                  <a:path w="87" h="96">
                    <a:moveTo>
                      <a:pt x="0" y="14"/>
                    </a:moveTo>
                    <a:lnTo>
                      <a:pt x="71" y="96"/>
                    </a:lnTo>
                    <a:lnTo>
                      <a:pt x="87" y="81"/>
                    </a:lnTo>
                    <a:lnTo>
                      <a:pt x="14"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54" name="Freeform 43">
                <a:extLst>
                  <a:ext uri="{FF2B5EF4-FFF2-40B4-BE49-F238E27FC236}">
                    <a16:creationId xmlns:a16="http://schemas.microsoft.com/office/drawing/2014/main" id="{8C45395E-9554-A94F-9A99-1A342F5EECE6}"/>
                  </a:ext>
                </a:extLst>
              </p:cNvPr>
              <p:cNvSpPr>
                <a:spLocks/>
              </p:cNvSpPr>
              <p:nvPr/>
            </p:nvSpPr>
            <p:spPr bwMode="auto">
              <a:xfrm>
                <a:off x="4704" y="3084"/>
                <a:ext cx="144" cy="20"/>
              </a:xfrm>
              <a:custGeom>
                <a:avLst/>
                <a:gdLst>
                  <a:gd name="T0" fmla="*/ 144 w 144"/>
                  <a:gd name="T1" fmla="*/ 0 h 20"/>
                  <a:gd name="T2" fmla="*/ 0 w 144"/>
                  <a:gd name="T3" fmla="*/ 0 h 20"/>
                  <a:gd name="T4" fmla="*/ 0 w 144"/>
                  <a:gd name="T5" fmla="*/ 20 h 20"/>
                  <a:gd name="T6" fmla="*/ 130 w 144"/>
                  <a:gd name="T7" fmla="*/ 20 h 20"/>
                  <a:gd name="T8" fmla="*/ 144 w 144"/>
                  <a:gd name="T9" fmla="*/ 0 h 20"/>
                </a:gdLst>
                <a:ahLst/>
                <a:cxnLst>
                  <a:cxn ang="0">
                    <a:pos x="T0" y="T1"/>
                  </a:cxn>
                  <a:cxn ang="0">
                    <a:pos x="T2" y="T3"/>
                  </a:cxn>
                  <a:cxn ang="0">
                    <a:pos x="T4" y="T5"/>
                  </a:cxn>
                  <a:cxn ang="0">
                    <a:pos x="T6" y="T7"/>
                  </a:cxn>
                  <a:cxn ang="0">
                    <a:pos x="T8" y="T9"/>
                  </a:cxn>
                </a:cxnLst>
                <a:rect l="0" t="0" r="r" b="b"/>
                <a:pathLst>
                  <a:path w="144" h="20">
                    <a:moveTo>
                      <a:pt x="144" y="0"/>
                    </a:moveTo>
                    <a:lnTo>
                      <a:pt x="0" y="0"/>
                    </a:lnTo>
                    <a:lnTo>
                      <a:pt x="0" y="20"/>
                    </a:lnTo>
                    <a:lnTo>
                      <a:pt x="130" y="20"/>
                    </a:lnTo>
                    <a:lnTo>
                      <a:pt x="1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55" name="Freeform 44">
                <a:extLst>
                  <a:ext uri="{FF2B5EF4-FFF2-40B4-BE49-F238E27FC236}">
                    <a16:creationId xmlns:a16="http://schemas.microsoft.com/office/drawing/2014/main" id="{7C70C605-D758-7D4A-84FF-907A471A3775}"/>
                  </a:ext>
                </a:extLst>
              </p:cNvPr>
              <p:cNvSpPr>
                <a:spLocks noEditPoints="1"/>
              </p:cNvSpPr>
              <p:nvPr/>
            </p:nvSpPr>
            <p:spPr bwMode="auto">
              <a:xfrm>
                <a:off x="4725" y="3121"/>
                <a:ext cx="99" cy="72"/>
              </a:xfrm>
              <a:custGeom>
                <a:avLst/>
                <a:gdLst>
                  <a:gd name="T0" fmla="*/ 99 w 99"/>
                  <a:gd name="T1" fmla="*/ 0 h 72"/>
                  <a:gd name="T2" fmla="*/ 0 w 99"/>
                  <a:gd name="T3" fmla="*/ 0 h 72"/>
                  <a:gd name="T4" fmla="*/ 0 w 99"/>
                  <a:gd name="T5" fmla="*/ 72 h 72"/>
                  <a:gd name="T6" fmla="*/ 99 w 99"/>
                  <a:gd name="T7" fmla="*/ 72 h 72"/>
                  <a:gd name="T8" fmla="*/ 99 w 99"/>
                  <a:gd name="T9" fmla="*/ 0 h 72"/>
                  <a:gd name="T10" fmla="*/ 80 w 99"/>
                  <a:gd name="T11" fmla="*/ 18 h 72"/>
                  <a:gd name="T12" fmla="*/ 80 w 99"/>
                  <a:gd name="T13" fmla="*/ 52 h 72"/>
                  <a:gd name="T14" fmla="*/ 19 w 99"/>
                  <a:gd name="T15" fmla="*/ 52 h 72"/>
                  <a:gd name="T16" fmla="*/ 19 w 99"/>
                  <a:gd name="T17" fmla="*/ 18 h 72"/>
                  <a:gd name="T18" fmla="*/ 80 w 99"/>
                  <a:gd name="T19" fmla="*/ 1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72">
                    <a:moveTo>
                      <a:pt x="99" y="0"/>
                    </a:moveTo>
                    <a:lnTo>
                      <a:pt x="0" y="0"/>
                    </a:lnTo>
                    <a:lnTo>
                      <a:pt x="0" y="72"/>
                    </a:lnTo>
                    <a:lnTo>
                      <a:pt x="99" y="72"/>
                    </a:lnTo>
                    <a:lnTo>
                      <a:pt x="99" y="0"/>
                    </a:lnTo>
                    <a:close/>
                    <a:moveTo>
                      <a:pt x="80" y="18"/>
                    </a:moveTo>
                    <a:lnTo>
                      <a:pt x="80" y="52"/>
                    </a:lnTo>
                    <a:lnTo>
                      <a:pt x="19" y="52"/>
                    </a:lnTo>
                    <a:lnTo>
                      <a:pt x="19" y="18"/>
                    </a:lnTo>
                    <a:lnTo>
                      <a:pt x="8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56" name="Freeform 45">
                <a:extLst>
                  <a:ext uri="{FF2B5EF4-FFF2-40B4-BE49-F238E27FC236}">
                    <a16:creationId xmlns:a16="http://schemas.microsoft.com/office/drawing/2014/main" id="{CE893F8F-CBA6-DF4C-968E-380BD81116D8}"/>
                  </a:ext>
                </a:extLst>
              </p:cNvPr>
              <p:cNvSpPr>
                <a:spLocks/>
              </p:cNvSpPr>
              <p:nvPr/>
            </p:nvSpPr>
            <p:spPr bwMode="auto">
              <a:xfrm>
                <a:off x="4718" y="3048"/>
                <a:ext cx="158" cy="181"/>
              </a:xfrm>
              <a:custGeom>
                <a:avLst/>
                <a:gdLst>
                  <a:gd name="T0" fmla="*/ 0 w 67"/>
                  <a:gd name="T1" fmla="*/ 0 h 74"/>
                  <a:gd name="T2" fmla="*/ 0 w 67"/>
                  <a:gd name="T3" fmla="*/ 8 h 74"/>
                  <a:gd name="T4" fmla="*/ 59 w 67"/>
                  <a:gd name="T5" fmla="*/ 8 h 74"/>
                  <a:gd name="T6" fmla="*/ 59 w 67"/>
                  <a:gd name="T7" fmla="*/ 61 h 74"/>
                  <a:gd name="T8" fmla="*/ 55 w 67"/>
                  <a:gd name="T9" fmla="*/ 65 h 74"/>
                  <a:gd name="T10" fmla="*/ 48 w 67"/>
                  <a:gd name="T11" fmla="*/ 65 h 74"/>
                  <a:gd name="T12" fmla="*/ 41 w 67"/>
                  <a:gd name="T13" fmla="*/ 73 h 74"/>
                  <a:gd name="T14" fmla="*/ 43 w 67"/>
                  <a:gd name="T15" fmla="*/ 73 h 74"/>
                  <a:gd name="T16" fmla="*/ 49 w 67"/>
                  <a:gd name="T17" fmla="*/ 74 h 74"/>
                  <a:gd name="T18" fmla="*/ 55 w 67"/>
                  <a:gd name="T19" fmla="*/ 74 h 74"/>
                  <a:gd name="T20" fmla="*/ 57 w 67"/>
                  <a:gd name="T21" fmla="*/ 73 h 74"/>
                  <a:gd name="T22" fmla="*/ 67 w 67"/>
                  <a:gd name="T23" fmla="*/ 62 h 74"/>
                  <a:gd name="T24" fmla="*/ 67 w 67"/>
                  <a:gd name="T25" fmla="*/ 0 h 74"/>
                  <a:gd name="T26" fmla="*/ 0 w 67"/>
                  <a:gd name="T2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74">
                    <a:moveTo>
                      <a:pt x="0" y="0"/>
                    </a:moveTo>
                    <a:cubicBezTo>
                      <a:pt x="0" y="8"/>
                      <a:pt x="0" y="8"/>
                      <a:pt x="0" y="8"/>
                    </a:cubicBezTo>
                    <a:cubicBezTo>
                      <a:pt x="59" y="8"/>
                      <a:pt x="59" y="8"/>
                      <a:pt x="59" y="8"/>
                    </a:cubicBezTo>
                    <a:cubicBezTo>
                      <a:pt x="59" y="61"/>
                      <a:pt x="59" y="61"/>
                      <a:pt x="59" y="61"/>
                    </a:cubicBezTo>
                    <a:cubicBezTo>
                      <a:pt x="59" y="64"/>
                      <a:pt x="58" y="65"/>
                      <a:pt x="55" y="65"/>
                    </a:cubicBezTo>
                    <a:cubicBezTo>
                      <a:pt x="48" y="65"/>
                      <a:pt x="48" y="65"/>
                      <a:pt x="48" y="65"/>
                    </a:cubicBezTo>
                    <a:cubicBezTo>
                      <a:pt x="41" y="73"/>
                      <a:pt x="41" y="73"/>
                      <a:pt x="41" y="73"/>
                    </a:cubicBezTo>
                    <a:cubicBezTo>
                      <a:pt x="43" y="73"/>
                      <a:pt x="43" y="73"/>
                      <a:pt x="43" y="73"/>
                    </a:cubicBezTo>
                    <a:cubicBezTo>
                      <a:pt x="45" y="74"/>
                      <a:pt x="47" y="74"/>
                      <a:pt x="49" y="74"/>
                    </a:cubicBezTo>
                    <a:cubicBezTo>
                      <a:pt x="51" y="74"/>
                      <a:pt x="53" y="74"/>
                      <a:pt x="55" y="74"/>
                    </a:cubicBezTo>
                    <a:cubicBezTo>
                      <a:pt x="57" y="73"/>
                      <a:pt x="57" y="73"/>
                      <a:pt x="57" y="73"/>
                    </a:cubicBezTo>
                    <a:cubicBezTo>
                      <a:pt x="63" y="73"/>
                      <a:pt x="67" y="70"/>
                      <a:pt x="67" y="62"/>
                    </a:cubicBezTo>
                    <a:cubicBezTo>
                      <a:pt x="67" y="0"/>
                      <a:pt x="67" y="0"/>
                      <a:pt x="67"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57" name="Freeform 46">
                <a:extLst>
                  <a:ext uri="{FF2B5EF4-FFF2-40B4-BE49-F238E27FC236}">
                    <a16:creationId xmlns:a16="http://schemas.microsoft.com/office/drawing/2014/main" id="{B9092B95-B982-3846-B0F5-85FC0400A3C1}"/>
                  </a:ext>
                </a:extLst>
              </p:cNvPr>
              <p:cNvSpPr>
                <a:spLocks/>
              </p:cNvSpPr>
              <p:nvPr/>
            </p:nvSpPr>
            <p:spPr bwMode="auto">
              <a:xfrm>
                <a:off x="3000" y="3087"/>
                <a:ext cx="55" cy="138"/>
              </a:xfrm>
              <a:custGeom>
                <a:avLst/>
                <a:gdLst>
                  <a:gd name="T0" fmla="*/ 15 w 23"/>
                  <a:gd name="T1" fmla="*/ 44 h 56"/>
                  <a:gd name="T2" fmla="*/ 11 w 23"/>
                  <a:gd name="T3" fmla="*/ 48 h 56"/>
                  <a:gd name="T4" fmla="*/ 7 w 23"/>
                  <a:gd name="T5" fmla="*/ 48 h 56"/>
                  <a:gd name="T6" fmla="*/ 0 w 23"/>
                  <a:gd name="T7" fmla="*/ 56 h 56"/>
                  <a:gd name="T8" fmla="*/ 3 w 23"/>
                  <a:gd name="T9" fmla="*/ 56 h 56"/>
                  <a:gd name="T10" fmla="*/ 7 w 23"/>
                  <a:gd name="T11" fmla="*/ 56 h 56"/>
                  <a:gd name="T12" fmla="*/ 10 w 23"/>
                  <a:gd name="T13" fmla="*/ 56 h 56"/>
                  <a:gd name="T14" fmla="*/ 12 w 23"/>
                  <a:gd name="T15" fmla="*/ 56 h 56"/>
                  <a:gd name="T16" fmla="*/ 23 w 23"/>
                  <a:gd name="T17" fmla="*/ 45 h 56"/>
                  <a:gd name="T18" fmla="*/ 23 w 23"/>
                  <a:gd name="T19" fmla="*/ 0 h 56"/>
                  <a:gd name="T20" fmla="*/ 15 w 23"/>
                  <a:gd name="T21" fmla="*/ 0 h 56"/>
                  <a:gd name="T22" fmla="*/ 15 w 23"/>
                  <a:gd name="T2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56">
                    <a:moveTo>
                      <a:pt x="15" y="44"/>
                    </a:moveTo>
                    <a:cubicBezTo>
                      <a:pt x="15" y="47"/>
                      <a:pt x="14" y="48"/>
                      <a:pt x="11" y="48"/>
                    </a:cubicBezTo>
                    <a:cubicBezTo>
                      <a:pt x="7" y="48"/>
                      <a:pt x="7" y="48"/>
                      <a:pt x="7" y="48"/>
                    </a:cubicBezTo>
                    <a:cubicBezTo>
                      <a:pt x="0" y="56"/>
                      <a:pt x="0" y="56"/>
                      <a:pt x="0" y="56"/>
                    </a:cubicBezTo>
                    <a:cubicBezTo>
                      <a:pt x="3" y="56"/>
                      <a:pt x="3" y="56"/>
                      <a:pt x="3" y="56"/>
                    </a:cubicBezTo>
                    <a:cubicBezTo>
                      <a:pt x="4" y="56"/>
                      <a:pt x="5" y="56"/>
                      <a:pt x="7" y="56"/>
                    </a:cubicBezTo>
                    <a:cubicBezTo>
                      <a:pt x="8" y="56"/>
                      <a:pt x="9" y="56"/>
                      <a:pt x="10" y="56"/>
                    </a:cubicBezTo>
                    <a:cubicBezTo>
                      <a:pt x="11" y="56"/>
                      <a:pt x="12" y="56"/>
                      <a:pt x="12" y="56"/>
                    </a:cubicBezTo>
                    <a:cubicBezTo>
                      <a:pt x="19" y="56"/>
                      <a:pt x="23" y="52"/>
                      <a:pt x="23" y="45"/>
                    </a:cubicBezTo>
                    <a:cubicBezTo>
                      <a:pt x="23" y="0"/>
                      <a:pt x="23" y="0"/>
                      <a:pt x="23" y="0"/>
                    </a:cubicBezTo>
                    <a:cubicBezTo>
                      <a:pt x="15" y="0"/>
                      <a:pt x="15" y="0"/>
                      <a:pt x="15" y="0"/>
                    </a:cubicBezTo>
                    <a:lnTo>
                      <a:pt x="15"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58" name="Freeform 47">
                <a:extLst>
                  <a:ext uri="{FF2B5EF4-FFF2-40B4-BE49-F238E27FC236}">
                    <a16:creationId xmlns:a16="http://schemas.microsoft.com/office/drawing/2014/main" id="{C9F5885E-E2C6-034E-83FA-D26095DA0FA2}"/>
                  </a:ext>
                </a:extLst>
              </p:cNvPr>
              <p:cNvSpPr>
                <a:spLocks/>
              </p:cNvSpPr>
              <p:nvPr/>
            </p:nvSpPr>
            <p:spPr bwMode="auto">
              <a:xfrm>
                <a:off x="2958" y="3030"/>
                <a:ext cx="173" cy="91"/>
              </a:xfrm>
              <a:custGeom>
                <a:avLst/>
                <a:gdLst>
                  <a:gd name="T0" fmla="*/ 64 w 173"/>
                  <a:gd name="T1" fmla="*/ 13 h 91"/>
                  <a:gd name="T2" fmla="*/ 47 w 173"/>
                  <a:gd name="T3" fmla="*/ 0 h 91"/>
                  <a:gd name="T4" fmla="*/ 0 w 173"/>
                  <a:gd name="T5" fmla="*/ 81 h 91"/>
                  <a:gd name="T6" fmla="*/ 16 w 173"/>
                  <a:gd name="T7" fmla="*/ 91 h 91"/>
                  <a:gd name="T8" fmla="*/ 40 w 173"/>
                  <a:gd name="T9" fmla="*/ 49 h 91"/>
                  <a:gd name="T10" fmla="*/ 137 w 173"/>
                  <a:gd name="T11" fmla="*/ 49 h 91"/>
                  <a:gd name="T12" fmla="*/ 121 w 173"/>
                  <a:gd name="T13" fmla="*/ 77 h 91"/>
                  <a:gd name="T14" fmla="*/ 144 w 173"/>
                  <a:gd name="T15" fmla="*/ 77 h 91"/>
                  <a:gd name="T16" fmla="*/ 173 w 173"/>
                  <a:gd name="T17" fmla="*/ 30 h 91"/>
                  <a:gd name="T18" fmla="*/ 52 w 173"/>
                  <a:gd name="T19" fmla="*/ 30 h 91"/>
                  <a:gd name="T20" fmla="*/ 64 w 173"/>
                  <a:gd name="T21" fmla="*/ 1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91">
                    <a:moveTo>
                      <a:pt x="64" y="13"/>
                    </a:moveTo>
                    <a:lnTo>
                      <a:pt x="47" y="0"/>
                    </a:lnTo>
                    <a:lnTo>
                      <a:pt x="0" y="81"/>
                    </a:lnTo>
                    <a:lnTo>
                      <a:pt x="16" y="91"/>
                    </a:lnTo>
                    <a:lnTo>
                      <a:pt x="40" y="49"/>
                    </a:lnTo>
                    <a:lnTo>
                      <a:pt x="137" y="49"/>
                    </a:lnTo>
                    <a:lnTo>
                      <a:pt x="121" y="77"/>
                    </a:lnTo>
                    <a:lnTo>
                      <a:pt x="144" y="77"/>
                    </a:lnTo>
                    <a:lnTo>
                      <a:pt x="173" y="30"/>
                    </a:lnTo>
                    <a:lnTo>
                      <a:pt x="52" y="30"/>
                    </a:lnTo>
                    <a:lnTo>
                      <a:pt x="6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59" name="Freeform 48">
                <a:extLst>
                  <a:ext uri="{FF2B5EF4-FFF2-40B4-BE49-F238E27FC236}">
                    <a16:creationId xmlns:a16="http://schemas.microsoft.com/office/drawing/2014/main" id="{63F27D52-5F8B-C64C-88FB-C2C58774FA61}"/>
                  </a:ext>
                </a:extLst>
              </p:cNvPr>
              <p:cNvSpPr>
                <a:spLocks/>
              </p:cNvSpPr>
              <p:nvPr/>
            </p:nvSpPr>
            <p:spPr bwMode="auto">
              <a:xfrm>
                <a:off x="2958" y="3119"/>
                <a:ext cx="52" cy="86"/>
              </a:xfrm>
              <a:custGeom>
                <a:avLst/>
                <a:gdLst>
                  <a:gd name="T0" fmla="*/ 33 w 52"/>
                  <a:gd name="T1" fmla="*/ 0 h 86"/>
                  <a:gd name="T2" fmla="*/ 0 w 52"/>
                  <a:gd name="T3" fmla="*/ 76 h 86"/>
                  <a:gd name="T4" fmla="*/ 19 w 52"/>
                  <a:gd name="T5" fmla="*/ 86 h 86"/>
                  <a:gd name="T6" fmla="*/ 52 w 52"/>
                  <a:gd name="T7" fmla="*/ 10 h 86"/>
                  <a:gd name="T8" fmla="*/ 33 w 52"/>
                  <a:gd name="T9" fmla="*/ 0 h 86"/>
                </a:gdLst>
                <a:ahLst/>
                <a:cxnLst>
                  <a:cxn ang="0">
                    <a:pos x="T0" y="T1"/>
                  </a:cxn>
                  <a:cxn ang="0">
                    <a:pos x="T2" y="T3"/>
                  </a:cxn>
                  <a:cxn ang="0">
                    <a:pos x="T4" y="T5"/>
                  </a:cxn>
                  <a:cxn ang="0">
                    <a:pos x="T6" y="T7"/>
                  </a:cxn>
                  <a:cxn ang="0">
                    <a:pos x="T8" y="T9"/>
                  </a:cxn>
                </a:cxnLst>
                <a:rect l="0" t="0" r="r" b="b"/>
                <a:pathLst>
                  <a:path w="52" h="86">
                    <a:moveTo>
                      <a:pt x="33" y="0"/>
                    </a:moveTo>
                    <a:lnTo>
                      <a:pt x="0" y="76"/>
                    </a:lnTo>
                    <a:lnTo>
                      <a:pt x="19" y="86"/>
                    </a:lnTo>
                    <a:lnTo>
                      <a:pt x="52" y="10"/>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60" name="Freeform 49">
                <a:extLst>
                  <a:ext uri="{FF2B5EF4-FFF2-40B4-BE49-F238E27FC236}">
                    <a16:creationId xmlns:a16="http://schemas.microsoft.com/office/drawing/2014/main" id="{85B939DD-40E4-8146-8D97-A9089972913D}"/>
                  </a:ext>
                </a:extLst>
              </p:cNvPr>
              <p:cNvSpPr>
                <a:spLocks/>
              </p:cNvSpPr>
              <p:nvPr/>
            </p:nvSpPr>
            <p:spPr bwMode="auto">
              <a:xfrm>
                <a:off x="3079" y="3119"/>
                <a:ext cx="52" cy="86"/>
              </a:xfrm>
              <a:custGeom>
                <a:avLst/>
                <a:gdLst>
                  <a:gd name="T0" fmla="*/ 0 w 52"/>
                  <a:gd name="T1" fmla="*/ 10 h 86"/>
                  <a:gd name="T2" fmla="*/ 33 w 52"/>
                  <a:gd name="T3" fmla="*/ 86 h 86"/>
                  <a:gd name="T4" fmla="*/ 52 w 52"/>
                  <a:gd name="T5" fmla="*/ 76 h 86"/>
                  <a:gd name="T6" fmla="*/ 19 w 52"/>
                  <a:gd name="T7" fmla="*/ 0 h 86"/>
                  <a:gd name="T8" fmla="*/ 0 w 52"/>
                  <a:gd name="T9" fmla="*/ 10 h 86"/>
                </a:gdLst>
                <a:ahLst/>
                <a:cxnLst>
                  <a:cxn ang="0">
                    <a:pos x="T0" y="T1"/>
                  </a:cxn>
                  <a:cxn ang="0">
                    <a:pos x="T2" y="T3"/>
                  </a:cxn>
                  <a:cxn ang="0">
                    <a:pos x="T4" y="T5"/>
                  </a:cxn>
                  <a:cxn ang="0">
                    <a:pos x="T6" y="T7"/>
                  </a:cxn>
                  <a:cxn ang="0">
                    <a:pos x="T8" y="T9"/>
                  </a:cxn>
                </a:cxnLst>
                <a:rect l="0" t="0" r="r" b="b"/>
                <a:pathLst>
                  <a:path w="52" h="86">
                    <a:moveTo>
                      <a:pt x="0" y="10"/>
                    </a:moveTo>
                    <a:lnTo>
                      <a:pt x="33" y="86"/>
                    </a:lnTo>
                    <a:lnTo>
                      <a:pt x="52" y="76"/>
                    </a:lnTo>
                    <a:lnTo>
                      <a:pt x="19"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61" name="Freeform 50">
                <a:extLst>
                  <a:ext uri="{FF2B5EF4-FFF2-40B4-BE49-F238E27FC236}">
                    <a16:creationId xmlns:a16="http://schemas.microsoft.com/office/drawing/2014/main" id="{F4FFB8EE-C683-0944-B755-B8D7D0B8E6DA}"/>
                  </a:ext>
                </a:extLst>
              </p:cNvPr>
              <p:cNvSpPr>
                <a:spLocks/>
              </p:cNvSpPr>
              <p:nvPr/>
            </p:nvSpPr>
            <p:spPr bwMode="auto">
              <a:xfrm>
                <a:off x="2756" y="3035"/>
                <a:ext cx="190" cy="190"/>
              </a:xfrm>
              <a:custGeom>
                <a:avLst/>
                <a:gdLst>
                  <a:gd name="T0" fmla="*/ 80 w 80"/>
                  <a:gd name="T1" fmla="*/ 12 h 77"/>
                  <a:gd name="T2" fmla="*/ 56 w 80"/>
                  <a:gd name="T3" fmla="*/ 12 h 77"/>
                  <a:gd name="T4" fmla="*/ 56 w 80"/>
                  <a:gd name="T5" fmla="*/ 0 h 77"/>
                  <a:gd name="T6" fmla="*/ 48 w 80"/>
                  <a:gd name="T7" fmla="*/ 0 h 77"/>
                  <a:gd name="T8" fmla="*/ 48 w 80"/>
                  <a:gd name="T9" fmla="*/ 12 h 77"/>
                  <a:gd name="T10" fmla="*/ 9 w 80"/>
                  <a:gd name="T11" fmla="*/ 12 h 77"/>
                  <a:gd name="T12" fmla="*/ 9 w 80"/>
                  <a:gd name="T13" fmla="*/ 39 h 77"/>
                  <a:gd name="T14" fmla="*/ 2 w 80"/>
                  <a:gd name="T15" fmla="*/ 75 h 77"/>
                  <a:gd name="T16" fmla="*/ 0 w 80"/>
                  <a:gd name="T17" fmla="*/ 77 h 77"/>
                  <a:gd name="T18" fmla="*/ 8 w 80"/>
                  <a:gd name="T19" fmla="*/ 77 h 77"/>
                  <a:gd name="T20" fmla="*/ 9 w 80"/>
                  <a:gd name="T21" fmla="*/ 76 h 77"/>
                  <a:gd name="T22" fmla="*/ 17 w 80"/>
                  <a:gd name="T23" fmla="*/ 40 h 77"/>
                  <a:gd name="T24" fmla="*/ 17 w 80"/>
                  <a:gd name="T25" fmla="*/ 19 h 77"/>
                  <a:gd name="T26" fmla="*/ 49 w 80"/>
                  <a:gd name="T27" fmla="*/ 19 h 77"/>
                  <a:gd name="T28" fmla="*/ 54 w 80"/>
                  <a:gd name="T29" fmla="*/ 54 h 77"/>
                  <a:gd name="T30" fmla="*/ 48 w 80"/>
                  <a:gd name="T31" fmla="*/ 67 h 77"/>
                  <a:gd name="T32" fmla="*/ 55 w 80"/>
                  <a:gd name="T33" fmla="*/ 70 h 77"/>
                  <a:gd name="T34" fmla="*/ 57 w 80"/>
                  <a:gd name="T35" fmla="*/ 66 h 77"/>
                  <a:gd name="T36" fmla="*/ 60 w 80"/>
                  <a:gd name="T37" fmla="*/ 71 h 77"/>
                  <a:gd name="T38" fmla="*/ 68 w 80"/>
                  <a:gd name="T39" fmla="*/ 77 h 77"/>
                  <a:gd name="T40" fmla="*/ 77 w 80"/>
                  <a:gd name="T41" fmla="*/ 70 h 77"/>
                  <a:gd name="T42" fmla="*/ 79 w 80"/>
                  <a:gd name="T43" fmla="*/ 57 h 77"/>
                  <a:gd name="T44" fmla="*/ 71 w 80"/>
                  <a:gd name="T45" fmla="*/ 57 h 77"/>
                  <a:gd name="T46" fmla="*/ 69 w 80"/>
                  <a:gd name="T47" fmla="*/ 67 h 77"/>
                  <a:gd name="T48" fmla="*/ 68 w 80"/>
                  <a:gd name="T49" fmla="*/ 68 h 77"/>
                  <a:gd name="T50" fmla="*/ 67 w 80"/>
                  <a:gd name="T51" fmla="*/ 68 h 77"/>
                  <a:gd name="T52" fmla="*/ 63 w 80"/>
                  <a:gd name="T53" fmla="*/ 57 h 77"/>
                  <a:gd name="T54" fmla="*/ 62 w 80"/>
                  <a:gd name="T55" fmla="*/ 55 h 77"/>
                  <a:gd name="T56" fmla="*/ 72 w 80"/>
                  <a:gd name="T57" fmla="*/ 34 h 77"/>
                  <a:gd name="T58" fmla="*/ 65 w 80"/>
                  <a:gd name="T59" fmla="*/ 31 h 77"/>
                  <a:gd name="T60" fmla="*/ 59 w 80"/>
                  <a:gd name="T61" fmla="*/ 42 h 77"/>
                  <a:gd name="T62" fmla="*/ 57 w 80"/>
                  <a:gd name="T63" fmla="*/ 19 h 77"/>
                  <a:gd name="T64" fmla="*/ 74 w 80"/>
                  <a:gd name="T65" fmla="*/ 19 h 77"/>
                  <a:gd name="T66" fmla="*/ 80 w 80"/>
                  <a:gd name="T67"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77">
                    <a:moveTo>
                      <a:pt x="80" y="12"/>
                    </a:moveTo>
                    <a:cubicBezTo>
                      <a:pt x="56" y="12"/>
                      <a:pt x="56" y="12"/>
                      <a:pt x="56" y="12"/>
                    </a:cubicBezTo>
                    <a:cubicBezTo>
                      <a:pt x="56" y="0"/>
                      <a:pt x="56" y="0"/>
                      <a:pt x="56" y="0"/>
                    </a:cubicBezTo>
                    <a:cubicBezTo>
                      <a:pt x="48" y="0"/>
                      <a:pt x="48" y="0"/>
                      <a:pt x="48" y="0"/>
                    </a:cubicBezTo>
                    <a:cubicBezTo>
                      <a:pt x="48" y="12"/>
                      <a:pt x="48" y="12"/>
                      <a:pt x="48" y="12"/>
                    </a:cubicBezTo>
                    <a:cubicBezTo>
                      <a:pt x="9" y="12"/>
                      <a:pt x="9" y="12"/>
                      <a:pt x="9" y="12"/>
                    </a:cubicBezTo>
                    <a:cubicBezTo>
                      <a:pt x="9" y="39"/>
                      <a:pt x="9" y="39"/>
                      <a:pt x="9" y="39"/>
                    </a:cubicBezTo>
                    <a:cubicBezTo>
                      <a:pt x="9" y="55"/>
                      <a:pt x="6" y="69"/>
                      <a:pt x="2" y="75"/>
                    </a:cubicBezTo>
                    <a:cubicBezTo>
                      <a:pt x="0" y="77"/>
                      <a:pt x="0" y="77"/>
                      <a:pt x="0" y="77"/>
                    </a:cubicBezTo>
                    <a:cubicBezTo>
                      <a:pt x="8" y="77"/>
                      <a:pt x="8" y="77"/>
                      <a:pt x="8" y="77"/>
                    </a:cubicBezTo>
                    <a:cubicBezTo>
                      <a:pt x="9" y="76"/>
                      <a:pt x="9" y="76"/>
                      <a:pt x="9" y="76"/>
                    </a:cubicBezTo>
                    <a:cubicBezTo>
                      <a:pt x="15" y="68"/>
                      <a:pt x="17" y="56"/>
                      <a:pt x="17" y="40"/>
                    </a:cubicBezTo>
                    <a:cubicBezTo>
                      <a:pt x="17" y="19"/>
                      <a:pt x="17" y="19"/>
                      <a:pt x="17" y="19"/>
                    </a:cubicBezTo>
                    <a:cubicBezTo>
                      <a:pt x="49" y="19"/>
                      <a:pt x="49" y="19"/>
                      <a:pt x="49" y="19"/>
                    </a:cubicBezTo>
                    <a:cubicBezTo>
                      <a:pt x="50" y="34"/>
                      <a:pt x="52" y="45"/>
                      <a:pt x="54" y="54"/>
                    </a:cubicBezTo>
                    <a:cubicBezTo>
                      <a:pt x="48" y="67"/>
                      <a:pt x="48" y="67"/>
                      <a:pt x="48" y="67"/>
                    </a:cubicBezTo>
                    <a:cubicBezTo>
                      <a:pt x="55" y="70"/>
                      <a:pt x="55" y="70"/>
                      <a:pt x="55" y="70"/>
                    </a:cubicBezTo>
                    <a:cubicBezTo>
                      <a:pt x="57" y="66"/>
                      <a:pt x="57" y="66"/>
                      <a:pt x="57" y="66"/>
                    </a:cubicBezTo>
                    <a:cubicBezTo>
                      <a:pt x="58" y="68"/>
                      <a:pt x="59" y="70"/>
                      <a:pt x="60" y="71"/>
                    </a:cubicBezTo>
                    <a:cubicBezTo>
                      <a:pt x="63" y="75"/>
                      <a:pt x="65" y="77"/>
                      <a:pt x="68" y="77"/>
                    </a:cubicBezTo>
                    <a:cubicBezTo>
                      <a:pt x="73" y="77"/>
                      <a:pt x="75" y="75"/>
                      <a:pt x="77" y="70"/>
                    </a:cubicBezTo>
                    <a:cubicBezTo>
                      <a:pt x="79" y="57"/>
                      <a:pt x="79" y="57"/>
                      <a:pt x="79" y="57"/>
                    </a:cubicBezTo>
                    <a:cubicBezTo>
                      <a:pt x="71" y="57"/>
                      <a:pt x="71" y="57"/>
                      <a:pt x="71" y="57"/>
                    </a:cubicBezTo>
                    <a:cubicBezTo>
                      <a:pt x="69" y="67"/>
                      <a:pt x="69" y="67"/>
                      <a:pt x="69" y="67"/>
                    </a:cubicBezTo>
                    <a:cubicBezTo>
                      <a:pt x="69" y="68"/>
                      <a:pt x="69" y="68"/>
                      <a:pt x="68" y="68"/>
                    </a:cubicBezTo>
                    <a:cubicBezTo>
                      <a:pt x="68" y="68"/>
                      <a:pt x="68" y="68"/>
                      <a:pt x="67" y="68"/>
                    </a:cubicBezTo>
                    <a:cubicBezTo>
                      <a:pt x="66" y="65"/>
                      <a:pt x="64" y="61"/>
                      <a:pt x="63" y="57"/>
                    </a:cubicBezTo>
                    <a:cubicBezTo>
                      <a:pt x="62" y="55"/>
                      <a:pt x="62" y="55"/>
                      <a:pt x="62" y="55"/>
                    </a:cubicBezTo>
                    <a:cubicBezTo>
                      <a:pt x="72" y="34"/>
                      <a:pt x="72" y="34"/>
                      <a:pt x="72" y="34"/>
                    </a:cubicBezTo>
                    <a:cubicBezTo>
                      <a:pt x="65" y="31"/>
                      <a:pt x="65" y="31"/>
                      <a:pt x="65" y="31"/>
                    </a:cubicBezTo>
                    <a:cubicBezTo>
                      <a:pt x="59" y="42"/>
                      <a:pt x="59" y="42"/>
                      <a:pt x="59" y="42"/>
                    </a:cubicBezTo>
                    <a:cubicBezTo>
                      <a:pt x="58" y="36"/>
                      <a:pt x="57" y="28"/>
                      <a:pt x="57" y="19"/>
                    </a:cubicBezTo>
                    <a:cubicBezTo>
                      <a:pt x="74" y="19"/>
                      <a:pt x="74" y="19"/>
                      <a:pt x="74" y="19"/>
                    </a:cubicBezTo>
                    <a:lnTo>
                      <a:pt x="8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62" name="Freeform 51">
                <a:extLst>
                  <a:ext uri="{FF2B5EF4-FFF2-40B4-BE49-F238E27FC236}">
                    <a16:creationId xmlns:a16="http://schemas.microsoft.com/office/drawing/2014/main" id="{C03ED93D-388F-7343-98CD-8421B7EFED97}"/>
                  </a:ext>
                </a:extLst>
              </p:cNvPr>
              <p:cNvSpPr>
                <a:spLocks noEditPoints="1"/>
              </p:cNvSpPr>
              <p:nvPr/>
            </p:nvSpPr>
            <p:spPr bwMode="auto">
              <a:xfrm>
                <a:off x="2790" y="3119"/>
                <a:ext cx="83" cy="93"/>
              </a:xfrm>
              <a:custGeom>
                <a:avLst/>
                <a:gdLst>
                  <a:gd name="T0" fmla="*/ 35 w 35"/>
                  <a:gd name="T1" fmla="*/ 6 h 38"/>
                  <a:gd name="T2" fmla="*/ 22 w 35"/>
                  <a:gd name="T3" fmla="*/ 6 h 38"/>
                  <a:gd name="T4" fmla="*/ 22 w 35"/>
                  <a:gd name="T5" fmla="*/ 4 h 38"/>
                  <a:gd name="T6" fmla="*/ 23 w 35"/>
                  <a:gd name="T7" fmla="*/ 2 h 38"/>
                  <a:gd name="T8" fmla="*/ 24 w 35"/>
                  <a:gd name="T9" fmla="*/ 0 h 38"/>
                  <a:gd name="T10" fmla="*/ 16 w 35"/>
                  <a:gd name="T11" fmla="*/ 0 h 38"/>
                  <a:gd name="T12" fmla="*/ 16 w 35"/>
                  <a:gd name="T13" fmla="*/ 1 h 38"/>
                  <a:gd name="T14" fmla="*/ 14 w 35"/>
                  <a:gd name="T15" fmla="*/ 6 h 38"/>
                  <a:gd name="T16" fmla="*/ 9 w 35"/>
                  <a:gd name="T17" fmla="*/ 6 h 38"/>
                  <a:gd name="T18" fmla="*/ 3 w 35"/>
                  <a:gd name="T19" fmla="*/ 14 h 38"/>
                  <a:gd name="T20" fmla="*/ 10 w 35"/>
                  <a:gd name="T21" fmla="*/ 14 h 38"/>
                  <a:gd name="T22" fmla="*/ 7 w 35"/>
                  <a:gd name="T23" fmla="*/ 22 h 38"/>
                  <a:gd name="T24" fmla="*/ 6 w 35"/>
                  <a:gd name="T25" fmla="*/ 23 h 38"/>
                  <a:gd name="T26" fmla="*/ 7 w 35"/>
                  <a:gd name="T27" fmla="*/ 23 h 38"/>
                  <a:gd name="T28" fmla="*/ 16 w 35"/>
                  <a:gd name="T29" fmla="*/ 28 h 38"/>
                  <a:gd name="T30" fmla="*/ 4 w 35"/>
                  <a:gd name="T31" fmla="*/ 36 h 38"/>
                  <a:gd name="T32" fmla="*/ 0 w 35"/>
                  <a:gd name="T33" fmla="*/ 38 h 38"/>
                  <a:gd name="T34" fmla="*/ 13 w 35"/>
                  <a:gd name="T35" fmla="*/ 38 h 38"/>
                  <a:gd name="T36" fmla="*/ 14 w 35"/>
                  <a:gd name="T37" fmla="*/ 38 h 38"/>
                  <a:gd name="T38" fmla="*/ 21 w 35"/>
                  <a:gd name="T39" fmla="*/ 32 h 38"/>
                  <a:gd name="T40" fmla="*/ 27 w 35"/>
                  <a:gd name="T41" fmla="*/ 36 h 38"/>
                  <a:gd name="T42" fmla="*/ 28 w 35"/>
                  <a:gd name="T43" fmla="*/ 37 h 38"/>
                  <a:gd name="T44" fmla="*/ 32 w 35"/>
                  <a:gd name="T45" fmla="*/ 30 h 38"/>
                  <a:gd name="T46" fmla="*/ 32 w 35"/>
                  <a:gd name="T47" fmla="*/ 29 h 38"/>
                  <a:gd name="T48" fmla="*/ 26 w 35"/>
                  <a:gd name="T49" fmla="*/ 26 h 38"/>
                  <a:gd name="T50" fmla="*/ 33 w 35"/>
                  <a:gd name="T51" fmla="*/ 13 h 38"/>
                  <a:gd name="T52" fmla="*/ 35 w 35"/>
                  <a:gd name="T53" fmla="*/ 6 h 38"/>
                  <a:gd name="T54" fmla="*/ 26 w 35"/>
                  <a:gd name="T55" fmla="*/ 14 h 38"/>
                  <a:gd name="T56" fmla="*/ 20 w 35"/>
                  <a:gd name="T57" fmla="*/ 23 h 38"/>
                  <a:gd name="T58" fmla="*/ 15 w 35"/>
                  <a:gd name="T59" fmla="*/ 20 h 38"/>
                  <a:gd name="T60" fmla="*/ 18 w 35"/>
                  <a:gd name="T61" fmla="*/ 14 h 38"/>
                  <a:gd name="T62" fmla="*/ 26 w 35"/>
                  <a:gd name="T63"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38">
                    <a:moveTo>
                      <a:pt x="35" y="6"/>
                    </a:moveTo>
                    <a:cubicBezTo>
                      <a:pt x="22" y="6"/>
                      <a:pt x="22" y="6"/>
                      <a:pt x="22" y="6"/>
                    </a:cubicBezTo>
                    <a:cubicBezTo>
                      <a:pt x="22" y="5"/>
                      <a:pt x="22" y="5"/>
                      <a:pt x="22" y="4"/>
                    </a:cubicBezTo>
                    <a:cubicBezTo>
                      <a:pt x="23" y="3"/>
                      <a:pt x="23" y="3"/>
                      <a:pt x="23" y="2"/>
                    </a:cubicBezTo>
                    <a:cubicBezTo>
                      <a:pt x="24" y="0"/>
                      <a:pt x="24" y="0"/>
                      <a:pt x="24" y="0"/>
                    </a:cubicBezTo>
                    <a:cubicBezTo>
                      <a:pt x="16" y="0"/>
                      <a:pt x="16" y="0"/>
                      <a:pt x="16" y="0"/>
                    </a:cubicBezTo>
                    <a:cubicBezTo>
                      <a:pt x="16" y="1"/>
                      <a:pt x="16" y="1"/>
                      <a:pt x="16" y="1"/>
                    </a:cubicBezTo>
                    <a:cubicBezTo>
                      <a:pt x="15" y="3"/>
                      <a:pt x="14" y="4"/>
                      <a:pt x="14" y="6"/>
                    </a:cubicBezTo>
                    <a:cubicBezTo>
                      <a:pt x="9" y="6"/>
                      <a:pt x="9" y="6"/>
                      <a:pt x="9" y="6"/>
                    </a:cubicBezTo>
                    <a:cubicBezTo>
                      <a:pt x="3" y="14"/>
                      <a:pt x="3" y="14"/>
                      <a:pt x="3" y="14"/>
                    </a:cubicBezTo>
                    <a:cubicBezTo>
                      <a:pt x="10" y="14"/>
                      <a:pt x="10" y="14"/>
                      <a:pt x="10" y="14"/>
                    </a:cubicBezTo>
                    <a:cubicBezTo>
                      <a:pt x="9" y="16"/>
                      <a:pt x="8" y="19"/>
                      <a:pt x="7" y="22"/>
                    </a:cubicBezTo>
                    <a:cubicBezTo>
                      <a:pt x="6" y="23"/>
                      <a:pt x="6" y="23"/>
                      <a:pt x="6" y="23"/>
                    </a:cubicBezTo>
                    <a:cubicBezTo>
                      <a:pt x="7" y="23"/>
                      <a:pt x="7" y="23"/>
                      <a:pt x="7" y="23"/>
                    </a:cubicBezTo>
                    <a:cubicBezTo>
                      <a:pt x="10" y="25"/>
                      <a:pt x="13" y="26"/>
                      <a:pt x="16" y="28"/>
                    </a:cubicBezTo>
                    <a:cubicBezTo>
                      <a:pt x="12" y="31"/>
                      <a:pt x="8" y="34"/>
                      <a:pt x="4" y="36"/>
                    </a:cubicBezTo>
                    <a:cubicBezTo>
                      <a:pt x="0" y="38"/>
                      <a:pt x="0" y="38"/>
                      <a:pt x="0" y="38"/>
                    </a:cubicBezTo>
                    <a:cubicBezTo>
                      <a:pt x="13" y="38"/>
                      <a:pt x="13" y="38"/>
                      <a:pt x="13" y="38"/>
                    </a:cubicBezTo>
                    <a:cubicBezTo>
                      <a:pt x="14" y="38"/>
                      <a:pt x="14" y="38"/>
                      <a:pt x="14" y="38"/>
                    </a:cubicBezTo>
                    <a:cubicBezTo>
                      <a:pt x="14" y="38"/>
                      <a:pt x="17" y="36"/>
                      <a:pt x="21" y="32"/>
                    </a:cubicBezTo>
                    <a:cubicBezTo>
                      <a:pt x="23" y="33"/>
                      <a:pt x="25" y="35"/>
                      <a:pt x="27" y="36"/>
                    </a:cubicBezTo>
                    <a:cubicBezTo>
                      <a:pt x="28" y="37"/>
                      <a:pt x="28" y="37"/>
                      <a:pt x="28" y="37"/>
                    </a:cubicBezTo>
                    <a:cubicBezTo>
                      <a:pt x="32" y="30"/>
                      <a:pt x="32" y="30"/>
                      <a:pt x="32" y="30"/>
                    </a:cubicBezTo>
                    <a:cubicBezTo>
                      <a:pt x="32" y="29"/>
                      <a:pt x="32" y="29"/>
                      <a:pt x="32" y="29"/>
                    </a:cubicBezTo>
                    <a:cubicBezTo>
                      <a:pt x="30" y="28"/>
                      <a:pt x="28" y="27"/>
                      <a:pt x="26" y="26"/>
                    </a:cubicBezTo>
                    <a:cubicBezTo>
                      <a:pt x="29" y="22"/>
                      <a:pt x="32" y="18"/>
                      <a:pt x="33" y="13"/>
                    </a:cubicBezTo>
                    <a:lnTo>
                      <a:pt x="35" y="6"/>
                    </a:lnTo>
                    <a:close/>
                    <a:moveTo>
                      <a:pt x="26" y="14"/>
                    </a:moveTo>
                    <a:cubicBezTo>
                      <a:pt x="24" y="17"/>
                      <a:pt x="23" y="20"/>
                      <a:pt x="20" y="23"/>
                    </a:cubicBezTo>
                    <a:cubicBezTo>
                      <a:pt x="18" y="22"/>
                      <a:pt x="16" y="21"/>
                      <a:pt x="15" y="20"/>
                    </a:cubicBezTo>
                    <a:cubicBezTo>
                      <a:pt x="16" y="18"/>
                      <a:pt x="17" y="16"/>
                      <a:pt x="18" y="14"/>
                    </a:cubicBezTo>
                    <a:lnTo>
                      <a:pt x="2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63" name="Freeform 52">
                <a:extLst>
                  <a:ext uri="{FF2B5EF4-FFF2-40B4-BE49-F238E27FC236}">
                    <a16:creationId xmlns:a16="http://schemas.microsoft.com/office/drawing/2014/main" id="{0F122C9F-C19F-014F-806B-84671632D08A}"/>
                  </a:ext>
                </a:extLst>
              </p:cNvPr>
              <p:cNvSpPr>
                <a:spLocks/>
              </p:cNvSpPr>
              <p:nvPr/>
            </p:nvSpPr>
            <p:spPr bwMode="auto">
              <a:xfrm>
                <a:off x="2799" y="3094"/>
                <a:ext cx="71" cy="17"/>
              </a:xfrm>
              <a:custGeom>
                <a:avLst/>
                <a:gdLst>
                  <a:gd name="T0" fmla="*/ 71 w 71"/>
                  <a:gd name="T1" fmla="*/ 0 h 17"/>
                  <a:gd name="T2" fmla="*/ 14 w 71"/>
                  <a:gd name="T3" fmla="*/ 0 h 17"/>
                  <a:gd name="T4" fmla="*/ 0 w 71"/>
                  <a:gd name="T5" fmla="*/ 17 h 17"/>
                  <a:gd name="T6" fmla="*/ 57 w 71"/>
                  <a:gd name="T7" fmla="*/ 17 h 17"/>
                  <a:gd name="T8" fmla="*/ 71 w 71"/>
                  <a:gd name="T9" fmla="*/ 0 h 17"/>
                </a:gdLst>
                <a:ahLst/>
                <a:cxnLst>
                  <a:cxn ang="0">
                    <a:pos x="T0" y="T1"/>
                  </a:cxn>
                  <a:cxn ang="0">
                    <a:pos x="T2" y="T3"/>
                  </a:cxn>
                  <a:cxn ang="0">
                    <a:pos x="T4" y="T5"/>
                  </a:cxn>
                  <a:cxn ang="0">
                    <a:pos x="T6" y="T7"/>
                  </a:cxn>
                  <a:cxn ang="0">
                    <a:pos x="T8" y="T9"/>
                  </a:cxn>
                </a:cxnLst>
                <a:rect l="0" t="0" r="r" b="b"/>
                <a:pathLst>
                  <a:path w="71" h="17">
                    <a:moveTo>
                      <a:pt x="71" y="0"/>
                    </a:moveTo>
                    <a:lnTo>
                      <a:pt x="14" y="0"/>
                    </a:lnTo>
                    <a:lnTo>
                      <a:pt x="0" y="17"/>
                    </a:lnTo>
                    <a:lnTo>
                      <a:pt x="57" y="17"/>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64" name="Freeform 53">
                <a:extLst>
                  <a:ext uri="{FF2B5EF4-FFF2-40B4-BE49-F238E27FC236}">
                    <a16:creationId xmlns:a16="http://schemas.microsoft.com/office/drawing/2014/main" id="{8CE04D02-6190-A548-9701-533CB6954C0B}"/>
                  </a:ext>
                </a:extLst>
              </p:cNvPr>
              <p:cNvSpPr>
                <a:spLocks/>
              </p:cNvSpPr>
              <p:nvPr/>
            </p:nvSpPr>
            <p:spPr bwMode="auto">
              <a:xfrm>
                <a:off x="2896" y="3035"/>
                <a:ext cx="36" cy="25"/>
              </a:xfrm>
              <a:custGeom>
                <a:avLst/>
                <a:gdLst>
                  <a:gd name="T0" fmla="*/ 36 w 36"/>
                  <a:gd name="T1" fmla="*/ 25 h 25"/>
                  <a:gd name="T2" fmla="*/ 19 w 36"/>
                  <a:gd name="T3" fmla="*/ 0 h 25"/>
                  <a:gd name="T4" fmla="*/ 0 w 36"/>
                  <a:gd name="T5" fmla="*/ 0 h 25"/>
                  <a:gd name="T6" fmla="*/ 14 w 36"/>
                  <a:gd name="T7" fmla="*/ 25 h 25"/>
                  <a:gd name="T8" fmla="*/ 36 w 36"/>
                  <a:gd name="T9" fmla="*/ 25 h 25"/>
                </a:gdLst>
                <a:ahLst/>
                <a:cxnLst>
                  <a:cxn ang="0">
                    <a:pos x="T0" y="T1"/>
                  </a:cxn>
                  <a:cxn ang="0">
                    <a:pos x="T2" y="T3"/>
                  </a:cxn>
                  <a:cxn ang="0">
                    <a:pos x="T4" y="T5"/>
                  </a:cxn>
                  <a:cxn ang="0">
                    <a:pos x="T6" y="T7"/>
                  </a:cxn>
                  <a:cxn ang="0">
                    <a:pos x="T8" y="T9"/>
                  </a:cxn>
                </a:cxnLst>
                <a:rect l="0" t="0" r="r" b="b"/>
                <a:pathLst>
                  <a:path w="36" h="25">
                    <a:moveTo>
                      <a:pt x="36" y="25"/>
                    </a:moveTo>
                    <a:lnTo>
                      <a:pt x="19" y="0"/>
                    </a:lnTo>
                    <a:lnTo>
                      <a:pt x="0" y="0"/>
                    </a:lnTo>
                    <a:lnTo>
                      <a:pt x="14" y="25"/>
                    </a:lnTo>
                    <a:lnTo>
                      <a:pt x="36"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65" name="Freeform 54">
                <a:extLst>
                  <a:ext uri="{FF2B5EF4-FFF2-40B4-BE49-F238E27FC236}">
                    <a16:creationId xmlns:a16="http://schemas.microsoft.com/office/drawing/2014/main" id="{27396F38-5FC5-8B4B-AA41-F810E7A5F21F}"/>
                  </a:ext>
                </a:extLst>
              </p:cNvPr>
              <p:cNvSpPr>
                <a:spLocks noEditPoints="1"/>
              </p:cNvSpPr>
              <p:nvPr/>
            </p:nvSpPr>
            <p:spPr bwMode="auto">
              <a:xfrm>
                <a:off x="4123" y="3033"/>
                <a:ext cx="190" cy="194"/>
              </a:xfrm>
              <a:custGeom>
                <a:avLst/>
                <a:gdLst>
                  <a:gd name="T0" fmla="*/ 42 w 80"/>
                  <a:gd name="T1" fmla="*/ 6 h 79"/>
                  <a:gd name="T2" fmla="*/ 36 w 80"/>
                  <a:gd name="T3" fmla="*/ 0 h 79"/>
                  <a:gd name="T4" fmla="*/ 26 w 80"/>
                  <a:gd name="T5" fmla="*/ 11 h 79"/>
                  <a:gd name="T6" fmla="*/ 2 w 80"/>
                  <a:gd name="T7" fmla="*/ 11 h 79"/>
                  <a:gd name="T8" fmla="*/ 2 w 80"/>
                  <a:gd name="T9" fmla="*/ 19 h 79"/>
                  <a:gd name="T10" fmla="*/ 18 w 80"/>
                  <a:gd name="T11" fmla="*/ 19 h 79"/>
                  <a:gd name="T12" fmla="*/ 0 w 80"/>
                  <a:gd name="T13" fmla="*/ 39 h 79"/>
                  <a:gd name="T14" fmla="*/ 6 w 80"/>
                  <a:gd name="T15" fmla="*/ 45 h 79"/>
                  <a:gd name="T16" fmla="*/ 21 w 80"/>
                  <a:gd name="T17" fmla="*/ 30 h 79"/>
                  <a:gd name="T18" fmla="*/ 21 w 80"/>
                  <a:gd name="T19" fmla="*/ 79 h 79"/>
                  <a:gd name="T20" fmla="*/ 29 w 80"/>
                  <a:gd name="T21" fmla="*/ 79 h 79"/>
                  <a:gd name="T22" fmla="*/ 29 w 80"/>
                  <a:gd name="T23" fmla="*/ 62 h 79"/>
                  <a:gd name="T24" fmla="*/ 61 w 80"/>
                  <a:gd name="T25" fmla="*/ 62 h 79"/>
                  <a:gd name="T26" fmla="*/ 61 w 80"/>
                  <a:gd name="T27" fmla="*/ 66 h 79"/>
                  <a:gd name="T28" fmla="*/ 56 w 80"/>
                  <a:gd name="T29" fmla="*/ 70 h 79"/>
                  <a:gd name="T30" fmla="*/ 43 w 80"/>
                  <a:gd name="T31" fmla="*/ 70 h 79"/>
                  <a:gd name="T32" fmla="*/ 48 w 80"/>
                  <a:gd name="T33" fmla="*/ 78 h 79"/>
                  <a:gd name="T34" fmla="*/ 59 w 80"/>
                  <a:gd name="T35" fmla="*/ 78 h 79"/>
                  <a:gd name="T36" fmla="*/ 69 w 80"/>
                  <a:gd name="T37" fmla="*/ 68 h 79"/>
                  <a:gd name="T38" fmla="*/ 69 w 80"/>
                  <a:gd name="T39" fmla="*/ 26 h 79"/>
                  <a:gd name="T40" fmla="*/ 24 w 80"/>
                  <a:gd name="T41" fmla="*/ 26 h 79"/>
                  <a:gd name="T42" fmla="*/ 30 w 80"/>
                  <a:gd name="T43" fmla="*/ 19 h 79"/>
                  <a:gd name="T44" fmla="*/ 72 w 80"/>
                  <a:gd name="T45" fmla="*/ 19 h 79"/>
                  <a:gd name="T46" fmla="*/ 80 w 80"/>
                  <a:gd name="T47" fmla="*/ 11 h 79"/>
                  <a:gd name="T48" fmla="*/ 38 w 80"/>
                  <a:gd name="T49" fmla="*/ 11 h 79"/>
                  <a:gd name="T50" fmla="*/ 42 w 80"/>
                  <a:gd name="T51" fmla="*/ 6 h 79"/>
                  <a:gd name="T52" fmla="*/ 29 w 80"/>
                  <a:gd name="T53" fmla="*/ 55 h 79"/>
                  <a:gd name="T54" fmla="*/ 29 w 80"/>
                  <a:gd name="T55" fmla="*/ 48 h 79"/>
                  <a:gd name="T56" fmla="*/ 61 w 80"/>
                  <a:gd name="T57" fmla="*/ 48 h 79"/>
                  <a:gd name="T58" fmla="*/ 61 w 80"/>
                  <a:gd name="T59" fmla="*/ 55 h 79"/>
                  <a:gd name="T60" fmla="*/ 29 w 80"/>
                  <a:gd name="T61" fmla="*/ 55 h 79"/>
                  <a:gd name="T62" fmla="*/ 29 w 80"/>
                  <a:gd name="T63" fmla="*/ 40 h 79"/>
                  <a:gd name="T64" fmla="*/ 29 w 80"/>
                  <a:gd name="T65" fmla="*/ 33 h 79"/>
                  <a:gd name="T66" fmla="*/ 61 w 80"/>
                  <a:gd name="T67" fmla="*/ 33 h 79"/>
                  <a:gd name="T68" fmla="*/ 61 w 80"/>
                  <a:gd name="T69" fmla="*/ 40 h 79"/>
                  <a:gd name="T70" fmla="*/ 29 w 80"/>
                  <a:gd name="T71"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79">
                    <a:moveTo>
                      <a:pt x="42" y="6"/>
                    </a:moveTo>
                    <a:cubicBezTo>
                      <a:pt x="36" y="0"/>
                      <a:pt x="36" y="0"/>
                      <a:pt x="36" y="0"/>
                    </a:cubicBezTo>
                    <a:cubicBezTo>
                      <a:pt x="26" y="11"/>
                      <a:pt x="26" y="11"/>
                      <a:pt x="26" y="11"/>
                    </a:cubicBezTo>
                    <a:cubicBezTo>
                      <a:pt x="2" y="11"/>
                      <a:pt x="2" y="11"/>
                      <a:pt x="2" y="11"/>
                    </a:cubicBezTo>
                    <a:cubicBezTo>
                      <a:pt x="2" y="19"/>
                      <a:pt x="2" y="19"/>
                      <a:pt x="2" y="19"/>
                    </a:cubicBezTo>
                    <a:cubicBezTo>
                      <a:pt x="18" y="19"/>
                      <a:pt x="18" y="19"/>
                      <a:pt x="18" y="19"/>
                    </a:cubicBezTo>
                    <a:cubicBezTo>
                      <a:pt x="0" y="39"/>
                      <a:pt x="0" y="39"/>
                      <a:pt x="0" y="39"/>
                    </a:cubicBezTo>
                    <a:cubicBezTo>
                      <a:pt x="6" y="45"/>
                      <a:pt x="6" y="45"/>
                      <a:pt x="6" y="45"/>
                    </a:cubicBezTo>
                    <a:cubicBezTo>
                      <a:pt x="21" y="30"/>
                      <a:pt x="21" y="30"/>
                      <a:pt x="21" y="30"/>
                    </a:cubicBezTo>
                    <a:cubicBezTo>
                      <a:pt x="21" y="79"/>
                      <a:pt x="21" y="79"/>
                      <a:pt x="21" y="79"/>
                    </a:cubicBezTo>
                    <a:cubicBezTo>
                      <a:pt x="29" y="79"/>
                      <a:pt x="29" y="79"/>
                      <a:pt x="29" y="79"/>
                    </a:cubicBezTo>
                    <a:cubicBezTo>
                      <a:pt x="29" y="62"/>
                      <a:pt x="29" y="62"/>
                      <a:pt x="29" y="62"/>
                    </a:cubicBezTo>
                    <a:cubicBezTo>
                      <a:pt x="61" y="62"/>
                      <a:pt x="61" y="62"/>
                      <a:pt x="61" y="62"/>
                    </a:cubicBezTo>
                    <a:cubicBezTo>
                      <a:pt x="61" y="66"/>
                      <a:pt x="61" y="66"/>
                      <a:pt x="61" y="66"/>
                    </a:cubicBezTo>
                    <a:cubicBezTo>
                      <a:pt x="61" y="69"/>
                      <a:pt x="59" y="70"/>
                      <a:pt x="56" y="70"/>
                    </a:cubicBezTo>
                    <a:cubicBezTo>
                      <a:pt x="43" y="70"/>
                      <a:pt x="43" y="70"/>
                      <a:pt x="43" y="70"/>
                    </a:cubicBezTo>
                    <a:cubicBezTo>
                      <a:pt x="48" y="78"/>
                      <a:pt x="48" y="78"/>
                      <a:pt x="48" y="78"/>
                    </a:cubicBezTo>
                    <a:cubicBezTo>
                      <a:pt x="59" y="78"/>
                      <a:pt x="59" y="78"/>
                      <a:pt x="59" y="78"/>
                    </a:cubicBezTo>
                    <a:cubicBezTo>
                      <a:pt x="65" y="78"/>
                      <a:pt x="69" y="75"/>
                      <a:pt x="69" y="68"/>
                    </a:cubicBezTo>
                    <a:cubicBezTo>
                      <a:pt x="69" y="26"/>
                      <a:pt x="69" y="26"/>
                      <a:pt x="69" y="26"/>
                    </a:cubicBezTo>
                    <a:cubicBezTo>
                      <a:pt x="24" y="26"/>
                      <a:pt x="24" y="26"/>
                      <a:pt x="24" y="26"/>
                    </a:cubicBezTo>
                    <a:cubicBezTo>
                      <a:pt x="30" y="19"/>
                      <a:pt x="30" y="19"/>
                      <a:pt x="30" y="19"/>
                    </a:cubicBezTo>
                    <a:cubicBezTo>
                      <a:pt x="72" y="19"/>
                      <a:pt x="72" y="19"/>
                      <a:pt x="72" y="19"/>
                    </a:cubicBezTo>
                    <a:cubicBezTo>
                      <a:pt x="80" y="11"/>
                      <a:pt x="80" y="11"/>
                      <a:pt x="80" y="11"/>
                    </a:cubicBezTo>
                    <a:cubicBezTo>
                      <a:pt x="38" y="11"/>
                      <a:pt x="38" y="11"/>
                      <a:pt x="38" y="11"/>
                    </a:cubicBezTo>
                    <a:lnTo>
                      <a:pt x="42" y="6"/>
                    </a:lnTo>
                    <a:close/>
                    <a:moveTo>
                      <a:pt x="29" y="55"/>
                    </a:moveTo>
                    <a:cubicBezTo>
                      <a:pt x="29" y="48"/>
                      <a:pt x="29" y="48"/>
                      <a:pt x="29" y="48"/>
                    </a:cubicBezTo>
                    <a:cubicBezTo>
                      <a:pt x="61" y="48"/>
                      <a:pt x="61" y="48"/>
                      <a:pt x="61" y="48"/>
                    </a:cubicBezTo>
                    <a:cubicBezTo>
                      <a:pt x="61" y="55"/>
                      <a:pt x="61" y="55"/>
                      <a:pt x="61" y="55"/>
                    </a:cubicBezTo>
                    <a:lnTo>
                      <a:pt x="29" y="55"/>
                    </a:lnTo>
                    <a:close/>
                    <a:moveTo>
                      <a:pt x="29" y="40"/>
                    </a:moveTo>
                    <a:cubicBezTo>
                      <a:pt x="29" y="33"/>
                      <a:pt x="29" y="33"/>
                      <a:pt x="29" y="33"/>
                    </a:cubicBezTo>
                    <a:cubicBezTo>
                      <a:pt x="61" y="33"/>
                      <a:pt x="61" y="33"/>
                      <a:pt x="61" y="33"/>
                    </a:cubicBezTo>
                    <a:cubicBezTo>
                      <a:pt x="61" y="40"/>
                      <a:pt x="61" y="40"/>
                      <a:pt x="61" y="40"/>
                    </a:cubicBezTo>
                    <a:lnTo>
                      <a:pt x="2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66" name="Freeform 55">
                <a:extLst>
                  <a:ext uri="{FF2B5EF4-FFF2-40B4-BE49-F238E27FC236}">
                    <a16:creationId xmlns:a16="http://schemas.microsoft.com/office/drawing/2014/main" id="{F3337116-C7B5-EA47-9411-AF2C50E38DD2}"/>
                  </a:ext>
                </a:extLst>
              </p:cNvPr>
              <p:cNvSpPr>
                <a:spLocks/>
              </p:cNvSpPr>
              <p:nvPr/>
            </p:nvSpPr>
            <p:spPr bwMode="auto">
              <a:xfrm>
                <a:off x="2387" y="3033"/>
                <a:ext cx="178" cy="192"/>
              </a:xfrm>
              <a:custGeom>
                <a:avLst/>
                <a:gdLst>
                  <a:gd name="T0" fmla="*/ 47 w 75"/>
                  <a:gd name="T1" fmla="*/ 12 h 78"/>
                  <a:gd name="T2" fmla="*/ 39 w 75"/>
                  <a:gd name="T3" fmla="*/ 0 h 78"/>
                  <a:gd name="T4" fmla="*/ 32 w 75"/>
                  <a:gd name="T5" fmla="*/ 5 h 78"/>
                  <a:gd name="T6" fmla="*/ 37 w 75"/>
                  <a:gd name="T7" fmla="*/ 13 h 78"/>
                  <a:gd name="T8" fmla="*/ 30 w 75"/>
                  <a:gd name="T9" fmla="*/ 13 h 78"/>
                  <a:gd name="T10" fmla="*/ 30 w 75"/>
                  <a:gd name="T11" fmla="*/ 13 h 78"/>
                  <a:gd name="T12" fmla="*/ 9 w 75"/>
                  <a:gd name="T13" fmla="*/ 13 h 78"/>
                  <a:gd name="T14" fmla="*/ 9 w 75"/>
                  <a:gd name="T15" fmla="*/ 40 h 78"/>
                  <a:gd name="T16" fmla="*/ 1 w 75"/>
                  <a:gd name="T17" fmla="*/ 76 h 78"/>
                  <a:gd name="T18" fmla="*/ 0 w 75"/>
                  <a:gd name="T19" fmla="*/ 78 h 78"/>
                  <a:gd name="T20" fmla="*/ 7 w 75"/>
                  <a:gd name="T21" fmla="*/ 78 h 78"/>
                  <a:gd name="T22" fmla="*/ 8 w 75"/>
                  <a:gd name="T23" fmla="*/ 78 h 78"/>
                  <a:gd name="T24" fmla="*/ 16 w 75"/>
                  <a:gd name="T25" fmla="*/ 41 h 78"/>
                  <a:gd name="T26" fmla="*/ 16 w 75"/>
                  <a:gd name="T27" fmla="*/ 21 h 78"/>
                  <a:gd name="T28" fmla="*/ 30 w 75"/>
                  <a:gd name="T29" fmla="*/ 21 h 78"/>
                  <a:gd name="T30" fmla="*/ 30 w 75"/>
                  <a:gd name="T31" fmla="*/ 21 h 78"/>
                  <a:gd name="T32" fmla="*/ 68 w 75"/>
                  <a:gd name="T33" fmla="*/ 21 h 78"/>
                  <a:gd name="T34" fmla="*/ 75 w 75"/>
                  <a:gd name="T35" fmla="*/ 13 h 78"/>
                  <a:gd name="T36" fmla="*/ 45 w 75"/>
                  <a:gd name="T37" fmla="*/ 13 h 78"/>
                  <a:gd name="T38" fmla="*/ 47 w 75"/>
                  <a:gd name="T39" fmla="*/ 1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78">
                    <a:moveTo>
                      <a:pt x="47" y="12"/>
                    </a:moveTo>
                    <a:cubicBezTo>
                      <a:pt x="39" y="0"/>
                      <a:pt x="39" y="0"/>
                      <a:pt x="39" y="0"/>
                    </a:cubicBezTo>
                    <a:cubicBezTo>
                      <a:pt x="32" y="5"/>
                      <a:pt x="32" y="5"/>
                      <a:pt x="32" y="5"/>
                    </a:cubicBezTo>
                    <a:cubicBezTo>
                      <a:pt x="37" y="13"/>
                      <a:pt x="37" y="13"/>
                      <a:pt x="37" y="13"/>
                    </a:cubicBezTo>
                    <a:cubicBezTo>
                      <a:pt x="30" y="13"/>
                      <a:pt x="30" y="13"/>
                      <a:pt x="30" y="13"/>
                    </a:cubicBezTo>
                    <a:cubicBezTo>
                      <a:pt x="30" y="13"/>
                      <a:pt x="30" y="13"/>
                      <a:pt x="30" y="13"/>
                    </a:cubicBezTo>
                    <a:cubicBezTo>
                      <a:pt x="9" y="13"/>
                      <a:pt x="9" y="13"/>
                      <a:pt x="9" y="13"/>
                    </a:cubicBezTo>
                    <a:cubicBezTo>
                      <a:pt x="9" y="40"/>
                      <a:pt x="9" y="40"/>
                      <a:pt x="9" y="40"/>
                    </a:cubicBezTo>
                    <a:cubicBezTo>
                      <a:pt x="9" y="56"/>
                      <a:pt x="6" y="70"/>
                      <a:pt x="1" y="76"/>
                    </a:cubicBezTo>
                    <a:cubicBezTo>
                      <a:pt x="0" y="78"/>
                      <a:pt x="0" y="78"/>
                      <a:pt x="0" y="78"/>
                    </a:cubicBezTo>
                    <a:cubicBezTo>
                      <a:pt x="7" y="78"/>
                      <a:pt x="7" y="78"/>
                      <a:pt x="7" y="78"/>
                    </a:cubicBezTo>
                    <a:cubicBezTo>
                      <a:pt x="8" y="78"/>
                      <a:pt x="8" y="78"/>
                      <a:pt x="8" y="78"/>
                    </a:cubicBezTo>
                    <a:cubicBezTo>
                      <a:pt x="14" y="69"/>
                      <a:pt x="16" y="58"/>
                      <a:pt x="16" y="41"/>
                    </a:cubicBezTo>
                    <a:cubicBezTo>
                      <a:pt x="16" y="21"/>
                      <a:pt x="16" y="21"/>
                      <a:pt x="16" y="21"/>
                    </a:cubicBezTo>
                    <a:cubicBezTo>
                      <a:pt x="30" y="21"/>
                      <a:pt x="30" y="21"/>
                      <a:pt x="30" y="21"/>
                    </a:cubicBezTo>
                    <a:cubicBezTo>
                      <a:pt x="30" y="21"/>
                      <a:pt x="30" y="21"/>
                      <a:pt x="30" y="21"/>
                    </a:cubicBezTo>
                    <a:cubicBezTo>
                      <a:pt x="68" y="21"/>
                      <a:pt x="68" y="21"/>
                      <a:pt x="68" y="21"/>
                    </a:cubicBezTo>
                    <a:cubicBezTo>
                      <a:pt x="75" y="13"/>
                      <a:pt x="75" y="13"/>
                      <a:pt x="75" y="13"/>
                    </a:cubicBezTo>
                    <a:cubicBezTo>
                      <a:pt x="45" y="13"/>
                      <a:pt x="45" y="13"/>
                      <a:pt x="45" y="13"/>
                    </a:cubicBezTo>
                    <a:lnTo>
                      <a:pt x="47"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grpSp>
        <p:sp>
          <p:nvSpPr>
            <p:cNvPr id="24" name="文本框 23">
              <a:extLst>
                <a:ext uri="{FF2B5EF4-FFF2-40B4-BE49-F238E27FC236}">
                  <a16:creationId xmlns:a16="http://schemas.microsoft.com/office/drawing/2014/main" id="{5F77BE92-D525-D048-AFA4-3F6888970D9D}"/>
                </a:ext>
              </a:extLst>
            </p:cNvPr>
            <p:cNvSpPr txBox="1"/>
            <p:nvPr/>
          </p:nvSpPr>
          <p:spPr>
            <a:xfrm>
              <a:off x="6511487" y="6582325"/>
              <a:ext cx="582853" cy="200055"/>
            </a:xfrm>
            <a:prstGeom prst="rect">
              <a:avLst/>
            </a:prstGeom>
            <a:noFill/>
          </p:spPr>
          <p:txBody>
            <a:bodyPr wrap="square" rtlCol="0">
              <a:spAutoFit/>
            </a:bodyPr>
            <a:lstStyle/>
            <a:p>
              <a:r>
                <a:rPr lang="zh-CN" altLang="en-US" sz="700" dirty="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版权所有</a:t>
              </a:r>
            </a:p>
          </p:txBody>
        </p:sp>
        <p:sp>
          <p:nvSpPr>
            <p:cNvPr id="25" name="文本框 24">
              <a:extLst>
                <a:ext uri="{FF2B5EF4-FFF2-40B4-BE49-F238E27FC236}">
                  <a16:creationId xmlns:a16="http://schemas.microsoft.com/office/drawing/2014/main" id="{485E30E5-C630-8A41-9EDA-FAEC154796A9}"/>
                </a:ext>
              </a:extLst>
            </p:cNvPr>
            <p:cNvSpPr txBox="1"/>
            <p:nvPr/>
          </p:nvSpPr>
          <p:spPr>
            <a:xfrm>
              <a:off x="4952461" y="6569965"/>
              <a:ext cx="631329" cy="215444"/>
            </a:xfrm>
            <a:prstGeom prst="rect">
              <a:avLst/>
            </a:prstGeom>
            <a:noFill/>
          </p:spPr>
          <p:txBody>
            <a:bodyPr wrap="square" rtlCol="0">
              <a:spAutoFit/>
            </a:bodyPr>
            <a:lstStyle/>
            <a:p>
              <a:r>
                <a:rPr lang="en-US" altLang="zh-CN" sz="800" dirty="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 2022</a:t>
              </a:r>
              <a:endParaRPr lang="zh-CN" altLang="en-US" sz="800" dirty="0">
                <a:solidFill>
                  <a:schemeClr val="bg2">
                    <a:lumMod val="40000"/>
                    <a:lumOff val="60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grpSp>
    </p:spTree>
    <p:extLst>
      <p:ext uri="{BB962C8B-B14F-4D97-AF65-F5344CB8AC3E}">
        <p14:creationId xmlns:p14="http://schemas.microsoft.com/office/powerpoint/2010/main" val="4102697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txBox="1">
            <a:spLocks/>
          </p:cNvSpPr>
          <p:nvPr/>
        </p:nvSpPr>
        <p:spPr>
          <a:xfrm>
            <a:off x="351964" y="171581"/>
            <a:ext cx="11485563" cy="579438"/>
          </a:xfrm>
          <a:prstGeom prst="rect">
            <a:avLst/>
          </a:prstGeom>
        </p:spPr>
        <p:txBody>
          <a:bodyPr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4F59AC"/>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附：</a:t>
            </a:r>
            <a:r>
              <a:rPr lang="en-US" altLang="zh-CN" sz="2800" b="1" dirty="0">
                <a:solidFill>
                  <a:srgbClr val="4F59AC"/>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2800" b="1" dirty="0">
                <a:solidFill>
                  <a:srgbClr val="4F59AC"/>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运营活动汇总（一）</a:t>
            </a:r>
          </a:p>
        </p:txBody>
      </p:sp>
      <p:graphicFrame>
        <p:nvGraphicFramePr>
          <p:cNvPr id="4" name="表格 3"/>
          <p:cNvGraphicFramePr>
            <a:graphicFrameLocks noGrp="1"/>
          </p:cNvGraphicFramePr>
          <p:nvPr>
            <p:extLst>
              <p:ext uri="{D42A27DB-BD31-4B8C-83A1-F6EECF244321}">
                <p14:modId xmlns:p14="http://schemas.microsoft.com/office/powerpoint/2010/main" val="2723504719"/>
              </p:ext>
            </p:extLst>
          </p:nvPr>
        </p:nvGraphicFramePr>
        <p:xfrm>
          <a:off x="263523" y="783870"/>
          <a:ext cx="11698321" cy="5575108"/>
        </p:xfrm>
        <a:graphic>
          <a:graphicData uri="http://schemas.openxmlformats.org/drawingml/2006/table">
            <a:tbl>
              <a:tblPr firstRow="1" bandRow="1">
                <a:tableStyleId>{ED083AE6-46FA-4A59-8FB0-9F97EB10719F}</a:tableStyleId>
              </a:tblPr>
              <a:tblGrid>
                <a:gridCol w="761876">
                  <a:extLst>
                    <a:ext uri="{9D8B030D-6E8A-4147-A177-3AD203B41FA5}">
                      <a16:colId xmlns:a16="http://schemas.microsoft.com/office/drawing/2014/main" val="20001"/>
                    </a:ext>
                  </a:extLst>
                </a:gridCol>
                <a:gridCol w="1253235">
                  <a:extLst>
                    <a:ext uri="{9D8B030D-6E8A-4147-A177-3AD203B41FA5}">
                      <a16:colId xmlns:a16="http://schemas.microsoft.com/office/drawing/2014/main" val="20002"/>
                    </a:ext>
                  </a:extLst>
                </a:gridCol>
                <a:gridCol w="875913">
                  <a:extLst>
                    <a:ext uri="{9D8B030D-6E8A-4147-A177-3AD203B41FA5}">
                      <a16:colId xmlns:a16="http://schemas.microsoft.com/office/drawing/2014/main" val="20003"/>
                    </a:ext>
                  </a:extLst>
                </a:gridCol>
                <a:gridCol w="1880628">
                  <a:extLst>
                    <a:ext uri="{9D8B030D-6E8A-4147-A177-3AD203B41FA5}">
                      <a16:colId xmlns:a16="http://schemas.microsoft.com/office/drawing/2014/main" val="20004"/>
                    </a:ext>
                  </a:extLst>
                </a:gridCol>
                <a:gridCol w="3931543">
                  <a:extLst>
                    <a:ext uri="{9D8B030D-6E8A-4147-A177-3AD203B41FA5}">
                      <a16:colId xmlns:a16="http://schemas.microsoft.com/office/drawing/2014/main" val="20005"/>
                    </a:ext>
                  </a:extLst>
                </a:gridCol>
                <a:gridCol w="1250302">
                  <a:extLst>
                    <a:ext uri="{9D8B030D-6E8A-4147-A177-3AD203B41FA5}">
                      <a16:colId xmlns:a16="http://schemas.microsoft.com/office/drawing/2014/main" val="20006"/>
                    </a:ext>
                  </a:extLst>
                </a:gridCol>
                <a:gridCol w="1744824">
                  <a:extLst>
                    <a:ext uri="{9D8B030D-6E8A-4147-A177-3AD203B41FA5}">
                      <a16:colId xmlns:a16="http://schemas.microsoft.com/office/drawing/2014/main" val="20007"/>
                    </a:ext>
                  </a:extLst>
                </a:gridCol>
              </a:tblGrid>
              <a:tr h="434308">
                <a:tc>
                  <a:txBody>
                    <a:bodyPr/>
                    <a:lstStyle/>
                    <a:p>
                      <a:pPr algn="ctr" rtl="0" fontAlgn="ctr"/>
                      <a:r>
                        <a:rPr lang="zh-CN" altLang="en-US" sz="1200" b="1" i="0" u="none" strike="noStrike" dirty="0">
                          <a:solidFill>
                            <a:srgbClr val="FFFFFF"/>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品牌</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algn="ctr" rtl="0" fontAlgn="ctr"/>
                      <a:r>
                        <a:rPr lang="zh-CN" altLang="en-US" sz="1200" b="1" i="0" u="none" strike="noStrike">
                          <a:solidFill>
                            <a:srgbClr val="FFFFFF"/>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升级版本</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algn="ctr" rtl="0" fontAlgn="ctr"/>
                      <a:r>
                        <a:rPr lang="zh-CN" altLang="en-US" sz="1200" b="1" i="0" u="none" strike="noStrike">
                          <a:solidFill>
                            <a:srgbClr val="FFFFFF"/>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升级时间</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algn="ctr" rtl="0" fontAlgn="ctr"/>
                      <a:r>
                        <a:rPr lang="zh-CN" altLang="en-US" sz="1200" b="1" i="0" u="none" strike="noStrike">
                          <a:solidFill>
                            <a:srgbClr val="FFFFFF"/>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运营活动类型</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algn="ctr" rtl="0" fontAlgn="ctr"/>
                      <a:r>
                        <a:rPr lang="zh-CN" altLang="en-US" sz="1200" b="1" i="0" u="none" strike="noStrike">
                          <a:solidFill>
                            <a:srgbClr val="FFFFFF"/>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运营活动详情</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algn="ctr" rtl="0" fontAlgn="ctr"/>
                      <a:r>
                        <a:rPr lang="zh-CN" altLang="en-US" sz="1200" b="1" i="0" u="none" strike="noStrike">
                          <a:solidFill>
                            <a:srgbClr val="FFFFFF"/>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活动发布时间</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algn="ctr" rtl="0" fontAlgn="ctr"/>
                      <a:r>
                        <a:rPr lang="zh-CN" altLang="en-US" sz="1200" b="1" i="0" u="none" strike="noStrike" dirty="0">
                          <a:solidFill>
                            <a:srgbClr val="FFFFFF"/>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发布平台</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extLst>
                  <a:ext uri="{0D108BD9-81ED-4DB2-BD59-A6C34878D82A}">
                    <a16:rowId xmlns:a16="http://schemas.microsoft.com/office/drawing/2014/main" val="10000"/>
                  </a:ext>
                </a:extLst>
              </a:tr>
              <a:tr h="428400">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AITO</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V4.2.2.4</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问界系列</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再升级，停车自由一步到位！</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5</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AITO</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汽车公众号</a:t>
                      </a:r>
                      <a:b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br>
                      <a:endPar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28400">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别克</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V3.1</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别克</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GL8 ES</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陆尊及威朗</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Pro</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迎来</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V3.1 OTA</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 </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别克公众号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28400">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飞凡</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RISING OS 1.4.2</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28</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即将推送</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飞凡</a:t>
                      </a:r>
                      <a:r>
                        <a:rPr 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RISING OS1.4.2</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28</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飞凡汽车公众号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28400">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昊铂</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V2.3.0</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05</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昊铂</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HT V2.2.0</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、昊铂</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GT V2.3.0 OTA</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重要升级</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05</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Hyper</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昊铂公众号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28400">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极狐</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V1.3.1</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15</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极狐考拉</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 </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升级，迎接盛夏，感受生机！</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15</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ARCFOX</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极狐公众号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28400">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极越</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V1.6.0</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25</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300</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城！开城不停，极越</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PPA</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智驾卷出新高度</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30</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极越公众号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28400">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凯迪拉克</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V3.1</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24</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文字公告</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凯迪拉克</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升级公告</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18</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凯迪拉克中国官网</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428400">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理想</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V5.2.1</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07</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理想</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MEGA</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、理想</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L</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系列，体验再升级</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07</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理想汽车公众号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428400">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领克</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LYNK OS N 1.3.0</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领克新</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09 </a:t>
                      </a:r>
                      <a:r>
                        <a:rPr 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EP-P|LINK OS N1.3.0</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正式开启推送</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领克汽车</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LINKCO</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428400">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深蓝</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err="1">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Deepal</a:t>
                      </a: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 OS 2.2</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21</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深蓝</a:t>
                      </a:r>
                      <a:r>
                        <a:rPr 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DEEPLE OS 2.2，</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驾趣升级提“新机”</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26</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深蓝汽车</a:t>
                      </a:r>
                      <a:r>
                        <a:rPr lang="en-US" altLang="zh-CN"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DEEPLE</a:t>
                      </a:r>
                      <a:r>
                        <a:rPr lang="zh-CN" altLang="en-US" sz="1100" b="0" i="0" u="none" strike="noStrike" kern="1200"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428400">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坦克</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Tank-2024.6.15</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15</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坦克</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700 Hi4-T</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首次</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升级抢先看</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15</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坦克</a:t>
                      </a:r>
                      <a:r>
                        <a:rPr 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SUV</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428400">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特斯拉</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2024.14.8</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07</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真的，手机支架可以拿下来了！</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07</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特斯拉公众号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bl>
          </a:graphicData>
        </a:graphic>
      </p:graphicFrame>
      <p:pic>
        <p:nvPicPr>
          <p:cNvPr id="5" name="图片 4"/>
          <p:cNvPicPr>
            <a:picLocks noChangeAspect="1"/>
          </p:cNvPicPr>
          <p:nvPr/>
        </p:nvPicPr>
        <p:blipFill>
          <a:blip r:embed="rId4"/>
          <a:stretch>
            <a:fillRect/>
          </a:stretch>
        </p:blipFill>
        <p:spPr>
          <a:xfrm>
            <a:off x="10046344" y="37879"/>
            <a:ext cx="2085975" cy="657225"/>
          </a:xfrm>
          <a:prstGeom prst="rect">
            <a:avLst/>
          </a:prstGeom>
        </p:spPr>
      </p:pic>
    </p:spTree>
    <p:custDataLst>
      <p:tags r:id="rId1"/>
    </p:custDataLst>
    <p:extLst>
      <p:ext uri="{BB962C8B-B14F-4D97-AF65-F5344CB8AC3E}">
        <p14:creationId xmlns:p14="http://schemas.microsoft.com/office/powerpoint/2010/main" val="2896021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txBox="1">
            <a:spLocks/>
          </p:cNvSpPr>
          <p:nvPr/>
        </p:nvSpPr>
        <p:spPr>
          <a:xfrm>
            <a:off x="351964" y="171581"/>
            <a:ext cx="11485563" cy="579438"/>
          </a:xfrm>
          <a:prstGeom prst="rect">
            <a:avLst/>
          </a:prstGeom>
        </p:spPr>
        <p:txBody>
          <a:bodyPr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4F59AC"/>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附：</a:t>
            </a:r>
            <a:r>
              <a:rPr lang="en-US" altLang="zh-CN" sz="2800" b="1" dirty="0">
                <a:solidFill>
                  <a:srgbClr val="4F59AC"/>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2800" b="1" dirty="0">
                <a:solidFill>
                  <a:srgbClr val="4F59AC"/>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运营活动汇总（二）</a:t>
            </a:r>
          </a:p>
        </p:txBody>
      </p:sp>
      <p:graphicFrame>
        <p:nvGraphicFramePr>
          <p:cNvPr id="4" name="表格 3"/>
          <p:cNvGraphicFramePr>
            <a:graphicFrameLocks noGrp="1"/>
          </p:cNvGraphicFramePr>
          <p:nvPr>
            <p:extLst>
              <p:ext uri="{D42A27DB-BD31-4B8C-83A1-F6EECF244321}">
                <p14:modId xmlns:p14="http://schemas.microsoft.com/office/powerpoint/2010/main" val="4011082864"/>
              </p:ext>
            </p:extLst>
          </p:nvPr>
        </p:nvGraphicFramePr>
        <p:xfrm>
          <a:off x="263521" y="783869"/>
          <a:ext cx="11847614" cy="5686204"/>
        </p:xfrm>
        <a:graphic>
          <a:graphicData uri="http://schemas.openxmlformats.org/drawingml/2006/table">
            <a:tbl>
              <a:tblPr firstRow="1" bandRow="1">
                <a:tableStyleId>{ED083AE6-46FA-4A59-8FB0-9F97EB10719F}</a:tableStyleId>
              </a:tblPr>
              <a:tblGrid>
                <a:gridCol w="771599">
                  <a:extLst>
                    <a:ext uri="{9D8B030D-6E8A-4147-A177-3AD203B41FA5}">
                      <a16:colId xmlns:a16="http://schemas.microsoft.com/office/drawing/2014/main" val="20001"/>
                    </a:ext>
                  </a:extLst>
                </a:gridCol>
                <a:gridCol w="1269229">
                  <a:extLst>
                    <a:ext uri="{9D8B030D-6E8A-4147-A177-3AD203B41FA5}">
                      <a16:colId xmlns:a16="http://schemas.microsoft.com/office/drawing/2014/main" val="20002"/>
                    </a:ext>
                  </a:extLst>
                </a:gridCol>
                <a:gridCol w="887091">
                  <a:extLst>
                    <a:ext uri="{9D8B030D-6E8A-4147-A177-3AD203B41FA5}">
                      <a16:colId xmlns:a16="http://schemas.microsoft.com/office/drawing/2014/main" val="20003"/>
                    </a:ext>
                  </a:extLst>
                </a:gridCol>
                <a:gridCol w="1845846">
                  <a:extLst>
                    <a:ext uri="{9D8B030D-6E8A-4147-A177-3AD203B41FA5}">
                      <a16:colId xmlns:a16="http://schemas.microsoft.com/office/drawing/2014/main" val="20004"/>
                    </a:ext>
                  </a:extLst>
                </a:gridCol>
                <a:gridCol w="4022738">
                  <a:extLst>
                    <a:ext uri="{9D8B030D-6E8A-4147-A177-3AD203B41FA5}">
                      <a16:colId xmlns:a16="http://schemas.microsoft.com/office/drawing/2014/main" val="20005"/>
                    </a:ext>
                  </a:extLst>
                </a:gridCol>
                <a:gridCol w="1399592">
                  <a:extLst>
                    <a:ext uri="{9D8B030D-6E8A-4147-A177-3AD203B41FA5}">
                      <a16:colId xmlns:a16="http://schemas.microsoft.com/office/drawing/2014/main" val="20006"/>
                    </a:ext>
                  </a:extLst>
                </a:gridCol>
                <a:gridCol w="1651519">
                  <a:extLst>
                    <a:ext uri="{9D8B030D-6E8A-4147-A177-3AD203B41FA5}">
                      <a16:colId xmlns:a16="http://schemas.microsoft.com/office/drawing/2014/main" val="20007"/>
                    </a:ext>
                  </a:extLst>
                </a:gridCol>
              </a:tblGrid>
              <a:tr h="455384">
                <a:tc>
                  <a:txBody>
                    <a:bodyPr/>
                    <a:lstStyle/>
                    <a:p>
                      <a:pPr marL="0" algn="ctr" defTabSz="914400" rtl="0" eaLnBrk="1" latinLnBrk="0" hangingPunct="1"/>
                      <a:r>
                        <a:rPr lang="zh-CN" altLang="en-US" sz="1200" b="1" kern="12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品牌</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升级版本</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升级时间</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b="1" kern="12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运营活动类型</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运营活动详情</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活动发布时间</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tc>
                  <a:txBody>
                    <a:bodyPr/>
                    <a:lstStyle/>
                    <a:p>
                      <a:pPr marL="0" algn="ctr" defTabSz="914400" rtl="0" eaLnBrk="1" latinLnBrk="0" hangingPunct="1"/>
                      <a:r>
                        <a:rPr lang="zh-CN" altLang="en-US" sz="1200" b="1" kern="12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发布平台</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0547A3"/>
                    </a:solidFill>
                  </a:tcPr>
                </a:tc>
                <a:extLst>
                  <a:ext uri="{0D108BD9-81ED-4DB2-BD59-A6C34878D82A}">
                    <a16:rowId xmlns:a16="http://schemas.microsoft.com/office/drawing/2014/main" val="10000"/>
                  </a:ext>
                </a:extLst>
              </a:tr>
              <a:tr h="1046164">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腾势</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Denza-2024.6.26</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24</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腾势</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D9 OTA</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玩转全场景智能出行</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24</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腾势汽车公众号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046164">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小米</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Xiaomi </a:t>
                      </a:r>
                      <a:r>
                        <a:rPr lang="en-US" sz="1100" b="0" i="0" u="none" strike="noStrike" dirty="0" err="1">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HyperOS</a:t>
                      </a: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 1.2.0</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小米</a:t>
                      </a:r>
                      <a:r>
                        <a:rPr 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SU7 OTA1.2.0</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即将推送！</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b"/>
                      <a:r>
                        <a:rPr lang="en-US" altLang="zh-CN" sz="1100" b="0" i="0" u="none" strike="noStrike">
                          <a:solidFill>
                            <a:srgbClr val="00000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5</a:t>
                      </a:r>
                      <a:r>
                        <a:rPr lang="zh-CN" altLang="en-US" sz="1100" b="0" i="0" u="none" strike="noStrike">
                          <a:solidFill>
                            <a:srgbClr val="00000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0000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31</a:t>
                      </a:r>
                      <a:r>
                        <a:rPr lang="zh-CN" altLang="en-US" sz="1100" b="0" i="0" u="none" strike="noStrike">
                          <a:solidFill>
                            <a:srgbClr val="00000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小米汽车公众号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046164">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星途</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EXEED-2024.6.19</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19</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瑶光</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T</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了你一下！</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指南来了</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19</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EXEED</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星途汽车公众号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046164">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仰望</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V1.5.0</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14</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TA</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来了，仰望</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U8</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豪华版代客泊车推送开启</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14</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仰望汽车公众号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046164">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智界</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V4.3.4.5</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升级内容 图文说明</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遥控泊车，一键到位</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tc>
                  <a:txBody>
                    <a:bodyPr/>
                    <a:lstStyle/>
                    <a:p>
                      <a:pPr marL="108000" algn="ctr" rtl="0" fontAlgn="ctr"/>
                      <a:r>
                        <a:rPr lang="zh-CN" altLang="en-US" sz="1100" b="0" i="0" u="none" strike="noStrike" dirty="0">
                          <a:solidFill>
                            <a:srgbClr val="0E0D10"/>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智界汽车公众号</a:t>
                      </a:r>
                    </a:p>
                  </a:txBody>
                  <a:tcPr marL="7620" marR="7620" marT="7620" marB="0"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pic>
        <p:nvPicPr>
          <p:cNvPr id="5" name="图片 4"/>
          <p:cNvPicPr>
            <a:picLocks noChangeAspect="1"/>
          </p:cNvPicPr>
          <p:nvPr/>
        </p:nvPicPr>
        <p:blipFill>
          <a:blip r:embed="rId4"/>
          <a:stretch>
            <a:fillRect/>
          </a:stretch>
        </p:blipFill>
        <p:spPr>
          <a:xfrm>
            <a:off x="10046344" y="37879"/>
            <a:ext cx="2085975" cy="657225"/>
          </a:xfrm>
          <a:prstGeom prst="rect">
            <a:avLst/>
          </a:prstGeom>
        </p:spPr>
      </p:pic>
    </p:spTree>
    <p:custDataLst>
      <p:tags r:id="rId1"/>
    </p:custDataLst>
    <p:extLst>
      <p:ext uri="{BB962C8B-B14F-4D97-AF65-F5344CB8AC3E}">
        <p14:creationId xmlns:p14="http://schemas.microsoft.com/office/powerpoint/2010/main" val="37558327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0106" y="1716667"/>
            <a:ext cx="4322850" cy="2720634"/>
          </a:xfrm>
          <a:prstGeom prst="rect">
            <a:avLst/>
          </a:prstGeom>
        </p:spPr>
        <p:txBody>
          <a:bodyPr/>
          <a:lstStyle/>
          <a:p>
            <a:r>
              <a:rPr lang="zh-CN" altLang="en-US" dirty="0"/>
              <a:t>谢谢！</a:t>
            </a:r>
          </a:p>
        </p:txBody>
      </p:sp>
      <p:grpSp>
        <p:nvGrpSpPr>
          <p:cNvPr id="6" name="组合 5">
            <a:extLst>
              <a:ext uri="{FF2B5EF4-FFF2-40B4-BE49-F238E27FC236}">
                <a16:creationId xmlns:a16="http://schemas.microsoft.com/office/drawing/2014/main" id="{02F3C143-32E3-8740-90AE-CD09B1AF33A3}"/>
              </a:ext>
            </a:extLst>
          </p:cNvPr>
          <p:cNvGrpSpPr/>
          <p:nvPr/>
        </p:nvGrpSpPr>
        <p:grpSpPr>
          <a:xfrm>
            <a:off x="9419720" y="3066936"/>
            <a:ext cx="1054150" cy="1016952"/>
            <a:chOff x="10265788" y="4989760"/>
            <a:chExt cx="1296000" cy="1295998"/>
          </a:xfrm>
        </p:grpSpPr>
        <p:sp>
          <p:nvSpPr>
            <p:cNvPr id="7" name="立方体 6">
              <a:extLst>
                <a:ext uri="{FF2B5EF4-FFF2-40B4-BE49-F238E27FC236}">
                  <a16:creationId xmlns:a16="http://schemas.microsoft.com/office/drawing/2014/main" id="{0B18ADBB-F53E-1C41-973A-F051FC3714DC}"/>
                </a:ext>
              </a:extLst>
            </p:cNvPr>
            <p:cNvSpPr>
              <a:spLocks noChangeAspect="1"/>
            </p:cNvSpPr>
            <p:nvPr/>
          </p:nvSpPr>
          <p:spPr bwMode="auto">
            <a:xfrm rot="5400000">
              <a:off x="10265789" y="4989759"/>
              <a:ext cx="1295998" cy="1296000"/>
            </a:xfrm>
            <a:prstGeom prst="cube">
              <a:avLst>
                <a:gd name="adj" fmla="val 3108"/>
              </a:avLst>
            </a:prstGeom>
            <a:gradFill flip="none" rotWithShape="1">
              <a:gsLst>
                <a:gs pos="49000">
                  <a:srgbClr val="1778ED">
                    <a:alpha val="58000"/>
                  </a:srgbClr>
                </a:gs>
                <a:gs pos="91000">
                  <a:srgbClr val="1778ED">
                    <a:alpha val="48000"/>
                  </a:srgbClr>
                </a:gs>
                <a:gs pos="2000">
                  <a:srgbClr val="1778ED">
                    <a:alpha val="22000"/>
                  </a:srgbClr>
                </a:gs>
              </a:gsLst>
              <a:lin ang="4200000" scaled="0"/>
              <a:tileRect/>
            </a:gradFill>
            <a:ln w="6350">
              <a:gradFill>
                <a:gsLst>
                  <a:gs pos="0">
                    <a:schemeClr val="accent1">
                      <a:lumMod val="45000"/>
                      <a:lumOff val="55000"/>
                      <a:alpha val="0"/>
                    </a:schemeClr>
                  </a:gs>
                  <a:gs pos="47000">
                    <a:schemeClr val="accent1">
                      <a:lumMod val="75000"/>
                    </a:schemeClr>
                  </a:gs>
                  <a:gs pos="99000">
                    <a:schemeClr val="accent1">
                      <a:lumMod val="30000"/>
                      <a:lumOff val="70000"/>
                      <a:alpha val="0"/>
                    </a:schemeClr>
                  </a:gs>
                </a:gsLst>
                <a:lin ang="2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endParaRPr>
            </a:p>
          </p:txBody>
        </p:sp>
        <p:pic>
          <p:nvPicPr>
            <p:cNvPr id="8" name="图片 120">
              <a:extLst>
                <a:ext uri="{FF2B5EF4-FFF2-40B4-BE49-F238E27FC236}">
                  <a16:creationId xmlns:a16="http://schemas.microsoft.com/office/drawing/2014/main" id="{EE43D2F7-5D7D-6D4B-925D-E9B4586C8073}"/>
                </a:ext>
              </a:extLst>
            </p:cNvPr>
            <p:cNvPicPr>
              <a:picLocks noChangeAspect="1"/>
            </p:cNvPicPr>
            <p:nvPr/>
          </p:nvPicPr>
          <p:blipFill>
            <a:blip r:embed="rId4">
              <a:extLst>
                <a:ext uri="{28A0092B-C50C-407E-A947-70E740481C1C}">
                  <a14:useLocalDpi xmlns:a14="http://schemas.microsoft.com/office/drawing/2010/main"/>
                </a:ext>
              </a:extLst>
            </a:blip>
            <a:srcRect/>
            <a:stretch/>
          </p:blipFill>
          <p:spPr bwMode="auto">
            <a:xfrm>
              <a:off x="10275682" y="4998806"/>
              <a:ext cx="1241277" cy="124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图片 10">
            <a:extLst>
              <a:ext uri="{FF2B5EF4-FFF2-40B4-BE49-F238E27FC236}">
                <a16:creationId xmlns:a16="http://schemas.microsoft.com/office/drawing/2014/main" id="{3302A1D3-BB17-7049-8677-97E980BCFF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32097" y="6557476"/>
            <a:ext cx="1727807" cy="245660"/>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348826" y="3066936"/>
            <a:ext cx="994409" cy="994409"/>
          </a:xfrm>
          <a:prstGeom prst="rect">
            <a:avLst/>
          </a:prstGeom>
          <a:ln>
            <a:noFill/>
          </a:ln>
          <a:effectLst>
            <a:outerShdw blurRad="190500" algn="tl" rotWithShape="0">
              <a:srgbClr val="000000">
                <a:alpha val="70000"/>
              </a:srgbClr>
            </a:outerShdw>
          </a:effectLst>
        </p:spPr>
      </p:pic>
      <p:sp>
        <p:nvSpPr>
          <p:cNvPr id="5" name="文本框 4">
            <a:extLst>
              <a:ext uri="{FF2B5EF4-FFF2-40B4-BE49-F238E27FC236}">
                <a16:creationId xmlns:a16="http://schemas.microsoft.com/office/drawing/2014/main" id="{4A7338D5-B0F8-A51B-4931-7D6312DBF226}"/>
              </a:ext>
            </a:extLst>
          </p:cNvPr>
          <p:cNvSpPr txBox="1"/>
          <p:nvPr/>
        </p:nvSpPr>
        <p:spPr>
          <a:xfrm>
            <a:off x="4540068" y="1501513"/>
            <a:ext cx="3661437"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中国汽车流通协会乘用车市场信息联席分会</a:t>
            </a:r>
          </a:p>
        </p:txBody>
      </p:sp>
      <p:sp>
        <p:nvSpPr>
          <p:cNvPr id="12" name="文本框 11">
            <a:extLst>
              <a:ext uri="{FF2B5EF4-FFF2-40B4-BE49-F238E27FC236}">
                <a16:creationId xmlns:a16="http://schemas.microsoft.com/office/drawing/2014/main" id="{EDA8BB5B-9A92-13ED-78A4-3C9448992822}"/>
              </a:ext>
            </a:extLst>
          </p:cNvPr>
          <p:cNvSpPr txBox="1"/>
          <p:nvPr/>
        </p:nvSpPr>
        <p:spPr>
          <a:xfrm>
            <a:off x="4878222" y="2185557"/>
            <a:ext cx="2190715" cy="276999"/>
          </a:xfrm>
          <a:prstGeom prst="rect">
            <a:avLst/>
          </a:prstGeom>
          <a:noFill/>
        </p:spPr>
        <p:txBody>
          <a:bodyPr wrap="square" rtlCol="0">
            <a:spAutoFit/>
          </a:body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13" name="文本框 12">
            <a:extLst>
              <a:ext uri="{FF2B5EF4-FFF2-40B4-BE49-F238E27FC236}">
                <a16:creationId xmlns:a16="http://schemas.microsoft.com/office/drawing/2014/main" id="{FBFA6368-741F-C5A9-FB9B-007ED6D1CA12}"/>
              </a:ext>
            </a:extLst>
          </p:cNvPr>
          <p:cNvSpPr txBox="1"/>
          <p:nvPr/>
        </p:nvSpPr>
        <p:spPr>
          <a:xfrm>
            <a:off x="4885207" y="2407172"/>
            <a:ext cx="2504794" cy="276999"/>
          </a:xfrm>
          <a:prstGeom prst="rect">
            <a:avLst/>
          </a:prstGeom>
          <a:noFill/>
        </p:spPr>
        <p:txBody>
          <a:bodyPr wrap="square" rtlCol="0">
            <a:spAutoFit/>
          </a:body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14" name="文本框 13">
            <a:extLst>
              <a:ext uri="{FF2B5EF4-FFF2-40B4-BE49-F238E27FC236}">
                <a16:creationId xmlns:a16="http://schemas.microsoft.com/office/drawing/2014/main" id="{C72C108D-FB98-87B4-00F4-E1C73B44FB3C}"/>
              </a:ext>
            </a:extLst>
          </p:cNvPr>
          <p:cNvSpPr txBox="1"/>
          <p:nvPr/>
        </p:nvSpPr>
        <p:spPr>
          <a:xfrm>
            <a:off x="4895366" y="2629422"/>
            <a:ext cx="1816403" cy="276999"/>
          </a:xfrm>
          <a:prstGeom prst="rect">
            <a:avLst/>
          </a:prstGeom>
          <a:noFill/>
        </p:spPr>
        <p:txBody>
          <a:bodyPr wrap="square" rtlCol="0">
            <a:spAutoFit/>
          </a:body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www.cpcaauto.com</a:t>
            </a:r>
          </a:p>
        </p:txBody>
      </p:sp>
      <p:sp>
        <p:nvSpPr>
          <p:cNvPr id="16" name="Freeform 51">
            <a:extLst>
              <a:ext uri="{FF2B5EF4-FFF2-40B4-BE49-F238E27FC236}">
                <a16:creationId xmlns:a16="http://schemas.microsoft.com/office/drawing/2014/main" id="{1B7BEFEA-72C5-0E1B-5A56-BA0CE77E0AE4}"/>
              </a:ext>
            </a:extLst>
          </p:cNvPr>
          <p:cNvSpPr>
            <a:spLocks noChangeArrowheads="1"/>
          </p:cNvSpPr>
          <p:nvPr/>
        </p:nvSpPr>
        <p:spPr bwMode="auto">
          <a:xfrm>
            <a:off x="4658512" y="2452257"/>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chemeClr val="bg1"/>
          </a:solidFill>
          <a:ln>
            <a:noFill/>
          </a:ln>
          <a:effec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MS PGothic" panose="020B0600070205080204" pitchFamily="34" charset="-128"/>
              <a:cs typeface="+mn-cs"/>
            </a:endParaRPr>
          </a:p>
        </p:txBody>
      </p:sp>
      <p:sp>
        <p:nvSpPr>
          <p:cNvPr id="19" name="Freeform 231">
            <a:extLst>
              <a:ext uri="{FF2B5EF4-FFF2-40B4-BE49-F238E27FC236}">
                <a16:creationId xmlns:a16="http://schemas.microsoft.com/office/drawing/2014/main" id="{5EF16833-248A-B39E-1036-F830E0D708BA}"/>
              </a:ext>
            </a:extLst>
          </p:cNvPr>
          <p:cNvSpPr>
            <a:spLocks noEditPoints="1"/>
          </p:cNvSpPr>
          <p:nvPr/>
        </p:nvSpPr>
        <p:spPr>
          <a:xfrm>
            <a:off x="4659782" y="2200797"/>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chemeClr val="bg1"/>
          </a:solidFill>
          <a:ln w="9525">
            <a:noFill/>
          </a:ln>
        </p:spPr>
        <p:txBody>
          <a:bodyPr/>
          <a:lstStyle/>
          <a:p>
            <a:endParaRPr lang="zh-CN" altLang="en-US">
              <a:solidFill>
                <a:schemeClr val="bg1"/>
              </a:solidFill>
            </a:endParaRPr>
          </a:p>
        </p:txBody>
      </p:sp>
      <p:pic>
        <p:nvPicPr>
          <p:cNvPr id="20" name="图形 19">
            <a:extLst>
              <a:ext uri="{FF2B5EF4-FFF2-40B4-BE49-F238E27FC236}">
                <a16:creationId xmlns:a16="http://schemas.microsoft.com/office/drawing/2014/main" id="{D575480A-92F8-9D17-F1CC-E3B41FCB434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646447" y="2636407"/>
            <a:ext cx="213995" cy="213995"/>
          </a:xfrm>
          <a:prstGeom prst="rect">
            <a:avLst/>
          </a:prstGeom>
        </p:spPr>
      </p:pic>
      <p:sp>
        <p:nvSpPr>
          <p:cNvPr id="21" name="文本框 20">
            <a:extLst>
              <a:ext uri="{FF2B5EF4-FFF2-40B4-BE49-F238E27FC236}">
                <a16:creationId xmlns:a16="http://schemas.microsoft.com/office/drawing/2014/main" id="{1ADBA452-8B65-5FC5-A27A-16C09CE63425}"/>
              </a:ext>
            </a:extLst>
          </p:cNvPr>
          <p:cNvSpPr txBox="1"/>
          <p:nvPr/>
        </p:nvSpPr>
        <p:spPr>
          <a:xfrm>
            <a:off x="4847106" y="1918222"/>
            <a:ext cx="3257457" cy="276999"/>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423</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rPr>
              <a:t>号</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18</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rPr>
              <a:t>号楼</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1103</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22" name="文本框 21">
            <a:extLst>
              <a:ext uri="{FF2B5EF4-FFF2-40B4-BE49-F238E27FC236}">
                <a16:creationId xmlns:a16="http://schemas.microsoft.com/office/drawing/2014/main" id="{FA3E6EB7-B197-534C-692A-DF2CCB653427}"/>
              </a:ext>
            </a:extLst>
          </p:cNvPr>
          <p:cNvSpPr txBox="1"/>
          <p:nvPr/>
        </p:nvSpPr>
        <p:spPr>
          <a:xfrm>
            <a:off x="6224422" y="2185557"/>
            <a:ext cx="926191" cy="276999"/>
          </a:xfrm>
          <a:prstGeom prst="rect">
            <a:avLst/>
          </a:prstGeom>
          <a:noFill/>
        </p:spPr>
        <p:txBody>
          <a:bodyPr wrap="square" rtlCol="0">
            <a:spAutoFit/>
          </a:bodyPr>
          <a:lstStyle/>
          <a:p>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23" name="Freeform 16">
            <a:extLst>
              <a:ext uri="{FF2B5EF4-FFF2-40B4-BE49-F238E27FC236}">
                <a16:creationId xmlns:a16="http://schemas.microsoft.com/office/drawing/2014/main" id="{A78222E6-A532-9073-3070-066F6C59FDB3}"/>
              </a:ext>
            </a:extLst>
          </p:cNvPr>
          <p:cNvSpPr/>
          <p:nvPr/>
        </p:nvSpPr>
        <p:spPr>
          <a:xfrm>
            <a:off x="6059322" y="2200797"/>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w="9525">
            <a:noFill/>
          </a:ln>
        </p:spPr>
        <p:txBody>
          <a:bodyPr/>
          <a:lstStyle/>
          <a:p>
            <a:endParaRPr lang="zh-CN" altLang="en-US">
              <a:solidFill>
                <a:schemeClr val="bg1"/>
              </a:solidFill>
            </a:endParaRPr>
          </a:p>
        </p:txBody>
      </p:sp>
      <p:sp>
        <p:nvSpPr>
          <p:cNvPr id="24" name="Freeform 105">
            <a:extLst>
              <a:ext uri="{FF2B5EF4-FFF2-40B4-BE49-F238E27FC236}">
                <a16:creationId xmlns:a16="http://schemas.microsoft.com/office/drawing/2014/main" id="{F63D531D-A777-39EB-3143-BB618EA1756B}"/>
              </a:ext>
            </a:extLst>
          </p:cNvPr>
          <p:cNvSpPr>
            <a:spLocks noChangeArrowheads="1"/>
          </p:cNvSpPr>
          <p:nvPr/>
        </p:nvSpPr>
        <p:spPr bwMode="auto">
          <a:xfrm>
            <a:off x="4649305" y="1924255"/>
            <a:ext cx="217487" cy="206375"/>
          </a:xfrm>
          <a:custGeom>
            <a:avLst/>
            <a:gdLst>
              <a:gd name="T0" fmla="*/ 217118 w 602"/>
              <a:gd name="T1" fmla="*/ 109490 h 573"/>
              <a:gd name="T2" fmla="*/ 217118 w 602"/>
              <a:gd name="T3" fmla="*/ 109490 h 573"/>
              <a:gd name="T4" fmla="*/ 207002 w 602"/>
              <a:gd name="T5" fmla="*/ 119575 h 573"/>
              <a:gd name="T6" fmla="*/ 201945 w 602"/>
              <a:gd name="T7" fmla="*/ 117054 h 573"/>
              <a:gd name="T8" fmla="*/ 201945 w 602"/>
              <a:gd name="T9" fmla="*/ 117054 h 573"/>
              <a:gd name="T10" fmla="*/ 109823 w 602"/>
              <a:gd name="T11" fmla="*/ 25572 h 573"/>
              <a:gd name="T12" fmla="*/ 109823 w 602"/>
              <a:gd name="T13" fmla="*/ 25572 h 573"/>
              <a:gd name="T14" fmla="*/ 109823 w 602"/>
              <a:gd name="T15" fmla="*/ 25572 h 573"/>
              <a:gd name="T16" fmla="*/ 109823 w 602"/>
              <a:gd name="T17" fmla="*/ 25572 h 573"/>
              <a:gd name="T18" fmla="*/ 18063 w 602"/>
              <a:gd name="T19" fmla="*/ 117054 h 573"/>
              <a:gd name="T20" fmla="*/ 18063 w 602"/>
              <a:gd name="T21" fmla="*/ 117054 h 573"/>
              <a:gd name="T22" fmla="*/ 10477 w 602"/>
              <a:gd name="T23" fmla="*/ 119575 h 573"/>
              <a:gd name="T24" fmla="*/ 0 w 602"/>
              <a:gd name="T25" fmla="*/ 109490 h 573"/>
              <a:gd name="T26" fmla="*/ 2529 w 602"/>
              <a:gd name="T27" fmla="*/ 101567 h 573"/>
              <a:gd name="T28" fmla="*/ 102237 w 602"/>
              <a:gd name="T29" fmla="*/ 2521 h 573"/>
              <a:gd name="T30" fmla="*/ 109823 w 602"/>
              <a:gd name="T31" fmla="*/ 0 h 573"/>
              <a:gd name="T32" fmla="*/ 109823 w 602"/>
              <a:gd name="T33" fmla="*/ 0 h 573"/>
              <a:gd name="T34" fmla="*/ 109823 w 602"/>
              <a:gd name="T35" fmla="*/ 0 h 573"/>
              <a:gd name="T36" fmla="*/ 109823 w 602"/>
              <a:gd name="T37" fmla="*/ 0 h 573"/>
              <a:gd name="T38" fmla="*/ 109823 w 602"/>
              <a:gd name="T39" fmla="*/ 0 h 573"/>
              <a:gd name="T40" fmla="*/ 109823 w 602"/>
              <a:gd name="T41" fmla="*/ 0 h 573"/>
              <a:gd name="T42" fmla="*/ 109823 w 602"/>
              <a:gd name="T43" fmla="*/ 0 h 573"/>
              <a:gd name="T44" fmla="*/ 109823 w 602"/>
              <a:gd name="T45" fmla="*/ 0 h 573"/>
              <a:gd name="T46" fmla="*/ 117410 w 602"/>
              <a:gd name="T47" fmla="*/ 2521 h 573"/>
              <a:gd name="T48" fmla="*/ 117410 w 602"/>
              <a:gd name="T49" fmla="*/ 2521 h 573"/>
              <a:gd name="T50" fmla="*/ 155703 w 602"/>
              <a:gd name="T51" fmla="*/ 43220 h 573"/>
              <a:gd name="T52" fmla="*/ 155703 w 602"/>
              <a:gd name="T53" fmla="*/ 33135 h 573"/>
              <a:gd name="T54" fmla="*/ 166180 w 602"/>
              <a:gd name="T55" fmla="*/ 22690 h 573"/>
              <a:gd name="T56" fmla="*/ 176295 w 602"/>
              <a:gd name="T57" fmla="*/ 33135 h 573"/>
              <a:gd name="T58" fmla="*/ 176295 w 602"/>
              <a:gd name="T59" fmla="*/ 63389 h 573"/>
              <a:gd name="T60" fmla="*/ 214589 w 602"/>
              <a:gd name="T61" fmla="*/ 101567 h 573"/>
              <a:gd name="T62" fmla="*/ 214589 w 602"/>
              <a:gd name="T63" fmla="*/ 101567 h 573"/>
              <a:gd name="T64" fmla="*/ 217118 w 602"/>
              <a:gd name="T65" fmla="*/ 109490 h 573"/>
              <a:gd name="T66" fmla="*/ 196526 w 602"/>
              <a:gd name="T67" fmla="*/ 124617 h 573"/>
              <a:gd name="T68" fmla="*/ 196526 w 602"/>
              <a:gd name="T69" fmla="*/ 124617 h 573"/>
              <a:gd name="T70" fmla="*/ 196526 w 602"/>
              <a:gd name="T71" fmla="*/ 155231 h 573"/>
              <a:gd name="T72" fmla="*/ 196526 w 602"/>
              <a:gd name="T73" fmla="*/ 170358 h 573"/>
              <a:gd name="T74" fmla="*/ 196526 w 602"/>
              <a:gd name="T75" fmla="*/ 195930 h 573"/>
              <a:gd name="T76" fmla="*/ 186411 w 602"/>
              <a:gd name="T77" fmla="*/ 206015 h 573"/>
              <a:gd name="T78" fmla="*/ 166180 w 602"/>
              <a:gd name="T79" fmla="*/ 206015 h 573"/>
              <a:gd name="T80" fmla="*/ 166180 w 602"/>
              <a:gd name="T81" fmla="*/ 124617 h 573"/>
              <a:gd name="T82" fmla="*/ 125357 w 602"/>
              <a:gd name="T83" fmla="*/ 124617 h 573"/>
              <a:gd name="T84" fmla="*/ 125357 w 602"/>
              <a:gd name="T85" fmla="*/ 206015 h 573"/>
              <a:gd name="T86" fmla="*/ 30707 w 602"/>
              <a:gd name="T87" fmla="*/ 206015 h 573"/>
              <a:gd name="T88" fmla="*/ 20592 w 602"/>
              <a:gd name="T89" fmla="*/ 195930 h 573"/>
              <a:gd name="T90" fmla="*/ 20592 w 602"/>
              <a:gd name="T91" fmla="*/ 170358 h 573"/>
              <a:gd name="T92" fmla="*/ 20592 w 602"/>
              <a:gd name="T93" fmla="*/ 155231 h 573"/>
              <a:gd name="T94" fmla="*/ 20592 w 602"/>
              <a:gd name="T95" fmla="*/ 124617 h 573"/>
              <a:gd name="T96" fmla="*/ 109823 w 602"/>
              <a:gd name="T97" fmla="*/ 38178 h 573"/>
              <a:gd name="T98" fmla="*/ 196526 w 602"/>
              <a:gd name="T99" fmla="*/ 124617 h 573"/>
              <a:gd name="T100" fmla="*/ 92122 w 602"/>
              <a:gd name="T101" fmla="*/ 124617 h 573"/>
              <a:gd name="T102" fmla="*/ 92122 w 602"/>
              <a:gd name="T103" fmla="*/ 124617 h 573"/>
              <a:gd name="T104" fmla="*/ 51299 w 602"/>
              <a:gd name="T105" fmla="*/ 124617 h 573"/>
              <a:gd name="T106" fmla="*/ 51299 w 602"/>
              <a:gd name="T107" fmla="*/ 165316 h 573"/>
              <a:gd name="T108" fmla="*/ 92122 w 602"/>
              <a:gd name="T109" fmla="*/ 165316 h 573"/>
              <a:gd name="T110" fmla="*/ 92122 w 602"/>
              <a:gd name="T111" fmla="*/ 124617 h 57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2" h="573">
                <a:moveTo>
                  <a:pt x="601" y="304"/>
                </a:moveTo>
                <a:lnTo>
                  <a:pt x="601" y="304"/>
                </a:lnTo>
                <a:cubicBezTo>
                  <a:pt x="601" y="318"/>
                  <a:pt x="594" y="332"/>
                  <a:pt x="573" y="332"/>
                </a:cubicBezTo>
                <a:cubicBezTo>
                  <a:pt x="566" y="332"/>
                  <a:pt x="559" y="325"/>
                  <a:pt x="559" y="325"/>
                </a:cubicBezTo>
                <a:cubicBezTo>
                  <a:pt x="304" y="71"/>
                  <a:pt x="304" y="71"/>
                  <a:pt x="304" y="71"/>
                </a:cubicBezTo>
                <a:cubicBezTo>
                  <a:pt x="50" y="325"/>
                  <a:pt x="50" y="325"/>
                  <a:pt x="50" y="325"/>
                </a:cubicBezTo>
                <a:cubicBezTo>
                  <a:pt x="43" y="325"/>
                  <a:pt x="36" y="332"/>
                  <a:pt x="29" y="332"/>
                </a:cubicBezTo>
                <a:cubicBezTo>
                  <a:pt x="15" y="332"/>
                  <a:pt x="0" y="318"/>
                  <a:pt x="0" y="304"/>
                </a:cubicBezTo>
                <a:cubicBezTo>
                  <a:pt x="0" y="297"/>
                  <a:pt x="0" y="289"/>
                  <a:pt x="7" y="282"/>
                </a:cubicBezTo>
                <a:cubicBezTo>
                  <a:pt x="283" y="7"/>
                  <a:pt x="283" y="7"/>
                  <a:pt x="283" y="7"/>
                </a:cubicBezTo>
                <a:cubicBezTo>
                  <a:pt x="290" y="0"/>
                  <a:pt x="297" y="0"/>
                  <a:pt x="304" y="0"/>
                </a:cubicBezTo>
                <a:cubicBezTo>
                  <a:pt x="311" y="0"/>
                  <a:pt x="318" y="7"/>
                  <a:pt x="325" y="7"/>
                </a:cubicBezTo>
                <a:cubicBezTo>
                  <a:pt x="431" y="120"/>
                  <a:pt x="431" y="120"/>
                  <a:pt x="431" y="120"/>
                </a:cubicBezTo>
                <a:cubicBezTo>
                  <a:pt x="431" y="92"/>
                  <a:pt x="431" y="92"/>
                  <a:pt x="431" y="92"/>
                </a:cubicBezTo>
                <a:cubicBezTo>
                  <a:pt x="431" y="78"/>
                  <a:pt x="446" y="63"/>
                  <a:pt x="460" y="63"/>
                </a:cubicBezTo>
                <a:cubicBezTo>
                  <a:pt x="481" y="63"/>
                  <a:pt x="488" y="78"/>
                  <a:pt x="488" y="92"/>
                </a:cubicBezTo>
                <a:cubicBezTo>
                  <a:pt x="488" y="176"/>
                  <a:pt x="488" y="176"/>
                  <a:pt x="488" y="176"/>
                </a:cubicBezTo>
                <a:cubicBezTo>
                  <a:pt x="594" y="282"/>
                  <a:pt x="594" y="282"/>
                  <a:pt x="594" y="282"/>
                </a:cubicBezTo>
                <a:cubicBezTo>
                  <a:pt x="601" y="289"/>
                  <a:pt x="601" y="297"/>
                  <a:pt x="601" y="304"/>
                </a:cubicBezTo>
                <a:close/>
                <a:moveTo>
                  <a:pt x="544" y="346"/>
                </a:moveTo>
                <a:lnTo>
                  <a:pt x="544" y="346"/>
                </a:lnTo>
                <a:cubicBezTo>
                  <a:pt x="544" y="431"/>
                  <a:pt x="544" y="431"/>
                  <a:pt x="544" y="431"/>
                </a:cubicBezTo>
                <a:cubicBezTo>
                  <a:pt x="544" y="473"/>
                  <a:pt x="544" y="473"/>
                  <a:pt x="544" y="473"/>
                </a:cubicBezTo>
                <a:cubicBezTo>
                  <a:pt x="544" y="544"/>
                  <a:pt x="544" y="544"/>
                  <a:pt x="544" y="544"/>
                </a:cubicBezTo>
                <a:cubicBezTo>
                  <a:pt x="544" y="565"/>
                  <a:pt x="537" y="572"/>
                  <a:pt x="516" y="572"/>
                </a:cubicBezTo>
                <a:cubicBezTo>
                  <a:pt x="460" y="572"/>
                  <a:pt x="460" y="572"/>
                  <a:pt x="460" y="572"/>
                </a:cubicBezTo>
                <a:cubicBezTo>
                  <a:pt x="460" y="346"/>
                  <a:pt x="460" y="346"/>
                  <a:pt x="460" y="346"/>
                </a:cubicBezTo>
                <a:cubicBezTo>
                  <a:pt x="347" y="346"/>
                  <a:pt x="347" y="346"/>
                  <a:pt x="347" y="346"/>
                </a:cubicBezTo>
                <a:cubicBezTo>
                  <a:pt x="347" y="572"/>
                  <a:pt x="347" y="572"/>
                  <a:pt x="347" y="572"/>
                </a:cubicBezTo>
                <a:cubicBezTo>
                  <a:pt x="85" y="572"/>
                  <a:pt x="85" y="572"/>
                  <a:pt x="85" y="572"/>
                </a:cubicBezTo>
                <a:cubicBezTo>
                  <a:pt x="71" y="572"/>
                  <a:pt x="57" y="565"/>
                  <a:pt x="57" y="544"/>
                </a:cubicBezTo>
                <a:cubicBezTo>
                  <a:pt x="57" y="473"/>
                  <a:pt x="57" y="473"/>
                  <a:pt x="57" y="473"/>
                </a:cubicBezTo>
                <a:cubicBezTo>
                  <a:pt x="57" y="431"/>
                  <a:pt x="57" y="431"/>
                  <a:pt x="57" y="431"/>
                </a:cubicBezTo>
                <a:cubicBezTo>
                  <a:pt x="57" y="346"/>
                  <a:pt x="57" y="346"/>
                  <a:pt x="57" y="346"/>
                </a:cubicBezTo>
                <a:cubicBezTo>
                  <a:pt x="304" y="106"/>
                  <a:pt x="304" y="106"/>
                  <a:pt x="304" y="106"/>
                </a:cubicBezTo>
                <a:lnTo>
                  <a:pt x="544" y="346"/>
                </a:lnTo>
                <a:close/>
                <a:moveTo>
                  <a:pt x="255" y="346"/>
                </a:moveTo>
                <a:lnTo>
                  <a:pt x="255" y="346"/>
                </a:lnTo>
                <a:cubicBezTo>
                  <a:pt x="142" y="346"/>
                  <a:pt x="142" y="346"/>
                  <a:pt x="142" y="346"/>
                </a:cubicBezTo>
                <a:cubicBezTo>
                  <a:pt x="142" y="459"/>
                  <a:pt x="142" y="459"/>
                  <a:pt x="142" y="459"/>
                </a:cubicBezTo>
                <a:cubicBezTo>
                  <a:pt x="255" y="459"/>
                  <a:pt x="255" y="459"/>
                  <a:pt x="255" y="459"/>
                </a:cubicBezTo>
                <a:lnTo>
                  <a:pt x="255" y="346"/>
                </a:lnTo>
                <a:close/>
              </a:path>
            </a:pathLst>
          </a:custGeom>
          <a:solidFill>
            <a:schemeClr val="bg1"/>
          </a:solidFill>
          <a:ln>
            <a:noFill/>
          </a:ln>
          <a:effectLst/>
        </p:spPr>
        <p:txBody>
          <a:bodyPr wrap="none"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MS PGothic" panose="020B0600070205080204" pitchFamily="34" charset="-128"/>
              <a:cs typeface="+mn-cs"/>
            </a:endParaRPr>
          </a:p>
        </p:txBody>
      </p:sp>
      <p:sp>
        <p:nvSpPr>
          <p:cNvPr id="25" name="任意多边形 30">
            <a:extLst>
              <a:ext uri="{FF2B5EF4-FFF2-40B4-BE49-F238E27FC236}">
                <a16:creationId xmlns:a16="http://schemas.microsoft.com/office/drawing/2014/main" id="{0DF0A64F-ACD0-17F2-5A75-2A8E4652A43C}"/>
              </a:ext>
            </a:extLst>
          </p:cNvPr>
          <p:cNvSpPr/>
          <p:nvPr/>
        </p:nvSpPr>
        <p:spPr>
          <a:xfrm rot="5400000" flipH="1">
            <a:off x="3696938" y="2218464"/>
            <a:ext cx="1404165" cy="72182"/>
          </a:xfrm>
          <a:custGeom>
            <a:avLst/>
            <a:gdLst>
              <a:gd name="connsiteX0" fmla="*/ 7747419 w 7866998"/>
              <a:gd name="connsiteY0" fmla="*/ 0 h 259570"/>
              <a:gd name="connsiteX1" fmla="*/ 7717159 w 7866998"/>
              <a:gd name="connsiteY1" fmla="*/ 0 h 259570"/>
              <a:gd name="connsiteX2" fmla="*/ 149839 w 7866998"/>
              <a:gd name="connsiteY2" fmla="*/ 0 h 259570"/>
              <a:gd name="connsiteX3" fmla="*/ 119579 w 7866998"/>
              <a:gd name="connsiteY3" fmla="*/ 0 h 259570"/>
              <a:gd name="connsiteX4" fmla="*/ 0 w 7866998"/>
              <a:gd name="connsiteY4" fmla="*/ 129785 h 259570"/>
              <a:gd name="connsiteX5" fmla="*/ 119579 w 7866998"/>
              <a:gd name="connsiteY5" fmla="*/ 259570 h 259570"/>
              <a:gd name="connsiteX6" fmla="*/ 149839 w 7866998"/>
              <a:gd name="connsiteY6" fmla="*/ 259570 h 259570"/>
              <a:gd name="connsiteX7" fmla="*/ 7717159 w 7866998"/>
              <a:gd name="connsiteY7" fmla="*/ 259570 h 259570"/>
              <a:gd name="connsiteX8" fmla="*/ 7747419 w 7866998"/>
              <a:gd name="connsiteY8" fmla="*/ 259570 h 259570"/>
              <a:gd name="connsiteX9" fmla="*/ 7866998 w 7866998"/>
              <a:gd name="connsiteY9" fmla="*/ 129785 h 259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66998" h="259570">
                <a:moveTo>
                  <a:pt x="7747419" y="0"/>
                </a:moveTo>
                <a:lnTo>
                  <a:pt x="7717159" y="0"/>
                </a:lnTo>
                <a:lnTo>
                  <a:pt x="149839" y="0"/>
                </a:lnTo>
                <a:lnTo>
                  <a:pt x="119579" y="0"/>
                </a:lnTo>
                <a:lnTo>
                  <a:pt x="0" y="129785"/>
                </a:lnTo>
                <a:lnTo>
                  <a:pt x="119579" y="259570"/>
                </a:lnTo>
                <a:lnTo>
                  <a:pt x="149839" y="259570"/>
                </a:lnTo>
                <a:lnTo>
                  <a:pt x="7717159" y="259570"/>
                </a:lnTo>
                <a:lnTo>
                  <a:pt x="7747419" y="259570"/>
                </a:lnTo>
                <a:lnTo>
                  <a:pt x="7866998" y="129785"/>
                </a:lnTo>
                <a:close/>
              </a:path>
            </a:pathLst>
          </a:custGeom>
          <a:solidFill>
            <a:srgbClr val="20C7E2"/>
          </a:solidFill>
          <a:ln>
            <a:noFill/>
          </a:ln>
          <a:effectLst>
            <a:innerShdw blurRad="139700">
              <a:srgbClr val="002060">
                <a:alpha val="1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endParaRPr>
          </a:p>
        </p:txBody>
      </p:sp>
      <p:pic>
        <p:nvPicPr>
          <p:cNvPr id="27" name="图片 43027">
            <a:extLst>
              <a:ext uri="{FF2B5EF4-FFF2-40B4-BE49-F238E27FC236}">
                <a16:creationId xmlns:a16="http://schemas.microsoft.com/office/drawing/2014/main" id="{86339F6D-558F-CC87-ECD0-FB996460A883}"/>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4668037" y="3085352"/>
            <a:ext cx="995045" cy="995045"/>
          </a:xfrm>
          <a:prstGeom prst="rect">
            <a:avLst/>
          </a:prstGeom>
          <a:noFill/>
          <a:ln w="9525">
            <a:noFill/>
          </a:ln>
        </p:spPr>
      </p:pic>
      <p:sp>
        <p:nvSpPr>
          <p:cNvPr id="28" name="矩形 27">
            <a:extLst>
              <a:ext uri="{FF2B5EF4-FFF2-40B4-BE49-F238E27FC236}">
                <a16:creationId xmlns:a16="http://schemas.microsoft.com/office/drawing/2014/main" id="{BE3FCFC2-FD7A-6E08-DD73-6F69E9467E74}"/>
              </a:ext>
            </a:extLst>
          </p:cNvPr>
          <p:cNvSpPr/>
          <p:nvPr/>
        </p:nvSpPr>
        <p:spPr>
          <a:xfrm>
            <a:off x="8346003" y="1840602"/>
            <a:ext cx="2963236" cy="140300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Cell       +86 18814118557</a:t>
            </a:r>
          </a:p>
          <a:p>
            <a:pPr>
              <a:lnSpc>
                <a:spcPct val="130000"/>
              </a:lnSpc>
            </a:pP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E-mail   cs@way-s.cn</a:t>
            </a:r>
          </a:p>
          <a:p>
            <a:pPr>
              <a:lnSpc>
                <a:spcPct val="130000"/>
              </a:lnSpc>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网址  </a:t>
            </a: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www.way-s.cn</a:t>
            </a:r>
          </a:p>
          <a:p>
            <a:pPr>
              <a:lnSpc>
                <a:spcPct val="130000"/>
              </a:lnSpc>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系统链接</a:t>
            </a:r>
            <a:endPar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endParaRPr>
          </a:p>
          <a:p>
            <a:pPr>
              <a:lnSpc>
                <a:spcPct val="130000"/>
              </a:lnSpc>
            </a:pPr>
            <a:r>
              <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rPr>
              <a:t>https://iev.way-s.cn/product-intro/ota</a:t>
            </a:r>
          </a:p>
          <a:p>
            <a:pPr>
              <a:lnSpc>
                <a:spcPct val="130000"/>
              </a:lnSpc>
            </a:pPr>
            <a:endParaRPr lang="en-US" altLang="zh-CN"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a:endParaRPr>
          </a:p>
        </p:txBody>
      </p:sp>
      <p:sp>
        <p:nvSpPr>
          <p:cNvPr id="29" name="矩形 28">
            <a:extLst>
              <a:ext uri="{FF2B5EF4-FFF2-40B4-BE49-F238E27FC236}">
                <a16:creationId xmlns:a16="http://schemas.microsoft.com/office/drawing/2014/main" id="{3308150A-CB6A-5946-06F2-64A5CAEC0E52}"/>
              </a:ext>
            </a:extLst>
          </p:cNvPr>
          <p:cNvSpPr/>
          <p:nvPr/>
        </p:nvSpPr>
        <p:spPr>
          <a:xfrm>
            <a:off x="8305406" y="1498341"/>
            <a:ext cx="1441420" cy="307777"/>
          </a:xfrm>
          <a:prstGeom prst="rect">
            <a:avLst/>
          </a:prstGeom>
        </p:spPr>
        <p:txBody>
          <a:bodyPr wrap="none">
            <a:spAutoFit/>
          </a:bodyPr>
          <a:lstStyle/>
          <a:p>
            <a:r>
              <a:rPr kumimoji="1" lang="zh-CN" altLang="en-US" sz="1400" dirty="0">
                <a:solidFill>
                  <a:schemeClr val="bg1"/>
                </a:solidFill>
                <a:latin typeface="Arial" panose="020B0604020202020204" pitchFamily="34" charset="0"/>
                <a:ea typeface="微软雅黑" panose="020B0503020204020204" pitchFamily="34" charset="-122"/>
                <a:sym typeface="Arial"/>
              </a:rPr>
              <a:t>威尔森客户中心</a:t>
            </a:r>
          </a:p>
        </p:txBody>
      </p:sp>
      <p:sp>
        <p:nvSpPr>
          <p:cNvPr id="30" name="任意多边形 30">
            <a:extLst>
              <a:ext uri="{FF2B5EF4-FFF2-40B4-BE49-F238E27FC236}">
                <a16:creationId xmlns:a16="http://schemas.microsoft.com/office/drawing/2014/main" id="{F03EEACF-7934-E619-FA05-6783028A74B0}"/>
              </a:ext>
            </a:extLst>
          </p:cNvPr>
          <p:cNvSpPr/>
          <p:nvPr/>
        </p:nvSpPr>
        <p:spPr>
          <a:xfrm rot="5400000" flipH="1">
            <a:off x="7500556" y="2226960"/>
            <a:ext cx="1404165" cy="72182"/>
          </a:xfrm>
          <a:custGeom>
            <a:avLst/>
            <a:gdLst>
              <a:gd name="connsiteX0" fmla="*/ 7747419 w 7866998"/>
              <a:gd name="connsiteY0" fmla="*/ 0 h 259570"/>
              <a:gd name="connsiteX1" fmla="*/ 7717159 w 7866998"/>
              <a:gd name="connsiteY1" fmla="*/ 0 h 259570"/>
              <a:gd name="connsiteX2" fmla="*/ 149839 w 7866998"/>
              <a:gd name="connsiteY2" fmla="*/ 0 h 259570"/>
              <a:gd name="connsiteX3" fmla="*/ 119579 w 7866998"/>
              <a:gd name="connsiteY3" fmla="*/ 0 h 259570"/>
              <a:gd name="connsiteX4" fmla="*/ 0 w 7866998"/>
              <a:gd name="connsiteY4" fmla="*/ 129785 h 259570"/>
              <a:gd name="connsiteX5" fmla="*/ 119579 w 7866998"/>
              <a:gd name="connsiteY5" fmla="*/ 259570 h 259570"/>
              <a:gd name="connsiteX6" fmla="*/ 149839 w 7866998"/>
              <a:gd name="connsiteY6" fmla="*/ 259570 h 259570"/>
              <a:gd name="connsiteX7" fmla="*/ 7717159 w 7866998"/>
              <a:gd name="connsiteY7" fmla="*/ 259570 h 259570"/>
              <a:gd name="connsiteX8" fmla="*/ 7747419 w 7866998"/>
              <a:gd name="connsiteY8" fmla="*/ 259570 h 259570"/>
              <a:gd name="connsiteX9" fmla="*/ 7866998 w 7866998"/>
              <a:gd name="connsiteY9" fmla="*/ 129785 h 259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66998" h="259570">
                <a:moveTo>
                  <a:pt x="7747419" y="0"/>
                </a:moveTo>
                <a:lnTo>
                  <a:pt x="7717159" y="0"/>
                </a:lnTo>
                <a:lnTo>
                  <a:pt x="149839" y="0"/>
                </a:lnTo>
                <a:lnTo>
                  <a:pt x="119579" y="0"/>
                </a:lnTo>
                <a:lnTo>
                  <a:pt x="0" y="129785"/>
                </a:lnTo>
                <a:lnTo>
                  <a:pt x="119579" y="259570"/>
                </a:lnTo>
                <a:lnTo>
                  <a:pt x="149839" y="259570"/>
                </a:lnTo>
                <a:lnTo>
                  <a:pt x="7717159" y="259570"/>
                </a:lnTo>
                <a:lnTo>
                  <a:pt x="7747419" y="259570"/>
                </a:lnTo>
                <a:lnTo>
                  <a:pt x="7866998" y="129785"/>
                </a:lnTo>
                <a:close/>
              </a:path>
            </a:pathLst>
          </a:custGeom>
          <a:solidFill>
            <a:srgbClr val="20C7E2"/>
          </a:solidFill>
          <a:ln>
            <a:noFill/>
          </a:ln>
          <a:effectLst>
            <a:innerShdw blurRad="139700">
              <a:srgbClr val="002060">
                <a:alpha val="1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4126878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剪去对角的矩形 24">
            <a:extLst>
              <a:ext uri="{FF2B5EF4-FFF2-40B4-BE49-F238E27FC236}">
                <a16:creationId xmlns:a16="http://schemas.microsoft.com/office/drawing/2014/main" id="{BC598D49-AC4B-A64A-A856-C2F63C8FBF18}"/>
              </a:ext>
            </a:extLst>
          </p:cNvPr>
          <p:cNvSpPr/>
          <p:nvPr/>
        </p:nvSpPr>
        <p:spPr>
          <a:xfrm>
            <a:off x="1249180" y="1485145"/>
            <a:ext cx="9693640" cy="4916775"/>
          </a:xfrm>
          <a:prstGeom prst="snip2DiagRect">
            <a:avLst>
              <a:gd name="adj1" fmla="val 0"/>
              <a:gd name="adj2" fmla="val 1118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pic>
        <p:nvPicPr>
          <p:cNvPr id="21" name="图片 20">
            <a:extLst>
              <a:ext uri="{FF2B5EF4-FFF2-40B4-BE49-F238E27FC236}">
                <a16:creationId xmlns:a16="http://schemas.microsoft.com/office/drawing/2014/main" id="{EA718393-3914-F945-B6C5-C652B698CC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138" y="383236"/>
            <a:ext cx="3382212" cy="894765"/>
          </a:xfrm>
          <a:prstGeom prst="rect">
            <a:avLst/>
          </a:prstGeom>
        </p:spPr>
      </p:pic>
      <p:sp>
        <p:nvSpPr>
          <p:cNvPr id="22" name="Untertitel 27">
            <a:extLst>
              <a:ext uri="{FF2B5EF4-FFF2-40B4-BE49-F238E27FC236}">
                <a16:creationId xmlns:a16="http://schemas.microsoft.com/office/drawing/2014/main" id="{BE9BB2CC-D4DB-5D4A-A609-598AC2ADA135}"/>
              </a:ext>
            </a:extLst>
          </p:cNvPr>
          <p:cNvSpPr txBox="1">
            <a:spLocks/>
          </p:cNvSpPr>
          <p:nvPr/>
        </p:nvSpPr>
        <p:spPr>
          <a:xfrm>
            <a:off x="1900425" y="726099"/>
            <a:ext cx="1283639"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rgbClr val="3E58ED"/>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目录</a:t>
            </a:r>
            <a:endParaRPr lang="en-US" altLang="zh-CN" sz="2000" b="1" spc="600" dirty="0">
              <a:solidFill>
                <a:srgbClr val="3E58ED"/>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3" name="Untertitel 27">
            <a:extLst>
              <a:ext uri="{FF2B5EF4-FFF2-40B4-BE49-F238E27FC236}">
                <a16:creationId xmlns:a16="http://schemas.microsoft.com/office/drawing/2014/main" id="{F9453E7C-9F2B-5045-8299-5C47C2154FFE}"/>
              </a:ext>
            </a:extLst>
          </p:cNvPr>
          <p:cNvSpPr txBox="1">
            <a:spLocks/>
          </p:cNvSpPr>
          <p:nvPr/>
        </p:nvSpPr>
        <p:spPr>
          <a:xfrm>
            <a:off x="1542162" y="692127"/>
            <a:ext cx="2000164"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目录</a:t>
            </a:r>
            <a:endParaRPr lang="en-US" altLang="zh-CN" sz="2000" b="1" spc="600"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pic>
        <p:nvPicPr>
          <p:cNvPr id="26" name="图片 25">
            <a:extLst>
              <a:ext uri="{FF2B5EF4-FFF2-40B4-BE49-F238E27FC236}">
                <a16:creationId xmlns:a16="http://schemas.microsoft.com/office/drawing/2014/main" id="{8A60A660-0D43-C04A-BDD2-E04B3AD6A7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6549" y="3522984"/>
            <a:ext cx="843011" cy="828000"/>
          </a:xfrm>
          <a:prstGeom prst="rect">
            <a:avLst/>
          </a:prstGeom>
        </p:spPr>
      </p:pic>
      <p:sp>
        <p:nvSpPr>
          <p:cNvPr id="9" name="文本框 8">
            <a:extLst>
              <a:ext uri="{FF2B5EF4-FFF2-40B4-BE49-F238E27FC236}">
                <a16:creationId xmlns:a16="http://schemas.microsoft.com/office/drawing/2014/main" id="{E8EAFD74-3A4A-6942-AA18-2E8A618D8656}"/>
              </a:ext>
            </a:extLst>
          </p:cNvPr>
          <p:cNvSpPr txBox="1"/>
          <p:nvPr/>
        </p:nvSpPr>
        <p:spPr>
          <a:xfrm>
            <a:off x="2272831" y="3243282"/>
            <a:ext cx="370367" cy="1200329"/>
          </a:xfrm>
          <a:prstGeom prst="rect">
            <a:avLst/>
          </a:prstGeom>
          <a:noFill/>
        </p:spPr>
        <p:txBody>
          <a:bodyPr wrap="square" rtlCol="0">
            <a:spAutoFit/>
          </a:bodyPr>
          <a:lstStyle/>
          <a:p>
            <a:r>
              <a:rPr kumimoji="1" lang="en-US" altLang="zh-CN" sz="7200" b="1" i="1" dirty="0">
                <a:solidFill>
                  <a:srgbClr val="FFFFFF"/>
                </a:solidFill>
                <a:effectLst>
                  <a:outerShdw dist="63500" dir="19680000" algn="tl" rotWithShape="0">
                    <a:srgbClr val="3150B1">
                      <a:alpha val="40000"/>
                    </a:srgbClr>
                  </a:outerShdw>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endParaRPr kumimoji="1" lang="zh-CN" altLang="en-US" sz="7200" b="1" i="1" dirty="0">
              <a:solidFill>
                <a:srgbClr val="FFFFFF"/>
              </a:solidFill>
              <a:effectLst>
                <a:outerShdw dist="63500" dir="19680000" algn="tl" rotWithShape="0">
                  <a:srgbClr val="3150B1">
                    <a:alpha val="40000"/>
                  </a:srgbClr>
                </a:outerShdw>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17" name="文本框 16">
            <a:extLst>
              <a:ext uri="{FF2B5EF4-FFF2-40B4-BE49-F238E27FC236}">
                <a16:creationId xmlns:a16="http://schemas.microsoft.com/office/drawing/2014/main" id="{ECD67F47-4C78-1849-8F00-4C0B8DF9FAF8}"/>
              </a:ext>
            </a:extLst>
          </p:cNvPr>
          <p:cNvSpPr txBox="1"/>
          <p:nvPr/>
        </p:nvSpPr>
        <p:spPr>
          <a:xfrm>
            <a:off x="4070963" y="3435697"/>
            <a:ext cx="5953727" cy="1015663"/>
          </a:xfrm>
          <a:prstGeom prst="rect">
            <a:avLst/>
          </a:prstGeom>
          <a:noFill/>
        </p:spPr>
        <p:txBody>
          <a:bodyPr wrap="square" rtlCol="0">
            <a:spAutoFit/>
          </a:bodyPr>
          <a:lstStyle/>
          <a:p>
            <a:pPr>
              <a:spcBef>
                <a:spcPts val="600"/>
              </a:spcBef>
              <a:spcAft>
                <a:spcPts val="1200"/>
              </a:spcAft>
              <a:buClr>
                <a:srgbClr val="FFFFFF">
                  <a:lumMod val="65000"/>
                </a:srgbClr>
              </a:buClr>
            </a:pPr>
            <a:r>
              <a:rPr lang="zh-CN" altLang="en-US" sz="6000" b="1"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行业总览</a:t>
            </a:r>
            <a:endParaRPr lang="en-US" altLang="zh-CN" sz="6000" b="1"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Tree>
    <p:extLst>
      <p:ext uri="{BB962C8B-B14F-4D97-AF65-F5344CB8AC3E}">
        <p14:creationId xmlns:p14="http://schemas.microsoft.com/office/powerpoint/2010/main" val="1919445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表 12"/>
          <p:cNvGraphicFramePr/>
          <p:nvPr/>
        </p:nvGraphicFramePr>
        <p:xfrm>
          <a:off x="339856" y="1762355"/>
          <a:ext cx="11511520" cy="2647393"/>
        </p:xfrm>
        <a:graphic>
          <a:graphicData uri="http://schemas.openxmlformats.org/drawingml/2006/chart">
            <c:chart xmlns:c="http://schemas.openxmlformats.org/drawingml/2006/chart" xmlns:r="http://schemas.openxmlformats.org/officeDocument/2006/relationships" r:id="rId3"/>
          </a:graphicData>
        </a:graphic>
      </p:graphicFrame>
      <p:sp>
        <p:nvSpPr>
          <p:cNvPr id="11" name="标题 3"/>
          <p:cNvSpPr>
            <a:spLocks noGrp="1"/>
          </p:cNvSpPr>
          <p:nvPr>
            <p:ph type="title"/>
          </p:nvPr>
        </p:nvSpPr>
        <p:spPr>
          <a:xfrm>
            <a:off x="314793" y="184239"/>
            <a:ext cx="11554731" cy="581143"/>
          </a:xfrm>
        </p:spPr>
        <p:txBody>
          <a:bodyPr anchor="t">
            <a:noAutofit/>
          </a:bodyPr>
          <a:lstStyle/>
          <a:p>
            <a:r>
              <a:rPr lang="en-US" altLang="zh-CN" sz="2800" dirty="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2800" dirty="0">
                <a:ea typeface="阿里巴巴普惠体 R" panose="00020600040101010101" pitchFamily="18" charset="-122"/>
                <a:cs typeface="阿里巴巴普惠体 R" panose="00020600040101010101" pitchFamily="18" charset="-122"/>
                <a:sym typeface="Arial" panose="020B0604020202020204" pitchFamily="34" charset="0"/>
              </a:rPr>
              <a:t>数据概览：行业整体</a:t>
            </a:r>
          </a:p>
        </p:txBody>
      </p:sp>
      <p:sp>
        <p:nvSpPr>
          <p:cNvPr id="44"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27204" y="662936"/>
            <a:ext cx="11555413" cy="674687"/>
          </a:xfrm>
        </p:spPr>
        <p:txBody>
          <a:bodyPr/>
          <a:lstStyle/>
          <a:p>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月，行业共计更新</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444</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项功能（上月</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613</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项），较上月大幅下降，主要原因是较多品牌已在劳动节和端午节节前释放了</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内容。进入</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年后，月更新量出现了明显提升，新能源汽车的快速渗透促使</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成为车企进行产品升级的常态化手段。</a:t>
            </a:r>
            <a:endPar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cxnSp>
        <p:nvCxnSpPr>
          <p:cNvPr id="19" name="直接连接符 18"/>
          <p:cNvCxnSpPr/>
          <p:nvPr/>
        </p:nvCxnSpPr>
        <p:spPr>
          <a:xfrm>
            <a:off x="8154032" y="2129997"/>
            <a:ext cx="0" cy="1615739"/>
          </a:xfrm>
          <a:prstGeom prst="line">
            <a:avLst/>
          </a:prstGeom>
          <a:ln w="28575">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499355" y="2116883"/>
            <a:ext cx="698500" cy="276999"/>
          </a:xfrm>
          <a:prstGeom prst="rect">
            <a:avLst/>
          </a:prstGeom>
          <a:noFill/>
        </p:spPr>
        <p:txBody>
          <a:bodyPr wrap="square" rtlCol="0">
            <a:spAutoFit/>
          </a:bodyPr>
          <a:lstStyle/>
          <a:p>
            <a:pPr algn="ctr"/>
            <a:r>
              <a:rPr lang="en-US" altLang="zh-CN"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endParaRPr lang="zh-CN" altLang="en-US"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1" name="文本框 20"/>
          <p:cNvSpPr txBox="1"/>
          <p:nvPr/>
        </p:nvSpPr>
        <p:spPr>
          <a:xfrm>
            <a:off x="7347212" y="2116883"/>
            <a:ext cx="698500" cy="276999"/>
          </a:xfrm>
          <a:prstGeom prst="rect">
            <a:avLst/>
          </a:prstGeom>
          <a:noFill/>
        </p:spPr>
        <p:txBody>
          <a:bodyPr wrap="square" rtlCol="0">
            <a:spAutoFit/>
          </a:bodyPr>
          <a:lstStyle/>
          <a:p>
            <a:pPr algn="ctr"/>
            <a:r>
              <a:rPr lang="en-US" altLang="zh-CN"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2023</a:t>
            </a:r>
            <a:endParaRPr lang="zh-CN" altLang="en-US"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graphicFrame>
        <p:nvGraphicFramePr>
          <p:cNvPr id="24" name="Chart 38">
            <a:extLst>
              <a:ext uri="{FF2B5EF4-FFF2-40B4-BE49-F238E27FC236}">
                <a16:creationId xmlns:a16="http://schemas.microsoft.com/office/drawing/2014/main" id="{1858FDAE-75AE-E346-8D1F-566D566C2E73}"/>
              </a:ext>
            </a:extLst>
          </p:cNvPr>
          <p:cNvGraphicFramePr/>
          <p:nvPr/>
        </p:nvGraphicFramePr>
        <p:xfrm>
          <a:off x="255427" y="5262986"/>
          <a:ext cx="2942800" cy="1455929"/>
        </p:xfrm>
        <a:graphic>
          <a:graphicData uri="http://schemas.openxmlformats.org/drawingml/2006/chart">
            <c:chart xmlns:c="http://schemas.openxmlformats.org/drawingml/2006/chart" xmlns:r="http://schemas.openxmlformats.org/officeDocument/2006/relationships" r:id="rId4"/>
          </a:graphicData>
        </a:graphic>
      </p:graphicFrame>
      <p:cxnSp>
        <p:nvCxnSpPr>
          <p:cNvPr id="36" name="直接连接符 35"/>
          <p:cNvCxnSpPr/>
          <p:nvPr/>
        </p:nvCxnSpPr>
        <p:spPr>
          <a:xfrm>
            <a:off x="3705726" y="4763667"/>
            <a:ext cx="0" cy="180000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93043" y="4409748"/>
            <a:ext cx="11517184" cy="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a:xfrm>
            <a:off x="11851375" y="6664657"/>
            <a:ext cx="340660" cy="195731"/>
          </a:xfrm>
        </p:spPr>
        <p:txBody>
          <a:bodyPr/>
          <a:lstStyle/>
          <a:p>
            <a:fld id="{04764C24-7E44-40E7-A540-72BB39868355}" type="slidenum">
              <a:rPr lang="zh-CN" altLang="en-US" smtClean="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rPr>
              <a:pPr/>
              <a:t>3</a:t>
            </a:fld>
            <a:endParaRPr lang="zh-CN" altLang="en-US" dirty="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endParaRPr>
          </a:p>
        </p:txBody>
      </p:sp>
      <p:graphicFrame>
        <p:nvGraphicFramePr>
          <p:cNvPr id="17" name="Chart 18">
            <a:extLst>
              <a:ext uri="{FF2B5EF4-FFF2-40B4-BE49-F238E27FC236}">
                <a16:creationId xmlns:a16="http://schemas.microsoft.com/office/drawing/2014/main" id="{68AA83EE-2B9C-5249-9F15-FCC7A54F3FD0}"/>
              </a:ext>
            </a:extLst>
          </p:cNvPr>
          <p:cNvGraphicFramePr/>
          <p:nvPr>
            <p:extLst>
              <p:ext uri="{D42A27DB-BD31-4B8C-83A1-F6EECF244321}">
                <p14:modId xmlns:p14="http://schemas.microsoft.com/office/powerpoint/2010/main" val="153840660"/>
              </p:ext>
            </p:extLst>
          </p:nvPr>
        </p:nvGraphicFramePr>
        <p:xfrm>
          <a:off x="4013907" y="5136256"/>
          <a:ext cx="8178127" cy="1658913"/>
        </p:xfrm>
        <a:graphic>
          <a:graphicData uri="http://schemas.openxmlformats.org/drawingml/2006/chart">
            <c:chart xmlns:c="http://schemas.openxmlformats.org/drawingml/2006/chart" xmlns:r="http://schemas.openxmlformats.org/officeDocument/2006/relationships" r:id="rId5"/>
          </a:graphicData>
        </a:graphic>
      </p:graphicFrame>
      <p:sp>
        <p:nvSpPr>
          <p:cNvPr id="23" name="矩形 22"/>
          <p:cNvSpPr/>
          <p:nvPr/>
        </p:nvSpPr>
        <p:spPr>
          <a:xfrm>
            <a:off x="3556300" y="1441952"/>
            <a:ext cx="458487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2023</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大类统计</a:t>
            </a:r>
          </a:p>
        </p:txBody>
      </p:sp>
      <p:sp>
        <p:nvSpPr>
          <p:cNvPr id="28" name="矩形 27"/>
          <p:cNvSpPr/>
          <p:nvPr/>
        </p:nvSpPr>
        <p:spPr>
          <a:xfrm>
            <a:off x="4213225" y="4763667"/>
            <a:ext cx="7433343" cy="298739"/>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中类统计</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-TOP20</a:t>
            </a:r>
            <a:endPar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9" name="文本框 28"/>
          <p:cNvSpPr txBox="1"/>
          <p:nvPr/>
        </p:nvSpPr>
        <p:spPr>
          <a:xfrm>
            <a:off x="2" y="5136256"/>
            <a:ext cx="3705726" cy="276999"/>
          </a:xfrm>
          <a:prstGeom prst="rect">
            <a:avLst/>
          </a:prstGeom>
          <a:noFill/>
        </p:spPr>
        <p:txBody>
          <a:bodyPr wrap="square" rtlCol="0">
            <a:spAutoFit/>
          </a:bodyPr>
          <a:lstStyle/>
          <a:p>
            <a:pPr algn="ct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r>
              <a:rPr lang="en-US" altLang="zh-CN"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Base=444</a:t>
            </a: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项）</a:t>
            </a:r>
          </a:p>
        </p:txBody>
      </p:sp>
      <p:sp>
        <p:nvSpPr>
          <p:cNvPr id="30" name="矩形 29"/>
          <p:cNvSpPr/>
          <p:nvPr/>
        </p:nvSpPr>
        <p:spPr>
          <a:xfrm>
            <a:off x="339856" y="4754311"/>
            <a:ext cx="3365871" cy="308095"/>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升级类型</a:t>
            </a:r>
          </a:p>
        </p:txBody>
      </p:sp>
      <p:pic>
        <p:nvPicPr>
          <p:cNvPr id="18" name="图片 17"/>
          <p:cNvPicPr>
            <a:picLocks noChangeAspect="1"/>
          </p:cNvPicPr>
          <p:nvPr/>
        </p:nvPicPr>
        <p:blipFill>
          <a:blip r:embed="rId6"/>
          <a:stretch>
            <a:fillRect/>
          </a:stretch>
        </p:blipFill>
        <p:spPr>
          <a:xfrm>
            <a:off x="10046344" y="37879"/>
            <a:ext cx="2085975" cy="657225"/>
          </a:xfrm>
          <a:prstGeom prst="rect">
            <a:avLst/>
          </a:prstGeom>
        </p:spPr>
      </p:pic>
    </p:spTree>
    <p:extLst>
      <p:ext uri="{BB962C8B-B14F-4D97-AF65-F5344CB8AC3E}">
        <p14:creationId xmlns:p14="http://schemas.microsoft.com/office/powerpoint/2010/main" val="603208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表 12"/>
          <p:cNvGraphicFramePr/>
          <p:nvPr/>
        </p:nvGraphicFramePr>
        <p:xfrm>
          <a:off x="339856" y="1762355"/>
          <a:ext cx="11511520" cy="2647393"/>
        </p:xfrm>
        <a:graphic>
          <a:graphicData uri="http://schemas.openxmlformats.org/drawingml/2006/chart">
            <c:chart xmlns:c="http://schemas.openxmlformats.org/drawingml/2006/chart" xmlns:r="http://schemas.openxmlformats.org/officeDocument/2006/relationships" r:id="rId3"/>
          </a:graphicData>
        </a:graphic>
      </p:graphicFrame>
      <p:sp>
        <p:nvSpPr>
          <p:cNvPr id="11" name="标题 3"/>
          <p:cNvSpPr>
            <a:spLocks noGrp="1"/>
          </p:cNvSpPr>
          <p:nvPr>
            <p:ph type="title"/>
          </p:nvPr>
        </p:nvSpPr>
        <p:spPr>
          <a:xfrm>
            <a:off x="314793" y="184239"/>
            <a:ext cx="11554731" cy="581143"/>
          </a:xfrm>
        </p:spPr>
        <p:txBody>
          <a:bodyPr anchor="t">
            <a:noAutofit/>
          </a:bodyPr>
          <a:lstStyle/>
          <a:p>
            <a:r>
              <a:rPr lang="en-US" altLang="zh-CN" sz="2800" dirty="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2800" dirty="0">
                <a:ea typeface="阿里巴巴普惠体 R" panose="00020600040101010101" pitchFamily="18" charset="-122"/>
                <a:cs typeface="阿里巴巴普惠体 R" panose="00020600040101010101" pitchFamily="18" charset="-122"/>
                <a:sym typeface="Arial" panose="020B0604020202020204" pitchFamily="34" charset="0"/>
              </a:rPr>
              <a:t>数据概览：新势力</a:t>
            </a:r>
          </a:p>
        </p:txBody>
      </p:sp>
      <p:sp>
        <p:nvSpPr>
          <p:cNvPr id="44"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27204" y="662936"/>
            <a:ext cx="11555413" cy="674687"/>
          </a:xfrm>
        </p:spPr>
        <p:txBody>
          <a:bodyPr/>
          <a:lstStyle/>
          <a:p>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月，行业共计更新</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253</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项功能（上月</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260</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项），与上月基本持平。从上半年的数据来看，智能驾驶俨然成为了头号发力点，相比</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2023</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年升级量有了明显上升。</a:t>
            </a:r>
            <a:endPar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cxnSp>
        <p:nvCxnSpPr>
          <p:cNvPr id="19" name="直接连接符 18"/>
          <p:cNvCxnSpPr/>
          <p:nvPr/>
        </p:nvCxnSpPr>
        <p:spPr>
          <a:xfrm>
            <a:off x="8154032" y="1874520"/>
            <a:ext cx="0" cy="1871216"/>
          </a:xfrm>
          <a:prstGeom prst="line">
            <a:avLst/>
          </a:prstGeom>
          <a:ln w="28575">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499355" y="1831133"/>
            <a:ext cx="698500" cy="276999"/>
          </a:xfrm>
          <a:prstGeom prst="rect">
            <a:avLst/>
          </a:prstGeom>
          <a:noFill/>
        </p:spPr>
        <p:txBody>
          <a:bodyPr wrap="square" rtlCol="0">
            <a:spAutoFit/>
          </a:bodyPr>
          <a:lstStyle/>
          <a:p>
            <a:pPr algn="ctr"/>
            <a:r>
              <a:rPr lang="en-US" altLang="zh-CN"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endParaRPr lang="zh-CN" altLang="en-US"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1" name="文本框 20"/>
          <p:cNvSpPr txBox="1"/>
          <p:nvPr/>
        </p:nvSpPr>
        <p:spPr>
          <a:xfrm>
            <a:off x="7347212" y="1831133"/>
            <a:ext cx="698500" cy="276999"/>
          </a:xfrm>
          <a:prstGeom prst="rect">
            <a:avLst/>
          </a:prstGeom>
          <a:noFill/>
        </p:spPr>
        <p:txBody>
          <a:bodyPr wrap="square" rtlCol="0">
            <a:spAutoFit/>
          </a:bodyPr>
          <a:lstStyle/>
          <a:p>
            <a:pPr algn="ctr"/>
            <a:r>
              <a:rPr lang="en-US" altLang="zh-CN"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2023</a:t>
            </a:r>
            <a:endParaRPr lang="zh-CN" altLang="en-US"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graphicFrame>
        <p:nvGraphicFramePr>
          <p:cNvPr id="24" name="Chart 38">
            <a:extLst>
              <a:ext uri="{FF2B5EF4-FFF2-40B4-BE49-F238E27FC236}">
                <a16:creationId xmlns:a16="http://schemas.microsoft.com/office/drawing/2014/main" id="{1858FDAE-75AE-E346-8D1F-566D566C2E73}"/>
              </a:ext>
            </a:extLst>
          </p:cNvPr>
          <p:cNvGraphicFramePr/>
          <p:nvPr/>
        </p:nvGraphicFramePr>
        <p:xfrm>
          <a:off x="255427" y="5262986"/>
          <a:ext cx="2942800" cy="1455929"/>
        </p:xfrm>
        <a:graphic>
          <a:graphicData uri="http://schemas.openxmlformats.org/drawingml/2006/chart">
            <c:chart xmlns:c="http://schemas.openxmlformats.org/drawingml/2006/chart" xmlns:r="http://schemas.openxmlformats.org/officeDocument/2006/relationships" r:id="rId4"/>
          </a:graphicData>
        </a:graphic>
      </p:graphicFrame>
      <p:cxnSp>
        <p:nvCxnSpPr>
          <p:cNvPr id="36" name="直接连接符 35"/>
          <p:cNvCxnSpPr/>
          <p:nvPr/>
        </p:nvCxnSpPr>
        <p:spPr>
          <a:xfrm>
            <a:off x="3705726" y="4763667"/>
            <a:ext cx="0" cy="180000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a:xfrm>
            <a:off x="11851375" y="6664657"/>
            <a:ext cx="340660" cy="195731"/>
          </a:xfrm>
        </p:spPr>
        <p:txBody>
          <a:bodyPr/>
          <a:lstStyle/>
          <a:p>
            <a:fld id="{04764C24-7E44-40E7-A540-72BB39868355}" type="slidenum">
              <a:rPr lang="zh-CN" altLang="en-US" smtClean="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rPr>
              <a:pPr/>
              <a:t>4</a:t>
            </a:fld>
            <a:endParaRPr lang="zh-CN" altLang="en-US" dirty="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endParaRPr>
          </a:p>
        </p:txBody>
      </p:sp>
      <p:graphicFrame>
        <p:nvGraphicFramePr>
          <p:cNvPr id="17" name="Chart 18">
            <a:extLst>
              <a:ext uri="{FF2B5EF4-FFF2-40B4-BE49-F238E27FC236}">
                <a16:creationId xmlns:a16="http://schemas.microsoft.com/office/drawing/2014/main" id="{68AA83EE-2B9C-5249-9F15-FCC7A54F3FD0}"/>
              </a:ext>
            </a:extLst>
          </p:cNvPr>
          <p:cNvGraphicFramePr/>
          <p:nvPr>
            <p:extLst>
              <p:ext uri="{D42A27DB-BD31-4B8C-83A1-F6EECF244321}">
                <p14:modId xmlns:p14="http://schemas.microsoft.com/office/powerpoint/2010/main" val="4057399033"/>
              </p:ext>
            </p:extLst>
          </p:nvPr>
        </p:nvGraphicFramePr>
        <p:xfrm>
          <a:off x="4013907" y="5136256"/>
          <a:ext cx="8078009" cy="1658913"/>
        </p:xfrm>
        <a:graphic>
          <a:graphicData uri="http://schemas.openxmlformats.org/drawingml/2006/chart">
            <c:chart xmlns:c="http://schemas.openxmlformats.org/drawingml/2006/chart" xmlns:r="http://schemas.openxmlformats.org/officeDocument/2006/relationships" r:id="rId5"/>
          </a:graphicData>
        </a:graphic>
      </p:graphicFrame>
      <p:sp>
        <p:nvSpPr>
          <p:cNvPr id="23" name="矩形 22"/>
          <p:cNvSpPr/>
          <p:nvPr/>
        </p:nvSpPr>
        <p:spPr>
          <a:xfrm>
            <a:off x="3556300" y="1441952"/>
            <a:ext cx="458487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2023</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大类统计</a:t>
            </a:r>
          </a:p>
        </p:txBody>
      </p:sp>
      <p:sp>
        <p:nvSpPr>
          <p:cNvPr id="28" name="矩形 27"/>
          <p:cNvSpPr/>
          <p:nvPr/>
        </p:nvSpPr>
        <p:spPr>
          <a:xfrm>
            <a:off x="4213225" y="4763667"/>
            <a:ext cx="7433343" cy="298739"/>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中类统计</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-TOP20</a:t>
            </a:r>
            <a:endPar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9" name="文本框 28"/>
          <p:cNvSpPr txBox="1"/>
          <p:nvPr/>
        </p:nvSpPr>
        <p:spPr>
          <a:xfrm>
            <a:off x="2" y="5136256"/>
            <a:ext cx="3705726" cy="276999"/>
          </a:xfrm>
          <a:prstGeom prst="rect">
            <a:avLst/>
          </a:prstGeom>
          <a:noFill/>
        </p:spPr>
        <p:txBody>
          <a:bodyPr wrap="square" rtlCol="0">
            <a:spAutoFit/>
          </a:bodyPr>
          <a:lstStyle/>
          <a:p>
            <a:pPr algn="ct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r>
              <a:rPr lang="en-US" altLang="zh-CN"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Base=253</a:t>
            </a: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项）</a:t>
            </a:r>
          </a:p>
        </p:txBody>
      </p:sp>
      <p:sp>
        <p:nvSpPr>
          <p:cNvPr id="30" name="矩形 29"/>
          <p:cNvSpPr/>
          <p:nvPr/>
        </p:nvSpPr>
        <p:spPr>
          <a:xfrm>
            <a:off x="339856" y="4754311"/>
            <a:ext cx="3365871" cy="308095"/>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升级类型</a:t>
            </a:r>
          </a:p>
        </p:txBody>
      </p:sp>
      <p:cxnSp>
        <p:nvCxnSpPr>
          <p:cNvPr id="18" name="直接连接符 17"/>
          <p:cNvCxnSpPr/>
          <p:nvPr/>
        </p:nvCxnSpPr>
        <p:spPr>
          <a:xfrm flipH="1">
            <a:off x="293043" y="4409748"/>
            <a:ext cx="11517184" cy="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a:blip r:embed="rId6"/>
          <a:stretch>
            <a:fillRect/>
          </a:stretch>
        </p:blipFill>
        <p:spPr>
          <a:xfrm>
            <a:off x="10046344" y="37879"/>
            <a:ext cx="2085975" cy="657225"/>
          </a:xfrm>
          <a:prstGeom prst="rect">
            <a:avLst/>
          </a:prstGeom>
        </p:spPr>
      </p:pic>
    </p:spTree>
    <p:extLst>
      <p:ext uri="{BB962C8B-B14F-4D97-AF65-F5344CB8AC3E}">
        <p14:creationId xmlns:p14="http://schemas.microsoft.com/office/powerpoint/2010/main" val="33745621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表 12"/>
          <p:cNvGraphicFramePr/>
          <p:nvPr/>
        </p:nvGraphicFramePr>
        <p:xfrm>
          <a:off x="339856" y="1762355"/>
          <a:ext cx="11511520" cy="2647393"/>
        </p:xfrm>
        <a:graphic>
          <a:graphicData uri="http://schemas.openxmlformats.org/drawingml/2006/chart">
            <c:chart xmlns:c="http://schemas.openxmlformats.org/drawingml/2006/chart" xmlns:r="http://schemas.openxmlformats.org/officeDocument/2006/relationships" r:id="rId3"/>
          </a:graphicData>
        </a:graphic>
      </p:graphicFrame>
      <p:sp>
        <p:nvSpPr>
          <p:cNvPr id="11" name="标题 3"/>
          <p:cNvSpPr>
            <a:spLocks noGrp="1"/>
          </p:cNvSpPr>
          <p:nvPr>
            <p:ph type="title"/>
          </p:nvPr>
        </p:nvSpPr>
        <p:spPr>
          <a:xfrm>
            <a:off x="314793" y="184239"/>
            <a:ext cx="11554731" cy="581143"/>
          </a:xfrm>
        </p:spPr>
        <p:txBody>
          <a:bodyPr anchor="t">
            <a:noAutofit/>
          </a:bodyPr>
          <a:lstStyle/>
          <a:p>
            <a:r>
              <a:rPr lang="en-US" altLang="zh-CN" sz="2800" dirty="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2800" dirty="0">
                <a:ea typeface="阿里巴巴普惠体 R" panose="00020600040101010101" pitchFamily="18" charset="-122"/>
                <a:cs typeface="阿里巴巴普惠体 R" panose="00020600040101010101" pitchFamily="18" charset="-122"/>
                <a:sym typeface="Arial" panose="020B0604020202020204" pitchFamily="34" charset="0"/>
              </a:rPr>
              <a:t>数据概览：自主</a:t>
            </a:r>
          </a:p>
        </p:txBody>
      </p:sp>
      <p:sp>
        <p:nvSpPr>
          <p:cNvPr id="44"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27204" y="662936"/>
            <a:ext cx="11555413" cy="674687"/>
          </a:xfrm>
        </p:spPr>
        <p:txBody>
          <a:bodyPr/>
          <a:lstStyle/>
          <a:p>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月，行业共计更新</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146</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项功能（上月</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315</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项），相较上月有所下降。进入</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年，自主品牌在产品升级方面明显发力，背后的原因是自主品牌加速布局新能源市场，不断丰富产品图谱。</a:t>
            </a:r>
            <a:endPar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cxnSp>
        <p:nvCxnSpPr>
          <p:cNvPr id="19" name="直接连接符 18"/>
          <p:cNvCxnSpPr/>
          <p:nvPr/>
        </p:nvCxnSpPr>
        <p:spPr>
          <a:xfrm>
            <a:off x="8154032" y="1874520"/>
            <a:ext cx="0" cy="1871216"/>
          </a:xfrm>
          <a:prstGeom prst="line">
            <a:avLst/>
          </a:prstGeom>
          <a:ln w="28575">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499355" y="1831133"/>
            <a:ext cx="698500" cy="276999"/>
          </a:xfrm>
          <a:prstGeom prst="rect">
            <a:avLst/>
          </a:prstGeom>
          <a:noFill/>
        </p:spPr>
        <p:txBody>
          <a:bodyPr wrap="square" rtlCol="0">
            <a:spAutoFit/>
          </a:bodyPr>
          <a:lstStyle/>
          <a:p>
            <a:pPr algn="ctr"/>
            <a:r>
              <a:rPr lang="en-US" altLang="zh-CN"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endParaRPr lang="zh-CN" altLang="en-US"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1" name="文本框 20"/>
          <p:cNvSpPr txBox="1"/>
          <p:nvPr/>
        </p:nvSpPr>
        <p:spPr>
          <a:xfrm>
            <a:off x="7347212" y="1831133"/>
            <a:ext cx="698500" cy="276999"/>
          </a:xfrm>
          <a:prstGeom prst="rect">
            <a:avLst/>
          </a:prstGeom>
          <a:noFill/>
        </p:spPr>
        <p:txBody>
          <a:bodyPr wrap="square" rtlCol="0">
            <a:spAutoFit/>
          </a:bodyPr>
          <a:lstStyle/>
          <a:p>
            <a:pPr algn="ctr"/>
            <a:r>
              <a:rPr lang="en-US" altLang="zh-CN"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2023</a:t>
            </a:r>
            <a:endParaRPr lang="zh-CN" altLang="en-US"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graphicFrame>
        <p:nvGraphicFramePr>
          <p:cNvPr id="24" name="Chart 38">
            <a:extLst>
              <a:ext uri="{FF2B5EF4-FFF2-40B4-BE49-F238E27FC236}">
                <a16:creationId xmlns:a16="http://schemas.microsoft.com/office/drawing/2014/main" id="{1858FDAE-75AE-E346-8D1F-566D566C2E73}"/>
              </a:ext>
            </a:extLst>
          </p:cNvPr>
          <p:cNvGraphicFramePr/>
          <p:nvPr/>
        </p:nvGraphicFramePr>
        <p:xfrm>
          <a:off x="255427" y="5262986"/>
          <a:ext cx="2942800" cy="1455929"/>
        </p:xfrm>
        <a:graphic>
          <a:graphicData uri="http://schemas.openxmlformats.org/drawingml/2006/chart">
            <c:chart xmlns:c="http://schemas.openxmlformats.org/drawingml/2006/chart" xmlns:r="http://schemas.openxmlformats.org/officeDocument/2006/relationships" r:id="rId4"/>
          </a:graphicData>
        </a:graphic>
      </p:graphicFrame>
      <p:cxnSp>
        <p:nvCxnSpPr>
          <p:cNvPr id="36" name="直接连接符 35"/>
          <p:cNvCxnSpPr/>
          <p:nvPr/>
        </p:nvCxnSpPr>
        <p:spPr>
          <a:xfrm>
            <a:off x="3705726" y="4763667"/>
            <a:ext cx="0" cy="180000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a:xfrm>
            <a:off x="11851375" y="6664657"/>
            <a:ext cx="340660" cy="195731"/>
          </a:xfrm>
        </p:spPr>
        <p:txBody>
          <a:bodyPr/>
          <a:lstStyle/>
          <a:p>
            <a:fld id="{04764C24-7E44-40E7-A540-72BB39868355}" type="slidenum">
              <a:rPr lang="zh-CN" altLang="en-US" smtClean="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rPr>
              <a:pPr/>
              <a:t>5</a:t>
            </a:fld>
            <a:endParaRPr lang="zh-CN" altLang="en-US" dirty="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endParaRPr>
          </a:p>
        </p:txBody>
      </p:sp>
      <p:graphicFrame>
        <p:nvGraphicFramePr>
          <p:cNvPr id="17" name="Chart 18">
            <a:extLst>
              <a:ext uri="{FF2B5EF4-FFF2-40B4-BE49-F238E27FC236}">
                <a16:creationId xmlns:a16="http://schemas.microsoft.com/office/drawing/2014/main" id="{68AA83EE-2B9C-5249-9F15-FCC7A54F3FD0}"/>
              </a:ext>
            </a:extLst>
          </p:cNvPr>
          <p:cNvGraphicFramePr/>
          <p:nvPr>
            <p:extLst>
              <p:ext uri="{D42A27DB-BD31-4B8C-83A1-F6EECF244321}">
                <p14:modId xmlns:p14="http://schemas.microsoft.com/office/powerpoint/2010/main" val="3100982320"/>
              </p:ext>
            </p:extLst>
          </p:nvPr>
        </p:nvGraphicFramePr>
        <p:xfrm>
          <a:off x="4013907" y="5136256"/>
          <a:ext cx="8178093" cy="1658913"/>
        </p:xfrm>
        <a:graphic>
          <a:graphicData uri="http://schemas.openxmlformats.org/drawingml/2006/chart">
            <c:chart xmlns:c="http://schemas.openxmlformats.org/drawingml/2006/chart" xmlns:r="http://schemas.openxmlformats.org/officeDocument/2006/relationships" r:id="rId5"/>
          </a:graphicData>
        </a:graphic>
      </p:graphicFrame>
      <p:sp>
        <p:nvSpPr>
          <p:cNvPr id="23" name="矩形 22"/>
          <p:cNvSpPr/>
          <p:nvPr/>
        </p:nvSpPr>
        <p:spPr>
          <a:xfrm>
            <a:off x="3556300" y="1441952"/>
            <a:ext cx="458487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2023</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大类统计</a:t>
            </a:r>
          </a:p>
        </p:txBody>
      </p:sp>
      <p:sp>
        <p:nvSpPr>
          <p:cNvPr id="28" name="矩形 27"/>
          <p:cNvSpPr/>
          <p:nvPr/>
        </p:nvSpPr>
        <p:spPr>
          <a:xfrm>
            <a:off x="4213225" y="4763667"/>
            <a:ext cx="7433343" cy="298739"/>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中类统计</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-TOP20</a:t>
            </a:r>
            <a:endPar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9" name="文本框 28"/>
          <p:cNvSpPr txBox="1"/>
          <p:nvPr/>
        </p:nvSpPr>
        <p:spPr>
          <a:xfrm>
            <a:off x="2" y="5136256"/>
            <a:ext cx="3705726" cy="276999"/>
          </a:xfrm>
          <a:prstGeom prst="rect">
            <a:avLst/>
          </a:prstGeom>
          <a:noFill/>
        </p:spPr>
        <p:txBody>
          <a:bodyPr wrap="square" rtlCol="0">
            <a:spAutoFit/>
          </a:bodyPr>
          <a:lstStyle/>
          <a:p>
            <a:pPr algn="ct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r>
              <a:rPr lang="en-US" altLang="zh-CN"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Base=146</a:t>
            </a: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项）</a:t>
            </a:r>
          </a:p>
        </p:txBody>
      </p:sp>
      <p:sp>
        <p:nvSpPr>
          <p:cNvPr id="30" name="矩形 29"/>
          <p:cNvSpPr/>
          <p:nvPr/>
        </p:nvSpPr>
        <p:spPr>
          <a:xfrm>
            <a:off x="339856" y="4754311"/>
            <a:ext cx="3365871" cy="308095"/>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升级类型</a:t>
            </a:r>
          </a:p>
        </p:txBody>
      </p:sp>
      <p:cxnSp>
        <p:nvCxnSpPr>
          <p:cNvPr id="18" name="直接连接符 17"/>
          <p:cNvCxnSpPr/>
          <p:nvPr/>
        </p:nvCxnSpPr>
        <p:spPr>
          <a:xfrm flipH="1">
            <a:off x="255427" y="4409748"/>
            <a:ext cx="11517184" cy="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a:blip r:embed="rId6"/>
          <a:stretch>
            <a:fillRect/>
          </a:stretch>
        </p:blipFill>
        <p:spPr>
          <a:xfrm>
            <a:off x="10046344" y="37879"/>
            <a:ext cx="2085975" cy="657225"/>
          </a:xfrm>
          <a:prstGeom prst="rect">
            <a:avLst/>
          </a:prstGeom>
        </p:spPr>
      </p:pic>
    </p:spTree>
    <p:extLst>
      <p:ext uri="{BB962C8B-B14F-4D97-AF65-F5344CB8AC3E}">
        <p14:creationId xmlns:p14="http://schemas.microsoft.com/office/powerpoint/2010/main" val="4015077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表 12"/>
          <p:cNvGraphicFramePr/>
          <p:nvPr/>
        </p:nvGraphicFramePr>
        <p:xfrm>
          <a:off x="339856" y="1762355"/>
          <a:ext cx="11511520" cy="2647393"/>
        </p:xfrm>
        <a:graphic>
          <a:graphicData uri="http://schemas.openxmlformats.org/drawingml/2006/chart">
            <c:chart xmlns:c="http://schemas.openxmlformats.org/drawingml/2006/chart" xmlns:r="http://schemas.openxmlformats.org/officeDocument/2006/relationships" r:id="rId3"/>
          </a:graphicData>
        </a:graphic>
      </p:graphicFrame>
      <p:sp>
        <p:nvSpPr>
          <p:cNvPr id="11" name="标题 3"/>
          <p:cNvSpPr>
            <a:spLocks noGrp="1"/>
          </p:cNvSpPr>
          <p:nvPr>
            <p:ph type="title"/>
          </p:nvPr>
        </p:nvSpPr>
        <p:spPr>
          <a:xfrm>
            <a:off x="314793" y="184239"/>
            <a:ext cx="11554731" cy="581143"/>
          </a:xfrm>
        </p:spPr>
        <p:txBody>
          <a:bodyPr anchor="t">
            <a:noAutofit/>
          </a:bodyPr>
          <a:lstStyle/>
          <a:p>
            <a:r>
              <a:rPr lang="en-US" altLang="zh-CN" sz="2800" dirty="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2800" dirty="0">
                <a:ea typeface="阿里巴巴普惠体 R" panose="00020600040101010101" pitchFamily="18" charset="-122"/>
                <a:cs typeface="阿里巴巴普惠体 R" panose="00020600040101010101" pitchFamily="18" charset="-122"/>
                <a:sym typeface="Arial" panose="020B0604020202020204" pitchFamily="34" charset="0"/>
              </a:rPr>
              <a:t>数据概览：合资</a:t>
            </a:r>
            <a:r>
              <a:rPr lang="en-US" altLang="zh-CN" sz="2800" dirty="0">
                <a:ea typeface="阿里巴巴普惠体 R" panose="00020600040101010101" pitchFamily="18" charset="-122"/>
                <a:cs typeface="阿里巴巴普惠体 R" panose="00020600040101010101" pitchFamily="18" charset="-122"/>
                <a:sym typeface="Arial" panose="020B0604020202020204" pitchFamily="34" charset="0"/>
              </a:rPr>
              <a:t>&amp;</a:t>
            </a:r>
            <a:r>
              <a:rPr lang="zh-CN" altLang="en-US" sz="2800" dirty="0">
                <a:ea typeface="阿里巴巴普惠体 R" panose="00020600040101010101" pitchFamily="18" charset="-122"/>
                <a:cs typeface="阿里巴巴普惠体 R" panose="00020600040101010101" pitchFamily="18" charset="-122"/>
                <a:sym typeface="Arial" panose="020B0604020202020204" pitchFamily="34" charset="0"/>
              </a:rPr>
              <a:t>豪华</a:t>
            </a:r>
          </a:p>
        </p:txBody>
      </p:sp>
      <p:sp>
        <p:nvSpPr>
          <p:cNvPr id="44" name="内容占位符 43">
            <a:extLst>
              <a:ext uri="{FF2B5EF4-FFF2-40B4-BE49-F238E27FC236}">
                <a16:creationId xmlns:a16="http://schemas.microsoft.com/office/drawing/2014/main" id="{E98A1CEE-6CB1-BB40-B5CB-FFEA3DEB6927}"/>
              </a:ext>
            </a:extLst>
          </p:cNvPr>
          <p:cNvSpPr>
            <a:spLocks noGrp="1"/>
          </p:cNvSpPr>
          <p:nvPr>
            <p:ph sz="quarter" idx="12"/>
          </p:nvPr>
        </p:nvSpPr>
        <p:spPr>
          <a:xfrm>
            <a:off x="327204" y="662936"/>
            <a:ext cx="11555413" cy="674687"/>
          </a:xfrm>
        </p:spPr>
        <p:txBody>
          <a:bodyPr/>
          <a:lstStyle/>
          <a:p>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纵观近两年，合资和豪华品牌对于</a:t>
            </a:r>
            <a:r>
              <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的投入非常有限，反映了合资和豪华品牌对于布局新能源市场以及发展智能网联技术仍然保持谨慎的态度。</a:t>
            </a:r>
            <a:endParaRPr lang="en-US" altLang="zh-CN" dirty="0">
              <a:solidFill>
                <a:schemeClr val="tx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cxnSp>
        <p:nvCxnSpPr>
          <p:cNvPr id="19" name="直接连接符 18"/>
          <p:cNvCxnSpPr/>
          <p:nvPr/>
        </p:nvCxnSpPr>
        <p:spPr>
          <a:xfrm>
            <a:off x="8154032" y="1874520"/>
            <a:ext cx="0" cy="1871216"/>
          </a:xfrm>
          <a:prstGeom prst="line">
            <a:avLst/>
          </a:prstGeom>
          <a:ln w="28575">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499355" y="1831133"/>
            <a:ext cx="698500" cy="276999"/>
          </a:xfrm>
          <a:prstGeom prst="rect">
            <a:avLst/>
          </a:prstGeom>
          <a:noFill/>
        </p:spPr>
        <p:txBody>
          <a:bodyPr wrap="square" rtlCol="0">
            <a:spAutoFit/>
          </a:bodyPr>
          <a:lstStyle/>
          <a:p>
            <a:pPr algn="ctr"/>
            <a:r>
              <a:rPr lang="en-US" altLang="zh-CN"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endParaRPr lang="zh-CN" altLang="en-US"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1" name="文本框 20"/>
          <p:cNvSpPr txBox="1"/>
          <p:nvPr/>
        </p:nvSpPr>
        <p:spPr>
          <a:xfrm>
            <a:off x="7347212" y="1831133"/>
            <a:ext cx="698500" cy="276999"/>
          </a:xfrm>
          <a:prstGeom prst="rect">
            <a:avLst/>
          </a:prstGeom>
          <a:noFill/>
        </p:spPr>
        <p:txBody>
          <a:bodyPr wrap="square" rtlCol="0">
            <a:spAutoFit/>
          </a:bodyPr>
          <a:lstStyle/>
          <a:p>
            <a:pPr algn="ctr"/>
            <a:r>
              <a:rPr lang="en-US" altLang="zh-CN"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2023</a:t>
            </a:r>
            <a:endParaRPr lang="zh-CN" altLang="en-US" sz="1200" b="1" dirty="0">
              <a:solidFill>
                <a:srgbClr val="00B0F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graphicFrame>
        <p:nvGraphicFramePr>
          <p:cNvPr id="24" name="Chart 38">
            <a:extLst>
              <a:ext uri="{FF2B5EF4-FFF2-40B4-BE49-F238E27FC236}">
                <a16:creationId xmlns:a16="http://schemas.microsoft.com/office/drawing/2014/main" id="{1858FDAE-75AE-E346-8D1F-566D566C2E73}"/>
              </a:ext>
            </a:extLst>
          </p:cNvPr>
          <p:cNvGraphicFramePr/>
          <p:nvPr/>
        </p:nvGraphicFramePr>
        <p:xfrm>
          <a:off x="255427" y="5262986"/>
          <a:ext cx="2942800" cy="1455929"/>
        </p:xfrm>
        <a:graphic>
          <a:graphicData uri="http://schemas.openxmlformats.org/drawingml/2006/chart">
            <c:chart xmlns:c="http://schemas.openxmlformats.org/drawingml/2006/chart" xmlns:r="http://schemas.openxmlformats.org/officeDocument/2006/relationships" r:id="rId4"/>
          </a:graphicData>
        </a:graphic>
      </p:graphicFrame>
      <p:cxnSp>
        <p:nvCxnSpPr>
          <p:cNvPr id="36" name="直接连接符 35"/>
          <p:cNvCxnSpPr/>
          <p:nvPr/>
        </p:nvCxnSpPr>
        <p:spPr>
          <a:xfrm>
            <a:off x="3705726" y="4763667"/>
            <a:ext cx="0" cy="180000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0"/>
          </p:nvPr>
        </p:nvSpPr>
        <p:spPr>
          <a:xfrm>
            <a:off x="11851375" y="6664657"/>
            <a:ext cx="340660" cy="195731"/>
          </a:xfrm>
        </p:spPr>
        <p:txBody>
          <a:bodyPr/>
          <a:lstStyle/>
          <a:p>
            <a:fld id="{04764C24-7E44-40E7-A540-72BB39868355}" type="slidenum">
              <a:rPr lang="zh-CN" altLang="en-US" smtClean="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rPr>
              <a:pPr/>
              <a:t>6</a:t>
            </a:fld>
            <a:endParaRPr lang="zh-CN" altLang="en-US" dirty="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endParaRPr>
          </a:p>
        </p:txBody>
      </p:sp>
      <p:graphicFrame>
        <p:nvGraphicFramePr>
          <p:cNvPr id="17" name="Chart 18">
            <a:extLst>
              <a:ext uri="{FF2B5EF4-FFF2-40B4-BE49-F238E27FC236}">
                <a16:creationId xmlns:a16="http://schemas.microsoft.com/office/drawing/2014/main" id="{68AA83EE-2B9C-5249-9F15-FCC7A54F3FD0}"/>
              </a:ext>
            </a:extLst>
          </p:cNvPr>
          <p:cNvGraphicFramePr/>
          <p:nvPr>
            <p:extLst>
              <p:ext uri="{D42A27DB-BD31-4B8C-83A1-F6EECF244321}">
                <p14:modId xmlns:p14="http://schemas.microsoft.com/office/powerpoint/2010/main" val="445082525"/>
              </p:ext>
            </p:extLst>
          </p:nvPr>
        </p:nvGraphicFramePr>
        <p:xfrm>
          <a:off x="4013907" y="5136256"/>
          <a:ext cx="7632661" cy="1658913"/>
        </p:xfrm>
        <a:graphic>
          <a:graphicData uri="http://schemas.openxmlformats.org/drawingml/2006/chart">
            <c:chart xmlns:c="http://schemas.openxmlformats.org/drawingml/2006/chart" xmlns:r="http://schemas.openxmlformats.org/officeDocument/2006/relationships" r:id="rId5"/>
          </a:graphicData>
        </a:graphic>
      </p:graphicFrame>
      <p:sp>
        <p:nvSpPr>
          <p:cNvPr id="23" name="矩形 22"/>
          <p:cNvSpPr/>
          <p:nvPr/>
        </p:nvSpPr>
        <p:spPr>
          <a:xfrm>
            <a:off x="3556300" y="1441952"/>
            <a:ext cx="4584879" cy="31104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2023</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大类统计</a:t>
            </a:r>
          </a:p>
        </p:txBody>
      </p:sp>
      <p:sp>
        <p:nvSpPr>
          <p:cNvPr id="28" name="矩形 27"/>
          <p:cNvSpPr/>
          <p:nvPr/>
        </p:nvSpPr>
        <p:spPr>
          <a:xfrm>
            <a:off x="4213225" y="4763667"/>
            <a:ext cx="7433343" cy="298739"/>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中类统计</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-TOP20</a:t>
            </a:r>
            <a:endPar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9" name="文本框 28"/>
          <p:cNvSpPr txBox="1"/>
          <p:nvPr/>
        </p:nvSpPr>
        <p:spPr>
          <a:xfrm>
            <a:off x="2" y="5136256"/>
            <a:ext cx="3705726" cy="276999"/>
          </a:xfrm>
          <a:prstGeom prst="rect">
            <a:avLst/>
          </a:prstGeom>
          <a:noFill/>
        </p:spPr>
        <p:txBody>
          <a:bodyPr wrap="square" rtlCol="0">
            <a:spAutoFit/>
          </a:bodyPr>
          <a:lstStyle/>
          <a:p>
            <a:pPr algn="ct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r>
              <a:rPr lang="en-US" altLang="zh-CN"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Base=45</a:t>
            </a: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项）</a:t>
            </a:r>
          </a:p>
        </p:txBody>
      </p:sp>
      <p:sp>
        <p:nvSpPr>
          <p:cNvPr id="30" name="矩形 29"/>
          <p:cNvSpPr/>
          <p:nvPr/>
        </p:nvSpPr>
        <p:spPr>
          <a:xfrm>
            <a:off x="339856" y="4754311"/>
            <a:ext cx="3365871" cy="308095"/>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 </a:t>
            </a:r>
            <a:r>
              <a:rPr lang="en-US" altLang="zh-CN"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400" b="1"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升级类型</a:t>
            </a:r>
          </a:p>
        </p:txBody>
      </p:sp>
      <p:cxnSp>
        <p:nvCxnSpPr>
          <p:cNvPr id="18" name="直接连接符 17"/>
          <p:cNvCxnSpPr/>
          <p:nvPr/>
        </p:nvCxnSpPr>
        <p:spPr>
          <a:xfrm flipH="1">
            <a:off x="293043" y="4409748"/>
            <a:ext cx="11517184" cy="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a:blip r:embed="rId6"/>
          <a:stretch>
            <a:fillRect/>
          </a:stretch>
        </p:blipFill>
        <p:spPr>
          <a:xfrm>
            <a:off x="10046344" y="37879"/>
            <a:ext cx="2085975" cy="657225"/>
          </a:xfrm>
          <a:prstGeom prst="rect">
            <a:avLst/>
          </a:prstGeom>
        </p:spPr>
      </p:pic>
    </p:spTree>
    <p:extLst>
      <p:ext uri="{BB962C8B-B14F-4D97-AF65-F5344CB8AC3E}">
        <p14:creationId xmlns:p14="http://schemas.microsoft.com/office/powerpoint/2010/main" val="3858645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3"/>
          <p:cNvSpPr>
            <a:spLocks noGrp="1"/>
          </p:cNvSpPr>
          <p:nvPr>
            <p:ph type="title"/>
          </p:nvPr>
        </p:nvSpPr>
        <p:spPr>
          <a:xfrm>
            <a:off x="314793" y="103214"/>
            <a:ext cx="11554731" cy="581143"/>
          </a:xfrm>
        </p:spPr>
        <p:txBody>
          <a:bodyPr anchor="t">
            <a:noAutofit/>
          </a:bodyPr>
          <a:lstStyle/>
          <a:p>
            <a:r>
              <a:rPr lang="zh-CN" altLang="en-US" sz="2800" dirty="0">
                <a:ea typeface="阿里巴巴普惠体 R" panose="00020600040101010101" pitchFamily="18" charset="-122"/>
                <a:cs typeface="阿里巴巴普惠体 R" panose="00020600040101010101" pitchFamily="18" charset="-122"/>
                <a:sym typeface="Arial" panose="020B0604020202020204" pitchFamily="34" charset="0"/>
              </a:rPr>
              <a:t>行业整体：</a:t>
            </a:r>
            <a:r>
              <a:rPr lang="en-US" altLang="zh-CN" sz="2800" dirty="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2800" dirty="0">
                <a:ea typeface="阿里巴巴普惠体 R" panose="00020600040101010101" pitchFamily="18" charset="-122"/>
                <a:cs typeface="阿里巴巴普惠体 R" panose="00020600040101010101" pitchFamily="18" charset="-122"/>
                <a:sym typeface="Arial" panose="020B0604020202020204" pitchFamily="34" charset="0"/>
              </a:rPr>
              <a:t>迭代速度</a:t>
            </a:r>
          </a:p>
        </p:txBody>
      </p:sp>
      <p:sp>
        <p:nvSpPr>
          <p:cNvPr id="21" name="Rectangle 23">
            <a:extLst>
              <a:ext uri="{FF2B5EF4-FFF2-40B4-BE49-F238E27FC236}">
                <a16:creationId xmlns:a16="http://schemas.microsoft.com/office/drawing/2014/main" id="{7FBE8E68-836B-DA4D-96AD-8775AB60F33F}"/>
              </a:ext>
            </a:extLst>
          </p:cNvPr>
          <p:cNvSpPr/>
          <p:nvPr/>
        </p:nvSpPr>
        <p:spPr>
          <a:xfrm>
            <a:off x="363494" y="1283206"/>
            <a:ext cx="346841" cy="346841"/>
          </a:xfrm>
          <a:prstGeom prst="rect">
            <a:avLst/>
          </a:prstGeom>
          <a:solidFill>
            <a:srgbClr val="C0D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2" name="Rectangle 24">
            <a:extLst>
              <a:ext uri="{FF2B5EF4-FFF2-40B4-BE49-F238E27FC236}">
                <a16:creationId xmlns:a16="http://schemas.microsoft.com/office/drawing/2014/main" id="{71DB63B2-BDBA-7342-8D56-DC23C7B42EC5}"/>
              </a:ext>
            </a:extLst>
          </p:cNvPr>
          <p:cNvSpPr/>
          <p:nvPr/>
        </p:nvSpPr>
        <p:spPr>
          <a:xfrm>
            <a:off x="364440" y="3658786"/>
            <a:ext cx="346841" cy="346841"/>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3" name="Subtitle 2">
            <a:extLst>
              <a:ext uri="{FF2B5EF4-FFF2-40B4-BE49-F238E27FC236}">
                <a16:creationId xmlns:a16="http://schemas.microsoft.com/office/drawing/2014/main" id="{4731EE37-7BDF-4147-AA63-BC0F2B1911F7}"/>
              </a:ext>
            </a:extLst>
          </p:cNvPr>
          <p:cNvSpPr txBox="1">
            <a:spLocks/>
          </p:cNvSpPr>
          <p:nvPr/>
        </p:nvSpPr>
        <p:spPr>
          <a:xfrm>
            <a:off x="363494" y="1617025"/>
            <a:ext cx="2969988" cy="1751762"/>
          </a:xfrm>
          <a:prstGeom prst="rect">
            <a:avLst/>
          </a:prstGeom>
        </p:spPr>
        <p:txBody>
          <a:bodyPr vert="horz" wrap="square" lIns="45720" tIns="22860" rIns="45720" bIns="228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900"/>
              </a:lnSpc>
            </a:pP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近一年推送</a:t>
            </a:r>
            <a:r>
              <a:rPr lang="en-US" altLang="zh-CN"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版本最多的品牌是问界，但问界的版本号命名策略是不同车型采用不同版本号，即使推送内容相同。而理想、小鹏、特斯拉、蔚来等品牌，只要推送内容大致相同，都会采用相同的</a:t>
            </a:r>
            <a:r>
              <a:rPr lang="en-US" altLang="zh-CN"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版本号，因此理想才是真正意义上推送</a:t>
            </a:r>
            <a:r>
              <a:rPr lang="en-US" altLang="zh-CN"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版本最多的品牌，其次是小鹏。</a:t>
            </a:r>
            <a:endParaRPr lang="en-US" altLang="zh-CN" sz="1200"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4" name="TextBox 28">
            <a:extLst>
              <a:ext uri="{FF2B5EF4-FFF2-40B4-BE49-F238E27FC236}">
                <a16:creationId xmlns:a16="http://schemas.microsoft.com/office/drawing/2014/main" id="{DC6982FC-B595-BE4E-A51D-AAFBA83B705E}"/>
              </a:ext>
            </a:extLst>
          </p:cNvPr>
          <p:cNvSpPr txBox="1"/>
          <p:nvPr/>
        </p:nvSpPr>
        <p:spPr>
          <a:xfrm>
            <a:off x="710335" y="1287350"/>
            <a:ext cx="2676815" cy="338554"/>
          </a:xfrm>
          <a:prstGeom prst="rect">
            <a:avLst/>
          </a:prstGeom>
          <a:noFill/>
        </p:spPr>
        <p:txBody>
          <a:bodyPr wrap="square" rtlCol="0" anchor="ctr" anchorCtr="0">
            <a:spAutoFit/>
          </a:bodyPr>
          <a:lstStyle/>
          <a:p>
            <a:r>
              <a:rPr lang="zh-CN" altLang="en-US" sz="1600" b="1"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新势力品牌</a:t>
            </a:r>
            <a:endParaRPr lang="en-US" sz="1600" b="1"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5" name="Subtitle 2">
            <a:extLst>
              <a:ext uri="{FF2B5EF4-FFF2-40B4-BE49-F238E27FC236}">
                <a16:creationId xmlns:a16="http://schemas.microsoft.com/office/drawing/2014/main" id="{55BA2393-EA58-AE44-B130-BDA6E1EEBC28}"/>
              </a:ext>
            </a:extLst>
          </p:cNvPr>
          <p:cNvSpPr txBox="1">
            <a:spLocks/>
          </p:cNvSpPr>
          <p:nvPr/>
        </p:nvSpPr>
        <p:spPr>
          <a:xfrm>
            <a:off x="363494" y="4009177"/>
            <a:ext cx="2969988" cy="1508105"/>
          </a:xfrm>
          <a:prstGeom prst="rect">
            <a:avLst/>
          </a:prstGeom>
        </p:spPr>
        <p:txBody>
          <a:bodyPr vert="horz" wrap="square" lIns="45720" tIns="22860" rIns="45720" bIns="22860" rtlCol="0">
            <a:spAutoFit/>
          </a:bodyPr>
          <a:lstStyle>
            <a:defPPr>
              <a:defRPr lang="zh-CN"/>
            </a:defPPr>
            <a:lvl1pPr indent="0" defTabSz="1087636">
              <a:lnSpc>
                <a:spcPts val="1900"/>
              </a:lnSpc>
              <a:spcBef>
                <a:spcPct val="20000"/>
              </a:spcBef>
              <a:buFont typeface="Arial"/>
              <a:buNone/>
              <a:defRPr sz="1200">
                <a:solidFill>
                  <a:srgbClr val="0E0D10"/>
                </a:solidFill>
                <a:latin typeface="微软雅黑"/>
                <a:cs typeface="Open Sans Light" panose="020B0306030504020204" pitchFamily="34" charset="0"/>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r>
              <a:rPr lang="zh-CN" altLang="en-US"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比亚迪的版本号命名策略与问界相似，不同车型对应不同</a:t>
            </a:r>
            <a:r>
              <a:rPr lang="en-US" altLang="zh-CN"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版本号，加之比亚迪每个版本的内容十分有限，因此在升级次数和规模上都不及极氪。极狐、阿维塔、岚图等品牌虽然</a:t>
            </a:r>
            <a:r>
              <a:rPr lang="en-US" altLang="zh-CN"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升级的版本数都在</a:t>
            </a:r>
            <a:r>
              <a:rPr lang="en-US" altLang="zh-CN"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10</a:t>
            </a:r>
            <a:r>
              <a:rPr lang="zh-CN" altLang="en-US"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个以上，但均以中小版本为主。</a:t>
            </a:r>
            <a:endParaRPr lang="en-US" altLang="zh-CN"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6" name="TextBox 30">
            <a:extLst>
              <a:ext uri="{FF2B5EF4-FFF2-40B4-BE49-F238E27FC236}">
                <a16:creationId xmlns:a16="http://schemas.microsoft.com/office/drawing/2014/main" id="{FE80E53B-E525-E84F-A945-80647BB45DA3}"/>
              </a:ext>
            </a:extLst>
          </p:cNvPr>
          <p:cNvSpPr txBox="1"/>
          <p:nvPr/>
        </p:nvSpPr>
        <p:spPr>
          <a:xfrm>
            <a:off x="737032" y="3662926"/>
            <a:ext cx="2666309" cy="338554"/>
          </a:xfrm>
          <a:prstGeom prst="rect">
            <a:avLst/>
          </a:prstGeom>
          <a:noFill/>
        </p:spPr>
        <p:txBody>
          <a:bodyPr wrap="square" rtlCol="0" anchor="ctr" anchorCtr="0">
            <a:spAutoFit/>
          </a:bodyPr>
          <a:lstStyle/>
          <a:p>
            <a:r>
              <a:rPr lang="zh-CN" altLang="en-US" sz="1600" b="1"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自主品牌</a:t>
            </a:r>
            <a:endParaRPr lang="en-US" sz="1600" b="1"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 name="灯片编号占位符 3"/>
          <p:cNvSpPr>
            <a:spLocks noGrp="1"/>
          </p:cNvSpPr>
          <p:nvPr>
            <p:ph type="sldNum" sz="quarter" idx="10"/>
          </p:nvPr>
        </p:nvSpPr>
        <p:spPr>
          <a:xfrm>
            <a:off x="11851375" y="6664657"/>
            <a:ext cx="340660" cy="195731"/>
          </a:xfrm>
        </p:spPr>
        <p:txBody>
          <a:bodyPr/>
          <a:lstStyle/>
          <a:p>
            <a:fld id="{04764C24-7E44-40E7-A540-72BB39868355}" type="slidenum">
              <a:rPr lang="zh-CN" altLang="en-US" smtClean="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rPr>
              <a:pPr/>
              <a:t>7</a:t>
            </a:fld>
            <a:endParaRPr lang="zh-CN" altLang="en-US" dirty="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6" name="矩形 5"/>
          <p:cNvSpPr/>
          <p:nvPr/>
        </p:nvSpPr>
        <p:spPr>
          <a:xfrm>
            <a:off x="6214614" y="275188"/>
            <a:ext cx="3245697" cy="292388"/>
          </a:xfrm>
          <a:prstGeom prst="rect">
            <a:avLst/>
          </a:prstGeom>
        </p:spPr>
        <p:txBody>
          <a:bodyPr wrap="none">
            <a:spAutoFit/>
          </a:bodyPr>
          <a:lstStyle/>
          <a:p>
            <a:pPr algn="ctr"/>
            <a:r>
              <a:rPr lang="zh-CN" altLang="en-US" sz="1300" b="1" spc="300" dirty="0">
                <a:solidFill>
                  <a:srgbClr val="1264C3"/>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监测品牌</a:t>
            </a:r>
            <a:r>
              <a:rPr lang="en-US" altLang="zh-CN" sz="1300" b="1" spc="300" dirty="0">
                <a:solidFill>
                  <a:srgbClr val="1264C3"/>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300" b="1" spc="300" dirty="0">
                <a:solidFill>
                  <a:srgbClr val="1264C3"/>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频率概况（近一年）</a:t>
            </a:r>
          </a:p>
        </p:txBody>
      </p:sp>
      <p:graphicFrame>
        <p:nvGraphicFramePr>
          <p:cNvPr id="7" name="表格 6"/>
          <p:cNvGraphicFramePr>
            <a:graphicFrameLocks noGrp="1"/>
          </p:cNvGraphicFramePr>
          <p:nvPr>
            <p:extLst>
              <p:ext uri="{D42A27DB-BD31-4B8C-83A1-F6EECF244321}">
                <p14:modId xmlns:p14="http://schemas.microsoft.com/office/powerpoint/2010/main" val="1559486372"/>
              </p:ext>
            </p:extLst>
          </p:nvPr>
        </p:nvGraphicFramePr>
        <p:xfrm>
          <a:off x="3672040" y="615695"/>
          <a:ext cx="8197485" cy="6134005"/>
        </p:xfrm>
        <a:graphic>
          <a:graphicData uri="http://schemas.openxmlformats.org/drawingml/2006/table">
            <a:tbl>
              <a:tblPr/>
              <a:tblGrid>
                <a:gridCol w="546499">
                  <a:extLst>
                    <a:ext uri="{9D8B030D-6E8A-4147-A177-3AD203B41FA5}">
                      <a16:colId xmlns:a16="http://schemas.microsoft.com/office/drawing/2014/main" val="20000"/>
                    </a:ext>
                  </a:extLst>
                </a:gridCol>
                <a:gridCol w="546499">
                  <a:extLst>
                    <a:ext uri="{9D8B030D-6E8A-4147-A177-3AD203B41FA5}">
                      <a16:colId xmlns:a16="http://schemas.microsoft.com/office/drawing/2014/main" val="20001"/>
                    </a:ext>
                  </a:extLst>
                </a:gridCol>
                <a:gridCol w="546499">
                  <a:extLst>
                    <a:ext uri="{9D8B030D-6E8A-4147-A177-3AD203B41FA5}">
                      <a16:colId xmlns:a16="http://schemas.microsoft.com/office/drawing/2014/main" val="20002"/>
                    </a:ext>
                  </a:extLst>
                </a:gridCol>
                <a:gridCol w="546499">
                  <a:extLst>
                    <a:ext uri="{9D8B030D-6E8A-4147-A177-3AD203B41FA5}">
                      <a16:colId xmlns:a16="http://schemas.microsoft.com/office/drawing/2014/main" val="20003"/>
                    </a:ext>
                  </a:extLst>
                </a:gridCol>
                <a:gridCol w="546499">
                  <a:extLst>
                    <a:ext uri="{9D8B030D-6E8A-4147-A177-3AD203B41FA5}">
                      <a16:colId xmlns:a16="http://schemas.microsoft.com/office/drawing/2014/main" val="20004"/>
                    </a:ext>
                  </a:extLst>
                </a:gridCol>
                <a:gridCol w="546499">
                  <a:extLst>
                    <a:ext uri="{9D8B030D-6E8A-4147-A177-3AD203B41FA5}">
                      <a16:colId xmlns:a16="http://schemas.microsoft.com/office/drawing/2014/main" val="20005"/>
                    </a:ext>
                  </a:extLst>
                </a:gridCol>
                <a:gridCol w="546499">
                  <a:extLst>
                    <a:ext uri="{9D8B030D-6E8A-4147-A177-3AD203B41FA5}">
                      <a16:colId xmlns:a16="http://schemas.microsoft.com/office/drawing/2014/main" val="20006"/>
                    </a:ext>
                  </a:extLst>
                </a:gridCol>
                <a:gridCol w="546499">
                  <a:extLst>
                    <a:ext uri="{9D8B030D-6E8A-4147-A177-3AD203B41FA5}">
                      <a16:colId xmlns:a16="http://schemas.microsoft.com/office/drawing/2014/main" val="20007"/>
                    </a:ext>
                  </a:extLst>
                </a:gridCol>
                <a:gridCol w="546499">
                  <a:extLst>
                    <a:ext uri="{9D8B030D-6E8A-4147-A177-3AD203B41FA5}">
                      <a16:colId xmlns:a16="http://schemas.microsoft.com/office/drawing/2014/main" val="20008"/>
                    </a:ext>
                  </a:extLst>
                </a:gridCol>
                <a:gridCol w="546499">
                  <a:extLst>
                    <a:ext uri="{9D8B030D-6E8A-4147-A177-3AD203B41FA5}">
                      <a16:colId xmlns:a16="http://schemas.microsoft.com/office/drawing/2014/main" val="20009"/>
                    </a:ext>
                  </a:extLst>
                </a:gridCol>
                <a:gridCol w="546499">
                  <a:extLst>
                    <a:ext uri="{9D8B030D-6E8A-4147-A177-3AD203B41FA5}">
                      <a16:colId xmlns:a16="http://schemas.microsoft.com/office/drawing/2014/main" val="20010"/>
                    </a:ext>
                  </a:extLst>
                </a:gridCol>
                <a:gridCol w="546499">
                  <a:extLst>
                    <a:ext uri="{9D8B030D-6E8A-4147-A177-3AD203B41FA5}">
                      <a16:colId xmlns:a16="http://schemas.microsoft.com/office/drawing/2014/main" val="20011"/>
                    </a:ext>
                  </a:extLst>
                </a:gridCol>
                <a:gridCol w="546499">
                  <a:extLst>
                    <a:ext uri="{9D8B030D-6E8A-4147-A177-3AD203B41FA5}">
                      <a16:colId xmlns:a16="http://schemas.microsoft.com/office/drawing/2014/main" val="20012"/>
                    </a:ext>
                  </a:extLst>
                </a:gridCol>
                <a:gridCol w="546499">
                  <a:extLst>
                    <a:ext uri="{9D8B030D-6E8A-4147-A177-3AD203B41FA5}">
                      <a16:colId xmlns:a16="http://schemas.microsoft.com/office/drawing/2014/main" val="20013"/>
                    </a:ext>
                  </a:extLst>
                </a:gridCol>
                <a:gridCol w="546499">
                  <a:extLst>
                    <a:ext uri="{9D8B030D-6E8A-4147-A177-3AD203B41FA5}">
                      <a16:colId xmlns:a16="http://schemas.microsoft.com/office/drawing/2014/main" val="20014"/>
                    </a:ext>
                  </a:extLst>
                </a:gridCol>
              </a:tblGrid>
              <a:tr h="180185">
                <a:tc rowSpan="2">
                  <a:txBody>
                    <a:bodyPr/>
                    <a:lstStyle/>
                    <a:p>
                      <a:pPr algn="ctr" fontAlgn="ct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品牌属性</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1264C3"/>
                    </a:solidFill>
                  </a:tcPr>
                </a:tc>
                <a:tc rowSpan="2">
                  <a:txBody>
                    <a:bodyPr/>
                    <a:lstStyle/>
                    <a:p>
                      <a:pPr algn="ctr" fontAlgn="ct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品牌</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1264C3"/>
                    </a:solidFill>
                  </a:tcPr>
                </a:tc>
                <a:tc rowSpan="2">
                  <a:txBody>
                    <a:bodyPr/>
                    <a:lstStyle/>
                    <a:p>
                      <a:pPr algn="ctr" fontAlgn="ct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版本数</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1264C3"/>
                    </a:solidFill>
                  </a:tcPr>
                </a:tc>
                <a:tc gridSpan="6">
                  <a:txBody>
                    <a:bodyPr/>
                    <a:lstStyle/>
                    <a:p>
                      <a:pPr algn="ctr" fontAlgn="ctr"/>
                      <a:r>
                        <a:rPr lang="en-US" altLang="zh-CN"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2023</a:t>
                      </a: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h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gridSpan="6">
                  <a:txBody>
                    <a:bodyPr/>
                    <a:lstStyle/>
                    <a:p>
                      <a:pPr algn="ctr" fontAlgn="ctr"/>
                      <a:r>
                        <a:rPr lang="en-US" altLang="zh-CN"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extLst>
                  <a:ext uri="{0D108BD9-81ED-4DB2-BD59-A6C34878D82A}">
                    <a16:rowId xmlns:a16="http://schemas.microsoft.com/office/drawing/2014/main" val="10000"/>
                  </a:ext>
                </a:extLst>
              </a:tr>
              <a:tr h="180185">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07</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08</a:t>
                      </a: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09</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10</a:t>
                      </a: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11</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12</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01</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02</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03</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04</a:t>
                      </a: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05</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extLst>
                  <a:ext uri="{0D108BD9-81ED-4DB2-BD59-A6C34878D82A}">
                    <a16:rowId xmlns:a16="http://schemas.microsoft.com/office/drawing/2014/main" val="10001"/>
                  </a:ext>
                </a:extLst>
              </a:tr>
              <a:tr h="128303">
                <a:tc rowSpan="16">
                  <a:txBody>
                    <a:bodyPr/>
                    <a:lstStyle/>
                    <a:p>
                      <a:pPr algn="ctr" fontAlgn="ctr"/>
                      <a:r>
                        <a:rPr lang="zh-CN" altLang="en-US" sz="1000" b="1"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新势力</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AITO</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23</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4</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4</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4</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2"/>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理想</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3"/>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小鹏</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16</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特斯拉</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15</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5"/>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哪吒</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13</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6"/>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蔚来</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13</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7"/>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创维</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10</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5</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8"/>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高合</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5</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9"/>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零跑</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5</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0"/>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小米</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4</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1"/>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智界</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4</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2"/>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合创</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3"/>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恒驰</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4"/>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极石</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5"/>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威马</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6"/>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云度</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C0D8CA"/>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7"/>
                  </a:ext>
                </a:extLst>
              </a:tr>
              <a:tr h="128303">
                <a:tc rowSpan="29">
                  <a:txBody>
                    <a:bodyPr/>
                    <a:lstStyle/>
                    <a:p>
                      <a:pPr algn="ctr" fontAlgn="ctr"/>
                      <a:r>
                        <a:rPr lang="zh-CN" altLang="en-US" sz="1000" b="1"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自主</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比亚迪</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33</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8</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8"/>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极氪</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31</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4</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9"/>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领克</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13</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20"/>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极狐</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11</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21"/>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阿维塔</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10</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2"/>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岚图</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10</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3"/>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魏牌</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9</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4"/>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星途</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9</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25"/>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深蓝</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7</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26"/>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坦克</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7</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27"/>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智己</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7</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8"/>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吉利</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9"/>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极越</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30"/>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北汽</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5</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5</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31"/>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哈弗</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5</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32"/>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仰望</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5</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33"/>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昊铂</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4</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34"/>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飞凡</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35"/>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睿蓝</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36"/>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埃安</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37"/>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方程豹</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38"/>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欧拉</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39"/>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启源</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40"/>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MG</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41"/>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北京越野</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42"/>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奔腾</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43"/>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猛士</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44"/>
                  </a:ext>
                </a:extLst>
              </a:tr>
              <a:tr h="128303">
                <a:tc vMerge="1">
                  <a:txBody>
                    <a:bodyPr/>
                    <a:lstStyle/>
                    <a:p>
                      <a:pPr algn="ctr" fontAlgn="ctr"/>
                      <a:endParaRPr lang="zh-CN" altLang="en-US" sz="800" b="0" i="0" u="none" strike="noStrike">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奇瑞</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45"/>
                  </a:ext>
                </a:extLst>
              </a:tr>
              <a:tr h="128303">
                <a:tc v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208" marR="4208" marT="4208" marB="0" anchor="ctr">
                    <a:lnL>
                      <a:noFill/>
                    </a:lnL>
                    <a:lnR>
                      <a:noFill/>
                    </a:lnR>
                    <a:lnT>
                      <a:noFill/>
                    </a:lnT>
                    <a:lnB>
                      <a:noFill/>
                    </a:lnB>
                  </a:tcPr>
                </a:tc>
                <a:tc>
                  <a:txBody>
                    <a:bodyPr/>
                    <a:lstStyle/>
                    <a:p>
                      <a:pPr algn="ctr" fontAlgn="ctr"/>
                      <a:r>
                        <a:rPr lang="zh-CN" altLang="en-US" sz="800" b="0" i="0" u="none" strike="noStrike">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钇为</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r>
                        <a:rPr lang="en-US" altLang="zh-CN" sz="800" b="0" i="0" u="none" strike="noStrike" dirty="0">
                          <a:solidFill>
                            <a:schemeClr val="tx1">
                              <a:lumMod val="95000"/>
                              <a:lumOff val="5000"/>
                            </a:schemeClr>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BDD7EE"/>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4208" marR="4208" marT="4208"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46"/>
                  </a:ext>
                </a:extLst>
              </a:tr>
            </a:tbl>
          </a:graphicData>
        </a:graphic>
      </p:graphicFrame>
      <p:sp>
        <p:nvSpPr>
          <p:cNvPr id="15" name="Subtitle 2">
            <a:extLst>
              <a:ext uri="{FF2B5EF4-FFF2-40B4-BE49-F238E27FC236}">
                <a16:creationId xmlns:a16="http://schemas.microsoft.com/office/drawing/2014/main" id="{55BA2393-EA58-AE44-B130-BDA6E1EEBC28}"/>
              </a:ext>
            </a:extLst>
          </p:cNvPr>
          <p:cNvSpPr txBox="1">
            <a:spLocks/>
          </p:cNvSpPr>
          <p:nvPr/>
        </p:nvSpPr>
        <p:spPr>
          <a:xfrm>
            <a:off x="51289" y="6555477"/>
            <a:ext cx="3834593" cy="260264"/>
          </a:xfrm>
          <a:prstGeom prst="rect">
            <a:avLst/>
          </a:prstGeom>
        </p:spPr>
        <p:txBody>
          <a:bodyPr vert="horz" wrap="square" lIns="45720" tIns="22860" rIns="45720" bIns="22860" rtlCol="0">
            <a:spAutoFit/>
          </a:bodyPr>
          <a:lstStyle>
            <a:defPPr>
              <a:defRPr lang="zh-CN"/>
            </a:defPPr>
            <a:lvl1pPr indent="0" defTabSz="1087636">
              <a:lnSpc>
                <a:spcPts val="1900"/>
              </a:lnSpc>
              <a:spcBef>
                <a:spcPct val="20000"/>
              </a:spcBef>
              <a:buFont typeface="Arial"/>
              <a:buNone/>
              <a:defRPr sz="1200">
                <a:solidFill>
                  <a:srgbClr val="0E0D10"/>
                </a:solidFill>
                <a:latin typeface="微软雅黑"/>
                <a:cs typeface="Open Sans Light" panose="020B0306030504020204" pitchFamily="34" charset="0"/>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r>
              <a:rPr lang="zh-CN" altLang="en-US"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注：“版本数</a:t>
            </a:r>
            <a:r>
              <a:rPr lang="en-US" altLang="zh-CN"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列的统计值为近一年该品牌累计升级的</a:t>
            </a:r>
            <a:r>
              <a:rPr lang="en-US" altLang="zh-CN"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版本数量</a:t>
            </a:r>
            <a:endParaRPr lang="en-US" altLang="zh-CN"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pic>
        <p:nvPicPr>
          <p:cNvPr id="13" name="图片 12"/>
          <p:cNvPicPr>
            <a:picLocks noChangeAspect="1"/>
          </p:cNvPicPr>
          <p:nvPr/>
        </p:nvPicPr>
        <p:blipFill>
          <a:blip r:embed="rId3"/>
          <a:stretch>
            <a:fillRect/>
          </a:stretch>
        </p:blipFill>
        <p:spPr>
          <a:xfrm>
            <a:off x="10289822" y="37879"/>
            <a:ext cx="1842497" cy="580513"/>
          </a:xfrm>
          <a:prstGeom prst="rect">
            <a:avLst/>
          </a:prstGeom>
        </p:spPr>
      </p:pic>
    </p:spTree>
    <p:extLst>
      <p:ext uri="{BB962C8B-B14F-4D97-AF65-F5344CB8AC3E}">
        <p14:creationId xmlns:p14="http://schemas.microsoft.com/office/powerpoint/2010/main" val="2641089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ubtitle 2">
            <a:extLst>
              <a:ext uri="{FF2B5EF4-FFF2-40B4-BE49-F238E27FC236}">
                <a16:creationId xmlns:a16="http://schemas.microsoft.com/office/drawing/2014/main" id="{55BA2393-EA58-AE44-B130-BDA6E1EEBC28}"/>
              </a:ext>
            </a:extLst>
          </p:cNvPr>
          <p:cNvSpPr txBox="1">
            <a:spLocks/>
          </p:cNvSpPr>
          <p:nvPr/>
        </p:nvSpPr>
        <p:spPr>
          <a:xfrm>
            <a:off x="356128" y="1617080"/>
            <a:ext cx="2969941" cy="918200"/>
          </a:xfrm>
          <a:prstGeom prst="rect">
            <a:avLst/>
          </a:prstGeom>
        </p:spPr>
        <p:txBody>
          <a:bodyPr vert="horz" wrap="square" lIns="45720" tIns="22860" rIns="45720" bIns="22860" rtlCol="0">
            <a:spAutoFit/>
          </a:bodyPr>
          <a:lstStyle>
            <a:defPPr>
              <a:defRPr lang="zh-CN"/>
            </a:defPPr>
            <a:lvl1pPr indent="0" defTabSz="1087636">
              <a:lnSpc>
                <a:spcPts val="1700"/>
              </a:lnSpc>
              <a:spcBef>
                <a:spcPct val="20000"/>
              </a:spcBef>
              <a:buFont typeface="Arial"/>
              <a:buNone/>
              <a:defRPr sz="1200">
                <a:solidFill>
                  <a:srgbClr val="0E0D10"/>
                </a:solidFill>
                <a:latin typeface="微软雅黑"/>
                <a:cs typeface="Open Sans Light" panose="020B0306030504020204" pitchFamily="34" charset="0"/>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r>
              <a:rPr lang="zh-CN" altLang="en-US"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别克推送了本年度第三次</a:t>
            </a:r>
            <a:r>
              <a:rPr lang="en-US" altLang="zh-CN"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升级，主要面向其主力燃油车型，升级内容相对简单，以</a:t>
            </a:r>
            <a:r>
              <a:rPr lang="en-US" altLang="zh-CN"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SOTA</a:t>
            </a:r>
            <a:r>
              <a:rPr lang="zh-CN" altLang="en-US"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为主，这也是燃油车常见的升级内容。</a:t>
            </a:r>
            <a:endParaRPr lang="en-US" altLang="zh-CN"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4" name="TextBox 30">
            <a:extLst>
              <a:ext uri="{FF2B5EF4-FFF2-40B4-BE49-F238E27FC236}">
                <a16:creationId xmlns:a16="http://schemas.microsoft.com/office/drawing/2014/main" id="{FE80E53B-E525-E84F-A945-80647BB45DA3}"/>
              </a:ext>
            </a:extLst>
          </p:cNvPr>
          <p:cNvSpPr txBox="1"/>
          <p:nvPr/>
        </p:nvSpPr>
        <p:spPr>
          <a:xfrm>
            <a:off x="700787" y="1293176"/>
            <a:ext cx="2932940" cy="338554"/>
          </a:xfrm>
          <a:prstGeom prst="rect">
            <a:avLst/>
          </a:prstGeom>
          <a:noFill/>
        </p:spPr>
        <p:txBody>
          <a:bodyPr wrap="square" rtlCol="0" anchor="ctr" anchorCtr="0">
            <a:spAutoFit/>
          </a:bodyPr>
          <a:lstStyle/>
          <a:p>
            <a:r>
              <a:rPr lang="zh-CN" altLang="en-US" sz="1600" b="1"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合资品牌</a:t>
            </a:r>
            <a:endParaRPr lang="en-US" sz="1600" b="1"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5" name="Subtitle 2">
            <a:extLst>
              <a:ext uri="{FF2B5EF4-FFF2-40B4-BE49-F238E27FC236}">
                <a16:creationId xmlns:a16="http://schemas.microsoft.com/office/drawing/2014/main" id="{0B7C0FF9-D1B6-EC4E-A448-3FA27D13F876}"/>
              </a:ext>
            </a:extLst>
          </p:cNvPr>
          <p:cNvSpPr txBox="1">
            <a:spLocks/>
          </p:cNvSpPr>
          <p:nvPr/>
        </p:nvSpPr>
        <p:spPr>
          <a:xfrm>
            <a:off x="351561" y="4016448"/>
            <a:ext cx="2932559" cy="700192"/>
          </a:xfrm>
          <a:prstGeom prst="rect">
            <a:avLst/>
          </a:prstGeom>
        </p:spPr>
        <p:txBody>
          <a:bodyPr vert="horz" wrap="square" lIns="45720" tIns="22860" rIns="45720" bIns="22860" rtlCol="0">
            <a:spAutoFit/>
          </a:bodyPr>
          <a:lstStyle>
            <a:defPPr>
              <a:defRPr lang="zh-CN"/>
            </a:defPPr>
            <a:lvl1pPr indent="0" defTabSz="1087636">
              <a:lnSpc>
                <a:spcPts val="1900"/>
              </a:lnSpc>
              <a:spcBef>
                <a:spcPct val="20000"/>
              </a:spcBef>
              <a:buFont typeface="Arial"/>
              <a:buNone/>
              <a:defRPr sz="1200">
                <a:solidFill>
                  <a:srgbClr val="0E0D10"/>
                </a:solidFill>
                <a:latin typeface="微软雅黑"/>
                <a:cs typeface="Open Sans Light" panose="020B0306030504020204" pitchFamily="34" charset="0"/>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pPr>
              <a:lnSpc>
                <a:spcPts val="1700"/>
              </a:lnSpc>
            </a:pPr>
            <a:r>
              <a:rPr lang="en-US" altLang="zh-CN"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r>
              <a:rPr lang="zh-CN" altLang="en-US"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月仅凯迪拉克推送了</a:t>
            </a:r>
            <a:r>
              <a:rPr lang="en-US" altLang="zh-CN"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升级，是旗下</a:t>
            </a:r>
            <a:r>
              <a:rPr lang="en-US" altLang="zh-CN"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GT4</a:t>
            </a:r>
            <a:r>
              <a:rPr lang="zh-CN" altLang="en-US"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车型首次升级，主要丰富了车机的应用生态。</a:t>
            </a:r>
          </a:p>
        </p:txBody>
      </p:sp>
      <p:sp>
        <p:nvSpPr>
          <p:cNvPr id="26" name="TextBox 32">
            <a:extLst>
              <a:ext uri="{FF2B5EF4-FFF2-40B4-BE49-F238E27FC236}">
                <a16:creationId xmlns:a16="http://schemas.microsoft.com/office/drawing/2014/main" id="{87236A67-2B27-914C-9ED4-3FAA68A85A4B}"/>
              </a:ext>
            </a:extLst>
          </p:cNvPr>
          <p:cNvSpPr txBox="1"/>
          <p:nvPr/>
        </p:nvSpPr>
        <p:spPr>
          <a:xfrm>
            <a:off x="725881" y="3639214"/>
            <a:ext cx="2627672" cy="338554"/>
          </a:xfrm>
          <a:prstGeom prst="rect">
            <a:avLst/>
          </a:prstGeom>
          <a:noFill/>
        </p:spPr>
        <p:txBody>
          <a:bodyPr wrap="square" rtlCol="0" anchor="ctr" anchorCtr="0">
            <a:spAutoFit/>
          </a:bodyPr>
          <a:lstStyle/>
          <a:p>
            <a:r>
              <a:rPr lang="zh-CN" altLang="en-US" sz="1600" b="1"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豪华品牌</a:t>
            </a:r>
            <a:endParaRPr lang="en-US" sz="1600" b="1" dirty="0">
              <a:solidFill>
                <a:srgbClr val="0E0D10"/>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15" name="Rectangle 24">
            <a:extLst>
              <a:ext uri="{FF2B5EF4-FFF2-40B4-BE49-F238E27FC236}">
                <a16:creationId xmlns:a16="http://schemas.microsoft.com/office/drawing/2014/main" id="{71DB63B2-BDBA-7342-8D56-DC23C7B42EC5}"/>
              </a:ext>
            </a:extLst>
          </p:cNvPr>
          <p:cNvSpPr/>
          <p:nvPr/>
        </p:nvSpPr>
        <p:spPr>
          <a:xfrm>
            <a:off x="359971" y="1278217"/>
            <a:ext cx="345600" cy="345600"/>
          </a:xfrm>
          <a:prstGeom prst="rect">
            <a:avLst/>
          </a:prstGeom>
          <a:solidFill>
            <a:srgbClr val="81B1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16" name="Rectangle 25">
            <a:extLst>
              <a:ext uri="{FF2B5EF4-FFF2-40B4-BE49-F238E27FC236}">
                <a16:creationId xmlns:a16="http://schemas.microsoft.com/office/drawing/2014/main" id="{1ABD7DA1-8D08-4347-969D-3535D14D752B}"/>
              </a:ext>
            </a:extLst>
          </p:cNvPr>
          <p:cNvSpPr/>
          <p:nvPr/>
        </p:nvSpPr>
        <p:spPr>
          <a:xfrm>
            <a:off x="377312" y="3635685"/>
            <a:ext cx="345600" cy="345600"/>
          </a:xfrm>
          <a:prstGeom prst="rect">
            <a:avLst/>
          </a:prstGeom>
          <a:solidFill>
            <a:srgbClr val="548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4" name="灯片编号占位符 3"/>
          <p:cNvSpPr>
            <a:spLocks noGrp="1"/>
          </p:cNvSpPr>
          <p:nvPr>
            <p:ph type="sldNum" sz="quarter" idx="10"/>
          </p:nvPr>
        </p:nvSpPr>
        <p:spPr>
          <a:xfrm>
            <a:off x="11851375" y="6664657"/>
            <a:ext cx="340660" cy="195731"/>
          </a:xfrm>
        </p:spPr>
        <p:txBody>
          <a:bodyPr/>
          <a:lstStyle/>
          <a:p>
            <a:fld id="{04764C24-7E44-40E7-A540-72BB39868355}" type="slidenum">
              <a:rPr lang="zh-CN" altLang="en-US" smtClean="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rPr>
              <a:pPr/>
              <a:t>8</a:t>
            </a:fld>
            <a:endParaRPr lang="zh-CN" altLang="en-US" dirty="0">
              <a:solidFill>
                <a:srgbClr val="FFFFFF"/>
              </a:solidFill>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17" name="矩形 16"/>
          <p:cNvSpPr/>
          <p:nvPr/>
        </p:nvSpPr>
        <p:spPr>
          <a:xfrm>
            <a:off x="6124382" y="557100"/>
            <a:ext cx="3245697" cy="292388"/>
          </a:xfrm>
          <a:prstGeom prst="rect">
            <a:avLst/>
          </a:prstGeom>
        </p:spPr>
        <p:txBody>
          <a:bodyPr wrap="none">
            <a:spAutoFit/>
          </a:bodyPr>
          <a:lstStyle/>
          <a:p>
            <a:pPr algn="ctr"/>
            <a:r>
              <a:rPr lang="zh-CN" altLang="en-US" sz="1300" b="1" spc="300" dirty="0">
                <a:solidFill>
                  <a:srgbClr val="1264C3"/>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监测品牌</a:t>
            </a:r>
            <a:r>
              <a:rPr lang="en-US" altLang="zh-CN" sz="1300" b="1" spc="300" dirty="0">
                <a:solidFill>
                  <a:srgbClr val="1264C3"/>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1300" b="1" spc="300" dirty="0">
                <a:solidFill>
                  <a:srgbClr val="1264C3"/>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频率概况（近一年）</a:t>
            </a:r>
          </a:p>
        </p:txBody>
      </p:sp>
      <p:graphicFrame>
        <p:nvGraphicFramePr>
          <p:cNvPr id="3" name="表格 2"/>
          <p:cNvGraphicFramePr>
            <a:graphicFrameLocks noGrp="1"/>
          </p:cNvGraphicFramePr>
          <p:nvPr>
            <p:extLst>
              <p:ext uri="{D42A27DB-BD31-4B8C-83A1-F6EECF244321}">
                <p14:modId xmlns:p14="http://schemas.microsoft.com/office/powerpoint/2010/main" val="3721908512"/>
              </p:ext>
            </p:extLst>
          </p:nvPr>
        </p:nvGraphicFramePr>
        <p:xfrm>
          <a:off x="3624930" y="849496"/>
          <a:ext cx="8244600" cy="5815168"/>
        </p:xfrm>
        <a:graphic>
          <a:graphicData uri="http://schemas.openxmlformats.org/drawingml/2006/table">
            <a:tbl>
              <a:tblPr/>
              <a:tblGrid>
                <a:gridCol w="549640">
                  <a:extLst>
                    <a:ext uri="{9D8B030D-6E8A-4147-A177-3AD203B41FA5}">
                      <a16:colId xmlns:a16="http://schemas.microsoft.com/office/drawing/2014/main" val="20000"/>
                    </a:ext>
                  </a:extLst>
                </a:gridCol>
                <a:gridCol w="549640">
                  <a:extLst>
                    <a:ext uri="{9D8B030D-6E8A-4147-A177-3AD203B41FA5}">
                      <a16:colId xmlns:a16="http://schemas.microsoft.com/office/drawing/2014/main" val="20001"/>
                    </a:ext>
                  </a:extLst>
                </a:gridCol>
                <a:gridCol w="549640">
                  <a:extLst>
                    <a:ext uri="{9D8B030D-6E8A-4147-A177-3AD203B41FA5}">
                      <a16:colId xmlns:a16="http://schemas.microsoft.com/office/drawing/2014/main" val="20002"/>
                    </a:ext>
                  </a:extLst>
                </a:gridCol>
                <a:gridCol w="549640">
                  <a:extLst>
                    <a:ext uri="{9D8B030D-6E8A-4147-A177-3AD203B41FA5}">
                      <a16:colId xmlns:a16="http://schemas.microsoft.com/office/drawing/2014/main" val="20003"/>
                    </a:ext>
                  </a:extLst>
                </a:gridCol>
                <a:gridCol w="549640">
                  <a:extLst>
                    <a:ext uri="{9D8B030D-6E8A-4147-A177-3AD203B41FA5}">
                      <a16:colId xmlns:a16="http://schemas.microsoft.com/office/drawing/2014/main" val="20004"/>
                    </a:ext>
                  </a:extLst>
                </a:gridCol>
                <a:gridCol w="549640">
                  <a:extLst>
                    <a:ext uri="{9D8B030D-6E8A-4147-A177-3AD203B41FA5}">
                      <a16:colId xmlns:a16="http://schemas.microsoft.com/office/drawing/2014/main" val="20005"/>
                    </a:ext>
                  </a:extLst>
                </a:gridCol>
                <a:gridCol w="549640">
                  <a:extLst>
                    <a:ext uri="{9D8B030D-6E8A-4147-A177-3AD203B41FA5}">
                      <a16:colId xmlns:a16="http://schemas.microsoft.com/office/drawing/2014/main" val="20006"/>
                    </a:ext>
                  </a:extLst>
                </a:gridCol>
                <a:gridCol w="549640">
                  <a:extLst>
                    <a:ext uri="{9D8B030D-6E8A-4147-A177-3AD203B41FA5}">
                      <a16:colId xmlns:a16="http://schemas.microsoft.com/office/drawing/2014/main" val="20007"/>
                    </a:ext>
                  </a:extLst>
                </a:gridCol>
                <a:gridCol w="549640">
                  <a:extLst>
                    <a:ext uri="{9D8B030D-6E8A-4147-A177-3AD203B41FA5}">
                      <a16:colId xmlns:a16="http://schemas.microsoft.com/office/drawing/2014/main" val="20008"/>
                    </a:ext>
                  </a:extLst>
                </a:gridCol>
                <a:gridCol w="549640">
                  <a:extLst>
                    <a:ext uri="{9D8B030D-6E8A-4147-A177-3AD203B41FA5}">
                      <a16:colId xmlns:a16="http://schemas.microsoft.com/office/drawing/2014/main" val="20009"/>
                    </a:ext>
                  </a:extLst>
                </a:gridCol>
                <a:gridCol w="549640">
                  <a:extLst>
                    <a:ext uri="{9D8B030D-6E8A-4147-A177-3AD203B41FA5}">
                      <a16:colId xmlns:a16="http://schemas.microsoft.com/office/drawing/2014/main" val="20010"/>
                    </a:ext>
                  </a:extLst>
                </a:gridCol>
                <a:gridCol w="549640">
                  <a:extLst>
                    <a:ext uri="{9D8B030D-6E8A-4147-A177-3AD203B41FA5}">
                      <a16:colId xmlns:a16="http://schemas.microsoft.com/office/drawing/2014/main" val="20011"/>
                    </a:ext>
                  </a:extLst>
                </a:gridCol>
                <a:gridCol w="549640">
                  <a:extLst>
                    <a:ext uri="{9D8B030D-6E8A-4147-A177-3AD203B41FA5}">
                      <a16:colId xmlns:a16="http://schemas.microsoft.com/office/drawing/2014/main" val="20012"/>
                    </a:ext>
                  </a:extLst>
                </a:gridCol>
                <a:gridCol w="549640">
                  <a:extLst>
                    <a:ext uri="{9D8B030D-6E8A-4147-A177-3AD203B41FA5}">
                      <a16:colId xmlns:a16="http://schemas.microsoft.com/office/drawing/2014/main" val="20013"/>
                    </a:ext>
                  </a:extLst>
                </a:gridCol>
                <a:gridCol w="549640">
                  <a:extLst>
                    <a:ext uri="{9D8B030D-6E8A-4147-A177-3AD203B41FA5}">
                      <a16:colId xmlns:a16="http://schemas.microsoft.com/office/drawing/2014/main" val="20014"/>
                    </a:ext>
                  </a:extLst>
                </a:gridCol>
              </a:tblGrid>
              <a:tr h="244751">
                <a:tc rowSpan="2">
                  <a:txBody>
                    <a:bodyPr/>
                    <a:lstStyle/>
                    <a:p>
                      <a:pPr algn="ctr" fontAlgn="ct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品牌属性</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1264C3"/>
                    </a:solidFill>
                  </a:tcPr>
                </a:tc>
                <a:tc rowSpan="2">
                  <a:txBody>
                    <a:bodyPr/>
                    <a:lstStyle/>
                    <a:p>
                      <a:pPr algn="ctr" fontAlgn="ct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品牌</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1264C3"/>
                    </a:solidFill>
                  </a:tcPr>
                </a:tc>
                <a:tc rowSpan="2">
                  <a:txBody>
                    <a:bodyPr/>
                    <a:lstStyle/>
                    <a:p>
                      <a:pPr algn="ctr" fontAlgn="ct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版本数</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1264C3"/>
                    </a:solidFill>
                  </a:tcPr>
                </a:tc>
                <a:tc gridSpan="6">
                  <a:txBody>
                    <a:bodyPr/>
                    <a:lstStyle/>
                    <a:p>
                      <a:pPr algn="ctr" fontAlgn="ctr"/>
                      <a:r>
                        <a:rPr lang="en-US" altLang="zh-CN"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2023</a:t>
                      </a: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h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hMerge="1">
                  <a:txBody>
                    <a:bodyPr/>
                    <a:lstStyle/>
                    <a:p>
                      <a:pPr algn="ctr" fontAlgn="ct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h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hMerge="1">
                  <a:txBody>
                    <a:bodyPr/>
                    <a:lstStyle/>
                    <a:p>
                      <a:pPr algn="ctr" fontAlgn="ct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h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gridSpan="6">
                  <a:txBody>
                    <a:bodyPr/>
                    <a:lstStyle/>
                    <a:p>
                      <a:pPr algn="ctr" fontAlgn="ctr"/>
                      <a:r>
                        <a:rPr lang="en-US" altLang="zh-CN"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2024</a:t>
                      </a: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年</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h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h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h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h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h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extLst>
                  <a:ext uri="{0D108BD9-81ED-4DB2-BD59-A6C34878D82A}">
                    <a16:rowId xmlns:a16="http://schemas.microsoft.com/office/drawing/2014/main" val="10000"/>
                  </a:ext>
                </a:extLst>
              </a:tr>
              <a:tr h="388297">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07</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08</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09</a:t>
                      </a: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10</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11</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12</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01</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02</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03</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04</a:t>
                      </a: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05</a:t>
                      </a:r>
                      <a:r>
                        <a:rPr lang="zh-CN" altLang="en-US" sz="800" b="1"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tc>
                  <a:txBody>
                    <a:bodyPr/>
                    <a:lstStyle/>
                    <a:p>
                      <a:pPr algn="ctr" fontAlgn="ctr"/>
                      <a:r>
                        <a:rPr lang="en-US" altLang="zh-CN"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06</a:t>
                      </a:r>
                      <a:r>
                        <a:rPr lang="zh-CN" altLang="en-US" sz="8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月</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1264C3"/>
                    </a:solidFill>
                  </a:tcPr>
                </a:tc>
                <a:extLst>
                  <a:ext uri="{0D108BD9-81ED-4DB2-BD59-A6C34878D82A}">
                    <a16:rowId xmlns:a16="http://schemas.microsoft.com/office/drawing/2014/main" val="10001"/>
                  </a:ext>
                </a:extLst>
              </a:tr>
              <a:tr h="259106">
                <a:tc rowSpan="12">
                  <a:txBody>
                    <a:bodyPr/>
                    <a:lstStyle/>
                    <a:p>
                      <a:pPr algn="ctr" fontAlgn="ctr"/>
                      <a:r>
                        <a:rPr lang="zh-CN" altLang="en-US" sz="10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合资</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腾势</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7</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2"/>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别克</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6</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03"/>
                  </a:ext>
                </a:extLst>
              </a:tr>
              <a:tr h="259106">
                <a:tc vMerge="1">
                  <a:txBody>
                    <a:bodyPr/>
                    <a:lstStyle/>
                    <a:p>
                      <a:pPr algn="ctr" fontAlgn="ct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福特</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5</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4"/>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宝骏</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5"/>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本田</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6"/>
                  </a:ext>
                </a:extLst>
              </a:tr>
              <a:tr h="259106">
                <a:tc vMerge="1">
                  <a:txBody>
                    <a:bodyPr/>
                    <a:lstStyle/>
                    <a:p>
                      <a:pPr algn="ctr" fontAlgn="ct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大众</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7"/>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丰田</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8"/>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捷达</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09"/>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启辰</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0"/>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日产</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1"/>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五菱</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2"/>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雪佛兰</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629E7B">
                        <a:alpha val="80000"/>
                      </a:srgb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3"/>
                  </a:ext>
                </a:extLst>
              </a:tr>
              <a:tr h="259106">
                <a:tc rowSpan="8">
                  <a:txBody>
                    <a:bodyPr/>
                    <a:lstStyle/>
                    <a:p>
                      <a:pPr algn="ctr" fontAlgn="ctr"/>
                      <a:r>
                        <a:rPr lang="zh-CN" altLang="en-US" sz="1000" b="1"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豪华</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r>
                        <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凯迪拉克</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7</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extLst>
                  <a:ext uri="{0D108BD9-81ED-4DB2-BD59-A6C34878D82A}">
                    <a16:rowId xmlns:a16="http://schemas.microsoft.com/office/drawing/2014/main" val="10014"/>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路特斯</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5</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5"/>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smart</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3</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6"/>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Polestar</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7"/>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沃尔沃</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8"/>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宝马</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19"/>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奔驰</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0"/>
                  </a:ext>
                </a:extLst>
              </a:tr>
              <a:tr h="259106">
                <a:tc vMerge="1">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990" marR="8990" marT="8990" marB="0" anchor="ctr">
                    <a:lnL>
                      <a:noFill/>
                    </a:lnL>
                    <a:lnR>
                      <a:noFill/>
                    </a:lnR>
                    <a:lnT>
                      <a:noFill/>
                    </a:lnT>
                    <a:lnB>
                      <a:noFill/>
                    </a:lnB>
                  </a:tcPr>
                </a:tc>
                <a:tc>
                  <a:txBody>
                    <a:bodyPr/>
                    <a:lstStyle/>
                    <a:p>
                      <a:pPr algn="ctr" fontAlgn="ctr"/>
                      <a:r>
                        <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林肯</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r>
                        <a:rPr lang="en-US" altLang="zh-CN"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2">
                        <a:lumMod val="50000"/>
                        <a:alpha val="70000"/>
                      </a:schemeClr>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3175" cap="flat" cmpd="sng" algn="ctr">
                      <a:solidFill>
                        <a:schemeClr val="bg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r>
                        <a:rPr lang="en-US" altLang="zh-CN"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1</a:t>
                      </a: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B0F0"/>
                    </a:solidFill>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algn="ctr" fontAlgn="ctr"/>
                      <a:endParaRPr lang="zh-CN" altLang="en-US" sz="800" b="0" i="0" u="none" strike="noStrike" dirty="0">
                        <a:solidFill>
                          <a:schemeClr val="bg1"/>
                        </a:solidFill>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a:txBody>
                  <a:tcPr marL="8990" marR="8990" marT="899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021"/>
                  </a:ext>
                </a:extLst>
              </a:tr>
            </a:tbl>
          </a:graphicData>
        </a:graphic>
      </p:graphicFrame>
      <p:sp>
        <p:nvSpPr>
          <p:cNvPr id="14" name="Subtitle 2">
            <a:extLst>
              <a:ext uri="{FF2B5EF4-FFF2-40B4-BE49-F238E27FC236}">
                <a16:creationId xmlns:a16="http://schemas.microsoft.com/office/drawing/2014/main" id="{55BA2393-EA58-AE44-B130-BDA6E1EEBC28}"/>
              </a:ext>
            </a:extLst>
          </p:cNvPr>
          <p:cNvSpPr txBox="1">
            <a:spLocks/>
          </p:cNvSpPr>
          <p:nvPr/>
        </p:nvSpPr>
        <p:spPr>
          <a:xfrm>
            <a:off x="38589" y="6555477"/>
            <a:ext cx="3834593" cy="260264"/>
          </a:xfrm>
          <a:prstGeom prst="rect">
            <a:avLst/>
          </a:prstGeom>
        </p:spPr>
        <p:txBody>
          <a:bodyPr vert="horz" wrap="square" lIns="45720" tIns="22860" rIns="45720" bIns="22860" rtlCol="0">
            <a:spAutoFit/>
          </a:bodyPr>
          <a:lstStyle>
            <a:defPPr>
              <a:defRPr lang="zh-CN"/>
            </a:defPPr>
            <a:lvl1pPr indent="0" defTabSz="1087636">
              <a:lnSpc>
                <a:spcPts val="1900"/>
              </a:lnSpc>
              <a:spcBef>
                <a:spcPct val="20000"/>
              </a:spcBef>
              <a:buFont typeface="Arial"/>
              <a:buNone/>
              <a:defRPr sz="1200">
                <a:solidFill>
                  <a:srgbClr val="0E0D10"/>
                </a:solidFill>
                <a:latin typeface="微软雅黑"/>
                <a:cs typeface="Open Sans Light" panose="020B0306030504020204" pitchFamily="34" charset="0"/>
              </a:defRPr>
            </a:lvl1pPr>
            <a:lvl2pPr marL="1087636" indent="0" algn="ctr" defTabSz="1087636">
              <a:lnSpc>
                <a:spcPct val="130000"/>
              </a:lnSpc>
              <a:spcBef>
                <a:spcPct val="20000"/>
              </a:spcBef>
              <a:buFont typeface="Arial"/>
              <a:buNone/>
              <a:defRPr sz="3200">
                <a:solidFill>
                  <a:schemeClr val="tx1">
                    <a:tint val="75000"/>
                  </a:schemeClr>
                </a:solidFill>
                <a:latin typeface="Open Sans"/>
                <a:cs typeface="Open Sans"/>
              </a:defRPr>
            </a:lvl2pPr>
            <a:lvl3pPr marL="2175271" indent="0" algn="ctr" defTabSz="1087636">
              <a:lnSpc>
                <a:spcPct val="130000"/>
              </a:lnSpc>
              <a:spcBef>
                <a:spcPct val="20000"/>
              </a:spcBef>
              <a:buFont typeface="Arial"/>
              <a:buNone/>
              <a:defRPr sz="3200">
                <a:solidFill>
                  <a:schemeClr val="tx1">
                    <a:tint val="75000"/>
                  </a:schemeClr>
                </a:solidFill>
                <a:latin typeface="Open Sans"/>
                <a:cs typeface="Open Sans"/>
              </a:defRPr>
            </a:lvl3pPr>
            <a:lvl4pPr marL="3262912" indent="0" algn="ctr" defTabSz="1087636">
              <a:lnSpc>
                <a:spcPct val="130000"/>
              </a:lnSpc>
              <a:spcBef>
                <a:spcPct val="20000"/>
              </a:spcBef>
              <a:buFont typeface="Arial"/>
              <a:buNone/>
              <a:defRPr sz="3200">
                <a:solidFill>
                  <a:schemeClr val="tx1">
                    <a:tint val="75000"/>
                  </a:schemeClr>
                </a:solidFill>
                <a:latin typeface="Open Sans"/>
                <a:cs typeface="Open Sans"/>
              </a:defRPr>
            </a:lvl4pPr>
            <a:lvl5pPr marL="4350546" indent="0" algn="ctr" defTabSz="1087636">
              <a:lnSpc>
                <a:spcPct val="130000"/>
              </a:lnSpc>
              <a:spcBef>
                <a:spcPct val="20000"/>
              </a:spcBef>
              <a:buFont typeface="Arial"/>
              <a:buNone/>
              <a:defRPr sz="3200">
                <a:solidFill>
                  <a:schemeClr val="tx1">
                    <a:tint val="75000"/>
                  </a:schemeClr>
                </a:solidFill>
                <a:latin typeface="Open Sans"/>
                <a:cs typeface="Open Sans"/>
              </a:defRPr>
            </a:lvl5pPr>
            <a:lvl6pPr marL="5438184" indent="0" algn="ctr" defTabSz="1087636">
              <a:spcBef>
                <a:spcPct val="20000"/>
              </a:spcBef>
              <a:buFont typeface="Arial"/>
              <a:buNone/>
              <a:defRPr sz="4800">
                <a:solidFill>
                  <a:schemeClr val="tx1">
                    <a:tint val="75000"/>
                  </a:schemeClr>
                </a:solidFill>
              </a:defRPr>
            </a:lvl6pPr>
            <a:lvl7pPr marL="6525820" indent="0" algn="ctr" defTabSz="1087636">
              <a:spcBef>
                <a:spcPct val="20000"/>
              </a:spcBef>
              <a:buFont typeface="Arial"/>
              <a:buNone/>
              <a:defRPr sz="4800">
                <a:solidFill>
                  <a:schemeClr val="tx1">
                    <a:tint val="75000"/>
                  </a:schemeClr>
                </a:solidFill>
              </a:defRPr>
            </a:lvl7pPr>
            <a:lvl8pPr marL="7613455" indent="0" algn="ctr" defTabSz="1087636">
              <a:spcBef>
                <a:spcPct val="20000"/>
              </a:spcBef>
              <a:buFont typeface="Arial"/>
              <a:buNone/>
              <a:defRPr sz="4800">
                <a:solidFill>
                  <a:schemeClr val="tx1">
                    <a:tint val="75000"/>
                  </a:schemeClr>
                </a:solidFill>
              </a:defRPr>
            </a:lvl8pPr>
            <a:lvl9pPr marL="8701091" indent="0" algn="ctr" defTabSz="1087636">
              <a:spcBef>
                <a:spcPct val="20000"/>
              </a:spcBef>
              <a:buFont typeface="Arial"/>
              <a:buNone/>
              <a:defRPr sz="4800">
                <a:solidFill>
                  <a:schemeClr val="tx1">
                    <a:tint val="75000"/>
                  </a:schemeClr>
                </a:solidFill>
              </a:defRPr>
            </a:lvl9pPr>
          </a:lstStyle>
          <a:p>
            <a:r>
              <a:rPr lang="zh-CN" altLang="en-US"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注：“版本数</a:t>
            </a:r>
            <a:r>
              <a:rPr lang="en-US" altLang="zh-CN"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列的统计值为近一年该品牌累计升级的</a:t>
            </a:r>
            <a:r>
              <a:rPr lang="en-US" altLang="zh-CN"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版本数量</a:t>
            </a:r>
            <a:endParaRPr lang="en-US" altLang="zh-CN" sz="900" dirty="0">
              <a:solidFill>
                <a:schemeClr val="tx1">
                  <a:lumMod val="75000"/>
                  <a:lumOff val="25000"/>
                </a:schemeClr>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18" name="标题 3"/>
          <p:cNvSpPr>
            <a:spLocks noGrp="1"/>
          </p:cNvSpPr>
          <p:nvPr>
            <p:ph type="title"/>
          </p:nvPr>
        </p:nvSpPr>
        <p:spPr>
          <a:xfrm>
            <a:off x="314793" y="103214"/>
            <a:ext cx="11554731" cy="581143"/>
          </a:xfrm>
        </p:spPr>
        <p:txBody>
          <a:bodyPr anchor="t">
            <a:noAutofit/>
          </a:bodyPr>
          <a:lstStyle/>
          <a:p>
            <a:r>
              <a:rPr lang="zh-CN" altLang="en-US" sz="2800" dirty="0">
                <a:ea typeface="阿里巴巴普惠体 R" panose="00020600040101010101" pitchFamily="18" charset="-122"/>
                <a:cs typeface="阿里巴巴普惠体 R" panose="00020600040101010101" pitchFamily="18" charset="-122"/>
                <a:sym typeface="Arial" panose="020B0604020202020204" pitchFamily="34" charset="0"/>
              </a:rPr>
              <a:t>行业整体：</a:t>
            </a:r>
            <a:r>
              <a:rPr lang="en-US" altLang="zh-CN" sz="2800" dirty="0">
                <a:ea typeface="阿里巴巴普惠体 R" panose="00020600040101010101" pitchFamily="18" charset="-122"/>
                <a:cs typeface="阿里巴巴普惠体 R" panose="00020600040101010101" pitchFamily="18" charset="-122"/>
                <a:sym typeface="Arial" panose="020B0604020202020204" pitchFamily="34" charset="0"/>
              </a:rPr>
              <a:t>OTA</a:t>
            </a:r>
            <a:r>
              <a:rPr lang="zh-CN" altLang="en-US" sz="2800" dirty="0">
                <a:ea typeface="阿里巴巴普惠体 R" panose="00020600040101010101" pitchFamily="18" charset="-122"/>
                <a:cs typeface="阿里巴巴普惠体 R" panose="00020600040101010101" pitchFamily="18" charset="-122"/>
                <a:sym typeface="Arial" panose="020B0604020202020204" pitchFamily="34" charset="0"/>
              </a:rPr>
              <a:t>迭代速度</a:t>
            </a:r>
          </a:p>
        </p:txBody>
      </p:sp>
      <p:pic>
        <p:nvPicPr>
          <p:cNvPr id="13" name="图片 12"/>
          <p:cNvPicPr>
            <a:picLocks noChangeAspect="1"/>
          </p:cNvPicPr>
          <p:nvPr/>
        </p:nvPicPr>
        <p:blipFill>
          <a:blip r:embed="rId3"/>
          <a:stretch>
            <a:fillRect/>
          </a:stretch>
        </p:blipFill>
        <p:spPr>
          <a:xfrm>
            <a:off x="10046344" y="37879"/>
            <a:ext cx="2085975" cy="657225"/>
          </a:xfrm>
          <a:prstGeom prst="rect">
            <a:avLst/>
          </a:prstGeom>
        </p:spPr>
      </p:pic>
    </p:spTree>
    <p:extLst>
      <p:ext uri="{BB962C8B-B14F-4D97-AF65-F5344CB8AC3E}">
        <p14:creationId xmlns:p14="http://schemas.microsoft.com/office/powerpoint/2010/main" val="95549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剪去对角的矩形 24">
            <a:extLst>
              <a:ext uri="{FF2B5EF4-FFF2-40B4-BE49-F238E27FC236}">
                <a16:creationId xmlns:a16="http://schemas.microsoft.com/office/drawing/2014/main" id="{BC598D49-AC4B-A64A-A856-C2F63C8FBF18}"/>
              </a:ext>
            </a:extLst>
          </p:cNvPr>
          <p:cNvSpPr/>
          <p:nvPr/>
        </p:nvSpPr>
        <p:spPr>
          <a:xfrm>
            <a:off x="1249180" y="1485139"/>
            <a:ext cx="9693640" cy="4916774"/>
          </a:xfrm>
          <a:prstGeom prst="snip2DiagRect">
            <a:avLst>
              <a:gd name="adj1" fmla="val 0"/>
              <a:gd name="adj2" fmla="val 1118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pic>
        <p:nvPicPr>
          <p:cNvPr id="21" name="图片 20">
            <a:extLst>
              <a:ext uri="{FF2B5EF4-FFF2-40B4-BE49-F238E27FC236}">
                <a16:creationId xmlns:a16="http://schemas.microsoft.com/office/drawing/2014/main" id="{EA718393-3914-F945-B6C5-C652B698CCF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1132" y="383236"/>
            <a:ext cx="3382212" cy="894765"/>
          </a:xfrm>
          <a:prstGeom prst="rect">
            <a:avLst/>
          </a:prstGeom>
        </p:spPr>
      </p:pic>
      <p:sp>
        <p:nvSpPr>
          <p:cNvPr id="22" name="Untertitel 27">
            <a:extLst>
              <a:ext uri="{FF2B5EF4-FFF2-40B4-BE49-F238E27FC236}">
                <a16:creationId xmlns:a16="http://schemas.microsoft.com/office/drawing/2014/main" id="{BE9BB2CC-D4DB-5D4A-A609-598AC2ADA135}"/>
              </a:ext>
            </a:extLst>
          </p:cNvPr>
          <p:cNvSpPr txBox="1">
            <a:spLocks/>
          </p:cNvSpPr>
          <p:nvPr/>
        </p:nvSpPr>
        <p:spPr>
          <a:xfrm>
            <a:off x="1900418" y="726092"/>
            <a:ext cx="1283639"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rgbClr val="3E58ED"/>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目录</a:t>
            </a:r>
            <a:endParaRPr lang="en-US" altLang="zh-CN" sz="2000" b="1" spc="600" dirty="0">
              <a:solidFill>
                <a:srgbClr val="3E58ED"/>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23" name="Untertitel 27">
            <a:extLst>
              <a:ext uri="{FF2B5EF4-FFF2-40B4-BE49-F238E27FC236}">
                <a16:creationId xmlns:a16="http://schemas.microsoft.com/office/drawing/2014/main" id="{F9453E7C-9F2B-5045-8299-5C47C2154FFE}"/>
              </a:ext>
            </a:extLst>
          </p:cNvPr>
          <p:cNvSpPr txBox="1">
            <a:spLocks/>
          </p:cNvSpPr>
          <p:nvPr/>
        </p:nvSpPr>
        <p:spPr>
          <a:xfrm>
            <a:off x="1542156" y="692120"/>
            <a:ext cx="2000164" cy="276999"/>
          </a:xfrm>
          <a:prstGeom prst="rect">
            <a:avLst/>
          </a:prstGeom>
        </p:spPr>
        <p:txBody>
          <a:bodyPr wrap="square" lIns="0" tIns="0" rIns="0" bIns="0" anchor="ctr">
            <a:spAutoFit/>
          </a:bodyPr>
          <a:lstStyle/>
          <a:p>
            <a:pPr algn="ctr">
              <a:lnSpc>
                <a:spcPct val="90000"/>
              </a:lnSpc>
              <a:spcBef>
                <a:spcPts val="1000"/>
              </a:spcBef>
              <a:defRPr/>
            </a:pPr>
            <a:r>
              <a:rPr lang="zh-CN" altLang="en-US" sz="2000" b="1" spc="6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目录</a:t>
            </a:r>
            <a:endParaRPr lang="en-US" altLang="zh-CN" sz="2000" b="1" spc="600" dirty="0">
              <a:solidFill>
                <a:schemeClr val="bg1"/>
              </a:solidFill>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pic>
        <p:nvPicPr>
          <p:cNvPr id="26" name="图片 25">
            <a:extLst>
              <a:ext uri="{FF2B5EF4-FFF2-40B4-BE49-F238E27FC236}">
                <a16:creationId xmlns:a16="http://schemas.microsoft.com/office/drawing/2014/main" id="{8A60A660-0D43-C04A-BDD2-E04B3AD6A79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166550" y="3522982"/>
            <a:ext cx="843010" cy="828000"/>
          </a:xfrm>
          <a:prstGeom prst="rect">
            <a:avLst/>
          </a:prstGeom>
        </p:spPr>
      </p:pic>
      <p:sp>
        <p:nvSpPr>
          <p:cNvPr id="9" name="文本框 8">
            <a:extLst>
              <a:ext uri="{FF2B5EF4-FFF2-40B4-BE49-F238E27FC236}">
                <a16:creationId xmlns:a16="http://schemas.microsoft.com/office/drawing/2014/main" id="{E8EAFD74-3A4A-6942-AA18-2E8A618D8656}"/>
              </a:ext>
            </a:extLst>
          </p:cNvPr>
          <p:cNvSpPr txBox="1"/>
          <p:nvPr/>
        </p:nvSpPr>
        <p:spPr>
          <a:xfrm>
            <a:off x="2272826" y="3243281"/>
            <a:ext cx="370367" cy="1200329"/>
          </a:xfrm>
          <a:prstGeom prst="rect">
            <a:avLst/>
          </a:prstGeom>
          <a:noFill/>
        </p:spPr>
        <p:txBody>
          <a:bodyPr wrap="square" rtlCol="0">
            <a:spAutoFit/>
          </a:bodyPr>
          <a:lstStyle/>
          <a:p>
            <a:r>
              <a:rPr kumimoji="1" lang="en-US" altLang="zh-CN" sz="7200" b="1" i="1" dirty="0">
                <a:solidFill>
                  <a:schemeClr val="bg1"/>
                </a:solidFill>
                <a:effectLst>
                  <a:outerShdw dist="63500" dir="19680000" algn="tl" rotWithShape="0">
                    <a:srgbClr val="3150B1">
                      <a:alpha val="40000"/>
                    </a:srgbClr>
                  </a:outerShdw>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2</a:t>
            </a:r>
            <a:endParaRPr kumimoji="1" lang="zh-CN" altLang="en-US" sz="7200" b="1" i="1" dirty="0">
              <a:solidFill>
                <a:schemeClr val="bg1"/>
              </a:solidFill>
              <a:effectLst>
                <a:outerShdw dist="63500" dir="19680000" algn="tl" rotWithShape="0">
                  <a:srgbClr val="3150B1">
                    <a:alpha val="40000"/>
                  </a:srgbClr>
                </a:outerShdw>
              </a:effectLst>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
        <p:nvSpPr>
          <p:cNvPr id="17" name="文本框 16">
            <a:extLst>
              <a:ext uri="{FF2B5EF4-FFF2-40B4-BE49-F238E27FC236}">
                <a16:creationId xmlns:a16="http://schemas.microsoft.com/office/drawing/2014/main" id="{ECD67F47-4C78-1849-8F00-4C0B8DF9FAF8}"/>
              </a:ext>
            </a:extLst>
          </p:cNvPr>
          <p:cNvSpPr txBox="1"/>
          <p:nvPr/>
        </p:nvSpPr>
        <p:spPr>
          <a:xfrm>
            <a:off x="3825294" y="3435695"/>
            <a:ext cx="5953726" cy="1015663"/>
          </a:xfrm>
          <a:prstGeom prst="rect">
            <a:avLst/>
          </a:prstGeom>
          <a:noFill/>
        </p:spPr>
        <p:txBody>
          <a:bodyPr wrap="square" rtlCol="0">
            <a:spAutoFit/>
          </a:bodyPr>
          <a:lstStyle/>
          <a:p>
            <a:pPr>
              <a:spcBef>
                <a:spcPts val="600"/>
              </a:spcBef>
              <a:spcAft>
                <a:spcPts val="1200"/>
              </a:spcAft>
              <a:buClr>
                <a:schemeClr val="bg1">
                  <a:lumMod val="65000"/>
                </a:schemeClr>
              </a:buClr>
            </a:pPr>
            <a:r>
              <a:rPr lang="zh-CN" altLang="en-US" sz="6000" b="1"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政策</a:t>
            </a:r>
            <a:r>
              <a:rPr lang="en-US" altLang="zh-CN" sz="6000" b="1"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a:t>
            </a:r>
            <a:r>
              <a:rPr lang="zh-CN" altLang="en-US" sz="6000" b="1"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rPr>
              <a:t>运营</a:t>
            </a:r>
            <a:endParaRPr lang="en-US" altLang="zh-CN" sz="6000" b="1" dirty="0">
              <a:latin typeface="Arial" panose="020B0604020202020204" pitchFamily="34" charset="0"/>
              <a:ea typeface="阿里巴巴普惠体 R" panose="00020600040101010101" pitchFamily="18" charset="-122"/>
              <a:cs typeface="阿里巴巴普惠体 R" panose="00020600040101010101" pitchFamily="18" charset="-122"/>
              <a:sym typeface="Arial" panose="020B0604020202020204" pitchFamily="34" charset="0"/>
            </a:endParaRPr>
          </a:p>
        </p:txBody>
      </p:sp>
    </p:spTree>
    <p:extLst>
      <p:ext uri="{BB962C8B-B14F-4D97-AF65-F5344CB8AC3E}">
        <p14:creationId xmlns:p14="http://schemas.microsoft.com/office/powerpoint/2010/main" val="3730244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49000;"/>
</p:tagLst>
</file>

<file path=ppt/tags/tag2.xml><?xml version="1.0" encoding="utf-8"?>
<p:tagLst xmlns:a="http://schemas.openxmlformats.org/drawingml/2006/main" xmlns:r="http://schemas.openxmlformats.org/officeDocument/2006/relationships" xmlns:p="http://schemas.openxmlformats.org/presentationml/2006/main">
  <p:tag name="ISLIDE.ICON" val="#49000;"/>
</p:tagLst>
</file>

<file path=ppt/tags/tag3.xml><?xml version="1.0" encoding="utf-8"?>
<p:tagLst xmlns:a="http://schemas.openxmlformats.org/drawingml/2006/main" xmlns:r="http://schemas.openxmlformats.org/officeDocument/2006/relationships" xmlns:p="http://schemas.openxmlformats.org/presentationml/2006/main">
  <p:tag name="ISLIDE.ICON" val="#85328;"/>
</p:tagLst>
</file>

<file path=ppt/theme/theme1.xml><?xml version="1.0" encoding="utf-8"?>
<a:theme xmlns:a="http://schemas.openxmlformats.org/drawingml/2006/main" name="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60000"/>
            <a:lumOff val="40000"/>
          </a:schemeClr>
        </a:solidFill>
        <a:ln w="9525">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500"/>
          </a:lnSpc>
          <a:defRPr sz="105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2.xml><?xml version="1.0" encoding="utf-8"?>
<a:theme xmlns:a="http://schemas.openxmlformats.org/drawingml/2006/main" name="1_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20000"/>
            <a:lumOff val="80000"/>
            <a:alpha val="97000"/>
          </a:schemeClr>
        </a:solidFill>
        <a:ln>
          <a:noFill/>
        </a:ln>
      </a:spPr>
      <a:bodyPr wrap="none" rtlCol="0" anchor="ctr"/>
      <a:lstStyle>
        <a:defPPr algn="ctr">
          <a:defRPr sz="12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600"/>
          </a:lnSpc>
          <a:defRPr sz="120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3.xml><?xml version="1.0" encoding="utf-8"?>
<a:theme xmlns:a="http://schemas.openxmlformats.org/drawingml/2006/main" name="2_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20000"/>
            <a:lumOff val="80000"/>
            <a:alpha val="97000"/>
          </a:schemeClr>
        </a:solidFill>
        <a:ln>
          <a:noFill/>
        </a:ln>
      </a:spPr>
      <a:bodyPr wrap="none" rtlCol="0" anchor="ctr"/>
      <a:lstStyle>
        <a:defPPr algn="ctr">
          <a:defRPr sz="12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600"/>
          </a:lnSpc>
          <a:defRPr sz="120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4.xml><?xml version="1.0" encoding="utf-8"?>
<a:theme xmlns:a="http://schemas.openxmlformats.org/drawingml/2006/main" name="3_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20000"/>
            <a:lumOff val="80000"/>
            <a:alpha val="97000"/>
          </a:schemeClr>
        </a:solidFill>
        <a:ln>
          <a:noFill/>
        </a:ln>
      </a:spPr>
      <a:bodyPr wrap="none" rtlCol="0" anchor="ctr"/>
      <a:lstStyle>
        <a:defPPr algn="ctr">
          <a:defRPr sz="12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600"/>
          </a:lnSpc>
          <a:defRPr sz="120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5.xml><?xml version="1.0" encoding="utf-8"?>
<a:theme xmlns:a="http://schemas.openxmlformats.org/drawingml/2006/main" name="4_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20000"/>
            <a:lumOff val="80000"/>
            <a:alpha val="97000"/>
          </a:schemeClr>
        </a:solidFill>
        <a:ln>
          <a:noFill/>
        </a:ln>
      </a:spPr>
      <a:bodyPr wrap="none" rtlCol="0" anchor="ctr"/>
      <a:lstStyle>
        <a:defPPr algn="ctr">
          <a:defRPr sz="12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600"/>
          </a:lnSpc>
          <a:defRPr sz="120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6.xml><?xml version="1.0" encoding="utf-8"?>
<a:theme xmlns:a="http://schemas.openxmlformats.org/drawingml/2006/main" name="5_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20000"/>
            <a:lumOff val="80000"/>
            <a:alpha val="97000"/>
          </a:schemeClr>
        </a:solidFill>
        <a:ln>
          <a:noFill/>
        </a:ln>
      </a:spPr>
      <a:bodyPr wrap="none" rtlCol="0" anchor="ctr"/>
      <a:lstStyle>
        <a:defPPr algn="ctr">
          <a:defRPr sz="12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600"/>
          </a:lnSpc>
          <a:defRPr sz="120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7.xml><?xml version="1.0" encoding="utf-8"?>
<a:theme xmlns:a="http://schemas.openxmlformats.org/drawingml/2006/main" name="6_威尔森智联产品">
  <a:themeElements>
    <a:clrScheme name="自定义 6">
      <a:dk1>
        <a:srgbClr val="0E0D10"/>
      </a:dk1>
      <a:lt1>
        <a:srgbClr val="FFFFFF"/>
      </a:lt1>
      <a:dk2>
        <a:srgbClr val="41CEDF"/>
      </a:dk2>
      <a:lt2>
        <a:srgbClr val="DBEFF6"/>
      </a:lt2>
      <a:accent1>
        <a:srgbClr val="0AE9E8"/>
      </a:accent1>
      <a:accent2>
        <a:srgbClr val="6CC6E6"/>
      </a:accent2>
      <a:accent3>
        <a:srgbClr val="01AFEF"/>
      </a:accent3>
      <a:accent4>
        <a:srgbClr val="2676AA"/>
      </a:accent4>
      <a:accent5>
        <a:srgbClr val="678B9D"/>
      </a:accent5>
      <a:accent6>
        <a:srgbClr val="5D5E5C"/>
      </a:accent6>
      <a:hlink>
        <a:srgbClr val="25FEC5"/>
      </a:hlink>
      <a:folHlink>
        <a:srgbClr val="1A987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60000"/>
            <a:lumOff val="40000"/>
          </a:schemeClr>
        </a:solidFill>
        <a:ln w="9525">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ts val="1500"/>
          </a:lnSpc>
          <a:defRPr sz="1050" b="1"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互联新出行分会月报" id="{AF0CCF07-084E-47D4-8A76-299C66DA3271}" vid="{F20B5DA2-7A21-4B84-ABF3-A8AD60EBFDC4}"/>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136131</TotalTime>
  <Words>1834</Words>
  <Application>Microsoft Office PowerPoint</Application>
  <PresentationFormat>宽屏</PresentationFormat>
  <Paragraphs>652</Paragraphs>
  <Slides>12</Slides>
  <Notes>12</Notes>
  <HiddenSlides>0</HiddenSlides>
  <MMClips>0</MMClips>
  <ScaleCrop>false</ScaleCrop>
  <HeadingPairs>
    <vt:vector size="6" baseType="variant">
      <vt:variant>
        <vt:lpstr>已用的字体</vt:lpstr>
      </vt:variant>
      <vt:variant>
        <vt:i4>7</vt:i4>
      </vt:variant>
      <vt:variant>
        <vt:lpstr>主题</vt:lpstr>
      </vt:variant>
      <vt:variant>
        <vt:i4>7</vt:i4>
      </vt:variant>
      <vt:variant>
        <vt:lpstr>幻灯片标题</vt:lpstr>
      </vt:variant>
      <vt:variant>
        <vt:i4>12</vt:i4>
      </vt:variant>
    </vt:vector>
  </HeadingPairs>
  <TitlesOfParts>
    <vt:vector size="26" baseType="lpstr">
      <vt:lpstr>阿里巴巴普惠体 R</vt:lpstr>
      <vt:lpstr>等线</vt:lpstr>
      <vt:lpstr>微软雅黑</vt:lpstr>
      <vt:lpstr>系统字体</vt:lpstr>
      <vt:lpstr>Arial</vt:lpstr>
      <vt:lpstr>Calibri</vt:lpstr>
      <vt:lpstr>Wingdings</vt:lpstr>
      <vt:lpstr>威尔森智联产品</vt:lpstr>
      <vt:lpstr>1_威尔森智联产品</vt:lpstr>
      <vt:lpstr>2_威尔森智联产品</vt:lpstr>
      <vt:lpstr>3_威尔森智联产品</vt:lpstr>
      <vt:lpstr>4_威尔森智联产品</vt:lpstr>
      <vt:lpstr>5_威尔森智联产品</vt:lpstr>
      <vt:lpstr>6_威尔森智联产品</vt:lpstr>
      <vt:lpstr>OTA监测月报</vt:lpstr>
      <vt:lpstr>PowerPoint 演示文稿</vt:lpstr>
      <vt:lpstr>OTA数据概览：行业整体</vt:lpstr>
      <vt:lpstr>OTA数据概览：新势力</vt:lpstr>
      <vt:lpstr>OTA数据概览：自主</vt:lpstr>
      <vt:lpstr>OTA数据概览：合资&amp;豪华</vt:lpstr>
      <vt:lpstr>行业整体：OTA迭代速度</vt:lpstr>
      <vt:lpstr>行业整体：OTA迭代速度</vt:lpstr>
      <vt:lpstr>PowerPoint 演示文稿</vt:lpstr>
      <vt:lpstr>PowerPoint 演示文稿</vt:lpstr>
      <vt:lpstr>PowerPoint 演示文稿</vt:lpstr>
      <vt:lpstr>谢谢！</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威尔森【智联观察】OTA专题报告精华版</dc:title>
  <dc:creator>WAYS</dc:creator>
  <cp:lastModifiedBy>承桉 李</cp:lastModifiedBy>
  <cp:revision>16720</cp:revision>
  <dcterms:created xsi:type="dcterms:W3CDTF">2018-02-24T04:11:59Z</dcterms:created>
  <dcterms:modified xsi:type="dcterms:W3CDTF">2024-07-19T07:28:19Z</dcterms:modified>
</cp:coreProperties>
</file>