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6020" r:id="rId2"/>
    <p:sldId id="5096" r:id="rId3"/>
    <p:sldId id="420" r:id="rId4"/>
    <p:sldId id="5707" r:id="rId5"/>
    <p:sldId id="5712" r:id="rId6"/>
    <p:sldId id="5847" r:id="rId7"/>
    <p:sldId id="6041" r:id="rId8"/>
    <p:sldId id="5557" r:id="rId9"/>
    <p:sldId id="5702" r:id="rId10"/>
    <p:sldId id="5821" r:id="rId11"/>
    <p:sldId id="5905" r:id="rId12"/>
    <p:sldId id="6040" r:id="rId13"/>
    <p:sldId id="5856" r:id="rId1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A9B82"/>
    <a:srgbClr val="7BB6A4"/>
    <a:srgbClr val="DADADA"/>
    <a:srgbClr val="ACD7CA"/>
    <a:srgbClr val="C9E5DC"/>
    <a:srgbClr val="4D4D4D"/>
    <a:srgbClr val="D9D9D9"/>
    <a:srgbClr val="71B7CD"/>
    <a:srgbClr val="29292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8" autoAdjust="0"/>
    <p:restoredTop sz="94607" autoAdjust="0"/>
  </p:normalViewPr>
  <p:slideViewPr>
    <p:cSldViewPr snapToGrid="0">
      <p:cViewPr varScale="1">
        <p:scale>
          <a:sx n="89" d="100"/>
          <a:sy n="89" d="100"/>
        </p:scale>
        <p:origin x="57" y="99"/>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398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E7C4246-AC4A-D6A4-CEB1-EF1BC697A46F}"/>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D1BEA58-5EAF-B3A1-FC33-D8D004023F12}"/>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9F6E510F-28C7-4658-97BC-555EAE1DEF52}" type="datetimeFigureOut">
              <a:rPr lang="zh-CN" altLang="en-US" smtClean="0"/>
              <a:t>2024/7/29</a:t>
            </a:fld>
            <a:endParaRPr lang="zh-CN" altLang="en-US"/>
          </a:p>
        </p:txBody>
      </p:sp>
      <p:sp>
        <p:nvSpPr>
          <p:cNvPr id="4" name="页脚占位符 3">
            <a:extLst>
              <a:ext uri="{FF2B5EF4-FFF2-40B4-BE49-F238E27FC236}">
                <a16:creationId xmlns:a16="http://schemas.microsoft.com/office/drawing/2014/main" id="{8474C1EB-F7C6-EF0A-D469-D526D44812AC}"/>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867B51E6-8548-2F17-271A-D494B9C7D26B}"/>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BC09A32F-C68F-4A0B-84FF-376DB0B0C31C}" type="slidenum">
              <a:rPr lang="zh-CN" altLang="en-US" smtClean="0"/>
              <a:t>‹#›</a:t>
            </a:fld>
            <a:endParaRPr lang="zh-CN" altLang="en-US"/>
          </a:p>
        </p:txBody>
      </p:sp>
    </p:spTree>
    <p:extLst>
      <p:ext uri="{BB962C8B-B14F-4D97-AF65-F5344CB8AC3E}">
        <p14:creationId xmlns:p14="http://schemas.microsoft.com/office/powerpoint/2010/main" val="17245817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1EB7B8EA-47D2-454B-9A0D-0875B8A5D65C}" type="datetimeFigureOut">
              <a:rPr lang="zh-CN" altLang="en-US" smtClean="0"/>
              <a:t>2024/7/29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12213127-347F-4497-8FAD-B1CAEC5341C1}" type="slidenum">
              <a:rPr lang="zh-CN" altLang="en-US" smtClean="0"/>
              <a:t>‹#›</a:t>
            </a:fld>
            <a:endParaRPr lang="zh-CN" altLang="en-US"/>
          </a:p>
        </p:txBody>
      </p:sp>
    </p:spTree>
    <p:extLst>
      <p:ext uri="{BB962C8B-B14F-4D97-AF65-F5344CB8AC3E}">
        <p14:creationId xmlns:p14="http://schemas.microsoft.com/office/powerpoint/2010/main" val="2921327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2</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06938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2213127-347F-4497-8FAD-B1CAEC5341C1}" type="slidenum">
              <a:rPr lang="zh-CN" altLang="en-US" smtClean="0"/>
              <a:t>4</a:t>
            </a:fld>
            <a:endParaRPr lang="zh-CN" altLang="en-US"/>
          </a:p>
        </p:txBody>
      </p:sp>
    </p:spTree>
    <p:extLst>
      <p:ext uri="{BB962C8B-B14F-4D97-AF65-F5344CB8AC3E}">
        <p14:creationId xmlns:p14="http://schemas.microsoft.com/office/powerpoint/2010/main" val="3899872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213127-347F-4497-8FAD-B1CAEC5341C1}" type="slidenum">
              <a:rPr lang="zh-CN" altLang="en-US" smtClean="0"/>
              <a:t>5</a:t>
            </a:fld>
            <a:endParaRPr lang="zh-CN" altLang="en-US"/>
          </a:p>
        </p:txBody>
      </p:sp>
    </p:spTree>
    <p:extLst>
      <p:ext uri="{BB962C8B-B14F-4D97-AF65-F5344CB8AC3E}">
        <p14:creationId xmlns:p14="http://schemas.microsoft.com/office/powerpoint/2010/main" val="3342975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213127-347F-4497-8FAD-B1CAEC5341C1}" type="slidenum">
              <a:rPr lang="zh-CN" altLang="en-US" smtClean="0"/>
              <a:t>6</a:t>
            </a:fld>
            <a:endParaRPr lang="zh-CN" altLang="en-US"/>
          </a:p>
        </p:txBody>
      </p:sp>
    </p:spTree>
    <p:extLst>
      <p:ext uri="{BB962C8B-B14F-4D97-AF65-F5344CB8AC3E}">
        <p14:creationId xmlns:p14="http://schemas.microsoft.com/office/powerpoint/2010/main" val="4012710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904A1C6-B525-4522-9EBA-0652AE699341}" type="slidenum">
              <a:rPr lang="zh-CN" altLang="en-US" smtClean="0"/>
              <a:t>7</a:t>
            </a:fld>
            <a:endParaRPr lang="zh-CN" altLang="en-US"/>
          </a:p>
        </p:txBody>
      </p:sp>
    </p:spTree>
    <p:extLst>
      <p:ext uri="{BB962C8B-B14F-4D97-AF65-F5344CB8AC3E}">
        <p14:creationId xmlns:p14="http://schemas.microsoft.com/office/powerpoint/2010/main" val="3272988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53902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23598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063590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904A1C6-B525-4522-9EBA-0652AE699341}"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865607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ADDC0B-8A12-41AE-B90D-98E8A577AFD3}" type="slidenum">
              <a:rPr lang="zh-CN" altLang="en-US" smtClean="0"/>
              <a:t>‹#›</a:t>
            </a:fld>
            <a:endParaRPr lang="zh-CN" altLang="en-US"/>
          </a:p>
        </p:txBody>
      </p:sp>
    </p:spTree>
    <p:extLst>
      <p:ext uri="{BB962C8B-B14F-4D97-AF65-F5344CB8AC3E}">
        <p14:creationId xmlns:p14="http://schemas.microsoft.com/office/powerpoint/2010/main" val="697578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2883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灯片编号占位符 8">
            <a:extLst>
              <a:ext uri="{FF2B5EF4-FFF2-40B4-BE49-F238E27FC236}">
                <a16:creationId xmlns:a16="http://schemas.microsoft.com/office/drawing/2014/main" id="{7ACB6130-9AEB-F842-2BB8-1B03269CB657}"/>
              </a:ext>
            </a:extLst>
          </p:cNvPr>
          <p:cNvSpPr>
            <a:spLocks noGrp="1"/>
          </p:cNvSpPr>
          <p:nvPr>
            <p:ph type="sldNum" sz="quarter" idx="12"/>
          </p:nvPr>
        </p:nvSpPr>
        <p:spPr>
          <a:xfrm>
            <a:off x="11539908" y="6464416"/>
            <a:ext cx="387470" cy="365125"/>
          </a:xfrm>
          <a:prstGeom prst="rect">
            <a:avLst/>
          </a:prstGeom>
        </p:spPr>
        <p:txBody>
          <a:bodyPr/>
          <a:lstStyle>
            <a:lvl1pPr>
              <a:defRPr sz="1100">
                <a:solidFill>
                  <a:schemeClr val="tx1">
                    <a:lumMod val="50000"/>
                    <a:lumOff val="50000"/>
                  </a:schemeClr>
                </a:solidFill>
              </a:defRPr>
            </a:lvl1pPr>
          </a:lstStyle>
          <a:p>
            <a:fld id="{42D44D5D-CEB2-4E80-BA14-7E114D938AD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ADDC0B-8A12-41AE-B90D-98E8A577AFD3}" type="slidenum">
              <a:rPr lang="zh-CN" altLang="en-US" smtClean="0"/>
              <a:t>‹#›</a:t>
            </a:fld>
            <a:endParaRPr lang="zh-CN" altLang="en-US"/>
          </a:p>
        </p:txBody>
      </p:sp>
    </p:spTree>
    <p:extLst>
      <p:ext uri="{BB962C8B-B14F-4D97-AF65-F5344CB8AC3E}">
        <p14:creationId xmlns:p14="http://schemas.microsoft.com/office/powerpoint/2010/main" val="631785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ADDC0B-8A12-41AE-B90D-98E8A577AFD3}" type="slidenum">
              <a:rPr lang="zh-CN" altLang="en-US" smtClean="0"/>
              <a:t>‹#›</a:t>
            </a:fld>
            <a:endParaRPr lang="zh-CN" altLang="en-US"/>
          </a:p>
        </p:txBody>
      </p:sp>
    </p:spTree>
    <p:extLst>
      <p:ext uri="{BB962C8B-B14F-4D97-AF65-F5344CB8AC3E}">
        <p14:creationId xmlns:p14="http://schemas.microsoft.com/office/powerpoint/2010/main" val="1755320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AF26AE1-F487-2A72-F2EB-594575648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8" name="图片 7">
            <a:extLst>
              <a:ext uri="{FF2B5EF4-FFF2-40B4-BE49-F238E27FC236}">
                <a16:creationId xmlns:a16="http://schemas.microsoft.com/office/drawing/2014/main" id="{4B6ADC3D-ECAB-7971-F141-AFE4A147D5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9" name="图片 8">
            <a:extLst>
              <a:ext uri="{FF2B5EF4-FFF2-40B4-BE49-F238E27FC236}">
                <a16:creationId xmlns:a16="http://schemas.microsoft.com/office/drawing/2014/main" id="{DEF41185-0D4F-E7F0-1327-0E6B52BE13D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0" name="直接连接符 9">
            <a:extLst>
              <a:ext uri="{FF2B5EF4-FFF2-40B4-BE49-F238E27FC236}">
                <a16:creationId xmlns:a16="http://schemas.microsoft.com/office/drawing/2014/main" id="{5EB75FD6-5439-A68F-D459-C5A7860D3846}"/>
              </a:ext>
            </a:extLst>
          </p:cNvPr>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1" name="流程图: 接点 10">
            <a:extLst>
              <a:ext uri="{FF2B5EF4-FFF2-40B4-BE49-F238E27FC236}">
                <a16:creationId xmlns:a16="http://schemas.microsoft.com/office/drawing/2014/main" id="{E0CD6DDC-6F6B-DAFD-C55B-C79D58B8BE7F}"/>
              </a:ext>
            </a:extLst>
          </p:cNvPr>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2" name="组合 11">
            <a:extLst>
              <a:ext uri="{FF2B5EF4-FFF2-40B4-BE49-F238E27FC236}">
                <a16:creationId xmlns:a16="http://schemas.microsoft.com/office/drawing/2014/main" id="{4581989C-84EE-A0C9-8441-CA99AC9A9CA9}"/>
              </a:ext>
            </a:extLst>
          </p:cNvPr>
          <p:cNvGrpSpPr/>
          <p:nvPr userDrawn="1"/>
        </p:nvGrpSpPr>
        <p:grpSpPr>
          <a:xfrm>
            <a:off x="221892" y="905931"/>
            <a:ext cx="11658099" cy="5556286"/>
            <a:chOff x="-279856" y="1029281"/>
            <a:chExt cx="12785211" cy="5637247"/>
          </a:xfrm>
        </p:grpSpPr>
        <p:pic>
          <p:nvPicPr>
            <p:cNvPr id="13" name="图片 12">
              <a:extLst>
                <a:ext uri="{FF2B5EF4-FFF2-40B4-BE49-F238E27FC236}">
                  <a16:creationId xmlns:a16="http://schemas.microsoft.com/office/drawing/2014/main" id="{6CDE689B-3812-940E-0D1D-678DD491CFF1}"/>
                </a:ext>
              </a:extLst>
            </p:cNvPr>
            <p:cNvPicPr>
              <a:picLocks noChangeAspect="1"/>
            </p:cNvPicPr>
            <p:nvPr/>
          </p:nvPicPr>
          <p:blipFill>
            <a:blip r:embed="rId5" cstate="screen"/>
            <a:stretch>
              <a:fillRect/>
            </a:stretch>
          </p:blipFill>
          <p:spPr>
            <a:xfrm>
              <a:off x="-119435" y="1029281"/>
              <a:ext cx="5025025" cy="2787959"/>
            </a:xfrm>
            <a:prstGeom prst="rect">
              <a:avLst/>
            </a:prstGeom>
          </p:spPr>
        </p:pic>
        <p:pic>
          <p:nvPicPr>
            <p:cNvPr id="14" name="图片 13">
              <a:extLst>
                <a:ext uri="{FF2B5EF4-FFF2-40B4-BE49-F238E27FC236}">
                  <a16:creationId xmlns:a16="http://schemas.microsoft.com/office/drawing/2014/main" id="{B35C8FDD-1BCB-70B3-475F-6D4AFBCF293A}"/>
                </a:ext>
              </a:extLst>
            </p:cNvPr>
            <p:cNvPicPr>
              <a:picLocks noChangeAspect="1"/>
            </p:cNvPicPr>
            <p:nvPr/>
          </p:nvPicPr>
          <p:blipFill>
            <a:blip r:embed="rId5" cstate="screen"/>
            <a:stretch>
              <a:fillRect/>
            </a:stretch>
          </p:blipFill>
          <p:spPr>
            <a:xfrm>
              <a:off x="3680448" y="1029281"/>
              <a:ext cx="5025025" cy="2787959"/>
            </a:xfrm>
            <a:prstGeom prst="rect">
              <a:avLst/>
            </a:prstGeom>
          </p:spPr>
        </p:pic>
        <p:pic>
          <p:nvPicPr>
            <p:cNvPr id="15" name="图片 14">
              <a:extLst>
                <a:ext uri="{FF2B5EF4-FFF2-40B4-BE49-F238E27FC236}">
                  <a16:creationId xmlns:a16="http://schemas.microsoft.com/office/drawing/2014/main" id="{2A4E4683-0606-FBCC-1A63-3FE4AFBB248C}"/>
                </a:ext>
              </a:extLst>
            </p:cNvPr>
            <p:cNvPicPr>
              <a:picLocks noChangeAspect="1"/>
            </p:cNvPicPr>
            <p:nvPr/>
          </p:nvPicPr>
          <p:blipFill>
            <a:blip r:embed="rId5" cstate="screen"/>
            <a:stretch>
              <a:fillRect/>
            </a:stretch>
          </p:blipFill>
          <p:spPr>
            <a:xfrm>
              <a:off x="7480330" y="1029281"/>
              <a:ext cx="5025025" cy="2787959"/>
            </a:xfrm>
            <a:prstGeom prst="rect">
              <a:avLst/>
            </a:prstGeom>
          </p:spPr>
        </p:pic>
        <p:pic>
          <p:nvPicPr>
            <p:cNvPr id="16" name="图片 15">
              <a:extLst>
                <a:ext uri="{FF2B5EF4-FFF2-40B4-BE49-F238E27FC236}">
                  <a16:creationId xmlns:a16="http://schemas.microsoft.com/office/drawing/2014/main" id="{BB9D9C32-BD81-BF4A-5098-638C7A5E71AA}"/>
                </a:ext>
              </a:extLst>
            </p:cNvPr>
            <p:cNvPicPr>
              <a:picLocks noChangeAspect="1"/>
            </p:cNvPicPr>
            <p:nvPr/>
          </p:nvPicPr>
          <p:blipFill>
            <a:blip r:embed="rId5" cstate="screen">
              <a:clrChange>
                <a:clrFrom>
                  <a:srgbClr val="000000">
                    <a:alpha val="0"/>
                  </a:srgbClr>
                </a:clrFrom>
                <a:clrTo>
                  <a:srgbClr val="000000">
                    <a:alpha val="0"/>
                  </a:srgbClr>
                </a:clrTo>
              </a:clrChange>
            </a:blip>
            <a:stretch>
              <a:fillRect/>
            </a:stretch>
          </p:blipFill>
          <p:spPr>
            <a:xfrm>
              <a:off x="-279856" y="3878569"/>
              <a:ext cx="5025025" cy="2787959"/>
            </a:xfrm>
            <a:prstGeom prst="rect">
              <a:avLst/>
            </a:prstGeom>
          </p:spPr>
        </p:pic>
        <p:pic>
          <p:nvPicPr>
            <p:cNvPr id="17" name="图片 16">
              <a:extLst>
                <a:ext uri="{FF2B5EF4-FFF2-40B4-BE49-F238E27FC236}">
                  <a16:creationId xmlns:a16="http://schemas.microsoft.com/office/drawing/2014/main" id="{019D9D06-938B-62F0-61AA-4580E551FDFB}"/>
                </a:ext>
              </a:extLst>
            </p:cNvPr>
            <p:cNvPicPr>
              <a:picLocks noChangeAspect="1"/>
            </p:cNvPicPr>
            <p:nvPr/>
          </p:nvPicPr>
          <p:blipFill>
            <a:blip r:embed="rId5" cstate="screen"/>
            <a:stretch>
              <a:fillRect/>
            </a:stretch>
          </p:blipFill>
          <p:spPr>
            <a:xfrm>
              <a:off x="3520027" y="3878569"/>
              <a:ext cx="5025025" cy="2787959"/>
            </a:xfrm>
            <a:prstGeom prst="rect">
              <a:avLst/>
            </a:prstGeom>
          </p:spPr>
        </p:pic>
        <p:pic>
          <p:nvPicPr>
            <p:cNvPr id="18" name="图片 17">
              <a:extLst>
                <a:ext uri="{FF2B5EF4-FFF2-40B4-BE49-F238E27FC236}">
                  <a16:creationId xmlns:a16="http://schemas.microsoft.com/office/drawing/2014/main" id="{916C56FA-2F86-D4BB-B2E6-53C339B3454A}"/>
                </a:ext>
              </a:extLst>
            </p:cNvPr>
            <p:cNvPicPr>
              <a:picLocks noChangeAspect="1"/>
            </p:cNvPicPr>
            <p:nvPr/>
          </p:nvPicPr>
          <p:blipFill>
            <a:blip r:embed="rId5" cstate="screen"/>
            <a:stretch>
              <a:fillRect/>
            </a:stretch>
          </p:blipFill>
          <p:spPr>
            <a:xfrm>
              <a:off x="7319909" y="3878569"/>
              <a:ext cx="5025025" cy="2787959"/>
            </a:xfrm>
            <a:prstGeom prst="rect">
              <a:avLst/>
            </a:prstGeom>
          </p:spPr>
        </p:pic>
      </p:grpSp>
    </p:spTree>
    <p:extLst>
      <p:ext uri="{BB962C8B-B14F-4D97-AF65-F5344CB8AC3E}">
        <p14:creationId xmlns:p14="http://schemas.microsoft.com/office/powerpoint/2010/main" val="2460600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814BF8C-DFC5-48A4-9C83-2A475243E66C}" type="datetime1">
              <a:rPr lang="zh-CN" altLang="en-US" smtClean="0"/>
              <a:t>2024/7/29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DB4214F-D6AC-470B-A746-E53745163987}"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4660" y="784292"/>
            <a:ext cx="10076033" cy="5667599"/>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81116" y="149544"/>
            <a:ext cx="1112233" cy="199478"/>
          </a:xfrm>
          <a:prstGeom prst="rect">
            <a:avLst/>
          </a:prstGeom>
        </p:spPr>
      </p:pic>
      <p:cxnSp>
        <p:nvCxnSpPr>
          <p:cNvPr id="10" name="直接连接符 9"/>
          <p:cNvCxnSpPr/>
          <p:nvPr userDrawn="1"/>
        </p:nvCxnSpPr>
        <p:spPr>
          <a:xfrm>
            <a:off x="0" y="461755"/>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userDrawn="1"/>
        </p:nvGrpSpPr>
        <p:grpSpPr>
          <a:xfrm>
            <a:off x="0" y="0"/>
            <a:ext cx="2125908" cy="461755"/>
            <a:chOff x="0" y="0"/>
            <a:chExt cx="3070664" cy="666980"/>
          </a:xfrm>
        </p:grpSpPr>
        <p:sp>
          <p:nvSpPr>
            <p:cNvPr id="12" name="平行四边形 11"/>
            <p:cNvSpPr/>
            <p:nvPr/>
          </p:nvSpPr>
          <p:spPr>
            <a:xfrm>
              <a:off x="1434216" y="0"/>
              <a:ext cx="1636448" cy="666980"/>
            </a:xfrm>
            <a:prstGeom prst="parallelogram">
              <a:avLst>
                <a:gd name="adj" fmla="val 81340"/>
              </a:avLst>
            </a:prstGeom>
            <a:solidFill>
              <a:srgbClr val="2980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46"/>
            </a:p>
          </p:txBody>
        </p:sp>
        <p:sp>
          <p:nvSpPr>
            <p:cNvPr id="13" name="矩形 12"/>
            <p:cNvSpPr/>
            <p:nvPr/>
          </p:nvSpPr>
          <p:spPr>
            <a:xfrm>
              <a:off x="0" y="0"/>
              <a:ext cx="2380498" cy="666980"/>
            </a:xfrm>
            <a:prstGeom prst="rect">
              <a:avLst/>
            </a:prstGeom>
            <a:solidFill>
              <a:srgbClr val="2980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46"/>
            </a:p>
          </p:txBody>
        </p:sp>
      </p:grpSp>
    </p:spTree>
    <p:extLst>
      <p:ext uri="{BB962C8B-B14F-4D97-AF65-F5344CB8AC3E}">
        <p14:creationId xmlns:p14="http://schemas.microsoft.com/office/powerpoint/2010/main" val="1969506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8" r:id="rId2"/>
    <p:sldLayoutId id="2147483649" r:id="rId3"/>
    <p:sldLayoutId id="2147483650" r:id="rId4"/>
    <p:sldLayoutId id="2147483659" r:id="rId5"/>
    <p:sldLayoutId id="2147483657" r:id="rId6"/>
    <p:sldLayoutId id="2147483661" r:id="rId7"/>
    <p:sldLayoutId id="2147483662" r:id="rId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5.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5.jpeg"/><Relationship Id="rId7"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2.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454" y="1028348"/>
            <a:ext cx="5769000" cy="3793402"/>
          </a:xfrm>
          <a:prstGeom prst="rect">
            <a:avLst/>
          </a:prstGeom>
        </p:spPr>
      </p:pic>
      <p:sp>
        <p:nvSpPr>
          <p:cNvPr id="3" name="矩形 2"/>
          <p:cNvSpPr/>
          <p:nvPr/>
        </p:nvSpPr>
        <p:spPr>
          <a:xfrm>
            <a:off x="0" y="3594013"/>
            <a:ext cx="801679" cy="888131"/>
          </a:xfrm>
          <a:prstGeom prst="rect">
            <a:avLst/>
          </a:prstGeom>
          <a:solidFill>
            <a:srgbClr val="1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4" name="文本框 3"/>
          <p:cNvSpPr txBox="1"/>
          <p:nvPr/>
        </p:nvSpPr>
        <p:spPr>
          <a:xfrm>
            <a:off x="817056" y="3475543"/>
            <a:ext cx="7686720" cy="1015663"/>
          </a:xfrm>
          <a:prstGeom prst="rect">
            <a:avLst/>
          </a:prstGeom>
          <a:noFill/>
        </p:spPr>
        <p:txBody>
          <a:bodyPr wrap="none" rtlCol="0">
            <a:spAutoFit/>
          </a:bodyPr>
          <a:lstStyle/>
          <a:p>
            <a:r>
              <a:rPr lang="zh-CN" altLang="en-US" sz="6000" b="1" spc="-150" dirty="0">
                <a:latin typeface="微软雅黑" panose="020B0503020204020204" pitchFamily="34" charset="-122"/>
                <a:ea typeface="微软雅黑" panose="020B0503020204020204" pitchFamily="34" charset="-122"/>
              </a:rPr>
              <a:t>新能源商用车产业调查</a:t>
            </a:r>
          </a:p>
        </p:txBody>
      </p:sp>
      <p:sp>
        <p:nvSpPr>
          <p:cNvPr id="13" name="矩形 12"/>
          <p:cNvSpPr/>
          <p:nvPr/>
        </p:nvSpPr>
        <p:spPr>
          <a:xfrm>
            <a:off x="8519152" y="3594014"/>
            <a:ext cx="3672847" cy="888131"/>
          </a:xfrm>
          <a:prstGeom prst="rect">
            <a:avLst/>
          </a:prstGeom>
          <a:gradFill flip="none" rotWithShape="1">
            <a:gsLst>
              <a:gs pos="0">
                <a:srgbClr val="259F9F"/>
              </a:gs>
              <a:gs pos="100000">
                <a:srgbClr val="52C29F"/>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11" name="文本框 10">
            <a:extLst>
              <a:ext uri="{FF2B5EF4-FFF2-40B4-BE49-F238E27FC236}">
                <a16:creationId xmlns:a16="http://schemas.microsoft.com/office/drawing/2014/main" id="{1853CF6A-F9C1-DED2-A47D-B5FC3BD98529}"/>
              </a:ext>
            </a:extLst>
          </p:cNvPr>
          <p:cNvSpPr txBox="1"/>
          <p:nvPr/>
        </p:nvSpPr>
        <p:spPr>
          <a:xfrm>
            <a:off x="773751" y="4617827"/>
            <a:ext cx="3294492"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（总第</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0061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期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月第</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周）</a:t>
            </a:r>
          </a:p>
        </p:txBody>
      </p:sp>
      <p:pic>
        <p:nvPicPr>
          <p:cNvPr id="12" name="图片 11">
            <a:extLst>
              <a:ext uri="{FF2B5EF4-FFF2-40B4-BE49-F238E27FC236}">
                <a16:creationId xmlns:a16="http://schemas.microsoft.com/office/drawing/2014/main" id="{C98938F5-C9B8-39A4-DECF-CF8073D72592}"/>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627" y="369702"/>
            <a:ext cx="1830981" cy="610327"/>
          </a:xfrm>
          <a:prstGeom prst="rect">
            <a:avLst/>
          </a:prstGeom>
        </p:spPr>
      </p:pic>
      <p:sp>
        <p:nvSpPr>
          <p:cNvPr id="15" name="文本框 14">
            <a:extLst>
              <a:ext uri="{FF2B5EF4-FFF2-40B4-BE49-F238E27FC236}">
                <a16:creationId xmlns:a16="http://schemas.microsoft.com/office/drawing/2014/main" id="{EFB92DCF-38DA-5595-2324-F65A796F7FFC}"/>
              </a:ext>
            </a:extLst>
          </p:cNvPr>
          <p:cNvSpPr txBox="1"/>
          <p:nvPr/>
        </p:nvSpPr>
        <p:spPr>
          <a:xfrm>
            <a:off x="919649" y="3023617"/>
            <a:ext cx="6096000" cy="369332"/>
          </a:xfrm>
          <a:prstGeom prst="rect">
            <a:avLst/>
          </a:prstGeom>
          <a:noFill/>
        </p:spPr>
        <p:txBody>
          <a:bodyPr wrap="square">
            <a:spAutoFit/>
          </a:bodyPr>
          <a:lstStyle/>
          <a:p>
            <a:r>
              <a:rPr lang="zh-CN" altLang="en-US" b="1" dirty="0">
                <a:solidFill>
                  <a:srgbClr val="33AA9F"/>
                </a:solidFill>
                <a:latin typeface="微软雅黑" panose="020B0503020204020204" pitchFamily="34" charset="-122"/>
                <a:ea typeface="微软雅黑" panose="020B0503020204020204" pitchFamily="34" charset="-122"/>
              </a:rPr>
              <a:t>乘联分会</a:t>
            </a:r>
            <a:r>
              <a:rPr lang="en-US" altLang="zh-CN" b="1" dirty="0">
                <a:solidFill>
                  <a:srgbClr val="33AA9F"/>
                </a:solidFill>
                <a:latin typeface="微软雅黑" panose="020B0503020204020204" pitchFamily="34" charset="-122"/>
                <a:ea typeface="微软雅黑" panose="020B0503020204020204" pitchFamily="34" charset="-122"/>
              </a:rPr>
              <a:t>&amp;</a:t>
            </a:r>
            <a:r>
              <a:rPr lang="zh-CN" altLang="en-US" b="1" dirty="0">
                <a:solidFill>
                  <a:srgbClr val="33AA9F"/>
                </a:solidFill>
                <a:latin typeface="微软雅黑" panose="020B0503020204020204" pitchFamily="34" charset="-122"/>
                <a:ea typeface="微软雅黑" panose="020B0503020204020204" pitchFamily="34" charset="-122"/>
              </a:rPr>
              <a:t>科瑞咨询联合发布</a:t>
            </a:r>
          </a:p>
        </p:txBody>
      </p:sp>
      <p:pic>
        <p:nvPicPr>
          <p:cNvPr id="16" name="图片 15">
            <a:extLst>
              <a:ext uri="{FF2B5EF4-FFF2-40B4-BE49-F238E27FC236}">
                <a16:creationId xmlns:a16="http://schemas.microsoft.com/office/drawing/2014/main" id="{B4A1A655-8275-987E-B35A-7C09D86EF9B9}"/>
              </a:ext>
            </a:extLst>
          </p:cNvPr>
          <p:cNvPicPr>
            <a:picLocks noChangeAspect="1"/>
          </p:cNvPicPr>
          <p:nvPr/>
        </p:nvPicPr>
        <p:blipFill>
          <a:blip r:embed="rId4"/>
          <a:stretch>
            <a:fillRect/>
          </a:stretch>
        </p:blipFill>
        <p:spPr>
          <a:xfrm>
            <a:off x="2180975" y="300349"/>
            <a:ext cx="1743075" cy="714375"/>
          </a:xfrm>
          <a:prstGeom prst="rect">
            <a:avLst/>
          </a:prstGeom>
        </p:spPr>
      </p:pic>
    </p:spTree>
    <p:extLst>
      <p:ext uri="{BB962C8B-B14F-4D97-AF65-F5344CB8AC3E}">
        <p14:creationId xmlns:p14="http://schemas.microsoft.com/office/powerpoint/2010/main" val="826835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箭头: 五边形 127">
            <a:extLst>
              <a:ext uri="{FF2B5EF4-FFF2-40B4-BE49-F238E27FC236}">
                <a16:creationId xmlns:a16="http://schemas.microsoft.com/office/drawing/2014/main" id="{A8030862-BD62-1C53-F5DA-BE3C07E60C01}"/>
              </a:ext>
            </a:extLst>
          </p:cNvPr>
          <p:cNvSpPr/>
          <p:nvPr/>
        </p:nvSpPr>
        <p:spPr>
          <a:xfrm>
            <a:off x="2124075" y="-1"/>
            <a:ext cx="2126356" cy="433417"/>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accent3">
                    <a:lumMod val="75000"/>
                  </a:schemeClr>
                </a:solidFill>
              </a:rPr>
              <a:t>新能源客车</a:t>
            </a:r>
          </a:p>
        </p:txBody>
      </p:sp>
      <p:sp>
        <p:nvSpPr>
          <p:cNvPr id="81" name="圆角矩形 80"/>
          <p:cNvSpPr/>
          <p:nvPr/>
        </p:nvSpPr>
        <p:spPr>
          <a:xfrm>
            <a:off x="184" y="6064564"/>
            <a:ext cx="1767601" cy="286615"/>
          </a:xfrm>
          <a:prstGeom prst="roundRect">
            <a:avLst/>
          </a:prstGeom>
          <a:solidFill>
            <a:srgbClr val="D9D9D9"/>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产能规划</a:t>
            </a:r>
          </a:p>
        </p:txBody>
      </p:sp>
      <p:sp>
        <p:nvSpPr>
          <p:cNvPr id="82" name="圆角矩形 81"/>
          <p:cNvSpPr/>
          <p:nvPr/>
        </p:nvSpPr>
        <p:spPr>
          <a:xfrm>
            <a:off x="1765941"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defRPr/>
            </a:pPr>
            <a:r>
              <a:rPr lang="zh-CN" altLang="en-US" sz="1108" b="1" dirty="0">
                <a:solidFill>
                  <a:srgbClr val="FFFFFF"/>
                </a:solidFill>
                <a:latin typeface="微软雅黑" panose="020B0503020204020204" pitchFamily="34" charset="-122"/>
                <a:ea typeface="微软雅黑" panose="020B0503020204020204" pitchFamily="34" charset="-122"/>
              </a:rPr>
              <a:t>出口</a:t>
            </a:r>
          </a:p>
        </p:txBody>
      </p:sp>
      <p:sp>
        <p:nvSpPr>
          <p:cNvPr id="84" name="圆角矩形 83"/>
          <p:cNvSpPr/>
          <p:nvPr/>
        </p:nvSpPr>
        <p:spPr>
          <a:xfrm>
            <a:off x="3500224"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88" name="圆角矩形 87"/>
          <p:cNvSpPr/>
          <p:nvPr/>
        </p:nvSpPr>
        <p:spPr>
          <a:xfrm>
            <a:off x="5232663"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89" name="圆角矩形 88"/>
          <p:cNvSpPr/>
          <p:nvPr/>
        </p:nvSpPr>
        <p:spPr>
          <a:xfrm>
            <a:off x="6965102"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人事变动</a:t>
            </a:r>
          </a:p>
        </p:txBody>
      </p:sp>
      <p:sp>
        <p:nvSpPr>
          <p:cNvPr id="90" name="圆角矩形 89"/>
          <p:cNvSpPr/>
          <p:nvPr/>
        </p:nvSpPr>
        <p:spPr>
          <a:xfrm>
            <a:off x="8697541"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经营动态</a:t>
            </a:r>
          </a:p>
        </p:txBody>
      </p:sp>
      <p:sp>
        <p:nvSpPr>
          <p:cNvPr id="91" name="圆角矩形 90"/>
          <p:cNvSpPr/>
          <p:nvPr/>
        </p:nvSpPr>
        <p:spPr>
          <a:xfrm>
            <a:off x="10428136" y="6064564"/>
            <a:ext cx="1763681"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推广活动</a:t>
            </a:r>
          </a:p>
        </p:txBody>
      </p:sp>
      <p:sp>
        <p:nvSpPr>
          <p:cNvPr id="63" name="文本框 62"/>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10</a:t>
            </a:fld>
            <a:endParaRPr lang="zh-CN" altLang="en-US" sz="1201" dirty="0">
              <a:solidFill>
                <a:srgbClr val="000000">
                  <a:tint val="75000"/>
                </a:srgbClr>
              </a:solidFill>
              <a:latin typeface="Calibri" panose="020F0502020204030204"/>
              <a:ea typeface="微软雅黑" panose="020B0503020204020204" pitchFamily="34" charset="-122"/>
            </a:endParaRPr>
          </a:p>
        </p:txBody>
      </p:sp>
      <p:grpSp>
        <p:nvGrpSpPr>
          <p:cNvPr id="103" name="组合 102">
            <a:extLst>
              <a:ext uri="{FF2B5EF4-FFF2-40B4-BE49-F238E27FC236}">
                <a16:creationId xmlns:a16="http://schemas.microsoft.com/office/drawing/2014/main" id="{41830773-D77D-E9B9-9447-30579F829AB4}"/>
              </a:ext>
            </a:extLst>
          </p:cNvPr>
          <p:cNvGrpSpPr/>
          <p:nvPr/>
        </p:nvGrpSpPr>
        <p:grpSpPr>
          <a:xfrm>
            <a:off x="969969" y="1124442"/>
            <a:ext cx="2131252" cy="4749078"/>
            <a:chOff x="646119" y="1124442"/>
            <a:chExt cx="2131252" cy="4427924"/>
          </a:xfrm>
        </p:grpSpPr>
        <p:sp>
          <p:nvSpPr>
            <p:cNvPr id="9" name="ïṡ1iḋê">
              <a:extLst>
                <a:ext uri="{FF2B5EF4-FFF2-40B4-BE49-F238E27FC236}">
                  <a16:creationId xmlns:a16="http://schemas.microsoft.com/office/drawing/2014/main" id="{FF0B3699-A09B-A66E-3B04-66EABB0241B0}"/>
                </a:ext>
              </a:extLst>
            </p:cNvPr>
            <p:cNvSpPr/>
            <p:nvPr/>
          </p:nvSpPr>
          <p:spPr>
            <a:xfrm>
              <a:off x="646119" y="2013401"/>
              <a:ext cx="2131252" cy="353896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1" name="íṡ1ïḍe">
              <a:extLst>
                <a:ext uri="{FF2B5EF4-FFF2-40B4-BE49-F238E27FC236}">
                  <a16:creationId xmlns:a16="http://schemas.microsoft.com/office/drawing/2014/main" id="{6A4F3E3C-6282-5539-A37A-41C97D04EED3}"/>
                </a:ext>
              </a:extLst>
            </p:cNvPr>
            <p:cNvSpPr/>
            <p:nvPr/>
          </p:nvSpPr>
          <p:spPr bwMode="auto">
            <a:xfrm>
              <a:off x="725597" y="2872980"/>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比亚迪南非分公司与南非知名巴士运营商金箭公司（</a:t>
              </a:r>
              <a:r>
                <a:rPr lang="en-US" altLang="zh-CN" sz="1000" dirty="0">
                  <a:solidFill>
                    <a:srgbClr val="FFFFFF"/>
                  </a:solidFill>
                  <a:latin typeface="微软雅黑" panose="020B0503020204020204" pitchFamily="34" charset="-122"/>
                  <a:ea typeface="微软雅黑" panose="020B0503020204020204" pitchFamily="34" charset="-122"/>
                </a:rPr>
                <a:t>Golden Arrow</a:t>
              </a:r>
              <a:r>
                <a:rPr lang="zh-CN" altLang="en-US" sz="1000" dirty="0">
                  <a:solidFill>
                    <a:srgbClr val="FFFFFF"/>
                  </a:solidFill>
                  <a:latin typeface="微软雅黑" panose="020B0503020204020204" pitchFamily="34" charset="-122"/>
                  <a:ea typeface="微软雅黑" panose="020B0503020204020204" pitchFamily="34" charset="-122"/>
                </a:rPr>
                <a:t>）达成具有里程碑意义的合作协议，成功斩获</a:t>
              </a:r>
              <a:r>
                <a:rPr lang="en-US" altLang="zh-CN" sz="1000" dirty="0">
                  <a:solidFill>
                    <a:srgbClr val="FFFFFF"/>
                  </a:solidFill>
                  <a:latin typeface="微软雅黑" panose="020B0503020204020204" pitchFamily="34" charset="-122"/>
                  <a:ea typeface="微软雅黑" panose="020B0503020204020204" pitchFamily="34" charset="-122"/>
                </a:rPr>
                <a:t>120</a:t>
              </a:r>
              <a:r>
                <a:rPr lang="zh-CN" altLang="en-US" sz="1000" dirty="0">
                  <a:solidFill>
                    <a:srgbClr val="FFFFFF"/>
                  </a:solidFill>
                  <a:latin typeface="微软雅黑" panose="020B0503020204020204" pitchFamily="34" charset="-122"/>
                  <a:ea typeface="微软雅黑" panose="020B0503020204020204" pitchFamily="34" charset="-122"/>
                </a:rPr>
                <a:t>辆大巴订单，共同推动当地公共交通的电动化。此次订购的</a:t>
              </a:r>
              <a:r>
                <a:rPr lang="en-US" altLang="zh-CN" sz="1000" dirty="0">
                  <a:solidFill>
                    <a:srgbClr val="FFFFFF"/>
                  </a:solidFill>
                  <a:latin typeface="微软雅黑" panose="020B0503020204020204" pitchFamily="34" charset="-122"/>
                  <a:ea typeface="微软雅黑" panose="020B0503020204020204" pitchFamily="34" charset="-122"/>
                </a:rPr>
                <a:t>120</a:t>
              </a:r>
              <a:r>
                <a:rPr lang="zh-CN" altLang="en-US" sz="1000" dirty="0">
                  <a:solidFill>
                    <a:srgbClr val="FFFFFF"/>
                  </a:solidFill>
                  <a:latin typeface="微软雅黑" panose="020B0503020204020204" pitchFamily="34" charset="-122"/>
                  <a:ea typeface="微软雅黑" panose="020B0503020204020204" pitchFamily="34" charset="-122"/>
                </a:rPr>
                <a:t>辆电动大巴，车身长达</a:t>
              </a:r>
              <a:r>
                <a:rPr lang="en-US" altLang="zh-CN" sz="1000" dirty="0">
                  <a:solidFill>
                    <a:srgbClr val="FFFFFF"/>
                  </a:solidFill>
                  <a:latin typeface="微软雅黑" panose="020B0503020204020204" pitchFamily="34" charset="-122"/>
                  <a:ea typeface="微软雅黑" panose="020B0503020204020204" pitchFamily="34" charset="-122"/>
                </a:rPr>
                <a:t>12.5</a:t>
              </a:r>
              <a:r>
                <a:rPr lang="zh-CN" altLang="en-US" sz="1000" dirty="0">
                  <a:solidFill>
                    <a:srgbClr val="FFFFFF"/>
                  </a:solidFill>
                  <a:latin typeface="微软雅黑" panose="020B0503020204020204" pitchFamily="34" charset="-122"/>
                  <a:ea typeface="微软雅黑" panose="020B0503020204020204" pitchFamily="34" charset="-122"/>
                </a:rPr>
                <a:t>米，采用</a:t>
              </a:r>
              <a:r>
                <a:rPr lang="en-US" altLang="zh-CN" sz="1000" dirty="0">
                  <a:solidFill>
                    <a:srgbClr val="FFFFFF"/>
                  </a:solidFill>
                  <a:latin typeface="微软雅黑" panose="020B0503020204020204" pitchFamily="34" charset="-122"/>
                  <a:ea typeface="微软雅黑" panose="020B0503020204020204" pitchFamily="34" charset="-122"/>
                </a:rPr>
                <a:t>65</a:t>
              </a:r>
              <a:r>
                <a:rPr lang="zh-CN" altLang="en-US" sz="1000" dirty="0">
                  <a:solidFill>
                    <a:srgbClr val="FFFFFF"/>
                  </a:solidFill>
                  <a:latin typeface="微软雅黑" panose="020B0503020204020204" pitchFamily="34" charset="-122"/>
                  <a:ea typeface="微软雅黑" panose="020B0503020204020204" pitchFamily="34" charset="-122"/>
                </a:rPr>
                <a:t>座设计，均搭载了比亚迪自主研发的磷酸铁锂电池及六合一控制器，这一创新技术有效提升了车辆的能效与可靠性，实现了动力与环保的完美平衡。</a:t>
              </a:r>
            </a:p>
          </p:txBody>
        </p:sp>
        <p:sp>
          <p:nvSpPr>
            <p:cNvPr id="12" name="ïŝlïḑê">
              <a:extLst>
                <a:ext uri="{FF2B5EF4-FFF2-40B4-BE49-F238E27FC236}">
                  <a16:creationId xmlns:a16="http://schemas.microsoft.com/office/drawing/2014/main" id="{7EED3AA5-FD52-1FA1-D1D7-FA1585CFE11F}"/>
                </a:ext>
              </a:extLst>
            </p:cNvPr>
            <p:cNvSpPr txBox="1"/>
            <p:nvPr/>
          </p:nvSpPr>
          <p:spPr bwMode="auto">
            <a:xfrm>
              <a:off x="651015" y="2386335"/>
              <a:ext cx="2126356" cy="370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比亚迪</a:t>
              </a:r>
              <a:r>
                <a:rPr lang="en-US" altLang="zh-CN" sz="1200" dirty="0"/>
                <a:t>120</a:t>
              </a:r>
              <a:r>
                <a:rPr lang="zh-CN" altLang="en-US" sz="1200" dirty="0"/>
                <a:t>辆电动大巴将交付南非</a:t>
              </a:r>
            </a:p>
          </p:txBody>
        </p:sp>
        <p:grpSp>
          <p:nvGrpSpPr>
            <p:cNvPr id="75" name="组合 74">
              <a:extLst>
                <a:ext uri="{FF2B5EF4-FFF2-40B4-BE49-F238E27FC236}">
                  <a16:creationId xmlns:a16="http://schemas.microsoft.com/office/drawing/2014/main" id="{A8AF1E99-2F9C-6D5B-8772-1990CD7307A3}"/>
                </a:ext>
              </a:extLst>
            </p:cNvPr>
            <p:cNvGrpSpPr/>
            <p:nvPr/>
          </p:nvGrpSpPr>
          <p:grpSpPr>
            <a:xfrm>
              <a:off x="1028306" y="1124442"/>
              <a:ext cx="1337775" cy="1171320"/>
              <a:chOff x="866381" y="1124442"/>
              <a:chExt cx="1337775" cy="1171320"/>
            </a:xfrm>
          </p:grpSpPr>
          <p:grpSp>
            <p:nvGrpSpPr>
              <p:cNvPr id="10" name="iśḻîďê">
                <a:extLst>
                  <a:ext uri="{FF2B5EF4-FFF2-40B4-BE49-F238E27FC236}">
                    <a16:creationId xmlns:a16="http://schemas.microsoft.com/office/drawing/2014/main" id="{EB141EBD-E16B-A402-52D5-5FE02898DDB6}"/>
                  </a:ext>
                </a:extLst>
              </p:cNvPr>
              <p:cNvGrpSpPr/>
              <p:nvPr/>
            </p:nvGrpSpPr>
            <p:grpSpPr>
              <a:xfrm>
                <a:off x="966730" y="1124442"/>
                <a:ext cx="1171320" cy="1171320"/>
                <a:chOff x="824765" y="2312221"/>
                <a:chExt cx="1461920" cy="1461920"/>
              </a:xfrm>
            </p:grpSpPr>
            <p:sp>
              <p:nvSpPr>
                <p:cNvPr id="16" name="ïšľíḑé">
                  <a:extLst>
                    <a:ext uri="{FF2B5EF4-FFF2-40B4-BE49-F238E27FC236}">
                      <a16:creationId xmlns:a16="http://schemas.microsoft.com/office/drawing/2014/main" id="{992A4775-C32A-6B5D-B23C-CDCBB81BE124}"/>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7" name="îśḷîḋe">
                  <a:extLst>
                    <a:ext uri="{FF2B5EF4-FFF2-40B4-BE49-F238E27FC236}">
                      <a16:creationId xmlns:a16="http://schemas.microsoft.com/office/drawing/2014/main" id="{1F42FD0F-2EFD-0B39-F2B1-610B6A27CB16}"/>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3" name="文本框 12">
                <a:extLst>
                  <a:ext uri="{FF2B5EF4-FFF2-40B4-BE49-F238E27FC236}">
                    <a16:creationId xmlns:a16="http://schemas.microsoft.com/office/drawing/2014/main" id="{13DC2C3D-A8BA-75C8-3357-7977758F3AB0}"/>
                  </a:ext>
                </a:extLst>
              </p:cNvPr>
              <p:cNvSpPr txBox="1"/>
              <p:nvPr/>
            </p:nvSpPr>
            <p:spPr>
              <a:xfrm>
                <a:off x="866381" y="1263943"/>
                <a:ext cx="1337775" cy="344356"/>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比亚迪</a:t>
                </a:r>
                <a:endParaRPr lang="zh-CN" altLang="en-US" sz="1800" b="1" dirty="0">
                  <a:solidFill>
                    <a:srgbClr val="000000"/>
                  </a:solidFill>
                  <a:latin typeface="微软雅黑" panose="020B0503020204020204" pitchFamily="34" charset="-122"/>
                  <a:ea typeface="微软雅黑" panose="020B0503020204020204" pitchFamily="34" charset="-122"/>
                </a:endParaRPr>
              </a:p>
            </p:txBody>
          </p:sp>
        </p:grpSp>
      </p:grpSp>
      <p:sp>
        <p:nvSpPr>
          <p:cNvPr id="43" name="箭头: 五边形 42">
            <a:extLst>
              <a:ext uri="{FF2B5EF4-FFF2-40B4-BE49-F238E27FC236}">
                <a16:creationId xmlns:a16="http://schemas.microsoft.com/office/drawing/2014/main" id="{62CB50DA-1E45-5F17-0A04-F4EAD5AAC554}"/>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企业动态</a:t>
            </a:r>
          </a:p>
        </p:txBody>
      </p:sp>
      <p:grpSp>
        <p:nvGrpSpPr>
          <p:cNvPr id="104" name="组合 103">
            <a:extLst>
              <a:ext uri="{FF2B5EF4-FFF2-40B4-BE49-F238E27FC236}">
                <a16:creationId xmlns:a16="http://schemas.microsoft.com/office/drawing/2014/main" id="{10158AAE-C49A-EB40-F620-428039CAAB69}"/>
              </a:ext>
            </a:extLst>
          </p:cNvPr>
          <p:cNvGrpSpPr/>
          <p:nvPr/>
        </p:nvGrpSpPr>
        <p:grpSpPr>
          <a:xfrm>
            <a:off x="6419850" y="1115145"/>
            <a:ext cx="2131252" cy="4769329"/>
            <a:chOff x="646119" y="1124442"/>
            <a:chExt cx="2131252" cy="4427924"/>
          </a:xfrm>
        </p:grpSpPr>
        <p:sp>
          <p:nvSpPr>
            <p:cNvPr id="105" name="ïṡ1iḋê">
              <a:extLst>
                <a:ext uri="{FF2B5EF4-FFF2-40B4-BE49-F238E27FC236}">
                  <a16:creationId xmlns:a16="http://schemas.microsoft.com/office/drawing/2014/main" id="{347CABDE-54D5-65EE-3422-5EA0958E1AA3}"/>
                </a:ext>
              </a:extLst>
            </p:cNvPr>
            <p:cNvSpPr/>
            <p:nvPr/>
          </p:nvSpPr>
          <p:spPr>
            <a:xfrm>
              <a:off x="646119" y="2013401"/>
              <a:ext cx="2131252" cy="353896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06" name="íṡ1ïḍe">
              <a:extLst>
                <a:ext uri="{FF2B5EF4-FFF2-40B4-BE49-F238E27FC236}">
                  <a16:creationId xmlns:a16="http://schemas.microsoft.com/office/drawing/2014/main" id="{D4D54503-6C80-712C-8595-FAD77ED67961}"/>
                </a:ext>
              </a:extLst>
            </p:cNvPr>
            <p:cNvSpPr/>
            <p:nvPr/>
          </p:nvSpPr>
          <p:spPr bwMode="auto">
            <a:xfrm>
              <a:off x="680592" y="2771762"/>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en-US" altLang="zh-CN" sz="1000" dirty="0">
                  <a:solidFill>
                    <a:srgbClr val="FFFFFF"/>
                  </a:solidFill>
                  <a:latin typeface="微软雅黑" panose="020B0503020204020204" pitchFamily="34" charset="-122"/>
                  <a:ea typeface="微软雅黑" panose="020B0503020204020204" pitchFamily="34" charset="-122"/>
                </a:rPr>
                <a:t>114</a:t>
              </a:r>
              <a:r>
                <a:rPr lang="zh-CN" altLang="en-US" sz="1000" dirty="0">
                  <a:solidFill>
                    <a:srgbClr val="FFFFFF"/>
                  </a:solidFill>
                  <a:latin typeface="微软雅黑" panose="020B0503020204020204" pitchFamily="34" charset="-122"/>
                  <a:ea typeface="微软雅黑" panose="020B0503020204020204" pitchFamily="34" charset="-122"/>
                </a:rPr>
                <a:t>辆飞驰科技新能源公交交付佛山市顺德区鸿运公共交通有限公司运营。此次交付的</a:t>
              </a:r>
              <a:r>
                <a:rPr lang="en-US" altLang="zh-CN" sz="1000" dirty="0">
                  <a:solidFill>
                    <a:srgbClr val="FFFFFF"/>
                  </a:solidFill>
                  <a:latin typeface="微软雅黑" panose="020B0503020204020204" pitchFamily="34" charset="-122"/>
                  <a:ea typeface="微软雅黑" panose="020B0503020204020204" pitchFamily="34" charset="-122"/>
                </a:rPr>
                <a:t>114</a:t>
              </a:r>
              <a:r>
                <a:rPr lang="zh-CN" altLang="en-US" sz="1000" dirty="0">
                  <a:solidFill>
                    <a:srgbClr val="FFFFFF"/>
                  </a:solidFill>
                  <a:latin typeface="微软雅黑" panose="020B0503020204020204" pitchFamily="34" charset="-122"/>
                  <a:ea typeface="微软雅黑" panose="020B0503020204020204" pitchFamily="34" charset="-122"/>
                </a:rPr>
                <a:t>辆飞驰科技纯电动新能源公交车，主要包含</a:t>
              </a:r>
              <a:r>
                <a:rPr lang="en-US" altLang="zh-CN" sz="1000" dirty="0">
                  <a:solidFill>
                    <a:srgbClr val="FFFFFF"/>
                  </a:solidFill>
                  <a:latin typeface="微软雅黑" panose="020B0503020204020204" pitchFamily="34" charset="-122"/>
                  <a:ea typeface="微软雅黑" panose="020B0503020204020204" pitchFamily="34" charset="-122"/>
                </a:rPr>
                <a:t>6.5</a:t>
              </a:r>
              <a:r>
                <a:rPr lang="zh-CN" altLang="en-US" sz="1000" dirty="0">
                  <a:solidFill>
                    <a:srgbClr val="FFFFFF"/>
                  </a:solidFill>
                  <a:latin typeface="微软雅黑" panose="020B0503020204020204" pitchFamily="34" charset="-122"/>
                  <a:ea typeface="微软雅黑" panose="020B0503020204020204" pitchFamily="34" charset="-122"/>
                </a:rPr>
                <a:t>米纯电动公交车、</a:t>
              </a:r>
              <a:r>
                <a:rPr lang="en-US" altLang="zh-CN" sz="1000" dirty="0">
                  <a:solidFill>
                    <a:srgbClr val="FFFFFF"/>
                  </a:solidFill>
                  <a:latin typeface="微软雅黑" panose="020B0503020204020204" pitchFamily="34" charset="-122"/>
                  <a:ea typeface="微软雅黑" panose="020B0503020204020204" pitchFamily="34" charset="-122"/>
                </a:rPr>
                <a:t>8.5</a:t>
              </a:r>
              <a:r>
                <a:rPr lang="zh-CN" altLang="en-US" sz="1000" dirty="0">
                  <a:solidFill>
                    <a:srgbClr val="FFFFFF"/>
                  </a:solidFill>
                  <a:latin typeface="微软雅黑" panose="020B0503020204020204" pitchFamily="34" charset="-122"/>
                  <a:ea typeface="微软雅黑" panose="020B0503020204020204" pitchFamily="34" charset="-122"/>
                </a:rPr>
                <a:t>米纯电动公交车（二级踏步）、</a:t>
              </a:r>
              <a:r>
                <a:rPr lang="en-US" altLang="zh-CN" sz="1000" dirty="0">
                  <a:solidFill>
                    <a:srgbClr val="FFFFFF"/>
                  </a:solidFill>
                  <a:latin typeface="微软雅黑" panose="020B0503020204020204" pitchFamily="34" charset="-122"/>
                  <a:ea typeface="微软雅黑" panose="020B0503020204020204" pitchFamily="34" charset="-122"/>
                </a:rPr>
                <a:t>8.5</a:t>
              </a:r>
              <a:r>
                <a:rPr lang="zh-CN" altLang="en-US" sz="1000" dirty="0">
                  <a:solidFill>
                    <a:srgbClr val="FFFFFF"/>
                  </a:solidFill>
                  <a:latin typeface="微软雅黑" panose="020B0503020204020204" pitchFamily="34" charset="-122"/>
                  <a:ea typeface="微软雅黑" panose="020B0503020204020204" pitchFamily="34" charset="-122"/>
                </a:rPr>
                <a:t>米纯电动公交车（低入口）。根据客户需求，产品在造型设计、智能化配置、内饰设计等方面进行全面提升。三款车型均具备零排放、无污染、低耗能、续航能力强、噪音小、安全舒适等特性。</a:t>
              </a:r>
            </a:p>
          </p:txBody>
        </p:sp>
        <p:sp>
          <p:nvSpPr>
            <p:cNvPr id="107" name="ïŝlïḑê">
              <a:extLst>
                <a:ext uri="{FF2B5EF4-FFF2-40B4-BE49-F238E27FC236}">
                  <a16:creationId xmlns:a16="http://schemas.microsoft.com/office/drawing/2014/main" id="{4F423A9F-912E-8C65-5D96-41ECE0FA8F93}"/>
                </a:ext>
              </a:extLst>
            </p:cNvPr>
            <p:cNvSpPr txBox="1"/>
            <p:nvPr/>
          </p:nvSpPr>
          <p:spPr bwMode="auto">
            <a:xfrm>
              <a:off x="694143" y="2395632"/>
              <a:ext cx="2028608" cy="36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en-US" altLang="zh-CN" sz="1200" dirty="0"/>
                <a:t>114</a:t>
              </a:r>
              <a:r>
                <a:rPr lang="zh-CN" altLang="en-US" sz="1200" dirty="0"/>
                <a:t>辆飞驰纯电公交车助力佛山绿色智慧出行</a:t>
              </a:r>
            </a:p>
          </p:txBody>
        </p:sp>
        <p:grpSp>
          <p:nvGrpSpPr>
            <p:cNvPr id="108" name="组合 107">
              <a:extLst>
                <a:ext uri="{FF2B5EF4-FFF2-40B4-BE49-F238E27FC236}">
                  <a16:creationId xmlns:a16="http://schemas.microsoft.com/office/drawing/2014/main" id="{0672021B-C2F2-507E-0A52-E0A44CE8768F}"/>
                </a:ext>
              </a:extLst>
            </p:cNvPr>
            <p:cNvGrpSpPr/>
            <p:nvPr/>
          </p:nvGrpSpPr>
          <p:grpSpPr>
            <a:xfrm>
              <a:off x="838062" y="1124442"/>
              <a:ext cx="1740770" cy="1171320"/>
              <a:chOff x="676137" y="1124442"/>
              <a:chExt cx="1740770" cy="1171320"/>
            </a:xfrm>
          </p:grpSpPr>
          <p:grpSp>
            <p:nvGrpSpPr>
              <p:cNvPr id="109" name="iśḻîďê">
                <a:extLst>
                  <a:ext uri="{FF2B5EF4-FFF2-40B4-BE49-F238E27FC236}">
                    <a16:creationId xmlns:a16="http://schemas.microsoft.com/office/drawing/2014/main" id="{898B9BB5-F425-31F8-3C27-911303CCBF89}"/>
                  </a:ext>
                </a:extLst>
              </p:cNvPr>
              <p:cNvGrpSpPr/>
              <p:nvPr/>
            </p:nvGrpSpPr>
            <p:grpSpPr>
              <a:xfrm>
                <a:off x="966730" y="1124442"/>
                <a:ext cx="1171320" cy="1171320"/>
                <a:chOff x="824765" y="2312221"/>
                <a:chExt cx="1461920" cy="1461920"/>
              </a:xfrm>
            </p:grpSpPr>
            <p:sp>
              <p:nvSpPr>
                <p:cNvPr id="112" name="ïšľíḑé">
                  <a:extLst>
                    <a:ext uri="{FF2B5EF4-FFF2-40B4-BE49-F238E27FC236}">
                      <a16:creationId xmlns:a16="http://schemas.microsoft.com/office/drawing/2014/main" id="{8BF6CFAD-EE3C-C735-7E44-AF23A8D6689B}"/>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13" name="îśḷîḋe">
                  <a:extLst>
                    <a:ext uri="{FF2B5EF4-FFF2-40B4-BE49-F238E27FC236}">
                      <a16:creationId xmlns:a16="http://schemas.microsoft.com/office/drawing/2014/main" id="{EC994704-FC74-73DC-3931-31FF9592EB55}"/>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10" name="文本框 109">
                <a:extLst>
                  <a:ext uri="{FF2B5EF4-FFF2-40B4-BE49-F238E27FC236}">
                    <a16:creationId xmlns:a16="http://schemas.microsoft.com/office/drawing/2014/main" id="{04342F8E-5307-2DDE-F3B8-21841BA3715A}"/>
                  </a:ext>
                </a:extLst>
              </p:cNvPr>
              <p:cNvSpPr txBox="1"/>
              <p:nvPr/>
            </p:nvSpPr>
            <p:spPr>
              <a:xfrm>
                <a:off x="676137" y="1271535"/>
                <a:ext cx="1740770" cy="342894"/>
              </a:xfrm>
              <a:prstGeom prst="rect">
                <a:avLst/>
              </a:prstGeom>
              <a:noFill/>
            </p:spPr>
            <p:txBody>
              <a:bodyPr wrap="square" rtlCol="0">
                <a:spAutoFit/>
              </a:bodyPr>
              <a:lstStyle>
                <a:defPPr>
                  <a:defRPr lang="zh-CN"/>
                </a:defPPr>
                <a:lvl1pPr algn="ctr" defTabSz="316520">
                  <a:defRPr b="1">
                    <a:solidFill>
                      <a:srgbClr val="000000"/>
                    </a:solidFill>
                    <a:latin typeface="微软雅黑" panose="020B0503020204020204" pitchFamily="34" charset="-122"/>
                    <a:ea typeface="微软雅黑" panose="020B0503020204020204" pitchFamily="34" charset="-122"/>
                  </a:defRPr>
                </a:lvl1pPr>
              </a:lstStyle>
              <a:p>
                <a:r>
                  <a:rPr lang="zh-CN" altLang="en-US" dirty="0"/>
                  <a:t>飞驰科技</a:t>
                </a:r>
              </a:p>
            </p:txBody>
          </p:sp>
        </p:grpSp>
      </p:grpSp>
      <p:grpSp>
        <p:nvGrpSpPr>
          <p:cNvPr id="129" name="组合 128">
            <a:extLst>
              <a:ext uri="{FF2B5EF4-FFF2-40B4-BE49-F238E27FC236}">
                <a16:creationId xmlns:a16="http://schemas.microsoft.com/office/drawing/2014/main" id="{D262C3DF-BC20-1E46-F2E6-77843716A6B3}"/>
              </a:ext>
            </a:extLst>
          </p:cNvPr>
          <p:cNvGrpSpPr/>
          <p:nvPr/>
        </p:nvGrpSpPr>
        <p:grpSpPr>
          <a:xfrm>
            <a:off x="9099834" y="1115145"/>
            <a:ext cx="2131252" cy="4769330"/>
            <a:chOff x="2898520" y="1124442"/>
            <a:chExt cx="2131252" cy="4427924"/>
          </a:xfrm>
        </p:grpSpPr>
        <p:sp>
          <p:nvSpPr>
            <p:cNvPr id="130" name="ïṡ1iḋê">
              <a:extLst>
                <a:ext uri="{FF2B5EF4-FFF2-40B4-BE49-F238E27FC236}">
                  <a16:creationId xmlns:a16="http://schemas.microsoft.com/office/drawing/2014/main" id="{A35DC346-AE83-CE43-8ECD-1BE6AA54C35B}"/>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000000"/>
                </a:solidFill>
                <a:latin typeface="Calibri" panose="020F0502020204030204"/>
                <a:ea typeface="微软雅黑" panose="020B0503020204020204" pitchFamily="34" charset="-122"/>
              </a:endParaRPr>
            </a:p>
          </p:txBody>
        </p:sp>
        <p:sp>
          <p:nvSpPr>
            <p:cNvPr id="131" name="íṡ1ïḍe">
              <a:extLst>
                <a:ext uri="{FF2B5EF4-FFF2-40B4-BE49-F238E27FC236}">
                  <a16:creationId xmlns:a16="http://schemas.microsoft.com/office/drawing/2014/main" id="{D5B8FAF3-F41E-745A-BFE9-985C0EDF308D}"/>
                </a:ext>
              </a:extLst>
            </p:cNvPr>
            <p:cNvSpPr/>
            <p:nvPr/>
          </p:nvSpPr>
          <p:spPr bwMode="auto">
            <a:xfrm>
              <a:off x="2973244" y="2894241"/>
              <a:ext cx="1986224" cy="256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latin typeface="微软雅黑" panose="020B0503020204020204" pitchFamily="34" charset="-122"/>
                <a:ea typeface="微软雅黑" panose="020B0503020204020204" pitchFamily="34" charset="-122"/>
              </a:endParaRPr>
            </a:p>
          </p:txBody>
        </p:sp>
        <p:sp>
          <p:nvSpPr>
            <p:cNvPr id="132" name="ïŝlïḑê">
              <a:extLst>
                <a:ext uri="{FF2B5EF4-FFF2-40B4-BE49-F238E27FC236}">
                  <a16:creationId xmlns:a16="http://schemas.microsoft.com/office/drawing/2014/main" id="{8EE32835-2AC3-CA15-FE97-1E10C84A9130}"/>
                </a:ext>
              </a:extLst>
            </p:cNvPr>
            <p:cNvSpPr txBox="1"/>
            <p:nvPr/>
          </p:nvSpPr>
          <p:spPr bwMode="auto">
            <a:xfrm>
              <a:off x="2911932" y="2423618"/>
              <a:ext cx="2086450" cy="368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吉利星际低入口醇氢电动城市客车</a:t>
              </a:r>
              <a:r>
                <a:rPr lang="en-US" altLang="zh-CN" sz="1200" dirty="0"/>
                <a:t>C8M</a:t>
              </a:r>
              <a:r>
                <a:rPr lang="zh-CN" altLang="en-US" sz="1200" dirty="0"/>
                <a:t>首次亮相广州</a:t>
              </a:r>
            </a:p>
          </p:txBody>
        </p:sp>
        <p:grpSp>
          <p:nvGrpSpPr>
            <p:cNvPr id="133" name="组合 132">
              <a:extLst>
                <a:ext uri="{FF2B5EF4-FFF2-40B4-BE49-F238E27FC236}">
                  <a16:creationId xmlns:a16="http://schemas.microsoft.com/office/drawing/2014/main" id="{2092540F-ACA7-87AC-CE82-9978ED6C6818}"/>
                </a:ext>
              </a:extLst>
            </p:cNvPr>
            <p:cNvGrpSpPr/>
            <p:nvPr/>
          </p:nvGrpSpPr>
          <p:grpSpPr>
            <a:xfrm>
              <a:off x="3274865" y="1124442"/>
              <a:ext cx="1327558" cy="1171320"/>
              <a:chOff x="3141515" y="1124442"/>
              <a:chExt cx="1327558" cy="1171320"/>
            </a:xfrm>
          </p:grpSpPr>
          <p:grpSp>
            <p:nvGrpSpPr>
              <p:cNvPr id="134" name="ïṥlidê">
                <a:extLst>
                  <a:ext uri="{FF2B5EF4-FFF2-40B4-BE49-F238E27FC236}">
                    <a16:creationId xmlns:a16="http://schemas.microsoft.com/office/drawing/2014/main" id="{D1294AA0-EA84-4345-B1C0-64FFA977FD51}"/>
                  </a:ext>
                </a:extLst>
              </p:cNvPr>
              <p:cNvGrpSpPr/>
              <p:nvPr/>
            </p:nvGrpSpPr>
            <p:grpSpPr>
              <a:xfrm>
                <a:off x="3222904" y="1124442"/>
                <a:ext cx="1171320" cy="1171320"/>
                <a:chOff x="824765" y="2312221"/>
                <a:chExt cx="1461920" cy="1461920"/>
              </a:xfrm>
            </p:grpSpPr>
            <p:sp>
              <p:nvSpPr>
                <p:cNvPr id="136" name="ïšḷiḓé">
                  <a:extLst>
                    <a:ext uri="{FF2B5EF4-FFF2-40B4-BE49-F238E27FC236}">
                      <a16:creationId xmlns:a16="http://schemas.microsoft.com/office/drawing/2014/main" id="{E0019E69-5171-56FB-5A48-1EE9A598FCE5}"/>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137" name="ïŝľiḍè">
                  <a:extLst>
                    <a:ext uri="{FF2B5EF4-FFF2-40B4-BE49-F238E27FC236}">
                      <a16:creationId xmlns:a16="http://schemas.microsoft.com/office/drawing/2014/main" id="{967117FB-67E2-A360-424F-A3B1E5789137}"/>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35" name="文本框 134">
                <a:extLst>
                  <a:ext uri="{FF2B5EF4-FFF2-40B4-BE49-F238E27FC236}">
                    <a16:creationId xmlns:a16="http://schemas.microsoft.com/office/drawing/2014/main" id="{3D9942B8-5F6C-E825-864B-A4086ADE7938}"/>
                  </a:ext>
                </a:extLst>
              </p:cNvPr>
              <p:cNvSpPr txBox="1"/>
              <p:nvPr/>
            </p:nvSpPr>
            <p:spPr>
              <a:xfrm>
                <a:off x="3141515" y="1273240"/>
                <a:ext cx="1327558" cy="600064"/>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远程新能源商用车</a:t>
                </a:r>
              </a:p>
            </p:txBody>
          </p:sp>
        </p:grpSp>
      </p:grpSp>
      <p:grpSp>
        <p:nvGrpSpPr>
          <p:cNvPr id="2" name="组合 1">
            <a:extLst>
              <a:ext uri="{FF2B5EF4-FFF2-40B4-BE49-F238E27FC236}">
                <a16:creationId xmlns:a16="http://schemas.microsoft.com/office/drawing/2014/main" id="{DE9BFB5C-AFF1-7701-9FB1-D6C084471070}"/>
              </a:ext>
            </a:extLst>
          </p:cNvPr>
          <p:cNvGrpSpPr/>
          <p:nvPr/>
        </p:nvGrpSpPr>
        <p:grpSpPr>
          <a:xfrm>
            <a:off x="3625589" y="1124441"/>
            <a:ext cx="2131252" cy="4760033"/>
            <a:chOff x="2898520" y="1124442"/>
            <a:chExt cx="2131252" cy="4427924"/>
          </a:xfrm>
        </p:grpSpPr>
        <p:sp>
          <p:nvSpPr>
            <p:cNvPr id="4" name="ïṡ1iḋê">
              <a:extLst>
                <a:ext uri="{FF2B5EF4-FFF2-40B4-BE49-F238E27FC236}">
                  <a16:creationId xmlns:a16="http://schemas.microsoft.com/office/drawing/2014/main" id="{2F1C4303-7FE1-A9CF-5691-643B98E1DBCD}"/>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a:solidFill>
                  <a:srgbClr val="000000"/>
                </a:solidFill>
                <a:latin typeface="Calibri" panose="020F0502020204030204"/>
                <a:ea typeface="微软雅黑" panose="020B0503020204020204" pitchFamily="34" charset="-122"/>
              </a:endParaRPr>
            </a:p>
          </p:txBody>
        </p:sp>
        <p:sp>
          <p:nvSpPr>
            <p:cNvPr id="6" name="íṡ1ïḍe">
              <a:extLst>
                <a:ext uri="{FF2B5EF4-FFF2-40B4-BE49-F238E27FC236}">
                  <a16:creationId xmlns:a16="http://schemas.microsoft.com/office/drawing/2014/main" id="{927951B2-FA8A-F9B1-65F8-00AC6B550574}"/>
                </a:ext>
              </a:extLst>
            </p:cNvPr>
            <p:cNvSpPr/>
            <p:nvPr/>
          </p:nvSpPr>
          <p:spPr bwMode="auto">
            <a:xfrm>
              <a:off x="2973244" y="2884944"/>
              <a:ext cx="1941656" cy="258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632600">
                <a:lnSpc>
                  <a:spcPct val="150000"/>
                </a:lnSpc>
                <a:spcBef>
                  <a:spcPct val="0"/>
                </a:spcBef>
                <a:defRPr/>
              </a:pPr>
              <a:r>
                <a:rPr lang="en-US" altLang="zh-CN" sz="1000" dirty="0">
                  <a:solidFill>
                    <a:srgbClr val="1A1A1A"/>
                  </a:solidFill>
                  <a:latin typeface="微软雅黑 "/>
                  <a:ea typeface="+mj-ea"/>
                </a:rPr>
                <a:t>140</a:t>
              </a:r>
              <a:r>
                <a:rPr lang="zh-CN" altLang="en-US" sz="1000" dirty="0">
                  <a:solidFill>
                    <a:srgbClr val="1A1A1A"/>
                  </a:solidFill>
                  <a:latin typeface="微软雅黑 "/>
                  <a:ea typeface="+mj-ea"/>
                </a:rPr>
                <a:t>辆宇通客车为来自全球的观众在巴黎奥运会提供舒适便捷的出行服务，成为服务用车占比最高的中国客车品牌，同时为改善巴黎公共交通服务品质，提升城市公共交通的整体效能提供强大助力，向世界展示勇于担当、奋发向上的中国风采。宇通客车为法国公共交通绿色发展贡献“宇通担当”，真实、立体、全面地向世界展示中国制造真实力。</a:t>
              </a:r>
            </a:p>
          </p:txBody>
        </p:sp>
        <p:sp>
          <p:nvSpPr>
            <p:cNvPr id="7" name="ïŝlïḑê">
              <a:extLst>
                <a:ext uri="{FF2B5EF4-FFF2-40B4-BE49-F238E27FC236}">
                  <a16:creationId xmlns:a16="http://schemas.microsoft.com/office/drawing/2014/main" id="{D64FA2AE-4610-50D9-A5BE-F1CFF9F14DD8}"/>
                </a:ext>
              </a:extLst>
            </p:cNvPr>
            <p:cNvSpPr txBox="1"/>
            <p:nvPr/>
          </p:nvSpPr>
          <p:spPr bwMode="auto">
            <a:xfrm>
              <a:off x="2920804" y="2407319"/>
              <a:ext cx="2086683" cy="36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sp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再度服务国际盛会，宇通客车惊艳巴黎街头</a:t>
              </a:r>
            </a:p>
          </p:txBody>
        </p:sp>
        <p:grpSp>
          <p:nvGrpSpPr>
            <p:cNvPr id="14" name="组合 13">
              <a:extLst>
                <a:ext uri="{FF2B5EF4-FFF2-40B4-BE49-F238E27FC236}">
                  <a16:creationId xmlns:a16="http://schemas.microsoft.com/office/drawing/2014/main" id="{42EE30A5-7DB7-B49C-6E4B-8D3062212800}"/>
                </a:ext>
              </a:extLst>
            </p:cNvPr>
            <p:cNvGrpSpPr/>
            <p:nvPr/>
          </p:nvGrpSpPr>
          <p:grpSpPr>
            <a:xfrm>
              <a:off x="3253906" y="1124442"/>
              <a:ext cx="1339774" cy="1171320"/>
              <a:chOff x="3120556" y="1124442"/>
              <a:chExt cx="1339774" cy="1171320"/>
            </a:xfrm>
          </p:grpSpPr>
          <p:grpSp>
            <p:nvGrpSpPr>
              <p:cNvPr id="15" name="ïṥlidê">
                <a:extLst>
                  <a:ext uri="{FF2B5EF4-FFF2-40B4-BE49-F238E27FC236}">
                    <a16:creationId xmlns:a16="http://schemas.microsoft.com/office/drawing/2014/main" id="{78BB8A4F-8FC5-7ABF-F5A0-5F33DCEE140C}"/>
                  </a:ext>
                </a:extLst>
              </p:cNvPr>
              <p:cNvGrpSpPr/>
              <p:nvPr/>
            </p:nvGrpSpPr>
            <p:grpSpPr>
              <a:xfrm>
                <a:off x="3222904" y="1124442"/>
                <a:ext cx="1171320" cy="1171320"/>
                <a:chOff x="824765" y="2312221"/>
                <a:chExt cx="1461920" cy="1461920"/>
              </a:xfrm>
            </p:grpSpPr>
            <p:sp>
              <p:nvSpPr>
                <p:cNvPr id="20" name="ïšḷiḓé">
                  <a:extLst>
                    <a:ext uri="{FF2B5EF4-FFF2-40B4-BE49-F238E27FC236}">
                      <a16:creationId xmlns:a16="http://schemas.microsoft.com/office/drawing/2014/main" id="{851D50BD-D4E0-D3E9-DF83-B02C5A6C2CE8}"/>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27" name="ïŝľiḍè">
                  <a:extLst>
                    <a:ext uri="{FF2B5EF4-FFF2-40B4-BE49-F238E27FC236}">
                      <a16:creationId xmlns:a16="http://schemas.microsoft.com/office/drawing/2014/main" id="{2C993677-ACAD-CB0D-E091-5C45720FCF90}"/>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8" name="文本框 17">
                <a:extLst>
                  <a:ext uri="{FF2B5EF4-FFF2-40B4-BE49-F238E27FC236}">
                    <a16:creationId xmlns:a16="http://schemas.microsoft.com/office/drawing/2014/main" id="{86F1D034-3024-165B-96B5-38A11E26B831}"/>
                  </a:ext>
                </a:extLst>
              </p:cNvPr>
              <p:cNvSpPr txBox="1"/>
              <p:nvPr/>
            </p:nvSpPr>
            <p:spPr>
              <a:xfrm>
                <a:off x="3120556" y="1262238"/>
                <a:ext cx="1339774" cy="369332"/>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宇通客车</a:t>
                </a:r>
              </a:p>
            </p:txBody>
          </p:sp>
        </p:grpSp>
      </p:grpSp>
      <p:sp>
        <p:nvSpPr>
          <p:cNvPr id="29" name="íṡ1ïḍe">
            <a:extLst>
              <a:ext uri="{FF2B5EF4-FFF2-40B4-BE49-F238E27FC236}">
                <a16:creationId xmlns:a16="http://schemas.microsoft.com/office/drawing/2014/main" id="{DEF6BCC5-2862-1CD4-EB9D-96B177DDCA4A}"/>
              </a:ext>
            </a:extLst>
          </p:cNvPr>
          <p:cNvSpPr/>
          <p:nvPr/>
        </p:nvSpPr>
        <p:spPr bwMode="auto">
          <a:xfrm>
            <a:off x="9144111" y="2908655"/>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Helvetica Neue"/>
              </a:rPr>
              <a:t>远程新能源商用车旗下的吉利星际客车携最新款</a:t>
            </a:r>
            <a:r>
              <a:rPr lang="en-US" altLang="zh-CN" sz="1000" dirty="0">
                <a:solidFill>
                  <a:srgbClr val="1A1A1A"/>
                </a:solidFill>
                <a:latin typeface="Helvetica Neue"/>
              </a:rPr>
              <a:t>8.5</a:t>
            </a:r>
            <a:r>
              <a:rPr lang="zh-CN" altLang="en-US" sz="1000" dirty="0">
                <a:solidFill>
                  <a:srgbClr val="1A1A1A"/>
                </a:solidFill>
                <a:latin typeface="Helvetica Neue"/>
              </a:rPr>
              <a:t>米低入口醇氢电动城市客车亮相首届国际公共交通新能源和数字科技产业博览会。此次亮相的吉利星际低入口醇氢电动城市客车</a:t>
            </a:r>
            <a:r>
              <a:rPr lang="en-US" altLang="zh-CN" sz="1000" dirty="0">
                <a:solidFill>
                  <a:srgbClr val="1A1A1A"/>
                </a:solidFill>
                <a:latin typeface="Helvetica Neue"/>
              </a:rPr>
              <a:t>C8M</a:t>
            </a:r>
            <a:r>
              <a:rPr lang="zh-CN" altLang="en-US" sz="1000" dirty="0">
                <a:solidFill>
                  <a:srgbClr val="1A1A1A"/>
                </a:solidFill>
                <a:latin typeface="Helvetica Neue"/>
              </a:rPr>
              <a:t>，以其</a:t>
            </a:r>
            <a:r>
              <a:rPr lang="en-US" altLang="zh-CN" sz="1000" dirty="0">
                <a:solidFill>
                  <a:srgbClr val="1A1A1A"/>
                </a:solidFill>
                <a:latin typeface="Helvetica Neue"/>
              </a:rPr>
              <a:t>8.5</a:t>
            </a:r>
            <a:r>
              <a:rPr lang="zh-CN" altLang="en-US" sz="1000" dirty="0">
                <a:solidFill>
                  <a:srgbClr val="1A1A1A"/>
                </a:solidFill>
                <a:latin typeface="Helvetica Neue"/>
              </a:rPr>
              <a:t>米的标准车身、独特的“醇氢</a:t>
            </a:r>
            <a:r>
              <a:rPr lang="en-US" altLang="zh-CN" sz="1000" dirty="0">
                <a:solidFill>
                  <a:srgbClr val="1A1A1A"/>
                </a:solidFill>
                <a:latin typeface="Helvetica Neue"/>
              </a:rPr>
              <a:t>+</a:t>
            </a:r>
            <a:r>
              <a:rPr lang="zh-CN" altLang="en-US" sz="1000" dirty="0">
                <a:solidFill>
                  <a:srgbClr val="1A1A1A"/>
                </a:solidFill>
                <a:latin typeface="Helvetica Neue"/>
              </a:rPr>
              <a:t>电动”系统及人性化的低入口设计，完美诠释了“智能公交，源创未来”的展会主题，为城市公共交通的适老化、绿色化、智能化转型树立了新的标杆。</a:t>
            </a:r>
          </a:p>
        </p:txBody>
      </p:sp>
      <p:pic>
        <p:nvPicPr>
          <p:cNvPr id="19" name="图片 18">
            <a:extLst>
              <a:ext uri="{FF2B5EF4-FFF2-40B4-BE49-F238E27FC236}">
                <a16:creationId xmlns:a16="http://schemas.microsoft.com/office/drawing/2014/main" id="{292C0EA8-CF4F-5DE9-A16F-B17F98A10686}"/>
              </a:ext>
            </a:extLst>
          </p:cNvPr>
          <p:cNvPicPr>
            <a:picLocks noChangeAspect="1"/>
          </p:cNvPicPr>
          <p:nvPr/>
        </p:nvPicPr>
        <p:blipFill rotWithShape="1">
          <a:blip r:embed="rId3"/>
          <a:srcRect l="18747" t="-2894" r="16911" b="42207"/>
          <a:stretch/>
        </p:blipFill>
        <p:spPr>
          <a:xfrm>
            <a:off x="4298580" y="1669605"/>
            <a:ext cx="785267" cy="416729"/>
          </a:xfrm>
          <a:prstGeom prst="rect">
            <a:avLst/>
          </a:prstGeom>
        </p:spPr>
      </p:pic>
      <p:pic>
        <p:nvPicPr>
          <p:cNvPr id="22" name="图片 21">
            <a:extLst>
              <a:ext uri="{FF2B5EF4-FFF2-40B4-BE49-F238E27FC236}">
                <a16:creationId xmlns:a16="http://schemas.microsoft.com/office/drawing/2014/main" id="{548A6936-4210-DECF-2708-937F9D03E0B2}"/>
              </a:ext>
            </a:extLst>
          </p:cNvPr>
          <p:cNvPicPr>
            <a:picLocks noChangeAspect="1"/>
          </p:cNvPicPr>
          <p:nvPr/>
        </p:nvPicPr>
        <p:blipFill>
          <a:blip r:embed="rId4"/>
          <a:stretch>
            <a:fillRect/>
          </a:stretch>
        </p:blipFill>
        <p:spPr>
          <a:xfrm>
            <a:off x="7050086" y="1590792"/>
            <a:ext cx="864184" cy="652214"/>
          </a:xfrm>
          <a:prstGeom prst="rect">
            <a:avLst/>
          </a:prstGeom>
        </p:spPr>
      </p:pic>
      <p:pic>
        <p:nvPicPr>
          <p:cNvPr id="25" name="图片 24">
            <a:extLst>
              <a:ext uri="{FF2B5EF4-FFF2-40B4-BE49-F238E27FC236}">
                <a16:creationId xmlns:a16="http://schemas.microsoft.com/office/drawing/2014/main" id="{F82B3856-D730-21C2-3691-89AB90D6B528}"/>
              </a:ext>
            </a:extLst>
          </p:cNvPr>
          <p:cNvPicPr>
            <a:picLocks noChangeAspect="1"/>
          </p:cNvPicPr>
          <p:nvPr/>
        </p:nvPicPr>
        <p:blipFill rotWithShape="1">
          <a:blip r:embed="rId5"/>
          <a:srcRect l="17630" t="21704" r="17891" b="24720"/>
          <a:stretch/>
        </p:blipFill>
        <p:spPr>
          <a:xfrm>
            <a:off x="1578417" y="1636704"/>
            <a:ext cx="915676" cy="604462"/>
          </a:xfrm>
          <a:prstGeom prst="rect">
            <a:avLst/>
          </a:prstGeom>
        </p:spPr>
      </p:pic>
      <p:pic>
        <p:nvPicPr>
          <p:cNvPr id="5" name="图片 4">
            <a:extLst>
              <a:ext uri="{FF2B5EF4-FFF2-40B4-BE49-F238E27FC236}">
                <a16:creationId xmlns:a16="http://schemas.microsoft.com/office/drawing/2014/main" id="{872D50BF-10E1-DD64-8543-1482778B6732}"/>
              </a:ext>
            </a:extLst>
          </p:cNvPr>
          <p:cNvPicPr>
            <a:picLocks noChangeAspect="1"/>
          </p:cNvPicPr>
          <p:nvPr/>
        </p:nvPicPr>
        <p:blipFill>
          <a:blip r:embed="rId6"/>
          <a:stretch>
            <a:fillRect/>
          </a:stretch>
        </p:blipFill>
        <p:spPr>
          <a:xfrm>
            <a:off x="9962198" y="1884414"/>
            <a:ext cx="355520" cy="350093"/>
          </a:xfrm>
          <a:prstGeom prst="rect">
            <a:avLst/>
          </a:prstGeom>
        </p:spPr>
      </p:pic>
    </p:spTree>
    <p:extLst>
      <p:ext uri="{BB962C8B-B14F-4D97-AF65-F5344CB8AC3E}">
        <p14:creationId xmlns:p14="http://schemas.microsoft.com/office/powerpoint/2010/main" val="188178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57"/>
          <p:cNvSpPr/>
          <p:nvPr/>
        </p:nvSpPr>
        <p:spPr>
          <a:xfrm>
            <a:off x="-803" y="6052357"/>
            <a:ext cx="1767601"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a:solidFill>
                  <a:srgbClr val="FFFFFF"/>
                </a:solidFill>
                <a:latin typeface="微软雅黑" panose="020B0503020204020204" pitchFamily="34" charset="-122"/>
                <a:ea typeface="微软雅黑" panose="020B0503020204020204" pitchFamily="34" charset="-122"/>
              </a:rPr>
              <a:t>经营动态</a:t>
            </a:r>
            <a:endParaRPr lang="zh-CN" altLang="en-US" sz="1108" b="1" dirty="0">
              <a:solidFill>
                <a:srgbClr val="FFFFFF"/>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1764954" y="6052357"/>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a:solidFill>
                  <a:srgbClr val="FFFFFF"/>
                </a:solidFill>
                <a:latin typeface="微软雅黑" panose="020B0503020204020204" pitchFamily="34" charset="-122"/>
                <a:ea typeface="微软雅黑" panose="020B0503020204020204" pitchFamily="34" charset="-122"/>
              </a:rPr>
              <a:t>推广活动</a:t>
            </a:r>
            <a:endParaRPr lang="zh-CN" altLang="en-US" sz="1108" b="1" dirty="0">
              <a:solidFill>
                <a:srgbClr val="FFFFFF"/>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499237" y="6052357"/>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产品规划</a:t>
            </a:r>
          </a:p>
        </p:txBody>
      </p:sp>
      <p:sp>
        <p:nvSpPr>
          <p:cNvPr id="62" name="圆角矩形 61"/>
          <p:cNvSpPr/>
          <p:nvPr/>
        </p:nvSpPr>
        <p:spPr>
          <a:xfrm>
            <a:off x="5233520" y="6052357"/>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合资合作</a:t>
            </a:r>
          </a:p>
        </p:txBody>
      </p:sp>
      <p:sp>
        <p:nvSpPr>
          <p:cNvPr id="63" name="圆角矩形 62"/>
          <p:cNvSpPr/>
          <p:nvPr/>
        </p:nvSpPr>
        <p:spPr>
          <a:xfrm>
            <a:off x="6964115" y="6063720"/>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产能规划</a:t>
            </a:r>
          </a:p>
        </p:txBody>
      </p:sp>
      <p:sp>
        <p:nvSpPr>
          <p:cNvPr id="64" name="圆角矩形 63"/>
          <p:cNvSpPr/>
          <p:nvPr/>
        </p:nvSpPr>
        <p:spPr>
          <a:xfrm>
            <a:off x="8698398" y="6052357"/>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品牌营销</a:t>
            </a:r>
          </a:p>
        </p:txBody>
      </p:sp>
      <p:sp>
        <p:nvSpPr>
          <p:cNvPr id="51" name="íşļïdè"/>
          <p:cNvSpPr/>
          <p:nvPr/>
        </p:nvSpPr>
        <p:spPr bwMode="auto">
          <a:xfrm>
            <a:off x="1170" y="1566322"/>
            <a:ext cx="12190647" cy="1133430"/>
          </a:xfrm>
          <a:prstGeom prst="rect">
            <a:avLst/>
          </a:prstGeom>
          <a:solidFill>
            <a:schemeClr val="bg1">
              <a:lumMod val="95000"/>
            </a:schemeClr>
          </a:solidFill>
          <a:ln w="19050">
            <a:noFill/>
            <a:round/>
          </a:ln>
        </p:spPr>
        <p:txBody>
          <a:bodyPr wrap="square" lIns="63305" tIns="31652" rIns="63305" bIns="31652" anchor="ctr">
            <a:normAutofit/>
          </a:bodyPr>
          <a:lstStyle/>
          <a:p>
            <a:pPr algn="ctr" defTabSz="316520">
              <a:defRPr/>
            </a:pPr>
            <a:endParaRPr sz="1246" dirty="0">
              <a:solidFill>
                <a:srgbClr val="000000"/>
              </a:solidFill>
              <a:latin typeface="Calibri" panose="020F0502020204030204"/>
            </a:endParaRPr>
          </a:p>
        </p:txBody>
      </p:sp>
      <p:sp>
        <p:nvSpPr>
          <p:cNvPr id="52" name="ïšļidê"/>
          <p:cNvSpPr/>
          <p:nvPr/>
        </p:nvSpPr>
        <p:spPr bwMode="auto">
          <a:xfrm rot="5400000">
            <a:off x="936544" y="1213495"/>
            <a:ext cx="2041794" cy="1789152"/>
          </a:xfrm>
          <a:prstGeom prst="hexagon">
            <a:avLst/>
          </a:prstGeom>
          <a:solidFill>
            <a:srgbClr val="4A9B82"/>
          </a:solidFill>
          <a:ln w="57150">
            <a:solidFill>
              <a:schemeClr val="bg1"/>
            </a:solidFill>
            <a:round/>
          </a:ln>
        </p:spPr>
        <p:txBody>
          <a:bodyPr rot="0" spcFirstLastPara="0" vert="vert270" wrap="square" lIns="63305" tIns="31652" rIns="63305" bIns="31652" anchor="ctr" anchorCtr="0" forceAA="0" compatLnSpc="1">
            <a:normAutofit/>
          </a:bodyPr>
          <a:lstStyle/>
          <a:p>
            <a:pPr lvl="0" algn="ctr">
              <a:defRPr/>
            </a:pPr>
            <a:r>
              <a:rPr lang="zh-CN" altLang="en-US" sz="1246" b="1" dirty="0">
                <a:solidFill>
                  <a:srgbClr val="FFFFFF"/>
                </a:solidFill>
                <a:latin typeface="微软雅黑" panose="020B0503020204020204" pitchFamily="34" charset="-122"/>
                <a:ea typeface="微软雅黑" panose="020B0503020204020204" pitchFamily="34" charset="-122"/>
              </a:rPr>
              <a:t>时代新安携手一汽解放青岛，深化电动滑板底盘合作</a:t>
            </a:r>
          </a:p>
        </p:txBody>
      </p:sp>
      <p:sp>
        <p:nvSpPr>
          <p:cNvPr id="53" name="íSḷiḑe"/>
          <p:cNvSpPr/>
          <p:nvPr/>
        </p:nvSpPr>
        <p:spPr bwMode="auto">
          <a:xfrm rot="5400000">
            <a:off x="3616049" y="1213495"/>
            <a:ext cx="2041794" cy="1789152"/>
          </a:xfrm>
          <a:prstGeom prst="hexagon">
            <a:avLst/>
          </a:prstGeom>
          <a:solidFill>
            <a:srgbClr val="ACD7CA"/>
          </a:solidFill>
          <a:ln w="57150">
            <a:solidFill>
              <a:schemeClr val="bg1"/>
            </a:solidFill>
            <a:round/>
          </a:ln>
        </p:spPr>
        <p:txBody>
          <a:bodyPr rot="0" spcFirstLastPara="0" vert="vert270" wrap="square" lIns="63305" tIns="31652" rIns="63305" bIns="31652" anchor="ctr" anchorCtr="1" forceAA="0" compatLnSpc="1">
            <a:normAutofit/>
          </a:bodyPr>
          <a:lstStyle/>
          <a:p>
            <a:pPr lvl="0" algn="ctr">
              <a:defRPr/>
            </a:pPr>
            <a:r>
              <a:rPr lang="zh-CN" altLang="en-US" sz="1246" b="1" dirty="0">
                <a:solidFill>
                  <a:srgbClr val="FFFFFF"/>
                </a:solidFill>
                <a:latin typeface="微软雅黑" panose="020B0503020204020204" pitchFamily="34" charset="-122"/>
                <a:ea typeface="微软雅黑" panose="020B0503020204020204" pitchFamily="34" charset="-122"/>
              </a:rPr>
              <a:t>远景与</a:t>
            </a:r>
            <a:r>
              <a:rPr lang="en-US" altLang="zh-CN" sz="1246" b="1" dirty="0">
                <a:solidFill>
                  <a:srgbClr val="FFFFFF"/>
                </a:solidFill>
                <a:latin typeface="微软雅黑" panose="020B0503020204020204" pitchFamily="34" charset="-122"/>
                <a:ea typeface="微软雅黑" panose="020B0503020204020204" pitchFamily="34" charset="-122"/>
              </a:rPr>
              <a:t>DHL</a:t>
            </a:r>
            <a:r>
              <a:rPr lang="zh-CN" altLang="en-US" sz="1246" b="1" dirty="0">
                <a:solidFill>
                  <a:srgbClr val="FFFFFF"/>
                </a:solidFill>
                <a:latin typeface="微软雅黑" panose="020B0503020204020204" pitchFamily="34" charset="-122"/>
                <a:ea typeface="微软雅黑" panose="020B0503020204020204" pitchFamily="34" charset="-122"/>
              </a:rPr>
              <a:t>展开全球战略合作，加速绿色物流解决方案进程</a:t>
            </a:r>
          </a:p>
        </p:txBody>
      </p:sp>
      <p:cxnSp>
        <p:nvCxnSpPr>
          <p:cNvPr id="66" name="直接连接符 65"/>
          <p:cNvCxnSpPr/>
          <p:nvPr/>
        </p:nvCxnSpPr>
        <p:spPr>
          <a:xfrm>
            <a:off x="6003105" y="3016068"/>
            <a:ext cx="0" cy="2119422"/>
          </a:xfrm>
          <a:prstGeom prst="line">
            <a:avLst/>
          </a:prstGeom>
          <a:ln w="3175" cap="rnd">
            <a:solidFill>
              <a:schemeClr val="bg1">
                <a:lumMod val="8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199772" y="3057316"/>
            <a:ext cx="0" cy="2007423"/>
          </a:xfrm>
          <a:prstGeom prst="line">
            <a:avLst/>
          </a:prstGeom>
          <a:ln w="3175" cap="rnd">
            <a:solidFill>
              <a:schemeClr val="bg1">
                <a:lumMod val="8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8700371" y="2991484"/>
            <a:ext cx="0" cy="2119422"/>
          </a:xfrm>
          <a:prstGeom prst="line">
            <a:avLst/>
          </a:prstGeom>
          <a:ln w="3175" cap="rnd">
            <a:solidFill>
              <a:schemeClr val="bg1">
                <a:lumMod val="8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4" name="iŝlîďè"/>
          <p:cNvSpPr/>
          <p:nvPr/>
        </p:nvSpPr>
        <p:spPr bwMode="auto">
          <a:xfrm rot="5400000">
            <a:off x="6348369" y="1213495"/>
            <a:ext cx="2041794" cy="1789152"/>
          </a:xfrm>
          <a:prstGeom prst="hexagon">
            <a:avLst/>
          </a:prstGeom>
          <a:solidFill>
            <a:srgbClr val="4A9B82"/>
          </a:solidFill>
          <a:ln w="57150">
            <a:solidFill>
              <a:schemeClr val="bg1"/>
            </a:solidFill>
            <a:round/>
          </a:ln>
        </p:spPr>
        <p:txBody>
          <a:bodyPr rot="0" spcFirstLastPara="0" vert="vert270" wrap="square" lIns="63305" tIns="31652" rIns="63305" bIns="31652" anchor="ctr" anchorCtr="1" forceAA="0" compatLnSpc="1">
            <a:normAutofit/>
          </a:bodyPr>
          <a:lstStyle/>
          <a:p>
            <a:pPr algn="ctr">
              <a:defRPr/>
            </a:pPr>
            <a:r>
              <a:rPr lang="zh-CN" altLang="en-US" sz="1246" b="1" dirty="0">
                <a:solidFill>
                  <a:srgbClr val="FFFFFF"/>
                </a:solidFill>
                <a:latin typeface="微软雅黑" panose="020B0503020204020204" pitchFamily="34" charset="-122"/>
                <a:ea typeface="微软雅黑" panose="020B0503020204020204" pitchFamily="34" charset="-122"/>
              </a:rPr>
              <a:t>富士康将在郑州重点布局电动车试制中心、固态电池项目</a:t>
            </a:r>
          </a:p>
        </p:txBody>
      </p:sp>
      <p:sp>
        <p:nvSpPr>
          <p:cNvPr id="55" name="ïṣľîḍé"/>
          <p:cNvSpPr/>
          <p:nvPr/>
        </p:nvSpPr>
        <p:spPr bwMode="auto">
          <a:xfrm rot="5400000">
            <a:off x="9034013" y="1213495"/>
            <a:ext cx="2041794" cy="1789152"/>
          </a:xfrm>
          <a:prstGeom prst="hexagon">
            <a:avLst/>
          </a:prstGeom>
          <a:solidFill>
            <a:srgbClr val="ACD7CA"/>
          </a:solidFill>
          <a:ln w="57150">
            <a:solidFill>
              <a:schemeClr val="bg1"/>
            </a:solidFill>
            <a:round/>
          </a:ln>
        </p:spPr>
        <p:txBody>
          <a:bodyPr rot="0" spcFirstLastPara="0" vert="vert270" wrap="square" lIns="63305" tIns="31652" rIns="63305" bIns="31652" anchor="ctr" anchorCtr="1" forceAA="0" compatLnSpc="1">
            <a:normAutofit/>
          </a:bodyPr>
          <a:lstStyle/>
          <a:p>
            <a:r>
              <a:rPr lang="zh-CN" altLang="en-US" sz="1246" b="1" dirty="0">
                <a:solidFill>
                  <a:srgbClr val="FFFFFF"/>
                </a:solidFill>
                <a:latin typeface="微软雅黑" panose="020B0503020204020204" pitchFamily="34" charset="-122"/>
                <a:ea typeface="微软雅黑" panose="020B0503020204020204" pitchFamily="34" charset="-122"/>
              </a:rPr>
              <a:t>加码续航与再生技术，常州锂源推出两款超级新品</a:t>
            </a:r>
          </a:p>
        </p:txBody>
      </p:sp>
      <p:sp>
        <p:nvSpPr>
          <p:cNvPr id="30"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11</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6" name="文本框 5">
            <a:extLst>
              <a:ext uri="{FF2B5EF4-FFF2-40B4-BE49-F238E27FC236}">
                <a16:creationId xmlns:a16="http://schemas.microsoft.com/office/drawing/2014/main" id="{BA7E25BA-5515-7EBD-6DBA-1D4B24E5B531}"/>
              </a:ext>
            </a:extLst>
          </p:cNvPr>
          <p:cNvSpPr txBox="1"/>
          <p:nvPr/>
        </p:nvSpPr>
        <p:spPr>
          <a:xfrm>
            <a:off x="648008" y="3102278"/>
            <a:ext cx="2373551" cy="2353080"/>
          </a:xfrm>
          <a:prstGeom prst="rect">
            <a:avLst/>
          </a:prstGeom>
          <a:noFill/>
        </p:spPr>
        <p:txBody>
          <a:bodyPr wrap="square" rtlCol="0">
            <a:spAutoFit/>
          </a:bodyPr>
          <a:lstStyle/>
          <a:p>
            <a:pPr marL="197825" indent="-197825" algn="just" defTabSz="316520">
              <a:lnSpc>
                <a:spcPct val="150000"/>
              </a:lnSpc>
              <a:buFont typeface="Arial" panose="020B0604020202020204" pitchFamily="34" charset="0"/>
              <a:buChar char="•"/>
              <a:defRPr/>
            </a:pPr>
            <a:r>
              <a:rPr lang="zh-CN" altLang="en-US" sz="900" dirty="0">
                <a:solidFill>
                  <a:srgbClr val="000000"/>
                </a:solidFill>
                <a:latin typeface="微软雅黑" panose="020B0503020204020204" pitchFamily="34" charset="-122"/>
                <a:ea typeface="微软雅黑" panose="020B0503020204020204" pitchFamily="34" charset="-122"/>
              </a:rPr>
              <a:t>宁德时代子公司苏州时代新安能源科技有限公司（时代新安）宣布，与一汽解放青岛汽车有限公司在苏州签署战略合作协议，旨在深化双方在新能源滑板底盘的合作。根据双方协议内容，一汽解放青岛将时代新安作为电动滑板底盘产品的首选合作伙伴，时代新安配合一汽解放青岛电动轻卡整车开发及生产，向一汽解放青岛提供具有竞争力的电动滑板底盘产品和服务保障，双方共同开拓国内新能源汽车市场。</a:t>
            </a:r>
          </a:p>
        </p:txBody>
      </p:sp>
      <p:sp>
        <p:nvSpPr>
          <p:cNvPr id="7" name="文本框 6">
            <a:extLst>
              <a:ext uri="{FF2B5EF4-FFF2-40B4-BE49-F238E27FC236}">
                <a16:creationId xmlns:a16="http://schemas.microsoft.com/office/drawing/2014/main" id="{21A75D6F-F4FC-26F0-433C-78991D5AA4D0}"/>
              </a:ext>
            </a:extLst>
          </p:cNvPr>
          <p:cNvSpPr txBox="1"/>
          <p:nvPr/>
        </p:nvSpPr>
        <p:spPr>
          <a:xfrm>
            <a:off x="3422135" y="3095752"/>
            <a:ext cx="2287599" cy="2976328"/>
          </a:xfrm>
          <a:prstGeom prst="rect">
            <a:avLst/>
          </a:prstGeom>
          <a:noFill/>
        </p:spPr>
        <p:txBody>
          <a:bodyPr wrap="square" rtlCol="0">
            <a:spAutoFit/>
          </a:bodyPr>
          <a:lstStyle>
            <a:defPPr>
              <a:defRPr lang="en-US"/>
            </a:defPPr>
            <a:lvl1pPr marL="285750" lvl="0" indent="-285750">
              <a:lnSpc>
                <a:spcPct val="150000"/>
              </a:lnSpc>
              <a:buFont typeface="Arial" panose="020B0604020202020204" pitchFamily="34" charset="0"/>
              <a:buChar char="•"/>
              <a:defRPr sz="1300">
                <a:solidFill>
                  <a:srgbClr val="000000"/>
                </a:solidFill>
                <a:latin typeface="微软雅黑" panose="020B0503020204020204" pitchFamily="34" charset="-122"/>
                <a:ea typeface="微软雅黑" panose="020B0503020204020204" pitchFamily="34" charset="-122"/>
              </a:defRPr>
            </a:lvl1pPr>
          </a:lstStyle>
          <a:p>
            <a:pPr marL="197825" indent="-197825" algn="just" defTabSz="316520">
              <a:defRPr/>
            </a:pPr>
            <a:r>
              <a:rPr lang="zh-CN" altLang="en-US" sz="900" dirty="0"/>
              <a:t>远景科技集团与全球顶尖的物流企业</a:t>
            </a:r>
            <a:r>
              <a:rPr lang="en-US" altLang="zh-CN" sz="900" dirty="0"/>
              <a:t>DHL</a:t>
            </a:r>
            <a:r>
              <a:rPr lang="zh-CN" altLang="en-US" sz="900" dirty="0"/>
              <a:t>集团宣布建立战略合作伙伴关系，并签署合作备忘录。双方将在绿色物流解决方案、可持续航空燃料、绿色电力供应和零碳产业园领域展开全面合作，携手加速实现全球零碳转型。作为战略合作伙伴，远景将长期为</a:t>
            </a:r>
            <a:r>
              <a:rPr lang="en-US" altLang="zh-CN" sz="900" dirty="0"/>
              <a:t>DHL</a:t>
            </a:r>
            <a:r>
              <a:rPr lang="zh-CN" altLang="en-US" sz="900" dirty="0"/>
              <a:t>提供可持续航空燃料，保障全球供应的同时达成碳减排目标，并继续探索多样化的原料来源和技术路线，持续推动航空运输领域的脱碳进程。此外，远景还将与</a:t>
            </a:r>
            <a:r>
              <a:rPr lang="en-US" altLang="zh-CN" sz="900" dirty="0"/>
              <a:t>DHL</a:t>
            </a:r>
            <a:r>
              <a:rPr lang="zh-CN" altLang="en-US" sz="900" dirty="0"/>
              <a:t>展开绿色电力供应的合作，支持</a:t>
            </a:r>
            <a:r>
              <a:rPr lang="en-US" altLang="zh-CN" sz="900" dirty="0"/>
              <a:t>DHL</a:t>
            </a:r>
            <a:r>
              <a:rPr lang="zh-CN" altLang="en-US" sz="900" dirty="0"/>
              <a:t>实现可再生能源转型目标。</a:t>
            </a:r>
          </a:p>
        </p:txBody>
      </p:sp>
      <p:sp>
        <p:nvSpPr>
          <p:cNvPr id="8" name="文本框 7">
            <a:extLst>
              <a:ext uri="{FF2B5EF4-FFF2-40B4-BE49-F238E27FC236}">
                <a16:creationId xmlns:a16="http://schemas.microsoft.com/office/drawing/2014/main" id="{7C1F1B92-1814-7A0E-DF16-99BA311A911D}"/>
              </a:ext>
            </a:extLst>
          </p:cNvPr>
          <p:cNvSpPr txBox="1"/>
          <p:nvPr/>
        </p:nvSpPr>
        <p:spPr>
          <a:xfrm>
            <a:off x="6181318" y="3102279"/>
            <a:ext cx="2294089" cy="2560829"/>
          </a:xfrm>
          <a:prstGeom prst="rect">
            <a:avLst/>
          </a:prstGeom>
          <a:noFill/>
        </p:spPr>
        <p:txBody>
          <a:bodyPr wrap="square" rtlCol="0">
            <a:spAutoFit/>
          </a:bodyPr>
          <a:lstStyle>
            <a:defPPr>
              <a:defRPr lang="en-US"/>
            </a:defPPr>
            <a:lvl1pPr marL="285750" lvl="0" indent="-285750">
              <a:lnSpc>
                <a:spcPct val="150000"/>
              </a:lnSpc>
              <a:buFont typeface="Arial" panose="020B0604020202020204" pitchFamily="34" charset="0"/>
              <a:buChar char="•"/>
              <a:defRPr sz="1300">
                <a:solidFill>
                  <a:srgbClr val="000000"/>
                </a:solidFill>
                <a:latin typeface="微软雅黑" panose="020B0503020204020204" pitchFamily="34" charset="-122"/>
                <a:ea typeface="微软雅黑" panose="020B0503020204020204" pitchFamily="34" charset="-122"/>
              </a:defRPr>
            </a:lvl1pPr>
          </a:lstStyle>
          <a:p>
            <a:pPr lvl="0">
              <a:defRPr/>
            </a:pPr>
            <a:r>
              <a:rPr lang="zh-CN" altLang="en-US" sz="900" dirty="0"/>
              <a:t>富士康科技集团同河南省政府签署战略合作协议。根据协议，河南省政府支持富士康在郑州建设新事业总部。富士康将充分发挥自身在智慧制造领域核心竞争力，以及在全球范围内的技术储备和产业链资源优势，加快推动电动车整车、储能电池、数位健康和机器人产业落地，聚焦河南，打造全球高端制造产业链和战略性新兴产业生态圈。为此，富士康将在郑州投资建设新事业总部大楼，承载新事业总部功能。</a:t>
            </a:r>
          </a:p>
        </p:txBody>
      </p:sp>
      <p:sp>
        <p:nvSpPr>
          <p:cNvPr id="9" name="文本框 8">
            <a:extLst>
              <a:ext uri="{FF2B5EF4-FFF2-40B4-BE49-F238E27FC236}">
                <a16:creationId xmlns:a16="http://schemas.microsoft.com/office/drawing/2014/main" id="{CBADA2C2-D226-2B9A-836C-67ACB1097104}"/>
              </a:ext>
            </a:extLst>
          </p:cNvPr>
          <p:cNvSpPr txBox="1"/>
          <p:nvPr/>
        </p:nvSpPr>
        <p:spPr>
          <a:xfrm>
            <a:off x="8925336" y="3128967"/>
            <a:ext cx="2249114" cy="2560829"/>
          </a:xfrm>
          <a:prstGeom prst="rect">
            <a:avLst/>
          </a:prstGeom>
          <a:noFill/>
        </p:spPr>
        <p:txBody>
          <a:bodyPr wrap="square" rtlCol="0">
            <a:spAutoFit/>
          </a:bodyPr>
          <a:lstStyle>
            <a:defPPr>
              <a:defRPr lang="en-US"/>
            </a:defPPr>
            <a:lvl1pPr marL="285750" lvl="0" indent="-285750">
              <a:lnSpc>
                <a:spcPct val="150000"/>
              </a:lnSpc>
              <a:buFont typeface="Arial" panose="020B0604020202020204" pitchFamily="34" charset="0"/>
              <a:buChar char="•"/>
              <a:defRPr sz="1300">
                <a:solidFill>
                  <a:srgbClr val="000000"/>
                </a:solidFill>
                <a:latin typeface="微软雅黑" panose="020B0503020204020204" pitchFamily="34" charset="-122"/>
                <a:ea typeface="微软雅黑" panose="020B0503020204020204" pitchFamily="34" charset="-122"/>
              </a:defRPr>
            </a:lvl1pPr>
          </a:lstStyle>
          <a:p>
            <a:r>
              <a:rPr lang="zh-CN" altLang="en-US" sz="900" dirty="0"/>
              <a:t>常州锂源成功举办</a:t>
            </a:r>
            <a:r>
              <a:rPr lang="en-US" altLang="zh-CN" sz="900" dirty="0"/>
              <a:t>"</a:t>
            </a:r>
            <a:r>
              <a:rPr lang="zh-CN" altLang="en-US" sz="900" dirty="0"/>
              <a:t>锂源续航</a:t>
            </a:r>
            <a:r>
              <a:rPr lang="en-US" altLang="zh-CN" sz="900" dirty="0"/>
              <a:t>1</a:t>
            </a:r>
            <a:r>
              <a:rPr lang="zh-CN" altLang="en-US" sz="900" dirty="0"/>
              <a:t>号</a:t>
            </a:r>
            <a:r>
              <a:rPr lang="en-US" altLang="zh-CN" sz="900" dirty="0"/>
              <a:t>&amp;</a:t>
            </a:r>
            <a:r>
              <a:rPr lang="zh-CN" altLang="en-US" sz="900" dirty="0"/>
              <a:t>再生</a:t>
            </a:r>
            <a:r>
              <a:rPr lang="en-US" altLang="zh-CN" sz="900" dirty="0"/>
              <a:t>1</a:t>
            </a:r>
            <a:r>
              <a:rPr lang="zh-CN" altLang="en-US" sz="900" dirty="0"/>
              <a:t>号两大系列超级技术方案全球发布</a:t>
            </a:r>
            <a:r>
              <a:rPr lang="en-US" altLang="zh-CN" sz="900" dirty="0"/>
              <a:t>"</a:t>
            </a:r>
            <a:r>
              <a:rPr lang="zh-CN" altLang="en-US" sz="900" dirty="0"/>
              <a:t>活动，隆重推出续航</a:t>
            </a:r>
            <a:r>
              <a:rPr lang="en-US" altLang="zh-CN" sz="900" dirty="0"/>
              <a:t>1</a:t>
            </a:r>
            <a:r>
              <a:rPr lang="zh-CN" altLang="en-US" sz="900" dirty="0"/>
              <a:t>号</a:t>
            </a:r>
            <a:r>
              <a:rPr lang="en-US" altLang="zh-CN" sz="900" dirty="0"/>
              <a:t>K501</a:t>
            </a:r>
            <a:r>
              <a:rPr lang="zh-CN" altLang="en-US" sz="900" dirty="0"/>
              <a:t>和再生</a:t>
            </a:r>
            <a:r>
              <a:rPr lang="en-US" altLang="zh-CN" sz="900" dirty="0"/>
              <a:t>1</a:t>
            </a:r>
            <a:r>
              <a:rPr lang="zh-CN" altLang="en-US" sz="900" dirty="0"/>
              <a:t>号</a:t>
            </a:r>
            <a:r>
              <a:rPr lang="en-US" altLang="zh-CN" sz="900" dirty="0"/>
              <a:t>ZL301</a:t>
            </a:r>
            <a:r>
              <a:rPr lang="zh-CN" altLang="en-US" sz="900" dirty="0"/>
              <a:t>两款新品。续航</a:t>
            </a:r>
            <a:r>
              <a:rPr lang="en-US" altLang="zh-CN" sz="900" dirty="0"/>
              <a:t>1</a:t>
            </a:r>
            <a:r>
              <a:rPr lang="zh-CN" altLang="en-US" sz="900" dirty="0"/>
              <a:t>号</a:t>
            </a:r>
            <a:r>
              <a:rPr lang="en-US" altLang="zh-CN" sz="900" dirty="0"/>
              <a:t>K501</a:t>
            </a:r>
            <a:r>
              <a:rPr lang="zh-CN" altLang="en-US" sz="900" dirty="0"/>
              <a:t>是一款综合性能表现优异的磷酸铁锂正极材料，适用于</a:t>
            </a:r>
            <a:r>
              <a:rPr lang="en-US" altLang="zh-CN" sz="900" dirty="0"/>
              <a:t>PHEV</a:t>
            </a:r>
            <a:r>
              <a:rPr lang="zh-CN" altLang="en-US" sz="900" dirty="0"/>
              <a:t>、重卡、特种电源、电动二轮车等应用场景，满足终端客户的多样化需求。再生</a:t>
            </a:r>
            <a:r>
              <a:rPr lang="en-US" altLang="zh-CN" sz="900" dirty="0"/>
              <a:t>1</a:t>
            </a:r>
            <a:r>
              <a:rPr lang="zh-CN" altLang="en-US" sz="900" dirty="0"/>
              <a:t>号</a:t>
            </a:r>
            <a:r>
              <a:rPr lang="en-US" altLang="zh-CN" sz="900" dirty="0"/>
              <a:t>ZL301</a:t>
            </a:r>
            <a:r>
              <a:rPr lang="zh-CN" altLang="en-US" sz="900" dirty="0"/>
              <a:t>采用了火法再生工艺，通过定向除杂与焙烧再生技术，使废旧磷酸铁锂材料焕发新生。</a:t>
            </a:r>
          </a:p>
        </p:txBody>
      </p:sp>
      <p:sp>
        <p:nvSpPr>
          <p:cNvPr id="10" name="圆角矩形 62">
            <a:extLst>
              <a:ext uri="{FF2B5EF4-FFF2-40B4-BE49-F238E27FC236}">
                <a16:creationId xmlns:a16="http://schemas.microsoft.com/office/drawing/2014/main" id="{C81ED406-AEF8-B09B-3FD7-8D90AE95032A}"/>
              </a:ext>
            </a:extLst>
          </p:cNvPr>
          <p:cNvSpPr/>
          <p:nvPr/>
        </p:nvSpPr>
        <p:spPr>
          <a:xfrm>
            <a:off x="10428993" y="6058039"/>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8" b="1" dirty="0">
                <a:solidFill>
                  <a:srgbClr val="FFFFFF"/>
                </a:solidFill>
                <a:latin typeface="微软雅黑" panose="020B0503020204020204" pitchFamily="34" charset="-122"/>
                <a:ea typeface="微软雅黑" panose="020B0503020204020204" pitchFamily="34" charset="-122"/>
              </a:rPr>
              <a:t>新品上市</a:t>
            </a:r>
          </a:p>
        </p:txBody>
      </p:sp>
      <p:sp>
        <p:nvSpPr>
          <p:cNvPr id="11" name="箭头: 五边形 10">
            <a:extLst>
              <a:ext uri="{FF2B5EF4-FFF2-40B4-BE49-F238E27FC236}">
                <a16:creationId xmlns:a16="http://schemas.microsoft.com/office/drawing/2014/main" id="{2EFF7AB6-123D-9EE5-44DF-39E1CF5D3276}"/>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供应链</a:t>
            </a:r>
          </a:p>
        </p:txBody>
      </p:sp>
      <p:sp>
        <p:nvSpPr>
          <p:cNvPr id="2" name="文本框 1">
            <a:extLst>
              <a:ext uri="{FF2B5EF4-FFF2-40B4-BE49-F238E27FC236}">
                <a16:creationId xmlns:a16="http://schemas.microsoft.com/office/drawing/2014/main" id="{322EEBAC-CAC1-F877-6DD4-1E401873B93D}"/>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708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985D538E-A556-7E8D-9CDB-6F002018C220}"/>
              </a:ext>
            </a:extLst>
          </p:cNvPr>
          <p:cNvSpPr/>
          <p:nvPr/>
        </p:nvSpPr>
        <p:spPr>
          <a:xfrm>
            <a:off x="8264280" y="1816197"/>
            <a:ext cx="3828236" cy="4613246"/>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箭头: 五边形 2">
            <a:extLst>
              <a:ext uri="{FF2B5EF4-FFF2-40B4-BE49-F238E27FC236}">
                <a16:creationId xmlns:a16="http://schemas.microsoft.com/office/drawing/2014/main" id="{9B3AAB97-9BB7-C8B9-693A-F76A38F48658}"/>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热点</a:t>
            </a:r>
          </a:p>
        </p:txBody>
      </p:sp>
      <p:sp>
        <p:nvSpPr>
          <p:cNvPr id="4" name="文本框 3">
            <a:extLst>
              <a:ext uri="{FF2B5EF4-FFF2-40B4-BE49-F238E27FC236}">
                <a16:creationId xmlns:a16="http://schemas.microsoft.com/office/drawing/2014/main" id="{CEF0968B-19F8-8DD5-418B-0052714138AD}"/>
              </a:ext>
            </a:extLst>
          </p:cNvPr>
          <p:cNvSpPr txBox="1"/>
          <p:nvPr/>
        </p:nvSpPr>
        <p:spPr>
          <a:xfrm>
            <a:off x="2376529" y="41924"/>
            <a:ext cx="6985936" cy="369332"/>
          </a:xfrm>
          <a:prstGeom prst="rect">
            <a:avLst/>
          </a:prstGeom>
          <a:noFill/>
        </p:spPr>
        <p:txBody>
          <a:bodyPr wrap="square">
            <a:spAutoFit/>
          </a:bodyPr>
          <a:lstStyle/>
          <a:p>
            <a:r>
              <a:rPr lang="zh-CN" altLang="en-US" sz="1800" b="1" dirty="0">
                <a:latin typeface="微软雅黑" panose="020B0503020204020204" pitchFamily="34" charset="-122"/>
                <a:ea typeface="微软雅黑" panose="020B0503020204020204" pitchFamily="34" charset="-122"/>
              </a:rPr>
              <a:t>新品上市</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远程十周年领航系列产品正式上市</a:t>
            </a:r>
          </a:p>
        </p:txBody>
      </p:sp>
      <p:sp>
        <p:nvSpPr>
          <p:cNvPr id="6" name="文本框 5">
            <a:extLst>
              <a:ext uri="{FF2B5EF4-FFF2-40B4-BE49-F238E27FC236}">
                <a16:creationId xmlns:a16="http://schemas.microsoft.com/office/drawing/2014/main" id="{523F274A-C69B-E0B7-4BC6-989C31D1F12A}"/>
              </a:ext>
            </a:extLst>
          </p:cNvPr>
          <p:cNvSpPr txBox="1"/>
          <p:nvPr/>
        </p:nvSpPr>
        <p:spPr>
          <a:xfrm>
            <a:off x="291768" y="471459"/>
            <a:ext cx="11379595" cy="700576"/>
          </a:xfrm>
          <a:prstGeom prst="rect">
            <a:avLst/>
          </a:prstGeom>
          <a:noFill/>
          <a:ln>
            <a:noFill/>
            <a:prstDash val="lgDashDot"/>
          </a:ln>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远程轻商年中合作伙伴大会在沈阳圆满落幕，会上发布了远程“十周年领航系列产品”，涵盖远程星享</a:t>
            </a:r>
            <a:r>
              <a:rPr lang="en-US" altLang="zh-CN" sz="1400" dirty="0">
                <a:latin typeface="微软雅黑" panose="020B0503020204020204" pitchFamily="34" charset="-122"/>
                <a:ea typeface="微软雅黑" panose="020B0503020204020204" pitchFamily="34" charset="-122"/>
              </a:rPr>
              <a:t>V6F</a:t>
            </a:r>
            <a:r>
              <a:rPr lang="zh-CN" altLang="en-US" sz="1400" dirty="0">
                <a:latin typeface="微软雅黑" panose="020B0503020204020204" pitchFamily="34" charset="-122"/>
                <a:ea typeface="微软雅黑" panose="020B0503020204020204" pitchFamily="34" charset="-122"/>
              </a:rPr>
              <a:t>、星享</a:t>
            </a:r>
            <a:r>
              <a:rPr lang="en-US" altLang="zh-CN" sz="1400" dirty="0">
                <a:latin typeface="微软雅黑" panose="020B0503020204020204" pitchFamily="34" charset="-122"/>
                <a:ea typeface="微软雅黑" panose="020B0503020204020204" pitchFamily="34" charset="-122"/>
              </a:rPr>
              <a:t>V</a:t>
            </a:r>
            <a:r>
              <a:rPr lang="zh-CN" altLang="en-US" sz="1400" dirty="0">
                <a:latin typeface="微软雅黑" panose="020B0503020204020204" pitchFamily="34" charset="-122"/>
                <a:ea typeface="微软雅黑" panose="020B0503020204020204" pitchFamily="34" charset="-122"/>
              </a:rPr>
              <a:t>十周年领航款、星智</a:t>
            </a:r>
            <a:r>
              <a:rPr lang="en-US" altLang="zh-CN" sz="1400" dirty="0">
                <a:latin typeface="微软雅黑" panose="020B0503020204020204" pitchFamily="34" charset="-122"/>
                <a:ea typeface="微软雅黑" panose="020B0503020204020204" pitchFamily="34" charset="-122"/>
              </a:rPr>
              <a:t>H</a:t>
            </a:r>
            <a:r>
              <a:rPr lang="zh-CN" altLang="en-US" sz="1400" dirty="0">
                <a:latin typeface="微软雅黑" panose="020B0503020204020204" pitchFamily="34" charset="-122"/>
                <a:ea typeface="微软雅黑" panose="020B0503020204020204" pitchFamily="34" charset="-122"/>
              </a:rPr>
              <a:t>十周年领航款、智</a:t>
            </a:r>
            <a:r>
              <a:rPr lang="en-US" altLang="zh-CN" sz="1400" dirty="0">
                <a:latin typeface="微软雅黑" panose="020B0503020204020204" pitchFamily="34" charset="-122"/>
                <a:ea typeface="微软雅黑" panose="020B0503020204020204" pitchFamily="34" charset="-122"/>
              </a:rPr>
              <a:t>VAN</a:t>
            </a:r>
            <a:r>
              <a:rPr lang="zh-CN" altLang="en-US" sz="1400" dirty="0">
                <a:latin typeface="微软雅黑" panose="020B0503020204020204" pitchFamily="34" charset="-122"/>
                <a:ea typeface="微软雅黑" panose="020B0503020204020204" pitchFamily="34" charset="-122"/>
              </a:rPr>
              <a:t>、智卡等</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余款产品。该系列产品融合“智”“优”“全”三大特点，强化了安全、智能化、装载力和舒适性。</a:t>
            </a:r>
          </a:p>
        </p:txBody>
      </p:sp>
      <p:sp>
        <p:nvSpPr>
          <p:cNvPr id="8" name="文本框 7">
            <a:extLst>
              <a:ext uri="{FF2B5EF4-FFF2-40B4-BE49-F238E27FC236}">
                <a16:creationId xmlns:a16="http://schemas.microsoft.com/office/drawing/2014/main" id="{3525C17A-D364-BBEC-8BD5-7C6CD2E3B45A}"/>
              </a:ext>
            </a:extLst>
          </p:cNvPr>
          <p:cNvSpPr txBox="1"/>
          <p:nvPr/>
        </p:nvSpPr>
        <p:spPr>
          <a:xfrm>
            <a:off x="1018070" y="1253931"/>
            <a:ext cx="492443" cy="461665"/>
          </a:xfrm>
          <a:prstGeom prst="rect">
            <a:avLst/>
          </a:prstGeom>
          <a:noFill/>
        </p:spPr>
        <p:txBody>
          <a:bodyPr wrap="none" rtlCol="0">
            <a:spAutoFit/>
          </a:bodyPr>
          <a:lstStyle/>
          <a:p>
            <a:r>
              <a:rPr lang="zh-CN" altLang="en-US" sz="2400" b="1" dirty="0">
                <a:solidFill>
                  <a:srgbClr val="4A9B82"/>
                </a:solidFill>
              </a:rPr>
              <a:t>智</a:t>
            </a:r>
          </a:p>
        </p:txBody>
      </p:sp>
      <p:sp>
        <p:nvSpPr>
          <p:cNvPr id="9" name="文本框 8">
            <a:extLst>
              <a:ext uri="{FF2B5EF4-FFF2-40B4-BE49-F238E27FC236}">
                <a16:creationId xmlns:a16="http://schemas.microsoft.com/office/drawing/2014/main" id="{28B612C5-DF48-4A89-F7C6-70E8B04262B7}"/>
              </a:ext>
            </a:extLst>
          </p:cNvPr>
          <p:cNvSpPr txBox="1"/>
          <p:nvPr/>
        </p:nvSpPr>
        <p:spPr>
          <a:xfrm>
            <a:off x="1358190" y="1253931"/>
            <a:ext cx="1877437" cy="461665"/>
          </a:xfrm>
          <a:prstGeom prst="rect">
            <a:avLst/>
          </a:prstGeom>
          <a:noFill/>
        </p:spPr>
        <p:txBody>
          <a:bodyPr wrap="none" rtlCol="0">
            <a:spAutoFit/>
          </a:bodyPr>
          <a:lstStyle/>
          <a:p>
            <a:r>
              <a:rPr lang="zh-CN" altLang="en-US" sz="1200" b="1" dirty="0">
                <a:latin typeface="微软雅黑 "/>
              </a:rPr>
              <a:t>能安全，重塑购车优先级</a:t>
            </a:r>
            <a:endParaRPr lang="en-US" altLang="zh-CN" sz="1200" b="1" dirty="0">
              <a:latin typeface="微软雅黑 "/>
            </a:endParaRPr>
          </a:p>
          <a:p>
            <a:r>
              <a:rPr lang="zh-CN" altLang="en-US" sz="1200" b="1" dirty="0">
                <a:latin typeface="微软雅黑 "/>
              </a:rPr>
              <a:t>树立“安全致富”新标杆</a:t>
            </a:r>
          </a:p>
        </p:txBody>
      </p:sp>
      <p:sp>
        <p:nvSpPr>
          <p:cNvPr id="10" name="文本框 9">
            <a:extLst>
              <a:ext uri="{FF2B5EF4-FFF2-40B4-BE49-F238E27FC236}">
                <a16:creationId xmlns:a16="http://schemas.microsoft.com/office/drawing/2014/main" id="{ACD02530-651E-DDC9-E997-2DA5B0685189}"/>
              </a:ext>
            </a:extLst>
          </p:cNvPr>
          <p:cNvSpPr txBox="1"/>
          <p:nvPr/>
        </p:nvSpPr>
        <p:spPr>
          <a:xfrm>
            <a:off x="971020" y="1802899"/>
            <a:ext cx="2214068" cy="307777"/>
          </a:xfrm>
          <a:prstGeom prst="rect">
            <a:avLst/>
          </a:prstGeom>
          <a:noFill/>
        </p:spPr>
        <p:txBody>
          <a:bodyPr wrap="none" rtlCol="0">
            <a:spAutoFit/>
          </a:bodyPr>
          <a:lstStyle/>
          <a:p>
            <a:pPr marL="171450" indent="-171450" algn="ctr">
              <a:buFont typeface="Wingdings" panose="05000000000000000000" pitchFamily="2" charset="2"/>
              <a:buChar char="n"/>
            </a:pPr>
            <a:r>
              <a:rPr lang="zh-CN" altLang="en-US" sz="1400" b="1" dirty="0">
                <a:solidFill>
                  <a:srgbClr val="4A9B82"/>
                </a:solidFill>
                <a:latin typeface="微软雅黑 "/>
              </a:rPr>
              <a:t>行业最强</a:t>
            </a:r>
            <a:r>
              <a:rPr lang="en-US" altLang="zh-CN" sz="1400" b="1" dirty="0">
                <a:solidFill>
                  <a:srgbClr val="4A9B82"/>
                </a:solidFill>
                <a:latin typeface="微软雅黑 "/>
              </a:rPr>
              <a:t>|</a:t>
            </a:r>
            <a:r>
              <a:rPr lang="zh-CN" altLang="en-US" sz="1400" b="1" dirty="0">
                <a:solidFill>
                  <a:srgbClr val="4A9B82"/>
                </a:solidFill>
                <a:latin typeface="微软雅黑 "/>
              </a:rPr>
              <a:t>智能驾驶辅助</a:t>
            </a:r>
          </a:p>
        </p:txBody>
      </p:sp>
      <p:pic>
        <p:nvPicPr>
          <p:cNvPr id="12" name="图片 11">
            <a:extLst>
              <a:ext uri="{FF2B5EF4-FFF2-40B4-BE49-F238E27FC236}">
                <a16:creationId xmlns:a16="http://schemas.microsoft.com/office/drawing/2014/main" id="{4751A776-5BD5-DF0B-5FE0-C267A737D490}"/>
              </a:ext>
            </a:extLst>
          </p:cNvPr>
          <p:cNvPicPr>
            <a:picLocks noChangeAspect="1"/>
          </p:cNvPicPr>
          <p:nvPr/>
        </p:nvPicPr>
        <p:blipFill rotWithShape="1">
          <a:blip r:embed="rId2"/>
          <a:srcRect l="7947" t="10552" r="10020" b="4383"/>
          <a:stretch/>
        </p:blipFill>
        <p:spPr>
          <a:xfrm>
            <a:off x="2691522" y="2081848"/>
            <a:ext cx="1407958" cy="1018255"/>
          </a:xfrm>
          <a:prstGeom prst="rect">
            <a:avLst/>
          </a:prstGeom>
        </p:spPr>
      </p:pic>
      <p:sp>
        <p:nvSpPr>
          <p:cNvPr id="14" name="文本框 13">
            <a:extLst>
              <a:ext uri="{FF2B5EF4-FFF2-40B4-BE49-F238E27FC236}">
                <a16:creationId xmlns:a16="http://schemas.microsoft.com/office/drawing/2014/main" id="{E00F607A-DCE6-4450-F0D3-8E9F3426FD46}"/>
              </a:ext>
            </a:extLst>
          </p:cNvPr>
          <p:cNvSpPr txBox="1"/>
          <p:nvPr/>
        </p:nvSpPr>
        <p:spPr>
          <a:xfrm>
            <a:off x="383074" y="2304722"/>
            <a:ext cx="2366996" cy="707886"/>
          </a:xfrm>
          <a:prstGeom prst="rect">
            <a:avLst/>
          </a:prstGeom>
          <a:noFill/>
        </p:spPr>
        <p:txBody>
          <a:bodyPr wrap="square">
            <a:spAutoFit/>
          </a:bodyPr>
          <a:lstStyle/>
          <a:p>
            <a:pPr marL="171450" indent="-171450">
              <a:buClr>
                <a:srgbClr val="4A9B82"/>
              </a:buClr>
              <a:buFont typeface="Wingdings" panose="05000000000000000000" pitchFamily="2" charset="2"/>
              <a:buChar char="p"/>
            </a:pPr>
            <a:r>
              <a:rPr lang="zh-CN" altLang="en-US" sz="1000" dirty="0">
                <a:latin typeface="微软雅黑 "/>
              </a:rPr>
              <a:t>“高阶智能驾驶” 引入商用车领域</a:t>
            </a:r>
            <a:endParaRPr lang="en-US" altLang="zh-CN" sz="1000" dirty="0">
              <a:latin typeface="微软雅黑 "/>
            </a:endParaRPr>
          </a:p>
          <a:p>
            <a:pPr marL="171450" indent="-171450">
              <a:buClr>
                <a:srgbClr val="4A9B82"/>
              </a:buClr>
              <a:buFont typeface="Wingdings" panose="05000000000000000000" pitchFamily="2" charset="2"/>
              <a:buChar char="p"/>
            </a:pPr>
            <a:endParaRPr lang="en-US" altLang="zh-CN" sz="1000" dirty="0">
              <a:latin typeface="微软雅黑 "/>
            </a:endParaRPr>
          </a:p>
          <a:p>
            <a:pPr marL="171450" indent="-171450">
              <a:buClr>
                <a:srgbClr val="4A9B82"/>
              </a:buClr>
              <a:buFont typeface="Wingdings" panose="05000000000000000000" pitchFamily="2" charset="2"/>
              <a:buChar char="p"/>
            </a:pPr>
            <a:r>
              <a:rPr lang="zh-CN" altLang="en-US" sz="1000" dirty="0">
                <a:latin typeface="微软雅黑 "/>
              </a:rPr>
              <a:t>搭载</a:t>
            </a:r>
            <a:r>
              <a:rPr lang="en-US" altLang="zh-CN" sz="1000" dirty="0">
                <a:latin typeface="微软雅黑 "/>
              </a:rPr>
              <a:t>ADAS 2.0</a:t>
            </a:r>
            <a:r>
              <a:rPr lang="zh-CN" altLang="en-US" sz="1000" dirty="0">
                <a:latin typeface="微软雅黑 "/>
              </a:rPr>
              <a:t>智能辅助驾驶包</a:t>
            </a:r>
            <a:r>
              <a:rPr lang="en-US" altLang="zh-CN" sz="1000" dirty="0">
                <a:latin typeface="微软雅黑 "/>
              </a:rPr>
              <a:t>,</a:t>
            </a:r>
            <a:r>
              <a:rPr lang="zh-CN" altLang="en-US" sz="1000" dirty="0">
                <a:latin typeface="微软雅黑 "/>
              </a:rPr>
              <a:t>极大提升用车体验和行车安全</a:t>
            </a:r>
            <a:endParaRPr lang="en-US" altLang="zh-CN" sz="1000" dirty="0">
              <a:latin typeface="微软雅黑 "/>
            </a:endParaRPr>
          </a:p>
        </p:txBody>
      </p:sp>
      <p:sp>
        <p:nvSpPr>
          <p:cNvPr id="15" name="文本框 14">
            <a:extLst>
              <a:ext uri="{FF2B5EF4-FFF2-40B4-BE49-F238E27FC236}">
                <a16:creationId xmlns:a16="http://schemas.microsoft.com/office/drawing/2014/main" id="{99D16113-C21D-C702-0133-C0D24D1CA35F}"/>
              </a:ext>
            </a:extLst>
          </p:cNvPr>
          <p:cNvSpPr txBox="1"/>
          <p:nvPr/>
        </p:nvSpPr>
        <p:spPr>
          <a:xfrm>
            <a:off x="759294" y="3167413"/>
            <a:ext cx="2709396" cy="307777"/>
          </a:xfrm>
          <a:prstGeom prst="rect">
            <a:avLst/>
          </a:prstGeom>
          <a:noFill/>
        </p:spPr>
        <p:txBody>
          <a:bodyPr wrap="none" rtlCol="0">
            <a:spAutoFit/>
          </a:bodyPr>
          <a:lstStyle/>
          <a:p>
            <a:pPr marL="171450" indent="-171450" algn="ctr">
              <a:buFont typeface="Wingdings" panose="05000000000000000000" pitchFamily="2" charset="2"/>
              <a:buChar char="n"/>
            </a:pPr>
            <a:r>
              <a:rPr lang="zh-CN" altLang="en-US" sz="1400" b="1" dirty="0">
                <a:solidFill>
                  <a:srgbClr val="4A9B82"/>
                </a:solidFill>
                <a:latin typeface="微软雅黑 "/>
              </a:rPr>
              <a:t>行业首创</a:t>
            </a:r>
            <a:r>
              <a:rPr lang="en-US" altLang="zh-CN" sz="1400" b="1" dirty="0">
                <a:solidFill>
                  <a:srgbClr val="4A9B82"/>
                </a:solidFill>
                <a:latin typeface="微软雅黑 "/>
              </a:rPr>
              <a:t>|</a:t>
            </a:r>
            <a:r>
              <a:rPr lang="zh-CN" altLang="en-US" sz="1400" b="1" dirty="0">
                <a:solidFill>
                  <a:srgbClr val="4A9B82"/>
                </a:solidFill>
                <a:latin typeface="微软雅黑 "/>
              </a:rPr>
              <a:t>智驾降险</a:t>
            </a:r>
            <a:r>
              <a:rPr lang="en-US" altLang="zh-CN" sz="1400" b="1" dirty="0">
                <a:solidFill>
                  <a:srgbClr val="4A9B82"/>
                </a:solidFill>
                <a:latin typeface="微软雅黑 "/>
              </a:rPr>
              <a:t>+</a:t>
            </a:r>
            <a:r>
              <a:rPr lang="zh-CN" altLang="en-US" sz="1400" b="1" dirty="0">
                <a:solidFill>
                  <a:srgbClr val="4A9B82"/>
                </a:solidFill>
                <a:latin typeface="微软雅黑 "/>
              </a:rPr>
              <a:t>生态降赔</a:t>
            </a:r>
          </a:p>
        </p:txBody>
      </p:sp>
      <p:sp>
        <p:nvSpPr>
          <p:cNvPr id="17" name="文本框 16">
            <a:extLst>
              <a:ext uri="{FF2B5EF4-FFF2-40B4-BE49-F238E27FC236}">
                <a16:creationId xmlns:a16="http://schemas.microsoft.com/office/drawing/2014/main" id="{7321C0A7-EE8C-797C-6C20-C34C86117E8E}"/>
              </a:ext>
            </a:extLst>
          </p:cNvPr>
          <p:cNvSpPr txBox="1"/>
          <p:nvPr/>
        </p:nvSpPr>
        <p:spPr>
          <a:xfrm>
            <a:off x="683104" y="3536715"/>
            <a:ext cx="2848737" cy="553998"/>
          </a:xfrm>
          <a:prstGeom prst="rect">
            <a:avLst/>
          </a:prstGeom>
          <a:noFill/>
          <a:ln w="19050">
            <a:solidFill>
              <a:srgbClr val="7BB6A4"/>
            </a:solidFill>
            <a:prstDash val="dash"/>
          </a:ln>
        </p:spPr>
        <p:txBody>
          <a:bodyPr wrap="square">
            <a:spAutoFit/>
          </a:bodyPr>
          <a:lstStyle/>
          <a:p>
            <a:pPr marL="171450" indent="-171450">
              <a:buClr>
                <a:srgbClr val="7BB6A4"/>
              </a:buClr>
              <a:buFont typeface="Wingdings" panose="05000000000000000000" pitchFamily="2" charset="2"/>
              <a:buChar char="u"/>
            </a:pPr>
            <a:r>
              <a:rPr lang="zh-CN" altLang="en-US" sz="1000" dirty="0">
                <a:latin typeface="微软雅黑 "/>
              </a:rPr>
              <a:t>联合上下游产业链资源</a:t>
            </a:r>
            <a:endParaRPr lang="en-US" altLang="zh-CN" sz="1000" dirty="0">
              <a:latin typeface="微软雅黑 "/>
            </a:endParaRPr>
          </a:p>
          <a:p>
            <a:pPr marL="171450" indent="-171450">
              <a:buClr>
                <a:srgbClr val="7BB6A4"/>
              </a:buClr>
              <a:buFont typeface="Wingdings" panose="05000000000000000000" pitchFamily="2" charset="2"/>
              <a:buChar char="u"/>
            </a:pPr>
            <a:endParaRPr lang="en-US" altLang="zh-CN" sz="1000" dirty="0">
              <a:latin typeface="微软雅黑 "/>
            </a:endParaRPr>
          </a:p>
          <a:p>
            <a:pPr marL="171450" indent="-171450">
              <a:buClr>
                <a:srgbClr val="7BB6A4"/>
              </a:buClr>
              <a:buFont typeface="Wingdings" panose="05000000000000000000" pitchFamily="2" charset="2"/>
              <a:buChar char="u"/>
            </a:pPr>
            <a:r>
              <a:rPr lang="zh-CN" altLang="en-US" sz="1000" dirty="0">
                <a:latin typeface="微软雅黑 "/>
              </a:rPr>
              <a:t>每年保费降低至</a:t>
            </a:r>
            <a:r>
              <a:rPr lang="en-US" altLang="zh-CN" sz="1000" dirty="0">
                <a:latin typeface="微软雅黑 "/>
              </a:rPr>
              <a:t>7</a:t>
            </a:r>
            <a:r>
              <a:rPr lang="zh-CN" altLang="en-US" sz="1000" dirty="0">
                <a:latin typeface="微软雅黑 "/>
              </a:rPr>
              <a:t>折（最低降至</a:t>
            </a:r>
            <a:r>
              <a:rPr lang="en-US" altLang="zh-CN" sz="1000" dirty="0">
                <a:latin typeface="微软雅黑 "/>
              </a:rPr>
              <a:t>9000</a:t>
            </a:r>
            <a:r>
              <a:rPr lang="zh-CN" altLang="en-US" sz="1000" dirty="0">
                <a:latin typeface="微软雅黑 "/>
              </a:rPr>
              <a:t>元）</a:t>
            </a:r>
          </a:p>
        </p:txBody>
      </p:sp>
      <p:sp>
        <p:nvSpPr>
          <p:cNvPr id="18" name="文本框 17">
            <a:extLst>
              <a:ext uri="{FF2B5EF4-FFF2-40B4-BE49-F238E27FC236}">
                <a16:creationId xmlns:a16="http://schemas.microsoft.com/office/drawing/2014/main" id="{D556C507-EAAA-1FBE-1381-D61D59E64A82}"/>
              </a:ext>
            </a:extLst>
          </p:cNvPr>
          <p:cNvSpPr txBox="1"/>
          <p:nvPr/>
        </p:nvSpPr>
        <p:spPr>
          <a:xfrm>
            <a:off x="698280" y="4124932"/>
            <a:ext cx="2985112" cy="307777"/>
          </a:xfrm>
          <a:prstGeom prst="rect">
            <a:avLst/>
          </a:prstGeom>
          <a:noFill/>
        </p:spPr>
        <p:txBody>
          <a:bodyPr wrap="none" rtlCol="0">
            <a:spAutoFit/>
          </a:bodyPr>
          <a:lstStyle/>
          <a:p>
            <a:pPr marL="171450" indent="-171450" algn="ctr">
              <a:buFont typeface="Wingdings" panose="05000000000000000000" pitchFamily="2" charset="2"/>
              <a:buChar char="n"/>
            </a:pPr>
            <a:r>
              <a:rPr lang="zh-CN" altLang="en-US" sz="1400" b="1" dirty="0">
                <a:solidFill>
                  <a:srgbClr val="4A9B82"/>
                </a:solidFill>
                <a:latin typeface="微软雅黑 "/>
              </a:rPr>
              <a:t>行业领先</a:t>
            </a:r>
            <a:r>
              <a:rPr lang="en-US" altLang="zh-CN" sz="1400" b="1" dirty="0">
                <a:solidFill>
                  <a:srgbClr val="4A9B82"/>
                </a:solidFill>
                <a:latin typeface="微软雅黑 "/>
              </a:rPr>
              <a:t>|</a:t>
            </a:r>
            <a:r>
              <a:rPr lang="zh-CN" altLang="en-US" sz="1400" b="1" dirty="0">
                <a:solidFill>
                  <a:srgbClr val="4A9B82"/>
                </a:solidFill>
                <a:latin typeface="微软雅黑 "/>
              </a:rPr>
              <a:t> 发布自研“玄武电池”</a:t>
            </a:r>
          </a:p>
        </p:txBody>
      </p:sp>
      <p:pic>
        <p:nvPicPr>
          <p:cNvPr id="20" name="图片 19">
            <a:extLst>
              <a:ext uri="{FF2B5EF4-FFF2-40B4-BE49-F238E27FC236}">
                <a16:creationId xmlns:a16="http://schemas.microsoft.com/office/drawing/2014/main" id="{45A3EB66-53B5-48DA-CF6B-B692ACD12CCE}"/>
              </a:ext>
            </a:extLst>
          </p:cNvPr>
          <p:cNvPicPr>
            <a:picLocks noChangeAspect="1"/>
          </p:cNvPicPr>
          <p:nvPr/>
        </p:nvPicPr>
        <p:blipFill>
          <a:blip r:embed="rId3"/>
          <a:stretch>
            <a:fillRect/>
          </a:stretch>
        </p:blipFill>
        <p:spPr>
          <a:xfrm>
            <a:off x="237531" y="4817945"/>
            <a:ext cx="1566047" cy="1270938"/>
          </a:xfrm>
          <a:prstGeom prst="rect">
            <a:avLst/>
          </a:prstGeom>
        </p:spPr>
      </p:pic>
      <p:sp>
        <p:nvSpPr>
          <p:cNvPr id="21" name="矩形 20">
            <a:extLst>
              <a:ext uri="{FF2B5EF4-FFF2-40B4-BE49-F238E27FC236}">
                <a16:creationId xmlns:a16="http://schemas.microsoft.com/office/drawing/2014/main" id="{2ABA56B0-EF18-69F8-2D81-388FD2CE36A2}"/>
              </a:ext>
            </a:extLst>
          </p:cNvPr>
          <p:cNvSpPr/>
          <p:nvPr/>
        </p:nvSpPr>
        <p:spPr>
          <a:xfrm>
            <a:off x="1826190" y="4556335"/>
            <a:ext cx="1101375" cy="26161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
              </a:rPr>
              <a:t>超级长寿</a:t>
            </a:r>
          </a:p>
        </p:txBody>
      </p:sp>
      <p:sp>
        <p:nvSpPr>
          <p:cNvPr id="22" name="矩形 21">
            <a:extLst>
              <a:ext uri="{FF2B5EF4-FFF2-40B4-BE49-F238E27FC236}">
                <a16:creationId xmlns:a16="http://schemas.microsoft.com/office/drawing/2014/main" id="{7EEDF0DF-F1F4-C353-FDFF-9D962D121C71}"/>
              </a:ext>
            </a:extLst>
          </p:cNvPr>
          <p:cNvSpPr/>
          <p:nvPr/>
        </p:nvSpPr>
        <p:spPr>
          <a:xfrm>
            <a:off x="2969974" y="4550774"/>
            <a:ext cx="1101375" cy="26161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
              </a:rPr>
              <a:t>超级高效</a:t>
            </a:r>
          </a:p>
        </p:txBody>
      </p:sp>
      <p:sp>
        <p:nvSpPr>
          <p:cNvPr id="23" name="矩形 22">
            <a:extLst>
              <a:ext uri="{FF2B5EF4-FFF2-40B4-BE49-F238E27FC236}">
                <a16:creationId xmlns:a16="http://schemas.microsoft.com/office/drawing/2014/main" id="{53EC03A9-1C26-21FD-3F58-A88F2F0D59A3}"/>
              </a:ext>
            </a:extLst>
          </p:cNvPr>
          <p:cNvSpPr/>
          <p:nvPr/>
        </p:nvSpPr>
        <p:spPr>
          <a:xfrm>
            <a:off x="1832382" y="5496580"/>
            <a:ext cx="1101375" cy="26161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
              </a:rPr>
              <a:t>超级安全</a:t>
            </a:r>
          </a:p>
        </p:txBody>
      </p:sp>
      <p:sp>
        <p:nvSpPr>
          <p:cNvPr id="24" name="矩形 23">
            <a:extLst>
              <a:ext uri="{FF2B5EF4-FFF2-40B4-BE49-F238E27FC236}">
                <a16:creationId xmlns:a16="http://schemas.microsoft.com/office/drawing/2014/main" id="{2EDC39B8-9C63-8F5A-9235-47ECFE1CFDD3}"/>
              </a:ext>
            </a:extLst>
          </p:cNvPr>
          <p:cNvSpPr/>
          <p:nvPr/>
        </p:nvSpPr>
        <p:spPr>
          <a:xfrm>
            <a:off x="2981155" y="5496580"/>
            <a:ext cx="1101375" cy="26161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
              </a:rPr>
              <a:t>超级智能</a:t>
            </a:r>
          </a:p>
        </p:txBody>
      </p:sp>
      <p:sp>
        <p:nvSpPr>
          <p:cNvPr id="25" name="矩形 24">
            <a:extLst>
              <a:ext uri="{FF2B5EF4-FFF2-40B4-BE49-F238E27FC236}">
                <a16:creationId xmlns:a16="http://schemas.microsoft.com/office/drawing/2014/main" id="{E11E40C2-1C68-B84D-CB74-D794DE9383E2}"/>
              </a:ext>
            </a:extLst>
          </p:cNvPr>
          <p:cNvSpPr/>
          <p:nvPr/>
        </p:nvSpPr>
        <p:spPr>
          <a:xfrm>
            <a:off x="1826190" y="4836106"/>
            <a:ext cx="1101375" cy="552070"/>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微软雅黑 "/>
              </a:rPr>
              <a:t>10</a:t>
            </a:r>
            <a:r>
              <a:rPr lang="zh-CN" altLang="en-US" sz="1000" dirty="0">
                <a:solidFill>
                  <a:schemeClr val="tx1"/>
                </a:solidFill>
                <a:latin typeface="微软雅黑 "/>
              </a:rPr>
              <a:t>年</a:t>
            </a:r>
            <a:r>
              <a:rPr lang="en-US" altLang="zh-CN" sz="1000" dirty="0">
                <a:solidFill>
                  <a:schemeClr val="tx1"/>
                </a:solidFill>
                <a:latin typeface="微软雅黑 "/>
              </a:rPr>
              <a:t>/80</a:t>
            </a:r>
            <a:r>
              <a:rPr lang="zh-CN" altLang="en-US" sz="1000" dirty="0">
                <a:solidFill>
                  <a:schemeClr val="tx1"/>
                </a:solidFill>
                <a:latin typeface="微软雅黑 "/>
              </a:rPr>
              <a:t>万公里</a:t>
            </a:r>
          </a:p>
        </p:txBody>
      </p:sp>
      <p:sp>
        <p:nvSpPr>
          <p:cNvPr id="26" name="矩形 25">
            <a:extLst>
              <a:ext uri="{FF2B5EF4-FFF2-40B4-BE49-F238E27FC236}">
                <a16:creationId xmlns:a16="http://schemas.microsoft.com/office/drawing/2014/main" id="{4317F78C-E3F1-C317-67E6-B942C4BED848}"/>
              </a:ext>
            </a:extLst>
          </p:cNvPr>
          <p:cNvSpPr/>
          <p:nvPr/>
        </p:nvSpPr>
        <p:spPr>
          <a:xfrm>
            <a:off x="2969974" y="4836106"/>
            <a:ext cx="1101375" cy="552070"/>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latin typeface="微软雅黑 "/>
              </a:rPr>
              <a:t>持续</a:t>
            </a:r>
            <a:r>
              <a:rPr lang="en-US" altLang="zh-CN" sz="1000" dirty="0">
                <a:solidFill>
                  <a:schemeClr val="tx1"/>
                </a:solidFill>
                <a:latin typeface="微软雅黑 "/>
              </a:rPr>
              <a:t>2C</a:t>
            </a:r>
            <a:r>
              <a:rPr lang="zh-CN" altLang="en-US" sz="1000" dirty="0">
                <a:solidFill>
                  <a:schemeClr val="tx1"/>
                </a:solidFill>
                <a:latin typeface="微软雅黑 "/>
              </a:rPr>
              <a:t>峰值</a:t>
            </a:r>
            <a:r>
              <a:rPr lang="en-US" altLang="zh-CN" sz="1000" dirty="0">
                <a:solidFill>
                  <a:schemeClr val="tx1"/>
                </a:solidFill>
                <a:latin typeface="微软雅黑 "/>
              </a:rPr>
              <a:t>4C</a:t>
            </a:r>
          </a:p>
          <a:p>
            <a:pPr algn="ctr"/>
            <a:r>
              <a:rPr lang="zh-CN" altLang="en-US" sz="1000" dirty="0">
                <a:solidFill>
                  <a:schemeClr val="tx1"/>
                </a:solidFill>
                <a:latin typeface="微软雅黑 "/>
              </a:rPr>
              <a:t>充电</a:t>
            </a:r>
            <a:r>
              <a:rPr lang="en-US" altLang="zh-CN" sz="1000" dirty="0">
                <a:solidFill>
                  <a:schemeClr val="tx1"/>
                </a:solidFill>
                <a:latin typeface="微软雅黑 "/>
              </a:rPr>
              <a:t>10</a:t>
            </a:r>
            <a:r>
              <a:rPr lang="zh-CN" altLang="en-US" sz="1000" dirty="0">
                <a:solidFill>
                  <a:schemeClr val="tx1"/>
                </a:solidFill>
                <a:latin typeface="微软雅黑 "/>
              </a:rPr>
              <a:t>分钟续航超</a:t>
            </a:r>
            <a:r>
              <a:rPr lang="en-US" altLang="zh-CN" sz="1000" dirty="0">
                <a:solidFill>
                  <a:schemeClr val="tx1"/>
                </a:solidFill>
                <a:latin typeface="微软雅黑 "/>
              </a:rPr>
              <a:t>200</a:t>
            </a:r>
            <a:r>
              <a:rPr lang="zh-CN" altLang="en-US" sz="1000" dirty="0">
                <a:solidFill>
                  <a:schemeClr val="tx1"/>
                </a:solidFill>
                <a:latin typeface="微软雅黑 "/>
              </a:rPr>
              <a:t>公里</a:t>
            </a:r>
          </a:p>
        </p:txBody>
      </p:sp>
      <p:sp>
        <p:nvSpPr>
          <p:cNvPr id="27" name="矩形 26">
            <a:extLst>
              <a:ext uri="{FF2B5EF4-FFF2-40B4-BE49-F238E27FC236}">
                <a16:creationId xmlns:a16="http://schemas.microsoft.com/office/drawing/2014/main" id="{9B27C06C-3ED2-84E6-F198-EDBEC4A76EF6}"/>
              </a:ext>
            </a:extLst>
          </p:cNvPr>
          <p:cNvSpPr/>
          <p:nvPr/>
        </p:nvSpPr>
        <p:spPr>
          <a:xfrm>
            <a:off x="1832381" y="5758190"/>
            <a:ext cx="1101375" cy="552070"/>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latin typeface="微软雅黑 "/>
              </a:rPr>
              <a:t>零热失控</a:t>
            </a:r>
            <a:endParaRPr lang="en-US" altLang="zh-CN" sz="1000" dirty="0">
              <a:solidFill>
                <a:schemeClr val="tx1"/>
              </a:solidFill>
              <a:latin typeface="微软雅黑 "/>
            </a:endParaRPr>
          </a:p>
          <a:p>
            <a:pPr algn="ctr"/>
            <a:r>
              <a:rPr lang="zh-CN" altLang="en-US" sz="1000" dirty="0">
                <a:solidFill>
                  <a:schemeClr val="tx1"/>
                </a:solidFill>
                <a:latin typeface="微软雅黑 "/>
              </a:rPr>
              <a:t>高于</a:t>
            </a:r>
            <a:r>
              <a:rPr lang="en-US" altLang="zh-CN" sz="1000" dirty="0">
                <a:solidFill>
                  <a:schemeClr val="tx1"/>
                </a:solidFill>
                <a:latin typeface="微软雅黑 "/>
              </a:rPr>
              <a:t>2</a:t>
            </a:r>
            <a:r>
              <a:rPr lang="zh-CN" altLang="en-US" sz="1000" dirty="0">
                <a:solidFill>
                  <a:schemeClr val="tx1"/>
                </a:solidFill>
                <a:latin typeface="微软雅黑 "/>
              </a:rPr>
              <a:t>倍国标严苛测试</a:t>
            </a:r>
            <a:endParaRPr lang="en-US" altLang="zh-CN" sz="1000" dirty="0">
              <a:solidFill>
                <a:schemeClr val="tx1"/>
              </a:solidFill>
              <a:latin typeface="微软雅黑 "/>
            </a:endParaRPr>
          </a:p>
        </p:txBody>
      </p:sp>
      <p:sp>
        <p:nvSpPr>
          <p:cNvPr id="28" name="矩形 27">
            <a:extLst>
              <a:ext uri="{FF2B5EF4-FFF2-40B4-BE49-F238E27FC236}">
                <a16:creationId xmlns:a16="http://schemas.microsoft.com/office/drawing/2014/main" id="{43081BB9-DE5F-227E-CD55-71997D61BCFF}"/>
              </a:ext>
            </a:extLst>
          </p:cNvPr>
          <p:cNvSpPr/>
          <p:nvPr/>
        </p:nvSpPr>
        <p:spPr>
          <a:xfrm>
            <a:off x="2981154" y="5758190"/>
            <a:ext cx="1101375" cy="552070"/>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tx1"/>
                </a:solidFill>
                <a:latin typeface="微软雅黑 "/>
              </a:rPr>
              <a:t>电池“云医院”</a:t>
            </a:r>
            <a:endParaRPr lang="en-US" altLang="zh-CN" sz="1000" dirty="0">
              <a:solidFill>
                <a:schemeClr val="tx1"/>
              </a:solidFill>
              <a:latin typeface="微软雅黑 "/>
            </a:endParaRPr>
          </a:p>
          <a:p>
            <a:pPr algn="ctr"/>
            <a:r>
              <a:rPr lang="en-US" altLang="zh-CN" sz="1000" dirty="0">
                <a:solidFill>
                  <a:schemeClr val="tx1"/>
                </a:solidFill>
                <a:latin typeface="微软雅黑 "/>
              </a:rPr>
              <a:t>24h</a:t>
            </a:r>
            <a:r>
              <a:rPr lang="zh-CN" altLang="en-US" sz="1000" dirty="0">
                <a:solidFill>
                  <a:schemeClr val="tx1"/>
                </a:solidFill>
                <a:latin typeface="微软雅黑 "/>
              </a:rPr>
              <a:t>全天候智能守护</a:t>
            </a:r>
          </a:p>
        </p:txBody>
      </p:sp>
      <p:sp>
        <p:nvSpPr>
          <p:cNvPr id="31" name="矩形 30">
            <a:extLst>
              <a:ext uri="{FF2B5EF4-FFF2-40B4-BE49-F238E27FC236}">
                <a16:creationId xmlns:a16="http://schemas.microsoft.com/office/drawing/2014/main" id="{65DF6575-B05D-DEFA-9F7C-92424E90988E}"/>
              </a:ext>
            </a:extLst>
          </p:cNvPr>
          <p:cNvSpPr/>
          <p:nvPr/>
        </p:nvSpPr>
        <p:spPr>
          <a:xfrm>
            <a:off x="160314" y="1172035"/>
            <a:ext cx="4004993" cy="644162"/>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EB87187A-A07B-848E-801F-CDAF21CE18AA}"/>
              </a:ext>
            </a:extLst>
          </p:cNvPr>
          <p:cNvSpPr/>
          <p:nvPr/>
        </p:nvSpPr>
        <p:spPr>
          <a:xfrm>
            <a:off x="4304916" y="1172035"/>
            <a:ext cx="3829630" cy="644162"/>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B6D92D4D-D0C9-A0AE-97D0-725414B4DB66}"/>
              </a:ext>
            </a:extLst>
          </p:cNvPr>
          <p:cNvSpPr/>
          <p:nvPr/>
        </p:nvSpPr>
        <p:spPr>
          <a:xfrm>
            <a:off x="8264281" y="1172035"/>
            <a:ext cx="3828236" cy="644162"/>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A5690F04-D9EE-FED4-BDDF-9E3572661B5B}"/>
              </a:ext>
            </a:extLst>
          </p:cNvPr>
          <p:cNvSpPr txBox="1"/>
          <p:nvPr/>
        </p:nvSpPr>
        <p:spPr>
          <a:xfrm>
            <a:off x="5349812" y="1263283"/>
            <a:ext cx="492443" cy="461665"/>
          </a:xfrm>
          <a:prstGeom prst="rect">
            <a:avLst/>
          </a:prstGeom>
          <a:noFill/>
        </p:spPr>
        <p:txBody>
          <a:bodyPr wrap="none" rtlCol="0">
            <a:spAutoFit/>
          </a:bodyPr>
          <a:lstStyle/>
          <a:p>
            <a:r>
              <a:rPr lang="zh-CN" altLang="en-US" sz="2400" b="1" dirty="0">
                <a:solidFill>
                  <a:srgbClr val="4A9B82"/>
                </a:solidFill>
              </a:rPr>
              <a:t>优</a:t>
            </a:r>
          </a:p>
        </p:txBody>
      </p:sp>
      <p:sp>
        <p:nvSpPr>
          <p:cNvPr id="35" name="文本框 34">
            <a:extLst>
              <a:ext uri="{FF2B5EF4-FFF2-40B4-BE49-F238E27FC236}">
                <a16:creationId xmlns:a16="http://schemas.microsoft.com/office/drawing/2014/main" id="{85824533-416C-89DB-D16D-4132FE5B6023}"/>
              </a:ext>
            </a:extLst>
          </p:cNvPr>
          <p:cNvSpPr txBox="1"/>
          <p:nvPr/>
        </p:nvSpPr>
        <p:spPr>
          <a:xfrm>
            <a:off x="9379371" y="1263283"/>
            <a:ext cx="492443" cy="461665"/>
          </a:xfrm>
          <a:prstGeom prst="rect">
            <a:avLst/>
          </a:prstGeom>
          <a:noFill/>
        </p:spPr>
        <p:txBody>
          <a:bodyPr wrap="none" rtlCol="0">
            <a:spAutoFit/>
          </a:bodyPr>
          <a:lstStyle/>
          <a:p>
            <a:r>
              <a:rPr lang="zh-CN" altLang="en-US" sz="2400" b="1" dirty="0">
                <a:solidFill>
                  <a:srgbClr val="4A9B82"/>
                </a:solidFill>
              </a:rPr>
              <a:t>全</a:t>
            </a:r>
          </a:p>
        </p:txBody>
      </p:sp>
      <p:sp>
        <p:nvSpPr>
          <p:cNvPr id="36" name="文本框 35">
            <a:extLst>
              <a:ext uri="{FF2B5EF4-FFF2-40B4-BE49-F238E27FC236}">
                <a16:creationId xmlns:a16="http://schemas.microsoft.com/office/drawing/2014/main" id="{04580AC4-DCC5-6270-C355-CC2DE1965D7D}"/>
              </a:ext>
            </a:extLst>
          </p:cNvPr>
          <p:cNvSpPr txBox="1"/>
          <p:nvPr/>
        </p:nvSpPr>
        <p:spPr>
          <a:xfrm>
            <a:off x="5734747" y="1253930"/>
            <a:ext cx="1415772" cy="461665"/>
          </a:xfrm>
          <a:prstGeom prst="rect">
            <a:avLst/>
          </a:prstGeom>
          <a:noFill/>
        </p:spPr>
        <p:txBody>
          <a:bodyPr wrap="none" rtlCol="0">
            <a:spAutoFit/>
          </a:bodyPr>
          <a:lstStyle/>
          <a:p>
            <a:r>
              <a:rPr lang="en-US" altLang="zh-CN" sz="1200" b="1" dirty="0">
                <a:latin typeface="微软雅黑 "/>
              </a:rPr>
              <a:t>105</a:t>
            </a:r>
            <a:r>
              <a:rPr lang="zh-CN" altLang="en-US" sz="1200" b="1" dirty="0">
                <a:latin typeface="微软雅黑 "/>
              </a:rPr>
              <a:t>项体验升级</a:t>
            </a:r>
            <a:endParaRPr lang="en-US" altLang="zh-CN" sz="1200" b="1" dirty="0">
              <a:latin typeface="微软雅黑 "/>
            </a:endParaRPr>
          </a:p>
          <a:p>
            <a:r>
              <a:rPr lang="zh-CN" altLang="en-US" sz="1200" b="1" dirty="0">
                <a:latin typeface="微软雅黑 "/>
              </a:rPr>
              <a:t>构成新款热销基因</a:t>
            </a:r>
          </a:p>
        </p:txBody>
      </p:sp>
      <p:sp>
        <p:nvSpPr>
          <p:cNvPr id="37" name="文本框 36">
            <a:extLst>
              <a:ext uri="{FF2B5EF4-FFF2-40B4-BE49-F238E27FC236}">
                <a16:creationId xmlns:a16="http://schemas.microsoft.com/office/drawing/2014/main" id="{B3FBD590-655F-C9D6-0786-D8357CD0CE5A}"/>
              </a:ext>
            </a:extLst>
          </p:cNvPr>
          <p:cNvSpPr txBox="1"/>
          <p:nvPr/>
        </p:nvSpPr>
        <p:spPr>
          <a:xfrm>
            <a:off x="9706155" y="1263283"/>
            <a:ext cx="1415772" cy="461665"/>
          </a:xfrm>
          <a:prstGeom prst="rect">
            <a:avLst/>
          </a:prstGeom>
          <a:noFill/>
        </p:spPr>
        <p:txBody>
          <a:bodyPr wrap="none" rtlCol="0">
            <a:spAutoFit/>
          </a:bodyPr>
          <a:lstStyle/>
          <a:p>
            <a:r>
              <a:rPr lang="zh-CN" altLang="en-US" sz="1200" b="1" dirty="0">
                <a:latin typeface="微软雅黑 "/>
              </a:rPr>
              <a:t>最全矩阵助力</a:t>
            </a:r>
            <a:endParaRPr lang="en-US" altLang="zh-CN" sz="1200" b="1" dirty="0">
              <a:latin typeface="微软雅黑 "/>
            </a:endParaRPr>
          </a:p>
          <a:p>
            <a:r>
              <a:rPr lang="zh-CN" altLang="en-US" sz="1200" b="1" dirty="0">
                <a:latin typeface="微软雅黑 "/>
              </a:rPr>
              <a:t>城市物流高效运营</a:t>
            </a:r>
          </a:p>
        </p:txBody>
      </p:sp>
      <p:sp>
        <p:nvSpPr>
          <p:cNvPr id="38" name="文本框 37">
            <a:extLst>
              <a:ext uri="{FF2B5EF4-FFF2-40B4-BE49-F238E27FC236}">
                <a16:creationId xmlns:a16="http://schemas.microsoft.com/office/drawing/2014/main" id="{DEF2785E-2DBC-7FFC-0FCB-8265D82B1150}"/>
              </a:ext>
            </a:extLst>
          </p:cNvPr>
          <p:cNvSpPr txBox="1"/>
          <p:nvPr/>
        </p:nvSpPr>
        <p:spPr>
          <a:xfrm>
            <a:off x="4716718" y="1844686"/>
            <a:ext cx="1072730" cy="307777"/>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1400" b="1" dirty="0">
                <a:solidFill>
                  <a:srgbClr val="4A9B82"/>
                </a:solidFill>
                <a:latin typeface="微软雅黑 "/>
              </a:rPr>
              <a:t>优</a:t>
            </a:r>
            <a:r>
              <a:rPr lang="en-US" altLang="zh-CN" sz="1400" b="1" dirty="0">
                <a:solidFill>
                  <a:srgbClr val="4A9B82"/>
                </a:solidFill>
                <a:latin typeface="微软雅黑 "/>
              </a:rPr>
              <a:t>|</a:t>
            </a:r>
            <a:r>
              <a:rPr lang="zh-CN" altLang="en-US" sz="1400" b="1" dirty="0">
                <a:solidFill>
                  <a:srgbClr val="4A9B82"/>
                </a:solidFill>
                <a:latin typeface="微软雅黑 "/>
              </a:rPr>
              <a:t>续航</a:t>
            </a:r>
          </a:p>
        </p:txBody>
      </p:sp>
      <p:sp>
        <p:nvSpPr>
          <p:cNvPr id="39" name="文本框 38">
            <a:extLst>
              <a:ext uri="{FF2B5EF4-FFF2-40B4-BE49-F238E27FC236}">
                <a16:creationId xmlns:a16="http://schemas.microsoft.com/office/drawing/2014/main" id="{30A8FF3F-44B4-93B2-1277-E2DBE7A9E383}"/>
              </a:ext>
            </a:extLst>
          </p:cNvPr>
          <p:cNvSpPr txBox="1"/>
          <p:nvPr/>
        </p:nvSpPr>
        <p:spPr>
          <a:xfrm>
            <a:off x="8613960" y="1831335"/>
            <a:ext cx="3111749" cy="307777"/>
          </a:xfrm>
          <a:prstGeom prst="rect">
            <a:avLst/>
          </a:prstGeom>
          <a:noFill/>
        </p:spPr>
        <p:txBody>
          <a:bodyPr wrap="none" rtlCol="0">
            <a:spAutoFit/>
          </a:bodyPr>
          <a:lstStyle/>
          <a:p>
            <a:pPr marL="171450" indent="-171450" algn="ctr">
              <a:buFont typeface="Wingdings" panose="05000000000000000000" pitchFamily="2" charset="2"/>
              <a:buChar char="n"/>
            </a:pPr>
            <a:r>
              <a:rPr lang="zh-CN" altLang="en-US" sz="1400" b="1" dirty="0">
                <a:solidFill>
                  <a:srgbClr val="4A9B82"/>
                </a:solidFill>
                <a:latin typeface="微软雅黑 "/>
              </a:rPr>
              <a:t>续航全匹配</a:t>
            </a:r>
            <a:r>
              <a:rPr lang="en-US" altLang="zh-CN" sz="1400" b="1" dirty="0">
                <a:solidFill>
                  <a:srgbClr val="4A9B82"/>
                </a:solidFill>
                <a:latin typeface="微软雅黑 "/>
              </a:rPr>
              <a:t>|</a:t>
            </a:r>
            <a:r>
              <a:rPr lang="zh-CN" altLang="en-US" sz="1400" b="1" dirty="0">
                <a:solidFill>
                  <a:srgbClr val="4A9B82"/>
                </a:solidFill>
                <a:latin typeface="微软雅黑 "/>
              </a:rPr>
              <a:t>“短、中、长”全覆盖</a:t>
            </a:r>
          </a:p>
        </p:txBody>
      </p:sp>
      <p:sp>
        <p:nvSpPr>
          <p:cNvPr id="41" name="文本框 40">
            <a:extLst>
              <a:ext uri="{FF2B5EF4-FFF2-40B4-BE49-F238E27FC236}">
                <a16:creationId xmlns:a16="http://schemas.microsoft.com/office/drawing/2014/main" id="{591DA716-008E-9076-2828-7861E212FE73}"/>
              </a:ext>
            </a:extLst>
          </p:cNvPr>
          <p:cNvSpPr txBox="1"/>
          <p:nvPr/>
        </p:nvSpPr>
        <p:spPr>
          <a:xfrm>
            <a:off x="8264280" y="2108334"/>
            <a:ext cx="3673929" cy="861774"/>
          </a:xfrm>
          <a:prstGeom prst="rect">
            <a:avLst/>
          </a:prstGeom>
          <a:noFill/>
        </p:spPr>
        <p:txBody>
          <a:bodyPr wrap="square">
            <a:spAutoFit/>
          </a:bodyPr>
          <a:lstStyle/>
          <a:p>
            <a:pPr marL="171450" indent="-171450">
              <a:buClr>
                <a:srgbClr val="7BB6A4"/>
              </a:buClr>
              <a:buFont typeface="Wingdings" panose="05000000000000000000" pitchFamily="2" charset="2"/>
              <a:buChar char="l"/>
            </a:pPr>
            <a:r>
              <a:rPr lang="zh-CN" altLang="en-US" sz="1000" dirty="0">
                <a:latin typeface="微软雅黑 "/>
              </a:rPr>
              <a:t>城配续航覆盖纯电快充、纯电换电、醇氢电动等不同续航产品</a:t>
            </a:r>
            <a:endParaRPr lang="en-US" altLang="zh-CN" sz="1000" dirty="0">
              <a:latin typeface="微软雅黑 "/>
            </a:endParaRPr>
          </a:p>
          <a:p>
            <a:pPr marL="171450" indent="-171450">
              <a:buClr>
                <a:srgbClr val="7BB6A4"/>
              </a:buClr>
              <a:buFont typeface="Wingdings" panose="05000000000000000000" pitchFamily="2" charset="2"/>
              <a:buChar char="l"/>
            </a:pPr>
            <a:endParaRPr lang="en-US" altLang="zh-CN" sz="1000" dirty="0">
              <a:latin typeface="微软雅黑 "/>
            </a:endParaRPr>
          </a:p>
          <a:p>
            <a:pPr marL="171450" indent="-171450">
              <a:buClr>
                <a:srgbClr val="7BB6A4"/>
              </a:buClr>
              <a:buFont typeface="Wingdings" panose="05000000000000000000" pitchFamily="2" charset="2"/>
              <a:buChar char="l"/>
            </a:pPr>
            <a:r>
              <a:rPr lang="zh-CN" altLang="en-US" sz="1000" dirty="0">
                <a:latin typeface="微软雅黑 "/>
              </a:rPr>
              <a:t>续航覆盖</a:t>
            </a:r>
            <a:r>
              <a:rPr lang="en-US" altLang="zh-CN" sz="1000" dirty="0">
                <a:latin typeface="微软雅黑 "/>
              </a:rPr>
              <a:t>160km-1100km</a:t>
            </a:r>
            <a:r>
              <a:rPr lang="zh-CN" altLang="en-US" sz="1000" dirty="0">
                <a:latin typeface="微软雅黑 "/>
              </a:rPr>
              <a:t>以上，满足短、中、长途运输里程需求</a:t>
            </a:r>
          </a:p>
        </p:txBody>
      </p:sp>
      <p:sp>
        <p:nvSpPr>
          <p:cNvPr id="42" name="文本框 41">
            <a:extLst>
              <a:ext uri="{FF2B5EF4-FFF2-40B4-BE49-F238E27FC236}">
                <a16:creationId xmlns:a16="http://schemas.microsoft.com/office/drawing/2014/main" id="{644CAC84-55B2-F9BA-23DA-A1E1CBE85C05}"/>
              </a:ext>
            </a:extLst>
          </p:cNvPr>
          <p:cNvSpPr txBox="1"/>
          <p:nvPr/>
        </p:nvSpPr>
        <p:spPr>
          <a:xfrm>
            <a:off x="8613957" y="2923176"/>
            <a:ext cx="3111749" cy="307777"/>
          </a:xfrm>
          <a:prstGeom prst="rect">
            <a:avLst/>
          </a:prstGeom>
          <a:noFill/>
        </p:spPr>
        <p:txBody>
          <a:bodyPr wrap="none" rtlCol="0">
            <a:spAutoFit/>
          </a:bodyPr>
          <a:lstStyle/>
          <a:p>
            <a:pPr marL="171450" indent="-171450" algn="ctr">
              <a:buFont typeface="Wingdings" panose="05000000000000000000" pitchFamily="2" charset="2"/>
              <a:buChar char="n"/>
            </a:pPr>
            <a:r>
              <a:rPr lang="zh-CN" altLang="en-US" sz="1400" b="1" dirty="0">
                <a:solidFill>
                  <a:srgbClr val="4A9B82"/>
                </a:solidFill>
                <a:latin typeface="微软雅黑 "/>
              </a:rPr>
              <a:t>承载全匹配</a:t>
            </a:r>
            <a:r>
              <a:rPr lang="en-US" altLang="zh-CN" sz="1400" b="1" dirty="0">
                <a:solidFill>
                  <a:srgbClr val="4A9B82"/>
                </a:solidFill>
                <a:latin typeface="微软雅黑 "/>
              </a:rPr>
              <a:t>|</a:t>
            </a:r>
            <a:r>
              <a:rPr lang="zh-CN" altLang="en-US" sz="1400" b="1" dirty="0">
                <a:solidFill>
                  <a:srgbClr val="4A9B82"/>
                </a:solidFill>
                <a:latin typeface="微软雅黑 "/>
              </a:rPr>
              <a:t>“轻、标、重”全覆盖</a:t>
            </a:r>
          </a:p>
        </p:txBody>
      </p:sp>
      <p:pic>
        <p:nvPicPr>
          <p:cNvPr id="44" name="图片 43">
            <a:extLst>
              <a:ext uri="{FF2B5EF4-FFF2-40B4-BE49-F238E27FC236}">
                <a16:creationId xmlns:a16="http://schemas.microsoft.com/office/drawing/2014/main" id="{346FED37-2833-58E7-5A3A-F274D311EEDA}"/>
              </a:ext>
            </a:extLst>
          </p:cNvPr>
          <p:cNvPicPr>
            <a:picLocks noChangeAspect="1"/>
          </p:cNvPicPr>
          <p:nvPr/>
        </p:nvPicPr>
        <p:blipFill>
          <a:blip r:embed="rId4"/>
          <a:stretch>
            <a:fillRect/>
          </a:stretch>
        </p:blipFill>
        <p:spPr>
          <a:xfrm>
            <a:off x="6374772" y="1898092"/>
            <a:ext cx="1619253" cy="941549"/>
          </a:xfrm>
          <a:prstGeom prst="rect">
            <a:avLst/>
          </a:prstGeom>
        </p:spPr>
      </p:pic>
      <p:sp>
        <p:nvSpPr>
          <p:cNvPr id="45" name="矩形 44">
            <a:extLst>
              <a:ext uri="{FF2B5EF4-FFF2-40B4-BE49-F238E27FC236}">
                <a16:creationId xmlns:a16="http://schemas.microsoft.com/office/drawing/2014/main" id="{455AE498-7ECF-4D6F-0CC1-922A4309ABFD}"/>
              </a:ext>
            </a:extLst>
          </p:cNvPr>
          <p:cNvSpPr/>
          <p:nvPr/>
        </p:nvSpPr>
        <p:spPr>
          <a:xfrm>
            <a:off x="8608613" y="3192485"/>
            <a:ext cx="1584712" cy="25392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50" b="1" dirty="0">
                <a:solidFill>
                  <a:schemeClr val="tx1"/>
                </a:solidFill>
                <a:latin typeface="微软雅黑 "/>
              </a:rPr>
              <a:t>轻抛载重微面、重面</a:t>
            </a:r>
          </a:p>
        </p:txBody>
      </p:sp>
      <p:sp>
        <p:nvSpPr>
          <p:cNvPr id="46" name="矩形 45">
            <a:extLst>
              <a:ext uri="{FF2B5EF4-FFF2-40B4-BE49-F238E27FC236}">
                <a16:creationId xmlns:a16="http://schemas.microsoft.com/office/drawing/2014/main" id="{E46A7341-19F2-7084-E1E5-1A55CA07CF20}"/>
              </a:ext>
            </a:extLst>
          </p:cNvPr>
          <p:cNvSpPr/>
          <p:nvPr/>
        </p:nvSpPr>
        <p:spPr>
          <a:xfrm>
            <a:off x="10287827" y="3184795"/>
            <a:ext cx="1594176" cy="26161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50" b="1" dirty="0">
                <a:solidFill>
                  <a:schemeClr val="tx1"/>
                </a:solidFill>
                <a:latin typeface="微软雅黑 "/>
              </a:rPr>
              <a:t>重载轻客</a:t>
            </a:r>
          </a:p>
        </p:txBody>
      </p:sp>
      <p:sp>
        <p:nvSpPr>
          <p:cNvPr id="47" name="矩形 46">
            <a:extLst>
              <a:ext uri="{FF2B5EF4-FFF2-40B4-BE49-F238E27FC236}">
                <a16:creationId xmlns:a16="http://schemas.microsoft.com/office/drawing/2014/main" id="{55B686A3-4679-682A-FE9B-176B941FF3C0}"/>
              </a:ext>
            </a:extLst>
          </p:cNvPr>
          <p:cNvSpPr/>
          <p:nvPr/>
        </p:nvSpPr>
        <p:spPr>
          <a:xfrm>
            <a:off x="8599149" y="4373482"/>
            <a:ext cx="1594176" cy="259817"/>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50" b="1" dirty="0">
                <a:solidFill>
                  <a:schemeClr val="tx1"/>
                </a:solidFill>
                <a:latin typeface="微软雅黑 "/>
              </a:rPr>
              <a:t>小微卡覆盖</a:t>
            </a:r>
            <a:r>
              <a:rPr lang="en-US" altLang="zh-CN" sz="1050" b="1" dirty="0">
                <a:solidFill>
                  <a:schemeClr val="tx1"/>
                </a:solidFill>
                <a:latin typeface="微软雅黑 "/>
              </a:rPr>
              <a:t>1-3T</a:t>
            </a:r>
            <a:r>
              <a:rPr lang="zh-CN" altLang="en-US" sz="1050" b="1" dirty="0">
                <a:solidFill>
                  <a:schemeClr val="tx1"/>
                </a:solidFill>
                <a:latin typeface="微软雅黑 "/>
              </a:rPr>
              <a:t>载重</a:t>
            </a:r>
          </a:p>
        </p:txBody>
      </p:sp>
      <p:sp>
        <p:nvSpPr>
          <p:cNvPr id="48" name="矩形 47">
            <a:extLst>
              <a:ext uri="{FF2B5EF4-FFF2-40B4-BE49-F238E27FC236}">
                <a16:creationId xmlns:a16="http://schemas.microsoft.com/office/drawing/2014/main" id="{277FFB85-2A6A-1662-87F5-F371D532BD10}"/>
              </a:ext>
            </a:extLst>
          </p:cNvPr>
          <p:cNvSpPr/>
          <p:nvPr/>
        </p:nvSpPr>
        <p:spPr>
          <a:xfrm>
            <a:off x="10300460" y="4368122"/>
            <a:ext cx="1594176" cy="261610"/>
          </a:xfrm>
          <a:prstGeom prst="rect">
            <a:avLst/>
          </a:prstGeom>
          <a:solidFill>
            <a:srgbClr val="7BB6A4"/>
          </a:solid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050" b="1" dirty="0">
                <a:solidFill>
                  <a:schemeClr val="tx1"/>
                </a:solidFill>
                <a:latin typeface="微软雅黑 "/>
              </a:rPr>
              <a:t>轻、标、重载全覆盖</a:t>
            </a:r>
          </a:p>
        </p:txBody>
      </p:sp>
      <p:pic>
        <p:nvPicPr>
          <p:cNvPr id="50" name="图片 49">
            <a:extLst>
              <a:ext uri="{FF2B5EF4-FFF2-40B4-BE49-F238E27FC236}">
                <a16:creationId xmlns:a16="http://schemas.microsoft.com/office/drawing/2014/main" id="{2B4870BA-B4B4-9FD1-8333-BBDA17A5D9F3}"/>
              </a:ext>
            </a:extLst>
          </p:cNvPr>
          <p:cNvPicPr>
            <a:picLocks noChangeAspect="1"/>
          </p:cNvPicPr>
          <p:nvPr/>
        </p:nvPicPr>
        <p:blipFill>
          <a:blip r:embed="rId5"/>
          <a:stretch>
            <a:fillRect/>
          </a:stretch>
        </p:blipFill>
        <p:spPr>
          <a:xfrm>
            <a:off x="8608613" y="3455572"/>
            <a:ext cx="1594176" cy="861774"/>
          </a:xfrm>
          <a:prstGeom prst="rect">
            <a:avLst/>
          </a:prstGeom>
        </p:spPr>
      </p:pic>
      <p:pic>
        <p:nvPicPr>
          <p:cNvPr id="52" name="图片 51">
            <a:extLst>
              <a:ext uri="{FF2B5EF4-FFF2-40B4-BE49-F238E27FC236}">
                <a16:creationId xmlns:a16="http://schemas.microsoft.com/office/drawing/2014/main" id="{8FFB1FCB-E1A3-2D1C-5D56-EC16174F9D22}"/>
              </a:ext>
            </a:extLst>
          </p:cNvPr>
          <p:cNvPicPr>
            <a:picLocks noChangeAspect="1"/>
          </p:cNvPicPr>
          <p:nvPr/>
        </p:nvPicPr>
        <p:blipFill>
          <a:blip r:embed="rId6"/>
          <a:stretch>
            <a:fillRect/>
          </a:stretch>
        </p:blipFill>
        <p:spPr>
          <a:xfrm>
            <a:off x="10292790" y="4636632"/>
            <a:ext cx="1614480" cy="874945"/>
          </a:xfrm>
          <a:prstGeom prst="rect">
            <a:avLst/>
          </a:prstGeom>
        </p:spPr>
      </p:pic>
      <p:pic>
        <p:nvPicPr>
          <p:cNvPr id="54" name="图片 53">
            <a:extLst>
              <a:ext uri="{FF2B5EF4-FFF2-40B4-BE49-F238E27FC236}">
                <a16:creationId xmlns:a16="http://schemas.microsoft.com/office/drawing/2014/main" id="{AC54F184-02CD-C37F-A7D5-6DFEF53DFDFF}"/>
              </a:ext>
            </a:extLst>
          </p:cNvPr>
          <p:cNvPicPr>
            <a:picLocks noChangeAspect="1"/>
          </p:cNvPicPr>
          <p:nvPr/>
        </p:nvPicPr>
        <p:blipFill>
          <a:blip r:embed="rId7"/>
          <a:stretch>
            <a:fillRect/>
          </a:stretch>
        </p:blipFill>
        <p:spPr>
          <a:xfrm>
            <a:off x="8590923" y="4649803"/>
            <a:ext cx="1611866" cy="861774"/>
          </a:xfrm>
          <a:prstGeom prst="rect">
            <a:avLst/>
          </a:prstGeom>
        </p:spPr>
      </p:pic>
      <p:pic>
        <p:nvPicPr>
          <p:cNvPr id="56" name="图片 55">
            <a:extLst>
              <a:ext uri="{FF2B5EF4-FFF2-40B4-BE49-F238E27FC236}">
                <a16:creationId xmlns:a16="http://schemas.microsoft.com/office/drawing/2014/main" id="{5D5D588E-289C-6400-C4C0-7D3386F0F2CC}"/>
              </a:ext>
            </a:extLst>
          </p:cNvPr>
          <p:cNvPicPr>
            <a:picLocks noChangeAspect="1"/>
          </p:cNvPicPr>
          <p:nvPr/>
        </p:nvPicPr>
        <p:blipFill>
          <a:blip r:embed="rId8"/>
          <a:stretch>
            <a:fillRect/>
          </a:stretch>
        </p:blipFill>
        <p:spPr>
          <a:xfrm>
            <a:off x="10287827" y="3462599"/>
            <a:ext cx="1619443" cy="854747"/>
          </a:xfrm>
          <a:prstGeom prst="rect">
            <a:avLst/>
          </a:prstGeom>
        </p:spPr>
      </p:pic>
      <p:sp>
        <p:nvSpPr>
          <p:cNvPr id="57" name="文本框 56">
            <a:extLst>
              <a:ext uri="{FF2B5EF4-FFF2-40B4-BE49-F238E27FC236}">
                <a16:creationId xmlns:a16="http://schemas.microsoft.com/office/drawing/2014/main" id="{7480349B-C625-499A-FE3E-8033F9C589E4}"/>
              </a:ext>
            </a:extLst>
          </p:cNvPr>
          <p:cNvSpPr txBox="1"/>
          <p:nvPr/>
        </p:nvSpPr>
        <p:spPr>
          <a:xfrm>
            <a:off x="4717876" y="2844258"/>
            <a:ext cx="1072730" cy="307777"/>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1400" b="1" dirty="0">
                <a:solidFill>
                  <a:srgbClr val="4A9B82"/>
                </a:solidFill>
                <a:latin typeface="微软雅黑 "/>
              </a:rPr>
              <a:t>优</a:t>
            </a:r>
            <a:r>
              <a:rPr lang="en-US" altLang="zh-CN" sz="1400" b="1" dirty="0">
                <a:solidFill>
                  <a:srgbClr val="4A9B82"/>
                </a:solidFill>
                <a:latin typeface="微软雅黑 "/>
              </a:rPr>
              <a:t>|</a:t>
            </a:r>
            <a:r>
              <a:rPr lang="zh-CN" altLang="en-US" sz="1400" b="1" dirty="0">
                <a:solidFill>
                  <a:srgbClr val="4A9B82"/>
                </a:solidFill>
                <a:latin typeface="微软雅黑 "/>
              </a:rPr>
              <a:t>承载</a:t>
            </a:r>
          </a:p>
        </p:txBody>
      </p:sp>
      <p:sp>
        <p:nvSpPr>
          <p:cNvPr id="58" name="文本框 57">
            <a:extLst>
              <a:ext uri="{FF2B5EF4-FFF2-40B4-BE49-F238E27FC236}">
                <a16:creationId xmlns:a16="http://schemas.microsoft.com/office/drawing/2014/main" id="{5E85DAFD-B296-B074-3DD4-A8E041BBB966}"/>
              </a:ext>
            </a:extLst>
          </p:cNvPr>
          <p:cNvSpPr txBox="1"/>
          <p:nvPr/>
        </p:nvSpPr>
        <p:spPr>
          <a:xfrm>
            <a:off x="4716714" y="3870738"/>
            <a:ext cx="1072730" cy="307777"/>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1400" b="1" dirty="0">
                <a:solidFill>
                  <a:srgbClr val="4A9B82"/>
                </a:solidFill>
                <a:latin typeface="微软雅黑 "/>
              </a:rPr>
              <a:t>优</a:t>
            </a:r>
            <a:r>
              <a:rPr lang="en-US" altLang="zh-CN" sz="1400" b="1" dirty="0">
                <a:solidFill>
                  <a:srgbClr val="4A9B82"/>
                </a:solidFill>
                <a:latin typeface="微软雅黑 "/>
              </a:rPr>
              <a:t>|</a:t>
            </a:r>
            <a:r>
              <a:rPr lang="zh-CN" altLang="en-US" sz="1400" b="1" dirty="0">
                <a:solidFill>
                  <a:srgbClr val="4A9B82"/>
                </a:solidFill>
                <a:latin typeface="微软雅黑 "/>
              </a:rPr>
              <a:t>便捷</a:t>
            </a:r>
          </a:p>
        </p:txBody>
      </p:sp>
      <p:sp>
        <p:nvSpPr>
          <p:cNvPr id="59" name="文本框 58">
            <a:extLst>
              <a:ext uri="{FF2B5EF4-FFF2-40B4-BE49-F238E27FC236}">
                <a16:creationId xmlns:a16="http://schemas.microsoft.com/office/drawing/2014/main" id="{FFC225BC-A568-DB73-8CB1-138E82838AF5}"/>
              </a:ext>
            </a:extLst>
          </p:cNvPr>
          <p:cNvSpPr txBox="1"/>
          <p:nvPr/>
        </p:nvSpPr>
        <p:spPr>
          <a:xfrm>
            <a:off x="4724771" y="4947983"/>
            <a:ext cx="1072730" cy="307777"/>
          </a:xfrm>
          <a:prstGeom prst="rect">
            <a:avLst/>
          </a:prstGeom>
          <a:noFill/>
        </p:spPr>
        <p:txBody>
          <a:bodyPr wrap="none" rtlCol="0">
            <a:spAutoFit/>
          </a:bodyPr>
          <a:lstStyle/>
          <a:p>
            <a:pPr marL="285750" indent="-285750" algn="ctr">
              <a:buFont typeface="Wingdings" panose="05000000000000000000" pitchFamily="2" charset="2"/>
              <a:buChar char="n"/>
            </a:pPr>
            <a:r>
              <a:rPr lang="zh-CN" altLang="en-US" sz="1400" b="1" dirty="0">
                <a:solidFill>
                  <a:srgbClr val="4A9B82"/>
                </a:solidFill>
                <a:latin typeface="微软雅黑 "/>
              </a:rPr>
              <a:t>优</a:t>
            </a:r>
            <a:r>
              <a:rPr lang="en-US" altLang="zh-CN" sz="1400" b="1" dirty="0">
                <a:solidFill>
                  <a:srgbClr val="4A9B82"/>
                </a:solidFill>
                <a:latin typeface="微软雅黑 "/>
              </a:rPr>
              <a:t>|</a:t>
            </a:r>
            <a:r>
              <a:rPr lang="zh-CN" altLang="en-US" sz="1400" b="1" dirty="0">
                <a:solidFill>
                  <a:srgbClr val="4A9B82"/>
                </a:solidFill>
                <a:latin typeface="微软雅黑 "/>
              </a:rPr>
              <a:t>舒适</a:t>
            </a:r>
          </a:p>
        </p:txBody>
      </p:sp>
      <p:sp>
        <p:nvSpPr>
          <p:cNvPr id="60" name="文本框 59">
            <a:extLst>
              <a:ext uri="{FF2B5EF4-FFF2-40B4-BE49-F238E27FC236}">
                <a16:creationId xmlns:a16="http://schemas.microsoft.com/office/drawing/2014/main" id="{83A5D841-FD77-1FE0-E49A-073F3694C774}"/>
              </a:ext>
            </a:extLst>
          </p:cNvPr>
          <p:cNvSpPr txBox="1"/>
          <p:nvPr/>
        </p:nvSpPr>
        <p:spPr>
          <a:xfrm>
            <a:off x="8467386" y="5596006"/>
            <a:ext cx="3470823" cy="307777"/>
          </a:xfrm>
          <a:prstGeom prst="rect">
            <a:avLst/>
          </a:prstGeom>
          <a:noFill/>
        </p:spPr>
        <p:txBody>
          <a:bodyPr wrap="none" rtlCol="0">
            <a:spAutoFit/>
          </a:bodyPr>
          <a:lstStyle/>
          <a:p>
            <a:pPr marL="171450" indent="-171450" algn="ctr">
              <a:buFont typeface="Wingdings" panose="05000000000000000000" pitchFamily="2" charset="2"/>
              <a:buChar char="n"/>
            </a:pPr>
            <a:r>
              <a:rPr lang="zh-CN" altLang="en-US" sz="1400" b="1" dirty="0">
                <a:solidFill>
                  <a:srgbClr val="4A9B82"/>
                </a:solidFill>
                <a:latin typeface="微软雅黑 "/>
              </a:rPr>
              <a:t>全运营生态服务</a:t>
            </a:r>
            <a:r>
              <a:rPr lang="en-US" altLang="zh-CN" sz="1400" b="1" dirty="0">
                <a:solidFill>
                  <a:srgbClr val="4A9B82"/>
                </a:solidFill>
                <a:latin typeface="微软雅黑 "/>
              </a:rPr>
              <a:t>|</a:t>
            </a:r>
            <a:r>
              <a:rPr lang="zh-CN" altLang="en-US" sz="1400" b="1" dirty="0">
                <a:solidFill>
                  <a:srgbClr val="4A9B82"/>
                </a:solidFill>
                <a:latin typeface="微软雅黑 "/>
              </a:rPr>
              <a:t>“一体化运营解决方案</a:t>
            </a:r>
          </a:p>
        </p:txBody>
      </p:sp>
      <p:sp>
        <p:nvSpPr>
          <p:cNvPr id="62" name="文本框 61">
            <a:extLst>
              <a:ext uri="{FF2B5EF4-FFF2-40B4-BE49-F238E27FC236}">
                <a16:creationId xmlns:a16="http://schemas.microsoft.com/office/drawing/2014/main" id="{1978B530-FA69-C02B-761A-4E0E9F1C36E1}"/>
              </a:ext>
            </a:extLst>
          </p:cNvPr>
          <p:cNvSpPr txBox="1"/>
          <p:nvPr/>
        </p:nvSpPr>
        <p:spPr>
          <a:xfrm>
            <a:off x="8496228" y="5996142"/>
            <a:ext cx="3712678" cy="276999"/>
          </a:xfrm>
          <a:prstGeom prst="rect">
            <a:avLst/>
          </a:prstGeom>
          <a:noFill/>
        </p:spPr>
        <p:txBody>
          <a:bodyPr wrap="square">
            <a:spAutoFit/>
          </a:bodyPr>
          <a:lstStyle/>
          <a:p>
            <a:pPr marL="171450" indent="-171450">
              <a:buFont typeface="Wingdings" panose="05000000000000000000" pitchFamily="2" charset="2"/>
              <a:buChar char="Ø"/>
            </a:pPr>
            <a:r>
              <a:rPr lang="zh-CN" altLang="en-US" sz="1200" dirty="0">
                <a:latin typeface="微软雅黑 "/>
              </a:rPr>
              <a:t>打造</a:t>
            </a:r>
            <a:r>
              <a:rPr lang="zh-CN" altLang="en-US" sz="1200" b="1" dirty="0">
                <a:solidFill>
                  <a:srgbClr val="7BB6A4"/>
                </a:solidFill>
                <a:latin typeface="微软雅黑 "/>
              </a:rPr>
              <a:t>远程</a:t>
            </a:r>
            <a:r>
              <a:rPr lang="en-US" altLang="zh-CN" sz="1200" b="1" dirty="0">
                <a:solidFill>
                  <a:srgbClr val="7BB6A4"/>
                </a:solidFill>
                <a:latin typeface="微软雅黑 "/>
              </a:rPr>
              <a:t>e</a:t>
            </a:r>
            <a:r>
              <a:rPr lang="zh-CN" altLang="en-US" sz="1200" b="1" dirty="0">
                <a:solidFill>
                  <a:srgbClr val="7BB6A4"/>
                </a:solidFill>
                <a:latin typeface="微软雅黑 "/>
              </a:rPr>
              <a:t>家、绿色慧联、绿色城运</a:t>
            </a:r>
            <a:r>
              <a:rPr lang="zh-CN" altLang="en-US" sz="1200" dirty="0">
                <a:latin typeface="微软雅黑 "/>
              </a:rPr>
              <a:t>三大城配生态</a:t>
            </a:r>
          </a:p>
        </p:txBody>
      </p:sp>
      <p:sp>
        <p:nvSpPr>
          <p:cNvPr id="64" name="文本框 63">
            <a:extLst>
              <a:ext uri="{FF2B5EF4-FFF2-40B4-BE49-F238E27FC236}">
                <a16:creationId xmlns:a16="http://schemas.microsoft.com/office/drawing/2014/main" id="{CD8A525E-E29D-3A23-1A4D-CBDF49F6D1D3}"/>
              </a:ext>
            </a:extLst>
          </p:cNvPr>
          <p:cNvSpPr txBox="1"/>
          <p:nvPr/>
        </p:nvSpPr>
        <p:spPr>
          <a:xfrm>
            <a:off x="4357301" y="4194543"/>
            <a:ext cx="2121756" cy="707886"/>
          </a:xfrm>
          <a:prstGeom prst="rect">
            <a:avLst/>
          </a:prstGeom>
          <a:noFill/>
        </p:spPr>
        <p:txBody>
          <a:bodyPr wrap="square">
            <a:spAutoFit/>
          </a:bodyPr>
          <a:lstStyle/>
          <a:p>
            <a:pPr marL="171450" indent="-171450">
              <a:buFont typeface="Wingdings" panose="05000000000000000000" pitchFamily="2" charset="2"/>
              <a:buChar char="Ø"/>
            </a:pPr>
            <a:r>
              <a:rPr lang="zh-CN" altLang="en-US" sz="1000" dirty="0">
                <a:latin typeface="微软雅黑 "/>
              </a:rPr>
              <a:t>充分考虑用户实际需求和使用习惯在储物空间、智能配置等方面正向调整融入用户日常使用每个细节</a:t>
            </a:r>
          </a:p>
        </p:txBody>
      </p:sp>
      <p:pic>
        <p:nvPicPr>
          <p:cNvPr id="66" name="图片 65">
            <a:extLst>
              <a:ext uri="{FF2B5EF4-FFF2-40B4-BE49-F238E27FC236}">
                <a16:creationId xmlns:a16="http://schemas.microsoft.com/office/drawing/2014/main" id="{CD87B8D8-B689-AB26-4F59-F7FBB985A8D1}"/>
              </a:ext>
            </a:extLst>
          </p:cNvPr>
          <p:cNvPicPr>
            <a:picLocks noChangeAspect="1"/>
          </p:cNvPicPr>
          <p:nvPr/>
        </p:nvPicPr>
        <p:blipFill>
          <a:blip r:embed="rId9"/>
          <a:stretch>
            <a:fillRect/>
          </a:stretch>
        </p:blipFill>
        <p:spPr>
          <a:xfrm>
            <a:off x="6377752" y="4072974"/>
            <a:ext cx="1673087" cy="951023"/>
          </a:xfrm>
          <a:prstGeom prst="rect">
            <a:avLst/>
          </a:prstGeom>
        </p:spPr>
      </p:pic>
      <p:pic>
        <p:nvPicPr>
          <p:cNvPr id="68" name="图片 67">
            <a:extLst>
              <a:ext uri="{FF2B5EF4-FFF2-40B4-BE49-F238E27FC236}">
                <a16:creationId xmlns:a16="http://schemas.microsoft.com/office/drawing/2014/main" id="{6F55DEE8-6FED-7D60-7133-9A5354124648}"/>
              </a:ext>
            </a:extLst>
          </p:cNvPr>
          <p:cNvPicPr>
            <a:picLocks noChangeAspect="1"/>
          </p:cNvPicPr>
          <p:nvPr/>
        </p:nvPicPr>
        <p:blipFill>
          <a:blip r:embed="rId10"/>
          <a:stretch>
            <a:fillRect/>
          </a:stretch>
        </p:blipFill>
        <p:spPr>
          <a:xfrm>
            <a:off x="4389675" y="5338166"/>
            <a:ext cx="1618354" cy="933870"/>
          </a:xfrm>
          <a:prstGeom prst="rect">
            <a:avLst/>
          </a:prstGeom>
        </p:spPr>
      </p:pic>
      <p:sp>
        <p:nvSpPr>
          <p:cNvPr id="69" name="文本框 68">
            <a:extLst>
              <a:ext uri="{FF2B5EF4-FFF2-40B4-BE49-F238E27FC236}">
                <a16:creationId xmlns:a16="http://schemas.microsoft.com/office/drawing/2014/main" id="{5442F8E6-F54B-A5FB-A405-7CDE51B2B51C}"/>
              </a:ext>
            </a:extLst>
          </p:cNvPr>
          <p:cNvSpPr txBox="1"/>
          <p:nvPr/>
        </p:nvSpPr>
        <p:spPr>
          <a:xfrm>
            <a:off x="5933581" y="5384791"/>
            <a:ext cx="2286837" cy="861774"/>
          </a:xfrm>
          <a:prstGeom prst="rect">
            <a:avLst/>
          </a:prstGeom>
          <a:noFill/>
        </p:spPr>
        <p:txBody>
          <a:bodyPr wrap="square">
            <a:spAutoFit/>
          </a:bodyPr>
          <a:lstStyle/>
          <a:p>
            <a:pPr marL="171450" indent="-171450">
              <a:buClr>
                <a:srgbClr val="7BB6A4"/>
              </a:buClr>
              <a:buFont typeface="Wingdings" panose="05000000000000000000" pitchFamily="2" charset="2"/>
              <a:buChar char="l"/>
            </a:pPr>
            <a:r>
              <a:rPr lang="zh-CN" altLang="en-US" sz="1000" b="1" dirty="0">
                <a:latin typeface="微软雅黑 "/>
              </a:rPr>
              <a:t>健康生态座舱：</a:t>
            </a:r>
            <a:r>
              <a:rPr lang="zh-CN" altLang="en-US" sz="1000" dirty="0">
                <a:latin typeface="微软雅黑 "/>
              </a:rPr>
              <a:t>采用健康环保材料</a:t>
            </a:r>
            <a:endParaRPr lang="en-US" altLang="zh-CN" sz="1000" dirty="0">
              <a:latin typeface="微软雅黑 "/>
            </a:endParaRPr>
          </a:p>
          <a:p>
            <a:pPr marL="171450" indent="-171450">
              <a:buClr>
                <a:srgbClr val="7BB6A4"/>
              </a:buClr>
              <a:buFont typeface="Wingdings" panose="05000000000000000000" pitchFamily="2" charset="2"/>
              <a:buChar char="l"/>
            </a:pPr>
            <a:r>
              <a:rPr lang="zh-CN" altLang="en-US" sz="1000" b="1" dirty="0">
                <a:latin typeface="微软雅黑 "/>
              </a:rPr>
              <a:t>视野更开阔：</a:t>
            </a:r>
            <a:r>
              <a:rPr lang="en-US" altLang="zh-CN" sz="1000" dirty="0">
                <a:latin typeface="微软雅黑 "/>
              </a:rPr>
              <a:t>A</a:t>
            </a:r>
            <a:r>
              <a:rPr lang="zh-CN" altLang="en-US" sz="1000" dirty="0">
                <a:latin typeface="微软雅黑 "/>
              </a:rPr>
              <a:t>柱全面优化，减小盲区</a:t>
            </a:r>
            <a:endParaRPr lang="en-US" altLang="zh-CN" sz="1000" dirty="0">
              <a:latin typeface="微软雅黑 "/>
            </a:endParaRPr>
          </a:p>
          <a:p>
            <a:pPr marL="171450" indent="-171450">
              <a:buClr>
                <a:srgbClr val="7BB6A4"/>
              </a:buClr>
              <a:buFont typeface="Wingdings" panose="05000000000000000000" pitchFamily="2" charset="2"/>
              <a:buChar char="l"/>
            </a:pPr>
            <a:r>
              <a:rPr lang="zh-CN" altLang="en-US" sz="1000" b="1" dirty="0">
                <a:latin typeface="微软雅黑 "/>
              </a:rPr>
              <a:t>全新</a:t>
            </a:r>
            <a:r>
              <a:rPr lang="en-US" altLang="zh-CN" sz="1000" b="1" dirty="0">
                <a:latin typeface="微软雅黑 "/>
              </a:rPr>
              <a:t>NVH</a:t>
            </a:r>
            <a:r>
              <a:rPr lang="zh-CN" altLang="en-US" sz="1000" b="1" dirty="0">
                <a:latin typeface="微软雅黑 "/>
              </a:rPr>
              <a:t>性能管控工艺：</a:t>
            </a:r>
            <a:r>
              <a:rPr lang="zh-CN" altLang="en-US" sz="1000" dirty="0">
                <a:latin typeface="微软雅黑 "/>
              </a:rPr>
              <a:t>后桥噪音下降</a:t>
            </a:r>
            <a:r>
              <a:rPr lang="en-US" altLang="zh-CN" sz="1000" dirty="0">
                <a:latin typeface="微软雅黑 "/>
              </a:rPr>
              <a:t>10dB</a:t>
            </a:r>
            <a:r>
              <a:rPr lang="zh-CN" altLang="en-US" sz="1000" dirty="0">
                <a:latin typeface="微软雅黑 "/>
              </a:rPr>
              <a:t>以上</a:t>
            </a:r>
            <a:endParaRPr lang="en-US" altLang="zh-CN" sz="1000" dirty="0">
              <a:latin typeface="微软雅黑 "/>
            </a:endParaRPr>
          </a:p>
        </p:txBody>
      </p:sp>
      <p:sp>
        <p:nvSpPr>
          <p:cNvPr id="71" name="文本框 70">
            <a:extLst>
              <a:ext uri="{FF2B5EF4-FFF2-40B4-BE49-F238E27FC236}">
                <a16:creationId xmlns:a16="http://schemas.microsoft.com/office/drawing/2014/main" id="{B43AB042-27B8-3A79-79E2-6CBACE1CB198}"/>
              </a:ext>
            </a:extLst>
          </p:cNvPr>
          <p:cNvSpPr txBox="1"/>
          <p:nvPr/>
        </p:nvSpPr>
        <p:spPr>
          <a:xfrm>
            <a:off x="4389536" y="3233829"/>
            <a:ext cx="2089521" cy="553998"/>
          </a:xfrm>
          <a:prstGeom prst="rect">
            <a:avLst/>
          </a:prstGeom>
          <a:noFill/>
        </p:spPr>
        <p:txBody>
          <a:bodyPr wrap="square">
            <a:spAutoFit/>
          </a:bodyPr>
          <a:lstStyle/>
          <a:p>
            <a:pPr marL="171450" indent="-171450">
              <a:buFont typeface="Wingdings" panose="05000000000000000000" pitchFamily="2" charset="2"/>
              <a:buChar char="Ø"/>
            </a:pPr>
            <a:r>
              <a:rPr lang="zh-CN" altLang="en-US" sz="1000" dirty="0">
                <a:latin typeface="微软雅黑 "/>
              </a:rPr>
              <a:t>通过货厢优化、轻量化设计、配置优化等实现装载空间和承载能力大幅度提升</a:t>
            </a:r>
          </a:p>
        </p:txBody>
      </p:sp>
      <p:pic>
        <p:nvPicPr>
          <p:cNvPr id="73" name="图片 72">
            <a:extLst>
              <a:ext uri="{FF2B5EF4-FFF2-40B4-BE49-F238E27FC236}">
                <a16:creationId xmlns:a16="http://schemas.microsoft.com/office/drawing/2014/main" id="{A7074361-EEE7-F2D9-A7F1-2B4E76A9DC03}"/>
              </a:ext>
            </a:extLst>
          </p:cNvPr>
          <p:cNvPicPr>
            <a:picLocks noChangeAspect="1"/>
          </p:cNvPicPr>
          <p:nvPr/>
        </p:nvPicPr>
        <p:blipFill>
          <a:blip r:embed="rId11"/>
          <a:stretch>
            <a:fillRect/>
          </a:stretch>
        </p:blipFill>
        <p:spPr>
          <a:xfrm>
            <a:off x="6377753" y="2982303"/>
            <a:ext cx="1673087" cy="926498"/>
          </a:xfrm>
          <a:prstGeom prst="rect">
            <a:avLst/>
          </a:prstGeom>
        </p:spPr>
      </p:pic>
      <p:sp>
        <p:nvSpPr>
          <p:cNvPr id="75" name="文本框 74">
            <a:extLst>
              <a:ext uri="{FF2B5EF4-FFF2-40B4-BE49-F238E27FC236}">
                <a16:creationId xmlns:a16="http://schemas.microsoft.com/office/drawing/2014/main" id="{31642474-5458-217F-A4B8-B37FEF5AE059}"/>
              </a:ext>
            </a:extLst>
          </p:cNvPr>
          <p:cNvSpPr txBox="1"/>
          <p:nvPr/>
        </p:nvSpPr>
        <p:spPr>
          <a:xfrm>
            <a:off x="4400677" y="2197073"/>
            <a:ext cx="2010920" cy="553998"/>
          </a:xfrm>
          <a:prstGeom prst="rect">
            <a:avLst/>
          </a:prstGeom>
          <a:noFill/>
        </p:spPr>
        <p:txBody>
          <a:bodyPr wrap="square">
            <a:spAutoFit/>
          </a:bodyPr>
          <a:lstStyle/>
          <a:p>
            <a:pPr marL="171450" indent="-171450">
              <a:buFont typeface="Wingdings" panose="05000000000000000000" pitchFamily="2" charset="2"/>
              <a:buChar char="Ø"/>
            </a:pPr>
            <a:r>
              <a:rPr lang="zh-CN" altLang="en-US" sz="1000" dirty="0">
                <a:latin typeface="微软雅黑 "/>
              </a:rPr>
              <a:t>通过车身、传动、三电等</a:t>
            </a:r>
            <a:r>
              <a:rPr lang="en-US" altLang="zh-CN" sz="1000" dirty="0">
                <a:latin typeface="微软雅黑 "/>
              </a:rPr>
              <a:t>26</a:t>
            </a:r>
            <a:r>
              <a:rPr lang="zh-CN" altLang="en-US" sz="1000" dirty="0">
                <a:latin typeface="微软雅黑 "/>
              </a:rPr>
              <a:t>项优化全谱系车型实现高效节能、续航领跑</a:t>
            </a:r>
          </a:p>
        </p:txBody>
      </p:sp>
      <p:sp>
        <p:nvSpPr>
          <p:cNvPr id="76" name="矩形 75">
            <a:extLst>
              <a:ext uri="{FF2B5EF4-FFF2-40B4-BE49-F238E27FC236}">
                <a16:creationId xmlns:a16="http://schemas.microsoft.com/office/drawing/2014/main" id="{5EF58AF9-190E-0B0A-65AC-1CDBDF38EE4A}"/>
              </a:ext>
            </a:extLst>
          </p:cNvPr>
          <p:cNvSpPr/>
          <p:nvPr/>
        </p:nvSpPr>
        <p:spPr>
          <a:xfrm>
            <a:off x="159799" y="1816197"/>
            <a:ext cx="4004993" cy="4613246"/>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1A8D246F-8EEE-D588-7435-560F062AA40C}"/>
              </a:ext>
            </a:extLst>
          </p:cNvPr>
          <p:cNvSpPr/>
          <p:nvPr/>
        </p:nvSpPr>
        <p:spPr>
          <a:xfrm>
            <a:off x="4306310" y="1816197"/>
            <a:ext cx="3828236" cy="4613246"/>
          </a:xfrm>
          <a:prstGeom prst="rect">
            <a:avLst/>
          </a:prstGeom>
          <a:noFill/>
          <a:ln w="28575">
            <a:solidFill>
              <a:srgbClr val="7BB6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306B2663-831B-9524-CAD7-332331A49776}"/>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11" name="灯片编号占位符 1">
            <a:extLst>
              <a:ext uri="{FF2B5EF4-FFF2-40B4-BE49-F238E27FC236}">
                <a16:creationId xmlns:a16="http://schemas.microsoft.com/office/drawing/2014/main" id="{5CAA16DD-D764-E81A-82A8-008F78E49E13}"/>
              </a:ext>
            </a:extLst>
          </p:cNvPr>
          <p:cNvSpPr>
            <a:spLocks noGrp="1"/>
          </p:cNvSpPr>
          <p:nvPr>
            <p:ph type="sldNum" sz="quarter" idx="12"/>
          </p:nvPr>
        </p:nvSpPr>
        <p:spPr>
          <a:xfrm>
            <a:off x="8610600" y="6356350"/>
            <a:ext cx="2743200" cy="365125"/>
          </a:xfrm>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12</a:t>
            </a:fld>
            <a:endParaRPr lang="zh-CN" altLang="en-US" sz="1201" dirty="0">
              <a:solidFill>
                <a:srgbClr val="000000">
                  <a:tint val="75000"/>
                </a:srgbClr>
              </a:solidFill>
              <a:latin typeface="Calibri" panose="020F0502020204030204"/>
              <a:ea typeface="微软雅黑" panose="020B0503020204020204" pitchFamily="34" charset="-122"/>
            </a:endParaRPr>
          </a:p>
        </p:txBody>
      </p:sp>
    </p:spTree>
    <p:extLst>
      <p:ext uri="{BB962C8B-B14F-4D97-AF65-F5344CB8AC3E}">
        <p14:creationId xmlns:p14="http://schemas.microsoft.com/office/powerpoint/2010/main" val="1024316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566222"/>
            <a:ext cx="801679" cy="888131"/>
          </a:xfrm>
          <a:prstGeom prst="rect">
            <a:avLst/>
          </a:prstGeom>
          <a:solidFill>
            <a:srgbClr val="1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13" name="矩形 12"/>
          <p:cNvSpPr/>
          <p:nvPr/>
        </p:nvSpPr>
        <p:spPr>
          <a:xfrm>
            <a:off x="7422348" y="4566223"/>
            <a:ext cx="4769652" cy="888131"/>
          </a:xfrm>
          <a:prstGeom prst="rect">
            <a:avLst/>
          </a:prstGeom>
          <a:gradFill flip="none" rotWithShape="1">
            <a:gsLst>
              <a:gs pos="0">
                <a:srgbClr val="259F9F"/>
              </a:gs>
              <a:gs pos="100000">
                <a:srgbClr val="52C29F"/>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4281"/>
              </a:solidFill>
            </a:endParaRPr>
          </a:p>
        </p:txBody>
      </p:sp>
      <p:sp>
        <p:nvSpPr>
          <p:cNvPr id="4" name="文本框 3">
            <a:extLst>
              <a:ext uri="{FF2B5EF4-FFF2-40B4-BE49-F238E27FC236}">
                <a16:creationId xmlns:a16="http://schemas.microsoft.com/office/drawing/2014/main" id="{6F0C44D3-B2EE-A128-D75B-E82C9AEEBB61}"/>
              </a:ext>
            </a:extLst>
          </p:cNvPr>
          <p:cNvSpPr txBox="1"/>
          <p:nvPr/>
        </p:nvSpPr>
        <p:spPr>
          <a:xfrm>
            <a:off x="754363" y="1510566"/>
            <a:ext cx="3087167" cy="830997"/>
          </a:xfrm>
          <a:prstGeom prst="rect">
            <a:avLst/>
          </a:prstGeom>
          <a:noFill/>
        </p:spPr>
        <p:txBody>
          <a:bodyPr wrap="square" rtlCol="0">
            <a:spAutoFit/>
          </a:bodyPr>
          <a:lstStyle/>
          <a:p>
            <a:r>
              <a:rPr lang="en-US" altLang="zh-CN" sz="4800" b="1" dirty="0">
                <a:solidFill>
                  <a:srgbClr val="33AA9F"/>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4800" b="1" dirty="0">
              <a:solidFill>
                <a:srgbClr val="33AA9F"/>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F0FE000C-4015-048E-9368-4016075879F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254699" y="4893405"/>
            <a:ext cx="876300" cy="876300"/>
          </a:xfrm>
          <a:prstGeom prst="rect">
            <a:avLst/>
          </a:prstGeom>
        </p:spPr>
      </p:pic>
      <p:sp>
        <p:nvSpPr>
          <p:cNvPr id="15" name="文本框 14">
            <a:extLst>
              <a:ext uri="{FF2B5EF4-FFF2-40B4-BE49-F238E27FC236}">
                <a16:creationId xmlns:a16="http://schemas.microsoft.com/office/drawing/2014/main" id="{986BDF60-59C2-5293-B40E-1AA97D4F588A}"/>
              </a:ext>
            </a:extLst>
          </p:cNvPr>
          <p:cNvSpPr txBox="1"/>
          <p:nvPr/>
        </p:nvSpPr>
        <p:spPr>
          <a:xfrm>
            <a:off x="1166363" y="3266780"/>
            <a:ext cx="3839513" cy="323165"/>
          </a:xfrm>
          <a:prstGeom prst="rect">
            <a:avLst/>
          </a:prstGeom>
          <a:noFill/>
        </p:spPr>
        <p:txBody>
          <a:bodyPr wrap="none" rtlCol="0">
            <a:spAutoFit/>
          </a:bodyPr>
          <a:lstStyle/>
          <a:p>
            <a:r>
              <a:rPr lang="zh-CN" altLang="en-US" sz="1500" b="1" dirty="0">
                <a:solidFill>
                  <a:srgbClr val="33AA9F"/>
                </a:solidFill>
                <a:latin typeface="微软雅黑" panose="020B0503020204020204" pitchFamily="34" charset="-122"/>
                <a:ea typeface="微软雅黑" panose="020B0503020204020204" pitchFamily="34" charset="-122"/>
              </a:rPr>
              <a:t>中国汽车流通协会乘用车市场信息联席分会</a:t>
            </a:r>
          </a:p>
        </p:txBody>
      </p:sp>
      <p:sp>
        <p:nvSpPr>
          <p:cNvPr id="16" name="文本框 15">
            <a:extLst>
              <a:ext uri="{FF2B5EF4-FFF2-40B4-BE49-F238E27FC236}">
                <a16:creationId xmlns:a16="http://schemas.microsoft.com/office/drawing/2014/main" id="{970680F6-0AD8-2206-6D20-6EF3ED2A46F9}"/>
              </a:ext>
            </a:extLst>
          </p:cNvPr>
          <p:cNvSpPr txBox="1"/>
          <p:nvPr/>
        </p:nvSpPr>
        <p:spPr>
          <a:xfrm>
            <a:off x="1409047" y="3629738"/>
            <a:ext cx="2768707" cy="1107996"/>
          </a:xfrm>
          <a:prstGeom prst="rect">
            <a:avLst/>
          </a:prstGeom>
          <a:noFill/>
        </p:spPr>
        <p:txBody>
          <a:bodyPr wrap="none" rtlCol="0">
            <a:spAutoFit/>
          </a:bodyPr>
          <a:lstStyle/>
          <a:p>
            <a:pPr>
              <a:lnSpc>
                <a:spcPct val="150000"/>
              </a:lnSpc>
            </a:pPr>
            <a:r>
              <a:rPr lang="zh-CN" altLang="en-US" sz="1100" dirty="0">
                <a:solidFill>
                  <a:srgbClr val="33AA9F"/>
                </a:solidFill>
                <a:latin typeface="微软雅黑" panose="020B0503020204020204" pitchFamily="34" charset="-122"/>
                <a:ea typeface="微软雅黑" panose="020B0503020204020204" pitchFamily="34" charset="-122"/>
              </a:rPr>
              <a:t>上海市普陀区武宁路</a:t>
            </a:r>
            <a:r>
              <a:rPr lang="en-US" altLang="zh-CN" sz="1100" dirty="0">
                <a:solidFill>
                  <a:srgbClr val="33AA9F"/>
                </a:solidFill>
                <a:latin typeface="微软雅黑" panose="020B0503020204020204" pitchFamily="34" charset="-122"/>
                <a:ea typeface="微软雅黑" panose="020B0503020204020204" pitchFamily="34" charset="-122"/>
              </a:rPr>
              <a:t>423</a:t>
            </a:r>
            <a:r>
              <a:rPr lang="zh-CN" altLang="en-US" sz="1100" dirty="0">
                <a:solidFill>
                  <a:srgbClr val="33AA9F"/>
                </a:solidFill>
                <a:latin typeface="微软雅黑" panose="020B0503020204020204" pitchFamily="34" charset="-122"/>
                <a:ea typeface="微软雅黑" panose="020B0503020204020204" pitchFamily="34" charset="-122"/>
              </a:rPr>
              <a:t>号</a:t>
            </a:r>
            <a:r>
              <a:rPr lang="en-US" altLang="zh-CN" sz="1100" dirty="0">
                <a:solidFill>
                  <a:srgbClr val="33AA9F"/>
                </a:solidFill>
                <a:latin typeface="微软雅黑" panose="020B0503020204020204" pitchFamily="34" charset="-122"/>
                <a:ea typeface="微软雅黑" panose="020B0503020204020204" pitchFamily="34" charset="-122"/>
              </a:rPr>
              <a:t>18</a:t>
            </a:r>
            <a:r>
              <a:rPr lang="zh-CN" altLang="en-US" sz="1100" dirty="0">
                <a:solidFill>
                  <a:srgbClr val="33AA9F"/>
                </a:solidFill>
                <a:latin typeface="微软雅黑" panose="020B0503020204020204" pitchFamily="34" charset="-122"/>
                <a:ea typeface="微软雅黑" panose="020B0503020204020204" pitchFamily="34" charset="-122"/>
              </a:rPr>
              <a:t>号楼</a:t>
            </a:r>
            <a:r>
              <a:rPr lang="en-US" altLang="zh-CN" sz="1100" dirty="0">
                <a:solidFill>
                  <a:srgbClr val="33AA9F"/>
                </a:solidFill>
                <a:latin typeface="微软雅黑" panose="020B0503020204020204" pitchFamily="34" charset="-122"/>
                <a:ea typeface="微软雅黑" panose="020B0503020204020204" pitchFamily="34" charset="-122"/>
              </a:rPr>
              <a:t>1103</a:t>
            </a:r>
            <a:r>
              <a:rPr lang="zh-CN" altLang="en-US" sz="1100" dirty="0">
                <a:solidFill>
                  <a:srgbClr val="33AA9F"/>
                </a:solidFill>
                <a:latin typeface="微软雅黑" panose="020B0503020204020204" pitchFamily="34" charset="-122"/>
                <a:ea typeface="微软雅黑" panose="020B0503020204020204" pitchFamily="34" charset="-122"/>
              </a:rPr>
              <a:t>室</a:t>
            </a:r>
          </a:p>
          <a:p>
            <a:pPr>
              <a:lnSpc>
                <a:spcPct val="150000"/>
              </a:lnSpc>
            </a:pPr>
            <a:r>
              <a:rPr lang="en-US" altLang="zh-CN" sz="1100" dirty="0">
                <a:solidFill>
                  <a:srgbClr val="33AA9F"/>
                </a:solidFill>
                <a:latin typeface="微软雅黑" panose="020B0503020204020204" pitchFamily="34" charset="-122"/>
                <a:ea typeface="微软雅黑" panose="020B0503020204020204" pitchFamily="34" charset="-122"/>
              </a:rPr>
              <a:t>021-52680968          200062</a:t>
            </a:r>
          </a:p>
          <a:p>
            <a:pPr>
              <a:lnSpc>
                <a:spcPct val="150000"/>
              </a:lnSpc>
            </a:pPr>
            <a:r>
              <a:rPr lang="en-US" altLang="zh-CN" sz="1100" dirty="0">
                <a:solidFill>
                  <a:srgbClr val="33AA9F"/>
                </a:solidFill>
                <a:latin typeface="微软雅黑" panose="020B0503020204020204" pitchFamily="34" charset="-122"/>
                <a:ea typeface="微软雅黑" panose="020B0503020204020204" pitchFamily="34" charset="-122"/>
              </a:rPr>
              <a:t>cpcanews@sxtauto.com.cn</a:t>
            </a:r>
          </a:p>
          <a:p>
            <a:pPr>
              <a:lnSpc>
                <a:spcPct val="150000"/>
              </a:lnSpc>
            </a:pPr>
            <a:r>
              <a:rPr lang="en-US" altLang="zh-CN" sz="1100" dirty="0">
                <a:solidFill>
                  <a:srgbClr val="33AA9F"/>
                </a:solidFill>
                <a:latin typeface="微软雅黑" panose="020B0503020204020204" pitchFamily="34" charset="-122"/>
                <a:ea typeface="微软雅黑" panose="020B0503020204020204" pitchFamily="34" charset="-122"/>
              </a:rPr>
              <a:t>www.cpacaauto.com</a:t>
            </a:r>
            <a:endParaRPr lang="zh-CN" altLang="en-US" sz="1100" dirty="0">
              <a:solidFill>
                <a:srgbClr val="33AA9F"/>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B1E836A-2380-E069-5C96-B8B8005C1C5B}"/>
              </a:ext>
            </a:extLst>
          </p:cNvPr>
          <p:cNvSpPr txBox="1"/>
          <p:nvPr/>
        </p:nvSpPr>
        <p:spPr>
          <a:xfrm>
            <a:off x="5253089" y="3266780"/>
            <a:ext cx="954107" cy="323165"/>
          </a:xfrm>
          <a:prstGeom prst="rect">
            <a:avLst/>
          </a:prstGeom>
          <a:noFill/>
        </p:spPr>
        <p:txBody>
          <a:bodyPr wrap="none" rtlCol="0">
            <a:spAutoFit/>
          </a:bodyPr>
          <a:lstStyle/>
          <a:p>
            <a:r>
              <a:rPr lang="zh-CN" altLang="en-US" sz="1500" b="1" dirty="0">
                <a:solidFill>
                  <a:srgbClr val="33AA9F"/>
                </a:solidFill>
                <a:latin typeface="微软雅黑" panose="020B0503020204020204" pitchFamily="34" charset="-122"/>
                <a:ea typeface="微软雅黑" panose="020B0503020204020204" pitchFamily="34" charset="-122"/>
              </a:rPr>
              <a:t>科瑞咨询</a:t>
            </a:r>
          </a:p>
        </p:txBody>
      </p:sp>
      <p:sp>
        <p:nvSpPr>
          <p:cNvPr id="18" name="文本框 17">
            <a:extLst>
              <a:ext uri="{FF2B5EF4-FFF2-40B4-BE49-F238E27FC236}">
                <a16:creationId xmlns:a16="http://schemas.microsoft.com/office/drawing/2014/main" id="{A9CB901A-2484-716B-4675-F8C79675A14D}"/>
              </a:ext>
            </a:extLst>
          </p:cNvPr>
          <p:cNvSpPr txBox="1"/>
          <p:nvPr/>
        </p:nvSpPr>
        <p:spPr>
          <a:xfrm>
            <a:off x="5523132" y="3569973"/>
            <a:ext cx="1840568" cy="1056956"/>
          </a:xfrm>
          <a:prstGeom prst="rect">
            <a:avLst/>
          </a:prstGeom>
          <a:noFill/>
        </p:spPr>
        <p:txBody>
          <a:bodyPr wrap="none" rtlCol="0">
            <a:spAutoFit/>
          </a:bodyPr>
          <a:lstStyle/>
          <a:p>
            <a:pPr>
              <a:lnSpc>
                <a:spcPct val="200000"/>
              </a:lnSpc>
            </a:pPr>
            <a:r>
              <a:rPr lang="en-US" altLang="zh-CN" sz="1100" dirty="0">
                <a:solidFill>
                  <a:srgbClr val="33AA9F"/>
                </a:solidFill>
                <a:latin typeface="微软雅黑" panose="020B0503020204020204" pitchFamily="34" charset="-122"/>
                <a:ea typeface="微软雅黑" panose="020B0503020204020204" pitchFamily="34" charset="-122"/>
              </a:rPr>
              <a:t>4006-997-802          </a:t>
            </a:r>
          </a:p>
          <a:p>
            <a:pPr>
              <a:lnSpc>
                <a:spcPct val="200000"/>
              </a:lnSpc>
            </a:pPr>
            <a:r>
              <a:rPr lang="en-US" altLang="zh-CN" sz="1100" dirty="0">
                <a:solidFill>
                  <a:srgbClr val="33AA9F"/>
                </a:solidFill>
                <a:latin typeface="微软雅黑" panose="020B0503020204020204" pitchFamily="34" charset="-122"/>
                <a:ea typeface="微软雅黑" panose="020B0503020204020204" pitchFamily="34" charset="-122"/>
              </a:rPr>
              <a:t>market@autothinker.net</a:t>
            </a:r>
          </a:p>
          <a:p>
            <a:pPr>
              <a:lnSpc>
                <a:spcPct val="200000"/>
              </a:lnSpc>
            </a:pPr>
            <a:r>
              <a:rPr lang="en-US" altLang="zh-CN" sz="1100" dirty="0">
                <a:solidFill>
                  <a:srgbClr val="33AA9F"/>
                </a:solidFill>
                <a:latin typeface="微软雅黑" panose="020B0503020204020204" pitchFamily="34" charset="-122"/>
                <a:ea typeface="微软雅黑" panose="020B0503020204020204" pitchFamily="34" charset="-122"/>
              </a:rPr>
              <a:t>www.autothinker.net</a:t>
            </a:r>
            <a:endParaRPr lang="zh-CN" altLang="en-US" sz="1100" dirty="0">
              <a:solidFill>
                <a:srgbClr val="33AA9F"/>
              </a:solidFill>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417F27A7-D3B8-6744-BB40-38B4592FD8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9715" y="4821781"/>
            <a:ext cx="1002878" cy="1002878"/>
          </a:xfrm>
          <a:prstGeom prst="rect">
            <a:avLst/>
          </a:prstGeom>
        </p:spPr>
      </p:pic>
      <p:sp>
        <p:nvSpPr>
          <p:cNvPr id="23" name="六边形 22">
            <a:extLst>
              <a:ext uri="{FF2B5EF4-FFF2-40B4-BE49-F238E27FC236}">
                <a16:creationId xmlns:a16="http://schemas.microsoft.com/office/drawing/2014/main" id="{54A85C2B-6923-27C9-80DA-6EEF6FDE3A05}"/>
              </a:ext>
            </a:extLst>
          </p:cNvPr>
          <p:cNvSpPr/>
          <p:nvPr/>
        </p:nvSpPr>
        <p:spPr>
          <a:xfrm rot="16200000">
            <a:off x="3712762" y="4533137"/>
            <a:ext cx="2643917" cy="72136"/>
          </a:xfrm>
          <a:prstGeom prst="hexagon">
            <a:avLst/>
          </a:prstGeom>
          <a:solidFill>
            <a:srgbClr val="33A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highlight>
                <a:srgbClr val="33AA9F"/>
              </a:highlight>
            </a:endParaRPr>
          </a:p>
        </p:txBody>
      </p:sp>
      <p:pic>
        <p:nvPicPr>
          <p:cNvPr id="25" name="图片 24">
            <a:extLst>
              <a:ext uri="{FF2B5EF4-FFF2-40B4-BE49-F238E27FC236}">
                <a16:creationId xmlns:a16="http://schemas.microsoft.com/office/drawing/2014/main" id="{F6A483BE-C930-AA89-2118-A6E31B9B23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0448" y="4830094"/>
            <a:ext cx="997541" cy="997541"/>
          </a:xfrm>
          <a:prstGeom prst="rect">
            <a:avLst/>
          </a:prstGeom>
        </p:spPr>
      </p:pic>
      <p:pic>
        <p:nvPicPr>
          <p:cNvPr id="26" name="图片 25">
            <a:extLst>
              <a:ext uri="{FF2B5EF4-FFF2-40B4-BE49-F238E27FC236}">
                <a16:creationId xmlns:a16="http://schemas.microsoft.com/office/drawing/2014/main" id="{77A21F00-8FDF-6F80-AF70-F5E4B2353957}"/>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4364" y="479459"/>
            <a:ext cx="1736521" cy="578840"/>
          </a:xfrm>
          <a:prstGeom prst="rect">
            <a:avLst/>
          </a:prstGeom>
        </p:spPr>
      </p:pic>
      <p:pic>
        <p:nvPicPr>
          <p:cNvPr id="27" name="图片 26">
            <a:extLst>
              <a:ext uri="{FF2B5EF4-FFF2-40B4-BE49-F238E27FC236}">
                <a16:creationId xmlns:a16="http://schemas.microsoft.com/office/drawing/2014/main" id="{6923139F-40C5-B448-0F12-C13698EBC1DE}"/>
              </a:ext>
            </a:extLst>
          </p:cNvPr>
          <p:cNvPicPr>
            <a:picLocks noChangeAspect="1"/>
          </p:cNvPicPr>
          <p:nvPr/>
        </p:nvPicPr>
        <p:blipFill>
          <a:blip r:embed="rId6"/>
          <a:stretch>
            <a:fillRect/>
          </a:stretch>
        </p:blipFill>
        <p:spPr>
          <a:xfrm>
            <a:off x="2590879" y="373920"/>
            <a:ext cx="1743075" cy="714375"/>
          </a:xfrm>
          <a:prstGeom prst="rect">
            <a:avLst/>
          </a:prstGeom>
        </p:spPr>
      </p:pic>
      <p:pic>
        <p:nvPicPr>
          <p:cNvPr id="28" name="图片 27">
            <a:extLst>
              <a:ext uri="{FF2B5EF4-FFF2-40B4-BE49-F238E27FC236}">
                <a16:creationId xmlns:a16="http://schemas.microsoft.com/office/drawing/2014/main" id="{BBEF9D70-73BB-F62E-D870-B81C58A18981}"/>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colorTemperature colorTemp="112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245174" y="3721016"/>
            <a:ext cx="155172" cy="180000"/>
          </a:xfrm>
          <a:prstGeom prst="rect">
            <a:avLst/>
          </a:prstGeom>
        </p:spPr>
      </p:pic>
      <p:sp>
        <p:nvSpPr>
          <p:cNvPr id="5" name="六边形 4">
            <a:extLst>
              <a:ext uri="{FF2B5EF4-FFF2-40B4-BE49-F238E27FC236}">
                <a16:creationId xmlns:a16="http://schemas.microsoft.com/office/drawing/2014/main" id="{750EAFBB-5958-FDBA-D680-AC426520214E}"/>
              </a:ext>
            </a:extLst>
          </p:cNvPr>
          <p:cNvSpPr/>
          <p:nvPr/>
        </p:nvSpPr>
        <p:spPr>
          <a:xfrm rot="16200000">
            <a:off x="-265422" y="4596201"/>
            <a:ext cx="2643917" cy="72136"/>
          </a:xfrm>
          <a:prstGeom prst="hexagon">
            <a:avLst/>
          </a:prstGeom>
          <a:solidFill>
            <a:srgbClr val="33A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highlight>
                <a:srgbClr val="33AA9F"/>
              </a:highlight>
            </a:endParaRPr>
          </a:p>
        </p:txBody>
      </p:sp>
      <p:sp>
        <p:nvSpPr>
          <p:cNvPr id="2" name="任意多边形: 形状 1">
            <a:extLst>
              <a:ext uri="{FF2B5EF4-FFF2-40B4-BE49-F238E27FC236}">
                <a16:creationId xmlns:a16="http://schemas.microsoft.com/office/drawing/2014/main" id="{FD2E0390-A5DA-167E-05A4-71126643AD1A}"/>
              </a:ext>
            </a:extLst>
          </p:cNvPr>
          <p:cNvSpPr/>
          <p:nvPr/>
        </p:nvSpPr>
        <p:spPr>
          <a:xfrm>
            <a:off x="1249478" y="3971356"/>
            <a:ext cx="162000" cy="180000"/>
          </a:xfrm>
          <a:custGeom>
            <a:avLst/>
            <a:gdLst>
              <a:gd name="T0" fmla="*/ 8509 w 12764"/>
              <a:gd name="T1" fmla="*/ 8268 h 12924"/>
              <a:gd name="T2" fmla="*/ 7225 w 12764"/>
              <a:gd name="T3" fmla="*/ 9954 h 12924"/>
              <a:gd name="T4" fmla="*/ 3372 w 12764"/>
              <a:gd name="T5" fmla="*/ 5780 h 12924"/>
              <a:gd name="T6" fmla="*/ 4817 w 12764"/>
              <a:gd name="T7" fmla="*/ 4576 h 12924"/>
              <a:gd name="T8" fmla="*/ 1606 w 12764"/>
              <a:gd name="T9" fmla="*/ 1365 h 12924"/>
              <a:gd name="T10" fmla="*/ 402 w 12764"/>
              <a:gd name="T11" fmla="*/ 3371 h 12924"/>
              <a:gd name="T12" fmla="*/ 402 w 12764"/>
              <a:gd name="T13" fmla="*/ 3371 h 12924"/>
              <a:gd name="T14" fmla="*/ 3773 w 12764"/>
              <a:gd name="T15" fmla="*/ 9392 h 12924"/>
              <a:gd name="T16" fmla="*/ 9633 w 12764"/>
              <a:gd name="T17" fmla="*/ 12763 h 12924"/>
              <a:gd name="T18" fmla="*/ 10115 w 12764"/>
              <a:gd name="T19" fmla="*/ 12683 h 12924"/>
              <a:gd name="T20" fmla="*/ 10115 w 12764"/>
              <a:gd name="T21" fmla="*/ 12683 h 12924"/>
              <a:gd name="T22" fmla="*/ 10115 w 12764"/>
              <a:gd name="T23" fmla="*/ 12683 h 12924"/>
              <a:gd name="T24" fmla="*/ 11640 w 12764"/>
              <a:gd name="T25" fmla="*/ 11479 h 12924"/>
              <a:gd name="T26" fmla="*/ 8509 w 12764"/>
              <a:gd name="T27" fmla="*/ 8268 h 12924"/>
              <a:gd name="T28" fmla="*/ 9954 w 12764"/>
              <a:gd name="T29" fmla="*/ 5218 h 12924"/>
              <a:gd name="T30" fmla="*/ 9954 w 12764"/>
              <a:gd name="T31" fmla="*/ 5218 h 12924"/>
              <a:gd name="T32" fmla="*/ 9954 w 12764"/>
              <a:gd name="T33" fmla="*/ 5218 h 12924"/>
              <a:gd name="T34" fmla="*/ 9954 w 12764"/>
              <a:gd name="T35" fmla="*/ 5218 h 12924"/>
              <a:gd name="T36" fmla="*/ 9954 w 12764"/>
              <a:gd name="T37" fmla="*/ 5218 h 12924"/>
              <a:gd name="T38" fmla="*/ 10275 w 12764"/>
              <a:gd name="T39" fmla="*/ 5378 h 12924"/>
              <a:gd name="T40" fmla="*/ 9794 w 12764"/>
              <a:gd name="T41" fmla="*/ 3131 h 12924"/>
              <a:gd name="T42" fmla="*/ 9794 w 12764"/>
              <a:gd name="T43" fmla="*/ 3131 h 12924"/>
              <a:gd name="T44" fmla="*/ 9794 w 12764"/>
              <a:gd name="T45" fmla="*/ 3131 h 12924"/>
              <a:gd name="T46" fmla="*/ 9794 w 12764"/>
              <a:gd name="T47" fmla="*/ 3131 h 12924"/>
              <a:gd name="T48" fmla="*/ 9794 w 12764"/>
              <a:gd name="T49" fmla="*/ 3131 h 12924"/>
              <a:gd name="T50" fmla="*/ 7546 w 12764"/>
              <a:gd name="T51" fmla="*/ 2649 h 12924"/>
              <a:gd name="T52" fmla="*/ 7707 w 12764"/>
              <a:gd name="T53" fmla="*/ 2970 h 12924"/>
              <a:gd name="T54" fmla="*/ 7707 w 12764"/>
              <a:gd name="T55" fmla="*/ 2970 h 12924"/>
              <a:gd name="T56" fmla="*/ 7707 w 12764"/>
              <a:gd name="T57" fmla="*/ 2970 h 12924"/>
              <a:gd name="T58" fmla="*/ 7707 w 12764"/>
              <a:gd name="T59" fmla="*/ 2970 h 12924"/>
              <a:gd name="T60" fmla="*/ 7707 w 12764"/>
              <a:gd name="T61" fmla="*/ 2970 h 12924"/>
              <a:gd name="T62" fmla="*/ 7867 w 12764"/>
              <a:gd name="T63" fmla="*/ 2890 h 12924"/>
              <a:gd name="T64" fmla="*/ 8269 w 12764"/>
              <a:gd name="T65" fmla="*/ 2810 h 12924"/>
              <a:gd name="T66" fmla="*/ 9553 w 12764"/>
              <a:gd name="T67" fmla="*/ 3371 h 12924"/>
              <a:gd name="T68" fmla="*/ 10115 w 12764"/>
              <a:gd name="T69" fmla="*/ 4656 h 12924"/>
              <a:gd name="T70" fmla="*/ 10035 w 12764"/>
              <a:gd name="T71" fmla="*/ 5057 h 12924"/>
              <a:gd name="T72" fmla="*/ 9954 w 12764"/>
              <a:gd name="T73" fmla="*/ 5218 h 12924"/>
              <a:gd name="T74" fmla="*/ 11078 w 12764"/>
              <a:gd name="T75" fmla="*/ 1686 h 12924"/>
              <a:gd name="T76" fmla="*/ 11078 w 12764"/>
              <a:gd name="T77" fmla="*/ 1686 h 12924"/>
              <a:gd name="T78" fmla="*/ 11078 w 12764"/>
              <a:gd name="T79" fmla="*/ 1686 h 12924"/>
              <a:gd name="T80" fmla="*/ 11078 w 12764"/>
              <a:gd name="T81" fmla="*/ 1686 h 12924"/>
              <a:gd name="T82" fmla="*/ 11078 w 12764"/>
              <a:gd name="T83" fmla="*/ 1686 h 12924"/>
              <a:gd name="T84" fmla="*/ 7225 w 12764"/>
              <a:gd name="T85" fmla="*/ 0 h 12924"/>
              <a:gd name="T86" fmla="*/ 5379 w 12764"/>
              <a:gd name="T87" fmla="*/ 401 h 12924"/>
              <a:gd name="T88" fmla="*/ 5539 w 12764"/>
              <a:gd name="T89" fmla="*/ 722 h 12924"/>
              <a:gd name="T90" fmla="*/ 5539 w 12764"/>
              <a:gd name="T91" fmla="*/ 722 h 12924"/>
              <a:gd name="T92" fmla="*/ 5539 w 12764"/>
              <a:gd name="T93" fmla="*/ 722 h 12924"/>
              <a:gd name="T94" fmla="*/ 5620 w 12764"/>
              <a:gd name="T95" fmla="*/ 722 h 12924"/>
              <a:gd name="T96" fmla="*/ 5941 w 12764"/>
              <a:gd name="T97" fmla="*/ 562 h 12924"/>
              <a:gd name="T98" fmla="*/ 7145 w 12764"/>
              <a:gd name="T99" fmla="*/ 401 h 12924"/>
              <a:gd name="T100" fmla="*/ 10677 w 12764"/>
              <a:gd name="T101" fmla="*/ 1926 h 12924"/>
              <a:gd name="T102" fmla="*/ 12202 w 12764"/>
              <a:gd name="T103" fmla="*/ 5459 h 12924"/>
              <a:gd name="T104" fmla="*/ 12041 w 12764"/>
              <a:gd name="T105" fmla="*/ 6663 h 12924"/>
              <a:gd name="T106" fmla="*/ 11961 w 12764"/>
              <a:gd name="T107" fmla="*/ 6984 h 12924"/>
              <a:gd name="T108" fmla="*/ 11961 w 12764"/>
              <a:gd name="T109" fmla="*/ 7064 h 12924"/>
              <a:gd name="T110" fmla="*/ 11961 w 12764"/>
              <a:gd name="T111" fmla="*/ 7064 h 12924"/>
              <a:gd name="T112" fmla="*/ 11961 w 12764"/>
              <a:gd name="T113" fmla="*/ 7064 h 12924"/>
              <a:gd name="T114" fmla="*/ 11961 w 12764"/>
              <a:gd name="T115" fmla="*/ 7064 h 12924"/>
              <a:gd name="T116" fmla="*/ 12282 w 12764"/>
              <a:gd name="T117" fmla="*/ 7225 h 12924"/>
              <a:gd name="T118" fmla="*/ 12684 w 12764"/>
              <a:gd name="T119" fmla="*/ 5298 h 12924"/>
              <a:gd name="T120" fmla="*/ 11078 w 12764"/>
              <a:gd name="T121" fmla="*/ 1686 h 12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64" h="12924">
                <a:moveTo>
                  <a:pt x="8509" y="8268"/>
                </a:moveTo>
                <a:cubicBezTo>
                  <a:pt x="8349" y="8429"/>
                  <a:pt x="7466" y="9071"/>
                  <a:pt x="7225" y="9954"/>
                </a:cubicBezTo>
                <a:cubicBezTo>
                  <a:pt x="6262" y="9392"/>
                  <a:pt x="4335" y="8027"/>
                  <a:pt x="3372" y="5780"/>
                </a:cubicBezTo>
                <a:cubicBezTo>
                  <a:pt x="4175" y="5459"/>
                  <a:pt x="4737" y="4736"/>
                  <a:pt x="4817" y="4576"/>
                </a:cubicBezTo>
                <a:cubicBezTo>
                  <a:pt x="4817" y="4576"/>
                  <a:pt x="3613" y="2488"/>
                  <a:pt x="1606" y="1365"/>
                </a:cubicBezTo>
                <a:cubicBezTo>
                  <a:pt x="1606" y="1365"/>
                  <a:pt x="482" y="2167"/>
                  <a:pt x="402" y="3371"/>
                </a:cubicBezTo>
                <a:lnTo>
                  <a:pt x="402" y="3371"/>
                </a:lnTo>
                <a:cubicBezTo>
                  <a:pt x="402" y="3371"/>
                  <a:pt x="0" y="5459"/>
                  <a:pt x="3773" y="9392"/>
                </a:cubicBezTo>
                <a:cubicBezTo>
                  <a:pt x="6984" y="12683"/>
                  <a:pt x="8590" y="12924"/>
                  <a:pt x="9633" y="12763"/>
                </a:cubicBezTo>
                <a:cubicBezTo>
                  <a:pt x="9794" y="12763"/>
                  <a:pt x="9954" y="12683"/>
                  <a:pt x="10115" y="12683"/>
                </a:cubicBezTo>
                <a:lnTo>
                  <a:pt x="10115" y="12683"/>
                </a:lnTo>
                <a:lnTo>
                  <a:pt x="10115" y="12683"/>
                </a:lnTo>
                <a:cubicBezTo>
                  <a:pt x="11078" y="12362"/>
                  <a:pt x="11640" y="11479"/>
                  <a:pt x="11640" y="11479"/>
                </a:cubicBezTo>
                <a:cubicBezTo>
                  <a:pt x="10677" y="9553"/>
                  <a:pt x="8509" y="8268"/>
                  <a:pt x="8509" y="8268"/>
                </a:cubicBezTo>
                <a:close/>
                <a:moveTo>
                  <a:pt x="9954" y="5218"/>
                </a:moveTo>
                <a:lnTo>
                  <a:pt x="9954" y="5218"/>
                </a:lnTo>
                <a:cubicBezTo>
                  <a:pt x="9874" y="5218"/>
                  <a:pt x="9954" y="5218"/>
                  <a:pt x="9954" y="5218"/>
                </a:cubicBezTo>
                <a:cubicBezTo>
                  <a:pt x="9874" y="5218"/>
                  <a:pt x="9874" y="5218"/>
                  <a:pt x="9954" y="5218"/>
                </a:cubicBezTo>
                <a:cubicBezTo>
                  <a:pt x="9874" y="5218"/>
                  <a:pt x="9874" y="5218"/>
                  <a:pt x="9954" y="5218"/>
                </a:cubicBezTo>
                <a:cubicBezTo>
                  <a:pt x="9794" y="5459"/>
                  <a:pt x="10115" y="5619"/>
                  <a:pt x="10275" y="5378"/>
                </a:cubicBezTo>
                <a:cubicBezTo>
                  <a:pt x="10596" y="4576"/>
                  <a:pt x="10356" y="3693"/>
                  <a:pt x="9794" y="3131"/>
                </a:cubicBezTo>
                <a:lnTo>
                  <a:pt x="9794" y="3131"/>
                </a:lnTo>
                <a:lnTo>
                  <a:pt x="9794" y="3131"/>
                </a:lnTo>
                <a:lnTo>
                  <a:pt x="9794" y="3131"/>
                </a:lnTo>
                <a:lnTo>
                  <a:pt x="9794" y="3131"/>
                </a:lnTo>
                <a:cubicBezTo>
                  <a:pt x="9232" y="2569"/>
                  <a:pt x="8269" y="2248"/>
                  <a:pt x="7546" y="2649"/>
                </a:cubicBezTo>
                <a:cubicBezTo>
                  <a:pt x="7305" y="2729"/>
                  <a:pt x="7546" y="3050"/>
                  <a:pt x="7707" y="2970"/>
                </a:cubicBezTo>
                <a:lnTo>
                  <a:pt x="7707" y="2970"/>
                </a:lnTo>
                <a:lnTo>
                  <a:pt x="7707" y="2970"/>
                </a:lnTo>
                <a:lnTo>
                  <a:pt x="7707" y="2970"/>
                </a:lnTo>
                <a:lnTo>
                  <a:pt x="7707" y="2970"/>
                </a:lnTo>
                <a:cubicBezTo>
                  <a:pt x="7787" y="2970"/>
                  <a:pt x="7787" y="2970"/>
                  <a:pt x="7867" y="2890"/>
                </a:cubicBezTo>
                <a:cubicBezTo>
                  <a:pt x="8028" y="2890"/>
                  <a:pt x="8108" y="2810"/>
                  <a:pt x="8269" y="2810"/>
                </a:cubicBezTo>
                <a:cubicBezTo>
                  <a:pt x="8750" y="2810"/>
                  <a:pt x="9152" y="3050"/>
                  <a:pt x="9553" y="3371"/>
                </a:cubicBezTo>
                <a:cubicBezTo>
                  <a:pt x="9874" y="3693"/>
                  <a:pt x="10115" y="4174"/>
                  <a:pt x="10115" y="4656"/>
                </a:cubicBezTo>
                <a:cubicBezTo>
                  <a:pt x="10115" y="4816"/>
                  <a:pt x="10115" y="4977"/>
                  <a:pt x="10035" y="5057"/>
                </a:cubicBezTo>
                <a:cubicBezTo>
                  <a:pt x="9954" y="5137"/>
                  <a:pt x="9954" y="5137"/>
                  <a:pt x="9954" y="5218"/>
                </a:cubicBezTo>
                <a:close/>
                <a:moveTo>
                  <a:pt x="11078" y="1686"/>
                </a:moveTo>
                <a:lnTo>
                  <a:pt x="11078" y="1686"/>
                </a:lnTo>
                <a:lnTo>
                  <a:pt x="11078" y="1686"/>
                </a:lnTo>
                <a:lnTo>
                  <a:pt x="11078" y="1686"/>
                </a:lnTo>
                <a:cubicBezTo>
                  <a:pt x="11078" y="1605"/>
                  <a:pt x="11078" y="1605"/>
                  <a:pt x="11078" y="1686"/>
                </a:cubicBezTo>
                <a:cubicBezTo>
                  <a:pt x="10035" y="642"/>
                  <a:pt x="8670" y="0"/>
                  <a:pt x="7225" y="0"/>
                </a:cubicBezTo>
                <a:cubicBezTo>
                  <a:pt x="6583" y="0"/>
                  <a:pt x="5941" y="80"/>
                  <a:pt x="5379" y="401"/>
                </a:cubicBezTo>
                <a:cubicBezTo>
                  <a:pt x="5138" y="482"/>
                  <a:pt x="5298" y="803"/>
                  <a:pt x="5539" y="722"/>
                </a:cubicBezTo>
                <a:lnTo>
                  <a:pt x="5539" y="722"/>
                </a:lnTo>
                <a:lnTo>
                  <a:pt x="5539" y="722"/>
                </a:lnTo>
                <a:lnTo>
                  <a:pt x="5620" y="722"/>
                </a:lnTo>
                <a:cubicBezTo>
                  <a:pt x="5780" y="642"/>
                  <a:pt x="5860" y="642"/>
                  <a:pt x="5941" y="562"/>
                </a:cubicBezTo>
                <a:cubicBezTo>
                  <a:pt x="6342" y="482"/>
                  <a:pt x="6743" y="401"/>
                  <a:pt x="7145" y="401"/>
                </a:cubicBezTo>
                <a:cubicBezTo>
                  <a:pt x="8509" y="401"/>
                  <a:pt x="9794" y="963"/>
                  <a:pt x="10677" y="1926"/>
                </a:cubicBezTo>
                <a:cubicBezTo>
                  <a:pt x="11640" y="2890"/>
                  <a:pt x="12202" y="4094"/>
                  <a:pt x="12202" y="5459"/>
                </a:cubicBezTo>
                <a:cubicBezTo>
                  <a:pt x="12202" y="5860"/>
                  <a:pt x="12122" y="6261"/>
                  <a:pt x="12041" y="6663"/>
                </a:cubicBezTo>
                <a:cubicBezTo>
                  <a:pt x="12041" y="6823"/>
                  <a:pt x="11961" y="6903"/>
                  <a:pt x="11961" y="6984"/>
                </a:cubicBezTo>
                <a:lnTo>
                  <a:pt x="11961" y="7064"/>
                </a:lnTo>
                <a:lnTo>
                  <a:pt x="11961" y="7064"/>
                </a:lnTo>
                <a:lnTo>
                  <a:pt x="11961" y="7064"/>
                </a:lnTo>
                <a:lnTo>
                  <a:pt x="11961" y="7064"/>
                </a:lnTo>
                <a:cubicBezTo>
                  <a:pt x="11881" y="7305"/>
                  <a:pt x="12202" y="7465"/>
                  <a:pt x="12282" y="7225"/>
                </a:cubicBezTo>
                <a:cubicBezTo>
                  <a:pt x="12523" y="6663"/>
                  <a:pt x="12684" y="5940"/>
                  <a:pt x="12684" y="5298"/>
                </a:cubicBezTo>
                <a:cubicBezTo>
                  <a:pt x="12764" y="4014"/>
                  <a:pt x="12122" y="2729"/>
                  <a:pt x="11078" y="1686"/>
                </a:cubicBezTo>
                <a:close/>
              </a:path>
            </a:pathLst>
          </a:custGeom>
          <a:solidFill>
            <a:srgbClr val="40B4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任意多边形: 形状 6">
            <a:extLst>
              <a:ext uri="{FF2B5EF4-FFF2-40B4-BE49-F238E27FC236}">
                <a16:creationId xmlns:a16="http://schemas.microsoft.com/office/drawing/2014/main" id="{B0F2F00C-50E1-D6DE-DF45-0FF7BA132E50}"/>
              </a:ext>
            </a:extLst>
          </p:cNvPr>
          <p:cNvSpPr/>
          <p:nvPr/>
        </p:nvSpPr>
        <p:spPr>
          <a:xfrm>
            <a:off x="1258897" y="4228378"/>
            <a:ext cx="162000" cy="180000"/>
          </a:xfrm>
          <a:custGeom>
            <a:avLst/>
            <a:gdLst>
              <a:gd name="T0" fmla="*/ 9723 w 10371"/>
              <a:gd name="T1" fmla="*/ 0 h 7778"/>
              <a:gd name="T2" fmla="*/ 649 w 10371"/>
              <a:gd name="T3" fmla="*/ 0 h 7778"/>
              <a:gd name="T4" fmla="*/ 0 w 10371"/>
              <a:gd name="T5" fmla="*/ 648 h 7778"/>
              <a:gd name="T6" fmla="*/ 0 w 10371"/>
              <a:gd name="T7" fmla="*/ 7130 h 7778"/>
              <a:gd name="T8" fmla="*/ 649 w 10371"/>
              <a:gd name="T9" fmla="*/ 7778 h 7778"/>
              <a:gd name="T10" fmla="*/ 9723 w 10371"/>
              <a:gd name="T11" fmla="*/ 7778 h 7778"/>
              <a:gd name="T12" fmla="*/ 10371 w 10371"/>
              <a:gd name="T13" fmla="*/ 7130 h 7778"/>
              <a:gd name="T14" fmla="*/ 10371 w 10371"/>
              <a:gd name="T15" fmla="*/ 648 h 7778"/>
              <a:gd name="T16" fmla="*/ 9723 w 10371"/>
              <a:gd name="T17" fmla="*/ 0 h 7778"/>
              <a:gd name="T18" fmla="*/ 9723 w 10371"/>
              <a:gd name="T19" fmla="*/ 1945 h 7778"/>
              <a:gd name="T20" fmla="*/ 6728 w 10371"/>
              <a:gd name="T21" fmla="*/ 3660 h 7778"/>
              <a:gd name="T22" fmla="*/ 9723 w 10371"/>
              <a:gd name="T23" fmla="*/ 5375 h 7778"/>
              <a:gd name="T24" fmla="*/ 9723 w 10371"/>
              <a:gd name="T25" fmla="*/ 6023 h 7778"/>
              <a:gd name="T26" fmla="*/ 6161 w 10371"/>
              <a:gd name="T27" fmla="*/ 3983 h 7778"/>
              <a:gd name="T28" fmla="*/ 5195 w 10371"/>
              <a:gd name="T29" fmla="*/ 4537 h 7778"/>
              <a:gd name="T30" fmla="*/ 4224 w 10371"/>
              <a:gd name="T31" fmla="*/ 3983 h 7778"/>
              <a:gd name="T32" fmla="*/ 649 w 10371"/>
              <a:gd name="T33" fmla="*/ 6022 h 7778"/>
              <a:gd name="T34" fmla="*/ 649 w 10371"/>
              <a:gd name="T35" fmla="*/ 5375 h 7778"/>
              <a:gd name="T36" fmla="*/ 3656 w 10371"/>
              <a:gd name="T37" fmla="*/ 3660 h 7778"/>
              <a:gd name="T38" fmla="*/ 649 w 10371"/>
              <a:gd name="T39" fmla="*/ 1945 h 7778"/>
              <a:gd name="T40" fmla="*/ 649 w 10371"/>
              <a:gd name="T41" fmla="*/ 1296 h 7778"/>
              <a:gd name="T42" fmla="*/ 4224 w 10371"/>
              <a:gd name="T43" fmla="*/ 3335 h 7778"/>
              <a:gd name="T44" fmla="*/ 5185 w 10371"/>
              <a:gd name="T45" fmla="*/ 3821 h 7778"/>
              <a:gd name="T46" fmla="*/ 6161 w 10371"/>
              <a:gd name="T47" fmla="*/ 3335 h 7778"/>
              <a:gd name="T48" fmla="*/ 9723 w 10371"/>
              <a:gd name="T49" fmla="*/ 1296 h 7778"/>
              <a:gd name="T50" fmla="*/ 9723 w 10371"/>
              <a:gd name="T51" fmla="*/ 1945 h 7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71" h="7778">
                <a:moveTo>
                  <a:pt x="9723" y="0"/>
                </a:moveTo>
                <a:lnTo>
                  <a:pt x="649" y="0"/>
                </a:lnTo>
                <a:cubicBezTo>
                  <a:pt x="291" y="0"/>
                  <a:pt x="0" y="290"/>
                  <a:pt x="0" y="648"/>
                </a:cubicBezTo>
                <a:lnTo>
                  <a:pt x="0" y="7130"/>
                </a:lnTo>
                <a:cubicBezTo>
                  <a:pt x="0" y="7487"/>
                  <a:pt x="290" y="7778"/>
                  <a:pt x="649" y="7778"/>
                </a:cubicBezTo>
                <a:lnTo>
                  <a:pt x="9723" y="7778"/>
                </a:lnTo>
                <a:cubicBezTo>
                  <a:pt x="10080" y="7778"/>
                  <a:pt x="10371" y="7488"/>
                  <a:pt x="10371" y="7130"/>
                </a:cubicBezTo>
                <a:lnTo>
                  <a:pt x="10371" y="648"/>
                </a:lnTo>
                <a:cubicBezTo>
                  <a:pt x="10371" y="290"/>
                  <a:pt x="10080" y="0"/>
                  <a:pt x="9723" y="0"/>
                </a:cubicBezTo>
                <a:close/>
                <a:moveTo>
                  <a:pt x="9723" y="1945"/>
                </a:moveTo>
                <a:lnTo>
                  <a:pt x="6728" y="3660"/>
                </a:lnTo>
                <a:lnTo>
                  <a:pt x="9723" y="5375"/>
                </a:lnTo>
                <a:lnTo>
                  <a:pt x="9723" y="6023"/>
                </a:lnTo>
                <a:lnTo>
                  <a:pt x="6161" y="3983"/>
                </a:lnTo>
                <a:lnTo>
                  <a:pt x="5195" y="4537"/>
                </a:lnTo>
                <a:lnTo>
                  <a:pt x="4224" y="3983"/>
                </a:lnTo>
                <a:lnTo>
                  <a:pt x="649" y="6022"/>
                </a:lnTo>
                <a:lnTo>
                  <a:pt x="649" y="5375"/>
                </a:lnTo>
                <a:lnTo>
                  <a:pt x="3656" y="3660"/>
                </a:lnTo>
                <a:lnTo>
                  <a:pt x="649" y="1945"/>
                </a:lnTo>
                <a:lnTo>
                  <a:pt x="649" y="1296"/>
                </a:lnTo>
                <a:lnTo>
                  <a:pt x="4224" y="3335"/>
                </a:lnTo>
                <a:lnTo>
                  <a:pt x="5185" y="3821"/>
                </a:lnTo>
                <a:lnTo>
                  <a:pt x="6161" y="3335"/>
                </a:lnTo>
                <a:lnTo>
                  <a:pt x="9723" y="1296"/>
                </a:lnTo>
                <a:lnTo>
                  <a:pt x="9723" y="1945"/>
                </a:lnTo>
                <a:close/>
              </a:path>
            </a:pathLst>
          </a:custGeom>
          <a:solidFill>
            <a:srgbClr val="3EB2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任意多边形: 形状 7">
            <a:extLst>
              <a:ext uri="{FF2B5EF4-FFF2-40B4-BE49-F238E27FC236}">
                <a16:creationId xmlns:a16="http://schemas.microsoft.com/office/drawing/2014/main" id="{5410E257-20C7-7CCB-6E8E-24381985ADAD}"/>
              </a:ext>
            </a:extLst>
          </p:cNvPr>
          <p:cNvSpPr/>
          <p:nvPr/>
        </p:nvSpPr>
        <p:spPr>
          <a:xfrm>
            <a:off x="2662937" y="3970418"/>
            <a:ext cx="162000" cy="187200"/>
          </a:xfrm>
          <a:custGeom>
            <a:avLst/>
            <a:gdLst>
              <a:gd name="connsiteX0" fmla="*/ 514210 w 550128"/>
              <a:gd name="connsiteY0" fmla="*/ 323895 h 603687"/>
              <a:gd name="connsiteX1" fmla="*/ 550128 w 550128"/>
              <a:gd name="connsiteY1" fmla="*/ 323895 h 603687"/>
              <a:gd name="connsiteX2" fmla="*/ 550128 w 550128"/>
              <a:gd name="connsiteY2" fmla="*/ 431648 h 603687"/>
              <a:gd name="connsiteX3" fmla="*/ 514210 w 550128"/>
              <a:gd name="connsiteY3" fmla="*/ 431648 h 603687"/>
              <a:gd name="connsiteX4" fmla="*/ 514210 w 550128"/>
              <a:gd name="connsiteY4" fmla="*/ 184246 h 603687"/>
              <a:gd name="connsiteX5" fmla="*/ 550128 w 550128"/>
              <a:gd name="connsiteY5" fmla="*/ 184246 h 603687"/>
              <a:gd name="connsiteX6" fmla="*/ 550128 w 550128"/>
              <a:gd name="connsiteY6" fmla="*/ 291999 h 603687"/>
              <a:gd name="connsiteX7" fmla="*/ 514210 w 550128"/>
              <a:gd name="connsiteY7" fmla="*/ 291999 h 603687"/>
              <a:gd name="connsiteX8" fmla="*/ 514210 w 550128"/>
              <a:gd name="connsiteY8" fmla="*/ 44668 h 603687"/>
              <a:gd name="connsiteX9" fmla="*/ 550128 w 550128"/>
              <a:gd name="connsiteY9" fmla="*/ 44668 h 603687"/>
              <a:gd name="connsiteX10" fmla="*/ 550128 w 550128"/>
              <a:gd name="connsiteY10" fmla="*/ 152351 h 603687"/>
              <a:gd name="connsiteX11" fmla="*/ 514210 w 550128"/>
              <a:gd name="connsiteY11" fmla="*/ 152351 h 603687"/>
              <a:gd name="connsiteX12" fmla="*/ 118762 w 550128"/>
              <a:gd name="connsiteY12" fmla="*/ 0 h 603687"/>
              <a:gd name="connsiteX13" fmla="*/ 462588 w 550128"/>
              <a:gd name="connsiteY13" fmla="*/ 0 h 603687"/>
              <a:gd name="connsiteX14" fmla="*/ 499180 w 550128"/>
              <a:gd name="connsiteY14" fmla="*/ 36402 h 603687"/>
              <a:gd name="connsiteX15" fmla="*/ 499180 w 550128"/>
              <a:gd name="connsiteY15" fmla="*/ 567152 h 603687"/>
              <a:gd name="connsiteX16" fmla="*/ 462588 w 550128"/>
              <a:gd name="connsiteY16" fmla="*/ 603687 h 603687"/>
              <a:gd name="connsiteX17" fmla="*/ 118762 w 550128"/>
              <a:gd name="connsiteY17" fmla="*/ 603687 h 603687"/>
              <a:gd name="connsiteX18" fmla="*/ 0 w 550128"/>
              <a:gd name="connsiteY18" fmla="*/ 0 h 603687"/>
              <a:gd name="connsiteX19" fmla="*/ 73388 w 550128"/>
              <a:gd name="connsiteY19" fmla="*/ 0 h 603687"/>
              <a:gd name="connsiteX20" fmla="*/ 73388 w 550128"/>
              <a:gd name="connsiteY20" fmla="*/ 603687 h 603687"/>
              <a:gd name="connsiteX21" fmla="*/ 0 w 550128"/>
              <a:gd name="connsiteY21" fmla="*/ 603687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0128" h="603687">
                <a:moveTo>
                  <a:pt x="514210" y="323895"/>
                </a:moveTo>
                <a:lnTo>
                  <a:pt x="550128" y="323895"/>
                </a:lnTo>
                <a:lnTo>
                  <a:pt x="550128" y="431648"/>
                </a:lnTo>
                <a:lnTo>
                  <a:pt x="514210" y="431648"/>
                </a:lnTo>
                <a:close/>
                <a:moveTo>
                  <a:pt x="514210" y="184246"/>
                </a:moveTo>
                <a:lnTo>
                  <a:pt x="550128" y="184246"/>
                </a:lnTo>
                <a:lnTo>
                  <a:pt x="550128" y="291999"/>
                </a:lnTo>
                <a:lnTo>
                  <a:pt x="514210" y="291999"/>
                </a:lnTo>
                <a:close/>
                <a:moveTo>
                  <a:pt x="514210" y="44668"/>
                </a:moveTo>
                <a:lnTo>
                  <a:pt x="550128" y="44668"/>
                </a:lnTo>
                <a:lnTo>
                  <a:pt x="550128" y="152351"/>
                </a:lnTo>
                <a:lnTo>
                  <a:pt x="514210" y="152351"/>
                </a:lnTo>
                <a:close/>
                <a:moveTo>
                  <a:pt x="118762" y="0"/>
                </a:moveTo>
                <a:lnTo>
                  <a:pt x="462588" y="0"/>
                </a:lnTo>
                <a:cubicBezTo>
                  <a:pt x="482814" y="0"/>
                  <a:pt x="499047" y="16341"/>
                  <a:pt x="499180" y="36402"/>
                </a:cubicBezTo>
                <a:lnTo>
                  <a:pt x="499180" y="567152"/>
                </a:lnTo>
                <a:cubicBezTo>
                  <a:pt x="499180" y="587346"/>
                  <a:pt x="482814" y="603687"/>
                  <a:pt x="462588" y="603687"/>
                </a:cubicBezTo>
                <a:lnTo>
                  <a:pt x="118762" y="603687"/>
                </a:lnTo>
                <a:close/>
                <a:moveTo>
                  <a:pt x="0" y="0"/>
                </a:moveTo>
                <a:lnTo>
                  <a:pt x="73388" y="0"/>
                </a:lnTo>
                <a:lnTo>
                  <a:pt x="73388" y="603687"/>
                </a:lnTo>
                <a:lnTo>
                  <a:pt x="0" y="603687"/>
                </a:lnTo>
                <a:close/>
              </a:path>
            </a:pathLst>
          </a:custGeom>
          <a:solidFill>
            <a:srgbClr val="3CB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任意多边形: 形状 8">
            <a:extLst>
              <a:ext uri="{FF2B5EF4-FFF2-40B4-BE49-F238E27FC236}">
                <a16:creationId xmlns:a16="http://schemas.microsoft.com/office/drawing/2014/main" id="{36E3FB67-1B54-A560-8C8E-8490CB995875}"/>
              </a:ext>
            </a:extLst>
          </p:cNvPr>
          <p:cNvSpPr/>
          <p:nvPr/>
        </p:nvSpPr>
        <p:spPr>
          <a:xfrm>
            <a:off x="1253222" y="4476350"/>
            <a:ext cx="162000" cy="180000"/>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1594" y="609"/>
                </a:moveTo>
                <a:cubicBezTo>
                  <a:pt x="1547" y="674"/>
                  <a:pt x="1502" y="743"/>
                  <a:pt x="1460" y="817"/>
                </a:cubicBezTo>
                <a:cubicBezTo>
                  <a:pt x="1396" y="930"/>
                  <a:pt x="1338" y="1052"/>
                  <a:pt x="1288" y="1181"/>
                </a:cubicBezTo>
                <a:cubicBezTo>
                  <a:pt x="1180" y="1152"/>
                  <a:pt x="1073" y="1119"/>
                  <a:pt x="967" y="1082"/>
                </a:cubicBezTo>
                <a:cubicBezTo>
                  <a:pt x="1145" y="890"/>
                  <a:pt x="1358" y="729"/>
                  <a:pt x="1594" y="609"/>
                </a:cubicBezTo>
                <a:close/>
                <a:moveTo>
                  <a:pt x="697" y="1436"/>
                </a:moveTo>
                <a:cubicBezTo>
                  <a:pt x="850" y="1493"/>
                  <a:pt x="1004" y="1543"/>
                  <a:pt x="1159" y="1586"/>
                </a:cubicBezTo>
                <a:cubicBezTo>
                  <a:pt x="1095" y="1839"/>
                  <a:pt x="1055" y="2109"/>
                  <a:pt x="1042" y="2388"/>
                </a:cubicBezTo>
                <a:lnTo>
                  <a:pt x="379" y="2388"/>
                </a:lnTo>
                <a:cubicBezTo>
                  <a:pt x="412" y="2041"/>
                  <a:pt x="524" y="1718"/>
                  <a:pt x="697" y="1436"/>
                </a:cubicBezTo>
                <a:close/>
                <a:moveTo>
                  <a:pt x="697" y="3764"/>
                </a:moveTo>
                <a:cubicBezTo>
                  <a:pt x="524" y="3482"/>
                  <a:pt x="412" y="3159"/>
                  <a:pt x="379" y="2812"/>
                </a:cubicBezTo>
                <a:lnTo>
                  <a:pt x="1042" y="2812"/>
                </a:lnTo>
                <a:cubicBezTo>
                  <a:pt x="1055" y="3091"/>
                  <a:pt x="1095" y="3361"/>
                  <a:pt x="1159" y="3614"/>
                </a:cubicBezTo>
                <a:cubicBezTo>
                  <a:pt x="1004" y="3657"/>
                  <a:pt x="850" y="3707"/>
                  <a:pt x="697" y="3764"/>
                </a:cubicBezTo>
                <a:close/>
                <a:moveTo>
                  <a:pt x="967" y="4118"/>
                </a:moveTo>
                <a:cubicBezTo>
                  <a:pt x="1073" y="4081"/>
                  <a:pt x="1180" y="4048"/>
                  <a:pt x="1288" y="4019"/>
                </a:cubicBezTo>
                <a:cubicBezTo>
                  <a:pt x="1338" y="4148"/>
                  <a:pt x="1396" y="4270"/>
                  <a:pt x="1460" y="4383"/>
                </a:cubicBezTo>
                <a:cubicBezTo>
                  <a:pt x="1502" y="4457"/>
                  <a:pt x="1547" y="4526"/>
                  <a:pt x="1594" y="4591"/>
                </a:cubicBezTo>
                <a:cubicBezTo>
                  <a:pt x="1358" y="4471"/>
                  <a:pt x="1145" y="4310"/>
                  <a:pt x="967" y="4118"/>
                </a:cubicBezTo>
                <a:close/>
                <a:moveTo>
                  <a:pt x="2388" y="4721"/>
                </a:moveTo>
                <a:cubicBezTo>
                  <a:pt x="2116" y="4619"/>
                  <a:pt x="1875" y="4326"/>
                  <a:pt x="1707" y="3922"/>
                </a:cubicBezTo>
                <a:cubicBezTo>
                  <a:pt x="1933" y="3881"/>
                  <a:pt x="2160" y="3855"/>
                  <a:pt x="2388" y="3845"/>
                </a:cubicBezTo>
                <a:lnTo>
                  <a:pt x="2388" y="4721"/>
                </a:lnTo>
                <a:close/>
                <a:moveTo>
                  <a:pt x="2388" y="3419"/>
                </a:moveTo>
                <a:cubicBezTo>
                  <a:pt x="2115" y="3430"/>
                  <a:pt x="1843" y="3462"/>
                  <a:pt x="1573" y="3515"/>
                </a:cubicBezTo>
                <a:cubicBezTo>
                  <a:pt x="1517" y="3297"/>
                  <a:pt x="1481" y="3060"/>
                  <a:pt x="1467" y="2812"/>
                </a:cubicBezTo>
                <a:lnTo>
                  <a:pt x="2388" y="2812"/>
                </a:lnTo>
                <a:lnTo>
                  <a:pt x="2388" y="3419"/>
                </a:lnTo>
                <a:close/>
                <a:moveTo>
                  <a:pt x="2388" y="2388"/>
                </a:moveTo>
                <a:lnTo>
                  <a:pt x="1467" y="2388"/>
                </a:lnTo>
                <a:cubicBezTo>
                  <a:pt x="1481" y="2140"/>
                  <a:pt x="1517" y="1903"/>
                  <a:pt x="1573" y="1685"/>
                </a:cubicBezTo>
                <a:cubicBezTo>
                  <a:pt x="1843" y="1738"/>
                  <a:pt x="2115" y="1770"/>
                  <a:pt x="2388" y="1781"/>
                </a:cubicBezTo>
                <a:lnTo>
                  <a:pt x="2388" y="2388"/>
                </a:lnTo>
                <a:close/>
                <a:moveTo>
                  <a:pt x="2388" y="1355"/>
                </a:moveTo>
                <a:cubicBezTo>
                  <a:pt x="2160" y="1345"/>
                  <a:pt x="1933" y="1319"/>
                  <a:pt x="1707" y="1278"/>
                </a:cubicBezTo>
                <a:cubicBezTo>
                  <a:pt x="1875" y="874"/>
                  <a:pt x="2116" y="581"/>
                  <a:pt x="2388" y="479"/>
                </a:cubicBezTo>
                <a:lnTo>
                  <a:pt x="2388" y="1355"/>
                </a:lnTo>
                <a:close/>
                <a:moveTo>
                  <a:pt x="4503" y="1436"/>
                </a:moveTo>
                <a:cubicBezTo>
                  <a:pt x="4676" y="1718"/>
                  <a:pt x="4788" y="2041"/>
                  <a:pt x="4821" y="2388"/>
                </a:cubicBezTo>
                <a:lnTo>
                  <a:pt x="4158" y="2388"/>
                </a:lnTo>
                <a:cubicBezTo>
                  <a:pt x="4145" y="2109"/>
                  <a:pt x="4105" y="1839"/>
                  <a:pt x="4041" y="1587"/>
                </a:cubicBezTo>
                <a:cubicBezTo>
                  <a:pt x="4196" y="1543"/>
                  <a:pt x="4350" y="1493"/>
                  <a:pt x="4503" y="1436"/>
                </a:cubicBezTo>
                <a:close/>
                <a:moveTo>
                  <a:pt x="4233" y="1082"/>
                </a:moveTo>
                <a:cubicBezTo>
                  <a:pt x="4127" y="1119"/>
                  <a:pt x="4020" y="1152"/>
                  <a:pt x="3912" y="1181"/>
                </a:cubicBezTo>
                <a:cubicBezTo>
                  <a:pt x="3862" y="1052"/>
                  <a:pt x="3804" y="930"/>
                  <a:pt x="3740" y="817"/>
                </a:cubicBezTo>
                <a:cubicBezTo>
                  <a:pt x="3698" y="743"/>
                  <a:pt x="3653" y="674"/>
                  <a:pt x="3606" y="609"/>
                </a:cubicBezTo>
                <a:cubicBezTo>
                  <a:pt x="3843" y="729"/>
                  <a:pt x="4055" y="890"/>
                  <a:pt x="4233" y="1082"/>
                </a:cubicBezTo>
                <a:close/>
                <a:moveTo>
                  <a:pt x="2812" y="479"/>
                </a:moveTo>
                <a:cubicBezTo>
                  <a:pt x="3084" y="581"/>
                  <a:pt x="3325" y="874"/>
                  <a:pt x="3493" y="1278"/>
                </a:cubicBezTo>
                <a:cubicBezTo>
                  <a:pt x="3267" y="1319"/>
                  <a:pt x="3040" y="1345"/>
                  <a:pt x="2812" y="1355"/>
                </a:cubicBezTo>
                <a:lnTo>
                  <a:pt x="2812" y="479"/>
                </a:lnTo>
                <a:close/>
                <a:moveTo>
                  <a:pt x="2812" y="1781"/>
                </a:moveTo>
                <a:cubicBezTo>
                  <a:pt x="3085" y="1770"/>
                  <a:pt x="3357" y="1738"/>
                  <a:pt x="3627" y="1685"/>
                </a:cubicBezTo>
                <a:cubicBezTo>
                  <a:pt x="3683" y="1903"/>
                  <a:pt x="3719" y="2140"/>
                  <a:pt x="3733" y="2388"/>
                </a:cubicBezTo>
                <a:lnTo>
                  <a:pt x="2812" y="2388"/>
                </a:lnTo>
                <a:lnTo>
                  <a:pt x="2812" y="1781"/>
                </a:lnTo>
                <a:close/>
                <a:moveTo>
                  <a:pt x="2812" y="2812"/>
                </a:moveTo>
                <a:lnTo>
                  <a:pt x="3733" y="2812"/>
                </a:lnTo>
                <a:cubicBezTo>
                  <a:pt x="3719" y="3060"/>
                  <a:pt x="3683" y="3297"/>
                  <a:pt x="3627" y="3515"/>
                </a:cubicBezTo>
                <a:cubicBezTo>
                  <a:pt x="3357" y="3462"/>
                  <a:pt x="3085" y="3430"/>
                  <a:pt x="2812" y="3419"/>
                </a:cubicBezTo>
                <a:lnTo>
                  <a:pt x="2812" y="2812"/>
                </a:lnTo>
                <a:close/>
                <a:moveTo>
                  <a:pt x="2812" y="4721"/>
                </a:moveTo>
                <a:lnTo>
                  <a:pt x="2812" y="3845"/>
                </a:lnTo>
                <a:cubicBezTo>
                  <a:pt x="3040" y="3855"/>
                  <a:pt x="3267" y="3881"/>
                  <a:pt x="3493" y="3922"/>
                </a:cubicBezTo>
                <a:cubicBezTo>
                  <a:pt x="3325" y="4326"/>
                  <a:pt x="3084" y="4619"/>
                  <a:pt x="2812" y="4721"/>
                </a:cubicBezTo>
                <a:close/>
                <a:moveTo>
                  <a:pt x="3606" y="4591"/>
                </a:moveTo>
                <a:cubicBezTo>
                  <a:pt x="3653" y="4526"/>
                  <a:pt x="3698" y="4457"/>
                  <a:pt x="3740" y="4383"/>
                </a:cubicBezTo>
                <a:cubicBezTo>
                  <a:pt x="3804" y="4270"/>
                  <a:pt x="3862" y="4148"/>
                  <a:pt x="3912" y="4019"/>
                </a:cubicBezTo>
                <a:cubicBezTo>
                  <a:pt x="4020" y="4048"/>
                  <a:pt x="4127" y="4081"/>
                  <a:pt x="4233" y="4118"/>
                </a:cubicBezTo>
                <a:cubicBezTo>
                  <a:pt x="4055" y="4310"/>
                  <a:pt x="3843" y="4471"/>
                  <a:pt x="3606" y="4591"/>
                </a:cubicBezTo>
                <a:close/>
                <a:moveTo>
                  <a:pt x="4503" y="3764"/>
                </a:moveTo>
                <a:cubicBezTo>
                  <a:pt x="4350" y="3707"/>
                  <a:pt x="4196" y="3657"/>
                  <a:pt x="4041" y="3613"/>
                </a:cubicBezTo>
                <a:cubicBezTo>
                  <a:pt x="4105" y="3361"/>
                  <a:pt x="4145" y="3091"/>
                  <a:pt x="4158" y="2812"/>
                </a:cubicBezTo>
                <a:lnTo>
                  <a:pt x="4821" y="2812"/>
                </a:lnTo>
                <a:cubicBezTo>
                  <a:pt x="4788" y="3159"/>
                  <a:pt x="4676" y="3482"/>
                  <a:pt x="4503" y="3764"/>
                </a:cubicBezTo>
                <a:close/>
              </a:path>
            </a:pathLst>
          </a:custGeom>
          <a:solidFill>
            <a:srgbClr val="43B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任意多边形: 形状 9">
            <a:extLst>
              <a:ext uri="{FF2B5EF4-FFF2-40B4-BE49-F238E27FC236}">
                <a16:creationId xmlns:a16="http://schemas.microsoft.com/office/drawing/2014/main" id="{29611B6B-C371-CEFE-C371-D003CB56E9E8}"/>
              </a:ext>
            </a:extLst>
          </p:cNvPr>
          <p:cNvSpPr/>
          <p:nvPr/>
        </p:nvSpPr>
        <p:spPr>
          <a:xfrm>
            <a:off x="5366181" y="3709142"/>
            <a:ext cx="162000" cy="180000"/>
          </a:xfrm>
          <a:custGeom>
            <a:avLst/>
            <a:gdLst>
              <a:gd name="T0" fmla="*/ 8509 w 12764"/>
              <a:gd name="T1" fmla="*/ 8268 h 12924"/>
              <a:gd name="T2" fmla="*/ 7225 w 12764"/>
              <a:gd name="T3" fmla="*/ 9954 h 12924"/>
              <a:gd name="T4" fmla="*/ 3372 w 12764"/>
              <a:gd name="T5" fmla="*/ 5780 h 12924"/>
              <a:gd name="T6" fmla="*/ 4817 w 12764"/>
              <a:gd name="T7" fmla="*/ 4576 h 12924"/>
              <a:gd name="T8" fmla="*/ 1606 w 12764"/>
              <a:gd name="T9" fmla="*/ 1365 h 12924"/>
              <a:gd name="T10" fmla="*/ 402 w 12764"/>
              <a:gd name="T11" fmla="*/ 3371 h 12924"/>
              <a:gd name="T12" fmla="*/ 402 w 12764"/>
              <a:gd name="T13" fmla="*/ 3371 h 12924"/>
              <a:gd name="T14" fmla="*/ 3773 w 12764"/>
              <a:gd name="T15" fmla="*/ 9392 h 12924"/>
              <a:gd name="T16" fmla="*/ 9633 w 12764"/>
              <a:gd name="T17" fmla="*/ 12763 h 12924"/>
              <a:gd name="T18" fmla="*/ 10115 w 12764"/>
              <a:gd name="T19" fmla="*/ 12683 h 12924"/>
              <a:gd name="T20" fmla="*/ 10115 w 12764"/>
              <a:gd name="T21" fmla="*/ 12683 h 12924"/>
              <a:gd name="T22" fmla="*/ 10115 w 12764"/>
              <a:gd name="T23" fmla="*/ 12683 h 12924"/>
              <a:gd name="T24" fmla="*/ 11640 w 12764"/>
              <a:gd name="T25" fmla="*/ 11479 h 12924"/>
              <a:gd name="T26" fmla="*/ 8509 w 12764"/>
              <a:gd name="T27" fmla="*/ 8268 h 12924"/>
              <a:gd name="T28" fmla="*/ 9954 w 12764"/>
              <a:gd name="T29" fmla="*/ 5218 h 12924"/>
              <a:gd name="T30" fmla="*/ 9954 w 12764"/>
              <a:gd name="T31" fmla="*/ 5218 h 12924"/>
              <a:gd name="T32" fmla="*/ 9954 w 12764"/>
              <a:gd name="T33" fmla="*/ 5218 h 12924"/>
              <a:gd name="T34" fmla="*/ 9954 w 12764"/>
              <a:gd name="T35" fmla="*/ 5218 h 12924"/>
              <a:gd name="T36" fmla="*/ 9954 w 12764"/>
              <a:gd name="T37" fmla="*/ 5218 h 12924"/>
              <a:gd name="T38" fmla="*/ 10275 w 12764"/>
              <a:gd name="T39" fmla="*/ 5378 h 12924"/>
              <a:gd name="T40" fmla="*/ 9794 w 12764"/>
              <a:gd name="T41" fmla="*/ 3131 h 12924"/>
              <a:gd name="T42" fmla="*/ 9794 w 12764"/>
              <a:gd name="T43" fmla="*/ 3131 h 12924"/>
              <a:gd name="T44" fmla="*/ 9794 w 12764"/>
              <a:gd name="T45" fmla="*/ 3131 h 12924"/>
              <a:gd name="T46" fmla="*/ 9794 w 12764"/>
              <a:gd name="T47" fmla="*/ 3131 h 12924"/>
              <a:gd name="T48" fmla="*/ 9794 w 12764"/>
              <a:gd name="T49" fmla="*/ 3131 h 12924"/>
              <a:gd name="T50" fmla="*/ 7546 w 12764"/>
              <a:gd name="T51" fmla="*/ 2649 h 12924"/>
              <a:gd name="T52" fmla="*/ 7707 w 12764"/>
              <a:gd name="T53" fmla="*/ 2970 h 12924"/>
              <a:gd name="T54" fmla="*/ 7707 w 12764"/>
              <a:gd name="T55" fmla="*/ 2970 h 12924"/>
              <a:gd name="T56" fmla="*/ 7707 w 12764"/>
              <a:gd name="T57" fmla="*/ 2970 h 12924"/>
              <a:gd name="T58" fmla="*/ 7707 w 12764"/>
              <a:gd name="T59" fmla="*/ 2970 h 12924"/>
              <a:gd name="T60" fmla="*/ 7707 w 12764"/>
              <a:gd name="T61" fmla="*/ 2970 h 12924"/>
              <a:gd name="T62" fmla="*/ 7867 w 12764"/>
              <a:gd name="T63" fmla="*/ 2890 h 12924"/>
              <a:gd name="T64" fmla="*/ 8269 w 12764"/>
              <a:gd name="T65" fmla="*/ 2810 h 12924"/>
              <a:gd name="T66" fmla="*/ 9553 w 12764"/>
              <a:gd name="T67" fmla="*/ 3371 h 12924"/>
              <a:gd name="T68" fmla="*/ 10115 w 12764"/>
              <a:gd name="T69" fmla="*/ 4656 h 12924"/>
              <a:gd name="T70" fmla="*/ 10035 w 12764"/>
              <a:gd name="T71" fmla="*/ 5057 h 12924"/>
              <a:gd name="T72" fmla="*/ 9954 w 12764"/>
              <a:gd name="T73" fmla="*/ 5218 h 12924"/>
              <a:gd name="T74" fmla="*/ 11078 w 12764"/>
              <a:gd name="T75" fmla="*/ 1686 h 12924"/>
              <a:gd name="T76" fmla="*/ 11078 w 12764"/>
              <a:gd name="T77" fmla="*/ 1686 h 12924"/>
              <a:gd name="T78" fmla="*/ 11078 w 12764"/>
              <a:gd name="T79" fmla="*/ 1686 h 12924"/>
              <a:gd name="T80" fmla="*/ 11078 w 12764"/>
              <a:gd name="T81" fmla="*/ 1686 h 12924"/>
              <a:gd name="T82" fmla="*/ 11078 w 12764"/>
              <a:gd name="T83" fmla="*/ 1686 h 12924"/>
              <a:gd name="T84" fmla="*/ 7225 w 12764"/>
              <a:gd name="T85" fmla="*/ 0 h 12924"/>
              <a:gd name="T86" fmla="*/ 5379 w 12764"/>
              <a:gd name="T87" fmla="*/ 401 h 12924"/>
              <a:gd name="T88" fmla="*/ 5539 w 12764"/>
              <a:gd name="T89" fmla="*/ 722 h 12924"/>
              <a:gd name="T90" fmla="*/ 5539 w 12764"/>
              <a:gd name="T91" fmla="*/ 722 h 12924"/>
              <a:gd name="T92" fmla="*/ 5539 w 12764"/>
              <a:gd name="T93" fmla="*/ 722 h 12924"/>
              <a:gd name="T94" fmla="*/ 5620 w 12764"/>
              <a:gd name="T95" fmla="*/ 722 h 12924"/>
              <a:gd name="T96" fmla="*/ 5941 w 12764"/>
              <a:gd name="T97" fmla="*/ 562 h 12924"/>
              <a:gd name="T98" fmla="*/ 7145 w 12764"/>
              <a:gd name="T99" fmla="*/ 401 h 12924"/>
              <a:gd name="T100" fmla="*/ 10677 w 12764"/>
              <a:gd name="T101" fmla="*/ 1926 h 12924"/>
              <a:gd name="T102" fmla="*/ 12202 w 12764"/>
              <a:gd name="T103" fmla="*/ 5459 h 12924"/>
              <a:gd name="T104" fmla="*/ 12041 w 12764"/>
              <a:gd name="T105" fmla="*/ 6663 h 12924"/>
              <a:gd name="T106" fmla="*/ 11961 w 12764"/>
              <a:gd name="T107" fmla="*/ 6984 h 12924"/>
              <a:gd name="T108" fmla="*/ 11961 w 12764"/>
              <a:gd name="T109" fmla="*/ 7064 h 12924"/>
              <a:gd name="T110" fmla="*/ 11961 w 12764"/>
              <a:gd name="T111" fmla="*/ 7064 h 12924"/>
              <a:gd name="T112" fmla="*/ 11961 w 12764"/>
              <a:gd name="T113" fmla="*/ 7064 h 12924"/>
              <a:gd name="T114" fmla="*/ 11961 w 12764"/>
              <a:gd name="T115" fmla="*/ 7064 h 12924"/>
              <a:gd name="T116" fmla="*/ 12282 w 12764"/>
              <a:gd name="T117" fmla="*/ 7225 h 12924"/>
              <a:gd name="T118" fmla="*/ 12684 w 12764"/>
              <a:gd name="T119" fmla="*/ 5298 h 12924"/>
              <a:gd name="T120" fmla="*/ 11078 w 12764"/>
              <a:gd name="T121" fmla="*/ 1686 h 12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64" h="12924">
                <a:moveTo>
                  <a:pt x="8509" y="8268"/>
                </a:moveTo>
                <a:cubicBezTo>
                  <a:pt x="8349" y="8429"/>
                  <a:pt x="7466" y="9071"/>
                  <a:pt x="7225" y="9954"/>
                </a:cubicBezTo>
                <a:cubicBezTo>
                  <a:pt x="6262" y="9392"/>
                  <a:pt x="4335" y="8027"/>
                  <a:pt x="3372" y="5780"/>
                </a:cubicBezTo>
                <a:cubicBezTo>
                  <a:pt x="4175" y="5459"/>
                  <a:pt x="4737" y="4736"/>
                  <a:pt x="4817" y="4576"/>
                </a:cubicBezTo>
                <a:cubicBezTo>
                  <a:pt x="4817" y="4576"/>
                  <a:pt x="3613" y="2488"/>
                  <a:pt x="1606" y="1365"/>
                </a:cubicBezTo>
                <a:cubicBezTo>
                  <a:pt x="1606" y="1365"/>
                  <a:pt x="482" y="2167"/>
                  <a:pt x="402" y="3371"/>
                </a:cubicBezTo>
                <a:lnTo>
                  <a:pt x="402" y="3371"/>
                </a:lnTo>
                <a:cubicBezTo>
                  <a:pt x="402" y="3371"/>
                  <a:pt x="0" y="5459"/>
                  <a:pt x="3773" y="9392"/>
                </a:cubicBezTo>
                <a:cubicBezTo>
                  <a:pt x="6984" y="12683"/>
                  <a:pt x="8590" y="12924"/>
                  <a:pt x="9633" y="12763"/>
                </a:cubicBezTo>
                <a:cubicBezTo>
                  <a:pt x="9794" y="12763"/>
                  <a:pt x="9954" y="12683"/>
                  <a:pt x="10115" y="12683"/>
                </a:cubicBezTo>
                <a:lnTo>
                  <a:pt x="10115" y="12683"/>
                </a:lnTo>
                <a:lnTo>
                  <a:pt x="10115" y="12683"/>
                </a:lnTo>
                <a:cubicBezTo>
                  <a:pt x="11078" y="12362"/>
                  <a:pt x="11640" y="11479"/>
                  <a:pt x="11640" y="11479"/>
                </a:cubicBezTo>
                <a:cubicBezTo>
                  <a:pt x="10677" y="9553"/>
                  <a:pt x="8509" y="8268"/>
                  <a:pt x="8509" y="8268"/>
                </a:cubicBezTo>
                <a:close/>
                <a:moveTo>
                  <a:pt x="9954" y="5218"/>
                </a:moveTo>
                <a:lnTo>
                  <a:pt x="9954" y="5218"/>
                </a:lnTo>
                <a:cubicBezTo>
                  <a:pt x="9874" y="5218"/>
                  <a:pt x="9954" y="5218"/>
                  <a:pt x="9954" y="5218"/>
                </a:cubicBezTo>
                <a:cubicBezTo>
                  <a:pt x="9874" y="5218"/>
                  <a:pt x="9874" y="5218"/>
                  <a:pt x="9954" y="5218"/>
                </a:cubicBezTo>
                <a:cubicBezTo>
                  <a:pt x="9874" y="5218"/>
                  <a:pt x="9874" y="5218"/>
                  <a:pt x="9954" y="5218"/>
                </a:cubicBezTo>
                <a:cubicBezTo>
                  <a:pt x="9794" y="5459"/>
                  <a:pt x="10115" y="5619"/>
                  <a:pt x="10275" y="5378"/>
                </a:cubicBezTo>
                <a:cubicBezTo>
                  <a:pt x="10596" y="4576"/>
                  <a:pt x="10356" y="3693"/>
                  <a:pt x="9794" y="3131"/>
                </a:cubicBezTo>
                <a:lnTo>
                  <a:pt x="9794" y="3131"/>
                </a:lnTo>
                <a:lnTo>
                  <a:pt x="9794" y="3131"/>
                </a:lnTo>
                <a:lnTo>
                  <a:pt x="9794" y="3131"/>
                </a:lnTo>
                <a:lnTo>
                  <a:pt x="9794" y="3131"/>
                </a:lnTo>
                <a:cubicBezTo>
                  <a:pt x="9232" y="2569"/>
                  <a:pt x="8269" y="2248"/>
                  <a:pt x="7546" y="2649"/>
                </a:cubicBezTo>
                <a:cubicBezTo>
                  <a:pt x="7305" y="2729"/>
                  <a:pt x="7546" y="3050"/>
                  <a:pt x="7707" y="2970"/>
                </a:cubicBezTo>
                <a:lnTo>
                  <a:pt x="7707" y="2970"/>
                </a:lnTo>
                <a:lnTo>
                  <a:pt x="7707" y="2970"/>
                </a:lnTo>
                <a:lnTo>
                  <a:pt x="7707" y="2970"/>
                </a:lnTo>
                <a:lnTo>
                  <a:pt x="7707" y="2970"/>
                </a:lnTo>
                <a:cubicBezTo>
                  <a:pt x="7787" y="2970"/>
                  <a:pt x="7787" y="2970"/>
                  <a:pt x="7867" y="2890"/>
                </a:cubicBezTo>
                <a:cubicBezTo>
                  <a:pt x="8028" y="2890"/>
                  <a:pt x="8108" y="2810"/>
                  <a:pt x="8269" y="2810"/>
                </a:cubicBezTo>
                <a:cubicBezTo>
                  <a:pt x="8750" y="2810"/>
                  <a:pt x="9152" y="3050"/>
                  <a:pt x="9553" y="3371"/>
                </a:cubicBezTo>
                <a:cubicBezTo>
                  <a:pt x="9874" y="3693"/>
                  <a:pt x="10115" y="4174"/>
                  <a:pt x="10115" y="4656"/>
                </a:cubicBezTo>
                <a:cubicBezTo>
                  <a:pt x="10115" y="4816"/>
                  <a:pt x="10115" y="4977"/>
                  <a:pt x="10035" y="5057"/>
                </a:cubicBezTo>
                <a:cubicBezTo>
                  <a:pt x="9954" y="5137"/>
                  <a:pt x="9954" y="5137"/>
                  <a:pt x="9954" y="5218"/>
                </a:cubicBezTo>
                <a:close/>
                <a:moveTo>
                  <a:pt x="11078" y="1686"/>
                </a:moveTo>
                <a:lnTo>
                  <a:pt x="11078" y="1686"/>
                </a:lnTo>
                <a:lnTo>
                  <a:pt x="11078" y="1686"/>
                </a:lnTo>
                <a:lnTo>
                  <a:pt x="11078" y="1686"/>
                </a:lnTo>
                <a:cubicBezTo>
                  <a:pt x="11078" y="1605"/>
                  <a:pt x="11078" y="1605"/>
                  <a:pt x="11078" y="1686"/>
                </a:cubicBezTo>
                <a:cubicBezTo>
                  <a:pt x="10035" y="642"/>
                  <a:pt x="8670" y="0"/>
                  <a:pt x="7225" y="0"/>
                </a:cubicBezTo>
                <a:cubicBezTo>
                  <a:pt x="6583" y="0"/>
                  <a:pt x="5941" y="80"/>
                  <a:pt x="5379" y="401"/>
                </a:cubicBezTo>
                <a:cubicBezTo>
                  <a:pt x="5138" y="482"/>
                  <a:pt x="5298" y="803"/>
                  <a:pt x="5539" y="722"/>
                </a:cubicBezTo>
                <a:lnTo>
                  <a:pt x="5539" y="722"/>
                </a:lnTo>
                <a:lnTo>
                  <a:pt x="5539" y="722"/>
                </a:lnTo>
                <a:lnTo>
                  <a:pt x="5620" y="722"/>
                </a:lnTo>
                <a:cubicBezTo>
                  <a:pt x="5780" y="642"/>
                  <a:pt x="5860" y="642"/>
                  <a:pt x="5941" y="562"/>
                </a:cubicBezTo>
                <a:cubicBezTo>
                  <a:pt x="6342" y="482"/>
                  <a:pt x="6743" y="401"/>
                  <a:pt x="7145" y="401"/>
                </a:cubicBezTo>
                <a:cubicBezTo>
                  <a:pt x="8509" y="401"/>
                  <a:pt x="9794" y="963"/>
                  <a:pt x="10677" y="1926"/>
                </a:cubicBezTo>
                <a:cubicBezTo>
                  <a:pt x="11640" y="2890"/>
                  <a:pt x="12202" y="4094"/>
                  <a:pt x="12202" y="5459"/>
                </a:cubicBezTo>
                <a:cubicBezTo>
                  <a:pt x="12202" y="5860"/>
                  <a:pt x="12122" y="6261"/>
                  <a:pt x="12041" y="6663"/>
                </a:cubicBezTo>
                <a:cubicBezTo>
                  <a:pt x="12041" y="6823"/>
                  <a:pt x="11961" y="6903"/>
                  <a:pt x="11961" y="6984"/>
                </a:cubicBezTo>
                <a:lnTo>
                  <a:pt x="11961" y="7064"/>
                </a:lnTo>
                <a:lnTo>
                  <a:pt x="11961" y="7064"/>
                </a:lnTo>
                <a:lnTo>
                  <a:pt x="11961" y="7064"/>
                </a:lnTo>
                <a:lnTo>
                  <a:pt x="11961" y="7064"/>
                </a:lnTo>
                <a:cubicBezTo>
                  <a:pt x="11881" y="7305"/>
                  <a:pt x="12202" y="7465"/>
                  <a:pt x="12282" y="7225"/>
                </a:cubicBezTo>
                <a:cubicBezTo>
                  <a:pt x="12523" y="6663"/>
                  <a:pt x="12684" y="5940"/>
                  <a:pt x="12684" y="5298"/>
                </a:cubicBezTo>
                <a:cubicBezTo>
                  <a:pt x="12764" y="4014"/>
                  <a:pt x="12122" y="2729"/>
                  <a:pt x="11078" y="1686"/>
                </a:cubicBezTo>
                <a:close/>
              </a:path>
            </a:pathLst>
          </a:custGeom>
          <a:solidFill>
            <a:srgbClr val="40B4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64A4EFB7-4A2C-79B6-6992-73AA7407E536}"/>
              </a:ext>
            </a:extLst>
          </p:cNvPr>
          <p:cNvSpPr/>
          <p:nvPr/>
        </p:nvSpPr>
        <p:spPr>
          <a:xfrm>
            <a:off x="5347206" y="4079757"/>
            <a:ext cx="162000" cy="180000"/>
          </a:xfrm>
          <a:custGeom>
            <a:avLst/>
            <a:gdLst>
              <a:gd name="T0" fmla="*/ 9723 w 10371"/>
              <a:gd name="T1" fmla="*/ 0 h 7778"/>
              <a:gd name="T2" fmla="*/ 649 w 10371"/>
              <a:gd name="T3" fmla="*/ 0 h 7778"/>
              <a:gd name="T4" fmla="*/ 0 w 10371"/>
              <a:gd name="T5" fmla="*/ 648 h 7778"/>
              <a:gd name="T6" fmla="*/ 0 w 10371"/>
              <a:gd name="T7" fmla="*/ 7130 h 7778"/>
              <a:gd name="T8" fmla="*/ 649 w 10371"/>
              <a:gd name="T9" fmla="*/ 7778 h 7778"/>
              <a:gd name="T10" fmla="*/ 9723 w 10371"/>
              <a:gd name="T11" fmla="*/ 7778 h 7778"/>
              <a:gd name="T12" fmla="*/ 10371 w 10371"/>
              <a:gd name="T13" fmla="*/ 7130 h 7778"/>
              <a:gd name="T14" fmla="*/ 10371 w 10371"/>
              <a:gd name="T15" fmla="*/ 648 h 7778"/>
              <a:gd name="T16" fmla="*/ 9723 w 10371"/>
              <a:gd name="T17" fmla="*/ 0 h 7778"/>
              <a:gd name="T18" fmla="*/ 9723 w 10371"/>
              <a:gd name="T19" fmla="*/ 1945 h 7778"/>
              <a:gd name="T20" fmla="*/ 6728 w 10371"/>
              <a:gd name="T21" fmla="*/ 3660 h 7778"/>
              <a:gd name="T22" fmla="*/ 9723 w 10371"/>
              <a:gd name="T23" fmla="*/ 5375 h 7778"/>
              <a:gd name="T24" fmla="*/ 9723 w 10371"/>
              <a:gd name="T25" fmla="*/ 6023 h 7778"/>
              <a:gd name="T26" fmla="*/ 6161 w 10371"/>
              <a:gd name="T27" fmla="*/ 3983 h 7778"/>
              <a:gd name="T28" fmla="*/ 5195 w 10371"/>
              <a:gd name="T29" fmla="*/ 4537 h 7778"/>
              <a:gd name="T30" fmla="*/ 4224 w 10371"/>
              <a:gd name="T31" fmla="*/ 3983 h 7778"/>
              <a:gd name="T32" fmla="*/ 649 w 10371"/>
              <a:gd name="T33" fmla="*/ 6022 h 7778"/>
              <a:gd name="T34" fmla="*/ 649 w 10371"/>
              <a:gd name="T35" fmla="*/ 5375 h 7778"/>
              <a:gd name="T36" fmla="*/ 3656 w 10371"/>
              <a:gd name="T37" fmla="*/ 3660 h 7778"/>
              <a:gd name="T38" fmla="*/ 649 w 10371"/>
              <a:gd name="T39" fmla="*/ 1945 h 7778"/>
              <a:gd name="T40" fmla="*/ 649 w 10371"/>
              <a:gd name="T41" fmla="*/ 1296 h 7778"/>
              <a:gd name="T42" fmla="*/ 4224 w 10371"/>
              <a:gd name="T43" fmla="*/ 3335 h 7778"/>
              <a:gd name="T44" fmla="*/ 5185 w 10371"/>
              <a:gd name="T45" fmla="*/ 3821 h 7778"/>
              <a:gd name="T46" fmla="*/ 6161 w 10371"/>
              <a:gd name="T47" fmla="*/ 3335 h 7778"/>
              <a:gd name="T48" fmla="*/ 9723 w 10371"/>
              <a:gd name="T49" fmla="*/ 1296 h 7778"/>
              <a:gd name="T50" fmla="*/ 9723 w 10371"/>
              <a:gd name="T51" fmla="*/ 1945 h 7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71" h="7778">
                <a:moveTo>
                  <a:pt x="9723" y="0"/>
                </a:moveTo>
                <a:lnTo>
                  <a:pt x="649" y="0"/>
                </a:lnTo>
                <a:cubicBezTo>
                  <a:pt x="291" y="0"/>
                  <a:pt x="0" y="290"/>
                  <a:pt x="0" y="648"/>
                </a:cubicBezTo>
                <a:lnTo>
                  <a:pt x="0" y="7130"/>
                </a:lnTo>
                <a:cubicBezTo>
                  <a:pt x="0" y="7487"/>
                  <a:pt x="290" y="7778"/>
                  <a:pt x="649" y="7778"/>
                </a:cubicBezTo>
                <a:lnTo>
                  <a:pt x="9723" y="7778"/>
                </a:lnTo>
                <a:cubicBezTo>
                  <a:pt x="10080" y="7778"/>
                  <a:pt x="10371" y="7488"/>
                  <a:pt x="10371" y="7130"/>
                </a:cubicBezTo>
                <a:lnTo>
                  <a:pt x="10371" y="648"/>
                </a:lnTo>
                <a:cubicBezTo>
                  <a:pt x="10371" y="290"/>
                  <a:pt x="10080" y="0"/>
                  <a:pt x="9723" y="0"/>
                </a:cubicBezTo>
                <a:close/>
                <a:moveTo>
                  <a:pt x="9723" y="1945"/>
                </a:moveTo>
                <a:lnTo>
                  <a:pt x="6728" y="3660"/>
                </a:lnTo>
                <a:lnTo>
                  <a:pt x="9723" y="5375"/>
                </a:lnTo>
                <a:lnTo>
                  <a:pt x="9723" y="6023"/>
                </a:lnTo>
                <a:lnTo>
                  <a:pt x="6161" y="3983"/>
                </a:lnTo>
                <a:lnTo>
                  <a:pt x="5195" y="4537"/>
                </a:lnTo>
                <a:lnTo>
                  <a:pt x="4224" y="3983"/>
                </a:lnTo>
                <a:lnTo>
                  <a:pt x="649" y="6022"/>
                </a:lnTo>
                <a:lnTo>
                  <a:pt x="649" y="5375"/>
                </a:lnTo>
                <a:lnTo>
                  <a:pt x="3656" y="3660"/>
                </a:lnTo>
                <a:lnTo>
                  <a:pt x="649" y="1945"/>
                </a:lnTo>
                <a:lnTo>
                  <a:pt x="649" y="1296"/>
                </a:lnTo>
                <a:lnTo>
                  <a:pt x="4224" y="3335"/>
                </a:lnTo>
                <a:lnTo>
                  <a:pt x="5185" y="3821"/>
                </a:lnTo>
                <a:lnTo>
                  <a:pt x="6161" y="3335"/>
                </a:lnTo>
                <a:lnTo>
                  <a:pt x="9723" y="1296"/>
                </a:lnTo>
                <a:lnTo>
                  <a:pt x="9723" y="1945"/>
                </a:lnTo>
                <a:close/>
              </a:path>
            </a:pathLst>
          </a:custGeom>
          <a:solidFill>
            <a:srgbClr val="3EB2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任意多边形: 形状 11">
            <a:extLst>
              <a:ext uri="{FF2B5EF4-FFF2-40B4-BE49-F238E27FC236}">
                <a16:creationId xmlns:a16="http://schemas.microsoft.com/office/drawing/2014/main" id="{22E6A7C3-18A3-A8B6-C0F2-DCA338FE6E6C}"/>
              </a:ext>
            </a:extLst>
          </p:cNvPr>
          <p:cNvSpPr/>
          <p:nvPr/>
        </p:nvSpPr>
        <p:spPr>
          <a:xfrm>
            <a:off x="5352888" y="4412920"/>
            <a:ext cx="162000" cy="180000"/>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1594" y="609"/>
                </a:moveTo>
                <a:cubicBezTo>
                  <a:pt x="1547" y="674"/>
                  <a:pt x="1502" y="743"/>
                  <a:pt x="1460" y="817"/>
                </a:cubicBezTo>
                <a:cubicBezTo>
                  <a:pt x="1396" y="930"/>
                  <a:pt x="1338" y="1052"/>
                  <a:pt x="1288" y="1181"/>
                </a:cubicBezTo>
                <a:cubicBezTo>
                  <a:pt x="1180" y="1152"/>
                  <a:pt x="1073" y="1119"/>
                  <a:pt x="967" y="1082"/>
                </a:cubicBezTo>
                <a:cubicBezTo>
                  <a:pt x="1145" y="890"/>
                  <a:pt x="1358" y="729"/>
                  <a:pt x="1594" y="609"/>
                </a:cubicBezTo>
                <a:close/>
                <a:moveTo>
                  <a:pt x="697" y="1436"/>
                </a:moveTo>
                <a:cubicBezTo>
                  <a:pt x="850" y="1493"/>
                  <a:pt x="1004" y="1543"/>
                  <a:pt x="1159" y="1586"/>
                </a:cubicBezTo>
                <a:cubicBezTo>
                  <a:pt x="1095" y="1839"/>
                  <a:pt x="1055" y="2109"/>
                  <a:pt x="1042" y="2388"/>
                </a:cubicBezTo>
                <a:lnTo>
                  <a:pt x="379" y="2388"/>
                </a:lnTo>
                <a:cubicBezTo>
                  <a:pt x="412" y="2041"/>
                  <a:pt x="524" y="1718"/>
                  <a:pt x="697" y="1436"/>
                </a:cubicBezTo>
                <a:close/>
                <a:moveTo>
                  <a:pt x="697" y="3764"/>
                </a:moveTo>
                <a:cubicBezTo>
                  <a:pt x="524" y="3482"/>
                  <a:pt x="412" y="3159"/>
                  <a:pt x="379" y="2812"/>
                </a:cubicBezTo>
                <a:lnTo>
                  <a:pt x="1042" y="2812"/>
                </a:lnTo>
                <a:cubicBezTo>
                  <a:pt x="1055" y="3091"/>
                  <a:pt x="1095" y="3361"/>
                  <a:pt x="1159" y="3614"/>
                </a:cubicBezTo>
                <a:cubicBezTo>
                  <a:pt x="1004" y="3657"/>
                  <a:pt x="850" y="3707"/>
                  <a:pt x="697" y="3764"/>
                </a:cubicBezTo>
                <a:close/>
                <a:moveTo>
                  <a:pt x="967" y="4118"/>
                </a:moveTo>
                <a:cubicBezTo>
                  <a:pt x="1073" y="4081"/>
                  <a:pt x="1180" y="4048"/>
                  <a:pt x="1288" y="4019"/>
                </a:cubicBezTo>
                <a:cubicBezTo>
                  <a:pt x="1338" y="4148"/>
                  <a:pt x="1396" y="4270"/>
                  <a:pt x="1460" y="4383"/>
                </a:cubicBezTo>
                <a:cubicBezTo>
                  <a:pt x="1502" y="4457"/>
                  <a:pt x="1547" y="4526"/>
                  <a:pt x="1594" y="4591"/>
                </a:cubicBezTo>
                <a:cubicBezTo>
                  <a:pt x="1358" y="4471"/>
                  <a:pt x="1145" y="4310"/>
                  <a:pt x="967" y="4118"/>
                </a:cubicBezTo>
                <a:close/>
                <a:moveTo>
                  <a:pt x="2388" y="4721"/>
                </a:moveTo>
                <a:cubicBezTo>
                  <a:pt x="2116" y="4619"/>
                  <a:pt x="1875" y="4326"/>
                  <a:pt x="1707" y="3922"/>
                </a:cubicBezTo>
                <a:cubicBezTo>
                  <a:pt x="1933" y="3881"/>
                  <a:pt x="2160" y="3855"/>
                  <a:pt x="2388" y="3845"/>
                </a:cubicBezTo>
                <a:lnTo>
                  <a:pt x="2388" y="4721"/>
                </a:lnTo>
                <a:close/>
                <a:moveTo>
                  <a:pt x="2388" y="3419"/>
                </a:moveTo>
                <a:cubicBezTo>
                  <a:pt x="2115" y="3430"/>
                  <a:pt x="1843" y="3462"/>
                  <a:pt x="1573" y="3515"/>
                </a:cubicBezTo>
                <a:cubicBezTo>
                  <a:pt x="1517" y="3297"/>
                  <a:pt x="1481" y="3060"/>
                  <a:pt x="1467" y="2812"/>
                </a:cubicBezTo>
                <a:lnTo>
                  <a:pt x="2388" y="2812"/>
                </a:lnTo>
                <a:lnTo>
                  <a:pt x="2388" y="3419"/>
                </a:lnTo>
                <a:close/>
                <a:moveTo>
                  <a:pt x="2388" y="2388"/>
                </a:moveTo>
                <a:lnTo>
                  <a:pt x="1467" y="2388"/>
                </a:lnTo>
                <a:cubicBezTo>
                  <a:pt x="1481" y="2140"/>
                  <a:pt x="1517" y="1903"/>
                  <a:pt x="1573" y="1685"/>
                </a:cubicBezTo>
                <a:cubicBezTo>
                  <a:pt x="1843" y="1738"/>
                  <a:pt x="2115" y="1770"/>
                  <a:pt x="2388" y="1781"/>
                </a:cubicBezTo>
                <a:lnTo>
                  <a:pt x="2388" y="2388"/>
                </a:lnTo>
                <a:close/>
                <a:moveTo>
                  <a:pt x="2388" y="1355"/>
                </a:moveTo>
                <a:cubicBezTo>
                  <a:pt x="2160" y="1345"/>
                  <a:pt x="1933" y="1319"/>
                  <a:pt x="1707" y="1278"/>
                </a:cubicBezTo>
                <a:cubicBezTo>
                  <a:pt x="1875" y="874"/>
                  <a:pt x="2116" y="581"/>
                  <a:pt x="2388" y="479"/>
                </a:cubicBezTo>
                <a:lnTo>
                  <a:pt x="2388" y="1355"/>
                </a:lnTo>
                <a:close/>
                <a:moveTo>
                  <a:pt x="4503" y="1436"/>
                </a:moveTo>
                <a:cubicBezTo>
                  <a:pt x="4676" y="1718"/>
                  <a:pt x="4788" y="2041"/>
                  <a:pt x="4821" y="2388"/>
                </a:cubicBezTo>
                <a:lnTo>
                  <a:pt x="4158" y="2388"/>
                </a:lnTo>
                <a:cubicBezTo>
                  <a:pt x="4145" y="2109"/>
                  <a:pt x="4105" y="1839"/>
                  <a:pt x="4041" y="1587"/>
                </a:cubicBezTo>
                <a:cubicBezTo>
                  <a:pt x="4196" y="1543"/>
                  <a:pt x="4350" y="1493"/>
                  <a:pt x="4503" y="1436"/>
                </a:cubicBezTo>
                <a:close/>
                <a:moveTo>
                  <a:pt x="4233" y="1082"/>
                </a:moveTo>
                <a:cubicBezTo>
                  <a:pt x="4127" y="1119"/>
                  <a:pt x="4020" y="1152"/>
                  <a:pt x="3912" y="1181"/>
                </a:cubicBezTo>
                <a:cubicBezTo>
                  <a:pt x="3862" y="1052"/>
                  <a:pt x="3804" y="930"/>
                  <a:pt x="3740" y="817"/>
                </a:cubicBezTo>
                <a:cubicBezTo>
                  <a:pt x="3698" y="743"/>
                  <a:pt x="3653" y="674"/>
                  <a:pt x="3606" y="609"/>
                </a:cubicBezTo>
                <a:cubicBezTo>
                  <a:pt x="3843" y="729"/>
                  <a:pt x="4055" y="890"/>
                  <a:pt x="4233" y="1082"/>
                </a:cubicBezTo>
                <a:close/>
                <a:moveTo>
                  <a:pt x="2812" y="479"/>
                </a:moveTo>
                <a:cubicBezTo>
                  <a:pt x="3084" y="581"/>
                  <a:pt x="3325" y="874"/>
                  <a:pt x="3493" y="1278"/>
                </a:cubicBezTo>
                <a:cubicBezTo>
                  <a:pt x="3267" y="1319"/>
                  <a:pt x="3040" y="1345"/>
                  <a:pt x="2812" y="1355"/>
                </a:cubicBezTo>
                <a:lnTo>
                  <a:pt x="2812" y="479"/>
                </a:lnTo>
                <a:close/>
                <a:moveTo>
                  <a:pt x="2812" y="1781"/>
                </a:moveTo>
                <a:cubicBezTo>
                  <a:pt x="3085" y="1770"/>
                  <a:pt x="3357" y="1738"/>
                  <a:pt x="3627" y="1685"/>
                </a:cubicBezTo>
                <a:cubicBezTo>
                  <a:pt x="3683" y="1903"/>
                  <a:pt x="3719" y="2140"/>
                  <a:pt x="3733" y="2388"/>
                </a:cubicBezTo>
                <a:lnTo>
                  <a:pt x="2812" y="2388"/>
                </a:lnTo>
                <a:lnTo>
                  <a:pt x="2812" y="1781"/>
                </a:lnTo>
                <a:close/>
                <a:moveTo>
                  <a:pt x="2812" y="2812"/>
                </a:moveTo>
                <a:lnTo>
                  <a:pt x="3733" y="2812"/>
                </a:lnTo>
                <a:cubicBezTo>
                  <a:pt x="3719" y="3060"/>
                  <a:pt x="3683" y="3297"/>
                  <a:pt x="3627" y="3515"/>
                </a:cubicBezTo>
                <a:cubicBezTo>
                  <a:pt x="3357" y="3462"/>
                  <a:pt x="3085" y="3430"/>
                  <a:pt x="2812" y="3419"/>
                </a:cubicBezTo>
                <a:lnTo>
                  <a:pt x="2812" y="2812"/>
                </a:lnTo>
                <a:close/>
                <a:moveTo>
                  <a:pt x="2812" y="4721"/>
                </a:moveTo>
                <a:lnTo>
                  <a:pt x="2812" y="3845"/>
                </a:lnTo>
                <a:cubicBezTo>
                  <a:pt x="3040" y="3855"/>
                  <a:pt x="3267" y="3881"/>
                  <a:pt x="3493" y="3922"/>
                </a:cubicBezTo>
                <a:cubicBezTo>
                  <a:pt x="3325" y="4326"/>
                  <a:pt x="3084" y="4619"/>
                  <a:pt x="2812" y="4721"/>
                </a:cubicBezTo>
                <a:close/>
                <a:moveTo>
                  <a:pt x="3606" y="4591"/>
                </a:moveTo>
                <a:cubicBezTo>
                  <a:pt x="3653" y="4526"/>
                  <a:pt x="3698" y="4457"/>
                  <a:pt x="3740" y="4383"/>
                </a:cubicBezTo>
                <a:cubicBezTo>
                  <a:pt x="3804" y="4270"/>
                  <a:pt x="3862" y="4148"/>
                  <a:pt x="3912" y="4019"/>
                </a:cubicBezTo>
                <a:cubicBezTo>
                  <a:pt x="4020" y="4048"/>
                  <a:pt x="4127" y="4081"/>
                  <a:pt x="4233" y="4118"/>
                </a:cubicBezTo>
                <a:cubicBezTo>
                  <a:pt x="4055" y="4310"/>
                  <a:pt x="3843" y="4471"/>
                  <a:pt x="3606" y="4591"/>
                </a:cubicBezTo>
                <a:close/>
                <a:moveTo>
                  <a:pt x="4503" y="3764"/>
                </a:moveTo>
                <a:cubicBezTo>
                  <a:pt x="4350" y="3707"/>
                  <a:pt x="4196" y="3657"/>
                  <a:pt x="4041" y="3613"/>
                </a:cubicBezTo>
                <a:cubicBezTo>
                  <a:pt x="4105" y="3361"/>
                  <a:pt x="4145" y="3091"/>
                  <a:pt x="4158" y="2812"/>
                </a:cubicBezTo>
                <a:lnTo>
                  <a:pt x="4821" y="2812"/>
                </a:lnTo>
                <a:cubicBezTo>
                  <a:pt x="4788" y="3159"/>
                  <a:pt x="4676" y="3482"/>
                  <a:pt x="4503" y="3764"/>
                </a:cubicBezTo>
                <a:close/>
              </a:path>
            </a:pathLst>
          </a:custGeom>
          <a:solidFill>
            <a:srgbClr val="43B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0754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7E052ED-6BFE-A5B4-15B9-6660424D9EC6}"/>
              </a:ext>
            </a:extLst>
          </p:cNvPr>
          <p:cNvGrpSpPr/>
          <p:nvPr/>
        </p:nvGrpSpPr>
        <p:grpSpPr>
          <a:xfrm>
            <a:off x="1560375" y="1472097"/>
            <a:ext cx="455893" cy="455892"/>
            <a:chOff x="3383886" y="1229521"/>
            <a:chExt cx="1283253" cy="1283252"/>
          </a:xfrm>
        </p:grpSpPr>
        <p:sp>
          <p:nvSpPr>
            <p:cNvPr id="5" name="i$ľide">
              <a:hlinkClick r:id="" action="ppaction://noaction"/>
              <a:extLst>
                <a:ext uri="{FF2B5EF4-FFF2-40B4-BE49-F238E27FC236}">
                  <a16:creationId xmlns:a16="http://schemas.microsoft.com/office/drawing/2014/main" id="{F85DD7D7-204E-B8F9-5891-CA8D52AEAC43}"/>
                </a:ext>
              </a:extLst>
            </p:cNvPr>
            <p:cNvSpPr/>
            <p:nvPr/>
          </p:nvSpPr>
          <p:spPr>
            <a:xfrm>
              <a:off x="3383886" y="1229521"/>
              <a:ext cx="1283253" cy="1283252"/>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grpSp>
          <p:nvGrpSpPr>
            <p:cNvPr id="6" name="Group 166">
              <a:extLst>
                <a:ext uri="{FF2B5EF4-FFF2-40B4-BE49-F238E27FC236}">
                  <a16:creationId xmlns:a16="http://schemas.microsoft.com/office/drawing/2014/main" id="{4C4BA71C-C336-BB38-D50F-689382BA48C5}"/>
                </a:ext>
              </a:extLst>
            </p:cNvPr>
            <p:cNvGrpSpPr/>
            <p:nvPr/>
          </p:nvGrpSpPr>
          <p:grpSpPr>
            <a:xfrm>
              <a:off x="3701532" y="1547167"/>
              <a:ext cx="647961" cy="647961"/>
              <a:chOff x="3036888" y="1211263"/>
              <a:chExt cx="355600" cy="360363"/>
            </a:xfrm>
            <a:solidFill>
              <a:schemeClr val="bg1"/>
            </a:solidFill>
          </p:grpSpPr>
          <p:sp>
            <p:nvSpPr>
              <p:cNvPr id="7" name="Freeform 23">
                <a:extLst>
                  <a:ext uri="{FF2B5EF4-FFF2-40B4-BE49-F238E27FC236}">
                    <a16:creationId xmlns:a16="http://schemas.microsoft.com/office/drawing/2014/main" id="{335C9D53-1E0D-8A88-9BA3-9F23BDC56686}"/>
                  </a:ext>
                </a:extLst>
              </p:cNvPr>
              <p:cNvSpPr>
                <a:spLocks noEditPoints="1"/>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9" name="Freeform 24">
                <a:extLst>
                  <a:ext uri="{FF2B5EF4-FFF2-40B4-BE49-F238E27FC236}">
                    <a16:creationId xmlns:a16="http://schemas.microsoft.com/office/drawing/2014/main" id="{EA72BC19-5A4C-6533-FD95-10437635F4E8}"/>
                  </a:ext>
                </a:extLst>
              </p:cNvPr>
              <p:cNvSpPr>
                <a:spLocks noEditPoints="1"/>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10" name="Freeform 25">
                <a:extLst>
                  <a:ext uri="{FF2B5EF4-FFF2-40B4-BE49-F238E27FC236}">
                    <a16:creationId xmlns:a16="http://schemas.microsoft.com/office/drawing/2014/main" id="{DB728499-CF78-CD27-F2B1-0C8B80C96CD9}"/>
                  </a:ext>
                </a:extLst>
              </p:cNvPr>
              <p:cNvSpPr>
                <a:spLocks noEditPoints="1"/>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11" name="Freeform 26">
                <a:extLst>
                  <a:ext uri="{FF2B5EF4-FFF2-40B4-BE49-F238E27FC236}">
                    <a16:creationId xmlns:a16="http://schemas.microsoft.com/office/drawing/2014/main" id="{7A277B30-D965-EAFA-4460-2C3A508D345D}"/>
                  </a:ext>
                </a:extLst>
              </p:cNvPr>
              <p:cNvSpPr>
                <a:spLocks noEditPoints="1"/>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12" name="Freeform 27">
                <a:extLst>
                  <a:ext uri="{FF2B5EF4-FFF2-40B4-BE49-F238E27FC236}">
                    <a16:creationId xmlns:a16="http://schemas.microsoft.com/office/drawing/2014/main" id="{9402390E-7D93-56C5-AF1A-E8920403B1B2}"/>
                  </a:ext>
                </a:extLst>
              </p:cNvPr>
              <p:cNvSpPr>
                <a:spLocks noEditPoints="1"/>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22" name="Freeform 28">
                <a:extLst>
                  <a:ext uri="{FF2B5EF4-FFF2-40B4-BE49-F238E27FC236}">
                    <a16:creationId xmlns:a16="http://schemas.microsoft.com/office/drawing/2014/main" id="{14872CB2-1698-9367-3176-5319B8D3CE21}"/>
                  </a:ext>
                </a:extLst>
              </p:cNvPr>
              <p:cNvSpPr>
                <a:spLocks noEditPoints="1"/>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0" name="Freeform 29">
                <a:extLst>
                  <a:ext uri="{FF2B5EF4-FFF2-40B4-BE49-F238E27FC236}">
                    <a16:creationId xmlns:a16="http://schemas.microsoft.com/office/drawing/2014/main" id="{98676F67-64CC-A056-C4C3-65FC897962F4}"/>
                  </a:ext>
                </a:extLst>
              </p:cNvPr>
              <p:cNvSpPr>
                <a:spLocks noEditPoints="1"/>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1" name="Freeform 30">
                <a:extLst>
                  <a:ext uri="{FF2B5EF4-FFF2-40B4-BE49-F238E27FC236}">
                    <a16:creationId xmlns:a16="http://schemas.microsoft.com/office/drawing/2014/main" id="{BD9021DB-EFC8-4C92-D423-84BB3AF9538B}"/>
                  </a:ext>
                </a:extLst>
              </p:cNvPr>
              <p:cNvSpPr>
                <a:spLocks noEditPoints="1"/>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2" name="Freeform 31">
                <a:extLst>
                  <a:ext uri="{FF2B5EF4-FFF2-40B4-BE49-F238E27FC236}">
                    <a16:creationId xmlns:a16="http://schemas.microsoft.com/office/drawing/2014/main" id="{C2EDE591-92C5-944C-A471-3529E74D05F5}"/>
                  </a:ext>
                </a:extLst>
              </p:cNvPr>
              <p:cNvSpPr>
                <a:spLocks noEditPoints="1"/>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3" name="Freeform 32">
                <a:extLst>
                  <a:ext uri="{FF2B5EF4-FFF2-40B4-BE49-F238E27FC236}">
                    <a16:creationId xmlns:a16="http://schemas.microsoft.com/office/drawing/2014/main" id="{012360BF-82A2-D320-A3E2-4D8054CFFF8E}"/>
                  </a:ext>
                </a:extLst>
              </p:cNvPr>
              <p:cNvSpPr>
                <a:spLocks noEditPoints="1"/>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7" name="Freeform 33">
                <a:extLst>
                  <a:ext uri="{FF2B5EF4-FFF2-40B4-BE49-F238E27FC236}">
                    <a16:creationId xmlns:a16="http://schemas.microsoft.com/office/drawing/2014/main" id="{3D4A511E-B17B-6C96-D947-573A51C554F8}"/>
                  </a:ext>
                </a:extLst>
              </p:cNvPr>
              <p:cNvSpPr>
                <a:spLocks noEditPoints="1"/>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8" name="Freeform 34">
                <a:extLst>
                  <a:ext uri="{FF2B5EF4-FFF2-40B4-BE49-F238E27FC236}">
                    <a16:creationId xmlns:a16="http://schemas.microsoft.com/office/drawing/2014/main" id="{5555ADBD-FC60-230A-CA78-1EAFB530C39B}"/>
                  </a:ext>
                </a:extLst>
              </p:cNvPr>
              <p:cNvSpPr>
                <a:spLocks noEditPoints="1"/>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sp>
            <p:nvSpPr>
              <p:cNvPr id="39" name="Freeform 35">
                <a:extLst>
                  <a:ext uri="{FF2B5EF4-FFF2-40B4-BE49-F238E27FC236}">
                    <a16:creationId xmlns:a16="http://schemas.microsoft.com/office/drawing/2014/main" id="{1B9CFD44-C872-3BAB-268A-9E52EFB1D79F}"/>
                  </a:ext>
                </a:extLst>
              </p:cNvPr>
              <p:cNvSpPr>
                <a:spLocks noEditPoints="1"/>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9525">
                <a:noFill/>
                <a:round/>
              </a:ln>
            </p:spPr>
            <p:txBody>
              <a:bodyPr/>
              <a:lstStyle/>
              <a:p>
                <a:pPr defTabSz="316520">
                  <a:defRPr/>
                </a:pPr>
                <a:endParaRPr lang="en-US" sz="900" dirty="0">
                  <a:solidFill>
                    <a:srgbClr val="000000"/>
                  </a:solidFill>
                  <a:latin typeface="Calibri" panose="020F0502020204030204"/>
                </a:endParaRPr>
              </a:p>
            </p:txBody>
          </p:sp>
        </p:grpSp>
      </p:grpSp>
      <p:sp>
        <p:nvSpPr>
          <p:cNvPr id="102" name="iṩļïďè">
            <a:hlinkClick r:id="" action="ppaction://noaction"/>
            <a:extLst>
              <a:ext uri="{FF2B5EF4-FFF2-40B4-BE49-F238E27FC236}">
                <a16:creationId xmlns:a16="http://schemas.microsoft.com/office/drawing/2014/main" id="{41B4F971-3E3E-5723-4B2D-69669EE35ADB}"/>
              </a:ext>
            </a:extLst>
          </p:cNvPr>
          <p:cNvSpPr/>
          <p:nvPr/>
        </p:nvSpPr>
        <p:spPr>
          <a:xfrm>
            <a:off x="2166948" y="1492576"/>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行业数据</a:t>
            </a:r>
          </a:p>
        </p:txBody>
      </p:sp>
      <p:cxnSp>
        <p:nvCxnSpPr>
          <p:cNvPr id="104" name="直接连接符 103">
            <a:extLst>
              <a:ext uri="{FF2B5EF4-FFF2-40B4-BE49-F238E27FC236}">
                <a16:creationId xmlns:a16="http://schemas.microsoft.com/office/drawing/2014/main" id="{4FB4422E-0436-4E9F-5212-667407B6B2A0}"/>
              </a:ext>
            </a:extLst>
          </p:cNvPr>
          <p:cNvCxnSpPr/>
          <p:nvPr/>
        </p:nvCxnSpPr>
        <p:spPr>
          <a:xfrm>
            <a:off x="1560375" y="2037143"/>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58FE0920-B180-15B4-B76D-59A2267CFFC2}"/>
              </a:ext>
            </a:extLst>
          </p:cNvPr>
          <p:cNvGrpSpPr/>
          <p:nvPr/>
        </p:nvGrpSpPr>
        <p:grpSpPr>
          <a:xfrm>
            <a:off x="6532480" y="1488431"/>
            <a:ext cx="455892" cy="455892"/>
            <a:chOff x="10086259" y="1229522"/>
            <a:chExt cx="1283250" cy="1283250"/>
          </a:xfrm>
        </p:grpSpPr>
        <p:sp>
          <p:nvSpPr>
            <p:cNvPr id="41" name="íslïḍé">
              <a:hlinkClick r:id="" action="ppaction://noaction"/>
              <a:extLst>
                <a:ext uri="{FF2B5EF4-FFF2-40B4-BE49-F238E27FC236}">
                  <a16:creationId xmlns:a16="http://schemas.microsoft.com/office/drawing/2014/main" id="{A9404673-1987-6DE9-C758-948C7E83C6E9}"/>
                </a:ext>
              </a:extLst>
            </p:cNvPr>
            <p:cNvSpPr/>
            <p:nvPr/>
          </p:nvSpPr>
          <p:spPr>
            <a:xfrm>
              <a:off x="10086259" y="1229522"/>
              <a:ext cx="1283250" cy="1283250"/>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sp>
          <p:nvSpPr>
            <p:cNvPr id="42" name="Freeform 143">
              <a:extLst>
                <a:ext uri="{FF2B5EF4-FFF2-40B4-BE49-F238E27FC236}">
                  <a16:creationId xmlns:a16="http://schemas.microsoft.com/office/drawing/2014/main" id="{34044693-A715-713B-6DDA-ABAF3B63B01A}"/>
                </a:ext>
              </a:extLst>
            </p:cNvPr>
            <p:cNvSpPr/>
            <p:nvPr/>
          </p:nvSpPr>
          <p:spPr>
            <a:xfrm>
              <a:off x="10357534" y="1553356"/>
              <a:ext cx="740700" cy="635583"/>
            </a:xfrm>
            <a:custGeom>
              <a:avLst/>
              <a:gdLst/>
              <a:ahLst/>
              <a:cxnLst>
                <a:cxn ang="0">
                  <a:pos x="wd2" y="hd2"/>
                </a:cxn>
                <a:cxn ang="5400000">
                  <a:pos x="wd2" y="hd2"/>
                </a:cxn>
                <a:cxn ang="10800000">
                  <a:pos x="wd2" y="hd2"/>
                </a:cxn>
                <a:cxn ang="16200000">
                  <a:pos x="wd2" y="hd2"/>
                </a:cxn>
              </a:cxnLst>
              <a:rect l="0" t="0" r="r" b="b"/>
              <a:pathLst>
                <a:path w="21600" h="21600" extrusionOk="0">
                  <a:moveTo>
                    <a:pt x="21600" y="10604"/>
                  </a:moveTo>
                  <a:cubicBezTo>
                    <a:pt x="21600" y="9622"/>
                    <a:pt x="21262" y="8836"/>
                    <a:pt x="20587" y="8247"/>
                  </a:cubicBezTo>
                  <a:cubicBezTo>
                    <a:pt x="21262" y="7658"/>
                    <a:pt x="21600" y="6676"/>
                    <a:pt x="21600" y="5695"/>
                  </a:cubicBezTo>
                  <a:cubicBezTo>
                    <a:pt x="21600" y="4516"/>
                    <a:pt x="21094" y="3338"/>
                    <a:pt x="20419" y="2945"/>
                  </a:cubicBezTo>
                  <a:cubicBezTo>
                    <a:pt x="10800" y="0"/>
                    <a:pt x="10800" y="0"/>
                    <a:pt x="10800" y="0"/>
                  </a:cubicBezTo>
                  <a:cubicBezTo>
                    <a:pt x="0" y="3338"/>
                    <a:pt x="0" y="3338"/>
                    <a:pt x="0" y="3338"/>
                  </a:cubicBezTo>
                  <a:cubicBezTo>
                    <a:pt x="0" y="3338"/>
                    <a:pt x="0" y="3338"/>
                    <a:pt x="0" y="3338"/>
                  </a:cubicBezTo>
                  <a:cubicBezTo>
                    <a:pt x="10800" y="6676"/>
                    <a:pt x="10800" y="6676"/>
                    <a:pt x="10800" y="6676"/>
                  </a:cubicBezTo>
                  <a:cubicBezTo>
                    <a:pt x="10800" y="6676"/>
                    <a:pt x="10800" y="6676"/>
                    <a:pt x="10800" y="6676"/>
                  </a:cubicBezTo>
                  <a:cubicBezTo>
                    <a:pt x="10800" y="6676"/>
                    <a:pt x="10800" y="6676"/>
                    <a:pt x="10800" y="6676"/>
                  </a:cubicBezTo>
                  <a:cubicBezTo>
                    <a:pt x="10800" y="6676"/>
                    <a:pt x="10800" y="6676"/>
                    <a:pt x="10800" y="6676"/>
                  </a:cubicBezTo>
                  <a:cubicBezTo>
                    <a:pt x="10800" y="6676"/>
                    <a:pt x="10800" y="6676"/>
                    <a:pt x="10800" y="6676"/>
                  </a:cubicBezTo>
                  <a:cubicBezTo>
                    <a:pt x="18394" y="4320"/>
                    <a:pt x="18394" y="4320"/>
                    <a:pt x="18394" y="4320"/>
                  </a:cubicBezTo>
                  <a:cubicBezTo>
                    <a:pt x="18562" y="4320"/>
                    <a:pt x="18562" y="4320"/>
                    <a:pt x="18731" y="4320"/>
                  </a:cubicBezTo>
                  <a:cubicBezTo>
                    <a:pt x="19406" y="4320"/>
                    <a:pt x="19912" y="4909"/>
                    <a:pt x="19912" y="5695"/>
                  </a:cubicBezTo>
                  <a:cubicBezTo>
                    <a:pt x="19912" y="6480"/>
                    <a:pt x="19575" y="6873"/>
                    <a:pt x="19069" y="7069"/>
                  </a:cubicBezTo>
                  <a:cubicBezTo>
                    <a:pt x="10800" y="9622"/>
                    <a:pt x="10800" y="9622"/>
                    <a:pt x="10800" y="9622"/>
                  </a:cubicBezTo>
                  <a:cubicBezTo>
                    <a:pt x="0" y="6284"/>
                    <a:pt x="0" y="6284"/>
                    <a:pt x="0" y="6284"/>
                  </a:cubicBezTo>
                  <a:cubicBezTo>
                    <a:pt x="0" y="8247"/>
                    <a:pt x="0" y="8247"/>
                    <a:pt x="0" y="8247"/>
                  </a:cubicBezTo>
                  <a:cubicBezTo>
                    <a:pt x="10800" y="11585"/>
                    <a:pt x="10800" y="11585"/>
                    <a:pt x="10800" y="11585"/>
                  </a:cubicBezTo>
                  <a:cubicBezTo>
                    <a:pt x="10800" y="11585"/>
                    <a:pt x="10800" y="11585"/>
                    <a:pt x="10800" y="11585"/>
                  </a:cubicBezTo>
                  <a:cubicBezTo>
                    <a:pt x="10800" y="11585"/>
                    <a:pt x="10800" y="11585"/>
                    <a:pt x="10800" y="11585"/>
                  </a:cubicBezTo>
                  <a:cubicBezTo>
                    <a:pt x="10800" y="11585"/>
                    <a:pt x="10800" y="11585"/>
                    <a:pt x="10800" y="11585"/>
                  </a:cubicBezTo>
                  <a:cubicBezTo>
                    <a:pt x="10800" y="11585"/>
                    <a:pt x="10800" y="11585"/>
                    <a:pt x="10800" y="11585"/>
                  </a:cubicBezTo>
                  <a:cubicBezTo>
                    <a:pt x="18394" y="9229"/>
                    <a:pt x="18394" y="9229"/>
                    <a:pt x="18394" y="9229"/>
                  </a:cubicBezTo>
                  <a:cubicBezTo>
                    <a:pt x="18394" y="9229"/>
                    <a:pt x="18394" y="9229"/>
                    <a:pt x="18394" y="9229"/>
                  </a:cubicBezTo>
                  <a:cubicBezTo>
                    <a:pt x="18562" y="9229"/>
                    <a:pt x="18562" y="9229"/>
                    <a:pt x="18731" y="9229"/>
                  </a:cubicBezTo>
                  <a:cubicBezTo>
                    <a:pt x="19406" y="9229"/>
                    <a:pt x="19912" y="9818"/>
                    <a:pt x="19912" y="10604"/>
                  </a:cubicBezTo>
                  <a:cubicBezTo>
                    <a:pt x="19912" y="11389"/>
                    <a:pt x="19575" y="11978"/>
                    <a:pt x="19069" y="11978"/>
                  </a:cubicBezTo>
                  <a:cubicBezTo>
                    <a:pt x="10800" y="14727"/>
                    <a:pt x="10800" y="14727"/>
                    <a:pt x="10800" y="14727"/>
                  </a:cubicBezTo>
                  <a:cubicBezTo>
                    <a:pt x="0" y="11193"/>
                    <a:pt x="0" y="11193"/>
                    <a:pt x="0" y="11193"/>
                  </a:cubicBezTo>
                  <a:cubicBezTo>
                    <a:pt x="0" y="13353"/>
                    <a:pt x="0" y="13353"/>
                    <a:pt x="0" y="13353"/>
                  </a:cubicBezTo>
                  <a:cubicBezTo>
                    <a:pt x="10800" y="16691"/>
                    <a:pt x="10800" y="16691"/>
                    <a:pt x="10800" y="16691"/>
                  </a:cubicBezTo>
                  <a:cubicBezTo>
                    <a:pt x="10800" y="16691"/>
                    <a:pt x="10800" y="16691"/>
                    <a:pt x="10800" y="16691"/>
                  </a:cubicBezTo>
                  <a:cubicBezTo>
                    <a:pt x="10800" y="16691"/>
                    <a:pt x="10800" y="16691"/>
                    <a:pt x="10800" y="16691"/>
                  </a:cubicBezTo>
                  <a:cubicBezTo>
                    <a:pt x="10800" y="16691"/>
                    <a:pt x="10800" y="16691"/>
                    <a:pt x="10800" y="16691"/>
                  </a:cubicBezTo>
                  <a:cubicBezTo>
                    <a:pt x="10800" y="16691"/>
                    <a:pt x="10800" y="16691"/>
                    <a:pt x="10800" y="16691"/>
                  </a:cubicBezTo>
                  <a:cubicBezTo>
                    <a:pt x="18394" y="14335"/>
                    <a:pt x="18394" y="14335"/>
                    <a:pt x="18394" y="14335"/>
                  </a:cubicBezTo>
                  <a:cubicBezTo>
                    <a:pt x="18394" y="14335"/>
                    <a:pt x="18394" y="14335"/>
                    <a:pt x="18394" y="14335"/>
                  </a:cubicBezTo>
                  <a:cubicBezTo>
                    <a:pt x="18562" y="14335"/>
                    <a:pt x="18562" y="14335"/>
                    <a:pt x="18731" y="14335"/>
                  </a:cubicBezTo>
                  <a:cubicBezTo>
                    <a:pt x="19406" y="14335"/>
                    <a:pt x="19912" y="14924"/>
                    <a:pt x="19912" y="15709"/>
                  </a:cubicBezTo>
                  <a:cubicBezTo>
                    <a:pt x="19912" y="16298"/>
                    <a:pt x="19575" y="16887"/>
                    <a:pt x="19069" y="17084"/>
                  </a:cubicBezTo>
                  <a:cubicBezTo>
                    <a:pt x="10800" y="19636"/>
                    <a:pt x="10800" y="19636"/>
                    <a:pt x="10800" y="19636"/>
                  </a:cubicBezTo>
                  <a:cubicBezTo>
                    <a:pt x="0" y="16298"/>
                    <a:pt x="0" y="16298"/>
                    <a:pt x="0" y="16298"/>
                  </a:cubicBezTo>
                  <a:cubicBezTo>
                    <a:pt x="0" y="18262"/>
                    <a:pt x="0" y="18262"/>
                    <a:pt x="0" y="18262"/>
                  </a:cubicBezTo>
                  <a:cubicBezTo>
                    <a:pt x="10800" y="21600"/>
                    <a:pt x="10800" y="21600"/>
                    <a:pt x="10800" y="21600"/>
                  </a:cubicBezTo>
                  <a:cubicBezTo>
                    <a:pt x="10800" y="21600"/>
                    <a:pt x="10800" y="21600"/>
                    <a:pt x="10800" y="21600"/>
                  </a:cubicBezTo>
                  <a:cubicBezTo>
                    <a:pt x="10800" y="21600"/>
                    <a:pt x="10800" y="21600"/>
                    <a:pt x="10800" y="21600"/>
                  </a:cubicBezTo>
                  <a:cubicBezTo>
                    <a:pt x="10800" y="21600"/>
                    <a:pt x="10800" y="21600"/>
                    <a:pt x="10800" y="21600"/>
                  </a:cubicBezTo>
                  <a:cubicBezTo>
                    <a:pt x="10800" y="21600"/>
                    <a:pt x="10800" y="21600"/>
                    <a:pt x="10800" y="21600"/>
                  </a:cubicBezTo>
                  <a:cubicBezTo>
                    <a:pt x="19406" y="18851"/>
                    <a:pt x="19406" y="18851"/>
                    <a:pt x="19406" y="18851"/>
                  </a:cubicBezTo>
                  <a:cubicBezTo>
                    <a:pt x="19406" y="18851"/>
                    <a:pt x="19406" y="18851"/>
                    <a:pt x="19406" y="18851"/>
                  </a:cubicBezTo>
                  <a:cubicBezTo>
                    <a:pt x="20587" y="18655"/>
                    <a:pt x="21600" y="17280"/>
                    <a:pt x="21600" y="15709"/>
                  </a:cubicBezTo>
                  <a:cubicBezTo>
                    <a:pt x="21600" y="14727"/>
                    <a:pt x="21262" y="13745"/>
                    <a:pt x="20587" y="13156"/>
                  </a:cubicBezTo>
                  <a:cubicBezTo>
                    <a:pt x="21262" y="12567"/>
                    <a:pt x="21600" y="11585"/>
                    <a:pt x="21600" y="10604"/>
                  </a:cubicBezTo>
                  <a:close/>
                  <a:moveTo>
                    <a:pt x="10800" y="4713"/>
                  </a:moveTo>
                  <a:cubicBezTo>
                    <a:pt x="7763" y="3731"/>
                    <a:pt x="7763" y="3731"/>
                    <a:pt x="7763" y="3731"/>
                  </a:cubicBezTo>
                  <a:cubicBezTo>
                    <a:pt x="12150" y="2356"/>
                    <a:pt x="12150" y="2356"/>
                    <a:pt x="12150" y="2356"/>
                  </a:cubicBezTo>
                  <a:cubicBezTo>
                    <a:pt x="15187" y="3338"/>
                    <a:pt x="15187" y="3338"/>
                    <a:pt x="15187" y="3338"/>
                  </a:cubicBezTo>
                  <a:lnTo>
                    <a:pt x="10800" y="4713"/>
                  </a:lnTo>
                  <a:close/>
                </a:path>
              </a:pathLst>
            </a:custGeom>
            <a:solidFill>
              <a:srgbClr val="FFFFFF"/>
            </a:solidFill>
            <a:ln w="12700" cap="flat">
              <a:noFill/>
              <a:miter lim="400000"/>
            </a:ln>
            <a:effectLst/>
          </p:spPr>
          <p:txBody>
            <a:bodyPr wrap="square" lIns="63300" tIns="63300" rIns="63300" bIns="63300" numCol="1" anchor="t">
              <a:noAutofit/>
            </a:bodyPr>
            <a:lstStyle/>
            <a:p>
              <a:pPr defTabSz="1266078" hangingPunct="0">
                <a:defRPr/>
              </a:pPr>
              <a:endParaRPr sz="2492" kern="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06" name="直接连接符 105">
            <a:extLst>
              <a:ext uri="{FF2B5EF4-FFF2-40B4-BE49-F238E27FC236}">
                <a16:creationId xmlns:a16="http://schemas.microsoft.com/office/drawing/2014/main" id="{C920BAEB-DABB-D833-59AD-5A17AE444565}"/>
              </a:ext>
            </a:extLst>
          </p:cNvPr>
          <p:cNvCxnSpPr/>
          <p:nvPr/>
        </p:nvCxnSpPr>
        <p:spPr>
          <a:xfrm>
            <a:off x="6532134" y="2053478"/>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sp>
        <p:nvSpPr>
          <p:cNvPr id="115" name="iṩļïďè">
            <a:hlinkClick r:id="" action="ppaction://noaction"/>
            <a:extLst>
              <a:ext uri="{FF2B5EF4-FFF2-40B4-BE49-F238E27FC236}">
                <a16:creationId xmlns:a16="http://schemas.microsoft.com/office/drawing/2014/main" id="{084BC9A8-5596-A7F6-3A88-88E3BA2167A8}"/>
              </a:ext>
            </a:extLst>
          </p:cNvPr>
          <p:cNvSpPr/>
          <p:nvPr/>
        </p:nvSpPr>
        <p:spPr>
          <a:xfrm>
            <a:off x="7120153" y="1508911"/>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政策法规</a:t>
            </a:r>
          </a:p>
        </p:txBody>
      </p:sp>
      <p:sp>
        <p:nvSpPr>
          <p:cNvPr id="4" name="文本框 3">
            <a:extLst>
              <a:ext uri="{FF2B5EF4-FFF2-40B4-BE49-F238E27FC236}">
                <a16:creationId xmlns:a16="http://schemas.microsoft.com/office/drawing/2014/main" id="{BF5C2318-D3F7-FE37-58B8-A7BCDE665B8C}"/>
              </a:ext>
            </a:extLst>
          </p:cNvPr>
          <p:cNvSpPr txBox="1"/>
          <p:nvPr/>
        </p:nvSpPr>
        <p:spPr>
          <a:xfrm>
            <a:off x="705653" y="630117"/>
            <a:ext cx="7483497"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目录 </a:t>
            </a:r>
            <a:r>
              <a:rPr lang="en-US" altLang="zh-CN" sz="2800" b="1" dirty="0">
                <a:latin typeface="微软雅黑" panose="020B0503020204020204" pitchFamily="34" charset="-122"/>
                <a:ea typeface="微软雅黑" panose="020B0503020204020204" pitchFamily="34" charset="-122"/>
              </a:rPr>
              <a:t>CONTENTS</a:t>
            </a:r>
          </a:p>
        </p:txBody>
      </p:sp>
      <p:sp>
        <p:nvSpPr>
          <p:cNvPr id="8" name="矩形 7">
            <a:extLst>
              <a:ext uri="{FF2B5EF4-FFF2-40B4-BE49-F238E27FC236}">
                <a16:creationId xmlns:a16="http://schemas.microsoft.com/office/drawing/2014/main" id="{993B59A5-B1C2-E15D-5852-54C2D9BB088F}"/>
              </a:ext>
            </a:extLst>
          </p:cNvPr>
          <p:cNvSpPr/>
          <p:nvPr/>
        </p:nvSpPr>
        <p:spPr>
          <a:xfrm>
            <a:off x="547821" y="742213"/>
            <a:ext cx="157832" cy="29602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F1F27"/>
              </a:solidFill>
            </a:endParaRPr>
          </a:p>
        </p:txBody>
      </p:sp>
      <p:sp>
        <p:nvSpPr>
          <p:cNvPr id="2" name="î$ļídé">
            <a:hlinkClick r:id="" action="ppaction://noaction"/>
            <a:extLst>
              <a:ext uri="{FF2B5EF4-FFF2-40B4-BE49-F238E27FC236}">
                <a16:creationId xmlns:a16="http://schemas.microsoft.com/office/drawing/2014/main" id="{C2ACA793-FCC8-2CEE-25C8-16CA9C36412A}"/>
              </a:ext>
            </a:extLst>
          </p:cNvPr>
          <p:cNvSpPr/>
          <p:nvPr/>
        </p:nvSpPr>
        <p:spPr>
          <a:xfrm>
            <a:off x="1484926" y="2160315"/>
            <a:ext cx="4202512" cy="727699"/>
          </a:xfrm>
          <a:prstGeom prst="rect">
            <a:avLst/>
          </a:prstGeom>
        </p:spPr>
        <p:txBody>
          <a:bodyPr wrap="square" lIns="63301" tIns="31650" rIns="63301" bIns="31650">
            <a:noAutofit/>
          </a:bodyPr>
          <a:lstStyle/>
          <a:p>
            <a:pPr marL="171450" indent="-171450">
              <a:buFont typeface="Arial" panose="020B0604020202020204" pitchFamily="34" charset="0"/>
              <a:buChar char="•"/>
            </a:pPr>
            <a:r>
              <a:rPr lang="zh-CN" altLang="en-US" sz="1000" b="1" dirty="0">
                <a:solidFill>
                  <a:schemeClr val="accent3">
                    <a:lumMod val="75000"/>
                  </a:schemeClr>
                </a:solidFill>
                <a:latin typeface="微软雅黑" panose="020B0503020204020204" pitchFamily="34" charset="-122"/>
                <a:ea typeface="微软雅黑" panose="020B0503020204020204" pitchFamily="34" charset="-122"/>
              </a:rPr>
              <a:t>市场：</a:t>
            </a:r>
            <a:r>
              <a:rPr lang="zh-CN" altLang="en-US" sz="1000" dirty="0">
                <a:latin typeface="微软雅黑" panose="020B0503020204020204" pitchFamily="34" charset="-122"/>
                <a:ea typeface="微软雅黑" panose="020B0503020204020204" pitchFamily="34" charset="-122"/>
              </a:rPr>
              <a:t>新能源商用车销量一览</a:t>
            </a:r>
          </a:p>
          <a:p>
            <a:pPr marL="171450" indent="-171450">
              <a:buFont typeface="Arial" panose="020B0604020202020204" pitchFamily="34" charset="0"/>
              <a:buChar char="•"/>
            </a:pPr>
            <a:endParaRPr lang="zh-CN" altLang="en-US" sz="1000" dirty="0">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AE08ADDD-1796-4418-DECF-D107E595EC51}"/>
              </a:ext>
            </a:extLst>
          </p:cNvPr>
          <p:cNvGrpSpPr/>
          <p:nvPr/>
        </p:nvGrpSpPr>
        <p:grpSpPr>
          <a:xfrm>
            <a:off x="6532134" y="4269219"/>
            <a:ext cx="4246668" cy="2392375"/>
            <a:chOff x="6456683" y="3952697"/>
            <a:chExt cx="4246668" cy="2392375"/>
          </a:xfrm>
        </p:grpSpPr>
        <p:sp>
          <p:nvSpPr>
            <p:cNvPr id="98" name="ïšḻïďe">
              <a:hlinkClick r:id="" action="ppaction://noaction"/>
              <a:extLst>
                <a:ext uri="{FF2B5EF4-FFF2-40B4-BE49-F238E27FC236}">
                  <a16:creationId xmlns:a16="http://schemas.microsoft.com/office/drawing/2014/main" id="{4887C736-D943-0ACD-5A2E-EB38786A31BA}"/>
                </a:ext>
              </a:extLst>
            </p:cNvPr>
            <p:cNvSpPr/>
            <p:nvPr/>
          </p:nvSpPr>
          <p:spPr>
            <a:xfrm>
              <a:off x="6576289" y="3952697"/>
              <a:ext cx="456585" cy="456582"/>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cxnSp>
          <p:nvCxnSpPr>
            <p:cNvPr id="114" name="直接连接符 113">
              <a:extLst>
                <a:ext uri="{FF2B5EF4-FFF2-40B4-BE49-F238E27FC236}">
                  <a16:creationId xmlns:a16="http://schemas.microsoft.com/office/drawing/2014/main" id="{1698CE90-CFC1-091C-BF9D-434F9E8F302A}"/>
                </a:ext>
              </a:extLst>
            </p:cNvPr>
            <p:cNvCxnSpPr/>
            <p:nvPr/>
          </p:nvCxnSpPr>
          <p:spPr>
            <a:xfrm>
              <a:off x="6576289" y="4526350"/>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sp>
          <p:nvSpPr>
            <p:cNvPr id="119" name="iṩļïďè">
              <a:hlinkClick r:id="" action="ppaction://noaction"/>
              <a:extLst>
                <a:ext uri="{FF2B5EF4-FFF2-40B4-BE49-F238E27FC236}">
                  <a16:creationId xmlns:a16="http://schemas.microsoft.com/office/drawing/2014/main" id="{29BD318B-C00D-C307-70C9-7A55C0CFF096}"/>
                </a:ext>
              </a:extLst>
            </p:cNvPr>
            <p:cNvSpPr/>
            <p:nvPr/>
          </p:nvSpPr>
          <p:spPr>
            <a:xfrm>
              <a:off x="7164308" y="3980847"/>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供应链</a:t>
              </a:r>
            </a:p>
          </p:txBody>
        </p:sp>
        <p:sp>
          <p:nvSpPr>
            <p:cNvPr id="15" name="battery_325933">
              <a:extLst>
                <a:ext uri="{FF2B5EF4-FFF2-40B4-BE49-F238E27FC236}">
                  <a16:creationId xmlns:a16="http://schemas.microsoft.com/office/drawing/2014/main" id="{91A19324-8965-DDA2-0179-BBAE68AF9043}"/>
                </a:ext>
              </a:extLst>
            </p:cNvPr>
            <p:cNvSpPr/>
            <p:nvPr/>
          </p:nvSpPr>
          <p:spPr>
            <a:xfrm>
              <a:off x="6688002" y="4072404"/>
              <a:ext cx="237211" cy="202033"/>
            </a:xfrm>
            <a:custGeom>
              <a:avLst/>
              <a:gdLst>
                <a:gd name="connsiteX0" fmla="*/ 357446 w 607639"/>
                <a:gd name="connsiteY0" fmla="*/ 330078 h 517527"/>
                <a:gd name="connsiteX1" fmla="*/ 357446 w 607639"/>
                <a:gd name="connsiteY1" fmla="*/ 383673 h 517527"/>
                <a:gd name="connsiteX2" fmla="*/ 500391 w 607639"/>
                <a:gd name="connsiteY2" fmla="*/ 383673 h 517527"/>
                <a:gd name="connsiteX3" fmla="*/ 500391 w 607639"/>
                <a:gd name="connsiteY3" fmla="*/ 330078 h 517527"/>
                <a:gd name="connsiteX4" fmla="*/ 151930 w 607639"/>
                <a:gd name="connsiteY4" fmla="*/ 285549 h 517527"/>
                <a:gd name="connsiteX5" fmla="*/ 151930 w 607639"/>
                <a:gd name="connsiteY5" fmla="*/ 330078 h 517527"/>
                <a:gd name="connsiteX6" fmla="*/ 107249 w 607639"/>
                <a:gd name="connsiteY6" fmla="*/ 330078 h 517527"/>
                <a:gd name="connsiteX7" fmla="*/ 107249 w 607639"/>
                <a:gd name="connsiteY7" fmla="*/ 383673 h 517527"/>
                <a:gd name="connsiteX8" fmla="*/ 151930 w 607639"/>
                <a:gd name="connsiteY8" fmla="*/ 383673 h 517527"/>
                <a:gd name="connsiteX9" fmla="*/ 151930 w 607639"/>
                <a:gd name="connsiteY9" fmla="*/ 428291 h 517527"/>
                <a:gd name="connsiteX10" fmla="*/ 205512 w 607639"/>
                <a:gd name="connsiteY10" fmla="*/ 428291 h 517527"/>
                <a:gd name="connsiteX11" fmla="*/ 205512 w 607639"/>
                <a:gd name="connsiteY11" fmla="*/ 383673 h 517527"/>
                <a:gd name="connsiteX12" fmla="*/ 250194 w 607639"/>
                <a:gd name="connsiteY12" fmla="*/ 383673 h 517527"/>
                <a:gd name="connsiteX13" fmla="*/ 250194 w 607639"/>
                <a:gd name="connsiteY13" fmla="*/ 330078 h 517527"/>
                <a:gd name="connsiteX14" fmla="*/ 205512 w 607639"/>
                <a:gd name="connsiteY14" fmla="*/ 330078 h 517527"/>
                <a:gd name="connsiteX15" fmla="*/ 205512 w 607639"/>
                <a:gd name="connsiteY15" fmla="*/ 285549 h 517527"/>
                <a:gd name="connsiteX16" fmla="*/ 35777 w 607639"/>
                <a:gd name="connsiteY16" fmla="*/ 196313 h 517527"/>
                <a:gd name="connsiteX17" fmla="*/ 571863 w 607639"/>
                <a:gd name="connsiteY17" fmla="*/ 196313 h 517527"/>
                <a:gd name="connsiteX18" fmla="*/ 571863 w 607639"/>
                <a:gd name="connsiteY18" fmla="*/ 517527 h 517527"/>
                <a:gd name="connsiteX19" fmla="*/ 35777 w 607639"/>
                <a:gd name="connsiteY19" fmla="*/ 517527 h 517527"/>
                <a:gd name="connsiteX20" fmla="*/ 80461 w 607639"/>
                <a:gd name="connsiteY20" fmla="*/ 0 h 517527"/>
                <a:gd name="connsiteX21" fmla="*/ 134042 w 607639"/>
                <a:gd name="connsiteY21" fmla="*/ 0 h 517527"/>
                <a:gd name="connsiteX22" fmla="*/ 134042 w 607639"/>
                <a:gd name="connsiteY22" fmla="*/ 71377 h 517527"/>
                <a:gd name="connsiteX23" fmla="*/ 473597 w 607639"/>
                <a:gd name="connsiteY23" fmla="*/ 71377 h 517527"/>
                <a:gd name="connsiteX24" fmla="*/ 473597 w 607639"/>
                <a:gd name="connsiteY24" fmla="*/ 0 h 517527"/>
                <a:gd name="connsiteX25" fmla="*/ 527178 w 607639"/>
                <a:gd name="connsiteY25" fmla="*/ 0 h 517527"/>
                <a:gd name="connsiteX26" fmla="*/ 527178 w 607639"/>
                <a:gd name="connsiteY26" fmla="*/ 71377 h 517527"/>
                <a:gd name="connsiteX27" fmla="*/ 607639 w 607639"/>
                <a:gd name="connsiteY27" fmla="*/ 71377 h 517527"/>
                <a:gd name="connsiteX28" fmla="*/ 607639 w 607639"/>
                <a:gd name="connsiteY28" fmla="*/ 142754 h 517527"/>
                <a:gd name="connsiteX29" fmla="*/ 0 w 607639"/>
                <a:gd name="connsiteY29" fmla="*/ 142754 h 517527"/>
                <a:gd name="connsiteX30" fmla="*/ 0 w 607639"/>
                <a:gd name="connsiteY30" fmla="*/ 71377 h 517527"/>
                <a:gd name="connsiteX31" fmla="*/ 80461 w 607639"/>
                <a:gd name="connsiteY31" fmla="*/ 71377 h 517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517527">
                  <a:moveTo>
                    <a:pt x="357446" y="330078"/>
                  </a:moveTo>
                  <a:lnTo>
                    <a:pt x="357446" y="383673"/>
                  </a:lnTo>
                  <a:lnTo>
                    <a:pt x="500391" y="383673"/>
                  </a:lnTo>
                  <a:lnTo>
                    <a:pt x="500391" y="330078"/>
                  </a:lnTo>
                  <a:close/>
                  <a:moveTo>
                    <a:pt x="151930" y="285549"/>
                  </a:moveTo>
                  <a:lnTo>
                    <a:pt x="151930" y="330078"/>
                  </a:lnTo>
                  <a:lnTo>
                    <a:pt x="107249" y="330078"/>
                  </a:lnTo>
                  <a:lnTo>
                    <a:pt x="107249" y="383673"/>
                  </a:lnTo>
                  <a:lnTo>
                    <a:pt x="151930" y="383673"/>
                  </a:lnTo>
                  <a:lnTo>
                    <a:pt x="151930" y="428291"/>
                  </a:lnTo>
                  <a:lnTo>
                    <a:pt x="205512" y="428291"/>
                  </a:lnTo>
                  <a:lnTo>
                    <a:pt x="205512" y="383673"/>
                  </a:lnTo>
                  <a:lnTo>
                    <a:pt x="250194" y="383673"/>
                  </a:lnTo>
                  <a:lnTo>
                    <a:pt x="250194" y="330078"/>
                  </a:lnTo>
                  <a:lnTo>
                    <a:pt x="205512" y="330078"/>
                  </a:lnTo>
                  <a:lnTo>
                    <a:pt x="205512" y="285549"/>
                  </a:lnTo>
                  <a:close/>
                  <a:moveTo>
                    <a:pt x="35777" y="196313"/>
                  </a:moveTo>
                  <a:lnTo>
                    <a:pt x="571863" y="196313"/>
                  </a:lnTo>
                  <a:lnTo>
                    <a:pt x="571863" y="517527"/>
                  </a:lnTo>
                  <a:lnTo>
                    <a:pt x="35777" y="517527"/>
                  </a:lnTo>
                  <a:close/>
                  <a:moveTo>
                    <a:pt x="80461" y="0"/>
                  </a:moveTo>
                  <a:lnTo>
                    <a:pt x="134042" y="0"/>
                  </a:lnTo>
                  <a:lnTo>
                    <a:pt x="134042" y="71377"/>
                  </a:lnTo>
                  <a:lnTo>
                    <a:pt x="473597" y="71377"/>
                  </a:lnTo>
                  <a:lnTo>
                    <a:pt x="473597" y="0"/>
                  </a:lnTo>
                  <a:lnTo>
                    <a:pt x="527178" y="0"/>
                  </a:lnTo>
                  <a:lnTo>
                    <a:pt x="527178" y="71377"/>
                  </a:lnTo>
                  <a:lnTo>
                    <a:pt x="607639" y="71377"/>
                  </a:lnTo>
                  <a:lnTo>
                    <a:pt x="607639" y="142754"/>
                  </a:lnTo>
                  <a:lnTo>
                    <a:pt x="0" y="142754"/>
                  </a:lnTo>
                  <a:lnTo>
                    <a:pt x="0" y="71377"/>
                  </a:lnTo>
                  <a:lnTo>
                    <a:pt x="80461" y="7137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î$ļídé">
              <a:hlinkClick r:id="" action="ppaction://noaction"/>
              <a:extLst>
                <a:ext uri="{FF2B5EF4-FFF2-40B4-BE49-F238E27FC236}">
                  <a16:creationId xmlns:a16="http://schemas.microsoft.com/office/drawing/2014/main" id="{00F95B8E-134E-A8C3-4002-1384FEA5E99C}"/>
                </a:ext>
              </a:extLst>
            </p:cNvPr>
            <p:cNvSpPr/>
            <p:nvPr/>
          </p:nvSpPr>
          <p:spPr>
            <a:xfrm>
              <a:off x="6456683" y="4644711"/>
              <a:ext cx="4246667" cy="1700361"/>
            </a:xfrm>
            <a:prstGeom prst="rect">
              <a:avLst/>
            </a:prstGeom>
          </p:spPr>
          <p:txBody>
            <a:bodyPr wrap="square" lIns="63301" tIns="31650" rIns="63301" bIns="31650">
              <a:noAutofit/>
            </a:bodyPr>
            <a:lstStyle/>
            <a:p>
              <a:pPr marL="171450" indent="-171450" defTabSz="316520">
                <a:buFont typeface="Arial" panose="020B0604020202020204" pitchFamily="34" charset="0"/>
                <a:buChar char="•"/>
                <a:defRPr/>
              </a:pPr>
              <a:r>
                <a:rPr lang="zh-CN" altLang="en-US" sz="969" b="1" dirty="0">
                  <a:solidFill>
                    <a:srgbClr val="4A9B82"/>
                  </a:solidFill>
                  <a:latin typeface="微软雅黑" panose="020B0503020204020204" pitchFamily="34" charset="-122"/>
                  <a:ea typeface="微软雅黑" panose="020B0503020204020204" pitchFamily="34" charset="-122"/>
                </a:rPr>
                <a:t>时代新安：</a:t>
              </a:r>
              <a:r>
                <a:rPr lang="zh-CN" altLang="en-US" sz="1000" dirty="0">
                  <a:latin typeface="微软雅黑" panose="020B0503020204020204" pitchFamily="34" charset="-122"/>
                  <a:ea typeface="微软雅黑" panose="020B0503020204020204" pitchFamily="34" charset="-122"/>
                </a:rPr>
                <a:t>时代新安携手一汽解放青岛，深化电动滑板底盘合作</a:t>
              </a:r>
            </a:p>
            <a:p>
              <a:pPr marL="171450" indent="-171450" defTabSz="316520">
                <a:buFont typeface="Arial" panose="020B0604020202020204" pitchFamily="34" charset="0"/>
                <a:buChar char="•"/>
                <a:defRPr/>
              </a:pPr>
              <a:r>
                <a:rPr lang="zh-CN" altLang="en-US" sz="900" b="1" dirty="0">
                  <a:solidFill>
                    <a:srgbClr val="4A9B82"/>
                  </a:solidFill>
                  <a:latin typeface="微软雅黑" panose="020B0503020204020204" pitchFamily="34" charset="-122"/>
                  <a:ea typeface="微软雅黑" panose="020B0503020204020204" pitchFamily="34" charset="-122"/>
                </a:rPr>
                <a:t>富士康：</a:t>
              </a:r>
              <a:r>
                <a:rPr lang="zh-CN" altLang="en-US" sz="900" dirty="0">
                  <a:latin typeface="微软雅黑" panose="020B0503020204020204" pitchFamily="34" charset="-122"/>
                  <a:ea typeface="微软雅黑" panose="020B0503020204020204" pitchFamily="34" charset="-122"/>
                </a:rPr>
                <a:t>富士康将在郑州重点布局电动车试制中心、固态电池项目</a:t>
              </a:r>
            </a:p>
            <a:p>
              <a:pPr marL="171450" indent="-171450" defTabSz="316520">
                <a:buFont typeface="Arial" panose="020B0604020202020204" pitchFamily="34" charset="0"/>
                <a:buChar char="•"/>
                <a:defRPr/>
              </a:pPr>
              <a:endParaRPr lang="zh-CN" altLang="en-US" sz="900" dirty="0">
                <a:latin typeface="微软雅黑" panose="020B0503020204020204" pitchFamily="34" charset="-122"/>
                <a:ea typeface="微软雅黑" panose="020B0503020204020204" pitchFamily="34" charset="-122"/>
              </a:endParaRPr>
            </a:p>
          </p:txBody>
        </p:sp>
      </p:grpSp>
      <p:sp>
        <p:nvSpPr>
          <p:cNvPr id="14" name="î$ļídé">
            <a:hlinkClick r:id="" action="ppaction://noaction"/>
            <a:extLst>
              <a:ext uri="{FF2B5EF4-FFF2-40B4-BE49-F238E27FC236}">
                <a16:creationId xmlns:a16="http://schemas.microsoft.com/office/drawing/2014/main" id="{8DA4EE2B-9899-4233-D394-007204E855D4}"/>
              </a:ext>
            </a:extLst>
          </p:cNvPr>
          <p:cNvSpPr/>
          <p:nvPr/>
        </p:nvSpPr>
        <p:spPr>
          <a:xfrm>
            <a:off x="6456685" y="2160315"/>
            <a:ext cx="4551626" cy="1500776"/>
          </a:xfrm>
          <a:prstGeom prst="rect">
            <a:avLst/>
          </a:prstGeom>
        </p:spPr>
        <p:txBody>
          <a:bodyPr wrap="square" lIns="63301" tIns="31650" rIns="63301" bIns="31650">
            <a:noAutofit/>
          </a:bodyPr>
          <a:lstStyle/>
          <a:p>
            <a:pPr marL="171450" indent="-171450">
              <a:spcBef>
                <a:spcPts val="600"/>
              </a:spcBef>
              <a:buFont typeface="Arial" panose="020B0604020202020204" pitchFamily="34" charset="0"/>
              <a:buChar char="•"/>
            </a:pPr>
            <a:r>
              <a:rPr lang="zh-CN" altLang="en-US" sz="1000" b="1" dirty="0">
                <a:solidFill>
                  <a:schemeClr val="accent3">
                    <a:lumMod val="75000"/>
                  </a:schemeClr>
                </a:solidFill>
              </a:rPr>
              <a:t>国家发改委：国家发展改革委、财政部印发</a:t>
            </a:r>
            <a:r>
              <a:rPr lang="en-US" altLang="zh-CN" sz="1000" b="1" dirty="0">
                <a:solidFill>
                  <a:schemeClr val="accent3">
                    <a:lumMod val="75000"/>
                  </a:schemeClr>
                </a:solidFill>
              </a:rPr>
              <a:t>《</a:t>
            </a:r>
            <a:r>
              <a:rPr lang="zh-CN" altLang="en-US" sz="1000" b="1" dirty="0">
                <a:solidFill>
                  <a:schemeClr val="accent3">
                    <a:lumMod val="75000"/>
                  </a:schemeClr>
                </a:solidFill>
              </a:rPr>
              <a:t>关于加力支持大规模设备更新和消费品以旧换新的若干措施</a:t>
            </a:r>
            <a:r>
              <a:rPr lang="en-US" altLang="zh-CN" sz="1000" b="1" dirty="0">
                <a:solidFill>
                  <a:schemeClr val="accent3">
                    <a:lumMod val="75000"/>
                  </a:schemeClr>
                </a:solidFill>
              </a:rPr>
              <a:t>》</a:t>
            </a:r>
            <a:r>
              <a:rPr lang="zh-CN" altLang="en-US" sz="1000" b="1" dirty="0">
                <a:solidFill>
                  <a:srgbClr val="3F3F3F"/>
                </a:solidFill>
                <a:latin typeface="Helvetica Neue"/>
              </a:rPr>
              <a:t>                                                                                                      </a:t>
            </a:r>
            <a:r>
              <a:rPr lang="en-US" altLang="zh-CN" sz="1000" dirty="0">
                <a:solidFill>
                  <a:srgbClr val="3F3F3F"/>
                </a:solidFill>
                <a:latin typeface="Helvetica Neue"/>
              </a:rPr>
              <a:t>7</a:t>
            </a:r>
            <a:r>
              <a:rPr lang="zh-CN" altLang="en-US" sz="1000" dirty="0">
                <a:solidFill>
                  <a:srgbClr val="3F3F3F"/>
                </a:solidFill>
                <a:latin typeface="Helvetica Neue"/>
              </a:rPr>
              <a:t>月</a:t>
            </a:r>
            <a:r>
              <a:rPr lang="en-US" altLang="zh-CN" sz="1000" dirty="0">
                <a:solidFill>
                  <a:srgbClr val="3F3F3F"/>
                </a:solidFill>
                <a:latin typeface="Helvetica Neue"/>
              </a:rPr>
              <a:t>25</a:t>
            </a:r>
            <a:r>
              <a:rPr lang="zh-CN" altLang="en-US" sz="1000" dirty="0">
                <a:solidFill>
                  <a:srgbClr val="3F3F3F"/>
                </a:solidFill>
                <a:latin typeface="Helvetica Neue"/>
              </a:rPr>
              <a:t>日，国家发展改革委、财政部印发</a:t>
            </a:r>
            <a:r>
              <a:rPr lang="en-US" altLang="zh-CN" sz="1000" dirty="0">
                <a:solidFill>
                  <a:srgbClr val="3F3F3F"/>
                </a:solidFill>
                <a:latin typeface="Helvetica Neue"/>
              </a:rPr>
              <a:t>《</a:t>
            </a:r>
            <a:r>
              <a:rPr lang="zh-CN" altLang="en-US" sz="1000" dirty="0">
                <a:solidFill>
                  <a:srgbClr val="3F3F3F"/>
                </a:solidFill>
                <a:latin typeface="Helvetica Neue"/>
              </a:rPr>
              <a:t>关于加力支持大规模设备更新和消费品以旧换新的若干措施</a:t>
            </a:r>
            <a:r>
              <a:rPr lang="en-US" altLang="zh-CN" sz="1000" dirty="0">
                <a:solidFill>
                  <a:srgbClr val="3F3F3F"/>
                </a:solidFill>
                <a:latin typeface="Helvetica Neue"/>
              </a:rPr>
              <a:t>》</a:t>
            </a:r>
            <a:r>
              <a:rPr lang="zh-CN" altLang="en-US" sz="1000" dirty="0">
                <a:solidFill>
                  <a:srgbClr val="3F3F3F"/>
                </a:solidFill>
                <a:latin typeface="Helvetica Neue"/>
              </a:rPr>
              <a:t>，提高汽车报废更新补贴标准。 在</a:t>
            </a:r>
            <a:r>
              <a:rPr lang="en-US" altLang="zh-CN" sz="1000" dirty="0">
                <a:solidFill>
                  <a:srgbClr val="3F3F3F"/>
                </a:solidFill>
                <a:latin typeface="Helvetica Neue"/>
              </a:rPr>
              <a:t>《</a:t>
            </a:r>
            <a:r>
              <a:rPr lang="zh-CN" altLang="en-US" sz="1000" dirty="0">
                <a:solidFill>
                  <a:srgbClr val="3F3F3F"/>
                </a:solidFill>
                <a:latin typeface="Helvetica Neue"/>
              </a:rPr>
              <a:t>汽车以旧换新补贴实施细则</a:t>
            </a:r>
            <a:r>
              <a:rPr lang="en-US" altLang="zh-CN" sz="1000" dirty="0">
                <a:solidFill>
                  <a:srgbClr val="3F3F3F"/>
                </a:solidFill>
                <a:latin typeface="Helvetica Neue"/>
              </a:rPr>
              <a:t>》</a:t>
            </a:r>
            <a:r>
              <a:rPr lang="zh-CN" altLang="en-US" sz="1000" dirty="0">
                <a:solidFill>
                  <a:srgbClr val="3F3F3F"/>
                </a:solidFill>
                <a:latin typeface="Helvetica Neue"/>
              </a:rPr>
              <a:t>（商消费函</a:t>
            </a:r>
            <a:r>
              <a:rPr lang="en-US" altLang="zh-CN" sz="1000" dirty="0">
                <a:solidFill>
                  <a:srgbClr val="3F3F3F"/>
                </a:solidFill>
                <a:latin typeface="Helvetica Neue"/>
              </a:rPr>
              <a:t>〔2024〕75</a:t>
            </a:r>
            <a:r>
              <a:rPr lang="zh-CN" altLang="en-US" sz="1000" dirty="0">
                <a:solidFill>
                  <a:srgbClr val="3F3F3F"/>
                </a:solidFill>
                <a:latin typeface="Helvetica Neue"/>
              </a:rPr>
              <a:t>号）基础上，个人消费者报废国三及以下排放标准燃油乘用车或</a:t>
            </a:r>
            <a:r>
              <a:rPr lang="en-US" altLang="zh-CN" sz="1000" dirty="0">
                <a:solidFill>
                  <a:srgbClr val="3F3F3F"/>
                </a:solidFill>
                <a:latin typeface="Helvetica Neue"/>
              </a:rPr>
              <a:t>2018</a:t>
            </a:r>
            <a:r>
              <a:rPr lang="zh-CN" altLang="en-US" sz="1000" dirty="0">
                <a:solidFill>
                  <a:srgbClr val="3F3F3F"/>
                </a:solidFill>
                <a:latin typeface="Helvetica Neue"/>
              </a:rPr>
              <a:t>年</a:t>
            </a:r>
            <a:r>
              <a:rPr lang="en-US" altLang="zh-CN" sz="1000" dirty="0">
                <a:solidFill>
                  <a:srgbClr val="3F3F3F"/>
                </a:solidFill>
                <a:latin typeface="Helvetica Neue"/>
              </a:rPr>
              <a:t>4</a:t>
            </a:r>
            <a:r>
              <a:rPr lang="zh-CN" altLang="en-US" sz="1000" dirty="0">
                <a:solidFill>
                  <a:srgbClr val="3F3F3F"/>
                </a:solidFill>
                <a:latin typeface="Helvetica Neue"/>
              </a:rPr>
              <a:t>月</a:t>
            </a:r>
            <a:r>
              <a:rPr lang="en-US" altLang="zh-CN" sz="1000" dirty="0">
                <a:solidFill>
                  <a:srgbClr val="3F3F3F"/>
                </a:solidFill>
                <a:latin typeface="Helvetica Neue"/>
              </a:rPr>
              <a:t>30</a:t>
            </a:r>
            <a:r>
              <a:rPr lang="zh-CN" altLang="en-US" sz="1000" dirty="0">
                <a:solidFill>
                  <a:srgbClr val="3F3F3F"/>
                </a:solidFill>
                <a:latin typeface="Helvetica Neue"/>
              </a:rPr>
              <a:t>日（含当日）前注册登记的新能源乘用车，并购买纳入</a:t>
            </a:r>
            <a:r>
              <a:rPr lang="en-US" altLang="zh-CN" sz="1000" dirty="0">
                <a:solidFill>
                  <a:srgbClr val="3F3F3F"/>
                </a:solidFill>
                <a:latin typeface="Helvetica Neue"/>
              </a:rPr>
              <a:t>《</a:t>
            </a:r>
            <a:r>
              <a:rPr lang="zh-CN" altLang="en-US" sz="1000" dirty="0">
                <a:solidFill>
                  <a:srgbClr val="3F3F3F"/>
                </a:solidFill>
                <a:latin typeface="Helvetica Neue"/>
              </a:rPr>
              <a:t>减免车辆购置税的新能源汽车车型目录</a:t>
            </a:r>
            <a:r>
              <a:rPr lang="en-US" altLang="zh-CN" sz="1000" dirty="0">
                <a:solidFill>
                  <a:srgbClr val="3F3F3F"/>
                </a:solidFill>
                <a:latin typeface="Helvetica Neue"/>
              </a:rPr>
              <a:t>》</a:t>
            </a:r>
            <a:r>
              <a:rPr lang="zh-CN" altLang="en-US" sz="1000" dirty="0">
                <a:solidFill>
                  <a:srgbClr val="3F3F3F"/>
                </a:solidFill>
                <a:latin typeface="Helvetica Neue"/>
              </a:rPr>
              <a:t>的新能源乘用车或</a:t>
            </a:r>
            <a:r>
              <a:rPr lang="en-US" altLang="zh-CN" sz="1000" dirty="0">
                <a:solidFill>
                  <a:srgbClr val="3F3F3F"/>
                </a:solidFill>
                <a:latin typeface="Helvetica Neue"/>
              </a:rPr>
              <a:t>2.0</a:t>
            </a:r>
            <a:r>
              <a:rPr lang="zh-CN" altLang="en-US" sz="1000" dirty="0">
                <a:solidFill>
                  <a:srgbClr val="3F3F3F"/>
                </a:solidFill>
                <a:latin typeface="Helvetica Neue"/>
              </a:rPr>
              <a:t>升及以下排量燃油乘用车，补贴标准提高至购买新能源乘用车补</a:t>
            </a:r>
            <a:r>
              <a:rPr lang="en-US" altLang="zh-CN" sz="1000" dirty="0">
                <a:solidFill>
                  <a:srgbClr val="3F3F3F"/>
                </a:solidFill>
                <a:latin typeface="Helvetica Neue"/>
              </a:rPr>
              <a:t>2</a:t>
            </a:r>
            <a:r>
              <a:rPr lang="zh-CN" altLang="en-US" sz="1000" dirty="0">
                <a:solidFill>
                  <a:srgbClr val="3F3F3F"/>
                </a:solidFill>
                <a:latin typeface="Helvetica Neue"/>
              </a:rPr>
              <a:t>万元、购买</a:t>
            </a:r>
            <a:r>
              <a:rPr lang="en-US" altLang="zh-CN" sz="1000" dirty="0">
                <a:solidFill>
                  <a:srgbClr val="3F3F3F"/>
                </a:solidFill>
                <a:latin typeface="Helvetica Neue"/>
              </a:rPr>
              <a:t>2.0</a:t>
            </a:r>
            <a:r>
              <a:rPr lang="zh-CN" altLang="en-US" sz="1000" dirty="0">
                <a:solidFill>
                  <a:srgbClr val="3F3F3F"/>
                </a:solidFill>
                <a:latin typeface="Helvetica Neue"/>
              </a:rPr>
              <a:t>升及以下排量燃油乘用车补</a:t>
            </a:r>
            <a:r>
              <a:rPr lang="en-US" altLang="zh-CN" sz="1000" dirty="0">
                <a:solidFill>
                  <a:srgbClr val="3F3F3F"/>
                </a:solidFill>
                <a:latin typeface="Helvetica Neue"/>
              </a:rPr>
              <a:t>1.5</a:t>
            </a:r>
            <a:r>
              <a:rPr lang="zh-CN" altLang="en-US" sz="1000" dirty="0">
                <a:solidFill>
                  <a:srgbClr val="3F3F3F"/>
                </a:solidFill>
                <a:latin typeface="Helvetica Neue"/>
              </a:rPr>
              <a:t>万元。 自</a:t>
            </a:r>
            <a:r>
              <a:rPr lang="en-US" altLang="zh-CN" sz="1000" dirty="0">
                <a:solidFill>
                  <a:srgbClr val="3F3F3F"/>
                </a:solidFill>
                <a:latin typeface="Helvetica Neue"/>
              </a:rPr>
              <a:t>《</a:t>
            </a:r>
            <a:r>
              <a:rPr lang="zh-CN" altLang="en-US" sz="1000" dirty="0">
                <a:solidFill>
                  <a:srgbClr val="3F3F3F"/>
                </a:solidFill>
                <a:latin typeface="Helvetica Neue"/>
              </a:rPr>
              <a:t>汽车以旧换新补贴实施细则</a:t>
            </a:r>
            <a:r>
              <a:rPr lang="en-US" altLang="zh-CN" sz="1000" dirty="0">
                <a:solidFill>
                  <a:srgbClr val="3F3F3F"/>
                </a:solidFill>
                <a:latin typeface="Helvetica Neue"/>
              </a:rPr>
              <a:t>》</a:t>
            </a:r>
            <a:r>
              <a:rPr lang="zh-CN" altLang="en-US" sz="1000" dirty="0">
                <a:solidFill>
                  <a:srgbClr val="3F3F3F"/>
                </a:solidFill>
                <a:latin typeface="Helvetica Neue"/>
              </a:rPr>
              <a:t>印发之日起申请补贴的消费者，按照本通知标准执行补贴。消费者按本通知标准申请补贴，相应报废机动车须在本通知印发之日前登记在本人名下。</a:t>
            </a:r>
          </a:p>
        </p:txBody>
      </p:sp>
      <p:grpSp>
        <p:nvGrpSpPr>
          <p:cNvPr id="19" name="组合 18">
            <a:extLst>
              <a:ext uri="{FF2B5EF4-FFF2-40B4-BE49-F238E27FC236}">
                <a16:creationId xmlns:a16="http://schemas.microsoft.com/office/drawing/2014/main" id="{20CCCBB9-A3A7-BC98-40CD-1797CEBF29DC}"/>
              </a:ext>
            </a:extLst>
          </p:cNvPr>
          <p:cNvGrpSpPr/>
          <p:nvPr/>
        </p:nvGrpSpPr>
        <p:grpSpPr>
          <a:xfrm>
            <a:off x="1560374" y="4055428"/>
            <a:ext cx="4535625" cy="2303421"/>
            <a:chOff x="1484924" y="3973826"/>
            <a:chExt cx="4535625" cy="2303421"/>
          </a:xfrm>
        </p:grpSpPr>
        <p:grpSp>
          <p:nvGrpSpPr>
            <p:cNvPr id="20" name="组合 19">
              <a:extLst>
                <a:ext uri="{FF2B5EF4-FFF2-40B4-BE49-F238E27FC236}">
                  <a16:creationId xmlns:a16="http://schemas.microsoft.com/office/drawing/2014/main" id="{180CE8C3-9F92-10A9-45D9-3383C841A48C}"/>
                </a:ext>
              </a:extLst>
            </p:cNvPr>
            <p:cNvGrpSpPr/>
            <p:nvPr/>
          </p:nvGrpSpPr>
          <p:grpSpPr>
            <a:xfrm>
              <a:off x="1560720" y="3976329"/>
              <a:ext cx="455893" cy="455894"/>
              <a:chOff x="10086293" y="4171542"/>
              <a:chExt cx="1283253" cy="1283254"/>
            </a:xfrm>
          </p:grpSpPr>
          <p:sp>
            <p:nvSpPr>
              <p:cNvPr id="25" name="ïśļíďè">
                <a:hlinkClick r:id="" action="ppaction://noaction"/>
                <a:extLst>
                  <a:ext uri="{FF2B5EF4-FFF2-40B4-BE49-F238E27FC236}">
                    <a16:creationId xmlns:a16="http://schemas.microsoft.com/office/drawing/2014/main" id="{4769E140-C13D-F6A3-3818-EF190B09B7AA}"/>
                  </a:ext>
                </a:extLst>
              </p:cNvPr>
              <p:cNvSpPr/>
              <p:nvPr/>
            </p:nvSpPr>
            <p:spPr>
              <a:xfrm>
                <a:off x="10086293" y="4171542"/>
                <a:ext cx="1283253" cy="1283254"/>
              </a:xfrm>
              <a:prstGeom prst="ellipse">
                <a:avLst/>
              </a:prstGeom>
              <a:solidFill>
                <a:srgbClr val="4A9B82"/>
              </a:solidFill>
              <a:ln w="5715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square" lIns="63301" tIns="31650" rIns="63301" bIns="31650" anchor="ctr">
                <a:noAutofit/>
              </a:bodyPr>
              <a:lstStyle/>
              <a:p>
                <a:pPr algn="ctr" defTabSz="316520">
                  <a:defRPr/>
                </a:pPr>
                <a:endParaRPr sz="1246" dirty="0">
                  <a:solidFill>
                    <a:srgbClr val="000000"/>
                  </a:solidFill>
                  <a:latin typeface="Calibri" panose="020F0502020204030204"/>
                </a:endParaRPr>
              </a:p>
            </p:txBody>
          </p:sp>
          <p:grpSp>
            <p:nvGrpSpPr>
              <p:cNvPr id="26" name="组合 25">
                <a:extLst>
                  <a:ext uri="{FF2B5EF4-FFF2-40B4-BE49-F238E27FC236}">
                    <a16:creationId xmlns:a16="http://schemas.microsoft.com/office/drawing/2014/main" id="{C713AF12-619F-72F1-B924-5875C41D97D8}"/>
                  </a:ext>
                </a:extLst>
              </p:cNvPr>
              <p:cNvGrpSpPr/>
              <p:nvPr/>
            </p:nvGrpSpPr>
            <p:grpSpPr>
              <a:xfrm>
                <a:off x="10321969" y="4547895"/>
                <a:ext cx="811900" cy="530549"/>
                <a:chOff x="14259601" y="4460175"/>
                <a:chExt cx="553056" cy="361403"/>
              </a:xfrm>
            </p:grpSpPr>
            <p:sp>
              <p:nvSpPr>
                <p:cNvPr id="27" name="Oval 153">
                  <a:extLst>
                    <a:ext uri="{FF2B5EF4-FFF2-40B4-BE49-F238E27FC236}">
                      <a16:creationId xmlns:a16="http://schemas.microsoft.com/office/drawing/2014/main" id="{A431F2BC-4D95-6305-395F-69A76AA5CDD6}"/>
                    </a:ext>
                  </a:extLst>
                </p:cNvPr>
                <p:cNvSpPr/>
                <p:nvPr/>
              </p:nvSpPr>
              <p:spPr>
                <a:xfrm>
                  <a:off x="14303407" y="4735790"/>
                  <a:ext cx="82139" cy="85788"/>
                </a:xfrm>
                <a:prstGeom prst="ellipse">
                  <a:avLst/>
                </a:pr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sp>
              <p:nvSpPr>
                <p:cNvPr id="28" name="Oval 154">
                  <a:extLst>
                    <a:ext uri="{FF2B5EF4-FFF2-40B4-BE49-F238E27FC236}">
                      <a16:creationId xmlns:a16="http://schemas.microsoft.com/office/drawing/2014/main" id="{8706C75D-E5AD-065A-BA45-6BF1E7D5A55E}"/>
                    </a:ext>
                  </a:extLst>
                </p:cNvPr>
                <p:cNvSpPr/>
                <p:nvPr/>
              </p:nvSpPr>
              <p:spPr>
                <a:xfrm>
                  <a:off x="14429350" y="4735790"/>
                  <a:ext cx="85788" cy="85788"/>
                </a:xfrm>
                <a:prstGeom prst="ellipse">
                  <a:avLst/>
                </a:pr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sp>
              <p:nvSpPr>
                <p:cNvPr id="29" name="Oval 155">
                  <a:extLst>
                    <a:ext uri="{FF2B5EF4-FFF2-40B4-BE49-F238E27FC236}">
                      <a16:creationId xmlns:a16="http://schemas.microsoft.com/office/drawing/2014/main" id="{D73AB542-249E-9CB2-0261-ECAD85E8DD11}"/>
                    </a:ext>
                  </a:extLst>
                </p:cNvPr>
                <p:cNvSpPr/>
                <p:nvPr/>
              </p:nvSpPr>
              <p:spPr>
                <a:xfrm>
                  <a:off x="14666635" y="4735790"/>
                  <a:ext cx="82139" cy="85788"/>
                </a:xfrm>
                <a:prstGeom prst="ellipse">
                  <a:avLst/>
                </a:pr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sp>
              <p:nvSpPr>
                <p:cNvPr id="34" name="Freeform 156">
                  <a:extLst>
                    <a:ext uri="{FF2B5EF4-FFF2-40B4-BE49-F238E27FC236}">
                      <a16:creationId xmlns:a16="http://schemas.microsoft.com/office/drawing/2014/main" id="{856D2686-688D-469D-2CD2-55462B3BEF59}"/>
                    </a:ext>
                  </a:extLst>
                </p:cNvPr>
                <p:cNvSpPr/>
                <p:nvPr/>
              </p:nvSpPr>
              <p:spPr>
                <a:xfrm>
                  <a:off x="14259601" y="4460175"/>
                  <a:ext cx="553056" cy="297519"/>
                </a:xfrm>
                <a:custGeom>
                  <a:avLst/>
                  <a:gdLst/>
                  <a:ahLst/>
                  <a:cxnLst>
                    <a:cxn ang="0">
                      <a:pos x="wd2" y="hd2"/>
                    </a:cxn>
                    <a:cxn ang="5400000">
                      <a:pos x="wd2" y="hd2"/>
                    </a:cxn>
                    <a:cxn ang="10800000">
                      <a:pos x="wd2" y="hd2"/>
                    </a:cxn>
                    <a:cxn ang="16200000">
                      <a:pos x="wd2" y="hd2"/>
                    </a:cxn>
                  </a:cxnLst>
                  <a:rect l="0" t="0" r="r" b="b"/>
                  <a:pathLst>
                    <a:path w="21600" h="21600" extrusionOk="0">
                      <a:moveTo>
                        <a:pt x="19912" y="12522"/>
                      </a:moveTo>
                      <a:cubicBezTo>
                        <a:pt x="19912" y="12522"/>
                        <a:pt x="19912" y="12522"/>
                        <a:pt x="19912" y="12522"/>
                      </a:cubicBezTo>
                      <a:cubicBezTo>
                        <a:pt x="18225" y="6261"/>
                        <a:pt x="18225" y="6261"/>
                        <a:pt x="18225" y="6261"/>
                      </a:cubicBezTo>
                      <a:cubicBezTo>
                        <a:pt x="14175" y="6261"/>
                        <a:pt x="14175" y="6261"/>
                        <a:pt x="14175" y="6261"/>
                      </a:cubicBezTo>
                      <a:cubicBezTo>
                        <a:pt x="14175" y="17217"/>
                        <a:pt x="14175" y="17217"/>
                        <a:pt x="14175" y="17217"/>
                      </a:cubicBezTo>
                      <a:cubicBezTo>
                        <a:pt x="13331" y="17217"/>
                        <a:pt x="13331" y="17217"/>
                        <a:pt x="13331" y="17217"/>
                      </a:cubicBezTo>
                      <a:cubicBezTo>
                        <a:pt x="13331" y="0"/>
                        <a:pt x="13331" y="0"/>
                        <a:pt x="13331" y="0"/>
                      </a:cubicBezTo>
                      <a:cubicBezTo>
                        <a:pt x="0" y="0"/>
                        <a:pt x="0" y="0"/>
                        <a:pt x="0" y="0"/>
                      </a:cubicBezTo>
                      <a:cubicBezTo>
                        <a:pt x="0" y="21600"/>
                        <a:pt x="0" y="21600"/>
                        <a:pt x="0" y="21600"/>
                      </a:cubicBezTo>
                      <a:cubicBezTo>
                        <a:pt x="844" y="21600"/>
                        <a:pt x="844" y="21600"/>
                        <a:pt x="844" y="21600"/>
                      </a:cubicBezTo>
                      <a:cubicBezTo>
                        <a:pt x="1181" y="19722"/>
                        <a:pt x="2194" y="18157"/>
                        <a:pt x="3375" y="18157"/>
                      </a:cubicBezTo>
                      <a:cubicBezTo>
                        <a:pt x="4388" y="18157"/>
                        <a:pt x="5400" y="19722"/>
                        <a:pt x="5738" y="21600"/>
                      </a:cubicBezTo>
                      <a:cubicBezTo>
                        <a:pt x="5738" y="21600"/>
                        <a:pt x="5738" y="21600"/>
                        <a:pt x="5738" y="21600"/>
                      </a:cubicBezTo>
                      <a:cubicBezTo>
                        <a:pt x="6075" y="19722"/>
                        <a:pt x="7088" y="18157"/>
                        <a:pt x="8269" y="18157"/>
                      </a:cubicBezTo>
                      <a:cubicBezTo>
                        <a:pt x="9450" y="18157"/>
                        <a:pt x="10463" y="19722"/>
                        <a:pt x="10800" y="21600"/>
                      </a:cubicBezTo>
                      <a:cubicBezTo>
                        <a:pt x="15019" y="21600"/>
                        <a:pt x="15019" y="21600"/>
                        <a:pt x="15019" y="21600"/>
                      </a:cubicBezTo>
                      <a:cubicBezTo>
                        <a:pt x="15356" y="19722"/>
                        <a:pt x="16369" y="18157"/>
                        <a:pt x="17550" y="18157"/>
                      </a:cubicBezTo>
                      <a:cubicBezTo>
                        <a:pt x="18731" y="18157"/>
                        <a:pt x="19575" y="19722"/>
                        <a:pt x="19912" y="21600"/>
                      </a:cubicBezTo>
                      <a:cubicBezTo>
                        <a:pt x="21600" y="21600"/>
                        <a:pt x="21600" y="21600"/>
                        <a:pt x="21600" y="21600"/>
                      </a:cubicBezTo>
                      <a:cubicBezTo>
                        <a:pt x="21600" y="14087"/>
                        <a:pt x="21600" y="14087"/>
                        <a:pt x="21600" y="14087"/>
                      </a:cubicBezTo>
                      <a:lnTo>
                        <a:pt x="19912" y="12522"/>
                      </a:lnTo>
                      <a:close/>
                    </a:path>
                  </a:pathLst>
                </a:custGeom>
                <a:solidFill>
                  <a:srgbClr val="FFFFFF"/>
                </a:solidFill>
                <a:ln w="12700" cap="flat">
                  <a:noFill/>
                  <a:miter lim="400000"/>
                </a:ln>
                <a:effectLst/>
              </p:spPr>
              <p:txBody>
                <a:bodyPr wrap="square" lIns="63300" tIns="63300" rIns="63300" bIns="63300" numCol="1" anchor="t">
                  <a:noAutofit/>
                </a:bodyPr>
                <a:lstStyle/>
                <a:p>
                  <a:pPr defTabSz="316520">
                    <a:defRPr/>
                  </a:pPr>
                  <a:endParaRPr sz="1246" dirty="0">
                    <a:solidFill>
                      <a:srgbClr val="000000"/>
                    </a:solidFill>
                    <a:latin typeface="Calibri" panose="020F0502020204030204"/>
                  </a:endParaRPr>
                </a:p>
              </p:txBody>
            </p:sp>
          </p:grpSp>
        </p:grpSp>
        <p:cxnSp>
          <p:nvCxnSpPr>
            <p:cNvPr id="21" name="直接连接符 20">
              <a:extLst>
                <a:ext uri="{FF2B5EF4-FFF2-40B4-BE49-F238E27FC236}">
                  <a16:creationId xmlns:a16="http://schemas.microsoft.com/office/drawing/2014/main" id="{71E0B90B-0A0D-9C19-12F6-350BF8CCD5B7}"/>
                </a:ext>
              </a:extLst>
            </p:cNvPr>
            <p:cNvCxnSpPr/>
            <p:nvPr/>
          </p:nvCxnSpPr>
          <p:spPr>
            <a:xfrm>
              <a:off x="1560374" y="4521539"/>
              <a:ext cx="4127062" cy="0"/>
            </a:xfrm>
            <a:prstGeom prst="line">
              <a:avLst/>
            </a:prstGeom>
            <a:ln w="12700">
              <a:solidFill>
                <a:srgbClr val="4A9B82"/>
              </a:solidFill>
            </a:ln>
          </p:spPr>
          <p:style>
            <a:lnRef idx="1">
              <a:schemeClr val="accent1"/>
            </a:lnRef>
            <a:fillRef idx="0">
              <a:schemeClr val="accent1"/>
            </a:fillRef>
            <a:effectRef idx="0">
              <a:schemeClr val="accent1"/>
            </a:effectRef>
            <a:fontRef idx="minor">
              <a:schemeClr val="tx1"/>
            </a:fontRef>
          </p:style>
        </p:cxnSp>
        <p:sp>
          <p:nvSpPr>
            <p:cNvPr id="23" name="iṩļïďè">
              <a:hlinkClick r:id="" action="ppaction://noaction"/>
              <a:extLst>
                <a:ext uri="{FF2B5EF4-FFF2-40B4-BE49-F238E27FC236}">
                  <a16:creationId xmlns:a16="http://schemas.microsoft.com/office/drawing/2014/main" id="{1EB196AD-AF55-0E36-8F1F-9D5D33049950}"/>
                </a:ext>
              </a:extLst>
            </p:cNvPr>
            <p:cNvSpPr/>
            <p:nvPr/>
          </p:nvSpPr>
          <p:spPr>
            <a:xfrm>
              <a:off x="2148393" y="3973826"/>
              <a:ext cx="2586986" cy="451376"/>
            </a:xfrm>
            <a:prstGeom prst="rect">
              <a:avLst/>
            </a:prstGeom>
          </p:spPr>
          <p:txBody>
            <a:bodyPr wrap="square" lIns="63301" tIns="31650" rIns="63301" bIns="31650">
              <a:noAutofit/>
            </a:bodyPr>
            <a:lstStyle/>
            <a:p>
              <a:pPr defTabSz="316520">
                <a:defRPr/>
              </a:pPr>
              <a:r>
                <a:rPr lang="zh-CN" altLang="en-US" sz="2215" b="1" dirty="0">
                  <a:solidFill>
                    <a:srgbClr val="000000"/>
                  </a:solidFill>
                  <a:latin typeface="微软雅黑" panose="020B0503020204020204" pitchFamily="34" charset="-122"/>
                  <a:ea typeface="微软雅黑" panose="020B0503020204020204" pitchFamily="34" charset="-122"/>
                </a:rPr>
                <a:t>企业动态</a:t>
              </a:r>
            </a:p>
          </p:txBody>
        </p:sp>
        <p:sp>
          <p:nvSpPr>
            <p:cNvPr id="24" name="î$ļídé">
              <a:hlinkClick r:id="" action="ppaction://noaction"/>
              <a:extLst>
                <a:ext uri="{FF2B5EF4-FFF2-40B4-BE49-F238E27FC236}">
                  <a16:creationId xmlns:a16="http://schemas.microsoft.com/office/drawing/2014/main" id="{CB65DAB8-D753-0570-E98E-B5CA4DF59341}"/>
                </a:ext>
              </a:extLst>
            </p:cNvPr>
            <p:cNvSpPr/>
            <p:nvPr/>
          </p:nvSpPr>
          <p:spPr>
            <a:xfrm>
              <a:off x="1484924" y="4644711"/>
              <a:ext cx="4535625" cy="1632536"/>
            </a:xfrm>
            <a:prstGeom prst="rect">
              <a:avLst/>
            </a:prstGeom>
          </p:spPr>
          <p:txBody>
            <a:bodyPr wrap="square" lIns="63301" tIns="31650" rIns="63301" bIns="31650">
              <a:noAutofit/>
            </a:bodyPr>
            <a:lstStyle/>
            <a:p>
              <a:pPr marL="171450" indent="-171450">
                <a:buFont typeface="Arial" panose="020B0604020202020204" pitchFamily="34" charset="0"/>
                <a:buChar char="•"/>
              </a:pPr>
              <a:r>
                <a:rPr lang="zh-CN" altLang="en-US" sz="1000" b="1" dirty="0">
                  <a:solidFill>
                    <a:schemeClr val="accent3">
                      <a:lumMod val="75000"/>
                    </a:schemeClr>
                  </a:solidFill>
                  <a:latin typeface="微软雅黑" panose="020B0503020204020204" pitchFamily="34" charset="-122"/>
                  <a:ea typeface="微软雅黑" panose="020B0503020204020204" pitchFamily="34" charset="-122"/>
                </a:rPr>
                <a:t>远程新能源商用车</a:t>
              </a:r>
              <a:r>
                <a:rPr lang="zh-CN" altLang="en-US" sz="969" b="1" dirty="0">
                  <a:solidFill>
                    <a:srgbClr val="4A9B82"/>
                  </a:solidFill>
                  <a:latin typeface="微软雅黑" panose="020B0503020204020204" pitchFamily="34" charset="-122"/>
                  <a:ea typeface="微软雅黑" panose="020B0503020204020204" pitchFamily="34" charset="-122"/>
                </a:rPr>
                <a:t>：</a:t>
              </a:r>
              <a:r>
                <a:rPr lang="zh-CN" altLang="en-US" sz="1000" dirty="0"/>
                <a:t>远程十周年领航系列产品正式上市</a:t>
              </a:r>
            </a:p>
          </p:txBody>
        </p:sp>
      </p:grpSp>
    </p:spTree>
    <p:custDataLst>
      <p:tags r:id="rId1"/>
    </p:custDataLst>
    <p:extLst>
      <p:ext uri="{BB962C8B-B14F-4D97-AF65-F5344CB8AC3E}">
        <p14:creationId xmlns:p14="http://schemas.microsoft.com/office/powerpoint/2010/main" val="2382438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00DC3FE-44C9-23C3-17B3-6B55BEE22B26}"/>
              </a:ext>
            </a:extLst>
          </p:cNvPr>
          <p:cNvSpPr txBox="1"/>
          <p:nvPr/>
        </p:nvSpPr>
        <p:spPr>
          <a:xfrm>
            <a:off x="2366996" y="16653"/>
            <a:ext cx="4541978"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市场：新能源商用车销量一览</a:t>
            </a:r>
          </a:p>
        </p:txBody>
      </p:sp>
      <p:sp>
        <p:nvSpPr>
          <p:cNvPr id="9" name="灯片编号占位符 8">
            <a:extLst>
              <a:ext uri="{FF2B5EF4-FFF2-40B4-BE49-F238E27FC236}">
                <a16:creationId xmlns:a16="http://schemas.microsoft.com/office/drawing/2014/main" id="{75FE245D-B483-0F3C-370C-47B5DCCF34E9}"/>
              </a:ext>
            </a:extLst>
          </p:cNvPr>
          <p:cNvSpPr>
            <a:spLocks noGrp="1"/>
          </p:cNvSpPr>
          <p:nvPr>
            <p:ph type="sldNum" sz="quarter" idx="12"/>
          </p:nvPr>
        </p:nvSpPr>
        <p:spPr/>
        <p:txBody>
          <a:bodyPr/>
          <a:lstStyle/>
          <a:p>
            <a:fld id="{42D44D5D-CEB2-4E80-BA14-7E114D938ADC}" type="slidenum">
              <a:rPr lang="zh-CN" altLang="en-US" smtClean="0"/>
              <a:pPr/>
              <a:t>3</a:t>
            </a:fld>
            <a:endParaRPr lang="zh-CN" altLang="en-US"/>
          </a:p>
        </p:txBody>
      </p:sp>
      <p:sp>
        <p:nvSpPr>
          <p:cNvPr id="11" name="文本框 10">
            <a:extLst>
              <a:ext uri="{FF2B5EF4-FFF2-40B4-BE49-F238E27FC236}">
                <a16:creationId xmlns:a16="http://schemas.microsoft.com/office/drawing/2014/main" id="{86C258EE-E108-3EE5-9DE1-2C2E127BE5D5}"/>
              </a:ext>
            </a:extLst>
          </p:cNvPr>
          <p:cNvSpPr txBox="1"/>
          <p:nvPr/>
        </p:nvSpPr>
        <p:spPr>
          <a:xfrm>
            <a:off x="490504" y="6502858"/>
            <a:ext cx="8122024" cy="230832"/>
          </a:xfrm>
          <a:prstGeom prst="rect">
            <a:avLst/>
          </a:prstGeom>
          <a:noFill/>
        </p:spPr>
        <p:txBody>
          <a:bodyPr wrap="square" rtlCol="0">
            <a:spAutoFit/>
          </a:bodyPr>
          <a:lstStyle/>
          <a:p>
            <a:r>
              <a:rPr lang="zh-CN" altLang="en-US" sz="900" dirty="0">
                <a:solidFill>
                  <a:schemeClr val="bg1">
                    <a:lumMod val="65000"/>
                  </a:schemeClr>
                </a:solidFill>
              </a:rPr>
              <a:t>数据来源：零售数据，车型为底盘车型</a:t>
            </a:r>
          </a:p>
        </p:txBody>
      </p:sp>
      <p:graphicFrame>
        <p:nvGraphicFramePr>
          <p:cNvPr id="5" name="表格 4">
            <a:extLst>
              <a:ext uri="{FF2B5EF4-FFF2-40B4-BE49-F238E27FC236}">
                <a16:creationId xmlns:a16="http://schemas.microsoft.com/office/drawing/2014/main" id="{551A3A05-9EE7-1947-3861-56B2654AA1FE}"/>
              </a:ext>
            </a:extLst>
          </p:cNvPr>
          <p:cNvGraphicFramePr>
            <a:graphicFrameLocks noGrp="1"/>
          </p:cNvGraphicFramePr>
          <p:nvPr/>
        </p:nvGraphicFramePr>
        <p:xfrm>
          <a:off x="600364" y="752408"/>
          <a:ext cx="10939545" cy="5581734"/>
        </p:xfrm>
        <a:graphic>
          <a:graphicData uri="http://schemas.openxmlformats.org/drawingml/2006/table">
            <a:tbl>
              <a:tblPr>
                <a:tableStyleId>{6E25E649-3F16-4E02-A733-19D2CDBF48F0}</a:tableStyleId>
              </a:tblPr>
              <a:tblGrid>
                <a:gridCol w="1165689">
                  <a:extLst>
                    <a:ext uri="{9D8B030D-6E8A-4147-A177-3AD203B41FA5}">
                      <a16:colId xmlns:a16="http://schemas.microsoft.com/office/drawing/2014/main" val="2831602271"/>
                    </a:ext>
                  </a:extLst>
                </a:gridCol>
                <a:gridCol w="1165689">
                  <a:extLst>
                    <a:ext uri="{9D8B030D-6E8A-4147-A177-3AD203B41FA5}">
                      <a16:colId xmlns:a16="http://schemas.microsoft.com/office/drawing/2014/main" val="2992446221"/>
                    </a:ext>
                  </a:extLst>
                </a:gridCol>
                <a:gridCol w="1165689">
                  <a:extLst>
                    <a:ext uri="{9D8B030D-6E8A-4147-A177-3AD203B41FA5}">
                      <a16:colId xmlns:a16="http://schemas.microsoft.com/office/drawing/2014/main" val="3581589015"/>
                    </a:ext>
                  </a:extLst>
                </a:gridCol>
                <a:gridCol w="1165689">
                  <a:extLst>
                    <a:ext uri="{9D8B030D-6E8A-4147-A177-3AD203B41FA5}">
                      <a16:colId xmlns:a16="http://schemas.microsoft.com/office/drawing/2014/main" val="1643682164"/>
                    </a:ext>
                  </a:extLst>
                </a:gridCol>
                <a:gridCol w="1165689">
                  <a:extLst>
                    <a:ext uri="{9D8B030D-6E8A-4147-A177-3AD203B41FA5}">
                      <a16:colId xmlns:a16="http://schemas.microsoft.com/office/drawing/2014/main" val="3715775765"/>
                    </a:ext>
                  </a:extLst>
                </a:gridCol>
                <a:gridCol w="1277775">
                  <a:extLst>
                    <a:ext uri="{9D8B030D-6E8A-4147-A177-3AD203B41FA5}">
                      <a16:colId xmlns:a16="http://schemas.microsoft.com/office/drawing/2014/main" val="1596000571"/>
                    </a:ext>
                  </a:extLst>
                </a:gridCol>
                <a:gridCol w="1277775">
                  <a:extLst>
                    <a:ext uri="{9D8B030D-6E8A-4147-A177-3AD203B41FA5}">
                      <a16:colId xmlns:a16="http://schemas.microsoft.com/office/drawing/2014/main" val="870174530"/>
                    </a:ext>
                  </a:extLst>
                </a:gridCol>
                <a:gridCol w="1277775">
                  <a:extLst>
                    <a:ext uri="{9D8B030D-6E8A-4147-A177-3AD203B41FA5}">
                      <a16:colId xmlns:a16="http://schemas.microsoft.com/office/drawing/2014/main" val="3818838203"/>
                    </a:ext>
                  </a:extLst>
                </a:gridCol>
                <a:gridCol w="1277775">
                  <a:extLst>
                    <a:ext uri="{9D8B030D-6E8A-4147-A177-3AD203B41FA5}">
                      <a16:colId xmlns:a16="http://schemas.microsoft.com/office/drawing/2014/main" val="1506528280"/>
                    </a:ext>
                  </a:extLst>
                </a:gridCol>
              </a:tblGrid>
              <a:tr h="397102">
                <a:tc rowSpan="2">
                  <a:txBody>
                    <a:bodyPr/>
                    <a:lstStyle/>
                    <a:p>
                      <a:pPr algn="ctr" rtl="0"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车型</a:t>
                      </a:r>
                    </a:p>
                  </a:txBody>
                  <a:tcPr marL="0" marR="0" marT="0" marB="0" anchor="ctr">
                    <a:lnB w="12700" cap="flat" cmpd="sng" algn="ctr">
                      <a:solidFill>
                        <a:schemeClr val="tx1"/>
                      </a:solidFill>
                      <a:prstDash val="solid"/>
                      <a:round/>
                      <a:headEnd type="none" w="med" len="med"/>
                      <a:tailEnd type="none" w="med" len="med"/>
                    </a:lnB>
                    <a:noFill/>
                  </a:tcPr>
                </a:tc>
                <a:tc gridSpan="4">
                  <a:txBody>
                    <a:bodyPr/>
                    <a:lstStyle/>
                    <a:p>
                      <a:pPr algn="ctr" rtl="0" fontAlgn="ct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2024</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月</a:t>
                      </a:r>
                    </a:p>
                  </a:txBody>
                  <a:tcPr marL="0" marR="0" marT="0" marB="0" anchor="ctr">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B w="12700" cap="flat" cmpd="sng" algn="ctr">
                      <a:solidFill>
                        <a:schemeClr val="tx1"/>
                      </a:solidFill>
                      <a:prstDash val="solid"/>
                      <a:round/>
                      <a:headEnd type="none" w="med" len="med"/>
                      <a:tailEnd type="none" w="med" len="med"/>
                    </a:lnB>
                    <a:noFill/>
                  </a:tcPr>
                </a:tc>
                <a:tc hMerge="1">
                  <a:txBody>
                    <a:bodyPr/>
                    <a:lstStyle/>
                    <a:p>
                      <a:endParaRPr lang="zh-CN" altLang="en-US"/>
                    </a:p>
                  </a:txBody>
                  <a:tcPr>
                    <a:lnB w="12700" cap="flat" cmpd="sng" algn="ctr">
                      <a:solidFill>
                        <a:schemeClr val="tx1"/>
                      </a:solidFill>
                      <a:prstDash val="solid"/>
                      <a:round/>
                      <a:headEnd type="none" w="med" len="med"/>
                      <a:tailEnd type="none" w="med" len="med"/>
                    </a:lnB>
                    <a:noFill/>
                  </a:tcPr>
                </a:tc>
                <a:tc gridSpan="4">
                  <a:txBody>
                    <a:bodyPr/>
                    <a:lstStyle/>
                    <a:p>
                      <a:pPr algn="ctr" rtl="0" fontAlgn="ct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2024</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1-6</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月</a:t>
                      </a:r>
                    </a:p>
                  </a:txBody>
                  <a:tcPr marL="0" marR="0" marT="0" marB="0" anchor="ctr">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133375524"/>
                  </a:ext>
                </a:extLst>
              </a:tr>
              <a:tr h="419408">
                <a:tc vMerge="1">
                  <a:txBody>
                    <a:bodyPr/>
                    <a:lstStyle/>
                    <a:p>
                      <a:endParaRPr lang="zh-CN" altLang="en-US"/>
                    </a:p>
                  </a:txBody>
                  <a:tcPr/>
                </a:tc>
                <a:tc>
                  <a:txBody>
                    <a:bodyPr/>
                    <a:lstStyle/>
                    <a:p>
                      <a:pPr marL="0" algn="ctr" defTabSz="914400" rtl="0" eaLnBrk="1" fontAlgn="ctr" latinLnBrk="0" hangingPunct="1"/>
                      <a:r>
                        <a:rPr lang="zh-CN" altLang="en-US" sz="1200" b="1" i="0" u="none" strike="noStrike" kern="1200" dirty="0">
                          <a:solidFill>
                            <a:srgbClr val="FFFFFF"/>
                          </a:solidFill>
                          <a:effectLst/>
                          <a:latin typeface="微软雅黑" panose="020B0503020204020204" pitchFamily="34" charset="-122"/>
                          <a:ea typeface="微软雅黑" panose="020B0503020204020204" pitchFamily="34" charset="-122"/>
                          <a:cs typeface="+mn-cs"/>
                        </a:rPr>
                        <a:t>本期</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marL="0" algn="ctr" defTabSz="914400" rtl="0" eaLnBrk="1" fontAlgn="ctr" latinLnBrk="0" hangingPunct="1"/>
                      <a:r>
                        <a:rPr lang="zh-CN" altLang="en-US" sz="1200" b="1" i="0" u="none" strike="noStrike" kern="1200" dirty="0">
                          <a:solidFill>
                            <a:srgbClr val="FFFFFF"/>
                          </a:solidFill>
                          <a:effectLst/>
                          <a:latin typeface="微软雅黑" panose="020B0503020204020204" pitchFamily="34" charset="-122"/>
                          <a:ea typeface="微软雅黑" panose="020B0503020204020204" pitchFamily="34" charset="-122"/>
                          <a:cs typeface="+mn-cs"/>
                        </a:rPr>
                        <a:t>同期</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marL="0" algn="ctr" defTabSz="914400" rtl="0" eaLnBrk="1" fontAlgn="ctr" latinLnBrk="0" hangingPunct="1"/>
                      <a:r>
                        <a:rPr lang="zh-CN" altLang="en-US" sz="1200" b="1" i="0" u="none" strike="noStrike" kern="1200" dirty="0">
                          <a:solidFill>
                            <a:srgbClr val="FFFFFF"/>
                          </a:solidFill>
                          <a:effectLst/>
                          <a:latin typeface="微软雅黑" panose="020B0503020204020204" pitchFamily="34" charset="-122"/>
                          <a:ea typeface="微软雅黑" panose="020B0503020204020204" pitchFamily="34" charset="-122"/>
                          <a:cs typeface="+mn-cs"/>
                        </a:rPr>
                        <a:t>同比增长</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marL="0" algn="ctr" defTabSz="914400" rtl="0" eaLnBrk="1" fontAlgn="ctr" latinLnBrk="0" hangingPunct="1"/>
                      <a:r>
                        <a:rPr lang="zh-CN" altLang="en-US" sz="1200" b="1" i="0" u="none" strike="noStrike" kern="1200" dirty="0">
                          <a:solidFill>
                            <a:srgbClr val="FFFFFF"/>
                          </a:solidFill>
                          <a:effectLst/>
                          <a:latin typeface="微软雅黑" panose="020B0503020204020204" pitchFamily="34" charset="-122"/>
                          <a:ea typeface="微软雅黑" panose="020B0503020204020204" pitchFamily="34" charset="-122"/>
                          <a:cs typeface="+mn-cs"/>
                        </a:rPr>
                        <a:t>新能源渗透率</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rtl="0" fontAlgn="ctr"/>
                      <a:r>
                        <a:rPr lang="zh-CN" altLang="en-US" sz="1200" b="1" i="0" u="none" strike="noStrike" dirty="0">
                          <a:solidFill>
                            <a:srgbClr val="FFFFFF"/>
                          </a:solidFill>
                          <a:effectLst/>
                          <a:latin typeface="微软雅黑" panose="020B0503020204020204" pitchFamily="34" charset="-122"/>
                          <a:ea typeface="微软雅黑" panose="020B0503020204020204" pitchFamily="34" charset="-122"/>
                        </a:rPr>
                        <a:t>本期</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rtl="0" fontAlgn="ctr"/>
                      <a:r>
                        <a:rPr lang="zh-CN" altLang="en-US" sz="1200" b="1" i="0" u="none" strike="noStrike" dirty="0">
                          <a:solidFill>
                            <a:srgbClr val="FFFFFF"/>
                          </a:solidFill>
                          <a:effectLst/>
                          <a:latin typeface="微软雅黑" panose="020B0503020204020204" pitchFamily="34" charset="-122"/>
                          <a:ea typeface="微软雅黑" panose="020B0503020204020204" pitchFamily="34" charset="-122"/>
                        </a:rPr>
                        <a:t>同期</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rtl="0" fontAlgn="ctr"/>
                      <a:r>
                        <a:rPr lang="zh-CN" altLang="en-US" sz="1200" b="1" i="0" u="none" strike="noStrike" dirty="0">
                          <a:solidFill>
                            <a:srgbClr val="FFFFFF"/>
                          </a:solidFill>
                          <a:effectLst/>
                          <a:latin typeface="微软雅黑" panose="020B0503020204020204" pitchFamily="34" charset="-122"/>
                          <a:ea typeface="微软雅黑" panose="020B0503020204020204" pitchFamily="34" charset="-122"/>
                        </a:rPr>
                        <a:t>同比增长</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rtl="0" fontAlgn="ctr"/>
                      <a:r>
                        <a:rPr lang="zh-CN" altLang="en-US" sz="1200" b="1" i="0" u="none" strike="noStrike" dirty="0">
                          <a:solidFill>
                            <a:srgbClr val="FFFFFF"/>
                          </a:solidFill>
                          <a:effectLst/>
                          <a:latin typeface="微软雅黑" panose="020B0503020204020204" pitchFamily="34" charset="-122"/>
                          <a:ea typeface="微软雅黑" panose="020B0503020204020204" pitchFamily="34" charset="-122"/>
                        </a:rPr>
                        <a:t>新能源渗透率</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80255233"/>
                  </a:ext>
                </a:extLst>
              </a:tr>
              <a:tr h="397102">
                <a:tc>
                  <a:txBody>
                    <a:bodyPr/>
                    <a:lstStyle/>
                    <a:p>
                      <a:pPr algn="l" rtl="0" fontAlgn="ctr"/>
                      <a:r>
                        <a:rPr lang="zh-CN" altLang="en-US" sz="1200" b="1" i="0" u="none" strike="noStrike" dirty="0">
                          <a:solidFill>
                            <a:srgbClr val="000000"/>
                          </a:solidFill>
                          <a:effectLst/>
                          <a:highlight>
                            <a:srgbClr val="FFFFFF"/>
                          </a:highlight>
                          <a:latin typeface="微软雅黑" panose="020B0503020204020204" pitchFamily="34" charset="-122"/>
                          <a:ea typeface="微软雅黑" panose="020B0503020204020204" pitchFamily="34" charset="-122"/>
                        </a:rPr>
                        <a:t>新能源商用车</a:t>
                      </a:r>
                    </a:p>
                  </a:txBody>
                  <a:tcPr marL="85725"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dirty="0">
                          <a:solidFill>
                            <a:srgbClr val="000000"/>
                          </a:solidFill>
                          <a:effectLst/>
                          <a:highlight>
                            <a:srgbClr val="FFFFFF"/>
                          </a:highlight>
                          <a:latin typeface="微软雅黑" panose="020B0503020204020204" pitchFamily="34" charset="-122"/>
                          <a:ea typeface="微软雅黑" panose="020B0503020204020204" pitchFamily="34" charset="-122"/>
                        </a:rPr>
                        <a:t>47901</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28312</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69.2%</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20.1%</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242065</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127158</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90.4%</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0" fontAlgn="ctr"/>
                      <a:r>
                        <a:rPr lang="en-US" altLang="zh-CN" sz="1200" b="1"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15.6%</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0061843"/>
                  </a:ext>
                </a:extLst>
              </a:tr>
              <a:tr h="397102">
                <a:tc>
                  <a:txBody>
                    <a:bodyPr/>
                    <a:lstStyle/>
                    <a:p>
                      <a:pPr algn="l" rtl="0" fontAlgn="ctr"/>
                      <a:r>
                        <a:rPr lang="zh-CN" altLang="en-US"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卡车</a:t>
                      </a:r>
                    </a:p>
                  </a:txBody>
                  <a:tcPr marL="85725"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22264</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11150</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99.7%</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12.4%</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111032</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44634</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148.8%</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9.3%</a:t>
                      </a:r>
                    </a:p>
                  </a:txBody>
                  <a:tcPr marL="0" marR="0" marT="0" marB="0" anchor="ctr">
                    <a:lnT w="12700" cap="flat" cmpd="sng" algn="ctr">
                      <a:solidFill>
                        <a:schemeClr val="tx1"/>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2634310479"/>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重卡</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6957</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2801</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148.4%</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14.8%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27708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11495</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141.0%</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9.2%</a:t>
                      </a:r>
                    </a:p>
                  </a:txBody>
                  <a:tcPr marL="0" marR="0" marT="0" marB="0" anchor="ctr">
                    <a:noFill/>
                  </a:tcPr>
                </a:tc>
                <a:extLst>
                  <a:ext uri="{0D108BD9-81ED-4DB2-BD59-A6C34878D82A}">
                    <a16:rowId xmlns:a16="http://schemas.microsoft.com/office/drawing/2014/main" val="2491008202"/>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中卡</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186</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127</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46.5%</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4.1%</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1089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731</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49.0%</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3.8%</a:t>
                      </a:r>
                    </a:p>
                  </a:txBody>
                  <a:tcPr marL="0" marR="0" marT="0" marB="0" anchor="ctr">
                    <a:noFill/>
                  </a:tcPr>
                </a:tc>
                <a:extLst>
                  <a:ext uri="{0D108BD9-81ED-4DB2-BD59-A6C34878D82A}">
                    <a16:rowId xmlns:a16="http://schemas.microsoft.com/office/drawing/2014/main" val="2987519757"/>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轻卡</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8743</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4095</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113.5%</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16.6%</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42337</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13130</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222.4%</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12.8%</a:t>
                      </a:r>
                    </a:p>
                  </a:txBody>
                  <a:tcPr marL="0" marR="0" marT="0" marB="0" anchor="ctr">
                    <a:noFill/>
                  </a:tcPr>
                </a:tc>
                <a:extLst>
                  <a:ext uri="{0D108BD9-81ED-4DB2-BD59-A6C34878D82A}">
                    <a16:rowId xmlns:a16="http://schemas.microsoft.com/office/drawing/2014/main" val="1610396576"/>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微卡</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5579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3468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60.9%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34932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16030</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117.9%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9.0%</a:t>
                      </a:r>
                    </a:p>
                  </a:txBody>
                  <a:tcPr marL="0" marR="0" marT="0" marB="0" anchor="ctr">
                    <a:noFill/>
                  </a:tcPr>
                </a:tc>
                <a:extLst>
                  <a:ext uri="{0D108BD9-81ED-4DB2-BD59-A6C34878D82A}">
                    <a16:rowId xmlns:a16="http://schemas.microsoft.com/office/drawing/2014/main" val="3119054654"/>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皮卡</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799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659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21.2%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4966</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3248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52.9%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3.4%</a:t>
                      </a:r>
                    </a:p>
                  </a:txBody>
                  <a:tcPr marL="0" marR="0" marT="0" marB="0" anchor="ctr">
                    <a:noFill/>
                  </a:tcPr>
                </a:tc>
                <a:extLst>
                  <a:ext uri="{0D108BD9-81ED-4DB2-BD59-A6C34878D82A}">
                    <a16:rowId xmlns:a16="http://schemas.microsoft.com/office/drawing/2014/main" val="3766237670"/>
                  </a:ext>
                </a:extLst>
              </a:tr>
              <a:tr h="397102">
                <a:tc>
                  <a:txBody>
                    <a:bodyPr/>
                    <a:lstStyle/>
                    <a:p>
                      <a:pPr algn="l" rtl="0" fontAlgn="ctr"/>
                      <a:r>
                        <a:rPr lang="zh-CN" altLang="en-US"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客车</a:t>
                      </a:r>
                    </a:p>
                  </a:txBody>
                  <a:tcPr marL="85725"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25637</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17162</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49.4%</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44.2%</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131033</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82524</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58.8%</a:t>
                      </a:r>
                    </a:p>
                  </a:txBody>
                  <a:tcPr marL="0" marR="0" marT="0" marB="0" anchor="ctr">
                    <a:solidFill>
                      <a:schemeClr val="accent3">
                        <a:lumMod val="20000"/>
                        <a:lumOff val="80000"/>
                      </a:schemeClr>
                    </a:solidFill>
                  </a:tcPr>
                </a:tc>
                <a:tc>
                  <a:txBody>
                    <a:bodyPr/>
                    <a:lstStyle/>
                    <a:p>
                      <a:pPr algn="r" rtl="0" fontAlgn="ctr"/>
                      <a:r>
                        <a:rPr lang="en-US" altLang="zh-CN" sz="1100" b="1" i="0" u="none" strike="noStrike">
                          <a:solidFill>
                            <a:srgbClr val="000000"/>
                          </a:solidFill>
                          <a:effectLst/>
                          <a:highlight>
                            <a:srgbClr val="E3F2ED"/>
                          </a:highlight>
                          <a:latin typeface="微软雅黑" panose="020B0503020204020204" pitchFamily="34" charset="-122"/>
                          <a:ea typeface="微软雅黑" panose="020B0503020204020204" pitchFamily="34" charset="-122"/>
                        </a:rPr>
                        <a:t>37.3%</a:t>
                      </a:r>
                    </a:p>
                  </a:txBody>
                  <a:tcPr marL="0" marR="0" marT="0" marB="0" anchor="ctr">
                    <a:solidFill>
                      <a:schemeClr val="accent3">
                        <a:lumMod val="20000"/>
                        <a:lumOff val="80000"/>
                      </a:schemeClr>
                    </a:solidFill>
                  </a:tcPr>
                </a:tc>
                <a:extLst>
                  <a:ext uri="{0D108BD9-81ED-4DB2-BD59-A6C34878D82A}">
                    <a16:rowId xmlns:a16="http://schemas.microsoft.com/office/drawing/2014/main" val="1334890830"/>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大客</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850</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1167</a:t>
                      </a:r>
                    </a:p>
                  </a:txBody>
                  <a:tcPr marL="0" marR="0" marT="0" marB="0" anchor="ctr">
                    <a:noFill/>
                  </a:tcPr>
                </a:tc>
                <a:tc>
                  <a:txBody>
                    <a:bodyPr/>
                    <a:lstStyle/>
                    <a:p>
                      <a:pPr algn="r" rtl="0" fontAlgn="ctr"/>
                      <a:r>
                        <a:rPr lang="en-US" altLang="zh-CN" sz="1100" b="0" i="0" u="none" strike="noStrike">
                          <a:solidFill>
                            <a:srgbClr val="C00000"/>
                          </a:solidFill>
                          <a:effectLst/>
                          <a:highlight>
                            <a:srgbClr val="FFFFFF"/>
                          </a:highlight>
                          <a:latin typeface="微软雅黑" panose="020B0503020204020204" pitchFamily="34" charset="-122"/>
                          <a:ea typeface="微软雅黑" panose="020B0503020204020204" pitchFamily="34" charset="-122"/>
                        </a:rPr>
                        <a:t>-27.2%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30.6%</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5654</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5096</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35.2%</a:t>
                      </a:r>
                    </a:p>
                  </a:txBody>
                  <a:tcPr marL="0" marR="0" marT="0" marB="0" anchor="ctr">
                    <a:noFill/>
                  </a:tcPr>
                </a:tc>
                <a:extLst>
                  <a:ext uri="{0D108BD9-81ED-4DB2-BD59-A6C34878D82A}">
                    <a16:rowId xmlns:a16="http://schemas.microsoft.com/office/drawing/2014/main" val="1170316487"/>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中客</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638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1096</a:t>
                      </a:r>
                    </a:p>
                  </a:txBody>
                  <a:tcPr marL="0" marR="0" marT="0" marB="0" anchor="ctr">
                    <a:noFill/>
                  </a:tcPr>
                </a:tc>
                <a:tc>
                  <a:txBody>
                    <a:bodyPr/>
                    <a:lstStyle/>
                    <a:p>
                      <a:pPr algn="r" rtl="0" fontAlgn="ctr"/>
                      <a:r>
                        <a:rPr lang="en-US" altLang="zh-CN" sz="1100" b="0" i="0" u="none" strike="noStrike">
                          <a:solidFill>
                            <a:srgbClr val="C00000"/>
                          </a:solidFill>
                          <a:effectLst/>
                          <a:highlight>
                            <a:srgbClr val="FFFFFF"/>
                          </a:highlight>
                          <a:latin typeface="微软雅黑" panose="020B0503020204020204" pitchFamily="34" charset="-122"/>
                          <a:ea typeface="微软雅黑" panose="020B0503020204020204" pitchFamily="34" charset="-122"/>
                        </a:rPr>
                        <a:t>-41.8%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27.9%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5175</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3713</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39.4%</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35.3%</a:t>
                      </a:r>
                    </a:p>
                  </a:txBody>
                  <a:tcPr marL="0" marR="0" marT="0" marB="0" anchor="ctr">
                    <a:noFill/>
                  </a:tcPr>
                </a:tc>
                <a:extLst>
                  <a:ext uri="{0D108BD9-81ED-4DB2-BD59-A6C34878D82A}">
                    <a16:rowId xmlns:a16="http://schemas.microsoft.com/office/drawing/2014/main" val="2343801149"/>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轻客</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22302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11070</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101.5%</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59.1%</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106912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51489</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107.6%</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52.2%</a:t>
                      </a:r>
                    </a:p>
                  </a:txBody>
                  <a:tcPr marL="0" marR="0" marT="0" marB="0" anchor="ctr">
                    <a:noFill/>
                  </a:tcPr>
                </a:tc>
                <a:extLst>
                  <a:ext uri="{0D108BD9-81ED-4DB2-BD59-A6C34878D82A}">
                    <a16:rowId xmlns:a16="http://schemas.microsoft.com/office/drawing/2014/main" val="686978498"/>
                  </a:ext>
                </a:extLst>
              </a:tr>
              <a:tr h="397102">
                <a:tc>
                  <a:txBody>
                    <a:bodyPr/>
                    <a:lstStyle/>
                    <a:p>
                      <a:pPr algn="l" rtl="0" fontAlgn="ctr"/>
                      <a:r>
                        <a:rPr lang="zh-CN" altLang="en-US"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  微客</a:t>
                      </a:r>
                    </a:p>
                  </a:txBody>
                  <a:tcPr marL="257175"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1847</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3829</a:t>
                      </a:r>
                    </a:p>
                  </a:txBody>
                  <a:tcPr marL="0" marR="0" marT="0" marB="0" anchor="ctr">
                    <a:noFill/>
                  </a:tcPr>
                </a:tc>
                <a:tc>
                  <a:txBody>
                    <a:bodyPr/>
                    <a:lstStyle/>
                    <a:p>
                      <a:pPr algn="r" rtl="0" fontAlgn="ctr"/>
                      <a:r>
                        <a:rPr lang="en-US" altLang="zh-CN" sz="1100" b="0" i="0" u="none" strike="noStrike">
                          <a:solidFill>
                            <a:srgbClr val="C00000"/>
                          </a:solidFill>
                          <a:effectLst/>
                          <a:highlight>
                            <a:srgbClr val="FFFFFF"/>
                          </a:highlight>
                          <a:latin typeface="微软雅黑" panose="020B0503020204020204" pitchFamily="34" charset="-122"/>
                          <a:ea typeface="微软雅黑" panose="020B0503020204020204" pitchFamily="34" charset="-122"/>
                        </a:rPr>
                        <a:t>-51.8%</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12.2%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13292</a:t>
                      </a:r>
                    </a:p>
                  </a:txBody>
                  <a:tcPr marL="0" marR="0" marT="0" marB="0" anchor="ctr">
                    <a:noFill/>
                  </a:tcPr>
                </a:tc>
                <a:tc>
                  <a:txBody>
                    <a:bodyPr/>
                    <a:lstStyle/>
                    <a:p>
                      <a:pPr algn="r" rtl="0" fontAlgn="ctr"/>
                      <a:r>
                        <a:rPr lang="en-US" altLang="zh-CN" sz="1100" b="0" i="0" u="none" strike="noStrike">
                          <a:solidFill>
                            <a:srgbClr val="000000"/>
                          </a:solidFill>
                          <a:effectLst/>
                          <a:highlight>
                            <a:srgbClr val="FFFFFF"/>
                          </a:highlight>
                          <a:latin typeface="微软雅黑" panose="020B0503020204020204" pitchFamily="34" charset="-122"/>
                          <a:ea typeface="微软雅黑" panose="020B0503020204020204" pitchFamily="34" charset="-122"/>
                        </a:rPr>
                        <a:t>22226</a:t>
                      </a:r>
                    </a:p>
                  </a:txBody>
                  <a:tcPr marL="0" marR="0" marT="0" marB="0" anchor="ctr">
                    <a:noFill/>
                  </a:tcPr>
                </a:tc>
                <a:tc>
                  <a:txBody>
                    <a:bodyPr/>
                    <a:lstStyle/>
                    <a:p>
                      <a:pPr algn="r" rtl="0" fontAlgn="ctr"/>
                      <a:r>
                        <a:rPr lang="en-US" altLang="zh-CN" sz="1100" b="0" i="0" u="none" strike="noStrike">
                          <a:solidFill>
                            <a:srgbClr val="C00000"/>
                          </a:solidFill>
                          <a:effectLst/>
                          <a:highlight>
                            <a:srgbClr val="FFFFFF"/>
                          </a:highlight>
                          <a:latin typeface="微软雅黑" panose="020B0503020204020204" pitchFamily="34" charset="-122"/>
                          <a:ea typeface="微软雅黑" panose="020B0503020204020204" pitchFamily="34" charset="-122"/>
                        </a:rPr>
                        <a:t>-40.2%</a:t>
                      </a:r>
                    </a:p>
                  </a:txBody>
                  <a:tcPr marL="0" marR="0" marT="0" marB="0" anchor="ctr">
                    <a:noFill/>
                  </a:tcPr>
                </a:tc>
                <a:tc>
                  <a:txBody>
                    <a:bodyPr/>
                    <a:lstStyle/>
                    <a:p>
                      <a:pPr algn="r" rtl="0" fontAlgn="ctr"/>
                      <a:r>
                        <a:rPr lang="en-US" altLang="zh-CN" sz="1100" b="0" i="0" u="none" strike="noStrike" dirty="0">
                          <a:solidFill>
                            <a:srgbClr val="000000"/>
                          </a:solidFill>
                          <a:effectLst/>
                          <a:highlight>
                            <a:srgbClr val="FFFFFF"/>
                          </a:highlight>
                          <a:latin typeface="微软雅黑" panose="020B0503020204020204" pitchFamily="34" charset="-122"/>
                          <a:ea typeface="微软雅黑" panose="020B0503020204020204" pitchFamily="34" charset="-122"/>
                        </a:rPr>
                        <a:t>11.5%</a:t>
                      </a:r>
                    </a:p>
                  </a:txBody>
                  <a:tcPr marL="0" marR="0" marT="0" marB="0" anchor="ctr">
                    <a:noFill/>
                  </a:tcPr>
                </a:tc>
                <a:extLst>
                  <a:ext uri="{0D108BD9-81ED-4DB2-BD59-A6C34878D82A}">
                    <a16:rowId xmlns:a16="http://schemas.microsoft.com/office/drawing/2014/main" val="2953839767"/>
                  </a:ext>
                </a:extLst>
              </a:tr>
            </a:tbl>
          </a:graphicData>
        </a:graphic>
      </p:graphicFrame>
      <p:sp>
        <p:nvSpPr>
          <p:cNvPr id="2" name="箭头: 五边形 1">
            <a:extLst>
              <a:ext uri="{FF2B5EF4-FFF2-40B4-BE49-F238E27FC236}">
                <a16:creationId xmlns:a16="http://schemas.microsoft.com/office/drawing/2014/main" id="{E4BEF37C-A85C-3130-26AA-B44E7ECC09D5}"/>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行业数据</a:t>
            </a:r>
          </a:p>
        </p:txBody>
      </p:sp>
    </p:spTree>
    <p:extLst>
      <p:ext uri="{BB962C8B-B14F-4D97-AF65-F5344CB8AC3E}">
        <p14:creationId xmlns:p14="http://schemas.microsoft.com/office/powerpoint/2010/main" val="1660385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7C6F7CF-C319-08B4-062B-CB8836BB52A5}"/>
              </a:ext>
            </a:extLst>
          </p:cNvPr>
          <p:cNvSpPr txBox="1"/>
          <p:nvPr/>
        </p:nvSpPr>
        <p:spPr>
          <a:xfrm>
            <a:off x="699738" y="882868"/>
            <a:ext cx="8678646" cy="400110"/>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青海省人民政府发布印发</a:t>
            </a:r>
            <a:r>
              <a:rPr lang="en-US" altLang="zh-CN" dirty="0"/>
              <a:t>《</a:t>
            </a:r>
            <a:r>
              <a:rPr lang="zh-CN" altLang="en-US" dirty="0"/>
              <a:t>青海省空气质量持续改善行动计划实施方案</a:t>
            </a:r>
            <a:r>
              <a:rPr lang="en-US" altLang="zh-CN" dirty="0"/>
              <a:t>》</a:t>
            </a:r>
          </a:p>
        </p:txBody>
      </p:sp>
      <p:sp>
        <p:nvSpPr>
          <p:cNvPr id="14" name="文本框 13">
            <a:extLst>
              <a:ext uri="{FF2B5EF4-FFF2-40B4-BE49-F238E27FC236}">
                <a16:creationId xmlns:a16="http://schemas.microsoft.com/office/drawing/2014/main" id="{927FAC13-516F-F4D7-161D-B48FA5F9FA7B}"/>
              </a:ext>
            </a:extLst>
          </p:cNvPr>
          <p:cNvSpPr txBox="1"/>
          <p:nvPr/>
        </p:nvSpPr>
        <p:spPr>
          <a:xfrm>
            <a:off x="699738" y="1559977"/>
            <a:ext cx="8466682" cy="1569660"/>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54545"/>
                </a:solidFill>
                <a:effectLst/>
                <a:latin typeface="仿宋_GB2312"/>
              </a:defRPr>
            </a:lvl1pPr>
          </a:lstStyle>
          <a:p>
            <a:r>
              <a:rPr lang="zh-CN" altLang="en-US" dirty="0">
                <a:latin typeface="-apple-system"/>
              </a:rPr>
              <a:t>青海省人民政府发布印发</a:t>
            </a:r>
            <a:r>
              <a:rPr lang="en-US" altLang="zh-CN" dirty="0">
                <a:latin typeface="-apple-system"/>
              </a:rPr>
              <a:t>《</a:t>
            </a:r>
            <a:r>
              <a:rPr lang="zh-CN" altLang="en-US" dirty="0">
                <a:latin typeface="-apple-system"/>
              </a:rPr>
              <a:t>青海省空气质量持续改善行动计划实施方案</a:t>
            </a:r>
            <a:r>
              <a:rPr lang="en-US" altLang="zh-CN" dirty="0">
                <a:latin typeface="-apple-system"/>
              </a:rPr>
              <a:t>》</a:t>
            </a:r>
            <a:r>
              <a:rPr lang="zh-CN" altLang="en-US" dirty="0">
                <a:latin typeface="-apple-system"/>
              </a:rPr>
              <a:t>，其中提到加快提升机动车清洁化水平。鼓励支持重点区域在公交、出租、城市物流配送、轻型环卫等公共领域</a:t>
            </a:r>
            <a:r>
              <a:rPr lang="en-US" altLang="zh-CN" dirty="0">
                <a:latin typeface="-apple-system"/>
              </a:rPr>
              <a:t>,</a:t>
            </a:r>
            <a:r>
              <a:rPr lang="zh-CN" altLang="en-US" dirty="0">
                <a:latin typeface="-apple-system"/>
              </a:rPr>
              <a:t>推广使用新能源汽车</a:t>
            </a:r>
            <a:r>
              <a:rPr lang="en-US" altLang="zh-CN" dirty="0">
                <a:latin typeface="-apple-system"/>
              </a:rPr>
              <a:t>,</a:t>
            </a:r>
            <a:r>
              <a:rPr lang="zh-CN" altLang="en-US" dirty="0">
                <a:latin typeface="-apple-system"/>
              </a:rPr>
              <a:t>西宁市、海东市力争在</a:t>
            </a:r>
            <a:r>
              <a:rPr lang="en-US" altLang="zh-CN" dirty="0">
                <a:latin typeface="-apple-system"/>
              </a:rPr>
              <a:t>2025</a:t>
            </a:r>
            <a:r>
              <a:rPr lang="zh-CN" altLang="en-US" dirty="0">
                <a:latin typeface="-apple-system"/>
              </a:rPr>
              <a:t>年底前基本实现城市公交车新能源化。在火电、钢铁、煤炭、焦化、有色、水泥等行业和物流园区推广新能源中重型货车</a:t>
            </a:r>
            <a:r>
              <a:rPr lang="en-US" altLang="zh-CN" dirty="0">
                <a:latin typeface="-apple-system"/>
              </a:rPr>
              <a:t>,</a:t>
            </a:r>
            <a:r>
              <a:rPr lang="zh-CN" altLang="en-US" dirty="0">
                <a:latin typeface="-apple-system"/>
              </a:rPr>
              <a:t>发展零排放货运车队。持续推进新能源充换基础设施建设</a:t>
            </a:r>
            <a:r>
              <a:rPr lang="en-US" altLang="zh-CN" dirty="0">
                <a:latin typeface="-apple-system"/>
              </a:rPr>
              <a:t>,</a:t>
            </a:r>
            <a:r>
              <a:rPr lang="zh-CN" altLang="en-US" dirty="0">
                <a:latin typeface="-apple-system"/>
              </a:rPr>
              <a:t>满足车辆能源交换需求。力争到</a:t>
            </a:r>
            <a:r>
              <a:rPr lang="en-US" altLang="zh-CN" dirty="0">
                <a:latin typeface="-apple-system"/>
              </a:rPr>
              <a:t>2025</a:t>
            </a:r>
            <a:r>
              <a:rPr lang="zh-CN" altLang="en-US" dirty="0">
                <a:latin typeface="-apple-system"/>
              </a:rPr>
              <a:t>年</a:t>
            </a:r>
            <a:r>
              <a:rPr lang="en-US" altLang="zh-CN" dirty="0">
                <a:latin typeface="-apple-system"/>
              </a:rPr>
              <a:t>,</a:t>
            </a:r>
            <a:r>
              <a:rPr lang="zh-CN" altLang="en-US" dirty="0">
                <a:latin typeface="-apple-system"/>
              </a:rPr>
              <a:t>全省高速服务区快充站覆盖率不低于</a:t>
            </a:r>
            <a:r>
              <a:rPr lang="en-US" altLang="zh-CN" dirty="0">
                <a:latin typeface="-apple-system"/>
              </a:rPr>
              <a:t>60%</a:t>
            </a:r>
            <a:r>
              <a:rPr lang="zh-CN" altLang="en-US" dirty="0">
                <a:latin typeface="-apple-system"/>
              </a:rPr>
              <a:t>。加强重型货车路检路查和集中使用、停放地的入户检查</a:t>
            </a:r>
            <a:r>
              <a:rPr lang="en-US" altLang="zh-CN" dirty="0">
                <a:latin typeface="-apple-system"/>
              </a:rPr>
              <a:t>,</a:t>
            </a:r>
            <a:r>
              <a:rPr lang="zh-CN" altLang="en-US" dirty="0">
                <a:latin typeface="-apple-system"/>
              </a:rPr>
              <a:t>严厉打击破坏篡改车载排放诊断系统</a:t>
            </a:r>
            <a:r>
              <a:rPr lang="en-US" altLang="zh-CN" dirty="0">
                <a:latin typeface="-apple-system"/>
              </a:rPr>
              <a:t>(OBD)</a:t>
            </a:r>
            <a:r>
              <a:rPr lang="zh-CN" altLang="en-US" dirty="0">
                <a:latin typeface="-apple-system"/>
              </a:rPr>
              <a:t>等违法行为。全面实施汽车排放检验与维护制度</a:t>
            </a:r>
            <a:r>
              <a:rPr lang="en-US" altLang="zh-CN" dirty="0">
                <a:latin typeface="-apple-system"/>
              </a:rPr>
              <a:t>(I/M</a:t>
            </a:r>
            <a:r>
              <a:rPr lang="zh-CN" altLang="en-US" dirty="0">
                <a:latin typeface="-apple-system"/>
              </a:rPr>
              <a:t>制度</a:t>
            </a:r>
            <a:r>
              <a:rPr lang="en-US" altLang="zh-CN" dirty="0">
                <a:latin typeface="-apple-system"/>
              </a:rPr>
              <a:t>)</a:t>
            </a:r>
            <a:r>
              <a:rPr lang="zh-CN" altLang="en-US" dirty="0">
                <a:latin typeface="-apple-system"/>
              </a:rPr>
              <a:t>和机动车排放召回制度</a:t>
            </a:r>
            <a:r>
              <a:rPr lang="en-US" altLang="zh-CN" dirty="0">
                <a:latin typeface="-apple-system"/>
              </a:rPr>
              <a:t>,</a:t>
            </a:r>
            <a:r>
              <a:rPr lang="zh-CN" altLang="en-US" dirty="0">
                <a:latin typeface="-apple-system"/>
              </a:rPr>
              <a:t>强化对年检机构的监管执法。强化非道路移动源综合治理。稳妥推进铁路货场、物流园区、机场、工矿企业内部作业车辆和机械新能源更新改造。推动老旧铁路机车淘汰</a:t>
            </a:r>
            <a:r>
              <a:rPr lang="en-US" altLang="zh-CN" dirty="0">
                <a:latin typeface="-apple-system"/>
              </a:rPr>
              <a:t>,</a:t>
            </a:r>
            <a:r>
              <a:rPr lang="zh-CN" altLang="en-US" dirty="0">
                <a:latin typeface="-apple-system"/>
              </a:rPr>
              <a:t>鼓励铁路站场及煤炭、钢铁、冶金等行业推广新能源铁路装备。</a:t>
            </a:r>
          </a:p>
        </p:txBody>
      </p:sp>
      <p:sp>
        <p:nvSpPr>
          <p:cNvPr id="15" name="文本框 14">
            <a:extLst>
              <a:ext uri="{FF2B5EF4-FFF2-40B4-BE49-F238E27FC236}">
                <a16:creationId xmlns:a16="http://schemas.microsoft.com/office/drawing/2014/main" id="{8B2FF4F8-AF6E-6A65-0709-1314D5182152}"/>
              </a:ext>
            </a:extLst>
          </p:cNvPr>
          <p:cNvSpPr txBox="1"/>
          <p:nvPr/>
        </p:nvSpPr>
        <p:spPr>
          <a:xfrm>
            <a:off x="9637833" y="834095"/>
            <a:ext cx="1719394" cy="369332"/>
          </a:xfrm>
          <a:prstGeom prst="rect">
            <a:avLst/>
          </a:prstGeom>
          <a:noFill/>
        </p:spPr>
        <p:txBody>
          <a:bodyPr wrap="square" rtlCol="0">
            <a:spAutoFit/>
          </a:bodyPr>
          <a:lstStyle/>
          <a:p>
            <a:pPr algn="ctr"/>
            <a:r>
              <a:rPr lang="zh-CN" altLang="en-US" b="1" dirty="0">
                <a:solidFill>
                  <a:srgbClr val="C00000"/>
                </a:solidFill>
              </a:rPr>
              <a:t>关注点</a:t>
            </a:r>
            <a:endParaRPr lang="en-US" altLang="zh-CN" b="1" dirty="0">
              <a:solidFill>
                <a:srgbClr val="C00000"/>
              </a:solidFill>
            </a:endParaRPr>
          </a:p>
        </p:txBody>
      </p:sp>
      <p:cxnSp>
        <p:nvCxnSpPr>
          <p:cNvPr id="429" name="直接连接符 428">
            <a:extLst>
              <a:ext uri="{FF2B5EF4-FFF2-40B4-BE49-F238E27FC236}">
                <a16:creationId xmlns:a16="http://schemas.microsoft.com/office/drawing/2014/main" id="{BB694B46-0EA6-FB8C-F75E-19080C015E81}"/>
              </a:ext>
            </a:extLst>
          </p:cNvPr>
          <p:cNvCxnSpPr>
            <a:cxnSpLocks/>
          </p:cNvCxnSpPr>
          <p:nvPr/>
        </p:nvCxnSpPr>
        <p:spPr>
          <a:xfrm>
            <a:off x="9313356" y="1194749"/>
            <a:ext cx="0" cy="191609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382934-1326-22EA-3439-86D1817FC7B5}"/>
              </a:ext>
            </a:extLst>
          </p:cNvPr>
          <p:cNvCxnSpPr>
            <a:cxnSpLocks/>
          </p:cNvCxnSpPr>
          <p:nvPr/>
        </p:nvCxnSpPr>
        <p:spPr>
          <a:xfrm>
            <a:off x="699738" y="3584349"/>
            <a:ext cx="10904658" cy="0"/>
          </a:xfrm>
          <a:prstGeom prst="line">
            <a:avLst/>
          </a:prstGeom>
          <a:ln>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B2725-F20A-D6B5-45E1-622C6B847E2F}"/>
              </a:ext>
            </a:extLst>
          </p:cNvPr>
          <p:cNvCxnSpPr>
            <a:cxnSpLocks/>
          </p:cNvCxnSpPr>
          <p:nvPr/>
        </p:nvCxnSpPr>
        <p:spPr>
          <a:xfrm>
            <a:off x="9313356" y="4256671"/>
            <a:ext cx="0" cy="196940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箭头: 五边形 1">
            <a:extLst>
              <a:ext uri="{FF2B5EF4-FFF2-40B4-BE49-F238E27FC236}">
                <a16:creationId xmlns:a16="http://schemas.microsoft.com/office/drawing/2014/main" id="{CE030575-BDC7-8FD5-2D06-4826A0C8AE4D}"/>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政策法规</a:t>
            </a:r>
          </a:p>
        </p:txBody>
      </p:sp>
      <p:sp>
        <p:nvSpPr>
          <p:cNvPr id="4" name="文本框 3">
            <a:extLst>
              <a:ext uri="{FF2B5EF4-FFF2-40B4-BE49-F238E27FC236}">
                <a16:creationId xmlns:a16="http://schemas.microsoft.com/office/drawing/2014/main" id="{93D33AC2-5D26-515A-9C4E-CD8990A07B65}"/>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94C9E2D-6E63-2BC5-7ECD-46BF2D179172}"/>
              </a:ext>
            </a:extLst>
          </p:cNvPr>
          <p:cNvSpPr txBox="1"/>
          <p:nvPr/>
        </p:nvSpPr>
        <p:spPr>
          <a:xfrm>
            <a:off x="699738" y="3686443"/>
            <a:ext cx="8678646" cy="400110"/>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上海市发改委等印发</a:t>
            </a:r>
            <a:r>
              <a:rPr lang="en-US" altLang="zh-CN" dirty="0"/>
              <a:t>《</a:t>
            </a:r>
            <a:r>
              <a:rPr lang="zh-CN" altLang="en-US" dirty="0"/>
              <a:t>上海市加快汽车更新消费行动方案（</a:t>
            </a:r>
            <a:r>
              <a:rPr lang="en-US" altLang="zh-CN" dirty="0"/>
              <a:t>2024-2027</a:t>
            </a:r>
            <a:r>
              <a:rPr lang="zh-CN" altLang="en-US" dirty="0"/>
              <a:t>年）</a:t>
            </a:r>
            <a:r>
              <a:rPr lang="en-US" altLang="zh-CN" dirty="0"/>
              <a:t>》</a:t>
            </a:r>
          </a:p>
        </p:txBody>
      </p:sp>
      <p:sp>
        <p:nvSpPr>
          <p:cNvPr id="481" name="文本框 480">
            <a:extLst>
              <a:ext uri="{FF2B5EF4-FFF2-40B4-BE49-F238E27FC236}">
                <a16:creationId xmlns:a16="http://schemas.microsoft.com/office/drawing/2014/main" id="{0083C9F9-4353-25B3-7CBD-3D59E877E665}"/>
              </a:ext>
            </a:extLst>
          </p:cNvPr>
          <p:cNvSpPr txBox="1"/>
          <p:nvPr/>
        </p:nvSpPr>
        <p:spPr>
          <a:xfrm>
            <a:off x="699738" y="4398434"/>
            <a:ext cx="8466682" cy="1015663"/>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04040"/>
                </a:solidFill>
                <a:effectLst/>
                <a:latin typeface="Microsoft YaHei" panose="020B0503020204020204" pitchFamily="34" charset="-122"/>
                <a:ea typeface="Microsoft YaHei" panose="020B0503020204020204" pitchFamily="34" charset="-122"/>
              </a:defRPr>
            </a:lvl1pPr>
          </a:lstStyle>
          <a:p>
            <a:r>
              <a:rPr lang="zh-CN" altLang="en-US" dirty="0">
                <a:solidFill>
                  <a:srgbClr val="555555"/>
                </a:solidFill>
                <a:latin typeface="微软雅黑" panose="020B0503020204020204" pitchFamily="34" charset="-122"/>
                <a:ea typeface="微软雅黑" panose="020B0503020204020204" pitchFamily="34" charset="-122"/>
              </a:rPr>
              <a:t>上海市发改委等印发</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上海市加快汽车更新消费行动方案（</a:t>
            </a:r>
            <a:r>
              <a:rPr lang="en-US" altLang="zh-CN" dirty="0">
                <a:solidFill>
                  <a:srgbClr val="555555"/>
                </a:solidFill>
                <a:latin typeface="微软雅黑" panose="020B0503020204020204" pitchFamily="34" charset="-122"/>
                <a:ea typeface="微软雅黑" panose="020B0503020204020204" pitchFamily="34" charset="-122"/>
              </a:rPr>
              <a:t>2024-2027</a:t>
            </a:r>
            <a:r>
              <a:rPr lang="zh-CN" altLang="en-US" dirty="0">
                <a:solidFill>
                  <a:srgbClr val="555555"/>
                </a:solidFill>
                <a:latin typeface="微软雅黑" panose="020B0503020204020204" pitchFamily="34" charset="-122"/>
                <a:ea typeface="微软雅黑" panose="020B0503020204020204" pitchFamily="34" charset="-122"/>
              </a:rPr>
              <a:t>年）</a:t>
            </a:r>
            <a:r>
              <a:rPr lang="en-US" altLang="zh-CN" dirty="0">
                <a:solidFill>
                  <a:srgbClr val="555555"/>
                </a:solidFill>
                <a:latin typeface="微软雅黑" panose="020B0503020204020204" pitchFamily="34" charset="-122"/>
                <a:ea typeface="微软雅黑" panose="020B0503020204020204" pitchFamily="34" charset="-122"/>
              </a:rPr>
              <a:t>》</a:t>
            </a:r>
            <a:r>
              <a:rPr lang="zh-CN" altLang="en-US" dirty="0">
                <a:solidFill>
                  <a:srgbClr val="555555"/>
                </a:solidFill>
                <a:latin typeface="微软雅黑" panose="020B0503020204020204" pitchFamily="34" charset="-122"/>
                <a:ea typeface="微软雅黑" panose="020B0503020204020204" pitchFamily="34" charset="-122"/>
              </a:rPr>
              <a:t>，其中提出：</a:t>
            </a:r>
            <a:r>
              <a:rPr lang="en-US" altLang="zh-CN" dirty="0">
                <a:solidFill>
                  <a:srgbClr val="555555"/>
                </a:solidFill>
                <a:latin typeface="微软雅黑" panose="020B0503020204020204" pitchFamily="34" charset="-122"/>
                <a:ea typeface="微软雅黑" panose="020B0503020204020204" pitchFamily="34" charset="-122"/>
              </a:rPr>
              <a:t>2024</a:t>
            </a:r>
            <a:r>
              <a:rPr lang="zh-CN" altLang="en-US" dirty="0">
                <a:solidFill>
                  <a:srgbClr val="555555"/>
                </a:solidFill>
                <a:latin typeface="微软雅黑" panose="020B0503020204020204" pitchFamily="34" charset="-122"/>
                <a:ea typeface="微软雅黑" panose="020B0503020204020204" pitchFamily="34" charset="-122"/>
              </a:rPr>
              <a:t>年实施本市新一轮汽车以旧换新实施细则。对符合条件的个人用户以旧换新购买国六</a:t>
            </a:r>
            <a:r>
              <a:rPr lang="en-US" altLang="zh-CN" dirty="0">
                <a:solidFill>
                  <a:srgbClr val="555555"/>
                </a:solidFill>
                <a:latin typeface="微软雅黑" panose="020B0503020204020204" pitchFamily="34" charset="-122"/>
                <a:ea typeface="微软雅黑" panose="020B0503020204020204" pitchFamily="34" charset="-122"/>
              </a:rPr>
              <a:t>b</a:t>
            </a:r>
            <a:r>
              <a:rPr lang="zh-CN" altLang="en-US" dirty="0">
                <a:solidFill>
                  <a:srgbClr val="555555"/>
                </a:solidFill>
                <a:latin typeface="微软雅黑" panose="020B0503020204020204" pitchFamily="34" charset="-122"/>
                <a:ea typeface="微软雅黑" panose="020B0503020204020204" pitchFamily="34" charset="-122"/>
              </a:rPr>
              <a:t>燃油小客车，给予个人用户一次性购车补贴，其中旧车排放标准为国四及以下的，补贴</a:t>
            </a:r>
            <a:r>
              <a:rPr lang="en-US" altLang="zh-CN" dirty="0">
                <a:solidFill>
                  <a:srgbClr val="555555"/>
                </a:solidFill>
                <a:latin typeface="微软雅黑" panose="020B0503020204020204" pitchFamily="34" charset="-122"/>
                <a:ea typeface="微软雅黑" panose="020B0503020204020204" pitchFamily="34" charset="-122"/>
              </a:rPr>
              <a:t>4000</a:t>
            </a:r>
            <a:r>
              <a:rPr lang="zh-CN" altLang="en-US" dirty="0">
                <a:solidFill>
                  <a:srgbClr val="555555"/>
                </a:solidFill>
                <a:latin typeface="微软雅黑" panose="020B0503020204020204" pitchFamily="34" charset="-122"/>
                <a:ea typeface="微软雅黑" panose="020B0503020204020204" pitchFamily="34" charset="-122"/>
              </a:rPr>
              <a:t>元；旧车排放标准为国五的，补贴</a:t>
            </a:r>
            <a:r>
              <a:rPr lang="en-US" altLang="zh-CN" dirty="0">
                <a:solidFill>
                  <a:srgbClr val="555555"/>
                </a:solidFill>
                <a:latin typeface="微软雅黑" panose="020B0503020204020204" pitchFamily="34" charset="-122"/>
                <a:ea typeface="微软雅黑" panose="020B0503020204020204" pitchFamily="34" charset="-122"/>
              </a:rPr>
              <a:t>2800</a:t>
            </a:r>
            <a:r>
              <a:rPr lang="zh-CN" altLang="en-US" dirty="0">
                <a:solidFill>
                  <a:srgbClr val="555555"/>
                </a:solidFill>
                <a:latin typeface="微软雅黑" panose="020B0503020204020204" pitchFamily="34" charset="-122"/>
                <a:ea typeface="微软雅黑" panose="020B0503020204020204" pitchFamily="34" charset="-122"/>
              </a:rPr>
              <a:t>元。对符合条件的个人用户以旧换新购买纯电动小客车，给予个人用户一次性</a:t>
            </a:r>
            <a:r>
              <a:rPr lang="en-US" altLang="zh-CN" dirty="0">
                <a:solidFill>
                  <a:srgbClr val="555555"/>
                </a:solidFill>
                <a:latin typeface="微软雅黑" panose="020B0503020204020204" pitchFamily="34" charset="-122"/>
                <a:ea typeface="微软雅黑" panose="020B0503020204020204" pitchFamily="34" charset="-122"/>
              </a:rPr>
              <a:t>10000</a:t>
            </a:r>
            <a:r>
              <a:rPr lang="zh-CN" altLang="en-US" dirty="0">
                <a:solidFill>
                  <a:srgbClr val="555555"/>
                </a:solidFill>
                <a:latin typeface="微软雅黑" panose="020B0503020204020204" pitchFamily="34" charset="-122"/>
                <a:ea typeface="微软雅黑" panose="020B0503020204020204" pitchFamily="34" charset="-122"/>
              </a:rPr>
              <a:t>元购车补贴。对既符合国家政策又符合本市政策的车主，支持同时申请享受相关补贴。</a:t>
            </a:r>
          </a:p>
        </p:txBody>
      </p:sp>
      <p:sp>
        <p:nvSpPr>
          <p:cNvPr id="17"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4</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3" name="文本框 2">
            <a:extLst>
              <a:ext uri="{FF2B5EF4-FFF2-40B4-BE49-F238E27FC236}">
                <a16:creationId xmlns:a16="http://schemas.microsoft.com/office/drawing/2014/main" id="{68B5D6B9-72CD-D733-D912-BD19FBC183EF}"/>
              </a:ext>
            </a:extLst>
          </p:cNvPr>
          <p:cNvSpPr txBox="1"/>
          <p:nvPr/>
        </p:nvSpPr>
        <p:spPr>
          <a:xfrm>
            <a:off x="9637833" y="2679569"/>
            <a:ext cx="1752125"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公共领域全面电动化</a:t>
            </a:r>
          </a:p>
        </p:txBody>
      </p:sp>
      <p:pic>
        <p:nvPicPr>
          <p:cNvPr id="5" name="图片 4">
            <a:extLst>
              <a:ext uri="{FF2B5EF4-FFF2-40B4-BE49-F238E27FC236}">
                <a16:creationId xmlns:a16="http://schemas.microsoft.com/office/drawing/2014/main" id="{D3E5DABD-FB9E-1225-7598-27E5CEAD9A58}"/>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773278" y="1562662"/>
            <a:ext cx="1481233" cy="1049988"/>
          </a:xfrm>
          <a:prstGeom prst="rect">
            <a:avLst/>
          </a:prstGeom>
        </p:spPr>
      </p:pic>
      <p:sp>
        <p:nvSpPr>
          <p:cNvPr id="7" name="文本框 6">
            <a:extLst>
              <a:ext uri="{FF2B5EF4-FFF2-40B4-BE49-F238E27FC236}">
                <a16:creationId xmlns:a16="http://schemas.microsoft.com/office/drawing/2014/main" id="{E782F9E4-536F-37CB-CE57-5E466EE03338}"/>
              </a:ext>
            </a:extLst>
          </p:cNvPr>
          <p:cNvSpPr txBox="1"/>
          <p:nvPr/>
        </p:nvSpPr>
        <p:spPr>
          <a:xfrm>
            <a:off x="9407030" y="5506398"/>
            <a:ext cx="1982928"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以旧换新</a:t>
            </a:r>
          </a:p>
        </p:txBody>
      </p:sp>
      <p:pic>
        <p:nvPicPr>
          <p:cNvPr id="8" name="图片 7">
            <a:extLst>
              <a:ext uri="{FF2B5EF4-FFF2-40B4-BE49-F238E27FC236}">
                <a16:creationId xmlns:a16="http://schemas.microsoft.com/office/drawing/2014/main" id="{6532DE7B-4A8E-F665-3C5B-38FCD99A14C2}"/>
              </a:ext>
            </a:extLst>
          </p:cNvPr>
          <p:cNvPicPr>
            <a:picLocks noChangeAspect="1"/>
          </p:cNvPicPr>
          <p:nvPr/>
        </p:nvPicPr>
        <p:blipFill>
          <a:blip r:embed="rId5"/>
          <a:stretch>
            <a:fillRect/>
          </a:stretch>
        </p:blipFill>
        <p:spPr>
          <a:xfrm>
            <a:off x="9677657" y="4398434"/>
            <a:ext cx="1441075" cy="638507"/>
          </a:xfrm>
          <a:prstGeom prst="rect">
            <a:avLst/>
          </a:prstGeom>
        </p:spPr>
      </p:pic>
    </p:spTree>
    <p:custDataLst>
      <p:tags r:id="rId1"/>
    </p:custDataLst>
    <p:extLst>
      <p:ext uri="{BB962C8B-B14F-4D97-AF65-F5344CB8AC3E}">
        <p14:creationId xmlns:p14="http://schemas.microsoft.com/office/powerpoint/2010/main" val="1764449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7C6F7CF-C319-08B4-062B-CB8836BB52A5}"/>
              </a:ext>
            </a:extLst>
          </p:cNvPr>
          <p:cNvSpPr txBox="1"/>
          <p:nvPr/>
        </p:nvSpPr>
        <p:spPr>
          <a:xfrm>
            <a:off x="699738" y="919053"/>
            <a:ext cx="8678646"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浙江杭州发布</a:t>
            </a:r>
            <a:r>
              <a:rPr lang="en-US" altLang="zh-CN" dirty="0"/>
              <a:t>《</a:t>
            </a:r>
            <a:r>
              <a:rPr lang="zh-CN" altLang="en-US" dirty="0"/>
              <a:t>关于组织申报</a:t>
            </a:r>
            <a:r>
              <a:rPr lang="en-US" altLang="zh-CN" dirty="0"/>
              <a:t>2024</a:t>
            </a:r>
            <a:r>
              <a:rPr lang="zh-CN" altLang="en-US" dirty="0"/>
              <a:t>年新能源汽车公用充电设施建设和运营财政补贴的通知</a:t>
            </a:r>
            <a:r>
              <a:rPr lang="en-US" altLang="zh-CN" dirty="0"/>
              <a:t>》</a:t>
            </a:r>
          </a:p>
        </p:txBody>
      </p:sp>
      <p:sp>
        <p:nvSpPr>
          <p:cNvPr id="14" name="文本框 13">
            <a:extLst>
              <a:ext uri="{FF2B5EF4-FFF2-40B4-BE49-F238E27FC236}">
                <a16:creationId xmlns:a16="http://schemas.microsoft.com/office/drawing/2014/main" id="{927FAC13-516F-F4D7-161D-B48FA5F9FA7B}"/>
              </a:ext>
            </a:extLst>
          </p:cNvPr>
          <p:cNvSpPr txBox="1"/>
          <p:nvPr/>
        </p:nvSpPr>
        <p:spPr>
          <a:xfrm>
            <a:off x="727851" y="1750417"/>
            <a:ext cx="8466682" cy="1384995"/>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04040"/>
                </a:solidFill>
                <a:effectLst/>
                <a:latin typeface="Microsoft YaHei" panose="020B0503020204020204" pitchFamily="34" charset="-122"/>
                <a:ea typeface="Microsoft YaHei" panose="020B0503020204020204" pitchFamily="34" charset="-122"/>
              </a:defRPr>
            </a:lvl1pPr>
          </a:lstStyle>
          <a:p>
            <a:r>
              <a:rPr lang="en-US" altLang="zh-CN" dirty="0">
                <a:latin typeface="-apple-system"/>
              </a:rPr>
              <a:t>7</a:t>
            </a:r>
            <a:r>
              <a:rPr lang="zh-CN" altLang="en-US" dirty="0">
                <a:latin typeface="-apple-system"/>
              </a:rPr>
              <a:t>月</a:t>
            </a:r>
            <a:r>
              <a:rPr lang="en-US" altLang="zh-CN" dirty="0">
                <a:latin typeface="-apple-system"/>
              </a:rPr>
              <a:t>22</a:t>
            </a:r>
            <a:r>
              <a:rPr lang="zh-CN" altLang="en-US" dirty="0">
                <a:latin typeface="-apple-system"/>
              </a:rPr>
              <a:t>日，杭州市城乡建设委员会发布</a:t>
            </a:r>
            <a:r>
              <a:rPr lang="en-US" altLang="zh-CN" dirty="0">
                <a:latin typeface="-apple-system"/>
              </a:rPr>
              <a:t>《</a:t>
            </a:r>
            <a:r>
              <a:rPr lang="zh-CN" altLang="en-US" dirty="0">
                <a:latin typeface="-apple-system"/>
              </a:rPr>
              <a:t>关于组织申报</a:t>
            </a:r>
            <a:r>
              <a:rPr lang="en-US" altLang="zh-CN" dirty="0">
                <a:latin typeface="-apple-system"/>
              </a:rPr>
              <a:t>2024</a:t>
            </a:r>
            <a:r>
              <a:rPr lang="zh-CN" altLang="en-US" dirty="0">
                <a:latin typeface="-apple-system"/>
              </a:rPr>
              <a:t>年新能源汽车公用充电设施建设和运营财政补贴的通知</a:t>
            </a:r>
            <a:r>
              <a:rPr lang="en-US" altLang="zh-CN" dirty="0">
                <a:latin typeface="-apple-system"/>
              </a:rPr>
              <a:t>》</a:t>
            </a:r>
            <a:r>
              <a:rPr lang="zh-CN" altLang="en-US" dirty="0">
                <a:latin typeface="-apple-system"/>
              </a:rPr>
              <a:t>。</a:t>
            </a:r>
            <a:r>
              <a:rPr lang="en-US" altLang="zh-CN" dirty="0">
                <a:latin typeface="-apple-system"/>
              </a:rPr>
              <a:t>《</a:t>
            </a:r>
            <a:r>
              <a:rPr lang="zh-CN" altLang="en-US" dirty="0">
                <a:latin typeface="-apple-system"/>
              </a:rPr>
              <a:t>通知提到</a:t>
            </a:r>
            <a:r>
              <a:rPr lang="en-US" altLang="zh-CN" dirty="0">
                <a:latin typeface="-apple-system"/>
              </a:rPr>
              <a:t>》</a:t>
            </a:r>
            <a:r>
              <a:rPr lang="zh-CN" altLang="en-US" dirty="0">
                <a:latin typeface="-apple-system"/>
              </a:rPr>
              <a:t>，本次申请建设补贴的项目须满足以下条件：</a:t>
            </a:r>
            <a:r>
              <a:rPr lang="en-US" altLang="zh-CN" dirty="0">
                <a:latin typeface="-apple-system"/>
              </a:rPr>
              <a:t>(1)</a:t>
            </a:r>
            <a:r>
              <a:rPr lang="zh-CN" altLang="en-US" dirty="0">
                <a:latin typeface="-apple-system"/>
              </a:rPr>
              <a:t>按照先备案后建设要求合规建设；（</a:t>
            </a:r>
            <a:r>
              <a:rPr lang="en-US" altLang="zh-CN" dirty="0">
                <a:latin typeface="-apple-system"/>
              </a:rPr>
              <a:t>2</a:t>
            </a:r>
            <a:r>
              <a:rPr lang="zh-CN" altLang="en-US" dirty="0">
                <a:latin typeface="-apple-system"/>
              </a:rPr>
              <a:t>）竣工日期在</a:t>
            </a:r>
            <a:r>
              <a:rPr lang="en-US" altLang="zh-CN" dirty="0">
                <a:latin typeface="-apple-system"/>
              </a:rPr>
              <a:t>2022</a:t>
            </a:r>
            <a:r>
              <a:rPr lang="zh-CN" altLang="en-US" dirty="0">
                <a:latin typeface="-apple-system"/>
              </a:rPr>
              <a:t>年</a:t>
            </a:r>
            <a:r>
              <a:rPr lang="en-US" altLang="zh-CN" dirty="0">
                <a:latin typeface="-apple-system"/>
              </a:rPr>
              <a:t>1</a:t>
            </a:r>
            <a:r>
              <a:rPr lang="zh-CN" altLang="en-US" dirty="0">
                <a:latin typeface="-apple-system"/>
              </a:rPr>
              <a:t>月</a:t>
            </a:r>
            <a:r>
              <a:rPr lang="en-US" altLang="zh-CN" dirty="0">
                <a:latin typeface="-apple-system"/>
              </a:rPr>
              <a:t>1</a:t>
            </a:r>
            <a:r>
              <a:rPr lang="zh-CN" altLang="en-US" dirty="0">
                <a:latin typeface="-apple-system"/>
              </a:rPr>
              <a:t>日之后，</a:t>
            </a:r>
            <a:r>
              <a:rPr lang="en-US" altLang="zh-CN" dirty="0">
                <a:latin typeface="-apple-system"/>
              </a:rPr>
              <a:t>2023</a:t>
            </a:r>
            <a:r>
              <a:rPr lang="zh-CN" altLang="en-US" dirty="0">
                <a:latin typeface="-apple-system"/>
              </a:rPr>
              <a:t>年</a:t>
            </a:r>
            <a:r>
              <a:rPr lang="en-US" altLang="zh-CN" dirty="0">
                <a:latin typeface="-apple-system"/>
              </a:rPr>
              <a:t>12</a:t>
            </a:r>
            <a:r>
              <a:rPr lang="zh-CN" altLang="en-US" dirty="0">
                <a:latin typeface="-apple-system"/>
              </a:rPr>
              <a:t>月</a:t>
            </a:r>
            <a:r>
              <a:rPr lang="en-US" altLang="zh-CN" dirty="0">
                <a:latin typeface="-apple-system"/>
              </a:rPr>
              <a:t>31</a:t>
            </a:r>
            <a:r>
              <a:rPr lang="zh-CN" altLang="en-US" dirty="0">
                <a:latin typeface="-apple-system"/>
              </a:rPr>
              <a:t>日之前</a:t>
            </a:r>
            <a:r>
              <a:rPr lang="en-US" altLang="zh-CN" dirty="0">
                <a:latin typeface="-apple-system"/>
              </a:rPr>
              <a:t>;</a:t>
            </a:r>
            <a:r>
              <a:rPr lang="zh-CN" altLang="en-US" dirty="0">
                <a:latin typeface="-apple-system"/>
              </a:rPr>
              <a:t>（</a:t>
            </a:r>
            <a:r>
              <a:rPr lang="en-US" altLang="zh-CN" dirty="0">
                <a:latin typeface="-apple-system"/>
              </a:rPr>
              <a:t>3</a:t>
            </a:r>
            <a:r>
              <a:rPr lang="zh-CN" altLang="en-US" dirty="0">
                <a:latin typeface="-apple-system"/>
              </a:rPr>
              <a:t>）</a:t>
            </a:r>
            <a:r>
              <a:rPr lang="en-US" altLang="zh-CN" dirty="0">
                <a:latin typeface="-apple-system"/>
              </a:rPr>
              <a:t>2024</a:t>
            </a:r>
            <a:r>
              <a:rPr lang="zh-CN" altLang="en-US" dirty="0">
                <a:latin typeface="-apple-system"/>
              </a:rPr>
              <a:t>年</a:t>
            </a:r>
            <a:r>
              <a:rPr lang="en-US" altLang="zh-CN" dirty="0">
                <a:latin typeface="-apple-system"/>
              </a:rPr>
              <a:t>7</a:t>
            </a:r>
            <a:r>
              <a:rPr lang="zh-CN" altLang="en-US" dirty="0">
                <a:latin typeface="-apple-system"/>
              </a:rPr>
              <a:t>月</a:t>
            </a:r>
            <a:r>
              <a:rPr lang="en-US" altLang="zh-CN" dirty="0">
                <a:latin typeface="-apple-system"/>
              </a:rPr>
              <a:t>18</a:t>
            </a:r>
            <a:r>
              <a:rPr lang="zh-CN" altLang="en-US" dirty="0">
                <a:latin typeface="-apple-system"/>
              </a:rPr>
              <a:t>日仍处于正常运营状态</a:t>
            </a:r>
            <a:r>
              <a:rPr lang="en-US" altLang="zh-CN" dirty="0">
                <a:latin typeface="-apple-system"/>
              </a:rPr>
              <a:t>;</a:t>
            </a:r>
            <a:r>
              <a:rPr lang="zh-CN" altLang="en-US" dirty="0">
                <a:latin typeface="-apple-system"/>
              </a:rPr>
              <a:t>（</a:t>
            </a:r>
            <a:r>
              <a:rPr lang="en-US" altLang="zh-CN" dirty="0">
                <a:latin typeface="-apple-system"/>
              </a:rPr>
              <a:t>4</a:t>
            </a:r>
            <a:r>
              <a:rPr lang="zh-CN" altLang="en-US" dirty="0">
                <a:latin typeface="-apple-system"/>
              </a:rPr>
              <a:t>）未享受过建设补贴。本次申请运营补贴的项目竣工日期须在</a:t>
            </a:r>
            <a:r>
              <a:rPr lang="en-US" altLang="zh-CN" dirty="0">
                <a:latin typeface="-apple-system"/>
              </a:rPr>
              <a:t>2023</a:t>
            </a:r>
            <a:r>
              <a:rPr lang="zh-CN" altLang="en-US" dirty="0">
                <a:latin typeface="-apple-system"/>
              </a:rPr>
              <a:t>年</a:t>
            </a:r>
            <a:r>
              <a:rPr lang="en-US" altLang="zh-CN" dirty="0">
                <a:latin typeface="-apple-system"/>
              </a:rPr>
              <a:t>12</a:t>
            </a:r>
            <a:r>
              <a:rPr lang="zh-CN" altLang="en-US" dirty="0">
                <a:latin typeface="-apple-system"/>
              </a:rPr>
              <a:t>月</a:t>
            </a:r>
            <a:r>
              <a:rPr lang="en-US" altLang="zh-CN" dirty="0">
                <a:latin typeface="-apple-system"/>
              </a:rPr>
              <a:t>31</a:t>
            </a:r>
            <a:r>
              <a:rPr lang="zh-CN" altLang="en-US" dirty="0">
                <a:latin typeface="-apple-system"/>
              </a:rPr>
              <a:t>日之前，并于</a:t>
            </a:r>
            <a:r>
              <a:rPr lang="en-US" altLang="zh-CN" dirty="0">
                <a:latin typeface="-apple-system"/>
              </a:rPr>
              <a:t>2024</a:t>
            </a:r>
            <a:r>
              <a:rPr lang="zh-CN" altLang="en-US" dirty="0">
                <a:latin typeface="-apple-system"/>
              </a:rPr>
              <a:t>年</a:t>
            </a:r>
            <a:r>
              <a:rPr lang="en-US" altLang="zh-CN" dirty="0">
                <a:latin typeface="-apple-system"/>
              </a:rPr>
              <a:t>7</a:t>
            </a:r>
            <a:r>
              <a:rPr lang="zh-CN" altLang="en-US" dirty="0">
                <a:latin typeface="-apple-system"/>
              </a:rPr>
              <a:t>月</a:t>
            </a:r>
            <a:r>
              <a:rPr lang="en-US" altLang="zh-CN" dirty="0">
                <a:latin typeface="-apple-system"/>
              </a:rPr>
              <a:t>18</a:t>
            </a:r>
            <a:r>
              <a:rPr lang="zh-CN" altLang="en-US" dirty="0">
                <a:latin typeface="-apple-system"/>
              </a:rPr>
              <a:t>日仍处于正常运营状态。电量以项目推送至市级平台的电量为准，并提供电费缴费凭证等证明辅助材料，如无法提供相应证明材料或市级平台电量高于电费缴费凭证显示电量的，取消当月运营补贴，最终核定以属地住建局意见为准。运营补贴的电量计算时间范围为</a:t>
            </a:r>
            <a:r>
              <a:rPr lang="en-US" altLang="zh-CN" dirty="0">
                <a:latin typeface="-apple-system"/>
              </a:rPr>
              <a:t>2023</a:t>
            </a:r>
            <a:r>
              <a:rPr lang="zh-CN" altLang="en-US" dirty="0">
                <a:latin typeface="-apple-system"/>
              </a:rPr>
              <a:t>年</a:t>
            </a:r>
            <a:r>
              <a:rPr lang="en-US" altLang="zh-CN" dirty="0">
                <a:latin typeface="-apple-system"/>
              </a:rPr>
              <a:t>10</a:t>
            </a:r>
            <a:r>
              <a:rPr lang="zh-CN" altLang="en-US" dirty="0">
                <a:latin typeface="-apple-system"/>
              </a:rPr>
              <a:t>月</a:t>
            </a:r>
            <a:r>
              <a:rPr lang="en-US" altLang="zh-CN" dirty="0">
                <a:latin typeface="-apple-system"/>
              </a:rPr>
              <a:t>1</a:t>
            </a:r>
            <a:r>
              <a:rPr lang="zh-CN" altLang="en-US" dirty="0">
                <a:latin typeface="-apple-system"/>
              </a:rPr>
              <a:t>日至</a:t>
            </a:r>
            <a:r>
              <a:rPr lang="en-US" altLang="zh-CN" dirty="0">
                <a:latin typeface="-apple-system"/>
              </a:rPr>
              <a:t>2023</a:t>
            </a:r>
            <a:r>
              <a:rPr lang="zh-CN" altLang="en-US" dirty="0">
                <a:latin typeface="-apple-system"/>
              </a:rPr>
              <a:t>年</a:t>
            </a:r>
            <a:r>
              <a:rPr lang="en-US" altLang="zh-CN" dirty="0">
                <a:latin typeface="-apple-system"/>
              </a:rPr>
              <a:t>12</a:t>
            </a:r>
            <a:r>
              <a:rPr lang="zh-CN" altLang="en-US" dirty="0">
                <a:latin typeface="-apple-system"/>
              </a:rPr>
              <a:t>月</a:t>
            </a:r>
            <a:r>
              <a:rPr lang="en-US" altLang="zh-CN" dirty="0">
                <a:latin typeface="-apple-system"/>
              </a:rPr>
              <a:t>31</a:t>
            </a:r>
            <a:r>
              <a:rPr lang="zh-CN" altLang="en-US" dirty="0">
                <a:latin typeface="-apple-system"/>
              </a:rPr>
              <a:t>日。</a:t>
            </a:r>
          </a:p>
        </p:txBody>
      </p:sp>
      <p:sp>
        <p:nvSpPr>
          <p:cNvPr id="15" name="文本框 14">
            <a:extLst>
              <a:ext uri="{FF2B5EF4-FFF2-40B4-BE49-F238E27FC236}">
                <a16:creationId xmlns:a16="http://schemas.microsoft.com/office/drawing/2014/main" id="{8B2FF4F8-AF6E-6A65-0709-1314D5182152}"/>
              </a:ext>
            </a:extLst>
          </p:cNvPr>
          <p:cNvSpPr txBox="1"/>
          <p:nvPr/>
        </p:nvSpPr>
        <p:spPr>
          <a:xfrm>
            <a:off x="9637833" y="834095"/>
            <a:ext cx="1719394" cy="369332"/>
          </a:xfrm>
          <a:prstGeom prst="rect">
            <a:avLst/>
          </a:prstGeom>
          <a:noFill/>
        </p:spPr>
        <p:txBody>
          <a:bodyPr wrap="square" rtlCol="0">
            <a:spAutoFit/>
          </a:bodyPr>
          <a:lstStyle/>
          <a:p>
            <a:pPr algn="ctr"/>
            <a:r>
              <a:rPr lang="zh-CN" altLang="en-US" b="1" dirty="0">
                <a:solidFill>
                  <a:srgbClr val="C00000"/>
                </a:solidFill>
              </a:rPr>
              <a:t>关注点</a:t>
            </a:r>
            <a:endParaRPr lang="en-US" altLang="zh-CN" b="1" dirty="0">
              <a:solidFill>
                <a:srgbClr val="C00000"/>
              </a:solidFill>
            </a:endParaRPr>
          </a:p>
        </p:txBody>
      </p:sp>
      <p:cxnSp>
        <p:nvCxnSpPr>
          <p:cNvPr id="429" name="直接连接符 428">
            <a:extLst>
              <a:ext uri="{FF2B5EF4-FFF2-40B4-BE49-F238E27FC236}">
                <a16:creationId xmlns:a16="http://schemas.microsoft.com/office/drawing/2014/main" id="{BB694B46-0EA6-FB8C-F75E-19080C015E81}"/>
              </a:ext>
            </a:extLst>
          </p:cNvPr>
          <p:cNvCxnSpPr>
            <a:cxnSpLocks/>
          </p:cNvCxnSpPr>
          <p:nvPr/>
        </p:nvCxnSpPr>
        <p:spPr>
          <a:xfrm>
            <a:off x="9313356" y="1194749"/>
            <a:ext cx="0" cy="191609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382934-1326-22EA-3439-86D1817FC7B5}"/>
              </a:ext>
            </a:extLst>
          </p:cNvPr>
          <p:cNvCxnSpPr>
            <a:cxnSpLocks/>
          </p:cNvCxnSpPr>
          <p:nvPr/>
        </p:nvCxnSpPr>
        <p:spPr>
          <a:xfrm>
            <a:off x="699738" y="3584349"/>
            <a:ext cx="10904658" cy="0"/>
          </a:xfrm>
          <a:prstGeom prst="line">
            <a:avLst/>
          </a:prstGeom>
          <a:ln>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B2725-F20A-D6B5-45E1-622C6B847E2F}"/>
              </a:ext>
            </a:extLst>
          </p:cNvPr>
          <p:cNvCxnSpPr>
            <a:cxnSpLocks/>
          </p:cNvCxnSpPr>
          <p:nvPr/>
        </p:nvCxnSpPr>
        <p:spPr>
          <a:xfrm>
            <a:off x="9313356" y="4256671"/>
            <a:ext cx="0" cy="196940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箭头: 五边形 1">
            <a:extLst>
              <a:ext uri="{FF2B5EF4-FFF2-40B4-BE49-F238E27FC236}">
                <a16:creationId xmlns:a16="http://schemas.microsoft.com/office/drawing/2014/main" id="{CE030575-BDC7-8FD5-2D06-4826A0C8AE4D}"/>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政策法规</a:t>
            </a:r>
          </a:p>
        </p:txBody>
      </p:sp>
      <p:sp>
        <p:nvSpPr>
          <p:cNvPr id="4" name="文本框 3">
            <a:extLst>
              <a:ext uri="{FF2B5EF4-FFF2-40B4-BE49-F238E27FC236}">
                <a16:creationId xmlns:a16="http://schemas.microsoft.com/office/drawing/2014/main" id="{93D33AC2-5D26-515A-9C4E-CD8990A07B65}"/>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94C9E2D-6E63-2BC5-7ECD-46BF2D179172}"/>
              </a:ext>
            </a:extLst>
          </p:cNvPr>
          <p:cNvSpPr txBox="1"/>
          <p:nvPr/>
        </p:nvSpPr>
        <p:spPr>
          <a:xfrm>
            <a:off x="750411" y="3917674"/>
            <a:ext cx="8450725"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天津市人民政府办公厅发布</a:t>
            </a:r>
            <a:r>
              <a:rPr lang="en-US" altLang="zh-CN" dirty="0"/>
              <a:t>《</a:t>
            </a:r>
            <a:r>
              <a:rPr lang="zh-CN" altLang="en-US" dirty="0"/>
              <a:t>天津市加快废弃物循环利用体系建设实施方案</a:t>
            </a:r>
            <a:r>
              <a:rPr lang="en-US" altLang="zh-CN" dirty="0"/>
              <a:t>》</a:t>
            </a:r>
          </a:p>
        </p:txBody>
      </p:sp>
      <p:sp>
        <p:nvSpPr>
          <p:cNvPr id="481" name="文本框 480">
            <a:extLst>
              <a:ext uri="{FF2B5EF4-FFF2-40B4-BE49-F238E27FC236}">
                <a16:creationId xmlns:a16="http://schemas.microsoft.com/office/drawing/2014/main" id="{0083C9F9-4353-25B3-7CBD-3D59E877E665}"/>
              </a:ext>
            </a:extLst>
          </p:cNvPr>
          <p:cNvSpPr txBox="1"/>
          <p:nvPr/>
        </p:nvSpPr>
        <p:spPr>
          <a:xfrm>
            <a:off x="796505" y="4607785"/>
            <a:ext cx="8466682" cy="1200329"/>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54545"/>
                </a:solidFill>
                <a:effectLst/>
                <a:latin typeface="-apple-system"/>
              </a:defRPr>
            </a:lvl1pPr>
          </a:lstStyle>
          <a:p>
            <a:r>
              <a:rPr lang="zh-CN" altLang="en-US" dirty="0">
                <a:solidFill>
                  <a:srgbClr val="3F3F3F"/>
                </a:solidFill>
                <a:latin typeface="Helvetica Neue"/>
              </a:rPr>
              <a:t>近日，天津市人民政府办公厅发布</a:t>
            </a:r>
            <a:r>
              <a:rPr lang="en-US" altLang="zh-CN" dirty="0">
                <a:solidFill>
                  <a:srgbClr val="3F3F3F"/>
                </a:solidFill>
                <a:latin typeface="Helvetica Neue"/>
              </a:rPr>
              <a:t>《</a:t>
            </a:r>
            <a:r>
              <a:rPr lang="zh-CN" altLang="en-US" dirty="0">
                <a:solidFill>
                  <a:srgbClr val="3F3F3F"/>
                </a:solidFill>
                <a:latin typeface="Helvetica Neue"/>
              </a:rPr>
              <a:t>天津市加快废弃物循环利用体系建设实施方案</a:t>
            </a:r>
            <a:r>
              <a:rPr lang="en-US" altLang="zh-CN" dirty="0">
                <a:solidFill>
                  <a:srgbClr val="3F3F3F"/>
                </a:solidFill>
                <a:latin typeface="Helvetica Neue"/>
              </a:rPr>
              <a:t>》</a:t>
            </a:r>
            <a:r>
              <a:rPr lang="zh-CN" altLang="en-US" dirty="0">
                <a:solidFill>
                  <a:srgbClr val="3F3F3F"/>
                </a:solidFill>
                <a:latin typeface="Helvetica Neue"/>
              </a:rPr>
              <a:t>。新能源汽车相关方面，</a:t>
            </a:r>
            <a:r>
              <a:rPr lang="en-US" altLang="zh-CN" dirty="0">
                <a:solidFill>
                  <a:srgbClr val="3F3F3F"/>
                </a:solidFill>
                <a:latin typeface="Helvetica Neue"/>
              </a:rPr>
              <a:t>《</a:t>
            </a:r>
            <a:r>
              <a:rPr lang="zh-CN" altLang="en-US" dirty="0">
                <a:solidFill>
                  <a:srgbClr val="3F3F3F"/>
                </a:solidFill>
                <a:latin typeface="Helvetica Neue"/>
              </a:rPr>
              <a:t>方案</a:t>
            </a:r>
            <a:r>
              <a:rPr lang="en-US" altLang="zh-CN" dirty="0">
                <a:solidFill>
                  <a:srgbClr val="3F3F3F"/>
                </a:solidFill>
                <a:latin typeface="Helvetica Neue"/>
              </a:rPr>
              <a:t>》</a:t>
            </a:r>
            <a:r>
              <a:rPr lang="zh-CN" altLang="en-US" dirty="0">
                <a:solidFill>
                  <a:srgbClr val="3F3F3F"/>
                </a:solidFill>
                <a:latin typeface="Helvetica Neue"/>
              </a:rPr>
              <a:t>明确，推进新型废旧产品设备梯次利用：加强新能源汽车动力电池溯源管理，推广应用在用动力电池检测评估系统，提高余能检测、残值评估、重组利用等技术水平。加强新能源汽车动力电池梯次利用管理，落实梯次利用企业主体责任，鼓励采用租赁、规模化利用等便于梯次产品回收的商业模式，促进动力电池回收利用行业规范发展。加强产品碳足迹管理：研究分析全球碳定价趋势对本市出口贸易可能产生的影响，推动汽车、新能源汽车动力电池、钢铁等行业企业探索建立全生命周期碳足迹核算模型，加强产品碳足迹管理。</a:t>
            </a:r>
          </a:p>
        </p:txBody>
      </p:sp>
      <p:sp>
        <p:nvSpPr>
          <p:cNvPr id="1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5</a:t>
            </a:fld>
            <a:endParaRPr lang="zh-CN" altLang="en-US" sz="1201">
              <a:solidFill>
                <a:srgbClr val="000000">
                  <a:tint val="75000"/>
                </a:srgbClr>
              </a:solidFill>
              <a:latin typeface="Calibri" panose="020F0502020204030204"/>
              <a:ea typeface="微软雅黑" panose="020B0503020204020204" pitchFamily="34" charset="-122"/>
            </a:endParaRPr>
          </a:p>
        </p:txBody>
      </p:sp>
      <p:sp>
        <p:nvSpPr>
          <p:cNvPr id="332" name="文本框 331">
            <a:extLst>
              <a:ext uri="{FF2B5EF4-FFF2-40B4-BE49-F238E27FC236}">
                <a16:creationId xmlns:a16="http://schemas.microsoft.com/office/drawing/2014/main" id="{A9A6DB86-C92B-D726-87B3-0A71C83D66BA}"/>
              </a:ext>
            </a:extLst>
          </p:cNvPr>
          <p:cNvSpPr txBox="1"/>
          <p:nvPr/>
        </p:nvSpPr>
        <p:spPr>
          <a:xfrm>
            <a:off x="9506365" y="2622253"/>
            <a:ext cx="1982928"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新能源补贴</a:t>
            </a:r>
          </a:p>
        </p:txBody>
      </p:sp>
      <p:sp>
        <p:nvSpPr>
          <p:cNvPr id="5" name="文本框 4">
            <a:extLst>
              <a:ext uri="{FF2B5EF4-FFF2-40B4-BE49-F238E27FC236}">
                <a16:creationId xmlns:a16="http://schemas.microsoft.com/office/drawing/2014/main" id="{55AC5E35-796A-A12A-14AD-AAFC66AC61EF}"/>
              </a:ext>
            </a:extLst>
          </p:cNvPr>
          <p:cNvSpPr txBox="1"/>
          <p:nvPr/>
        </p:nvSpPr>
        <p:spPr>
          <a:xfrm>
            <a:off x="9506365" y="5418351"/>
            <a:ext cx="1982928"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公共领域全面电动化</a:t>
            </a:r>
          </a:p>
        </p:txBody>
      </p:sp>
      <p:pic>
        <p:nvPicPr>
          <p:cNvPr id="6" name="图片 5">
            <a:extLst>
              <a:ext uri="{FF2B5EF4-FFF2-40B4-BE49-F238E27FC236}">
                <a16:creationId xmlns:a16="http://schemas.microsoft.com/office/drawing/2014/main" id="{3E3ED7A6-E836-9537-5B40-FB820283D3CC}"/>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773278" y="4269447"/>
            <a:ext cx="1481233" cy="1049988"/>
          </a:xfrm>
          <a:prstGeom prst="rect">
            <a:avLst/>
          </a:prstGeom>
        </p:spPr>
      </p:pic>
      <p:pic>
        <p:nvPicPr>
          <p:cNvPr id="7" name="图片 6">
            <a:extLst>
              <a:ext uri="{FF2B5EF4-FFF2-40B4-BE49-F238E27FC236}">
                <a16:creationId xmlns:a16="http://schemas.microsoft.com/office/drawing/2014/main" id="{44926A57-307C-1E60-3A46-CA584C6394D5}"/>
              </a:ext>
            </a:extLst>
          </p:cNvPr>
          <p:cNvPicPr>
            <a:picLocks noChangeAspect="1"/>
          </p:cNvPicPr>
          <p:nvPr/>
        </p:nvPicPr>
        <p:blipFill>
          <a:blip r:embed="rId5"/>
          <a:stretch>
            <a:fillRect/>
          </a:stretch>
        </p:blipFill>
        <p:spPr>
          <a:xfrm>
            <a:off x="9683643" y="1367200"/>
            <a:ext cx="1627773" cy="1091279"/>
          </a:xfrm>
          <a:prstGeom prst="rect">
            <a:avLst/>
          </a:prstGeom>
        </p:spPr>
      </p:pic>
    </p:spTree>
    <p:custDataLst>
      <p:tags r:id="rId1"/>
    </p:custDataLst>
    <p:extLst>
      <p:ext uri="{BB962C8B-B14F-4D97-AF65-F5344CB8AC3E}">
        <p14:creationId xmlns:p14="http://schemas.microsoft.com/office/powerpoint/2010/main" val="3011821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7C6F7CF-C319-08B4-062B-CB8836BB52A5}"/>
              </a:ext>
            </a:extLst>
          </p:cNvPr>
          <p:cNvSpPr txBox="1"/>
          <p:nvPr/>
        </p:nvSpPr>
        <p:spPr>
          <a:xfrm>
            <a:off x="699738" y="919053"/>
            <a:ext cx="8678646" cy="400110"/>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邢台市人民政府发布</a:t>
            </a:r>
            <a:r>
              <a:rPr lang="en-US" altLang="zh-CN" dirty="0"/>
              <a:t>《</a:t>
            </a:r>
            <a:r>
              <a:rPr lang="zh-CN" altLang="en-US" dirty="0"/>
              <a:t>邢台市空气质量持续改善行动计划实施方案</a:t>
            </a:r>
            <a:r>
              <a:rPr lang="en-US" altLang="zh-CN" dirty="0"/>
              <a:t>》</a:t>
            </a:r>
          </a:p>
        </p:txBody>
      </p:sp>
      <p:sp>
        <p:nvSpPr>
          <p:cNvPr id="14" name="文本框 13">
            <a:extLst>
              <a:ext uri="{FF2B5EF4-FFF2-40B4-BE49-F238E27FC236}">
                <a16:creationId xmlns:a16="http://schemas.microsoft.com/office/drawing/2014/main" id="{927FAC13-516F-F4D7-161D-B48FA5F9FA7B}"/>
              </a:ext>
            </a:extLst>
          </p:cNvPr>
          <p:cNvSpPr txBox="1"/>
          <p:nvPr/>
        </p:nvSpPr>
        <p:spPr>
          <a:xfrm>
            <a:off x="699738" y="1556672"/>
            <a:ext cx="8466682" cy="1938992"/>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04040"/>
                </a:solidFill>
                <a:effectLst/>
                <a:latin typeface="Microsoft YaHei" panose="020B0503020204020204" pitchFamily="34" charset="-122"/>
                <a:ea typeface="Microsoft YaHei" panose="020B0503020204020204" pitchFamily="34" charset="-122"/>
              </a:defRPr>
            </a:lvl1pPr>
          </a:lstStyle>
          <a:p>
            <a:r>
              <a:rPr lang="zh-CN" altLang="en-US" dirty="0">
                <a:latin typeface="-apple-system"/>
              </a:rPr>
              <a:t>近日邢台市人民政府发布</a:t>
            </a:r>
            <a:r>
              <a:rPr lang="en-US" altLang="zh-CN" dirty="0">
                <a:latin typeface="-apple-system"/>
              </a:rPr>
              <a:t>《</a:t>
            </a:r>
            <a:r>
              <a:rPr lang="zh-CN" altLang="en-US" dirty="0">
                <a:latin typeface="-apple-system"/>
              </a:rPr>
              <a:t>邢台市空气质量持续改善行动计划实施方案</a:t>
            </a:r>
            <a:r>
              <a:rPr lang="en-US" altLang="zh-CN" dirty="0">
                <a:latin typeface="-apple-system"/>
              </a:rPr>
              <a:t>》</a:t>
            </a:r>
            <a:r>
              <a:rPr lang="zh-CN" altLang="en-US" dirty="0">
                <a:latin typeface="-apple-system"/>
              </a:rPr>
              <a:t>。新能源汽车相关方面，</a:t>
            </a:r>
            <a:r>
              <a:rPr lang="en-US" altLang="zh-CN" dirty="0">
                <a:latin typeface="-apple-system"/>
              </a:rPr>
              <a:t>《</a:t>
            </a:r>
            <a:r>
              <a:rPr lang="zh-CN" altLang="en-US" dirty="0">
                <a:latin typeface="-apple-system"/>
              </a:rPr>
              <a:t>方案</a:t>
            </a:r>
            <a:r>
              <a:rPr lang="en-US" altLang="zh-CN" dirty="0">
                <a:latin typeface="-apple-system"/>
              </a:rPr>
              <a:t>》</a:t>
            </a:r>
            <a:r>
              <a:rPr lang="zh-CN" altLang="en-US" dirty="0">
                <a:latin typeface="-apple-system"/>
              </a:rPr>
              <a:t>明确：优化货物运输结构。大宗货物中长距离运输优先采用铁路运输，短距离运输优先采用封闭式皮带廊道或新能源货车。提升机动车清洁化水平。新增或更新公交、出租、城市物流配送、轻型环卫等车辆中，新能源汽车比例不低于</a:t>
            </a:r>
            <a:r>
              <a:rPr lang="en-US" altLang="zh-CN" dirty="0">
                <a:latin typeface="-apple-system"/>
              </a:rPr>
              <a:t>80%</a:t>
            </a:r>
            <a:r>
              <a:rPr lang="zh-CN" altLang="en-US" dirty="0">
                <a:latin typeface="-apple-system"/>
              </a:rPr>
              <a:t>；加快淘汰稀薄燃烧技术燃气货车。在重点行业和物流园区推广新能源中重型货车，发展零排放货运车队；鼓励新增或更新的</a:t>
            </a:r>
            <a:r>
              <a:rPr lang="en-US" altLang="zh-CN" dirty="0">
                <a:latin typeface="-apple-system"/>
              </a:rPr>
              <a:t>3</a:t>
            </a:r>
            <a:r>
              <a:rPr lang="zh-CN" altLang="en-US" dirty="0">
                <a:latin typeface="-apple-system"/>
              </a:rPr>
              <a:t>吨以下叉车基本实现新能源化。</a:t>
            </a:r>
            <a:r>
              <a:rPr lang="en-US" altLang="zh-CN" dirty="0">
                <a:latin typeface="-apple-system"/>
              </a:rPr>
              <a:t>2024</a:t>
            </a:r>
            <a:r>
              <a:rPr lang="zh-CN" altLang="en-US" dirty="0">
                <a:latin typeface="-apple-system"/>
              </a:rPr>
              <a:t>年底前全市新能源重型货车保有量力争达到</a:t>
            </a:r>
            <a:r>
              <a:rPr lang="en-US" altLang="zh-CN" dirty="0">
                <a:latin typeface="-apple-system"/>
              </a:rPr>
              <a:t>1200</a:t>
            </a:r>
            <a:r>
              <a:rPr lang="zh-CN" altLang="en-US" dirty="0">
                <a:latin typeface="-apple-system"/>
              </a:rPr>
              <a:t>辆。</a:t>
            </a:r>
            <a:r>
              <a:rPr lang="en-US" altLang="zh-CN" dirty="0">
                <a:latin typeface="-apple-system"/>
              </a:rPr>
              <a:t>2025</a:t>
            </a:r>
            <a:r>
              <a:rPr lang="zh-CN" altLang="en-US" dirty="0">
                <a:latin typeface="-apple-system"/>
              </a:rPr>
              <a:t>年底前重点监测的年运量</a:t>
            </a:r>
            <a:r>
              <a:rPr lang="en-US" altLang="zh-CN" dirty="0">
                <a:latin typeface="-apple-system"/>
              </a:rPr>
              <a:t>150</a:t>
            </a:r>
            <a:r>
              <a:rPr lang="zh-CN" altLang="en-US" dirty="0">
                <a:latin typeface="-apple-system"/>
              </a:rPr>
              <a:t>万吨以上大型工矿企业和物流园区清洁低碳运输比例达到</a:t>
            </a:r>
            <a:r>
              <a:rPr lang="en-US" altLang="zh-CN" dirty="0">
                <a:latin typeface="-apple-system"/>
              </a:rPr>
              <a:t>80%</a:t>
            </a:r>
            <a:r>
              <a:rPr lang="zh-CN" altLang="en-US" dirty="0">
                <a:latin typeface="-apple-system"/>
              </a:rPr>
              <a:t>以上。环保绩效引领性企业商品混凝土车辆新能源运输比例</a:t>
            </a:r>
            <a:r>
              <a:rPr lang="en-US" altLang="zh-CN" dirty="0">
                <a:latin typeface="-apple-system"/>
              </a:rPr>
              <a:t>2024</a:t>
            </a:r>
            <a:r>
              <a:rPr lang="zh-CN" altLang="en-US" dirty="0">
                <a:latin typeface="-apple-system"/>
              </a:rPr>
              <a:t>年</a:t>
            </a:r>
            <a:r>
              <a:rPr lang="en-US" altLang="zh-CN" dirty="0">
                <a:latin typeface="-apple-system"/>
              </a:rPr>
              <a:t>11</a:t>
            </a:r>
            <a:r>
              <a:rPr lang="zh-CN" altLang="en-US" dirty="0">
                <a:latin typeface="-apple-system"/>
              </a:rPr>
              <a:t>月</a:t>
            </a:r>
            <a:r>
              <a:rPr lang="en-US" altLang="zh-CN" dirty="0">
                <a:latin typeface="-apple-system"/>
              </a:rPr>
              <a:t>1</a:t>
            </a:r>
            <a:r>
              <a:rPr lang="zh-CN" altLang="en-US" dirty="0">
                <a:latin typeface="-apple-system"/>
              </a:rPr>
              <a:t>日起不低于</a:t>
            </a:r>
            <a:r>
              <a:rPr lang="en-US" altLang="zh-CN" dirty="0">
                <a:latin typeface="-apple-system"/>
              </a:rPr>
              <a:t>40%</a:t>
            </a:r>
            <a:r>
              <a:rPr lang="zh-CN" altLang="en-US" dirty="0">
                <a:latin typeface="-apple-system"/>
              </a:rPr>
              <a:t>，</a:t>
            </a:r>
            <a:r>
              <a:rPr lang="en-US" altLang="zh-CN" dirty="0">
                <a:latin typeface="-apple-system"/>
              </a:rPr>
              <a:t>2025</a:t>
            </a:r>
            <a:r>
              <a:rPr lang="zh-CN" altLang="en-US" dirty="0">
                <a:latin typeface="-apple-system"/>
              </a:rPr>
              <a:t>年</a:t>
            </a:r>
            <a:r>
              <a:rPr lang="en-US" altLang="zh-CN" dirty="0">
                <a:latin typeface="-apple-system"/>
              </a:rPr>
              <a:t>11</a:t>
            </a:r>
            <a:r>
              <a:rPr lang="zh-CN" altLang="en-US" dirty="0">
                <a:latin typeface="-apple-system"/>
              </a:rPr>
              <a:t>月</a:t>
            </a:r>
            <a:r>
              <a:rPr lang="en-US" altLang="zh-CN" dirty="0">
                <a:latin typeface="-apple-system"/>
              </a:rPr>
              <a:t>1</a:t>
            </a:r>
            <a:r>
              <a:rPr lang="zh-CN" altLang="en-US" dirty="0">
                <a:latin typeface="-apple-system"/>
              </a:rPr>
              <a:t>日起不低于</a:t>
            </a:r>
            <a:r>
              <a:rPr lang="en-US" altLang="zh-CN" dirty="0">
                <a:latin typeface="-apple-system"/>
              </a:rPr>
              <a:t>80%</a:t>
            </a:r>
            <a:r>
              <a:rPr lang="zh-CN" altLang="en-US" dirty="0">
                <a:latin typeface="-apple-system"/>
              </a:rPr>
              <a:t>。加快充换电基础设施建设，在电动重型货车运输沿线布局建设大功率快充站和换电站。强化非道路移动源综合治理。大力推动老旧铁路机车淘汰，因地制宜加快推进铁路货场、物流园区、机场，以及火电、钢铁、煤炭、焦化、建材、矿山等工矿企业新增或更新的内部作业车辆和机械新能源化。</a:t>
            </a:r>
          </a:p>
        </p:txBody>
      </p:sp>
      <p:sp>
        <p:nvSpPr>
          <p:cNvPr id="15" name="文本框 14">
            <a:extLst>
              <a:ext uri="{FF2B5EF4-FFF2-40B4-BE49-F238E27FC236}">
                <a16:creationId xmlns:a16="http://schemas.microsoft.com/office/drawing/2014/main" id="{8B2FF4F8-AF6E-6A65-0709-1314D5182152}"/>
              </a:ext>
            </a:extLst>
          </p:cNvPr>
          <p:cNvSpPr txBox="1"/>
          <p:nvPr/>
        </p:nvSpPr>
        <p:spPr>
          <a:xfrm>
            <a:off x="9637833" y="834095"/>
            <a:ext cx="1719394" cy="369332"/>
          </a:xfrm>
          <a:prstGeom prst="rect">
            <a:avLst/>
          </a:prstGeom>
          <a:noFill/>
        </p:spPr>
        <p:txBody>
          <a:bodyPr wrap="square" rtlCol="0">
            <a:spAutoFit/>
          </a:bodyPr>
          <a:lstStyle/>
          <a:p>
            <a:pPr algn="ctr"/>
            <a:r>
              <a:rPr lang="zh-CN" altLang="en-US" b="1" dirty="0">
                <a:solidFill>
                  <a:srgbClr val="C00000"/>
                </a:solidFill>
              </a:rPr>
              <a:t>关注点</a:t>
            </a:r>
            <a:endParaRPr lang="en-US" altLang="zh-CN" b="1" dirty="0">
              <a:solidFill>
                <a:srgbClr val="C00000"/>
              </a:solidFill>
            </a:endParaRPr>
          </a:p>
        </p:txBody>
      </p:sp>
      <p:cxnSp>
        <p:nvCxnSpPr>
          <p:cNvPr id="429" name="直接连接符 428">
            <a:extLst>
              <a:ext uri="{FF2B5EF4-FFF2-40B4-BE49-F238E27FC236}">
                <a16:creationId xmlns:a16="http://schemas.microsoft.com/office/drawing/2014/main" id="{BB694B46-0EA6-FB8C-F75E-19080C015E81}"/>
              </a:ext>
            </a:extLst>
          </p:cNvPr>
          <p:cNvCxnSpPr>
            <a:cxnSpLocks/>
          </p:cNvCxnSpPr>
          <p:nvPr/>
        </p:nvCxnSpPr>
        <p:spPr>
          <a:xfrm>
            <a:off x="9313356" y="1194749"/>
            <a:ext cx="0" cy="1916095"/>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382934-1326-22EA-3439-86D1817FC7B5}"/>
              </a:ext>
            </a:extLst>
          </p:cNvPr>
          <p:cNvCxnSpPr>
            <a:cxnSpLocks/>
          </p:cNvCxnSpPr>
          <p:nvPr/>
        </p:nvCxnSpPr>
        <p:spPr>
          <a:xfrm>
            <a:off x="699738" y="3584349"/>
            <a:ext cx="10904658" cy="0"/>
          </a:xfrm>
          <a:prstGeom prst="line">
            <a:avLst/>
          </a:prstGeom>
          <a:ln>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B2725-F20A-D6B5-45E1-622C6B847E2F}"/>
              </a:ext>
            </a:extLst>
          </p:cNvPr>
          <p:cNvCxnSpPr>
            <a:cxnSpLocks/>
          </p:cNvCxnSpPr>
          <p:nvPr/>
        </p:nvCxnSpPr>
        <p:spPr>
          <a:xfrm>
            <a:off x="9313356" y="4256671"/>
            <a:ext cx="0" cy="1969409"/>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箭头: 五边形 1">
            <a:extLst>
              <a:ext uri="{FF2B5EF4-FFF2-40B4-BE49-F238E27FC236}">
                <a16:creationId xmlns:a16="http://schemas.microsoft.com/office/drawing/2014/main" id="{CE030575-BDC7-8FD5-2D06-4826A0C8AE4D}"/>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政策法规</a:t>
            </a:r>
          </a:p>
        </p:txBody>
      </p:sp>
      <p:sp>
        <p:nvSpPr>
          <p:cNvPr id="4" name="文本框 3">
            <a:extLst>
              <a:ext uri="{FF2B5EF4-FFF2-40B4-BE49-F238E27FC236}">
                <a16:creationId xmlns:a16="http://schemas.microsoft.com/office/drawing/2014/main" id="{93D33AC2-5D26-515A-9C4E-CD8990A07B65}"/>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94C9E2D-6E63-2BC5-7ECD-46BF2D179172}"/>
              </a:ext>
            </a:extLst>
          </p:cNvPr>
          <p:cNvSpPr txBox="1"/>
          <p:nvPr/>
        </p:nvSpPr>
        <p:spPr>
          <a:xfrm>
            <a:off x="699738" y="4009600"/>
            <a:ext cx="8450725" cy="707886"/>
          </a:xfrm>
          <a:prstGeom prst="rect">
            <a:avLst/>
          </a:prstGeom>
          <a:noFill/>
        </p:spPr>
        <p:txBody>
          <a:bodyPr wrap="square" rtlCol="0">
            <a:spAutoFit/>
          </a:bodyPr>
          <a:lstStyle>
            <a:defPPr>
              <a:defRPr lang="zh-CN"/>
            </a:defPPr>
            <a:lvl1pPr>
              <a:defRPr sz="2000" b="1">
                <a:solidFill>
                  <a:schemeClr val="accent3">
                    <a:lumMod val="75000"/>
                  </a:schemeClr>
                </a:solidFill>
              </a:defRPr>
            </a:lvl1pPr>
          </a:lstStyle>
          <a:p>
            <a:r>
              <a:rPr lang="zh-CN" altLang="en-US" dirty="0"/>
              <a:t>国家发展改革委、财政部印发</a:t>
            </a:r>
            <a:r>
              <a:rPr lang="en-US" altLang="zh-CN" dirty="0"/>
              <a:t>《</a:t>
            </a:r>
            <a:r>
              <a:rPr lang="zh-CN" altLang="en-US" dirty="0"/>
              <a:t>关于加力支持大规模设备更新和消费品以旧换新的若干措施</a:t>
            </a:r>
            <a:r>
              <a:rPr lang="en-US" altLang="zh-CN" dirty="0"/>
              <a:t>》</a:t>
            </a:r>
          </a:p>
        </p:txBody>
      </p:sp>
      <p:sp>
        <p:nvSpPr>
          <p:cNvPr id="481" name="文本框 480">
            <a:extLst>
              <a:ext uri="{FF2B5EF4-FFF2-40B4-BE49-F238E27FC236}">
                <a16:creationId xmlns:a16="http://schemas.microsoft.com/office/drawing/2014/main" id="{0083C9F9-4353-25B3-7CBD-3D59E877E665}"/>
              </a:ext>
            </a:extLst>
          </p:cNvPr>
          <p:cNvSpPr txBox="1"/>
          <p:nvPr/>
        </p:nvSpPr>
        <p:spPr>
          <a:xfrm>
            <a:off x="699738" y="4717486"/>
            <a:ext cx="8466682" cy="1200329"/>
          </a:xfrm>
          <a:prstGeom prst="rect">
            <a:avLst/>
          </a:prstGeom>
          <a:noFill/>
        </p:spPr>
        <p:txBody>
          <a:bodyPr wrap="square" rtlCol="0">
            <a:spAutoFit/>
          </a:bodyPr>
          <a:lstStyle>
            <a:defPPr>
              <a:defRPr lang="zh-CN"/>
            </a:defPPr>
            <a:lvl1pPr marL="285750" indent="-285750">
              <a:spcAft>
                <a:spcPts val="600"/>
              </a:spcAft>
              <a:buFont typeface="Arial" panose="020B0604020202020204" pitchFamily="34" charset="0"/>
              <a:buChar char="•"/>
              <a:defRPr sz="1200" b="0" i="0">
                <a:solidFill>
                  <a:srgbClr val="454545"/>
                </a:solidFill>
                <a:effectLst/>
                <a:latin typeface="-apple-system"/>
              </a:defRPr>
            </a:lvl1pPr>
          </a:lstStyle>
          <a:p>
            <a:r>
              <a:rPr lang="en-US" altLang="zh-CN" dirty="0">
                <a:solidFill>
                  <a:srgbClr val="3F3F3F"/>
                </a:solidFill>
                <a:latin typeface="Helvetica Neue"/>
              </a:rPr>
              <a:t>7</a:t>
            </a:r>
            <a:r>
              <a:rPr lang="zh-CN" altLang="en-US" dirty="0">
                <a:solidFill>
                  <a:srgbClr val="3F3F3F"/>
                </a:solidFill>
                <a:latin typeface="Helvetica Neue"/>
              </a:rPr>
              <a:t>月</a:t>
            </a:r>
            <a:r>
              <a:rPr lang="en-US" altLang="zh-CN" dirty="0">
                <a:solidFill>
                  <a:srgbClr val="3F3F3F"/>
                </a:solidFill>
                <a:latin typeface="Helvetica Neue"/>
              </a:rPr>
              <a:t>25</a:t>
            </a:r>
            <a:r>
              <a:rPr lang="zh-CN" altLang="en-US" dirty="0">
                <a:solidFill>
                  <a:srgbClr val="3F3F3F"/>
                </a:solidFill>
                <a:latin typeface="Helvetica Neue"/>
              </a:rPr>
              <a:t>日，国家发展改革委、财政部印发</a:t>
            </a:r>
            <a:r>
              <a:rPr lang="en-US" altLang="zh-CN" dirty="0">
                <a:solidFill>
                  <a:srgbClr val="3F3F3F"/>
                </a:solidFill>
                <a:latin typeface="Helvetica Neue"/>
              </a:rPr>
              <a:t>《</a:t>
            </a:r>
            <a:r>
              <a:rPr lang="zh-CN" altLang="en-US" dirty="0">
                <a:solidFill>
                  <a:srgbClr val="3F3F3F"/>
                </a:solidFill>
                <a:latin typeface="Helvetica Neue"/>
              </a:rPr>
              <a:t>关于加力支持大规模设备更新和消费品以旧换新的若干措施</a:t>
            </a:r>
            <a:r>
              <a:rPr lang="en-US" altLang="zh-CN" dirty="0">
                <a:solidFill>
                  <a:srgbClr val="3F3F3F"/>
                </a:solidFill>
                <a:latin typeface="Helvetica Neue"/>
              </a:rPr>
              <a:t>》</a:t>
            </a:r>
            <a:r>
              <a:rPr lang="zh-CN" altLang="en-US" dirty="0">
                <a:solidFill>
                  <a:srgbClr val="3F3F3F"/>
                </a:solidFill>
                <a:latin typeface="Helvetica Neue"/>
              </a:rPr>
              <a:t>，提高汽车报废更新补贴标准。 在</a:t>
            </a:r>
            <a:r>
              <a:rPr lang="en-US" altLang="zh-CN" dirty="0">
                <a:solidFill>
                  <a:srgbClr val="3F3F3F"/>
                </a:solidFill>
                <a:latin typeface="Helvetica Neue"/>
              </a:rPr>
              <a:t>《</a:t>
            </a:r>
            <a:r>
              <a:rPr lang="zh-CN" altLang="en-US" dirty="0">
                <a:solidFill>
                  <a:srgbClr val="3F3F3F"/>
                </a:solidFill>
                <a:latin typeface="Helvetica Neue"/>
              </a:rPr>
              <a:t>汽车以旧换新补贴实施细则</a:t>
            </a:r>
            <a:r>
              <a:rPr lang="en-US" altLang="zh-CN" dirty="0">
                <a:solidFill>
                  <a:srgbClr val="3F3F3F"/>
                </a:solidFill>
                <a:latin typeface="Helvetica Neue"/>
              </a:rPr>
              <a:t>》</a:t>
            </a:r>
            <a:r>
              <a:rPr lang="zh-CN" altLang="en-US" dirty="0">
                <a:solidFill>
                  <a:srgbClr val="3F3F3F"/>
                </a:solidFill>
                <a:latin typeface="Helvetica Neue"/>
              </a:rPr>
              <a:t>（商消费函</a:t>
            </a:r>
            <a:r>
              <a:rPr lang="en-US" altLang="zh-CN" dirty="0">
                <a:solidFill>
                  <a:srgbClr val="3F3F3F"/>
                </a:solidFill>
                <a:latin typeface="Helvetica Neue"/>
              </a:rPr>
              <a:t>〔2024〕75</a:t>
            </a:r>
            <a:r>
              <a:rPr lang="zh-CN" altLang="en-US" dirty="0">
                <a:solidFill>
                  <a:srgbClr val="3F3F3F"/>
                </a:solidFill>
                <a:latin typeface="Helvetica Neue"/>
              </a:rPr>
              <a:t>号）基础上，个人消费者报废国三及以下排放标准燃油乘用车或</a:t>
            </a:r>
            <a:r>
              <a:rPr lang="en-US" altLang="zh-CN" dirty="0">
                <a:solidFill>
                  <a:srgbClr val="3F3F3F"/>
                </a:solidFill>
                <a:latin typeface="Helvetica Neue"/>
              </a:rPr>
              <a:t>2018</a:t>
            </a:r>
            <a:r>
              <a:rPr lang="zh-CN" altLang="en-US" dirty="0">
                <a:solidFill>
                  <a:srgbClr val="3F3F3F"/>
                </a:solidFill>
                <a:latin typeface="Helvetica Neue"/>
              </a:rPr>
              <a:t>年</a:t>
            </a:r>
            <a:r>
              <a:rPr lang="en-US" altLang="zh-CN" dirty="0">
                <a:solidFill>
                  <a:srgbClr val="3F3F3F"/>
                </a:solidFill>
                <a:latin typeface="Helvetica Neue"/>
              </a:rPr>
              <a:t>4</a:t>
            </a:r>
            <a:r>
              <a:rPr lang="zh-CN" altLang="en-US" dirty="0">
                <a:solidFill>
                  <a:srgbClr val="3F3F3F"/>
                </a:solidFill>
                <a:latin typeface="Helvetica Neue"/>
              </a:rPr>
              <a:t>月</a:t>
            </a:r>
            <a:r>
              <a:rPr lang="en-US" altLang="zh-CN" dirty="0">
                <a:solidFill>
                  <a:srgbClr val="3F3F3F"/>
                </a:solidFill>
                <a:latin typeface="Helvetica Neue"/>
              </a:rPr>
              <a:t>30</a:t>
            </a:r>
            <a:r>
              <a:rPr lang="zh-CN" altLang="en-US" dirty="0">
                <a:solidFill>
                  <a:srgbClr val="3F3F3F"/>
                </a:solidFill>
                <a:latin typeface="Helvetica Neue"/>
              </a:rPr>
              <a:t>日（含当日）前注册登记的新能源乘用车，并购买纳入</a:t>
            </a:r>
            <a:r>
              <a:rPr lang="en-US" altLang="zh-CN" dirty="0">
                <a:solidFill>
                  <a:srgbClr val="3F3F3F"/>
                </a:solidFill>
                <a:latin typeface="Helvetica Neue"/>
              </a:rPr>
              <a:t>《</a:t>
            </a:r>
            <a:r>
              <a:rPr lang="zh-CN" altLang="en-US" dirty="0">
                <a:solidFill>
                  <a:srgbClr val="3F3F3F"/>
                </a:solidFill>
                <a:latin typeface="Helvetica Neue"/>
              </a:rPr>
              <a:t>减免车辆购置税的新能源汽车车型目录</a:t>
            </a:r>
            <a:r>
              <a:rPr lang="en-US" altLang="zh-CN" dirty="0">
                <a:solidFill>
                  <a:srgbClr val="3F3F3F"/>
                </a:solidFill>
                <a:latin typeface="Helvetica Neue"/>
              </a:rPr>
              <a:t>》</a:t>
            </a:r>
            <a:r>
              <a:rPr lang="zh-CN" altLang="en-US" dirty="0">
                <a:solidFill>
                  <a:srgbClr val="3F3F3F"/>
                </a:solidFill>
                <a:latin typeface="Helvetica Neue"/>
              </a:rPr>
              <a:t>的新能源乘用车或</a:t>
            </a:r>
            <a:r>
              <a:rPr lang="en-US" altLang="zh-CN" dirty="0">
                <a:solidFill>
                  <a:srgbClr val="3F3F3F"/>
                </a:solidFill>
                <a:latin typeface="Helvetica Neue"/>
              </a:rPr>
              <a:t>2.0</a:t>
            </a:r>
            <a:r>
              <a:rPr lang="zh-CN" altLang="en-US" dirty="0">
                <a:solidFill>
                  <a:srgbClr val="3F3F3F"/>
                </a:solidFill>
                <a:latin typeface="Helvetica Neue"/>
              </a:rPr>
              <a:t>升及以下排量燃油乘用车，补贴标准提高至购买新能源乘用车补</a:t>
            </a:r>
            <a:r>
              <a:rPr lang="en-US" altLang="zh-CN" dirty="0">
                <a:solidFill>
                  <a:srgbClr val="3F3F3F"/>
                </a:solidFill>
                <a:latin typeface="Helvetica Neue"/>
              </a:rPr>
              <a:t>2</a:t>
            </a:r>
            <a:r>
              <a:rPr lang="zh-CN" altLang="en-US" dirty="0">
                <a:solidFill>
                  <a:srgbClr val="3F3F3F"/>
                </a:solidFill>
                <a:latin typeface="Helvetica Neue"/>
              </a:rPr>
              <a:t>万元、购买</a:t>
            </a:r>
            <a:r>
              <a:rPr lang="en-US" altLang="zh-CN" dirty="0">
                <a:solidFill>
                  <a:srgbClr val="3F3F3F"/>
                </a:solidFill>
                <a:latin typeface="Helvetica Neue"/>
              </a:rPr>
              <a:t>2.0</a:t>
            </a:r>
            <a:r>
              <a:rPr lang="zh-CN" altLang="en-US" dirty="0">
                <a:solidFill>
                  <a:srgbClr val="3F3F3F"/>
                </a:solidFill>
                <a:latin typeface="Helvetica Neue"/>
              </a:rPr>
              <a:t>升及以下排量燃油乘用车补</a:t>
            </a:r>
            <a:r>
              <a:rPr lang="en-US" altLang="zh-CN" dirty="0">
                <a:solidFill>
                  <a:srgbClr val="3F3F3F"/>
                </a:solidFill>
                <a:latin typeface="Helvetica Neue"/>
              </a:rPr>
              <a:t>1.5</a:t>
            </a:r>
            <a:r>
              <a:rPr lang="zh-CN" altLang="en-US" dirty="0">
                <a:solidFill>
                  <a:srgbClr val="3F3F3F"/>
                </a:solidFill>
                <a:latin typeface="Helvetica Neue"/>
              </a:rPr>
              <a:t>万元。 自</a:t>
            </a:r>
            <a:r>
              <a:rPr lang="en-US" altLang="zh-CN" dirty="0">
                <a:solidFill>
                  <a:srgbClr val="3F3F3F"/>
                </a:solidFill>
                <a:latin typeface="Helvetica Neue"/>
              </a:rPr>
              <a:t>《</a:t>
            </a:r>
            <a:r>
              <a:rPr lang="zh-CN" altLang="en-US" dirty="0">
                <a:solidFill>
                  <a:srgbClr val="3F3F3F"/>
                </a:solidFill>
                <a:latin typeface="Helvetica Neue"/>
              </a:rPr>
              <a:t>汽车以旧换新补贴实施细则</a:t>
            </a:r>
            <a:r>
              <a:rPr lang="en-US" altLang="zh-CN" dirty="0">
                <a:solidFill>
                  <a:srgbClr val="3F3F3F"/>
                </a:solidFill>
                <a:latin typeface="Helvetica Neue"/>
              </a:rPr>
              <a:t>》</a:t>
            </a:r>
            <a:r>
              <a:rPr lang="zh-CN" altLang="en-US" dirty="0">
                <a:solidFill>
                  <a:srgbClr val="3F3F3F"/>
                </a:solidFill>
                <a:latin typeface="Helvetica Neue"/>
              </a:rPr>
              <a:t>印发之日起申请补贴的消费者，按照本通知标准执行补贴。消费者按本通知标准申请补贴，相应报废机动车须在本通知印发之日前登记在本人名下。</a:t>
            </a:r>
          </a:p>
        </p:txBody>
      </p:sp>
      <p:sp>
        <p:nvSpPr>
          <p:cNvPr id="1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6</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11" name="文本框 10">
            <a:extLst>
              <a:ext uri="{FF2B5EF4-FFF2-40B4-BE49-F238E27FC236}">
                <a16:creationId xmlns:a16="http://schemas.microsoft.com/office/drawing/2014/main" id="{D2EB62EA-5BFF-07AB-C3E0-9109473C19C8}"/>
              </a:ext>
            </a:extLst>
          </p:cNvPr>
          <p:cNvSpPr txBox="1"/>
          <p:nvPr/>
        </p:nvSpPr>
        <p:spPr>
          <a:xfrm>
            <a:off x="9637833" y="2679569"/>
            <a:ext cx="1752125"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公共领域全面电动化</a:t>
            </a:r>
          </a:p>
        </p:txBody>
      </p:sp>
      <p:pic>
        <p:nvPicPr>
          <p:cNvPr id="12" name="图片 11">
            <a:extLst>
              <a:ext uri="{FF2B5EF4-FFF2-40B4-BE49-F238E27FC236}">
                <a16:creationId xmlns:a16="http://schemas.microsoft.com/office/drawing/2014/main" id="{1DD60A67-FEB7-231B-4D94-3E5B3C61D089}"/>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9773278" y="1562662"/>
            <a:ext cx="1481233" cy="1049988"/>
          </a:xfrm>
          <a:prstGeom prst="rect">
            <a:avLst/>
          </a:prstGeom>
        </p:spPr>
      </p:pic>
      <p:sp>
        <p:nvSpPr>
          <p:cNvPr id="3" name="文本框 2">
            <a:extLst>
              <a:ext uri="{FF2B5EF4-FFF2-40B4-BE49-F238E27FC236}">
                <a16:creationId xmlns:a16="http://schemas.microsoft.com/office/drawing/2014/main" id="{689DEA8A-89A2-AFB8-5DD4-70A2A5AF26CB}"/>
              </a:ext>
            </a:extLst>
          </p:cNvPr>
          <p:cNvSpPr txBox="1"/>
          <p:nvPr/>
        </p:nvSpPr>
        <p:spPr>
          <a:xfrm>
            <a:off x="9407030" y="5506398"/>
            <a:ext cx="1982928" cy="276999"/>
          </a:xfrm>
          <a:prstGeom prst="rect">
            <a:avLst/>
          </a:prstGeom>
          <a:noFill/>
        </p:spPr>
        <p:txBody>
          <a:bodyPr wrap="square">
            <a:spAutoFit/>
          </a:bodyPr>
          <a:lstStyle/>
          <a:p>
            <a:pPr marL="171450" indent="-171450" algn="ctr">
              <a:buFont typeface="Arial" panose="020B0604020202020204" pitchFamily="34" charset="0"/>
              <a:buChar char="•"/>
            </a:pPr>
            <a:r>
              <a:rPr lang="zh-CN" altLang="en-US" sz="1200" b="1" dirty="0">
                <a:latin typeface="+mn-ea"/>
              </a:rPr>
              <a:t>以旧换新</a:t>
            </a:r>
          </a:p>
        </p:txBody>
      </p:sp>
      <p:pic>
        <p:nvPicPr>
          <p:cNvPr id="5" name="图片 4">
            <a:extLst>
              <a:ext uri="{FF2B5EF4-FFF2-40B4-BE49-F238E27FC236}">
                <a16:creationId xmlns:a16="http://schemas.microsoft.com/office/drawing/2014/main" id="{CB913912-C4BF-BB77-AA48-D4B6EF6EFDE4}"/>
              </a:ext>
            </a:extLst>
          </p:cNvPr>
          <p:cNvPicPr>
            <a:picLocks noChangeAspect="1"/>
          </p:cNvPicPr>
          <p:nvPr/>
        </p:nvPicPr>
        <p:blipFill>
          <a:blip r:embed="rId5"/>
          <a:stretch>
            <a:fillRect/>
          </a:stretch>
        </p:blipFill>
        <p:spPr>
          <a:xfrm>
            <a:off x="9677657" y="4398434"/>
            <a:ext cx="1441075" cy="638507"/>
          </a:xfrm>
          <a:prstGeom prst="rect">
            <a:avLst/>
          </a:prstGeom>
        </p:spPr>
      </p:pic>
    </p:spTree>
    <p:custDataLst>
      <p:tags r:id="rId1"/>
    </p:custDataLst>
    <p:extLst>
      <p:ext uri="{BB962C8B-B14F-4D97-AF65-F5344CB8AC3E}">
        <p14:creationId xmlns:p14="http://schemas.microsoft.com/office/powerpoint/2010/main" val="3698425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CBAA815-27DE-1B87-0655-234BACD11005}"/>
              </a:ext>
            </a:extLst>
          </p:cNvPr>
          <p:cNvSpPr txBox="1"/>
          <p:nvPr/>
        </p:nvSpPr>
        <p:spPr>
          <a:xfrm>
            <a:off x="2366996" y="23888"/>
            <a:ext cx="7366119" cy="400110"/>
          </a:xfrm>
          <a:prstGeom prst="rect">
            <a:avLst/>
          </a:prstGeom>
          <a:noFill/>
        </p:spPr>
        <p:txBody>
          <a:bodyPr wrap="none" rtlCol="0">
            <a:spAutoFit/>
          </a:bodyPr>
          <a:lstStyle/>
          <a:p>
            <a:pPr defTabSz="316506">
              <a:defRPr/>
            </a:pPr>
            <a:r>
              <a:rPr lang="zh-CN" altLang="en-US" sz="2000" b="1" dirty="0">
                <a:latin typeface="微软雅黑" panose="020B0503020204020204" pitchFamily="34" charset="-122"/>
                <a:ea typeface="微软雅黑" panose="020B0503020204020204" pitchFamily="34" charset="-122"/>
              </a:rPr>
              <a:t>关于公开征求</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国家碳达峰试点（沈阳）实施方案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意见的公告</a:t>
            </a:r>
          </a:p>
        </p:txBody>
      </p:sp>
      <p:sp>
        <p:nvSpPr>
          <p:cNvPr id="8" name="文本框 7">
            <a:extLst>
              <a:ext uri="{FF2B5EF4-FFF2-40B4-BE49-F238E27FC236}">
                <a16:creationId xmlns:a16="http://schemas.microsoft.com/office/drawing/2014/main" id="{98D86976-F4DA-BFDB-FFD3-2B1D763DBB20}"/>
              </a:ext>
            </a:extLst>
          </p:cNvPr>
          <p:cNvSpPr txBox="1"/>
          <p:nvPr/>
        </p:nvSpPr>
        <p:spPr>
          <a:xfrm>
            <a:off x="209634" y="539956"/>
            <a:ext cx="11493571" cy="731739"/>
          </a:xfrm>
          <a:prstGeom prst="rect">
            <a:avLst/>
          </a:prstGeom>
          <a:noFill/>
        </p:spPr>
        <p:txBody>
          <a:bodyPr wrap="square" rtlCol="0">
            <a:spAutoFit/>
          </a:bodyPr>
          <a:lstStyle/>
          <a:p>
            <a:r>
              <a:rPr lang="zh-CN" altLang="en-US" sz="1385" dirty="0">
                <a:latin typeface="微软雅黑" panose="020B0503020204020204" pitchFamily="34" charset="-122"/>
                <a:ea typeface="微软雅黑" panose="020B0503020204020204" pitchFamily="34" charset="-122"/>
              </a:rPr>
              <a:t>其中明确指出：进一步优化公交线网布局，推进公共交通枢纽建设，完善公交车充电设施。公交新增和更新车辆全部采用新能源车辆，引导鼓励纯电动汽车在巡游车领域应用。加快充换电网络建设，大力推进停车场与充电设施一体化建设，推进加氢站示范试点建设。到</a:t>
            </a:r>
            <a:r>
              <a:rPr lang="en-US" altLang="zh-CN" sz="1385" dirty="0">
                <a:latin typeface="微软雅黑" panose="020B0503020204020204" pitchFamily="34" charset="-122"/>
                <a:ea typeface="微软雅黑" panose="020B0503020204020204" pitchFamily="34" charset="-122"/>
              </a:rPr>
              <a:t>2025</a:t>
            </a:r>
            <a:r>
              <a:rPr lang="zh-CN" altLang="en-US" sz="1385" dirty="0">
                <a:latin typeface="微软雅黑" panose="020B0503020204020204" pitchFamily="34" charset="-122"/>
                <a:ea typeface="微软雅黑" panose="020B0503020204020204" pitchFamily="34" charset="-122"/>
              </a:rPr>
              <a:t>年，市区出租汽车新能源和清洁能源车辆比例达到</a:t>
            </a:r>
            <a:r>
              <a:rPr lang="en-US" altLang="zh-CN" sz="1385" dirty="0">
                <a:latin typeface="微软雅黑" panose="020B0503020204020204" pitchFamily="34" charset="-122"/>
                <a:ea typeface="微软雅黑" panose="020B0503020204020204" pitchFamily="34" charset="-122"/>
              </a:rPr>
              <a:t>100%</a:t>
            </a:r>
            <a:r>
              <a:rPr lang="zh-CN" altLang="en-US" sz="1385" dirty="0">
                <a:latin typeface="微软雅黑" panose="020B0503020204020204" pitchFamily="34" charset="-122"/>
                <a:ea typeface="微软雅黑" panose="020B0503020204020204" pitchFamily="34" charset="-122"/>
              </a:rPr>
              <a:t>。</a:t>
            </a:r>
          </a:p>
        </p:txBody>
      </p:sp>
      <p:grpSp>
        <p:nvGrpSpPr>
          <p:cNvPr id="14" name="组合 13">
            <a:extLst>
              <a:ext uri="{FF2B5EF4-FFF2-40B4-BE49-F238E27FC236}">
                <a16:creationId xmlns:a16="http://schemas.microsoft.com/office/drawing/2014/main" id="{75430D43-D7D8-A2FB-715C-8A43EE064CF7}"/>
              </a:ext>
            </a:extLst>
          </p:cNvPr>
          <p:cNvGrpSpPr/>
          <p:nvPr/>
        </p:nvGrpSpPr>
        <p:grpSpPr>
          <a:xfrm>
            <a:off x="468533" y="1602133"/>
            <a:ext cx="3767907" cy="4339651"/>
            <a:chOff x="468533" y="1786691"/>
            <a:chExt cx="3767907" cy="4339651"/>
          </a:xfrm>
        </p:grpSpPr>
        <p:sp>
          <p:nvSpPr>
            <p:cNvPr id="3" name="文本框 2">
              <a:extLst>
                <a:ext uri="{FF2B5EF4-FFF2-40B4-BE49-F238E27FC236}">
                  <a16:creationId xmlns:a16="http://schemas.microsoft.com/office/drawing/2014/main" id="{5731ABC5-D0C7-D14D-B5C1-8511DAC52F72}"/>
                </a:ext>
              </a:extLst>
            </p:cNvPr>
            <p:cNvSpPr txBox="1"/>
            <p:nvPr/>
          </p:nvSpPr>
          <p:spPr>
            <a:xfrm>
              <a:off x="728592" y="1786691"/>
              <a:ext cx="1560352" cy="461665"/>
            </a:xfrm>
            <a:prstGeom prst="rect">
              <a:avLst/>
            </a:prstGeom>
            <a:noFill/>
          </p:spPr>
          <p:txBody>
            <a:bodyPr wrap="square">
              <a:spAutoFit/>
            </a:bodyPr>
            <a:lstStyle/>
            <a:p>
              <a:r>
                <a:rPr lang="zh-CN" altLang="en-US" sz="2400" b="1" dirty="0">
                  <a:latin typeface="微软雅黑" panose="020B0503020204020204" pitchFamily="34" charset="-122"/>
                  <a:ea typeface="微软雅黑" panose="020B0503020204020204" pitchFamily="34" charset="-122"/>
                </a:rPr>
                <a:t>建设目标</a:t>
              </a:r>
            </a:p>
          </p:txBody>
        </p:sp>
        <p:sp>
          <p:nvSpPr>
            <p:cNvPr id="6" name="文本框 5">
              <a:extLst>
                <a:ext uri="{FF2B5EF4-FFF2-40B4-BE49-F238E27FC236}">
                  <a16:creationId xmlns:a16="http://schemas.microsoft.com/office/drawing/2014/main" id="{B0249298-8F07-CA14-1EAC-15F99F4B90E0}"/>
                </a:ext>
              </a:extLst>
            </p:cNvPr>
            <p:cNvSpPr txBox="1"/>
            <p:nvPr/>
          </p:nvSpPr>
          <p:spPr>
            <a:xfrm>
              <a:off x="728592" y="2248357"/>
              <a:ext cx="3507848" cy="3877985"/>
            </a:xfrm>
            <a:prstGeom prst="rect">
              <a:avLst/>
            </a:prstGeom>
            <a:noFill/>
            <a:ln>
              <a:solidFill>
                <a:schemeClr val="bg1">
                  <a:lumMod val="85000"/>
                </a:schemeClr>
              </a:solidFill>
            </a:ln>
          </p:spPr>
          <p:txBody>
            <a:bodyPr wrap="square">
              <a:spAutoFit/>
            </a:bodyPr>
            <a:lstStyle/>
            <a:p>
              <a:r>
                <a:rPr lang="zh-CN" altLang="en-US" b="1" dirty="0">
                  <a:latin typeface="微软雅黑" panose="020B0503020204020204" pitchFamily="34" charset="-122"/>
                  <a:ea typeface="微软雅黑" panose="020B0503020204020204" pitchFamily="34" charset="-122"/>
                </a:rPr>
                <a:t>到</a:t>
              </a:r>
              <a:r>
                <a:rPr lang="en-US" altLang="zh-CN" b="1" dirty="0">
                  <a:latin typeface="微软雅黑" panose="020B0503020204020204" pitchFamily="34" charset="-122"/>
                  <a:ea typeface="微软雅黑" panose="020B0503020204020204" pitchFamily="34" charset="-122"/>
                </a:rPr>
                <a:t>2025</a:t>
              </a:r>
              <a:r>
                <a:rPr lang="zh-CN" altLang="en-US" b="1" dirty="0">
                  <a:latin typeface="微软雅黑" panose="020B0503020204020204" pitchFamily="34" charset="-122"/>
                  <a:ea typeface="微软雅黑" panose="020B0503020204020204" pitchFamily="34" charset="-122"/>
                </a:rPr>
                <a:t>年</a:t>
              </a:r>
              <a:endParaRPr lang="en-US" altLang="zh-CN" b="1" dirty="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经济社会发展绿色低碳转型成效初显。</a:t>
              </a:r>
              <a:endParaRPr lang="en-US" altLang="zh-CN" sz="1400" dirty="0">
                <a:latin typeface="楷体" panose="02010609060101010101" pitchFamily="49" charset="-122"/>
                <a:ea typeface="楷体" panose="02010609060101010101" pitchFamily="49"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能源消费结构明显改善、效率稳步提升、保障能力显著增强</a:t>
              </a:r>
              <a:endParaRPr lang="en-US" altLang="zh-CN" sz="1400" dirty="0">
                <a:latin typeface="楷体" panose="02010609060101010101" pitchFamily="49" charset="-122"/>
                <a:ea typeface="楷体" panose="02010609060101010101" pitchFamily="49"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工业高端化智能化绿色化水平显著提升</a:t>
              </a:r>
              <a:endParaRPr lang="en-US" altLang="zh-CN" sz="1400" dirty="0">
                <a:latin typeface="楷体" panose="02010609060101010101" pitchFamily="49" charset="-122"/>
                <a:ea typeface="楷体" panose="02010609060101010101" pitchFamily="49"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绿色生产生活方式得到普遍推行</a:t>
              </a:r>
              <a:endParaRPr lang="en-US" altLang="zh-CN" sz="1400" dirty="0">
                <a:latin typeface="楷体" panose="02010609060101010101" pitchFamily="49" charset="-122"/>
                <a:ea typeface="楷体" panose="02010609060101010101" pitchFamily="49"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单位</a:t>
              </a:r>
              <a:r>
                <a:rPr lang="en-US" altLang="zh-CN" sz="1400" dirty="0">
                  <a:latin typeface="楷体" panose="02010609060101010101" pitchFamily="49" charset="-122"/>
                  <a:ea typeface="楷体" panose="02010609060101010101" pitchFamily="49" charset="-122"/>
                </a:rPr>
                <a:t>GDP</a:t>
              </a:r>
              <a:r>
                <a:rPr lang="zh-CN" altLang="en-US" sz="1400" dirty="0">
                  <a:latin typeface="楷体" panose="02010609060101010101" pitchFamily="49" charset="-122"/>
                  <a:ea typeface="楷体" panose="02010609060101010101" pitchFamily="49" charset="-122"/>
                </a:rPr>
                <a:t>能源消费量比</a:t>
              </a:r>
              <a:r>
                <a:rPr lang="en-US" altLang="zh-CN" sz="1400" dirty="0">
                  <a:latin typeface="楷体" panose="02010609060101010101" pitchFamily="49" charset="-122"/>
                  <a:ea typeface="楷体" panose="02010609060101010101" pitchFamily="49" charset="-122"/>
                </a:rPr>
                <a:t>2020</a:t>
              </a:r>
              <a:r>
                <a:rPr lang="zh-CN" altLang="en-US" sz="1400" dirty="0">
                  <a:latin typeface="楷体" panose="02010609060101010101" pitchFamily="49" charset="-122"/>
                  <a:ea typeface="楷体" panose="02010609060101010101" pitchFamily="49" charset="-122"/>
                </a:rPr>
                <a:t>年下降</a:t>
              </a:r>
              <a:r>
                <a:rPr lang="en-US" altLang="zh-CN" sz="1400" dirty="0">
                  <a:latin typeface="楷体" panose="02010609060101010101" pitchFamily="49" charset="-122"/>
                  <a:ea typeface="楷体" panose="02010609060101010101" pitchFamily="49" charset="-122"/>
                </a:rPr>
                <a:t>15%</a:t>
              </a:r>
              <a:r>
                <a:rPr lang="zh-CN" altLang="en-US" sz="1400" dirty="0">
                  <a:latin typeface="楷体" panose="02010609060101010101" pitchFamily="49" charset="-122"/>
                  <a:ea typeface="楷体" panose="02010609060101010101" pitchFamily="49" charset="-122"/>
                </a:rPr>
                <a:t>，</a:t>
              </a:r>
              <a:endParaRPr lang="en-US" altLang="zh-CN" sz="1400" dirty="0">
                <a:latin typeface="楷体" panose="02010609060101010101" pitchFamily="49" charset="-122"/>
                <a:ea typeface="楷体" panose="02010609060101010101" pitchFamily="49"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单位</a:t>
              </a:r>
              <a:r>
                <a:rPr lang="en-US" altLang="zh-CN" sz="1400" dirty="0">
                  <a:latin typeface="楷体" panose="02010609060101010101" pitchFamily="49" charset="-122"/>
                  <a:ea typeface="楷体" panose="02010609060101010101" pitchFamily="49" charset="-122"/>
                </a:rPr>
                <a:t>GDP</a:t>
              </a:r>
              <a:r>
                <a:rPr lang="zh-CN" altLang="en-US" sz="1400" dirty="0">
                  <a:latin typeface="楷体" panose="02010609060101010101" pitchFamily="49" charset="-122"/>
                  <a:ea typeface="楷体" panose="02010609060101010101" pitchFamily="49" charset="-122"/>
                </a:rPr>
                <a:t>二氧化碳排放量比</a:t>
              </a:r>
              <a:r>
                <a:rPr lang="en-US" altLang="zh-CN" sz="1400" dirty="0">
                  <a:latin typeface="楷体" panose="02010609060101010101" pitchFamily="49" charset="-122"/>
                  <a:ea typeface="楷体" panose="02010609060101010101" pitchFamily="49" charset="-122"/>
                </a:rPr>
                <a:t>2020</a:t>
              </a:r>
              <a:r>
                <a:rPr lang="zh-CN" altLang="en-US" sz="1400" dirty="0">
                  <a:latin typeface="楷体" panose="02010609060101010101" pitchFamily="49" charset="-122"/>
                  <a:ea typeface="楷体" panose="02010609060101010101" pitchFamily="49" charset="-122"/>
                </a:rPr>
                <a:t>年下降</a:t>
              </a:r>
              <a:r>
                <a:rPr lang="en-US" altLang="zh-CN" sz="1400" dirty="0">
                  <a:latin typeface="楷体" panose="02010609060101010101" pitchFamily="49" charset="-122"/>
                  <a:ea typeface="楷体" panose="02010609060101010101" pitchFamily="49" charset="-122"/>
                </a:rPr>
                <a:t>18.5%</a:t>
              </a: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二氧化碳排放总量进入平台期。</a:t>
              </a:r>
            </a:p>
            <a:p>
              <a:endParaRPr lang="zh-CN" altLang="en-US" sz="1400" dirty="0">
                <a:latin typeface="微软雅黑" panose="020B0503020204020204" pitchFamily="34" charset="-122"/>
                <a:ea typeface="微软雅黑" panose="020B0503020204020204" pitchFamily="34" charset="-122"/>
              </a:endParaRPr>
            </a:p>
            <a:p>
              <a:r>
                <a:rPr lang="zh-CN" altLang="en-US" b="1" dirty="0">
                  <a:latin typeface="微软雅黑" panose="020B0503020204020204" pitchFamily="34" charset="-122"/>
                  <a:ea typeface="微软雅黑" panose="020B0503020204020204" pitchFamily="34" charset="-122"/>
                </a:rPr>
                <a:t>到</a:t>
              </a:r>
              <a:r>
                <a:rPr lang="en-US" altLang="zh-CN" b="1" dirty="0">
                  <a:latin typeface="微软雅黑" panose="020B0503020204020204" pitchFamily="34" charset="-122"/>
                  <a:ea typeface="微软雅黑" panose="020B0503020204020204" pitchFamily="34" charset="-122"/>
                </a:rPr>
                <a:t>2030</a:t>
              </a:r>
              <a:r>
                <a:rPr lang="zh-CN" altLang="en-US" b="1" dirty="0">
                  <a:latin typeface="微软雅黑" panose="020B0503020204020204" pitchFamily="34" charset="-122"/>
                  <a:ea typeface="微软雅黑" panose="020B0503020204020204" pitchFamily="34" charset="-122"/>
                </a:rPr>
                <a:t>年</a:t>
              </a:r>
              <a:endParaRPr lang="en-US" altLang="zh-CN" b="1" dirty="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经济社会发展全面绿色低碳转型成效显著</a:t>
              </a:r>
              <a:endParaRPr lang="en-US" altLang="zh-CN" sz="1400" dirty="0">
                <a:latin typeface="楷体" panose="02010609060101010101" pitchFamily="49" charset="-122"/>
                <a:ea typeface="楷体" panose="02010609060101010101" pitchFamily="49" charset="-122"/>
              </a:endParaRP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单位</a:t>
              </a:r>
              <a:r>
                <a:rPr lang="en-US" altLang="zh-CN" sz="1400" dirty="0">
                  <a:latin typeface="楷体" panose="02010609060101010101" pitchFamily="49" charset="-122"/>
                  <a:ea typeface="楷体" panose="02010609060101010101" pitchFamily="49" charset="-122"/>
                </a:rPr>
                <a:t>GDP</a:t>
              </a:r>
              <a:r>
                <a:rPr lang="zh-CN" altLang="en-US" sz="1400" dirty="0">
                  <a:latin typeface="楷体" panose="02010609060101010101" pitchFamily="49" charset="-122"/>
                  <a:ea typeface="楷体" panose="02010609060101010101" pitchFamily="49" charset="-122"/>
                </a:rPr>
                <a:t>能源消费量比</a:t>
              </a:r>
              <a:r>
                <a:rPr lang="en-US" altLang="zh-CN" sz="1400" dirty="0">
                  <a:latin typeface="楷体" panose="02010609060101010101" pitchFamily="49" charset="-122"/>
                  <a:ea typeface="楷体" panose="02010609060101010101" pitchFamily="49" charset="-122"/>
                </a:rPr>
                <a:t>2025</a:t>
              </a:r>
              <a:r>
                <a:rPr lang="zh-CN" altLang="en-US" sz="1400" dirty="0">
                  <a:latin typeface="楷体" panose="02010609060101010101" pitchFamily="49" charset="-122"/>
                  <a:ea typeface="楷体" panose="02010609060101010101" pitchFamily="49" charset="-122"/>
                </a:rPr>
                <a:t>年下降</a:t>
              </a:r>
              <a:r>
                <a:rPr lang="en-US" altLang="zh-CN" sz="1400" dirty="0">
                  <a:latin typeface="楷体" panose="02010609060101010101" pitchFamily="49" charset="-122"/>
                  <a:ea typeface="楷体" panose="02010609060101010101" pitchFamily="49" charset="-122"/>
                </a:rPr>
                <a:t>10%</a:t>
              </a:r>
            </a:p>
            <a:p>
              <a:pPr marL="285750" indent="-285750">
                <a:buFont typeface="Arial" panose="020B0604020202020204" pitchFamily="34" charset="0"/>
                <a:buChar char="•"/>
              </a:pPr>
              <a:r>
                <a:rPr lang="zh-CN" altLang="en-US" sz="1400" dirty="0">
                  <a:latin typeface="楷体" panose="02010609060101010101" pitchFamily="49" charset="-122"/>
                  <a:ea typeface="楷体" panose="02010609060101010101" pitchFamily="49" charset="-122"/>
                </a:rPr>
                <a:t>单位</a:t>
              </a:r>
              <a:r>
                <a:rPr lang="en-US" altLang="zh-CN" sz="1400" dirty="0">
                  <a:latin typeface="楷体" panose="02010609060101010101" pitchFamily="49" charset="-122"/>
                  <a:ea typeface="楷体" panose="02010609060101010101" pitchFamily="49" charset="-122"/>
                </a:rPr>
                <a:t>GDP</a:t>
              </a:r>
              <a:r>
                <a:rPr lang="zh-CN" altLang="en-US" sz="1400" dirty="0">
                  <a:latin typeface="楷体" panose="02010609060101010101" pitchFamily="49" charset="-122"/>
                  <a:ea typeface="楷体" panose="02010609060101010101" pitchFamily="49" charset="-122"/>
                </a:rPr>
                <a:t>二氧化碳排放量比</a:t>
              </a:r>
              <a:r>
                <a:rPr lang="en-US" altLang="zh-CN" sz="1400" dirty="0">
                  <a:latin typeface="楷体" panose="02010609060101010101" pitchFamily="49" charset="-122"/>
                  <a:ea typeface="楷体" panose="02010609060101010101" pitchFamily="49" charset="-122"/>
                </a:rPr>
                <a:t>2025</a:t>
              </a:r>
              <a:r>
                <a:rPr lang="zh-CN" altLang="en-US" sz="1400" dirty="0">
                  <a:latin typeface="楷体" panose="02010609060101010101" pitchFamily="49" charset="-122"/>
                  <a:ea typeface="楷体" panose="02010609060101010101" pitchFamily="49" charset="-122"/>
                </a:rPr>
                <a:t>年下降</a:t>
              </a:r>
              <a:r>
                <a:rPr lang="en-US" altLang="zh-CN" sz="1400" dirty="0">
                  <a:latin typeface="楷体" panose="02010609060101010101" pitchFamily="49" charset="-122"/>
                  <a:ea typeface="楷体" panose="02010609060101010101" pitchFamily="49" charset="-122"/>
                </a:rPr>
                <a:t>18.5%</a:t>
              </a:r>
            </a:p>
          </p:txBody>
        </p:sp>
        <p:cxnSp>
          <p:nvCxnSpPr>
            <p:cNvPr id="9" name="直接连接符 8">
              <a:extLst>
                <a:ext uri="{FF2B5EF4-FFF2-40B4-BE49-F238E27FC236}">
                  <a16:creationId xmlns:a16="http://schemas.microsoft.com/office/drawing/2014/main" id="{B66D247B-AA25-3D9D-BC1E-6D821F31DF8C}"/>
                </a:ext>
              </a:extLst>
            </p:cNvPr>
            <p:cNvCxnSpPr>
              <a:cxnSpLocks/>
            </p:cNvCxnSpPr>
            <p:nvPr/>
          </p:nvCxnSpPr>
          <p:spPr>
            <a:xfrm>
              <a:off x="468533" y="2248356"/>
              <a:ext cx="2400502" cy="1"/>
            </a:xfrm>
            <a:prstGeom prst="line">
              <a:avLst/>
            </a:prstGeom>
            <a:ln w="57150">
              <a:solidFill>
                <a:srgbClr val="4A9B82"/>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687D0A1-DF43-86AE-2471-037C3392561A}"/>
                </a:ext>
              </a:extLst>
            </p:cNvPr>
            <p:cNvCxnSpPr>
              <a:cxnSpLocks/>
              <a:stCxn id="3" idx="1"/>
            </p:cNvCxnSpPr>
            <p:nvPr/>
          </p:nvCxnSpPr>
          <p:spPr>
            <a:xfrm>
              <a:off x="728592" y="2017524"/>
              <a:ext cx="0" cy="1691365"/>
            </a:xfrm>
            <a:prstGeom prst="line">
              <a:avLst/>
            </a:prstGeom>
            <a:ln w="57150">
              <a:solidFill>
                <a:srgbClr val="4A9B82"/>
              </a:solidFill>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id="{79E5AC1A-6713-0A3C-DCA7-E2906B1DDDA2}"/>
              </a:ext>
            </a:extLst>
          </p:cNvPr>
          <p:cNvSpPr txBox="1"/>
          <p:nvPr/>
        </p:nvSpPr>
        <p:spPr>
          <a:xfrm>
            <a:off x="4639657" y="1602133"/>
            <a:ext cx="1560352" cy="461665"/>
          </a:xfrm>
          <a:prstGeom prst="rect">
            <a:avLst/>
          </a:prstGeom>
          <a:noFill/>
        </p:spPr>
        <p:txBody>
          <a:bodyPr wrap="square">
            <a:spAutoFit/>
          </a:bodyPr>
          <a:lstStyle/>
          <a:p>
            <a:r>
              <a:rPr lang="zh-CN" altLang="en-US" sz="2400" b="1" dirty="0">
                <a:latin typeface="微软雅黑" panose="020B0503020204020204" pitchFamily="34" charset="-122"/>
                <a:ea typeface="微软雅黑" panose="020B0503020204020204" pitchFamily="34" charset="-122"/>
              </a:rPr>
              <a:t>主要任务</a:t>
            </a:r>
          </a:p>
        </p:txBody>
      </p:sp>
      <p:sp>
        <p:nvSpPr>
          <p:cNvPr id="17" name="矩形 16">
            <a:extLst>
              <a:ext uri="{FF2B5EF4-FFF2-40B4-BE49-F238E27FC236}">
                <a16:creationId xmlns:a16="http://schemas.microsoft.com/office/drawing/2014/main" id="{8F41BE5E-760C-74AE-2700-64E43FE97CBE}"/>
              </a:ext>
            </a:extLst>
          </p:cNvPr>
          <p:cNvSpPr/>
          <p:nvPr/>
        </p:nvSpPr>
        <p:spPr>
          <a:xfrm>
            <a:off x="4639657" y="2063797"/>
            <a:ext cx="6282810" cy="3877977"/>
          </a:xfrm>
          <a:prstGeom prst="rect">
            <a:avLst/>
          </a:prstGeom>
          <a:noFill/>
          <a:ln>
            <a:solidFill>
              <a:srgbClr val="D9D9D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C58C7AEA-EC52-224D-3D0F-AD2FD75803BC}"/>
              </a:ext>
            </a:extLst>
          </p:cNvPr>
          <p:cNvSpPr txBox="1"/>
          <p:nvPr/>
        </p:nvSpPr>
        <p:spPr>
          <a:xfrm>
            <a:off x="4745770" y="2181055"/>
            <a:ext cx="1629864" cy="646331"/>
          </a:xfrm>
          <a:prstGeom prst="rect">
            <a:avLst/>
          </a:prstGeom>
          <a:solidFill>
            <a:srgbClr val="4A9B82"/>
          </a:solidFill>
          <a:ln>
            <a:noFill/>
          </a:ln>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推动能源绿色低碳转型示范</a:t>
            </a:r>
          </a:p>
        </p:txBody>
      </p:sp>
      <p:sp>
        <p:nvSpPr>
          <p:cNvPr id="20" name="文本框 19">
            <a:extLst>
              <a:ext uri="{FF2B5EF4-FFF2-40B4-BE49-F238E27FC236}">
                <a16:creationId xmlns:a16="http://schemas.microsoft.com/office/drawing/2014/main" id="{54DC65CB-4DF5-A199-8835-C3842DF929CC}"/>
              </a:ext>
            </a:extLst>
          </p:cNvPr>
          <p:cNvSpPr txBox="1"/>
          <p:nvPr/>
        </p:nvSpPr>
        <p:spPr>
          <a:xfrm>
            <a:off x="6587153" y="2181055"/>
            <a:ext cx="2338076" cy="646331"/>
          </a:xfrm>
          <a:prstGeom prst="rect">
            <a:avLst/>
          </a:prstGeom>
          <a:solidFill>
            <a:srgbClr val="4A9B82"/>
          </a:solidFill>
          <a:ln>
            <a:noFill/>
          </a:ln>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打造工业高端化智能化绿色化转型示范</a:t>
            </a:r>
          </a:p>
        </p:txBody>
      </p:sp>
      <p:sp>
        <p:nvSpPr>
          <p:cNvPr id="21" name="文本框 20">
            <a:extLst>
              <a:ext uri="{FF2B5EF4-FFF2-40B4-BE49-F238E27FC236}">
                <a16:creationId xmlns:a16="http://schemas.microsoft.com/office/drawing/2014/main" id="{6444AFD2-0E4F-F7AF-4E1B-177C0638C4E6}"/>
              </a:ext>
            </a:extLst>
          </p:cNvPr>
          <p:cNvSpPr txBox="1"/>
          <p:nvPr/>
        </p:nvSpPr>
        <p:spPr>
          <a:xfrm>
            <a:off x="9052266" y="2181055"/>
            <a:ext cx="1792190" cy="646331"/>
          </a:xfrm>
          <a:prstGeom prst="rect">
            <a:avLst/>
          </a:prstGeom>
          <a:solidFill>
            <a:srgbClr val="4A9B82"/>
          </a:solidFill>
          <a:ln>
            <a:noFill/>
          </a:ln>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打造北方城市绿色低碳供暖示范</a:t>
            </a:r>
          </a:p>
        </p:txBody>
      </p:sp>
      <p:sp>
        <p:nvSpPr>
          <p:cNvPr id="24" name="矩形 23">
            <a:extLst>
              <a:ext uri="{FF2B5EF4-FFF2-40B4-BE49-F238E27FC236}">
                <a16:creationId xmlns:a16="http://schemas.microsoft.com/office/drawing/2014/main" id="{0DE20D39-61CB-9C8E-4E7F-B5BC8E9B6F34}"/>
              </a:ext>
            </a:extLst>
          </p:cNvPr>
          <p:cNvSpPr/>
          <p:nvPr/>
        </p:nvSpPr>
        <p:spPr>
          <a:xfrm>
            <a:off x="4745770" y="2986481"/>
            <a:ext cx="1629864" cy="258380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B662498B-EED3-7622-B627-ACA25B9FB0AF}"/>
              </a:ext>
            </a:extLst>
          </p:cNvPr>
          <p:cNvSpPr/>
          <p:nvPr/>
        </p:nvSpPr>
        <p:spPr>
          <a:xfrm>
            <a:off x="6587153" y="3004495"/>
            <a:ext cx="2338076" cy="258380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58A90020-62F8-EAAA-607F-076BCF11D172}"/>
              </a:ext>
            </a:extLst>
          </p:cNvPr>
          <p:cNvSpPr/>
          <p:nvPr/>
        </p:nvSpPr>
        <p:spPr>
          <a:xfrm>
            <a:off x="9086366" y="3004495"/>
            <a:ext cx="1758089" cy="258380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E4840872-E587-DA01-3EC8-53D8B7EB2946}"/>
              </a:ext>
            </a:extLst>
          </p:cNvPr>
          <p:cNvSpPr txBox="1"/>
          <p:nvPr/>
        </p:nvSpPr>
        <p:spPr>
          <a:xfrm>
            <a:off x="4796152" y="2955888"/>
            <a:ext cx="1629864" cy="2639569"/>
          </a:xfrm>
          <a:prstGeom prst="rect">
            <a:avLst/>
          </a:prstGeom>
          <a:noFill/>
        </p:spPr>
        <p:txBody>
          <a:bodyPr wrap="square" rtlCol="0">
            <a:spAutoFit/>
          </a:bodyPr>
          <a:lstStyle/>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加快可再生能源开发</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推进化石能源清洁高效利用</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加快构建新型电网</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推动交通运输领域低碳转型</a:t>
            </a:r>
          </a:p>
        </p:txBody>
      </p:sp>
      <p:sp>
        <p:nvSpPr>
          <p:cNvPr id="28" name="文本框 27">
            <a:extLst>
              <a:ext uri="{FF2B5EF4-FFF2-40B4-BE49-F238E27FC236}">
                <a16:creationId xmlns:a16="http://schemas.microsoft.com/office/drawing/2014/main" id="{727BF18E-391B-73BC-E661-4A05E27DEA34}"/>
              </a:ext>
            </a:extLst>
          </p:cNvPr>
          <p:cNvSpPr txBox="1"/>
          <p:nvPr/>
        </p:nvSpPr>
        <p:spPr>
          <a:xfrm>
            <a:off x="6582509" y="2955888"/>
            <a:ext cx="2425845" cy="1670073"/>
          </a:xfrm>
          <a:prstGeom prst="rect">
            <a:avLst/>
          </a:prstGeom>
          <a:noFill/>
        </p:spPr>
        <p:txBody>
          <a:bodyPr wrap="square" rtlCol="0">
            <a:spAutoFit/>
          </a:bodyPr>
          <a:lstStyle/>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推动工业绿色低碳转型</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加快推进重点领域碳达峰</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培育壮大战略性新兴产业</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打造低碳产业园区示范</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endParaRPr lang="zh-CN" altLang="en-US" sz="1400" b="1" dirty="0">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724F0173-77BC-40B6-84D1-1C8AE7F2A1DE}"/>
              </a:ext>
            </a:extLst>
          </p:cNvPr>
          <p:cNvSpPr txBox="1"/>
          <p:nvPr/>
        </p:nvSpPr>
        <p:spPr>
          <a:xfrm>
            <a:off x="9086367" y="2955888"/>
            <a:ext cx="1836100" cy="2316403"/>
          </a:xfrm>
          <a:prstGeom prst="rect">
            <a:avLst/>
          </a:prstGeom>
          <a:noFill/>
        </p:spPr>
        <p:txBody>
          <a:bodyPr wrap="square" rtlCol="0">
            <a:spAutoFit/>
          </a:bodyPr>
          <a:lstStyle/>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构建清洁低碳高效供热体系</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大力发展可再生能源和工业余热供暖</a:t>
            </a:r>
            <a:endParaRPr lang="en-US" altLang="zh-CN" sz="14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400" b="1" dirty="0">
                <a:latin typeface="微软雅黑" panose="020B0503020204020204" pitchFamily="34" charset="-122"/>
                <a:ea typeface="微软雅黑" panose="020B0503020204020204" pitchFamily="34" charset="-122"/>
              </a:rPr>
              <a:t>实施城市集中供热低碳化建设</a:t>
            </a:r>
          </a:p>
        </p:txBody>
      </p:sp>
      <p:pic>
        <p:nvPicPr>
          <p:cNvPr id="30" name="图片 29">
            <a:extLst>
              <a:ext uri="{FF2B5EF4-FFF2-40B4-BE49-F238E27FC236}">
                <a16:creationId xmlns:a16="http://schemas.microsoft.com/office/drawing/2014/main" id="{905DC63D-BFC1-69D3-1167-55544A3DC20F}"/>
              </a:ext>
            </a:extLst>
          </p:cNvPr>
          <p:cNvPicPr>
            <a:picLocks noChangeAspect="1"/>
          </p:cNvPicPr>
          <p:nvPr/>
        </p:nvPicPr>
        <p:blipFill rotWithShape="1">
          <a:blip r:embed="rId3"/>
          <a:srcRect t="19347" b="11544"/>
          <a:stretch/>
        </p:blipFill>
        <p:spPr>
          <a:xfrm>
            <a:off x="6562257" y="4610508"/>
            <a:ext cx="2400501" cy="1005334"/>
          </a:xfrm>
          <a:prstGeom prst="rect">
            <a:avLst/>
          </a:prstGeom>
        </p:spPr>
      </p:pic>
      <p:sp>
        <p:nvSpPr>
          <p:cNvPr id="2" name="文本框 1">
            <a:extLst>
              <a:ext uri="{FF2B5EF4-FFF2-40B4-BE49-F238E27FC236}">
                <a16:creationId xmlns:a16="http://schemas.microsoft.com/office/drawing/2014/main" id="{B141C6BC-7C10-3FC3-BA6A-ACE02285CA2E}"/>
              </a:ext>
            </a:extLst>
          </p:cNvPr>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4" name="灯片编号占位符 1">
            <a:extLst>
              <a:ext uri="{FF2B5EF4-FFF2-40B4-BE49-F238E27FC236}">
                <a16:creationId xmlns:a16="http://schemas.microsoft.com/office/drawing/2014/main" id="{6B2EE72E-DBB0-E867-169C-4932EFBBC5AA}"/>
              </a:ext>
            </a:extLst>
          </p:cNvPr>
          <p:cNvSpPr txBox="1">
            <a:spLocks/>
          </p:cNvSpPr>
          <p:nvPr/>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16520">
              <a:defRPr/>
            </a:pPr>
            <a:r>
              <a:rPr lang="zh-CN" altLang="en-US" sz="1201" dirty="0">
                <a:solidFill>
                  <a:srgbClr val="000000">
                    <a:tint val="75000"/>
                  </a:srgbClr>
                </a:solidFill>
                <a:latin typeface="Calibri" panose="020F0502020204030204"/>
                <a:ea typeface="微软雅黑" panose="020B0503020204020204" pitchFamily="34" charset="-122"/>
              </a:rPr>
              <a:t>                                                                       </a:t>
            </a:r>
            <a:fld id="{40284554-1241-4B6F-BC9D-CFFA407BDD87}" type="slidenum">
              <a:rPr lang="zh-CN" altLang="en-US" sz="1201" smtClean="0">
                <a:solidFill>
                  <a:srgbClr val="000000">
                    <a:tint val="75000"/>
                  </a:srgbClr>
                </a:solidFill>
                <a:latin typeface="Calibri" panose="020F0502020204030204"/>
                <a:ea typeface="微软雅黑" panose="020B0503020204020204" pitchFamily="34" charset="-122"/>
              </a:rPr>
              <a:pPr defTabSz="316520">
                <a:defRPr/>
              </a:pPr>
              <a:t>7</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7" name="箭头: 五边形 6">
            <a:extLst>
              <a:ext uri="{FF2B5EF4-FFF2-40B4-BE49-F238E27FC236}">
                <a16:creationId xmlns:a16="http://schemas.microsoft.com/office/drawing/2014/main" id="{252EC7DD-43C5-C30A-59BE-9F88773D7782}"/>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政策解读</a:t>
            </a:r>
          </a:p>
        </p:txBody>
      </p:sp>
    </p:spTree>
    <p:extLst>
      <p:ext uri="{BB962C8B-B14F-4D97-AF65-F5344CB8AC3E}">
        <p14:creationId xmlns:p14="http://schemas.microsoft.com/office/powerpoint/2010/main" val="1433181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箭头: 五边形 127">
            <a:extLst>
              <a:ext uri="{FF2B5EF4-FFF2-40B4-BE49-F238E27FC236}">
                <a16:creationId xmlns:a16="http://schemas.microsoft.com/office/drawing/2014/main" id="{A8030862-BD62-1C53-F5DA-BE3C07E60C01}"/>
              </a:ext>
            </a:extLst>
          </p:cNvPr>
          <p:cNvSpPr/>
          <p:nvPr/>
        </p:nvSpPr>
        <p:spPr>
          <a:xfrm>
            <a:off x="2124075" y="-1"/>
            <a:ext cx="2126356" cy="433417"/>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accent3">
                    <a:lumMod val="75000"/>
                  </a:schemeClr>
                </a:solidFill>
              </a:rPr>
              <a:t>新能源物流车</a:t>
            </a:r>
          </a:p>
        </p:txBody>
      </p:sp>
      <p:sp>
        <p:nvSpPr>
          <p:cNvPr id="81" name="圆角矩形 80"/>
          <p:cNvSpPr/>
          <p:nvPr/>
        </p:nvSpPr>
        <p:spPr>
          <a:xfrm>
            <a:off x="184" y="6064564"/>
            <a:ext cx="1767601"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82" name="圆角矩形 81"/>
          <p:cNvSpPr/>
          <p:nvPr/>
        </p:nvSpPr>
        <p:spPr>
          <a:xfrm>
            <a:off x="1765941"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推广活动</a:t>
            </a:r>
          </a:p>
        </p:txBody>
      </p:sp>
      <p:sp>
        <p:nvSpPr>
          <p:cNvPr id="84" name="圆角矩形 83"/>
          <p:cNvSpPr/>
          <p:nvPr/>
        </p:nvSpPr>
        <p:spPr>
          <a:xfrm>
            <a:off x="3500224" y="6064564"/>
            <a:ext cx="1734283"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新品上市</a:t>
            </a:r>
          </a:p>
        </p:txBody>
      </p:sp>
      <p:sp>
        <p:nvSpPr>
          <p:cNvPr id="88" name="圆角矩形 87"/>
          <p:cNvSpPr/>
          <p:nvPr/>
        </p:nvSpPr>
        <p:spPr>
          <a:xfrm>
            <a:off x="5242090"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出口</a:t>
            </a:r>
          </a:p>
        </p:txBody>
      </p:sp>
      <p:sp>
        <p:nvSpPr>
          <p:cNvPr id="89" name="圆角矩形 88"/>
          <p:cNvSpPr/>
          <p:nvPr/>
        </p:nvSpPr>
        <p:spPr>
          <a:xfrm>
            <a:off x="6974431" y="6064563"/>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海外战略</a:t>
            </a:r>
          </a:p>
        </p:txBody>
      </p:sp>
      <p:sp>
        <p:nvSpPr>
          <p:cNvPr id="90" name="圆角矩形 89"/>
          <p:cNvSpPr/>
          <p:nvPr/>
        </p:nvSpPr>
        <p:spPr>
          <a:xfrm>
            <a:off x="8697541"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合资合作</a:t>
            </a:r>
          </a:p>
        </p:txBody>
      </p:sp>
      <p:sp>
        <p:nvSpPr>
          <p:cNvPr id="91" name="圆角矩形 90"/>
          <p:cNvSpPr/>
          <p:nvPr/>
        </p:nvSpPr>
        <p:spPr>
          <a:xfrm>
            <a:off x="10428136" y="6064564"/>
            <a:ext cx="1763681" cy="286615"/>
          </a:xfrm>
          <a:prstGeom prst="roundRect">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经营动态</a:t>
            </a:r>
          </a:p>
        </p:txBody>
      </p:sp>
      <p:sp>
        <p:nvSpPr>
          <p:cNvPr id="63" name="文本框 62"/>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8</a:t>
            </a:fld>
            <a:endParaRPr lang="zh-CN" altLang="en-US" sz="1201" dirty="0">
              <a:solidFill>
                <a:srgbClr val="000000">
                  <a:tint val="75000"/>
                </a:srgbClr>
              </a:solidFill>
              <a:latin typeface="Calibri" panose="020F0502020204030204"/>
              <a:ea typeface="微软雅黑" panose="020B0503020204020204" pitchFamily="34" charset="-122"/>
            </a:endParaRPr>
          </a:p>
        </p:txBody>
      </p:sp>
      <p:grpSp>
        <p:nvGrpSpPr>
          <p:cNvPr id="103" name="组合 102">
            <a:extLst>
              <a:ext uri="{FF2B5EF4-FFF2-40B4-BE49-F238E27FC236}">
                <a16:creationId xmlns:a16="http://schemas.microsoft.com/office/drawing/2014/main" id="{41830773-D77D-E9B9-9447-30579F829AB4}"/>
              </a:ext>
            </a:extLst>
          </p:cNvPr>
          <p:cNvGrpSpPr/>
          <p:nvPr/>
        </p:nvGrpSpPr>
        <p:grpSpPr>
          <a:xfrm>
            <a:off x="969969" y="1124442"/>
            <a:ext cx="2148498" cy="4609116"/>
            <a:chOff x="646119" y="1124442"/>
            <a:chExt cx="2148498" cy="4609116"/>
          </a:xfrm>
        </p:grpSpPr>
        <p:sp>
          <p:nvSpPr>
            <p:cNvPr id="9" name="ïṡ1iḋê">
              <a:extLst>
                <a:ext uri="{FF2B5EF4-FFF2-40B4-BE49-F238E27FC236}">
                  <a16:creationId xmlns:a16="http://schemas.microsoft.com/office/drawing/2014/main" id="{FF0B3699-A09B-A66E-3B04-66EABB0241B0}"/>
                </a:ext>
              </a:extLst>
            </p:cNvPr>
            <p:cNvSpPr/>
            <p:nvPr/>
          </p:nvSpPr>
          <p:spPr>
            <a:xfrm>
              <a:off x="646119" y="2048985"/>
              <a:ext cx="2131252" cy="3684573"/>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1" name="íṡ1ïḍe">
              <a:extLst>
                <a:ext uri="{FF2B5EF4-FFF2-40B4-BE49-F238E27FC236}">
                  <a16:creationId xmlns:a16="http://schemas.microsoft.com/office/drawing/2014/main" id="{6A4F3E3C-6282-5539-A37A-41C97D04EED3}"/>
                </a:ext>
              </a:extLst>
            </p:cNvPr>
            <p:cNvSpPr/>
            <p:nvPr/>
          </p:nvSpPr>
          <p:spPr bwMode="auto">
            <a:xfrm>
              <a:off x="712793" y="2884944"/>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福田祥菱</a:t>
              </a:r>
              <a:r>
                <a:rPr lang="en-US" altLang="zh-CN" sz="1000" dirty="0">
                  <a:solidFill>
                    <a:srgbClr val="FFFFFF"/>
                  </a:solidFill>
                  <a:latin typeface="微软雅黑" panose="020B0503020204020204" pitchFamily="34" charset="-122"/>
                  <a:ea typeface="微软雅黑" panose="020B0503020204020204" pitchFamily="34" charset="-122"/>
                </a:rPr>
                <a:t>&amp;</a:t>
              </a:r>
              <a:r>
                <a:rPr lang="zh-CN" altLang="en-US" sz="1000" dirty="0">
                  <a:solidFill>
                    <a:srgbClr val="FFFFFF"/>
                  </a:solidFill>
                  <a:latin typeface="微软雅黑" panose="020B0503020204020204" pitchFamily="34" charset="-122"/>
                  <a:ea typeface="微软雅黑" panose="020B0503020204020204" pitchFamily="34" charset="-122"/>
                </a:rPr>
                <a:t>车车邦</a:t>
              </a:r>
              <a:r>
                <a:rPr lang="en-US" altLang="zh-CN" sz="1000" dirty="0">
                  <a:solidFill>
                    <a:srgbClr val="FFFFFF"/>
                  </a:solidFill>
                  <a:latin typeface="微软雅黑" panose="020B0503020204020204" pitchFamily="34" charset="-122"/>
                  <a:ea typeface="微软雅黑" panose="020B0503020204020204" pitchFamily="34" charset="-122"/>
                </a:rPr>
                <a:t>400</a:t>
              </a:r>
              <a:r>
                <a:rPr lang="zh-CN" altLang="en-US" sz="1000" dirty="0">
                  <a:solidFill>
                    <a:srgbClr val="FFFFFF"/>
                  </a:solidFill>
                  <a:latin typeface="微软雅黑" panose="020B0503020204020204" pitchFamily="34" charset="-122"/>
                  <a:ea typeface="微软雅黑" panose="020B0503020204020204" pitchFamily="34" charset="-122"/>
                </a:rPr>
                <a:t>台签约仪式暨乔迁之喜在广州车车邦新落成投入运营的新办公大楼隆重举行。同日，双方完成首批</a:t>
              </a:r>
              <a:r>
                <a:rPr lang="en-US" altLang="zh-CN" sz="1000" dirty="0">
                  <a:solidFill>
                    <a:srgbClr val="FFFFFF"/>
                  </a:solidFill>
                  <a:latin typeface="微软雅黑" panose="020B0503020204020204" pitchFamily="34" charset="-122"/>
                  <a:ea typeface="微软雅黑" panose="020B0503020204020204" pitchFamily="34" charset="-122"/>
                </a:rPr>
                <a:t>50</a:t>
              </a:r>
              <a:r>
                <a:rPr lang="zh-CN" altLang="en-US" sz="1000" dirty="0">
                  <a:solidFill>
                    <a:srgbClr val="FFFFFF"/>
                  </a:solidFill>
                  <a:latin typeface="微软雅黑" panose="020B0503020204020204" pitchFamily="34" charset="-122"/>
                  <a:ea typeface="微软雅黑" panose="020B0503020204020204" pitchFamily="34" charset="-122"/>
                </a:rPr>
                <a:t>台祥菱</a:t>
              </a:r>
              <a:r>
                <a:rPr lang="en-US" altLang="zh-CN" sz="1000" dirty="0">
                  <a:solidFill>
                    <a:srgbClr val="FFFFFF"/>
                  </a:solidFill>
                  <a:latin typeface="微软雅黑" panose="020B0503020204020204" pitchFamily="34" charset="-122"/>
                  <a:ea typeface="微软雅黑" panose="020B0503020204020204" pitchFamily="34" charset="-122"/>
                </a:rPr>
                <a:t>M2</a:t>
              </a:r>
              <a:r>
                <a:rPr lang="zh-CN" altLang="en-US" sz="1000" dirty="0">
                  <a:solidFill>
                    <a:srgbClr val="FFFFFF"/>
                  </a:solidFill>
                  <a:latin typeface="微软雅黑" panose="020B0503020204020204" pitchFamily="34" charset="-122"/>
                  <a:ea typeface="微软雅黑" panose="020B0503020204020204" pitchFamily="34" charset="-122"/>
                </a:rPr>
                <a:t>车辆交付。祥菱</a:t>
              </a:r>
              <a:r>
                <a:rPr lang="en-US" altLang="zh-CN" sz="1000" dirty="0">
                  <a:solidFill>
                    <a:srgbClr val="FFFFFF"/>
                  </a:solidFill>
                  <a:latin typeface="微软雅黑" panose="020B0503020204020204" pitchFamily="34" charset="-122"/>
                  <a:ea typeface="微软雅黑" panose="020B0503020204020204" pitchFamily="34" charset="-122"/>
                </a:rPr>
                <a:t>M2</a:t>
              </a:r>
              <a:r>
                <a:rPr lang="zh-CN" altLang="en-US" sz="1000" dirty="0">
                  <a:solidFill>
                    <a:srgbClr val="FFFFFF"/>
                  </a:solidFill>
                  <a:latin typeface="微软雅黑" panose="020B0503020204020204" pitchFamily="34" charset="-122"/>
                  <a:ea typeface="微软雅黑" panose="020B0503020204020204" pitchFamily="34" charset="-122"/>
                </a:rPr>
                <a:t>是福田汽车</a:t>
              </a:r>
              <a:r>
                <a:rPr lang="en-US" altLang="zh-CN" sz="1000" dirty="0">
                  <a:solidFill>
                    <a:srgbClr val="FFFFFF"/>
                  </a:solidFill>
                  <a:latin typeface="微软雅黑" panose="020B0503020204020204" pitchFamily="34" charset="-122"/>
                  <a:ea typeface="微软雅黑" panose="020B0503020204020204" pitchFamily="34" charset="-122"/>
                </a:rPr>
                <a:t>2022</a:t>
              </a:r>
              <a:r>
                <a:rPr lang="zh-CN" altLang="en-US" sz="1000" dirty="0">
                  <a:solidFill>
                    <a:srgbClr val="FFFFFF"/>
                  </a:solidFill>
                  <a:latin typeface="微软雅黑" panose="020B0503020204020204" pitchFamily="34" charset="-122"/>
                  <a:ea typeface="微软雅黑" panose="020B0503020204020204" pitchFamily="34" charset="-122"/>
                </a:rPr>
                <a:t>年推出的新能源小卡，在业内收获了不错的口碑。在动力、续航、承载、上装等多方面优势突出，能满足用户多种应用场景需求。</a:t>
              </a:r>
            </a:p>
          </p:txBody>
        </p:sp>
        <p:sp>
          <p:nvSpPr>
            <p:cNvPr id="12" name="ïŝlïḑê">
              <a:extLst>
                <a:ext uri="{FF2B5EF4-FFF2-40B4-BE49-F238E27FC236}">
                  <a16:creationId xmlns:a16="http://schemas.microsoft.com/office/drawing/2014/main" id="{7EED3AA5-FD52-1FA1-D1D7-FA1585CFE11F}"/>
                </a:ext>
              </a:extLst>
            </p:cNvPr>
            <p:cNvSpPr txBox="1"/>
            <p:nvPr/>
          </p:nvSpPr>
          <p:spPr bwMode="auto">
            <a:xfrm>
              <a:off x="668261" y="2377038"/>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福田祥菱</a:t>
              </a:r>
              <a:r>
                <a:rPr lang="en-US" altLang="zh-CN" sz="1200" dirty="0"/>
                <a:t>&amp;</a:t>
              </a:r>
              <a:r>
                <a:rPr lang="zh-CN" altLang="en-US" sz="1200" dirty="0"/>
                <a:t>车车邦签约</a:t>
              </a:r>
              <a:r>
                <a:rPr lang="en-US" altLang="zh-CN" sz="1200" dirty="0"/>
                <a:t>400</a:t>
              </a:r>
              <a:r>
                <a:rPr lang="zh-CN" altLang="en-US" sz="1200" dirty="0"/>
                <a:t>台新能源</a:t>
              </a:r>
              <a:r>
                <a:rPr lang="en-US" altLang="zh-CN" sz="1200" dirty="0"/>
                <a:t>M2</a:t>
              </a:r>
            </a:p>
          </p:txBody>
        </p:sp>
        <p:grpSp>
          <p:nvGrpSpPr>
            <p:cNvPr id="75" name="组合 74">
              <a:extLst>
                <a:ext uri="{FF2B5EF4-FFF2-40B4-BE49-F238E27FC236}">
                  <a16:creationId xmlns:a16="http://schemas.microsoft.com/office/drawing/2014/main" id="{A8AF1E99-2F9C-6D5B-8772-1990CD7307A3}"/>
                </a:ext>
              </a:extLst>
            </p:cNvPr>
            <p:cNvGrpSpPr/>
            <p:nvPr/>
          </p:nvGrpSpPr>
          <p:grpSpPr>
            <a:xfrm>
              <a:off x="936890" y="1124442"/>
              <a:ext cx="1544112" cy="1171320"/>
              <a:chOff x="774965" y="1124442"/>
              <a:chExt cx="1544112" cy="1171320"/>
            </a:xfrm>
          </p:grpSpPr>
          <p:grpSp>
            <p:nvGrpSpPr>
              <p:cNvPr id="10" name="iśḻîďê">
                <a:extLst>
                  <a:ext uri="{FF2B5EF4-FFF2-40B4-BE49-F238E27FC236}">
                    <a16:creationId xmlns:a16="http://schemas.microsoft.com/office/drawing/2014/main" id="{EB141EBD-E16B-A402-52D5-5FE02898DDB6}"/>
                  </a:ext>
                </a:extLst>
              </p:cNvPr>
              <p:cNvGrpSpPr/>
              <p:nvPr/>
            </p:nvGrpSpPr>
            <p:grpSpPr>
              <a:xfrm>
                <a:off x="966730" y="1124442"/>
                <a:ext cx="1171320" cy="1171320"/>
                <a:chOff x="824765" y="2312221"/>
                <a:chExt cx="1461920" cy="1461920"/>
              </a:xfrm>
            </p:grpSpPr>
            <p:sp>
              <p:nvSpPr>
                <p:cNvPr id="16" name="ïšľíḑé">
                  <a:extLst>
                    <a:ext uri="{FF2B5EF4-FFF2-40B4-BE49-F238E27FC236}">
                      <a16:creationId xmlns:a16="http://schemas.microsoft.com/office/drawing/2014/main" id="{992A4775-C32A-6B5D-B23C-CDCBB81BE124}"/>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7" name="îśḷîḋe">
                  <a:extLst>
                    <a:ext uri="{FF2B5EF4-FFF2-40B4-BE49-F238E27FC236}">
                      <a16:creationId xmlns:a16="http://schemas.microsoft.com/office/drawing/2014/main" id="{1F42FD0F-2EFD-0B39-F2B1-610B6A27CB16}"/>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3" name="文本框 12">
                <a:extLst>
                  <a:ext uri="{FF2B5EF4-FFF2-40B4-BE49-F238E27FC236}">
                    <a16:creationId xmlns:a16="http://schemas.microsoft.com/office/drawing/2014/main" id="{13DC2C3D-A8BA-75C8-3357-7977758F3AB0}"/>
                  </a:ext>
                </a:extLst>
              </p:cNvPr>
              <p:cNvSpPr txBox="1"/>
              <p:nvPr/>
            </p:nvSpPr>
            <p:spPr>
              <a:xfrm>
                <a:off x="774965" y="1213076"/>
                <a:ext cx="1544112" cy="369332"/>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福田汽车</a:t>
                </a:r>
              </a:p>
            </p:txBody>
          </p:sp>
        </p:grpSp>
      </p:grpSp>
      <p:sp>
        <p:nvSpPr>
          <p:cNvPr id="43" name="箭头: 五边形 42">
            <a:extLst>
              <a:ext uri="{FF2B5EF4-FFF2-40B4-BE49-F238E27FC236}">
                <a16:creationId xmlns:a16="http://schemas.microsoft.com/office/drawing/2014/main" id="{62CB50DA-1E45-5F17-0A04-F4EAD5AAC554}"/>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企业动态</a:t>
            </a:r>
          </a:p>
        </p:txBody>
      </p:sp>
      <p:grpSp>
        <p:nvGrpSpPr>
          <p:cNvPr id="104" name="组合 103">
            <a:extLst>
              <a:ext uri="{FF2B5EF4-FFF2-40B4-BE49-F238E27FC236}">
                <a16:creationId xmlns:a16="http://schemas.microsoft.com/office/drawing/2014/main" id="{10158AAE-C49A-EB40-F620-428039CAAB69}"/>
              </a:ext>
            </a:extLst>
          </p:cNvPr>
          <p:cNvGrpSpPr/>
          <p:nvPr/>
        </p:nvGrpSpPr>
        <p:grpSpPr>
          <a:xfrm>
            <a:off x="6419850" y="1115144"/>
            <a:ext cx="2131252" cy="4618413"/>
            <a:chOff x="646119" y="1124442"/>
            <a:chExt cx="2131252" cy="4427924"/>
          </a:xfrm>
        </p:grpSpPr>
        <p:sp>
          <p:nvSpPr>
            <p:cNvPr id="105" name="ïṡ1iḋê">
              <a:extLst>
                <a:ext uri="{FF2B5EF4-FFF2-40B4-BE49-F238E27FC236}">
                  <a16:creationId xmlns:a16="http://schemas.microsoft.com/office/drawing/2014/main" id="{347CABDE-54D5-65EE-3422-5EA0958E1AA3}"/>
                </a:ext>
              </a:extLst>
            </p:cNvPr>
            <p:cNvSpPr/>
            <p:nvPr/>
          </p:nvSpPr>
          <p:spPr>
            <a:xfrm>
              <a:off x="646119" y="2013401"/>
              <a:ext cx="2131252" cy="3538965"/>
            </a:xfrm>
            <a:prstGeom prst="rect">
              <a:avLst/>
            </a:prstGeom>
            <a:solidFill>
              <a:srgbClr val="4A9B82"/>
            </a:solidFill>
            <a:ln w="3175">
              <a:noFill/>
              <a:prstDash val="solid"/>
              <a:round/>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900" dirty="0">
                <a:solidFill>
                  <a:srgbClr val="FFFFFF"/>
                </a:solidFill>
                <a:latin typeface="微软雅黑" panose="020B0503020204020204" pitchFamily="34" charset="-122"/>
                <a:ea typeface="微软雅黑" panose="020B0503020204020204" pitchFamily="34" charset="-122"/>
              </a:endParaRPr>
            </a:p>
          </p:txBody>
        </p:sp>
        <p:sp>
          <p:nvSpPr>
            <p:cNvPr id="106" name="íṡ1ïḍe">
              <a:extLst>
                <a:ext uri="{FF2B5EF4-FFF2-40B4-BE49-F238E27FC236}">
                  <a16:creationId xmlns:a16="http://schemas.microsoft.com/office/drawing/2014/main" id="{D4D54503-6C80-712C-8595-FAD77ED67961}"/>
                </a:ext>
              </a:extLst>
            </p:cNvPr>
            <p:cNvSpPr/>
            <p:nvPr/>
          </p:nvSpPr>
          <p:spPr bwMode="auto">
            <a:xfrm>
              <a:off x="712793" y="2903766"/>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solidFill>
                  <a:srgbClr val="FFFFFF"/>
                </a:solidFill>
                <a:latin typeface="微软雅黑" panose="020B0503020204020204" pitchFamily="34" charset="-122"/>
                <a:ea typeface="微软雅黑" panose="020B0503020204020204" pitchFamily="34" charset="-122"/>
              </a:endParaRPr>
            </a:p>
          </p:txBody>
        </p:sp>
        <p:sp>
          <p:nvSpPr>
            <p:cNvPr id="107" name="ïŝlïḑê">
              <a:extLst>
                <a:ext uri="{FF2B5EF4-FFF2-40B4-BE49-F238E27FC236}">
                  <a16:creationId xmlns:a16="http://schemas.microsoft.com/office/drawing/2014/main" id="{4F423A9F-912E-8C65-5D96-41ECE0FA8F93}"/>
                </a:ext>
              </a:extLst>
            </p:cNvPr>
            <p:cNvSpPr txBox="1"/>
            <p:nvPr/>
          </p:nvSpPr>
          <p:spPr bwMode="auto">
            <a:xfrm>
              <a:off x="651015" y="2386335"/>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a:t>
              </a:r>
              <a:r>
                <a:rPr lang="en-US" altLang="zh-CN" sz="1200" dirty="0"/>
                <a:t>T”</a:t>
              </a:r>
              <a:r>
                <a:rPr lang="zh-CN" altLang="en-US" sz="1200" dirty="0"/>
                <a:t>能装 更好开 中通</a:t>
              </a:r>
              <a:r>
                <a:rPr lang="en-US" altLang="zh-CN" sz="1200" dirty="0"/>
                <a:t>T8</a:t>
              </a:r>
              <a:r>
                <a:rPr lang="zh-CN" altLang="en-US" sz="1200" dirty="0"/>
                <a:t>纯电动物流车焕新上市</a:t>
              </a:r>
            </a:p>
          </p:txBody>
        </p:sp>
        <p:grpSp>
          <p:nvGrpSpPr>
            <p:cNvPr id="108" name="组合 107">
              <a:extLst>
                <a:ext uri="{FF2B5EF4-FFF2-40B4-BE49-F238E27FC236}">
                  <a16:creationId xmlns:a16="http://schemas.microsoft.com/office/drawing/2014/main" id="{0672021B-C2F2-507E-0A52-E0A44CE8768F}"/>
                </a:ext>
              </a:extLst>
            </p:cNvPr>
            <p:cNvGrpSpPr/>
            <p:nvPr/>
          </p:nvGrpSpPr>
          <p:grpSpPr>
            <a:xfrm>
              <a:off x="1024511" y="1124442"/>
              <a:ext cx="1358055" cy="1171320"/>
              <a:chOff x="862586" y="1124442"/>
              <a:chExt cx="1358055" cy="1171320"/>
            </a:xfrm>
          </p:grpSpPr>
          <p:grpSp>
            <p:nvGrpSpPr>
              <p:cNvPr id="109" name="iśḻîďê">
                <a:extLst>
                  <a:ext uri="{FF2B5EF4-FFF2-40B4-BE49-F238E27FC236}">
                    <a16:creationId xmlns:a16="http://schemas.microsoft.com/office/drawing/2014/main" id="{898B9BB5-F425-31F8-3C27-911303CCBF89}"/>
                  </a:ext>
                </a:extLst>
              </p:cNvPr>
              <p:cNvGrpSpPr/>
              <p:nvPr/>
            </p:nvGrpSpPr>
            <p:grpSpPr>
              <a:xfrm>
                <a:off x="966730" y="1124442"/>
                <a:ext cx="1171320" cy="1171320"/>
                <a:chOff x="824765" y="2312221"/>
                <a:chExt cx="1461920" cy="1461920"/>
              </a:xfrm>
            </p:grpSpPr>
            <p:sp>
              <p:nvSpPr>
                <p:cNvPr id="112" name="ïšľíḑé">
                  <a:extLst>
                    <a:ext uri="{FF2B5EF4-FFF2-40B4-BE49-F238E27FC236}">
                      <a16:creationId xmlns:a16="http://schemas.microsoft.com/office/drawing/2014/main" id="{8BF6CFAD-EE3C-C735-7E44-AF23A8D6689B}"/>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113" name="îśḷîḋe">
                  <a:extLst>
                    <a:ext uri="{FF2B5EF4-FFF2-40B4-BE49-F238E27FC236}">
                      <a16:creationId xmlns:a16="http://schemas.microsoft.com/office/drawing/2014/main" id="{EC994704-FC74-73DC-3931-31FF9592EB55}"/>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110" name="文本框 109">
                <a:extLst>
                  <a:ext uri="{FF2B5EF4-FFF2-40B4-BE49-F238E27FC236}">
                    <a16:creationId xmlns:a16="http://schemas.microsoft.com/office/drawing/2014/main" id="{04342F8E-5307-2DDE-F3B8-21841BA3715A}"/>
                  </a:ext>
                </a:extLst>
              </p:cNvPr>
              <p:cNvSpPr txBox="1"/>
              <p:nvPr/>
            </p:nvSpPr>
            <p:spPr>
              <a:xfrm>
                <a:off x="862586" y="1266520"/>
                <a:ext cx="1358055" cy="354099"/>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中通客车</a:t>
                </a:r>
              </a:p>
            </p:txBody>
          </p:sp>
        </p:grpSp>
      </p:grpSp>
      <p:grpSp>
        <p:nvGrpSpPr>
          <p:cNvPr id="2" name="组合 1">
            <a:extLst>
              <a:ext uri="{FF2B5EF4-FFF2-40B4-BE49-F238E27FC236}">
                <a16:creationId xmlns:a16="http://schemas.microsoft.com/office/drawing/2014/main" id="{DE9BFB5C-AFF1-7701-9FB1-D6C084471070}"/>
              </a:ext>
            </a:extLst>
          </p:cNvPr>
          <p:cNvGrpSpPr/>
          <p:nvPr/>
        </p:nvGrpSpPr>
        <p:grpSpPr>
          <a:xfrm>
            <a:off x="3625589" y="1124442"/>
            <a:ext cx="2131252" cy="4609116"/>
            <a:chOff x="2898520" y="1124442"/>
            <a:chExt cx="2131252" cy="4427924"/>
          </a:xfrm>
        </p:grpSpPr>
        <p:sp>
          <p:nvSpPr>
            <p:cNvPr id="4" name="ïṡ1iḋê">
              <a:extLst>
                <a:ext uri="{FF2B5EF4-FFF2-40B4-BE49-F238E27FC236}">
                  <a16:creationId xmlns:a16="http://schemas.microsoft.com/office/drawing/2014/main" id="{2F1C4303-7FE1-A9CF-5691-643B98E1DBCD}"/>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a:solidFill>
                  <a:srgbClr val="000000"/>
                </a:solidFill>
                <a:latin typeface="Calibri" panose="020F0502020204030204"/>
                <a:ea typeface="微软雅黑" panose="020B0503020204020204" pitchFamily="34" charset="-122"/>
              </a:endParaRPr>
            </a:p>
          </p:txBody>
        </p:sp>
        <p:sp>
          <p:nvSpPr>
            <p:cNvPr id="6" name="íṡ1ïḍe">
              <a:extLst>
                <a:ext uri="{FF2B5EF4-FFF2-40B4-BE49-F238E27FC236}">
                  <a16:creationId xmlns:a16="http://schemas.microsoft.com/office/drawing/2014/main" id="{927951B2-FA8A-F9B1-65F8-00AC6B550574}"/>
                </a:ext>
              </a:extLst>
            </p:cNvPr>
            <p:cNvSpPr/>
            <p:nvPr/>
          </p:nvSpPr>
          <p:spPr bwMode="auto">
            <a:xfrm>
              <a:off x="2971086" y="2826330"/>
              <a:ext cx="1941656" cy="258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en-US" altLang="zh-CN" sz="1000" dirty="0">
                  <a:solidFill>
                    <a:srgbClr val="1A1A1A"/>
                  </a:solidFill>
                  <a:latin typeface="+mj-ea"/>
                  <a:ea typeface="+mj-ea"/>
                </a:rPr>
                <a:t>2024</a:t>
              </a:r>
              <a:r>
                <a:rPr lang="zh-CN" altLang="en-US" sz="1000" dirty="0">
                  <a:solidFill>
                    <a:srgbClr val="1A1A1A"/>
                  </a:solidFill>
                  <a:latin typeface="+mj-ea"/>
                  <a:ea typeface="+mj-ea"/>
                </a:rPr>
                <a:t>远程轻商年中合作伙伴大会在沈阳成功举办，并于大会上正式发布远程“十周年领航系列产品”。远程星享</a:t>
              </a:r>
              <a:r>
                <a:rPr lang="en-US" altLang="zh-CN" sz="1000" dirty="0">
                  <a:solidFill>
                    <a:srgbClr val="1A1A1A"/>
                  </a:solidFill>
                  <a:latin typeface="+mj-ea"/>
                  <a:ea typeface="+mj-ea"/>
                </a:rPr>
                <a:t>V</a:t>
              </a:r>
              <a:r>
                <a:rPr lang="zh-CN" altLang="en-US" sz="1000" dirty="0">
                  <a:solidFill>
                    <a:srgbClr val="1A1A1A"/>
                  </a:solidFill>
                  <a:latin typeface="+mj-ea"/>
                  <a:ea typeface="+mj-ea"/>
                </a:rPr>
                <a:t>十周年领航款、星智</a:t>
              </a:r>
              <a:r>
                <a:rPr lang="en-US" altLang="zh-CN" sz="1000" dirty="0">
                  <a:solidFill>
                    <a:srgbClr val="1A1A1A"/>
                  </a:solidFill>
                  <a:latin typeface="+mj-ea"/>
                  <a:ea typeface="+mj-ea"/>
                </a:rPr>
                <a:t>H</a:t>
              </a:r>
              <a:r>
                <a:rPr lang="zh-CN" altLang="en-US" sz="1000" dirty="0">
                  <a:solidFill>
                    <a:srgbClr val="1A1A1A"/>
                  </a:solidFill>
                  <a:latin typeface="+mj-ea"/>
                  <a:ea typeface="+mj-ea"/>
                </a:rPr>
                <a:t>十周年领航款，以及星享</a:t>
              </a:r>
              <a:r>
                <a:rPr lang="en-US" altLang="zh-CN" sz="1000" dirty="0">
                  <a:solidFill>
                    <a:srgbClr val="1A1A1A"/>
                  </a:solidFill>
                  <a:latin typeface="+mj-ea"/>
                  <a:ea typeface="+mj-ea"/>
                </a:rPr>
                <a:t>V6F</a:t>
              </a:r>
              <a:r>
                <a:rPr lang="zh-CN" altLang="en-US" sz="1000" dirty="0">
                  <a:solidFill>
                    <a:srgbClr val="1A1A1A"/>
                  </a:solidFill>
                  <a:latin typeface="+mj-ea"/>
                  <a:ea typeface="+mj-ea"/>
                </a:rPr>
                <a:t>、智</a:t>
              </a:r>
              <a:r>
                <a:rPr lang="en-US" altLang="zh-CN" sz="1000" dirty="0">
                  <a:solidFill>
                    <a:srgbClr val="1A1A1A"/>
                  </a:solidFill>
                  <a:latin typeface="+mj-ea"/>
                  <a:ea typeface="+mj-ea"/>
                </a:rPr>
                <a:t>VAN</a:t>
              </a:r>
              <a:r>
                <a:rPr lang="zh-CN" altLang="en-US" sz="1000" dirty="0">
                  <a:solidFill>
                    <a:srgbClr val="1A1A1A"/>
                  </a:solidFill>
                  <a:latin typeface="+mj-ea"/>
                  <a:ea typeface="+mj-ea"/>
                </a:rPr>
                <a:t>、智卡等全新</a:t>
              </a:r>
              <a:r>
                <a:rPr lang="en-US" altLang="zh-CN" sz="1000" dirty="0">
                  <a:solidFill>
                    <a:srgbClr val="1A1A1A"/>
                  </a:solidFill>
                  <a:latin typeface="+mj-ea"/>
                  <a:ea typeface="+mj-ea"/>
                </a:rPr>
                <a:t>10</a:t>
              </a:r>
              <a:r>
                <a:rPr lang="zh-CN" altLang="en-US" sz="1000" dirty="0">
                  <a:solidFill>
                    <a:srgbClr val="1A1A1A"/>
                  </a:solidFill>
                  <a:latin typeface="+mj-ea"/>
                  <a:ea typeface="+mj-ea"/>
                </a:rPr>
                <a:t>余款车型联袂上市。此次远程还带来了远程自研电池品牌“玄武电池”的正式上市，为行业用户带来了最高</a:t>
              </a:r>
              <a:r>
                <a:rPr lang="en-US" altLang="zh-CN" sz="1000" dirty="0">
                  <a:solidFill>
                    <a:srgbClr val="1A1A1A"/>
                  </a:solidFill>
                  <a:latin typeface="+mj-ea"/>
                  <a:ea typeface="+mj-ea"/>
                </a:rPr>
                <a:t>10</a:t>
              </a:r>
              <a:r>
                <a:rPr lang="zh-CN" altLang="en-US" sz="1000" dirty="0">
                  <a:solidFill>
                    <a:srgbClr val="1A1A1A"/>
                  </a:solidFill>
                  <a:latin typeface="+mj-ea"/>
                  <a:ea typeface="+mj-ea"/>
                </a:rPr>
                <a:t>年或</a:t>
              </a:r>
              <a:r>
                <a:rPr lang="en-US" altLang="zh-CN" sz="1000" dirty="0">
                  <a:solidFill>
                    <a:srgbClr val="1A1A1A"/>
                  </a:solidFill>
                  <a:latin typeface="+mj-ea"/>
                  <a:ea typeface="+mj-ea"/>
                </a:rPr>
                <a:t>80</a:t>
              </a:r>
              <a:r>
                <a:rPr lang="zh-CN" altLang="en-US" sz="1000" dirty="0">
                  <a:solidFill>
                    <a:srgbClr val="1A1A1A"/>
                  </a:solidFill>
                  <a:latin typeface="+mj-ea"/>
                  <a:ea typeface="+mj-ea"/>
                </a:rPr>
                <a:t>万公里行业最长质保。</a:t>
              </a:r>
            </a:p>
          </p:txBody>
        </p:sp>
        <p:sp>
          <p:nvSpPr>
            <p:cNvPr id="7" name="ïŝlïḑê">
              <a:extLst>
                <a:ext uri="{FF2B5EF4-FFF2-40B4-BE49-F238E27FC236}">
                  <a16:creationId xmlns:a16="http://schemas.microsoft.com/office/drawing/2014/main" id="{D64FA2AE-4610-50D9-A5BE-F1CFF9F14DD8}"/>
                </a:ext>
              </a:extLst>
            </p:cNvPr>
            <p:cNvSpPr txBox="1"/>
            <p:nvPr/>
          </p:nvSpPr>
          <p:spPr bwMode="auto">
            <a:xfrm>
              <a:off x="2934514" y="2348638"/>
              <a:ext cx="2014800"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solidFill>
                    <a:srgbClr val="1A1A1A"/>
                  </a:solidFill>
                  <a:latin typeface="Helvetica Neue"/>
                </a:rPr>
                <a:t>远程十周年领航系列产品正式上市，以“智、优、全”引领商用车行业新风向</a:t>
              </a:r>
            </a:p>
          </p:txBody>
        </p:sp>
        <p:grpSp>
          <p:nvGrpSpPr>
            <p:cNvPr id="15" name="ïṥlidê">
              <a:extLst>
                <a:ext uri="{FF2B5EF4-FFF2-40B4-BE49-F238E27FC236}">
                  <a16:creationId xmlns:a16="http://schemas.microsoft.com/office/drawing/2014/main" id="{78BB8A4F-8FC5-7ABF-F5A0-5F33DCEE140C}"/>
                </a:ext>
              </a:extLst>
            </p:cNvPr>
            <p:cNvGrpSpPr/>
            <p:nvPr/>
          </p:nvGrpSpPr>
          <p:grpSpPr>
            <a:xfrm>
              <a:off x="3356254" y="1124442"/>
              <a:ext cx="1171320" cy="1171320"/>
              <a:chOff x="824765" y="2312221"/>
              <a:chExt cx="1461920" cy="1461920"/>
            </a:xfrm>
          </p:grpSpPr>
          <p:sp>
            <p:nvSpPr>
              <p:cNvPr id="20" name="ïšḷiḓé">
                <a:extLst>
                  <a:ext uri="{FF2B5EF4-FFF2-40B4-BE49-F238E27FC236}">
                    <a16:creationId xmlns:a16="http://schemas.microsoft.com/office/drawing/2014/main" id="{851D50BD-D4E0-D3E9-DF83-B02C5A6C2CE8}"/>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27" name="ïŝľiḍè">
                <a:extLst>
                  <a:ext uri="{FF2B5EF4-FFF2-40B4-BE49-F238E27FC236}">
                    <a16:creationId xmlns:a16="http://schemas.microsoft.com/office/drawing/2014/main" id="{2C993677-ACAD-CB0D-E091-5C45720FCF90}"/>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grpSp>
      <p:sp>
        <p:nvSpPr>
          <p:cNvPr id="5" name="íṡ1ïḍe">
            <a:extLst>
              <a:ext uri="{FF2B5EF4-FFF2-40B4-BE49-F238E27FC236}">
                <a16:creationId xmlns:a16="http://schemas.microsoft.com/office/drawing/2014/main" id="{AF653C18-5DAB-9C40-E0C5-FAD711151990}"/>
              </a:ext>
            </a:extLst>
          </p:cNvPr>
          <p:cNvSpPr/>
          <p:nvPr/>
        </p:nvSpPr>
        <p:spPr bwMode="auto">
          <a:xfrm>
            <a:off x="6486524" y="2884944"/>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中通客车</a:t>
            </a:r>
            <a:r>
              <a:rPr lang="en-US" altLang="zh-CN" sz="1000" dirty="0">
                <a:solidFill>
                  <a:srgbClr val="FFFFFF"/>
                </a:solidFill>
                <a:latin typeface="微软雅黑" panose="020B0503020204020204" pitchFamily="34" charset="-122"/>
                <a:ea typeface="微软雅黑" panose="020B0503020204020204" pitchFamily="34" charset="-122"/>
              </a:rPr>
              <a:t>T8</a:t>
            </a:r>
            <a:r>
              <a:rPr lang="zh-CN" altLang="en-US" sz="1000" dirty="0">
                <a:solidFill>
                  <a:srgbClr val="FFFFFF"/>
                </a:solidFill>
                <a:latin typeface="微软雅黑" panose="020B0503020204020204" pitchFamily="34" charset="-122"/>
                <a:ea typeface="微软雅黑" panose="020B0503020204020204" pitchFamily="34" charset="-122"/>
              </a:rPr>
              <a:t>纯电动物流车优化升级、焕新上市！为行业转型发展助力。高顶、低顶两个版本，空间结构优化设计，货舱载货最大容积</a:t>
            </a:r>
            <a:r>
              <a:rPr lang="en-US" altLang="zh-CN" sz="1000" dirty="0">
                <a:solidFill>
                  <a:srgbClr val="FFFFFF"/>
                </a:solidFill>
                <a:latin typeface="微软雅黑" panose="020B0503020204020204" pitchFamily="34" charset="-122"/>
                <a:ea typeface="微软雅黑" panose="020B0503020204020204" pitchFamily="34" charset="-122"/>
              </a:rPr>
              <a:t>8.2m³</a:t>
            </a:r>
            <a:r>
              <a:rPr lang="zh-CN" altLang="en-US" sz="1000" dirty="0">
                <a:solidFill>
                  <a:srgbClr val="FFFFFF"/>
                </a:solidFill>
                <a:latin typeface="微软雅黑" panose="020B0503020204020204" pitchFamily="34" charset="-122"/>
                <a:ea typeface="微软雅黑" panose="020B0503020204020204" pitchFamily="34" charset="-122"/>
              </a:rPr>
              <a:t>，</a:t>
            </a:r>
            <a:r>
              <a:rPr lang="en-US" altLang="zh-CN" sz="1000" dirty="0">
                <a:solidFill>
                  <a:srgbClr val="FFFFFF"/>
                </a:solidFill>
                <a:latin typeface="微软雅黑" panose="020B0503020204020204" pitchFamily="34" charset="-122"/>
                <a:ea typeface="微软雅黑" panose="020B0503020204020204" pitchFamily="34" charset="-122"/>
              </a:rPr>
              <a:t>3.5</a:t>
            </a:r>
            <a:r>
              <a:rPr lang="zh-CN" altLang="en-US" sz="1000" dirty="0">
                <a:solidFill>
                  <a:srgbClr val="FFFFFF"/>
                </a:solidFill>
                <a:latin typeface="微软雅黑" panose="020B0503020204020204" pitchFamily="34" charset="-122"/>
                <a:ea typeface="微软雅黑" panose="020B0503020204020204" pitchFamily="34" charset="-122"/>
              </a:rPr>
              <a:t>吨最大承载，装载能力更强。搭载高性能电池，续航里程提升</a:t>
            </a:r>
            <a:r>
              <a:rPr lang="en-US" altLang="zh-CN" sz="1000" dirty="0">
                <a:solidFill>
                  <a:srgbClr val="FFFFFF"/>
                </a:solidFill>
                <a:latin typeface="微软雅黑" panose="020B0503020204020204" pitchFamily="34" charset="-122"/>
                <a:ea typeface="微软雅黑" panose="020B0503020204020204" pitchFamily="34" charset="-122"/>
              </a:rPr>
              <a:t>27.8%</a:t>
            </a:r>
            <a:r>
              <a:rPr lang="zh-CN" altLang="en-US" sz="1000" dirty="0">
                <a:solidFill>
                  <a:srgbClr val="FFFFFF"/>
                </a:solidFill>
                <a:latin typeface="微软雅黑" panose="020B0503020204020204" pitchFamily="34" charset="-122"/>
                <a:ea typeface="微软雅黑" panose="020B0503020204020204" pitchFamily="34" charset="-122"/>
              </a:rPr>
              <a:t>。采用</a:t>
            </a:r>
            <a:r>
              <a:rPr lang="en-US" altLang="zh-CN" sz="1000" dirty="0">
                <a:solidFill>
                  <a:srgbClr val="FFFFFF"/>
                </a:solidFill>
                <a:latin typeface="微软雅黑" panose="020B0503020204020204" pitchFamily="34" charset="-122"/>
                <a:ea typeface="微软雅黑" panose="020B0503020204020204" pitchFamily="34" charset="-122"/>
              </a:rPr>
              <a:t>CAN</a:t>
            </a:r>
            <a:r>
              <a:rPr lang="zh-CN" altLang="en-US" sz="1000" dirty="0">
                <a:solidFill>
                  <a:srgbClr val="FFFFFF"/>
                </a:solidFill>
                <a:latin typeface="微软雅黑" panose="020B0503020204020204" pitchFamily="34" charset="-122"/>
                <a:ea typeface="微软雅黑" panose="020B0503020204020204" pitchFamily="34" charset="-122"/>
              </a:rPr>
              <a:t>总线液晶仪表、旋钮式换挡，操纵更便捷；搭载</a:t>
            </a:r>
            <a:r>
              <a:rPr lang="en-US" altLang="zh-CN" sz="1000" dirty="0">
                <a:solidFill>
                  <a:srgbClr val="FFFFFF"/>
                </a:solidFill>
                <a:latin typeface="微软雅黑" panose="020B0503020204020204" pitchFamily="34" charset="-122"/>
                <a:ea typeface="微软雅黑" panose="020B0503020204020204" pitchFamily="34" charset="-122"/>
              </a:rPr>
              <a:t>EPS</a:t>
            </a:r>
            <a:r>
              <a:rPr lang="zh-CN" altLang="en-US" sz="1000" dirty="0">
                <a:solidFill>
                  <a:srgbClr val="FFFFFF"/>
                </a:solidFill>
                <a:latin typeface="微软雅黑" panose="020B0503020204020204" pitchFamily="34" charset="-122"/>
                <a:ea typeface="微软雅黑" panose="020B0503020204020204" pitchFamily="34" charset="-122"/>
              </a:rPr>
              <a:t>电子转向助力。采用全冲压高强度车身，整车坚固可靠；搭载高强度全冲压隔断，行驶中安全防护更高。</a:t>
            </a:r>
          </a:p>
        </p:txBody>
      </p:sp>
      <p:grpSp>
        <p:nvGrpSpPr>
          <p:cNvPr id="23" name="组合 22">
            <a:extLst>
              <a:ext uri="{FF2B5EF4-FFF2-40B4-BE49-F238E27FC236}">
                <a16:creationId xmlns:a16="http://schemas.microsoft.com/office/drawing/2014/main" id="{FB4282E4-F4B7-0F9B-5358-77F2F52C7179}"/>
              </a:ext>
            </a:extLst>
          </p:cNvPr>
          <p:cNvGrpSpPr/>
          <p:nvPr/>
        </p:nvGrpSpPr>
        <p:grpSpPr>
          <a:xfrm>
            <a:off x="9075470" y="1124441"/>
            <a:ext cx="2146561" cy="4609115"/>
            <a:chOff x="2898519" y="1124442"/>
            <a:chExt cx="2146561" cy="4427924"/>
          </a:xfrm>
        </p:grpSpPr>
        <p:sp>
          <p:nvSpPr>
            <p:cNvPr id="24" name="ïṡ1iḋê">
              <a:extLst>
                <a:ext uri="{FF2B5EF4-FFF2-40B4-BE49-F238E27FC236}">
                  <a16:creationId xmlns:a16="http://schemas.microsoft.com/office/drawing/2014/main" id="{AF681B51-C618-EAA4-01F0-71D5C73375D6}"/>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000000"/>
                </a:solidFill>
                <a:latin typeface="Calibri" panose="020F0502020204030204"/>
                <a:ea typeface="微软雅黑" panose="020B0503020204020204" pitchFamily="34" charset="-122"/>
              </a:endParaRPr>
            </a:p>
          </p:txBody>
        </p:sp>
        <p:sp>
          <p:nvSpPr>
            <p:cNvPr id="28" name="íṡ1ïḍe">
              <a:extLst>
                <a:ext uri="{FF2B5EF4-FFF2-40B4-BE49-F238E27FC236}">
                  <a16:creationId xmlns:a16="http://schemas.microsoft.com/office/drawing/2014/main" id="{78205734-7756-9651-06FC-BFDB7955C750}"/>
                </a:ext>
              </a:extLst>
            </p:cNvPr>
            <p:cNvSpPr/>
            <p:nvPr/>
          </p:nvSpPr>
          <p:spPr bwMode="auto">
            <a:xfrm>
              <a:off x="2973244" y="2894241"/>
              <a:ext cx="1986224" cy="256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latin typeface="微软雅黑" panose="020B0503020204020204" pitchFamily="34" charset="-122"/>
                <a:ea typeface="微软雅黑" panose="020B0503020204020204" pitchFamily="34" charset="-122"/>
              </a:endParaRPr>
            </a:p>
          </p:txBody>
        </p:sp>
        <p:sp>
          <p:nvSpPr>
            <p:cNvPr id="30" name="ïŝlïḑê">
              <a:extLst>
                <a:ext uri="{FF2B5EF4-FFF2-40B4-BE49-F238E27FC236}">
                  <a16:creationId xmlns:a16="http://schemas.microsoft.com/office/drawing/2014/main" id="{8F1D908F-724B-ABC9-CBE8-89CB62D77B8E}"/>
                </a:ext>
              </a:extLst>
            </p:cNvPr>
            <p:cNvSpPr txBox="1"/>
            <p:nvPr/>
          </p:nvSpPr>
          <p:spPr bwMode="auto">
            <a:xfrm>
              <a:off x="2898519" y="2329226"/>
              <a:ext cx="2146561"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壁虎全智速</a:t>
              </a:r>
              <a:r>
                <a:rPr lang="en-US" altLang="zh-CN" sz="1200" dirty="0"/>
                <a:t>GECKO </a:t>
              </a:r>
              <a:r>
                <a:rPr lang="en-US" altLang="zh-CN" sz="1200" dirty="0" err="1"/>
                <a:t>MagicWay</a:t>
              </a:r>
              <a:r>
                <a:rPr lang="en-US" altLang="zh-CN" sz="1200" dirty="0"/>
                <a:t> | </a:t>
              </a:r>
              <a:r>
                <a:rPr lang="zh-CN" altLang="en-US" sz="1200" dirty="0"/>
                <a:t>首台样车下线，开启商用车智能新篇章</a:t>
              </a:r>
            </a:p>
            <a:p>
              <a:endParaRPr lang="zh-CN" altLang="en-US" sz="1200" dirty="0"/>
            </a:p>
          </p:txBody>
        </p:sp>
        <p:grpSp>
          <p:nvGrpSpPr>
            <p:cNvPr id="31" name="组合 30">
              <a:extLst>
                <a:ext uri="{FF2B5EF4-FFF2-40B4-BE49-F238E27FC236}">
                  <a16:creationId xmlns:a16="http://schemas.microsoft.com/office/drawing/2014/main" id="{ECCDE2FA-DF32-7EDC-8AE9-1385EEC17D94}"/>
                </a:ext>
              </a:extLst>
            </p:cNvPr>
            <p:cNvGrpSpPr/>
            <p:nvPr/>
          </p:nvGrpSpPr>
          <p:grpSpPr>
            <a:xfrm>
              <a:off x="3295522" y="1124442"/>
              <a:ext cx="1352553" cy="1171320"/>
              <a:chOff x="3162172" y="1124442"/>
              <a:chExt cx="1352553" cy="1171320"/>
            </a:xfrm>
          </p:grpSpPr>
          <p:grpSp>
            <p:nvGrpSpPr>
              <p:cNvPr id="32" name="ïṥlidê">
                <a:extLst>
                  <a:ext uri="{FF2B5EF4-FFF2-40B4-BE49-F238E27FC236}">
                    <a16:creationId xmlns:a16="http://schemas.microsoft.com/office/drawing/2014/main" id="{A36BF851-3537-2914-5C54-1BD414F592F4}"/>
                  </a:ext>
                </a:extLst>
              </p:cNvPr>
              <p:cNvGrpSpPr/>
              <p:nvPr/>
            </p:nvGrpSpPr>
            <p:grpSpPr>
              <a:xfrm>
                <a:off x="3222904" y="1124442"/>
                <a:ext cx="1171320" cy="1171320"/>
                <a:chOff x="824765" y="2312221"/>
                <a:chExt cx="1461920" cy="1461920"/>
              </a:xfrm>
            </p:grpSpPr>
            <p:sp>
              <p:nvSpPr>
                <p:cNvPr id="34" name="ïšḷiḓé">
                  <a:extLst>
                    <a:ext uri="{FF2B5EF4-FFF2-40B4-BE49-F238E27FC236}">
                      <a16:creationId xmlns:a16="http://schemas.microsoft.com/office/drawing/2014/main" id="{901DF262-DA3C-1D0F-35FF-F5BD55741FF2}"/>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35" name="ïŝľiḍè">
                  <a:extLst>
                    <a:ext uri="{FF2B5EF4-FFF2-40B4-BE49-F238E27FC236}">
                      <a16:creationId xmlns:a16="http://schemas.microsoft.com/office/drawing/2014/main" id="{59EE5B81-E50D-3E6F-D0DE-E3AB927140BC}"/>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33" name="文本框 32">
                <a:extLst>
                  <a:ext uri="{FF2B5EF4-FFF2-40B4-BE49-F238E27FC236}">
                    <a16:creationId xmlns:a16="http://schemas.microsoft.com/office/drawing/2014/main" id="{3079A263-5EF4-D31B-D343-BD29EE0EB1C8}"/>
                  </a:ext>
                </a:extLst>
              </p:cNvPr>
              <p:cNvSpPr txBox="1"/>
              <p:nvPr/>
            </p:nvSpPr>
            <p:spPr>
              <a:xfrm>
                <a:off x="3162172" y="1243921"/>
                <a:ext cx="1352553" cy="354813"/>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壁虎汽车</a:t>
                </a:r>
              </a:p>
            </p:txBody>
          </p:sp>
        </p:grpSp>
      </p:grpSp>
      <p:sp>
        <p:nvSpPr>
          <p:cNvPr id="37" name="íṡ1ïḍe">
            <a:extLst>
              <a:ext uri="{FF2B5EF4-FFF2-40B4-BE49-F238E27FC236}">
                <a16:creationId xmlns:a16="http://schemas.microsoft.com/office/drawing/2014/main" id="{63E2013C-A7AF-34AD-2905-A2DEC6CC51C3}"/>
              </a:ext>
            </a:extLst>
          </p:cNvPr>
          <p:cNvSpPr/>
          <p:nvPr/>
        </p:nvSpPr>
        <p:spPr bwMode="auto">
          <a:xfrm>
            <a:off x="9144111" y="2908655"/>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mn-ea"/>
              </a:rPr>
              <a:t>壁虎汽车全智速首台样车在阿尔特天津试制工厂成功下线。全智速（</a:t>
            </a:r>
            <a:r>
              <a:rPr lang="en-US" altLang="zh-CN" sz="1000" dirty="0" err="1">
                <a:solidFill>
                  <a:srgbClr val="1A1A1A"/>
                </a:solidFill>
                <a:latin typeface="+mn-ea"/>
              </a:rPr>
              <a:t>MagicWay</a:t>
            </a:r>
            <a:r>
              <a:rPr lang="zh-CN" altLang="en-US" sz="1000" dirty="0">
                <a:solidFill>
                  <a:srgbClr val="1A1A1A"/>
                </a:solidFill>
                <a:latin typeface="+mn-ea"/>
              </a:rPr>
              <a:t>）智慧越级宽体</a:t>
            </a:r>
            <a:r>
              <a:rPr lang="en-US" altLang="zh-CN" sz="1000" dirty="0">
                <a:solidFill>
                  <a:srgbClr val="1A1A1A"/>
                </a:solidFill>
                <a:latin typeface="+mn-ea"/>
              </a:rPr>
              <a:t>Van</a:t>
            </a:r>
            <a:r>
              <a:rPr lang="zh-CN" altLang="en-US" sz="1000" dirty="0">
                <a:solidFill>
                  <a:srgbClr val="1A1A1A"/>
                </a:solidFill>
                <a:latin typeface="+mn-ea"/>
              </a:rPr>
              <a:t>，是壁虎汽车完全基于滑板底盘造车的首个车型。全智速样车下线标志着该车型从研发阶段正式进入到生产制造阶段，为商用车行业注入新的活力。全智速作为一款智慧越级宽体</a:t>
            </a:r>
            <a:r>
              <a:rPr lang="en-US" altLang="zh-CN" sz="1000" dirty="0">
                <a:solidFill>
                  <a:srgbClr val="1A1A1A"/>
                </a:solidFill>
                <a:latin typeface="+mn-ea"/>
              </a:rPr>
              <a:t>Van</a:t>
            </a:r>
            <a:r>
              <a:rPr lang="zh-CN" altLang="en-US" sz="1000" dirty="0">
                <a:solidFill>
                  <a:srgbClr val="1A1A1A"/>
                </a:solidFill>
                <a:latin typeface="+mn-ea"/>
              </a:rPr>
              <a:t>，从外观到内饰，驾驶到货仓，都充满了对商用车使用场景的思考。</a:t>
            </a:r>
          </a:p>
        </p:txBody>
      </p:sp>
      <p:pic>
        <p:nvPicPr>
          <p:cNvPr id="3" name="图片 2">
            <a:extLst>
              <a:ext uri="{FF2B5EF4-FFF2-40B4-BE49-F238E27FC236}">
                <a16:creationId xmlns:a16="http://schemas.microsoft.com/office/drawing/2014/main" id="{152C93AA-D83D-F0B0-590C-0FAFF984B67B}"/>
              </a:ext>
            </a:extLst>
          </p:cNvPr>
          <p:cNvPicPr>
            <a:picLocks noChangeAspect="1"/>
          </p:cNvPicPr>
          <p:nvPr/>
        </p:nvPicPr>
        <p:blipFill>
          <a:blip r:embed="rId3"/>
          <a:stretch>
            <a:fillRect/>
          </a:stretch>
        </p:blipFill>
        <p:spPr>
          <a:xfrm>
            <a:off x="1668216" y="1566798"/>
            <a:ext cx="753132" cy="564849"/>
          </a:xfrm>
          <a:prstGeom prst="rect">
            <a:avLst/>
          </a:prstGeom>
        </p:spPr>
      </p:pic>
      <p:sp>
        <p:nvSpPr>
          <p:cNvPr id="21" name="文本框 20">
            <a:extLst>
              <a:ext uri="{FF2B5EF4-FFF2-40B4-BE49-F238E27FC236}">
                <a16:creationId xmlns:a16="http://schemas.microsoft.com/office/drawing/2014/main" id="{ADC9E259-2BE1-F00E-3241-2A13C87619C0}"/>
              </a:ext>
            </a:extLst>
          </p:cNvPr>
          <p:cNvSpPr txBox="1"/>
          <p:nvPr/>
        </p:nvSpPr>
        <p:spPr>
          <a:xfrm>
            <a:off x="4029685" y="1280275"/>
            <a:ext cx="1332192" cy="668689"/>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远程新能源商用车</a:t>
            </a:r>
          </a:p>
        </p:txBody>
      </p:sp>
      <p:pic>
        <p:nvPicPr>
          <p:cNvPr id="25" name="图片 24">
            <a:extLst>
              <a:ext uri="{FF2B5EF4-FFF2-40B4-BE49-F238E27FC236}">
                <a16:creationId xmlns:a16="http://schemas.microsoft.com/office/drawing/2014/main" id="{A0A3E2EE-A8D3-BF06-3EC7-6CC501F29822}"/>
              </a:ext>
            </a:extLst>
          </p:cNvPr>
          <p:cNvPicPr>
            <a:picLocks noChangeAspect="1"/>
          </p:cNvPicPr>
          <p:nvPr/>
        </p:nvPicPr>
        <p:blipFill>
          <a:blip r:embed="rId4"/>
          <a:stretch>
            <a:fillRect/>
          </a:stretch>
        </p:blipFill>
        <p:spPr>
          <a:xfrm>
            <a:off x="4509393" y="1894469"/>
            <a:ext cx="355520" cy="350093"/>
          </a:xfrm>
          <a:prstGeom prst="rect">
            <a:avLst/>
          </a:prstGeom>
        </p:spPr>
      </p:pic>
      <p:pic>
        <p:nvPicPr>
          <p:cNvPr id="18" name="图片 17">
            <a:extLst>
              <a:ext uri="{FF2B5EF4-FFF2-40B4-BE49-F238E27FC236}">
                <a16:creationId xmlns:a16="http://schemas.microsoft.com/office/drawing/2014/main" id="{135593D8-618D-ED26-868A-B8FC9046939A}"/>
              </a:ext>
            </a:extLst>
          </p:cNvPr>
          <p:cNvPicPr>
            <a:picLocks noChangeAspect="1"/>
          </p:cNvPicPr>
          <p:nvPr/>
        </p:nvPicPr>
        <p:blipFill>
          <a:blip r:embed="rId5"/>
          <a:stretch>
            <a:fillRect/>
          </a:stretch>
        </p:blipFill>
        <p:spPr>
          <a:xfrm>
            <a:off x="9742630" y="1615641"/>
            <a:ext cx="796201" cy="570205"/>
          </a:xfrm>
          <a:prstGeom prst="rect">
            <a:avLst/>
          </a:prstGeom>
        </p:spPr>
      </p:pic>
      <p:pic>
        <p:nvPicPr>
          <p:cNvPr id="8" name="图片 7">
            <a:extLst>
              <a:ext uri="{FF2B5EF4-FFF2-40B4-BE49-F238E27FC236}">
                <a16:creationId xmlns:a16="http://schemas.microsoft.com/office/drawing/2014/main" id="{233A2F08-E009-3D80-84E9-59C64031F2E2}"/>
              </a:ext>
            </a:extLst>
          </p:cNvPr>
          <p:cNvPicPr>
            <a:picLocks noChangeAspect="1"/>
          </p:cNvPicPr>
          <p:nvPr/>
        </p:nvPicPr>
        <p:blipFill>
          <a:blip r:embed="rId6"/>
          <a:stretch>
            <a:fillRect/>
          </a:stretch>
        </p:blipFill>
        <p:spPr>
          <a:xfrm>
            <a:off x="7144755" y="1556074"/>
            <a:ext cx="659468" cy="659468"/>
          </a:xfrm>
          <a:prstGeom prst="rect">
            <a:avLst/>
          </a:prstGeom>
        </p:spPr>
      </p:pic>
    </p:spTree>
    <p:extLst>
      <p:ext uri="{BB962C8B-B14F-4D97-AF65-F5344CB8AC3E}">
        <p14:creationId xmlns:p14="http://schemas.microsoft.com/office/powerpoint/2010/main" val="309659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箭头: 五边形 127">
            <a:extLst>
              <a:ext uri="{FF2B5EF4-FFF2-40B4-BE49-F238E27FC236}">
                <a16:creationId xmlns:a16="http://schemas.microsoft.com/office/drawing/2014/main" id="{A8030862-BD62-1C53-F5DA-BE3C07E60C01}"/>
              </a:ext>
            </a:extLst>
          </p:cNvPr>
          <p:cNvSpPr/>
          <p:nvPr/>
        </p:nvSpPr>
        <p:spPr>
          <a:xfrm>
            <a:off x="2124075" y="-1"/>
            <a:ext cx="2126356" cy="433417"/>
          </a:xfrm>
          <a:prstGeom prst="homePlat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accent3">
                    <a:lumMod val="75000"/>
                  </a:schemeClr>
                </a:solidFill>
              </a:rPr>
              <a:t>新能源卡车</a:t>
            </a:r>
            <a:endParaRPr lang="zh-CN" altLang="en-US" sz="1600" b="1" dirty="0">
              <a:solidFill>
                <a:schemeClr val="accent3">
                  <a:lumMod val="75000"/>
                </a:schemeClr>
              </a:solidFill>
            </a:endParaRPr>
          </a:p>
        </p:txBody>
      </p:sp>
      <p:sp>
        <p:nvSpPr>
          <p:cNvPr id="81" name="圆角矩形 80"/>
          <p:cNvSpPr/>
          <p:nvPr/>
        </p:nvSpPr>
        <p:spPr>
          <a:xfrm>
            <a:off x="10419373" y="6064562"/>
            <a:ext cx="1767601"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海外战略</a:t>
            </a:r>
          </a:p>
        </p:txBody>
      </p:sp>
      <p:sp>
        <p:nvSpPr>
          <p:cNvPr id="82" name="圆角矩形 81"/>
          <p:cNvSpPr/>
          <p:nvPr/>
        </p:nvSpPr>
        <p:spPr>
          <a:xfrm>
            <a:off x="1765941" y="6064564"/>
            <a:ext cx="1734283"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出口</a:t>
            </a:r>
          </a:p>
        </p:txBody>
      </p:sp>
      <p:sp>
        <p:nvSpPr>
          <p:cNvPr id="84" name="圆角矩形 83"/>
          <p:cNvSpPr/>
          <p:nvPr/>
        </p:nvSpPr>
        <p:spPr>
          <a:xfrm>
            <a:off x="3500224"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产品规划</a:t>
            </a:r>
          </a:p>
        </p:txBody>
      </p:sp>
      <p:sp>
        <p:nvSpPr>
          <p:cNvPr id="88" name="圆角矩形 87"/>
          <p:cNvSpPr/>
          <p:nvPr/>
        </p:nvSpPr>
        <p:spPr>
          <a:xfrm>
            <a:off x="5232663" y="6064564"/>
            <a:ext cx="1734283"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经营动态</a:t>
            </a:r>
          </a:p>
        </p:txBody>
      </p:sp>
      <p:sp>
        <p:nvSpPr>
          <p:cNvPr id="89" name="圆角矩形 88"/>
          <p:cNvSpPr/>
          <p:nvPr/>
        </p:nvSpPr>
        <p:spPr>
          <a:xfrm>
            <a:off x="6965102" y="6064564"/>
            <a:ext cx="1734283" cy="286615"/>
          </a:xfrm>
          <a:prstGeom prst="round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新品上市</a:t>
            </a:r>
          </a:p>
        </p:txBody>
      </p:sp>
      <p:sp>
        <p:nvSpPr>
          <p:cNvPr id="90" name="圆角矩形 89"/>
          <p:cNvSpPr/>
          <p:nvPr/>
        </p:nvSpPr>
        <p:spPr>
          <a:xfrm>
            <a:off x="8697541" y="6064564"/>
            <a:ext cx="1734283" cy="286615"/>
          </a:xfrm>
          <a:prstGeom prst="roundRect">
            <a:avLst/>
          </a:prstGeom>
          <a:solidFill>
            <a:srgbClr val="DADADA"/>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推广活动</a:t>
            </a:r>
          </a:p>
        </p:txBody>
      </p:sp>
      <p:sp>
        <p:nvSpPr>
          <p:cNvPr id="91" name="圆角矩形 90"/>
          <p:cNvSpPr/>
          <p:nvPr/>
        </p:nvSpPr>
        <p:spPr>
          <a:xfrm>
            <a:off x="5026" y="6064563"/>
            <a:ext cx="1763681" cy="286615"/>
          </a:xfrm>
          <a:prstGeom prst="roundRect">
            <a:avLst/>
          </a:prstGeom>
          <a:solidFill>
            <a:srgbClr val="4A9B82"/>
          </a:solidFill>
          <a:ln>
            <a:solidFill>
              <a:srgbClr val="DAD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16520"/>
            <a:r>
              <a:rPr lang="zh-CN" altLang="en-US" sz="1108" b="1" dirty="0">
                <a:solidFill>
                  <a:srgbClr val="FFFFFF"/>
                </a:solidFill>
                <a:latin typeface="微软雅黑" panose="020B0503020204020204" pitchFamily="34" charset="-122"/>
                <a:ea typeface="微软雅黑" panose="020B0503020204020204" pitchFamily="34" charset="-122"/>
              </a:rPr>
              <a:t>采购大单</a:t>
            </a:r>
          </a:p>
        </p:txBody>
      </p:sp>
      <p:sp>
        <p:nvSpPr>
          <p:cNvPr id="63" name="文本框 62"/>
          <p:cNvSpPr txBox="1"/>
          <p:nvPr/>
        </p:nvSpPr>
        <p:spPr>
          <a:xfrm>
            <a:off x="217205" y="6363962"/>
            <a:ext cx="3339698" cy="391197"/>
          </a:xfrm>
          <a:prstGeom prst="rect">
            <a:avLst/>
          </a:prstGeom>
          <a:noFill/>
        </p:spPr>
        <p:txBody>
          <a:bodyPr wrap="square" rtlCol="0">
            <a:spAutoFit/>
          </a:bodyPr>
          <a:lstStyle/>
          <a:p>
            <a:pPr defTabSz="316520">
              <a:lnSpc>
                <a:spcPts val="2769"/>
              </a:lnSpc>
              <a:defRPr/>
            </a:pPr>
            <a:r>
              <a:rPr lang="zh-CN" altLang="en-US" sz="969" dirty="0">
                <a:solidFill>
                  <a:srgbClr val="000000"/>
                </a:solidFill>
                <a:latin typeface="微软雅黑" panose="020B0503020204020204" pitchFamily="34" charset="-122"/>
                <a:ea typeface="微软雅黑" panose="020B0503020204020204" pitchFamily="34" charset="-122"/>
              </a:rPr>
              <a:t>汽车全产业链信息服务平台 </a:t>
            </a:r>
            <a:r>
              <a:rPr lang="en-US" altLang="zh-CN" sz="969" dirty="0">
                <a:solidFill>
                  <a:srgbClr val="000000"/>
                </a:solidFill>
                <a:latin typeface="微软雅黑" panose="020B0503020204020204" pitchFamily="34" charset="-122"/>
                <a:ea typeface="微软雅黑" panose="020B0503020204020204" pitchFamily="34" charset="-122"/>
              </a:rPr>
              <a:t>www.autothinker.net</a:t>
            </a:r>
            <a:endParaRPr lang="zh-CN" altLang="en-US" sz="969" dirty="0">
              <a:solidFill>
                <a:srgbClr val="000000"/>
              </a:solidFill>
              <a:latin typeface="微软雅黑" panose="020B0503020204020204" pitchFamily="34" charset="-122"/>
              <a:ea typeface="微软雅黑" panose="020B0503020204020204" pitchFamily="34" charset="-122"/>
            </a:endParaRPr>
          </a:p>
        </p:txBody>
      </p:sp>
      <p:sp>
        <p:nvSpPr>
          <p:cNvPr id="71" name="灯片编号占位符 1"/>
          <p:cNvSpPr>
            <a:spLocks noGrp="1"/>
          </p:cNvSpPr>
          <p:nvPr>
            <p:ph type="sldNum" sz="quarter" idx="12"/>
          </p:nvPr>
        </p:nvSpPr>
        <p:spPr/>
        <p:txBody>
          <a:bodyPr/>
          <a:lstStyle/>
          <a:p>
            <a:pPr defTabSz="316520">
              <a:defRPr/>
            </a:pPr>
            <a:fld id="{40284554-1241-4B6F-BC9D-CFFA407BDD87}" type="slidenum">
              <a:rPr lang="zh-CN" altLang="en-US" sz="1201">
                <a:solidFill>
                  <a:srgbClr val="000000">
                    <a:tint val="75000"/>
                  </a:srgbClr>
                </a:solidFill>
                <a:latin typeface="Calibri" panose="020F0502020204030204"/>
                <a:ea typeface="微软雅黑" panose="020B0503020204020204" pitchFamily="34" charset="-122"/>
              </a:rPr>
              <a:pPr defTabSz="316520">
                <a:defRPr/>
              </a:pPr>
              <a:t>9</a:t>
            </a:fld>
            <a:endParaRPr lang="zh-CN" altLang="en-US" sz="1201" dirty="0">
              <a:solidFill>
                <a:srgbClr val="000000">
                  <a:tint val="75000"/>
                </a:srgbClr>
              </a:solidFill>
              <a:latin typeface="Calibri" panose="020F0502020204030204"/>
              <a:ea typeface="微软雅黑" panose="020B0503020204020204" pitchFamily="34" charset="-122"/>
            </a:endParaRPr>
          </a:p>
        </p:txBody>
      </p:sp>
      <p:sp>
        <p:nvSpPr>
          <p:cNvPr id="43" name="箭头: 五边形 42">
            <a:extLst>
              <a:ext uri="{FF2B5EF4-FFF2-40B4-BE49-F238E27FC236}">
                <a16:creationId xmlns:a16="http://schemas.microsoft.com/office/drawing/2014/main" id="{62CB50DA-1E45-5F17-0A04-F4EAD5AAC554}"/>
              </a:ext>
            </a:extLst>
          </p:cNvPr>
          <p:cNvSpPr/>
          <p:nvPr/>
        </p:nvSpPr>
        <p:spPr>
          <a:xfrm>
            <a:off x="0" y="0"/>
            <a:ext cx="2366996" cy="433417"/>
          </a:xfrm>
          <a:prstGeom prst="homePlate">
            <a:avLst/>
          </a:prstGeom>
          <a:solidFill>
            <a:srgbClr val="4A9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企业动态</a:t>
            </a:r>
          </a:p>
        </p:txBody>
      </p:sp>
      <p:grpSp>
        <p:nvGrpSpPr>
          <p:cNvPr id="129" name="组合 128">
            <a:extLst>
              <a:ext uri="{FF2B5EF4-FFF2-40B4-BE49-F238E27FC236}">
                <a16:creationId xmlns:a16="http://schemas.microsoft.com/office/drawing/2014/main" id="{D262C3DF-BC20-1E46-F2E6-77843716A6B3}"/>
              </a:ext>
            </a:extLst>
          </p:cNvPr>
          <p:cNvGrpSpPr/>
          <p:nvPr/>
        </p:nvGrpSpPr>
        <p:grpSpPr>
          <a:xfrm>
            <a:off x="9075470" y="1115144"/>
            <a:ext cx="2146561" cy="4788505"/>
            <a:chOff x="2898520" y="1124442"/>
            <a:chExt cx="2146561" cy="4427924"/>
          </a:xfrm>
        </p:grpSpPr>
        <p:sp>
          <p:nvSpPr>
            <p:cNvPr id="130" name="ïṡ1iḋê">
              <a:extLst>
                <a:ext uri="{FF2B5EF4-FFF2-40B4-BE49-F238E27FC236}">
                  <a16:creationId xmlns:a16="http://schemas.microsoft.com/office/drawing/2014/main" id="{A35DC346-AE83-CE43-8ECD-1BE6AA54C35B}"/>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000000"/>
                </a:solidFill>
                <a:latin typeface="Calibri" panose="020F0502020204030204"/>
                <a:ea typeface="微软雅黑" panose="020B0503020204020204" pitchFamily="34" charset="-122"/>
              </a:endParaRPr>
            </a:p>
          </p:txBody>
        </p:sp>
        <p:sp>
          <p:nvSpPr>
            <p:cNvPr id="131" name="íṡ1ïḍe">
              <a:extLst>
                <a:ext uri="{FF2B5EF4-FFF2-40B4-BE49-F238E27FC236}">
                  <a16:creationId xmlns:a16="http://schemas.microsoft.com/office/drawing/2014/main" id="{D5B8FAF3-F41E-745A-BFE9-985C0EDF308D}"/>
                </a:ext>
              </a:extLst>
            </p:cNvPr>
            <p:cNvSpPr/>
            <p:nvPr/>
          </p:nvSpPr>
          <p:spPr bwMode="auto">
            <a:xfrm>
              <a:off x="2973244" y="2894241"/>
              <a:ext cx="1986224" cy="256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endParaRPr lang="zh-CN" altLang="en-US" sz="900" dirty="0">
                <a:latin typeface="微软雅黑" panose="020B0503020204020204" pitchFamily="34" charset="-122"/>
                <a:ea typeface="微软雅黑" panose="020B0503020204020204" pitchFamily="34" charset="-122"/>
              </a:endParaRPr>
            </a:p>
          </p:txBody>
        </p:sp>
        <p:sp>
          <p:nvSpPr>
            <p:cNvPr id="132" name="ïŝlïḑê">
              <a:extLst>
                <a:ext uri="{FF2B5EF4-FFF2-40B4-BE49-F238E27FC236}">
                  <a16:creationId xmlns:a16="http://schemas.microsoft.com/office/drawing/2014/main" id="{8EE32835-2AC3-CA15-FE97-1E10C84A9130}"/>
                </a:ext>
              </a:extLst>
            </p:cNvPr>
            <p:cNvSpPr txBox="1"/>
            <p:nvPr/>
          </p:nvSpPr>
          <p:spPr bwMode="auto">
            <a:xfrm>
              <a:off x="2898520" y="2379276"/>
              <a:ext cx="2146561"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江淮推出博世双电机底换电重卡</a:t>
              </a:r>
            </a:p>
          </p:txBody>
        </p:sp>
        <p:grpSp>
          <p:nvGrpSpPr>
            <p:cNvPr id="133" name="组合 132">
              <a:extLst>
                <a:ext uri="{FF2B5EF4-FFF2-40B4-BE49-F238E27FC236}">
                  <a16:creationId xmlns:a16="http://schemas.microsoft.com/office/drawing/2014/main" id="{2092540F-ACA7-87AC-CE82-9978ED6C6818}"/>
                </a:ext>
              </a:extLst>
            </p:cNvPr>
            <p:cNvGrpSpPr/>
            <p:nvPr/>
          </p:nvGrpSpPr>
          <p:grpSpPr>
            <a:xfrm>
              <a:off x="3293285" y="1124442"/>
              <a:ext cx="1297258" cy="1171320"/>
              <a:chOff x="3159935" y="1124442"/>
              <a:chExt cx="1297258" cy="1171320"/>
            </a:xfrm>
          </p:grpSpPr>
          <p:grpSp>
            <p:nvGrpSpPr>
              <p:cNvPr id="134" name="ïṥlidê">
                <a:extLst>
                  <a:ext uri="{FF2B5EF4-FFF2-40B4-BE49-F238E27FC236}">
                    <a16:creationId xmlns:a16="http://schemas.microsoft.com/office/drawing/2014/main" id="{D1294AA0-EA84-4345-B1C0-64FFA977FD51}"/>
                  </a:ext>
                </a:extLst>
              </p:cNvPr>
              <p:cNvGrpSpPr/>
              <p:nvPr/>
            </p:nvGrpSpPr>
            <p:grpSpPr>
              <a:xfrm>
                <a:off x="3222904" y="1124442"/>
                <a:ext cx="1171320" cy="1171320"/>
                <a:chOff x="824765" y="2312221"/>
                <a:chExt cx="1461920" cy="1461920"/>
              </a:xfrm>
            </p:grpSpPr>
            <p:sp>
              <p:nvSpPr>
                <p:cNvPr id="136" name="ïšḷiḓé">
                  <a:extLst>
                    <a:ext uri="{FF2B5EF4-FFF2-40B4-BE49-F238E27FC236}">
                      <a16:creationId xmlns:a16="http://schemas.microsoft.com/office/drawing/2014/main" id="{E0019E69-5171-56FB-5A48-1EE9A598FCE5}"/>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137" name="ïŝľiḍè">
                  <a:extLst>
                    <a:ext uri="{FF2B5EF4-FFF2-40B4-BE49-F238E27FC236}">
                      <a16:creationId xmlns:a16="http://schemas.microsoft.com/office/drawing/2014/main" id="{967117FB-67E2-A360-424F-A3B1E5789137}"/>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35" name="文本框 134">
                <a:extLst>
                  <a:ext uri="{FF2B5EF4-FFF2-40B4-BE49-F238E27FC236}">
                    <a16:creationId xmlns:a16="http://schemas.microsoft.com/office/drawing/2014/main" id="{3D9942B8-5F6C-E825-864B-A4086ADE7938}"/>
                  </a:ext>
                </a:extLst>
              </p:cNvPr>
              <p:cNvSpPr txBox="1"/>
              <p:nvPr/>
            </p:nvSpPr>
            <p:spPr>
              <a:xfrm>
                <a:off x="3159935" y="1254999"/>
                <a:ext cx="1297258" cy="341521"/>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江淮汽车</a:t>
                </a:r>
              </a:p>
            </p:txBody>
          </p:sp>
        </p:grpSp>
      </p:grpSp>
      <p:grpSp>
        <p:nvGrpSpPr>
          <p:cNvPr id="2" name="组合 1">
            <a:extLst>
              <a:ext uri="{FF2B5EF4-FFF2-40B4-BE49-F238E27FC236}">
                <a16:creationId xmlns:a16="http://schemas.microsoft.com/office/drawing/2014/main" id="{DE9BFB5C-AFF1-7701-9FB1-D6C084471070}"/>
              </a:ext>
            </a:extLst>
          </p:cNvPr>
          <p:cNvGrpSpPr/>
          <p:nvPr/>
        </p:nvGrpSpPr>
        <p:grpSpPr>
          <a:xfrm>
            <a:off x="3625589" y="1124441"/>
            <a:ext cx="2131252" cy="4779207"/>
            <a:chOff x="2898520" y="1124442"/>
            <a:chExt cx="2131252" cy="4427924"/>
          </a:xfrm>
        </p:grpSpPr>
        <p:sp>
          <p:nvSpPr>
            <p:cNvPr id="4" name="ïṡ1iḋê">
              <a:extLst>
                <a:ext uri="{FF2B5EF4-FFF2-40B4-BE49-F238E27FC236}">
                  <a16:creationId xmlns:a16="http://schemas.microsoft.com/office/drawing/2014/main" id="{2F1C4303-7FE1-A9CF-5691-643B98E1DBCD}"/>
                </a:ext>
              </a:extLst>
            </p:cNvPr>
            <p:cNvSpPr/>
            <p:nvPr/>
          </p:nvSpPr>
          <p:spPr>
            <a:xfrm>
              <a:off x="2898520" y="2019223"/>
              <a:ext cx="2131252" cy="3533143"/>
            </a:xfrm>
            <a:prstGeom prst="rect">
              <a:avLst/>
            </a:prstGeom>
            <a:solidFill>
              <a:srgbClr val="D9D9D9"/>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a:solidFill>
                  <a:srgbClr val="000000"/>
                </a:solidFill>
                <a:latin typeface="Calibri" panose="020F0502020204030204"/>
                <a:ea typeface="微软雅黑" panose="020B0503020204020204" pitchFamily="34" charset="-122"/>
              </a:endParaRPr>
            </a:p>
          </p:txBody>
        </p:sp>
        <p:sp>
          <p:nvSpPr>
            <p:cNvPr id="6" name="íṡ1ïḍe">
              <a:extLst>
                <a:ext uri="{FF2B5EF4-FFF2-40B4-BE49-F238E27FC236}">
                  <a16:creationId xmlns:a16="http://schemas.microsoft.com/office/drawing/2014/main" id="{927951B2-FA8A-F9B1-65F8-00AC6B550574}"/>
                </a:ext>
              </a:extLst>
            </p:cNvPr>
            <p:cNvSpPr/>
            <p:nvPr/>
          </p:nvSpPr>
          <p:spPr bwMode="auto">
            <a:xfrm>
              <a:off x="2963709" y="2817257"/>
              <a:ext cx="2000873" cy="258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632600">
                <a:lnSpc>
                  <a:spcPct val="150000"/>
                </a:lnSpc>
                <a:spcBef>
                  <a:spcPct val="0"/>
                </a:spcBef>
                <a:defRPr/>
              </a:pPr>
              <a:r>
                <a:rPr lang="zh-CN" altLang="en-US" sz="1000" dirty="0">
                  <a:solidFill>
                    <a:srgbClr val="1A1A1A"/>
                  </a:solidFill>
                  <a:latin typeface="+mn-ea"/>
                </a:rPr>
                <a:t>内蒙古远程新能源商用车有限公司成立，注册资本</a:t>
              </a:r>
              <a:r>
                <a:rPr lang="en-US" altLang="zh-CN" sz="1000" dirty="0">
                  <a:solidFill>
                    <a:srgbClr val="1A1A1A"/>
                  </a:solidFill>
                  <a:latin typeface="+mn-ea"/>
                </a:rPr>
                <a:t>5000</a:t>
              </a:r>
              <a:r>
                <a:rPr lang="zh-CN" altLang="en-US" sz="1000" dirty="0">
                  <a:solidFill>
                    <a:srgbClr val="1A1A1A"/>
                  </a:solidFill>
                  <a:latin typeface="+mn-ea"/>
                </a:rPr>
                <a:t>万元，法定代表人为刘汉如，经营范围含新能源汽车整车销售、汽车零部件及配件制造、汽车销售、电动汽车充电基础设施运营等。股权数据显示，该公司由浙江吉利远程新能源商用车集团有限公司、内蒙古建通科技发展集团有限公司分别持股</a:t>
              </a:r>
              <a:r>
                <a:rPr lang="en-US" altLang="zh-CN" sz="1000" dirty="0">
                  <a:solidFill>
                    <a:srgbClr val="1A1A1A"/>
                  </a:solidFill>
                  <a:latin typeface="+mn-ea"/>
                </a:rPr>
                <a:t>70%</a:t>
              </a:r>
              <a:r>
                <a:rPr lang="zh-CN" altLang="en-US" sz="1000" dirty="0">
                  <a:solidFill>
                    <a:srgbClr val="1A1A1A"/>
                  </a:solidFill>
                  <a:latin typeface="+mn-ea"/>
                </a:rPr>
                <a:t>、</a:t>
              </a:r>
              <a:r>
                <a:rPr lang="en-US" altLang="zh-CN" sz="1000" dirty="0">
                  <a:solidFill>
                    <a:srgbClr val="1A1A1A"/>
                  </a:solidFill>
                  <a:latin typeface="+mn-ea"/>
                </a:rPr>
                <a:t>30%</a:t>
              </a:r>
              <a:r>
                <a:rPr lang="zh-CN" altLang="en-US" sz="1000" dirty="0">
                  <a:solidFill>
                    <a:srgbClr val="1A1A1A"/>
                  </a:solidFill>
                  <a:latin typeface="+mn-ea"/>
                </a:rPr>
                <a:t>。</a:t>
              </a:r>
            </a:p>
          </p:txBody>
        </p:sp>
        <p:sp>
          <p:nvSpPr>
            <p:cNvPr id="7" name="ïŝlïḑê">
              <a:extLst>
                <a:ext uri="{FF2B5EF4-FFF2-40B4-BE49-F238E27FC236}">
                  <a16:creationId xmlns:a16="http://schemas.microsoft.com/office/drawing/2014/main" id="{D64FA2AE-4610-50D9-A5BE-F1CFF9F14DD8}"/>
                </a:ext>
              </a:extLst>
            </p:cNvPr>
            <p:cNvSpPr txBox="1"/>
            <p:nvPr/>
          </p:nvSpPr>
          <p:spPr bwMode="auto">
            <a:xfrm>
              <a:off x="2898520" y="2377038"/>
              <a:ext cx="2131252" cy="37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000000"/>
                  </a:solidFill>
                  <a:latin typeface="微软雅黑" panose="020B0503020204020204" pitchFamily="34" charset="-122"/>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远程新能源商用车在内蒙古投资成立新能源商用车公司</a:t>
              </a:r>
            </a:p>
          </p:txBody>
        </p:sp>
        <p:grpSp>
          <p:nvGrpSpPr>
            <p:cNvPr id="14" name="组合 13">
              <a:extLst>
                <a:ext uri="{FF2B5EF4-FFF2-40B4-BE49-F238E27FC236}">
                  <a16:creationId xmlns:a16="http://schemas.microsoft.com/office/drawing/2014/main" id="{42EE30A5-7DB7-B49C-6E4B-8D3062212800}"/>
                </a:ext>
              </a:extLst>
            </p:cNvPr>
            <p:cNvGrpSpPr/>
            <p:nvPr/>
          </p:nvGrpSpPr>
          <p:grpSpPr>
            <a:xfrm>
              <a:off x="3302616" y="1124442"/>
              <a:ext cx="1332192" cy="1171320"/>
              <a:chOff x="3169266" y="1124442"/>
              <a:chExt cx="1332192" cy="1171320"/>
            </a:xfrm>
          </p:grpSpPr>
          <p:grpSp>
            <p:nvGrpSpPr>
              <p:cNvPr id="15" name="ïṥlidê">
                <a:extLst>
                  <a:ext uri="{FF2B5EF4-FFF2-40B4-BE49-F238E27FC236}">
                    <a16:creationId xmlns:a16="http://schemas.microsoft.com/office/drawing/2014/main" id="{78BB8A4F-8FC5-7ABF-F5A0-5F33DCEE140C}"/>
                  </a:ext>
                </a:extLst>
              </p:cNvPr>
              <p:cNvGrpSpPr/>
              <p:nvPr/>
            </p:nvGrpSpPr>
            <p:grpSpPr>
              <a:xfrm>
                <a:off x="3222904" y="1124442"/>
                <a:ext cx="1171320" cy="1171320"/>
                <a:chOff x="824765" y="2312221"/>
                <a:chExt cx="1461920" cy="1461920"/>
              </a:xfrm>
            </p:grpSpPr>
            <p:sp>
              <p:nvSpPr>
                <p:cNvPr id="20" name="ïšḷiḓé">
                  <a:extLst>
                    <a:ext uri="{FF2B5EF4-FFF2-40B4-BE49-F238E27FC236}">
                      <a16:creationId xmlns:a16="http://schemas.microsoft.com/office/drawing/2014/main" id="{851D50BD-D4E0-D3E9-DF83-B02C5A6C2CE8}"/>
                    </a:ext>
                  </a:extLst>
                </p:cNvPr>
                <p:cNvSpPr/>
                <p:nvPr/>
              </p:nvSpPr>
              <p:spPr>
                <a:xfrm>
                  <a:off x="824765" y="2312221"/>
                  <a:ext cx="1461920" cy="1461920"/>
                </a:xfrm>
                <a:prstGeom prst="roundRect">
                  <a:avLst/>
                </a:prstGeom>
                <a:solidFill>
                  <a:srgbClr val="4A9B82"/>
                </a:solidFill>
                <a:ln w="19050" cmpd="thickThin">
                  <a:solidFill>
                    <a:srgbClr val="2575A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sp>
              <p:nvSpPr>
                <p:cNvPr id="27" name="ïŝľiḍè">
                  <a:extLst>
                    <a:ext uri="{FF2B5EF4-FFF2-40B4-BE49-F238E27FC236}">
                      <a16:creationId xmlns:a16="http://schemas.microsoft.com/office/drawing/2014/main" id="{2C993677-ACAD-CB0D-E091-5C45720FCF90}"/>
                    </a:ext>
                  </a:extLst>
                </p:cNvPr>
                <p:cNvSpPr/>
                <p:nvPr/>
              </p:nvSpPr>
              <p:spPr>
                <a:xfrm>
                  <a:off x="914684" y="2390549"/>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000000"/>
                    </a:solidFill>
                    <a:latin typeface="Calibri" panose="020F0502020204030204"/>
                    <a:ea typeface="微软雅黑"/>
                  </a:endParaRPr>
                </a:p>
              </p:txBody>
            </p:sp>
          </p:grpSp>
          <p:sp>
            <p:nvSpPr>
              <p:cNvPr id="18" name="文本框 17">
                <a:extLst>
                  <a:ext uri="{FF2B5EF4-FFF2-40B4-BE49-F238E27FC236}">
                    <a16:creationId xmlns:a16="http://schemas.microsoft.com/office/drawing/2014/main" id="{86F1D034-3024-165B-96B5-38A11E26B831}"/>
                  </a:ext>
                </a:extLst>
              </p:cNvPr>
              <p:cNvSpPr txBox="1"/>
              <p:nvPr/>
            </p:nvSpPr>
            <p:spPr>
              <a:xfrm>
                <a:off x="3169266" y="1268822"/>
                <a:ext cx="1332192" cy="619539"/>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远程新能源商用车</a:t>
                </a:r>
              </a:p>
            </p:txBody>
          </p:sp>
        </p:grpSp>
      </p:grpSp>
      <p:sp>
        <p:nvSpPr>
          <p:cNvPr id="29" name="íṡ1ïḍe">
            <a:extLst>
              <a:ext uri="{FF2B5EF4-FFF2-40B4-BE49-F238E27FC236}">
                <a16:creationId xmlns:a16="http://schemas.microsoft.com/office/drawing/2014/main" id="{DEF6BCC5-2862-1CD4-EB9D-96B177DDCA4A}"/>
              </a:ext>
            </a:extLst>
          </p:cNvPr>
          <p:cNvSpPr/>
          <p:nvPr/>
        </p:nvSpPr>
        <p:spPr bwMode="auto">
          <a:xfrm>
            <a:off x="9144111" y="2908655"/>
            <a:ext cx="1992307" cy="263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defTabSz="632600">
              <a:lnSpc>
                <a:spcPct val="150000"/>
              </a:lnSpc>
              <a:spcBef>
                <a:spcPct val="0"/>
              </a:spcBef>
              <a:defRPr/>
            </a:pPr>
            <a:r>
              <a:rPr lang="zh-CN" altLang="en-US" sz="1000" dirty="0">
                <a:solidFill>
                  <a:srgbClr val="1A1A1A"/>
                </a:solidFill>
                <a:latin typeface="+mn-ea"/>
              </a:rPr>
              <a:t>为进一步提升其在换电重卡领域的竞争优势，江淮重卡在工信部近期发布的第</a:t>
            </a:r>
            <a:r>
              <a:rPr lang="en-US" altLang="zh-CN" sz="1000" dirty="0">
                <a:solidFill>
                  <a:srgbClr val="1A1A1A"/>
                </a:solidFill>
                <a:latin typeface="+mn-ea"/>
              </a:rPr>
              <a:t>385</a:t>
            </a:r>
            <a:r>
              <a:rPr lang="zh-CN" altLang="en-US" sz="1000" dirty="0">
                <a:solidFill>
                  <a:srgbClr val="1A1A1A"/>
                </a:solidFill>
                <a:latin typeface="+mn-ea"/>
              </a:rPr>
              <a:t>批新车公示上，申报了一款星耀</a:t>
            </a:r>
            <a:r>
              <a:rPr lang="en-US" altLang="zh-CN" sz="1000" dirty="0">
                <a:solidFill>
                  <a:srgbClr val="1A1A1A"/>
                </a:solidFill>
                <a:latin typeface="+mn-ea"/>
              </a:rPr>
              <a:t>X5</a:t>
            </a:r>
            <a:r>
              <a:rPr lang="zh-CN" altLang="en-US" sz="1000" dirty="0">
                <a:solidFill>
                  <a:srgbClr val="1A1A1A"/>
                </a:solidFill>
                <a:latin typeface="+mn-ea"/>
              </a:rPr>
              <a:t>换电牵引车。星耀</a:t>
            </a:r>
            <a:r>
              <a:rPr lang="en-US" altLang="zh-CN" sz="1000" dirty="0">
                <a:solidFill>
                  <a:srgbClr val="1A1A1A"/>
                </a:solidFill>
                <a:latin typeface="+mn-ea"/>
              </a:rPr>
              <a:t>X5</a:t>
            </a:r>
            <a:r>
              <a:rPr lang="zh-CN" altLang="en-US" sz="1000" dirty="0">
                <a:solidFill>
                  <a:srgbClr val="1A1A1A"/>
                </a:solidFill>
                <a:latin typeface="+mn-ea"/>
              </a:rPr>
              <a:t>是江淮重卡今年主推的重磅新品，将动力性与经济性完美融合，并具有高舒适性和高可靠性，旨在全面解决当前各类物流细分领域的运输痛点。本批公示，江淮重卡首次推出星耀</a:t>
            </a:r>
            <a:r>
              <a:rPr lang="en-US" altLang="zh-CN" sz="1000" dirty="0">
                <a:solidFill>
                  <a:srgbClr val="1A1A1A"/>
                </a:solidFill>
                <a:latin typeface="+mn-ea"/>
              </a:rPr>
              <a:t>X5</a:t>
            </a:r>
            <a:r>
              <a:rPr lang="zh-CN" altLang="en-US" sz="1000" dirty="0">
                <a:solidFill>
                  <a:srgbClr val="1A1A1A"/>
                </a:solidFill>
                <a:latin typeface="+mn-ea"/>
              </a:rPr>
              <a:t>换电车型，也是江淮重卡年内首次推出自家品牌特色新能源牵引车。</a:t>
            </a:r>
          </a:p>
        </p:txBody>
      </p:sp>
      <p:grpSp>
        <p:nvGrpSpPr>
          <p:cNvPr id="3" name="组合 2">
            <a:extLst>
              <a:ext uri="{FF2B5EF4-FFF2-40B4-BE49-F238E27FC236}">
                <a16:creationId xmlns:a16="http://schemas.microsoft.com/office/drawing/2014/main" id="{5426C1C2-2D62-2F25-B4F6-78BA4E072288}"/>
              </a:ext>
            </a:extLst>
          </p:cNvPr>
          <p:cNvGrpSpPr/>
          <p:nvPr/>
        </p:nvGrpSpPr>
        <p:grpSpPr>
          <a:xfrm>
            <a:off x="969969" y="1124442"/>
            <a:ext cx="2148498" cy="4779206"/>
            <a:chOff x="646119" y="1124442"/>
            <a:chExt cx="2148498" cy="4463508"/>
          </a:xfrm>
        </p:grpSpPr>
        <p:sp>
          <p:nvSpPr>
            <p:cNvPr id="5" name="ïṡ1iḋê">
              <a:extLst>
                <a:ext uri="{FF2B5EF4-FFF2-40B4-BE49-F238E27FC236}">
                  <a16:creationId xmlns:a16="http://schemas.microsoft.com/office/drawing/2014/main" id="{12C443EA-7CE1-6EE4-99A5-A1B306D787AD}"/>
                </a:ext>
              </a:extLst>
            </p:cNvPr>
            <p:cNvSpPr/>
            <p:nvPr/>
          </p:nvSpPr>
          <p:spPr>
            <a:xfrm>
              <a:off x="646119" y="2048985"/>
              <a:ext cx="2131252" cy="353896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19" name="íṡ1ïḍe">
              <a:extLst>
                <a:ext uri="{FF2B5EF4-FFF2-40B4-BE49-F238E27FC236}">
                  <a16:creationId xmlns:a16="http://schemas.microsoft.com/office/drawing/2014/main" id="{2597F60B-4AD7-8D4B-6773-12FC7D3182E4}"/>
                </a:ext>
              </a:extLst>
            </p:cNvPr>
            <p:cNvSpPr/>
            <p:nvPr/>
          </p:nvSpPr>
          <p:spPr bwMode="auto">
            <a:xfrm>
              <a:off x="739749" y="2789341"/>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百辆陕汽纯电动重卡交付签约仪式在北方联合电力乌海热电厂举行。同时，陕汽乌海专用汽车有限公司分别与大客户签订</a:t>
              </a:r>
              <a:r>
                <a:rPr lang="en-US" altLang="zh-CN" sz="1000" dirty="0">
                  <a:solidFill>
                    <a:srgbClr val="FFFFFF"/>
                  </a:solidFill>
                  <a:latin typeface="微软雅黑" panose="020B0503020204020204" pitchFamily="34" charset="-122"/>
                  <a:ea typeface="微软雅黑" panose="020B0503020204020204" pitchFamily="34" charset="-122"/>
                </a:rPr>
                <a:t>500</a:t>
              </a:r>
              <a:r>
                <a:rPr lang="zh-CN" altLang="en-US" sz="1000" dirty="0">
                  <a:solidFill>
                    <a:srgbClr val="FFFFFF"/>
                  </a:solidFill>
                  <a:latin typeface="微软雅黑" panose="020B0503020204020204" pitchFamily="34" charset="-122"/>
                  <a:ea typeface="微软雅黑" panose="020B0503020204020204" pitchFamily="34" charset="-122"/>
                </a:rPr>
                <a:t>辆新能源重卡合作协议、</a:t>
              </a:r>
              <a:r>
                <a:rPr lang="en-US" altLang="zh-CN" sz="1000" dirty="0">
                  <a:solidFill>
                    <a:srgbClr val="FFFFFF"/>
                  </a:solidFill>
                  <a:latin typeface="微软雅黑" panose="020B0503020204020204" pitchFamily="34" charset="-122"/>
                  <a:ea typeface="微软雅黑" panose="020B0503020204020204" pitchFamily="34" charset="-122"/>
                </a:rPr>
                <a:t>350</a:t>
              </a:r>
              <a:r>
                <a:rPr lang="zh-CN" altLang="en-US" sz="1000" dirty="0">
                  <a:solidFill>
                    <a:srgbClr val="FFFFFF"/>
                  </a:solidFill>
                  <a:latin typeface="微软雅黑" panose="020B0503020204020204" pitchFamily="34" charset="-122"/>
                  <a:ea typeface="微软雅黑" panose="020B0503020204020204" pitchFamily="34" charset="-122"/>
                </a:rPr>
                <a:t>辆氢燃料重卡采购意向协议。本次交付的纯电动重卡是根据客户需求，链合资源、聚力打造的“绿色物流”首选产品，其载货能力、制动性能及驾乘体验均达行业领先水平。打造了低碳、节能物流运输新模式。</a:t>
              </a:r>
            </a:p>
          </p:txBody>
        </p:sp>
        <p:sp>
          <p:nvSpPr>
            <p:cNvPr id="21" name="ïŝlïḑê">
              <a:extLst>
                <a:ext uri="{FF2B5EF4-FFF2-40B4-BE49-F238E27FC236}">
                  <a16:creationId xmlns:a16="http://schemas.microsoft.com/office/drawing/2014/main" id="{594C6245-FCCC-0B7B-15D4-0BF0A4434FFA}"/>
                </a:ext>
              </a:extLst>
            </p:cNvPr>
            <p:cNvSpPr txBox="1"/>
            <p:nvPr/>
          </p:nvSpPr>
          <p:spPr bwMode="auto">
            <a:xfrm>
              <a:off x="668261" y="2377038"/>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百辆陕汽纯电动重卡成功交付 助力绿色物流行业转型</a:t>
              </a:r>
            </a:p>
          </p:txBody>
        </p:sp>
        <p:grpSp>
          <p:nvGrpSpPr>
            <p:cNvPr id="22" name="组合 21">
              <a:extLst>
                <a:ext uri="{FF2B5EF4-FFF2-40B4-BE49-F238E27FC236}">
                  <a16:creationId xmlns:a16="http://schemas.microsoft.com/office/drawing/2014/main" id="{B30FCFBE-6C61-6532-D4CA-420BA2050EAB}"/>
                </a:ext>
              </a:extLst>
            </p:cNvPr>
            <p:cNvGrpSpPr/>
            <p:nvPr/>
          </p:nvGrpSpPr>
          <p:grpSpPr>
            <a:xfrm>
              <a:off x="1055654" y="1124442"/>
              <a:ext cx="1332193" cy="1171320"/>
              <a:chOff x="893729" y="1124442"/>
              <a:chExt cx="1332193" cy="1171320"/>
            </a:xfrm>
          </p:grpSpPr>
          <p:grpSp>
            <p:nvGrpSpPr>
              <p:cNvPr id="24" name="iśḻîďê">
                <a:extLst>
                  <a:ext uri="{FF2B5EF4-FFF2-40B4-BE49-F238E27FC236}">
                    <a16:creationId xmlns:a16="http://schemas.microsoft.com/office/drawing/2014/main" id="{B4D7470C-A56A-B623-5940-DF6AC7138B96}"/>
                  </a:ext>
                </a:extLst>
              </p:cNvPr>
              <p:cNvGrpSpPr/>
              <p:nvPr/>
            </p:nvGrpSpPr>
            <p:grpSpPr>
              <a:xfrm>
                <a:off x="966730" y="1124442"/>
                <a:ext cx="1171320" cy="1171320"/>
                <a:chOff x="824765" y="2312221"/>
                <a:chExt cx="1461920" cy="1461920"/>
              </a:xfrm>
            </p:grpSpPr>
            <p:sp>
              <p:nvSpPr>
                <p:cNvPr id="28" name="ïšľíḑé">
                  <a:extLst>
                    <a:ext uri="{FF2B5EF4-FFF2-40B4-BE49-F238E27FC236}">
                      <a16:creationId xmlns:a16="http://schemas.microsoft.com/office/drawing/2014/main" id="{F63D6FC0-4C43-0C7C-BA80-B162CF551527}"/>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30" name="îśḷîḋe">
                  <a:extLst>
                    <a:ext uri="{FF2B5EF4-FFF2-40B4-BE49-F238E27FC236}">
                      <a16:creationId xmlns:a16="http://schemas.microsoft.com/office/drawing/2014/main" id="{D95EC532-1C22-050A-1A03-220111508938}"/>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26" name="文本框 25">
                <a:extLst>
                  <a:ext uri="{FF2B5EF4-FFF2-40B4-BE49-F238E27FC236}">
                    <a16:creationId xmlns:a16="http://schemas.microsoft.com/office/drawing/2014/main" id="{09935A6E-8670-B77C-67B4-1B166E5153FB}"/>
                  </a:ext>
                </a:extLst>
              </p:cNvPr>
              <p:cNvSpPr txBox="1"/>
              <p:nvPr/>
            </p:nvSpPr>
            <p:spPr>
              <a:xfrm>
                <a:off x="893729" y="1204357"/>
                <a:ext cx="1332193" cy="344935"/>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陕汽集团</a:t>
                </a:r>
              </a:p>
            </p:txBody>
          </p:sp>
        </p:grpSp>
      </p:grpSp>
      <p:grpSp>
        <p:nvGrpSpPr>
          <p:cNvPr id="17" name="组合 16">
            <a:extLst>
              <a:ext uri="{FF2B5EF4-FFF2-40B4-BE49-F238E27FC236}">
                <a16:creationId xmlns:a16="http://schemas.microsoft.com/office/drawing/2014/main" id="{836AC29F-8E1E-9091-DCA1-D132DF9F00CF}"/>
              </a:ext>
            </a:extLst>
          </p:cNvPr>
          <p:cNvGrpSpPr/>
          <p:nvPr/>
        </p:nvGrpSpPr>
        <p:grpSpPr>
          <a:xfrm>
            <a:off x="6318766" y="1079560"/>
            <a:ext cx="2160567" cy="4824090"/>
            <a:chOff x="646119" y="1124442"/>
            <a:chExt cx="2160567" cy="4616960"/>
          </a:xfrm>
        </p:grpSpPr>
        <p:sp>
          <p:nvSpPr>
            <p:cNvPr id="25" name="ïṡ1iḋê">
              <a:extLst>
                <a:ext uri="{FF2B5EF4-FFF2-40B4-BE49-F238E27FC236}">
                  <a16:creationId xmlns:a16="http://schemas.microsoft.com/office/drawing/2014/main" id="{093D3BAC-72D3-CB30-AE45-5302B60D326F}"/>
                </a:ext>
              </a:extLst>
            </p:cNvPr>
            <p:cNvSpPr/>
            <p:nvPr/>
          </p:nvSpPr>
          <p:spPr>
            <a:xfrm>
              <a:off x="646119" y="2084597"/>
              <a:ext cx="2131252" cy="3656805"/>
            </a:xfrm>
            <a:prstGeom prst="rect">
              <a:avLst/>
            </a:prstGeom>
            <a:solidFill>
              <a:srgbClr val="4A9B8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3305" tIns="31652" rIns="63305" bIns="31652" numCol="1" spcCol="0" rtlCol="0" fromWordArt="0" anchor="ctr" anchorCtr="0" forceAA="0" compatLnSpc="1">
              <a:normAutofit/>
            </a:bodyPr>
            <a:lstStyle/>
            <a:p>
              <a:pPr algn="ctr" defTabSz="633039">
                <a:defRPr/>
              </a:pPr>
              <a:endParaRPr lang="zh-CN" altLang="en-US" sz="1385" b="1" i="1" dirty="0">
                <a:solidFill>
                  <a:srgbClr val="FFFFFF"/>
                </a:solidFill>
                <a:latin typeface="Calibri" panose="020F0502020204030204"/>
                <a:ea typeface="微软雅黑" panose="020B0503020204020204" pitchFamily="34" charset="-122"/>
              </a:endParaRPr>
            </a:p>
          </p:txBody>
        </p:sp>
        <p:sp>
          <p:nvSpPr>
            <p:cNvPr id="31" name="íṡ1ïḍe">
              <a:extLst>
                <a:ext uri="{FF2B5EF4-FFF2-40B4-BE49-F238E27FC236}">
                  <a16:creationId xmlns:a16="http://schemas.microsoft.com/office/drawing/2014/main" id="{957F6349-A324-26C8-9A3A-D0E2E4BEFD01}"/>
                </a:ext>
              </a:extLst>
            </p:cNvPr>
            <p:cNvSpPr/>
            <p:nvPr/>
          </p:nvSpPr>
          <p:spPr bwMode="auto">
            <a:xfrm>
              <a:off x="709646" y="2834222"/>
              <a:ext cx="1992307" cy="2611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p>
              <a:pPr algn="just" defTabSz="632600">
                <a:lnSpc>
                  <a:spcPct val="150000"/>
                </a:lnSpc>
                <a:spcBef>
                  <a:spcPct val="0"/>
                </a:spcBef>
              </a:pPr>
              <a:r>
                <a:rPr lang="zh-CN" altLang="en-US" sz="1000" dirty="0">
                  <a:solidFill>
                    <a:srgbClr val="FFFFFF"/>
                  </a:solidFill>
                  <a:latin typeface="微软雅黑" panose="020B0503020204020204" pitchFamily="34" charset="-122"/>
                  <a:ea typeface="微软雅黑" panose="020B0503020204020204" pitchFamily="34" charset="-122"/>
                </a:rPr>
                <a:t>聚焦于新能源自动驾驶重卡的“苇渡科技”，完成</a:t>
              </a:r>
              <a:r>
                <a:rPr lang="en-US" altLang="zh-CN" sz="1000" dirty="0">
                  <a:solidFill>
                    <a:srgbClr val="FFFFFF"/>
                  </a:solidFill>
                  <a:latin typeface="微软雅黑" panose="020B0503020204020204" pitchFamily="34" charset="-122"/>
                  <a:ea typeface="微软雅黑" panose="020B0503020204020204" pitchFamily="34" charset="-122"/>
                </a:rPr>
                <a:t>2</a:t>
              </a:r>
              <a:r>
                <a:rPr lang="zh-CN" altLang="en-US" sz="1000" dirty="0">
                  <a:solidFill>
                    <a:srgbClr val="FFFFFF"/>
                  </a:solidFill>
                  <a:latin typeface="微软雅黑" panose="020B0503020204020204" pitchFamily="34" charset="-122"/>
                  <a:ea typeface="微软雅黑" panose="020B0503020204020204" pitchFamily="34" charset="-122"/>
                </a:rPr>
                <a:t>亿美元</a:t>
              </a:r>
              <a:r>
                <a:rPr lang="en-US" altLang="zh-CN" sz="1000" dirty="0">
                  <a:solidFill>
                    <a:srgbClr val="FFFFFF"/>
                  </a:solidFill>
                  <a:latin typeface="微软雅黑" panose="020B0503020204020204" pitchFamily="34" charset="-122"/>
                  <a:ea typeface="微软雅黑" panose="020B0503020204020204" pitchFamily="34" charset="-122"/>
                </a:rPr>
                <a:t>Pre-IPO</a:t>
              </a:r>
              <a:r>
                <a:rPr lang="zh-CN" altLang="en-US" sz="1000" dirty="0">
                  <a:solidFill>
                    <a:srgbClr val="FFFFFF"/>
                  </a:solidFill>
                  <a:latin typeface="微软雅黑" panose="020B0503020204020204" pitchFamily="34" charset="-122"/>
                  <a:ea typeface="微软雅黑" panose="020B0503020204020204" pitchFamily="34" charset="-122"/>
                </a:rPr>
                <a:t>轮融资，这让苇渡科技成为国内首个获得欧洲国家主权基金投资的新能源车企。截至目前，“苇渡科技”的新能源重卡已在亚洲、美洲、欧洲、大洋洲</a:t>
              </a:r>
              <a:r>
                <a:rPr lang="en-US" altLang="zh-CN" sz="1000" dirty="0">
                  <a:solidFill>
                    <a:srgbClr val="FFFFFF"/>
                  </a:solidFill>
                  <a:latin typeface="微软雅黑" panose="020B0503020204020204" pitchFamily="34" charset="-122"/>
                  <a:ea typeface="微软雅黑" panose="020B0503020204020204" pitchFamily="34" charset="-122"/>
                </a:rPr>
                <a:t>4</a:t>
              </a:r>
              <a:r>
                <a:rPr lang="zh-CN" altLang="en-US" sz="1000" dirty="0">
                  <a:solidFill>
                    <a:srgbClr val="FFFFFF"/>
                  </a:solidFill>
                  <a:latin typeface="微软雅黑" panose="020B0503020204020204" pitchFamily="34" charset="-122"/>
                  <a:ea typeface="微软雅黑" panose="020B0503020204020204" pitchFamily="34" charset="-122"/>
                </a:rPr>
                <a:t>大洲落地，获得超过</a:t>
              </a:r>
              <a:r>
                <a:rPr lang="en-US" altLang="zh-CN" sz="1000" dirty="0">
                  <a:solidFill>
                    <a:srgbClr val="FFFFFF"/>
                  </a:solidFill>
                  <a:latin typeface="微软雅黑" panose="020B0503020204020204" pitchFamily="34" charset="-122"/>
                  <a:ea typeface="微软雅黑" panose="020B0503020204020204" pitchFamily="34" charset="-122"/>
                </a:rPr>
                <a:t>6000</a:t>
              </a:r>
              <a:r>
                <a:rPr lang="zh-CN" altLang="en-US" sz="1000" dirty="0">
                  <a:solidFill>
                    <a:srgbClr val="FFFFFF"/>
                  </a:solidFill>
                  <a:latin typeface="微软雅黑" panose="020B0503020204020204" pitchFamily="34" charset="-122"/>
                  <a:ea typeface="微软雅黑" panose="020B0503020204020204" pitchFamily="34" charset="-122"/>
                </a:rPr>
                <a:t>余辆的订单，包括中国、美国、欧洲、新西兰等国家。后续，“苇渡科技”将继续拓展包括南美洲在内的全球市场，预计在今年第四季度在国内开始量产交付。</a:t>
              </a:r>
            </a:p>
          </p:txBody>
        </p:sp>
        <p:sp>
          <p:nvSpPr>
            <p:cNvPr id="32" name="ïŝlïḑê">
              <a:extLst>
                <a:ext uri="{FF2B5EF4-FFF2-40B4-BE49-F238E27FC236}">
                  <a16:creationId xmlns:a16="http://schemas.microsoft.com/office/drawing/2014/main" id="{3CF88DA4-30CC-7400-2B23-ED00B2B92E3F}"/>
                </a:ext>
              </a:extLst>
            </p:cNvPr>
            <p:cNvSpPr txBox="1"/>
            <p:nvPr/>
          </p:nvSpPr>
          <p:spPr bwMode="auto">
            <a:xfrm>
              <a:off x="680330" y="2374710"/>
              <a:ext cx="2126356" cy="2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305" tIns="31652" rIns="63305" bIns="31652" anchor="t" anchorCtr="0">
              <a:noAutofit/>
            </a:bodyPr>
            <a:lstStyle>
              <a:defPPr>
                <a:defRPr lang="zh-CN"/>
              </a:defPPr>
              <a:lvl1pPr algn="ctr" defTabSz="632600">
                <a:lnSpc>
                  <a:spcPts val="1315"/>
                </a:lnSpc>
                <a:spcBef>
                  <a:spcPct val="0"/>
                </a:spcBef>
                <a:defRPr sz="1108" b="1">
                  <a:solidFill>
                    <a:srgbClr val="FFFFFF"/>
                  </a:solidFill>
                  <a:latin typeface="Arial"/>
                  <a:ea typeface="微软雅黑" panose="020B0503020204020204" pitchFamily="34" charset="-122"/>
                </a:defRPr>
              </a:lvl1pPr>
              <a:lvl2pPr defTabSz="913765"/>
              <a:lvl3pPr defTabSz="913765"/>
              <a:lvl4pPr defTabSz="913765"/>
              <a:lvl5pPr defTabSz="913765"/>
              <a:lvl6pPr defTabSz="913765"/>
              <a:lvl7pPr defTabSz="913765"/>
              <a:lvl8pPr defTabSz="913765"/>
              <a:lvl9pPr defTabSz="913765"/>
            </a:lstStyle>
            <a:p>
              <a:r>
                <a:rPr lang="zh-CN" altLang="en-US" sz="1200" dirty="0"/>
                <a:t>苇渡科技完成</a:t>
              </a:r>
              <a:r>
                <a:rPr lang="en-US" altLang="zh-CN" sz="1200" dirty="0"/>
                <a:t>2</a:t>
              </a:r>
              <a:r>
                <a:rPr lang="zh-CN" altLang="en-US" sz="1200" dirty="0"/>
                <a:t>亿美元</a:t>
              </a:r>
              <a:r>
                <a:rPr lang="en-US" altLang="zh-CN" sz="1200" dirty="0"/>
                <a:t>Pre-IPO</a:t>
              </a:r>
              <a:r>
                <a:rPr lang="zh-CN" altLang="en-US" sz="1200" dirty="0"/>
                <a:t>轮融资</a:t>
              </a:r>
            </a:p>
          </p:txBody>
        </p:sp>
        <p:grpSp>
          <p:nvGrpSpPr>
            <p:cNvPr id="33" name="组合 32">
              <a:extLst>
                <a:ext uri="{FF2B5EF4-FFF2-40B4-BE49-F238E27FC236}">
                  <a16:creationId xmlns:a16="http://schemas.microsoft.com/office/drawing/2014/main" id="{1E8941C3-D180-D6BF-C555-BFF853348B01}"/>
                </a:ext>
              </a:extLst>
            </p:cNvPr>
            <p:cNvGrpSpPr/>
            <p:nvPr/>
          </p:nvGrpSpPr>
          <p:grpSpPr>
            <a:xfrm>
              <a:off x="1055653" y="1124442"/>
              <a:ext cx="1332193" cy="1171320"/>
              <a:chOff x="893728" y="1124442"/>
              <a:chExt cx="1332193" cy="1171320"/>
            </a:xfrm>
          </p:grpSpPr>
          <p:grpSp>
            <p:nvGrpSpPr>
              <p:cNvPr id="34" name="iśḻîďê">
                <a:extLst>
                  <a:ext uri="{FF2B5EF4-FFF2-40B4-BE49-F238E27FC236}">
                    <a16:creationId xmlns:a16="http://schemas.microsoft.com/office/drawing/2014/main" id="{CB495C46-86EA-E51D-1FF3-D6EAF9AE3915}"/>
                  </a:ext>
                </a:extLst>
              </p:cNvPr>
              <p:cNvGrpSpPr/>
              <p:nvPr/>
            </p:nvGrpSpPr>
            <p:grpSpPr>
              <a:xfrm>
                <a:off x="966730" y="1124442"/>
                <a:ext cx="1171320" cy="1171320"/>
                <a:chOff x="824765" y="2312221"/>
                <a:chExt cx="1461920" cy="1461920"/>
              </a:xfrm>
            </p:grpSpPr>
            <p:sp>
              <p:nvSpPr>
                <p:cNvPr id="36" name="ïšľíḑé">
                  <a:extLst>
                    <a:ext uri="{FF2B5EF4-FFF2-40B4-BE49-F238E27FC236}">
                      <a16:creationId xmlns:a16="http://schemas.microsoft.com/office/drawing/2014/main" id="{C973291B-0758-97B8-DC59-D6F0904EFA0C}"/>
                    </a:ext>
                  </a:extLst>
                </p:cNvPr>
                <p:cNvSpPr/>
                <p:nvPr/>
              </p:nvSpPr>
              <p:spPr>
                <a:xfrm>
                  <a:off x="824765" y="2312221"/>
                  <a:ext cx="1461920" cy="1461920"/>
                </a:xfrm>
                <a:prstGeom prst="roundRect">
                  <a:avLst/>
                </a:prstGeom>
                <a:solidFill>
                  <a:schemeClr val="bg1">
                    <a:lumMod val="65000"/>
                  </a:schemeClr>
                </a:solidFill>
                <a:ln w="19050" cmpd="thickThi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sp>
              <p:nvSpPr>
                <p:cNvPr id="37" name="îśḷîḋe">
                  <a:extLst>
                    <a:ext uri="{FF2B5EF4-FFF2-40B4-BE49-F238E27FC236}">
                      <a16:creationId xmlns:a16="http://schemas.microsoft.com/office/drawing/2014/main" id="{FBD314C9-532E-2353-124B-F85FB25C40E8}"/>
                    </a:ext>
                  </a:extLst>
                </p:cNvPr>
                <p:cNvSpPr/>
                <p:nvPr/>
              </p:nvSpPr>
              <p:spPr>
                <a:xfrm>
                  <a:off x="923965" y="2378945"/>
                  <a:ext cx="1282082" cy="1292320"/>
                </a:xfrm>
                <a:prstGeom prst="roundRect">
                  <a:avLst/>
                </a:prstGeom>
                <a:solidFill>
                  <a:schemeClr val="bg1"/>
                </a:solidFill>
                <a:ln w="88900">
                  <a:solidFill>
                    <a:schemeClr val="bg1">
                      <a:lumMod val="95000"/>
                      <a:alpha val="54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3305" tIns="31652" rIns="63305" bIns="31652" anchor="ctr">
                  <a:normAutofit/>
                </a:bodyPr>
                <a:lstStyle/>
                <a:p>
                  <a:pPr algn="ctr" defTabSz="316520">
                    <a:defRPr/>
                  </a:pPr>
                  <a:endParaRPr sz="1246" dirty="0">
                    <a:solidFill>
                      <a:srgbClr val="FFFFFF"/>
                    </a:solidFill>
                    <a:latin typeface="Calibri" panose="020F0502020204030204"/>
                    <a:ea typeface="微软雅黑"/>
                  </a:endParaRPr>
                </a:p>
              </p:txBody>
            </p:sp>
          </p:grpSp>
          <p:sp>
            <p:nvSpPr>
              <p:cNvPr id="35" name="文本框 34">
                <a:extLst>
                  <a:ext uri="{FF2B5EF4-FFF2-40B4-BE49-F238E27FC236}">
                    <a16:creationId xmlns:a16="http://schemas.microsoft.com/office/drawing/2014/main" id="{9D8519F2-7DC8-6631-5FB9-FA392BB66904}"/>
                  </a:ext>
                </a:extLst>
              </p:cNvPr>
              <p:cNvSpPr txBox="1"/>
              <p:nvPr/>
            </p:nvSpPr>
            <p:spPr>
              <a:xfrm>
                <a:off x="893728" y="1295671"/>
                <a:ext cx="1332193" cy="353433"/>
              </a:xfrm>
              <a:prstGeom prst="rect">
                <a:avLst/>
              </a:prstGeom>
              <a:noFill/>
            </p:spPr>
            <p:txBody>
              <a:bodyPr wrap="square" rtlCol="0">
                <a:spAutoFit/>
              </a:bodyPr>
              <a:lstStyle/>
              <a:p>
                <a:pPr algn="ctr" defTabSz="316520">
                  <a:defRPr/>
                </a:pPr>
                <a:r>
                  <a:rPr lang="zh-CN" altLang="en-US" b="1" dirty="0">
                    <a:solidFill>
                      <a:srgbClr val="000000"/>
                    </a:solidFill>
                    <a:latin typeface="微软雅黑" panose="020B0503020204020204" pitchFamily="34" charset="-122"/>
                    <a:ea typeface="微软雅黑" panose="020B0503020204020204" pitchFamily="34" charset="-122"/>
                  </a:rPr>
                  <a:t>苇渡科技</a:t>
                </a:r>
              </a:p>
            </p:txBody>
          </p:sp>
        </p:grpSp>
      </p:grpSp>
      <p:pic>
        <p:nvPicPr>
          <p:cNvPr id="11" name="图片 10">
            <a:extLst>
              <a:ext uri="{FF2B5EF4-FFF2-40B4-BE49-F238E27FC236}">
                <a16:creationId xmlns:a16="http://schemas.microsoft.com/office/drawing/2014/main" id="{5074EC66-82E6-1036-BF10-A0151295A1CA}"/>
              </a:ext>
            </a:extLst>
          </p:cNvPr>
          <p:cNvPicPr>
            <a:picLocks noChangeAspect="1"/>
          </p:cNvPicPr>
          <p:nvPr/>
        </p:nvPicPr>
        <p:blipFill>
          <a:blip r:embed="rId3"/>
          <a:stretch>
            <a:fillRect/>
          </a:stretch>
        </p:blipFill>
        <p:spPr>
          <a:xfrm>
            <a:off x="4509393" y="1894469"/>
            <a:ext cx="355520" cy="350093"/>
          </a:xfrm>
          <a:prstGeom prst="rect">
            <a:avLst/>
          </a:prstGeom>
        </p:spPr>
      </p:pic>
      <p:pic>
        <p:nvPicPr>
          <p:cNvPr id="12" name="图片 11">
            <a:extLst>
              <a:ext uri="{FF2B5EF4-FFF2-40B4-BE49-F238E27FC236}">
                <a16:creationId xmlns:a16="http://schemas.microsoft.com/office/drawing/2014/main" id="{3525F1B0-B202-D75B-052D-8542D85F81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6580" y="1593436"/>
            <a:ext cx="758030" cy="662299"/>
          </a:xfrm>
          <a:prstGeom prst="rect">
            <a:avLst/>
          </a:prstGeom>
        </p:spPr>
      </p:pic>
      <p:pic>
        <p:nvPicPr>
          <p:cNvPr id="16" name="图片 15">
            <a:extLst>
              <a:ext uri="{FF2B5EF4-FFF2-40B4-BE49-F238E27FC236}">
                <a16:creationId xmlns:a16="http://schemas.microsoft.com/office/drawing/2014/main" id="{0A94E69E-684A-A99F-AC7A-FC48E85C17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0549" y="1580435"/>
            <a:ext cx="555794" cy="547854"/>
          </a:xfrm>
          <a:prstGeom prst="rect">
            <a:avLst/>
          </a:prstGeom>
        </p:spPr>
      </p:pic>
      <p:pic>
        <p:nvPicPr>
          <p:cNvPr id="23" name="图片 22">
            <a:extLst>
              <a:ext uri="{FF2B5EF4-FFF2-40B4-BE49-F238E27FC236}">
                <a16:creationId xmlns:a16="http://schemas.microsoft.com/office/drawing/2014/main" id="{83D05324-CECD-D1A5-6C4B-0359241BD34B}"/>
              </a:ext>
            </a:extLst>
          </p:cNvPr>
          <p:cNvPicPr>
            <a:picLocks noChangeAspect="1"/>
          </p:cNvPicPr>
          <p:nvPr/>
        </p:nvPicPr>
        <p:blipFill rotWithShape="1">
          <a:blip r:embed="rId6"/>
          <a:srcRect l="14363" t="8886" r="16775" b="36181"/>
          <a:stretch/>
        </p:blipFill>
        <p:spPr>
          <a:xfrm>
            <a:off x="9750908" y="1657512"/>
            <a:ext cx="735911" cy="587050"/>
          </a:xfrm>
          <a:prstGeom prst="rect">
            <a:avLst/>
          </a:prstGeom>
        </p:spPr>
      </p:pic>
    </p:spTree>
    <p:extLst>
      <p:ext uri="{BB962C8B-B14F-4D97-AF65-F5344CB8AC3E}">
        <p14:creationId xmlns:p14="http://schemas.microsoft.com/office/powerpoint/2010/main" val="11235970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8210;"/>
</p:tagLst>
</file>

<file path=ppt/tags/tag2.xml><?xml version="1.0" encoding="utf-8"?>
<p:tagLst xmlns:a="http://schemas.openxmlformats.org/drawingml/2006/main" xmlns:r="http://schemas.openxmlformats.org/officeDocument/2006/relationships" xmlns:p="http://schemas.openxmlformats.org/presentationml/2006/main">
  <p:tag name="ISLIDE.VECTOR" val="#245957;#242200;#242281;#960781;#210353;#247195;#812323;#211515;#294954;#185194;#294954;#197982;#245957;#259241;#264109;#340645;#197905;#184747;#242281;#222624;#212470;#340645;"/>
</p:tagLst>
</file>

<file path=ppt/tags/tag3.xml><?xml version="1.0" encoding="utf-8"?>
<p:tagLst xmlns:a="http://schemas.openxmlformats.org/drawingml/2006/main" xmlns:r="http://schemas.openxmlformats.org/officeDocument/2006/relationships" xmlns:p="http://schemas.openxmlformats.org/presentationml/2006/main">
  <p:tag name="ISLIDE.VECTOR" val="#245957;#242200;#242281;#960781;#210353;#247195;#812323;#211515;#294954;#185194;#294954;#197982;#245957;#259241;#264109;#340645;#197905;#184747;#242281;#222624;#212470;#340645;"/>
</p:tagLst>
</file>

<file path=ppt/tags/tag4.xml><?xml version="1.0" encoding="utf-8"?>
<p:tagLst xmlns:a="http://schemas.openxmlformats.org/drawingml/2006/main" xmlns:r="http://schemas.openxmlformats.org/officeDocument/2006/relationships" xmlns:p="http://schemas.openxmlformats.org/presentationml/2006/main">
  <p:tag name="ISLIDE.VECTOR" val="#245957;#242200;#242281;#960781;#210353;#247195;#812323;#211515;#294954;#185194;#294954;#197982;#245957;#259241;#264109;#340645;#197905;#184747;#242281;#222624;#212470;#340645;"/>
</p:tagLst>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24485</TotalTime>
  <Words>4699</Words>
  <Application>Microsoft Office PowerPoint</Application>
  <PresentationFormat>宽屏</PresentationFormat>
  <Paragraphs>361</Paragraphs>
  <Slides>13</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-apple-system</vt:lpstr>
      <vt:lpstr>Helvetica Neue</vt:lpstr>
      <vt:lpstr>等线</vt:lpstr>
      <vt:lpstr>楷体</vt:lpstr>
      <vt:lpstr>微软雅黑</vt:lpstr>
      <vt:lpstr>微软雅黑 </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linqingqing</dc:creator>
  <cp:lastModifiedBy>承桉 李</cp:lastModifiedBy>
  <cp:revision>1410</cp:revision>
  <dcterms:created xsi:type="dcterms:W3CDTF">2022-11-26T15:35:22Z</dcterms:created>
  <dcterms:modified xsi:type="dcterms:W3CDTF">2024-07-29T01:55:54Z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2052-3.7.0.5920</vt:lpwstr>
  </property>
</Properties>
</file>