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handoutMasterIdLst>
    <p:handoutMasterId r:id="rId16"/>
  </p:handoutMasterIdLst>
  <p:sldIdLst>
    <p:sldId id="6020" r:id="rId2"/>
    <p:sldId id="5096" r:id="rId3"/>
    <p:sldId id="397" r:id="rId4"/>
    <p:sldId id="5707" r:id="rId5"/>
    <p:sldId id="5712" r:id="rId6"/>
    <p:sldId id="5847" r:id="rId7"/>
    <p:sldId id="6045" r:id="rId8"/>
    <p:sldId id="5557" r:id="rId9"/>
    <p:sldId id="5702" r:id="rId10"/>
    <p:sldId id="5821" r:id="rId11"/>
    <p:sldId id="5905" r:id="rId12"/>
    <p:sldId id="6040" r:id="rId13"/>
    <p:sldId id="5856" r:id="rId14"/>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extLst>
      <p:ext uri="{19B8F6BF-5375-455C-9EA6-DF929625EA0E}">
        <p15:presenceInfo xmlns:p15="http://schemas.microsoft.com/office/powerpoint/2012/main" userId="Administrat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A9B82"/>
    <a:srgbClr val="DADADA"/>
    <a:srgbClr val="ACD7CA"/>
    <a:srgbClr val="7BB6A4"/>
    <a:srgbClr val="C9E5DC"/>
    <a:srgbClr val="4D4D4D"/>
    <a:srgbClr val="D9D9D9"/>
    <a:srgbClr val="71B7CD"/>
    <a:srgbClr val="292929"/>
    <a:srgbClr val="C6C6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58" autoAdjust="0"/>
    <p:restoredTop sz="94607" autoAdjust="0"/>
  </p:normalViewPr>
  <p:slideViewPr>
    <p:cSldViewPr snapToGrid="0">
      <p:cViewPr varScale="1">
        <p:scale>
          <a:sx n="91" d="100"/>
          <a:sy n="91" d="100"/>
        </p:scale>
        <p:origin x="150" y="5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398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bg1">
                    <a:lumMod val="65000"/>
                  </a:schemeClr>
                </a:solidFill>
                <a:latin typeface="+mn-lt"/>
                <a:ea typeface="+mn-ea"/>
                <a:cs typeface="+mn-cs"/>
              </a:defRPr>
            </a:pPr>
            <a:r>
              <a:rPr lang="zh-CN" altLang="en-US" sz="1600">
                <a:solidFill>
                  <a:schemeClr val="bg1">
                    <a:lumMod val="65000"/>
                  </a:schemeClr>
                </a:solidFill>
              </a:rPr>
              <a:t>新能源商用车各车型占比变化趋势</a:t>
            </a:r>
          </a:p>
        </c:rich>
      </c:tx>
      <c:overlay val="0"/>
      <c:spPr>
        <a:noFill/>
        <a:ln>
          <a:noFill/>
        </a:ln>
        <a:effectLst/>
      </c:spPr>
      <c:txPr>
        <a:bodyPr rot="0" spcFirstLastPara="1" vertOverflow="ellipsis" vert="horz" wrap="square" anchor="ctr" anchorCtr="1"/>
        <a:lstStyle/>
        <a:p>
          <a:pPr>
            <a:defRPr sz="1600" b="0" i="0" u="none" strike="noStrike" kern="1200" spc="0" baseline="0">
              <a:solidFill>
                <a:schemeClr val="bg1">
                  <a:lumMod val="65000"/>
                </a:schemeClr>
              </a:solidFill>
              <a:latin typeface="+mn-lt"/>
              <a:ea typeface="+mn-ea"/>
              <a:cs typeface="+mn-cs"/>
            </a:defRPr>
          </a:pPr>
          <a:endParaRPr lang="zh-CN"/>
        </a:p>
      </c:txPr>
    </c:title>
    <c:autoTitleDeleted val="0"/>
    <c:plotArea>
      <c:layout/>
      <c:barChart>
        <c:barDir val="col"/>
        <c:grouping val="percentStacked"/>
        <c:varyColors val="0"/>
        <c:ser>
          <c:idx val="0"/>
          <c:order val="0"/>
          <c:tx>
            <c:strRef>
              <c:f>Sheet1!$B$1</c:f>
              <c:strCache>
                <c:ptCount val="1"/>
                <c:pt idx="0">
                  <c:v>重卡</c:v>
                </c:pt>
              </c:strCache>
            </c:strRef>
          </c:tx>
          <c:spPr>
            <a:solidFill>
              <a:schemeClr val="accent3">
                <a:lumMod val="50000"/>
              </a:schemeClr>
            </a:solidFill>
            <a:ln>
              <a:noFill/>
            </a:ln>
            <a:effectLst/>
          </c:spPr>
          <c:invertIfNegative val="0"/>
          <c:cat>
            <c:strRef>
              <c:f>Sheet1!$A$2:$A$8</c:f>
              <c:strCache>
                <c:ptCount val="7"/>
                <c:pt idx="0">
                  <c:v>2018</c:v>
                </c:pt>
                <c:pt idx="1">
                  <c:v>2019</c:v>
                </c:pt>
                <c:pt idx="2">
                  <c:v>2020</c:v>
                </c:pt>
                <c:pt idx="3">
                  <c:v>2021</c:v>
                </c:pt>
                <c:pt idx="4">
                  <c:v>2022</c:v>
                </c:pt>
                <c:pt idx="5">
                  <c:v>2023</c:v>
                </c:pt>
                <c:pt idx="6">
                  <c:v>2024</c:v>
                </c:pt>
              </c:strCache>
            </c:strRef>
          </c:cat>
          <c:val>
            <c:numRef>
              <c:f>Sheet1!$B$2:$B$8</c:f>
              <c:numCache>
                <c:formatCode>0.00%</c:formatCode>
                <c:ptCount val="7"/>
                <c:pt idx="0">
                  <c:v>3.1184095163621713E-3</c:v>
                </c:pt>
                <c:pt idx="1">
                  <c:v>3.5388890843212437E-2</c:v>
                </c:pt>
                <c:pt idx="2">
                  <c:v>2.0050548893378709E-2</c:v>
                </c:pt>
                <c:pt idx="3">
                  <c:v>5.291432049916299E-2</c:v>
                </c:pt>
                <c:pt idx="4">
                  <c:v>7.5117187968302301E-2</c:v>
                </c:pt>
                <c:pt idx="5">
                  <c:v>9.6416849787880676E-2</c:v>
                </c:pt>
                <c:pt idx="6" formatCode="0.0%">
                  <c:v>0.1145</c:v>
                </c:pt>
              </c:numCache>
            </c:numRef>
          </c:val>
          <c:extLst>
            <c:ext xmlns:c16="http://schemas.microsoft.com/office/drawing/2014/chart" uri="{C3380CC4-5D6E-409C-BE32-E72D297353CC}">
              <c16:uniqueId val="{00000000-51E9-4C7B-92CA-B2B721593C48}"/>
            </c:ext>
          </c:extLst>
        </c:ser>
        <c:ser>
          <c:idx val="1"/>
          <c:order val="1"/>
          <c:tx>
            <c:strRef>
              <c:f>Sheet1!$C$1</c:f>
              <c:strCache>
                <c:ptCount val="1"/>
                <c:pt idx="0">
                  <c:v>中卡</c:v>
                </c:pt>
              </c:strCache>
            </c:strRef>
          </c:tx>
          <c:spPr>
            <a:solidFill>
              <a:schemeClr val="accent3">
                <a:lumMod val="75000"/>
              </a:schemeClr>
            </a:solidFill>
            <a:ln>
              <a:noFill/>
            </a:ln>
            <a:effectLst/>
          </c:spPr>
          <c:invertIfNegative val="0"/>
          <c:cat>
            <c:strRef>
              <c:f>Sheet1!$A$2:$A$8</c:f>
              <c:strCache>
                <c:ptCount val="7"/>
                <c:pt idx="0">
                  <c:v>2018</c:v>
                </c:pt>
                <c:pt idx="1">
                  <c:v>2019</c:v>
                </c:pt>
                <c:pt idx="2">
                  <c:v>2020</c:v>
                </c:pt>
                <c:pt idx="3">
                  <c:v>2021</c:v>
                </c:pt>
                <c:pt idx="4">
                  <c:v>2022</c:v>
                </c:pt>
                <c:pt idx="5">
                  <c:v>2023</c:v>
                </c:pt>
                <c:pt idx="6">
                  <c:v>2024</c:v>
                </c:pt>
              </c:strCache>
            </c:strRef>
          </c:cat>
          <c:val>
            <c:numRef>
              <c:f>Sheet1!$C$2:$C$8</c:f>
              <c:numCache>
                <c:formatCode>0.00%</c:formatCode>
                <c:ptCount val="7"/>
                <c:pt idx="0">
                  <c:v>6.435866448662354E-3</c:v>
                </c:pt>
                <c:pt idx="1">
                  <c:v>2.0564955851831004E-2</c:v>
                </c:pt>
                <c:pt idx="2">
                  <c:v>1.2376028454878583E-2</c:v>
                </c:pt>
                <c:pt idx="3">
                  <c:v>7.0461117029371485E-3</c:v>
                </c:pt>
                <c:pt idx="4">
                  <c:v>5.3229112968002593E-3</c:v>
                </c:pt>
                <c:pt idx="5">
                  <c:v>5.6687549075543856E-3</c:v>
                </c:pt>
                <c:pt idx="6">
                  <c:v>4.4987916468717084E-3</c:v>
                </c:pt>
              </c:numCache>
            </c:numRef>
          </c:val>
          <c:extLst>
            <c:ext xmlns:c16="http://schemas.microsoft.com/office/drawing/2014/chart" uri="{C3380CC4-5D6E-409C-BE32-E72D297353CC}">
              <c16:uniqueId val="{00000001-51E9-4C7B-92CA-B2B721593C48}"/>
            </c:ext>
          </c:extLst>
        </c:ser>
        <c:ser>
          <c:idx val="2"/>
          <c:order val="2"/>
          <c:tx>
            <c:strRef>
              <c:f>Sheet1!$D$1</c:f>
              <c:strCache>
                <c:ptCount val="1"/>
                <c:pt idx="0">
                  <c:v>轻卡</c:v>
                </c:pt>
              </c:strCache>
            </c:strRef>
          </c:tx>
          <c:spPr>
            <a:solidFill>
              <a:schemeClr val="accent3">
                <a:lumMod val="60000"/>
                <a:lumOff val="40000"/>
              </a:schemeClr>
            </a:solidFill>
            <a:ln>
              <a:noFill/>
            </a:ln>
            <a:effectLst/>
          </c:spPr>
          <c:invertIfNegative val="0"/>
          <c:cat>
            <c:strRef>
              <c:f>Sheet1!$A$2:$A$8</c:f>
              <c:strCache>
                <c:ptCount val="7"/>
                <c:pt idx="0">
                  <c:v>2018</c:v>
                </c:pt>
                <c:pt idx="1">
                  <c:v>2019</c:v>
                </c:pt>
                <c:pt idx="2">
                  <c:v>2020</c:v>
                </c:pt>
                <c:pt idx="3">
                  <c:v>2021</c:v>
                </c:pt>
                <c:pt idx="4">
                  <c:v>2022</c:v>
                </c:pt>
                <c:pt idx="5">
                  <c:v>2023</c:v>
                </c:pt>
                <c:pt idx="6">
                  <c:v>2024</c:v>
                </c:pt>
              </c:strCache>
            </c:strRef>
          </c:cat>
          <c:val>
            <c:numRef>
              <c:f>Sheet1!$D$2:$D$8</c:f>
              <c:numCache>
                <c:formatCode>0.00%</c:formatCode>
                <c:ptCount val="7"/>
                <c:pt idx="0">
                  <c:v>0.14581644984716002</c:v>
                </c:pt>
                <c:pt idx="1">
                  <c:v>8.1436662328068385E-2</c:v>
                </c:pt>
                <c:pt idx="2">
                  <c:v>8.0171466762950269E-2</c:v>
                </c:pt>
                <c:pt idx="3">
                  <c:v>0.11132755034748643</c:v>
                </c:pt>
                <c:pt idx="4">
                  <c:v>0.12490559025571554</c:v>
                </c:pt>
                <c:pt idx="5">
                  <c:v>0.14218491382475723</c:v>
                </c:pt>
                <c:pt idx="6">
                  <c:v>0.17489930390597566</c:v>
                </c:pt>
              </c:numCache>
            </c:numRef>
          </c:val>
          <c:extLst>
            <c:ext xmlns:c16="http://schemas.microsoft.com/office/drawing/2014/chart" uri="{C3380CC4-5D6E-409C-BE32-E72D297353CC}">
              <c16:uniqueId val="{00000002-51E9-4C7B-92CA-B2B721593C48}"/>
            </c:ext>
          </c:extLst>
        </c:ser>
        <c:ser>
          <c:idx val="3"/>
          <c:order val="3"/>
          <c:tx>
            <c:strRef>
              <c:f>Sheet1!$E$1</c:f>
              <c:strCache>
                <c:ptCount val="1"/>
                <c:pt idx="0">
                  <c:v>微卡</c:v>
                </c:pt>
              </c:strCache>
            </c:strRef>
          </c:tx>
          <c:spPr>
            <a:solidFill>
              <a:schemeClr val="accent3">
                <a:lumMod val="40000"/>
                <a:lumOff val="60000"/>
              </a:schemeClr>
            </a:solidFill>
            <a:ln>
              <a:noFill/>
            </a:ln>
            <a:effectLst/>
          </c:spPr>
          <c:invertIfNegative val="0"/>
          <c:cat>
            <c:strRef>
              <c:f>Sheet1!$A$2:$A$8</c:f>
              <c:strCache>
                <c:ptCount val="7"/>
                <c:pt idx="0">
                  <c:v>2018</c:v>
                </c:pt>
                <c:pt idx="1">
                  <c:v>2019</c:v>
                </c:pt>
                <c:pt idx="2">
                  <c:v>2020</c:v>
                </c:pt>
                <c:pt idx="3">
                  <c:v>2021</c:v>
                </c:pt>
                <c:pt idx="4">
                  <c:v>2022</c:v>
                </c:pt>
                <c:pt idx="5">
                  <c:v>2023</c:v>
                </c:pt>
                <c:pt idx="6">
                  <c:v>2024</c:v>
                </c:pt>
              </c:strCache>
            </c:strRef>
          </c:cat>
          <c:val>
            <c:numRef>
              <c:f>Sheet1!$E$2:$E$8</c:f>
              <c:numCache>
                <c:formatCode>0.00%</c:formatCode>
                <c:ptCount val="7"/>
                <c:pt idx="0">
                  <c:v>4.252979787208834E-2</c:v>
                </c:pt>
                <c:pt idx="1">
                  <c:v>2.997150596264115E-2</c:v>
                </c:pt>
                <c:pt idx="2">
                  <c:v>3.1312657965291806E-2</c:v>
                </c:pt>
                <c:pt idx="3">
                  <c:v>6.3364277380408868E-2</c:v>
                </c:pt>
                <c:pt idx="4">
                  <c:v>8.4878855813841969E-2</c:v>
                </c:pt>
                <c:pt idx="5">
                  <c:v>0.14532009964806833</c:v>
                </c:pt>
                <c:pt idx="6">
                  <c:v>0.14430834693160927</c:v>
                </c:pt>
              </c:numCache>
            </c:numRef>
          </c:val>
          <c:extLst>
            <c:ext xmlns:c16="http://schemas.microsoft.com/office/drawing/2014/chart" uri="{C3380CC4-5D6E-409C-BE32-E72D297353CC}">
              <c16:uniqueId val="{00000003-51E9-4C7B-92CA-B2B721593C48}"/>
            </c:ext>
          </c:extLst>
        </c:ser>
        <c:ser>
          <c:idx val="4"/>
          <c:order val="4"/>
          <c:tx>
            <c:strRef>
              <c:f>Sheet1!$F$1</c:f>
              <c:strCache>
                <c:ptCount val="1"/>
                <c:pt idx="0">
                  <c:v>皮卡</c:v>
                </c:pt>
              </c:strCache>
            </c:strRef>
          </c:tx>
          <c:spPr>
            <a:solidFill>
              <a:schemeClr val="accent3">
                <a:lumMod val="20000"/>
                <a:lumOff val="80000"/>
              </a:schemeClr>
            </a:solidFill>
            <a:ln>
              <a:noFill/>
            </a:ln>
            <a:effectLst/>
          </c:spPr>
          <c:invertIfNegative val="0"/>
          <c:cat>
            <c:strRef>
              <c:f>Sheet1!$A$2:$A$8</c:f>
              <c:strCache>
                <c:ptCount val="7"/>
                <c:pt idx="0">
                  <c:v>2018</c:v>
                </c:pt>
                <c:pt idx="1">
                  <c:v>2019</c:v>
                </c:pt>
                <c:pt idx="2">
                  <c:v>2020</c:v>
                </c:pt>
                <c:pt idx="3">
                  <c:v>2021</c:v>
                </c:pt>
                <c:pt idx="4">
                  <c:v>2022</c:v>
                </c:pt>
                <c:pt idx="5">
                  <c:v>2023</c:v>
                </c:pt>
                <c:pt idx="6">
                  <c:v>2024</c:v>
                </c:pt>
              </c:strCache>
            </c:strRef>
          </c:cat>
          <c:val>
            <c:numRef>
              <c:f>Sheet1!$F$2:$F$8</c:f>
              <c:numCache>
                <c:formatCode>0.00%</c:formatCode>
                <c:ptCount val="7"/>
                <c:pt idx="0">
                  <c:v>4.4643491860382458E-3</c:v>
                </c:pt>
                <c:pt idx="1">
                  <c:v>6.1842614415872233E-3</c:v>
                </c:pt>
                <c:pt idx="2">
                  <c:v>7.3749145354956172E-3</c:v>
                </c:pt>
                <c:pt idx="3">
                  <c:v>1.39400395677979E-2</c:v>
                </c:pt>
                <c:pt idx="4">
                  <c:v>8.6347451836044746E-3</c:v>
                </c:pt>
                <c:pt idx="5">
                  <c:v>2.1853092535998146E-2</c:v>
                </c:pt>
                <c:pt idx="6">
                  <c:v>2.0515150889223968E-2</c:v>
                </c:pt>
              </c:numCache>
            </c:numRef>
          </c:val>
          <c:extLst>
            <c:ext xmlns:c16="http://schemas.microsoft.com/office/drawing/2014/chart" uri="{C3380CC4-5D6E-409C-BE32-E72D297353CC}">
              <c16:uniqueId val="{00000004-51E9-4C7B-92CA-B2B721593C48}"/>
            </c:ext>
          </c:extLst>
        </c:ser>
        <c:ser>
          <c:idx val="5"/>
          <c:order val="5"/>
          <c:tx>
            <c:strRef>
              <c:f>Sheet1!$G$1</c:f>
              <c:strCache>
                <c:ptCount val="1"/>
                <c:pt idx="0">
                  <c:v>大客</c:v>
                </c:pt>
              </c:strCache>
            </c:strRef>
          </c:tx>
          <c:spPr>
            <a:solidFill>
              <a:schemeClr val="accent6">
                <a:lumMod val="75000"/>
              </a:schemeClr>
            </a:solidFill>
            <a:ln>
              <a:noFill/>
            </a:ln>
            <a:effectLst/>
          </c:spPr>
          <c:invertIfNegative val="0"/>
          <c:cat>
            <c:strRef>
              <c:f>Sheet1!$A$2:$A$8</c:f>
              <c:strCache>
                <c:ptCount val="7"/>
                <c:pt idx="0">
                  <c:v>2018</c:v>
                </c:pt>
                <c:pt idx="1">
                  <c:v>2019</c:v>
                </c:pt>
                <c:pt idx="2">
                  <c:v>2020</c:v>
                </c:pt>
                <c:pt idx="3">
                  <c:v>2021</c:v>
                </c:pt>
                <c:pt idx="4">
                  <c:v>2022</c:v>
                </c:pt>
                <c:pt idx="5">
                  <c:v>2023</c:v>
                </c:pt>
                <c:pt idx="6">
                  <c:v>2024</c:v>
                </c:pt>
              </c:strCache>
            </c:strRef>
          </c:cat>
          <c:val>
            <c:numRef>
              <c:f>Sheet1!$G$2:$G$8</c:f>
              <c:numCache>
                <c:formatCode>0.00%</c:formatCode>
                <c:ptCount val="7"/>
                <c:pt idx="0">
                  <c:v>0.24604630222032653</c:v>
                </c:pt>
                <c:pt idx="1">
                  <c:v>0.27957223766137829</c:v>
                </c:pt>
                <c:pt idx="2">
                  <c:v>0.25022470442725336</c:v>
                </c:pt>
                <c:pt idx="3">
                  <c:v>0.12570892304570588</c:v>
                </c:pt>
                <c:pt idx="4">
                  <c:v>7.7745675134571354E-2</c:v>
                </c:pt>
                <c:pt idx="5">
                  <c:v>3.5611191766041703E-2</c:v>
                </c:pt>
                <c:pt idx="6">
                  <c:v>2.3357362691838968E-2</c:v>
                </c:pt>
              </c:numCache>
            </c:numRef>
          </c:val>
          <c:extLst>
            <c:ext xmlns:c16="http://schemas.microsoft.com/office/drawing/2014/chart" uri="{C3380CC4-5D6E-409C-BE32-E72D297353CC}">
              <c16:uniqueId val="{00000005-51E9-4C7B-92CA-B2B721593C48}"/>
            </c:ext>
          </c:extLst>
        </c:ser>
        <c:ser>
          <c:idx val="6"/>
          <c:order val="6"/>
          <c:tx>
            <c:strRef>
              <c:f>Sheet1!$H$1</c:f>
              <c:strCache>
                <c:ptCount val="1"/>
                <c:pt idx="0">
                  <c:v>中客</c:v>
                </c:pt>
              </c:strCache>
            </c:strRef>
          </c:tx>
          <c:spPr>
            <a:solidFill>
              <a:schemeClr val="accent1">
                <a:lumMod val="80000"/>
                <a:lumOff val="20000"/>
              </a:schemeClr>
            </a:solidFill>
            <a:ln>
              <a:noFill/>
            </a:ln>
            <a:effectLst/>
          </c:spPr>
          <c:invertIfNegative val="0"/>
          <c:cat>
            <c:strRef>
              <c:f>Sheet1!$A$2:$A$8</c:f>
              <c:strCache>
                <c:ptCount val="7"/>
                <c:pt idx="0">
                  <c:v>2018</c:v>
                </c:pt>
                <c:pt idx="1">
                  <c:v>2019</c:v>
                </c:pt>
                <c:pt idx="2">
                  <c:v>2020</c:v>
                </c:pt>
                <c:pt idx="3">
                  <c:v>2021</c:v>
                </c:pt>
                <c:pt idx="4">
                  <c:v>2022</c:v>
                </c:pt>
                <c:pt idx="5">
                  <c:v>2023</c:v>
                </c:pt>
                <c:pt idx="6">
                  <c:v>2024</c:v>
                </c:pt>
              </c:strCache>
            </c:strRef>
          </c:cat>
          <c:val>
            <c:numRef>
              <c:f>Sheet1!$H$2:$H$8</c:f>
              <c:numCache>
                <c:formatCode>0.00%</c:formatCode>
                <c:ptCount val="7"/>
                <c:pt idx="0">
                  <c:v>0.17507641999004764</c:v>
                </c:pt>
                <c:pt idx="1">
                  <c:v>0.22977451014880221</c:v>
                </c:pt>
                <c:pt idx="2">
                  <c:v>0.182390855105976</c:v>
                </c:pt>
                <c:pt idx="3">
                  <c:v>9.0630548369096536E-2</c:v>
                </c:pt>
                <c:pt idx="4">
                  <c:v>5.803951422440147E-2</c:v>
                </c:pt>
                <c:pt idx="5">
                  <c:v>3.6868090587098855E-2</c:v>
                </c:pt>
                <c:pt idx="6">
                  <c:v>2.1378555346704398E-2</c:v>
                </c:pt>
              </c:numCache>
            </c:numRef>
          </c:val>
          <c:extLst>
            <c:ext xmlns:c16="http://schemas.microsoft.com/office/drawing/2014/chart" uri="{C3380CC4-5D6E-409C-BE32-E72D297353CC}">
              <c16:uniqueId val="{00000006-51E9-4C7B-92CA-B2B721593C48}"/>
            </c:ext>
          </c:extLst>
        </c:ser>
        <c:ser>
          <c:idx val="7"/>
          <c:order val="7"/>
          <c:tx>
            <c:strRef>
              <c:f>Sheet1!$I$1</c:f>
              <c:strCache>
                <c:ptCount val="1"/>
                <c:pt idx="0">
                  <c:v>轻客</c:v>
                </c:pt>
              </c:strCache>
            </c:strRef>
          </c:tx>
          <c:spPr>
            <a:solidFill>
              <a:schemeClr val="accent1">
                <a:lumMod val="75000"/>
              </a:schemeClr>
            </a:solidFill>
            <a:ln>
              <a:noFill/>
            </a:ln>
            <a:effectLst/>
          </c:spPr>
          <c:invertIfNegative val="0"/>
          <c:cat>
            <c:strRef>
              <c:f>Sheet1!$A$2:$A$8</c:f>
              <c:strCache>
                <c:ptCount val="7"/>
                <c:pt idx="0">
                  <c:v>2018</c:v>
                </c:pt>
                <c:pt idx="1">
                  <c:v>2019</c:v>
                </c:pt>
                <c:pt idx="2">
                  <c:v>2020</c:v>
                </c:pt>
                <c:pt idx="3">
                  <c:v>2021</c:v>
                </c:pt>
                <c:pt idx="4">
                  <c:v>2022</c:v>
                </c:pt>
                <c:pt idx="5">
                  <c:v>2023</c:v>
                </c:pt>
                <c:pt idx="6">
                  <c:v>2024</c:v>
                </c:pt>
              </c:strCache>
            </c:strRef>
          </c:cat>
          <c:val>
            <c:numRef>
              <c:f>Sheet1!$I$2:$I$8</c:f>
              <c:numCache>
                <c:formatCode>0.00%</c:formatCode>
                <c:ptCount val="7"/>
                <c:pt idx="0">
                  <c:v>0.11325797966872823</c:v>
                </c:pt>
                <c:pt idx="1">
                  <c:v>0.12025187321912266</c:v>
                </c:pt>
                <c:pt idx="2">
                  <c:v>0.14917301088568113</c:v>
                </c:pt>
                <c:pt idx="3">
                  <c:v>0.17059808248364025</c:v>
                </c:pt>
                <c:pt idx="4">
                  <c:v>0.2791920923597041</c:v>
                </c:pt>
                <c:pt idx="5">
                  <c:v>0.39179937070324194</c:v>
                </c:pt>
                <c:pt idx="6">
                  <c:v>0.4416664945365914</c:v>
                </c:pt>
              </c:numCache>
            </c:numRef>
          </c:val>
          <c:extLst>
            <c:ext xmlns:c16="http://schemas.microsoft.com/office/drawing/2014/chart" uri="{C3380CC4-5D6E-409C-BE32-E72D297353CC}">
              <c16:uniqueId val="{00000007-51E9-4C7B-92CA-B2B721593C48}"/>
            </c:ext>
          </c:extLst>
        </c:ser>
        <c:ser>
          <c:idx val="8"/>
          <c:order val="8"/>
          <c:tx>
            <c:strRef>
              <c:f>Sheet1!$J$1</c:f>
              <c:strCache>
                <c:ptCount val="1"/>
                <c:pt idx="0">
                  <c:v>微客</c:v>
                </c:pt>
              </c:strCache>
            </c:strRef>
          </c:tx>
          <c:spPr>
            <a:solidFill>
              <a:schemeClr val="accent1">
                <a:lumMod val="60000"/>
                <a:lumOff val="40000"/>
              </a:schemeClr>
            </a:solidFill>
            <a:ln>
              <a:noFill/>
            </a:ln>
            <a:effectLst/>
          </c:spPr>
          <c:invertIfNegative val="0"/>
          <c:cat>
            <c:strRef>
              <c:f>Sheet1!$A$2:$A$8</c:f>
              <c:strCache>
                <c:ptCount val="7"/>
                <c:pt idx="0">
                  <c:v>2018</c:v>
                </c:pt>
                <c:pt idx="1">
                  <c:v>2019</c:v>
                </c:pt>
                <c:pt idx="2">
                  <c:v>2020</c:v>
                </c:pt>
                <c:pt idx="3">
                  <c:v>2021</c:v>
                </c:pt>
                <c:pt idx="4">
                  <c:v>2022</c:v>
                </c:pt>
                <c:pt idx="5">
                  <c:v>2023</c:v>
                </c:pt>
                <c:pt idx="6">
                  <c:v>2024</c:v>
                </c:pt>
              </c:strCache>
            </c:strRef>
          </c:cat>
          <c:val>
            <c:numRef>
              <c:f>Sheet1!$J$2:$J$8</c:f>
              <c:numCache>
                <c:formatCode>0.00%</c:formatCode>
                <c:ptCount val="7"/>
                <c:pt idx="0">
                  <c:v>0.26325442525058645</c:v>
                </c:pt>
                <c:pt idx="1">
                  <c:v>0.19685510254335667</c:v>
                </c:pt>
                <c:pt idx="2">
                  <c:v>0.26692581296909451</c:v>
                </c:pt>
                <c:pt idx="3">
                  <c:v>0.36447014660376403</c:v>
                </c:pt>
                <c:pt idx="4">
                  <c:v>0.28616342776305853</c:v>
                </c:pt>
                <c:pt idx="5">
                  <c:v>0.12427763623935872</c:v>
                </c:pt>
                <c:pt idx="6">
                  <c:v>5.4910871047032822E-2</c:v>
                </c:pt>
              </c:numCache>
            </c:numRef>
          </c:val>
          <c:extLst>
            <c:ext xmlns:c16="http://schemas.microsoft.com/office/drawing/2014/chart" uri="{C3380CC4-5D6E-409C-BE32-E72D297353CC}">
              <c16:uniqueId val="{00000008-51E9-4C7B-92CA-B2B721593C48}"/>
            </c:ext>
          </c:extLst>
        </c:ser>
        <c:dLbls>
          <c:showLegendKey val="0"/>
          <c:showVal val="0"/>
          <c:showCatName val="0"/>
          <c:showSerName val="0"/>
          <c:showPercent val="0"/>
          <c:showBubbleSize val="0"/>
        </c:dLbls>
        <c:gapWidth val="150"/>
        <c:overlap val="100"/>
        <c:axId val="767832384"/>
        <c:axId val="268602896"/>
      </c:barChart>
      <c:catAx>
        <c:axId val="7678323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68602896"/>
        <c:crosses val="autoZero"/>
        <c:auto val="1"/>
        <c:lblAlgn val="ctr"/>
        <c:lblOffset val="100"/>
        <c:noMultiLvlLbl val="0"/>
      </c:catAx>
      <c:valAx>
        <c:axId val="26860289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67832384"/>
        <c:crosses val="autoZero"/>
        <c:crossBetween val="between"/>
      </c:valAx>
      <c:spPr>
        <a:noFill/>
        <a:ln>
          <a:noFill/>
        </a:ln>
        <a:effectLst/>
      </c:spPr>
    </c:plotArea>
    <c:legend>
      <c:legendPos val="r"/>
      <c:layout>
        <c:manualLayout>
          <c:xMode val="edge"/>
          <c:yMode val="edge"/>
          <c:x val="0.88731644646206775"/>
          <c:y val="0.11883089055580998"/>
          <c:w val="9.8910599065680366E-2"/>
          <c:h val="0.81683591577456727"/>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altLang="en-US" sz="1600" b="0" i="0" u="none" strike="noStrike" kern="1200" spc="0" baseline="0">
                <a:solidFill>
                  <a:schemeClr val="bg1">
                    <a:lumMod val="65000"/>
                  </a:schemeClr>
                </a:solidFill>
                <a:latin typeface="+mn-lt"/>
                <a:ea typeface="+mn-ea"/>
                <a:cs typeface="+mn-cs"/>
              </a:defRPr>
            </a:pPr>
            <a:r>
              <a:rPr lang="zh-CN" altLang="en-US" sz="1600" b="0" i="0" u="none" strike="noStrike" kern="1200" spc="0" baseline="0">
                <a:solidFill>
                  <a:schemeClr val="bg1">
                    <a:lumMod val="65000"/>
                  </a:schemeClr>
                </a:solidFill>
                <a:latin typeface="+mn-lt"/>
                <a:ea typeface="+mn-ea"/>
                <a:cs typeface="+mn-cs"/>
              </a:rPr>
              <a:t>客车新能源渗透率</a:t>
            </a:r>
          </a:p>
        </c:rich>
      </c:tx>
      <c:overlay val="0"/>
      <c:spPr>
        <a:noFill/>
        <a:ln>
          <a:noFill/>
        </a:ln>
        <a:effectLst/>
      </c:spPr>
      <c:txPr>
        <a:bodyPr rot="0" spcFirstLastPara="1" vertOverflow="ellipsis" vert="horz" wrap="square" anchor="ctr" anchorCtr="1"/>
        <a:lstStyle/>
        <a:p>
          <a:pPr>
            <a:defRPr lang="zh-CN" altLang="en-US" sz="1600" b="0" i="0" u="none" strike="noStrike" kern="1200" spc="0" baseline="0">
              <a:solidFill>
                <a:schemeClr val="bg1">
                  <a:lumMod val="65000"/>
                </a:schemeClr>
              </a:solidFill>
              <a:latin typeface="+mn-lt"/>
              <a:ea typeface="+mn-ea"/>
              <a:cs typeface="+mn-cs"/>
            </a:defRPr>
          </a:pPr>
          <a:endParaRPr lang="zh-CN"/>
        </a:p>
      </c:txPr>
    </c:title>
    <c:autoTitleDeleted val="0"/>
    <c:plotArea>
      <c:layout>
        <c:manualLayout>
          <c:layoutTarget val="inner"/>
          <c:xMode val="edge"/>
          <c:yMode val="edge"/>
          <c:x val="0.15089036247571183"/>
          <c:y val="0.24717558961052505"/>
          <c:w val="0.69485922203039518"/>
          <c:h val="0.62278881676105646"/>
        </c:manualLayout>
      </c:layout>
      <c:lineChart>
        <c:grouping val="standard"/>
        <c:varyColors val="0"/>
        <c:ser>
          <c:idx val="0"/>
          <c:order val="0"/>
          <c:tx>
            <c:strRef>
              <c:f>Sheet1!$B$1</c:f>
              <c:strCache>
                <c:ptCount val="1"/>
                <c:pt idx="0">
                  <c:v>大客</c:v>
                </c:pt>
              </c:strCache>
            </c:strRef>
          </c:tx>
          <c:spPr>
            <a:ln w="28575" cap="rnd">
              <a:solidFill>
                <a:srgbClr val="316857"/>
              </a:solidFill>
              <a:round/>
            </a:ln>
            <a:effectLst/>
          </c:spPr>
          <c:marker>
            <c:symbol val="none"/>
          </c:marker>
          <c:cat>
            <c:numRef>
              <c:f>Sheet1!$A$2:$A$8</c:f>
              <c:numCache>
                <c:formatCode>General</c:formatCode>
                <c:ptCount val="7"/>
                <c:pt idx="0">
                  <c:v>2018</c:v>
                </c:pt>
                <c:pt idx="1">
                  <c:v>2019</c:v>
                </c:pt>
                <c:pt idx="2">
                  <c:v>2020</c:v>
                </c:pt>
                <c:pt idx="3">
                  <c:v>2021</c:v>
                </c:pt>
                <c:pt idx="4">
                  <c:v>2022</c:v>
                </c:pt>
                <c:pt idx="5">
                  <c:v>2023</c:v>
                </c:pt>
                <c:pt idx="6">
                  <c:v>2024</c:v>
                </c:pt>
              </c:numCache>
            </c:numRef>
          </c:cat>
          <c:val>
            <c:numRef>
              <c:f>Sheet1!$B$2:$B$8</c:f>
              <c:numCache>
                <c:formatCode>0.00%</c:formatCode>
                <c:ptCount val="7"/>
                <c:pt idx="0">
                  <c:v>0.76612165392674791</c:v>
                </c:pt>
                <c:pt idx="1">
                  <c:v>0.70503175898655124</c:v>
                </c:pt>
                <c:pt idx="2">
                  <c:v>0.75559060963162294</c:v>
                </c:pt>
                <c:pt idx="3">
                  <c:v>0.63632395234182415</c:v>
                </c:pt>
                <c:pt idx="4">
                  <c:v>0.80135928328699413</c:v>
                </c:pt>
                <c:pt idx="5">
                  <c:v>0.48790681475175107</c:v>
                </c:pt>
                <c:pt idx="6" formatCode="0.0%">
                  <c:v>0.35240588381949639</c:v>
                </c:pt>
              </c:numCache>
            </c:numRef>
          </c:val>
          <c:smooth val="0"/>
          <c:extLst>
            <c:ext xmlns:c16="http://schemas.microsoft.com/office/drawing/2014/chart" uri="{C3380CC4-5D6E-409C-BE32-E72D297353CC}">
              <c16:uniqueId val="{00000000-E041-4DD2-BBF7-F19EFC3E8AFD}"/>
            </c:ext>
          </c:extLst>
        </c:ser>
        <c:ser>
          <c:idx val="1"/>
          <c:order val="1"/>
          <c:tx>
            <c:strRef>
              <c:f>Sheet1!$C$1</c:f>
              <c:strCache>
                <c:ptCount val="1"/>
                <c:pt idx="0">
                  <c:v>中客</c:v>
                </c:pt>
              </c:strCache>
            </c:strRef>
          </c:tx>
          <c:spPr>
            <a:ln w="28575" cap="rnd">
              <a:solidFill>
                <a:schemeClr val="accent2"/>
              </a:solidFill>
              <a:round/>
            </a:ln>
            <a:effectLst/>
          </c:spPr>
          <c:marker>
            <c:symbol val="none"/>
          </c:marker>
          <c:cat>
            <c:numRef>
              <c:f>Sheet1!$A$2:$A$8</c:f>
              <c:numCache>
                <c:formatCode>General</c:formatCode>
                <c:ptCount val="7"/>
                <c:pt idx="0">
                  <c:v>2018</c:v>
                </c:pt>
                <c:pt idx="1">
                  <c:v>2019</c:v>
                </c:pt>
                <c:pt idx="2">
                  <c:v>2020</c:v>
                </c:pt>
                <c:pt idx="3">
                  <c:v>2021</c:v>
                </c:pt>
                <c:pt idx="4">
                  <c:v>2022</c:v>
                </c:pt>
                <c:pt idx="5">
                  <c:v>2023</c:v>
                </c:pt>
                <c:pt idx="6">
                  <c:v>2024</c:v>
                </c:pt>
              </c:numCache>
            </c:numRef>
          </c:cat>
          <c:val>
            <c:numRef>
              <c:f>Sheet1!$C$2:$C$8</c:f>
              <c:numCache>
                <c:formatCode>0.00%</c:formatCode>
                <c:ptCount val="7"/>
                <c:pt idx="0">
                  <c:v>0.55230463318731593</c:v>
                </c:pt>
                <c:pt idx="1">
                  <c:v>0.5509463882047303</c:v>
                </c:pt>
                <c:pt idx="2">
                  <c:v>0.57710257656781716</c:v>
                </c:pt>
                <c:pt idx="3">
                  <c:v>0.4871438309475119</c:v>
                </c:pt>
                <c:pt idx="4">
                  <c:v>0.65149374243035929</c:v>
                </c:pt>
                <c:pt idx="5">
                  <c:v>0.44954539192726273</c:v>
                </c:pt>
                <c:pt idx="6" formatCode="0.0%">
                  <c:v>0.35252043596730243</c:v>
                </c:pt>
              </c:numCache>
            </c:numRef>
          </c:val>
          <c:smooth val="0"/>
          <c:extLst>
            <c:ext xmlns:c16="http://schemas.microsoft.com/office/drawing/2014/chart" uri="{C3380CC4-5D6E-409C-BE32-E72D297353CC}">
              <c16:uniqueId val="{00000001-E041-4DD2-BBF7-F19EFC3E8AFD}"/>
            </c:ext>
          </c:extLst>
        </c:ser>
        <c:ser>
          <c:idx val="2"/>
          <c:order val="2"/>
          <c:tx>
            <c:strRef>
              <c:f>Sheet1!$D$1</c:f>
              <c:strCache>
                <c:ptCount val="1"/>
                <c:pt idx="0">
                  <c:v>轻客</c:v>
                </c:pt>
              </c:strCache>
            </c:strRef>
          </c:tx>
          <c:spPr>
            <a:ln w="28575" cap="rnd">
              <a:solidFill>
                <a:srgbClr val="ACD7CA"/>
              </a:solidFill>
              <a:round/>
            </a:ln>
            <a:effectLst/>
          </c:spPr>
          <c:marker>
            <c:symbol val="none"/>
          </c:marker>
          <c:cat>
            <c:numRef>
              <c:f>Sheet1!$A$2:$A$8</c:f>
              <c:numCache>
                <c:formatCode>General</c:formatCode>
                <c:ptCount val="7"/>
                <c:pt idx="0">
                  <c:v>2018</c:v>
                </c:pt>
                <c:pt idx="1">
                  <c:v>2019</c:v>
                </c:pt>
                <c:pt idx="2">
                  <c:v>2020</c:v>
                </c:pt>
                <c:pt idx="3">
                  <c:v>2021</c:v>
                </c:pt>
                <c:pt idx="4">
                  <c:v>2022</c:v>
                </c:pt>
                <c:pt idx="5">
                  <c:v>2023</c:v>
                </c:pt>
                <c:pt idx="6">
                  <c:v>2024</c:v>
                </c:pt>
              </c:numCache>
            </c:numRef>
          </c:cat>
          <c:val>
            <c:numRef>
              <c:f>Sheet1!$D$2:$D$8</c:f>
              <c:numCache>
                <c:formatCode>0.00%</c:formatCode>
                <c:ptCount val="7"/>
                <c:pt idx="0">
                  <c:v>9.3727571154592834E-2</c:v>
                </c:pt>
                <c:pt idx="1">
                  <c:v>7.3377638108976004E-2</c:v>
                </c:pt>
                <c:pt idx="2">
                  <c:v>7.8886857607150113E-2</c:v>
                </c:pt>
                <c:pt idx="3">
                  <c:v>0.11973255101895498</c:v>
                </c:pt>
                <c:pt idx="4">
                  <c:v>0.32942212414729627</c:v>
                </c:pt>
                <c:pt idx="5">
                  <c:v>0.4073455220330422</c:v>
                </c:pt>
                <c:pt idx="6" formatCode="0.0%">
                  <c:v>0.52208733360028914</c:v>
                </c:pt>
              </c:numCache>
            </c:numRef>
          </c:val>
          <c:smooth val="0"/>
          <c:extLst>
            <c:ext xmlns:c16="http://schemas.microsoft.com/office/drawing/2014/chart" uri="{C3380CC4-5D6E-409C-BE32-E72D297353CC}">
              <c16:uniqueId val="{00000002-E041-4DD2-BBF7-F19EFC3E8AFD}"/>
            </c:ext>
          </c:extLst>
        </c:ser>
        <c:ser>
          <c:idx val="3"/>
          <c:order val="3"/>
          <c:tx>
            <c:strRef>
              <c:f>Sheet1!$E$1</c:f>
              <c:strCache>
                <c:ptCount val="1"/>
                <c:pt idx="0">
                  <c:v>微客</c:v>
                </c:pt>
              </c:strCache>
            </c:strRef>
          </c:tx>
          <c:spPr>
            <a:ln w="28575" cap="rnd">
              <a:solidFill>
                <a:schemeClr val="bg1">
                  <a:lumMod val="75000"/>
                </a:schemeClr>
              </a:solidFill>
              <a:round/>
            </a:ln>
            <a:effectLst/>
          </c:spPr>
          <c:marker>
            <c:symbol val="none"/>
          </c:marker>
          <c:cat>
            <c:numRef>
              <c:f>Sheet1!$A$2:$A$8</c:f>
              <c:numCache>
                <c:formatCode>General</c:formatCode>
                <c:ptCount val="7"/>
                <c:pt idx="0">
                  <c:v>2018</c:v>
                </c:pt>
                <c:pt idx="1">
                  <c:v>2019</c:v>
                </c:pt>
                <c:pt idx="2">
                  <c:v>2020</c:v>
                </c:pt>
                <c:pt idx="3">
                  <c:v>2021</c:v>
                </c:pt>
                <c:pt idx="4">
                  <c:v>2022</c:v>
                </c:pt>
                <c:pt idx="5">
                  <c:v>2023</c:v>
                </c:pt>
                <c:pt idx="6">
                  <c:v>2024</c:v>
                </c:pt>
              </c:numCache>
            </c:numRef>
          </c:cat>
          <c:val>
            <c:numRef>
              <c:f>Sheet1!$E$2:$E$8</c:f>
              <c:numCache>
                <c:formatCode>0.00%</c:formatCode>
                <c:ptCount val="7"/>
                <c:pt idx="0">
                  <c:v>0.13364675085953232</c:v>
                </c:pt>
                <c:pt idx="1">
                  <c:v>7.0501142682923762E-2</c:v>
                </c:pt>
                <c:pt idx="2">
                  <c:v>9.1780051191428999E-2</c:v>
                </c:pt>
                <c:pt idx="3">
                  <c:v>0.1678083871495136</c:v>
                </c:pt>
                <c:pt idx="4">
                  <c:v>0.26851245131262569</c:v>
                </c:pt>
                <c:pt idx="5">
                  <c:v>0.15325884024855799</c:v>
                </c:pt>
                <c:pt idx="6" formatCode="0.0%">
                  <c:v>0.11500259560477591</c:v>
                </c:pt>
              </c:numCache>
            </c:numRef>
          </c:val>
          <c:smooth val="0"/>
          <c:extLst>
            <c:ext xmlns:c16="http://schemas.microsoft.com/office/drawing/2014/chart" uri="{C3380CC4-5D6E-409C-BE32-E72D297353CC}">
              <c16:uniqueId val="{00000003-E041-4DD2-BBF7-F19EFC3E8AFD}"/>
            </c:ext>
          </c:extLst>
        </c:ser>
        <c:dLbls>
          <c:showLegendKey val="0"/>
          <c:showVal val="0"/>
          <c:showCatName val="0"/>
          <c:showSerName val="0"/>
          <c:showPercent val="0"/>
          <c:showBubbleSize val="0"/>
        </c:dLbls>
        <c:smooth val="0"/>
        <c:axId val="621112176"/>
        <c:axId val="625205904"/>
      </c:lineChart>
      <c:catAx>
        <c:axId val="6211121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25205904"/>
        <c:crosses val="autoZero"/>
        <c:auto val="1"/>
        <c:lblAlgn val="ctr"/>
        <c:lblOffset val="100"/>
        <c:noMultiLvlLbl val="0"/>
      </c:catAx>
      <c:valAx>
        <c:axId val="625205904"/>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2111217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zh-CN" altLang="en-US" sz="1600" b="0" i="0" u="none" strike="noStrike" kern="1200" spc="0" baseline="0">
                <a:solidFill>
                  <a:schemeClr val="bg1">
                    <a:lumMod val="65000"/>
                  </a:schemeClr>
                </a:solidFill>
                <a:latin typeface="+mn-lt"/>
                <a:ea typeface="+mn-ea"/>
                <a:cs typeface="+mn-cs"/>
              </a:defRPr>
            </a:pPr>
            <a:r>
              <a:rPr lang="zh-CN" altLang="en-US" sz="1600" b="0" i="0" u="none" strike="noStrike" kern="1200" spc="0" baseline="0">
                <a:solidFill>
                  <a:schemeClr val="bg1">
                    <a:lumMod val="65000"/>
                  </a:schemeClr>
                </a:solidFill>
                <a:latin typeface="+mn-lt"/>
                <a:ea typeface="+mn-ea"/>
                <a:cs typeface="+mn-cs"/>
              </a:rPr>
              <a:t>卡车新能源渗透率</a:t>
            </a:r>
          </a:p>
        </c:rich>
      </c:tx>
      <c:overlay val="0"/>
      <c:spPr>
        <a:noFill/>
        <a:ln>
          <a:noFill/>
        </a:ln>
        <a:effectLst/>
      </c:spPr>
      <c:txPr>
        <a:bodyPr rot="0" spcFirstLastPara="1" vertOverflow="ellipsis" vert="horz" wrap="square" anchor="ctr" anchorCtr="1"/>
        <a:lstStyle/>
        <a:p>
          <a:pPr algn="ctr" rtl="0">
            <a:defRPr lang="zh-CN" altLang="en-US" sz="1600" b="0" i="0" u="none" strike="noStrike" kern="1200" spc="0" baseline="0">
              <a:solidFill>
                <a:schemeClr val="bg1">
                  <a:lumMod val="6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重卡</c:v>
                </c:pt>
              </c:strCache>
            </c:strRef>
          </c:tx>
          <c:spPr>
            <a:ln w="28575" cap="rnd">
              <a:solidFill>
                <a:srgbClr val="316857"/>
              </a:solidFill>
              <a:round/>
            </a:ln>
            <a:effectLst/>
          </c:spPr>
          <c:marker>
            <c:symbol val="none"/>
          </c:marker>
          <c:cat>
            <c:numRef>
              <c:f>Sheet1!$A$2:$A$8</c:f>
              <c:numCache>
                <c:formatCode>General</c:formatCode>
                <c:ptCount val="7"/>
                <c:pt idx="0">
                  <c:v>2018</c:v>
                </c:pt>
                <c:pt idx="1">
                  <c:v>2019</c:v>
                </c:pt>
                <c:pt idx="2">
                  <c:v>2020</c:v>
                </c:pt>
                <c:pt idx="3">
                  <c:v>2021</c:v>
                </c:pt>
                <c:pt idx="4">
                  <c:v>2022</c:v>
                </c:pt>
                <c:pt idx="5">
                  <c:v>2023</c:v>
                </c:pt>
                <c:pt idx="6">
                  <c:v>2024</c:v>
                </c:pt>
              </c:numCache>
            </c:numRef>
          </c:cat>
          <c:val>
            <c:numRef>
              <c:f>Sheet1!$B$2:$B$8</c:f>
              <c:numCache>
                <c:formatCode>0.00%</c:formatCode>
                <c:ptCount val="7"/>
                <c:pt idx="0">
                  <c:v>6.3012455015044465E-4</c:v>
                </c:pt>
                <c:pt idx="1">
                  <c:v>4.3242406788112208E-3</c:v>
                </c:pt>
                <c:pt idx="2">
                  <c:v>1.6594376223119972E-3</c:v>
                </c:pt>
                <c:pt idx="3">
                  <c:v>7.3840834809890468E-3</c:v>
                </c:pt>
                <c:pt idx="4">
                  <c:v>5.232970869245674E-2</c:v>
                </c:pt>
                <c:pt idx="5">
                  <c:v>5.5708506252845728E-2</c:v>
                </c:pt>
                <c:pt idx="6" formatCode="0.0%">
                  <c:v>9.2110687073653982E-2</c:v>
                </c:pt>
              </c:numCache>
            </c:numRef>
          </c:val>
          <c:smooth val="0"/>
          <c:extLst>
            <c:ext xmlns:c16="http://schemas.microsoft.com/office/drawing/2014/chart" uri="{C3380CC4-5D6E-409C-BE32-E72D297353CC}">
              <c16:uniqueId val="{00000000-2BF1-40CD-8C5F-39A139AF19C7}"/>
            </c:ext>
          </c:extLst>
        </c:ser>
        <c:ser>
          <c:idx val="1"/>
          <c:order val="1"/>
          <c:tx>
            <c:strRef>
              <c:f>Sheet1!$C$1</c:f>
              <c:strCache>
                <c:ptCount val="1"/>
                <c:pt idx="0">
                  <c:v>中卡</c:v>
                </c:pt>
              </c:strCache>
            </c:strRef>
          </c:tx>
          <c:spPr>
            <a:ln w="28575" cap="rnd">
              <a:solidFill>
                <a:schemeClr val="accent2"/>
              </a:solidFill>
              <a:round/>
            </a:ln>
            <a:effectLst/>
          </c:spPr>
          <c:marker>
            <c:symbol val="none"/>
          </c:marker>
          <c:cat>
            <c:numRef>
              <c:f>Sheet1!$A$2:$A$8</c:f>
              <c:numCache>
                <c:formatCode>General</c:formatCode>
                <c:ptCount val="7"/>
                <c:pt idx="0">
                  <c:v>2018</c:v>
                </c:pt>
                <c:pt idx="1">
                  <c:v>2019</c:v>
                </c:pt>
                <c:pt idx="2">
                  <c:v>2020</c:v>
                </c:pt>
                <c:pt idx="3">
                  <c:v>2021</c:v>
                </c:pt>
                <c:pt idx="4">
                  <c:v>2022</c:v>
                </c:pt>
                <c:pt idx="5">
                  <c:v>2023</c:v>
                </c:pt>
                <c:pt idx="6">
                  <c:v>2024</c:v>
                </c:pt>
              </c:numCache>
            </c:numRef>
          </c:cat>
          <c:val>
            <c:numRef>
              <c:f>Sheet1!$C$2:$C$8</c:f>
              <c:numCache>
                <c:formatCode>0.00%</c:formatCode>
                <c:ptCount val="7"/>
                <c:pt idx="0">
                  <c:v>1.5065119478156686E-2</c:v>
                </c:pt>
                <c:pt idx="1">
                  <c:v>2.9214808299684165E-2</c:v>
                </c:pt>
                <c:pt idx="2">
                  <c:v>1.5737801006203291E-2</c:v>
                </c:pt>
                <c:pt idx="3">
                  <c:v>1.3222904469513066E-2</c:v>
                </c:pt>
                <c:pt idx="4">
                  <c:v>2.9612832227298495E-2</c:v>
                </c:pt>
                <c:pt idx="5">
                  <c:v>3.4216297717771231E-2</c:v>
                </c:pt>
                <c:pt idx="6" formatCode="0.0%">
                  <c:v>3.8059623248173906E-2</c:v>
                </c:pt>
              </c:numCache>
            </c:numRef>
          </c:val>
          <c:smooth val="0"/>
          <c:extLst>
            <c:ext xmlns:c16="http://schemas.microsoft.com/office/drawing/2014/chart" uri="{C3380CC4-5D6E-409C-BE32-E72D297353CC}">
              <c16:uniqueId val="{00000001-2BF1-40CD-8C5F-39A139AF19C7}"/>
            </c:ext>
          </c:extLst>
        </c:ser>
        <c:ser>
          <c:idx val="2"/>
          <c:order val="2"/>
          <c:tx>
            <c:strRef>
              <c:f>Sheet1!$D$1</c:f>
              <c:strCache>
                <c:ptCount val="1"/>
                <c:pt idx="0">
                  <c:v>轻卡</c:v>
                </c:pt>
              </c:strCache>
            </c:strRef>
          </c:tx>
          <c:spPr>
            <a:ln w="28575" cap="rnd">
              <a:solidFill>
                <a:schemeClr val="accent3">
                  <a:lumMod val="40000"/>
                  <a:lumOff val="60000"/>
                </a:schemeClr>
              </a:solidFill>
              <a:round/>
            </a:ln>
            <a:effectLst/>
          </c:spPr>
          <c:marker>
            <c:symbol val="none"/>
          </c:marker>
          <c:cat>
            <c:numRef>
              <c:f>Sheet1!$A$2:$A$8</c:f>
              <c:numCache>
                <c:formatCode>General</c:formatCode>
                <c:ptCount val="7"/>
                <c:pt idx="0">
                  <c:v>2018</c:v>
                </c:pt>
                <c:pt idx="1">
                  <c:v>2019</c:v>
                </c:pt>
                <c:pt idx="2">
                  <c:v>2020</c:v>
                </c:pt>
                <c:pt idx="3">
                  <c:v>2021</c:v>
                </c:pt>
                <c:pt idx="4">
                  <c:v>2022</c:v>
                </c:pt>
                <c:pt idx="5">
                  <c:v>2023</c:v>
                </c:pt>
                <c:pt idx="6">
                  <c:v>2024</c:v>
                </c:pt>
              </c:numCache>
            </c:numRef>
          </c:cat>
          <c:val>
            <c:numRef>
              <c:f>Sheet1!$D$2:$D$8</c:f>
              <c:numCache>
                <c:formatCode>0.00%</c:formatCode>
                <c:ptCount val="7"/>
                <c:pt idx="0">
                  <c:v>3.7598202207647952E-2</c:v>
                </c:pt>
                <c:pt idx="1">
                  <c:v>1.4339692765113975E-2</c:v>
                </c:pt>
                <c:pt idx="2">
                  <c:v>1.0071764701340715E-2</c:v>
                </c:pt>
                <c:pt idx="3">
                  <c:v>2.3259856239547055E-2</c:v>
                </c:pt>
                <c:pt idx="4">
                  <c:v>7.0935325025914583E-2</c:v>
                </c:pt>
                <c:pt idx="5">
                  <c:v>8.7816813289797235E-2</c:v>
                </c:pt>
                <c:pt idx="6" formatCode="0.0%">
                  <c:v>0.12753452924254063</c:v>
                </c:pt>
              </c:numCache>
            </c:numRef>
          </c:val>
          <c:smooth val="0"/>
          <c:extLst>
            <c:ext xmlns:c16="http://schemas.microsoft.com/office/drawing/2014/chart" uri="{C3380CC4-5D6E-409C-BE32-E72D297353CC}">
              <c16:uniqueId val="{00000002-2BF1-40CD-8C5F-39A139AF19C7}"/>
            </c:ext>
          </c:extLst>
        </c:ser>
        <c:ser>
          <c:idx val="3"/>
          <c:order val="3"/>
          <c:tx>
            <c:strRef>
              <c:f>Sheet1!$E$1</c:f>
              <c:strCache>
                <c:ptCount val="1"/>
                <c:pt idx="0">
                  <c:v>微卡</c:v>
                </c:pt>
              </c:strCache>
            </c:strRef>
          </c:tx>
          <c:spPr>
            <a:ln w="28575" cap="rnd">
              <a:solidFill>
                <a:schemeClr val="accent6"/>
              </a:solidFill>
              <a:round/>
            </a:ln>
            <a:effectLst/>
          </c:spPr>
          <c:marker>
            <c:symbol val="none"/>
          </c:marker>
          <c:cat>
            <c:numRef>
              <c:f>Sheet1!$A$2:$A$8</c:f>
              <c:numCache>
                <c:formatCode>General</c:formatCode>
                <c:ptCount val="7"/>
                <c:pt idx="0">
                  <c:v>2018</c:v>
                </c:pt>
                <c:pt idx="1">
                  <c:v>2019</c:v>
                </c:pt>
                <c:pt idx="2">
                  <c:v>2020</c:v>
                </c:pt>
                <c:pt idx="3">
                  <c:v>2021</c:v>
                </c:pt>
                <c:pt idx="4">
                  <c:v>2022</c:v>
                </c:pt>
                <c:pt idx="5">
                  <c:v>2023</c:v>
                </c:pt>
                <c:pt idx="6">
                  <c:v>2024</c:v>
                </c:pt>
              </c:numCache>
            </c:numRef>
          </c:cat>
          <c:val>
            <c:numRef>
              <c:f>Sheet1!$E$2:$E$8</c:f>
              <c:numCache>
                <c:formatCode>0.00%</c:formatCode>
                <c:ptCount val="7"/>
                <c:pt idx="0">
                  <c:v>1.0362598571129989E-2</c:v>
                </c:pt>
                <c:pt idx="1">
                  <c:v>4.2469872311238369E-3</c:v>
                </c:pt>
                <c:pt idx="2">
                  <c:v>3.8018309602981023E-3</c:v>
                </c:pt>
                <c:pt idx="3">
                  <c:v>1.2784951607356336E-2</c:v>
                </c:pt>
                <c:pt idx="4">
                  <c:v>3.649371668917456E-2</c:v>
                </c:pt>
                <c:pt idx="5">
                  <c:v>5.9610792934708348E-2</c:v>
                </c:pt>
                <c:pt idx="6" formatCode="0.0%">
                  <c:v>8.9818650251853219E-2</c:v>
                </c:pt>
              </c:numCache>
            </c:numRef>
          </c:val>
          <c:smooth val="0"/>
          <c:extLst>
            <c:ext xmlns:c16="http://schemas.microsoft.com/office/drawing/2014/chart" uri="{C3380CC4-5D6E-409C-BE32-E72D297353CC}">
              <c16:uniqueId val="{00000003-2BF1-40CD-8C5F-39A139AF19C7}"/>
            </c:ext>
          </c:extLst>
        </c:ser>
        <c:ser>
          <c:idx val="4"/>
          <c:order val="4"/>
          <c:tx>
            <c:strRef>
              <c:f>Sheet1!$F$1</c:f>
              <c:strCache>
                <c:ptCount val="1"/>
                <c:pt idx="0">
                  <c:v>皮卡</c:v>
                </c:pt>
              </c:strCache>
            </c:strRef>
          </c:tx>
          <c:spPr>
            <a:ln w="28575" cap="rnd">
              <a:solidFill>
                <a:schemeClr val="bg1">
                  <a:lumMod val="75000"/>
                </a:schemeClr>
              </a:solidFill>
              <a:round/>
            </a:ln>
            <a:effectLst/>
          </c:spPr>
          <c:marker>
            <c:symbol val="none"/>
          </c:marker>
          <c:cat>
            <c:numRef>
              <c:f>Sheet1!$A$2:$A$8</c:f>
              <c:numCache>
                <c:formatCode>General</c:formatCode>
                <c:ptCount val="7"/>
                <c:pt idx="0">
                  <c:v>2018</c:v>
                </c:pt>
                <c:pt idx="1">
                  <c:v>2019</c:v>
                </c:pt>
                <c:pt idx="2">
                  <c:v>2020</c:v>
                </c:pt>
                <c:pt idx="3">
                  <c:v>2021</c:v>
                </c:pt>
                <c:pt idx="4">
                  <c:v>2022</c:v>
                </c:pt>
                <c:pt idx="5">
                  <c:v>2023</c:v>
                </c:pt>
                <c:pt idx="6">
                  <c:v>2024</c:v>
                </c:pt>
              </c:numCache>
            </c:numRef>
          </c:cat>
          <c:val>
            <c:numRef>
              <c:f>Sheet1!$F$2:$F$8</c:f>
              <c:numCache>
                <c:formatCode>0.00%</c:formatCode>
                <c:ptCount val="7"/>
                <c:pt idx="0">
                  <c:v>2.5107212059990777E-3</c:v>
                </c:pt>
                <c:pt idx="1">
                  <c:v>2.249376239524023E-3</c:v>
                </c:pt>
                <c:pt idx="2">
                  <c:v>2.3103692258819113E-3</c:v>
                </c:pt>
                <c:pt idx="3">
                  <c:v>6.3831566428498429E-3</c:v>
                </c:pt>
                <c:pt idx="4">
                  <c:v>8.6076055260767715E-3</c:v>
                </c:pt>
                <c:pt idx="5">
                  <c:v>2.2802627739807783E-2</c:v>
                </c:pt>
                <c:pt idx="6" formatCode="0.0%">
                  <c:v>3.3564032550217629E-2</c:v>
                </c:pt>
              </c:numCache>
            </c:numRef>
          </c:val>
          <c:smooth val="0"/>
          <c:extLst>
            <c:ext xmlns:c16="http://schemas.microsoft.com/office/drawing/2014/chart" uri="{C3380CC4-5D6E-409C-BE32-E72D297353CC}">
              <c16:uniqueId val="{00000004-2BF1-40CD-8C5F-39A139AF19C7}"/>
            </c:ext>
          </c:extLst>
        </c:ser>
        <c:dLbls>
          <c:showLegendKey val="0"/>
          <c:showVal val="0"/>
          <c:showCatName val="0"/>
          <c:showSerName val="0"/>
          <c:showPercent val="0"/>
          <c:showBubbleSize val="0"/>
        </c:dLbls>
        <c:smooth val="0"/>
        <c:axId val="621112176"/>
        <c:axId val="625205904"/>
      </c:lineChart>
      <c:catAx>
        <c:axId val="6211121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25205904"/>
        <c:crosses val="autoZero"/>
        <c:auto val="1"/>
        <c:lblAlgn val="ctr"/>
        <c:lblOffset val="100"/>
        <c:noMultiLvlLbl val="0"/>
      </c:catAx>
      <c:valAx>
        <c:axId val="625205904"/>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2111217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ADE9473-19A2-4C59-BCC8-6F14C640FAD7}"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zh-CN" altLang="en-US"/>
        </a:p>
      </dgm:t>
    </dgm:pt>
    <dgm:pt modelId="{2A25CF5D-CA5E-49AB-A15F-A6986825CFCD}">
      <dgm:prSet phldrT="[文本]" custT="1"/>
      <dgm:spPr>
        <a:solidFill>
          <a:srgbClr val="ACD7CA"/>
        </a:solidFill>
      </dgm:spPr>
      <dgm:t>
        <a:bodyPr/>
        <a:lstStyle/>
        <a:p>
          <a:r>
            <a:rPr lang="zh-CN" altLang="en-US" sz="1200" b="1" dirty="0">
              <a:solidFill>
                <a:schemeClr val="tx1"/>
              </a:solidFill>
            </a:rPr>
            <a:t>车</a:t>
          </a:r>
        </a:p>
      </dgm:t>
    </dgm:pt>
    <dgm:pt modelId="{26BB1F55-038C-4F76-BC1F-DD7E6193F166}" type="parTrans" cxnId="{C6754E2C-60A1-429C-AFA9-BDED0E9AE289}">
      <dgm:prSet/>
      <dgm:spPr/>
      <dgm:t>
        <a:bodyPr/>
        <a:lstStyle/>
        <a:p>
          <a:endParaRPr lang="zh-CN" altLang="en-US" sz="1100">
            <a:solidFill>
              <a:schemeClr val="tx1"/>
            </a:solidFill>
          </a:endParaRPr>
        </a:p>
      </dgm:t>
    </dgm:pt>
    <dgm:pt modelId="{C544A773-040B-4024-B4C5-7367989E8D51}" type="sibTrans" cxnId="{C6754E2C-60A1-429C-AFA9-BDED0E9AE289}">
      <dgm:prSet/>
      <dgm:spPr>
        <a:solidFill>
          <a:srgbClr val="ACD7CA"/>
        </a:solidFill>
        <a:ln w="28575">
          <a:solidFill>
            <a:srgbClr val="ACD7CA"/>
          </a:solidFill>
        </a:ln>
      </dgm:spPr>
      <dgm:t>
        <a:bodyPr/>
        <a:lstStyle/>
        <a:p>
          <a:endParaRPr lang="zh-CN" altLang="en-US" sz="1100">
            <a:solidFill>
              <a:schemeClr val="tx1"/>
            </a:solidFill>
          </a:endParaRPr>
        </a:p>
      </dgm:t>
    </dgm:pt>
    <dgm:pt modelId="{BA56B87E-522A-4EAA-A0DE-F09383AB27B1}">
      <dgm:prSet phldrT="[文本]" custT="1"/>
      <dgm:spPr>
        <a:solidFill>
          <a:srgbClr val="ACD7CA"/>
        </a:solidFill>
      </dgm:spPr>
      <dgm:t>
        <a:bodyPr/>
        <a:lstStyle/>
        <a:p>
          <a:r>
            <a:rPr lang="zh-CN" altLang="en-US" sz="1200" b="1" dirty="0">
              <a:solidFill>
                <a:schemeClr val="tx1"/>
              </a:solidFill>
            </a:rPr>
            <a:t>桩</a:t>
          </a:r>
        </a:p>
      </dgm:t>
    </dgm:pt>
    <dgm:pt modelId="{CC2E9A24-C81D-400D-A440-FAE4B9243EE2}" type="parTrans" cxnId="{A060DD14-B022-4738-90CE-35B10DF72179}">
      <dgm:prSet/>
      <dgm:spPr/>
      <dgm:t>
        <a:bodyPr/>
        <a:lstStyle/>
        <a:p>
          <a:endParaRPr lang="zh-CN" altLang="en-US" sz="1100">
            <a:solidFill>
              <a:schemeClr val="tx1"/>
            </a:solidFill>
          </a:endParaRPr>
        </a:p>
      </dgm:t>
    </dgm:pt>
    <dgm:pt modelId="{A16DE4D8-EAC1-4203-8857-A20CB8FC55E5}" type="sibTrans" cxnId="{A060DD14-B022-4738-90CE-35B10DF72179}">
      <dgm:prSet/>
      <dgm:spPr>
        <a:ln w="28575">
          <a:solidFill>
            <a:srgbClr val="ACD7CA"/>
          </a:solidFill>
        </a:ln>
      </dgm:spPr>
      <dgm:t>
        <a:bodyPr/>
        <a:lstStyle/>
        <a:p>
          <a:endParaRPr lang="zh-CN" altLang="en-US" sz="1100">
            <a:solidFill>
              <a:schemeClr val="tx1"/>
            </a:solidFill>
          </a:endParaRPr>
        </a:p>
      </dgm:t>
    </dgm:pt>
    <dgm:pt modelId="{C2652A05-527A-42EE-BEDF-4667D71A33A7}">
      <dgm:prSet phldrT="[文本]" custT="1"/>
      <dgm:spPr>
        <a:solidFill>
          <a:srgbClr val="ACD7CA"/>
        </a:solidFill>
      </dgm:spPr>
      <dgm:t>
        <a:bodyPr/>
        <a:lstStyle/>
        <a:p>
          <a:r>
            <a:rPr lang="zh-CN" altLang="en-US" sz="1200" b="1" dirty="0">
              <a:solidFill>
                <a:schemeClr val="tx1"/>
              </a:solidFill>
            </a:rPr>
            <a:t>光</a:t>
          </a:r>
        </a:p>
      </dgm:t>
    </dgm:pt>
    <dgm:pt modelId="{F6D90C8D-93BB-4BC0-82D5-1CF16608D4CF}" type="parTrans" cxnId="{94F5700F-6C28-4C1B-999B-2D91019BDFC3}">
      <dgm:prSet/>
      <dgm:spPr/>
      <dgm:t>
        <a:bodyPr/>
        <a:lstStyle/>
        <a:p>
          <a:endParaRPr lang="zh-CN" altLang="en-US" sz="1100">
            <a:solidFill>
              <a:schemeClr val="tx1"/>
            </a:solidFill>
          </a:endParaRPr>
        </a:p>
      </dgm:t>
    </dgm:pt>
    <dgm:pt modelId="{236B7570-1448-4C4F-9684-0BD8FCB4AA96}" type="sibTrans" cxnId="{94F5700F-6C28-4C1B-999B-2D91019BDFC3}">
      <dgm:prSet/>
      <dgm:spPr>
        <a:ln w="28575">
          <a:solidFill>
            <a:srgbClr val="ACD7CA"/>
          </a:solidFill>
        </a:ln>
      </dgm:spPr>
      <dgm:t>
        <a:bodyPr/>
        <a:lstStyle/>
        <a:p>
          <a:endParaRPr lang="zh-CN" altLang="en-US" sz="1100">
            <a:solidFill>
              <a:schemeClr val="tx1"/>
            </a:solidFill>
          </a:endParaRPr>
        </a:p>
      </dgm:t>
    </dgm:pt>
    <dgm:pt modelId="{755D1F31-B23A-4F02-9693-52C9DEDCE22F}">
      <dgm:prSet phldrT="[文本]" custT="1"/>
      <dgm:spPr>
        <a:solidFill>
          <a:srgbClr val="ACD7CA"/>
        </a:solidFill>
      </dgm:spPr>
      <dgm:t>
        <a:bodyPr/>
        <a:lstStyle/>
        <a:p>
          <a:r>
            <a:rPr lang="zh-CN" altLang="en-US" sz="1200" b="1" dirty="0">
              <a:solidFill>
                <a:schemeClr val="tx1"/>
              </a:solidFill>
            </a:rPr>
            <a:t>储</a:t>
          </a:r>
        </a:p>
      </dgm:t>
    </dgm:pt>
    <dgm:pt modelId="{72965453-BDC9-4F3A-852E-7C17ED73F4D2}" type="parTrans" cxnId="{DD7E8B1B-A1F6-4724-BB1C-2EBCEECAE0B2}">
      <dgm:prSet/>
      <dgm:spPr/>
      <dgm:t>
        <a:bodyPr/>
        <a:lstStyle/>
        <a:p>
          <a:endParaRPr lang="zh-CN" altLang="en-US" sz="1100">
            <a:solidFill>
              <a:schemeClr val="tx1"/>
            </a:solidFill>
          </a:endParaRPr>
        </a:p>
      </dgm:t>
    </dgm:pt>
    <dgm:pt modelId="{F2A7B0DC-8B85-4611-8A38-2D9911989A80}" type="sibTrans" cxnId="{DD7E8B1B-A1F6-4724-BB1C-2EBCEECAE0B2}">
      <dgm:prSet/>
      <dgm:spPr>
        <a:ln w="28575">
          <a:solidFill>
            <a:srgbClr val="ACD7CA"/>
          </a:solidFill>
        </a:ln>
      </dgm:spPr>
      <dgm:t>
        <a:bodyPr/>
        <a:lstStyle/>
        <a:p>
          <a:endParaRPr lang="zh-CN" altLang="en-US" sz="1100">
            <a:solidFill>
              <a:schemeClr val="tx1"/>
            </a:solidFill>
          </a:endParaRPr>
        </a:p>
      </dgm:t>
    </dgm:pt>
    <dgm:pt modelId="{C0C37B9F-7E79-4750-B15D-312C7AA9840D}">
      <dgm:prSet phldrT="[文本]" custT="1"/>
      <dgm:spPr>
        <a:solidFill>
          <a:srgbClr val="ACD7CA"/>
        </a:solidFill>
      </dgm:spPr>
      <dgm:t>
        <a:bodyPr/>
        <a:lstStyle/>
        <a:p>
          <a:r>
            <a:rPr lang="zh-CN" altLang="en-US" sz="1200" b="1" dirty="0">
              <a:solidFill>
                <a:schemeClr val="tx1"/>
              </a:solidFill>
            </a:rPr>
            <a:t>荷</a:t>
          </a:r>
        </a:p>
      </dgm:t>
    </dgm:pt>
    <dgm:pt modelId="{A524AD54-9AEA-448F-B9A4-112359841CC1}" type="parTrans" cxnId="{8FD3111F-B452-4962-BA7A-D9CB725E592F}">
      <dgm:prSet/>
      <dgm:spPr/>
      <dgm:t>
        <a:bodyPr/>
        <a:lstStyle/>
        <a:p>
          <a:endParaRPr lang="zh-CN" altLang="en-US" sz="1100">
            <a:solidFill>
              <a:schemeClr val="tx1"/>
            </a:solidFill>
          </a:endParaRPr>
        </a:p>
      </dgm:t>
    </dgm:pt>
    <dgm:pt modelId="{E9EF9F74-9BD1-4D1F-9A63-274369926C9C}" type="sibTrans" cxnId="{8FD3111F-B452-4962-BA7A-D9CB725E592F}">
      <dgm:prSet/>
      <dgm:spPr>
        <a:ln w="28575">
          <a:solidFill>
            <a:srgbClr val="ACD7CA"/>
          </a:solidFill>
        </a:ln>
      </dgm:spPr>
      <dgm:t>
        <a:bodyPr/>
        <a:lstStyle/>
        <a:p>
          <a:endParaRPr lang="zh-CN" altLang="en-US" sz="1100">
            <a:solidFill>
              <a:schemeClr val="tx1"/>
            </a:solidFill>
          </a:endParaRPr>
        </a:p>
      </dgm:t>
    </dgm:pt>
    <dgm:pt modelId="{DA9F027D-6B55-49B5-A3CD-A28562584912}">
      <dgm:prSet phldrT="[文本]" custT="1"/>
      <dgm:spPr>
        <a:solidFill>
          <a:srgbClr val="ACD7CA"/>
        </a:solidFill>
      </dgm:spPr>
      <dgm:t>
        <a:bodyPr/>
        <a:lstStyle/>
        <a:p>
          <a:r>
            <a:rPr lang="zh-CN" altLang="en-US" sz="1200" b="1" dirty="0">
              <a:solidFill>
                <a:schemeClr val="tx1"/>
              </a:solidFill>
            </a:rPr>
            <a:t>智</a:t>
          </a:r>
        </a:p>
      </dgm:t>
    </dgm:pt>
    <dgm:pt modelId="{F5B1C86E-85E2-48FD-8B9F-3B1CC32009F1}" type="parTrans" cxnId="{E15F48FB-5D2A-4623-B6F9-6D2745FEA3B0}">
      <dgm:prSet/>
      <dgm:spPr/>
      <dgm:t>
        <a:bodyPr/>
        <a:lstStyle/>
        <a:p>
          <a:endParaRPr lang="zh-CN" altLang="en-US"/>
        </a:p>
      </dgm:t>
    </dgm:pt>
    <dgm:pt modelId="{EBAA10F6-6020-4179-93D2-54F2B782C0E2}" type="sibTrans" cxnId="{E15F48FB-5D2A-4623-B6F9-6D2745FEA3B0}">
      <dgm:prSet/>
      <dgm:spPr>
        <a:ln w="28575">
          <a:solidFill>
            <a:srgbClr val="ACD7CA"/>
          </a:solidFill>
        </a:ln>
      </dgm:spPr>
      <dgm:t>
        <a:bodyPr/>
        <a:lstStyle/>
        <a:p>
          <a:endParaRPr lang="zh-CN" altLang="en-US"/>
        </a:p>
      </dgm:t>
    </dgm:pt>
    <dgm:pt modelId="{EB11CE2B-F6E7-44B1-A9BD-92A2FE392AF3}" type="pres">
      <dgm:prSet presAssocID="{CADE9473-19A2-4C59-BCC8-6F14C640FAD7}" presName="cycle" presStyleCnt="0">
        <dgm:presLayoutVars>
          <dgm:dir/>
          <dgm:resizeHandles val="exact"/>
        </dgm:presLayoutVars>
      </dgm:prSet>
      <dgm:spPr/>
    </dgm:pt>
    <dgm:pt modelId="{7079E410-2E4C-4690-A64E-7833236FF387}" type="pres">
      <dgm:prSet presAssocID="{2A25CF5D-CA5E-49AB-A15F-A6986825CFCD}" presName="node" presStyleLbl="node1" presStyleIdx="0" presStyleCnt="6">
        <dgm:presLayoutVars>
          <dgm:bulletEnabled val="1"/>
        </dgm:presLayoutVars>
      </dgm:prSet>
      <dgm:spPr/>
    </dgm:pt>
    <dgm:pt modelId="{0F9C2363-4E7C-4F04-97E1-36CD2AFADB8B}" type="pres">
      <dgm:prSet presAssocID="{2A25CF5D-CA5E-49AB-A15F-A6986825CFCD}" presName="spNode" presStyleCnt="0"/>
      <dgm:spPr/>
    </dgm:pt>
    <dgm:pt modelId="{90394CEB-B324-4626-B8A0-A2BB79F95703}" type="pres">
      <dgm:prSet presAssocID="{C544A773-040B-4024-B4C5-7367989E8D51}" presName="sibTrans" presStyleLbl="sibTrans1D1" presStyleIdx="0" presStyleCnt="6"/>
      <dgm:spPr/>
    </dgm:pt>
    <dgm:pt modelId="{DA812308-387F-4463-9F58-C46B1CA5AC53}" type="pres">
      <dgm:prSet presAssocID="{BA56B87E-522A-4EAA-A0DE-F09383AB27B1}" presName="node" presStyleLbl="node1" presStyleIdx="1" presStyleCnt="6">
        <dgm:presLayoutVars>
          <dgm:bulletEnabled val="1"/>
        </dgm:presLayoutVars>
      </dgm:prSet>
      <dgm:spPr/>
    </dgm:pt>
    <dgm:pt modelId="{BF4C7D06-B6F9-4ECE-BE6E-50DBC0E90B35}" type="pres">
      <dgm:prSet presAssocID="{BA56B87E-522A-4EAA-A0DE-F09383AB27B1}" presName="spNode" presStyleCnt="0"/>
      <dgm:spPr/>
    </dgm:pt>
    <dgm:pt modelId="{E9E5BCA8-0A1C-4F67-B68B-910380089E8B}" type="pres">
      <dgm:prSet presAssocID="{A16DE4D8-EAC1-4203-8857-A20CB8FC55E5}" presName="sibTrans" presStyleLbl="sibTrans1D1" presStyleIdx="1" presStyleCnt="6"/>
      <dgm:spPr/>
    </dgm:pt>
    <dgm:pt modelId="{9F5957AA-352A-420B-9BAE-3F94C37EF681}" type="pres">
      <dgm:prSet presAssocID="{C2652A05-527A-42EE-BEDF-4667D71A33A7}" presName="node" presStyleLbl="node1" presStyleIdx="2" presStyleCnt="6">
        <dgm:presLayoutVars>
          <dgm:bulletEnabled val="1"/>
        </dgm:presLayoutVars>
      </dgm:prSet>
      <dgm:spPr/>
    </dgm:pt>
    <dgm:pt modelId="{F413DA2B-3409-461F-9C0C-5DFC85084ED5}" type="pres">
      <dgm:prSet presAssocID="{C2652A05-527A-42EE-BEDF-4667D71A33A7}" presName="spNode" presStyleCnt="0"/>
      <dgm:spPr/>
    </dgm:pt>
    <dgm:pt modelId="{CC79C798-9CAD-4E1E-80EE-D56EFF726CBD}" type="pres">
      <dgm:prSet presAssocID="{236B7570-1448-4C4F-9684-0BD8FCB4AA96}" presName="sibTrans" presStyleLbl="sibTrans1D1" presStyleIdx="2" presStyleCnt="6"/>
      <dgm:spPr/>
    </dgm:pt>
    <dgm:pt modelId="{8160B5B5-5C23-4CE7-980F-AA60F6299828}" type="pres">
      <dgm:prSet presAssocID="{755D1F31-B23A-4F02-9693-52C9DEDCE22F}" presName="node" presStyleLbl="node1" presStyleIdx="3" presStyleCnt="6">
        <dgm:presLayoutVars>
          <dgm:bulletEnabled val="1"/>
        </dgm:presLayoutVars>
      </dgm:prSet>
      <dgm:spPr/>
    </dgm:pt>
    <dgm:pt modelId="{4F936C03-DA97-44F4-8EAB-1A7E7B15D907}" type="pres">
      <dgm:prSet presAssocID="{755D1F31-B23A-4F02-9693-52C9DEDCE22F}" presName="spNode" presStyleCnt="0"/>
      <dgm:spPr/>
    </dgm:pt>
    <dgm:pt modelId="{EBDE5FA4-E90A-4A0C-AB9C-98E05A8FE838}" type="pres">
      <dgm:prSet presAssocID="{F2A7B0DC-8B85-4611-8A38-2D9911989A80}" presName="sibTrans" presStyleLbl="sibTrans1D1" presStyleIdx="3" presStyleCnt="6"/>
      <dgm:spPr/>
    </dgm:pt>
    <dgm:pt modelId="{EC039582-D94F-42E1-A697-E7CF0D80E0BA}" type="pres">
      <dgm:prSet presAssocID="{C0C37B9F-7E79-4750-B15D-312C7AA9840D}" presName="node" presStyleLbl="node1" presStyleIdx="4" presStyleCnt="6">
        <dgm:presLayoutVars>
          <dgm:bulletEnabled val="1"/>
        </dgm:presLayoutVars>
      </dgm:prSet>
      <dgm:spPr/>
    </dgm:pt>
    <dgm:pt modelId="{1292E476-2F4C-4DD0-9635-451285EA5BBE}" type="pres">
      <dgm:prSet presAssocID="{C0C37B9F-7E79-4750-B15D-312C7AA9840D}" presName="spNode" presStyleCnt="0"/>
      <dgm:spPr/>
    </dgm:pt>
    <dgm:pt modelId="{62429B11-28ED-406A-A833-BB189C5528DC}" type="pres">
      <dgm:prSet presAssocID="{E9EF9F74-9BD1-4D1F-9A63-274369926C9C}" presName="sibTrans" presStyleLbl="sibTrans1D1" presStyleIdx="4" presStyleCnt="6"/>
      <dgm:spPr/>
    </dgm:pt>
    <dgm:pt modelId="{025D00B6-03DD-4188-ADDA-E86B297A1E36}" type="pres">
      <dgm:prSet presAssocID="{DA9F027D-6B55-49B5-A3CD-A28562584912}" presName="node" presStyleLbl="node1" presStyleIdx="5" presStyleCnt="6">
        <dgm:presLayoutVars>
          <dgm:bulletEnabled val="1"/>
        </dgm:presLayoutVars>
      </dgm:prSet>
      <dgm:spPr/>
    </dgm:pt>
    <dgm:pt modelId="{F59B0D1D-F07D-4D41-AF13-FF52C01F27F0}" type="pres">
      <dgm:prSet presAssocID="{DA9F027D-6B55-49B5-A3CD-A28562584912}" presName="spNode" presStyleCnt="0"/>
      <dgm:spPr/>
    </dgm:pt>
    <dgm:pt modelId="{D3794181-97BF-4E94-8849-BD11DD21CF48}" type="pres">
      <dgm:prSet presAssocID="{EBAA10F6-6020-4179-93D2-54F2B782C0E2}" presName="sibTrans" presStyleLbl="sibTrans1D1" presStyleIdx="5" presStyleCnt="6"/>
      <dgm:spPr/>
    </dgm:pt>
  </dgm:ptLst>
  <dgm:cxnLst>
    <dgm:cxn modelId="{BA7A260A-9C01-48FC-90FF-E3B126C9AC8A}" type="presOf" srcId="{2A25CF5D-CA5E-49AB-A15F-A6986825CFCD}" destId="{7079E410-2E4C-4690-A64E-7833236FF387}" srcOrd="0" destOrd="0" presId="urn:microsoft.com/office/officeart/2005/8/layout/cycle6"/>
    <dgm:cxn modelId="{94F5700F-6C28-4C1B-999B-2D91019BDFC3}" srcId="{CADE9473-19A2-4C59-BCC8-6F14C640FAD7}" destId="{C2652A05-527A-42EE-BEDF-4667D71A33A7}" srcOrd="2" destOrd="0" parTransId="{F6D90C8D-93BB-4BC0-82D5-1CF16608D4CF}" sibTransId="{236B7570-1448-4C4F-9684-0BD8FCB4AA96}"/>
    <dgm:cxn modelId="{1430AE12-C111-46AB-9C86-3BDFE32B4288}" type="presOf" srcId="{C0C37B9F-7E79-4750-B15D-312C7AA9840D}" destId="{EC039582-D94F-42E1-A697-E7CF0D80E0BA}" srcOrd="0" destOrd="0" presId="urn:microsoft.com/office/officeart/2005/8/layout/cycle6"/>
    <dgm:cxn modelId="{A060DD14-B022-4738-90CE-35B10DF72179}" srcId="{CADE9473-19A2-4C59-BCC8-6F14C640FAD7}" destId="{BA56B87E-522A-4EAA-A0DE-F09383AB27B1}" srcOrd="1" destOrd="0" parTransId="{CC2E9A24-C81D-400D-A440-FAE4B9243EE2}" sibTransId="{A16DE4D8-EAC1-4203-8857-A20CB8FC55E5}"/>
    <dgm:cxn modelId="{DD7E8B1B-A1F6-4724-BB1C-2EBCEECAE0B2}" srcId="{CADE9473-19A2-4C59-BCC8-6F14C640FAD7}" destId="{755D1F31-B23A-4F02-9693-52C9DEDCE22F}" srcOrd="3" destOrd="0" parTransId="{72965453-BDC9-4F3A-852E-7C17ED73F4D2}" sibTransId="{F2A7B0DC-8B85-4611-8A38-2D9911989A80}"/>
    <dgm:cxn modelId="{54EECC1B-1015-4610-8CEF-D0FAE179DD23}" type="presOf" srcId="{A16DE4D8-EAC1-4203-8857-A20CB8FC55E5}" destId="{E9E5BCA8-0A1C-4F67-B68B-910380089E8B}" srcOrd="0" destOrd="0" presId="urn:microsoft.com/office/officeart/2005/8/layout/cycle6"/>
    <dgm:cxn modelId="{8FD3111F-B452-4962-BA7A-D9CB725E592F}" srcId="{CADE9473-19A2-4C59-BCC8-6F14C640FAD7}" destId="{C0C37B9F-7E79-4750-B15D-312C7AA9840D}" srcOrd="4" destOrd="0" parTransId="{A524AD54-9AEA-448F-B9A4-112359841CC1}" sibTransId="{E9EF9F74-9BD1-4D1F-9A63-274369926C9C}"/>
    <dgm:cxn modelId="{05E9322B-4F65-4D50-9574-9E8C45DF22FF}" type="presOf" srcId="{EBAA10F6-6020-4179-93D2-54F2B782C0E2}" destId="{D3794181-97BF-4E94-8849-BD11DD21CF48}" srcOrd="0" destOrd="0" presId="urn:microsoft.com/office/officeart/2005/8/layout/cycle6"/>
    <dgm:cxn modelId="{A3F6652B-170A-4667-B03F-F18518B4A5A4}" type="presOf" srcId="{C2652A05-527A-42EE-BEDF-4667D71A33A7}" destId="{9F5957AA-352A-420B-9BAE-3F94C37EF681}" srcOrd="0" destOrd="0" presId="urn:microsoft.com/office/officeart/2005/8/layout/cycle6"/>
    <dgm:cxn modelId="{C6754E2C-60A1-429C-AFA9-BDED0E9AE289}" srcId="{CADE9473-19A2-4C59-BCC8-6F14C640FAD7}" destId="{2A25CF5D-CA5E-49AB-A15F-A6986825CFCD}" srcOrd="0" destOrd="0" parTransId="{26BB1F55-038C-4F76-BC1F-DD7E6193F166}" sibTransId="{C544A773-040B-4024-B4C5-7367989E8D51}"/>
    <dgm:cxn modelId="{F6E6062E-BA76-43FD-93B9-87CB094FC982}" type="presOf" srcId="{236B7570-1448-4C4F-9684-0BD8FCB4AA96}" destId="{CC79C798-9CAD-4E1E-80EE-D56EFF726CBD}" srcOrd="0" destOrd="0" presId="urn:microsoft.com/office/officeart/2005/8/layout/cycle6"/>
    <dgm:cxn modelId="{DB22CE63-7E6D-415B-8322-F3570D5D2F66}" type="presOf" srcId="{BA56B87E-522A-4EAA-A0DE-F09383AB27B1}" destId="{DA812308-387F-4463-9F58-C46B1CA5AC53}" srcOrd="0" destOrd="0" presId="urn:microsoft.com/office/officeart/2005/8/layout/cycle6"/>
    <dgm:cxn modelId="{3830BF6D-19B9-4B4C-AF3C-8D4764F99ED6}" type="presOf" srcId="{755D1F31-B23A-4F02-9693-52C9DEDCE22F}" destId="{8160B5B5-5C23-4CE7-980F-AA60F6299828}" srcOrd="0" destOrd="0" presId="urn:microsoft.com/office/officeart/2005/8/layout/cycle6"/>
    <dgm:cxn modelId="{3613CC6F-22CE-4FD3-BA9E-947C6DA347B5}" type="presOf" srcId="{DA9F027D-6B55-49B5-A3CD-A28562584912}" destId="{025D00B6-03DD-4188-ADDA-E86B297A1E36}" srcOrd="0" destOrd="0" presId="urn:microsoft.com/office/officeart/2005/8/layout/cycle6"/>
    <dgm:cxn modelId="{ACB76653-E7DA-4CFF-BADE-873048BCC11E}" type="presOf" srcId="{CADE9473-19A2-4C59-BCC8-6F14C640FAD7}" destId="{EB11CE2B-F6E7-44B1-A9BD-92A2FE392AF3}" srcOrd="0" destOrd="0" presId="urn:microsoft.com/office/officeart/2005/8/layout/cycle6"/>
    <dgm:cxn modelId="{E384EE73-F51D-4C2D-89ED-4865C5F969DF}" type="presOf" srcId="{F2A7B0DC-8B85-4611-8A38-2D9911989A80}" destId="{EBDE5FA4-E90A-4A0C-AB9C-98E05A8FE838}" srcOrd="0" destOrd="0" presId="urn:microsoft.com/office/officeart/2005/8/layout/cycle6"/>
    <dgm:cxn modelId="{015DF47C-866F-4C92-AA9A-7E6256F2BEF3}" type="presOf" srcId="{C544A773-040B-4024-B4C5-7367989E8D51}" destId="{90394CEB-B324-4626-B8A0-A2BB79F95703}" srcOrd="0" destOrd="0" presId="urn:microsoft.com/office/officeart/2005/8/layout/cycle6"/>
    <dgm:cxn modelId="{146701FA-7385-472B-8E0C-DB26C402FCDA}" type="presOf" srcId="{E9EF9F74-9BD1-4D1F-9A63-274369926C9C}" destId="{62429B11-28ED-406A-A833-BB189C5528DC}" srcOrd="0" destOrd="0" presId="urn:microsoft.com/office/officeart/2005/8/layout/cycle6"/>
    <dgm:cxn modelId="{E15F48FB-5D2A-4623-B6F9-6D2745FEA3B0}" srcId="{CADE9473-19A2-4C59-BCC8-6F14C640FAD7}" destId="{DA9F027D-6B55-49B5-A3CD-A28562584912}" srcOrd="5" destOrd="0" parTransId="{F5B1C86E-85E2-48FD-8B9F-3B1CC32009F1}" sibTransId="{EBAA10F6-6020-4179-93D2-54F2B782C0E2}"/>
    <dgm:cxn modelId="{D60CB59E-D914-4E69-AA2B-41E7405776A1}" type="presParOf" srcId="{EB11CE2B-F6E7-44B1-A9BD-92A2FE392AF3}" destId="{7079E410-2E4C-4690-A64E-7833236FF387}" srcOrd="0" destOrd="0" presId="urn:microsoft.com/office/officeart/2005/8/layout/cycle6"/>
    <dgm:cxn modelId="{CD922272-8E60-4994-B726-833A951ACFBE}" type="presParOf" srcId="{EB11CE2B-F6E7-44B1-A9BD-92A2FE392AF3}" destId="{0F9C2363-4E7C-4F04-97E1-36CD2AFADB8B}" srcOrd="1" destOrd="0" presId="urn:microsoft.com/office/officeart/2005/8/layout/cycle6"/>
    <dgm:cxn modelId="{FC7DED1D-274D-4C98-AFC9-0BC67111FE18}" type="presParOf" srcId="{EB11CE2B-F6E7-44B1-A9BD-92A2FE392AF3}" destId="{90394CEB-B324-4626-B8A0-A2BB79F95703}" srcOrd="2" destOrd="0" presId="urn:microsoft.com/office/officeart/2005/8/layout/cycle6"/>
    <dgm:cxn modelId="{522A4B80-5F62-4209-BEDC-3329F2E0827D}" type="presParOf" srcId="{EB11CE2B-F6E7-44B1-A9BD-92A2FE392AF3}" destId="{DA812308-387F-4463-9F58-C46B1CA5AC53}" srcOrd="3" destOrd="0" presId="urn:microsoft.com/office/officeart/2005/8/layout/cycle6"/>
    <dgm:cxn modelId="{9953FDDE-5356-4C01-8E3C-7132772AF5CB}" type="presParOf" srcId="{EB11CE2B-F6E7-44B1-A9BD-92A2FE392AF3}" destId="{BF4C7D06-B6F9-4ECE-BE6E-50DBC0E90B35}" srcOrd="4" destOrd="0" presId="urn:microsoft.com/office/officeart/2005/8/layout/cycle6"/>
    <dgm:cxn modelId="{ECBCAD5A-4F63-497A-9C36-CFCF6B1AF867}" type="presParOf" srcId="{EB11CE2B-F6E7-44B1-A9BD-92A2FE392AF3}" destId="{E9E5BCA8-0A1C-4F67-B68B-910380089E8B}" srcOrd="5" destOrd="0" presId="urn:microsoft.com/office/officeart/2005/8/layout/cycle6"/>
    <dgm:cxn modelId="{1104C278-3D65-4628-B6B1-D8F7A534F362}" type="presParOf" srcId="{EB11CE2B-F6E7-44B1-A9BD-92A2FE392AF3}" destId="{9F5957AA-352A-420B-9BAE-3F94C37EF681}" srcOrd="6" destOrd="0" presId="urn:microsoft.com/office/officeart/2005/8/layout/cycle6"/>
    <dgm:cxn modelId="{0F17CE79-DC23-479A-AC4E-328DB6B9AAEC}" type="presParOf" srcId="{EB11CE2B-F6E7-44B1-A9BD-92A2FE392AF3}" destId="{F413DA2B-3409-461F-9C0C-5DFC85084ED5}" srcOrd="7" destOrd="0" presId="urn:microsoft.com/office/officeart/2005/8/layout/cycle6"/>
    <dgm:cxn modelId="{C8CCB9F7-B40C-44C7-8569-1AB8BFECFBA4}" type="presParOf" srcId="{EB11CE2B-F6E7-44B1-A9BD-92A2FE392AF3}" destId="{CC79C798-9CAD-4E1E-80EE-D56EFF726CBD}" srcOrd="8" destOrd="0" presId="urn:microsoft.com/office/officeart/2005/8/layout/cycle6"/>
    <dgm:cxn modelId="{24441A04-DAE6-47FD-A825-FD8AD4BD3279}" type="presParOf" srcId="{EB11CE2B-F6E7-44B1-A9BD-92A2FE392AF3}" destId="{8160B5B5-5C23-4CE7-980F-AA60F6299828}" srcOrd="9" destOrd="0" presId="urn:microsoft.com/office/officeart/2005/8/layout/cycle6"/>
    <dgm:cxn modelId="{D0BD73CE-2B3C-462E-822C-4995E06DD74D}" type="presParOf" srcId="{EB11CE2B-F6E7-44B1-A9BD-92A2FE392AF3}" destId="{4F936C03-DA97-44F4-8EAB-1A7E7B15D907}" srcOrd="10" destOrd="0" presId="urn:microsoft.com/office/officeart/2005/8/layout/cycle6"/>
    <dgm:cxn modelId="{3F79FCF1-C21B-4CE5-AE3B-3A4931E9B62D}" type="presParOf" srcId="{EB11CE2B-F6E7-44B1-A9BD-92A2FE392AF3}" destId="{EBDE5FA4-E90A-4A0C-AB9C-98E05A8FE838}" srcOrd="11" destOrd="0" presId="urn:microsoft.com/office/officeart/2005/8/layout/cycle6"/>
    <dgm:cxn modelId="{4E72F2BE-B6A7-4B82-A40E-CE6513A5AEE6}" type="presParOf" srcId="{EB11CE2B-F6E7-44B1-A9BD-92A2FE392AF3}" destId="{EC039582-D94F-42E1-A697-E7CF0D80E0BA}" srcOrd="12" destOrd="0" presId="urn:microsoft.com/office/officeart/2005/8/layout/cycle6"/>
    <dgm:cxn modelId="{91FE7147-89EC-4422-9F34-2B7BCB56B7A3}" type="presParOf" srcId="{EB11CE2B-F6E7-44B1-A9BD-92A2FE392AF3}" destId="{1292E476-2F4C-4DD0-9635-451285EA5BBE}" srcOrd="13" destOrd="0" presId="urn:microsoft.com/office/officeart/2005/8/layout/cycle6"/>
    <dgm:cxn modelId="{5F69F74A-8C89-4717-A118-E0566106B263}" type="presParOf" srcId="{EB11CE2B-F6E7-44B1-A9BD-92A2FE392AF3}" destId="{62429B11-28ED-406A-A833-BB189C5528DC}" srcOrd="14" destOrd="0" presId="urn:microsoft.com/office/officeart/2005/8/layout/cycle6"/>
    <dgm:cxn modelId="{CBB6CBFB-40DE-447E-AAD9-C9F8E658D04C}" type="presParOf" srcId="{EB11CE2B-F6E7-44B1-A9BD-92A2FE392AF3}" destId="{025D00B6-03DD-4188-ADDA-E86B297A1E36}" srcOrd="15" destOrd="0" presId="urn:microsoft.com/office/officeart/2005/8/layout/cycle6"/>
    <dgm:cxn modelId="{ADA1EAEB-619B-4CB2-96C4-4FADB6BDC152}" type="presParOf" srcId="{EB11CE2B-F6E7-44B1-A9BD-92A2FE392AF3}" destId="{F59B0D1D-F07D-4D41-AF13-FF52C01F27F0}" srcOrd="16" destOrd="0" presId="urn:microsoft.com/office/officeart/2005/8/layout/cycle6"/>
    <dgm:cxn modelId="{9EEB35EB-DB22-4EA9-B734-79D378F0E5BC}" type="presParOf" srcId="{EB11CE2B-F6E7-44B1-A9BD-92A2FE392AF3}" destId="{D3794181-97BF-4E94-8849-BD11DD21CF48}" srcOrd="17" destOrd="0" presId="urn:microsoft.com/office/officeart/2005/8/layout/cycle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79E410-2E4C-4690-A64E-7833236FF387}">
      <dsp:nvSpPr>
        <dsp:cNvPr id="0" name=""/>
        <dsp:cNvSpPr/>
      </dsp:nvSpPr>
      <dsp:spPr>
        <a:xfrm>
          <a:off x="1017266" y="630"/>
          <a:ext cx="450096" cy="292562"/>
        </a:xfrm>
        <a:prstGeom prst="roundRect">
          <a:avLst/>
        </a:prstGeom>
        <a:solidFill>
          <a:srgbClr val="ACD7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solidFill>
                <a:schemeClr val="tx1"/>
              </a:solidFill>
            </a:rPr>
            <a:t>车</a:t>
          </a:r>
        </a:p>
      </dsp:txBody>
      <dsp:txXfrm>
        <a:off x="1031548" y="14912"/>
        <a:ext cx="421532" cy="263998"/>
      </dsp:txXfrm>
    </dsp:sp>
    <dsp:sp modelId="{90394CEB-B324-4626-B8A0-A2BB79F95703}">
      <dsp:nvSpPr>
        <dsp:cNvPr id="0" name=""/>
        <dsp:cNvSpPr/>
      </dsp:nvSpPr>
      <dsp:spPr>
        <a:xfrm>
          <a:off x="553641" y="146911"/>
          <a:ext cx="1377345" cy="1377345"/>
        </a:xfrm>
        <a:custGeom>
          <a:avLst/>
          <a:gdLst/>
          <a:ahLst/>
          <a:cxnLst/>
          <a:rect l="0" t="0" r="0" b="0"/>
          <a:pathLst>
            <a:path>
              <a:moveTo>
                <a:pt x="916590" y="38808"/>
              </a:moveTo>
              <a:arcTo wR="688672" hR="688672" stAng="17359598" swAng="1499348"/>
            </a:path>
          </a:pathLst>
        </a:custGeom>
        <a:noFill/>
        <a:ln w="28575" cap="flat" cmpd="sng" algn="ctr">
          <a:solidFill>
            <a:srgbClr val="ACD7CA"/>
          </a:solidFill>
          <a:prstDash val="solid"/>
          <a:miter lim="800000"/>
        </a:ln>
        <a:effectLst/>
      </dsp:spPr>
      <dsp:style>
        <a:lnRef idx="1">
          <a:scrgbClr r="0" g="0" b="0"/>
        </a:lnRef>
        <a:fillRef idx="0">
          <a:scrgbClr r="0" g="0" b="0"/>
        </a:fillRef>
        <a:effectRef idx="0">
          <a:scrgbClr r="0" g="0" b="0"/>
        </a:effectRef>
        <a:fontRef idx="minor"/>
      </dsp:style>
    </dsp:sp>
    <dsp:sp modelId="{DA812308-387F-4463-9F58-C46B1CA5AC53}">
      <dsp:nvSpPr>
        <dsp:cNvPr id="0" name=""/>
        <dsp:cNvSpPr/>
      </dsp:nvSpPr>
      <dsp:spPr>
        <a:xfrm>
          <a:off x="1613674" y="344966"/>
          <a:ext cx="450096" cy="292562"/>
        </a:xfrm>
        <a:prstGeom prst="roundRect">
          <a:avLst/>
        </a:prstGeom>
        <a:solidFill>
          <a:srgbClr val="ACD7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solidFill>
                <a:schemeClr val="tx1"/>
              </a:solidFill>
            </a:rPr>
            <a:t>桩</a:t>
          </a:r>
        </a:p>
      </dsp:txBody>
      <dsp:txXfrm>
        <a:off x="1627956" y="359248"/>
        <a:ext cx="421532" cy="263998"/>
      </dsp:txXfrm>
    </dsp:sp>
    <dsp:sp modelId="{E9E5BCA8-0A1C-4F67-B68B-910380089E8B}">
      <dsp:nvSpPr>
        <dsp:cNvPr id="0" name=""/>
        <dsp:cNvSpPr/>
      </dsp:nvSpPr>
      <dsp:spPr>
        <a:xfrm>
          <a:off x="553641" y="146911"/>
          <a:ext cx="1377345" cy="1377345"/>
        </a:xfrm>
        <a:custGeom>
          <a:avLst/>
          <a:gdLst/>
          <a:ahLst/>
          <a:cxnLst/>
          <a:rect l="0" t="0" r="0" b="0"/>
          <a:pathLst>
            <a:path>
              <a:moveTo>
                <a:pt x="1349379" y="494414"/>
              </a:moveTo>
              <a:arcTo wR="688672" hR="688672" stAng="20616951" swAng="1966097"/>
            </a:path>
          </a:pathLst>
        </a:custGeom>
        <a:noFill/>
        <a:ln w="28575" cap="flat" cmpd="sng" algn="ctr">
          <a:solidFill>
            <a:srgbClr val="ACD7CA"/>
          </a:solidFill>
          <a:prstDash val="solid"/>
          <a:miter lim="800000"/>
        </a:ln>
        <a:effectLst/>
      </dsp:spPr>
      <dsp:style>
        <a:lnRef idx="1">
          <a:scrgbClr r="0" g="0" b="0"/>
        </a:lnRef>
        <a:fillRef idx="0">
          <a:scrgbClr r="0" g="0" b="0"/>
        </a:fillRef>
        <a:effectRef idx="0">
          <a:scrgbClr r="0" g="0" b="0"/>
        </a:effectRef>
        <a:fontRef idx="minor"/>
      </dsp:style>
    </dsp:sp>
    <dsp:sp modelId="{9F5957AA-352A-420B-9BAE-3F94C37EF681}">
      <dsp:nvSpPr>
        <dsp:cNvPr id="0" name=""/>
        <dsp:cNvSpPr/>
      </dsp:nvSpPr>
      <dsp:spPr>
        <a:xfrm>
          <a:off x="1613674" y="1033639"/>
          <a:ext cx="450096" cy="292562"/>
        </a:xfrm>
        <a:prstGeom prst="roundRect">
          <a:avLst/>
        </a:prstGeom>
        <a:solidFill>
          <a:srgbClr val="ACD7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solidFill>
                <a:schemeClr val="tx1"/>
              </a:solidFill>
            </a:rPr>
            <a:t>光</a:t>
          </a:r>
        </a:p>
      </dsp:txBody>
      <dsp:txXfrm>
        <a:off x="1627956" y="1047921"/>
        <a:ext cx="421532" cy="263998"/>
      </dsp:txXfrm>
    </dsp:sp>
    <dsp:sp modelId="{CC79C798-9CAD-4E1E-80EE-D56EFF726CBD}">
      <dsp:nvSpPr>
        <dsp:cNvPr id="0" name=""/>
        <dsp:cNvSpPr/>
      </dsp:nvSpPr>
      <dsp:spPr>
        <a:xfrm>
          <a:off x="553641" y="146911"/>
          <a:ext cx="1377345" cy="1377345"/>
        </a:xfrm>
        <a:custGeom>
          <a:avLst/>
          <a:gdLst/>
          <a:ahLst/>
          <a:cxnLst/>
          <a:rect l="0" t="0" r="0" b="0"/>
          <a:pathLst>
            <a:path>
              <a:moveTo>
                <a:pt x="1169787" y="1181418"/>
              </a:moveTo>
              <a:arcTo wR="688672" hR="688672" stAng="2741054" swAng="1499348"/>
            </a:path>
          </a:pathLst>
        </a:custGeom>
        <a:noFill/>
        <a:ln w="28575" cap="flat" cmpd="sng" algn="ctr">
          <a:solidFill>
            <a:srgbClr val="ACD7CA"/>
          </a:solidFill>
          <a:prstDash val="solid"/>
          <a:miter lim="800000"/>
        </a:ln>
        <a:effectLst/>
      </dsp:spPr>
      <dsp:style>
        <a:lnRef idx="1">
          <a:scrgbClr r="0" g="0" b="0"/>
        </a:lnRef>
        <a:fillRef idx="0">
          <a:scrgbClr r="0" g="0" b="0"/>
        </a:fillRef>
        <a:effectRef idx="0">
          <a:scrgbClr r="0" g="0" b="0"/>
        </a:effectRef>
        <a:fontRef idx="minor"/>
      </dsp:style>
    </dsp:sp>
    <dsp:sp modelId="{8160B5B5-5C23-4CE7-980F-AA60F6299828}">
      <dsp:nvSpPr>
        <dsp:cNvPr id="0" name=""/>
        <dsp:cNvSpPr/>
      </dsp:nvSpPr>
      <dsp:spPr>
        <a:xfrm>
          <a:off x="1017266" y="1377975"/>
          <a:ext cx="450096" cy="292562"/>
        </a:xfrm>
        <a:prstGeom prst="roundRect">
          <a:avLst/>
        </a:prstGeom>
        <a:solidFill>
          <a:srgbClr val="ACD7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solidFill>
                <a:schemeClr val="tx1"/>
              </a:solidFill>
            </a:rPr>
            <a:t>储</a:t>
          </a:r>
        </a:p>
      </dsp:txBody>
      <dsp:txXfrm>
        <a:off x="1031548" y="1392257"/>
        <a:ext cx="421532" cy="263998"/>
      </dsp:txXfrm>
    </dsp:sp>
    <dsp:sp modelId="{EBDE5FA4-E90A-4A0C-AB9C-98E05A8FE838}">
      <dsp:nvSpPr>
        <dsp:cNvPr id="0" name=""/>
        <dsp:cNvSpPr/>
      </dsp:nvSpPr>
      <dsp:spPr>
        <a:xfrm>
          <a:off x="553641" y="146911"/>
          <a:ext cx="1377345" cy="1377345"/>
        </a:xfrm>
        <a:custGeom>
          <a:avLst/>
          <a:gdLst/>
          <a:ahLst/>
          <a:cxnLst/>
          <a:rect l="0" t="0" r="0" b="0"/>
          <a:pathLst>
            <a:path>
              <a:moveTo>
                <a:pt x="460754" y="1338536"/>
              </a:moveTo>
              <a:arcTo wR="688672" hR="688672" stAng="6559598" swAng="1499348"/>
            </a:path>
          </a:pathLst>
        </a:custGeom>
        <a:noFill/>
        <a:ln w="28575" cap="flat" cmpd="sng" algn="ctr">
          <a:solidFill>
            <a:srgbClr val="ACD7CA"/>
          </a:solidFill>
          <a:prstDash val="solid"/>
          <a:miter lim="800000"/>
        </a:ln>
        <a:effectLst/>
      </dsp:spPr>
      <dsp:style>
        <a:lnRef idx="1">
          <a:scrgbClr r="0" g="0" b="0"/>
        </a:lnRef>
        <a:fillRef idx="0">
          <a:scrgbClr r="0" g="0" b="0"/>
        </a:fillRef>
        <a:effectRef idx="0">
          <a:scrgbClr r="0" g="0" b="0"/>
        </a:effectRef>
        <a:fontRef idx="minor"/>
      </dsp:style>
    </dsp:sp>
    <dsp:sp modelId="{EC039582-D94F-42E1-A697-E7CF0D80E0BA}">
      <dsp:nvSpPr>
        <dsp:cNvPr id="0" name=""/>
        <dsp:cNvSpPr/>
      </dsp:nvSpPr>
      <dsp:spPr>
        <a:xfrm>
          <a:off x="420858" y="1033639"/>
          <a:ext cx="450096" cy="292562"/>
        </a:xfrm>
        <a:prstGeom prst="roundRect">
          <a:avLst/>
        </a:prstGeom>
        <a:solidFill>
          <a:srgbClr val="ACD7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solidFill>
                <a:schemeClr val="tx1"/>
              </a:solidFill>
            </a:rPr>
            <a:t>荷</a:t>
          </a:r>
        </a:p>
      </dsp:txBody>
      <dsp:txXfrm>
        <a:off x="435140" y="1047921"/>
        <a:ext cx="421532" cy="263998"/>
      </dsp:txXfrm>
    </dsp:sp>
    <dsp:sp modelId="{62429B11-28ED-406A-A833-BB189C5528DC}">
      <dsp:nvSpPr>
        <dsp:cNvPr id="0" name=""/>
        <dsp:cNvSpPr/>
      </dsp:nvSpPr>
      <dsp:spPr>
        <a:xfrm>
          <a:off x="553641" y="146911"/>
          <a:ext cx="1377345" cy="1377345"/>
        </a:xfrm>
        <a:custGeom>
          <a:avLst/>
          <a:gdLst/>
          <a:ahLst/>
          <a:cxnLst/>
          <a:rect l="0" t="0" r="0" b="0"/>
          <a:pathLst>
            <a:path>
              <a:moveTo>
                <a:pt x="27965" y="882930"/>
              </a:moveTo>
              <a:arcTo wR="688672" hR="688672" stAng="9816951" swAng="1966097"/>
            </a:path>
          </a:pathLst>
        </a:custGeom>
        <a:noFill/>
        <a:ln w="28575" cap="flat" cmpd="sng" algn="ctr">
          <a:solidFill>
            <a:srgbClr val="ACD7CA"/>
          </a:solidFill>
          <a:prstDash val="solid"/>
          <a:miter lim="800000"/>
        </a:ln>
        <a:effectLst/>
      </dsp:spPr>
      <dsp:style>
        <a:lnRef idx="1">
          <a:scrgbClr r="0" g="0" b="0"/>
        </a:lnRef>
        <a:fillRef idx="0">
          <a:scrgbClr r="0" g="0" b="0"/>
        </a:fillRef>
        <a:effectRef idx="0">
          <a:scrgbClr r="0" g="0" b="0"/>
        </a:effectRef>
        <a:fontRef idx="minor"/>
      </dsp:style>
    </dsp:sp>
    <dsp:sp modelId="{025D00B6-03DD-4188-ADDA-E86B297A1E36}">
      <dsp:nvSpPr>
        <dsp:cNvPr id="0" name=""/>
        <dsp:cNvSpPr/>
      </dsp:nvSpPr>
      <dsp:spPr>
        <a:xfrm>
          <a:off x="420858" y="344966"/>
          <a:ext cx="450096" cy="292562"/>
        </a:xfrm>
        <a:prstGeom prst="roundRect">
          <a:avLst/>
        </a:prstGeom>
        <a:solidFill>
          <a:srgbClr val="ACD7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solidFill>
                <a:schemeClr val="tx1"/>
              </a:solidFill>
            </a:rPr>
            <a:t>智</a:t>
          </a:r>
        </a:p>
      </dsp:txBody>
      <dsp:txXfrm>
        <a:off x="435140" y="359248"/>
        <a:ext cx="421532" cy="263998"/>
      </dsp:txXfrm>
    </dsp:sp>
    <dsp:sp modelId="{D3794181-97BF-4E94-8849-BD11DD21CF48}">
      <dsp:nvSpPr>
        <dsp:cNvPr id="0" name=""/>
        <dsp:cNvSpPr/>
      </dsp:nvSpPr>
      <dsp:spPr>
        <a:xfrm>
          <a:off x="553641" y="146911"/>
          <a:ext cx="1377345" cy="1377345"/>
        </a:xfrm>
        <a:custGeom>
          <a:avLst/>
          <a:gdLst/>
          <a:ahLst/>
          <a:cxnLst/>
          <a:rect l="0" t="0" r="0" b="0"/>
          <a:pathLst>
            <a:path>
              <a:moveTo>
                <a:pt x="207557" y="195926"/>
              </a:moveTo>
              <a:arcTo wR="688672" hR="688672" stAng="13541054" swAng="1499348"/>
            </a:path>
          </a:pathLst>
        </a:custGeom>
        <a:noFill/>
        <a:ln w="28575" cap="flat" cmpd="sng" algn="ctr">
          <a:solidFill>
            <a:srgbClr val="ACD7CA"/>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0E7C4246-AC4A-D6A4-CEB1-EF1BC697A46F}"/>
              </a:ext>
            </a:extLst>
          </p:cNvPr>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2D1BEA58-5EAF-B3A1-FC33-D8D004023F12}"/>
              </a:ext>
            </a:extLst>
          </p:cNvPr>
          <p:cNvSpPr>
            <a:spLocks noGrp="1"/>
          </p:cNvSpPr>
          <p:nvPr>
            <p:ph type="dt" sz="quarter" idx="1"/>
          </p:nvPr>
        </p:nvSpPr>
        <p:spPr>
          <a:xfrm>
            <a:off x="4024313" y="0"/>
            <a:ext cx="3078162" cy="512763"/>
          </a:xfrm>
          <a:prstGeom prst="rect">
            <a:avLst/>
          </a:prstGeom>
        </p:spPr>
        <p:txBody>
          <a:bodyPr vert="horz" lIns="91440" tIns="45720" rIns="91440" bIns="45720" rtlCol="0"/>
          <a:lstStyle>
            <a:lvl1pPr algn="r">
              <a:defRPr sz="1200"/>
            </a:lvl1pPr>
          </a:lstStyle>
          <a:p>
            <a:fld id="{9F6E510F-28C7-4658-97BC-555EAE1DEF52}" type="datetimeFigureOut">
              <a:rPr lang="zh-CN" altLang="en-US" smtClean="0"/>
              <a:t>2024/8/5</a:t>
            </a:fld>
            <a:endParaRPr lang="zh-CN" altLang="en-US"/>
          </a:p>
        </p:txBody>
      </p:sp>
      <p:sp>
        <p:nvSpPr>
          <p:cNvPr id="4" name="页脚占位符 3">
            <a:extLst>
              <a:ext uri="{FF2B5EF4-FFF2-40B4-BE49-F238E27FC236}">
                <a16:creationId xmlns:a16="http://schemas.microsoft.com/office/drawing/2014/main" id="{8474C1EB-F7C6-EF0A-D469-D526D44812AC}"/>
              </a:ext>
            </a:extLst>
          </p:cNvPr>
          <p:cNvSpPr>
            <a:spLocks noGrp="1"/>
          </p:cNvSpPr>
          <p:nvPr>
            <p:ph type="ftr" sz="quarter" idx="2"/>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867B51E6-8548-2F17-271A-D494B9C7D26B}"/>
              </a:ext>
            </a:extLst>
          </p:cNvPr>
          <p:cNvSpPr>
            <a:spLocks noGrp="1"/>
          </p:cNvSpPr>
          <p:nvPr>
            <p:ph type="sldNum" sz="quarter" idx="3"/>
          </p:nvPr>
        </p:nvSpPr>
        <p:spPr>
          <a:xfrm>
            <a:off x="4024313" y="9721850"/>
            <a:ext cx="3078162" cy="512763"/>
          </a:xfrm>
          <a:prstGeom prst="rect">
            <a:avLst/>
          </a:prstGeom>
        </p:spPr>
        <p:txBody>
          <a:bodyPr vert="horz" lIns="91440" tIns="45720" rIns="91440" bIns="45720" rtlCol="0" anchor="b"/>
          <a:lstStyle>
            <a:lvl1pPr algn="r">
              <a:defRPr sz="1200"/>
            </a:lvl1pPr>
          </a:lstStyle>
          <a:p>
            <a:fld id="{BC09A32F-C68F-4A0B-84FF-376DB0B0C31C}" type="slidenum">
              <a:rPr lang="zh-CN" altLang="en-US" smtClean="0"/>
              <a:t>‹#›</a:t>
            </a:fld>
            <a:endParaRPr lang="zh-CN" altLang="en-US"/>
          </a:p>
        </p:txBody>
      </p:sp>
    </p:spTree>
    <p:extLst>
      <p:ext uri="{BB962C8B-B14F-4D97-AF65-F5344CB8AC3E}">
        <p14:creationId xmlns:p14="http://schemas.microsoft.com/office/powerpoint/2010/main" val="17245817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1EB7B8EA-47D2-454B-9A0D-0875B8A5D65C}" type="datetimeFigureOut">
              <a:rPr lang="zh-CN" altLang="en-US" smtClean="0"/>
              <a:t>2024/8/5</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12213127-347F-4497-8FAD-B1CAEC5341C1}" type="slidenum">
              <a:rPr lang="zh-CN" altLang="en-US" smtClean="0"/>
              <a:t>‹#›</a:t>
            </a:fld>
            <a:endParaRPr lang="zh-CN" altLang="en-US"/>
          </a:p>
        </p:txBody>
      </p:sp>
    </p:spTree>
    <p:extLst>
      <p:ext uri="{BB962C8B-B14F-4D97-AF65-F5344CB8AC3E}">
        <p14:creationId xmlns:p14="http://schemas.microsoft.com/office/powerpoint/2010/main" val="2921327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B904A1C6-B525-4522-9EBA-0652AE699341}"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t>2</a:t>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406938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2213127-347F-4497-8FAD-B1CAEC5341C1}" type="slidenum">
              <a:rPr lang="zh-CN" altLang="en-US" smtClean="0"/>
              <a:t>4</a:t>
            </a:fld>
            <a:endParaRPr lang="zh-CN" altLang="en-US"/>
          </a:p>
        </p:txBody>
      </p:sp>
    </p:spTree>
    <p:extLst>
      <p:ext uri="{BB962C8B-B14F-4D97-AF65-F5344CB8AC3E}">
        <p14:creationId xmlns:p14="http://schemas.microsoft.com/office/powerpoint/2010/main" val="3899872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2213127-347F-4497-8FAD-B1CAEC5341C1}" type="slidenum">
              <a:rPr lang="zh-CN" altLang="en-US" smtClean="0"/>
              <a:t>5</a:t>
            </a:fld>
            <a:endParaRPr lang="zh-CN" altLang="en-US"/>
          </a:p>
        </p:txBody>
      </p:sp>
    </p:spTree>
    <p:extLst>
      <p:ext uri="{BB962C8B-B14F-4D97-AF65-F5344CB8AC3E}">
        <p14:creationId xmlns:p14="http://schemas.microsoft.com/office/powerpoint/2010/main" val="33429757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2213127-347F-4497-8FAD-B1CAEC5341C1}" type="slidenum">
              <a:rPr lang="zh-CN" altLang="en-US" smtClean="0"/>
              <a:t>6</a:t>
            </a:fld>
            <a:endParaRPr lang="zh-CN" altLang="en-US"/>
          </a:p>
        </p:txBody>
      </p:sp>
    </p:spTree>
    <p:extLst>
      <p:ext uri="{BB962C8B-B14F-4D97-AF65-F5344CB8AC3E}">
        <p14:creationId xmlns:p14="http://schemas.microsoft.com/office/powerpoint/2010/main" val="40127103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904A1C6-B525-4522-9EBA-0652AE699341}" type="slidenum">
              <a:rPr lang="zh-CN" altLang="en-US" smtClean="0"/>
              <a:t>7</a:t>
            </a:fld>
            <a:endParaRPr lang="zh-CN" altLang="en-US"/>
          </a:p>
        </p:txBody>
      </p:sp>
    </p:spTree>
    <p:extLst>
      <p:ext uri="{BB962C8B-B14F-4D97-AF65-F5344CB8AC3E}">
        <p14:creationId xmlns:p14="http://schemas.microsoft.com/office/powerpoint/2010/main" val="909579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904A1C6-B525-4522-9EBA-0652AE699341}"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3539024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904A1C6-B525-4522-9EBA-0652AE699341}"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4123598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904A1C6-B525-4522-9EBA-0652AE699341}"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40635903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904A1C6-B525-4522-9EBA-0652AE699341}"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865607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ADDC0B-8A12-41AE-B90D-98E8A577AFD3}" type="slidenum">
              <a:rPr lang="zh-CN" altLang="en-US" smtClean="0"/>
              <a:t>‹#›</a:t>
            </a:fld>
            <a:endParaRPr lang="zh-CN" altLang="en-US"/>
          </a:p>
        </p:txBody>
      </p:sp>
    </p:spTree>
    <p:extLst>
      <p:ext uri="{BB962C8B-B14F-4D97-AF65-F5344CB8AC3E}">
        <p14:creationId xmlns:p14="http://schemas.microsoft.com/office/powerpoint/2010/main" val="6975781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1" name="灯片编号占位符 8">
            <a:extLst>
              <a:ext uri="{FF2B5EF4-FFF2-40B4-BE49-F238E27FC236}">
                <a16:creationId xmlns:a16="http://schemas.microsoft.com/office/drawing/2014/main" id="{7ACB6130-9AEB-F842-2BB8-1B03269CB657}"/>
              </a:ext>
            </a:extLst>
          </p:cNvPr>
          <p:cNvSpPr>
            <a:spLocks noGrp="1"/>
          </p:cNvSpPr>
          <p:nvPr>
            <p:ph type="sldNum" sz="quarter" idx="12"/>
          </p:nvPr>
        </p:nvSpPr>
        <p:spPr>
          <a:xfrm>
            <a:off x="11539908" y="6464416"/>
            <a:ext cx="387470" cy="365125"/>
          </a:xfrm>
          <a:prstGeom prst="rect">
            <a:avLst/>
          </a:prstGeom>
        </p:spPr>
        <p:txBody>
          <a:bodyPr/>
          <a:lstStyle>
            <a:lvl1pPr>
              <a:defRPr sz="1100">
                <a:solidFill>
                  <a:schemeClr val="tx1">
                    <a:lumMod val="50000"/>
                    <a:lumOff val="50000"/>
                  </a:schemeClr>
                </a:solidFill>
              </a:defRPr>
            </a:lvl1pPr>
          </a:lstStyle>
          <a:p>
            <a:fld id="{42D44D5D-CEB2-4E80-BA14-7E114D938ADC}"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ADDC0B-8A12-41AE-B90D-98E8A577AFD3}" type="slidenum">
              <a:rPr lang="zh-CN" altLang="en-US" smtClean="0"/>
              <a:t>‹#›</a:t>
            </a:fld>
            <a:endParaRPr lang="zh-CN" altLang="en-US"/>
          </a:p>
        </p:txBody>
      </p:sp>
    </p:spTree>
    <p:extLst>
      <p:ext uri="{BB962C8B-B14F-4D97-AF65-F5344CB8AC3E}">
        <p14:creationId xmlns:p14="http://schemas.microsoft.com/office/powerpoint/2010/main" val="631785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8AF26AE1-F487-2A72-F2EB-5945756486B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0"/>
            <a:ext cx="12190119" cy="6856941"/>
          </a:xfrm>
          <a:prstGeom prst="rect">
            <a:avLst/>
          </a:prstGeom>
        </p:spPr>
      </p:pic>
      <p:pic>
        <p:nvPicPr>
          <p:cNvPr id="8" name="图片 7">
            <a:extLst>
              <a:ext uri="{FF2B5EF4-FFF2-40B4-BE49-F238E27FC236}">
                <a16:creationId xmlns:a16="http://schemas.microsoft.com/office/drawing/2014/main" id="{4B6ADC3D-ECAB-7971-F141-AFE4A147D5B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99190" y="4603135"/>
            <a:ext cx="2270918" cy="2129537"/>
          </a:xfrm>
          <a:prstGeom prst="rect">
            <a:avLst/>
          </a:prstGeom>
        </p:spPr>
      </p:pic>
      <p:pic>
        <p:nvPicPr>
          <p:cNvPr id="9" name="图片 8">
            <a:extLst>
              <a:ext uri="{FF2B5EF4-FFF2-40B4-BE49-F238E27FC236}">
                <a16:creationId xmlns:a16="http://schemas.microsoft.com/office/drawing/2014/main" id="{DEF41185-0D4F-E7F0-1327-0E6B52BE13D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43153" y="167528"/>
            <a:ext cx="2036838" cy="228965"/>
          </a:xfrm>
          <a:prstGeom prst="rect">
            <a:avLst/>
          </a:prstGeom>
        </p:spPr>
      </p:pic>
      <p:cxnSp>
        <p:nvCxnSpPr>
          <p:cNvPr id="10" name="直接连接符 9">
            <a:extLst>
              <a:ext uri="{FF2B5EF4-FFF2-40B4-BE49-F238E27FC236}">
                <a16:creationId xmlns:a16="http://schemas.microsoft.com/office/drawing/2014/main" id="{5EB75FD6-5439-A68F-D459-C5A7860D3846}"/>
              </a:ext>
            </a:extLst>
          </p:cNvPr>
          <p:cNvCxnSpPr/>
          <p:nvPr userDrawn="1"/>
        </p:nvCxnSpPr>
        <p:spPr>
          <a:xfrm>
            <a:off x="941" y="509437"/>
            <a:ext cx="12190119" cy="0"/>
          </a:xfrm>
          <a:prstGeom prst="line">
            <a:avLst/>
          </a:prstGeom>
          <a:ln>
            <a:solidFill>
              <a:srgbClr val="8B1F1C"/>
            </a:solidFill>
          </a:ln>
        </p:spPr>
        <p:style>
          <a:lnRef idx="1">
            <a:schemeClr val="dk1"/>
          </a:lnRef>
          <a:fillRef idx="0">
            <a:schemeClr val="dk1"/>
          </a:fillRef>
          <a:effectRef idx="0">
            <a:schemeClr val="dk1"/>
          </a:effectRef>
          <a:fontRef idx="minor">
            <a:schemeClr val="tx1"/>
          </a:fontRef>
        </p:style>
      </p:cxnSp>
      <p:sp>
        <p:nvSpPr>
          <p:cNvPr id="11" name="流程图: 接点 10">
            <a:extLst>
              <a:ext uri="{FF2B5EF4-FFF2-40B4-BE49-F238E27FC236}">
                <a16:creationId xmlns:a16="http://schemas.microsoft.com/office/drawing/2014/main" id="{E0CD6DDC-6F6B-DAFD-C55B-C79D58B8BE7F}"/>
              </a:ext>
            </a:extLst>
          </p:cNvPr>
          <p:cNvSpPr/>
          <p:nvPr userDrawn="1"/>
        </p:nvSpPr>
        <p:spPr>
          <a:xfrm>
            <a:off x="300347" y="220993"/>
            <a:ext cx="111058" cy="111058"/>
          </a:xfrm>
          <a:prstGeom prst="flowChartConnector">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nvGrpSpPr>
          <p:cNvPr id="12" name="组合 11">
            <a:extLst>
              <a:ext uri="{FF2B5EF4-FFF2-40B4-BE49-F238E27FC236}">
                <a16:creationId xmlns:a16="http://schemas.microsoft.com/office/drawing/2014/main" id="{4581989C-84EE-A0C9-8441-CA99AC9A9CA9}"/>
              </a:ext>
            </a:extLst>
          </p:cNvPr>
          <p:cNvGrpSpPr/>
          <p:nvPr userDrawn="1"/>
        </p:nvGrpSpPr>
        <p:grpSpPr>
          <a:xfrm>
            <a:off x="221892" y="905931"/>
            <a:ext cx="11658099" cy="5556286"/>
            <a:chOff x="-279856" y="1029281"/>
            <a:chExt cx="12785211" cy="5637247"/>
          </a:xfrm>
        </p:grpSpPr>
        <p:pic>
          <p:nvPicPr>
            <p:cNvPr id="13" name="图片 12">
              <a:extLst>
                <a:ext uri="{FF2B5EF4-FFF2-40B4-BE49-F238E27FC236}">
                  <a16:creationId xmlns:a16="http://schemas.microsoft.com/office/drawing/2014/main" id="{6CDE689B-3812-940E-0D1D-678DD491CFF1}"/>
                </a:ext>
              </a:extLst>
            </p:cNvPr>
            <p:cNvPicPr>
              <a:picLocks noChangeAspect="1"/>
            </p:cNvPicPr>
            <p:nvPr/>
          </p:nvPicPr>
          <p:blipFill>
            <a:blip r:embed="rId5" cstate="screen"/>
            <a:stretch>
              <a:fillRect/>
            </a:stretch>
          </p:blipFill>
          <p:spPr>
            <a:xfrm>
              <a:off x="-119435" y="1029281"/>
              <a:ext cx="5025025" cy="2787959"/>
            </a:xfrm>
            <a:prstGeom prst="rect">
              <a:avLst/>
            </a:prstGeom>
          </p:spPr>
        </p:pic>
        <p:pic>
          <p:nvPicPr>
            <p:cNvPr id="14" name="图片 13">
              <a:extLst>
                <a:ext uri="{FF2B5EF4-FFF2-40B4-BE49-F238E27FC236}">
                  <a16:creationId xmlns:a16="http://schemas.microsoft.com/office/drawing/2014/main" id="{B35C8FDD-1BCB-70B3-475F-6D4AFBCF293A}"/>
                </a:ext>
              </a:extLst>
            </p:cNvPr>
            <p:cNvPicPr>
              <a:picLocks noChangeAspect="1"/>
            </p:cNvPicPr>
            <p:nvPr/>
          </p:nvPicPr>
          <p:blipFill>
            <a:blip r:embed="rId5" cstate="screen"/>
            <a:stretch>
              <a:fillRect/>
            </a:stretch>
          </p:blipFill>
          <p:spPr>
            <a:xfrm>
              <a:off x="3680448" y="1029281"/>
              <a:ext cx="5025025" cy="2787959"/>
            </a:xfrm>
            <a:prstGeom prst="rect">
              <a:avLst/>
            </a:prstGeom>
          </p:spPr>
        </p:pic>
        <p:pic>
          <p:nvPicPr>
            <p:cNvPr id="15" name="图片 14">
              <a:extLst>
                <a:ext uri="{FF2B5EF4-FFF2-40B4-BE49-F238E27FC236}">
                  <a16:creationId xmlns:a16="http://schemas.microsoft.com/office/drawing/2014/main" id="{2A4E4683-0606-FBCC-1A63-3FE4AFBB248C}"/>
                </a:ext>
              </a:extLst>
            </p:cNvPr>
            <p:cNvPicPr>
              <a:picLocks noChangeAspect="1"/>
            </p:cNvPicPr>
            <p:nvPr/>
          </p:nvPicPr>
          <p:blipFill>
            <a:blip r:embed="rId5" cstate="screen"/>
            <a:stretch>
              <a:fillRect/>
            </a:stretch>
          </p:blipFill>
          <p:spPr>
            <a:xfrm>
              <a:off x="7480330" y="1029281"/>
              <a:ext cx="5025025" cy="2787959"/>
            </a:xfrm>
            <a:prstGeom prst="rect">
              <a:avLst/>
            </a:prstGeom>
          </p:spPr>
        </p:pic>
        <p:pic>
          <p:nvPicPr>
            <p:cNvPr id="16" name="图片 15">
              <a:extLst>
                <a:ext uri="{FF2B5EF4-FFF2-40B4-BE49-F238E27FC236}">
                  <a16:creationId xmlns:a16="http://schemas.microsoft.com/office/drawing/2014/main" id="{BB9D9C32-BD81-BF4A-5098-638C7A5E71AA}"/>
                </a:ext>
              </a:extLst>
            </p:cNvPr>
            <p:cNvPicPr>
              <a:picLocks noChangeAspect="1"/>
            </p:cNvPicPr>
            <p:nvPr/>
          </p:nvPicPr>
          <p:blipFill>
            <a:blip r:embed="rId5" cstate="screen">
              <a:clrChange>
                <a:clrFrom>
                  <a:srgbClr val="000000">
                    <a:alpha val="0"/>
                  </a:srgbClr>
                </a:clrFrom>
                <a:clrTo>
                  <a:srgbClr val="000000">
                    <a:alpha val="0"/>
                  </a:srgbClr>
                </a:clrTo>
              </a:clrChange>
            </a:blip>
            <a:stretch>
              <a:fillRect/>
            </a:stretch>
          </p:blipFill>
          <p:spPr>
            <a:xfrm>
              <a:off x="-279856" y="3878569"/>
              <a:ext cx="5025025" cy="2787959"/>
            </a:xfrm>
            <a:prstGeom prst="rect">
              <a:avLst/>
            </a:prstGeom>
          </p:spPr>
        </p:pic>
        <p:pic>
          <p:nvPicPr>
            <p:cNvPr id="17" name="图片 16">
              <a:extLst>
                <a:ext uri="{FF2B5EF4-FFF2-40B4-BE49-F238E27FC236}">
                  <a16:creationId xmlns:a16="http://schemas.microsoft.com/office/drawing/2014/main" id="{019D9D06-938B-62F0-61AA-4580E551FDFB}"/>
                </a:ext>
              </a:extLst>
            </p:cNvPr>
            <p:cNvPicPr>
              <a:picLocks noChangeAspect="1"/>
            </p:cNvPicPr>
            <p:nvPr/>
          </p:nvPicPr>
          <p:blipFill>
            <a:blip r:embed="rId5" cstate="screen"/>
            <a:stretch>
              <a:fillRect/>
            </a:stretch>
          </p:blipFill>
          <p:spPr>
            <a:xfrm>
              <a:off x="3520027" y="3878569"/>
              <a:ext cx="5025025" cy="2787959"/>
            </a:xfrm>
            <a:prstGeom prst="rect">
              <a:avLst/>
            </a:prstGeom>
          </p:spPr>
        </p:pic>
        <p:pic>
          <p:nvPicPr>
            <p:cNvPr id="18" name="图片 17">
              <a:extLst>
                <a:ext uri="{FF2B5EF4-FFF2-40B4-BE49-F238E27FC236}">
                  <a16:creationId xmlns:a16="http://schemas.microsoft.com/office/drawing/2014/main" id="{916C56FA-2F86-D4BB-B2E6-53C339B3454A}"/>
                </a:ext>
              </a:extLst>
            </p:cNvPr>
            <p:cNvPicPr>
              <a:picLocks noChangeAspect="1"/>
            </p:cNvPicPr>
            <p:nvPr/>
          </p:nvPicPr>
          <p:blipFill>
            <a:blip r:embed="rId5" cstate="screen"/>
            <a:stretch>
              <a:fillRect/>
            </a:stretch>
          </p:blipFill>
          <p:spPr>
            <a:xfrm>
              <a:off x="7319909" y="3878569"/>
              <a:ext cx="5025025" cy="2787959"/>
            </a:xfrm>
            <a:prstGeom prst="rect">
              <a:avLst/>
            </a:prstGeom>
          </p:spPr>
        </p:pic>
      </p:grpSp>
    </p:spTree>
    <p:extLst>
      <p:ext uri="{BB962C8B-B14F-4D97-AF65-F5344CB8AC3E}">
        <p14:creationId xmlns:p14="http://schemas.microsoft.com/office/powerpoint/2010/main" val="2460600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814BF8C-DFC5-48A4-9C83-2A475243E66C}" type="datetime1">
              <a:rPr lang="zh-CN" altLang="en-US" smtClean="0"/>
              <a:t>2024/8/5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DB4214F-D6AC-470B-A746-E53745163987}" type="slidenum">
              <a:rPr lang="zh-CN" altLang="en-US" smtClean="0"/>
              <a:t>‹#›</a:t>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4660" y="784292"/>
            <a:ext cx="10076033" cy="5667599"/>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81116" y="149544"/>
            <a:ext cx="1112233" cy="199478"/>
          </a:xfrm>
          <a:prstGeom prst="rect">
            <a:avLst/>
          </a:prstGeom>
        </p:spPr>
      </p:pic>
      <p:cxnSp>
        <p:nvCxnSpPr>
          <p:cNvPr id="10" name="直接连接符 9"/>
          <p:cNvCxnSpPr/>
          <p:nvPr userDrawn="1"/>
        </p:nvCxnSpPr>
        <p:spPr>
          <a:xfrm>
            <a:off x="0" y="461755"/>
            <a:ext cx="1219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userDrawn="1"/>
        </p:nvGrpSpPr>
        <p:grpSpPr>
          <a:xfrm>
            <a:off x="0" y="0"/>
            <a:ext cx="2125908" cy="461755"/>
            <a:chOff x="0" y="0"/>
            <a:chExt cx="3070664" cy="666980"/>
          </a:xfrm>
        </p:grpSpPr>
        <p:sp>
          <p:nvSpPr>
            <p:cNvPr id="12" name="平行四边形 11"/>
            <p:cNvSpPr/>
            <p:nvPr/>
          </p:nvSpPr>
          <p:spPr>
            <a:xfrm>
              <a:off x="1434216" y="0"/>
              <a:ext cx="1636448" cy="666980"/>
            </a:xfrm>
            <a:prstGeom prst="parallelogram">
              <a:avLst>
                <a:gd name="adj" fmla="val 81340"/>
              </a:avLst>
            </a:prstGeom>
            <a:solidFill>
              <a:srgbClr val="2980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46"/>
            </a:p>
          </p:txBody>
        </p:sp>
        <p:sp>
          <p:nvSpPr>
            <p:cNvPr id="13" name="矩形 12"/>
            <p:cNvSpPr/>
            <p:nvPr/>
          </p:nvSpPr>
          <p:spPr>
            <a:xfrm>
              <a:off x="0" y="0"/>
              <a:ext cx="2380498" cy="666980"/>
            </a:xfrm>
            <a:prstGeom prst="rect">
              <a:avLst/>
            </a:prstGeom>
            <a:solidFill>
              <a:srgbClr val="2980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46"/>
            </a:p>
          </p:txBody>
        </p:sp>
      </p:grpSp>
    </p:spTree>
    <p:extLst>
      <p:ext uri="{BB962C8B-B14F-4D97-AF65-F5344CB8AC3E}">
        <p14:creationId xmlns:p14="http://schemas.microsoft.com/office/powerpoint/2010/main" val="196950661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49" r:id="rId2"/>
    <p:sldLayoutId id="2147483650" r:id="rId3"/>
    <p:sldLayoutId id="2147483659" r:id="rId4"/>
    <p:sldLayoutId id="2147483661" r:id="rId5"/>
    <p:sldLayoutId id="2147483662" r:id="rId6"/>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image" Target="../media/image16.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image" Target="../media/image32.png"/><Relationship Id="rId18" Type="http://schemas.openxmlformats.org/officeDocument/2006/relationships/image" Target="../media/image37.png"/><Relationship Id="rId3" Type="http://schemas.openxmlformats.org/officeDocument/2006/relationships/image" Target="../media/image27.png"/><Relationship Id="rId7" Type="http://schemas.openxmlformats.org/officeDocument/2006/relationships/diagramQuickStyle" Target="../diagrams/quickStyle1.xml"/><Relationship Id="rId12" Type="http://schemas.openxmlformats.org/officeDocument/2006/relationships/image" Target="../media/image31.png"/><Relationship Id="rId17" Type="http://schemas.openxmlformats.org/officeDocument/2006/relationships/image" Target="../media/image36.png"/><Relationship Id="rId2" Type="http://schemas.openxmlformats.org/officeDocument/2006/relationships/image" Target="../media/image26.png"/><Relationship Id="rId16" Type="http://schemas.openxmlformats.org/officeDocument/2006/relationships/image" Target="../media/image35.png"/><Relationship Id="rId1" Type="http://schemas.openxmlformats.org/officeDocument/2006/relationships/slideLayout" Target="../slideLayouts/slideLayout4.xml"/><Relationship Id="rId6" Type="http://schemas.openxmlformats.org/officeDocument/2006/relationships/diagramLayout" Target="../diagrams/layout1.xml"/><Relationship Id="rId11" Type="http://schemas.openxmlformats.org/officeDocument/2006/relationships/image" Target="../media/image30.png"/><Relationship Id="rId5" Type="http://schemas.openxmlformats.org/officeDocument/2006/relationships/diagramData" Target="../diagrams/data1.xml"/><Relationship Id="rId15" Type="http://schemas.openxmlformats.org/officeDocument/2006/relationships/image" Target="../media/image34.png"/><Relationship Id="rId10" Type="http://schemas.openxmlformats.org/officeDocument/2006/relationships/image" Target="../media/image29.png"/><Relationship Id="rId4" Type="http://schemas.openxmlformats.org/officeDocument/2006/relationships/image" Target="../media/image28.png"/><Relationship Id="rId9" Type="http://schemas.microsoft.com/office/2007/relationships/diagramDrawing" Target="../diagrams/drawing1.xml"/><Relationship Id="rId14" Type="http://schemas.openxmlformats.org/officeDocument/2006/relationships/image" Target="../media/image33.png"/></Relationships>
</file>

<file path=ppt/slides/_rels/slide13.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39.jpeg"/><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4.xml"/><Relationship Id="rId4" Type="http://schemas.openxmlformats.org/officeDocument/2006/relationships/chart" Target="../charts/char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2.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3.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4.xml"/><Relationship Id="rId5" Type="http://schemas.openxmlformats.org/officeDocument/2006/relationships/image" Target="../media/image12.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1454" y="1028348"/>
            <a:ext cx="5769000" cy="3793402"/>
          </a:xfrm>
          <a:prstGeom prst="rect">
            <a:avLst/>
          </a:prstGeom>
        </p:spPr>
      </p:pic>
      <p:sp>
        <p:nvSpPr>
          <p:cNvPr id="3" name="矩形 2"/>
          <p:cNvSpPr/>
          <p:nvPr/>
        </p:nvSpPr>
        <p:spPr>
          <a:xfrm>
            <a:off x="0" y="3594013"/>
            <a:ext cx="801679" cy="888131"/>
          </a:xfrm>
          <a:prstGeom prst="rect">
            <a:avLst/>
          </a:prstGeom>
          <a:solidFill>
            <a:srgbClr val="1E8E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54281"/>
              </a:solidFill>
            </a:endParaRPr>
          </a:p>
        </p:txBody>
      </p:sp>
      <p:sp>
        <p:nvSpPr>
          <p:cNvPr id="4" name="文本框 3"/>
          <p:cNvSpPr txBox="1"/>
          <p:nvPr/>
        </p:nvSpPr>
        <p:spPr>
          <a:xfrm>
            <a:off x="817056" y="3475543"/>
            <a:ext cx="7686720" cy="1015663"/>
          </a:xfrm>
          <a:prstGeom prst="rect">
            <a:avLst/>
          </a:prstGeom>
          <a:noFill/>
        </p:spPr>
        <p:txBody>
          <a:bodyPr wrap="none" rtlCol="0">
            <a:spAutoFit/>
          </a:bodyPr>
          <a:lstStyle/>
          <a:p>
            <a:r>
              <a:rPr lang="zh-CN" altLang="en-US" sz="6000" b="1" spc="-150" dirty="0">
                <a:latin typeface="微软雅黑" panose="020B0503020204020204" pitchFamily="34" charset="-122"/>
                <a:ea typeface="微软雅黑" panose="020B0503020204020204" pitchFamily="34" charset="-122"/>
              </a:rPr>
              <a:t>新能源商用车产业调查</a:t>
            </a:r>
          </a:p>
        </p:txBody>
      </p:sp>
      <p:sp>
        <p:nvSpPr>
          <p:cNvPr id="13" name="矩形 12"/>
          <p:cNvSpPr/>
          <p:nvPr/>
        </p:nvSpPr>
        <p:spPr>
          <a:xfrm>
            <a:off x="8519152" y="3594014"/>
            <a:ext cx="3672847" cy="888131"/>
          </a:xfrm>
          <a:prstGeom prst="rect">
            <a:avLst/>
          </a:prstGeom>
          <a:gradFill flip="none" rotWithShape="1">
            <a:gsLst>
              <a:gs pos="0">
                <a:srgbClr val="259F9F"/>
              </a:gs>
              <a:gs pos="100000">
                <a:srgbClr val="52C29F"/>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54281"/>
              </a:solidFill>
            </a:endParaRPr>
          </a:p>
        </p:txBody>
      </p:sp>
      <p:sp>
        <p:nvSpPr>
          <p:cNvPr id="11" name="文本框 10">
            <a:extLst>
              <a:ext uri="{FF2B5EF4-FFF2-40B4-BE49-F238E27FC236}">
                <a16:creationId xmlns:a16="http://schemas.microsoft.com/office/drawing/2014/main" id="{1853CF6A-F9C1-DED2-A47D-B5FC3BD98529}"/>
              </a:ext>
            </a:extLst>
          </p:cNvPr>
          <p:cNvSpPr txBox="1"/>
          <p:nvPr/>
        </p:nvSpPr>
        <p:spPr>
          <a:xfrm>
            <a:off x="773751" y="4617827"/>
            <a:ext cx="3294492"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（总第</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0062</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期 </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2024</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8</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月第</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周）</a:t>
            </a:r>
          </a:p>
        </p:txBody>
      </p:sp>
      <p:pic>
        <p:nvPicPr>
          <p:cNvPr id="12" name="图片 11">
            <a:extLst>
              <a:ext uri="{FF2B5EF4-FFF2-40B4-BE49-F238E27FC236}">
                <a16:creationId xmlns:a16="http://schemas.microsoft.com/office/drawing/2014/main" id="{C98938F5-C9B8-39A4-DECF-CF8073D72592}"/>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627" y="369702"/>
            <a:ext cx="1830981" cy="610327"/>
          </a:xfrm>
          <a:prstGeom prst="rect">
            <a:avLst/>
          </a:prstGeom>
        </p:spPr>
      </p:pic>
      <p:sp>
        <p:nvSpPr>
          <p:cNvPr id="15" name="文本框 14">
            <a:extLst>
              <a:ext uri="{FF2B5EF4-FFF2-40B4-BE49-F238E27FC236}">
                <a16:creationId xmlns:a16="http://schemas.microsoft.com/office/drawing/2014/main" id="{EFB92DCF-38DA-5595-2324-F65A796F7FFC}"/>
              </a:ext>
            </a:extLst>
          </p:cNvPr>
          <p:cNvSpPr txBox="1"/>
          <p:nvPr/>
        </p:nvSpPr>
        <p:spPr>
          <a:xfrm>
            <a:off x="919649" y="3023617"/>
            <a:ext cx="6096000" cy="369332"/>
          </a:xfrm>
          <a:prstGeom prst="rect">
            <a:avLst/>
          </a:prstGeom>
          <a:noFill/>
        </p:spPr>
        <p:txBody>
          <a:bodyPr wrap="square">
            <a:spAutoFit/>
          </a:bodyPr>
          <a:lstStyle/>
          <a:p>
            <a:r>
              <a:rPr lang="zh-CN" altLang="en-US" b="1" dirty="0">
                <a:solidFill>
                  <a:srgbClr val="33AA9F"/>
                </a:solidFill>
                <a:latin typeface="微软雅黑" panose="020B0503020204020204" pitchFamily="34" charset="-122"/>
                <a:ea typeface="微软雅黑" panose="020B0503020204020204" pitchFamily="34" charset="-122"/>
              </a:rPr>
              <a:t>乘联分会</a:t>
            </a:r>
            <a:r>
              <a:rPr lang="en-US" altLang="zh-CN" b="1" dirty="0">
                <a:solidFill>
                  <a:srgbClr val="33AA9F"/>
                </a:solidFill>
                <a:latin typeface="微软雅黑" panose="020B0503020204020204" pitchFamily="34" charset="-122"/>
                <a:ea typeface="微软雅黑" panose="020B0503020204020204" pitchFamily="34" charset="-122"/>
              </a:rPr>
              <a:t>&amp;</a:t>
            </a:r>
            <a:r>
              <a:rPr lang="zh-CN" altLang="en-US" b="1" dirty="0">
                <a:solidFill>
                  <a:srgbClr val="33AA9F"/>
                </a:solidFill>
                <a:latin typeface="微软雅黑" panose="020B0503020204020204" pitchFamily="34" charset="-122"/>
                <a:ea typeface="微软雅黑" panose="020B0503020204020204" pitchFamily="34" charset="-122"/>
              </a:rPr>
              <a:t>科瑞咨询联合发布</a:t>
            </a:r>
          </a:p>
        </p:txBody>
      </p:sp>
      <p:pic>
        <p:nvPicPr>
          <p:cNvPr id="16" name="图片 15">
            <a:extLst>
              <a:ext uri="{FF2B5EF4-FFF2-40B4-BE49-F238E27FC236}">
                <a16:creationId xmlns:a16="http://schemas.microsoft.com/office/drawing/2014/main" id="{B4A1A655-8275-987E-B35A-7C09D86EF9B9}"/>
              </a:ext>
            </a:extLst>
          </p:cNvPr>
          <p:cNvPicPr>
            <a:picLocks noChangeAspect="1"/>
          </p:cNvPicPr>
          <p:nvPr/>
        </p:nvPicPr>
        <p:blipFill>
          <a:blip r:embed="rId4"/>
          <a:stretch>
            <a:fillRect/>
          </a:stretch>
        </p:blipFill>
        <p:spPr>
          <a:xfrm>
            <a:off x="2180975" y="300349"/>
            <a:ext cx="1743075" cy="714375"/>
          </a:xfrm>
          <a:prstGeom prst="rect">
            <a:avLst/>
          </a:prstGeom>
        </p:spPr>
      </p:pic>
    </p:spTree>
    <p:extLst>
      <p:ext uri="{BB962C8B-B14F-4D97-AF65-F5344CB8AC3E}">
        <p14:creationId xmlns:p14="http://schemas.microsoft.com/office/powerpoint/2010/main" val="8268352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箭头: 五边形 127">
            <a:extLst>
              <a:ext uri="{FF2B5EF4-FFF2-40B4-BE49-F238E27FC236}">
                <a16:creationId xmlns:a16="http://schemas.microsoft.com/office/drawing/2014/main" id="{A8030862-BD62-1C53-F5DA-BE3C07E60C01}"/>
              </a:ext>
            </a:extLst>
          </p:cNvPr>
          <p:cNvSpPr/>
          <p:nvPr/>
        </p:nvSpPr>
        <p:spPr>
          <a:xfrm>
            <a:off x="2124075" y="-1"/>
            <a:ext cx="2126356" cy="433417"/>
          </a:xfrm>
          <a:prstGeom prst="homePlat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accent3">
                    <a:lumMod val="75000"/>
                  </a:schemeClr>
                </a:solidFill>
              </a:rPr>
              <a:t>新能源客车</a:t>
            </a:r>
          </a:p>
        </p:txBody>
      </p:sp>
      <p:sp>
        <p:nvSpPr>
          <p:cNvPr id="81" name="圆角矩形 80"/>
          <p:cNvSpPr/>
          <p:nvPr/>
        </p:nvSpPr>
        <p:spPr>
          <a:xfrm>
            <a:off x="184" y="6064564"/>
            <a:ext cx="1767601" cy="286615"/>
          </a:xfrm>
          <a:prstGeom prst="roundRect">
            <a:avLst/>
          </a:prstGeom>
          <a:solidFill>
            <a:srgbClr val="D9D9D9"/>
          </a:solidFill>
          <a:ln>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产能规划</a:t>
            </a:r>
          </a:p>
        </p:txBody>
      </p:sp>
      <p:sp>
        <p:nvSpPr>
          <p:cNvPr id="82" name="圆角矩形 81"/>
          <p:cNvSpPr/>
          <p:nvPr/>
        </p:nvSpPr>
        <p:spPr>
          <a:xfrm>
            <a:off x="1765941" y="6064564"/>
            <a:ext cx="1734283" cy="286615"/>
          </a:xfrm>
          <a:prstGeom prst="roundRect">
            <a:avLst/>
          </a:prstGeom>
          <a:solidFill>
            <a:srgbClr val="DADADA"/>
          </a:solidFill>
          <a:ln>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defRPr/>
            </a:pPr>
            <a:r>
              <a:rPr lang="zh-CN" altLang="en-US" sz="1108" b="1" dirty="0">
                <a:solidFill>
                  <a:srgbClr val="FFFFFF"/>
                </a:solidFill>
                <a:latin typeface="微软雅黑" panose="020B0503020204020204" pitchFamily="34" charset="-122"/>
                <a:ea typeface="微软雅黑" panose="020B0503020204020204" pitchFamily="34" charset="-122"/>
              </a:rPr>
              <a:t>出口</a:t>
            </a:r>
          </a:p>
        </p:txBody>
      </p:sp>
      <p:sp>
        <p:nvSpPr>
          <p:cNvPr id="84" name="圆角矩形 83"/>
          <p:cNvSpPr/>
          <p:nvPr/>
        </p:nvSpPr>
        <p:spPr>
          <a:xfrm>
            <a:off x="3500224" y="6064564"/>
            <a:ext cx="1734283"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采购大单</a:t>
            </a:r>
          </a:p>
        </p:txBody>
      </p:sp>
      <p:sp>
        <p:nvSpPr>
          <p:cNvPr id="88" name="圆角矩形 87"/>
          <p:cNvSpPr/>
          <p:nvPr/>
        </p:nvSpPr>
        <p:spPr>
          <a:xfrm>
            <a:off x="5232663" y="6064564"/>
            <a:ext cx="1734283" cy="286615"/>
          </a:xfrm>
          <a:prstGeom prst="roundRect">
            <a:avLst/>
          </a:prstGeom>
          <a:solidFill>
            <a:srgbClr val="4A9B82"/>
          </a:solidFill>
          <a:ln>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采购大单</a:t>
            </a:r>
          </a:p>
        </p:txBody>
      </p:sp>
      <p:sp>
        <p:nvSpPr>
          <p:cNvPr id="89" name="圆角矩形 88"/>
          <p:cNvSpPr/>
          <p:nvPr/>
        </p:nvSpPr>
        <p:spPr>
          <a:xfrm>
            <a:off x="6965102" y="6064564"/>
            <a:ext cx="1734283"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人事变动</a:t>
            </a:r>
          </a:p>
        </p:txBody>
      </p:sp>
      <p:sp>
        <p:nvSpPr>
          <p:cNvPr id="90" name="圆角矩形 89"/>
          <p:cNvSpPr/>
          <p:nvPr/>
        </p:nvSpPr>
        <p:spPr>
          <a:xfrm>
            <a:off x="8697541" y="6064564"/>
            <a:ext cx="1734283" cy="286615"/>
          </a:xfrm>
          <a:prstGeom prst="roundRect">
            <a:avLst/>
          </a:prstGeom>
          <a:solidFill>
            <a:srgbClr val="4A9B82"/>
          </a:solidFill>
          <a:ln>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经营动态</a:t>
            </a:r>
          </a:p>
        </p:txBody>
      </p:sp>
      <p:sp>
        <p:nvSpPr>
          <p:cNvPr id="91" name="圆角矩形 90"/>
          <p:cNvSpPr/>
          <p:nvPr/>
        </p:nvSpPr>
        <p:spPr>
          <a:xfrm>
            <a:off x="10428136" y="6064564"/>
            <a:ext cx="1763681" cy="286615"/>
          </a:xfrm>
          <a:prstGeom prst="roundRect">
            <a:avLst/>
          </a:prstGeom>
          <a:solidFill>
            <a:srgbClr val="DADADA"/>
          </a:solidFill>
          <a:ln>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推广活动</a:t>
            </a:r>
          </a:p>
        </p:txBody>
      </p:sp>
      <p:sp>
        <p:nvSpPr>
          <p:cNvPr id="63" name="文本框 62"/>
          <p:cNvSpPr txBox="1"/>
          <p:nvPr/>
        </p:nvSpPr>
        <p:spPr>
          <a:xfrm>
            <a:off x="217205" y="6363962"/>
            <a:ext cx="3339698" cy="391197"/>
          </a:xfrm>
          <a:prstGeom prst="rect">
            <a:avLst/>
          </a:prstGeom>
          <a:noFill/>
        </p:spPr>
        <p:txBody>
          <a:bodyPr wrap="square" rtlCol="0">
            <a:spAutoFit/>
          </a:bodyPr>
          <a:lstStyle/>
          <a:p>
            <a:pPr defTabSz="316520">
              <a:lnSpc>
                <a:spcPts val="2769"/>
              </a:lnSpc>
              <a:defRPr/>
            </a:pPr>
            <a:r>
              <a:rPr lang="zh-CN" altLang="en-US" sz="969" dirty="0">
                <a:solidFill>
                  <a:srgbClr val="000000"/>
                </a:solidFill>
                <a:latin typeface="微软雅黑" panose="020B0503020204020204" pitchFamily="34" charset="-122"/>
                <a:ea typeface="微软雅黑" panose="020B0503020204020204" pitchFamily="34" charset="-122"/>
              </a:rPr>
              <a:t>汽车全产业链信息服务平台 </a:t>
            </a:r>
            <a:r>
              <a:rPr lang="en-US" altLang="zh-CN" sz="969" dirty="0">
                <a:solidFill>
                  <a:srgbClr val="000000"/>
                </a:solidFill>
                <a:latin typeface="微软雅黑" panose="020B0503020204020204" pitchFamily="34" charset="-122"/>
                <a:ea typeface="微软雅黑" panose="020B0503020204020204" pitchFamily="34" charset="-122"/>
              </a:rPr>
              <a:t>www.autothinker.net</a:t>
            </a:r>
            <a:endParaRPr lang="zh-CN" altLang="en-US" sz="969" dirty="0">
              <a:solidFill>
                <a:srgbClr val="000000"/>
              </a:solidFill>
              <a:latin typeface="微软雅黑" panose="020B0503020204020204" pitchFamily="34" charset="-122"/>
              <a:ea typeface="微软雅黑" panose="020B0503020204020204" pitchFamily="34" charset="-122"/>
            </a:endParaRPr>
          </a:p>
        </p:txBody>
      </p:sp>
      <p:sp>
        <p:nvSpPr>
          <p:cNvPr id="71" name="灯片编号占位符 1"/>
          <p:cNvSpPr>
            <a:spLocks noGrp="1"/>
          </p:cNvSpPr>
          <p:nvPr>
            <p:ph type="sldNum" sz="quarter" idx="12"/>
          </p:nvPr>
        </p:nvSpPr>
        <p:spPr/>
        <p:txBody>
          <a:bodyPr/>
          <a:lstStyle/>
          <a:p>
            <a:pPr defTabSz="316520">
              <a:defRPr/>
            </a:pPr>
            <a:fld id="{40284554-1241-4B6F-BC9D-CFFA407BDD87}" type="slidenum">
              <a:rPr lang="zh-CN" altLang="en-US" sz="1201">
                <a:solidFill>
                  <a:srgbClr val="000000">
                    <a:tint val="75000"/>
                  </a:srgbClr>
                </a:solidFill>
                <a:latin typeface="Calibri" panose="020F0502020204030204"/>
                <a:ea typeface="微软雅黑" panose="020B0503020204020204" pitchFamily="34" charset="-122"/>
              </a:rPr>
              <a:pPr defTabSz="316520">
                <a:defRPr/>
              </a:pPr>
              <a:t>10</a:t>
            </a:fld>
            <a:endParaRPr lang="zh-CN" altLang="en-US" sz="1201" dirty="0">
              <a:solidFill>
                <a:srgbClr val="000000">
                  <a:tint val="75000"/>
                </a:srgbClr>
              </a:solidFill>
              <a:latin typeface="Calibri" panose="020F0502020204030204"/>
              <a:ea typeface="微软雅黑" panose="020B0503020204020204" pitchFamily="34" charset="-122"/>
            </a:endParaRPr>
          </a:p>
        </p:txBody>
      </p:sp>
      <p:grpSp>
        <p:nvGrpSpPr>
          <p:cNvPr id="103" name="组合 102">
            <a:extLst>
              <a:ext uri="{FF2B5EF4-FFF2-40B4-BE49-F238E27FC236}">
                <a16:creationId xmlns:a16="http://schemas.microsoft.com/office/drawing/2014/main" id="{41830773-D77D-E9B9-9447-30579F829AB4}"/>
              </a:ext>
            </a:extLst>
          </p:cNvPr>
          <p:cNvGrpSpPr/>
          <p:nvPr/>
        </p:nvGrpSpPr>
        <p:grpSpPr>
          <a:xfrm>
            <a:off x="969969" y="1124442"/>
            <a:ext cx="2131252" cy="4749078"/>
            <a:chOff x="646119" y="1124442"/>
            <a:chExt cx="2131252" cy="4427924"/>
          </a:xfrm>
        </p:grpSpPr>
        <p:sp>
          <p:nvSpPr>
            <p:cNvPr id="9" name="ïṡ1iḋê">
              <a:extLst>
                <a:ext uri="{FF2B5EF4-FFF2-40B4-BE49-F238E27FC236}">
                  <a16:creationId xmlns:a16="http://schemas.microsoft.com/office/drawing/2014/main" id="{FF0B3699-A09B-A66E-3B04-66EABB0241B0}"/>
                </a:ext>
              </a:extLst>
            </p:cNvPr>
            <p:cNvSpPr/>
            <p:nvPr/>
          </p:nvSpPr>
          <p:spPr>
            <a:xfrm>
              <a:off x="646119" y="2013401"/>
              <a:ext cx="2131252" cy="3538965"/>
            </a:xfrm>
            <a:prstGeom prst="rect">
              <a:avLst/>
            </a:prstGeom>
            <a:solidFill>
              <a:srgbClr val="4A9B82"/>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1385" b="1" i="1" dirty="0">
                <a:solidFill>
                  <a:srgbClr val="FFFFFF"/>
                </a:solidFill>
                <a:latin typeface="Calibri" panose="020F0502020204030204"/>
                <a:ea typeface="微软雅黑" panose="020B0503020204020204" pitchFamily="34" charset="-122"/>
              </a:endParaRPr>
            </a:p>
          </p:txBody>
        </p:sp>
        <p:sp>
          <p:nvSpPr>
            <p:cNvPr id="11" name="íṡ1ïḍe">
              <a:extLst>
                <a:ext uri="{FF2B5EF4-FFF2-40B4-BE49-F238E27FC236}">
                  <a16:creationId xmlns:a16="http://schemas.microsoft.com/office/drawing/2014/main" id="{6A4F3E3C-6282-5539-A37A-41C97D04EED3}"/>
                </a:ext>
              </a:extLst>
            </p:cNvPr>
            <p:cNvSpPr/>
            <p:nvPr/>
          </p:nvSpPr>
          <p:spPr bwMode="auto">
            <a:xfrm>
              <a:off x="715591" y="2789422"/>
              <a:ext cx="1992307" cy="2611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p>
              <a:pPr algn="just" defTabSz="632600">
                <a:lnSpc>
                  <a:spcPct val="150000"/>
                </a:lnSpc>
                <a:spcBef>
                  <a:spcPct val="0"/>
                </a:spcBef>
              </a:pPr>
              <a:r>
                <a:rPr lang="zh-CN" altLang="en-US" sz="1000" dirty="0">
                  <a:solidFill>
                    <a:srgbClr val="FFFFFF"/>
                  </a:solidFill>
                  <a:latin typeface="微软雅黑" panose="020B0503020204020204" pitchFamily="34" charset="-122"/>
                  <a:ea typeface="微软雅黑" panose="020B0503020204020204" pitchFamily="34" charset="-122"/>
                </a:rPr>
                <a:t>福田欧辉向北京一路领先旅游客运公司批量交付</a:t>
              </a:r>
              <a:r>
                <a:rPr lang="en-US" altLang="zh-CN" sz="1000" dirty="0">
                  <a:solidFill>
                    <a:srgbClr val="FFFFFF"/>
                  </a:solidFill>
                  <a:latin typeface="微软雅黑" panose="020B0503020204020204" pitchFamily="34" charset="-122"/>
                  <a:ea typeface="微软雅黑" panose="020B0503020204020204" pitchFamily="34" charset="-122"/>
                </a:rPr>
                <a:t>BJ6126</a:t>
              </a:r>
              <a:r>
                <a:rPr lang="zh-CN" altLang="en-US" sz="1000" dirty="0">
                  <a:solidFill>
                    <a:srgbClr val="FFFFFF"/>
                  </a:solidFill>
                  <a:latin typeface="微软雅黑" panose="020B0503020204020204" pitchFamily="34" charset="-122"/>
                  <a:ea typeface="微软雅黑" panose="020B0503020204020204" pitchFamily="34" charset="-122"/>
                </a:rPr>
                <a:t>氢燃料客车。此次与福田欧辉合作，是北京一路领先旅游客运紧跟首都“绿色出行”政策的重要措施，通过“聚集新能源、发展氢燃料”提升服务品质，满足市场多方面需求。作为中国绿色客车的创领者，福田欧辉</a:t>
              </a:r>
              <a:r>
                <a:rPr lang="en-US" altLang="zh-CN" sz="1000" dirty="0">
                  <a:solidFill>
                    <a:srgbClr val="FFFFFF"/>
                  </a:solidFill>
                  <a:latin typeface="微软雅黑" panose="020B0503020204020204" pitchFamily="34" charset="-122"/>
                  <a:ea typeface="微软雅黑" panose="020B0503020204020204" pitchFamily="34" charset="-122"/>
                </a:rPr>
                <a:t>BJ6126</a:t>
              </a:r>
              <a:r>
                <a:rPr lang="zh-CN" altLang="en-US" sz="1000" dirty="0">
                  <a:solidFill>
                    <a:srgbClr val="FFFFFF"/>
                  </a:solidFill>
                  <a:latin typeface="微软雅黑" panose="020B0503020204020204" pitchFamily="34" charset="-122"/>
                  <a:ea typeface="微软雅黑" panose="020B0503020204020204" pitchFamily="34" charset="-122"/>
                </a:rPr>
                <a:t>氢燃料电池城间客车，采用时尚大方的外观设计，具有高效率、低氢耗、零排放等特点。</a:t>
              </a:r>
            </a:p>
          </p:txBody>
        </p:sp>
        <p:sp>
          <p:nvSpPr>
            <p:cNvPr id="12" name="ïŝlïḑê">
              <a:extLst>
                <a:ext uri="{FF2B5EF4-FFF2-40B4-BE49-F238E27FC236}">
                  <a16:creationId xmlns:a16="http://schemas.microsoft.com/office/drawing/2014/main" id="{7EED3AA5-FD52-1FA1-D1D7-FA1585CFE11F}"/>
                </a:ext>
              </a:extLst>
            </p:cNvPr>
            <p:cNvSpPr txBox="1"/>
            <p:nvPr/>
          </p:nvSpPr>
          <p:spPr bwMode="auto">
            <a:xfrm>
              <a:off x="651015" y="2386335"/>
              <a:ext cx="2126356" cy="370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spAutoFit/>
            </a:bodyPr>
            <a:lstStyle>
              <a:defPPr>
                <a:defRPr lang="zh-CN"/>
              </a:defPPr>
              <a:lvl1pPr algn="ctr" defTabSz="632600">
                <a:lnSpc>
                  <a:spcPts val="1315"/>
                </a:lnSpc>
                <a:spcBef>
                  <a:spcPct val="0"/>
                </a:spcBef>
                <a:defRPr sz="1108" b="1">
                  <a:solidFill>
                    <a:srgbClr val="FFFFFF"/>
                  </a:solidFill>
                  <a:latin typeface="Arial"/>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zh-CN" altLang="en-US" sz="1200" dirty="0"/>
                <a:t>批量福田欧辉氢燃料客车交付北京</a:t>
              </a:r>
            </a:p>
          </p:txBody>
        </p:sp>
        <p:grpSp>
          <p:nvGrpSpPr>
            <p:cNvPr id="75" name="组合 74">
              <a:extLst>
                <a:ext uri="{FF2B5EF4-FFF2-40B4-BE49-F238E27FC236}">
                  <a16:creationId xmlns:a16="http://schemas.microsoft.com/office/drawing/2014/main" id="{A8AF1E99-2F9C-6D5B-8772-1990CD7307A3}"/>
                </a:ext>
              </a:extLst>
            </p:cNvPr>
            <p:cNvGrpSpPr/>
            <p:nvPr/>
          </p:nvGrpSpPr>
          <p:grpSpPr>
            <a:xfrm>
              <a:off x="1028306" y="1124442"/>
              <a:ext cx="1337775" cy="1171320"/>
              <a:chOff x="866381" y="1124442"/>
              <a:chExt cx="1337775" cy="1171320"/>
            </a:xfrm>
          </p:grpSpPr>
          <p:grpSp>
            <p:nvGrpSpPr>
              <p:cNvPr id="10" name="iśḻîďê">
                <a:extLst>
                  <a:ext uri="{FF2B5EF4-FFF2-40B4-BE49-F238E27FC236}">
                    <a16:creationId xmlns:a16="http://schemas.microsoft.com/office/drawing/2014/main" id="{EB141EBD-E16B-A402-52D5-5FE02898DDB6}"/>
                  </a:ext>
                </a:extLst>
              </p:cNvPr>
              <p:cNvGrpSpPr/>
              <p:nvPr/>
            </p:nvGrpSpPr>
            <p:grpSpPr>
              <a:xfrm>
                <a:off x="966730" y="1124442"/>
                <a:ext cx="1171320" cy="1171320"/>
                <a:chOff x="824765" y="2312221"/>
                <a:chExt cx="1461920" cy="1461920"/>
              </a:xfrm>
            </p:grpSpPr>
            <p:sp>
              <p:nvSpPr>
                <p:cNvPr id="16" name="ïšľíḑé">
                  <a:extLst>
                    <a:ext uri="{FF2B5EF4-FFF2-40B4-BE49-F238E27FC236}">
                      <a16:creationId xmlns:a16="http://schemas.microsoft.com/office/drawing/2014/main" id="{992A4775-C32A-6B5D-B23C-CDCBB81BE124}"/>
                    </a:ext>
                  </a:extLst>
                </p:cNvPr>
                <p:cNvSpPr/>
                <p:nvPr/>
              </p:nvSpPr>
              <p:spPr>
                <a:xfrm>
                  <a:off x="824765" y="2312221"/>
                  <a:ext cx="1461920" cy="1461920"/>
                </a:xfrm>
                <a:prstGeom prst="roundRect">
                  <a:avLst/>
                </a:prstGeom>
                <a:solidFill>
                  <a:schemeClr val="bg1">
                    <a:lumMod val="65000"/>
                  </a:schemeClr>
                </a:solidFill>
                <a:ln w="19050" cmpd="thickThi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sp>
              <p:nvSpPr>
                <p:cNvPr id="17" name="îśḷîḋe">
                  <a:extLst>
                    <a:ext uri="{FF2B5EF4-FFF2-40B4-BE49-F238E27FC236}">
                      <a16:creationId xmlns:a16="http://schemas.microsoft.com/office/drawing/2014/main" id="{1F42FD0F-2EFD-0B39-F2B1-610B6A27CB16}"/>
                    </a:ext>
                  </a:extLst>
                </p:cNvPr>
                <p:cNvSpPr/>
                <p:nvPr/>
              </p:nvSpPr>
              <p:spPr>
                <a:xfrm>
                  <a:off x="923965" y="2378945"/>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grpSp>
          <p:sp>
            <p:nvSpPr>
              <p:cNvPr id="13" name="文本框 12">
                <a:extLst>
                  <a:ext uri="{FF2B5EF4-FFF2-40B4-BE49-F238E27FC236}">
                    <a16:creationId xmlns:a16="http://schemas.microsoft.com/office/drawing/2014/main" id="{13DC2C3D-A8BA-75C8-3357-7977758F3AB0}"/>
                  </a:ext>
                </a:extLst>
              </p:cNvPr>
              <p:cNvSpPr txBox="1"/>
              <p:nvPr/>
            </p:nvSpPr>
            <p:spPr>
              <a:xfrm>
                <a:off x="866381" y="1263943"/>
                <a:ext cx="1337775" cy="344356"/>
              </a:xfrm>
              <a:prstGeom prst="rect">
                <a:avLst/>
              </a:prstGeom>
              <a:noFill/>
            </p:spPr>
            <p:txBody>
              <a:bodyPr wrap="square" rtlCol="0">
                <a:spAutoFit/>
              </a:bodyPr>
              <a:lstStyle/>
              <a:p>
                <a:pPr algn="ctr" defTabSz="316520">
                  <a:defRPr/>
                </a:pPr>
                <a:r>
                  <a:rPr lang="zh-CN" altLang="en-US" b="1" dirty="0">
                    <a:solidFill>
                      <a:srgbClr val="000000"/>
                    </a:solidFill>
                    <a:latin typeface="微软雅黑" panose="020B0503020204020204" pitchFamily="34" charset="-122"/>
                    <a:ea typeface="微软雅黑" panose="020B0503020204020204" pitchFamily="34" charset="-122"/>
                  </a:rPr>
                  <a:t>福田汽车</a:t>
                </a:r>
                <a:endParaRPr lang="zh-CN" altLang="en-US" sz="1800" b="1" dirty="0">
                  <a:solidFill>
                    <a:srgbClr val="000000"/>
                  </a:solidFill>
                  <a:latin typeface="微软雅黑" panose="020B0503020204020204" pitchFamily="34" charset="-122"/>
                  <a:ea typeface="微软雅黑" panose="020B0503020204020204" pitchFamily="34" charset="-122"/>
                </a:endParaRPr>
              </a:p>
            </p:txBody>
          </p:sp>
        </p:grpSp>
      </p:grpSp>
      <p:sp>
        <p:nvSpPr>
          <p:cNvPr id="43" name="箭头: 五边形 42">
            <a:extLst>
              <a:ext uri="{FF2B5EF4-FFF2-40B4-BE49-F238E27FC236}">
                <a16:creationId xmlns:a16="http://schemas.microsoft.com/office/drawing/2014/main" id="{62CB50DA-1E45-5F17-0A04-F4EAD5AAC554}"/>
              </a:ext>
            </a:extLst>
          </p:cNvPr>
          <p:cNvSpPr/>
          <p:nvPr/>
        </p:nvSpPr>
        <p:spPr>
          <a:xfrm>
            <a:off x="0" y="0"/>
            <a:ext cx="2366996" cy="433417"/>
          </a:xfrm>
          <a:prstGeom prst="homePlate">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企业动态</a:t>
            </a:r>
          </a:p>
        </p:txBody>
      </p:sp>
      <p:grpSp>
        <p:nvGrpSpPr>
          <p:cNvPr id="104" name="组合 103">
            <a:extLst>
              <a:ext uri="{FF2B5EF4-FFF2-40B4-BE49-F238E27FC236}">
                <a16:creationId xmlns:a16="http://schemas.microsoft.com/office/drawing/2014/main" id="{10158AAE-C49A-EB40-F620-428039CAAB69}"/>
              </a:ext>
            </a:extLst>
          </p:cNvPr>
          <p:cNvGrpSpPr/>
          <p:nvPr/>
        </p:nvGrpSpPr>
        <p:grpSpPr>
          <a:xfrm>
            <a:off x="6419850" y="1115145"/>
            <a:ext cx="2131252" cy="4769329"/>
            <a:chOff x="646119" y="1124442"/>
            <a:chExt cx="2131252" cy="4427924"/>
          </a:xfrm>
        </p:grpSpPr>
        <p:sp>
          <p:nvSpPr>
            <p:cNvPr id="105" name="ïṡ1iḋê">
              <a:extLst>
                <a:ext uri="{FF2B5EF4-FFF2-40B4-BE49-F238E27FC236}">
                  <a16:creationId xmlns:a16="http://schemas.microsoft.com/office/drawing/2014/main" id="{347CABDE-54D5-65EE-3422-5EA0958E1AA3}"/>
                </a:ext>
              </a:extLst>
            </p:cNvPr>
            <p:cNvSpPr/>
            <p:nvPr/>
          </p:nvSpPr>
          <p:spPr>
            <a:xfrm>
              <a:off x="646119" y="2013401"/>
              <a:ext cx="2131252" cy="3538965"/>
            </a:xfrm>
            <a:prstGeom prst="rect">
              <a:avLst/>
            </a:prstGeom>
            <a:solidFill>
              <a:srgbClr val="4A9B82"/>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1385" b="1" i="1" dirty="0">
                <a:solidFill>
                  <a:srgbClr val="FFFFFF"/>
                </a:solidFill>
                <a:latin typeface="Calibri" panose="020F0502020204030204"/>
                <a:ea typeface="微软雅黑" panose="020B0503020204020204" pitchFamily="34" charset="-122"/>
              </a:endParaRPr>
            </a:p>
          </p:txBody>
        </p:sp>
        <p:sp>
          <p:nvSpPr>
            <p:cNvPr id="106" name="íṡ1ïḍe">
              <a:extLst>
                <a:ext uri="{FF2B5EF4-FFF2-40B4-BE49-F238E27FC236}">
                  <a16:creationId xmlns:a16="http://schemas.microsoft.com/office/drawing/2014/main" id="{D4D54503-6C80-712C-8595-FAD77ED67961}"/>
                </a:ext>
              </a:extLst>
            </p:cNvPr>
            <p:cNvSpPr/>
            <p:nvPr/>
          </p:nvSpPr>
          <p:spPr bwMode="auto">
            <a:xfrm>
              <a:off x="680592" y="2771762"/>
              <a:ext cx="1992307" cy="2638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p>
              <a:pPr algn="just" defTabSz="632600">
                <a:lnSpc>
                  <a:spcPct val="150000"/>
                </a:lnSpc>
                <a:spcBef>
                  <a:spcPct val="0"/>
                </a:spcBef>
              </a:pPr>
              <a:r>
                <a:rPr lang="zh-CN" altLang="en-US" sz="1000" dirty="0">
                  <a:solidFill>
                    <a:srgbClr val="FFFFFF"/>
                  </a:solidFill>
                  <a:latin typeface="微软雅黑" panose="020B0503020204020204" pitchFamily="34" charset="-122"/>
                  <a:ea typeface="微软雅黑" panose="020B0503020204020204" pitchFamily="34" charset="-122"/>
                </a:rPr>
                <a:t>目前，作为无锡公共出行运营主力，中车电动约有</a:t>
              </a:r>
              <a:r>
                <a:rPr lang="en-US" altLang="zh-CN" sz="1000" dirty="0">
                  <a:solidFill>
                    <a:srgbClr val="FFFFFF"/>
                  </a:solidFill>
                  <a:latin typeface="微软雅黑" panose="020B0503020204020204" pitchFamily="34" charset="-122"/>
                  <a:ea typeface="微软雅黑" panose="020B0503020204020204" pitchFamily="34" charset="-122"/>
                </a:rPr>
                <a:t>1200</a:t>
              </a:r>
              <a:r>
                <a:rPr lang="zh-CN" altLang="en-US" sz="1000" dirty="0">
                  <a:solidFill>
                    <a:srgbClr val="FFFFFF"/>
                  </a:solidFill>
                  <a:latin typeface="微软雅黑" panose="020B0503020204020204" pitchFamily="34" charset="-122"/>
                  <a:ea typeface="微软雅黑" panose="020B0503020204020204" pitchFamily="34" charset="-122"/>
                </a:rPr>
                <a:t>辆公交车服务无锡，线路覆盖城市主次干道、商业街、景点等，凭借其时尚的造型、出色的品质、零碳的出行方式，创造了良好的市场口碑。无锡公交集团以中车电动</a:t>
              </a:r>
              <a:r>
                <a:rPr lang="en-US" altLang="zh-CN" sz="1000" dirty="0">
                  <a:solidFill>
                    <a:srgbClr val="FFFFFF"/>
                  </a:solidFill>
                  <a:latin typeface="微软雅黑" panose="020B0503020204020204" pitchFamily="34" charset="-122"/>
                  <a:ea typeface="微软雅黑" panose="020B0503020204020204" pitchFamily="34" charset="-122"/>
                </a:rPr>
                <a:t>X12</a:t>
              </a:r>
              <a:r>
                <a:rPr lang="zh-CN" altLang="en-US" sz="1000" dirty="0">
                  <a:solidFill>
                    <a:srgbClr val="FFFFFF"/>
                  </a:solidFill>
                  <a:latin typeface="微软雅黑" panose="020B0503020204020204" pitchFamily="34" charset="-122"/>
                  <a:ea typeface="微软雅黑" panose="020B0503020204020204" pitchFamily="34" charset="-122"/>
                </a:rPr>
                <a:t>、</a:t>
              </a:r>
              <a:r>
                <a:rPr lang="en-US" altLang="zh-CN" sz="1000" dirty="0">
                  <a:solidFill>
                    <a:srgbClr val="FFFFFF"/>
                  </a:solidFill>
                  <a:latin typeface="微软雅黑" panose="020B0503020204020204" pitchFamily="34" charset="-122"/>
                  <a:ea typeface="微软雅黑" panose="020B0503020204020204" pitchFamily="34" charset="-122"/>
                </a:rPr>
                <a:t>C10</a:t>
              </a:r>
              <a:r>
                <a:rPr lang="zh-CN" altLang="en-US" sz="1000" dirty="0">
                  <a:solidFill>
                    <a:srgbClr val="FFFFFF"/>
                  </a:solidFill>
                  <a:latin typeface="微软雅黑" panose="020B0503020204020204" pitchFamily="34" charset="-122"/>
                  <a:ea typeface="微软雅黑" panose="020B0503020204020204" pitchFamily="34" charset="-122"/>
                </a:rPr>
                <a:t>作为主要运力，加密常规景区公交线路班次，在重要景点设置短驳线路。</a:t>
              </a:r>
            </a:p>
          </p:txBody>
        </p:sp>
        <p:sp>
          <p:nvSpPr>
            <p:cNvPr id="107" name="ïŝlïḑê">
              <a:extLst>
                <a:ext uri="{FF2B5EF4-FFF2-40B4-BE49-F238E27FC236}">
                  <a16:creationId xmlns:a16="http://schemas.microsoft.com/office/drawing/2014/main" id="{4F423A9F-912E-8C65-5D96-41ECE0FA8F93}"/>
                </a:ext>
              </a:extLst>
            </p:cNvPr>
            <p:cNvSpPr txBox="1"/>
            <p:nvPr/>
          </p:nvSpPr>
          <p:spPr bwMode="auto">
            <a:xfrm>
              <a:off x="694143" y="2395632"/>
              <a:ext cx="2028608" cy="368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spAutoFit/>
            </a:bodyPr>
            <a:lstStyle>
              <a:defPPr>
                <a:defRPr lang="zh-CN"/>
              </a:defPPr>
              <a:lvl1pPr algn="ctr" defTabSz="632600">
                <a:lnSpc>
                  <a:spcPts val="1315"/>
                </a:lnSpc>
                <a:spcBef>
                  <a:spcPct val="0"/>
                </a:spcBef>
                <a:defRPr sz="1108" b="1">
                  <a:solidFill>
                    <a:srgbClr val="FFFFFF"/>
                  </a:solidFill>
                  <a:latin typeface="Arial"/>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en-US" altLang="zh-CN" sz="1200" dirty="0"/>
                <a:t>1200</a:t>
              </a:r>
              <a:r>
                <a:rPr lang="zh-CN" altLang="en-US" sz="1200" dirty="0"/>
                <a:t>辆！中车电动公交车高品质服务江苏无锡</a:t>
              </a:r>
            </a:p>
          </p:txBody>
        </p:sp>
        <p:grpSp>
          <p:nvGrpSpPr>
            <p:cNvPr id="108" name="组合 107">
              <a:extLst>
                <a:ext uri="{FF2B5EF4-FFF2-40B4-BE49-F238E27FC236}">
                  <a16:creationId xmlns:a16="http://schemas.microsoft.com/office/drawing/2014/main" id="{0672021B-C2F2-507E-0A52-E0A44CE8768F}"/>
                </a:ext>
              </a:extLst>
            </p:cNvPr>
            <p:cNvGrpSpPr/>
            <p:nvPr/>
          </p:nvGrpSpPr>
          <p:grpSpPr>
            <a:xfrm>
              <a:off x="838062" y="1124442"/>
              <a:ext cx="1740770" cy="1171320"/>
              <a:chOff x="676137" y="1124442"/>
              <a:chExt cx="1740770" cy="1171320"/>
            </a:xfrm>
          </p:grpSpPr>
          <p:grpSp>
            <p:nvGrpSpPr>
              <p:cNvPr id="109" name="iśḻîďê">
                <a:extLst>
                  <a:ext uri="{FF2B5EF4-FFF2-40B4-BE49-F238E27FC236}">
                    <a16:creationId xmlns:a16="http://schemas.microsoft.com/office/drawing/2014/main" id="{898B9BB5-F425-31F8-3C27-911303CCBF89}"/>
                  </a:ext>
                </a:extLst>
              </p:cNvPr>
              <p:cNvGrpSpPr/>
              <p:nvPr/>
            </p:nvGrpSpPr>
            <p:grpSpPr>
              <a:xfrm>
                <a:off x="966730" y="1124442"/>
                <a:ext cx="1171320" cy="1171320"/>
                <a:chOff x="824765" y="2312221"/>
                <a:chExt cx="1461920" cy="1461920"/>
              </a:xfrm>
            </p:grpSpPr>
            <p:sp>
              <p:nvSpPr>
                <p:cNvPr id="112" name="ïšľíḑé">
                  <a:extLst>
                    <a:ext uri="{FF2B5EF4-FFF2-40B4-BE49-F238E27FC236}">
                      <a16:creationId xmlns:a16="http://schemas.microsoft.com/office/drawing/2014/main" id="{8BF6CFAD-EE3C-C735-7E44-AF23A8D6689B}"/>
                    </a:ext>
                  </a:extLst>
                </p:cNvPr>
                <p:cNvSpPr/>
                <p:nvPr/>
              </p:nvSpPr>
              <p:spPr>
                <a:xfrm>
                  <a:off x="824765" y="2312221"/>
                  <a:ext cx="1461920" cy="1461920"/>
                </a:xfrm>
                <a:prstGeom prst="roundRect">
                  <a:avLst/>
                </a:prstGeom>
                <a:solidFill>
                  <a:schemeClr val="bg1">
                    <a:lumMod val="65000"/>
                  </a:schemeClr>
                </a:solidFill>
                <a:ln w="19050" cmpd="thickThi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sp>
              <p:nvSpPr>
                <p:cNvPr id="113" name="îśḷîḋe">
                  <a:extLst>
                    <a:ext uri="{FF2B5EF4-FFF2-40B4-BE49-F238E27FC236}">
                      <a16:creationId xmlns:a16="http://schemas.microsoft.com/office/drawing/2014/main" id="{EC994704-FC74-73DC-3931-31FF9592EB55}"/>
                    </a:ext>
                  </a:extLst>
                </p:cNvPr>
                <p:cNvSpPr/>
                <p:nvPr/>
              </p:nvSpPr>
              <p:spPr>
                <a:xfrm>
                  <a:off x="914684" y="2390549"/>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grpSp>
          <p:sp>
            <p:nvSpPr>
              <p:cNvPr id="110" name="文本框 109">
                <a:extLst>
                  <a:ext uri="{FF2B5EF4-FFF2-40B4-BE49-F238E27FC236}">
                    <a16:creationId xmlns:a16="http://schemas.microsoft.com/office/drawing/2014/main" id="{04342F8E-5307-2DDE-F3B8-21841BA3715A}"/>
                  </a:ext>
                </a:extLst>
              </p:cNvPr>
              <p:cNvSpPr txBox="1"/>
              <p:nvPr/>
            </p:nvSpPr>
            <p:spPr>
              <a:xfrm>
                <a:off x="676137" y="1271535"/>
                <a:ext cx="1740770" cy="342894"/>
              </a:xfrm>
              <a:prstGeom prst="rect">
                <a:avLst/>
              </a:prstGeom>
              <a:noFill/>
            </p:spPr>
            <p:txBody>
              <a:bodyPr wrap="square" rtlCol="0">
                <a:spAutoFit/>
              </a:bodyPr>
              <a:lstStyle>
                <a:defPPr>
                  <a:defRPr lang="zh-CN"/>
                </a:defPPr>
                <a:lvl1pPr algn="ctr" defTabSz="316520">
                  <a:defRPr b="1">
                    <a:solidFill>
                      <a:srgbClr val="000000"/>
                    </a:solidFill>
                    <a:latin typeface="微软雅黑" panose="020B0503020204020204" pitchFamily="34" charset="-122"/>
                    <a:ea typeface="微软雅黑" panose="020B0503020204020204" pitchFamily="34" charset="-122"/>
                  </a:defRPr>
                </a:lvl1pPr>
              </a:lstStyle>
              <a:p>
                <a:r>
                  <a:rPr lang="zh-CN" altLang="en-US" dirty="0"/>
                  <a:t>中车电动</a:t>
                </a:r>
              </a:p>
            </p:txBody>
          </p:sp>
        </p:grpSp>
      </p:grpSp>
      <p:grpSp>
        <p:nvGrpSpPr>
          <p:cNvPr id="129" name="组合 128">
            <a:extLst>
              <a:ext uri="{FF2B5EF4-FFF2-40B4-BE49-F238E27FC236}">
                <a16:creationId xmlns:a16="http://schemas.microsoft.com/office/drawing/2014/main" id="{D262C3DF-BC20-1E46-F2E6-77843716A6B3}"/>
              </a:ext>
            </a:extLst>
          </p:cNvPr>
          <p:cNvGrpSpPr/>
          <p:nvPr/>
        </p:nvGrpSpPr>
        <p:grpSpPr>
          <a:xfrm>
            <a:off x="9099834" y="1115145"/>
            <a:ext cx="2131252" cy="4769330"/>
            <a:chOff x="2898520" y="1124442"/>
            <a:chExt cx="2131252" cy="4427924"/>
          </a:xfrm>
        </p:grpSpPr>
        <p:sp>
          <p:nvSpPr>
            <p:cNvPr id="130" name="ïṡ1iḋê">
              <a:extLst>
                <a:ext uri="{FF2B5EF4-FFF2-40B4-BE49-F238E27FC236}">
                  <a16:creationId xmlns:a16="http://schemas.microsoft.com/office/drawing/2014/main" id="{A35DC346-AE83-CE43-8ECD-1BE6AA54C35B}"/>
                </a:ext>
              </a:extLst>
            </p:cNvPr>
            <p:cNvSpPr/>
            <p:nvPr/>
          </p:nvSpPr>
          <p:spPr>
            <a:xfrm>
              <a:off x="2898520" y="2019223"/>
              <a:ext cx="2131252" cy="3533143"/>
            </a:xfrm>
            <a:prstGeom prst="rect">
              <a:avLst/>
            </a:prstGeom>
            <a:solidFill>
              <a:srgbClr val="D9D9D9"/>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1385" b="1" i="1" dirty="0">
                <a:solidFill>
                  <a:srgbClr val="000000"/>
                </a:solidFill>
                <a:latin typeface="Calibri" panose="020F0502020204030204"/>
                <a:ea typeface="微软雅黑" panose="020B0503020204020204" pitchFamily="34" charset="-122"/>
              </a:endParaRPr>
            </a:p>
          </p:txBody>
        </p:sp>
        <p:sp>
          <p:nvSpPr>
            <p:cNvPr id="131" name="íṡ1ïḍe">
              <a:extLst>
                <a:ext uri="{FF2B5EF4-FFF2-40B4-BE49-F238E27FC236}">
                  <a16:creationId xmlns:a16="http://schemas.microsoft.com/office/drawing/2014/main" id="{D5B8FAF3-F41E-745A-BFE9-985C0EDF308D}"/>
                </a:ext>
              </a:extLst>
            </p:cNvPr>
            <p:cNvSpPr/>
            <p:nvPr/>
          </p:nvSpPr>
          <p:spPr bwMode="auto">
            <a:xfrm>
              <a:off x="2973244" y="2894241"/>
              <a:ext cx="1986224" cy="2568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just" defTabSz="632600">
                <a:lnSpc>
                  <a:spcPct val="150000"/>
                </a:lnSpc>
                <a:spcBef>
                  <a:spcPct val="0"/>
                </a:spcBef>
                <a:defRPr/>
              </a:pPr>
              <a:endParaRPr lang="zh-CN" altLang="en-US" sz="900" dirty="0">
                <a:latin typeface="微软雅黑" panose="020B0503020204020204" pitchFamily="34" charset="-122"/>
                <a:ea typeface="微软雅黑" panose="020B0503020204020204" pitchFamily="34" charset="-122"/>
              </a:endParaRPr>
            </a:p>
          </p:txBody>
        </p:sp>
        <p:sp>
          <p:nvSpPr>
            <p:cNvPr id="132" name="ïŝlïḑê">
              <a:extLst>
                <a:ext uri="{FF2B5EF4-FFF2-40B4-BE49-F238E27FC236}">
                  <a16:creationId xmlns:a16="http://schemas.microsoft.com/office/drawing/2014/main" id="{8EE32835-2AC3-CA15-FE97-1E10C84A9130}"/>
                </a:ext>
              </a:extLst>
            </p:cNvPr>
            <p:cNvSpPr txBox="1"/>
            <p:nvPr/>
          </p:nvSpPr>
          <p:spPr bwMode="auto">
            <a:xfrm>
              <a:off x="2920921" y="2350505"/>
              <a:ext cx="2086450" cy="523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spAutoFit/>
            </a:bodyPr>
            <a:lstStyle>
              <a:defPPr>
                <a:defRPr lang="zh-CN"/>
              </a:defPPr>
              <a:lvl1pPr algn="ctr" defTabSz="632600">
                <a:lnSpc>
                  <a:spcPts val="1315"/>
                </a:lnSpc>
                <a:spcBef>
                  <a:spcPct val="0"/>
                </a:spcBef>
                <a:defRPr sz="1108" b="1">
                  <a:solidFill>
                    <a:srgbClr val="000000"/>
                  </a:solidFill>
                  <a:latin typeface="微软雅黑" panose="020B0503020204020204" pitchFamily="34" charset="-122"/>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zh-CN" altLang="en-US" sz="1200" dirty="0"/>
                <a:t>舟山公交大批量采购金龙纯电动公交车投运到多条城乡公交线</a:t>
              </a:r>
            </a:p>
          </p:txBody>
        </p:sp>
        <p:grpSp>
          <p:nvGrpSpPr>
            <p:cNvPr id="133" name="组合 132">
              <a:extLst>
                <a:ext uri="{FF2B5EF4-FFF2-40B4-BE49-F238E27FC236}">
                  <a16:creationId xmlns:a16="http://schemas.microsoft.com/office/drawing/2014/main" id="{2092540F-ACA7-87AC-CE82-9978ED6C6818}"/>
                </a:ext>
              </a:extLst>
            </p:cNvPr>
            <p:cNvGrpSpPr/>
            <p:nvPr/>
          </p:nvGrpSpPr>
          <p:grpSpPr>
            <a:xfrm>
              <a:off x="3274865" y="1124442"/>
              <a:ext cx="1327558" cy="1171320"/>
              <a:chOff x="3141515" y="1124442"/>
              <a:chExt cx="1327558" cy="1171320"/>
            </a:xfrm>
          </p:grpSpPr>
          <p:grpSp>
            <p:nvGrpSpPr>
              <p:cNvPr id="134" name="ïṥlidê">
                <a:extLst>
                  <a:ext uri="{FF2B5EF4-FFF2-40B4-BE49-F238E27FC236}">
                    <a16:creationId xmlns:a16="http://schemas.microsoft.com/office/drawing/2014/main" id="{D1294AA0-EA84-4345-B1C0-64FFA977FD51}"/>
                  </a:ext>
                </a:extLst>
              </p:cNvPr>
              <p:cNvGrpSpPr/>
              <p:nvPr/>
            </p:nvGrpSpPr>
            <p:grpSpPr>
              <a:xfrm>
                <a:off x="3222904" y="1124442"/>
                <a:ext cx="1171320" cy="1171320"/>
                <a:chOff x="824765" y="2312221"/>
                <a:chExt cx="1461920" cy="1461920"/>
              </a:xfrm>
            </p:grpSpPr>
            <p:sp>
              <p:nvSpPr>
                <p:cNvPr id="136" name="ïšḷiḓé">
                  <a:extLst>
                    <a:ext uri="{FF2B5EF4-FFF2-40B4-BE49-F238E27FC236}">
                      <a16:creationId xmlns:a16="http://schemas.microsoft.com/office/drawing/2014/main" id="{E0019E69-5171-56FB-5A48-1EE9A598FCE5}"/>
                    </a:ext>
                  </a:extLst>
                </p:cNvPr>
                <p:cNvSpPr/>
                <p:nvPr/>
              </p:nvSpPr>
              <p:spPr>
                <a:xfrm>
                  <a:off x="824765" y="2312221"/>
                  <a:ext cx="1461920" cy="1461920"/>
                </a:xfrm>
                <a:prstGeom prst="roundRect">
                  <a:avLst/>
                </a:prstGeom>
                <a:solidFill>
                  <a:srgbClr val="4A9B82"/>
                </a:solidFill>
                <a:ln w="19050" cmpd="thickThin">
                  <a:solidFill>
                    <a:srgbClr val="2575A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sp>
              <p:nvSpPr>
                <p:cNvPr id="137" name="ïŝľiḍè">
                  <a:extLst>
                    <a:ext uri="{FF2B5EF4-FFF2-40B4-BE49-F238E27FC236}">
                      <a16:creationId xmlns:a16="http://schemas.microsoft.com/office/drawing/2014/main" id="{967117FB-67E2-A360-424F-A3B1E5789137}"/>
                    </a:ext>
                  </a:extLst>
                </p:cNvPr>
                <p:cNvSpPr/>
                <p:nvPr/>
              </p:nvSpPr>
              <p:spPr>
                <a:xfrm>
                  <a:off x="914684" y="2390549"/>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grpSp>
          <p:sp>
            <p:nvSpPr>
              <p:cNvPr id="135" name="文本框 134">
                <a:extLst>
                  <a:ext uri="{FF2B5EF4-FFF2-40B4-BE49-F238E27FC236}">
                    <a16:creationId xmlns:a16="http://schemas.microsoft.com/office/drawing/2014/main" id="{3D9942B8-5F6C-E825-864B-A4086ADE7938}"/>
                  </a:ext>
                </a:extLst>
              </p:cNvPr>
              <p:cNvSpPr txBox="1"/>
              <p:nvPr/>
            </p:nvSpPr>
            <p:spPr>
              <a:xfrm>
                <a:off x="3141515" y="1273240"/>
                <a:ext cx="1327558" cy="342894"/>
              </a:xfrm>
              <a:prstGeom prst="rect">
                <a:avLst/>
              </a:prstGeom>
              <a:noFill/>
            </p:spPr>
            <p:txBody>
              <a:bodyPr wrap="square" rtlCol="0">
                <a:spAutoFit/>
              </a:bodyPr>
              <a:lstStyle/>
              <a:p>
                <a:pPr algn="ctr" defTabSz="316520">
                  <a:defRPr/>
                </a:pPr>
                <a:r>
                  <a:rPr lang="zh-CN" altLang="en-US" b="1" dirty="0">
                    <a:solidFill>
                      <a:srgbClr val="000000"/>
                    </a:solidFill>
                    <a:latin typeface="微软雅黑" panose="020B0503020204020204" pitchFamily="34" charset="-122"/>
                    <a:ea typeface="微软雅黑" panose="020B0503020204020204" pitchFamily="34" charset="-122"/>
                  </a:rPr>
                  <a:t>厦门金龙</a:t>
                </a:r>
              </a:p>
            </p:txBody>
          </p:sp>
        </p:grpSp>
      </p:grpSp>
      <p:grpSp>
        <p:nvGrpSpPr>
          <p:cNvPr id="2" name="组合 1">
            <a:extLst>
              <a:ext uri="{FF2B5EF4-FFF2-40B4-BE49-F238E27FC236}">
                <a16:creationId xmlns:a16="http://schemas.microsoft.com/office/drawing/2014/main" id="{DE9BFB5C-AFF1-7701-9FB1-D6C084471070}"/>
              </a:ext>
            </a:extLst>
          </p:cNvPr>
          <p:cNvGrpSpPr/>
          <p:nvPr/>
        </p:nvGrpSpPr>
        <p:grpSpPr>
          <a:xfrm>
            <a:off x="3625589" y="1124441"/>
            <a:ext cx="2131252" cy="4760033"/>
            <a:chOff x="2898520" y="1124442"/>
            <a:chExt cx="2131252" cy="4427924"/>
          </a:xfrm>
        </p:grpSpPr>
        <p:sp>
          <p:nvSpPr>
            <p:cNvPr id="4" name="ïṡ1iḋê">
              <a:extLst>
                <a:ext uri="{FF2B5EF4-FFF2-40B4-BE49-F238E27FC236}">
                  <a16:creationId xmlns:a16="http://schemas.microsoft.com/office/drawing/2014/main" id="{2F1C4303-7FE1-A9CF-5691-643B98E1DBCD}"/>
                </a:ext>
              </a:extLst>
            </p:cNvPr>
            <p:cNvSpPr/>
            <p:nvPr/>
          </p:nvSpPr>
          <p:spPr>
            <a:xfrm>
              <a:off x="2898520" y="2019223"/>
              <a:ext cx="2131252" cy="3533143"/>
            </a:xfrm>
            <a:prstGeom prst="rect">
              <a:avLst/>
            </a:prstGeom>
            <a:solidFill>
              <a:srgbClr val="D9D9D9"/>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1385" b="1" i="1">
                <a:solidFill>
                  <a:srgbClr val="000000"/>
                </a:solidFill>
                <a:latin typeface="Calibri" panose="020F0502020204030204"/>
                <a:ea typeface="微软雅黑" panose="020B0503020204020204" pitchFamily="34" charset="-122"/>
              </a:endParaRPr>
            </a:p>
          </p:txBody>
        </p:sp>
        <p:sp>
          <p:nvSpPr>
            <p:cNvPr id="6" name="íṡ1ïḍe">
              <a:extLst>
                <a:ext uri="{FF2B5EF4-FFF2-40B4-BE49-F238E27FC236}">
                  <a16:creationId xmlns:a16="http://schemas.microsoft.com/office/drawing/2014/main" id="{927951B2-FA8A-F9B1-65F8-00AC6B550574}"/>
                </a:ext>
              </a:extLst>
            </p:cNvPr>
            <p:cNvSpPr/>
            <p:nvPr/>
          </p:nvSpPr>
          <p:spPr bwMode="auto">
            <a:xfrm>
              <a:off x="2982853" y="2786404"/>
              <a:ext cx="1941656" cy="2587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defTabSz="632600">
                <a:lnSpc>
                  <a:spcPct val="150000"/>
                </a:lnSpc>
                <a:spcBef>
                  <a:spcPct val="0"/>
                </a:spcBef>
                <a:defRPr/>
              </a:pPr>
              <a:r>
                <a:rPr lang="zh-CN" altLang="en-US" sz="1000" dirty="0">
                  <a:solidFill>
                    <a:srgbClr val="1A1A1A"/>
                  </a:solidFill>
                  <a:latin typeface="微软雅黑 "/>
                  <a:ea typeface="+mj-ea"/>
                </a:rPr>
                <a:t>近日，</a:t>
              </a:r>
              <a:r>
                <a:rPr lang="en-US" altLang="zh-CN" sz="1000" dirty="0">
                  <a:solidFill>
                    <a:srgbClr val="1A1A1A"/>
                  </a:solidFill>
                  <a:latin typeface="微软雅黑 "/>
                  <a:ea typeface="+mj-ea"/>
                </a:rPr>
                <a:t>130</a:t>
              </a:r>
              <a:r>
                <a:rPr lang="zh-CN" altLang="en-US" sz="1000" dirty="0">
                  <a:solidFill>
                    <a:srgbClr val="1A1A1A"/>
                  </a:solidFill>
                  <a:latin typeface="微软雅黑 "/>
                  <a:ea typeface="+mj-ea"/>
                </a:rPr>
                <a:t>辆宇通高端新能源客车批量交付海南，助力海南旅游产业高质量发展。此次交付的</a:t>
              </a:r>
              <a:r>
                <a:rPr lang="en-US" altLang="zh-CN" sz="1000" dirty="0">
                  <a:solidFill>
                    <a:srgbClr val="1A1A1A"/>
                  </a:solidFill>
                  <a:latin typeface="微软雅黑 "/>
                  <a:ea typeface="+mj-ea"/>
                </a:rPr>
                <a:t>130</a:t>
              </a:r>
              <a:r>
                <a:rPr lang="zh-CN" altLang="en-US" sz="1000" dirty="0">
                  <a:solidFill>
                    <a:srgbClr val="1A1A1A"/>
                  </a:solidFill>
                  <a:latin typeface="微软雅黑 "/>
                  <a:ea typeface="+mj-ea"/>
                </a:rPr>
                <a:t>辆宇通高端新能源车辆，涵盖了宇通</a:t>
              </a:r>
              <a:r>
                <a:rPr lang="en-US" altLang="zh-CN" sz="1000" dirty="0">
                  <a:solidFill>
                    <a:srgbClr val="1A1A1A"/>
                  </a:solidFill>
                  <a:latin typeface="微软雅黑 "/>
                  <a:ea typeface="+mj-ea"/>
                </a:rPr>
                <a:t>C8E</a:t>
              </a:r>
              <a:r>
                <a:rPr lang="zh-CN" altLang="en-US" sz="1000" dirty="0">
                  <a:solidFill>
                    <a:srgbClr val="1A1A1A"/>
                  </a:solidFill>
                  <a:latin typeface="微软雅黑 "/>
                  <a:ea typeface="+mj-ea"/>
                </a:rPr>
                <a:t>、</a:t>
              </a:r>
              <a:r>
                <a:rPr lang="en-US" altLang="zh-CN" sz="1000" dirty="0">
                  <a:solidFill>
                    <a:srgbClr val="1A1A1A"/>
                  </a:solidFill>
                  <a:latin typeface="微软雅黑 "/>
                  <a:ea typeface="+mj-ea"/>
                </a:rPr>
                <a:t>C11E</a:t>
              </a:r>
              <a:r>
                <a:rPr lang="zh-CN" altLang="en-US" sz="1000" dirty="0">
                  <a:solidFill>
                    <a:srgbClr val="1A1A1A"/>
                  </a:solidFill>
                  <a:latin typeface="微软雅黑 "/>
                  <a:ea typeface="+mj-ea"/>
                </a:rPr>
                <a:t>、</a:t>
              </a:r>
              <a:r>
                <a:rPr lang="en-US" altLang="zh-CN" sz="1000" dirty="0">
                  <a:solidFill>
                    <a:srgbClr val="1A1A1A"/>
                  </a:solidFill>
                  <a:latin typeface="微软雅黑 "/>
                  <a:ea typeface="+mj-ea"/>
                </a:rPr>
                <a:t>C12E</a:t>
              </a:r>
              <a:r>
                <a:rPr lang="zh-CN" altLang="en-US" sz="1000" dirty="0">
                  <a:solidFill>
                    <a:srgbClr val="1A1A1A"/>
                  </a:solidFill>
                  <a:latin typeface="微软雅黑 "/>
                  <a:ea typeface="+mj-ea"/>
                </a:rPr>
                <a:t>三款热销车型。随着这批绿色、高端、时尚、高效车辆的投入使用，将进一步加快构建海南绿色低碳循环交通体系，助力海南“世界一流国际旅游胜地”建设，为海南绿色发展注入新的动力。</a:t>
              </a:r>
            </a:p>
          </p:txBody>
        </p:sp>
        <p:sp>
          <p:nvSpPr>
            <p:cNvPr id="7" name="ïŝlïḑê">
              <a:extLst>
                <a:ext uri="{FF2B5EF4-FFF2-40B4-BE49-F238E27FC236}">
                  <a16:creationId xmlns:a16="http://schemas.microsoft.com/office/drawing/2014/main" id="{D64FA2AE-4610-50D9-A5BE-F1CFF9F14DD8}"/>
                </a:ext>
              </a:extLst>
            </p:cNvPr>
            <p:cNvSpPr txBox="1"/>
            <p:nvPr/>
          </p:nvSpPr>
          <p:spPr bwMode="auto">
            <a:xfrm>
              <a:off x="2920804" y="2407319"/>
              <a:ext cx="2086683" cy="36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spAutoFit/>
            </a:bodyPr>
            <a:lstStyle>
              <a:defPPr>
                <a:defRPr lang="zh-CN"/>
              </a:defPPr>
              <a:lvl1pPr algn="ctr" defTabSz="632600">
                <a:lnSpc>
                  <a:spcPts val="1315"/>
                </a:lnSpc>
                <a:spcBef>
                  <a:spcPct val="0"/>
                </a:spcBef>
                <a:defRPr sz="1108" b="1">
                  <a:solidFill>
                    <a:srgbClr val="000000"/>
                  </a:solidFill>
                  <a:latin typeface="微软雅黑" panose="020B0503020204020204" pitchFamily="34" charset="-122"/>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en-US" altLang="zh-CN" sz="1200" dirty="0"/>
                <a:t>130</a:t>
              </a:r>
              <a:r>
                <a:rPr lang="zh-CN" altLang="en-US" sz="1200" dirty="0"/>
                <a:t>辆宇通高端新能源旅游客车交付海南</a:t>
              </a:r>
            </a:p>
          </p:txBody>
        </p:sp>
        <p:grpSp>
          <p:nvGrpSpPr>
            <p:cNvPr id="14" name="组合 13">
              <a:extLst>
                <a:ext uri="{FF2B5EF4-FFF2-40B4-BE49-F238E27FC236}">
                  <a16:creationId xmlns:a16="http://schemas.microsoft.com/office/drawing/2014/main" id="{42EE30A5-7DB7-B49C-6E4B-8D3062212800}"/>
                </a:ext>
              </a:extLst>
            </p:cNvPr>
            <p:cNvGrpSpPr/>
            <p:nvPr/>
          </p:nvGrpSpPr>
          <p:grpSpPr>
            <a:xfrm>
              <a:off x="3253906" y="1124442"/>
              <a:ext cx="1339774" cy="1171320"/>
              <a:chOff x="3120556" y="1124442"/>
              <a:chExt cx="1339774" cy="1171320"/>
            </a:xfrm>
          </p:grpSpPr>
          <p:grpSp>
            <p:nvGrpSpPr>
              <p:cNvPr id="15" name="ïṥlidê">
                <a:extLst>
                  <a:ext uri="{FF2B5EF4-FFF2-40B4-BE49-F238E27FC236}">
                    <a16:creationId xmlns:a16="http://schemas.microsoft.com/office/drawing/2014/main" id="{78BB8A4F-8FC5-7ABF-F5A0-5F33DCEE140C}"/>
                  </a:ext>
                </a:extLst>
              </p:cNvPr>
              <p:cNvGrpSpPr/>
              <p:nvPr/>
            </p:nvGrpSpPr>
            <p:grpSpPr>
              <a:xfrm>
                <a:off x="3222904" y="1124442"/>
                <a:ext cx="1171320" cy="1171320"/>
                <a:chOff x="824765" y="2312221"/>
                <a:chExt cx="1461920" cy="1461920"/>
              </a:xfrm>
            </p:grpSpPr>
            <p:sp>
              <p:nvSpPr>
                <p:cNvPr id="20" name="ïšḷiḓé">
                  <a:extLst>
                    <a:ext uri="{FF2B5EF4-FFF2-40B4-BE49-F238E27FC236}">
                      <a16:creationId xmlns:a16="http://schemas.microsoft.com/office/drawing/2014/main" id="{851D50BD-D4E0-D3E9-DF83-B02C5A6C2CE8}"/>
                    </a:ext>
                  </a:extLst>
                </p:cNvPr>
                <p:cNvSpPr/>
                <p:nvPr/>
              </p:nvSpPr>
              <p:spPr>
                <a:xfrm>
                  <a:off x="824765" y="2312221"/>
                  <a:ext cx="1461920" cy="1461920"/>
                </a:xfrm>
                <a:prstGeom prst="roundRect">
                  <a:avLst/>
                </a:prstGeom>
                <a:solidFill>
                  <a:srgbClr val="4A9B82"/>
                </a:solidFill>
                <a:ln w="19050" cmpd="thickThin">
                  <a:solidFill>
                    <a:srgbClr val="2575A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sp>
              <p:nvSpPr>
                <p:cNvPr id="27" name="ïŝľiḍè">
                  <a:extLst>
                    <a:ext uri="{FF2B5EF4-FFF2-40B4-BE49-F238E27FC236}">
                      <a16:creationId xmlns:a16="http://schemas.microsoft.com/office/drawing/2014/main" id="{2C993677-ACAD-CB0D-E091-5C45720FCF90}"/>
                    </a:ext>
                  </a:extLst>
                </p:cNvPr>
                <p:cNvSpPr/>
                <p:nvPr/>
              </p:nvSpPr>
              <p:spPr>
                <a:xfrm>
                  <a:off x="914684" y="2390549"/>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grpSp>
          <p:sp>
            <p:nvSpPr>
              <p:cNvPr id="18" name="文本框 17">
                <a:extLst>
                  <a:ext uri="{FF2B5EF4-FFF2-40B4-BE49-F238E27FC236}">
                    <a16:creationId xmlns:a16="http://schemas.microsoft.com/office/drawing/2014/main" id="{86F1D034-3024-165B-96B5-38A11E26B831}"/>
                  </a:ext>
                </a:extLst>
              </p:cNvPr>
              <p:cNvSpPr txBox="1"/>
              <p:nvPr/>
            </p:nvSpPr>
            <p:spPr>
              <a:xfrm>
                <a:off x="3120556" y="1262238"/>
                <a:ext cx="1339774" cy="369332"/>
              </a:xfrm>
              <a:prstGeom prst="rect">
                <a:avLst/>
              </a:prstGeom>
              <a:noFill/>
            </p:spPr>
            <p:txBody>
              <a:bodyPr wrap="square" rtlCol="0">
                <a:spAutoFit/>
              </a:bodyPr>
              <a:lstStyle/>
              <a:p>
                <a:pPr algn="ctr" defTabSz="316520">
                  <a:defRPr/>
                </a:pPr>
                <a:r>
                  <a:rPr lang="zh-CN" altLang="en-US" b="1" dirty="0">
                    <a:solidFill>
                      <a:srgbClr val="000000"/>
                    </a:solidFill>
                    <a:latin typeface="微软雅黑" panose="020B0503020204020204" pitchFamily="34" charset="-122"/>
                    <a:ea typeface="微软雅黑" panose="020B0503020204020204" pitchFamily="34" charset="-122"/>
                  </a:rPr>
                  <a:t>宇通客车</a:t>
                </a:r>
              </a:p>
            </p:txBody>
          </p:sp>
        </p:grpSp>
      </p:grpSp>
      <p:sp>
        <p:nvSpPr>
          <p:cNvPr id="29" name="íṡ1ïḍe">
            <a:extLst>
              <a:ext uri="{FF2B5EF4-FFF2-40B4-BE49-F238E27FC236}">
                <a16:creationId xmlns:a16="http://schemas.microsoft.com/office/drawing/2014/main" id="{DEF6BCC5-2862-1CD4-EB9D-96B177DDCA4A}"/>
              </a:ext>
            </a:extLst>
          </p:cNvPr>
          <p:cNvSpPr/>
          <p:nvPr/>
        </p:nvSpPr>
        <p:spPr bwMode="auto">
          <a:xfrm>
            <a:off x="9144111" y="2908655"/>
            <a:ext cx="1992307" cy="2638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just" defTabSz="632600">
              <a:lnSpc>
                <a:spcPct val="150000"/>
              </a:lnSpc>
              <a:spcBef>
                <a:spcPct val="0"/>
              </a:spcBef>
              <a:defRPr/>
            </a:pPr>
            <a:r>
              <a:rPr lang="zh-CN" altLang="en-US" sz="1000" dirty="0">
                <a:solidFill>
                  <a:srgbClr val="1A1A1A"/>
                </a:solidFill>
                <a:latin typeface="Helvetica Neue"/>
              </a:rPr>
              <a:t>舟山公交大批量采购金龙纯电动公交车投运到多条城乡公交线，此次交付的纯电动公交车包括智慧城市之光中巴、金龙纯电逍遥小巴和金龙</a:t>
            </a:r>
            <a:r>
              <a:rPr lang="en-US" altLang="zh-CN" sz="1000" dirty="0">
                <a:solidFill>
                  <a:srgbClr val="1A1A1A"/>
                </a:solidFill>
                <a:latin typeface="Helvetica Neue"/>
              </a:rPr>
              <a:t>M8</a:t>
            </a:r>
            <a:r>
              <a:rPr lang="zh-CN" altLang="en-US" sz="1000" dirty="0">
                <a:solidFill>
                  <a:srgbClr val="1A1A1A"/>
                </a:solidFill>
                <a:latin typeface="Helvetica Neue"/>
              </a:rPr>
              <a:t>三款热门车型。金龙</a:t>
            </a:r>
            <a:r>
              <a:rPr lang="en-US" altLang="zh-CN" sz="1000" dirty="0">
                <a:solidFill>
                  <a:srgbClr val="1A1A1A"/>
                </a:solidFill>
                <a:latin typeface="Helvetica Neue"/>
              </a:rPr>
              <a:t>M8</a:t>
            </a:r>
            <a:r>
              <a:rPr lang="zh-CN" altLang="en-US" sz="1000" dirty="0">
                <a:solidFill>
                  <a:srgbClr val="1A1A1A"/>
                </a:solidFill>
                <a:latin typeface="Helvetica Neue"/>
              </a:rPr>
              <a:t>可靠耐用，续航里程显著提升。金龙纯电逍遥小巴车身小巧灵活，将作为打通民众出行“最后一公里”的利器投入运营，让民众逍遥出行。而智慧城市之光将替换油电混合、气电混合车型，推动城市绿色低碳转型，为民众创造更加宜居的生活环境。</a:t>
            </a:r>
          </a:p>
        </p:txBody>
      </p:sp>
      <p:pic>
        <p:nvPicPr>
          <p:cNvPr id="19" name="图片 18">
            <a:extLst>
              <a:ext uri="{FF2B5EF4-FFF2-40B4-BE49-F238E27FC236}">
                <a16:creationId xmlns:a16="http://schemas.microsoft.com/office/drawing/2014/main" id="{292C0EA8-CF4F-5DE9-A16F-B17F98A10686}"/>
              </a:ext>
            </a:extLst>
          </p:cNvPr>
          <p:cNvPicPr>
            <a:picLocks noChangeAspect="1"/>
          </p:cNvPicPr>
          <p:nvPr/>
        </p:nvPicPr>
        <p:blipFill rotWithShape="1">
          <a:blip r:embed="rId3"/>
          <a:srcRect l="18747" t="-2894" r="16911" b="42207"/>
          <a:stretch/>
        </p:blipFill>
        <p:spPr>
          <a:xfrm>
            <a:off x="4298580" y="1669605"/>
            <a:ext cx="785267" cy="416729"/>
          </a:xfrm>
          <a:prstGeom prst="rect">
            <a:avLst/>
          </a:prstGeom>
        </p:spPr>
      </p:pic>
      <p:pic>
        <p:nvPicPr>
          <p:cNvPr id="21" name="图片 20">
            <a:extLst>
              <a:ext uri="{FF2B5EF4-FFF2-40B4-BE49-F238E27FC236}">
                <a16:creationId xmlns:a16="http://schemas.microsoft.com/office/drawing/2014/main" id="{B35CA4FD-5768-1607-91BA-7EA54D17EC39}"/>
              </a:ext>
            </a:extLst>
          </p:cNvPr>
          <p:cNvPicPr>
            <a:picLocks noChangeAspect="1"/>
          </p:cNvPicPr>
          <p:nvPr/>
        </p:nvPicPr>
        <p:blipFill>
          <a:blip r:embed="rId4"/>
          <a:stretch>
            <a:fillRect/>
          </a:stretch>
        </p:blipFill>
        <p:spPr>
          <a:xfrm>
            <a:off x="7199119" y="1650694"/>
            <a:ext cx="566117" cy="553375"/>
          </a:xfrm>
          <a:prstGeom prst="rect">
            <a:avLst/>
          </a:prstGeom>
        </p:spPr>
      </p:pic>
      <p:pic>
        <p:nvPicPr>
          <p:cNvPr id="23" name="图片 22">
            <a:extLst>
              <a:ext uri="{FF2B5EF4-FFF2-40B4-BE49-F238E27FC236}">
                <a16:creationId xmlns:a16="http://schemas.microsoft.com/office/drawing/2014/main" id="{09791F2C-94B1-9E26-BDE4-22A0B142CCC1}"/>
              </a:ext>
            </a:extLst>
          </p:cNvPr>
          <p:cNvPicPr>
            <a:picLocks noChangeAspect="1"/>
          </p:cNvPicPr>
          <p:nvPr/>
        </p:nvPicPr>
        <p:blipFill>
          <a:blip r:embed="rId5"/>
          <a:stretch>
            <a:fillRect/>
          </a:stretch>
        </p:blipFill>
        <p:spPr>
          <a:xfrm>
            <a:off x="1668216" y="1566798"/>
            <a:ext cx="753132" cy="564849"/>
          </a:xfrm>
          <a:prstGeom prst="rect">
            <a:avLst/>
          </a:prstGeom>
        </p:spPr>
      </p:pic>
      <p:pic>
        <p:nvPicPr>
          <p:cNvPr id="8" name="图片 7">
            <a:extLst>
              <a:ext uri="{FF2B5EF4-FFF2-40B4-BE49-F238E27FC236}">
                <a16:creationId xmlns:a16="http://schemas.microsoft.com/office/drawing/2014/main" id="{1B671689-217F-3B99-1D2A-7BBCE3DCCBF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207" r="1327" b="19680"/>
          <a:stretch/>
        </p:blipFill>
        <p:spPr>
          <a:xfrm>
            <a:off x="9730176" y="1604690"/>
            <a:ext cx="870568" cy="573752"/>
          </a:xfrm>
          <a:prstGeom prst="rect">
            <a:avLst/>
          </a:prstGeom>
        </p:spPr>
      </p:pic>
    </p:spTree>
    <p:extLst>
      <p:ext uri="{BB962C8B-B14F-4D97-AF65-F5344CB8AC3E}">
        <p14:creationId xmlns:p14="http://schemas.microsoft.com/office/powerpoint/2010/main" val="18817803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圆角矩形 57"/>
          <p:cNvSpPr/>
          <p:nvPr/>
        </p:nvSpPr>
        <p:spPr>
          <a:xfrm>
            <a:off x="-803" y="6052357"/>
            <a:ext cx="1767601" cy="286615"/>
          </a:xfrm>
          <a:prstGeom prst="roundRect">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8" b="1">
                <a:solidFill>
                  <a:srgbClr val="FFFFFF"/>
                </a:solidFill>
                <a:latin typeface="微软雅黑" panose="020B0503020204020204" pitchFamily="34" charset="-122"/>
                <a:ea typeface="微软雅黑" panose="020B0503020204020204" pitchFamily="34" charset="-122"/>
              </a:rPr>
              <a:t>经营动态</a:t>
            </a:r>
            <a:endParaRPr lang="zh-CN" altLang="en-US" sz="1108" b="1" dirty="0">
              <a:solidFill>
                <a:srgbClr val="FFFFFF"/>
              </a:solidFill>
              <a:latin typeface="微软雅黑" panose="020B0503020204020204" pitchFamily="34" charset="-122"/>
              <a:ea typeface="微软雅黑" panose="020B0503020204020204" pitchFamily="34" charset="-122"/>
            </a:endParaRPr>
          </a:p>
        </p:txBody>
      </p:sp>
      <p:sp>
        <p:nvSpPr>
          <p:cNvPr id="60" name="圆角矩形 59"/>
          <p:cNvSpPr/>
          <p:nvPr/>
        </p:nvSpPr>
        <p:spPr>
          <a:xfrm>
            <a:off x="1764954" y="6052357"/>
            <a:ext cx="1734283"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8" b="1">
                <a:solidFill>
                  <a:srgbClr val="FFFFFF"/>
                </a:solidFill>
                <a:latin typeface="微软雅黑" panose="020B0503020204020204" pitchFamily="34" charset="-122"/>
                <a:ea typeface="微软雅黑" panose="020B0503020204020204" pitchFamily="34" charset="-122"/>
              </a:rPr>
              <a:t>推广活动</a:t>
            </a:r>
            <a:endParaRPr lang="zh-CN" altLang="en-US" sz="1108" b="1" dirty="0">
              <a:solidFill>
                <a:srgbClr val="FFFFFF"/>
              </a:solidFill>
              <a:latin typeface="微软雅黑" panose="020B0503020204020204" pitchFamily="34" charset="-122"/>
              <a:ea typeface="微软雅黑" panose="020B0503020204020204" pitchFamily="34" charset="-122"/>
            </a:endParaRPr>
          </a:p>
        </p:txBody>
      </p:sp>
      <p:sp>
        <p:nvSpPr>
          <p:cNvPr id="61" name="圆角矩形 60"/>
          <p:cNvSpPr/>
          <p:nvPr/>
        </p:nvSpPr>
        <p:spPr>
          <a:xfrm>
            <a:off x="3499237" y="6052357"/>
            <a:ext cx="1734283" cy="286615"/>
          </a:xfrm>
          <a:prstGeom prst="roundRect">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8" b="1" dirty="0">
                <a:solidFill>
                  <a:srgbClr val="FFFFFF"/>
                </a:solidFill>
                <a:latin typeface="微软雅黑" panose="020B0503020204020204" pitchFamily="34" charset="-122"/>
                <a:ea typeface="微软雅黑" panose="020B0503020204020204" pitchFamily="34" charset="-122"/>
              </a:rPr>
              <a:t>产能规划</a:t>
            </a:r>
          </a:p>
        </p:txBody>
      </p:sp>
      <p:sp>
        <p:nvSpPr>
          <p:cNvPr id="62" name="圆角矩形 61"/>
          <p:cNvSpPr/>
          <p:nvPr/>
        </p:nvSpPr>
        <p:spPr>
          <a:xfrm>
            <a:off x="5233520" y="6052357"/>
            <a:ext cx="1734283"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8" b="1" dirty="0">
                <a:solidFill>
                  <a:srgbClr val="FFFFFF"/>
                </a:solidFill>
                <a:latin typeface="微软雅黑" panose="020B0503020204020204" pitchFamily="34" charset="-122"/>
                <a:ea typeface="微软雅黑" panose="020B0503020204020204" pitchFamily="34" charset="-122"/>
              </a:rPr>
              <a:t>合资合作</a:t>
            </a:r>
          </a:p>
        </p:txBody>
      </p:sp>
      <p:sp>
        <p:nvSpPr>
          <p:cNvPr id="63" name="圆角矩形 62"/>
          <p:cNvSpPr/>
          <p:nvPr/>
        </p:nvSpPr>
        <p:spPr>
          <a:xfrm>
            <a:off x="6964115" y="6063720"/>
            <a:ext cx="1734283"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8" b="1" dirty="0">
                <a:solidFill>
                  <a:srgbClr val="FFFFFF"/>
                </a:solidFill>
                <a:latin typeface="微软雅黑" panose="020B0503020204020204" pitchFamily="34" charset="-122"/>
                <a:ea typeface="微软雅黑" panose="020B0503020204020204" pitchFamily="34" charset="-122"/>
              </a:rPr>
              <a:t>产能规划</a:t>
            </a:r>
          </a:p>
        </p:txBody>
      </p:sp>
      <p:sp>
        <p:nvSpPr>
          <p:cNvPr id="64" name="圆角矩形 63"/>
          <p:cNvSpPr/>
          <p:nvPr/>
        </p:nvSpPr>
        <p:spPr>
          <a:xfrm>
            <a:off x="8698398" y="6052357"/>
            <a:ext cx="1734283"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8" b="1" dirty="0">
                <a:solidFill>
                  <a:srgbClr val="FFFFFF"/>
                </a:solidFill>
                <a:latin typeface="微软雅黑" panose="020B0503020204020204" pitchFamily="34" charset="-122"/>
                <a:ea typeface="微软雅黑" panose="020B0503020204020204" pitchFamily="34" charset="-122"/>
              </a:rPr>
              <a:t>品牌营销</a:t>
            </a:r>
          </a:p>
        </p:txBody>
      </p:sp>
      <p:sp>
        <p:nvSpPr>
          <p:cNvPr id="51" name="íşļïdè"/>
          <p:cNvSpPr/>
          <p:nvPr/>
        </p:nvSpPr>
        <p:spPr bwMode="auto">
          <a:xfrm>
            <a:off x="1170" y="1566322"/>
            <a:ext cx="12190647" cy="1133430"/>
          </a:xfrm>
          <a:prstGeom prst="rect">
            <a:avLst/>
          </a:prstGeom>
          <a:solidFill>
            <a:schemeClr val="bg1">
              <a:lumMod val="95000"/>
            </a:schemeClr>
          </a:solidFill>
          <a:ln w="19050">
            <a:noFill/>
            <a:round/>
          </a:ln>
        </p:spPr>
        <p:txBody>
          <a:bodyPr wrap="square" lIns="63305" tIns="31652" rIns="63305" bIns="31652" anchor="ctr">
            <a:normAutofit/>
          </a:bodyPr>
          <a:lstStyle/>
          <a:p>
            <a:pPr algn="ctr" defTabSz="316520">
              <a:defRPr/>
            </a:pPr>
            <a:endParaRPr sz="1246" dirty="0">
              <a:solidFill>
                <a:srgbClr val="000000"/>
              </a:solidFill>
              <a:latin typeface="Calibri" panose="020F0502020204030204"/>
            </a:endParaRPr>
          </a:p>
        </p:txBody>
      </p:sp>
      <p:sp>
        <p:nvSpPr>
          <p:cNvPr id="52" name="ïšļidê"/>
          <p:cNvSpPr/>
          <p:nvPr/>
        </p:nvSpPr>
        <p:spPr bwMode="auto">
          <a:xfrm rot="5400000">
            <a:off x="936544" y="1213495"/>
            <a:ext cx="2041794" cy="1789152"/>
          </a:xfrm>
          <a:prstGeom prst="hexagon">
            <a:avLst/>
          </a:prstGeom>
          <a:solidFill>
            <a:srgbClr val="4A9B82"/>
          </a:solidFill>
          <a:ln w="57150">
            <a:solidFill>
              <a:schemeClr val="bg1"/>
            </a:solidFill>
            <a:round/>
          </a:ln>
        </p:spPr>
        <p:txBody>
          <a:bodyPr rot="0" spcFirstLastPara="0" vert="vert270" wrap="square" lIns="63305" tIns="31652" rIns="63305" bIns="31652" anchor="ctr" anchorCtr="0" forceAA="0" compatLnSpc="1">
            <a:normAutofit/>
          </a:bodyPr>
          <a:lstStyle/>
          <a:p>
            <a:pPr lvl="0" algn="ctr">
              <a:defRPr/>
            </a:pPr>
            <a:r>
              <a:rPr lang="zh-CN" altLang="en-US" sz="1246" b="1" dirty="0">
                <a:solidFill>
                  <a:srgbClr val="FFFFFF"/>
                </a:solidFill>
                <a:latin typeface="微软雅黑" panose="020B0503020204020204" pitchFamily="34" charset="-122"/>
                <a:ea typeface="微软雅黑" panose="020B0503020204020204" pitchFamily="34" charset="-122"/>
              </a:rPr>
              <a:t>上半年营收下滑</a:t>
            </a:r>
            <a:r>
              <a:rPr lang="en-US" altLang="zh-CN" sz="1246" b="1" dirty="0">
                <a:solidFill>
                  <a:srgbClr val="FFFFFF"/>
                </a:solidFill>
                <a:latin typeface="微软雅黑" panose="020B0503020204020204" pitchFamily="34" charset="-122"/>
                <a:ea typeface="微软雅黑" panose="020B0503020204020204" pitchFamily="34" charset="-122"/>
              </a:rPr>
              <a:t>11.88%</a:t>
            </a:r>
            <a:r>
              <a:rPr lang="zh-CN" altLang="en-US" sz="1246" b="1" dirty="0">
                <a:solidFill>
                  <a:srgbClr val="FFFFFF"/>
                </a:solidFill>
                <a:latin typeface="微软雅黑" panose="020B0503020204020204" pitchFamily="34" charset="-122"/>
                <a:ea typeface="微软雅黑" panose="020B0503020204020204" pitchFamily="34" charset="-122"/>
              </a:rPr>
              <a:t>，宁德时代依旧豪赚</a:t>
            </a:r>
            <a:r>
              <a:rPr lang="en-US" altLang="zh-CN" sz="1246" b="1" dirty="0">
                <a:solidFill>
                  <a:srgbClr val="FFFFFF"/>
                </a:solidFill>
                <a:latin typeface="微软雅黑" panose="020B0503020204020204" pitchFamily="34" charset="-122"/>
                <a:ea typeface="微软雅黑" panose="020B0503020204020204" pitchFamily="34" charset="-122"/>
              </a:rPr>
              <a:t>229</a:t>
            </a:r>
            <a:r>
              <a:rPr lang="zh-CN" altLang="en-US" sz="1246" b="1" dirty="0">
                <a:solidFill>
                  <a:srgbClr val="FFFFFF"/>
                </a:solidFill>
                <a:latin typeface="微软雅黑" panose="020B0503020204020204" pitchFamily="34" charset="-122"/>
                <a:ea typeface="微软雅黑" panose="020B0503020204020204" pitchFamily="34" charset="-122"/>
              </a:rPr>
              <a:t>亿</a:t>
            </a:r>
          </a:p>
        </p:txBody>
      </p:sp>
      <p:sp>
        <p:nvSpPr>
          <p:cNvPr id="53" name="íSḷiḑe"/>
          <p:cNvSpPr/>
          <p:nvPr/>
        </p:nvSpPr>
        <p:spPr bwMode="auto">
          <a:xfrm rot="5400000">
            <a:off x="3616049" y="1213495"/>
            <a:ext cx="2041794" cy="1789152"/>
          </a:xfrm>
          <a:prstGeom prst="hexagon">
            <a:avLst/>
          </a:prstGeom>
          <a:solidFill>
            <a:srgbClr val="ACD7CA"/>
          </a:solidFill>
          <a:ln w="57150">
            <a:solidFill>
              <a:schemeClr val="bg1"/>
            </a:solidFill>
            <a:round/>
          </a:ln>
        </p:spPr>
        <p:txBody>
          <a:bodyPr rot="0" spcFirstLastPara="0" vert="vert270" wrap="square" lIns="63305" tIns="31652" rIns="63305" bIns="31652" anchor="ctr" anchorCtr="1" forceAA="0" compatLnSpc="1">
            <a:normAutofit/>
          </a:bodyPr>
          <a:lstStyle/>
          <a:p>
            <a:pPr lvl="0" algn="ctr">
              <a:defRPr/>
            </a:pPr>
            <a:r>
              <a:rPr lang="zh-CN" altLang="en-US" sz="1246" b="1" dirty="0">
                <a:solidFill>
                  <a:srgbClr val="FFFFFF"/>
                </a:solidFill>
                <a:latin typeface="微软雅黑" panose="020B0503020204020204" pitchFamily="34" charset="-122"/>
                <a:ea typeface="微软雅黑" panose="020B0503020204020204" pitchFamily="34" charset="-122"/>
              </a:rPr>
              <a:t>盘毂动力先进电机制造基地落户成都</a:t>
            </a:r>
          </a:p>
        </p:txBody>
      </p:sp>
      <p:cxnSp>
        <p:nvCxnSpPr>
          <p:cNvPr id="66" name="直接连接符 65"/>
          <p:cNvCxnSpPr/>
          <p:nvPr/>
        </p:nvCxnSpPr>
        <p:spPr>
          <a:xfrm>
            <a:off x="6003105" y="3016068"/>
            <a:ext cx="0" cy="2119422"/>
          </a:xfrm>
          <a:prstGeom prst="line">
            <a:avLst/>
          </a:prstGeom>
          <a:ln w="3175" cap="rnd">
            <a:solidFill>
              <a:schemeClr val="bg1">
                <a:lumMod val="8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3199772" y="3057316"/>
            <a:ext cx="0" cy="2007423"/>
          </a:xfrm>
          <a:prstGeom prst="line">
            <a:avLst/>
          </a:prstGeom>
          <a:ln w="3175" cap="rnd">
            <a:solidFill>
              <a:schemeClr val="bg1">
                <a:lumMod val="8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8700371" y="2991484"/>
            <a:ext cx="0" cy="2119422"/>
          </a:xfrm>
          <a:prstGeom prst="line">
            <a:avLst/>
          </a:prstGeom>
          <a:ln w="3175" cap="rnd">
            <a:solidFill>
              <a:schemeClr val="bg1">
                <a:lumMod val="8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54" name="iŝlîďè"/>
          <p:cNvSpPr/>
          <p:nvPr/>
        </p:nvSpPr>
        <p:spPr bwMode="auto">
          <a:xfrm rot="5400000">
            <a:off x="6348369" y="1213495"/>
            <a:ext cx="2041794" cy="1789152"/>
          </a:xfrm>
          <a:prstGeom prst="hexagon">
            <a:avLst/>
          </a:prstGeom>
          <a:solidFill>
            <a:srgbClr val="4A9B82"/>
          </a:solidFill>
          <a:ln w="57150">
            <a:solidFill>
              <a:schemeClr val="bg1"/>
            </a:solidFill>
            <a:round/>
          </a:ln>
        </p:spPr>
        <p:txBody>
          <a:bodyPr rot="0" spcFirstLastPara="0" vert="vert270" wrap="square" lIns="63305" tIns="31652" rIns="63305" bIns="31652" anchor="ctr" anchorCtr="1" forceAA="0" compatLnSpc="1">
            <a:normAutofit/>
          </a:bodyPr>
          <a:lstStyle/>
          <a:p>
            <a:pPr algn="ctr">
              <a:defRPr/>
            </a:pPr>
            <a:r>
              <a:rPr lang="zh-CN" altLang="en-US" sz="1246" b="1" dirty="0">
                <a:solidFill>
                  <a:srgbClr val="FFFFFF"/>
                </a:solidFill>
                <a:latin typeface="微软雅黑" panose="020B0503020204020204" pitchFamily="34" charset="-122"/>
                <a:ea typeface="微软雅黑" panose="020B0503020204020204" pitchFamily="34" charset="-122"/>
              </a:rPr>
              <a:t>蜂巢能源：第二代短刀快充铁锂电芯预计今年交付</a:t>
            </a:r>
            <a:r>
              <a:rPr lang="en-US" altLang="zh-CN" sz="1246" b="1" dirty="0">
                <a:solidFill>
                  <a:srgbClr val="FFFFFF"/>
                </a:solidFill>
                <a:latin typeface="微软雅黑" panose="020B0503020204020204" pitchFamily="34" charset="-122"/>
                <a:ea typeface="微软雅黑" panose="020B0503020204020204" pitchFamily="34" charset="-122"/>
              </a:rPr>
              <a:t>10</a:t>
            </a:r>
            <a:r>
              <a:rPr lang="zh-CN" altLang="en-US" sz="1246" b="1" dirty="0">
                <a:solidFill>
                  <a:srgbClr val="FFFFFF"/>
                </a:solidFill>
                <a:latin typeface="微软雅黑" panose="020B0503020204020204" pitchFamily="34" charset="-122"/>
                <a:ea typeface="微软雅黑" panose="020B0503020204020204" pitchFamily="34" charset="-122"/>
              </a:rPr>
              <a:t>万套</a:t>
            </a:r>
          </a:p>
        </p:txBody>
      </p:sp>
      <p:sp>
        <p:nvSpPr>
          <p:cNvPr id="55" name="ïṣľîḍé"/>
          <p:cNvSpPr/>
          <p:nvPr/>
        </p:nvSpPr>
        <p:spPr bwMode="auto">
          <a:xfrm rot="5400000">
            <a:off x="9034013" y="1213495"/>
            <a:ext cx="2041794" cy="1789152"/>
          </a:xfrm>
          <a:prstGeom prst="hexagon">
            <a:avLst/>
          </a:prstGeom>
          <a:solidFill>
            <a:srgbClr val="ACD7CA"/>
          </a:solidFill>
          <a:ln w="57150">
            <a:solidFill>
              <a:schemeClr val="bg1"/>
            </a:solidFill>
            <a:round/>
          </a:ln>
        </p:spPr>
        <p:txBody>
          <a:bodyPr rot="0" spcFirstLastPara="0" vert="vert270" wrap="square" lIns="63305" tIns="31652" rIns="63305" bIns="31652" anchor="ctr" anchorCtr="1" forceAA="0" compatLnSpc="1">
            <a:normAutofit/>
          </a:bodyPr>
          <a:lstStyle/>
          <a:p>
            <a:r>
              <a:rPr lang="zh-CN" altLang="en-US" sz="1246" b="1" dirty="0">
                <a:solidFill>
                  <a:srgbClr val="FFFFFF"/>
                </a:solidFill>
                <a:latin typeface="微软雅黑" panose="020B0503020204020204" pitchFamily="34" charset="-122"/>
                <a:ea typeface="微软雅黑" panose="020B0503020204020204" pitchFamily="34" charset="-122"/>
              </a:rPr>
              <a:t>玉柴芯蓝新生产基地正式投产！首批新产品交付</a:t>
            </a:r>
          </a:p>
        </p:txBody>
      </p:sp>
      <p:sp>
        <p:nvSpPr>
          <p:cNvPr id="30" name="灯片编号占位符 1"/>
          <p:cNvSpPr>
            <a:spLocks noGrp="1"/>
          </p:cNvSpPr>
          <p:nvPr>
            <p:ph type="sldNum" sz="quarter" idx="12"/>
          </p:nvPr>
        </p:nvSpPr>
        <p:spPr/>
        <p:txBody>
          <a:bodyPr/>
          <a:lstStyle/>
          <a:p>
            <a:pPr defTabSz="316520">
              <a:defRPr/>
            </a:pPr>
            <a:fld id="{40284554-1241-4B6F-BC9D-CFFA407BDD87}" type="slidenum">
              <a:rPr lang="zh-CN" altLang="en-US" sz="1201">
                <a:solidFill>
                  <a:srgbClr val="000000">
                    <a:tint val="75000"/>
                  </a:srgbClr>
                </a:solidFill>
                <a:latin typeface="Calibri" panose="020F0502020204030204"/>
                <a:ea typeface="微软雅黑" panose="020B0503020204020204" pitchFamily="34" charset="-122"/>
              </a:rPr>
              <a:pPr defTabSz="316520">
                <a:defRPr/>
              </a:pPr>
              <a:t>11</a:t>
            </a:fld>
            <a:endParaRPr lang="zh-CN" altLang="en-US" sz="1201" dirty="0">
              <a:solidFill>
                <a:srgbClr val="000000">
                  <a:tint val="75000"/>
                </a:srgbClr>
              </a:solidFill>
              <a:latin typeface="Calibri" panose="020F0502020204030204"/>
              <a:ea typeface="微软雅黑" panose="020B0503020204020204" pitchFamily="34" charset="-122"/>
            </a:endParaRPr>
          </a:p>
        </p:txBody>
      </p:sp>
      <p:sp>
        <p:nvSpPr>
          <p:cNvPr id="6" name="文本框 5">
            <a:extLst>
              <a:ext uri="{FF2B5EF4-FFF2-40B4-BE49-F238E27FC236}">
                <a16:creationId xmlns:a16="http://schemas.microsoft.com/office/drawing/2014/main" id="{BA7E25BA-5515-7EBD-6DBA-1D4B24E5B531}"/>
              </a:ext>
            </a:extLst>
          </p:cNvPr>
          <p:cNvSpPr txBox="1"/>
          <p:nvPr/>
        </p:nvSpPr>
        <p:spPr>
          <a:xfrm>
            <a:off x="648008" y="3102278"/>
            <a:ext cx="2373551" cy="2976328"/>
          </a:xfrm>
          <a:prstGeom prst="rect">
            <a:avLst/>
          </a:prstGeom>
          <a:noFill/>
        </p:spPr>
        <p:txBody>
          <a:bodyPr wrap="square" rtlCol="0">
            <a:spAutoFit/>
          </a:bodyPr>
          <a:lstStyle/>
          <a:p>
            <a:pPr marL="197825" indent="-197825" algn="just" defTabSz="316520">
              <a:lnSpc>
                <a:spcPct val="150000"/>
              </a:lnSpc>
              <a:buFont typeface="Arial" panose="020B0604020202020204" pitchFamily="34" charset="0"/>
              <a:buChar char="•"/>
              <a:defRPr/>
            </a:pPr>
            <a:r>
              <a:rPr lang="zh-CN" altLang="en-US" sz="900" dirty="0">
                <a:solidFill>
                  <a:srgbClr val="000000"/>
                </a:solidFill>
                <a:latin typeface="微软雅黑" panose="020B0503020204020204" pitchFamily="34" charset="-122"/>
                <a:ea typeface="微软雅黑" panose="020B0503020204020204" pitchFamily="34" charset="-122"/>
              </a:rPr>
              <a:t>宁德时代发布</a:t>
            </a:r>
            <a:r>
              <a:rPr lang="en-US" altLang="zh-CN" sz="900" dirty="0">
                <a:solidFill>
                  <a:srgbClr val="000000"/>
                </a:solidFill>
                <a:latin typeface="微软雅黑" panose="020B0503020204020204" pitchFamily="34" charset="-122"/>
                <a:ea typeface="微软雅黑" panose="020B0503020204020204" pitchFamily="34" charset="-122"/>
              </a:rPr>
              <a:t>2024</a:t>
            </a:r>
            <a:r>
              <a:rPr lang="zh-CN" altLang="en-US" sz="900" dirty="0">
                <a:solidFill>
                  <a:srgbClr val="000000"/>
                </a:solidFill>
                <a:latin typeface="微软雅黑" panose="020B0503020204020204" pitchFamily="34" charset="-122"/>
                <a:ea typeface="微软雅黑" panose="020B0503020204020204" pitchFamily="34" charset="-122"/>
              </a:rPr>
              <a:t>年半年度报告。报告显示，今年上半年，宁德时代实现营业收入</a:t>
            </a:r>
            <a:r>
              <a:rPr lang="en-US" altLang="zh-CN" sz="900" dirty="0">
                <a:solidFill>
                  <a:srgbClr val="000000"/>
                </a:solidFill>
                <a:latin typeface="微软雅黑" panose="020B0503020204020204" pitchFamily="34" charset="-122"/>
                <a:ea typeface="微软雅黑" panose="020B0503020204020204" pitchFamily="34" charset="-122"/>
              </a:rPr>
              <a:t>1667.67</a:t>
            </a:r>
            <a:r>
              <a:rPr lang="zh-CN" altLang="en-US" sz="900" dirty="0">
                <a:solidFill>
                  <a:srgbClr val="000000"/>
                </a:solidFill>
                <a:latin typeface="微软雅黑" panose="020B0503020204020204" pitchFamily="34" charset="-122"/>
                <a:ea typeface="微软雅黑" panose="020B0503020204020204" pitchFamily="34" charset="-122"/>
              </a:rPr>
              <a:t>亿元，同比下降</a:t>
            </a:r>
            <a:r>
              <a:rPr lang="en-US" altLang="zh-CN" sz="900" dirty="0">
                <a:solidFill>
                  <a:srgbClr val="000000"/>
                </a:solidFill>
                <a:latin typeface="微软雅黑" panose="020B0503020204020204" pitchFamily="34" charset="-122"/>
                <a:ea typeface="微软雅黑" panose="020B0503020204020204" pitchFamily="34" charset="-122"/>
              </a:rPr>
              <a:t>11.88%</a:t>
            </a:r>
            <a:r>
              <a:rPr lang="zh-CN" altLang="en-US" sz="900" dirty="0">
                <a:solidFill>
                  <a:srgbClr val="000000"/>
                </a:solidFill>
                <a:latin typeface="微软雅黑" panose="020B0503020204020204" pitchFamily="34" charset="-122"/>
                <a:ea typeface="微软雅黑" panose="020B0503020204020204" pitchFamily="34" charset="-122"/>
              </a:rPr>
              <a:t>；归属于上市公司股东的净利润</a:t>
            </a:r>
            <a:r>
              <a:rPr lang="en-US" altLang="zh-CN" sz="900" dirty="0">
                <a:solidFill>
                  <a:srgbClr val="000000"/>
                </a:solidFill>
                <a:latin typeface="微软雅黑" panose="020B0503020204020204" pitchFamily="34" charset="-122"/>
                <a:ea typeface="微软雅黑" panose="020B0503020204020204" pitchFamily="34" charset="-122"/>
              </a:rPr>
              <a:t>228.65</a:t>
            </a:r>
            <a:r>
              <a:rPr lang="zh-CN" altLang="en-US" sz="900" dirty="0">
                <a:solidFill>
                  <a:srgbClr val="000000"/>
                </a:solidFill>
                <a:latin typeface="微软雅黑" panose="020B0503020204020204" pitchFamily="34" charset="-122"/>
                <a:ea typeface="微软雅黑" panose="020B0503020204020204" pitchFamily="34" charset="-122"/>
              </a:rPr>
              <a:t>亿元，同比增长</a:t>
            </a:r>
            <a:r>
              <a:rPr lang="en-US" altLang="zh-CN" sz="900" dirty="0">
                <a:solidFill>
                  <a:srgbClr val="000000"/>
                </a:solidFill>
                <a:latin typeface="微软雅黑" panose="020B0503020204020204" pitchFamily="34" charset="-122"/>
                <a:ea typeface="微软雅黑" panose="020B0503020204020204" pitchFamily="34" charset="-122"/>
              </a:rPr>
              <a:t>10.37%</a:t>
            </a:r>
            <a:r>
              <a:rPr lang="zh-CN" altLang="en-US" sz="900" dirty="0">
                <a:solidFill>
                  <a:srgbClr val="000000"/>
                </a:solidFill>
                <a:latin typeface="微软雅黑" panose="020B0503020204020204" pitchFamily="34" charset="-122"/>
                <a:ea typeface="微软雅黑" panose="020B0503020204020204" pitchFamily="34" charset="-122"/>
              </a:rPr>
              <a:t>；基本每股收益</a:t>
            </a:r>
            <a:r>
              <a:rPr lang="en-US" altLang="zh-CN" sz="900" dirty="0">
                <a:solidFill>
                  <a:srgbClr val="000000"/>
                </a:solidFill>
                <a:latin typeface="微软雅黑" panose="020B0503020204020204" pitchFamily="34" charset="-122"/>
                <a:ea typeface="微软雅黑" panose="020B0503020204020204" pitchFamily="34" charset="-122"/>
              </a:rPr>
              <a:t>5.20</a:t>
            </a:r>
            <a:r>
              <a:rPr lang="zh-CN" altLang="en-US" sz="900" dirty="0">
                <a:solidFill>
                  <a:srgbClr val="000000"/>
                </a:solidFill>
                <a:latin typeface="微软雅黑" panose="020B0503020204020204" pitchFamily="34" charset="-122"/>
                <a:ea typeface="微软雅黑" panose="020B0503020204020204" pitchFamily="34" charset="-122"/>
              </a:rPr>
              <a:t>元。今年前两个季度，宁德时代的营收规模均未超过千亿，且均出现了同比两位数的下滑。数据显示，今年一季度，宁德时代实现营业收入</a:t>
            </a:r>
            <a:r>
              <a:rPr lang="en-US" altLang="zh-CN" sz="900" dirty="0">
                <a:solidFill>
                  <a:srgbClr val="000000"/>
                </a:solidFill>
                <a:latin typeface="微软雅黑" panose="020B0503020204020204" pitchFamily="34" charset="-122"/>
                <a:ea typeface="微软雅黑" panose="020B0503020204020204" pitchFamily="34" charset="-122"/>
              </a:rPr>
              <a:t>797.7</a:t>
            </a:r>
            <a:r>
              <a:rPr lang="zh-CN" altLang="en-US" sz="900" dirty="0">
                <a:solidFill>
                  <a:srgbClr val="000000"/>
                </a:solidFill>
                <a:latin typeface="微软雅黑" panose="020B0503020204020204" pitchFamily="34" charset="-122"/>
                <a:ea typeface="微软雅黑" panose="020B0503020204020204" pitchFamily="34" charset="-122"/>
              </a:rPr>
              <a:t>亿元，同比减少</a:t>
            </a:r>
            <a:r>
              <a:rPr lang="en-US" altLang="zh-CN" sz="900" dirty="0">
                <a:solidFill>
                  <a:srgbClr val="000000"/>
                </a:solidFill>
                <a:latin typeface="微软雅黑" panose="020B0503020204020204" pitchFamily="34" charset="-122"/>
                <a:ea typeface="微软雅黑" panose="020B0503020204020204" pitchFamily="34" charset="-122"/>
              </a:rPr>
              <a:t>10.41%</a:t>
            </a:r>
            <a:r>
              <a:rPr lang="zh-CN" altLang="en-US" sz="900" dirty="0">
                <a:solidFill>
                  <a:srgbClr val="000000"/>
                </a:solidFill>
                <a:latin typeface="微软雅黑" panose="020B0503020204020204" pitchFamily="34" charset="-122"/>
                <a:ea typeface="微软雅黑" panose="020B0503020204020204" pitchFamily="34" charset="-122"/>
              </a:rPr>
              <a:t>；二季度为</a:t>
            </a:r>
            <a:r>
              <a:rPr lang="en-US" altLang="zh-CN" sz="900" dirty="0">
                <a:solidFill>
                  <a:srgbClr val="000000"/>
                </a:solidFill>
                <a:latin typeface="微软雅黑" panose="020B0503020204020204" pitchFamily="34" charset="-122"/>
                <a:ea typeface="微软雅黑" panose="020B0503020204020204" pitchFamily="34" charset="-122"/>
              </a:rPr>
              <a:t>869</a:t>
            </a:r>
            <a:r>
              <a:rPr lang="zh-CN" altLang="en-US" sz="900" dirty="0">
                <a:solidFill>
                  <a:srgbClr val="000000"/>
                </a:solidFill>
                <a:latin typeface="微软雅黑" panose="020B0503020204020204" pitchFamily="34" charset="-122"/>
                <a:ea typeface="微软雅黑" panose="020B0503020204020204" pitchFamily="34" charset="-122"/>
              </a:rPr>
              <a:t>亿元，同比下滑</a:t>
            </a:r>
            <a:r>
              <a:rPr lang="en-US" altLang="zh-CN" sz="900" dirty="0">
                <a:solidFill>
                  <a:srgbClr val="000000"/>
                </a:solidFill>
                <a:latin typeface="微软雅黑" panose="020B0503020204020204" pitchFamily="34" charset="-122"/>
                <a:ea typeface="微软雅黑" panose="020B0503020204020204" pitchFamily="34" charset="-122"/>
              </a:rPr>
              <a:t>13.1%</a:t>
            </a:r>
            <a:r>
              <a:rPr lang="zh-CN" altLang="en-US" sz="900" dirty="0">
                <a:solidFill>
                  <a:srgbClr val="000000"/>
                </a:solidFill>
                <a:latin typeface="微软雅黑" panose="020B0503020204020204" pitchFamily="34" charset="-122"/>
                <a:ea typeface="微软雅黑" panose="020B0503020204020204" pitchFamily="34" charset="-122"/>
              </a:rPr>
              <a:t>。报告显示，今年上半年，宁德时代动力电池系统营收为</a:t>
            </a:r>
            <a:r>
              <a:rPr lang="en-US" altLang="zh-CN" sz="900" dirty="0">
                <a:solidFill>
                  <a:srgbClr val="000000"/>
                </a:solidFill>
                <a:latin typeface="微软雅黑" panose="020B0503020204020204" pitchFamily="34" charset="-122"/>
                <a:ea typeface="微软雅黑" panose="020B0503020204020204" pitchFamily="34" charset="-122"/>
              </a:rPr>
              <a:t>1126</a:t>
            </a:r>
            <a:r>
              <a:rPr lang="zh-CN" altLang="en-US" sz="900" dirty="0">
                <a:solidFill>
                  <a:srgbClr val="000000"/>
                </a:solidFill>
                <a:latin typeface="微软雅黑" panose="020B0503020204020204" pitchFamily="34" charset="-122"/>
                <a:ea typeface="微软雅黑" panose="020B0503020204020204" pitchFamily="34" charset="-122"/>
              </a:rPr>
              <a:t>亿元，同比下滑</a:t>
            </a:r>
            <a:r>
              <a:rPr lang="en-US" altLang="zh-CN" sz="900" dirty="0">
                <a:solidFill>
                  <a:srgbClr val="000000"/>
                </a:solidFill>
                <a:latin typeface="微软雅黑" panose="020B0503020204020204" pitchFamily="34" charset="-122"/>
                <a:ea typeface="微软雅黑" panose="020B0503020204020204" pitchFamily="34" charset="-122"/>
              </a:rPr>
              <a:t>19%</a:t>
            </a:r>
            <a:r>
              <a:rPr lang="zh-CN" altLang="en-US" sz="900" dirty="0">
                <a:solidFill>
                  <a:srgbClr val="000000"/>
                </a:solidFill>
                <a:latin typeface="微软雅黑" panose="020B0503020204020204" pitchFamily="34" charset="-122"/>
                <a:ea typeface="微软雅黑" panose="020B0503020204020204" pitchFamily="34" charset="-122"/>
              </a:rPr>
              <a:t>，占总营收的比例为</a:t>
            </a:r>
            <a:r>
              <a:rPr lang="en-US" altLang="zh-CN" sz="900" dirty="0">
                <a:solidFill>
                  <a:srgbClr val="000000"/>
                </a:solidFill>
                <a:latin typeface="微软雅黑" panose="020B0503020204020204" pitchFamily="34" charset="-122"/>
                <a:ea typeface="微软雅黑" panose="020B0503020204020204" pitchFamily="34" charset="-122"/>
              </a:rPr>
              <a:t>67%</a:t>
            </a:r>
            <a:r>
              <a:rPr lang="zh-CN" altLang="en-US" sz="900" dirty="0">
                <a:solidFill>
                  <a:srgbClr val="000000"/>
                </a:solidFill>
                <a:latin typeface="微软雅黑" panose="020B0503020204020204" pitchFamily="34" charset="-122"/>
                <a:ea typeface="微软雅黑" panose="020B0503020204020204" pitchFamily="34" charset="-122"/>
              </a:rPr>
              <a:t>。</a:t>
            </a:r>
          </a:p>
        </p:txBody>
      </p:sp>
      <p:sp>
        <p:nvSpPr>
          <p:cNvPr id="7" name="文本框 6">
            <a:extLst>
              <a:ext uri="{FF2B5EF4-FFF2-40B4-BE49-F238E27FC236}">
                <a16:creationId xmlns:a16="http://schemas.microsoft.com/office/drawing/2014/main" id="{21A75D6F-F4FC-26F0-433C-78991D5AA4D0}"/>
              </a:ext>
            </a:extLst>
          </p:cNvPr>
          <p:cNvSpPr txBox="1"/>
          <p:nvPr/>
        </p:nvSpPr>
        <p:spPr>
          <a:xfrm>
            <a:off x="3422135" y="3095752"/>
            <a:ext cx="2287599" cy="2976328"/>
          </a:xfrm>
          <a:prstGeom prst="rect">
            <a:avLst/>
          </a:prstGeom>
          <a:noFill/>
        </p:spPr>
        <p:txBody>
          <a:bodyPr wrap="square" rtlCol="0">
            <a:spAutoFit/>
          </a:bodyPr>
          <a:lstStyle>
            <a:defPPr>
              <a:defRPr lang="en-US"/>
            </a:defPPr>
            <a:lvl1pPr marL="285750" lvl="0" indent="-285750">
              <a:lnSpc>
                <a:spcPct val="150000"/>
              </a:lnSpc>
              <a:buFont typeface="Arial" panose="020B0604020202020204" pitchFamily="34" charset="0"/>
              <a:buChar char="•"/>
              <a:defRPr sz="1300">
                <a:solidFill>
                  <a:srgbClr val="000000"/>
                </a:solidFill>
                <a:latin typeface="微软雅黑" panose="020B0503020204020204" pitchFamily="34" charset="-122"/>
                <a:ea typeface="微软雅黑" panose="020B0503020204020204" pitchFamily="34" charset="-122"/>
              </a:defRPr>
            </a:lvl1pPr>
          </a:lstStyle>
          <a:p>
            <a:pPr marL="197825" indent="-197825" algn="just" defTabSz="316520">
              <a:defRPr/>
            </a:pPr>
            <a:r>
              <a:rPr lang="zh-CN" altLang="en-US" sz="900" dirty="0"/>
              <a:t>成都市与盘毂动力先进电机制造基地项目、犀重汽车新能源商用车整车项目现场签约，投资总额达</a:t>
            </a:r>
            <a:r>
              <a:rPr lang="en-US" altLang="zh-CN" sz="900" dirty="0"/>
              <a:t>530.5</a:t>
            </a:r>
            <a:r>
              <a:rPr lang="zh-CN" altLang="en-US" sz="900" dirty="0"/>
              <a:t>亿元。其中，盘毂动力先进电机制造基地项目及犀重汽车新能源商用车整车项目投资总额</a:t>
            </a:r>
            <a:r>
              <a:rPr lang="en-US" altLang="zh-CN" sz="900" dirty="0"/>
              <a:t>80</a:t>
            </a:r>
            <a:r>
              <a:rPr lang="zh-CN" altLang="en-US" sz="900" dirty="0"/>
              <a:t>亿元，项目落地后将补齐成都市先进电机研发制造短板，助力成都市构建从核心零部件到商用车整车的全产业链配套体系</a:t>
            </a:r>
            <a:r>
              <a:rPr lang="en-US" altLang="zh-CN" sz="900" dirty="0"/>
              <a:t>;</a:t>
            </a:r>
            <a:r>
              <a:rPr lang="zh-CN" altLang="en-US" sz="900" dirty="0"/>
              <a:t> 重量轻、体积小、高效区间大的盘毂“倍动力”电机在成都实现本土化生产和大规模推广应用，将有效助力推动各领域大规模设备更新，加快本地产业结构升级，加速培育形成本土化的新质生产力。</a:t>
            </a:r>
          </a:p>
        </p:txBody>
      </p:sp>
      <p:sp>
        <p:nvSpPr>
          <p:cNvPr id="8" name="文本框 7">
            <a:extLst>
              <a:ext uri="{FF2B5EF4-FFF2-40B4-BE49-F238E27FC236}">
                <a16:creationId xmlns:a16="http://schemas.microsoft.com/office/drawing/2014/main" id="{7C1F1B92-1814-7A0E-DF16-99BA311A911D}"/>
              </a:ext>
            </a:extLst>
          </p:cNvPr>
          <p:cNvSpPr txBox="1"/>
          <p:nvPr/>
        </p:nvSpPr>
        <p:spPr>
          <a:xfrm>
            <a:off x="6181318" y="3102279"/>
            <a:ext cx="2294089" cy="2145331"/>
          </a:xfrm>
          <a:prstGeom prst="rect">
            <a:avLst/>
          </a:prstGeom>
          <a:noFill/>
        </p:spPr>
        <p:txBody>
          <a:bodyPr wrap="square" rtlCol="0">
            <a:spAutoFit/>
          </a:bodyPr>
          <a:lstStyle>
            <a:defPPr>
              <a:defRPr lang="en-US"/>
            </a:defPPr>
            <a:lvl1pPr marL="285750" lvl="0" indent="-285750">
              <a:lnSpc>
                <a:spcPct val="150000"/>
              </a:lnSpc>
              <a:buFont typeface="Arial" panose="020B0604020202020204" pitchFamily="34" charset="0"/>
              <a:buChar char="•"/>
              <a:defRPr sz="1300">
                <a:solidFill>
                  <a:srgbClr val="000000"/>
                </a:solidFill>
                <a:latin typeface="微软雅黑" panose="020B0503020204020204" pitchFamily="34" charset="-122"/>
                <a:ea typeface="微软雅黑" panose="020B0503020204020204" pitchFamily="34" charset="-122"/>
              </a:defRPr>
            </a:lvl1pPr>
          </a:lstStyle>
          <a:p>
            <a:pPr lvl="0">
              <a:defRPr/>
            </a:pPr>
            <a:r>
              <a:rPr lang="zh-CN" altLang="en-US" sz="900" dirty="0"/>
              <a:t>蜂巢能源消息，目前，蜂巢能源第二代短刀快充铁锂电芯已经在上饶、盐城两个基地完成了对客户的大批量交付，预计今年交付</a:t>
            </a:r>
            <a:r>
              <a:rPr lang="en-US" altLang="zh-CN" sz="900" dirty="0"/>
              <a:t>10</a:t>
            </a:r>
            <a:r>
              <a:rPr lang="zh-CN" altLang="en-US" sz="900" dirty="0"/>
              <a:t>万套。该款短刀电芯首次使用飞叠热复合技术，并采用自主研发的第三代磷酸铁锂正极材料，在兼顾</a:t>
            </a:r>
            <a:r>
              <a:rPr lang="en-US" altLang="zh-CN" sz="900" dirty="0"/>
              <a:t>2.2C</a:t>
            </a:r>
            <a:r>
              <a:rPr lang="zh-CN" altLang="en-US" sz="900" dirty="0"/>
              <a:t>快充性能前提下，能量密度仍高达</a:t>
            </a:r>
            <a:r>
              <a:rPr lang="en-US" altLang="zh-CN" sz="900" dirty="0"/>
              <a:t>188Wh/Kg</a:t>
            </a:r>
            <a:r>
              <a:rPr lang="zh-CN" altLang="en-US" sz="900" dirty="0"/>
              <a:t>，峰值可以达到</a:t>
            </a:r>
            <a:r>
              <a:rPr lang="en-US" altLang="zh-CN" sz="900" dirty="0"/>
              <a:t>3C</a:t>
            </a:r>
            <a:r>
              <a:rPr lang="zh-CN" altLang="en-US" sz="900" dirty="0"/>
              <a:t>以上，使充电时间缩短至</a:t>
            </a:r>
            <a:r>
              <a:rPr lang="en-US" altLang="zh-CN" sz="900" dirty="0"/>
              <a:t>15</a:t>
            </a:r>
            <a:r>
              <a:rPr lang="zh-CN" altLang="en-US" sz="900" dirty="0"/>
              <a:t>分钟。</a:t>
            </a:r>
          </a:p>
        </p:txBody>
      </p:sp>
      <p:sp>
        <p:nvSpPr>
          <p:cNvPr id="9" name="文本框 8">
            <a:extLst>
              <a:ext uri="{FF2B5EF4-FFF2-40B4-BE49-F238E27FC236}">
                <a16:creationId xmlns:a16="http://schemas.microsoft.com/office/drawing/2014/main" id="{CBADA2C2-D226-2B9A-836C-67ACB1097104}"/>
              </a:ext>
            </a:extLst>
          </p:cNvPr>
          <p:cNvSpPr txBox="1"/>
          <p:nvPr/>
        </p:nvSpPr>
        <p:spPr>
          <a:xfrm>
            <a:off x="8925336" y="3128967"/>
            <a:ext cx="2249114" cy="2976328"/>
          </a:xfrm>
          <a:prstGeom prst="rect">
            <a:avLst/>
          </a:prstGeom>
          <a:noFill/>
        </p:spPr>
        <p:txBody>
          <a:bodyPr wrap="square" rtlCol="0">
            <a:spAutoFit/>
          </a:bodyPr>
          <a:lstStyle>
            <a:defPPr>
              <a:defRPr lang="en-US"/>
            </a:defPPr>
            <a:lvl1pPr marL="285750" lvl="0" indent="-285750">
              <a:lnSpc>
                <a:spcPct val="150000"/>
              </a:lnSpc>
              <a:buFont typeface="Arial" panose="020B0604020202020204" pitchFamily="34" charset="0"/>
              <a:buChar char="•"/>
              <a:defRPr sz="1300">
                <a:solidFill>
                  <a:srgbClr val="000000"/>
                </a:solidFill>
                <a:latin typeface="微软雅黑" panose="020B0503020204020204" pitchFamily="34" charset="-122"/>
                <a:ea typeface="微软雅黑" panose="020B0503020204020204" pitchFamily="34" charset="-122"/>
              </a:defRPr>
            </a:lvl1pPr>
          </a:lstStyle>
          <a:p>
            <a:r>
              <a:rPr lang="zh-CN" altLang="en-US" sz="900" dirty="0"/>
              <a:t>玉柴芯蓝新生产基地投产暨新产品发布仪式成功举行。车间建设投入超</a:t>
            </a:r>
            <a:r>
              <a:rPr lang="en-US" altLang="zh-CN" sz="900" dirty="0"/>
              <a:t>6000</a:t>
            </a:r>
            <a:r>
              <a:rPr lang="zh-CN" altLang="en-US" sz="900" dirty="0"/>
              <a:t>万元，产线采用国际先进的生产设备和智能化管理系统，实现了生产流程的高度自动化和数字化，大幅提升了生产效率和产品质量。新生产基地的建成，使玉柴芯蓝的年生产能力达到</a:t>
            </a:r>
            <a:r>
              <a:rPr lang="en-US" altLang="zh-CN" sz="900" dirty="0"/>
              <a:t>5</a:t>
            </a:r>
            <a:r>
              <a:rPr lang="zh-CN" altLang="en-US" sz="900" dirty="0"/>
              <a:t>万台套，这不仅能支撑玉柴芯蓝实现</a:t>
            </a:r>
            <a:r>
              <a:rPr lang="en-US" altLang="zh-CN" sz="900" dirty="0"/>
              <a:t>2024</a:t>
            </a:r>
            <a:r>
              <a:rPr lang="zh-CN" altLang="en-US" sz="900" dirty="0"/>
              <a:t>年全年经营目标，而且为</a:t>
            </a:r>
            <a:r>
              <a:rPr lang="en-US" altLang="zh-CN" sz="900" dirty="0"/>
              <a:t>2025</a:t>
            </a:r>
            <a:r>
              <a:rPr lang="zh-CN" altLang="en-US" sz="900" dirty="0"/>
              <a:t>年实现</a:t>
            </a:r>
            <a:r>
              <a:rPr lang="en-US" altLang="zh-CN" sz="900" dirty="0"/>
              <a:t>8</a:t>
            </a:r>
            <a:r>
              <a:rPr lang="zh-CN" altLang="en-US" sz="900" dirty="0"/>
              <a:t>亿元的销售目标打下了坚实的基础。在新产品发布环节，玉柴芯蓝将首批高速扁线电驱桥交付给开沃集团采购总监朱枫。</a:t>
            </a:r>
          </a:p>
        </p:txBody>
      </p:sp>
      <p:sp>
        <p:nvSpPr>
          <p:cNvPr id="10" name="圆角矩形 62">
            <a:extLst>
              <a:ext uri="{FF2B5EF4-FFF2-40B4-BE49-F238E27FC236}">
                <a16:creationId xmlns:a16="http://schemas.microsoft.com/office/drawing/2014/main" id="{C81ED406-AEF8-B09B-3FD7-8D90AE95032A}"/>
              </a:ext>
            </a:extLst>
          </p:cNvPr>
          <p:cNvSpPr/>
          <p:nvPr/>
        </p:nvSpPr>
        <p:spPr>
          <a:xfrm>
            <a:off x="10428993" y="6058039"/>
            <a:ext cx="1734283"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8" b="1" dirty="0">
                <a:solidFill>
                  <a:srgbClr val="FFFFFF"/>
                </a:solidFill>
                <a:latin typeface="微软雅黑" panose="020B0503020204020204" pitchFamily="34" charset="-122"/>
                <a:ea typeface="微软雅黑" panose="020B0503020204020204" pitchFamily="34" charset="-122"/>
              </a:rPr>
              <a:t>新品上市</a:t>
            </a:r>
          </a:p>
        </p:txBody>
      </p:sp>
      <p:sp>
        <p:nvSpPr>
          <p:cNvPr id="11" name="箭头: 五边形 10">
            <a:extLst>
              <a:ext uri="{FF2B5EF4-FFF2-40B4-BE49-F238E27FC236}">
                <a16:creationId xmlns:a16="http://schemas.microsoft.com/office/drawing/2014/main" id="{2EFF7AB6-123D-9EE5-44DF-39E1CF5D3276}"/>
              </a:ext>
            </a:extLst>
          </p:cNvPr>
          <p:cNvSpPr/>
          <p:nvPr/>
        </p:nvSpPr>
        <p:spPr>
          <a:xfrm>
            <a:off x="0" y="0"/>
            <a:ext cx="2366996" cy="433417"/>
          </a:xfrm>
          <a:prstGeom prst="homePlate">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供应链</a:t>
            </a:r>
          </a:p>
        </p:txBody>
      </p:sp>
      <p:sp>
        <p:nvSpPr>
          <p:cNvPr id="2" name="文本框 1">
            <a:extLst>
              <a:ext uri="{FF2B5EF4-FFF2-40B4-BE49-F238E27FC236}">
                <a16:creationId xmlns:a16="http://schemas.microsoft.com/office/drawing/2014/main" id="{322EEBAC-CAC1-F877-6DD4-1E401873B93D}"/>
              </a:ext>
            </a:extLst>
          </p:cNvPr>
          <p:cNvSpPr txBox="1"/>
          <p:nvPr/>
        </p:nvSpPr>
        <p:spPr>
          <a:xfrm>
            <a:off x="217205" y="6363962"/>
            <a:ext cx="3339698" cy="391197"/>
          </a:xfrm>
          <a:prstGeom prst="rect">
            <a:avLst/>
          </a:prstGeom>
          <a:noFill/>
        </p:spPr>
        <p:txBody>
          <a:bodyPr wrap="square" rtlCol="0">
            <a:spAutoFit/>
          </a:bodyPr>
          <a:lstStyle/>
          <a:p>
            <a:pPr defTabSz="316520">
              <a:lnSpc>
                <a:spcPts val="2769"/>
              </a:lnSpc>
              <a:defRPr/>
            </a:pPr>
            <a:r>
              <a:rPr lang="zh-CN" altLang="en-US" sz="969" dirty="0">
                <a:solidFill>
                  <a:srgbClr val="000000"/>
                </a:solidFill>
                <a:latin typeface="微软雅黑" panose="020B0503020204020204" pitchFamily="34" charset="-122"/>
                <a:ea typeface="微软雅黑" panose="020B0503020204020204" pitchFamily="34" charset="-122"/>
              </a:rPr>
              <a:t>汽车全产业链信息服务平台 </a:t>
            </a:r>
            <a:r>
              <a:rPr lang="en-US" altLang="zh-CN" sz="969" dirty="0">
                <a:solidFill>
                  <a:srgbClr val="000000"/>
                </a:solidFill>
                <a:latin typeface="微软雅黑" panose="020B0503020204020204" pitchFamily="34" charset="-122"/>
                <a:ea typeface="微软雅黑" panose="020B0503020204020204" pitchFamily="34" charset="-122"/>
              </a:rPr>
              <a:t>www.autothinker.net</a:t>
            </a:r>
            <a:endParaRPr lang="zh-CN" altLang="en-US" sz="969"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87085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箭头: 五边形 2">
            <a:extLst>
              <a:ext uri="{FF2B5EF4-FFF2-40B4-BE49-F238E27FC236}">
                <a16:creationId xmlns:a16="http://schemas.microsoft.com/office/drawing/2014/main" id="{9B3AAB97-9BB7-C8B9-693A-F76A38F48658}"/>
              </a:ext>
            </a:extLst>
          </p:cNvPr>
          <p:cNvSpPr/>
          <p:nvPr/>
        </p:nvSpPr>
        <p:spPr>
          <a:xfrm>
            <a:off x="0" y="0"/>
            <a:ext cx="2366996" cy="433417"/>
          </a:xfrm>
          <a:prstGeom prst="homePlate">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热点</a:t>
            </a:r>
          </a:p>
        </p:txBody>
      </p:sp>
      <p:sp>
        <p:nvSpPr>
          <p:cNvPr id="4" name="文本框 3">
            <a:extLst>
              <a:ext uri="{FF2B5EF4-FFF2-40B4-BE49-F238E27FC236}">
                <a16:creationId xmlns:a16="http://schemas.microsoft.com/office/drawing/2014/main" id="{CEF0968B-19F8-8DD5-418B-0052714138AD}"/>
              </a:ext>
            </a:extLst>
          </p:cNvPr>
          <p:cNvSpPr txBox="1"/>
          <p:nvPr/>
        </p:nvSpPr>
        <p:spPr>
          <a:xfrm>
            <a:off x="2376528" y="41924"/>
            <a:ext cx="8702803" cy="369332"/>
          </a:xfrm>
          <a:prstGeom prst="rect">
            <a:avLst/>
          </a:prstGeom>
          <a:noFill/>
        </p:spPr>
        <p:txBody>
          <a:bodyPr wrap="square">
            <a:spAutoFit/>
          </a:bodyPr>
          <a:lstStyle/>
          <a:p>
            <a:r>
              <a:rPr lang="zh-CN" altLang="en-US" sz="1800" b="1" dirty="0">
                <a:latin typeface="微软雅黑" panose="020B0503020204020204" pitchFamily="34" charset="-122"/>
                <a:ea typeface="微软雅黑" panose="020B0503020204020204" pitchFamily="34" charset="-122"/>
              </a:rPr>
              <a:t>新品上市</a:t>
            </a:r>
            <a:r>
              <a:rPr lang="en-US" altLang="zh-CN" sz="1800" b="1" dirty="0">
                <a:latin typeface="微软雅黑" panose="020B0503020204020204" pitchFamily="34" charset="-122"/>
                <a:ea typeface="微软雅黑" panose="020B0503020204020204" pitchFamily="34" charset="-122"/>
              </a:rPr>
              <a:t>-</a:t>
            </a:r>
            <a:r>
              <a:rPr lang="zh-CN" altLang="en-US" sz="1800" b="1" dirty="0">
                <a:latin typeface="微软雅黑" panose="020B0503020204020204" pitchFamily="34" charset="-122"/>
                <a:ea typeface="微软雅黑" panose="020B0503020204020204" pitchFamily="34" charset="-122"/>
              </a:rPr>
              <a:t>福田汽车多功能车全球中心工厂第</a:t>
            </a:r>
            <a:r>
              <a:rPr lang="en-US" altLang="zh-CN" sz="1800" b="1" dirty="0">
                <a:latin typeface="微软雅黑" panose="020B0503020204020204" pitchFamily="34" charset="-122"/>
                <a:ea typeface="微软雅黑" panose="020B0503020204020204" pitchFamily="34" charset="-122"/>
              </a:rPr>
              <a:t>70</a:t>
            </a:r>
            <a:r>
              <a:rPr lang="zh-CN" altLang="en-US" sz="1800" b="1" dirty="0">
                <a:latin typeface="微软雅黑" panose="020B0503020204020204" pitchFamily="34" charset="-122"/>
                <a:ea typeface="微软雅黑" panose="020B0503020204020204" pitchFamily="34" charset="-122"/>
              </a:rPr>
              <a:t>万辆下线暨地产车推介会圆满举行</a:t>
            </a:r>
          </a:p>
        </p:txBody>
      </p:sp>
      <p:sp>
        <p:nvSpPr>
          <p:cNvPr id="6" name="文本框 5">
            <a:extLst>
              <a:ext uri="{FF2B5EF4-FFF2-40B4-BE49-F238E27FC236}">
                <a16:creationId xmlns:a16="http://schemas.microsoft.com/office/drawing/2014/main" id="{523F274A-C69B-E0B7-4BC6-989C31D1F12A}"/>
              </a:ext>
            </a:extLst>
          </p:cNvPr>
          <p:cNvSpPr txBox="1"/>
          <p:nvPr/>
        </p:nvSpPr>
        <p:spPr>
          <a:xfrm>
            <a:off x="291768" y="471459"/>
            <a:ext cx="11379595" cy="738664"/>
          </a:xfrm>
          <a:prstGeom prst="rect">
            <a:avLst/>
          </a:prstGeom>
          <a:noFill/>
          <a:ln>
            <a:noFill/>
            <a:prstDash val="lgDashDot"/>
          </a:ln>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福田汽车多功能车全球中心工厂第</a:t>
            </a:r>
            <a:r>
              <a:rPr lang="en-US" altLang="zh-CN" sz="1400" dirty="0">
                <a:latin typeface="微软雅黑" panose="020B0503020204020204" pitchFamily="34" charset="-122"/>
                <a:ea typeface="微软雅黑" panose="020B0503020204020204" pitchFamily="34" charset="-122"/>
              </a:rPr>
              <a:t>70</a:t>
            </a:r>
            <a:r>
              <a:rPr lang="zh-CN" altLang="en-US" sz="1400" dirty="0">
                <a:latin typeface="微软雅黑" panose="020B0503020204020204" pitchFamily="34" charset="-122"/>
                <a:ea typeface="微软雅黑" panose="020B0503020204020204" pitchFamily="34" charset="-122"/>
              </a:rPr>
              <a:t>万辆下线暨地产车推介会活动现场，福田汽车重磅发布欧曼星翼</a:t>
            </a:r>
            <a:r>
              <a:rPr lang="en-US" altLang="zh-CN" sz="1400" dirty="0">
                <a:latin typeface="微软雅黑" panose="020B0503020204020204" pitchFamily="34" charset="-122"/>
                <a:ea typeface="微软雅黑" panose="020B0503020204020204" pitchFamily="34" charset="-122"/>
              </a:rPr>
              <a:t>Pro</a:t>
            </a:r>
            <a:r>
              <a:rPr lang="zh-CN" altLang="en-US" sz="1400" dirty="0">
                <a:latin typeface="微软雅黑" panose="020B0503020204020204" pitchFamily="34" charset="-122"/>
                <a:ea typeface="微软雅黑" panose="020B0503020204020204" pitchFamily="34" charset="-122"/>
              </a:rPr>
              <a:t>自动挡中卡、欧马可智蓝</a:t>
            </a:r>
            <a:r>
              <a:rPr lang="en-US" altLang="zh-CN" sz="1400" dirty="0">
                <a:latin typeface="微软雅黑" panose="020B0503020204020204" pitchFamily="34" charset="-122"/>
                <a:ea typeface="微软雅黑" panose="020B0503020204020204" pitchFamily="34" charset="-122"/>
              </a:rPr>
              <a:t>ES1</a:t>
            </a:r>
            <a:r>
              <a:rPr lang="zh-CN" altLang="en-US" sz="1400" dirty="0">
                <a:latin typeface="微软雅黑" panose="020B0503020204020204" pitchFamily="34" charset="-122"/>
                <a:ea typeface="微软雅黑" panose="020B0503020204020204" pitchFamily="34" charset="-122"/>
              </a:rPr>
              <a:t>快递版、奥铃</a:t>
            </a:r>
            <a:r>
              <a:rPr lang="en-US" altLang="zh-CN" sz="1400" dirty="0">
                <a:latin typeface="微软雅黑" panose="020B0503020204020204" pitchFamily="34" charset="-122"/>
                <a:ea typeface="微软雅黑" panose="020B0503020204020204" pitchFamily="34" charset="-122"/>
              </a:rPr>
              <a:t>CTV</a:t>
            </a:r>
            <a:r>
              <a:rPr lang="zh-CN" altLang="en-US" sz="1400" dirty="0">
                <a:latin typeface="微软雅黑" panose="020B0503020204020204" pitchFamily="34" charset="-122"/>
                <a:ea typeface="微软雅黑" panose="020B0503020204020204" pitchFamily="34" charset="-122"/>
              </a:rPr>
              <a:t>、图雅诺大</a:t>
            </a:r>
            <a:r>
              <a:rPr lang="en-US" altLang="zh-CN" sz="1400" dirty="0">
                <a:latin typeface="微软雅黑" panose="020B0503020204020204" pitchFamily="34" charset="-122"/>
                <a:ea typeface="微软雅黑" panose="020B0503020204020204" pitchFamily="34" charset="-122"/>
              </a:rPr>
              <a:t>V</a:t>
            </a:r>
            <a:r>
              <a:rPr lang="zh-CN" altLang="en-US" sz="1400" dirty="0">
                <a:latin typeface="微软雅黑" panose="020B0503020204020204" pitchFamily="34" charset="-122"/>
                <a:ea typeface="微软雅黑" panose="020B0503020204020204" pitchFamily="34" charset="-122"/>
              </a:rPr>
              <a:t>极致版和福田雷萨小方量搅拌车等新产品。</a:t>
            </a:r>
            <a:r>
              <a:rPr lang="zh-CN" altLang="en-US" sz="1400" b="0" i="0" dirty="0">
                <a:effectLst/>
                <a:highlight>
                  <a:srgbClr val="FFFFFF"/>
                </a:highlight>
                <a:latin typeface="arial" panose="020B0604020202020204" pitchFamily="34" charset="0"/>
              </a:rPr>
              <a:t>产品发布结束后，福田汽车完成</a:t>
            </a:r>
            <a:r>
              <a:rPr lang="en-US" altLang="zh-CN" sz="1400" b="0" i="0" dirty="0">
                <a:effectLst/>
                <a:highlight>
                  <a:srgbClr val="FFFFFF"/>
                </a:highlight>
                <a:latin typeface="arial" panose="020B0604020202020204" pitchFamily="34" charset="0"/>
              </a:rPr>
              <a:t>200</a:t>
            </a:r>
            <a:r>
              <a:rPr lang="zh-CN" altLang="en-US" sz="1400" b="0" i="0" dirty="0">
                <a:effectLst/>
                <a:highlight>
                  <a:srgbClr val="FFFFFF"/>
                </a:highlight>
                <a:latin typeface="arial" panose="020B0604020202020204" pitchFamily="34" charset="0"/>
              </a:rPr>
              <a:t>辆欧曼重卡、</a:t>
            </a:r>
            <a:r>
              <a:rPr lang="en-US" altLang="zh-CN" sz="1400" b="0" i="0" dirty="0">
                <a:effectLst/>
                <a:highlight>
                  <a:srgbClr val="FFFFFF"/>
                </a:highlight>
                <a:latin typeface="arial" panose="020B0604020202020204" pitchFamily="34" charset="0"/>
              </a:rPr>
              <a:t>160</a:t>
            </a:r>
            <a:r>
              <a:rPr lang="zh-CN" altLang="en-US" sz="1400" b="0" i="0" dirty="0">
                <a:effectLst/>
                <a:highlight>
                  <a:srgbClr val="FFFFFF"/>
                </a:highlight>
                <a:latin typeface="arial" panose="020B0604020202020204" pitchFamily="34" charset="0"/>
              </a:rPr>
              <a:t>辆欧马可轻卡、</a:t>
            </a:r>
            <a:r>
              <a:rPr lang="en-US" altLang="zh-CN" sz="1400" b="0" i="0" dirty="0">
                <a:effectLst/>
                <a:highlight>
                  <a:srgbClr val="FFFFFF"/>
                </a:highlight>
                <a:latin typeface="arial" panose="020B0604020202020204" pitchFamily="34" charset="0"/>
              </a:rPr>
              <a:t>200</a:t>
            </a:r>
            <a:r>
              <a:rPr lang="zh-CN" altLang="en-US" sz="1400" b="0" i="0" dirty="0">
                <a:effectLst/>
                <a:highlight>
                  <a:srgbClr val="FFFFFF"/>
                </a:highlight>
                <a:latin typeface="arial" panose="020B0604020202020204" pitchFamily="34" charset="0"/>
              </a:rPr>
              <a:t>辆奥铃轻卡、</a:t>
            </a:r>
            <a:r>
              <a:rPr lang="en-US" altLang="zh-CN" sz="1400" b="0" i="0" dirty="0">
                <a:effectLst/>
                <a:highlight>
                  <a:srgbClr val="FFFFFF"/>
                </a:highlight>
                <a:latin typeface="arial" panose="020B0604020202020204" pitchFamily="34" charset="0"/>
              </a:rPr>
              <a:t>200</a:t>
            </a:r>
            <a:r>
              <a:rPr lang="zh-CN" altLang="en-US" sz="1400" b="0" i="0" dirty="0">
                <a:effectLst/>
                <a:highlight>
                  <a:srgbClr val="FFFFFF"/>
                </a:highlight>
                <a:latin typeface="arial" panose="020B0604020202020204" pitchFamily="34" charset="0"/>
              </a:rPr>
              <a:t>辆祥菱微卡、</a:t>
            </a:r>
            <a:r>
              <a:rPr lang="en-US" altLang="zh-CN" sz="1400" b="0" i="0" dirty="0">
                <a:effectLst/>
                <a:highlight>
                  <a:srgbClr val="FFFFFF"/>
                </a:highlight>
                <a:latin typeface="arial" panose="020B0604020202020204" pitchFamily="34" charset="0"/>
              </a:rPr>
              <a:t>200</a:t>
            </a:r>
            <a:r>
              <a:rPr lang="zh-CN" altLang="en-US" sz="1400" b="0" i="0" dirty="0">
                <a:effectLst/>
                <a:highlight>
                  <a:srgbClr val="FFFFFF"/>
                </a:highlight>
                <a:latin typeface="arial" panose="020B0604020202020204" pitchFamily="34" charset="0"/>
              </a:rPr>
              <a:t>辆普罗科洒水车、</a:t>
            </a:r>
            <a:r>
              <a:rPr lang="en-US" altLang="zh-CN" sz="1400" b="0" i="0" dirty="0">
                <a:effectLst/>
                <a:highlight>
                  <a:srgbClr val="FFFFFF"/>
                </a:highlight>
                <a:latin typeface="arial" panose="020B0604020202020204" pitchFamily="34" charset="0"/>
              </a:rPr>
              <a:t>1000</a:t>
            </a:r>
            <a:r>
              <a:rPr lang="zh-CN" altLang="en-US" sz="1400" b="0" i="0" dirty="0">
                <a:effectLst/>
                <a:highlight>
                  <a:srgbClr val="FFFFFF"/>
                </a:highlight>
                <a:latin typeface="arial" panose="020B0604020202020204" pitchFamily="34" charset="0"/>
              </a:rPr>
              <a:t>辆福田全系新能源战略签约，并完成欧曼</a:t>
            </a:r>
            <a:r>
              <a:rPr lang="en-US" altLang="zh-CN" sz="1400" b="0" i="0" dirty="0">
                <a:effectLst/>
                <a:highlight>
                  <a:srgbClr val="FFFFFF"/>
                </a:highlight>
                <a:latin typeface="arial" panose="020B0604020202020204" pitchFamily="34" charset="0"/>
              </a:rPr>
              <a:t>GTL</a:t>
            </a:r>
            <a:r>
              <a:rPr lang="zh-CN" altLang="en-US" sz="1400" b="0" i="0" dirty="0">
                <a:effectLst/>
                <a:highlight>
                  <a:srgbClr val="FFFFFF"/>
                </a:highlight>
                <a:latin typeface="arial" panose="020B0604020202020204" pitchFamily="34" charset="0"/>
              </a:rPr>
              <a:t>星翼版牵引车交付。</a:t>
            </a:r>
            <a:endParaRPr lang="zh-CN" altLang="en-US" sz="1400" dirty="0">
              <a:latin typeface="微软雅黑" panose="020B0503020204020204" pitchFamily="34" charset="-122"/>
              <a:ea typeface="微软雅黑" panose="020B0503020204020204" pitchFamily="34" charset="-122"/>
            </a:endParaRPr>
          </a:p>
        </p:txBody>
      </p:sp>
      <p:sp>
        <p:nvSpPr>
          <p:cNvPr id="7" name="灯片编号占位符 1">
            <a:extLst>
              <a:ext uri="{FF2B5EF4-FFF2-40B4-BE49-F238E27FC236}">
                <a16:creationId xmlns:a16="http://schemas.microsoft.com/office/drawing/2014/main" id="{7BCAD6B2-BF56-1AE9-4557-2615F208029C}"/>
              </a:ext>
            </a:extLst>
          </p:cNvPr>
          <p:cNvSpPr>
            <a:spLocks noGrp="1"/>
          </p:cNvSpPr>
          <p:nvPr>
            <p:ph type="sldNum" sz="quarter" idx="12"/>
          </p:nvPr>
        </p:nvSpPr>
        <p:spPr/>
        <p:txBody>
          <a:bodyPr/>
          <a:lstStyle/>
          <a:p>
            <a:pPr defTabSz="316520">
              <a:defRPr/>
            </a:pPr>
            <a:fld id="{40284554-1241-4B6F-BC9D-CFFA407BDD87}" type="slidenum">
              <a:rPr lang="zh-CN" altLang="en-US" sz="1201">
                <a:solidFill>
                  <a:srgbClr val="000000">
                    <a:tint val="75000"/>
                  </a:srgbClr>
                </a:solidFill>
                <a:latin typeface="Calibri" panose="020F0502020204030204"/>
                <a:ea typeface="微软雅黑" panose="020B0503020204020204" pitchFamily="34" charset="-122"/>
              </a:rPr>
              <a:pPr defTabSz="316520">
                <a:defRPr/>
              </a:pPr>
              <a:t>12</a:t>
            </a:fld>
            <a:endParaRPr lang="zh-CN" altLang="en-US" sz="1201" dirty="0">
              <a:solidFill>
                <a:srgbClr val="000000">
                  <a:tint val="75000"/>
                </a:srgbClr>
              </a:solidFill>
              <a:latin typeface="Calibri" panose="020F0502020204030204"/>
              <a:ea typeface="微软雅黑" panose="020B0503020204020204" pitchFamily="34" charset="-122"/>
            </a:endParaRPr>
          </a:p>
        </p:txBody>
      </p:sp>
      <p:sp>
        <p:nvSpPr>
          <p:cNvPr id="11" name="文本框 10">
            <a:extLst>
              <a:ext uri="{FF2B5EF4-FFF2-40B4-BE49-F238E27FC236}">
                <a16:creationId xmlns:a16="http://schemas.microsoft.com/office/drawing/2014/main" id="{8D889EBB-9217-2C2E-87D6-C13720C499A3}"/>
              </a:ext>
            </a:extLst>
          </p:cNvPr>
          <p:cNvSpPr txBox="1"/>
          <p:nvPr/>
        </p:nvSpPr>
        <p:spPr>
          <a:xfrm>
            <a:off x="217205" y="6363962"/>
            <a:ext cx="3339698" cy="391197"/>
          </a:xfrm>
          <a:prstGeom prst="rect">
            <a:avLst/>
          </a:prstGeom>
          <a:noFill/>
        </p:spPr>
        <p:txBody>
          <a:bodyPr wrap="square" rtlCol="0">
            <a:spAutoFit/>
          </a:bodyPr>
          <a:lstStyle/>
          <a:p>
            <a:pPr defTabSz="316520">
              <a:lnSpc>
                <a:spcPts val="2769"/>
              </a:lnSpc>
              <a:defRPr/>
            </a:pPr>
            <a:r>
              <a:rPr lang="zh-CN" altLang="en-US" sz="969" dirty="0">
                <a:solidFill>
                  <a:srgbClr val="000000"/>
                </a:solidFill>
                <a:latin typeface="微软雅黑" panose="020B0503020204020204" pitchFamily="34" charset="-122"/>
                <a:ea typeface="微软雅黑" panose="020B0503020204020204" pitchFamily="34" charset="-122"/>
              </a:rPr>
              <a:t>汽车全产业链信息服务平台 </a:t>
            </a:r>
            <a:r>
              <a:rPr lang="en-US" altLang="zh-CN" sz="969" dirty="0">
                <a:solidFill>
                  <a:srgbClr val="000000"/>
                </a:solidFill>
                <a:latin typeface="微软雅黑" panose="020B0503020204020204" pitchFamily="34" charset="-122"/>
                <a:ea typeface="微软雅黑" panose="020B0503020204020204" pitchFamily="34" charset="-122"/>
              </a:rPr>
              <a:t>www.autothinker.net</a:t>
            </a:r>
            <a:endParaRPr lang="zh-CN" altLang="en-US" sz="969" dirty="0">
              <a:solidFill>
                <a:srgbClr val="000000"/>
              </a:solidFill>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858554E8-1915-C565-D74A-47F5CE9E360A}"/>
              </a:ext>
            </a:extLst>
          </p:cNvPr>
          <p:cNvPicPr>
            <a:picLocks noChangeAspect="1"/>
          </p:cNvPicPr>
          <p:nvPr/>
        </p:nvPicPr>
        <p:blipFill rotWithShape="1">
          <a:blip r:embed="rId2"/>
          <a:srcRect l="4471" t="12617" r="12662" b="14766"/>
          <a:stretch/>
        </p:blipFill>
        <p:spPr>
          <a:xfrm>
            <a:off x="3979161" y="3182145"/>
            <a:ext cx="1743104" cy="1144246"/>
          </a:xfrm>
          <a:prstGeom prst="rect">
            <a:avLst/>
          </a:prstGeom>
        </p:spPr>
      </p:pic>
      <p:pic>
        <p:nvPicPr>
          <p:cNvPr id="5" name="图片 4">
            <a:extLst>
              <a:ext uri="{FF2B5EF4-FFF2-40B4-BE49-F238E27FC236}">
                <a16:creationId xmlns:a16="http://schemas.microsoft.com/office/drawing/2014/main" id="{EDABA42B-67A6-9504-FA97-75CD69D4F368}"/>
              </a:ext>
            </a:extLst>
          </p:cNvPr>
          <p:cNvPicPr>
            <a:picLocks noChangeAspect="1"/>
          </p:cNvPicPr>
          <p:nvPr/>
        </p:nvPicPr>
        <p:blipFill rotWithShape="1">
          <a:blip r:embed="rId3"/>
          <a:srcRect l="7570" t="6633" r="30383" b="5226"/>
          <a:stretch/>
        </p:blipFill>
        <p:spPr>
          <a:xfrm>
            <a:off x="435170" y="4806360"/>
            <a:ext cx="1493373" cy="1506192"/>
          </a:xfrm>
          <a:prstGeom prst="rect">
            <a:avLst/>
          </a:prstGeom>
        </p:spPr>
      </p:pic>
      <p:sp>
        <p:nvSpPr>
          <p:cNvPr id="16" name="文本框 15">
            <a:extLst>
              <a:ext uri="{FF2B5EF4-FFF2-40B4-BE49-F238E27FC236}">
                <a16:creationId xmlns:a16="http://schemas.microsoft.com/office/drawing/2014/main" id="{C38F4283-919E-592E-9DDF-456110603776}"/>
              </a:ext>
            </a:extLst>
          </p:cNvPr>
          <p:cNvSpPr txBox="1"/>
          <p:nvPr/>
        </p:nvSpPr>
        <p:spPr>
          <a:xfrm>
            <a:off x="2059988" y="4666904"/>
            <a:ext cx="3755120" cy="1785104"/>
          </a:xfrm>
          <a:prstGeom prst="rect">
            <a:avLst/>
          </a:prstGeom>
          <a:noFill/>
        </p:spPr>
        <p:txBody>
          <a:bodyPr wrap="square">
            <a:spAutoFit/>
          </a:bodyPr>
          <a:lstStyle/>
          <a:p>
            <a:pPr marL="171450" indent="-171450">
              <a:buClr>
                <a:srgbClr val="7BB6A4"/>
              </a:buClr>
              <a:buFont typeface="Wingdings" panose="05000000000000000000" pitchFamily="2" charset="2"/>
              <a:buChar char="p"/>
            </a:pPr>
            <a:r>
              <a:rPr lang="zh-CN" altLang="en-US" sz="1000" dirty="0">
                <a:latin typeface="微软雅黑 "/>
              </a:rPr>
              <a:t>宁德时代</a:t>
            </a:r>
            <a:r>
              <a:rPr lang="en-US" altLang="zh-CN" sz="1000" dirty="0">
                <a:latin typeface="微软雅黑 "/>
              </a:rPr>
              <a:t>77kWh</a:t>
            </a:r>
            <a:r>
              <a:rPr lang="zh-CN" altLang="en-US" sz="1000" dirty="0">
                <a:latin typeface="微软雅黑 "/>
              </a:rPr>
              <a:t>高能量密度电池</a:t>
            </a:r>
            <a:endParaRPr lang="en-US" altLang="zh-CN" sz="1000" dirty="0">
              <a:latin typeface="微软雅黑 "/>
            </a:endParaRPr>
          </a:p>
          <a:p>
            <a:pPr marL="171450" indent="-171450">
              <a:buClr>
                <a:srgbClr val="7BB6A4"/>
              </a:buClr>
              <a:buFont typeface="Wingdings" panose="05000000000000000000" pitchFamily="2" charset="2"/>
              <a:buChar char="p"/>
            </a:pPr>
            <a:r>
              <a:rPr lang="zh-CN" altLang="en-US" sz="1000" dirty="0">
                <a:latin typeface="微软雅黑 "/>
              </a:rPr>
              <a:t>高效率、低能耗的扁线电驱桥</a:t>
            </a:r>
            <a:endParaRPr lang="en-US" altLang="zh-CN" sz="1000" dirty="0">
              <a:latin typeface="微软雅黑 "/>
            </a:endParaRPr>
          </a:p>
          <a:p>
            <a:pPr marL="171450" indent="-171450">
              <a:buClr>
                <a:srgbClr val="7BB6A4"/>
              </a:buClr>
              <a:buFont typeface="Wingdings" panose="05000000000000000000" pitchFamily="2" charset="2"/>
              <a:buChar char="p"/>
            </a:pPr>
            <a:r>
              <a:rPr lang="en-US" altLang="zh-CN" sz="1000" dirty="0">
                <a:latin typeface="微软雅黑 "/>
              </a:rPr>
              <a:t>VCU</a:t>
            </a:r>
            <a:r>
              <a:rPr lang="zh-CN" altLang="en-US" sz="1000" dirty="0">
                <a:latin typeface="微软雅黑 "/>
              </a:rPr>
              <a:t>控制策略优化、</a:t>
            </a:r>
            <a:r>
              <a:rPr lang="en-US" altLang="zh-CN" sz="1000" dirty="0">
                <a:latin typeface="微软雅黑 "/>
              </a:rPr>
              <a:t>ECO</a:t>
            </a:r>
            <a:r>
              <a:rPr lang="zh-CN" altLang="en-US" sz="1000" dirty="0">
                <a:latin typeface="微软雅黑 "/>
              </a:rPr>
              <a:t>驾驶模式、高效制动能量回收等多重节能技术</a:t>
            </a:r>
            <a:endParaRPr lang="en-US" altLang="zh-CN" sz="1000" dirty="0">
              <a:latin typeface="微软雅黑 "/>
            </a:endParaRPr>
          </a:p>
          <a:p>
            <a:pPr marL="171450" indent="-171450">
              <a:buClr>
                <a:srgbClr val="7BB6A4"/>
              </a:buClr>
              <a:buFont typeface="Wingdings" panose="05000000000000000000" pitchFamily="2" charset="2"/>
              <a:buChar char="p"/>
            </a:pPr>
            <a:r>
              <a:rPr lang="zh-CN" altLang="en-US" sz="1000" dirty="0">
                <a:latin typeface="微软雅黑 "/>
              </a:rPr>
              <a:t>整车风阻系数小于</a:t>
            </a:r>
            <a:r>
              <a:rPr lang="en-US" altLang="zh-CN" sz="1000" dirty="0">
                <a:latin typeface="微软雅黑 "/>
              </a:rPr>
              <a:t>0.45</a:t>
            </a:r>
            <a:r>
              <a:rPr lang="zh-CN" altLang="en-US" sz="1000" dirty="0">
                <a:latin typeface="微软雅黑 "/>
              </a:rPr>
              <a:t>，低滚阻轮胎，整车续航</a:t>
            </a:r>
            <a:r>
              <a:rPr lang="en-US" altLang="zh-CN" sz="1000" dirty="0">
                <a:latin typeface="微软雅黑 "/>
              </a:rPr>
              <a:t>230+</a:t>
            </a:r>
            <a:r>
              <a:rPr lang="zh-CN" altLang="en-US" sz="1000" dirty="0">
                <a:latin typeface="微软雅黑 "/>
              </a:rPr>
              <a:t>公里</a:t>
            </a:r>
            <a:endParaRPr lang="en-US" altLang="zh-CN" sz="1000" dirty="0">
              <a:latin typeface="微软雅黑 "/>
            </a:endParaRPr>
          </a:p>
          <a:p>
            <a:pPr marL="171450" indent="-171450">
              <a:buClr>
                <a:srgbClr val="7BB6A4"/>
              </a:buClr>
              <a:buFont typeface="Wingdings" panose="05000000000000000000" pitchFamily="2" charset="2"/>
              <a:buChar char="p"/>
            </a:pPr>
            <a:endParaRPr lang="zh-CN" altLang="en-US" sz="1000" dirty="0">
              <a:latin typeface="微软雅黑 "/>
            </a:endParaRPr>
          </a:p>
          <a:p>
            <a:pPr marL="171450" indent="-171450">
              <a:buClr>
                <a:srgbClr val="7BB6A4"/>
              </a:buClr>
              <a:buFont typeface="Wingdings" panose="05000000000000000000" pitchFamily="2" charset="2"/>
              <a:buChar char="p"/>
            </a:pPr>
            <a:r>
              <a:rPr lang="zh-CN" altLang="en-US" sz="1000" dirty="0">
                <a:latin typeface="微软雅黑 "/>
              </a:rPr>
              <a:t>货厢容积</a:t>
            </a:r>
            <a:r>
              <a:rPr lang="en-US" altLang="zh-CN" sz="1000" dirty="0">
                <a:latin typeface="微软雅黑 "/>
              </a:rPr>
              <a:t>20.1m³</a:t>
            </a:r>
            <a:r>
              <a:rPr lang="zh-CN" altLang="en-US" sz="1000" dirty="0">
                <a:latin typeface="微软雅黑 "/>
              </a:rPr>
              <a:t>，内部方正规整</a:t>
            </a:r>
          </a:p>
          <a:p>
            <a:pPr marL="171450" indent="-171450">
              <a:buClr>
                <a:srgbClr val="7BB6A4"/>
              </a:buClr>
              <a:buFont typeface="Wingdings" panose="05000000000000000000" pitchFamily="2" charset="2"/>
              <a:buChar char="p"/>
            </a:pPr>
            <a:r>
              <a:rPr lang="zh-CN" altLang="en-US" sz="1000" dirty="0">
                <a:latin typeface="微软雅黑 "/>
              </a:rPr>
              <a:t>车身满足欧盟前碰、后碰、顶压标准的高强度要求</a:t>
            </a:r>
            <a:endParaRPr lang="en-US" altLang="zh-CN" sz="1000" dirty="0">
              <a:latin typeface="微软雅黑 "/>
            </a:endParaRPr>
          </a:p>
          <a:p>
            <a:pPr marL="171450" indent="-171450">
              <a:buClr>
                <a:srgbClr val="7BB6A4"/>
              </a:buClr>
              <a:buFont typeface="Wingdings" panose="05000000000000000000" pitchFamily="2" charset="2"/>
              <a:buChar char="p"/>
            </a:pPr>
            <a:r>
              <a:rPr lang="en-US" altLang="zh-CN" sz="1000" dirty="0">
                <a:latin typeface="微软雅黑 "/>
              </a:rPr>
              <a:t>AEBS</a:t>
            </a:r>
            <a:r>
              <a:rPr lang="zh-CN" altLang="en-US" sz="1000" dirty="0">
                <a:latin typeface="微软雅黑 "/>
              </a:rPr>
              <a:t>紧急制动、倒车影像、</a:t>
            </a:r>
            <a:r>
              <a:rPr lang="en-US" altLang="zh-CN" sz="1000" dirty="0">
                <a:latin typeface="微软雅黑 "/>
              </a:rPr>
              <a:t>EHB</a:t>
            </a:r>
            <a:r>
              <a:rPr lang="zh-CN" altLang="en-US" sz="1000" dirty="0">
                <a:latin typeface="微软雅黑 "/>
              </a:rPr>
              <a:t>电子制动系统</a:t>
            </a:r>
          </a:p>
          <a:p>
            <a:pPr marL="171450" indent="-171450">
              <a:buClr>
                <a:srgbClr val="7BB6A4"/>
              </a:buClr>
              <a:buFont typeface="Wingdings" panose="05000000000000000000" pitchFamily="2" charset="2"/>
              <a:buChar char="p"/>
            </a:pPr>
            <a:r>
              <a:rPr lang="en-US" altLang="zh-CN" sz="1000" dirty="0">
                <a:latin typeface="微软雅黑 "/>
              </a:rPr>
              <a:t>5</a:t>
            </a:r>
            <a:r>
              <a:rPr lang="zh-CN" altLang="en-US" sz="1000" dirty="0">
                <a:latin typeface="微软雅黑 "/>
              </a:rPr>
              <a:t>年</a:t>
            </a:r>
            <a:r>
              <a:rPr lang="en-US" altLang="zh-CN" sz="1000" dirty="0">
                <a:latin typeface="微软雅黑 "/>
              </a:rPr>
              <a:t>30</a:t>
            </a:r>
            <a:r>
              <a:rPr lang="zh-CN" altLang="en-US" sz="1000" dirty="0">
                <a:latin typeface="微软雅黑 "/>
              </a:rPr>
              <a:t>万公里免维护后桥</a:t>
            </a:r>
            <a:endParaRPr lang="en-US" altLang="zh-CN" sz="1000" dirty="0">
              <a:latin typeface="微软雅黑 "/>
            </a:endParaRPr>
          </a:p>
          <a:p>
            <a:pPr marL="171450" indent="-171450">
              <a:buClr>
                <a:srgbClr val="7BB6A4"/>
              </a:buClr>
              <a:buFont typeface="Wingdings" panose="05000000000000000000" pitchFamily="2" charset="2"/>
              <a:buChar char="p"/>
            </a:pPr>
            <a:r>
              <a:rPr lang="zh-CN" altLang="en-US" sz="1000" dirty="0">
                <a:latin typeface="微软雅黑 "/>
              </a:rPr>
              <a:t>宁德时代动力电池</a:t>
            </a:r>
            <a:r>
              <a:rPr lang="en-US" altLang="zh-CN" sz="1000" dirty="0">
                <a:latin typeface="微软雅黑 "/>
              </a:rPr>
              <a:t>8</a:t>
            </a:r>
            <a:r>
              <a:rPr lang="zh-CN" altLang="en-US" sz="1000" dirty="0">
                <a:latin typeface="微软雅黑 "/>
              </a:rPr>
              <a:t>年</a:t>
            </a:r>
            <a:r>
              <a:rPr lang="en-US" altLang="zh-CN" sz="1000" dirty="0">
                <a:latin typeface="微软雅黑 "/>
              </a:rPr>
              <a:t>50</a:t>
            </a:r>
            <a:r>
              <a:rPr lang="zh-CN" altLang="en-US" sz="1000" dirty="0">
                <a:latin typeface="微软雅黑 "/>
              </a:rPr>
              <a:t>万超长质保，循环寿命≥</a:t>
            </a:r>
            <a:r>
              <a:rPr lang="en-US" altLang="zh-CN" sz="1000" dirty="0">
                <a:latin typeface="微软雅黑 "/>
              </a:rPr>
              <a:t>2800</a:t>
            </a:r>
            <a:r>
              <a:rPr lang="zh-CN" altLang="en-US" sz="1000" dirty="0">
                <a:latin typeface="微软雅黑 "/>
              </a:rPr>
              <a:t>次</a:t>
            </a:r>
            <a:endParaRPr lang="en-US" altLang="zh-CN" sz="1000" dirty="0">
              <a:latin typeface="微软雅黑 "/>
            </a:endParaRPr>
          </a:p>
        </p:txBody>
      </p:sp>
      <p:sp>
        <p:nvSpPr>
          <p:cNvPr id="29" name="文本框 28">
            <a:extLst>
              <a:ext uri="{FF2B5EF4-FFF2-40B4-BE49-F238E27FC236}">
                <a16:creationId xmlns:a16="http://schemas.microsoft.com/office/drawing/2014/main" id="{46780584-3DA8-78AB-B57C-F1233D56DB75}"/>
              </a:ext>
            </a:extLst>
          </p:cNvPr>
          <p:cNvSpPr txBox="1"/>
          <p:nvPr/>
        </p:nvSpPr>
        <p:spPr>
          <a:xfrm>
            <a:off x="221915" y="3227120"/>
            <a:ext cx="3643306" cy="1169551"/>
          </a:xfrm>
          <a:prstGeom prst="rect">
            <a:avLst/>
          </a:prstGeom>
          <a:noFill/>
        </p:spPr>
        <p:txBody>
          <a:bodyPr wrap="square">
            <a:spAutoFit/>
          </a:bodyPr>
          <a:lstStyle/>
          <a:p>
            <a:pPr marL="171450" indent="-171450">
              <a:buClr>
                <a:srgbClr val="7BB6A4"/>
              </a:buClr>
              <a:buFont typeface="Wingdings" panose="05000000000000000000" pitchFamily="2" charset="2"/>
              <a:buChar char="l"/>
            </a:pPr>
            <a:r>
              <a:rPr lang="zh-CN" altLang="en-US" sz="1000" dirty="0">
                <a:latin typeface="微软雅黑 "/>
              </a:rPr>
              <a:t>潍柴</a:t>
            </a:r>
            <a:r>
              <a:rPr lang="en-US" altLang="zh-CN" sz="1000" dirty="0">
                <a:latin typeface="微软雅黑 "/>
              </a:rPr>
              <a:t>190</a:t>
            </a:r>
            <a:r>
              <a:rPr lang="zh-CN" altLang="en-US" sz="1000" dirty="0">
                <a:latin typeface="微软雅黑 "/>
              </a:rPr>
              <a:t>马力强劲发动机、法士特</a:t>
            </a:r>
            <a:r>
              <a:rPr lang="en-US" altLang="zh-CN" sz="1000" dirty="0">
                <a:latin typeface="微软雅黑 "/>
              </a:rPr>
              <a:t>8</a:t>
            </a:r>
            <a:r>
              <a:rPr lang="zh-CN" altLang="en-US" sz="1000" dirty="0">
                <a:latin typeface="微软雅黑 "/>
              </a:rPr>
              <a:t>挡变速箱、</a:t>
            </a:r>
            <a:r>
              <a:rPr lang="en-US" altLang="zh-CN" sz="1000" dirty="0">
                <a:latin typeface="微软雅黑 "/>
              </a:rPr>
              <a:t>13T</a:t>
            </a:r>
            <a:r>
              <a:rPr lang="zh-CN" altLang="en-US" sz="1000" dirty="0">
                <a:latin typeface="微软雅黑 "/>
              </a:rPr>
              <a:t>级后桥</a:t>
            </a:r>
            <a:endParaRPr lang="en-US" altLang="zh-CN" sz="1000" dirty="0">
              <a:latin typeface="微软雅黑 "/>
            </a:endParaRPr>
          </a:p>
          <a:p>
            <a:pPr marL="171450" indent="-171450">
              <a:buClr>
                <a:srgbClr val="7BB6A4"/>
              </a:buClr>
              <a:buFont typeface="Wingdings" panose="05000000000000000000" pitchFamily="2" charset="2"/>
              <a:buChar char="l"/>
            </a:pPr>
            <a:endParaRPr lang="en-US" altLang="zh-CN" sz="1000" dirty="0">
              <a:latin typeface="微软雅黑 "/>
            </a:endParaRPr>
          </a:p>
          <a:p>
            <a:pPr marL="171450" indent="-171450">
              <a:buClr>
                <a:srgbClr val="7BB6A4"/>
              </a:buClr>
              <a:buFont typeface="Wingdings" panose="05000000000000000000" pitchFamily="2" charset="2"/>
              <a:buChar char="l"/>
            </a:pPr>
            <a:r>
              <a:rPr lang="zh-CN" altLang="en-US" sz="1000" dirty="0">
                <a:latin typeface="微软雅黑 "/>
              </a:rPr>
              <a:t>紧凑布局，总高度低于</a:t>
            </a:r>
            <a:r>
              <a:rPr lang="en-US" altLang="zh-CN" sz="1000" dirty="0">
                <a:latin typeface="微软雅黑 "/>
              </a:rPr>
              <a:t>2.5</a:t>
            </a:r>
            <a:r>
              <a:rPr lang="zh-CN" altLang="en-US" sz="1000" dirty="0">
                <a:latin typeface="微软雅黑 "/>
              </a:rPr>
              <a:t>米，长度不超过</a:t>
            </a:r>
            <a:r>
              <a:rPr lang="en-US" altLang="zh-CN" sz="1000" dirty="0">
                <a:latin typeface="微软雅黑 "/>
              </a:rPr>
              <a:t>7.2</a:t>
            </a:r>
            <a:r>
              <a:rPr lang="zh-CN" altLang="en-US" sz="1000" dirty="0">
                <a:latin typeface="微软雅黑 "/>
              </a:rPr>
              <a:t>米</a:t>
            </a:r>
            <a:endParaRPr lang="en-US" altLang="zh-CN" sz="1000" dirty="0">
              <a:latin typeface="微软雅黑 "/>
            </a:endParaRPr>
          </a:p>
          <a:p>
            <a:pPr marL="171450" indent="-171450">
              <a:buClr>
                <a:srgbClr val="7BB6A4"/>
              </a:buClr>
              <a:buFont typeface="Wingdings" panose="05000000000000000000" pitchFamily="2" charset="2"/>
              <a:buChar char="l"/>
            </a:pPr>
            <a:endParaRPr lang="en-US" altLang="zh-CN" sz="1000" dirty="0">
              <a:latin typeface="微软雅黑 "/>
            </a:endParaRPr>
          </a:p>
          <a:p>
            <a:pPr marL="171450" indent="-171450">
              <a:buClr>
                <a:srgbClr val="7BB6A4"/>
              </a:buClr>
              <a:buFont typeface="Wingdings" panose="05000000000000000000" pitchFamily="2" charset="2"/>
              <a:buChar char="l"/>
            </a:pPr>
            <a:r>
              <a:rPr lang="zh-CN" altLang="en-US" sz="1000" dirty="0">
                <a:latin typeface="微软雅黑 "/>
              </a:rPr>
              <a:t>大容量罐体，罐体选用高强度耐磨钢材，结合三维搅拌技术，耐用持久，混凝土搅拌均匀，进出料速度快，残余率低至</a:t>
            </a:r>
            <a:r>
              <a:rPr lang="en-US" altLang="zh-CN" sz="1000" dirty="0">
                <a:latin typeface="微软雅黑 "/>
              </a:rPr>
              <a:t>0.5%</a:t>
            </a:r>
            <a:r>
              <a:rPr lang="zh-CN" altLang="en-US" sz="1000" dirty="0">
                <a:latin typeface="微软雅黑 "/>
              </a:rPr>
              <a:t>以下</a:t>
            </a:r>
          </a:p>
        </p:txBody>
      </p:sp>
      <p:sp>
        <p:nvSpPr>
          <p:cNvPr id="9" name="文本框 8">
            <a:extLst>
              <a:ext uri="{FF2B5EF4-FFF2-40B4-BE49-F238E27FC236}">
                <a16:creationId xmlns:a16="http://schemas.microsoft.com/office/drawing/2014/main" id="{CBD5F02B-61E6-C3D4-BB5F-9C49532313BF}"/>
              </a:ext>
            </a:extLst>
          </p:cNvPr>
          <p:cNvSpPr txBox="1"/>
          <p:nvPr/>
        </p:nvSpPr>
        <p:spPr>
          <a:xfrm>
            <a:off x="6459662" y="1210123"/>
            <a:ext cx="5454164" cy="338554"/>
          </a:xfrm>
          <a:prstGeom prst="rect">
            <a:avLst/>
          </a:prstGeom>
          <a:solidFill>
            <a:srgbClr val="ACD7CA"/>
          </a:solidFill>
          <a:ln>
            <a:solidFill>
              <a:srgbClr val="ACD7CA"/>
            </a:solidFill>
          </a:ln>
        </p:spPr>
        <p:txBody>
          <a:bodyPr wrap="square">
            <a:spAutoFit/>
          </a:bodyPr>
          <a:lstStyle/>
          <a:p>
            <a:pPr algn="ctr"/>
            <a:r>
              <a:rPr lang="zh-CN" altLang="en-US" sz="1600" b="1" dirty="0"/>
              <a:t>福田汽车产品</a:t>
            </a:r>
            <a:r>
              <a:rPr lang="en-US" altLang="zh-CN" sz="1600" b="1" dirty="0"/>
              <a:t>—</a:t>
            </a:r>
            <a:r>
              <a:rPr lang="zh-CN" altLang="en-US" sz="1600" b="1" dirty="0"/>
              <a:t>生态的全场景解决方案</a:t>
            </a:r>
          </a:p>
        </p:txBody>
      </p:sp>
      <p:sp>
        <p:nvSpPr>
          <p:cNvPr id="12" name="文本框 11">
            <a:extLst>
              <a:ext uri="{FF2B5EF4-FFF2-40B4-BE49-F238E27FC236}">
                <a16:creationId xmlns:a16="http://schemas.microsoft.com/office/drawing/2014/main" id="{305400F6-F172-7814-9DF5-7754A12EE541}"/>
              </a:ext>
            </a:extLst>
          </p:cNvPr>
          <p:cNvSpPr txBox="1"/>
          <p:nvPr/>
        </p:nvSpPr>
        <p:spPr>
          <a:xfrm>
            <a:off x="7649168" y="1727831"/>
            <a:ext cx="3065510" cy="307777"/>
          </a:xfrm>
          <a:prstGeom prst="rect">
            <a:avLst/>
          </a:prstGeom>
          <a:noFill/>
        </p:spPr>
        <p:txBody>
          <a:bodyPr wrap="square">
            <a:spAutoFit/>
          </a:bodyPr>
          <a:lstStyle/>
          <a:p>
            <a:r>
              <a:rPr lang="zh-CN" altLang="en-US" sz="1400" b="1" dirty="0">
                <a:solidFill>
                  <a:srgbClr val="7BB6A4"/>
                </a:solidFill>
                <a:latin typeface="微软雅黑 "/>
              </a:rPr>
              <a:t>客户“购、用、管、养、换”全周期</a:t>
            </a:r>
          </a:p>
        </p:txBody>
      </p:sp>
      <p:sp>
        <p:nvSpPr>
          <p:cNvPr id="17" name="文本框 16">
            <a:extLst>
              <a:ext uri="{FF2B5EF4-FFF2-40B4-BE49-F238E27FC236}">
                <a16:creationId xmlns:a16="http://schemas.microsoft.com/office/drawing/2014/main" id="{5F2B9135-C37C-726F-D99F-1E0A0865F671}"/>
              </a:ext>
            </a:extLst>
          </p:cNvPr>
          <p:cNvSpPr txBox="1"/>
          <p:nvPr/>
        </p:nvSpPr>
        <p:spPr>
          <a:xfrm>
            <a:off x="8331659" y="2024393"/>
            <a:ext cx="850264" cy="276999"/>
          </a:xfrm>
          <a:prstGeom prst="rect">
            <a:avLst/>
          </a:prstGeom>
          <a:noFill/>
        </p:spPr>
        <p:txBody>
          <a:bodyPr wrap="square">
            <a:spAutoFit/>
          </a:bodyPr>
          <a:lstStyle/>
          <a:p>
            <a:r>
              <a:rPr lang="zh-CN" altLang="en-US" sz="1200" b="1" dirty="0">
                <a:latin typeface="微软雅黑 "/>
              </a:rPr>
              <a:t>短距轻载</a:t>
            </a:r>
          </a:p>
        </p:txBody>
      </p:sp>
      <p:sp>
        <p:nvSpPr>
          <p:cNvPr id="19" name="文本框 18">
            <a:extLst>
              <a:ext uri="{FF2B5EF4-FFF2-40B4-BE49-F238E27FC236}">
                <a16:creationId xmlns:a16="http://schemas.microsoft.com/office/drawing/2014/main" id="{0B0AFD83-FF51-821C-5C3B-B32EB2D48633}"/>
              </a:ext>
            </a:extLst>
          </p:cNvPr>
          <p:cNvSpPr txBox="1"/>
          <p:nvPr/>
        </p:nvSpPr>
        <p:spPr>
          <a:xfrm>
            <a:off x="6816869" y="3089012"/>
            <a:ext cx="880714" cy="276999"/>
          </a:xfrm>
          <a:prstGeom prst="rect">
            <a:avLst/>
          </a:prstGeom>
          <a:noFill/>
        </p:spPr>
        <p:txBody>
          <a:bodyPr wrap="square">
            <a:spAutoFit/>
          </a:bodyPr>
          <a:lstStyle/>
          <a:p>
            <a:pPr algn="ctr"/>
            <a:r>
              <a:rPr lang="zh-CN" altLang="en-US" sz="1200" b="1" dirty="0">
                <a:latin typeface="微软雅黑 "/>
              </a:rPr>
              <a:t>城市物流</a:t>
            </a:r>
          </a:p>
        </p:txBody>
      </p:sp>
      <p:sp>
        <p:nvSpPr>
          <p:cNvPr id="24" name="箭头: 下 23">
            <a:extLst>
              <a:ext uri="{FF2B5EF4-FFF2-40B4-BE49-F238E27FC236}">
                <a16:creationId xmlns:a16="http://schemas.microsoft.com/office/drawing/2014/main" id="{7B002805-C882-27EE-5A99-244F74011AEE}"/>
              </a:ext>
            </a:extLst>
          </p:cNvPr>
          <p:cNvSpPr/>
          <p:nvPr/>
        </p:nvSpPr>
        <p:spPr>
          <a:xfrm>
            <a:off x="8986526" y="1571235"/>
            <a:ext cx="355106" cy="154903"/>
          </a:xfrm>
          <a:prstGeom prst="downArrow">
            <a:avLst/>
          </a:prstGeom>
          <a:solidFill>
            <a:srgbClr val="ACD7CA"/>
          </a:solidFill>
          <a:ln>
            <a:solidFill>
              <a:srgbClr val="ACD7C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extLst>
              <a:ext uri="{FF2B5EF4-FFF2-40B4-BE49-F238E27FC236}">
                <a16:creationId xmlns:a16="http://schemas.microsoft.com/office/drawing/2014/main" id="{1ABA4001-BDAA-4765-0097-345F31BCA81D}"/>
              </a:ext>
            </a:extLst>
          </p:cNvPr>
          <p:cNvSpPr txBox="1"/>
          <p:nvPr/>
        </p:nvSpPr>
        <p:spPr>
          <a:xfrm>
            <a:off x="6231662" y="2210281"/>
            <a:ext cx="336676" cy="523220"/>
          </a:xfrm>
          <a:prstGeom prst="rect">
            <a:avLst/>
          </a:prstGeom>
          <a:solidFill>
            <a:srgbClr val="ACD7CA"/>
          </a:solidFill>
          <a:ln>
            <a:solidFill>
              <a:srgbClr val="ACD7CA"/>
            </a:solidFill>
          </a:ln>
        </p:spPr>
        <p:txBody>
          <a:bodyPr wrap="square">
            <a:spAutoFit/>
          </a:bodyPr>
          <a:lstStyle/>
          <a:p>
            <a:pPr algn="ctr"/>
            <a:r>
              <a:rPr lang="zh-CN" altLang="en-US" sz="1400" b="1" dirty="0"/>
              <a:t>技术</a:t>
            </a:r>
          </a:p>
        </p:txBody>
      </p:sp>
      <p:sp>
        <p:nvSpPr>
          <p:cNvPr id="27" name="文本框 26">
            <a:extLst>
              <a:ext uri="{FF2B5EF4-FFF2-40B4-BE49-F238E27FC236}">
                <a16:creationId xmlns:a16="http://schemas.microsoft.com/office/drawing/2014/main" id="{44B9B91D-BCA4-972A-0402-470988F884FD}"/>
              </a:ext>
            </a:extLst>
          </p:cNvPr>
          <p:cNvSpPr txBox="1"/>
          <p:nvPr/>
        </p:nvSpPr>
        <p:spPr>
          <a:xfrm>
            <a:off x="6244631" y="3385184"/>
            <a:ext cx="336677" cy="523220"/>
          </a:xfrm>
          <a:prstGeom prst="rect">
            <a:avLst/>
          </a:prstGeom>
          <a:solidFill>
            <a:srgbClr val="ACD7CA"/>
          </a:solidFill>
          <a:ln>
            <a:noFill/>
          </a:ln>
        </p:spPr>
        <p:txBody>
          <a:bodyPr wrap="square">
            <a:spAutoFit/>
          </a:bodyPr>
          <a:lstStyle/>
          <a:p>
            <a:pPr algn="ctr"/>
            <a:r>
              <a:rPr lang="zh-CN" altLang="en-US" sz="1400" b="1" dirty="0"/>
              <a:t>产品</a:t>
            </a:r>
          </a:p>
        </p:txBody>
      </p:sp>
      <p:sp>
        <p:nvSpPr>
          <p:cNvPr id="28" name="文本框 27">
            <a:extLst>
              <a:ext uri="{FF2B5EF4-FFF2-40B4-BE49-F238E27FC236}">
                <a16:creationId xmlns:a16="http://schemas.microsoft.com/office/drawing/2014/main" id="{1BAD49DA-5ADA-2A55-C99E-34CF177AED02}"/>
              </a:ext>
            </a:extLst>
          </p:cNvPr>
          <p:cNvSpPr txBox="1"/>
          <p:nvPr/>
        </p:nvSpPr>
        <p:spPr>
          <a:xfrm>
            <a:off x="6234908" y="4263321"/>
            <a:ext cx="336677" cy="738664"/>
          </a:xfrm>
          <a:prstGeom prst="rect">
            <a:avLst/>
          </a:prstGeom>
          <a:solidFill>
            <a:srgbClr val="ACD7CA"/>
          </a:solidFill>
          <a:ln>
            <a:solidFill>
              <a:srgbClr val="ACD7CA"/>
            </a:solidFill>
          </a:ln>
        </p:spPr>
        <p:txBody>
          <a:bodyPr wrap="square">
            <a:spAutoFit/>
          </a:bodyPr>
          <a:lstStyle/>
          <a:p>
            <a:pPr algn="ctr"/>
            <a:r>
              <a:rPr lang="zh-CN" altLang="en-US" sz="1400" b="1" dirty="0"/>
              <a:t>后市场</a:t>
            </a:r>
          </a:p>
        </p:txBody>
      </p:sp>
      <p:sp>
        <p:nvSpPr>
          <p:cNvPr id="30" name="文本框 29">
            <a:extLst>
              <a:ext uri="{FF2B5EF4-FFF2-40B4-BE49-F238E27FC236}">
                <a16:creationId xmlns:a16="http://schemas.microsoft.com/office/drawing/2014/main" id="{B9A2D3E8-F497-FD31-E41B-333A781016BF}"/>
              </a:ext>
            </a:extLst>
          </p:cNvPr>
          <p:cNvSpPr txBox="1"/>
          <p:nvPr/>
        </p:nvSpPr>
        <p:spPr>
          <a:xfrm>
            <a:off x="6238674" y="5295569"/>
            <a:ext cx="336677" cy="954107"/>
          </a:xfrm>
          <a:prstGeom prst="rect">
            <a:avLst/>
          </a:prstGeom>
          <a:solidFill>
            <a:srgbClr val="ACD7CA"/>
          </a:solidFill>
          <a:ln>
            <a:noFill/>
          </a:ln>
        </p:spPr>
        <p:txBody>
          <a:bodyPr wrap="square">
            <a:spAutoFit/>
          </a:bodyPr>
          <a:lstStyle/>
          <a:p>
            <a:pPr algn="ctr"/>
            <a:r>
              <a:rPr lang="zh-CN" altLang="en-US" sz="1400" b="1" dirty="0"/>
              <a:t>能源生态</a:t>
            </a:r>
          </a:p>
        </p:txBody>
      </p:sp>
      <p:sp>
        <p:nvSpPr>
          <p:cNvPr id="35" name="文本框 34">
            <a:extLst>
              <a:ext uri="{FF2B5EF4-FFF2-40B4-BE49-F238E27FC236}">
                <a16:creationId xmlns:a16="http://schemas.microsoft.com/office/drawing/2014/main" id="{AD21C51F-9E41-F3A3-1CBC-463BDF363218}"/>
              </a:ext>
            </a:extLst>
          </p:cNvPr>
          <p:cNvSpPr txBox="1"/>
          <p:nvPr/>
        </p:nvSpPr>
        <p:spPr>
          <a:xfrm>
            <a:off x="6685525" y="4655008"/>
            <a:ext cx="1722303" cy="276999"/>
          </a:xfrm>
          <a:prstGeom prst="rect">
            <a:avLst/>
          </a:prstGeom>
          <a:noFill/>
          <a:ln>
            <a:solidFill>
              <a:srgbClr val="7BB6A4"/>
            </a:solidFill>
          </a:ln>
        </p:spPr>
        <p:txBody>
          <a:bodyPr wrap="square">
            <a:spAutoFit/>
          </a:bodyPr>
          <a:lstStyle/>
          <a:p>
            <a:pPr algn="ctr"/>
            <a:r>
              <a:rPr lang="zh-CN" altLang="en-US" sz="1200" dirty="0">
                <a:latin typeface="微软雅黑 "/>
              </a:rPr>
              <a:t>会享福二手车</a:t>
            </a:r>
            <a:endParaRPr lang="en-US" altLang="zh-CN" sz="1200" dirty="0">
              <a:latin typeface="微软雅黑 "/>
            </a:endParaRPr>
          </a:p>
        </p:txBody>
      </p:sp>
      <p:pic>
        <p:nvPicPr>
          <p:cNvPr id="36" name="图片 35">
            <a:extLst>
              <a:ext uri="{FF2B5EF4-FFF2-40B4-BE49-F238E27FC236}">
                <a16:creationId xmlns:a16="http://schemas.microsoft.com/office/drawing/2014/main" id="{427F6437-5CC8-81C0-EE88-B74A936DF458}"/>
              </a:ext>
            </a:extLst>
          </p:cNvPr>
          <p:cNvPicPr>
            <a:picLocks noChangeAspect="1"/>
          </p:cNvPicPr>
          <p:nvPr/>
        </p:nvPicPr>
        <p:blipFill>
          <a:blip r:embed="rId4"/>
          <a:stretch>
            <a:fillRect/>
          </a:stretch>
        </p:blipFill>
        <p:spPr>
          <a:xfrm>
            <a:off x="64692" y="1462468"/>
            <a:ext cx="1640085" cy="1248408"/>
          </a:xfrm>
          <a:prstGeom prst="rect">
            <a:avLst/>
          </a:prstGeom>
        </p:spPr>
      </p:pic>
      <p:sp>
        <p:nvSpPr>
          <p:cNvPr id="38" name="文本框 37">
            <a:extLst>
              <a:ext uri="{FF2B5EF4-FFF2-40B4-BE49-F238E27FC236}">
                <a16:creationId xmlns:a16="http://schemas.microsoft.com/office/drawing/2014/main" id="{C4C357A4-A418-6C6E-0E7D-0CD6FDFCCDB9}"/>
              </a:ext>
            </a:extLst>
          </p:cNvPr>
          <p:cNvSpPr txBox="1"/>
          <p:nvPr/>
        </p:nvSpPr>
        <p:spPr>
          <a:xfrm>
            <a:off x="1725502" y="1324863"/>
            <a:ext cx="1848356" cy="1569660"/>
          </a:xfrm>
          <a:prstGeom prst="rect">
            <a:avLst/>
          </a:prstGeom>
          <a:noFill/>
          <a:ln>
            <a:solidFill>
              <a:srgbClr val="7BB6A4"/>
            </a:solidFill>
          </a:ln>
        </p:spPr>
        <p:txBody>
          <a:bodyPr wrap="square">
            <a:spAutoFit/>
          </a:bodyPr>
          <a:lstStyle/>
          <a:p>
            <a:pPr algn="ctr"/>
            <a:r>
              <a:rPr lang="en-US" altLang="zh-CN" sz="1200" b="1" dirty="0">
                <a:solidFill>
                  <a:srgbClr val="4A9B82"/>
                </a:solidFill>
                <a:latin typeface="微软雅黑 "/>
              </a:rPr>
              <a:t>18</a:t>
            </a:r>
            <a:r>
              <a:rPr lang="zh-CN" altLang="en-US" sz="1200" b="1" dirty="0">
                <a:solidFill>
                  <a:srgbClr val="4A9B82"/>
                </a:solidFill>
                <a:latin typeface="微软雅黑 "/>
              </a:rPr>
              <a:t>个技术创新研发中心</a:t>
            </a:r>
            <a:endParaRPr lang="en-US" altLang="zh-CN" sz="1200" b="1" dirty="0">
              <a:solidFill>
                <a:srgbClr val="4A9B82"/>
              </a:solidFill>
              <a:latin typeface="微软雅黑 "/>
            </a:endParaRPr>
          </a:p>
          <a:p>
            <a:endParaRPr lang="en-US" altLang="zh-CN" sz="1200" dirty="0">
              <a:latin typeface="微软雅黑 "/>
            </a:endParaRPr>
          </a:p>
          <a:p>
            <a:endParaRPr lang="en-US" altLang="zh-CN" sz="1200" dirty="0">
              <a:latin typeface="微软雅黑 "/>
            </a:endParaRPr>
          </a:p>
          <a:p>
            <a:pPr marL="171450" indent="-171450">
              <a:buClr>
                <a:srgbClr val="4A9B82"/>
              </a:buClr>
              <a:buFont typeface="Wingdings" panose="05000000000000000000" pitchFamily="2" charset="2"/>
              <a:buChar char="ü"/>
            </a:pPr>
            <a:r>
              <a:rPr lang="zh-CN" altLang="en-US" sz="1200" dirty="0">
                <a:latin typeface="微软雅黑 "/>
              </a:rPr>
              <a:t>新能源汽车</a:t>
            </a:r>
            <a:endParaRPr lang="en-US" altLang="zh-CN" sz="1200" dirty="0">
              <a:latin typeface="微软雅黑 "/>
            </a:endParaRPr>
          </a:p>
          <a:p>
            <a:pPr marL="171450" indent="-171450">
              <a:buClr>
                <a:srgbClr val="4A9B82"/>
              </a:buClr>
              <a:buFont typeface="Wingdings" panose="05000000000000000000" pitchFamily="2" charset="2"/>
              <a:buChar char="ü"/>
            </a:pPr>
            <a:endParaRPr lang="en-US" altLang="zh-CN" sz="1200" dirty="0">
              <a:latin typeface="微软雅黑 "/>
            </a:endParaRPr>
          </a:p>
          <a:p>
            <a:pPr marL="171450" indent="-171450">
              <a:buClr>
                <a:srgbClr val="4A9B82"/>
              </a:buClr>
              <a:buFont typeface="Wingdings" panose="05000000000000000000" pitchFamily="2" charset="2"/>
              <a:buChar char="ü"/>
            </a:pPr>
            <a:r>
              <a:rPr lang="zh-CN" altLang="en-US" sz="1200" dirty="0">
                <a:latin typeface="微软雅黑 "/>
              </a:rPr>
              <a:t>智能网联</a:t>
            </a:r>
            <a:endParaRPr lang="en-US" altLang="zh-CN" sz="1200" dirty="0">
              <a:latin typeface="微软雅黑 "/>
            </a:endParaRPr>
          </a:p>
          <a:p>
            <a:pPr marL="171450" indent="-171450">
              <a:buClr>
                <a:srgbClr val="4A9B82"/>
              </a:buClr>
              <a:buFont typeface="Wingdings" panose="05000000000000000000" pitchFamily="2" charset="2"/>
              <a:buChar char="ü"/>
            </a:pPr>
            <a:endParaRPr lang="en-US" altLang="zh-CN" sz="1200" dirty="0">
              <a:latin typeface="微软雅黑 "/>
            </a:endParaRPr>
          </a:p>
          <a:p>
            <a:pPr marL="171450" indent="-171450">
              <a:buClr>
                <a:srgbClr val="4A9B82"/>
              </a:buClr>
              <a:buFont typeface="Wingdings" panose="05000000000000000000" pitchFamily="2" charset="2"/>
              <a:buChar char="ü"/>
            </a:pPr>
            <a:r>
              <a:rPr lang="zh-CN" altLang="en-US" sz="1200" dirty="0">
                <a:latin typeface="微软雅黑 "/>
              </a:rPr>
              <a:t>节能和轻量化</a:t>
            </a:r>
            <a:endParaRPr lang="en-US" altLang="zh-CN" sz="1200" dirty="0">
              <a:latin typeface="微软雅黑 "/>
            </a:endParaRPr>
          </a:p>
        </p:txBody>
      </p:sp>
      <p:sp>
        <p:nvSpPr>
          <p:cNvPr id="41" name="文本框 40">
            <a:extLst>
              <a:ext uri="{FF2B5EF4-FFF2-40B4-BE49-F238E27FC236}">
                <a16:creationId xmlns:a16="http://schemas.microsoft.com/office/drawing/2014/main" id="{3F339565-2232-81C8-5C1F-801E8E50DF7D}"/>
              </a:ext>
            </a:extLst>
          </p:cNvPr>
          <p:cNvSpPr txBox="1"/>
          <p:nvPr/>
        </p:nvSpPr>
        <p:spPr>
          <a:xfrm>
            <a:off x="9614505" y="2032790"/>
            <a:ext cx="1029640" cy="276999"/>
          </a:xfrm>
          <a:prstGeom prst="rect">
            <a:avLst/>
          </a:prstGeom>
          <a:noFill/>
        </p:spPr>
        <p:txBody>
          <a:bodyPr wrap="square">
            <a:spAutoFit/>
          </a:bodyPr>
          <a:lstStyle/>
          <a:p>
            <a:r>
              <a:rPr lang="zh-CN" altLang="en-US" sz="1200" b="1" dirty="0">
                <a:latin typeface="微软雅黑 "/>
              </a:rPr>
              <a:t>中长距重载</a:t>
            </a:r>
          </a:p>
        </p:txBody>
      </p:sp>
      <p:sp>
        <p:nvSpPr>
          <p:cNvPr id="42" name="文本框 41">
            <a:extLst>
              <a:ext uri="{FF2B5EF4-FFF2-40B4-BE49-F238E27FC236}">
                <a16:creationId xmlns:a16="http://schemas.microsoft.com/office/drawing/2014/main" id="{D46216FF-0CA3-8FC0-7F8B-77228EC10124}"/>
              </a:ext>
            </a:extLst>
          </p:cNvPr>
          <p:cNvSpPr txBox="1"/>
          <p:nvPr/>
        </p:nvSpPr>
        <p:spPr>
          <a:xfrm>
            <a:off x="11002849" y="2043956"/>
            <a:ext cx="816471" cy="276999"/>
          </a:xfrm>
          <a:prstGeom prst="rect">
            <a:avLst/>
          </a:prstGeom>
          <a:noFill/>
        </p:spPr>
        <p:txBody>
          <a:bodyPr wrap="square">
            <a:spAutoFit/>
          </a:bodyPr>
          <a:lstStyle/>
          <a:p>
            <a:r>
              <a:rPr lang="zh-CN" altLang="en-US" sz="1200" b="1" dirty="0">
                <a:latin typeface="微软雅黑 "/>
              </a:rPr>
              <a:t>复合场景</a:t>
            </a:r>
          </a:p>
        </p:txBody>
      </p:sp>
      <p:sp>
        <p:nvSpPr>
          <p:cNvPr id="43" name="文本框 42">
            <a:extLst>
              <a:ext uri="{FF2B5EF4-FFF2-40B4-BE49-F238E27FC236}">
                <a16:creationId xmlns:a16="http://schemas.microsoft.com/office/drawing/2014/main" id="{341FEABD-E8EF-CCC8-A804-3CBC25E01897}"/>
              </a:ext>
            </a:extLst>
          </p:cNvPr>
          <p:cNvSpPr txBox="1"/>
          <p:nvPr/>
        </p:nvSpPr>
        <p:spPr>
          <a:xfrm>
            <a:off x="7873440" y="3089012"/>
            <a:ext cx="816419" cy="276999"/>
          </a:xfrm>
          <a:prstGeom prst="rect">
            <a:avLst/>
          </a:prstGeom>
          <a:noFill/>
        </p:spPr>
        <p:txBody>
          <a:bodyPr wrap="square">
            <a:spAutoFit/>
          </a:bodyPr>
          <a:lstStyle/>
          <a:p>
            <a:pPr algn="ctr"/>
            <a:r>
              <a:rPr lang="zh-CN" altLang="en-US" sz="1200" b="1" dirty="0">
                <a:latin typeface="微软雅黑 "/>
              </a:rPr>
              <a:t>末端配送</a:t>
            </a:r>
          </a:p>
        </p:txBody>
      </p:sp>
      <p:sp>
        <p:nvSpPr>
          <p:cNvPr id="44" name="文本框 43">
            <a:extLst>
              <a:ext uri="{FF2B5EF4-FFF2-40B4-BE49-F238E27FC236}">
                <a16:creationId xmlns:a16="http://schemas.microsoft.com/office/drawing/2014/main" id="{082B93A2-B387-D8DE-183F-4F8F65557CD2}"/>
              </a:ext>
            </a:extLst>
          </p:cNvPr>
          <p:cNvSpPr txBox="1"/>
          <p:nvPr/>
        </p:nvSpPr>
        <p:spPr>
          <a:xfrm>
            <a:off x="8872482" y="3089013"/>
            <a:ext cx="816419" cy="276999"/>
          </a:xfrm>
          <a:prstGeom prst="rect">
            <a:avLst/>
          </a:prstGeom>
          <a:noFill/>
        </p:spPr>
        <p:txBody>
          <a:bodyPr wrap="square">
            <a:spAutoFit/>
          </a:bodyPr>
          <a:lstStyle/>
          <a:p>
            <a:pPr algn="ctr"/>
            <a:r>
              <a:rPr lang="zh-CN" altLang="en-US" sz="1200" b="1" dirty="0">
                <a:latin typeface="微软雅黑 "/>
              </a:rPr>
              <a:t>重型运输</a:t>
            </a:r>
          </a:p>
        </p:txBody>
      </p:sp>
      <p:sp>
        <p:nvSpPr>
          <p:cNvPr id="45" name="文本框 44">
            <a:extLst>
              <a:ext uri="{FF2B5EF4-FFF2-40B4-BE49-F238E27FC236}">
                <a16:creationId xmlns:a16="http://schemas.microsoft.com/office/drawing/2014/main" id="{300483EF-1028-03E3-D464-418C82A224CC}"/>
              </a:ext>
            </a:extLst>
          </p:cNvPr>
          <p:cNvSpPr txBox="1"/>
          <p:nvPr/>
        </p:nvSpPr>
        <p:spPr>
          <a:xfrm>
            <a:off x="9780812" y="3089012"/>
            <a:ext cx="1198652" cy="276999"/>
          </a:xfrm>
          <a:prstGeom prst="rect">
            <a:avLst/>
          </a:prstGeom>
          <a:noFill/>
        </p:spPr>
        <p:txBody>
          <a:bodyPr wrap="square">
            <a:spAutoFit/>
          </a:bodyPr>
          <a:lstStyle/>
          <a:p>
            <a:pPr algn="ctr"/>
            <a:r>
              <a:rPr lang="zh-CN" altLang="en-US" sz="1200" b="1" dirty="0">
                <a:latin typeface="微软雅黑 "/>
              </a:rPr>
              <a:t>市政环卫</a:t>
            </a:r>
            <a:r>
              <a:rPr lang="en-US" altLang="zh-CN" sz="1200" b="1" dirty="0">
                <a:latin typeface="微软雅黑 "/>
              </a:rPr>
              <a:t>/</a:t>
            </a:r>
            <a:r>
              <a:rPr lang="zh-CN" altLang="en-US" sz="1200" b="1" dirty="0">
                <a:latin typeface="微软雅黑 "/>
              </a:rPr>
              <a:t>机场</a:t>
            </a:r>
          </a:p>
        </p:txBody>
      </p:sp>
      <p:sp>
        <p:nvSpPr>
          <p:cNvPr id="46" name="文本框 45">
            <a:extLst>
              <a:ext uri="{FF2B5EF4-FFF2-40B4-BE49-F238E27FC236}">
                <a16:creationId xmlns:a16="http://schemas.microsoft.com/office/drawing/2014/main" id="{D15D1793-3E82-2C77-8A25-7CC6ACD7B173}"/>
              </a:ext>
            </a:extLst>
          </p:cNvPr>
          <p:cNvSpPr txBox="1"/>
          <p:nvPr/>
        </p:nvSpPr>
        <p:spPr>
          <a:xfrm>
            <a:off x="11002849" y="3088620"/>
            <a:ext cx="1239755" cy="276999"/>
          </a:xfrm>
          <a:prstGeom prst="rect">
            <a:avLst/>
          </a:prstGeom>
          <a:noFill/>
        </p:spPr>
        <p:txBody>
          <a:bodyPr wrap="square">
            <a:spAutoFit/>
          </a:bodyPr>
          <a:lstStyle/>
          <a:p>
            <a:pPr algn="ctr"/>
            <a:r>
              <a:rPr lang="zh-CN" altLang="en-US" sz="1200" b="1" dirty="0">
                <a:latin typeface="微软雅黑 "/>
              </a:rPr>
              <a:t>城市</a:t>
            </a:r>
            <a:r>
              <a:rPr lang="en-US" altLang="zh-CN" sz="1200" b="1" dirty="0">
                <a:latin typeface="微软雅黑 "/>
              </a:rPr>
              <a:t>/</a:t>
            </a:r>
            <a:r>
              <a:rPr lang="zh-CN" altLang="en-US" sz="1200" b="1" dirty="0">
                <a:latin typeface="微软雅黑 "/>
              </a:rPr>
              <a:t>城间客运</a:t>
            </a:r>
          </a:p>
        </p:txBody>
      </p:sp>
      <p:sp>
        <p:nvSpPr>
          <p:cNvPr id="48" name="文本框 47">
            <a:extLst>
              <a:ext uri="{FF2B5EF4-FFF2-40B4-BE49-F238E27FC236}">
                <a16:creationId xmlns:a16="http://schemas.microsoft.com/office/drawing/2014/main" id="{02A1A269-ED19-3705-ADFF-025AA9FEB11A}"/>
              </a:ext>
            </a:extLst>
          </p:cNvPr>
          <p:cNvSpPr txBox="1"/>
          <p:nvPr/>
        </p:nvSpPr>
        <p:spPr>
          <a:xfrm>
            <a:off x="6685525" y="4357421"/>
            <a:ext cx="1722303" cy="276999"/>
          </a:xfrm>
          <a:prstGeom prst="rect">
            <a:avLst/>
          </a:prstGeom>
          <a:solidFill>
            <a:srgbClr val="7BB6A4"/>
          </a:solidFill>
          <a:ln>
            <a:solidFill>
              <a:srgbClr val="7BB6A4"/>
            </a:solidFill>
          </a:ln>
        </p:spPr>
        <p:txBody>
          <a:bodyPr wrap="square">
            <a:spAutoFit/>
          </a:bodyPr>
          <a:lstStyle/>
          <a:p>
            <a:pPr algn="ctr"/>
            <a:r>
              <a:rPr lang="zh-CN" altLang="en-US" sz="1200" b="1" dirty="0">
                <a:latin typeface="微软雅黑 "/>
              </a:rPr>
              <a:t>二手车</a:t>
            </a:r>
          </a:p>
        </p:txBody>
      </p:sp>
      <p:sp>
        <p:nvSpPr>
          <p:cNvPr id="50" name="文本框 49">
            <a:extLst>
              <a:ext uri="{FF2B5EF4-FFF2-40B4-BE49-F238E27FC236}">
                <a16:creationId xmlns:a16="http://schemas.microsoft.com/office/drawing/2014/main" id="{C671C7D6-09D6-63FF-A7E8-256C14DFAD64}"/>
              </a:ext>
            </a:extLst>
          </p:cNvPr>
          <p:cNvSpPr txBox="1"/>
          <p:nvPr/>
        </p:nvSpPr>
        <p:spPr>
          <a:xfrm>
            <a:off x="8502223" y="4355654"/>
            <a:ext cx="1722766" cy="276999"/>
          </a:xfrm>
          <a:prstGeom prst="rect">
            <a:avLst/>
          </a:prstGeom>
          <a:solidFill>
            <a:srgbClr val="7BB6A4"/>
          </a:solidFill>
          <a:ln>
            <a:solidFill>
              <a:srgbClr val="7BB6A4"/>
            </a:solidFill>
          </a:ln>
        </p:spPr>
        <p:txBody>
          <a:bodyPr wrap="square">
            <a:spAutoFit/>
          </a:bodyPr>
          <a:lstStyle/>
          <a:p>
            <a:pPr algn="ctr"/>
            <a:r>
              <a:rPr lang="zh-CN" altLang="en-US" sz="1200" b="1" dirty="0">
                <a:latin typeface="微软雅黑 "/>
              </a:rPr>
              <a:t>“车联网</a:t>
            </a:r>
            <a:r>
              <a:rPr lang="en-US" altLang="zh-CN" sz="1200" b="1" dirty="0">
                <a:latin typeface="微软雅黑 "/>
              </a:rPr>
              <a:t>+</a:t>
            </a:r>
            <a:r>
              <a:rPr lang="zh-CN" altLang="en-US" sz="1200" b="1" dirty="0">
                <a:latin typeface="微软雅黑 "/>
              </a:rPr>
              <a:t>物流一体化”</a:t>
            </a:r>
          </a:p>
        </p:txBody>
      </p:sp>
      <p:sp>
        <p:nvSpPr>
          <p:cNvPr id="52" name="文本框 51">
            <a:extLst>
              <a:ext uri="{FF2B5EF4-FFF2-40B4-BE49-F238E27FC236}">
                <a16:creationId xmlns:a16="http://schemas.microsoft.com/office/drawing/2014/main" id="{3688EFDC-FDDA-2EDA-B7E4-E4D2CA932637}"/>
              </a:ext>
            </a:extLst>
          </p:cNvPr>
          <p:cNvSpPr txBox="1"/>
          <p:nvPr/>
        </p:nvSpPr>
        <p:spPr>
          <a:xfrm>
            <a:off x="10316586" y="4355654"/>
            <a:ext cx="1722766" cy="276999"/>
          </a:xfrm>
          <a:prstGeom prst="rect">
            <a:avLst/>
          </a:prstGeom>
          <a:solidFill>
            <a:srgbClr val="7BB6A4"/>
          </a:solidFill>
          <a:ln>
            <a:solidFill>
              <a:srgbClr val="7BB6A4"/>
            </a:solidFill>
          </a:ln>
        </p:spPr>
        <p:txBody>
          <a:bodyPr wrap="square">
            <a:spAutoFit/>
          </a:bodyPr>
          <a:lstStyle/>
          <a:p>
            <a:pPr algn="ctr"/>
            <a:r>
              <a:rPr lang="zh-CN" altLang="en-US" sz="1200" b="1" dirty="0">
                <a:latin typeface="微软雅黑 "/>
              </a:rPr>
              <a:t>维修方案</a:t>
            </a:r>
          </a:p>
        </p:txBody>
      </p:sp>
      <p:sp>
        <p:nvSpPr>
          <p:cNvPr id="53" name="文本框 52">
            <a:extLst>
              <a:ext uri="{FF2B5EF4-FFF2-40B4-BE49-F238E27FC236}">
                <a16:creationId xmlns:a16="http://schemas.microsoft.com/office/drawing/2014/main" id="{21C00B35-E7D2-EE41-23E2-041702FCAF25}"/>
              </a:ext>
            </a:extLst>
          </p:cNvPr>
          <p:cNvSpPr txBox="1"/>
          <p:nvPr/>
        </p:nvSpPr>
        <p:spPr>
          <a:xfrm>
            <a:off x="8502223" y="4655008"/>
            <a:ext cx="1722303" cy="276999"/>
          </a:xfrm>
          <a:prstGeom prst="rect">
            <a:avLst/>
          </a:prstGeom>
          <a:noFill/>
          <a:ln>
            <a:solidFill>
              <a:srgbClr val="7BB6A4"/>
            </a:solidFill>
          </a:ln>
        </p:spPr>
        <p:txBody>
          <a:bodyPr wrap="square">
            <a:spAutoFit/>
          </a:bodyPr>
          <a:lstStyle/>
          <a:p>
            <a:pPr algn="ctr"/>
            <a:r>
              <a:rPr lang="zh-CN" altLang="en-US" sz="1200" dirty="0">
                <a:latin typeface="微软雅黑 "/>
              </a:rPr>
              <a:t>车队管理系统</a:t>
            </a:r>
            <a:endParaRPr lang="en-US" altLang="zh-CN" sz="1200" dirty="0">
              <a:latin typeface="微软雅黑 "/>
            </a:endParaRPr>
          </a:p>
        </p:txBody>
      </p:sp>
      <p:sp>
        <p:nvSpPr>
          <p:cNvPr id="54" name="文本框 53">
            <a:extLst>
              <a:ext uri="{FF2B5EF4-FFF2-40B4-BE49-F238E27FC236}">
                <a16:creationId xmlns:a16="http://schemas.microsoft.com/office/drawing/2014/main" id="{3EE87FDE-36D4-7C39-C69F-18C811C87C38}"/>
              </a:ext>
            </a:extLst>
          </p:cNvPr>
          <p:cNvSpPr txBox="1"/>
          <p:nvPr/>
        </p:nvSpPr>
        <p:spPr>
          <a:xfrm>
            <a:off x="10320511" y="4655007"/>
            <a:ext cx="1718841" cy="276999"/>
          </a:xfrm>
          <a:prstGeom prst="rect">
            <a:avLst/>
          </a:prstGeom>
          <a:noFill/>
          <a:ln>
            <a:solidFill>
              <a:srgbClr val="7BB6A4"/>
            </a:solidFill>
          </a:ln>
        </p:spPr>
        <p:txBody>
          <a:bodyPr wrap="square">
            <a:spAutoFit/>
          </a:bodyPr>
          <a:lstStyle/>
          <a:p>
            <a:pPr algn="ctr"/>
            <a:r>
              <a:rPr lang="zh-CN" altLang="en-US" sz="1200" dirty="0">
                <a:latin typeface="微软雅黑 "/>
              </a:rPr>
              <a:t>纯正配件</a:t>
            </a:r>
            <a:r>
              <a:rPr lang="en-US" altLang="zh-CN" sz="1200" dirty="0">
                <a:latin typeface="微软雅黑 "/>
              </a:rPr>
              <a:t>+</a:t>
            </a:r>
            <a:r>
              <a:rPr lang="zh-CN" altLang="en-US" sz="1200" dirty="0">
                <a:latin typeface="微软雅黑 "/>
              </a:rPr>
              <a:t>卡友配</a:t>
            </a:r>
            <a:endParaRPr lang="en-US" altLang="zh-CN" sz="1200" dirty="0">
              <a:latin typeface="微软雅黑 "/>
            </a:endParaRPr>
          </a:p>
        </p:txBody>
      </p:sp>
      <p:sp>
        <p:nvSpPr>
          <p:cNvPr id="55" name="文本框 54">
            <a:extLst>
              <a:ext uri="{FF2B5EF4-FFF2-40B4-BE49-F238E27FC236}">
                <a16:creationId xmlns:a16="http://schemas.microsoft.com/office/drawing/2014/main" id="{870C835B-B8BB-B5BE-77A1-BC59F3DA1919}"/>
              </a:ext>
            </a:extLst>
          </p:cNvPr>
          <p:cNvSpPr txBox="1"/>
          <p:nvPr/>
        </p:nvSpPr>
        <p:spPr>
          <a:xfrm>
            <a:off x="3631657" y="1324301"/>
            <a:ext cx="2559117" cy="1569660"/>
          </a:xfrm>
          <a:prstGeom prst="rect">
            <a:avLst/>
          </a:prstGeom>
          <a:noFill/>
          <a:ln>
            <a:solidFill>
              <a:srgbClr val="7BB6A4"/>
            </a:solidFill>
          </a:ln>
        </p:spPr>
        <p:txBody>
          <a:bodyPr wrap="square">
            <a:spAutoFit/>
          </a:bodyPr>
          <a:lstStyle/>
          <a:p>
            <a:pPr algn="ctr"/>
            <a:r>
              <a:rPr lang="zh-CN" altLang="en-US" sz="1200" b="1" dirty="0">
                <a:solidFill>
                  <a:srgbClr val="4A9B82"/>
                </a:solidFill>
                <a:latin typeface="微软雅黑 "/>
              </a:rPr>
              <a:t>智能制造体系</a:t>
            </a:r>
            <a:endParaRPr lang="en-US" altLang="zh-CN" sz="1200" dirty="0">
              <a:solidFill>
                <a:srgbClr val="4A9B82"/>
              </a:solidFill>
              <a:latin typeface="微软雅黑 "/>
            </a:endParaRPr>
          </a:p>
          <a:p>
            <a:pPr marL="171450" indent="-171450">
              <a:buClr>
                <a:srgbClr val="4A9B82"/>
              </a:buClr>
              <a:buFont typeface="Wingdings" panose="05000000000000000000" pitchFamily="2" charset="2"/>
              <a:buChar char="ü"/>
            </a:pPr>
            <a:r>
              <a:rPr lang="zh-CN" altLang="en-US" sz="1200" dirty="0">
                <a:latin typeface="微软雅黑 "/>
              </a:rPr>
              <a:t>整车标准产能：</a:t>
            </a:r>
            <a:r>
              <a:rPr lang="en-US" altLang="zh-CN" sz="1200" b="1" dirty="0">
                <a:solidFill>
                  <a:srgbClr val="7BB6A4"/>
                </a:solidFill>
                <a:latin typeface="微软雅黑 "/>
              </a:rPr>
              <a:t>80</a:t>
            </a:r>
            <a:r>
              <a:rPr lang="zh-CN" altLang="en-US" sz="1200" dirty="0">
                <a:latin typeface="微软雅黑 "/>
              </a:rPr>
              <a:t>万辆</a:t>
            </a:r>
            <a:r>
              <a:rPr lang="en-US" altLang="zh-CN" sz="1200" dirty="0">
                <a:latin typeface="微软雅黑 "/>
              </a:rPr>
              <a:t>/</a:t>
            </a:r>
            <a:r>
              <a:rPr lang="zh-CN" altLang="en-US" sz="1200" dirty="0">
                <a:latin typeface="微软雅黑 "/>
              </a:rPr>
              <a:t>年</a:t>
            </a:r>
            <a:endParaRPr lang="en-US" altLang="zh-CN" sz="1200" dirty="0">
              <a:latin typeface="微软雅黑 "/>
            </a:endParaRPr>
          </a:p>
          <a:p>
            <a:pPr marL="171450" indent="-171450">
              <a:buClr>
                <a:srgbClr val="4A9B82"/>
              </a:buClr>
              <a:buFont typeface="Wingdings" panose="05000000000000000000" pitchFamily="2" charset="2"/>
              <a:buChar char="ü"/>
            </a:pPr>
            <a:endParaRPr lang="en-US" altLang="zh-CN" sz="1200" dirty="0">
              <a:latin typeface="微软雅黑 "/>
            </a:endParaRPr>
          </a:p>
          <a:p>
            <a:pPr marL="171450" indent="-171450">
              <a:buClr>
                <a:srgbClr val="4A9B82"/>
              </a:buClr>
              <a:buFont typeface="Wingdings" panose="05000000000000000000" pitchFamily="2" charset="2"/>
              <a:buChar char="ü"/>
            </a:pPr>
            <a:r>
              <a:rPr lang="zh-CN" altLang="en-US" sz="1200" dirty="0">
                <a:latin typeface="微软雅黑 "/>
              </a:rPr>
              <a:t>国内布局</a:t>
            </a:r>
            <a:r>
              <a:rPr lang="en-US" altLang="zh-CN" sz="1200" b="1" dirty="0">
                <a:solidFill>
                  <a:srgbClr val="7BB6A4"/>
                </a:solidFill>
                <a:latin typeface="微软雅黑 "/>
              </a:rPr>
              <a:t>21</a:t>
            </a:r>
            <a:r>
              <a:rPr lang="zh-CN" altLang="en-US" sz="1200" dirty="0">
                <a:latin typeface="微软雅黑 "/>
              </a:rPr>
              <a:t>个整车和零部件工厂</a:t>
            </a:r>
            <a:endParaRPr lang="en-US" altLang="zh-CN" sz="1200" dirty="0">
              <a:latin typeface="微软雅黑 "/>
            </a:endParaRPr>
          </a:p>
          <a:p>
            <a:pPr marL="171450" indent="-171450">
              <a:buClr>
                <a:srgbClr val="4A9B82"/>
              </a:buClr>
              <a:buFont typeface="Wingdings" panose="05000000000000000000" pitchFamily="2" charset="2"/>
              <a:buChar char="ü"/>
            </a:pPr>
            <a:endParaRPr lang="en-US" altLang="zh-CN" sz="1200" dirty="0">
              <a:latin typeface="微软雅黑 "/>
            </a:endParaRPr>
          </a:p>
          <a:p>
            <a:pPr marL="171450" indent="-171450">
              <a:buClr>
                <a:srgbClr val="4A9B82"/>
              </a:buClr>
              <a:buFont typeface="Wingdings" panose="05000000000000000000" pitchFamily="2" charset="2"/>
              <a:buChar char="ü"/>
            </a:pPr>
            <a:r>
              <a:rPr lang="zh-CN" altLang="en-US" sz="1200" dirty="0">
                <a:latin typeface="微软雅黑 "/>
              </a:rPr>
              <a:t>海外已建设</a:t>
            </a:r>
            <a:r>
              <a:rPr lang="en-US" altLang="zh-CN" sz="1200" b="1" dirty="0">
                <a:solidFill>
                  <a:srgbClr val="7BB6A4"/>
                </a:solidFill>
                <a:latin typeface="微软雅黑 "/>
              </a:rPr>
              <a:t>22</a:t>
            </a:r>
            <a:r>
              <a:rPr lang="zh-CN" altLang="en-US" sz="1200" dirty="0">
                <a:latin typeface="微软雅黑 "/>
              </a:rPr>
              <a:t>个</a:t>
            </a:r>
            <a:r>
              <a:rPr lang="en-US" altLang="zh-CN" sz="1200" dirty="0">
                <a:latin typeface="微软雅黑 "/>
              </a:rPr>
              <a:t>KD</a:t>
            </a:r>
            <a:r>
              <a:rPr lang="zh-CN" altLang="en-US" sz="1200" dirty="0">
                <a:latin typeface="微软雅黑 "/>
              </a:rPr>
              <a:t>工厂</a:t>
            </a:r>
            <a:endParaRPr lang="en-US" altLang="zh-CN" sz="1200" dirty="0">
              <a:latin typeface="微软雅黑 "/>
            </a:endParaRPr>
          </a:p>
          <a:p>
            <a:pPr marL="171450" indent="-171450">
              <a:buClr>
                <a:srgbClr val="4A9B82"/>
              </a:buClr>
              <a:buFont typeface="Wingdings" panose="05000000000000000000" pitchFamily="2" charset="2"/>
              <a:buChar char="ü"/>
            </a:pPr>
            <a:endParaRPr lang="en-US" altLang="zh-CN" sz="1200" dirty="0">
              <a:latin typeface="微软雅黑 "/>
            </a:endParaRPr>
          </a:p>
          <a:p>
            <a:pPr marL="171450" indent="-171450">
              <a:buClr>
                <a:srgbClr val="4A9B82"/>
              </a:buClr>
              <a:buFont typeface="Wingdings" panose="05000000000000000000" pitchFamily="2" charset="2"/>
              <a:buChar char="ü"/>
            </a:pPr>
            <a:r>
              <a:rPr lang="zh-CN" altLang="en-US" sz="1200" dirty="0">
                <a:latin typeface="微软雅黑 "/>
              </a:rPr>
              <a:t>实现全球化产业布局</a:t>
            </a:r>
          </a:p>
        </p:txBody>
      </p:sp>
      <p:sp>
        <p:nvSpPr>
          <p:cNvPr id="56" name="文本框 55">
            <a:extLst>
              <a:ext uri="{FF2B5EF4-FFF2-40B4-BE49-F238E27FC236}">
                <a16:creationId xmlns:a16="http://schemas.microsoft.com/office/drawing/2014/main" id="{766B45C2-49D9-1B1A-FF9A-B45F6AD69847}"/>
              </a:ext>
            </a:extLst>
          </p:cNvPr>
          <p:cNvSpPr txBox="1"/>
          <p:nvPr/>
        </p:nvSpPr>
        <p:spPr>
          <a:xfrm>
            <a:off x="9213558" y="5358163"/>
            <a:ext cx="966004" cy="1015663"/>
          </a:xfrm>
          <a:prstGeom prst="rect">
            <a:avLst/>
          </a:prstGeom>
          <a:noFill/>
        </p:spPr>
        <p:txBody>
          <a:bodyPr wrap="square">
            <a:spAutoFit/>
          </a:bodyPr>
          <a:lstStyle/>
          <a:p>
            <a:pPr marL="171450" indent="-171450">
              <a:buClr>
                <a:srgbClr val="7BB6A4"/>
              </a:buClr>
              <a:buFont typeface="Wingdings" panose="05000000000000000000" pitchFamily="2" charset="2"/>
              <a:buChar char="Ø"/>
            </a:pPr>
            <a:r>
              <a:rPr lang="zh-CN" altLang="en-US" sz="1200" dirty="0">
                <a:latin typeface="微软雅黑 "/>
              </a:rPr>
              <a:t>充换电</a:t>
            </a:r>
            <a:endParaRPr lang="en-US" altLang="zh-CN" sz="1200" dirty="0">
              <a:latin typeface="微软雅黑 "/>
            </a:endParaRPr>
          </a:p>
          <a:p>
            <a:pPr marL="171450" indent="-171450">
              <a:buClr>
                <a:srgbClr val="7BB6A4"/>
              </a:buClr>
              <a:buFont typeface="Wingdings" panose="05000000000000000000" pitchFamily="2" charset="2"/>
              <a:buChar char="Ø"/>
            </a:pPr>
            <a:endParaRPr lang="en-US" altLang="zh-CN" sz="1200" dirty="0">
              <a:latin typeface="微软雅黑 "/>
            </a:endParaRPr>
          </a:p>
          <a:p>
            <a:pPr marL="171450" indent="-171450">
              <a:buClr>
                <a:srgbClr val="7BB6A4"/>
              </a:buClr>
              <a:buFont typeface="Wingdings" panose="05000000000000000000" pitchFamily="2" charset="2"/>
              <a:buChar char="Ø"/>
            </a:pPr>
            <a:r>
              <a:rPr lang="zh-CN" altLang="en-US" sz="1200" dirty="0">
                <a:latin typeface="微软雅黑 "/>
              </a:rPr>
              <a:t>整车租赁</a:t>
            </a:r>
            <a:endParaRPr lang="en-US" altLang="zh-CN" sz="1200" dirty="0">
              <a:latin typeface="微软雅黑 "/>
            </a:endParaRPr>
          </a:p>
          <a:p>
            <a:pPr marL="171450" indent="-171450">
              <a:buClr>
                <a:srgbClr val="7BB6A4"/>
              </a:buClr>
              <a:buFont typeface="Wingdings" panose="05000000000000000000" pitchFamily="2" charset="2"/>
              <a:buChar char="Ø"/>
            </a:pPr>
            <a:endParaRPr lang="en-US" altLang="zh-CN" sz="1200" dirty="0">
              <a:latin typeface="微软雅黑 "/>
            </a:endParaRPr>
          </a:p>
          <a:p>
            <a:pPr marL="171450" indent="-171450">
              <a:buClr>
                <a:srgbClr val="7BB6A4"/>
              </a:buClr>
              <a:buFont typeface="Wingdings" panose="05000000000000000000" pitchFamily="2" charset="2"/>
              <a:buChar char="Ø"/>
            </a:pPr>
            <a:r>
              <a:rPr lang="zh-CN" altLang="en-US" sz="1200" dirty="0">
                <a:latin typeface="微软雅黑 "/>
              </a:rPr>
              <a:t>电池租赁</a:t>
            </a:r>
          </a:p>
        </p:txBody>
      </p:sp>
      <p:sp>
        <p:nvSpPr>
          <p:cNvPr id="57" name="矩形 56">
            <a:extLst>
              <a:ext uri="{FF2B5EF4-FFF2-40B4-BE49-F238E27FC236}">
                <a16:creationId xmlns:a16="http://schemas.microsoft.com/office/drawing/2014/main" id="{587D8E6B-6AB2-6C32-0D60-F6417BADFE22}"/>
              </a:ext>
            </a:extLst>
          </p:cNvPr>
          <p:cNvSpPr/>
          <p:nvPr/>
        </p:nvSpPr>
        <p:spPr>
          <a:xfrm>
            <a:off x="190749" y="4573347"/>
            <a:ext cx="5630068" cy="1898309"/>
          </a:xfrm>
          <a:prstGeom prst="rect">
            <a:avLst/>
          </a:prstGeom>
          <a:noFill/>
          <a:ln w="28575">
            <a:solidFill>
              <a:srgbClr val="ACD7C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373A031D-8B0F-121F-F910-906A6F1FB3AA}"/>
              </a:ext>
            </a:extLst>
          </p:cNvPr>
          <p:cNvSpPr/>
          <p:nvPr/>
        </p:nvSpPr>
        <p:spPr>
          <a:xfrm>
            <a:off x="190749" y="3064019"/>
            <a:ext cx="5630068" cy="1332652"/>
          </a:xfrm>
          <a:prstGeom prst="rect">
            <a:avLst/>
          </a:prstGeom>
          <a:noFill/>
          <a:ln w="28575">
            <a:solidFill>
              <a:srgbClr val="ACD7C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圆角 58">
            <a:extLst>
              <a:ext uri="{FF2B5EF4-FFF2-40B4-BE49-F238E27FC236}">
                <a16:creationId xmlns:a16="http://schemas.microsoft.com/office/drawing/2014/main" id="{A27A38C0-2003-0ADF-69F5-385149C21F78}"/>
              </a:ext>
            </a:extLst>
          </p:cNvPr>
          <p:cNvSpPr/>
          <p:nvPr/>
        </p:nvSpPr>
        <p:spPr>
          <a:xfrm>
            <a:off x="278174" y="4459169"/>
            <a:ext cx="1966713" cy="228030"/>
          </a:xfrm>
          <a:prstGeom prst="roundRect">
            <a:avLst/>
          </a:prstGeom>
          <a:solidFill>
            <a:srgbClr val="ACD7C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chemeClr val="tx1"/>
                </a:solidFill>
                <a:latin typeface="微软雅黑 "/>
              </a:rPr>
              <a:t>欧马可智蓝</a:t>
            </a:r>
            <a:r>
              <a:rPr lang="en-US" altLang="zh-CN" sz="1400" b="1">
                <a:solidFill>
                  <a:schemeClr val="tx1"/>
                </a:solidFill>
                <a:latin typeface="微软雅黑 "/>
              </a:rPr>
              <a:t>ES1</a:t>
            </a:r>
            <a:r>
              <a:rPr lang="zh-CN" altLang="en-US" sz="1400" b="1">
                <a:solidFill>
                  <a:schemeClr val="tx1"/>
                </a:solidFill>
                <a:latin typeface="微软雅黑 "/>
              </a:rPr>
              <a:t>快递版</a:t>
            </a:r>
          </a:p>
        </p:txBody>
      </p:sp>
      <p:sp>
        <p:nvSpPr>
          <p:cNvPr id="60" name="矩形: 圆角 59">
            <a:extLst>
              <a:ext uri="{FF2B5EF4-FFF2-40B4-BE49-F238E27FC236}">
                <a16:creationId xmlns:a16="http://schemas.microsoft.com/office/drawing/2014/main" id="{7C42940E-B2DA-CC3B-42E2-D79F55A95ED6}"/>
              </a:ext>
            </a:extLst>
          </p:cNvPr>
          <p:cNvSpPr/>
          <p:nvPr/>
        </p:nvSpPr>
        <p:spPr>
          <a:xfrm>
            <a:off x="257811" y="2971384"/>
            <a:ext cx="1713427" cy="228030"/>
          </a:xfrm>
          <a:prstGeom prst="roundRect">
            <a:avLst/>
          </a:prstGeom>
          <a:solidFill>
            <a:srgbClr val="ACD7C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chemeClr val="tx1"/>
                </a:solidFill>
                <a:latin typeface="微软雅黑 "/>
              </a:rPr>
              <a:t>雷萨小方量搅拌车</a:t>
            </a:r>
            <a:endParaRPr lang="zh-CN" altLang="en-US" sz="1400" b="1" dirty="0">
              <a:solidFill>
                <a:schemeClr val="tx1"/>
              </a:solidFill>
              <a:latin typeface="微软雅黑 "/>
            </a:endParaRPr>
          </a:p>
        </p:txBody>
      </p:sp>
      <p:graphicFrame>
        <p:nvGraphicFramePr>
          <p:cNvPr id="62" name="图示 61">
            <a:extLst>
              <a:ext uri="{FF2B5EF4-FFF2-40B4-BE49-F238E27FC236}">
                <a16:creationId xmlns:a16="http://schemas.microsoft.com/office/drawing/2014/main" id="{898AD599-0522-5589-2B82-FB9FFAAB3744}"/>
              </a:ext>
            </a:extLst>
          </p:cNvPr>
          <p:cNvGraphicFramePr/>
          <p:nvPr>
            <p:extLst>
              <p:ext uri="{D42A27DB-BD31-4B8C-83A1-F6EECF244321}">
                <p14:modId xmlns:p14="http://schemas.microsoft.com/office/powerpoint/2010/main" val="1140863735"/>
              </p:ext>
            </p:extLst>
          </p:nvPr>
        </p:nvGraphicFramePr>
        <p:xfrm>
          <a:off x="6520693" y="5014876"/>
          <a:ext cx="2484629" cy="167116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64" name="文本框 63">
            <a:extLst>
              <a:ext uri="{FF2B5EF4-FFF2-40B4-BE49-F238E27FC236}">
                <a16:creationId xmlns:a16="http://schemas.microsoft.com/office/drawing/2014/main" id="{9A74E87E-F076-FF37-929D-BDADA5A5DF69}"/>
              </a:ext>
            </a:extLst>
          </p:cNvPr>
          <p:cNvSpPr txBox="1"/>
          <p:nvPr/>
        </p:nvSpPr>
        <p:spPr>
          <a:xfrm>
            <a:off x="7403613" y="5694526"/>
            <a:ext cx="731015" cy="307777"/>
          </a:xfrm>
          <a:prstGeom prst="rect">
            <a:avLst/>
          </a:prstGeom>
          <a:noFill/>
        </p:spPr>
        <p:txBody>
          <a:bodyPr wrap="square">
            <a:spAutoFit/>
          </a:bodyPr>
          <a:lstStyle/>
          <a:p>
            <a:pPr algn="ctr"/>
            <a:r>
              <a:rPr lang="zh-CN" altLang="en-US" sz="1400" b="1" dirty="0">
                <a:solidFill>
                  <a:srgbClr val="4A9B82"/>
                </a:solidFill>
                <a:latin typeface="微软雅黑 "/>
              </a:rPr>
              <a:t>生态圈</a:t>
            </a:r>
          </a:p>
        </p:txBody>
      </p:sp>
      <p:sp>
        <p:nvSpPr>
          <p:cNvPr id="65" name="箭头: 右 64">
            <a:extLst>
              <a:ext uri="{FF2B5EF4-FFF2-40B4-BE49-F238E27FC236}">
                <a16:creationId xmlns:a16="http://schemas.microsoft.com/office/drawing/2014/main" id="{F8B5713D-8D49-DF8C-A4C8-1D5AE158959F}"/>
              </a:ext>
            </a:extLst>
          </p:cNvPr>
          <p:cNvSpPr/>
          <p:nvPr/>
        </p:nvSpPr>
        <p:spPr>
          <a:xfrm>
            <a:off x="8780538" y="5587900"/>
            <a:ext cx="372021" cy="556190"/>
          </a:xfrm>
          <a:prstGeom prst="rightArrow">
            <a:avLst/>
          </a:prstGeom>
          <a:solidFill>
            <a:srgbClr val="ACD7CA"/>
          </a:solidFill>
          <a:ln>
            <a:solidFill>
              <a:srgbClr val="ACD7C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a:extLst>
              <a:ext uri="{FF2B5EF4-FFF2-40B4-BE49-F238E27FC236}">
                <a16:creationId xmlns:a16="http://schemas.microsoft.com/office/drawing/2014/main" id="{44C6A068-AD15-FFA5-5B2E-B121020E311C}"/>
              </a:ext>
            </a:extLst>
          </p:cNvPr>
          <p:cNvSpPr txBox="1"/>
          <p:nvPr/>
        </p:nvSpPr>
        <p:spPr>
          <a:xfrm>
            <a:off x="6821365" y="2161420"/>
            <a:ext cx="1103523" cy="646331"/>
          </a:xfrm>
          <a:prstGeom prst="rect">
            <a:avLst/>
          </a:prstGeom>
          <a:noFill/>
        </p:spPr>
        <p:txBody>
          <a:bodyPr wrap="square">
            <a:spAutoFit/>
          </a:bodyPr>
          <a:lstStyle/>
          <a:p>
            <a:pPr marL="171450" indent="-171450">
              <a:buClr>
                <a:srgbClr val="7BB6A4"/>
              </a:buClr>
              <a:buFont typeface="Wingdings" panose="05000000000000000000" pitchFamily="2" charset="2"/>
              <a:buChar char="u"/>
            </a:pPr>
            <a:r>
              <a:rPr lang="zh-CN" altLang="en-US" sz="1200" dirty="0"/>
              <a:t>宜电则电</a:t>
            </a:r>
            <a:endParaRPr lang="en-US" altLang="zh-CN" sz="1200" dirty="0"/>
          </a:p>
          <a:p>
            <a:pPr marL="171450" indent="-171450">
              <a:buClr>
                <a:srgbClr val="7BB6A4"/>
              </a:buClr>
              <a:buFont typeface="Wingdings" panose="05000000000000000000" pitchFamily="2" charset="2"/>
              <a:buChar char="u"/>
            </a:pPr>
            <a:r>
              <a:rPr lang="zh-CN" altLang="en-US" sz="1200" dirty="0"/>
              <a:t>宜混则混</a:t>
            </a:r>
            <a:endParaRPr lang="en-US" altLang="zh-CN" sz="1200" dirty="0"/>
          </a:p>
          <a:p>
            <a:pPr marL="171450" indent="-171450">
              <a:buClr>
                <a:srgbClr val="7BB6A4"/>
              </a:buClr>
              <a:buFont typeface="Wingdings" panose="05000000000000000000" pitchFamily="2" charset="2"/>
              <a:buChar char="u"/>
            </a:pPr>
            <a:r>
              <a:rPr lang="zh-CN" altLang="en-US" sz="1200" dirty="0"/>
              <a:t>宜氢则氢</a:t>
            </a:r>
          </a:p>
        </p:txBody>
      </p:sp>
      <p:sp>
        <p:nvSpPr>
          <p:cNvPr id="68" name="箭头: 右 67">
            <a:extLst>
              <a:ext uri="{FF2B5EF4-FFF2-40B4-BE49-F238E27FC236}">
                <a16:creationId xmlns:a16="http://schemas.microsoft.com/office/drawing/2014/main" id="{6DE6BF90-821C-E560-0ECF-1E825EB4FBF7}"/>
              </a:ext>
            </a:extLst>
          </p:cNvPr>
          <p:cNvSpPr/>
          <p:nvPr/>
        </p:nvSpPr>
        <p:spPr>
          <a:xfrm>
            <a:off x="7845208" y="2222899"/>
            <a:ext cx="255493" cy="523220"/>
          </a:xfrm>
          <a:prstGeom prst="rightArrow">
            <a:avLst/>
          </a:prstGeom>
          <a:solidFill>
            <a:srgbClr val="ACD7CA"/>
          </a:solidFill>
          <a:ln>
            <a:solidFill>
              <a:srgbClr val="ACD7C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9" name="图片 68">
            <a:extLst>
              <a:ext uri="{FF2B5EF4-FFF2-40B4-BE49-F238E27FC236}">
                <a16:creationId xmlns:a16="http://schemas.microsoft.com/office/drawing/2014/main" id="{C4AAEBAC-BB69-1540-9DBA-77CB28E225DB}"/>
              </a:ext>
            </a:extLst>
          </p:cNvPr>
          <p:cNvPicPr>
            <a:picLocks noChangeAspect="1"/>
          </p:cNvPicPr>
          <p:nvPr/>
        </p:nvPicPr>
        <p:blipFill>
          <a:blip r:embed="rId10"/>
          <a:stretch>
            <a:fillRect/>
          </a:stretch>
        </p:blipFill>
        <p:spPr>
          <a:xfrm>
            <a:off x="10204577" y="5387879"/>
            <a:ext cx="1834775" cy="921072"/>
          </a:xfrm>
          <a:prstGeom prst="rect">
            <a:avLst/>
          </a:prstGeom>
        </p:spPr>
      </p:pic>
      <p:pic>
        <p:nvPicPr>
          <p:cNvPr id="72" name="图片 71">
            <a:extLst>
              <a:ext uri="{FF2B5EF4-FFF2-40B4-BE49-F238E27FC236}">
                <a16:creationId xmlns:a16="http://schemas.microsoft.com/office/drawing/2014/main" id="{1BED254F-B4B9-FE28-B297-9A102D82575E}"/>
              </a:ext>
            </a:extLst>
          </p:cNvPr>
          <p:cNvPicPr>
            <a:picLocks noChangeAspect="1"/>
          </p:cNvPicPr>
          <p:nvPr/>
        </p:nvPicPr>
        <p:blipFill>
          <a:blip r:embed="rId11"/>
          <a:stretch>
            <a:fillRect/>
          </a:stretch>
        </p:blipFill>
        <p:spPr>
          <a:xfrm>
            <a:off x="7906527" y="3369605"/>
            <a:ext cx="850264" cy="705330"/>
          </a:xfrm>
          <a:prstGeom prst="rect">
            <a:avLst/>
          </a:prstGeom>
        </p:spPr>
      </p:pic>
      <p:pic>
        <p:nvPicPr>
          <p:cNvPr id="73" name="图片 72">
            <a:extLst>
              <a:ext uri="{FF2B5EF4-FFF2-40B4-BE49-F238E27FC236}">
                <a16:creationId xmlns:a16="http://schemas.microsoft.com/office/drawing/2014/main" id="{3D19129E-8346-A82F-5AD2-5DA5C2CC8135}"/>
              </a:ext>
            </a:extLst>
          </p:cNvPr>
          <p:cNvPicPr>
            <a:picLocks noChangeAspect="1"/>
          </p:cNvPicPr>
          <p:nvPr/>
        </p:nvPicPr>
        <p:blipFill rotWithShape="1">
          <a:blip r:embed="rId12"/>
          <a:srcRect l="22658" t="28968" r="20367" b="9710"/>
          <a:stretch/>
        </p:blipFill>
        <p:spPr>
          <a:xfrm>
            <a:off x="8827486" y="3384541"/>
            <a:ext cx="874200" cy="705330"/>
          </a:xfrm>
          <a:prstGeom prst="rect">
            <a:avLst/>
          </a:prstGeom>
        </p:spPr>
      </p:pic>
      <p:pic>
        <p:nvPicPr>
          <p:cNvPr id="74" name="图片 73">
            <a:extLst>
              <a:ext uri="{FF2B5EF4-FFF2-40B4-BE49-F238E27FC236}">
                <a16:creationId xmlns:a16="http://schemas.microsoft.com/office/drawing/2014/main" id="{DFA183B2-AAA9-827E-9001-0CC454AB1E8C}"/>
              </a:ext>
            </a:extLst>
          </p:cNvPr>
          <p:cNvPicPr>
            <a:picLocks noChangeAspect="1"/>
          </p:cNvPicPr>
          <p:nvPr/>
        </p:nvPicPr>
        <p:blipFill rotWithShape="1">
          <a:blip r:embed="rId13"/>
          <a:srcRect l="21873" t="21655" r="19719" b="22131"/>
          <a:stretch/>
        </p:blipFill>
        <p:spPr>
          <a:xfrm>
            <a:off x="9717620" y="3372271"/>
            <a:ext cx="1325040" cy="717599"/>
          </a:xfrm>
          <a:prstGeom prst="rect">
            <a:avLst/>
          </a:prstGeom>
        </p:spPr>
      </p:pic>
      <p:pic>
        <p:nvPicPr>
          <p:cNvPr id="75" name="图片 74">
            <a:extLst>
              <a:ext uri="{FF2B5EF4-FFF2-40B4-BE49-F238E27FC236}">
                <a16:creationId xmlns:a16="http://schemas.microsoft.com/office/drawing/2014/main" id="{8991D01B-04FA-9C4F-3A45-725588320D26}"/>
              </a:ext>
            </a:extLst>
          </p:cNvPr>
          <p:cNvPicPr>
            <a:picLocks noChangeAspect="1"/>
          </p:cNvPicPr>
          <p:nvPr/>
        </p:nvPicPr>
        <p:blipFill rotWithShape="1">
          <a:blip r:embed="rId14"/>
          <a:srcRect l="15342" t="13972" r="24934" b="14002"/>
          <a:stretch/>
        </p:blipFill>
        <p:spPr>
          <a:xfrm>
            <a:off x="11117138" y="3380355"/>
            <a:ext cx="1038225" cy="709515"/>
          </a:xfrm>
          <a:prstGeom prst="rect">
            <a:avLst/>
          </a:prstGeom>
        </p:spPr>
      </p:pic>
      <p:pic>
        <p:nvPicPr>
          <p:cNvPr id="76" name="图片 75">
            <a:extLst>
              <a:ext uri="{FF2B5EF4-FFF2-40B4-BE49-F238E27FC236}">
                <a16:creationId xmlns:a16="http://schemas.microsoft.com/office/drawing/2014/main" id="{798EEF71-7A39-F7C4-B4D4-13472BED3652}"/>
              </a:ext>
            </a:extLst>
          </p:cNvPr>
          <p:cNvPicPr>
            <a:picLocks noChangeAspect="1"/>
          </p:cNvPicPr>
          <p:nvPr/>
        </p:nvPicPr>
        <p:blipFill rotWithShape="1">
          <a:blip r:embed="rId15"/>
          <a:srcRect l="7256" t="18982" r="25832" b="9106"/>
          <a:stretch/>
        </p:blipFill>
        <p:spPr>
          <a:xfrm>
            <a:off x="6711488" y="3369530"/>
            <a:ext cx="1150315" cy="716182"/>
          </a:xfrm>
          <a:prstGeom prst="rect">
            <a:avLst/>
          </a:prstGeom>
        </p:spPr>
      </p:pic>
      <p:pic>
        <p:nvPicPr>
          <p:cNvPr id="77" name="图片 76">
            <a:extLst>
              <a:ext uri="{FF2B5EF4-FFF2-40B4-BE49-F238E27FC236}">
                <a16:creationId xmlns:a16="http://schemas.microsoft.com/office/drawing/2014/main" id="{2CC6B633-96AB-987E-780B-CB6DEFA92DFB}"/>
              </a:ext>
            </a:extLst>
          </p:cNvPr>
          <p:cNvPicPr>
            <a:picLocks noChangeAspect="1"/>
          </p:cNvPicPr>
          <p:nvPr/>
        </p:nvPicPr>
        <p:blipFill>
          <a:blip r:embed="rId16"/>
          <a:stretch>
            <a:fillRect/>
          </a:stretch>
        </p:blipFill>
        <p:spPr>
          <a:xfrm>
            <a:off x="9550594" y="2278194"/>
            <a:ext cx="1051413" cy="585092"/>
          </a:xfrm>
          <a:prstGeom prst="rect">
            <a:avLst/>
          </a:prstGeom>
        </p:spPr>
      </p:pic>
      <p:pic>
        <p:nvPicPr>
          <p:cNvPr id="78" name="图片 77">
            <a:extLst>
              <a:ext uri="{FF2B5EF4-FFF2-40B4-BE49-F238E27FC236}">
                <a16:creationId xmlns:a16="http://schemas.microsoft.com/office/drawing/2014/main" id="{7F58F616-1448-BA08-BF88-61BF41DEC070}"/>
              </a:ext>
            </a:extLst>
          </p:cNvPr>
          <p:cNvPicPr>
            <a:picLocks noChangeAspect="1"/>
          </p:cNvPicPr>
          <p:nvPr/>
        </p:nvPicPr>
        <p:blipFill rotWithShape="1">
          <a:blip r:embed="rId17"/>
          <a:srcRect t="9393" b="5761"/>
          <a:stretch/>
        </p:blipFill>
        <p:spPr>
          <a:xfrm>
            <a:off x="8173010" y="2276945"/>
            <a:ext cx="991069" cy="581611"/>
          </a:xfrm>
          <a:prstGeom prst="rect">
            <a:avLst/>
          </a:prstGeom>
        </p:spPr>
      </p:pic>
      <p:pic>
        <p:nvPicPr>
          <p:cNvPr id="79" name="图片 78">
            <a:extLst>
              <a:ext uri="{FF2B5EF4-FFF2-40B4-BE49-F238E27FC236}">
                <a16:creationId xmlns:a16="http://schemas.microsoft.com/office/drawing/2014/main" id="{F4DF4D9F-575B-FC90-CBD0-5AE9729A59DF}"/>
              </a:ext>
            </a:extLst>
          </p:cNvPr>
          <p:cNvPicPr>
            <a:picLocks noChangeAspect="1"/>
          </p:cNvPicPr>
          <p:nvPr/>
        </p:nvPicPr>
        <p:blipFill>
          <a:blip r:embed="rId18"/>
          <a:stretch>
            <a:fillRect/>
          </a:stretch>
        </p:blipFill>
        <p:spPr>
          <a:xfrm>
            <a:off x="10885604" y="2279705"/>
            <a:ext cx="1028222" cy="578851"/>
          </a:xfrm>
          <a:prstGeom prst="rect">
            <a:avLst/>
          </a:prstGeom>
        </p:spPr>
      </p:pic>
    </p:spTree>
    <p:extLst>
      <p:ext uri="{BB962C8B-B14F-4D97-AF65-F5344CB8AC3E}">
        <p14:creationId xmlns:p14="http://schemas.microsoft.com/office/powerpoint/2010/main" val="10243162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4566222"/>
            <a:ext cx="801679" cy="888131"/>
          </a:xfrm>
          <a:prstGeom prst="rect">
            <a:avLst/>
          </a:prstGeom>
          <a:solidFill>
            <a:srgbClr val="1E8E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54281"/>
              </a:solidFill>
            </a:endParaRPr>
          </a:p>
        </p:txBody>
      </p:sp>
      <p:sp>
        <p:nvSpPr>
          <p:cNvPr id="13" name="矩形 12"/>
          <p:cNvSpPr/>
          <p:nvPr/>
        </p:nvSpPr>
        <p:spPr>
          <a:xfrm>
            <a:off x="7422348" y="4566223"/>
            <a:ext cx="4769652" cy="888131"/>
          </a:xfrm>
          <a:prstGeom prst="rect">
            <a:avLst/>
          </a:prstGeom>
          <a:gradFill flip="none" rotWithShape="1">
            <a:gsLst>
              <a:gs pos="0">
                <a:srgbClr val="259F9F"/>
              </a:gs>
              <a:gs pos="100000">
                <a:srgbClr val="52C29F"/>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54281"/>
              </a:solidFill>
            </a:endParaRPr>
          </a:p>
        </p:txBody>
      </p:sp>
      <p:sp>
        <p:nvSpPr>
          <p:cNvPr id="4" name="文本框 3">
            <a:extLst>
              <a:ext uri="{FF2B5EF4-FFF2-40B4-BE49-F238E27FC236}">
                <a16:creationId xmlns:a16="http://schemas.microsoft.com/office/drawing/2014/main" id="{6F0C44D3-B2EE-A128-D75B-E82C9AEEBB61}"/>
              </a:ext>
            </a:extLst>
          </p:cNvPr>
          <p:cNvSpPr txBox="1"/>
          <p:nvPr/>
        </p:nvSpPr>
        <p:spPr>
          <a:xfrm>
            <a:off x="754363" y="1510566"/>
            <a:ext cx="3087167" cy="830997"/>
          </a:xfrm>
          <a:prstGeom prst="rect">
            <a:avLst/>
          </a:prstGeom>
          <a:noFill/>
        </p:spPr>
        <p:txBody>
          <a:bodyPr wrap="square" rtlCol="0">
            <a:spAutoFit/>
          </a:bodyPr>
          <a:lstStyle/>
          <a:p>
            <a:r>
              <a:rPr lang="en-US" altLang="zh-CN" sz="4800" b="1" dirty="0">
                <a:solidFill>
                  <a:srgbClr val="33AA9F"/>
                </a:solidFill>
                <a:latin typeface="Arial" panose="020B0604020202020204" pitchFamily="34" charset="0"/>
                <a:ea typeface="微软雅黑" panose="020B0503020204020204" pitchFamily="34" charset="-122"/>
                <a:cs typeface="Arial" panose="020B0604020202020204" pitchFamily="34" charset="0"/>
              </a:rPr>
              <a:t>Thanks</a:t>
            </a:r>
            <a:endParaRPr lang="zh-CN" altLang="en-US" sz="4800" b="1" dirty="0">
              <a:solidFill>
                <a:srgbClr val="33AA9F"/>
              </a:solidFill>
              <a:latin typeface="Arial" panose="020B0604020202020204" pitchFamily="34" charset="0"/>
              <a:ea typeface="微软雅黑" panose="020B0503020204020204" pitchFamily="34" charset="-122"/>
              <a:cs typeface="Arial" panose="020B0604020202020204" pitchFamily="34" charset="0"/>
            </a:endParaRPr>
          </a:p>
        </p:txBody>
      </p:sp>
      <p:pic>
        <p:nvPicPr>
          <p:cNvPr id="14" name="图片 13">
            <a:extLst>
              <a:ext uri="{FF2B5EF4-FFF2-40B4-BE49-F238E27FC236}">
                <a16:creationId xmlns:a16="http://schemas.microsoft.com/office/drawing/2014/main" id="{F0FE000C-4015-048E-9368-4016075879F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1254699" y="4893405"/>
            <a:ext cx="876300" cy="876300"/>
          </a:xfrm>
          <a:prstGeom prst="rect">
            <a:avLst/>
          </a:prstGeom>
        </p:spPr>
      </p:pic>
      <p:sp>
        <p:nvSpPr>
          <p:cNvPr id="15" name="文本框 14">
            <a:extLst>
              <a:ext uri="{FF2B5EF4-FFF2-40B4-BE49-F238E27FC236}">
                <a16:creationId xmlns:a16="http://schemas.microsoft.com/office/drawing/2014/main" id="{986BDF60-59C2-5293-B40E-1AA97D4F588A}"/>
              </a:ext>
            </a:extLst>
          </p:cNvPr>
          <p:cNvSpPr txBox="1"/>
          <p:nvPr/>
        </p:nvSpPr>
        <p:spPr>
          <a:xfrm>
            <a:off x="1166363" y="3266780"/>
            <a:ext cx="3839513" cy="323165"/>
          </a:xfrm>
          <a:prstGeom prst="rect">
            <a:avLst/>
          </a:prstGeom>
          <a:noFill/>
        </p:spPr>
        <p:txBody>
          <a:bodyPr wrap="none" rtlCol="0">
            <a:spAutoFit/>
          </a:bodyPr>
          <a:lstStyle/>
          <a:p>
            <a:r>
              <a:rPr lang="zh-CN" altLang="en-US" sz="1500" b="1" dirty="0">
                <a:solidFill>
                  <a:srgbClr val="33AA9F"/>
                </a:solidFill>
                <a:latin typeface="微软雅黑" panose="020B0503020204020204" pitchFamily="34" charset="-122"/>
                <a:ea typeface="微软雅黑" panose="020B0503020204020204" pitchFamily="34" charset="-122"/>
              </a:rPr>
              <a:t>中国汽车流通协会乘用车市场信息联席分会</a:t>
            </a:r>
          </a:p>
        </p:txBody>
      </p:sp>
      <p:sp>
        <p:nvSpPr>
          <p:cNvPr id="16" name="文本框 15">
            <a:extLst>
              <a:ext uri="{FF2B5EF4-FFF2-40B4-BE49-F238E27FC236}">
                <a16:creationId xmlns:a16="http://schemas.microsoft.com/office/drawing/2014/main" id="{970680F6-0AD8-2206-6D20-6EF3ED2A46F9}"/>
              </a:ext>
            </a:extLst>
          </p:cNvPr>
          <p:cNvSpPr txBox="1"/>
          <p:nvPr/>
        </p:nvSpPr>
        <p:spPr>
          <a:xfrm>
            <a:off x="1409047" y="3629738"/>
            <a:ext cx="2768707" cy="1107996"/>
          </a:xfrm>
          <a:prstGeom prst="rect">
            <a:avLst/>
          </a:prstGeom>
          <a:noFill/>
        </p:spPr>
        <p:txBody>
          <a:bodyPr wrap="none" rtlCol="0">
            <a:spAutoFit/>
          </a:bodyPr>
          <a:lstStyle/>
          <a:p>
            <a:pPr>
              <a:lnSpc>
                <a:spcPct val="150000"/>
              </a:lnSpc>
            </a:pPr>
            <a:r>
              <a:rPr lang="zh-CN" altLang="en-US" sz="1100" dirty="0">
                <a:solidFill>
                  <a:srgbClr val="33AA9F"/>
                </a:solidFill>
                <a:latin typeface="微软雅黑" panose="020B0503020204020204" pitchFamily="34" charset="-122"/>
                <a:ea typeface="微软雅黑" panose="020B0503020204020204" pitchFamily="34" charset="-122"/>
              </a:rPr>
              <a:t>上海市普陀区武宁路</a:t>
            </a:r>
            <a:r>
              <a:rPr lang="en-US" altLang="zh-CN" sz="1100" dirty="0">
                <a:solidFill>
                  <a:srgbClr val="33AA9F"/>
                </a:solidFill>
                <a:latin typeface="微软雅黑" panose="020B0503020204020204" pitchFamily="34" charset="-122"/>
                <a:ea typeface="微软雅黑" panose="020B0503020204020204" pitchFamily="34" charset="-122"/>
              </a:rPr>
              <a:t>423</a:t>
            </a:r>
            <a:r>
              <a:rPr lang="zh-CN" altLang="en-US" sz="1100" dirty="0">
                <a:solidFill>
                  <a:srgbClr val="33AA9F"/>
                </a:solidFill>
                <a:latin typeface="微软雅黑" panose="020B0503020204020204" pitchFamily="34" charset="-122"/>
                <a:ea typeface="微软雅黑" panose="020B0503020204020204" pitchFamily="34" charset="-122"/>
              </a:rPr>
              <a:t>号</a:t>
            </a:r>
            <a:r>
              <a:rPr lang="en-US" altLang="zh-CN" sz="1100" dirty="0">
                <a:solidFill>
                  <a:srgbClr val="33AA9F"/>
                </a:solidFill>
                <a:latin typeface="微软雅黑" panose="020B0503020204020204" pitchFamily="34" charset="-122"/>
                <a:ea typeface="微软雅黑" panose="020B0503020204020204" pitchFamily="34" charset="-122"/>
              </a:rPr>
              <a:t>18</a:t>
            </a:r>
            <a:r>
              <a:rPr lang="zh-CN" altLang="en-US" sz="1100" dirty="0">
                <a:solidFill>
                  <a:srgbClr val="33AA9F"/>
                </a:solidFill>
                <a:latin typeface="微软雅黑" panose="020B0503020204020204" pitchFamily="34" charset="-122"/>
                <a:ea typeface="微软雅黑" panose="020B0503020204020204" pitchFamily="34" charset="-122"/>
              </a:rPr>
              <a:t>号楼</a:t>
            </a:r>
            <a:r>
              <a:rPr lang="en-US" altLang="zh-CN" sz="1100" dirty="0">
                <a:solidFill>
                  <a:srgbClr val="33AA9F"/>
                </a:solidFill>
                <a:latin typeface="微软雅黑" panose="020B0503020204020204" pitchFamily="34" charset="-122"/>
                <a:ea typeface="微软雅黑" panose="020B0503020204020204" pitchFamily="34" charset="-122"/>
              </a:rPr>
              <a:t>1103</a:t>
            </a:r>
            <a:r>
              <a:rPr lang="zh-CN" altLang="en-US" sz="1100" dirty="0">
                <a:solidFill>
                  <a:srgbClr val="33AA9F"/>
                </a:solidFill>
                <a:latin typeface="微软雅黑" panose="020B0503020204020204" pitchFamily="34" charset="-122"/>
                <a:ea typeface="微软雅黑" panose="020B0503020204020204" pitchFamily="34" charset="-122"/>
              </a:rPr>
              <a:t>室</a:t>
            </a:r>
          </a:p>
          <a:p>
            <a:pPr>
              <a:lnSpc>
                <a:spcPct val="150000"/>
              </a:lnSpc>
            </a:pPr>
            <a:r>
              <a:rPr lang="en-US" altLang="zh-CN" sz="1100" dirty="0">
                <a:solidFill>
                  <a:srgbClr val="33AA9F"/>
                </a:solidFill>
                <a:latin typeface="微软雅黑" panose="020B0503020204020204" pitchFamily="34" charset="-122"/>
                <a:ea typeface="微软雅黑" panose="020B0503020204020204" pitchFamily="34" charset="-122"/>
              </a:rPr>
              <a:t>021-52680968          200062</a:t>
            </a:r>
          </a:p>
          <a:p>
            <a:pPr>
              <a:lnSpc>
                <a:spcPct val="150000"/>
              </a:lnSpc>
            </a:pPr>
            <a:r>
              <a:rPr lang="en-US" altLang="zh-CN" sz="1100" dirty="0">
                <a:solidFill>
                  <a:srgbClr val="33AA9F"/>
                </a:solidFill>
                <a:latin typeface="微软雅黑" panose="020B0503020204020204" pitchFamily="34" charset="-122"/>
                <a:ea typeface="微软雅黑" panose="020B0503020204020204" pitchFamily="34" charset="-122"/>
              </a:rPr>
              <a:t>cpcanews@sxtauto.com.cn</a:t>
            </a:r>
          </a:p>
          <a:p>
            <a:pPr>
              <a:lnSpc>
                <a:spcPct val="150000"/>
              </a:lnSpc>
            </a:pPr>
            <a:r>
              <a:rPr lang="en-US" altLang="zh-CN" sz="1100" dirty="0">
                <a:solidFill>
                  <a:srgbClr val="33AA9F"/>
                </a:solidFill>
                <a:latin typeface="微软雅黑" panose="020B0503020204020204" pitchFamily="34" charset="-122"/>
                <a:ea typeface="微软雅黑" panose="020B0503020204020204" pitchFamily="34" charset="-122"/>
              </a:rPr>
              <a:t>www.cpacaauto.com</a:t>
            </a:r>
            <a:endParaRPr lang="zh-CN" altLang="en-US" sz="1100" dirty="0">
              <a:solidFill>
                <a:srgbClr val="33AA9F"/>
              </a:solidFill>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1B1E836A-2380-E069-5C96-B8B8005C1C5B}"/>
              </a:ext>
            </a:extLst>
          </p:cNvPr>
          <p:cNvSpPr txBox="1"/>
          <p:nvPr/>
        </p:nvSpPr>
        <p:spPr>
          <a:xfrm>
            <a:off x="5253089" y="3266780"/>
            <a:ext cx="954107" cy="323165"/>
          </a:xfrm>
          <a:prstGeom prst="rect">
            <a:avLst/>
          </a:prstGeom>
          <a:noFill/>
        </p:spPr>
        <p:txBody>
          <a:bodyPr wrap="none" rtlCol="0">
            <a:spAutoFit/>
          </a:bodyPr>
          <a:lstStyle/>
          <a:p>
            <a:r>
              <a:rPr lang="zh-CN" altLang="en-US" sz="1500" b="1" dirty="0">
                <a:solidFill>
                  <a:srgbClr val="33AA9F"/>
                </a:solidFill>
                <a:latin typeface="微软雅黑" panose="020B0503020204020204" pitchFamily="34" charset="-122"/>
                <a:ea typeface="微软雅黑" panose="020B0503020204020204" pitchFamily="34" charset="-122"/>
              </a:rPr>
              <a:t>科瑞咨询</a:t>
            </a:r>
          </a:p>
        </p:txBody>
      </p:sp>
      <p:sp>
        <p:nvSpPr>
          <p:cNvPr id="18" name="文本框 17">
            <a:extLst>
              <a:ext uri="{FF2B5EF4-FFF2-40B4-BE49-F238E27FC236}">
                <a16:creationId xmlns:a16="http://schemas.microsoft.com/office/drawing/2014/main" id="{A9CB901A-2484-716B-4675-F8C79675A14D}"/>
              </a:ext>
            </a:extLst>
          </p:cNvPr>
          <p:cNvSpPr txBox="1"/>
          <p:nvPr/>
        </p:nvSpPr>
        <p:spPr>
          <a:xfrm>
            <a:off x="5523132" y="3569973"/>
            <a:ext cx="1840568" cy="1056956"/>
          </a:xfrm>
          <a:prstGeom prst="rect">
            <a:avLst/>
          </a:prstGeom>
          <a:noFill/>
        </p:spPr>
        <p:txBody>
          <a:bodyPr wrap="none" rtlCol="0">
            <a:spAutoFit/>
          </a:bodyPr>
          <a:lstStyle/>
          <a:p>
            <a:pPr>
              <a:lnSpc>
                <a:spcPct val="200000"/>
              </a:lnSpc>
            </a:pPr>
            <a:r>
              <a:rPr lang="en-US" altLang="zh-CN" sz="1100" dirty="0">
                <a:solidFill>
                  <a:srgbClr val="33AA9F"/>
                </a:solidFill>
                <a:latin typeface="微软雅黑" panose="020B0503020204020204" pitchFamily="34" charset="-122"/>
                <a:ea typeface="微软雅黑" panose="020B0503020204020204" pitchFamily="34" charset="-122"/>
              </a:rPr>
              <a:t>4006-997-802          </a:t>
            </a:r>
          </a:p>
          <a:p>
            <a:pPr>
              <a:lnSpc>
                <a:spcPct val="200000"/>
              </a:lnSpc>
            </a:pPr>
            <a:r>
              <a:rPr lang="en-US" altLang="zh-CN" sz="1100" dirty="0">
                <a:solidFill>
                  <a:srgbClr val="33AA9F"/>
                </a:solidFill>
                <a:latin typeface="微软雅黑" panose="020B0503020204020204" pitchFamily="34" charset="-122"/>
                <a:ea typeface="微软雅黑" panose="020B0503020204020204" pitchFamily="34" charset="-122"/>
              </a:rPr>
              <a:t>market@autothinker.net</a:t>
            </a:r>
          </a:p>
          <a:p>
            <a:pPr>
              <a:lnSpc>
                <a:spcPct val="200000"/>
              </a:lnSpc>
            </a:pPr>
            <a:r>
              <a:rPr lang="en-US" altLang="zh-CN" sz="1100" dirty="0">
                <a:solidFill>
                  <a:srgbClr val="33AA9F"/>
                </a:solidFill>
                <a:latin typeface="微软雅黑" panose="020B0503020204020204" pitchFamily="34" charset="-122"/>
                <a:ea typeface="微软雅黑" panose="020B0503020204020204" pitchFamily="34" charset="-122"/>
              </a:rPr>
              <a:t>www.autothinker.net</a:t>
            </a:r>
            <a:endParaRPr lang="zh-CN" altLang="en-US" sz="1100" dirty="0">
              <a:solidFill>
                <a:srgbClr val="33AA9F"/>
              </a:solidFill>
              <a:latin typeface="微软雅黑" panose="020B0503020204020204" pitchFamily="34" charset="-122"/>
              <a:ea typeface="微软雅黑" panose="020B0503020204020204" pitchFamily="34" charset="-122"/>
            </a:endParaRPr>
          </a:p>
        </p:txBody>
      </p:sp>
      <p:pic>
        <p:nvPicPr>
          <p:cNvPr id="19" name="图片 18">
            <a:extLst>
              <a:ext uri="{FF2B5EF4-FFF2-40B4-BE49-F238E27FC236}">
                <a16:creationId xmlns:a16="http://schemas.microsoft.com/office/drawing/2014/main" id="{417F27A7-D3B8-6744-BB40-38B4592FD8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9715" y="4821781"/>
            <a:ext cx="1002878" cy="1002878"/>
          </a:xfrm>
          <a:prstGeom prst="rect">
            <a:avLst/>
          </a:prstGeom>
        </p:spPr>
      </p:pic>
      <p:sp>
        <p:nvSpPr>
          <p:cNvPr id="23" name="六边形 22">
            <a:extLst>
              <a:ext uri="{FF2B5EF4-FFF2-40B4-BE49-F238E27FC236}">
                <a16:creationId xmlns:a16="http://schemas.microsoft.com/office/drawing/2014/main" id="{54A85C2B-6923-27C9-80DA-6EEF6FDE3A05}"/>
              </a:ext>
            </a:extLst>
          </p:cNvPr>
          <p:cNvSpPr/>
          <p:nvPr/>
        </p:nvSpPr>
        <p:spPr>
          <a:xfrm rot="16200000">
            <a:off x="3712762" y="4533137"/>
            <a:ext cx="2643917" cy="72136"/>
          </a:xfrm>
          <a:prstGeom prst="hexagon">
            <a:avLst/>
          </a:prstGeom>
          <a:solidFill>
            <a:srgbClr val="33AA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highlight>
                <a:srgbClr val="33AA9F"/>
              </a:highlight>
            </a:endParaRPr>
          </a:p>
        </p:txBody>
      </p:sp>
      <p:pic>
        <p:nvPicPr>
          <p:cNvPr id="25" name="图片 24">
            <a:extLst>
              <a:ext uri="{FF2B5EF4-FFF2-40B4-BE49-F238E27FC236}">
                <a16:creationId xmlns:a16="http://schemas.microsoft.com/office/drawing/2014/main" id="{F6A483BE-C930-AA89-2118-A6E31B9B23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20448" y="4830094"/>
            <a:ext cx="997541" cy="997541"/>
          </a:xfrm>
          <a:prstGeom prst="rect">
            <a:avLst/>
          </a:prstGeom>
        </p:spPr>
      </p:pic>
      <p:pic>
        <p:nvPicPr>
          <p:cNvPr id="26" name="图片 25">
            <a:extLst>
              <a:ext uri="{FF2B5EF4-FFF2-40B4-BE49-F238E27FC236}">
                <a16:creationId xmlns:a16="http://schemas.microsoft.com/office/drawing/2014/main" id="{77A21F00-8FDF-6F80-AF70-F5E4B2353957}"/>
              </a:ext>
            </a:extLst>
          </p:cNvPr>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54364" y="479459"/>
            <a:ext cx="1736521" cy="578840"/>
          </a:xfrm>
          <a:prstGeom prst="rect">
            <a:avLst/>
          </a:prstGeom>
        </p:spPr>
      </p:pic>
      <p:pic>
        <p:nvPicPr>
          <p:cNvPr id="27" name="图片 26">
            <a:extLst>
              <a:ext uri="{FF2B5EF4-FFF2-40B4-BE49-F238E27FC236}">
                <a16:creationId xmlns:a16="http://schemas.microsoft.com/office/drawing/2014/main" id="{6923139F-40C5-B448-0F12-C13698EBC1DE}"/>
              </a:ext>
            </a:extLst>
          </p:cNvPr>
          <p:cNvPicPr>
            <a:picLocks noChangeAspect="1"/>
          </p:cNvPicPr>
          <p:nvPr/>
        </p:nvPicPr>
        <p:blipFill>
          <a:blip r:embed="rId6"/>
          <a:stretch>
            <a:fillRect/>
          </a:stretch>
        </p:blipFill>
        <p:spPr>
          <a:xfrm>
            <a:off x="2590879" y="373920"/>
            <a:ext cx="1743075" cy="714375"/>
          </a:xfrm>
          <a:prstGeom prst="rect">
            <a:avLst/>
          </a:prstGeom>
        </p:spPr>
      </p:pic>
      <p:pic>
        <p:nvPicPr>
          <p:cNvPr id="28" name="图片 27">
            <a:extLst>
              <a:ext uri="{FF2B5EF4-FFF2-40B4-BE49-F238E27FC236}">
                <a16:creationId xmlns:a16="http://schemas.microsoft.com/office/drawing/2014/main" id="{BBEF9D70-73BB-F62E-D870-B81C58A18981}"/>
              </a:ext>
            </a:extLst>
          </p:cNvPr>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Effect>
                      <a14:colorTemperature colorTemp="11200"/>
                    </a14:imgEffect>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245174" y="3721016"/>
            <a:ext cx="155172" cy="180000"/>
          </a:xfrm>
          <a:prstGeom prst="rect">
            <a:avLst/>
          </a:prstGeom>
        </p:spPr>
      </p:pic>
      <p:sp>
        <p:nvSpPr>
          <p:cNvPr id="5" name="六边形 4">
            <a:extLst>
              <a:ext uri="{FF2B5EF4-FFF2-40B4-BE49-F238E27FC236}">
                <a16:creationId xmlns:a16="http://schemas.microsoft.com/office/drawing/2014/main" id="{750EAFBB-5958-FDBA-D680-AC426520214E}"/>
              </a:ext>
            </a:extLst>
          </p:cNvPr>
          <p:cNvSpPr/>
          <p:nvPr/>
        </p:nvSpPr>
        <p:spPr>
          <a:xfrm rot="16200000">
            <a:off x="-265422" y="4596201"/>
            <a:ext cx="2643917" cy="72136"/>
          </a:xfrm>
          <a:prstGeom prst="hexagon">
            <a:avLst/>
          </a:prstGeom>
          <a:solidFill>
            <a:srgbClr val="33AA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highlight>
                <a:srgbClr val="33AA9F"/>
              </a:highlight>
            </a:endParaRPr>
          </a:p>
        </p:txBody>
      </p:sp>
      <p:sp>
        <p:nvSpPr>
          <p:cNvPr id="2" name="任意多边形: 形状 1">
            <a:extLst>
              <a:ext uri="{FF2B5EF4-FFF2-40B4-BE49-F238E27FC236}">
                <a16:creationId xmlns:a16="http://schemas.microsoft.com/office/drawing/2014/main" id="{FD2E0390-A5DA-167E-05A4-71126643AD1A}"/>
              </a:ext>
            </a:extLst>
          </p:cNvPr>
          <p:cNvSpPr/>
          <p:nvPr/>
        </p:nvSpPr>
        <p:spPr>
          <a:xfrm>
            <a:off x="1249478" y="3971356"/>
            <a:ext cx="162000" cy="180000"/>
          </a:xfrm>
          <a:custGeom>
            <a:avLst/>
            <a:gdLst>
              <a:gd name="T0" fmla="*/ 8509 w 12764"/>
              <a:gd name="T1" fmla="*/ 8268 h 12924"/>
              <a:gd name="T2" fmla="*/ 7225 w 12764"/>
              <a:gd name="T3" fmla="*/ 9954 h 12924"/>
              <a:gd name="T4" fmla="*/ 3372 w 12764"/>
              <a:gd name="T5" fmla="*/ 5780 h 12924"/>
              <a:gd name="T6" fmla="*/ 4817 w 12764"/>
              <a:gd name="T7" fmla="*/ 4576 h 12924"/>
              <a:gd name="T8" fmla="*/ 1606 w 12764"/>
              <a:gd name="T9" fmla="*/ 1365 h 12924"/>
              <a:gd name="T10" fmla="*/ 402 w 12764"/>
              <a:gd name="T11" fmla="*/ 3371 h 12924"/>
              <a:gd name="T12" fmla="*/ 402 w 12764"/>
              <a:gd name="T13" fmla="*/ 3371 h 12924"/>
              <a:gd name="T14" fmla="*/ 3773 w 12764"/>
              <a:gd name="T15" fmla="*/ 9392 h 12924"/>
              <a:gd name="T16" fmla="*/ 9633 w 12764"/>
              <a:gd name="T17" fmla="*/ 12763 h 12924"/>
              <a:gd name="T18" fmla="*/ 10115 w 12764"/>
              <a:gd name="T19" fmla="*/ 12683 h 12924"/>
              <a:gd name="T20" fmla="*/ 10115 w 12764"/>
              <a:gd name="T21" fmla="*/ 12683 h 12924"/>
              <a:gd name="T22" fmla="*/ 10115 w 12764"/>
              <a:gd name="T23" fmla="*/ 12683 h 12924"/>
              <a:gd name="T24" fmla="*/ 11640 w 12764"/>
              <a:gd name="T25" fmla="*/ 11479 h 12924"/>
              <a:gd name="T26" fmla="*/ 8509 w 12764"/>
              <a:gd name="T27" fmla="*/ 8268 h 12924"/>
              <a:gd name="T28" fmla="*/ 9954 w 12764"/>
              <a:gd name="T29" fmla="*/ 5218 h 12924"/>
              <a:gd name="T30" fmla="*/ 9954 w 12764"/>
              <a:gd name="T31" fmla="*/ 5218 h 12924"/>
              <a:gd name="T32" fmla="*/ 9954 w 12764"/>
              <a:gd name="T33" fmla="*/ 5218 h 12924"/>
              <a:gd name="T34" fmla="*/ 9954 w 12764"/>
              <a:gd name="T35" fmla="*/ 5218 h 12924"/>
              <a:gd name="T36" fmla="*/ 9954 w 12764"/>
              <a:gd name="T37" fmla="*/ 5218 h 12924"/>
              <a:gd name="T38" fmla="*/ 10275 w 12764"/>
              <a:gd name="T39" fmla="*/ 5378 h 12924"/>
              <a:gd name="T40" fmla="*/ 9794 w 12764"/>
              <a:gd name="T41" fmla="*/ 3131 h 12924"/>
              <a:gd name="T42" fmla="*/ 9794 w 12764"/>
              <a:gd name="T43" fmla="*/ 3131 h 12924"/>
              <a:gd name="T44" fmla="*/ 9794 w 12764"/>
              <a:gd name="T45" fmla="*/ 3131 h 12924"/>
              <a:gd name="T46" fmla="*/ 9794 w 12764"/>
              <a:gd name="T47" fmla="*/ 3131 h 12924"/>
              <a:gd name="T48" fmla="*/ 9794 w 12764"/>
              <a:gd name="T49" fmla="*/ 3131 h 12924"/>
              <a:gd name="T50" fmla="*/ 7546 w 12764"/>
              <a:gd name="T51" fmla="*/ 2649 h 12924"/>
              <a:gd name="T52" fmla="*/ 7707 w 12764"/>
              <a:gd name="T53" fmla="*/ 2970 h 12924"/>
              <a:gd name="T54" fmla="*/ 7707 w 12764"/>
              <a:gd name="T55" fmla="*/ 2970 h 12924"/>
              <a:gd name="T56" fmla="*/ 7707 w 12764"/>
              <a:gd name="T57" fmla="*/ 2970 h 12924"/>
              <a:gd name="T58" fmla="*/ 7707 w 12764"/>
              <a:gd name="T59" fmla="*/ 2970 h 12924"/>
              <a:gd name="T60" fmla="*/ 7707 w 12764"/>
              <a:gd name="T61" fmla="*/ 2970 h 12924"/>
              <a:gd name="T62" fmla="*/ 7867 w 12764"/>
              <a:gd name="T63" fmla="*/ 2890 h 12924"/>
              <a:gd name="T64" fmla="*/ 8269 w 12764"/>
              <a:gd name="T65" fmla="*/ 2810 h 12924"/>
              <a:gd name="T66" fmla="*/ 9553 w 12764"/>
              <a:gd name="T67" fmla="*/ 3371 h 12924"/>
              <a:gd name="T68" fmla="*/ 10115 w 12764"/>
              <a:gd name="T69" fmla="*/ 4656 h 12924"/>
              <a:gd name="T70" fmla="*/ 10035 w 12764"/>
              <a:gd name="T71" fmla="*/ 5057 h 12924"/>
              <a:gd name="T72" fmla="*/ 9954 w 12764"/>
              <a:gd name="T73" fmla="*/ 5218 h 12924"/>
              <a:gd name="T74" fmla="*/ 11078 w 12764"/>
              <a:gd name="T75" fmla="*/ 1686 h 12924"/>
              <a:gd name="T76" fmla="*/ 11078 w 12764"/>
              <a:gd name="T77" fmla="*/ 1686 h 12924"/>
              <a:gd name="T78" fmla="*/ 11078 w 12764"/>
              <a:gd name="T79" fmla="*/ 1686 h 12924"/>
              <a:gd name="T80" fmla="*/ 11078 w 12764"/>
              <a:gd name="T81" fmla="*/ 1686 h 12924"/>
              <a:gd name="T82" fmla="*/ 11078 w 12764"/>
              <a:gd name="T83" fmla="*/ 1686 h 12924"/>
              <a:gd name="T84" fmla="*/ 7225 w 12764"/>
              <a:gd name="T85" fmla="*/ 0 h 12924"/>
              <a:gd name="T86" fmla="*/ 5379 w 12764"/>
              <a:gd name="T87" fmla="*/ 401 h 12924"/>
              <a:gd name="T88" fmla="*/ 5539 w 12764"/>
              <a:gd name="T89" fmla="*/ 722 h 12924"/>
              <a:gd name="T90" fmla="*/ 5539 w 12764"/>
              <a:gd name="T91" fmla="*/ 722 h 12924"/>
              <a:gd name="T92" fmla="*/ 5539 w 12764"/>
              <a:gd name="T93" fmla="*/ 722 h 12924"/>
              <a:gd name="T94" fmla="*/ 5620 w 12764"/>
              <a:gd name="T95" fmla="*/ 722 h 12924"/>
              <a:gd name="T96" fmla="*/ 5941 w 12764"/>
              <a:gd name="T97" fmla="*/ 562 h 12924"/>
              <a:gd name="T98" fmla="*/ 7145 w 12764"/>
              <a:gd name="T99" fmla="*/ 401 h 12924"/>
              <a:gd name="T100" fmla="*/ 10677 w 12764"/>
              <a:gd name="T101" fmla="*/ 1926 h 12924"/>
              <a:gd name="T102" fmla="*/ 12202 w 12764"/>
              <a:gd name="T103" fmla="*/ 5459 h 12924"/>
              <a:gd name="T104" fmla="*/ 12041 w 12764"/>
              <a:gd name="T105" fmla="*/ 6663 h 12924"/>
              <a:gd name="T106" fmla="*/ 11961 w 12764"/>
              <a:gd name="T107" fmla="*/ 6984 h 12924"/>
              <a:gd name="T108" fmla="*/ 11961 w 12764"/>
              <a:gd name="T109" fmla="*/ 7064 h 12924"/>
              <a:gd name="T110" fmla="*/ 11961 w 12764"/>
              <a:gd name="T111" fmla="*/ 7064 h 12924"/>
              <a:gd name="T112" fmla="*/ 11961 w 12764"/>
              <a:gd name="T113" fmla="*/ 7064 h 12924"/>
              <a:gd name="T114" fmla="*/ 11961 w 12764"/>
              <a:gd name="T115" fmla="*/ 7064 h 12924"/>
              <a:gd name="T116" fmla="*/ 12282 w 12764"/>
              <a:gd name="T117" fmla="*/ 7225 h 12924"/>
              <a:gd name="T118" fmla="*/ 12684 w 12764"/>
              <a:gd name="T119" fmla="*/ 5298 h 12924"/>
              <a:gd name="T120" fmla="*/ 11078 w 12764"/>
              <a:gd name="T121" fmla="*/ 1686 h 12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64" h="12924">
                <a:moveTo>
                  <a:pt x="8509" y="8268"/>
                </a:moveTo>
                <a:cubicBezTo>
                  <a:pt x="8349" y="8429"/>
                  <a:pt x="7466" y="9071"/>
                  <a:pt x="7225" y="9954"/>
                </a:cubicBezTo>
                <a:cubicBezTo>
                  <a:pt x="6262" y="9392"/>
                  <a:pt x="4335" y="8027"/>
                  <a:pt x="3372" y="5780"/>
                </a:cubicBezTo>
                <a:cubicBezTo>
                  <a:pt x="4175" y="5459"/>
                  <a:pt x="4737" y="4736"/>
                  <a:pt x="4817" y="4576"/>
                </a:cubicBezTo>
                <a:cubicBezTo>
                  <a:pt x="4817" y="4576"/>
                  <a:pt x="3613" y="2488"/>
                  <a:pt x="1606" y="1365"/>
                </a:cubicBezTo>
                <a:cubicBezTo>
                  <a:pt x="1606" y="1365"/>
                  <a:pt x="482" y="2167"/>
                  <a:pt x="402" y="3371"/>
                </a:cubicBezTo>
                <a:lnTo>
                  <a:pt x="402" y="3371"/>
                </a:lnTo>
                <a:cubicBezTo>
                  <a:pt x="402" y="3371"/>
                  <a:pt x="0" y="5459"/>
                  <a:pt x="3773" y="9392"/>
                </a:cubicBezTo>
                <a:cubicBezTo>
                  <a:pt x="6984" y="12683"/>
                  <a:pt x="8590" y="12924"/>
                  <a:pt x="9633" y="12763"/>
                </a:cubicBezTo>
                <a:cubicBezTo>
                  <a:pt x="9794" y="12763"/>
                  <a:pt x="9954" y="12683"/>
                  <a:pt x="10115" y="12683"/>
                </a:cubicBezTo>
                <a:lnTo>
                  <a:pt x="10115" y="12683"/>
                </a:lnTo>
                <a:lnTo>
                  <a:pt x="10115" y="12683"/>
                </a:lnTo>
                <a:cubicBezTo>
                  <a:pt x="11078" y="12362"/>
                  <a:pt x="11640" y="11479"/>
                  <a:pt x="11640" y="11479"/>
                </a:cubicBezTo>
                <a:cubicBezTo>
                  <a:pt x="10677" y="9553"/>
                  <a:pt x="8509" y="8268"/>
                  <a:pt x="8509" y="8268"/>
                </a:cubicBezTo>
                <a:close/>
                <a:moveTo>
                  <a:pt x="9954" y="5218"/>
                </a:moveTo>
                <a:lnTo>
                  <a:pt x="9954" y="5218"/>
                </a:lnTo>
                <a:cubicBezTo>
                  <a:pt x="9874" y="5218"/>
                  <a:pt x="9954" y="5218"/>
                  <a:pt x="9954" y="5218"/>
                </a:cubicBezTo>
                <a:cubicBezTo>
                  <a:pt x="9874" y="5218"/>
                  <a:pt x="9874" y="5218"/>
                  <a:pt x="9954" y="5218"/>
                </a:cubicBezTo>
                <a:cubicBezTo>
                  <a:pt x="9874" y="5218"/>
                  <a:pt x="9874" y="5218"/>
                  <a:pt x="9954" y="5218"/>
                </a:cubicBezTo>
                <a:cubicBezTo>
                  <a:pt x="9794" y="5459"/>
                  <a:pt x="10115" y="5619"/>
                  <a:pt x="10275" y="5378"/>
                </a:cubicBezTo>
                <a:cubicBezTo>
                  <a:pt x="10596" y="4576"/>
                  <a:pt x="10356" y="3693"/>
                  <a:pt x="9794" y="3131"/>
                </a:cubicBezTo>
                <a:lnTo>
                  <a:pt x="9794" y="3131"/>
                </a:lnTo>
                <a:lnTo>
                  <a:pt x="9794" y="3131"/>
                </a:lnTo>
                <a:lnTo>
                  <a:pt x="9794" y="3131"/>
                </a:lnTo>
                <a:lnTo>
                  <a:pt x="9794" y="3131"/>
                </a:lnTo>
                <a:cubicBezTo>
                  <a:pt x="9232" y="2569"/>
                  <a:pt x="8269" y="2248"/>
                  <a:pt x="7546" y="2649"/>
                </a:cubicBezTo>
                <a:cubicBezTo>
                  <a:pt x="7305" y="2729"/>
                  <a:pt x="7546" y="3050"/>
                  <a:pt x="7707" y="2970"/>
                </a:cubicBezTo>
                <a:lnTo>
                  <a:pt x="7707" y="2970"/>
                </a:lnTo>
                <a:lnTo>
                  <a:pt x="7707" y="2970"/>
                </a:lnTo>
                <a:lnTo>
                  <a:pt x="7707" y="2970"/>
                </a:lnTo>
                <a:lnTo>
                  <a:pt x="7707" y="2970"/>
                </a:lnTo>
                <a:cubicBezTo>
                  <a:pt x="7787" y="2970"/>
                  <a:pt x="7787" y="2970"/>
                  <a:pt x="7867" y="2890"/>
                </a:cubicBezTo>
                <a:cubicBezTo>
                  <a:pt x="8028" y="2890"/>
                  <a:pt x="8108" y="2810"/>
                  <a:pt x="8269" y="2810"/>
                </a:cubicBezTo>
                <a:cubicBezTo>
                  <a:pt x="8750" y="2810"/>
                  <a:pt x="9152" y="3050"/>
                  <a:pt x="9553" y="3371"/>
                </a:cubicBezTo>
                <a:cubicBezTo>
                  <a:pt x="9874" y="3693"/>
                  <a:pt x="10115" y="4174"/>
                  <a:pt x="10115" y="4656"/>
                </a:cubicBezTo>
                <a:cubicBezTo>
                  <a:pt x="10115" y="4816"/>
                  <a:pt x="10115" y="4977"/>
                  <a:pt x="10035" y="5057"/>
                </a:cubicBezTo>
                <a:cubicBezTo>
                  <a:pt x="9954" y="5137"/>
                  <a:pt x="9954" y="5137"/>
                  <a:pt x="9954" y="5218"/>
                </a:cubicBezTo>
                <a:close/>
                <a:moveTo>
                  <a:pt x="11078" y="1686"/>
                </a:moveTo>
                <a:lnTo>
                  <a:pt x="11078" y="1686"/>
                </a:lnTo>
                <a:lnTo>
                  <a:pt x="11078" y="1686"/>
                </a:lnTo>
                <a:lnTo>
                  <a:pt x="11078" y="1686"/>
                </a:lnTo>
                <a:cubicBezTo>
                  <a:pt x="11078" y="1605"/>
                  <a:pt x="11078" y="1605"/>
                  <a:pt x="11078" y="1686"/>
                </a:cubicBezTo>
                <a:cubicBezTo>
                  <a:pt x="10035" y="642"/>
                  <a:pt x="8670" y="0"/>
                  <a:pt x="7225" y="0"/>
                </a:cubicBezTo>
                <a:cubicBezTo>
                  <a:pt x="6583" y="0"/>
                  <a:pt x="5941" y="80"/>
                  <a:pt x="5379" y="401"/>
                </a:cubicBezTo>
                <a:cubicBezTo>
                  <a:pt x="5138" y="482"/>
                  <a:pt x="5298" y="803"/>
                  <a:pt x="5539" y="722"/>
                </a:cubicBezTo>
                <a:lnTo>
                  <a:pt x="5539" y="722"/>
                </a:lnTo>
                <a:lnTo>
                  <a:pt x="5539" y="722"/>
                </a:lnTo>
                <a:lnTo>
                  <a:pt x="5620" y="722"/>
                </a:lnTo>
                <a:cubicBezTo>
                  <a:pt x="5780" y="642"/>
                  <a:pt x="5860" y="642"/>
                  <a:pt x="5941" y="562"/>
                </a:cubicBezTo>
                <a:cubicBezTo>
                  <a:pt x="6342" y="482"/>
                  <a:pt x="6743" y="401"/>
                  <a:pt x="7145" y="401"/>
                </a:cubicBezTo>
                <a:cubicBezTo>
                  <a:pt x="8509" y="401"/>
                  <a:pt x="9794" y="963"/>
                  <a:pt x="10677" y="1926"/>
                </a:cubicBezTo>
                <a:cubicBezTo>
                  <a:pt x="11640" y="2890"/>
                  <a:pt x="12202" y="4094"/>
                  <a:pt x="12202" y="5459"/>
                </a:cubicBezTo>
                <a:cubicBezTo>
                  <a:pt x="12202" y="5860"/>
                  <a:pt x="12122" y="6261"/>
                  <a:pt x="12041" y="6663"/>
                </a:cubicBezTo>
                <a:cubicBezTo>
                  <a:pt x="12041" y="6823"/>
                  <a:pt x="11961" y="6903"/>
                  <a:pt x="11961" y="6984"/>
                </a:cubicBezTo>
                <a:lnTo>
                  <a:pt x="11961" y="7064"/>
                </a:lnTo>
                <a:lnTo>
                  <a:pt x="11961" y="7064"/>
                </a:lnTo>
                <a:lnTo>
                  <a:pt x="11961" y="7064"/>
                </a:lnTo>
                <a:lnTo>
                  <a:pt x="11961" y="7064"/>
                </a:lnTo>
                <a:cubicBezTo>
                  <a:pt x="11881" y="7305"/>
                  <a:pt x="12202" y="7465"/>
                  <a:pt x="12282" y="7225"/>
                </a:cubicBezTo>
                <a:cubicBezTo>
                  <a:pt x="12523" y="6663"/>
                  <a:pt x="12684" y="5940"/>
                  <a:pt x="12684" y="5298"/>
                </a:cubicBezTo>
                <a:cubicBezTo>
                  <a:pt x="12764" y="4014"/>
                  <a:pt x="12122" y="2729"/>
                  <a:pt x="11078" y="1686"/>
                </a:cubicBezTo>
                <a:close/>
              </a:path>
            </a:pathLst>
          </a:custGeom>
          <a:solidFill>
            <a:srgbClr val="40B4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任意多边形: 形状 6">
            <a:extLst>
              <a:ext uri="{FF2B5EF4-FFF2-40B4-BE49-F238E27FC236}">
                <a16:creationId xmlns:a16="http://schemas.microsoft.com/office/drawing/2014/main" id="{B0F2F00C-50E1-D6DE-DF45-0FF7BA132E50}"/>
              </a:ext>
            </a:extLst>
          </p:cNvPr>
          <p:cNvSpPr/>
          <p:nvPr/>
        </p:nvSpPr>
        <p:spPr>
          <a:xfrm>
            <a:off x="1258897" y="4228378"/>
            <a:ext cx="162000" cy="180000"/>
          </a:xfrm>
          <a:custGeom>
            <a:avLst/>
            <a:gdLst>
              <a:gd name="T0" fmla="*/ 9723 w 10371"/>
              <a:gd name="T1" fmla="*/ 0 h 7778"/>
              <a:gd name="T2" fmla="*/ 649 w 10371"/>
              <a:gd name="T3" fmla="*/ 0 h 7778"/>
              <a:gd name="T4" fmla="*/ 0 w 10371"/>
              <a:gd name="T5" fmla="*/ 648 h 7778"/>
              <a:gd name="T6" fmla="*/ 0 w 10371"/>
              <a:gd name="T7" fmla="*/ 7130 h 7778"/>
              <a:gd name="T8" fmla="*/ 649 w 10371"/>
              <a:gd name="T9" fmla="*/ 7778 h 7778"/>
              <a:gd name="T10" fmla="*/ 9723 w 10371"/>
              <a:gd name="T11" fmla="*/ 7778 h 7778"/>
              <a:gd name="T12" fmla="*/ 10371 w 10371"/>
              <a:gd name="T13" fmla="*/ 7130 h 7778"/>
              <a:gd name="T14" fmla="*/ 10371 w 10371"/>
              <a:gd name="T15" fmla="*/ 648 h 7778"/>
              <a:gd name="T16" fmla="*/ 9723 w 10371"/>
              <a:gd name="T17" fmla="*/ 0 h 7778"/>
              <a:gd name="T18" fmla="*/ 9723 w 10371"/>
              <a:gd name="T19" fmla="*/ 1945 h 7778"/>
              <a:gd name="T20" fmla="*/ 6728 w 10371"/>
              <a:gd name="T21" fmla="*/ 3660 h 7778"/>
              <a:gd name="T22" fmla="*/ 9723 w 10371"/>
              <a:gd name="T23" fmla="*/ 5375 h 7778"/>
              <a:gd name="T24" fmla="*/ 9723 w 10371"/>
              <a:gd name="T25" fmla="*/ 6023 h 7778"/>
              <a:gd name="T26" fmla="*/ 6161 w 10371"/>
              <a:gd name="T27" fmla="*/ 3983 h 7778"/>
              <a:gd name="T28" fmla="*/ 5195 w 10371"/>
              <a:gd name="T29" fmla="*/ 4537 h 7778"/>
              <a:gd name="T30" fmla="*/ 4224 w 10371"/>
              <a:gd name="T31" fmla="*/ 3983 h 7778"/>
              <a:gd name="T32" fmla="*/ 649 w 10371"/>
              <a:gd name="T33" fmla="*/ 6022 h 7778"/>
              <a:gd name="T34" fmla="*/ 649 w 10371"/>
              <a:gd name="T35" fmla="*/ 5375 h 7778"/>
              <a:gd name="T36" fmla="*/ 3656 w 10371"/>
              <a:gd name="T37" fmla="*/ 3660 h 7778"/>
              <a:gd name="T38" fmla="*/ 649 w 10371"/>
              <a:gd name="T39" fmla="*/ 1945 h 7778"/>
              <a:gd name="T40" fmla="*/ 649 w 10371"/>
              <a:gd name="T41" fmla="*/ 1296 h 7778"/>
              <a:gd name="T42" fmla="*/ 4224 w 10371"/>
              <a:gd name="T43" fmla="*/ 3335 h 7778"/>
              <a:gd name="T44" fmla="*/ 5185 w 10371"/>
              <a:gd name="T45" fmla="*/ 3821 h 7778"/>
              <a:gd name="T46" fmla="*/ 6161 w 10371"/>
              <a:gd name="T47" fmla="*/ 3335 h 7778"/>
              <a:gd name="T48" fmla="*/ 9723 w 10371"/>
              <a:gd name="T49" fmla="*/ 1296 h 7778"/>
              <a:gd name="T50" fmla="*/ 9723 w 10371"/>
              <a:gd name="T51" fmla="*/ 1945 h 7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71" h="7778">
                <a:moveTo>
                  <a:pt x="9723" y="0"/>
                </a:moveTo>
                <a:lnTo>
                  <a:pt x="649" y="0"/>
                </a:lnTo>
                <a:cubicBezTo>
                  <a:pt x="291" y="0"/>
                  <a:pt x="0" y="290"/>
                  <a:pt x="0" y="648"/>
                </a:cubicBezTo>
                <a:lnTo>
                  <a:pt x="0" y="7130"/>
                </a:lnTo>
                <a:cubicBezTo>
                  <a:pt x="0" y="7487"/>
                  <a:pt x="290" y="7778"/>
                  <a:pt x="649" y="7778"/>
                </a:cubicBezTo>
                <a:lnTo>
                  <a:pt x="9723" y="7778"/>
                </a:lnTo>
                <a:cubicBezTo>
                  <a:pt x="10080" y="7778"/>
                  <a:pt x="10371" y="7488"/>
                  <a:pt x="10371" y="7130"/>
                </a:cubicBezTo>
                <a:lnTo>
                  <a:pt x="10371" y="648"/>
                </a:lnTo>
                <a:cubicBezTo>
                  <a:pt x="10371" y="290"/>
                  <a:pt x="10080" y="0"/>
                  <a:pt x="9723" y="0"/>
                </a:cubicBezTo>
                <a:close/>
                <a:moveTo>
                  <a:pt x="9723" y="1945"/>
                </a:moveTo>
                <a:lnTo>
                  <a:pt x="6728" y="3660"/>
                </a:lnTo>
                <a:lnTo>
                  <a:pt x="9723" y="5375"/>
                </a:lnTo>
                <a:lnTo>
                  <a:pt x="9723" y="6023"/>
                </a:lnTo>
                <a:lnTo>
                  <a:pt x="6161" y="3983"/>
                </a:lnTo>
                <a:lnTo>
                  <a:pt x="5195" y="4537"/>
                </a:lnTo>
                <a:lnTo>
                  <a:pt x="4224" y="3983"/>
                </a:lnTo>
                <a:lnTo>
                  <a:pt x="649" y="6022"/>
                </a:lnTo>
                <a:lnTo>
                  <a:pt x="649" y="5375"/>
                </a:lnTo>
                <a:lnTo>
                  <a:pt x="3656" y="3660"/>
                </a:lnTo>
                <a:lnTo>
                  <a:pt x="649" y="1945"/>
                </a:lnTo>
                <a:lnTo>
                  <a:pt x="649" y="1296"/>
                </a:lnTo>
                <a:lnTo>
                  <a:pt x="4224" y="3335"/>
                </a:lnTo>
                <a:lnTo>
                  <a:pt x="5185" y="3821"/>
                </a:lnTo>
                <a:lnTo>
                  <a:pt x="6161" y="3335"/>
                </a:lnTo>
                <a:lnTo>
                  <a:pt x="9723" y="1296"/>
                </a:lnTo>
                <a:lnTo>
                  <a:pt x="9723" y="1945"/>
                </a:lnTo>
                <a:close/>
              </a:path>
            </a:pathLst>
          </a:custGeom>
          <a:solidFill>
            <a:srgbClr val="3EB2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任意多边形: 形状 7">
            <a:extLst>
              <a:ext uri="{FF2B5EF4-FFF2-40B4-BE49-F238E27FC236}">
                <a16:creationId xmlns:a16="http://schemas.microsoft.com/office/drawing/2014/main" id="{5410E257-20C7-7CCB-6E8E-24381985ADAD}"/>
              </a:ext>
            </a:extLst>
          </p:cNvPr>
          <p:cNvSpPr/>
          <p:nvPr/>
        </p:nvSpPr>
        <p:spPr>
          <a:xfrm>
            <a:off x="2662937" y="3970418"/>
            <a:ext cx="162000" cy="187200"/>
          </a:xfrm>
          <a:custGeom>
            <a:avLst/>
            <a:gdLst>
              <a:gd name="connsiteX0" fmla="*/ 514210 w 550128"/>
              <a:gd name="connsiteY0" fmla="*/ 323895 h 603687"/>
              <a:gd name="connsiteX1" fmla="*/ 550128 w 550128"/>
              <a:gd name="connsiteY1" fmla="*/ 323895 h 603687"/>
              <a:gd name="connsiteX2" fmla="*/ 550128 w 550128"/>
              <a:gd name="connsiteY2" fmla="*/ 431648 h 603687"/>
              <a:gd name="connsiteX3" fmla="*/ 514210 w 550128"/>
              <a:gd name="connsiteY3" fmla="*/ 431648 h 603687"/>
              <a:gd name="connsiteX4" fmla="*/ 514210 w 550128"/>
              <a:gd name="connsiteY4" fmla="*/ 184246 h 603687"/>
              <a:gd name="connsiteX5" fmla="*/ 550128 w 550128"/>
              <a:gd name="connsiteY5" fmla="*/ 184246 h 603687"/>
              <a:gd name="connsiteX6" fmla="*/ 550128 w 550128"/>
              <a:gd name="connsiteY6" fmla="*/ 291999 h 603687"/>
              <a:gd name="connsiteX7" fmla="*/ 514210 w 550128"/>
              <a:gd name="connsiteY7" fmla="*/ 291999 h 603687"/>
              <a:gd name="connsiteX8" fmla="*/ 514210 w 550128"/>
              <a:gd name="connsiteY8" fmla="*/ 44668 h 603687"/>
              <a:gd name="connsiteX9" fmla="*/ 550128 w 550128"/>
              <a:gd name="connsiteY9" fmla="*/ 44668 h 603687"/>
              <a:gd name="connsiteX10" fmla="*/ 550128 w 550128"/>
              <a:gd name="connsiteY10" fmla="*/ 152351 h 603687"/>
              <a:gd name="connsiteX11" fmla="*/ 514210 w 550128"/>
              <a:gd name="connsiteY11" fmla="*/ 152351 h 603687"/>
              <a:gd name="connsiteX12" fmla="*/ 118762 w 550128"/>
              <a:gd name="connsiteY12" fmla="*/ 0 h 603687"/>
              <a:gd name="connsiteX13" fmla="*/ 462588 w 550128"/>
              <a:gd name="connsiteY13" fmla="*/ 0 h 603687"/>
              <a:gd name="connsiteX14" fmla="*/ 499180 w 550128"/>
              <a:gd name="connsiteY14" fmla="*/ 36402 h 603687"/>
              <a:gd name="connsiteX15" fmla="*/ 499180 w 550128"/>
              <a:gd name="connsiteY15" fmla="*/ 567152 h 603687"/>
              <a:gd name="connsiteX16" fmla="*/ 462588 w 550128"/>
              <a:gd name="connsiteY16" fmla="*/ 603687 h 603687"/>
              <a:gd name="connsiteX17" fmla="*/ 118762 w 550128"/>
              <a:gd name="connsiteY17" fmla="*/ 603687 h 603687"/>
              <a:gd name="connsiteX18" fmla="*/ 0 w 550128"/>
              <a:gd name="connsiteY18" fmla="*/ 0 h 603687"/>
              <a:gd name="connsiteX19" fmla="*/ 73388 w 550128"/>
              <a:gd name="connsiteY19" fmla="*/ 0 h 603687"/>
              <a:gd name="connsiteX20" fmla="*/ 73388 w 550128"/>
              <a:gd name="connsiteY20" fmla="*/ 603687 h 603687"/>
              <a:gd name="connsiteX21" fmla="*/ 0 w 550128"/>
              <a:gd name="connsiteY21" fmla="*/ 603687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50128" h="603687">
                <a:moveTo>
                  <a:pt x="514210" y="323895"/>
                </a:moveTo>
                <a:lnTo>
                  <a:pt x="550128" y="323895"/>
                </a:lnTo>
                <a:lnTo>
                  <a:pt x="550128" y="431648"/>
                </a:lnTo>
                <a:lnTo>
                  <a:pt x="514210" y="431648"/>
                </a:lnTo>
                <a:close/>
                <a:moveTo>
                  <a:pt x="514210" y="184246"/>
                </a:moveTo>
                <a:lnTo>
                  <a:pt x="550128" y="184246"/>
                </a:lnTo>
                <a:lnTo>
                  <a:pt x="550128" y="291999"/>
                </a:lnTo>
                <a:lnTo>
                  <a:pt x="514210" y="291999"/>
                </a:lnTo>
                <a:close/>
                <a:moveTo>
                  <a:pt x="514210" y="44668"/>
                </a:moveTo>
                <a:lnTo>
                  <a:pt x="550128" y="44668"/>
                </a:lnTo>
                <a:lnTo>
                  <a:pt x="550128" y="152351"/>
                </a:lnTo>
                <a:lnTo>
                  <a:pt x="514210" y="152351"/>
                </a:lnTo>
                <a:close/>
                <a:moveTo>
                  <a:pt x="118762" y="0"/>
                </a:moveTo>
                <a:lnTo>
                  <a:pt x="462588" y="0"/>
                </a:lnTo>
                <a:cubicBezTo>
                  <a:pt x="482814" y="0"/>
                  <a:pt x="499047" y="16341"/>
                  <a:pt x="499180" y="36402"/>
                </a:cubicBezTo>
                <a:lnTo>
                  <a:pt x="499180" y="567152"/>
                </a:lnTo>
                <a:cubicBezTo>
                  <a:pt x="499180" y="587346"/>
                  <a:pt x="482814" y="603687"/>
                  <a:pt x="462588" y="603687"/>
                </a:cubicBezTo>
                <a:lnTo>
                  <a:pt x="118762" y="603687"/>
                </a:lnTo>
                <a:close/>
                <a:moveTo>
                  <a:pt x="0" y="0"/>
                </a:moveTo>
                <a:lnTo>
                  <a:pt x="73388" y="0"/>
                </a:lnTo>
                <a:lnTo>
                  <a:pt x="73388" y="603687"/>
                </a:lnTo>
                <a:lnTo>
                  <a:pt x="0" y="603687"/>
                </a:lnTo>
                <a:close/>
              </a:path>
            </a:pathLst>
          </a:custGeom>
          <a:solidFill>
            <a:srgbClr val="3CB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任意多边形: 形状 8">
            <a:extLst>
              <a:ext uri="{FF2B5EF4-FFF2-40B4-BE49-F238E27FC236}">
                <a16:creationId xmlns:a16="http://schemas.microsoft.com/office/drawing/2014/main" id="{36E3FB67-1B54-A560-8C8E-8490CB995875}"/>
              </a:ext>
            </a:extLst>
          </p:cNvPr>
          <p:cNvSpPr/>
          <p:nvPr/>
        </p:nvSpPr>
        <p:spPr>
          <a:xfrm>
            <a:off x="1253222" y="4476350"/>
            <a:ext cx="162000" cy="180000"/>
          </a:xfrm>
          <a:custGeom>
            <a:avLst/>
            <a:gdLst>
              <a:gd name="T0" fmla="*/ 121763 h 600884"/>
              <a:gd name="T1" fmla="*/ 121763 h 600884"/>
              <a:gd name="T2" fmla="*/ 121763 h 600884"/>
              <a:gd name="T3" fmla="*/ 121763 h 600884"/>
              <a:gd name="T4" fmla="*/ 121763 h 600884"/>
              <a:gd name="T5" fmla="*/ 121763 h 600884"/>
              <a:gd name="T6" fmla="*/ 121763 h 600884"/>
              <a:gd name="T7" fmla="*/ 121763 h 600884"/>
              <a:gd name="T8" fmla="*/ 121763 h 600884"/>
              <a:gd name="T9" fmla="*/ 121763 h 600884"/>
              <a:gd name="T10" fmla="*/ 121763 h 600884"/>
              <a:gd name="T11" fmla="*/ 121763 h 600884"/>
              <a:gd name="T12" fmla="*/ 121763 h 600884"/>
              <a:gd name="T13" fmla="*/ 121763 h 600884"/>
              <a:gd name="T14" fmla="*/ 121763 h 600884"/>
              <a:gd name="T15" fmla="*/ 121763 h 600884"/>
              <a:gd name="T16" fmla="*/ 121763 h 600884"/>
              <a:gd name="T17" fmla="*/ 121763 h 600884"/>
              <a:gd name="T18" fmla="*/ 121763 h 600884"/>
              <a:gd name="T19" fmla="*/ 121763 h 600884"/>
              <a:gd name="T20" fmla="*/ 121763 h 600884"/>
              <a:gd name="T21" fmla="*/ 121763 h 600884"/>
              <a:gd name="T22" fmla="*/ 121763 h 600884"/>
              <a:gd name="T23" fmla="*/ 121763 h 600884"/>
              <a:gd name="T24" fmla="*/ 121763 h 600884"/>
              <a:gd name="T25" fmla="*/ 121763 h 600884"/>
              <a:gd name="T26" fmla="*/ 121763 h 600884"/>
              <a:gd name="T27" fmla="*/ 121763 h 600884"/>
              <a:gd name="T28" fmla="*/ 121763 h 600884"/>
              <a:gd name="T29" fmla="*/ 121763 h 600884"/>
              <a:gd name="T30" fmla="*/ 121763 h 600884"/>
              <a:gd name="T31" fmla="*/ 121763 h 600884"/>
              <a:gd name="T32" fmla="*/ 121763 h 600884"/>
              <a:gd name="T33" fmla="*/ 121763 h 600884"/>
              <a:gd name="T34" fmla="*/ 121763 h 600884"/>
              <a:gd name="T35" fmla="*/ 121763 h 600884"/>
              <a:gd name="T36" fmla="*/ 121763 h 600884"/>
              <a:gd name="T37" fmla="*/ 121763 h 600884"/>
              <a:gd name="T38" fmla="*/ 121763 h 600884"/>
              <a:gd name="T39" fmla="*/ 121763 h 600884"/>
              <a:gd name="T40" fmla="*/ 121763 h 600884"/>
              <a:gd name="T41" fmla="*/ 121763 h 600884"/>
              <a:gd name="T42" fmla="*/ 121763 h 600884"/>
              <a:gd name="T43" fmla="*/ 121763 h 600884"/>
              <a:gd name="T44" fmla="*/ 121763 h 600884"/>
              <a:gd name="T45" fmla="*/ 121763 h 600884"/>
              <a:gd name="T46" fmla="*/ 121763 h 600884"/>
              <a:gd name="T47" fmla="*/ 121763 h 600884"/>
              <a:gd name="T48" fmla="*/ 121763 h 600884"/>
              <a:gd name="T49" fmla="*/ 121763 h 600884"/>
              <a:gd name="T50" fmla="*/ 121763 h 600884"/>
              <a:gd name="T51" fmla="*/ 121763 h 600884"/>
              <a:gd name="T52" fmla="*/ 121763 h 600884"/>
              <a:gd name="T53" fmla="*/ 121763 h 600884"/>
              <a:gd name="T54" fmla="*/ 121763 h 600884"/>
              <a:gd name="T55" fmla="*/ 121763 h 600884"/>
              <a:gd name="T56" fmla="*/ 121763 h 600884"/>
              <a:gd name="T57" fmla="*/ 121763 h 600884"/>
              <a:gd name="T58" fmla="*/ 121763 h 600884"/>
              <a:gd name="T59" fmla="*/ 121763 h 600884"/>
              <a:gd name="T60" fmla="*/ 121763 h 600884"/>
              <a:gd name="T61" fmla="*/ 121763 h 600884"/>
              <a:gd name="T62" fmla="*/ 121763 h 600884"/>
              <a:gd name="T63" fmla="*/ 121763 h 600884"/>
              <a:gd name="T64" fmla="*/ 121763 h 600884"/>
              <a:gd name="T65" fmla="*/ 121763 h 600884"/>
              <a:gd name="T66" fmla="*/ 121763 h 600884"/>
              <a:gd name="T67" fmla="*/ 121763 h 600884"/>
              <a:gd name="T68" fmla="*/ 121763 h 600884"/>
              <a:gd name="T69" fmla="*/ 121763 h 600884"/>
              <a:gd name="T70" fmla="*/ 121763 h 600884"/>
              <a:gd name="T71" fmla="*/ 121763 h 600884"/>
              <a:gd name="T72" fmla="*/ 121763 h 600884"/>
              <a:gd name="T73" fmla="*/ 121763 h 600884"/>
              <a:gd name="T74" fmla="*/ 121763 h 600884"/>
              <a:gd name="T75" fmla="*/ 121763 h 600884"/>
              <a:gd name="T76" fmla="*/ 121763 h 600884"/>
              <a:gd name="T77" fmla="*/ 121763 h 600884"/>
              <a:gd name="T78" fmla="*/ 121763 h 600884"/>
              <a:gd name="T79" fmla="*/ 121763 h 600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00" h="5200">
                <a:moveTo>
                  <a:pt x="2600" y="0"/>
                </a:moveTo>
                <a:cubicBezTo>
                  <a:pt x="1164" y="0"/>
                  <a:pt x="0" y="1164"/>
                  <a:pt x="0" y="2600"/>
                </a:cubicBezTo>
                <a:cubicBezTo>
                  <a:pt x="0" y="4036"/>
                  <a:pt x="1164" y="5200"/>
                  <a:pt x="2600" y="5200"/>
                </a:cubicBezTo>
                <a:cubicBezTo>
                  <a:pt x="4036" y="5200"/>
                  <a:pt x="5200" y="4036"/>
                  <a:pt x="5200" y="2600"/>
                </a:cubicBezTo>
                <a:cubicBezTo>
                  <a:pt x="5200" y="1164"/>
                  <a:pt x="4036" y="0"/>
                  <a:pt x="2600" y="0"/>
                </a:cubicBezTo>
                <a:close/>
                <a:moveTo>
                  <a:pt x="1594" y="609"/>
                </a:moveTo>
                <a:cubicBezTo>
                  <a:pt x="1547" y="674"/>
                  <a:pt x="1502" y="743"/>
                  <a:pt x="1460" y="817"/>
                </a:cubicBezTo>
                <a:cubicBezTo>
                  <a:pt x="1396" y="930"/>
                  <a:pt x="1338" y="1052"/>
                  <a:pt x="1288" y="1181"/>
                </a:cubicBezTo>
                <a:cubicBezTo>
                  <a:pt x="1180" y="1152"/>
                  <a:pt x="1073" y="1119"/>
                  <a:pt x="967" y="1082"/>
                </a:cubicBezTo>
                <a:cubicBezTo>
                  <a:pt x="1145" y="890"/>
                  <a:pt x="1358" y="729"/>
                  <a:pt x="1594" y="609"/>
                </a:cubicBezTo>
                <a:close/>
                <a:moveTo>
                  <a:pt x="697" y="1436"/>
                </a:moveTo>
                <a:cubicBezTo>
                  <a:pt x="850" y="1493"/>
                  <a:pt x="1004" y="1543"/>
                  <a:pt x="1159" y="1586"/>
                </a:cubicBezTo>
                <a:cubicBezTo>
                  <a:pt x="1095" y="1839"/>
                  <a:pt x="1055" y="2109"/>
                  <a:pt x="1042" y="2388"/>
                </a:cubicBezTo>
                <a:lnTo>
                  <a:pt x="379" y="2388"/>
                </a:lnTo>
                <a:cubicBezTo>
                  <a:pt x="412" y="2041"/>
                  <a:pt x="524" y="1718"/>
                  <a:pt x="697" y="1436"/>
                </a:cubicBezTo>
                <a:close/>
                <a:moveTo>
                  <a:pt x="697" y="3764"/>
                </a:moveTo>
                <a:cubicBezTo>
                  <a:pt x="524" y="3482"/>
                  <a:pt x="412" y="3159"/>
                  <a:pt x="379" y="2812"/>
                </a:cubicBezTo>
                <a:lnTo>
                  <a:pt x="1042" y="2812"/>
                </a:lnTo>
                <a:cubicBezTo>
                  <a:pt x="1055" y="3091"/>
                  <a:pt x="1095" y="3361"/>
                  <a:pt x="1159" y="3614"/>
                </a:cubicBezTo>
                <a:cubicBezTo>
                  <a:pt x="1004" y="3657"/>
                  <a:pt x="850" y="3707"/>
                  <a:pt x="697" y="3764"/>
                </a:cubicBezTo>
                <a:close/>
                <a:moveTo>
                  <a:pt x="967" y="4118"/>
                </a:moveTo>
                <a:cubicBezTo>
                  <a:pt x="1073" y="4081"/>
                  <a:pt x="1180" y="4048"/>
                  <a:pt x="1288" y="4019"/>
                </a:cubicBezTo>
                <a:cubicBezTo>
                  <a:pt x="1338" y="4148"/>
                  <a:pt x="1396" y="4270"/>
                  <a:pt x="1460" y="4383"/>
                </a:cubicBezTo>
                <a:cubicBezTo>
                  <a:pt x="1502" y="4457"/>
                  <a:pt x="1547" y="4526"/>
                  <a:pt x="1594" y="4591"/>
                </a:cubicBezTo>
                <a:cubicBezTo>
                  <a:pt x="1358" y="4471"/>
                  <a:pt x="1145" y="4310"/>
                  <a:pt x="967" y="4118"/>
                </a:cubicBezTo>
                <a:close/>
                <a:moveTo>
                  <a:pt x="2388" y="4721"/>
                </a:moveTo>
                <a:cubicBezTo>
                  <a:pt x="2116" y="4619"/>
                  <a:pt x="1875" y="4326"/>
                  <a:pt x="1707" y="3922"/>
                </a:cubicBezTo>
                <a:cubicBezTo>
                  <a:pt x="1933" y="3881"/>
                  <a:pt x="2160" y="3855"/>
                  <a:pt x="2388" y="3845"/>
                </a:cubicBezTo>
                <a:lnTo>
                  <a:pt x="2388" y="4721"/>
                </a:lnTo>
                <a:close/>
                <a:moveTo>
                  <a:pt x="2388" y="3419"/>
                </a:moveTo>
                <a:cubicBezTo>
                  <a:pt x="2115" y="3430"/>
                  <a:pt x="1843" y="3462"/>
                  <a:pt x="1573" y="3515"/>
                </a:cubicBezTo>
                <a:cubicBezTo>
                  <a:pt x="1517" y="3297"/>
                  <a:pt x="1481" y="3060"/>
                  <a:pt x="1467" y="2812"/>
                </a:cubicBezTo>
                <a:lnTo>
                  <a:pt x="2388" y="2812"/>
                </a:lnTo>
                <a:lnTo>
                  <a:pt x="2388" y="3419"/>
                </a:lnTo>
                <a:close/>
                <a:moveTo>
                  <a:pt x="2388" y="2388"/>
                </a:moveTo>
                <a:lnTo>
                  <a:pt x="1467" y="2388"/>
                </a:lnTo>
                <a:cubicBezTo>
                  <a:pt x="1481" y="2140"/>
                  <a:pt x="1517" y="1903"/>
                  <a:pt x="1573" y="1685"/>
                </a:cubicBezTo>
                <a:cubicBezTo>
                  <a:pt x="1843" y="1738"/>
                  <a:pt x="2115" y="1770"/>
                  <a:pt x="2388" y="1781"/>
                </a:cubicBezTo>
                <a:lnTo>
                  <a:pt x="2388" y="2388"/>
                </a:lnTo>
                <a:close/>
                <a:moveTo>
                  <a:pt x="2388" y="1355"/>
                </a:moveTo>
                <a:cubicBezTo>
                  <a:pt x="2160" y="1345"/>
                  <a:pt x="1933" y="1319"/>
                  <a:pt x="1707" y="1278"/>
                </a:cubicBezTo>
                <a:cubicBezTo>
                  <a:pt x="1875" y="874"/>
                  <a:pt x="2116" y="581"/>
                  <a:pt x="2388" y="479"/>
                </a:cubicBezTo>
                <a:lnTo>
                  <a:pt x="2388" y="1355"/>
                </a:lnTo>
                <a:close/>
                <a:moveTo>
                  <a:pt x="4503" y="1436"/>
                </a:moveTo>
                <a:cubicBezTo>
                  <a:pt x="4676" y="1718"/>
                  <a:pt x="4788" y="2041"/>
                  <a:pt x="4821" y="2388"/>
                </a:cubicBezTo>
                <a:lnTo>
                  <a:pt x="4158" y="2388"/>
                </a:lnTo>
                <a:cubicBezTo>
                  <a:pt x="4145" y="2109"/>
                  <a:pt x="4105" y="1839"/>
                  <a:pt x="4041" y="1587"/>
                </a:cubicBezTo>
                <a:cubicBezTo>
                  <a:pt x="4196" y="1543"/>
                  <a:pt x="4350" y="1493"/>
                  <a:pt x="4503" y="1436"/>
                </a:cubicBezTo>
                <a:close/>
                <a:moveTo>
                  <a:pt x="4233" y="1082"/>
                </a:moveTo>
                <a:cubicBezTo>
                  <a:pt x="4127" y="1119"/>
                  <a:pt x="4020" y="1152"/>
                  <a:pt x="3912" y="1181"/>
                </a:cubicBezTo>
                <a:cubicBezTo>
                  <a:pt x="3862" y="1052"/>
                  <a:pt x="3804" y="930"/>
                  <a:pt x="3740" y="817"/>
                </a:cubicBezTo>
                <a:cubicBezTo>
                  <a:pt x="3698" y="743"/>
                  <a:pt x="3653" y="674"/>
                  <a:pt x="3606" y="609"/>
                </a:cubicBezTo>
                <a:cubicBezTo>
                  <a:pt x="3843" y="729"/>
                  <a:pt x="4055" y="890"/>
                  <a:pt x="4233" y="1082"/>
                </a:cubicBezTo>
                <a:close/>
                <a:moveTo>
                  <a:pt x="2812" y="479"/>
                </a:moveTo>
                <a:cubicBezTo>
                  <a:pt x="3084" y="581"/>
                  <a:pt x="3325" y="874"/>
                  <a:pt x="3493" y="1278"/>
                </a:cubicBezTo>
                <a:cubicBezTo>
                  <a:pt x="3267" y="1319"/>
                  <a:pt x="3040" y="1345"/>
                  <a:pt x="2812" y="1355"/>
                </a:cubicBezTo>
                <a:lnTo>
                  <a:pt x="2812" y="479"/>
                </a:lnTo>
                <a:close/>
                <a:moveTo>
                  <a:pt x="2812" y="1781"/>
                </a:moveTo>
                <a:cubicBezTo>
                  <a:pt x="3085" y="1770"/>
                  <a:pt x="3357" y="1738"/>
                  <a:pt x="3627" y="1685"/>
                </a:cubicBezTo>
                <a:cubicBezTo>
                  <a:pt x="3683" y="1903"/>
                  <a:pt x="3719" y="2140"/>
                  <a:pt x="3733" y="2388"/>
                </a:cubicBezTo>
                <a:lnTo>
                  <a:pt x="2812" y="2388"/>
                </a:lnTo>
                <a:lnTo>
                  <a:pt x="2812" y="1781"/>
                </a:lnTo>
                <a:close/>
                <a:moveTo>
                  <a:pt x="2812" y="2812"/>
                </a:moveTo>
                <a:lnTo>
                  <a:pt x="3733" y="2812"/>
                </a:lnTo>
                <a:cubicBezTo>
                  <a:pt x="3719" y="3060"/>
                  <a:pt x="3683" y="3297"/>
                  <a:pt x="3627" y="3515"/>
                </a:cubicBezTo>
                <a:cubicBezTo>
                  <a:pt x="3357" y="3462"/>
                  <a:pt x="3085" y="3430"/>
                  <a:pt x="2812" y="3419"/>
                </a:cubicBezTo>
                <a:lnTo>
                  <a:pt x="2812" y="2812"/>
                </a:lnTo>
                <a:close/>
                <a:moveTo>
                  <a:pt x="2812" y="4721"/>
                </a:moveTo>
                <a:lnTo>
                  <a:pt x="2812" y="3845"/>
                </a:lnTo>
                <a:cubicBezTo>
                  <a:pt x="3040" y="3855"/>
                  <a:pt x="3267" y="3881"/>
                  <a:pt x="3493" y="3922"/>
                </a:cubicBezTo>
                <a:cubicBezTo>
                  <a:pt x="3325" y="4326"/>
                  <a:pt x="3084" y="4619"/>
                  <a:pt x="2812" y="4721"/>
                </a:cubicBezTo>
                <a:close/>
                <a:moveTo>
                  <a:pt x="3606" y="4591"/>
                </a:moveTo>
                <a:cubicBezTo>
                  <a:pt x="3653" y="4526"/>
                  <a:pt x="3698" y="4457"/>
                  <a:pt x="3740" y="4383"/>
                </a:cubicBezTo>
                <a:cubicBezTo>
                  <a:pt x="3804" y="4270"/>
                  <a:pt x="3862" y="4148"/>
                  <a:pt x="3912" y="4019"/>
                </a:cubicBezTo>
                <a:cubicBezTo>
                  <a:pt x="4020" y="4048"/>
                  <a:pt x="4127" y="4081"/>
                  <a:pt x="4233" y="4118"/>
                </a:cubicBezTo>
                <a:cubicBezTo>
                  <a:pt x="4055" y="4310"/>
                  <a:pt x="3843" y="4471"/>
                  <a:pt x="3606" y="4591"/>
                </a:cubicBezTo>
                <a:close/>
                <a:moveTo>
                  <a:pt x="4503" y="3764"/>
                </a:moveTo>
                <a:cubicBezTo>
                  <a:pt x="4350" y="3707"/>
                  <a:pt x="4196" y="3657"/>
                  <a:pt x="4041" y="3613"/>
                </a:cubicBezTo>
                <a:cubicBezTo>
                  <a:pt x="4105" y="3361"/>
                  <a:pt x="4145" y="3091"/>
                  <a:pt x="4158" y="2812"/>
                </a:cubicBezTo>
                <a:lnTo>
                  <a:pt x="4821" y="2812"/>
                </a:lnTo>
                <a:cubicBezTo>
                  <a:pt x="4788" y="3159"/>
                  <a:pt x="4676" y="3482"/>
                  <a:pt x="4503" y="3764"/>
                </a:cubicBezTo>
                <a:close/>
              </a:path>
            </a:pathLst>
          </a:custGeom>
          <a:solidFill>
            <a:srgbClr val="43B6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任意多边形: 形状 9">
            <a:extLst>
              <a:ext uri="{FF2B5EF4-FFF2-40B4-BE49-F238E27FC236}">
                <a16:creationId xmlns:a16="http://schemas.microsoft.com/office/drawing/2014/main" id="{29611B6B-C371-CEFE-C371-D003CB56E9E8}"/>
              </a:ext>
            </a:extLst>
          </p:cNvPr>
          <p:cNvSpPr/>
          <p:nvPr/>
        </p:nvSpPr>
        <p:spPr>
          <a:xfrm>
            <a:off x="5366181" y="3709142"/>
            <a:ext cx="162000" cy="180000"/>
          </a:xfrm>
          <a:custGeom>
            <a:avLst/>
            <a:gdLst>
              <a:gd name="T0" fmla="*/ 8509 w 12764"/>
              <a:gd name="T1" fmla="*/ 8268 h 12924"/>
              <a:gd name="T2" fmla="*/ 7225 w 12764"/>
              <a:gd name="T3" fmla="*/ 9954 h 12924"/>
              <a:gd name="T4" fmla="*/ 3372 w 12764"/>
              <a:gd name="T5" fmla="*/ 5780 h 12924"/>
              <a:gd name="T6" fmla="*/ 4817 w 12764"/>
              <a:gd name="T7" fmla="*/ 4576 h 12924"/>
              <a:gd name="T8" fmla="*/ 1606 w 12764"/>
              <a:gd name="T9" fmla="*/ 1365 h 12924"/>
              <a:gd name="T10" fmla="*/ 402 w 12764"/>
              <a:gd name="T11" fmla="*/ 3371 h 12924"/>
              <a:gd name="T12" fmla="*/ 402 w 12764"/>
              <a:gd name="T13" fmla="*/ 3371 h 12924"/>
              <a:gd name="T14" fmla="*/ 3773 w 12764"/>
              <a:gd name="T15" fmla="*/ 9392 h 12924"/>
              <a:gd name="T16" fmla="*/ 9633 w 12764"/>
              <a:gd name="T17" fmla="*/ 12763 h 12924"/>
              <a:gd name="T18" fmla="*/ 10115 w 12764"/>
              <a:gd name="T19" fmla="*/ 12683 h 12924"/>
              <a:gd name="T20" fmla="*/ 10115 w 12764"/>
              <a:gd name="T21" fmla="*/ 12683 h 12924"/>
              <a:gd name="T22" fmla="*/ 10115 w 12764"/>
              <a:gd name="T23" fmla="*/ 12683 h 12924"/>
              <a:gd name="T24" fmla="*/ 11640 w 12764"/>
              <a:gd name="T25" fmla="*/ 11479 h 12924"/>
              <a:gd name="T26" fmla="*/ 8509 w 12764"/>
              <a:gd name="T27" fmla="*/ 8268 h 12924"/>
              <a:gd name="T28" fmla="*/ 9954 w 12764"/>
              <a:gd name="T29" fmla="*/ 5218 h 12924"/>
              <a:gd name="T30" fmla="*/ 9954 w 12764"/>
              <a:gd name="T31" fmla="*/ 5218 h 12924"/>
              <a:gd name="T32" fmla="*/ 9954 w 12764"/>
              <a:gd name="T33" fmla="*/ 5218 h 12924"/>
              <a:gd name="T34" fmla="*/ 9954 w 12764"/>
              <a:gd name="T35" fmla="*/ 5218 h 12924"/>
              <a:gd name="T36" fmla="*/ 9954 w 12764"/>
              <a:gd name="T37" fmla="*/ 5218 h 12924"/>
              <a:gd name="T38" fmla="*/ 10275 w 12764"/>
              <a:gd name="T39" fmla="*/ 5378 h 12924"/>
              <a:gd name="T40" fmla="*/ 9794 w 12764"/>
              <a:gd name="T41" fmla="*/ 3131 h 12924"/>
              <a:gd name="T42" fmla="*/ 9794 w 12764"/>
              <a:gd name="T43" fmla="*/ 3131 h 12924"/>
              <a:gd name="T44" fmla="*/ 9794 w 12764"/>
              <a:gd name="T45" fmla="*/ 3131 h 12924"/>
              <a:gd name="T46" fmla="*/ 9794 w 12764"/>
              <a:gd name="T47" fmla="*/ 3131 h 12924"/>
              <a:gd name="T48" fmla="*/ 9794 w 12764"/>
              <a:gd name="T49" fmla="*/ 3131 h 12924"/>
              <a:gd name="T50" fmla="*/ 7546 w 12764"/>
              <a:gd name="T51" fmla="*/ 2649 h 12924"/>
              <a:gd name="T52" fmla="*/ 7707 w 12764"/>
              <a:gd name="T53" fmla="*/ 2970 h 12924"/>
              <a:gd name="T54" fmla="*/ 7707 w 12764"/>
              <a:gd name="T55" fmla="*/ 2970 h 12924"/>
              <a:gd name="T56" fmla="*/ 7707 w 12764"/>
              <a:gd name="T57" fmla="*/ 2970 h 12924"/>
              <a:gd name="T58" fmla="*/ 7707 w 12764"/>
              <a:gd name="T59" fmla="*/ 2970 h 12924"/>
              <a:gd name="T60" fmla="*/ 7707 w 12764"/>
              <a:gd name="T61" fmla="*/ 2970 h 12924"/>
              <a:gd name="T62" fmla="*/ 7867 w 12764"/>
              <a:gd name="T63" fmla="*/ 2890 h 12924"/>
              <a:gd name="T64" fmla="*/ 8269 w 12764"/>
              <a:gd name="T65" fmla="*/ 2810 h 12924"/>
              <a:gd name="T66" fmla="*/ 9553 w 12764"/>
              <a:gd name="T67" fmla="*/ 3371 h 12924"/>
              <a:gd name="T68" fmla="*/ 10115 w 12764"/>
              <a:gd name="T69" fmla="*/ 4656 h 12924"/>
              <a:gd name="T70" fmla="*/ 10035 w 12764"/>
              <a:gd name="T71" fmla="*/ 5057 h 12924"/>
              <a:gd name="T72" fmla="*/ 9954 w 12764"/>
              <a:gd name="T73" fmla="*/ 5218 h 12924"/>
              <a:gd name="T74" fmla="*/ 11078 w 12764"/>
              <a:gd name="T75" fmla="*/ 1686 h 12924"/>
              <a:gd name="T76" fmla="*/ 11078 w 12764"/>
              <a:gd name="T77" fmla="*/ 1686 h 12924"/>
              <a:gd name="T78" fmla="*/ 11078 w 12764"/>
              <a:gd name="T79" fmla="*/ 1686 h 12924"/>
              <a:gd name="T80" fmla="*/ 11078 w 12764"/>
              <a:gd name="T81" fmla="*/ 1686 h 12924"/>
              <a:gd name="T82" fmla="*/ 11078 w 12764"/>
              <a:gd name="T83" fmla="*/ 1686 h 12924"/>
              <a:gd name="T84" fmla="*/ 7225 w 12764"/>
              <a:gd name="T85" fmla="*/ 0 h 12924"/>
              <a:gd name="T86" fmla="*/ 5379 w 12764"/>
              <a:gd name="T87" fmla="*/ 401 h 12924"/>
              <a:gd name="T88" fmla="*/ 5539 w 12764"/>
              <a:gd name="T89" fmla="*/ 722 h 12924"/>
              <a:gd name="T90" fmla="*/ 5539 w 12764"/>
              <a:gd name="T91" fmla="*/ 722 h 12924"/>
              <a:gd name="T92" fmla="*/ 5539 w 12764"/>
              <a:gd name="T93" fmla="*/ 722 h 12924"/>
              <a:gd name="T94" fmla="*/ 5620 w 12764"/>
              <a:gd name="T95" fmla="*/ 722 h 12924"/>
              <a:gd name="T96" fmla="*/ 5941 w 12764"/>
              <a:gd name="T97" fmla="*/ 562 h 12924"/>
              <a:gd name="T98" fmla="*/ 7145 w 12764"/>
              <a:gd name="T99" fmla="*/ 401 h 12924"/>
              <a:gd name="T100" fmla="*/ 10677 w 12764"/>
              <a:gd name="T101" fmla="*/ 1926 h 12924"/>
              <a:gd name="T102" fmla="*/ 12202 w 12764"/>
              <a:gd name="T103" fmla="*/ 5459 h 12924"/>
              <a:gd name="T104" fmla="*/ 12041 w 12764"/>
              <a:gd name="T105" fmla="*/ 6663 h 12924"/>
              <a:gd name="T106" fmla="*/ 11961 w 12764"/>
              <a:gd name="T107" fmla="*/ 6984 h 12924"/>
              <a:gd name="T108" fmla="*/ 11961 w 12764"/>
              <a:gd name="T109" fmla="*/ 7064 h 12924"/>
              <a:gd name="T110" fmla="*/ 11961 w 12764"/>
              <a:gd name="T111" fmla="*/ 7064 h 12924"/>
              <a:gd name="T112" fmla="*/ 11961 w 12764"/>
              <a:gd name="T113" fmla="*/ 7064 h 12924"/>
              <a:gd name="T114" fmla="*/ 11961 w 12764"/>
              <a:gd name="T115" fmla="*/ 7064 h 12924"/>
              <a:gd name="T116" fmla="*/ 12282 w 12764"/>
              <a:gd name="T117" fmla="*/ 7225 h 12924"/>
              <a:gd name="T118" fmla="*/ 12684 w 12764"/>
              <a:gd name="T119" fmla="*/ 5298 h 12924"/>
              <a:gd name="T120" fmla="*/ 11078 w 12764"/>
              <a:gd name="T121" fmla="*/ 1686 h 12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64" h="12924">
                <a:moveTo>
                  <a:pt x="8509" y="8268"/>
                </a:moveTo>
                <a:cubicBezTo>
                  <a:pt x="8349" y="8429"/>
                  <a:pt x="7466" y="9071"/>
                  <a:pt x="7225" y="9954"/>
                </a:cubicBezTo>
                <a:cubicBezTo>
                  <a:pt x="6262" y="9392"/>
                  <a:pt x="4335" y="8027"/>
                  <a:pt x="3372" y="5780"/>
                </a:cubicBezTo>
                <a:cubicBezTo>
                  <a:pt x="4175" y="5459"/>
                  <a:pt x="4737" y="4736"/>
                  <a:pt x="4817" y="4576"/>
                </a:cubicBezTo>
                <a:cubicBezTo>
                  <a:pt x="4817" y="4576"/>
                  <a:pt x="3613" y="2488"/>
                  <a:pt x="1606" y="1365"/>
                </a:cubicBezTo>
                <a:cubicBezTo>
                  <a:pt x="1606" y="1365"/>
                  <a:pt x="482" y="2167"/>
                  <a:pt x="402" y="3371"/>
                </a:cubicBezTo>
                <a:lnTo>
                  <a:pt x="402" y="3371"/>
                </a:lnTo>
                <a:cubicBezTo>
                  <a:pt x="402" y="3371"/>
                  <a:pt x="0" y="5459"/>
                  <a:pt x="3773" y="9392"/>
                </a:cubicBezTo>
                <a:cubicBezTo>
                  <a:pt x="6984" y="12683"/>
                  <a:pt x="8590" y="12924"/>
                  <a:pt x="9633" y="12763"/>
                </a:cubicBezTo>
                <a:cubicBezTo>
                  <a:pt x="9794" y="12763"/>
                  <a:pt x="9954" y="12683"/>
                  <a:pt x="10115" y="12683"/>
                </a:cubicBezTo>
                <a:lnTo>
                  <a:pt x="10115" y="12683"/>
                </a:lnTo>
                <a:lnTo>
                  <a:pt x="10115" y="12683"/>
                </a:lnTo>
                <a:cubicBezTo>
                  <a:pt x="11078" y="12362"/>
                  <a:pt x="11640" y="11479"/>
                  <a:pt x="11640" y="11479"/>
                </a:cubicBezTo>
                <a:cubicBezTo>
                  <a:pt x="10677" y="9553"/>
                  <a:pt x="8509" y="8268"/>
                  <a:pt x="8509" y="8268"/>
                </a:cubicBezTo>
                <a:close/>
                <a:moveTo>
                  <a:pt x="9954" y="5218"/>
                </a:moveTo>
                <a:lnTo>
                  <a:pt x="9954" y="5218"/>
                </a:lnTo>
                <a:cubicBezTo>
                  <a:pt x="9874" y="5218"/>
                  <a:pt x="9954" y="5218"/>
                  <a:pt x="9954" y="5218"/>
                </a:cubicBezTo>
                <a:cubicBezTo>
                  <a:pt x="9874" y="5218"/>
                  <a:pt x="9874" y="5218"/>
                  <a:pt x="9954" y="5218"/>
                </a:cubicBezTo>
                <a:cubicBezTo>
                  <a:pt x="9874" y="5218"/>
                  <a:pt x="9874" y="5218"/>
                  <a:pt x="9954" y="5218"/>
                </a:cubicBezTo>
                <a:cubicBezTo>
                  <a:pt x="9794" y="5459"/>
                  <a:pt x="10115" y="5619"/>
                  <a:pt x="10275" y="5378"/>
                </a:cubicBezTo>
                <a:cubicBezTo>
                  <a:pt x="10596" y="4576"/>
                  <a:pt x="10356" y="3693"/>
                  <a:pt x="9794" y="3131"/>
                </a:cubicBezTo>
                <a:lnTo>
                  <a:pt x="9794" y="3131"/>
                </a:lnTo>
                <a:lnTo>
                  <a:pt x="9794" y="3131"/>
                </a:lnTo>
                <a:lnTo>
                  <a:pt x="9794" y="3131"/>
                </a:lnTo>
                <a:lnTo>
                  <a:pt x="9794" y="3131"/>
                </a:lnTo>
                <a:cubicBezTo>
                  <a:pt x="9232" y="2569"/>
                  <a:pt x="8269" y="2248"/>
                  <a:pt x="7546" y="2649"/>
                </a:cubicBezTo>
                <a:cubicBezTo>
                  <a:pt x="7305" y="2729"/>
                  <a:pt x="7546" y="3050"/>
                  <a:pt x="7707" y="2970"/>
                </a:cubicBezTo>
                <a:lnTo>
                  <a:pt x="7707" y="2970"/>
                </a:lnTo>
                <a:lnTo>
                  <a:pt x="7707" y="2970"/>
                </a:lnTo>
                <a:lnTo>
                  <a:pt x="7707" y="2970"/>
                </a:lnTo>
                <a:lnTo>
                  <a:pt x="7707" y="2970"/>
                </a:lnTo>
                <a:cubicBezTo>
                  <a:pt x="7787" y="2970"/>
                  <a:pt x="7787" y="2970"/>
                  <a:pt x="7867" y="2890"/>
                </a:cubicBezTo>
                <a:cubicBezTo>
                  <a:pt x="8028" y="2890"/>
                  <a:pt x="8108" y="2810"/>
                  <a:pt x="8269" y="2810"/>
                </a:cubicBezTo>
                <a:cubicBezTo>
                  <a:pt x="8750" y="2810"/>
                  <a:pt x="9152" y="3050"/>
                  <a:pt x="9553" y="3371"/>
                </a:cubicBezTo>
                <a:cubicBezTo>
                  <a:pt x="9874" y="3693"/>
                  <a:pt x="10115" y="4174"/>
                  <a:pt x="10115" y="4656"/>
                </a:cubicBezTo>
                <a:cubicBezTo>
                  <a:pt x="10115" y="4816"/>
                  <a:pt x="10115" y="4977"/>
                  <a:pt x="10035" y="5057"/>
                </a:cubicBezTo>
                <a:cubicBezTo>
                  <a:pt x="9954" y="5137"/>
                  <a:pt x="9954" y="5137"/>
                  <a:pt x="9954" y="5218"/>
                </a:cubicBezTo>
                <a:close/>
                <a:moveTo>
                  <a:pt x="11078" y="1686"/>
                </a:moveTo>
                <a:lnTo>
                  <a:pt x="11078" y="1686"/>
                </a:lnTo>
                <a:lnTo>
                  <a:pt x="11078" y="1686"/>
                </a:lnTo>
                <a:lnTo>
                  <a:pt x="11078" y="1686"/>
                </a:lnTo>
                <a:cubicBezTo>
                  <a:pt x="11078" y="1605"/>
                  <a:pt x="11078" y="1605"/>
                  <a:pt x="11078" y="1686"/>
                </a:cubicBezTo>
                <a:cubicBezTo>
                  <a:pt x="10035" y="642"/>
                  <a:pt x="8670" y="0"/>
                  <a:pt x="7225" y="0"/>
                </a:cubicBezTo>
                <a:cubicBezTo>
                  <a:pt x="6583" y="0"/>
                  <a:pt x="5941" y="80"/>
                  <a:pt x="5379" y="401"/>
                </a:cubicBezTo>
                <a:cubicBezTo>
                  <a:pt x="5138" y="482"/>
                  <a:pt x="5298" y="803"/>
                  <a:pt x="5539" y="722"/>
                </a:cubicBezTo>
                <a:lnTo>
                  <a:pt x="5539" y="722"/>
                </a:lnTo>
                <a:lnTo>
                  <a:pt x="5539" y="722"/>
                </a:lnTo>
                <a:lnTo>
                  <a:pt x="5620" y="722"/>
                </a:lnTo>
                <a:cubicBezTo>
                  <a:pt x="5780" y="642"/>
                  <a:pt x="5860" y="642"/>
                  <a:pt x="5941" y="562"/>
                </a:cubicBezTo>
                <a:cubicBezTo>
                  <a:pt x="6342" y="482"/>
                  <a:pt x="6743" y="401"/>
                  <a:pt x="7145" y="401"/>
                </a:cubicBezTo>
                <a:cubicBezTo>
                  <a:pt x="8509" y="401"/>
                  <a:pt x="9794" y="963"/>
                  <a:pt x="10677" y="1926"/>
                </a:cubicBezTo>
                <a:cubicBezTo>
                  <a:pt x="11640" y="2890"/>
                  <a:pt x="12202" y="4094"/>
                  <a:pt x="12202" y="5459"/>
                </a:cubicBezTo>
                <a:cubicBezTo>
                  <a:pt x="12202" y="5860"/>
                  <a:pt x="12122" y="6261"/>
                  <a:pt x="12041" y="6663"/>
                </a:cubicBezTo>
                <a:cubicBezTo>
                  <a:pt x="12041" y="6823"/>
                  <a:pt x="11961" y="6903"/>
                  <a:pt x="11961" y="6984"/>
                </a:cubicBezTo>
                <a:lnTo>
                  <a:pt x="11961" y="7064"/>
                </a:lnTo>
                <a:lnTo>
                  <a:pt x="11961" y="7064"/>
                </a:lnTo>
                <a:lnTo>
                  <a:pt x="11961" y="7064"/>
                </a:lnTo>
                <a:lnTo>
                  <a:pt x="11961" y="7064"/>
                </a:lnTo>
                <a:cubicBezTo>
                  <a:pt x="11881" y="7305"/>
                  <a:pt x="12202" y="7465"/>
                  <a:pt x="12282" y="7225"/>
                </a:cubicBezTo>
                <a:cubicBezTo>
                  <a:pt x="12523" y="6663"/>
                  <a:pt x="12684" y="5940"/>
                  <a:pt x="12684" y="5298"/>
                </a:cubicBezTo>
                <a:cubicBezTo>
                  <a:pt x="12764" y="4014"/>
                  <a:pt x="12122" y="2729"/>
                  <a:pt x="11078" y="1686"/>
                </a:cubicBezTo>
                <a:close/>
              </a:path>
            </a:pathLst>
          </a:custGeom>
          <a:solidFill>
            <a:srgbClr val="40B4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任意多边形: 形状 10">
            <a:extLst>
              <a:ext uri="{FF2B5EF4-FFF2-40B4-BE49-F238E27FC236}">
                <a16:creationId xmlns:a16="http://schemas.microsoft.com/office/drawing/2014/main" id="{64A4EFB7-4A2C-79B6-6992-73AA7407E536}"/>
              </a:ext>
            </a:extLst>
          </p:cNvPr>
          <p:cNvSpPr/>
          <p:nvPr/>
        </p:nvSpPr>
        <p:spPr>
          <a:xfrm>
            <a:off x="5347206" y="4079757"/>
            <a:ext cx="162000" cy="180000"/>
          </a:xfrm>
          <a:custGeom>
            <a:avLst/>
            <a:gdLst>
              <a:gd name="T0" fmla="*/ 9723 w 10371"/>
              <a:gd name="T1" fmla="*/ 0 h 7778"/>
              <a:gd name="T2" fmla="*/ 649 w 10371"/>
              <a:gd name="T3" fmla="*/ 0 h 7778"/>
              <a:gd name="T4" fmla="*/ 0 w 10371"/>
              <a:gd name="T5" fmla="*/ 648 h 7778"/>
              <a:gd name="T6" fmla="*/ 0 w 10371"/>
              <a:gd name="T7" fmla="*/ 7130 h 7778"/>
              <a:gd name="T8" fmla="*/ 649 w 10371"/>
              <a:gd name="T9" fmla="*/ 7778 h 7778"/>
              <a:gd name="T10" fmla="*/ 9723 w 10371"/>
              <a:gd name="T11" fmla="*/ 7778 h 7778"/>
              <a:gd name="T12" fmla="*/ 10371 w 10371"/>
              <a:gd name="T13" fmla="*/ 7130 h 7778"/>
              <a:gd name="T14" fmla="*/ 10371 w 10371"/>
              <a:gd name="T15" fmla="*/ 648 h 7778"/>
              <a:gd name="T16" fmla="*/ 9723 w 10371"/>
              <a:gd name="T17" fmla="*/ 0 h 7778"/>
              <a:gd name="T18" fmla="*/ 9723 w 10371"/>
              <a:gd name="T19" fmla="*/ 1945 h 7778"/>
              <a:gd name="T20" fmla="*/ 6728 w 10371"/>
              <a:gd name="T21" fmla="*/ 3660 h 7778"/>
              <a:gd name="T22" fmla="*/ 9723 w 10371"/>
              <a:gd name="T23" fmla="*/ 5375 h 7778"/>
              <a:gd name="T24" fmla="*/ 9723 w 10371"/>
              <a:gd name="T25" fmla="*/ 6023 h 7778"/>
              <a:gd name="T26" fmla="*/ 6161 w 10371"/>
              <a:gd name="T27" fmla="*/ 3983 h 7778"/>
              <a:gd name="T28" fmla="*/ 5195 w 10371"/>
              <a:gd name="T29" fmla="*/ 4537 h 7778"/>
              <a:gd name="T30" fmla="*/ 4224 w 10371"/>
              <a:gd name="T31" fmla="*/ 3983 h 7778"/>
              <a:gd name="T32" fmla="*/ 649 w 10371"/>
              <a:gd name="T33" fmla="*/ 6022 h 7778"/>
              <a:gd name="T34" fmla="*/ 649 w 10371"/>
              <a:gd name="T35" fmla="*/ 5375 h 7778"/>
              <a:gd name="T36" fmla="*/ 3656 w 10371"/>
              <a:gd name="T37" fmla="*/ 3660 h 7778"/>
              <a:gd name="T38" fmla="*/ 649 w 10371"/>
              <a:gd name="T39" fmla="*/ 1945 h 7778"/>
              <a:gd name="T40" fmla="*/ 649 w 10371"/>
              <a:gd name="T41" fmla="*/ 1296 h 7778"/>
              <a:gd name="T42" fmla="*/ 4224 w 10371"/>
              <a:gd name="T43" fmla="*/ 3335 h 7778"/>
              <a:gd name="T44" fmla="*/ 5185 w 10371"/>
              <a:gd name="T45" fmla="*/ 3821 h 7778"/>
              <a:gd name="T46" fmla="*/ 6161 w 10371"/>
              <a:gd name="T47" fmla="*/ 3335 h 7778"/>
              <a:gd name="T48" fmla="*/ 9723 w 10371"/>
              <a:gd name="T49" fmla="*/ 1296 h 7778"/>
              <a:gd name="T50" fmla="*/ 9723 w 10371"/>
              <a:gd name="T51" fmla="*/ 1945 h 7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71" h="7778">
                <a:moveTo>
                  <a:pt x="9723" y="0"/>
                </a:moveTo>
                <a:lnTo>
                  <a:pt x="649" y="0"/>
                </a:lnTo>
                <a:cubicBezTo>
                  <a:pt x="291" y="0"/>
                  <a:pt x="0" y="290"/>
                  <a:pt x="0" y="648"/>
                </a:cubicBezTo>
                <a:lnTo>
                  <a:pt x="0" y="7130"/>
                </a:lnTo>
                <a:cubicBezTo>
                  <a:pt x="0" y="7487"/>
                  <a:pt x="290" y="7778"/>
                  <a:pt x="649" y="7778"/>
                </a:cubicBezTo>
                <a:lnTo>
                  <a:pt x="9723" y="7778"/>
                </a:lnTo>
                <a:cubicBezTo>
                  <a:pt x="10080" y="7778"/>
                  <a:pt x="10371" y="7488"/>
                  <a:pt x="10371" y="7130"/>
                </a:cubicBezTo>
                <a:lnTo>
                  <a:pt x="10371" y="648"/>
                </a:lnTo>
                <a:cubicBezTo>
                  <a:pt x="10371" y="290"/>
                  <a:pt x="10080" y="0"/>
                  <a:pt x="9723" y="0"/>
                </a:cubicBezTo>
                <a:close/>
                <a:moveTo>
                  <a:pt x="9723" y="1945"/>
                </a:moveTo>
                <a:lnTo>
                  <a:pt x="6728" y="3660"/>
                </a:lnTo>
                <a:lnTo>
                  <a:pt x="9723" y="5375"/>
                </a:lnTo>
                <a:lnTo>
                  <a:pt x="9723" y="6023"/>
                </a:lnTo>
                <a:lnTo>
                  <a:pt x="6161" y="3983"/>
                </a:lnTo>
                <a:lnTo>
                  <a:pt x="5195" y="4537"/>
                </a:lnTo>
                <a:lnTo>
                  <a:pt x="4224" y="3983"/>
                </a:lnTo>
                <a:lnTo>
                  <a:pt x="649" y="6022"/>
                </a:lnTo>
                <a:lnTo>
                  <a:pt x="649" y="5375"/>
                </a:lnTo>
                <a:lnTo>
                  <a:pt x="3656" y="3660"/>
                </a:lnTo>
                <a:lnTo>
                  <a:pt x="649" y="1945"/>
                </a:lnTo>
                <a:lnTo>
                  <a:pt x="649" y="1296"/>
                </a:lnTo>
                <a:lnTo>
                  <a:pt x="4224" y="3335"/>
                </a:lnTo>
                <a:lnTo>
                  <a:pt x="5185" y="3821"/>
                </a:lnTo>
                <a:lnTo>
                  <a:pt x="6161" y="3335"/>
                </a:lnTo>
                <a:lnTo>
                  <a:pt x="9723" y="1296"/>
                </a:lnTo>
                <a:lnTo>
                  <a:pt x="9723" y="1945"/>
                </a:lnTo>
                <a:close/>
              </a:path>
            </a:pathLst>
          </a:custGeom>
          <a:solidFill>
            <a:srgbClr val="3EB2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任意多边形: 形状 11">
            <a:extLst>
              <a:ext uri="{FF2B5EF4-FFF2-40B4-BE49-F238E27FC236}">
                <a16:creationId xmlns:a16="http://schemas.microsoft.com/office/drawing/2014/main" id="{22E6A7C3-18A3-A8B6-C0F2-DCA338FE6E6C}"/>
              </a:ext>
            </a:extLst>
          </p:cNvPr>
          <p:cNvSpPr/>
          <p:nvPr/>
        </p:nvSpPr>
        <p:spPr>
          <a:xfrm>
            <a:off x="5352888" y="4412920"/>
            <a:ext cx="162000" cy="180000"/>
          </a:xfrm>
          <a:custGeom>
            <a:avLst/>
            <a:gdLst>
              <a:gd name="T0" fmla="*/ 121763 h 600884"/>
              <a:gd name="T1" fmla="*/ 121763 h 600884"/>
              <a:gd name="T2" fmla="*/ 121763 h 600884"/>
              <a:gd name="T3" fmla="*/ 121763 h 600884"/>
              <a:gd name="T4" fmla="*/ 121763 h 600884"/>
              <a:gd name="T5" fmla="*/ 121763 h 600884"/>
              <a:gd name="T6" fmla="*/ 121763 h 600884"/>
              <a:gd name="T7" fmla="*/ 121763 h 600884"/>
              <a:gd name="T8" fmla="*/ 121763 h 600884"/>
              <a:gd name="T9" fmla="*/ 121763 h 600884"/>
              <a:gd name="T10" fmla="*/ 121763 h 600884"/>
              <a:gd name="T11" fmla="*/ 121763 h 600884"/>
              <a:gd name="T12" fmla="*/ 121763 h 600884"/>
              <a:gd name="T13" fmla="*/ 121763 h 600884"/>
              <a:gd name="T14" fmla="*/ 121763 h 600884"/>
              <a:gd name="T15" fmla="*/ 121763 h 600884"/>
              <a:gd name="T16" fmla="*/ 121763 h 600884"/>
              <a:gd name="T17" fmla="*/ 121763 h 600884"/>
              <a:gd name="T18" fmla="*/ 121763 h 600884"/>
              <a:gd name="T19" fmla="*/ 121763 h 600884"/>
              <a:gd name="T20" fmla="*/ 121763 h 600884"/>
              <a:gd name="T21" fmla="*/ 121763 h 600884"/>
              <a:gd name="T22" fmla="*/ 121763 h 600884"/>
              <a:gd name="T23" fmla="*/ 121763 h 600884"/>
              <a:gd name="T24" fmla="*/ 121763 h 600884"/>
              <a:gd name="T25" fmla="*/ 121763 h 600884"/>
              <a:gd name="T26" fmla="*/ 121763 h 600884"/>
              <a:gd name="T27" fmla="*/ 121763 h 600884"/>
              <a:gd name="T28" fmla="*/ 121763 h 600884"/>
              <a:gd name="T29" fmla="*/ 121763 h 600884"/>
              <a:gd name="T30" fmla="*/ 121763 h 600884"/>
              <a:gd name="T31" fmla="*/ 121763 h 600884"/>
              <a:gd name="T32" fmla="*/ 121763 h 600884"/>
              <a:gd name="T33" fmla="*/ 121763 h 600884"/>
              <a:gd name="T34" fmla="*/ 121763 h 600884"/>
              <a:gd name="T35" fmla="*/ 121763 h 600884"/>
              <a:gd name="T36" fmla="*/ 121763 h 600884"/>
              <a:gd name="T37" fmla="*/ 121763 h 600884"/>
              <a:gd name="T38" fmla="*/ 121763 h 600884"/>
              <a:gd name="T39" fmla="*/ 121763 h 600884"/>
              <a:gd name="T40" fmla="*/ 121763 h 600884"/>
              <a:gd name="T41" fmla="*/ 121763 h 600884"/>
              <a:gd name="T42" fmla="*/ 121763 h 600884"/>
              <a:gd name="T43" fmla="*/ 121763 h 600884"/>
              <a:gd name="T44" fmla="*/ 121763 h 600884"/>
              <a:gd name="T45" fmla="*/ 121763 h 600884"/>
              <a:gd name="T46" fmla="*/ 121763 h 600884"/>
              <a:gd name="T47" fmla="*/ 121763 h 600884"/>
              <a:gd name="T48" fmla="*/ 121763 h 600884"/>
              <a:gd name="T49" fmla="*/ 121763 h 600884"/>
              <a:gd name="T50" fmla="*/ 121763 h 600884"/>
              <a:gd name="T51" fmla="*/ 121763 h 600884"/>
              <a:gd name="T52" fmla="*/ 121763 h 600884"/>
              <a:gd name="T53" fmla="*/ 121763 h 600884"/>
              <a:gd name="T54" fmla="*/ 121763 h 600884"/>
              <a:gd name="T55" fmla="*/ 121763 h 600884"/>
              <a:gd name="T56" fmla="*/ 121763 h 600884"/>
              <a:gd name="T57" fmla="*/ 121763 h 600884"/>
              <a:gd name="T58" fmla="*/ 121763 h 600884"/>
              <a:gd name="T59" fmla="*/ 121763 h 600884"/>
              <a:gd name="T60" fmla="*/ 121763 h 600884"/>
              <a:gd name="T61" fmla="*/ 121763 h 600884"/>
              <a:gd name="T62" fmla="*/ 121763 h 600884"/>
              <a:gd name="T63" fmla="*/ 121763 h 600884"/>
              <a:gd name="T64" fmla="*/ 121763 h 600884"/>
              <a:gd name="T65" fmla="*/ 121763 h 600884"/>
              <a:gd name="T66" fmla="*/ 121763 h 600884"/>
              <a:gd name="T67" fmla="*/ 121763 h 600884"/>
              <a:gd name="T68" fmla="*/ 121763 h 600884"/>
              <a:gd name="T69" fmla="*/ 121763 h 600884"/>
              <a:gd name="T70" fmla="*/ 121763 h 600884"/>
              <a:gd name="T71" fmla="*/ 121763 h 600884"/>
              <a:gd name="T72" fmla="*/ 121763 h 600884"/>
              <a:gd name="T73" fmla="*/ 121763 h 600884"/>
              <a:gd name="T74" fmla="*/ 121763 h 600884"/>
              <a:gd name="T75" fmla="*/ 121763 h 600884"/>
              <a:gd name="T76" fmla="*/ 121763 h 600884"/>
              <a:gd name="T77" fmla="*/ 121763 h 600884"/>
              <a:gd name="T78" fmla="*/ 121763 h 600884"/>
              <a:gd name="T79" fmla="*/ 121763 h 600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00" h="5200">
                <a:moveTo>
                  <a:pt x="2600" y="0"/>
                </a:moveTo>
                <a:cubicBezTo>
                  <a:pt x="1164" y="0"/>
                  <a:pt x="0" y="1164"/>
                  <a:pt x="0" y="2600"/>
                </a:cubicBezTo>
                <a:cubicBezTo>
                  <a:pt x="0" y="4036"/>
                  <a:pt x="1164" y="5200"/>
                  <a:pt x="2600" y="5200"/>
                </a:cubicBezTo>
                <a:cubicBezTo>
                  <a:pt x="4036" y="5200"/>
                  <a:pt x="5200" y="4036"/>
                  <a:pt x="5200" y="2600"/>
                </a:cubicBezTo>
                <a:cubicBezTo>
                  <a:pt x="5200" y="1164"/>
                  <a:pt x="4036" y="0"/>
                  <a:pt x="2600" y="0"/>
                </a:cubicBezTo>
                <a:close/>
                <a:moveTo>
                  <a:pt x="1594" y="609"/>
                </a:moveTo>
                <a:cubicBezTo>
                  <a:pt x="1547" y="674"/>
                  <a:pt x="1502" y="743"/>
                  <a:pt x="1460" y="817"/>
                </a:cubicBezTo>
                <a:cubicBezTo>
                  <a:pt x="1396" y="930"/>
                  <a:pt x="1338" y="1052"/>
                  <a:pt x="1288" y="1181"/>
                </a:cubicBezTo>
                <a:cubicBezTo>
                  <a:pt x="1180" y="1152"/>
                  <a:pt x="1073" y="1119"/>
                  <a:pt x="967" y="1082"/>
                </a:cubicBezTo>
                <a:cubicBezTo>
                  <a:pt x="1145" y="890"/>
                  <a:pt x="1358" y="729"/>
                  <a:pt x="1594" y="609"/>
                </a:cubicBezTo>
                <a:close/>
                <a:moveTo>
                  <a:pt x="697" y="1436"/>
                </a:moveTo>
                <a:cubicBezTo>
                  <a:pt x="850" y="1493"/>
                  <a:pt x="1004" y="1543"/>
                  <a:pt x="1159" y="1586"/>
                </a:cubicBezTo>
                <a:cubicBezTo>
                  <a:pt x="1095" y="1839"/>
                  <a:pt x="1055" y="2109"/>
                  <a:pt x="1042" y="2388"/>
                </a:cubicBezTo>
                <a:lnTo>
                  <a:pt x="379" y="2388"/>
                </a:lnTo>
                <a:cubicBezTo>
                  <a:pt x="412" y="2041"/>
                  <a:pt x="524" y="1718"/>
                  <a:pt x="697" y="1436"/>
                </a:cubicBezTo>
                <a:close/>
                <a:moveTo>
                  <a:pt x="697" y="3764"/>
                </a:moveTo>
                <a:cubicBezTo>
                  <a:pt x="524" y="3482"/>
                  <a:pt x="412" y="3159"/>
                  <a:pt x="379" y="2812"/>
                </a:cubicBezTo>
                <a:lnTo>
                  <a:pt x="1042" y="2812"/>
                </a:lnTo>
                <a:cubicBezTo>
                  <a:pt x="1055" y="3091"/>
                  <a:pt x="1095" y="3361"/>
                  <a:pt x="1159" y="3614"/>
                </a:cubicBezTo>
                <a:cubicBezTo>
                  <a:pt x="1004" y="3657"/>
                  <a:pt x="850" y="3707"/>
                  <a:pt x="697" y="3764"/>
                </a:cubicBezTo>
                <a:close/>
                <a:moveTo>
                  <a:pt x="967" y="4118"/>
                </a:moveTo>
                <a:cubicBezTo>
                  <a:pt x="1073" y="4081"/>
                  <a:pt x="1180" y="4048"/>
                  <a:pt x="1288" y="4019"/>
                </a:cubicBezTo>
                <a:cubicBezTo>
                  <a:pt x="1338" y="4148"/>
                  <a:pt x="1396" y="4270"/>
                  <a:pt x="1460" y="4383"/>
                </a:cubicBezTo>
                <a:cubicBezTo>
                  <a:pt x="1502" y="4457"/>
                  <a:pt x="1547" y="4526"/>
                  <a:pt x="1594" y="4591"/>
                </a:cubicBezTo>
                <a:cubicBezTo>
                  <a:pt x="1358" y="4471"/>
                  <a:pt x="1145" y="4310"/>
                  <a:pt x="967" y="4118"/>
                </a:cubicBezTo>
                <a:close/>
                <a:moveTo>
                  <a:pt x="2388" y="4721"/>
                </a:moveTo>
                <a:cubicBezTo>
                  <a:pt x="2116" y="4619"/>
                  <a:pt x="1875" y="4326"/>
                  <a:pt x="1707" y="3922"/>
                </a:cubicBezTo>
                <a:cubicBezTo>
                  <a:pt x="1933" y="3881"/>
                  <a:pt x="2160" y="3855"/>
                  <a:pt x="2388" y="3845"/>
                </a:cubicBezTo>
                <a:lnTo>
                  <a:pt x="2388" y="4721"/>
                </a:lnTo>
                <a:close/>
                <a:moveTo>
                  <a:pt x="2388" y="3419"/>
                </a:moveTo>
                <a:cubicBezTo>
                  <a:pt x="2115" y="3430"/>
                  <a:pt x="1843" y="3462"/>
                  <a:pt x="1573" y="3515"/>
                </a:cubicBezTo>
                <a:cubicBezTo>
                  <a:pt x="1517" y="3297"/>
                  <a:pt x="1481" y="3060"/>
                  <a:pt x="1467" y="2812"/>
                </a:cubicBezTo>
                <a:lnTo>
                  <a:pt x="2388" y="2812"/>
                </a:lnTo>
                <a:lnTo>
                  <a:pt x="2388" y="3419"/>
                </a:lnTo>
                <a:close/>
                <a:moveTo>
                  <a:pt x="2388" y="2388"/>
                </a:moveTo>
                <a:lnTo>
                  <a:pt x="1467" y="2388"/>
                </a:lnTo>
                <a:cubicBezTo>
                  <a:pt x="1481" y="2140"/>
                  <a:pt x="1517" y="1903"/>
                  <a:pt x="1573" y="1685"/>
                </a:cubicBezTo>
                <a:cubicBezTo>
                  <a:pt x="1843" y="1738"/>
                  <a:pt x="2115" y="1770"/>
                  <a:pt x="2388" y="1781"/>
                </a:cubicBezTo>
                <a:lnTo>
                  <a:pt x="2388" y="2388"/>
                </a:lnTo>
                <a:close/>
                <a:moveTo>
                  <a:pt x="2388" y="1355"/>
                </a:moveTo>
                <a:cubicBezTo>
                  <a:pt x="2160" y="1345"/>
                  <a:pt x="1933" y="1319"/>
                  <a:pt x="1707" y="1278"/>
                </a:cubicBezTo>
                <a:cubicBezTo>
                  <a:pt x="1875" y="874"/>
                  <a:pt x="2116" y="581"/>
                  <a:pt x="2388" y="479"/>
                </a:cubicBezTo>
                <a:lnTo>
                  <a:pt x="2388" y="1355"/>
                </a:lnTo>
                <a:close/>
                <a:moveTo>
                  <a:pt x="4503" y="1436"/>
                </a:moveTo>
                <a:cubicBezTo>
                  <a:pt x="4676" y="1718"/>
                  <a:pt x="4788" y="2041"/>
                  <a:pt x="4821" y="2388"/>
                </a:cubicBezTo>
                <a:lnTo>
                  <a:pt x="4158" y="2388"/>
                </a:lnTo>
                <a:cubicBezTo>
                  <a:pt x="4145" y="2109"/>
                  <a:pt x="4105" y="1839"/>
                  <a:pt x="4041" y="1587"/>
                </a:cubicBezTo>
                <a:cubicBezTo>
                  <a:pt x="4196" y="1543"/>
                  <a:pt x="4350" y="1493"/>
                  <a:pt x="4503" y="1436"/>
                </a:cubicBezTo>
                <a:close/>
                <a:moveTo>
                  <a:pt x="4233" y="1082"/>
                </a:moveTo>
                <a:cubicBezTo>
                  <a:pt x="4127" y="1119"/>
                  <a:pt x="4020" y="1152"/>
                  <a:pt x="3912" y="1181"/>
                </a:cubicBezTo>
                <a:cubicBezTo>
                  <a:pt x="3862" y="1052"/>
                  <a:pt x="3804" y="930"/>
                  <a:pt x="3740" y="817"/>
                </a:cubicBezTo>
                <a:cubicBezTo>
                  <a:pt x="3698" y="743"/>
                  <a:pt x="3653" y="674"/>
                  <a:pt x="3606" y="609"/>
                </a:cubicBezTo>
                <a:cubicBezTo>
                  <a:pt x="3843" y="729"/>
                  <a:pt x="4055" y="890"/>
                  <a:pt x="4233" y="1082"/>
                </a:cubicBezTo>
                <a:close/>
                <a:moveTo>
                  <a:pt x="2812" y="479"/>
                </a:moveTo>
                <a:cubicBezTo>
                  <a:pt x="3084" y="581"/>
                  <a:pt x="3325" y="874"/>
                  <a:pt x="3493" y="1278"/>
                </a:cubicBezTo>
                <a:cubicBezTo>
                  <a:pt x="3267" y="1319"/>
                  <a:pt x="3040" y="1345"/>
                  <a:pt x="2812" y="1355"/>
                </a:cubicBezTo>
                <a:lnTo>
                  <a:pt x="2812" y="479"/>
                </a:lnTo>
                <a:close/>
                <a:moveTo>
                  <a:pt x="2812" y="1781"/>
                </a:moveTo>
                <a:cubicBezTo>
                  <a:pt x="3085" y="1770"/>
                  <a:pt x="3357" y="1738"/>
                  <a:pt x="3627" y="1685"/>
                </a:cubicBezTo>
                <a:cubicBezTo>
                  <a:pt x="3683" y="1903"/>
                  <a:pt x="3719" y="2140"/>
                  <a:pt x="3733" y="2388"/>
                </a:cubicBezTo>
                <a:lnTo>
                  <a:pt x="2812" y="2388"/>
                </a:lnTo>
                <a:lnTo>
                  <a:pt x="2812" y="1781"/>
                </a:lnTo>
                <a:close/>
                <a:moveTo>
                  <a:pt x="2812" y="2812"/>
                </a:moveTo>
                <a:lnTo>
                  <a:pt x="3733" y="2812"/>
                </a:lnTo>
                <a:cubicBezTo>
                  <a:pt x="3719" y="3060"/>
                  <a:pt x="3683" y="3297"/>
                  <a:pt x="3627" y="3515"/>
                </a:cubicBezTo>
                <a:cubicBezTo>
                  <a:pt x="3357" y="3462"/>
                  <a:pt x="3085" y="3430"/>
                  <a:pt x="2812" y="3419"/>
                </a:cubicBezTo>
                <a:lnTo>
                  <a:pt x="2812" y="2812"/>
                </a:lnTo>
                <a:close/>
                <a:moveTo>
                  <a:pt x="2812" y="4721"/>
                </a:moveTo>
                <a:lnTo>
                  <a:pt x="2812" y="3845"/>
                </a:lnTo>
                <a:cubicBezTo>
                  <a:pt x="3040" y="3855"/>
                  <a:pt x="3267" y="3881"/>
                  <a:pt x="3493" y="3922"/>
                </a:cubicBezTo>
                <a:cubicBezTo>
                  <a:pt x="3325" y="4326"/>
                  <a:pt x="3084" y="4619"/>
                  <a:pt x="2812" y="4721"/>
                </a:cubicBezTo>
                <a:close/>
                <a:moveTo>
                  <a:pt x="3606" y="4591"/>
                </a:moveTo>
                <a:cubicBezTo>
                  <a:pt x="3653" y="4526"/>
                  <a:pt x="3698" y="4457"/>
                  <a:pt x="3740" y="4383"/>
                </a:cubicBezTo>
                <a:cubicBezTo>
                  <a:pt x="3804" y="4270"/>
                  <a:pt x="3862" y="4148"/>
                  <a:pt x="3912" y="4019"/>
                </a:cubicBezTo>
                <a:cubicBezTo>
                  <a:pt x="4020" y="4048"/>
                  <a:pt x="4127" y="4081"/>
                  <a:pt x="4233" y="4118"/>
                </a:cubicBezTo>
                <a:cubicBezTo>
                  <a:pt x="4055" y="4310"/>
                  <a:pt x="3843" y="4471"/>
                  <a:pt x="3606" y="4591"/>
                </a:cubicBezTo>
                <a:close/>
                <a:moveTo>
                  <a:pt x="4503" y="3764"/>
                </a:moveTo>
                <a:cubicBezTo>
                  <a:pt x="4350" y="3707"/>
                  <a:pt x="4196" y="3657"/>
                  <a:pt x="4041" y="3613"/>
                </a:cubicBezTo>
                <a:cubicBezTo>
                  <a:pt x="4105" y="3361"/>
                  <a:pt x="4145" y="3091"/>
                  <a:pt x="4158" y="2812"/>
                </a:cubicBezTo>
                <a:lnTo>
                  <a:pt x="4821" y="2812"/>
                </a:lnTo>
                <a:cubicBezTo>
                  <a:pt x="4788" y="3159"/>
                  <a:pt x="4676" y="3482"/>
                  <a:pt x="4503" y="3764"/>
                </a:cubicBezTo>
                <a:close/>
              </a:path>
            </a:pathLst>
          </a:custGeom>
          <a:solidFill>
            <a:srgbClr val="43B6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607547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07E052ED-6BFE-A5B4-15B9-6660424D9EC6}"/>
              </a:ext>
            </a:extLst>
          </p:cNvPr>
          <p:cNvGrpSpPr/>
          <p:nvPr/>
        </p:nvGrpSpPr>
        <p:grpSpPr>
          <a:xfrm>
            <a:off x="1560375" y="1472097"/>
            <a:ext cx="455893" cy="455892"/>
            <a:chOff x="3383886" y="1229521"/>
            <a:chExt cx="1283253" cy="1283252"/>
          </a:xfrm>
        </p:grpSpPr>
        <p:sp>
          <p:nvSpPr>
            <p:cNvPr id="5" name="i$ľide">
              <a:hlinkClick r:id="" action="ppaction://noaction"/>
              <a:extLst>
                <a:ext uri="{FF2B5EF4-FFF2-40B4-BE49-F238E27FC236}">
                  <a16:creationId xmlns:a16="http://schemas.microsoft.com/office/drawing/2014/main" id="{F85DD7D7-204E-B8F9-5891-CA8D52AEAC43}"/>
                </a:ext>
              </a:extLst>
            </p:cNvPr>
            <p:cNvSpPr/>
            <p:nvPr/>
          </p:nvSpPr>
          <p:spPr>
            <a:xfrm>
              <a:off x="3383886" y="1229521"/>
              <a:ext cx="1283253" cy="1283252"/>
            </a:xfrm>
            <a:prstGeom prst="ellipse">
              <a:avLst/>
            </a:prstGeom>
            <a:solidFill>
              <a:srgbClr val="4A9B82"/>
            </a:solidFill>
            <a:ln w="5715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wrap="square" lIns="63301" tIns="31650" rIns="63301" bIns="31650" anchor="ctr">
              <a:noAutofit/>
            </a:bodyPr>
            <a:lstStyle/>
            <a:p>
              <a:pPr algn="ctr" defTabSz="316520">
                <a:defRPr/>
              </a:pPr>
              <a:endParaRPr sz="1246" dirty="0">
                <a:solidFill>
                  <a:srgbClr val="000000"/>
                </a:solidFill>
                <a:latin typeface="Calibri" panose="020F0502020204030204"/>
              </a:endParaRPr>
            </a:p>
          </p:txBody>
        </p:sp>
        <p:grpSp>
          <p:nvGrpSpPr>
            <p:cNvPr id="6" name="Group 166">
              <a:extLst>
                <a:ext uri="{FF2B5EF4-FFF2-40B4-BE49-F238E27FC236}">
                  <a16:creationId xmlns:a16="http://schemas.microsoft.com/office/drawing/2014/main" id="{4C4BA71C-C336-BB38-D50F-689382BA48C5}"/>
                </a:ext>
              </a:extLst>
            </p:cNvPr>
            <p:cNvGrpSpPr/>
            <p:nvPr/>
          </p:nvGrpSpPr>
          <p:grpSpPr>
            <a:xfrm>
              <a:off x="3701532" y="1547167"/>
              <a:ext cx="647961" cy="647961"/>
              <a:chOff x="3036888" y="1211263"/>
              <a:chExt cx="355600" cy="360363"/>
            </a:xfrm>
            <a:solidFill>
              <a:schemeClr val="bg1"/>
            </a:solidFill>
          </p:grpSpPr>
          <p:sp>
            <p:nvSpPr>
              <p:cNvPr id="7" name="Freeform 23">
                <a:extLst>
                  <a:ext uri="{FF2B5EF4-FFF2-40B4-BE49-F238E27FC236}">
                    <a16:creationId xmlns:a16="http://schemas.microsoft.com/office/drawing/2014/main" id="{335C9D53-1E0D-8A88-9BA3-9F23BDC56686}"/>
                  </a:ext>
                </a:extLst>
              </p:cNvPr>
              <p:cNvSpPr>
                <a:spLocks noEditPoints="1"/>
              </p:cNvSpPr>
              <p:nvPr/>
            </p:nvSpPr>
            <p:spPr bwMode="auto">
              <a:xfrm>
                <a:off x="3036888" y="1211263"/>
                <a:ext cx="355600" cy="360363"/>
              </a:xfrm>
              <a:custGeom>
                <a:avLst/>
                <a:gdLst/>
                <a:ahLst/>
                <a:cxnLst>
                  <a:cxn ang="0">
                    <a:pos x="111" y="0"/>
                  </a:cxn>
                  <a:cxn ang="0">
                    <a:pos x="27" y="0"/>
                  </a:cxn>
                  <a:cxn ang="0">
                    <a:pos x="15" y="12"/>
                  </a:cxn>
                  <a:cxn ang="0">
                    <a:pos x="15" y="19"/>
                  </a:cxn>
                  <a:cxn ang="0">
                    <a:pos x="11" y="19"/>
                  </a:cxn>
                  <a:cxn ang="0">
                    <a:pos x="0" y="31"/>
                  </a:cxn>
                  <a:cxn ang="0">
                    <a:pos x="0" y="107"/>
                  </a:cxn>
                  <a:cxn ang="0">
                    <a:pos x="15" y="123"/>
                  </a:cxn>
                  <a:cxn ang="0">
                    <a:pos x="107" y="123"/>
                  </a:cxn>
                  <a:cxn ang="0">
                    <a:pos x="122" y="107"/>
                  </a:cxn>
                  <a:cxn ang="0">
                    <a:pos x="122" y="12"/>
                  </a:cxn>
                  <a:cxn ang="0">
                    <a:pos x="111" y="0"/>
                  </a:cxn>
                  <a:cxn ang="0">
                    <a:pos x="115" y="107"/>
                  </a:cxn>
                  <a:cxn ang="0">
                    <a:pos x="107" y="115"/>
                  </a:cxn>
                  <a:cxn ang="0">
                    <a:pos x="15" y="115"/>
                  </a:cxn>
                  <a:cxn ang="0">
                    <a:pos x="7" y="107"/>
                  </a:cxn>
                  <a:cxn ang="0">
                    <a:pos x="7" y="31"/>
                  </a:cxn>
                  <a:cxn ang="0">
                    <a:pos x="11" y="27"/>
                  </a:cxn>
                  <a:cxn ang="0">
                    <a:pos x="15" y="27"/>
                  </a:cxn>
                  <a:cxn ang="0">
                    <a:pos x="15" y="104"/>
                  </a:cxn>
                  <a:cxn ang="0">
                    <a:pos x="19" y="107"/>
                  </a:cxn>
                  <a:cxn ang="0">
                    <a:pos x="23" y="104"/>
                  </a:cxn>
                  <a:cxn ang="0">
                    <a:pos x="23" y="12"/>
                  </a:cxn>
                  <a:cxn ang="0">
                    <a:pos x="27" y="8"/>
                  </a:cxn>
                  <a:cxn ang="0">
                    <a:pos x="111" y="8"/>
                  </a:cxn>
                  <a:cxn ang="0">
                    <a:pos x="115" y="12"/>
                  </a:cxn>
                  <a:cxn ang="0">
                    <a:pos x="115" y="107"/>
                  </a:cxn>
                  <a:cxn ang="0">
                    <a:pos x="115" y="107"/>
                  </a:cxn>
                  <a:cxn ang="0">
                    <a:pos x="115" y="107"/>
                  </a:cxn>
                </a:cxnLst>
                <a:rect l="0" t="0" r="r" b="b"/>
                <a:pathLst>
                  <a:path w="122" h="123">
                    <a:moveTo>
                      <a:pt x="111" y="0"/>
                    </a:moveTo>
                    <a:cubicBezTo>
                      <a:pt x="27" y="0"/>
                      <a:pt x="27" y="0"/>
                      <a:pt x="27" y="0"/>
                    </a:cubicBezTo>
                    <a:cubicBezTo>
                      <a:pt x="20" y="0"/>
                      <a:pt x="15" y="5"/>
                      <a:pt x="15" y="12"/>
                    </a:cubicBezTo>
                    <a:cubicBezTo>
                      <a:pt x="15" y="19"/>
                      <a:pt x="15" y="19"/>
                      <a:pt x="15" y="19"/>
                    </a:cubicBezTo>
                    <a:cubicBezTo>
                      <a:pt x="11" y="19"/>
                      <a:pt x="11" y="19"/>
                      <a:pt x="11" y="19"/>
                    </a:cubicBezTo>
                    <a:cubicBezTo>
                      <a:pt x="5" y="19"/>
                      <a:pt x="0" y="24"/>
                      <a:pt x="0" y="31"/>
                    </a:cubicBezTo>
                    <a:cubicBezTo>
                      <a:pt x="0" y="107"/>
                      <a:pt x="0" y="107"/>
                      <a:pt x="0" y="107"/>
                    </a:cubicBezTo>
                    <a:cubicBezTo>
                      <a:pt x="0" y="116"/>
                      <a:pt x="7" y="123"/>
                      <a:pt x="15" y="123"/>
                    </a:cubicBezTo>
                    <a:cubicBezTo>
                      <a:pt x="107" y="123"/>
                      <a:pt x="107" y="123"/>
                      <a:pt x="107" y="123"/>
                    </a:cubicBezTo>
                    <a:cubicBezTo>
                      <a:pt x="116" y="123"/>
                      <a:pt x="122" y="116"/>
                      <a:pt x="122" y="107"/>
                    </a:cubicBezTo>
                    <a:cubicBezTo>
                      <a:pt x="122" y="12"/>
                      <a:pt x="122" y="12"/>
                      <a:pt x="122" y="12"/>
                    </a:cubicBezTo>
                    <a:cubicBezTo>
                      <a:pt x="122" y="5"/>
                      <a:pt x="117" y="0"/>
                      <a:pt x="111" y="0"/>
                    </a:cubicBezTo>
                    <a:close/>
                    <a:moveTo>
                      <a:pt x="115" y="107"/>
                    </a:moveTo>
                    <a:cubicBezTo>
                      <a:pt x="115" y="112"/>
                      <a:pt x="111" y="115"/>
                      <a:pt x="107" y="115"/>
                    </a:cubicBezTo>
                    <a:cubicBezTo>
                      <a:pt x="15" y="115"/>
                      <a:pt x="15" y="115"/>
                      <a:pt x="15" y="115"/>
                    </a:cubicBezTo>
                    <a:cubicBezTo>
                      <a:pt x="11" y="115"/>
                      <a:pt x="7" y="112"/>
                      <a:pt x="7" y="107"/>
                    </a:cubicBezTo>
                    <a:cubicBezTo>
                      <a:pt x="7" y="31"/>
                      <a:pt x="7" y="31"/>
                      <a:pt x="7" y="31"/>
                    </a:cubicBezTo>
                    <a:cubicBezTo>
                      <a:pt x="7" y="29"/>
                      <a:pt x="9" y="27"/>
                      <a:pt x="11" y="27"/>
                    </a:cubicBezTo>
                    <a:cubicBezTo>
                      <a:pt x="15" y="27"/>
                      <a:pt x="15" y="27"/>
                      <a:pt x="15" y="27"/>
                    </a:cubicBezTo>
                    <a:cubicBezTo>
                      <a:pt x="15" y="104"/>
                      <a:pt x="15" y="104"/>
                      <a:pt x="15" y="104"/>
                    </a:cubicBezTo>
                    <a:cubicBezTo>
                      <a:pt x="15" y="106"/>
                      <a:pt x="17" y="107"/>
                      <a:pt x="19" y="107"/>
                    </a:cubicBezTo>
                    <a:cubicBezTo>
                      <a:pt x="21" y="107"/>
                      <a:pt x="23" y="106"/>
                      <a:pt x="23" y="104"/>
                    </a:cubicBezTo>
                    <a:cubicBezTo>
                      <a:pt x="23" y="12"/>
                      <a:pt x="23" y="12"/>
                      <a:pt x="23" y="12"/>
                    </a:cubicBezTo>
                    <a:cubicBezTo>
                      <a:pt x="23" y="9"/>
                      <a:pt x="24" y="8"/>
                      <a:pt x="27" y="8"/>
                    </a:cubicBezTo>
                    <a:cubicBezTo>
                      <a:pt x="111" y="8"/>
                      <a:pt x="111" y="8"/>
                      <a:pt x="111" y="8"/>
                    </a:cubicBezTo>
                    <a:cubicBezTo>
                      <a:pt x="113" y="8"/>
                      <a:pt x="115" y="9"/>
                      <a:pt x="115" y="12"/>
                    </a:cubicBezTo>
                    <a:lnTo>
                      <a:pt x="115" y="107"/>
                    </a:lnTo>
                    <a:close/>
                    <a:moveTo>
                      <a:pt x="115" y="107"/>
                    </a:moveTo>
                    <a:cubicBezTo>
                      <a:pt x="115" y="107"/>
                      <a:pt x="115" y="107"/>
                      <a:pt x="115" y="107"/>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9" name="Freeform 24">
                <a:extLst>
                  <a:ext uri="{FF2B5EF4-FFF2-40B4-BE49-F238E27FC236}">
                    <a16:creationId xmlns:a16="http://schemas.microsoft.com/office/drawing/2014/main" id="{EA72BC19-5A4C-6533-FD95-10437635F4E8}"/>
                  </a:ext>
                </a:extLst>
              </p:cNvPr>
              <p:cNvSpPr>
                <a:spLocks noEditPoints="1"/>
              </p:cNvSpPr>
              <p:nvPr/>
            </p:nvSpPr>
            <p:spPr bwMode="auto">
              <a:xfrm>
                <a:off x="3249613" y="1346201"/>
                <a:ext cx="100013" cy="11113"/>
              </a:xfrm>
              <a:custGeom>
                <a:avLst/>
                <a:gdLst/>
                <a:ahLst/>
                <a:cxnLst>
                  <a:cxn ang="0">
                    <a:pos x="1" y="4"/>
                  </a:cxn>
                  <a:cxn ang="0">
                    <a:pos x="32" y="4"/>
                  </a:cxn>
                  <a:cxn ang="0">
                    <a:pos x="34" y="2"/>
                  </a:cxn>
                  <a:cxn ang="0">
                    <a:pos x="32" y="0"/>
                  </a:cxn>
                  <a:cxn ang="0">
                    <a:pos x="1" y="0"/>
                  </a:cxn>
                  <a:cxn ang="0">
                    <a:pos x="0" y="2"/>
                  </a:cxn>
                  <a:cxn ang="0">
                    <a:pos x="1" y="4"/>
                  </a:cxn>
                  <a:cxn ang="0">
                    <a:pos x="1" y="4"/>
                  </a:cxn>
                  <a:cxn ang="0">
                    <a:pos x="1" y="4"/>
                  </a:cxn>
                </a:cxnLst>
                <a:rect l="0" t="0" r="r" b="b"/>
                <a:pathLst>
                  <a:path w="34" h="4">
                    <a:moveTo>
                      <a:pt x="1" y="4"/>
                    </a:moveTo>
                    <a:cubicBezTo>
                      <a:pt x="32" y="4"/>
                      <a:pt x="32" y="4"/>
                      <a:pt x="32" y="4"/>
                    </a:cubicBezTo>
                    <a:cubicBezTo>
                      <a:pt x="33" y="4"/>
                      <a:pt x="34" y="3"/>
                      <a:pt x="34" y="2"/>
                    </a:cubicBezTo>
                    <a:cubicBezTo>
                      <a:pt x="34" y="1"/>
                      <a:pt x="33" y="0"/>
                      <a:pt x="32"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10" name="Freeform 25">
                <a:extLst>
                  <a:ext uri="{FF2B5EF4-FFF2-40B4-BE49-F238E27FC236}">
                    <a16:creationId xmlns:a16="http://schemas.microsoft.com/office/drawing/2014/main" id="{DB728499-CF78-CD27-F2B1-0C8B80C96CD9}"/>
                  </a:ext>
                </a:extLst>
              </p:cNvPr>
              <p:cNvSpPr>
                <a:spLocks noEditPoints="1"/>
              </p:cNvSpPr>
              <p:nvPr/>
            </p:nvSpPr>
            <p:spPr bwMode="auto">
              <a:xfrm>
                <a:off x="3249613" y="1314451"/>
                <a:ext cx="100013" cy="7938"/>
              </a:xfrm>
              <a:custGeom>
                <a:avLst/>
                <a:gdLst/>
                <a:ahLst/>
                <a:cxnLst>
                  <a:cxn ang="0">
                    <a:pos x="1" y="3"/>
                  </a:cxn>
                  <a:cxn ang="0">
                    <a:pos x="32" y="3"/>
                  </a:cxn>
                  <a:cxn ang="0">
                    <a:pos x="34" y="2"/>
                  </a:cxn>
                  <a:cxn ang="0">
                    <a:pos x="32" y="0"/>
                  </a:cxn>
                  <a:cxn ang="0">
                    <a:pos x="1" y="0"/>
                  </a:cxn>
                  <a:cxn ang="0">
                    <a:pos x="0" y="2"/>
                  </a:cxn>
                  <a:cxn ang="0">
                    <a:pos x="1" y="3"/>
                  </a:cxn>
                  <a:cxn ang="0">
                    <a:pos x="1" y="3"/>
                  </a:cxn>
                  <a:cxn ang="0">
                    <a:pos x="1" y="3"/>
                  </a:cxn>
                </a:cxnLst>
                <a:rect l="0" t="0" r="r" b="b"/>
                <a:pathLst>
                  <a:path w="34" h="3">
                    <a:moveTo>
                      <a:pt x="1" y="3"/>
                    </a:moveTo>
                    <a:cubicBezTo>
                      <a:pt x="32" y="3"/>
                      <a:pt x="32" y="3"/>
                      <a:pt x="32" y="3"/>
                    </a:cubicBezTo>
                    <a:cubicBezTo>
                      <a:pt x="33" y="3"/>
                      <a:pt x="34" y="3"/>
                      <a:pt x="34" y="2"/>
                    </a:cubicBezTo>
                    <a:cubicBezTo>
                      <a:pt x="34" y="1"/>
                      <a:pt x="33" y="0"/>
                      <a:pt x="32" y="0"/>
                    </a:cubicBezTo>
                    <a:cubicBezTo>
                      <a:pt x="1" y="0"/>
                      <a:pt x="1" y="0"/>
                      <a:pt x="1" y="0"/>
                    </a:cubicBezTo>
                    <a:cubicBezTo>
                      <a:pt x="0" y="0"/>
                      <a:pt x="0" y="1"/>
                      <a:pt x="0" y="2"/>
                    </a:cubicBezTo>
                    <a:cubicBezTo>
                      <a:pt x="0" y="3"/>
                      <a:pt x="0" y="3"/>
                      <a:pt x="1" y="3"/>
                    </a:cubicBezTo>
                    <a:close/>
                    <a:moveTo>
                      <a:pt x="1" y="3"/>
                    </a:moveTo>
                    <a:cubicBezTo>
                      <a:pt x="1" y="3"/>
                      <a:pt x="1" y="3"/>
                      <a:pt x="1" y="3"/>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11" name="Freeform 26">
                <a:extLst>
                  <a:ext uri="{FF2B5EF4-FFF2-40B4-BE49-F238E27FC236}">
                    <a16:creationId xmlns:a16="http://schemas.microsoft.com/office/drawing/2014/main" id="{7A277B30-D965-EAFA-4460-2C3A508D345D}"/>
                  </a:ext>
                </a:extLst>
              </p:cNvPr>
              <p:cNvSpPr>
                <a:spLocks noEditPoints="1"/>
              </p:cNvSpPr>
              <p:nvPr/>
            </p:nvSpPr>
            <p:spPr bwMode="auto">
              <a:xfrm>
                <a:off x="3249613" y="1277938"/>
                <a:ext cx="100013" cy="12700"/>
              </a:xfrm>
              <a:custGeom>
                <a:avLst/>
                <a:gdLst/>
                <a:ahLst/>
                <a:cxnLst>
                  <a:cxn ang="0">
                    <a:pos x="1" y="4"/>
                  </a:cxn>
                  <a:cxn ang="0">
                    <a:pos x="32" y="4"/>
                  </a:cxn>
                  <a:cxn ang="0">
                    <a:pos x="34" y="2"/>
                  </a:cxn>
                  <a:cxn ang="0">
                    <a:pos x="32" y="0"/>
                  </a:cxn>
                  <a:cxn ang="0">
                    <a:pos x="1" y="0"/>
                  </a:cxn>
                  <a:cxn ang="0">
                    <a:pos x="0" y="2"/>
                  </a:cxn>
                  <a:cxn ang="0">
                    <a:pos x="1" y="4"/>
                  </a:cxn>
                  <a:cxn ang="0">
                    <a:pos x="1" y="4"/>
                  </a:cxn>
                  <a:cxn ang="0">
                    <a:pos x="1" y="4"/>
                  </a:cxn>
                </a:cxnLst>
                <a:rect l="0" t="0" r="r" b="b"/>
                <a:pathLst>
                  <a:path w="34" h="4">
                    <a:moveTo>
                      <a:pt x="1" y="4"/>
                    </a:moveTo>
                    <a:cubicBezTo>
                      <a:pt x="32" y="4"/>
                      <a:pt x="32" y="4"/>
                      <a:pt x="32" y="4"/>
                    </a:cubicBezTo>
                    <a:cubicBezTo>
                      <a:pt x="33" y="4"/>
                      <a:pt x="34" y="3"/>
                      <a:pt x="34" y="2"/>
                    </a:cubicBezTo>
                    <a:cubicBezTo>
                      <a:pt x="34" y="1"/>
                      <a:pt x="33" y="0"/>
                      <a:pt x="32"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12" name="Freeform 27">
                <a:extLst>
                  <a:ext uri="{FF2B5EF4-FFF2-40B4-BE49-F238E27FC236}">
                    <a16:creationId xmlns:a16="http://schemas.microsoft.com/office/drawing/2014/main" id="{9402390E-7D93-56C5-AF1A-E8920403B1B2}"/>
                  </a:ext>
                </a:extLst>
              </p:cNvPr>
              <p:cNvSpPr>
                <a:spLocks noEditPoints="1"/>
              </p:cNvSpPr>
              <p:nvPr/>
            </p:nvSpPr>
            <p:spPr bwMode="auto">
              <a:xfrm>
                <a:off x="3124200" y="1516063"/>
                <a:ext cx="101600" cy="11113"/>
              </a:xfrm>
              <a:custGeom>
                <a:avLst/>
                <a:gdLst/>
                <a:ahLst/>
                <a:cxnLst>
                  <a:cxn ang="0">
                    <a:pos x="33" y="0"/>
                  </a:cxn>
                  <a:cxn ang="0">
                    <a:pos x="2" y="0"/>
                  </a:cxn>
                  <a:cxn ang="0">
                    <a:pos x="0" y="2"/>
                  </a:cxn>
                  <a:cxn ang="0">
                    <a:pos x="2" y="4"/>
                  </a:cxn>
                  <a:cxn ang="0">
                    <a:pos x="33" y="4"/>
                  </a:cxn>
                  <a:cxn ang="0">
                    <a:pos x="35" y="2"/>
                  </a:cxn>
                  <a:cxn ang="0">
                    <a:pos x="33" y="0"/>
                  </a:cxn>
                  <a:cxn ang="0">
                    <a:pos x="33" y="0"/>
                  </a:cxn>
                  <a:cxn ang="0">
                    <a:pos x="33" y="0"/>
                  </a:cxn>
                </a:cxnLst>
                <a:rect l="0" t="0" r="r" b="b"/>
                <a:pathLst>
                  <a:path w="35" h="4">
                    <a:moveTo>
                      <a:pt x="33" y="0"/>
                    </a:moveTo>
                    <a:cubicBezTo>
                      <a:pt x="2" y="0"/>
                      <a:pt x="2" y="0"/>
                      <a:pt x="2" y="0"/>
                    </a:cubicBezTo>
                    <a:cubicBezTo>
                      <a:pt x="1" y="0"/>
                      <a:pt x="0" y="1"/>
                      <a:pt x="0" y="2"/>
                    </a:cubicBezTo>
                    <a:cubicBezTo>
                      <a:pt x="0" y="3"/>
                      <a:pt x="1" y="4"/>
                      <a:pt x="2" y="4"/>
                    </a:cubicBezTo>
                    <a:cubicBezTo>
                      <a:pt x="33" y="4"/>
                      <a:pt x="33" y="4"/>
                      <a:pt x="33" y="4"/>
                    </a:cubicBezTo>
                    <a:cubicBezTo>
                      <a:pt x="34" y="4"/>
                      <a:pt x="35" y="3"/>
                      <a:pt x="35" y="2"/>
                    </a:cubicBezTo>
                    <a:cubicBezTo>
                      <a:pt x="35" y="1"/>
                      <a:pt x="34" y="0"/>
                      <a:pt x="33" y="0"/>
                    </a:cubicBezTo>
                    <a:close/>
                    <a:moveTo>
                      <a:pt x="33" y="0"/>
                    </a:moveTo>
                    <a:cubicBezTo>
                      <a:pt x="33" y="0"/>
                      <a:pt x="33" y="0"/>
                      <a:pt x="33" y="0"/>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22" name="Freeform 28">
                <a:extLst>
                  <a:ext uri="{FF2B5EF4-FFF2-40B4-BE49-F238E27FC236}">
                    <a16:creationId xmlns:a16="http://schemas.microsoft.com/office/drawing/2014/main" id="{14872CB2-1698-9367-3176-5319B8D3CE21}"/>
                  </a:ext>
                </a:extLst>
              </p:cNvPr>
              <p:cNvSpPr>
                <a:spLocks noEditPoints="1"/>
              </p:cNvSpPr>
              <p:nvPr/>
            </p:nvSpPr>
            <p:spPr bwMode="auto">
              <a:xfrm>
                <a:off x="3124200" y="1481138"/>
                <a:ext cx="101600" cy="11113"/>
              </a:xfrm>
              <a:custGeom>
                <a:avLst/>
                <a:gdLst/>
                <a:ahLst/>
                <a:cxnLst>
                  <a:cxn ang="0">
                    <a:pos x="33" y="0"/>
                  </a:cxn>
                  <a:cxn ang="0">
                    <a:pos x="2" y="0"/>
                  </a:cxn>
                  <a:cxn ang="0">
                    <a:pos x="0" y="2"/>
                  </a:cxn>
                  <a:cxn ang="0">
                    <a:pos x="2" y="4"/>
                  </a:cxn>
                  <a:cxn ang="0">
                    <a:pos x="33" y="4"/>
                  </a:cxn>
                  <a:cxn ang="0">
                    <a:pos x="35" y="2"/>
                  </a:cxn>
                  <a:cxn ang="0">
                    <a:pos x="33" y="0"/>
                  </a:cxn>
                  <a:cxn ang="0">
                    <a:pos x="33" y="0"/>
                  </a:cxn>
                  <a:cxn ang="0">
                    <a:pos x="33" y="0"/>
                  </a:cxn>
                </a:cxnLst>
                <a:rect l="0" t="0" r="r" b="b"/>
                <a:pathLst>
                  <a:path w="35" h="4">
                    <a:moveTo>
                      <a:pt x="33" y="0"/>
                    </a:moveTo>
                    <a:cubicBezTo>
                      <a:pt x="2" y="0"/>
                      <a:pt x="2" y="0"/>
                      <a:pt x="2" y="0"/>
                    </a:cubicBezTo>
                    <a:cubicBezTo>
                      <a:pt x="1" y="0"/>
                      <a:pt x="0" y="1"/>
                      <a:pt x="0" y="2"/>
                    </a:cubicBezTo>
                    <a:cubicBezTo>
                      <a:pt x="0" y="3"/>
                      <a:pt x="1" y="4"/>
                      <a:pt x="2" y="4"/>
                    </a:cubicBezTo>
                    <a:cubicBezTo>
                      <a:pt x="33" y="4"/>
                      <a:pt x="33" y="4"/>
                      <a:pt x="33" y="4"/>
                    </a:cubicBezTo>
                    <a:cubicBezTo>
                      <a:pt x="34" y="4"/>
                      <a:pt x="35" y="3"/>
                      <a:pt x="35" y="2"/>
                    </a:cubicBezTo>
                    <a:cubicBezTo>
                      <a:pt x="35" y="1"/>
                      <a:pt x="34" y="0"/>
                      <a:pt x="33" y="0"/>
                    </a:cubicBezTo>
                    <a:close/>
                    <a:moveTo>
                      <a:pt x="33" y="0"/>
                    </a:moveTo>
                    <a:cubicBezTo>
                      <a:pt x="33" y="0"/>
                      <a:pt x="33" y="0"/>
                      <a:pt x="33" y="0"/>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30" name="Freeform 29">
                <a:extLst>
                  <a:ext uri="{FF2B5EF4-FFF2-40B4-BE49-F238E27FC236}">
                    <a16:creationId xmlns:a16="http://schemas.microsoft.com/office/drawing/2014/main" id="{98676F67-64CC-A056-C4C3-65FC897962F4}"/>
                  </a:ext>
                </a:extLst>
              </p:cNvPr>
              <p:cNvSpPr>
                <a:spLocks noEditPoints="1"/>
              </p:cNvSpPr>
              <p:nvPr/>
            </p:nvSpPr>
            <p:spPr bwMode="auto">
              <a:xfrm>
                <a:off x="3124200" y="1449388"/>
                <a:ext cx="101600" cy="11113"/>
              </a:xfrm>
              <a:custGeom>
                <a:avLst/>
                <a:gdLst/>
                <a:ahLst/>
                <a:cxnLst>
                  <a:cxn ang="0">
                    <a:pos x="33" y="0"/>
                  </a:cxn>
                  <a:cxn ang="0">
                    <a:pos x="2" y="0"/>
                  </a:cxn>
                  <a:cxn ang="0">
                    <a:pos x="0" y="2"/>
                  </a:cxn>
                  <a:cxn ang="0">
                    <a:pos x="2" y="4"/>
                  </a:cxn>
                  <a:cxn ang="0">
                    <a:pos x="33" y="4"/>
                  </a:cxn>
                  <a:cxn ang="0">
                    <a:pos x="35" y="2"/>
                  </a:cxn>
                  <a:cxn ang="0">
                    <a:pos x="33" y="0"/>
                  </a:cxn>
                  <a:cxn ang="0">
                    <a:pos x="33" y="0"/>
                  </a:cxn>
                  <a:cxn ang="0">
                    <a:pos x="33" y="0"/>
                  </a:cxn>
                </a:cxnLst>
                <a:rect l="0" t="0" r="r" b="b"/>
                <a:pathLst>
                  <a:path w="35" h="4">
                    <a:moveTo>
                      <a:pt x="33" y="0"/>
                    </a:moveTo>
                    <a:cubicBezTo>
                      <a:pt x="2" y="0"/>
                      <a:pt x="2" y="0"/>
                      <a:pt x="2" y="0"/>
                    </a:cubicBezTo>
                    <a:cubicBezTo>
                      <a:pt x="1" y="0"/>
                      <a:pt x="0" y="1"/>
                      <a:pt x="0" y="2"/>
                    </a:cubicBezTo>
                    <a:cubicBezTo>
                      <a:pt x="0" y="3"/>
                      <a:pt x="1" y="4"/>
                      <a:pt x="2" y="4"/>
                    </a:cubicBezTo>
                    <a:cubicBezTo>
                      <a:pt x="33" y="4"/>
                      <a:pt x="33" y="4"/>
                      <a:pt x="33" y="4"/>
                    </a:cubicBezTo>
                    <a:cubicBezTo>
                      <a:pt x="34" y="4"/>
                      <a:pt x="35" y="3"/>
                      <a:pt x="35" y="2"/>
                    </a:cubicBezTo>
                    <a:cubicBezTo>
                      <a:pt x="35" y="1"/>
                      <a:pt x="34" y="0"/>
                      <a:pt x="33" y="0"/>
                    </a:cubicBezTo>
                    <a:close/>
                    <a:moveTo>
                      <a:pt x="33" y="0"/>
                    </a:moveTo>
                    <a:cubicBezTo>
                      <a:pt x="33" y="0"/>
                      <a:pt x="33" y="0"/>
                      <a:pt x="33" y="0"/>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31" name="Freeform 30">
                <a:extLst>
                  <a:ext uri="{FF2B5EF4-FFF2-40B4-BE49-F238E27FC236}">
                    <a16:creationId xmlns:a16="http://schemas.microsoft.com/office/drawing/2014/main" id="{BD9021DB-EFC8-4C92-D423-84BB3AF9538B}"/>
                  </a:ext>
                </a:extLst>
              </p:cNvPr>
              <p:cNvSpPr>
                <a:spLocks noEditPoints="1"/>
              </p:cNvSpPr>
              <p:nvPr/>
            </p:nvSpPr>
            <p:spPr bwMode="auto">
              <a:xfrm>
                <a:off x="3249613" y="1516063"/>
                <a:ext cx="100013" cy="11113"/>
              </a:xfrm>
              <a:custGeom>
                <a:avLst/>
                <a:gdLst/>
                <a:ahLst/>
                <a:cxnLst>
                  <a:cxn ang="0">
                    <a:pos x="32" y="0"/>
                  </a:cxn>
                  <a:cxn ang="0">
                    <a:pos x="1" y="0"/>
                  </a:cxn>
                  <a:cxn ang="0">
                    <a:pos x="0" y="2"/>
                  </a:cxn>
                  <a:cxn ang="0">
                    <a:pos x="1" y="4"/>
                  </a:cxn>
                  <a:cxn ang="0">
                    <a:pos x="32" y="4"/>
                  </a:cxn>
                  <a:cxn ang="0">
                    <a:pos x="34" y="2"/>
                  </a:cxn>
                  <a:cxn ang="0">
                    <a:pos x="32" y="0"/>
                  </a:cxn>
                  <a:cxn ang="0">
                    <a:pos x="32" y="0"/>
                  </a:cxn>
                  <a:cxn ang="0">
                    <a:pos x="32" y="0"/>
                  </a:cxn>
                </a:cxnLst>
                <a:rect l="0" t="0" r="r" b="b"/>
                <a:pathLst>
                  <a:path w="34" h="4">
                    <a:moveTo>
                      <a:pt x="32" y="0"/>
                    </a:moveTo>
                    <a:cubicBezTo>
                      <a:pt x="1" y="0"/>
                      <a:pt x="1" y="0"/>
                      <a:pt x="1" y="0"/>
                    </a:cubicBezTo>
                    <a:cubicBezTo>
                      <a:pt x="0" y="0"/>
                      <a:pt x="0" y="1"/>
                      <a:pt x="0" y="2"/>
                    </a:cubicBezTo>
                    <a:cubicBezTo>
                      <a:pt x="0" y="3"/>
                      <a:pt x="0" y="4"/>
                      <a:pt x="1" y="4"/>
                    </a:cubicBezTo>
                    <a:cubicBezTo>
                      <a:pt x="32" y="4"/>
                      <a:pt x="32" y="4"/>
                      <a:pt x="32" y="4"/>
                    </a:cubicBezTo>
                    <a:cubicBezTo>
                      <a:pt x="33" y="4"/>
                      <a:pt x="34" y="3"/>
                      <a:pt x="34" y="2"/>
                    </a:cubicBezTo>
                    <a:cubicBezTo>
                      <a:pt x="34" y="1"/>
                      <a:pt x="33" y="0"/>
                      <a:pt x="32" y="0"/>
                    </a:cubicBezTo>
                    <a:close/>
                    <a:moveTo>
                      <a:pt x="32" y="0"/>
                    </a:moveTo>
                    <a:cubicBezTo>
                      <a:pt x="32" y="0"/>
                      <a:pt x="32" y="0"/>
                      <a:pt x="32" y="0"/>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32" name="Freeform 31">
                <a:extLst>
                  <a:ext uri="{FF2B5EF4-FFF2-40B4-BE49-F238E27FC236}">
                    <a16:creationId xmlns:a16="http://schemas.microsoft.com/office/drawing/2014/main" id="{C2EDE591-92C5-944C-A471-3529E74D05F5}"/>
                  </a:ext>
                </a:extLst>
              </p:cNvPr>
              <p:cNvSpPr>
                <a:spLocks noEditPoints="1"/>
              </p:cNvSpPr>
              <p:nvPr/>
            </p:nvSpPr>
            <p:spPr bwMode="auto">
              <a:xfrm>
                <a:off x="3249613" y="1481138"/>
                <a:ext cx="100013" cy="11113"/>
              </a:xfrm>
              <a:custGeom>
                <a:avLst/>
                <a:gdLst/>
                <a:ahLst/>
                <a:cxnLst>
                  <a:cxn ang="0">
                    <a:pos x="32" y="0"/>
                  </a:cxn>
                  <a:cxn ang="0">
                    <a:pos x="1" y="0"/>
                  </a:cxn>
                  <a:cxn ang="0">
                    <a:pos x="0" y="2"/>
                  </a:cxn>
                  <a:cxn ang="0">
                    <a:pos x="1" y="4"/>
                  </a:cxn>
                  <a:cxn ang="0">
                    <a:pos x="32" y="4"/>
                  </a:cxn>
                  <a:cxn ang="0">
                    <a:pos x="34" y="2"/>
                  </a:cxn>
                  <a:cxn ang="0">
                    <a:pos x="32" y="0"/>
                  </a:cxn>
                  <a:cxn ang="0">
                    <a:pos x="32" y="0"/>
                  </a:cxn>
                  <a:cxn ang="0">
                    <a:pos x="32" y="0"/>
                  </a:cxn>
                </a:cxnLst>
                <a:rect l="0" t="0" r="r" b="b"/>
                <a:pathLst>
                  <a:path w="34" h="4">
                    <a:moveTo>
                      <a:pt x="32" y="0"/>
                    </a:moveTo>
                    <a:cubicBezTo>
                      <a:pt x="1" y="0"/>
                      <a:pt x="1" y="0"/>
                      <a:pt x="1" y="0"/>
                    </a:cubicBezTo>
                    <a:cubicBezTo>
                      <a:pt x="0" y="0"/>
                      <a:pt x="0" y="1"/>
                      <a:pt x="0" y="2"/>
                    </a:cubicBezTo>
                    <a:cubicBezTo>
                      <a:pt x="0" y="3"/>
                      <a:pt x="0" y="4"/>
                      <a:pt x="1" y="4"/>
                    </a:cubicBezTo>
                    <a:cubicBezTo>
                      <a:pt x="32" y="4"/>
                      <a:pt x="32" y="4"/>
                      <a:pt x="32" y="4"/>
                    </a:cubicBezTo>
                    <a:cubicBezTo>
                      <a:pt x="33" y="4"/>
                      <a:pt x="34" y="3"/>
                      <a:pt x="34" y="2"/>
                    </a:cubicBezTo>
                    <a:cubicBezTo>
                      <a:pt x="34" y="1"/>
                      <a:pt x="33" y="0"/>
                      <a:pt x="32" y="0"/>
                    </a:cubicBezTo>
                    <a:close/>
                    <a:moveTo>
                      <a:pt x="32" y="0"/>
                    </a:moveTo>
                    <a:cubicBezTo>
                      <a:pt x="32" y="0"/>
                      <a:pt x="32" y="0"/>
                      <a:pt x="32" y="0"/>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33" name="Freeform 32">
                <a:extLst>
                  <a:ext uri="{FF2B5EF4-FFF2-40B4-BE49-F238E27FC236}">
                    <a16:creationId xmlns:a16="http://schemas.microsoft.com/office/drawing/2014/main" id="{012360BF-82A2-D320-A3E2-4D8054CFFF8E}"/>
                  </a:ext>
                </a:extLst>
              </p:cNvPr>
              <p:cNvSpPr>
                <a:spLocks noEditPoints="1"/>
              </p:cNvSpPr>
              <p:nvPr/>
            </p:nvSpPr>
            <p:spPr bwMode="auto">
              <a:xfrm>
                <a:off x="3249613" y="1449388"/>
                <a:ext cx="100013" cy="11113"/>
              </a:xfrm>
              <a:custGeom>
                <a:avLst/>
                <a:gdLst/>
                <a:ahLst/>
                <a:cxnLst>
                  <a:cxn ang="0">
                    <a:pos x="32" y="0"/>
                  </a:cxn>
                  <a:cxn ang="0">
                    <a:pos x="1" y="0"/>
                  </a:cxn>
                  <a:cxn ang="0">
                    <a:pos x="0" y="2"/>
                  </a:cxn>
                  <a:cxn ang="0">
                    <a:pos x="1" y="4"/>
                  </a:cxn>
                  <a:cxn ang="0">
                    <a:pos x="32" y="4"/>
                  </a:cxn>
                  <a:cxn ang="0">
                    <a:pos x="34" y="2"/>
                  </a:cxn>
                  <a:cxn ang="0">
                    <a:pos x="32" y="0"/>
                  </a:cxn>
                  <a:cxn ang="0">
                    <a:pos x="32" y="0"/>
                  </a:cxn>
                  <a:cxn ang="0">
                    <a:pos x="32" y="0"/>
                  </a:cxn>
                </a:cxnLst>
                <a:rect l="0" t="0" r="r" b="b"/>
                <a:pathLst>
                  <a:path w="34" h="4">
                    <a:moveTo>
                      <a:pt x="32" y="0"/>
                    </a:moveTo>
                    <a:cubicBezTo>
                      <a:pt x="1" y="0"/>
                      <a:pt x="1" y="0"/>
                      <a:pt x="1" y="0"/>
                    </a:cubicBezTo>
                    <a:cubicBezTo>
                      <a:pt x="0" y="0"/>
                      <a:pt x="0" y="1"/>
                      <a:pt x="0" y="2"/>
                    </a:cubicBezTo>
                    <a:cubicBezTo>
                      <a:pt x="0" y="3"/>
                      <a:pt x="0" y="4"/>
                      <a:pt x="1" y="4"/>
                    </a:cubicBezTo>
                    <a:cubicBezTo>
                      <a:pt x="32" y="4"/>
                      <a:pt x="32" y="4"/>
                      <a:pt x="32" y="4"/>
                    </a:cubicBezTo>
                    <a:cubicBezTo>
                      <a:pt x="33" y="4"/>
                      <a:pt x="34" y="3"/>
                      <a:pt x="34" y="2"/>
                    </a:cubicBezTo>
                    <a:cubicBezTo>
                      <a:pt x="34" y="1"/>
                      <a:pt x="33" y="0"/>
                      <a:pt x="32" y="0"/>
                    </a:cubicBezTo>
                    <a:close/>
                    <a:moveTo>
                      <a:pt x="32" y="0"/>
                    </a:moveTo>
                    <a:cubicBezTo>
                      <a:pt x="32" y="0"/>
                      <a:pt x="32" y="0"/>
                      <a:pt x="32" y="0"/>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37" name="Freeform 33">
                <a:extLst>
                  <a:ext uri="{FF2B5EF4-FFF2-40B4-BE49-F238E27FC236}">
                    <a16:creationId xmlns:a16="http://schemas.microsoft.com/office/drawing/2014/main" id="{3D4A511E-B17B-6C96-D947-573A51C554F8}"/>
                  </a:ext>
                </a:extLst>
              </p:cNvPr>
              <p:cNvSpPr>
                <a:spLocks noEditPoints="1"/>
              </p:cNvSpPr>
              <p:nvPr/>
            </p:nvSpPr>
            <p:spPr bwMode="auto">
              <a:xfrm>
                <a:off x="3124200" y="1381126"/>
                <a:ext cx="225425" cy="12700"/>
              </a:xfrm>
              <a:custGeom>
                <a:avLst/>
                <a:gdLst/>
                <a:ahLst/>
                <a:cxnLst>
                  <a:cxn ang="0">
                    <a:pos x="75" y="0"/>
                  </a:cxn>
                  <a:cxn ang="0">
                    <a:pos x="2" y="0"/>
                  </a:cxn>
                  <a:cxn ang="0">
                    <a:pos x="0" y="2"/>
                  </a:cxn>
                  <a:cxn ang="0">
                    <a:pos x="2" y="4"/>
                  </a:cxn>
                  <a:cxn ang="0">
                    <a:pos x="75" y="4"/>
                  </a:cxn>
                  <a:cxn ang="0">
                    <a:pos x="77" y="2"/>
                  </a:cxn>
                  <a:cxn ang="0">
                    <a:pos x="75" y="0"/>
                  </a:cxn>
                  <a:cxn ang="0">
                    <a:pos x="75" y="0"/>
                  </a:cxn>
                  <a:cxn ang="0">
                    <a:pos x="75" y="0"/>
                  </a:cxn>
                </a:cxnLst>
                <a:rect l="0" t="0" r="r" b="b"/>
                <a:pathLst>
                  <a:path w="77" h="4">
                    <a:moveTo>
                      <a:pt x="75" y="0"/>
                    </a:moveTo>
                    <a:cubicBezTo>
                      <a:pt x="2" y="0"/>
                      <a:pt x="2" y="0"/>
                      <a:pt x="2" y="0"/>
                    </a:cubicBezTo>
                    <a:cubicBezTo>
                      <a:pt x="1" y="0"/>
                      <a:pt x="0" y="1"/>
                      <a:pt x="0" y="2"/>
                    </a:cubicBezTo>
                    <a:cubicBezTo>
                      <a:pt x="0" y="3"/>
                      <a:pt x="1" y="4"/>
                      <a:pt x="2" y="4"/>
                    </a:cubicBezTo>
                    <a:cubicBezTo>
                      <a:pt x="75" y="4"/>
                      <a:pt x="75" y="4"/>
                      <a:pt x="75" y="4"/>
                    </a:cubicBezTo>
                    <a:cubicBezTo>
                      <a:pt x="76" y="4"/>
                      <a:pt x="77" y="3"/>
                      <a:pt x="77" y="2"/>
                    </a:cubicBezTo>
                    <a:cubicBezTo>
                      <a:pt x="77" y="1"/>
                      <a:pt x="76" y="0"/>
                      <a:pt x="75" y="0"/>
                    </a:cubicBezTo>
                    <a:close/>
                    <a:moveTo>
                      <a:pt x="75" y="0"/>
                    </a:moveTo>
                    <a:cubicBezTo>
                      <a:pt x="75" y="0"/>
                      <a:pt x="75" y="0"/>
                      <a:pt x="75" y="0"/>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38" name="Freeform 34">
                <a:extLst>
                  <a:ext uri="{FF2B5EF4-FFF2-40B4-BE49-F238E27FC236}">
                    <a16:creationId xmlns:a16="http://schemas.microsoft.com/office/drawing/2014/main" id="{5555ADBD-FC60-230A-CA78-1EAFB530C39B}"/>
                  </a:ext>
                </a:extLst>
              </p:cNvPr>
              <p:cNvSpPr>
                <a:spLocks noEditPoints="1"/>
              </p:cNvSpPr>
              <p:nvPr/>
            </p:nvSpPr>
            <p:spPr bwMode="auto">
              <a:xfrm>
                <a:off x="3124200" y="1412876"/>
                <a:ext cx="225425" cy="12700"/>
              </a:xfrm>
              <a:custGeom>
                <a:avLst/>
                <a:gdLst/>
                <a:ahLst/>
                <a:cxnLst>
                  <a:cxn ang="0">
                    <a:pos x="75" y="0"/>
                  </a:cxn>
                  <a:cxn ang="0">
                    <a:pos x="2" y="0"/>
                  </a:cxn>
                  <a:cxn ang="0">
                    <a:pos x="0" y="2"/>
                  </a:cxn>
                  <a:cxn ang="0">
                    <a:pos x="2" y="4"/>
                  </a:cxn>
                  <a:cxn ang="0">
                    <a:pos x="75" y="4"/>
                  </a:cxn>
                  <a:cxn ang="0">
                    <a:pos x="77" y="2"/>
                  </a:cxn>
                  <a:cxn ang="0">
                    <a:pos x="75" y="0"/>
                  </a:cxn>
                  <a:cxn ang="0">
                    <a:pos x="75" y="0"/>
                  </a:cxn>
                  <a:cxn ang="0">
                    <a:pos x="75" y="0"/>
                  </a:cxn>
                </a:cxnLst>
                <a:rect l="0" t="0" r="r" b="b"/>
                <a:pathLst>
                  <a:path w="77" h="4">
                    <a:moveTo>
                      <a:pt x="75" y="0"/>
                    </a:moveTo>
                    <a:cubicBezTo>
                      <a:pt x="2" y="0"/>
                      <a:pt x="2" y="0"/>
                      <a:pt x="2" y="0"/>
                    </a:cubicBezTo>
                    <a:cubicBezTo>
                      <a:pt x="1" y="0"/>
                      <a:pt x="0" y="1"/>
                      <a:pt x="0" y="2"/>
                    </a:cubicBezTo>
                    <a:cubicBezTo>
                      <a:pt x="0" y="3"/>
                      <a:pt x="1" y="4"/>
                      <a:pt x="2" y="4"/>
                    </a:cubicBezTo>
                    <a:cubicBezTo>
                      <a:pt x="75" y="4"/>
                      <a:pt x="75" y="4"/>
                      <a:pt x="75" y="4"/>
                    </a:cubicBezTo>
                    <a:cubicBezTo>
                      <a:pt x="76" y="4"/>
                      <a:pt x="77" y="3"/>
                      <a:pt x="77" y="2"/>
                    </a:cubicBezTo>
                    <a:cubicBezTo>
                      <a:pt x="77" y="1"/>
                      <a:pt x="76" y="0"/>
                      <a:pt x="75" y="0"/>
                    </a:cubicBezTo>
                    <a:close/>
                    <a:moveTo>
                      <a:pt x="75" y="0"/>
                    </a:moveTo>
                    <a:cubicBezTo>
                      <a:pt x="75" y="0"/>
                      <a:pt x="75" y="0"/>
                      <a:pt x="75" y="0"/>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39" name="Freeform 35">
                <a:extLst>
                  <a:ext uri="{FF2B5EF4-FFF2-40B4-BE49-F238E27FC236}">
                    <a16:creationId xmlns:a16="http://schemas.microsoft.com/office/drawing/2014/main" id="{1B9CFD44-C872-3BAB-268A-9E52EFB1D79F}"/>
                  </a:ext>
                </a:extLst>
              </p:cNvPr>
              <p:cNvSpPr>
                <a:spLocks noEditPoints="1"/>
              </p:cNvSpPr>
              <p:nvPr/>
            </p:nvSpPr>
            <p:spPr bwMode="auto">
              <a:xfrm>
                <a:off x="3124200" y="1255713"/>
                <a:ext cx="101600" cy="101600"/>
              </a:xfrm>
              <a:custGeom>
                <a:avLst/>
                <a:gdLst/>
                <a:ahLst/>
                <a:cxnLst>
                  <a:cxn ang="0">
                    <a:pos x="4" y="35"/>
                  </a:cxn>
                  <a:cxn ang="0">
                    <a:pos x="31" y="35"/>
                  </a:cxn>
                  <a:cxn ang="0">
                    <a:pos x="35" y="31"/>
                  </a:cxn>
                  <a:cxn ang="0">
                    <a:pos x="35" y="4"/>
                  </a:cxn>
                  <a:cxn ang="0">
                    <a:pos x="31" y="0"/>
                  </a:cxn>
                  <a:cxn ang="0">
                    <a:pos x="4" y="0"/>
                  </a:cxn>
                  <a:cxn ang="0">
                    <a:pos x="0" y="4"/>
                  </a:cxn>
                  <a:cxn ang="0">
                    <a:pos x="0" y="31"/>
                  </a:cxn>
                  <a:cxn ang="0">
                    <a:pos x="4" y="35"/>
                  </a:cxn>
                  <a:cxn ang="0">
                    <a:pos x="8" y="8"/>
                  </a:cxn>
                  <a:cxn ang="0">
                    <a:pos x="27" y="8"/>
                  </a:cxn>
                  <a:cxn ang="0">
                    <a:pos x="27" y="27"/>
                  </a:cxn>
                  <a:cxn ang="0">
                    <a:pos x="8" y="27"/>
                  </a:cxn>
                  <a:cxn ang="0">
                    <a:pos x="8" y="8"/>
                  </a:cxn>
                  <a:cxn ang="0">
                    <a:pos x="8" y="8"/>
                  </a:cxn>
                  <a:cxn ang="0">
                    <a:pos x="8" y="8"/>
                  </a:cxn>
                </a:cxnLst>
                <a:rect l="0" t="0" r="r" b="b"/>
                <a:pathLst>
                  <a:path w="35" h="35">
                    <a:moveTo>
                      <a:pt x="4" y="35"/>
                    </a:moveTo>
                    <a:cubicBezTo>
                      <a:pt x="31" y="35"/>
                      <a:pt x="31" y="35"/>
                      <a:pt x="31" y="35"/>
                    </a:cubicBezTo>
                    <a:cubicBezTo>
                      <a:pt x="33" y="35"/>
                      <a:pt x="35" y="33"/>
                      <a:pt x="35" y="31"/>
                    </a:cubicBezTo>
                    <a:cubicBezTo>
                      <a:pt x="35" y="4"/>
                      <a:pt x="35" y="4"/>
                      <a:pt x="35" y="4"/>
                    </a:cubicBezTo>
                    <a:cubicBezTo>
                      <a:pt x="35" y="2"/>
                      <a:pt x="33" y="0"/>
                      <a:pt x="31" y="0"/>
                    </a:cubicBezTo>
                    <a:cubicBezTo>
                      <a:pt x="4" y="0"/>
                      <a:pt x="4" y="0"/>
                      <a:pt x="4" y="0"/>
                    </a:cubicBezTo>
                    <a:cubicBezTo>
                      <a:pt x="2" y="0"/>
                      <a:pt x="0" y="2"/>
                      <a:pt x="0" y="4"/>
                    </a:cubicBezTo>
                    <a:cubicBezTo>
                      <a:pt x="0" y="31"/>
                      <a:pt x="0" y="31"/>
                      <a:pt x="0" y="31"/>
                    </a:cubicBezTo>
                    <a:cubicBezTo>
                      <a:pt x="0" y="33"/>
                      <a:pt x="2" y="35"/>
                      <a:pt x="4" y="35"/>
                    </a:cubicBezTo>
                    <a:close/>
                    <a:moveTo>
                      <a:pt x="8" y="8"/>
                    </a:moveTo>
                    <a:cubicBezTo>
                      <a:pt x="27" y="8"/>
                      <a:pt x="27" y="8"/>
                      <a:pt x="27" y="8"/>
                    </a:cubicBezTo>
                    <a:cubicBezTo>
                      <a:pt x="27" y="27"/>
                      <a:pt x="27" y="27"/>
                      <a:pt x="27" y="27"/>
                    </a:cubicBezTo>
                    <a:cubicBezTo>
                      <a:pt x="8" y="27"/>
                      <a:pt x="8" y="27"/>
                      <a:pt x="8" y="27"/>
                    </a:cubicBezTo>
                    <a:lnTo>
                      <a:pt x="8" y="8"/>
                    </a:lnTo>
                    <a:close/>
                    <a:moveTo>
                      <a:pt x="8" y="8"/>
                    </a:moveTo>
                    <a:cubicBezTo>
                      <a:pt x="8" y="8"/>
                      <a:pt x="8" y="8"/>
                      <a:pt x="8" y="8"/>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grpSp>
      </p:grpSp>
      <p:sp>
        <p:nvSpPr>
          <p:cNvPr id="102" name="iṩļïďè">
            <a:hlinkClick r:id="" action="ppaction://noaction"/>
            <a:extLst>
              <a:ext uri="{FF2B5EF4-FFF2-40B4-BE49-F238E27FC236}">
                <a16:creationId xmlns:a16="http://schemas.microsoft.com/office/drawing/2014/main" id="{41B4F971-3E3E-5723-4B2D-69669EE35ADB}"/>
              </a:ext>
            </a:extLst>
          </p:cNvPr>
          <p:cNvSpPr/>
          <p:nvPr/>
        </p:nvSpPr>
        <p:spPr>
          <a:xfrm>
            <a:off x="2166948" y="1492576"/>
            <a:ext cx="2586986" cy="451376"/>
          </a:xfrm>
          <a:prstGeom prst="rect">
            <a:avLst/>
          </a:prstGeom>
        </p:spPr>
        <p:txBody>
          <a:bodyPr wrap="square" lIns="63301" tIns="31650" rIns="63301" bIns="31650">
            <a:noAutofit/>
          </a:bodyPr>
          <a:lstStyle/>
          <a:p>
            <a:pPr defTabSz="316520">
              <a:defRPr/>
            </a:pPr>
            <a:r>
              <a:rPr lang="zh-CN" altLang="en-US" sz="2215" b="1" dirty="0">
                <a:solidFill>
                  <a:srgbClr val="000000"/>
                </a:solidFill>
                <a:latin typeface="微软雅黑" panose="020B0503020204020204" pitchFamily="34" charset="-122"/>
                <a:ea typeface="微软雅黑" panose="020B0503020204020204" pitchFamily="34" charset="-122"/>
              </a:rPr>
              <a:t>行业数据</a:t>
            </a:r>
          </a:p>
        </p:txBody>
      </p:sp>
      <p:cxnSp>
        <p:nvCxnSpPr>
          <p:cNvPr id="104" name="直接连接符 103">
            <a:extLst>
              <a:ext uri="{FF2B5EF4-FFF2-40B4-BE49-F238E27FC236}">
                <a16:creationId xmlns:a16="http://schemas.microsoft.com/office/drawing/2014/main" id="{4FB4422E-0436-4E9F-5212-667407B6B2A0}"/>
              </a:ext>
            </a:extLst>
          </p:cNvPr>
          <p:cNvCxnSpPr/>
          <p:nvPr/>
        </p:nvCxnSpPr>
        <p:spPr>
          <a:xfrm>
            <a:off x="1560375" y="2037143"/>
            <a:ext cx="4127062" cy="0"/>
          </a:xfrm>
          <a:prstGeom prst="line">
            <a:avLst/>
          </a:prstGeom>
          <a:ln w="12700">
            <a:solidFill>
              <a:srgbClr val="4A9B82"/>
            </a:solidFill>
          </a:ln>
        </p:spPr>
        <p:style>
          <a:lnRef idx="1">
            <a:schemeClr val="accent1"/>
          </a:lnRef>
          <a:fillRef idx="0">
            <a:schemeClr val="accent1"/>
          </a:fillRef>
          <a:effectRef idx="0">
            <a:schemeClr val="accent1"/>
          </a:effectRef>
          <a:fontRef idx="minor">
            <a:schemeClr val="tx1"/>
          </a:fontRef>
        </p:style>
      </p:cxnSp>
      <p:grpSp>
        <p:nvGrpSpPr>
          <p:cNvPr id="40" name="组合 39">
            <a:extLst>
              <a:ext uri="{FF2B5EF4-FFF2-40B4-BE49-F238E27FC236}">
                <a16:creationId xmlns:a16="http://schemas.microsoft.com/office/drawing/2014/main" id="{58FE0920-B180-15B4-B76D-59A2267CFFC2}"/>
              </a:ext>
            </a:extLst>
          </p:cNvPr>
          <p:cNvGrpSpPr/>
          <p:nvPr/>
        </p:nvGrpSpPr>
        <p:grpSpPr>
          <a:xfrm>
            <a:off x="6532480" y="1488431"/>
            <a:ext cx="455892" cy="455892"/>
            <a:chOff x="10086259" y="1229522"/>
            <a:chExt cx="1283250" cy="1283250"/>
          </a:xfrm>
        </p:grpSpPr>
        <p:sp>
          <p:nvSpPr>
            <p:cNvPr id="41" name="íslïḍé">
              <a:hlinkClick r:id="" action="ppaction://noaction"/>
              <a:extLst>
                <a:ext uri="{FF2B5EF4-FFF2-40B4-BE49-F238E27FC236}">
                  <a16:creationId xmlns:a16="http://schemas.microsoft.com/office/drawing/2014/main" id="{A9404673-1987-6DE9-C758-948C7E83C6E9}"/>
                </a:ext>
              </a:extLst>
            </p:cNvPr>
            <p:cNvSpPr/>
            <p:nvPr/>
          </p:nvSpPr>
          <p:spPr>
            <a:xfrm>
              <a:off x="10086259" y="1229522"/>
              <a:ext cx="1283250" cy="1283250"/>
            </a:xfrm>
            <a:prstGeom prst="ellipse">
              <a:avLst/>
            </a:prstGeom>
            <a:solidFill>
              <a:srgbClr val="4A9B82"/>
            </a:solidFill>
            <a:ln w="5715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wrap="square" lIns="63301" tIns="31650" rIns="63301" bIns="31650" anchor="ctr">
              <a:noAutofit/>
            </a:bodyPr>
            <a:lstStyle/>
            <a:p>
              <a:pPr algn="ctr" defTabSz="316520">
                <a:defRPr/>
              </a:pPr>
              <a:endParaRPr sz="1246" dirty="0">
                <a:solidFill>
                  <a:srgbClr val="000000"/>
                </a:solidFill>
                <a:latin typeface="Calibri" panose="020F0502020204030204"/>
              </a:endParaRPr>
            </a:p>
          </p:txBody>
        </p:sp>
        <p:sp>
          <p:nvSpPr>
            <p:cNvPr id="42" name="Freeform 143">
              <a:extLst>
                <a:ext uri="{FF2B5EF4-FFF2-40B4-BE49-F238E27FC236}">
                  <a16:creationId xmlns:a16="http://schemas.microsoft.com/office/drawing/2014/main" id="{34044693-A715-713B-6DDA-ABAF3B63B01A}"/>
                </a:ext>
              </a:extLst>
            </p:cNvPr>
            <p:cNvSpPr/>
            <p:nvPr/>
          </p:nvSpPr>
          <p:spPr>
            <a:xfrm>
              <a:off x="10357534" y="1553356"/>
              <a:ext cx="740700" cy="635583"/>
            </a:xfrm>
            <a:custGeom>
              <a:avLst/>
              <a:gdLst/>
              <a:ahLst/>
              <a:cxnLst>
                <a:cxn ang="0">
                  <a:pos x="wd2" y="hd2"/>
                </a:cxn>
                <a:cxn ang="5400000">
                  <a:pos x="wd2" y="hd2"/>
                </a:cxn>
                <a:cxn ang="10800000">
                  <a:pos x="wd2" y="hd2"/>
                </a:cxn>
                <a:cxn ang="16200000">
                  <a:pos x="wd2" y="hd2"/>
                </a:cxn>
              </a:cxnLst>
              <a:rect l="0" t="0" r="r" b="b"/>
              <a:pathLst>
                <a:path w="21600" h="21600" extrusionOk="0">
                  <a:moveTo>
                    <a:pt x="21600" y="10604"/>
                  </a:moveTo>
                  <a:cubicBezTo>
                    <a:pt x="21600" y="9622"/>
                    <a:pt x="21262" y="8836"/>
                    <a:pt x="20587" y="8247"/>
                  </a:cubicBezTo>
                  <a:cubicBezTo>
                    <a:pt x="21262" y="7658"/>
                    <a:pt x="21600" y="6676"/>
                    <a:pt x="21600" y="5695"/>
                  </a:cubicBezTo>
                  <a:cubicBezTo>
                    <a:pt x="21600" y="4516"/>
                    <a:pt x="21094" y="3338"/>
                    <a:pt x="20419" y="2945"/>
                  </a:cubicBezTo>
                  <a:cubicBezTo>
                    <a:pt x="10800" y="0"/>
                    <a:pt x="10800" y="0"/>
                    <a:pt x="10800" y="0"/>
                  </a:cubicBezTo>
                  <a:cubicBezTo>
                    <a:pt x="0" y="3338"/>
                    <a:pt x="0" y="3338"/>
                    <a:pt x="0" y="3338"/>
                  </a:cubicBezTo>
                  <a:cubicBezTo>
                    <a:pt x="0" y="3338"/>
                    <a:pt x="0" y="3338"/>
                    <a:pt x="0" y="3338"/>
                  </a:cubicBezTo>
                  <a:cubicBezTo>
                    <a:pt x="10800" y="6676"/>
                    <a:pt x="10800" y="6676"/>
                    <a:pt x="10800" y="6676"/>
                  </a:cubicBezTo>
                  <a:cubicBezTo>
                    <a:pt x="10800" y="6676"/>
                    <a:pt x="10800" y="6676"/>
                    <a:pt x="10800" y="6676"/>
                  </a:cubicBezTo>
                  <a:cubicBezTo>
                    <a:pt x="10800" y="6676"/>
                    <a:pt x="10800" y="6676"/>
                    <a:pt x="10800" y="6676"/>
                  </a:cubicBezTo>
                  <a:cubicBezTo>
                    <a:pt x="10800" y="6676"/>
                    <a:pt x="10800" y="6676"/>
                    <a:pt x="10800" y="6676"/>
                  </a:cubicBezTo>
                  <a:cubicBezTo>
                    <a:pt x="10800" y="6676"/>
                    <a:pt x="10800" y="6676"/>
                    <a:pt x="10800" y="6676"/>
                  </a:cubicBezTo>
                  <a:cubicBezTo>
                    <a:pt x="18394" y="4320"/>
                    <a:pt x="18394" y="4320"/>
                    <a:pt x="18394" y="4320"/>
                  </a:cubicBezTo>
                  <a:cubicBezTo>
                    <a:pt x="18562" y="4320"/>
                    <a:pt x="18562" y="4320"/>
                    <a:pt x="18731" y="4320"/>
                  </a:cubicBezTo>
                  <a:cubicBezTo>
                    <a:pt x="19406" y="4320"/>
                    <a:pt x="19912" y="4909"/>
                    <a:pt x="19912" y="5695"/>
                  </a:cubicBezTo>
                  <a:cubicBezTo>
                    <a:pt x="19912" y="6480"/>
                    <a:pt x="19575" y="6873"/>
                    <a:pt x="19069" y="7069"/>
                  </a:cubicBezTo>
                  <a:cubicBezTo>
                    <a:pt x="10800" y="9622"/>
                    <a:pt x="10800" y="9622"/>
                    <a:pt x="10800" y="9622"/>
                  </a:cubicBezTo>
                  <a:cubicBezTo>
                    <a:pt x="0" y="6284"/>
                    <a:pt x="0" y="6284"/>
                    <a:pt x="0" y="6284"/>
                  </a:cubicBezTo>
                  <a:cubicBezTo>
                    <a:pt x="0" y="8247"/>
                    <a:pt x="0" y="8247"/>
                    <a:pt x="0" y="8247"/>
                  </a:cubicBezTo>
                  <a:cubicBezTo>
                    <a:pt x="10800" y="11585"/>
                    <a:pt x="10800" y="11585"/>
                    <a:pt x="10800" y="11585"/>
                  </a:cubicBezTo>
                  <a:cubicBezTo>
                    <a:pt x="10800" y="11585"/>
                    <a:pt x="10800" y="11585"/>
                    <a:pt x="10800" y="11585"/>
                  </a:cubicBezTo>
                  <a:cubicBezTo>
                    <a:pt x="10800" y="11585"/>
                    <a:pt x="10800" y="11585"/>
                    <a:pt x="10800" y="11585"/>
                  </a:cubicBezTo>
                  <a:cubicBezTo>
                    <a:pt x="10800" y="11585"/>
                    <a:pt x="10800" y="11585"/>
                    <a:pt x="10800" y="11585"/>
                  </a:cubicBezTo>
                  <a:cubicBezTo>
                    <a:pt x="10800" y="11585"/>
                    <a:pt x="10800" y="11585"/>
                    <a:pt x="10800" y="11585"/>
                  </a:cubicBezTo>
                  <a:cubicBezTo>
                    <a:pt x="18394" y="9229"/>
                    <a:pt x="18394" y="9229"/>
                    <a:pt x="18394" y="9229"/>
                  </a:cubicBezTo>
                  <a:cubicBezTo>
                    <a:pt x="18394" y="9229"/>
                    <a:pt x="18394" y="9229"/>
                    <a:pt x="18394" y="9229"/>
                  </a:cubicBezTo>
                  <a:cubicBezTo>
                    <a:pt x="18562" y="9229"/>
                    <a:pt x="18562" y="9229"/>
                    <a:pt x="18731" y="9229"/>
                  </a:cubicBezTo>
                  <a:cubicBezTo>
                    <a:pt x="19406" y="9229"/>
                    <a:pt x="19912" y="9818"/>
                    <a:pt x="19912" y="10604"/>
                  </a:cubicBezTo>
                  <a:cubicBezTo>
                    <a:pt x="19912" y="11389"/>
                    <a:pt x="19575" y="11978"/>
                    <a:pt x="19069" y="11978"/>
                  </a:cubicBezTo>
                  <a:cubicBezTo>
                    <a:pt x="10800" y="14727"/>
                    <a:pt x="10800" y="14727"/>
                    <a:pt x="10800" y="14727"/>
                  </a:cubicBezTo>
                  <a:cubicBezTo>
                    <a:pt x="0" y="11193"/>
                    <a:pt x="0" y="11193"/>
                    <a:pt x="0" y="11193"/>
                  </a:cubicBezTo>
                  <a:cubicBezTo>
                    <a:pt x="0" y="13353"/>
                    <a:pt x="0" y="13353"/>
                    <a:pt x="0" y="13353"/>
                  </a:cubicBezTo>
                  <a:cubicBezTo>
                    <a:pt x="10800" y="16691"/>
                    <a:pt x="10800" y="16691"/>
                    <a:pt x="10800" y="16691"/>
                  </a:cubicBezTo>
                  <a:cubicBezTo>
                    <a:pt x="10800" y="16691"/>
                    <a:pt x="10800" y="16691"/>
                    <a:pt x="10800" y="16691"/>
                  </a:cubicBezTo>
                  <a:cubicBezTo>
                    <a:pt x="10800" y="16691"/>
                    <a:pt x="10800" y="16691"/>
                    <a:pt x="10800" y="16691"/>
                  </a:cubicBezTo>
                  <a:cubicBezTo>
                    <a:pt x="10800" y="16691"/>
                    <a:pt x="10800" y="16691"/>
                    <a:pt x="10800" y="16691"/>
                  </a:cubicBezTo>
                  <a:cubicBezTo>
                    <a:pt x="10800" y="16691"/>
                    <a:pt x="10800" y="16691"/>
                    <a:pt x="10800" y="16691"/>
                  </a:cubicBezTo>
                  <a:cubicBezTo>
                    <a:pt x="18394" y="14335"/>
                    <a:pt x="18394" y="14335"/>
                    <a:pt x="18394" y="14335"/>
                  </a:cubicBezTo>
                  <a:cubicBezTo>
                    <a:pt x="18394" y="14335"/>
                    <a:pt x="18394" y="14335"/>
                    <a:pt x="18394" y="14335"/>
                  </a:cubicBezTo>
                  <a:cubicBezTo>
                    <a:pt x="18562" y="14335"/>
                    <a:pt x="18562" y="14335"/>
                    <a:pt x="18731" y="14335"/>
                  </a:cubicBezTo>
                  <a:cubicBezTo>
                    <a:pt x="19406" y="14335"/>
                    <a:pt x="19912" y="14924"/>
                    <a:pt x="19912" y="15709"/>
                  </a:cubicBezTo>
                  <a:cubicBezTo>
                    <a:pt x="19912" y="16298"/>
                    <a:pt x="19575" y="16887"/>
                    <a:pt x="19069" y="17084"/>
                  </a:cubicBezTo>
                  <a:cubicBezTo>
                    <a:pt x="10800" y="19636"/>
                    <a:pt x="10800" y="19636"/>
                    <a:pt x="10800" y="19636"/>
                  </a:cubicBezTo>
                  <a:cubicBezTo>
                    <a:pt x="0" y="16298"/>
                    <a:pt x="0" y="16298"/>
                    <a:pt x="0" y="16298"/>
                  </a:cubicBezTo>
                  <a:cubicBezTo>
                    <a:pt x="0" y="18262"/>
                    <a:pt x="0" y="18262"/>
                    <a:pt x="0" y="18262"/>
                  </a:cubicBezTo>
                  <a:cubicBezTo>
                    <a:pt x="10800" y="21600"/>
                    <a:pt x="10800" y="21600"/>
                    <a:pt x="10800" y="21600"/>
                  </a:cubicBezTo>
                  <a:cubicBezTo>
                    <a:pt x="10800" y="21600"/>
                    <a:pt x="10800" y="21600"/>
                    <a:pt x="10800" y="21600"/>
                  </a:cubicBezTo>
                  <a:cubicBezTo>
                    <a:pt x="10800" y="21600"/>
                    <a:pt x="10800" y="21600"/>
                    <a:pt x="10800" y="21600"/>
                  </a:cubicBezTo>
                  <a:cubicBezTo>
                    <a:pt x="10800" y="21600"/>
                    <a:pt x="10800" y="21600"/>
                    <a:pt x="10800" y="21600"/>
                  </a:cubicBezTo>
                  <a:cubicBezTo>
                    <a:pt x="10800" y="21600"/>
                    <a:pt x="10800" y="21600"/>
                    <a:pt x="10800" y="21600"/>
                  </a:cubicBezTo>
                  <a:cubicBezTo>
                    <a:pt x="19406" y="18851"/>
                    <a:pt x="19406" y="18851"/>
                    <a:pt x="19406" y="18851"/>
                  </a:cubicBezTo>
                  <a:cubicBezTo>
                    <a:pt x="19406" y="18851"/>
                    <a:pt x="19406" y="18851"/>
                    <a:pt x="19406" y="18851"/>
                  </a:cubicBezTo>
                  <a:cubicBezTo>
                    <a:pt x="20587" y="18655"/>
                    <a:pt x="21600" y="17280"/>
                    <a:pt x="21600" y="15709"/>
                  </a:cubicBezTo>
                  <a:cubicBezTo>
                    <a:pt x="21600" y="14727"/>
                    <a:pt x="21262" y="13745"/>
                    <a:pt x="20587" y="13156"/>
                  </a:cubicBezTo>
                  <a:cubicBezTo>
                    <a:pt x="21262" y="12567"/>
                    <a:pt x="21600" y="11585"/>
                    <a:pt x="21600" y="10604"/>
                  </a:cubicBezTo>
                  <a:close/>
                  <a:moveTo>
                    <a:pt x="10800" y="4713"/>
                  </a:moveTo>
                  <a:cubicBezTo>
                    <a:pt x="7763" y="3731"/>
                    <a:pt x="7763" y="3731"/>
                    <a:pt x="7763" y="3731"/>
                  </a:cubicBezTo>
                  <a:cubicBezTo>
                    <a:pt x="12150" y="2356"/>
                    <a:pt x="12150" y="2356"/>
                    <a:pt x="12150" y="2356"/>
                  </a:cubicBezTo>
                  <a:cubicBezTo>
                    <a:pt x="15187" y="3338"/>
                    <a:pt x="15187" y="3338"/>
                    <a:pt x="15187" y="3338"/>
                  </a:cubicBezTo>
                  <a:lnTo>
                    <a:pt x="10800" y="4713"/>
                  </a:lnTo>
                  <a:close/>
                </a:path>
              </a:pathLst>
            </a:custGeom>
            <a:solidFill>
              <a:srgbClr val="FFFFFF"/>
            </a:solidFill>
            <a:ln w="12700" cap="flat">
              <a:noFill/>
              <a:miter lim="400000"/>
            </a:ln>
            <a:effectLst/>
          </p:spPr>
          <p:txBody>
            <a:bodyPr wrap="square" lIns="63300" tIns="63300" rIns="63300" bIns="63300" numCol="1" anchor="t">
              <a:noAutofit/>
            </a:bodyPr>
            <a:lstStyle/>
            <a:p>
              <a:pPr defTabSz="1266078" hangingPunct="0">
                <a:defRPr/>
              </a:pPr>
              <a:endParaRPr sz="2492" kern="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06" name="直接连接符 105">
            <a:extLst>
              <a:ext uri="{FF2B5EF4-FFF2-40B4-BE49-F238E27FC236}">
                <a16:creationId xmlns:a16="http://schemas.microsoft.com/office/drawing/2014/main" id="{C920BAEB-DABB-D833-59AD-5A17AE444565}"/>
              </a:ext>
            </a:extLst>
          </p:cNvPr>
          <p:cNvCxnSpPr/>
          <p:nvPr/>
        </p:nvCxnSpPr>
        <p:spPr>
          <a:xfrm>
            <a:off x="6532134" y="2053478"/>
            <a:ext cx="4127062" cy="0"/>
          </a:xfrm>
          <a:prstGeom prst="line">
            <a:avLst/>
          </a:prstGeom>
          <a:ln w="12700">
            <a:solidFill>
              <a:srgbClr val="4A9B82"/>
            </a:solidFill>
          </a:ln>
        </p:spPr>
        <p:style>
          <a:lnRef idx="1">
            <a:schemeClr val="accent1"/>
          </a:lnRef>
          <a:fillRef idx="0">
            <a:schemeClr val="accent1"/>
          </a:fillRef>
          <a:effectRef idx="0">
            <a:schemeClr val="accent1"/>
          </a:effectRef>
          <a:fontRef idx="minor">
            <a:schemeClr val="tx1"/>
          </a:fontRef>
        </p:style>
      </p:cxnSp>
      <p:sp>
        <p:nvSpPr>
          <p:cNvPr id="115" name="iṩļïďè">
            <a:hlinkClick r:id="" action="ppaction://noaction"/>
            <a:extLst>
              <a:ext uri="{FF2B5EF4-FFF2-40B4-BE49-F238E27FC236}">
                <a16:creationId xmlns:a16="http://schemas.microsoft.com/office/drawing/2014/main" id="{084BC9A8-5596-A7F6-3A88-88E3BA2167A8}"/>
              </a:ext>
            </a:extLst>
          </p:cNvPr>
          <p:cNvSpPr/>
          <p:nvPr/>
        </p:nvSpPr>
        <p:spPr>
          <a:xfrm>
            <a:off x="7120153" y="1508911"/>
            <a:ext cx="2586986" cy="451376"/>
          </a:xfrm>
          <a:prstGeom prst="rect">
            <a:avLst/>
          </a:prstGeom>
        </p:spPr>
        <p:txBody>
          <a:bodyPr wrap="square" lIns="63301" tIns="31650" rIns="63301" bIns="31650">
            <a:noAutofit/>
          </a:bodyPr>
          <a:lstStyle/>
          <a:p>
            <a:pPr defTabSz="316520">
              <a:defRPr/>
            </a:pPr>
            <a:r>
              <a:rPr lang="zh-CN" altLang="en-US" sz="2215" b="1" dirty="0">
                <a:solidFill>
                  <a:srgbClr val="000000"/>
                </a:solidFill>
                <a:latin typeface="微软雅黑" panose="020B0503020204020204" pitchFamily="34" charset="-122"/>
                <a:ea typeface="微软雅黑" panose="020B0503020204020204" pitchFamily="34" charset="-122"/>
              </a:rPr>
              <a:t>政策法规</a:t>
            </a:r>
          </a:p>
        </p:txBody>
      </p:sp>
      <p:sp>
        <p:nvSpPr>
          <p:cNvPr id="4" name="文本框 3">
            <a:extLst>
              <a:ext uri="{FF2B5EF4-FFF2-40B4-BE49-F238E27FC236}">
                <a16:creationId xmlns:a16="http://schemas.microsoft.com/office/drawing/2014/main" id="{BF5C2318-D3F7-FE37-58B8-A7BCDE665B8C}"/>
              </a:ext>
            </a:extLst>
          </p:cNvPr>
          <p:cNvSpPr txBox="1"/>
          <p:nvPr/>
        </p:nvSpPr>
        <p:spPr>
          <a:xfrm>
            <a:off x="705653" y="630117"/>
            <a:ext cx="7483497" cy="52322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目录 </a:t>
            </a:r>
            <a:r>
              <a:rPr lang="en-US" altLang="zh-CN" sz="2800" b="1" dirty="0">
                <a:latin typeface="微软雅黑" panose="020B0503020204020204" pitchFamily="34" charset="-122"/>
                <a:ea typeface="微软雅黑" panose="020B0503020204020204" pitchFamily="34" charset="-122"/>
              </a:rPr>
              <a:t>CONTENTS</a:t>
            </a:r>
          </a:p>
        </p:txBody>
      </p:sp>
      <p:sp>
        <p:nvSpPr>
          <p:cNvPr id="8" name="矩形 7">
            <a:extLst>
              <a:ext uri="{FF2B5EF4-FFF2-40B4-BE49-F238E27FC236}">
                <a16:creationId xmlns:a16="http://schemas.microsoft.com/office/drawing/2014/main" id="{993B59A5-B1C2-E15D-5852-54C2D9BB088F}"/>
              </a:ext>
            </a:extLst>
          </p:cNvPr>
          <p:cNvSpPr/>
          <p:nvPr/>
        </p:nvSpPr>
        <p:spPr>
          <a:xfrm>
            <a:off x="547821" y="742213"/>
            <a:ext cx="157832" cy="29602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F1F27"/>
              </a:solidFill>
            </a:endParaRPr>
          </a:p>
        </p:txBody>
      </p:sp>
      <p:sp>
        <p:nvSpPr>
          <p:cNvPr id="2" name="î$ļídé">
            <a:hlinkClick r:id="" action="ppaction://noaction"/>
            <a:extLst>
              <a:ext uri="{FF2B5EF4-FFF2-40B4-BE49-F238E27FC236}">
                <a16:creationId xmlns:a16="http://schemas.microsoft.com/office/drawing/2014/main" id="{C2ACA793-FCC8-2CEE-25C8-16CA9C36412A}"/>
              </a:ext>
            </a:extLst>
          </p:cNvPr>
          <p:cNvSpPr/>
          <p:nvPr/>
        </p:nvSpPr>
        <p:spPr>
          <a:xfrm>
            <a:off x="1484926" y="2160315"/>
            <a:ext cx="4202512" cy="727699"/>
          </a:xfrm>
          <a:prstGeom prst="rect">
            <a:avLst/>
          </a:prstGeom>
        </p:spPr>
        <p:txBody>
          <a:bodyPr wrap="square" lIns="63301" tIns="31650" rIns="63301" bIns="31650">
            <a:noAutofit/>
          </a:bodyPr>
          <a:lstStyle/>
          <a:p>
            <a:pPr marL="171450" indent="-171450">
              <a:buFont typeface="Arial" panose="020B0604020202020204" pitchFamily="34" charset="0"/>
              <a:buChar char="•"/>
            </a:pPr>
            <a:r>
              <a:rPr lang="zh-CN" altLang="en-US" sz="1000" b="1" dirty="0">
                <a:solidFill>
                  <a:schemeClr val="accent3">
                    <a:lumMod val="75000"/>
                  </a:schemeClr>
                </a:solidFill>
                <a:latin typeface="微软雅黑" panose="020B0503020204020204" pitchFamily="34" charset="-122"/>
                <a:ea typeface="微软雅黑" panose="020B0503020204020204" pitchFamily="34" charset="-122"/>
              </a:rPr>
              <a:t>市场：</a:t>
            </a:r>
            <a:r>
              <a:rPr lang="zh-CN" altLang="en-US" sz="1000" dirty="0">
                <a:latin typeface="微软雅黑" panose="020B0503020204020204" pitchFamily="34" charset="-122"/>
                <a:ea typeface="微软雅黑" panose="020B0503020204020204" pitchFamily="34" charset="-122"/>
              </a:rPr>
              <a:t>新能源商用车各车型占比与渗透率</a:t>
            </a:r>
          </a:p>
        </p:txBody>
      </p:sp>
      <p:grpSp>
        <p:nvGrpSpPr>
          <p:cNvPr id="18" name="组合 17">
            <a:extLst>
              <a:ext uri="{FF2B5EF4-FFF2-40B4-BE49-F238E27FC236}">
                <a16:creationId xmlns:a16="http://schemas.microsoft.com/office/drawing/2014/main" id="{AE08ADDD-1796-4418-DECF-D107E595EC51}"/>
              </a:ext>
            </a:extLst>
          </p:cNvPr>
          <p:cNvGrpSpPr/>
          <p:nvPr/>
        </p:nvGrpSpPr>
        <p:grpSpPr>
          <a:xfrm>
            <a:off x="6532134" y="5162661"/>
            <a:ext cx="4246668" cy="2392375"/>
            <a:chOff x="6456683" y="3952697"/>
            <a:chExt cx="4246668" cy="2392375"/>
          </a:xfrm>
        </p:grpSpPr>
        <p:sp>
          <p:nvSpPr>
            <p:cNvPr id="98" name="ïšḻïďe">
              <a:hlinkClick r:id="" action="ppaction://noaction"/>
              <a:extLst>
                <a:ext uri="{FF2B5EF4-FFF2-40B4-BE49-F238E27FC236}">
                  <a16:creationId xmlns:a16="http://schemas.microsoft.com/office/drawing/2014/main" id="{4887C736-D943-0ACD-5A2E-EB38786A31BA}"/>
                </a:ext>
              </a:extLst>
            </p:cNvPr>
            <p:cNvSpPr/>
            <p:nvPr/>
          </p:nvSpPr>
          <p:spPr>
            <a:xfrm>
              <a:off x="6576289" y="3952697"/>
              <a:ext cx="456585" cy="456582"/>
            </a:xfrm>
            <a:prstGeom prst="ellipse">
              <a:avLst/>
            </a:prstGeom>
            <a:solidFill>
              <a:srgbClr val="4A9B82"/>
            </a:solidFill>
            <a:ln w="5715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wrap="square" lIns="63301" tIns="31650" rIns="63301" bIns="31650" anchor="ctr">
              <a:noAutofit/>
            </a:bodyPr>
            <a:lstStyle/>
            <a:p>
              <a:pPr algn="ctr" defTabSz="316520">
                <a:defRPr/>
              </a:pPr>
              <a:endParaRPr sz="1246" dirty="0">
                <a:solidFill>
                  <a:srgbClr val="000000"/>
                </a:solidFill>
                <a:latin typeface="Calibri" panose="020F0502020204030204"/>
              </a:endParaRPr>
            </a:p>
          </p:txBody>
        </p:sp>
        <p:cxnSp>
          <p:nvCxnSpPr>
            <p:cNvPr id="114" name="直接连接符 113">
              <a:extLst>
                <a:ext uri="{FF2B5EF4-FFF2-40B4-BE49-F238E27FC236}">
                  <a16:creationId xmlns:a16="http://schemas.microsoft.com/office/drawing/2014/main" id="{1698CE90-CFC1-091C-BF9D-434F9E8F302A}"/>
                </a:ext>
              </a:extLst>
            </p:cNvPr>
            <p:cNvCxnSpPr/>
            <p:nvPr/>
          </p:nvCxnSpPr>
          <p:spPr>
            <a:xfrm>
              <a:off x="6576289" y="4526350"/>
              <a:ext cx="4127062" cy="0"/>
            </a:xfrm>
            <a:prstGeom prst="line">
              <a:avLst/>
            </a:prstGeom>
            <a:ln w="12700">
              <a:solidFill>
                <a:srgbClr val="4A9B82"/>
              </a:solidFill>
            </a:ln>
          </p:spPr>
          <p:style>
            <a:lnRef idx="1">
              <a:schemeClr val="accent1"/>
            </a:lnRef>
            <a:fillRef idx="0">
              <a:schemeClr val="accent1"/>
            </a:fillRef>
            <a:effectRef idx="0">
              <a:schemeClr val="accent1"/>
            </a:effectRef>
            <a:fontRef idx="minor">
              <a:schemeClr val="tx1"/>
            </a:fontRef>
          </p:style>
        </p:cxnSp>
        <p:sp>
          <p:nvSpPr>
            <p:cNvPr id="119" name="iṩļïďè">
              <a:hlinkClick r:id="" action="ppaction://noaction"/>
              <a:extLst>
                <a:ext uri="{FF2B5EF4-FFF2-40B4-BE49-F238E27FC236}">
                  <a16:creationId xmlns:a16="http://schemas.microsoft.com/office/drawing/2014/main" id="{29BD318B-C00D-C307-70C9-7A55C0CFF096}"/>
                </a:ext>
              </a:extLst>
            </p:cNvPr>
            <p:cNvSpPr/>
            <p:nvPr/>
          </p:nvSpPr>
          <p:spPr>
            <a:xfrm>
              <a:off x="7164308" y="3980847"/>
              <a:ext cx="2586986" cy="451376"/>
            </a:xfrm>
            <a:prstGeom prst="rect">
              <a:avLst/>
            </a:prstGeom>
          </p:spPr>
          <p:txBody>
            <a:bodyPr wrap="square" lIns="63301" tIns="31650" rIns="63301" bIns="31650">
              <a:noAutofit/>
            </a:bodyPr>
            <a:lstStyle/>
            <a:p>
              <a:pPr defTabSz="316520">
                <a:defRPr/>
              </a:pPr>
              <a:r>
                <a:rPr lang="zh-CN" altLang="en-US" sz="2215" b="1" dirty="0">
                  <a:solidFill>
                    <a:srgbClr val="000000"/>
                  </a:solidFill>
                  <a:latin typeface="微软雅黑" panose="020B0503020204020204" pitchFamily="34" charset="-122"/>
                  <a:ea typeface="微软雅黑" panose="020B0503020204020204" pitchFamily="34" charset="-122"/>
                </a:rPr>
                <a:t>供应链</a:t>
              </a:r>
            </a:p>
          </p:txBody>
        </p:sp>
        <p:sp>
          <p:nvSpPr>
            <p:cNvPr id="15" name="battery_325933">
              <a:extLst>
                <a:ext uri="{FF2B5EF4-FFF2-40B4-BE49-F238E27FC236}">
                  <a16:creationId xmlns:a16="http://schemas.microsoft.com/office/drawing/2014/main" id="{91A19324-8965-DDA2-0179-BBAE68AF9043}"/>
                </a:ext>
              </a:extLst>
            </p:cNvPr>
            <p:cNvSpPr/>
            <p:nvPr/>
          </p:nvSpPr>
          <p:spPr>
            <a:xfrm>
              <a:off x="6688002" y="4072404"/>
              <a:ext cx="237211" cy="202033"/>
            </a:xfrm>
            <a:custGeom>
              <a:avLst/>
              <a:gdLst>
                <a:gd name="connsiteX0" fmla="*/ 357446 w 607639"/>
                <a:gd name="connsiteY0" fmla="*/ 330078 h 517527"/>
                <a:gd name="connsiteX1" fmla="*/ 357446 w 607639"/>
                <a:gd name="connsiteY1" fmla="*/ 383673 h 517527"/>
                <a:gd name="connsiteX2" fmla="*/ 500391 w 607639"/>
                <a:gd name="connsiteY2" fmla="*/ 383673 h 517527"/>
                <a:gd name="connsiteX3" fmla="*/ 500391 w 607639"/>
                <a:gd name="connsiteY3" fmla="*/ 330078 h 517527"/>
                <a:gd name="connsiteX4" fmla="*/ 151930 w 607639"/>
                <a:gd name="connsiteY4" fmla="*/ 285549 h 517527"/>
                <a:gd name="connsiteX5" fmla="*/ 151930 w 607639"/>
                <a:gd name="connsiteY5" fmla="*/ 330078 h 517527"/>
                <a:gd name="connsiteX6" fmla="*/ 107249 w 607639"/>
                <a:gd name="connsiteY6" fmla="*/ 330078 h 517527"/>
                <a:gd name="connsiteX7" fmla="*/ 107249 w 607639"/>
                <a:gd name="connsiteY7" fmla="*/ 383673 h 517527"/>
                <a:gd name="connsiteX8" fmla="*/ 151930 w 607639"/>
                <a:gd name="connsiteY8" fmla="*/ 383673 h 517527"/>
                <a:gd name="connsiteX9" fmla="*/ 151930 w 607639"/>
                <a:gd name="connsiteY9" fmla="*/ 428291 h 517527"/>
                <a:gd name="connsiteX10" fmla="*/ 205512 w 607639"/>
                <a:gd name="connsiteY10" fmla="*/ 428291 h 517527"/>
                <a:gd name="connsiteX11" fmla="*/ 205512 w 607639"/>
                <a:gd name="connsiteY11" fmla="*/ 383673 h 517527"/>
                <a:gd name="connsiteX12" fmla="*/ 250194 w 607639"/>
                <a:gd name="connsiteY12" fmla="*/ 383673 h 517527"/>
                <a:gd name="connsiteX13" fmla="*/ 250194 w 607639"/>
                <a:gd name="connsiteY13" fmla="*/ 330078 h 517527"/>
                <a:gd name="connsiteX14" fmla="*/ 205512 w 607639"/>
                <a:gd name="connsiteY14" fmla="*/ 330078 h 517527"/>
                <a:gd name="connsiteX15" fmla="*/ 205512 w 607639"/>
                <a:gd name="connsiteY15" fmla="*/ 285549 h 517527"/>
                <a:gd name="connsiteX16" fmla="*/ 35777 w 607639"/>
                <a:gd name="connsiteY16" fmla="*/ 196313 h 517527"/>
                <a:gd name="connsiteX17" fmla="*/ 571863 w 607639"/>
                <a:gd name="connsiteY17" fmla="*/ 196313 h 517527"/>
                <a:gd name="connsiteX18" fmla="*/ 571863 w 607639"/>
                <a:gd name="connsiteY18" fmla="*/ 517527 h 517527"/>
                <a:gd name="connsiteX19" fmla="*/ 35777 w 607639"/>
                <a:gd name="connsiteY19" fmla="*/ 517527 h 517527"/>
                <a:gd name="connsiteX20" fmla="*/ 80461 w 607639"/>
                <a:gd name="connsiteY20" fmla="*/ 0 h 517527"/>
                <a:gd name="connsiteX21" fmla="*/ 134042 w 607639"/>
                <a:gd name="connsiteY21" fmla="*/ 0 h 517527"/>
                <a:gd name="connsiteX22" fmla="*/ 134042 w 607639"/>
                <a:gd name="connsiteY22" fmla="*/ 71377 h 517527"/>
                <a:gd name="connsiteX23" fmla="*/ 473597 w 607639"/>
                <a:gd name="connsiteY23" fmla="*/ 71377 h 517527"/>
                <a:gd name="connsiteX24" fmla="*/ 473597 w 607639"/>
                <a:gd name="connsiteY24" fmla="*/ 0 h 517527"/>
                <a:gd name="connsiteX25" fmla="*/ 527178 w 607639"/>
                <a:gd name="connsiteY25" fmla="*/ 0 h 517527"/>
                <a:gd name="connsiteX26" fmla="*/ 527178 w 607639"/>
                <a:gd name="connsiteY26" fmla="*/ 71377 h 517527"/>
                <a:gd name="connsiteX27" fmla="*/ 607639 w 607639"/>
                <a:gd name="connsiteY27" fmla="*/ 71377 h 517527"/>
                <a:gd name="connsiteX28" fmla="*/ 607639 w 607639"/>
                <a:gd name="connsiteY28" fmla="*/ 142754 h 517527"/>
                <a:gd name="connsiteX29" fmla="*/ 0 w 607639"/>
                <a:gd name="connsiteY29" fmla="*/ 142754 h 517527"/>
                <a:gd name="connsiteX30" fmla="*/ 0 w 607639"/>
                <a:gd name="connsiteY30" fmla="*/ 71377 h 517527"/>
                <a:gd name="connsiteX31" fmla="*/ 80461 w 607639"/>
                <a:gd name="connsiteY31" fmla="*/ 71377 h 517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639" h="517527">
                  <a:moveTo>
                    <a:pt x="357446" y="330078"/>
                  </a:moveTo>
                  <a:lnTo>
                    <a:pt x="357446" y="383673"/>
                  </a:lnTo>
                  <a:lnTo>
                    <a:pt x="500391" y="383673"/>
                  </a:lnTo>
                  <a:lnTo>
                    <a:pt x="500391" y="330078"/>
                  </a:lnTo>
                  <a:close/>
                  <a:moveTo>
                    <a:pt x="151930" y="285549"/>
                  </a:moveTo>
                  <a:lnTo>
                    <a:pt x="151930" y="330078"/>
                  </a:lnTo>
                  <a:lnTo>
                    <a:pt x="107249" y="330078"/>
                  </a:lnTo>
                  <a:lnTo>
                    <a:pt x="107249" y="383673"/>
                  </a:lnTo>
                  <a:lnTo>
                    <a:pt x="151930" y="383673"/>
                  </a:lnTo>
                  <a:lnTo>
                    <a:pt x="151930" y="428291"/>
                  </a:lnTo>
                  <a:lnTo>
                    <a:pt x="205512" y="428291"/>
                  </a:lnTo>
                  <a:lnTo>
                    <a:pt x="205512" y="383673"/>
                  </a:lnTo>
                  <a:lnTo>
                    <a:pt x="250194" y="383673"/>
                  </a:lnTo>
                  <a:lnTo>
                    <a:pt x="250194" y="330078"/>
                  </a:lnTo>
                  <a:lnTo>
                    <a:pt x="205512" y="330078"/>
                  </a:lnTo>
                  <a:lnTo>
                    <a:pt x="205512" y="285549"/>
                  </a:lnTo>
                  <a:close/>
                  <a:moveTo>
                    <a:pt x="35777" y="196313"/>
                  </a:moveTo>
                  <a:lnTo>
                    <a:pt x="571863" y="196313"/>
                  </a:lnTo>
                  <a:lnTo>
                    <a:pt x="571863" y="517527"/>
                  </a:lnTo>
                  <a:lnTo>
                    <a:pt x="35777" y="517527"/>
                  </a:lnTo>
                  <a:close/>
                  <a:moveTo>
                    <a:pt x="80461" y="0"/>
                  </a:moveTo>
                  <a:lnTo>
                    <a:pt x="134042" y="0"/>
                  </a:lnTo>
                  <a:lnTo>
                    <a:pt x="134042" y="71377"/>
                  </a:lnTo>
                  <a:lnTo>
                    <a:pt x="473597" y="71377"/>
                  </a:lnTo>
                  <a:lnTo>
                    <a:pt x="473597" y="0"/>
                  </a:lnTo>
                  <a:lnTo>
                    <a:pt x="527178" y="0"/>
                  </a:lnTo>
                  <a:lnTo>
                    <a:pt x="527178" y="71377"/>
                  </a:lnTo>
                  <a:lnTo>
                    <a:pt x="607639" y="71377"/>
                  </a:lnTo>
                  <a:lnTo>
                    <a:pt x="607639" y="142754"/>
                  </a:lnTo>
                  <a:lnTo>
                    <a:pt x="0" y="142754"/>
                  </a:lnTo>
                  <a:lnTo>
                    <a:pt x="0" y="71377"/>
                  </a:lnTo>
                  <a:lnTo>
                    <a:pt x="80461" y="7137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î$ļídé">
              <a:hlinkClick r:id="" action="ppaction://noaction"/>
              <a:extLst>
                <a:ext uri="{FF2B5EF4-FFF2-40B4-BE49-F238E27FC236}">
                  <a16:creationId xmlns:a16="http://schemas.microsoft.com/office/drawing/2014/main" id="{00F95B8E-134E-A8C3-4002-1384FEA5E99C}"/>
                </a:ext>
              </a:extLst>
            </p:cNvPr>
            <p:cNvSpPr/>
            <p:nvPr/>
          </p:nvSpPr>
          <p:spPr>
            <a:xfrm>
              <a:off x="6456683" y="4644711"/>
              <a:ext cx="4246667" cy="1700361"/>
            </a:xfrm>
            <a:prstGeom prst="rect">
              <a:avLst/>
            </a:prstGeom>
          </p:spPr>
          <p:txBody>
            <a:bodyPr wrap="square" lIns="63301" tIns="31650" rIns="63301" bIns="31650">
              <a:noAutofit/>
            </a:bodyPr>
            <a:lstStyle/>
            <a:p>
              <a:pPr marL="171450" indent="-171450" defTabSz="316520">
                <a:buFont typeface="Arial" panose="020B0604020202020204" pitchFamily="34" charset="0"/>
                <a:buChar char="•"/>
                <a:defRPr/>
              </a:pPr>
              <a:r>
                <a:rPr lang="zh-CN" altLang="en-US" sz="1000" b="1" dirty="0">
                  <a:solidFill>
                    <a:srgbClr val="4A9B82"/>
                  </a:solidFill>
                  <a:latin typeface="微软雅黑" panose="020B0503020204020204" pitchFamily="34" charset="-122"/>
                  <a:ea typeface="微软雅黑" panose="020B0503020204020204" pitchFamily="34" charset="-122"/>
                </a:rPr>
                <a:t>宁德时代：</a:t>
              </a:r>
              <a:r>
                <a:rPr lang="zh-CN" altLang="en-US" sz="1000" dirty="0">
                  <a:latin typeface="微软雅黑" panose="020B0503020204020204" pitchFamily="34" charset="-122"/>
                  <a:ea typeface="微软雅黑" panose="020B0503020204020204" pitchFamily="34" charset="-122"/>
                </a:rPr>
                <a:t>上半年营收下滑</a:t>
              </a:r>
              <a:r>
                <a:rPr lang="en-US" altLang="zh-CN" sz="1000" dirty="0">
                  <a:latin typeface="微软雅黑" panose="020B0503020204020204" pitchFamily="34" charset="-122"/>
                  <a:ea typeface="微软雅黑" panose="020B0503020204020204" pitchFamily="34" charset="-122"/>
                </a:rPr>
                <a:t>11.88%</a:t>
              </a:r>
              <a:r>
                <a:rPr lang="zh-CN" altLang="en-US" sz="1000" dirty="0">
                  <a:latin typeface="微软雅黑" panose="020B0503020204020204" pitchFamily="34" charset="-122"/>
                  <a:ea typeface="微软雅黑" panose="020B0503020204020204" pitchFamily="34" charset="-122"/>
                </a:rPr>
                <a:t>，宁德时代依旧豪赚</a:t>
              </a:r>
              <a:r>
                <a:rPr lang="en-US" altLang="zh-CN" sz="1000" dirty="0">
                  <a:latin typeface="微软雅黑" panose="020B0503020204020204" pitchFamily="34" charset="-122"/>
                  <a:ea typeface="微软雅黑" panose="020B0503020204020204" pitchFamily="34" charset="-122"/>
                </a:rPr>
                <a:t>229</a:t>
              </a:r>
              <a:r>
                <a:rPr lang="zh-CN" altLang="en-US" sz="1000" dirty="0">
                  <a:latin typeface="微软雅黑" panose="020B0503020204020204" pitchFamily="34" charset="-122"/>
                  <a:ea typeface="微软雅黑" panose="020B0503020204020204" pitchFamily="34" charset="-122"/>
                </a:rPr>
                <a:t>亿</a:t>
              </a:r>
            </a:p>
            <a:p>
              <a:pPr marL="171450" indent="-171450" defTabSz="316520">
                <a:buFont typeface="Arial" panose="020B0604020202020204" pitchFamily="34" charset="0"/>
                <a:buChar char="•"/>
                <a:defRPr/>
              </a:pPr>
              <a:r>
                <a:rPr lang="zh-CN" altLang="en-US" sz="1000" b="1" dirty="0">
                  <a:solidFill>
                    <a:srgbClr val="4A9B82"/>
                  </a:solidFill>
                  <a:latin typeface="微软雅黑" panose="020B0503020204020204" pitchFamily="34" charset="-122"/>
                  <a:ea typeface="微软雅黑" panose="020B0503020204020204" pitchFamily="34" charset="-122"/>
                </a:rPr>
                <a:t>玉柴集团 ：</a:t>
              </a:r>
              <a:r>
                <a:rPr lang="zh-CN" altLang="en-US" sz="1000" dirty="0">
                  <a:latin typeface="微软雅黑" panose="020B0503020204020204" pitchFamily="34" charset="-122"/>
                  <a:ea typeface="微软雅黑" panose="020B0503020204020204" pitchFamily="34" charset="-122"/>
                </a:rPr>
                <a:t>玉柴芯蓝新生产基地正式投产！首批新产品交付</a:t>
              </a:r>
            </a:p>
            <a:p>
              <a:pPr marL="171450" indent="-171450" defTabSz="316520">
                <a:buFont typeface="Arial" panose="020B0604020202020204" pitchFamily="34" charset="0"/>
                <a:buChar char="•"/>
                <a:defRPr/>
              </a:pPr>
              <a:endParaRPr lang="zh-CN" altLang="en-US" sz="900" dirty="0">
                <a:latin typeface="微软雅黑" panose="020B0503020204020204" pitchFamily="34" charset="-122"/>
                <a:ea typeface="微软雅黑" panose="020B0503020204020204" pitchFamily="34" charset="-122"/>
              </a:endParaRPr>
            </a:p>
            <a:p>
              <a:pPr marL="171450" indent="-171450" defTabSz="316520">
                <a:buFont typeface="Arial" panose="020B0604020202020204" pitchFamily="34" charset="0"/>
                <a:buChar char="•"/>
                <a:defRPr/>
              </a:pPr>
              <a:endParaRPr lang="zh-CN" altLang="en-US" sz="900" dirty="0">
                <a:latin typeface="微软雅黑" panose="020B0503020204020204" pitchFamily="34" charset="-122"/>
                <a:ea typeface="微软雅黑" panose="020B0503020204020204" pitchFamily="34" charset="-122"/>
              </a:endParaRPr>
            </a:p>
          </p:txBody>
        </p:sp>
      </p:grpSp>
      <p:sp>
        <p:nvSpPr>
          <p:cNvPr id="14" name="î$ļídé">
            <a:hlinkClick r:id="" action="ppaction://noaction"/>
            <a:extLst>
              <a:ext uri="{FF2B5EF4-FFF2-40B4-BE49-F238E27FC236}">
                <a16:creationId xmlns:a16="http://schemas.microsoft.com/office/drawing/2014/main" id="{8DA4EE2B-9899-4233-D394-007204E855D4}"/>
              </a:ext>
            </a:extLst>
          </p:cNvPr>
          <p:cNvSpPr/>
          <p:nvPr/>
        </p:nvSpPr>
        <p:spPr>
          <a:xfrm>
            <a:off x="6456685" y="2160315"/>
            <a:ext cx="4551626" cy="1500776"/>
          </a:xfrm>
          <a:prstGeom prst="rect">
            <a:avLst/>
          </a:prstGeom>
        </p:spPr>
        <p:txBody>
          <a:bodyPr wrap="square" lIns="63301" tIns="31650" rIns="63301" bIns="31650">
            <a:noAutofit/>
          </a:bodyPr>
          <a:lstStyle/>
          <a:p>
            <a:pPr marL="171450" indent="-171450">
              <a:spcBef>
                <a:spcPts val="600"/>
              </a:spcBef>
              <a:buFont typeface="Arial" panose="020B0604020202020204" pitchFamily="34" charset="0"/>
              <a:buChar char="•"/>
            </a:pPr>
            <a:r>
              <a:rPr lang="zh-CN" altLang="en-US" sz="1000" b="1" dirty="0">
                <a:solidFill>
                  <a:schemeClr val="accent3">
                    <a:lumMod val="75000"/>
                  </a:schemeClr>
                </a:solidFill>
              </a:rPr>
              <a:t>国务院：印发</a:t>
            </a:r>
            <a:r>
              <a:rPr lang="en-US" altLang="zh-CN" sz="1000" b="1" dirty="0">
                <a:solidFill>
                  <a:schemeClr val="accent3">
                    <a:lumMod val="75000"/>
                  </a:schemeClr>
                </a:solidFill>
              </a:rPr>
              <a:t>《</a:t>
            </a:r>
            <a:r>
              <a:rPr lang="zh-CN" altLang="en-US" sz="1000" b="1" dirty="0">
                <a:solidFill>
                  <a:schemeClr val="accent3">
                    <a:lumMod val="75000"/>
                  </a:schemeClr>
                </a:solidFill>
              </a:rPr>
              <a:t>深入实施以人为本的新型城镇化战略五年行动计划</a:t>
            </a:r>
            <a:r>
              <a:rPr lang="en-US" altLang="zh-CN" sz="1000" b="1" dirty="0">
                <a:solidFill>
                  <a:schemeClr val="accent3">
                    <a:lumMod val="75000"/>
                  </a:schemeClr>
                </a:solidFill>
              </a:rPr>
              <a:t>》                </a:t>
            </a:r>
            <a:r>
              <a:rPr lang="zh-CN" altLang="en-US" sz="1000" dirty="0">
                <a:solidFill>
                  <a:srgbClr val="3F3F3F"/>
                </a:solidFill>
                <a:latin typeface="Helvetica Neue"/>
              </a:rPr>
              <a:t>国务院关于印发</a:t>
            </a:r>
            <a:r>
              <a:rPr lang="en-US" altLang="zh-CN" sz="1000" dirty="0">
                <a:solidFill>
                  <a:srgbClr val="3F3F3F"/>
                </a:solidFill>
                <a:latin typeface="Helvetica Neue"/>
              </a:rPr>
              <a:t>《</a:t>
            </a:r>
            <a:r>
              <a:rPr lang="zh-CN" altLang="en-US" sz="1000" dirty="0">
                <a:solidFill>
                  <a:srgbClr val="3F3F3F"/>
                </a:solidFill>
                <a:latin typeface="Helvetica Neue"/>
              </a:rPr>
              <a:t>深入实施以人为本的新型城镇化战略五年行动计划</a:t>
            </a:r>
            <a:r>
              <a:rPr lang="en-US" altLang="zh-CN" sz="1000" dirty="0">
                <a:solidFill>
                  <a:srgbClr val="3F3F3F"/>
                </a:solidFill>
                <a:latin typeface="Helvetica Neue"/>
              </a:rPr>
              <a:t>》</a:t>
            </a:r>
            <a:r>
              <a:rPr lang="zh-CN" altLang="en-US" sz="1000" dirty="0">
                <a:solidFill>
                  <a:srgbClr val="3F3F3F"/>
                </a:solidFill>
                <a:latin typeface="Helvetica Neue"/>
              </a:rPr>
              <a:t>（以下简称</a:t>
            </a:r>
            <a:r>
              <a:rPr lang="en-US" altLang="zh-CN" sz="1000" dirty="0">
                <a:solidFill>
                  <a:srgbClr val="3F3F3F"/>
                </a:solidFill>
                <a:latin typeface="Helvetica Neue"/>
              </a:rPr>
              <a:t>《</a:t>
            </a:r>
            <a:r>
              <a:rPr lang="zh-CN" altLang="en-US" sz="1000" dirty="0">
                <a:solidFill>
                  <a:srgbClr val="3F3F3F"/>
                </a:solidFill>
                <a:latin typeface="Helvetica Neue"/>
              </a:rPr>
              <a:t>计划</a:t>
            </a:r>
            <a:r>
              <a:rPr lang="en-US" altLang="zh-CN" sz="1000" dirty="0">
                <a:solidFill>
                  <a:srgbClr val="3F3F3F"/>
                </a:solidFill>
                <a:latin typeface="Helvetica Neue"/>
              </a:rPr>
              <a:t>》</a:t>
            </a:r>
            <a:r>
              <a:rPr lang="zh-CN" altLang="en-US" sz="1000" dirty="0">
                <a:solidFill>
                  <a:srgbClr val="3F3F3F"/>
                </a:solidFill>
                <a:latin typeface="Helvetica Neue"/>
              </a:rPr>
              <a:t>）的通知。</a:t>
            </a:r>
            <a:r>
              <a:rPr lang="en-US" altLang="zh-CN" sz="1000" dirty="0">
                <a:solidFill>
                  <a:srgbClr val="3F3F3F"/>
                </a:solidFill>
                <a:latin typeface="Helvetica Neue"/>
              </a:rPr>
              <a:t>《</a:t>
            </a:r>
            <a:r>
              <a:rPr lang="zh-CN" altLang="en-US" sz="1000" dirty="0">
                <a:solidFill>
                  <a:srgbClr val="3F3F3F"/>
                </a:solidFill>
                <a:latin typeface="Helvetica Neue"/>
              </a:rPr>
              <a:t>计划</a:t>
            </a:r>
            <a:r>
              <a:rPr lang="en-US" altLang="zh-CN" sz="1000" dirty="0">
                <a:solidFill>
                  <a:srgbClr val="3F3F3F"/>
                </a:solidFill>
                <a:latin typeface="Helvetica Neue"/>
              </a:rPr>
              <a:t>》</a:t>
            </a:r>
            <a:r>
              <a:rPr lang="zh-CN" altLang="en-US" sz="1000" dirty="0">
                <a:solidFill>
                  <a:srgbClr val="3F3F3F"/>
                </a:solidFill>
                <a:latin typeface="Helvetica Neue"/>
              </a:rPr>
              <a:t>指出，推进绿色智慧城市建设。加快建立地级及以上城市生活垃圾分类处理系统，推广绿色建材、清洁取暖和分布式光伏应用。加快居住区充电设施建设，推动公共停车场、具备条件的加油（气）站在确保安全的前提下配建快充、换电和加氢设施，开展公共领域车辆全面电动化试点。积极推进“千兆城市”建设，加快实现第五代移动通信（</a:t>
            </a:r>
            <a:r>
              <a:rPr lang="en-US" altLang="zh-CN" sz="1000" dirty="0">
                <a:solidFill>
                  <a:srgbClr val="3F3F3F"/>
                </a:solidFill>
                <a:latin typeface="Helvetica Neue"/>
              </a:rPr>
              <a:t>5G</a:t>
            </a:r>
            <a:r>
              <a:rPr lang="zh-CN" altLang="en-US" sz="1000" dirty="0">
                <a:solidFill>
                  <a:srgbClr val="3F3F3F"/>
                </a:solidFill>
                <a:latin typeface="Helvetica Neue"/>
              </a:rPr>
              <a:t>）网络城区连续覆盖和重点场所深度覆盖，推动北斗应用融入城市建设管理。推进基于数字化、网络化、智能化的新型城市基础设施建设。</a:t>
            </a:r>
          </a:p>
          <a:p>
            <a:pPr marL="171450" indent="-171450">
              <a:spcBef>
                <a:spcPts val="600"/>
              </a:spcBef>
              <a:buFont typeface="Arial" panose="020B0604020202020204" pitchFamily="34" charset="0"/>
              <a:buChar char="•"/>
            </a:pPr>
            <a:r>
              <a:rPr lang="zh-CN" altLang="en-US" sz="1000" b="1" dirty="0">
                <a:solidFill>
                  <a:schemeClr val="accent3">
                    <a:lumMod val="75000"/>
                  </a:schemeClr>
                </a:solidFill>
              </a:rPr>
              <a:t>交通运输部 财政部：关于印发</a:t>
            </a:r>
            <a:r>
              <a:rPr lang="en-US" altLang="zh-CN" sz="1000" b="1" dirty="0">
                <a:solidFill>
                  <a:schemeClr val="accent3">
                    <a:lumMod val="75000"/>
                  </a:schemeClr>
                </a:solidFill>
              </a:rPr>
              <a:t>《</a:t>
            </a:r>
            <a:r>
              <a:rPr lang="zh-CN" altLang="en-US" sz="1000" b="1" dirty="0">
                <a:solidFill>
                  <a:schemeClr val="accent3">
                    <a:lumMod val="75000"/>
                  </a:schemeClr>
                </a:solidFill>
              </a:rPr>
              <a:t>新能源城市公交车及动力电池更新补贴实施细则</a:t>
            </a:r>
            <a:r>
              <a:rPr lang="en-US" altLang="zh-CN" sz="1000" b="1" dirty="0">
                <a:solidFill>
                  <a:schemeClr val="accent3">
                    <a:lumMod val="75000"/>
                  </a:schemeClr>
                </a:solidFill>
              </a:rPr>
              <a:t>》</a:t>
            </a:r>
            <a:r>
              <a:rPr lang="zh-CN" altLang="en-US" sz="1000" b="1" dirty="0">
                <a:solidFill>
                  <a:schemeClr val="accent3">
                    <a:lumMod val="75000"/>
                  </a:schemeClr>
                </a:solidFill>
              </a:rPr>
              <a:t>的通知                                                                                                                           </a:t>
            </a:r>
            <a:r>
              <a:rPr lang="zh-CN" altLang="en-US" sz="1000" dirty="0">
                <a:solidFill>
                  <a:srgbClr val="3F3F3F"/>
                </a:solidFill>
                <a:latin typeface="Helvetica Neue"/>
              </a:rPr>
              <a:t>交通运输部和财政部联合印发</a:t>
            </a:r>
            <a:r>
              <a:rPr lang="en-US" altLang="zh-CN" sz="1000" dirty="0">
                <a:solidFill>
                  <a:srgbClr val="3F3F3F"/>
                </a:solidFill>
                <a:latin typeface="Helvetica Neue"/>
              </a:rPr>
              <a:t>《</a:t>
            </a:r>
            <a:r>
              <a:rPr lang="zh-CN" altLang="en-US" sz="1000" dirty="0">
                <a:solidFill>
                  <a:srgbClr val="3F3F3F"/>
                </a:solidFill>
                <a:latin typeface="Helvetica Neue"/>
              </a:rPr>
              <a:t>新能源城市公交车及动力电池更新补贴实施细则</a:t>
            </a:r>
            <a:r>
              <a:rPr lang="en-US" altLang="zh-CN" sz="1000" dirty="0">
                <a:solidFill>
                  <a:srgbClr val="3F3F3F"/>
                </a:solidFill>
                <a:latin typeface="Helvetica Neue"/>
              </a:rPr>
              <a:t>》</a:t>
            </a:r>
            <a:r>
              <a:rPr lang="zh-CN" altLang="en-US" sz="1000" dirty="0">
                <a:solidFill>
                  <a:srgbClr val="3F3F3F"/>
                </a:solidFill>
                <a:latin typeface="Helvetica Neue"/>
              </a:rPr>
              <a:t>。实施细则提到，对城市公交企业更新新能源城市公交车及更换动力电池，给予定额补贴。鼓励结合客流变化、城市公交行业发展等情况，合理选择更换的新能源城市公交车辆车长类型。每辆车平均补贴</a:t>
            </a:r>
            <a:r>
              <a:rPr lang="en-US" altLang="zh-CN" sz="1000" dirty="0">
                <a:solidFill>
                  <a:srgbClr val="3F3F3F"/>
                </a:solidFill>
                <a:latin typeface="Helvetica Neue"/>
              </a:rPr>
              <a:t>6</a:t>
            </a:r>
            <a:r>
              <a:rPr lang="zh-CN" altLang="en-US" sz="1000" dirty="0">
                <a:solidFill>
                  <a:srgbClr val="3F3F3F"/>
                </a:solidFill>
                <a:latin typeface="Helvetica Neue"/>
              </a:rPr>
              <a:t>万元，其中，对更新新能源城市公交车的，每辆车平均补贴</a:t>
            </a:r>
            <a:r>
              <a:rPr lang="en-US" altLang="zh-CN" sz="1000" dirty="0">
                <a:solidFill>
                  <a:srgbClr val="3F3F3F"/>
                </a:solidFill>
                <a:latin typeface="Helvetica Neue"/>
              </a:rPr>
              <a:t>8</a:t>
            </a:r>
            <a:r>
              <a:rPr lang="zh-CN" altLang="en-US" sz="1000" dirty="0">
                <a:solidFill>
                  <a:srgbClr val="3F3F3F"/>
                </a:solidFill>
                <a:latin typeface="Helvetica Neue"/>
              </a:rPr>
              <a:t>万元；对更换动力电池的，每辆车补贴</a:t>
            </a:r>
            <a:r>
              <a:rPr lang="en-US" altLang="zh-CN" sz="1000" dirty="0">
                <a:solidFill>
                  <a:srgbClr val="3F3F3F"/>
                </a:solidFill>
                <a:latin typeface="Helvetica Neue"/>
              </a:rPr>
              <a:t>4.2</a:t>
            </a:r>
            <a:r>
              <a:rPr lang="zh-CN" altLang="en-US" sz="1000" dirty="0">
                <a:solidFill>
                  <a:srgbClr val="3F3F3F"/>
                </a:solidFill>
                <a:latin typeface="Helvetica Neue"/>
              </a:rPr>
              <a:t>万元。各地根据财政部、交通运输部安排的补贴资金和下达的绩效目标，制定本地补贴标准。</a:t>
            </a:r>
          </a:p>
          <a:p>
            <a:pPr marL="171450" indent="-171450">
              <a:spcBef>
                <a:spcPts val="600"/>
              </a:spcBef>
              <a:buFont typeface="Arial" panose="020B0604020202020204" pitchFamily="34" charset="0"/>
              <a:buChar char="•"/>
            </a:pPr>
            <a:endParaRPr lang="zh-CN" altLang="en-US" sz="1000" dirty="0">
              <a:solidFill>
                <a:srgbClr val="3F3F3F"/>
              </a:solidFill>
              <a:latin typeface="Helvetica Neue"/>
            </a:endParaRPr>
          </a:p>
        </p:txBody>
      </p:sp>
      <p:grpSp>
        <p:nvGrpSpPr>
          <p:cNvPr id="19" name="组合 18">
            <a:extLst>
              <a:ext uri="{FF2B5EF4-FFF2-40B4-BE49-F238E27FC236}">
                <a16:creationId xmlns:a16="http://schemas.microsoft.com/office/drawing/2014/main" id="{20CCCBB9-A3A7-BC98-40CD-1797CEBF29DC}"/>
              </a:ext>
            </a:extLst>
          </p:cNvPr>
          <p:cNvGrpSpPr/>
          <p:nvPr/>
        </p:nvGrpSpPr>
        <p:grpSpPr>
          <a:xfrm>
            <a:off x="1560374" y="4055428"/>
            <a:ext cx="4535625" cy="2303421"/>
            <a:chOff x="1484924" y="3973826"/>
            <a:chExt cx="4535625" cy="2303421"/>
          </a:xfrm>
        </p:grpSpPr>
        <p:grpSp>
          <p:nvGrpSpPr>
            <p:cNvPr id="20" name="组合 19">
              <a:extLst>
                <a:ext uri="{FF2B5EF4-FFF2-40B4-BE49-F238E27FC236}">
                  <a16:creationId xmlns:a16="http://schemas.microsoft.com/office/drawing/2014/main" id="{180CE8C3-9F92-10A9-45D9-3383C841A48C}"/>
                </a:ext>
              </a:extLst>
            </p:cNvPr>
            <p:cNvGrpSpPr/>
            <p:nvPr/>
          </p:nvGrpSpPr>
          <p:grpSpPr>
            <a:xfrm>
              <a:off x="1560720" y="3976329"/>
              <a:ext cx="455893" cy="455894"/>
              <a:chOff x="10086293" y="4171542"/>
              <a:chExt cx="1283253" cy="1283254"/>
            </a:xfrm>
          </p:grpSpPr>
          <p:sp>
            <p:nvSpPr>
              <p:cNvPr id="25" name="ïśļíďè">
                <a:hlinkClick r:id="" action="ppaction://noaction"/>
                <a:extLst>
                  <a:ext uri="{FF2B5EF4-FFF2-40B4-BE49-F238E27FC236}">
                    <a16:creationId xmlns:a16="http://schemas.microsoft.com/office/drawing/2014/main" id="{4769E140-C13D-F6A3-3818-EF190B09B7AA}"/>
                  </a:ext>
                </a:extLst>
              </p:cNvPr>
              <p:cNvSpPr/>
              <p:nvPr/>
            </p:nvSpPr>
            <p:spPr>
              <a:xfrm>
                <a:off x="10086293" y="4171542"/>
                <a:ext cx="1283253" cy="1283254"/>
              </a:xfrm>
              <a:prstGeom prst="ellipse">
                <a:avLst/>
              </a:prstGeom>
              <a:solidFill>
                <a:srgbClr val="4A9B82"/>
              </a:solidFill>
              <a:ln w="5715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wrap="square" lIns="63301" tIns="31650" rIns="63301" bIns="31650" anchor="ctr">
                <a:noAutofit/>
              </a:bodyPr>
              <a:lstStyle/>
              <a:p>
                <a:pPr algn="ctr" defTabSz="316520">
                  <a:defRPr/>
                </a:pPr>
                <a:endParaRPr sz="1246" dirty="0">
                  <a:solidFill>
                    <a:srgbClr val="000000"/>
                  </a:solidFill>
                  <a:latin typeface="Calibri" panose="020F0502020204030204"/>
                </a:endParaRPr>
              </a:p>
            </p:txBody>
          </p:sp>
          <p:grpSp>
            <p:nvGrpSpPr>
              <p:cNvPr id="26" name="组合 25">
                <a:extLst>
                  <a:ext uri="{FF2B5EF4-FFF2-40B4-BE49-F238E27FC236}">
                    <a16:creationId xmlns:a16="http://schemas.microsoft.com/office/drawing/2014/main" id="{C713AF12-619F-72F1-B924-5875C41D97D8}"/>
                  </a:ext>
                </a:extLst>
              </p:cNvPr>
              <p:cNvGrpSpPr/>
              <p:nvPr/>
            </p:nvGrpSpPr>
            <p:grpSpPr>
              <a:xfrm>
                <a:off x="10321969" y="4547895"/>
                <a:ext cx="811900" cy="530549"/>
                <a:chOff x="14259601" y="4460175"/>
                <a:chExt cx="553056" cy="361403"/>
              </a:xfrm>
            </p:grpSpPr>
            <p:sp>
              <p:nvSpPr>
                <p:cNvPr id="27" name="Oval 153">
                  <a:extLst>
                    <a:ext uri="{FF2B5EF4-FFF2-40B4-BE49-F238E27FC236}">
                      <a16:creationId xmlns:a16="http://schemas.microsoft.com/office/drawing/2014/main" id="{A431F2BC-4D95-6305-395F-69A76AA5CDD6}"/>
                    </a:ext>
                  </a:extLst>
                </p:cNvPr>
                <p:cNvSpPr/>
                <p:nvPr/>
              </p:nvSpPr>
              <p:spPr>
                <a:xfrm>
                  <a:off x="14303407" y="4735790"/>
                  <a:ext cx="82139" cy="85788"/>
                </a:xfrm>
                <a:prstGeom prst="ellipse">
                  <a:avLst/>
                </a:prstGeom>
                <a:solidFill>
                  <a:srgbClr val="FFFFFF"/>
                </a:solidFill>
                <a:ln w="12700" cap="flat">
                  <a:noFill/>
                  <a:miter lim="400000"/>
                </a:ln>
                <a:effectLst/>
              </p:spPr>
              <p:txBody>
                <a:bodyPr wrap="square" lIns="63300" tIns="63300" rIns="63300" bIns="63300" numCol="1" anchor="t">
                  <a:noAutofit/>
                </a:bodyPr>
                <a:lstStyle/>
                <a:p>
                  <a:pPr defTabSz="316520">
                    <a:defRPr/>
                  </a:pPr>
                  <a:endParaRPr sz="1246" dirty="0">
                    <a:solidFill>
                      <a:srgbClr val="000000"/>
                    </a:solidFill>
                    <a:latin typeface="Calibri" panose="020F0502020204030204"/>
                  </a:endParaRPr>
                </a:p>
              </p:txBody>
            </p:sp>
            <p:sp>
              <p:nvSpPr>
                <p:cNvPr id="28" name="Oval 154">
                  <a:extLst>
                    <a:ext uri="{FF2B5EF4-FFF2-40B4-BE49-F238E27FC236}">
                      <a16:creationId xmlns:a16="http://schemas.microsoft.com/office/drawing/2014/main" id="{8706C75D-E5AD-065A-BA45-6BF1E7D5A55E}"/>
                    </a:ext>
                  </a:extLst>
                </p:cNvPr>
                <p:cNvSpPr/>
                <p:nvPr/>
              </p:nvSpPr>
              <p:spPr>
                <a:xfrm>
                  <a:off x="14429350" y="4735790"/>
                  <a:ext cx="85788" cy="85788"/>
                </a:xfrm>
                <a:prstGeom prst="ellipse">
                  <a:avLst/>
                </a:prstGeom>
                <a:solidFill>
                  <a:srgbClr val="FFFFFF"/>
                </a:solidFill>
                <a:ln w="12700" cap="flat">
                  <a:noFill/>
                  <a:miter lim="400000"/>
                </a:ln>
                <a:effectLst/>
              </p:spPr>
              <p:txBody>
                <a:bodyPr wrap="square" lIns="63300" tIns="63300" rIns="63300" bIns="63300" numCol="1" anchor="t">
                  <a:noAutofit/>
                </a:bodyPr>
                <a:lstStyle/>
                <a:p>
                  <a:pPr defTabSz="316520">
                    <a:defRPr/>
                  </a:pPr>
                  <a:endParaRPr sz="1246" dirty="0">
                    <a:solidFill>
                      <a:srgbClr val="000000"/>
                    </a:solidFill>
                    <a:latin typeface="Calibri" panose="020F0502020204030204"/>
                  </a:endParaRPr>
                </a:p>
              </p:txBody>
            </p:sp>
            <p:sp>
              <p:nvSpPr>
                <p:cNvPr id="29" name="Oval 155">
                  <a:extLst>
                    <a:ext uri="{FF2B5EF4-FFF2-40B4-BE49-F238E27FC236}">
                      <a16:creationId xmlns:a16="http://schemas.microsoft.com/office/drawing/2014/main" id="{D73AB542-249E-9CB2-0261-ECAD85E8DD11}"/>
                    </a:ext>
                  </a:extLst>
                </p:cNvPr>
                <p:cNvSpPr/>
                <p:nvPr/>
              </p:nvSpPr>
              <p:spPr>
                <a:xfrm>
                  <a:off x="14666635" y="4735790"/>
                  <a:ext cx="82139" cy="85788"/>
                </a:xfrm>
                <a:prstGeom prst="ellipse">
                  <a:avLst/>
                </a:prstGeom>
                <a:solidFill>
                  <a:srgbClr val="FFFFFF"/>
                </a:solidFill>
                <a:ln w="12700" cap="flat">
                  <a:noFill/>
                  <a:miter lim="400000"/>
                </a:ln>
                <a:effectLst/>
              </p:spPr>
              <p:txBody>
                <a:bodyPr wrap="square" lIns="63300" tIns="63300" rIns="63300" bIns="63300" numCol="1" anchor="t">
                  <a:noAutofit/>
                </a:bodyPr>
                <a:lstStyle/>
                <a:p>
                  <a:pPr defTabSz="316520">
                    <a:defRPr/>
                  </a:pPr>
                  <a:endParaRPr sz="1246" dirty="0">
                    <a:solidFill>
                      <a:srgbClr val="000000"/>
                    </a:solidFill>
                    <a:latin typeface="Calibri" panose="020F0502020204030204"/>
                  </a:endParaRPr>
                </a:p>
              </p:txBody>
            </p:sp>
            <p:sp>
              <p:nvSpPr>
                <p:cNvPr id="34" name="Freeform 156">
                  <a:extLst>
                    <a:ext uri="{FF2B5EF4-FFF2-40B4-BE49-F238E27FC236}">
                      <a16:creationId xmlns:a16="http://schemas.microsoft.com/office/drawing/2014/main" id="{856D2686-688D-469D-2CD2-55462B3BEF59}"/>
                    </a:ext>
                  </a:extLst>
                </p:cNvPr>
                <p:cNvSpPr/>
                <p:nvPr/>
              </p:nvSpPr>
              <p:spPr>
                <a:xfrm>
                  <a:off x="14259601" y="4460175"/>
                  <a:ext cx="553056" cy="297519"/>
                </a:xfrm>
                <a:custGeom>
                  <a:avLst/>
                  <a:gdLst/>
                  <a:ahLst/>
                  <a:cxnLst>
                    <a:cxn ang="0">
                      <a:pos x="wd2" y="hd2"/>
                    </a:cxn>
                    <a:cxn ang="5400000">
                      <a:pos x="wd2" y="hd2"/>
                    </a:cxn>
                    <a:cxn ang="10800000">
                      <a:pos x="wd2" y="hd2"/>
                    </a:cxn>
                    <a:cxn ang="16200000">
                      <a:pos x="wd2" y="hd2"/>
                    </a:cxn>
                  </a:cxnLst>
                  <a:rect l="0" t="0" r="r" b="b"/>
                  <a:pathLst>
                    <a:path w="21600" h="21600" extrusionOk="0">
                      <a:moveTo>
                        <a:pt x="19912" y="12522"/>
                      </a:moveTo>
                      <a:cubicBezTo>
                        <a:pt x="19912" y="12522"/>
                        <a:pt x="19912" y="12522"/>
                        <a:pt x="19912" y="12522"/>
                      </a:cubicBezTo>
                      <a:cubicBezTo>
                        <a:pt x="18225" y="6261"/>
                        <a:pt x="18225" y="6261"/>
                        <a:pt x="18225" y="6261"/>
                      </a:cubicBezTo>
                      <a:cubicBezTo>
                        <a:pt x="14175" y="6261"/>
                        <a:pt x="14175" y="6261"/>
                        <a:pt x="14175" y="6261"/>
                      </a:cubicBezTo>
                      <a:cubicBezTo>
                        <a:pt x="14175" y="17217"/>
                        <a:pt x="14175" y="17217"/>
                        <a:pt x="14175" y="17217"/>
                      </a:cubicBezTo>
                      <a:cubicBezTo>
                        <a:pt x="13331" y="17217"/>
                        <a:pt x="13331" y="17217"/>
                        <a:pt x="13331" y="17217"/>
                      </a:cubicBezTo>
                      <a:cubicBezTo>
                        <a:pt x="13331" y="0"/>
                        <a:pt x="13331" y="0"/>
                        <a:pt x="13331" y="0"/>
                      </a:cubicBezTo>
                      <a:cubicBezTo>
                        <a:pt x="0" y="0"/>
                        <a:pt x="0" y="0"/>
                        <a:pt x="0" y="0"/>
                      </a:cubicBezTo>
                      <a:cubicBezTo>
                        <a:pt x="0" y="21600"/>
                        <a:pt x="0" y="21600"/>
                        <a:pt x="0" y="21600"/>
                      </a:cubicBezTo>
                      <a:cubicBezTo>
                        <a:pt x="844" y="21600"/>
                        <a:pt x="844" y="21600"/>
                        <a:pt x="844" y="21600"/>
                      </a:cubicBezTo>
                      <a:cubicBezTo>
                        <a:pt x="1181" y="19722"/>
                        <a:pt x="2194" y="18157"/>
                        <a:pt x="3375" y="18157"/>
                      </a:cubicBezTo>
                      <a:cubicBezTo>
                        <a:pt x="4388" y="18157"/>
                        <a:pt x="5400" y="19722"/>
                        <a:pt x="5738" y="21600"/>
                      </a:cubicBezTo>
                      <a:cubicBezTo>
                        <a:pt x="5738" y="21600"/>
                        <a:pt x="5738" y="21600"/>
                        <a:pt x="5738" y="21600"/>
                      </a:cubicBezTo>
                      <a:cubicBezTo>
                        <a:pt x="6075" y="19722"/>
                        <a:pt x="7088" y="18157"/>
                        <a:pt x="8269" y="18157"/>
                      </a:cubicBezTo>
                      <a:cubicBezTo>
                        <a:pt x="9450" y="18157"/>
                        <a:pt x="10463" y="19722"/>
                        <a:pt x="10800" y="21600"/>
                      </a:cubicBezTo>
                      <a:cubicBezTo>
                        <a:pt x="15019" y="21600"/>
                        <a:pt x="15019" y="21600"/>
                        <a:pt x="15019" y="21600"/>
                      </a:cubicBezTo>
                      <a:cubicBezTo>
                        <a:pt x="15356" y="19722"/>
                        <a:pt x="16369" y="18157"/>
                        <a:pt x="17550" y="18157"/>
                      </a:cubicBezTo>
                      <a:cubicBezTo>
                        <a:pt x="18731" y="18157"/>
                        <a:pt x="19575" y="19722"/>
                        <a:pt x="19912" y="21600"/>
                      </a:cubicBezTo>
                      <a:cubicBezTo>
                        <a:pt x="21600" y="21600"/>
                        <a:pt x="21600" y="21600"/>
                        <a:pt x="21600" y="21600"/>
                      </a:cubicBezTo>
                      <a:cubicBezTo>
                        <a:pt x="21600" y="14087"/>
                        <a:pt x="21600" y="14087"/>
                        <a:pt x="21600" y="14087"/>
                      </a:cubicBezTo>
                      <a:lnTo>
                        <a:pt x="19912" y="12522"/>
                      </a:lnTo>
                      <a:close/>
                    </a:path>
                  </a:pathLst>
                </a:custGeom>
                <a:solidFill>
                  <a:srgbClr val="FFFFFF"/>
                </a:solidFill>
                <a:ln w="12700" cap="flat">
                  <a:noFill/>
                  <a:miter lim="400000"/>
                </a:ln>
                <a:effectLst/>
              </p:spPr>
              <p:txBody>
                <a:bodyPr wrap="square" lIns="63300" tIns="63300" rIns="63300" bIns="63300" numCol="1" anchor="t">
                  <a:noAutofit/>
                </a:bodyPr>
                <a:lstStyle/>
                <a:p>
                  <a:pPr defTabSz="316520">
                    <a:defRPr/>
                  </a:pPr>
                  <a:endParaRPr sz="1246" dirty="0">
                    <a:solidFill>
                      <a:srgbClr val="000000"/>
                    </a:solidFill>
                    <a:latin typeface="Calibri" panose="020F0502020204030204"/>
                  </a:endParaRPr>
                </a:p>
              </p:txBody>
            </p:sp>
          </p:grpSp>
        </p:grpSp>
        <p:cxnSp>
          <p:nvCxnSpPr>
            <p:cNvPr id="21" name="直接连接符 20">
              <a:extLst>
                <a:ext uri="{FF2B5EF4-FFF2-40B4-BE49-F238E27FC236}">
                  <a16:creationId xmlns:a16="http://schemas.microsoft.com/office/drawing/2014/main" id="{71E0B90B-0A0D-9C19-12F6-350BF8CCD5B7}"/>
                </a:ext>
              </a:extLst>
            </p:cNvPr>
            <p:cNvCxnSpPr/>
            <p:nvPr/>
          </p:nvCxnSpPr>
          <p:spPr>
            <a:xfrm>
              <a:off x="1560374" y="4521539"/>
              <a:ext cx="4127062" cy="0"/>
            </a:xfrm>
            <a:prstGeom prst="line">
              <a:avLst/>
            </a:prstGeom>
            <a:ln w="12700">
              <a:solidFill>
                <a:srgbClr val="4A9B82"/>
              </a:solidFill>
            </a:ln>
          </p:spPr>
          <p:style>
            <a:lnRef idx="1">
              <a:schemeClr val="accent1"/>
            </a:lnRef>
            <a:fillRef idx="0">
              <a:schemeClr val="accent1"/>
            </a:fillRef>
            <a:effectRef idx="0">
              <a:schemeClr val="accent1"/>
            </a:effectRef>
            <a:fontRef idx="minor">
              <a:schemeClr val="tx1"/>
            </a:fontRef>
          </p:style>
        </p:cxnSp>
        <p:sp>
          <p:nvSpPr>
            <p:cNvPr id="23" name="iṩļïďè">
              <a:hlinkClick r:id="" action="ppaction://noaction"/>
              <a:extLst>
                <a:ext uri="{FF2B5EF4-FFF2-40B4-BE49-F238E27FC236}">
                  <a16:creationId xmlns:a16="http://schemas.microsoft.com/office/drawing/2014/main" id="{1EB196AD-AF55-0E36-8F1F-9D5D33049950}"/>
                </a:ext>
              </a:extLst>
            </p:cNvPr>
            <p:cNvSpPr/>
            <p:nvPr/>
          </p:nvSpPr>
          <p:spPr>
            <a:xfrm>
              <a:off x="2148393" y="3973826"/>
              <a:ext cx="2586986" cy="451376"/>
            </a:xfrm>
            <a:prstGeom prst="rect">
              <a:avLst/>
            </a:prstGeom>
          </p:spPr>
          <p:txBody>
            <a:bodyPr wrap="square" lIns="63301" tIns="31650" rIns="63301" bIns="31650">
              <a:noAutofit/>
            </a:bodyPr>
            <a:lstStyle/>
            <a:p>
              <a:pPr defTabSz="316520">
                <a:defRPr/>
              </a:pPr>
              <a:r>
                <a:rPr lang="zh-CN" altLang="en-US" sz="2215" b="1" dirty="0">
                  <a:solidFill>
                    <a:srgbClr val="000000"/>
                  </a:solidFill>
                  <a:latin typeface="微软雅黑" panose="020B0503020204020204" pitchFamily="34" charset="-122"/>
                  <a:ea typeface="微软雅黑" panose="020B0503020204020204" pitchFamily="34" charset="-122"/>
                </a:rPr>
                <a:t>企业动态</a:t>
              </a:r>
            </a:p>
          </p:txBody>
        </p:sp>
        <p:sp>
          <p:nvSpPr>
            <p:cNvPr id="24" name="î$ļídé">
              <a:hlinkClick r:id="" action="ppaction://noaction"/>
              <a:extLst>
                <a:ext uri="{FF2B5EF4-FFF2-40B4-BE49-F238E27FC236}">
                  <a16:creationId xmlns:a16="http://schemas.microsoft.com/office/drawing/2014/main" id="{CB65DAB8-D753-0570-E98E-B5CA4DF59341}"/>
                </a:ext>
              </a:extLst>
            </p:cNvPr>
            <p:cNvSpPr/>
            <p:nvPr/>
          </p:nvSpPr>
          <p:spPr>
            <a:xfrm>
              <a:off x="1484924" y="4644711"/>
              <a:ext cx="4535625" cy="1632536"/>
            </a:xfrm>
            <a:prstGeom prst="rect">
              <a:avLst/>
            </a:prstGeom>
          </p:spPr>
          <p:txBody>
            <a:bodyPr wrap="square" lIns="63301" tIns="31650" rIns="63301" bIns="31650">
              <a:noAutofit/>
            </a:bodyPr>
            <a:lstStyle/>
            <a:p>
              <a:pPr marL="171450" indent="-171450">
                <a:buFont typeface="Arial" panose="020B0604020202020204" pitchFamily="34" charset="0"/>
                <a:buChar char="•"/>
              </a:pPr>
              <a:r>
                <a:rPr lang="zh-CN" altLang="en-US" sz="1000" b="1" dirty="0">
                  <a:solidFill>
                    <a:schemeClr val="accent3">
                      <a:lumMod val="75000"/>
                    </a:schemeClr>
                  </a:solidFill>
                  <a:latin typeface="微软雅黑" panose="020B0503020204020204" pitchFamily="34" charset="-122"/>
                  <a:ea typeface="微软雅黑" panose="020B0503020204020204" pitchFamily="34" charset="-122"/>
                </a:rPr>
                <a:t>福田汽车</a:t>
              </a:r>
              <a:r>
                <a:rPr lang="zh-CN" altLang="en-US" sz="969" b="1" dirty="0">
                  <a:solidFill>
                    <a:srgbClr val="4A9B82"/>
                  </a:solidFill>
                  <a:latin typeface="微软雅黑" panose="020B0503020204020204" pitchFamily="34" charset="-122"/>
                  <a:ea typeface="微软雅黑" panose="020B0503020204020204" pitchFamily="34" charset="-122"/>
                </a:rPr>
                <a:t>：</a:t>
              </a:r>
              <a:r>
                <a:rPr lang="zh-CN" altLang="en-US" sz="1000" dirty="0"/>
                <a:t>福田汽车多功能车全球中心工厂第</a:t>
              </a:r>
              <a:r>
                <a:rPr lang="en-US" altLang="zh-CN" sz="1000" dirty="0"/>
                <a:t>70</a:t>
              </a:r>
              <a:r>
                <a:rPr lang="zh-CN" altLang="en-US" sz="1000" dirty="0"/>
                <a:t>万辆下线暨地产车推介会圆满举行</a:t>
              </a:r>
            </a:p>
          </p:txBody>
        </p:sp>
      </p:grpSp>
    </p:spTree>
    <p:custDataLst>
      <p:tags r:id="rId1"/>
    </p:custDataLst>
    <p:extLst>
      <p:ext uri="{BB962C8B-B14F-4D97-AF65-F5344CB8AC3E}">
        <p14:creationId xmlns:p14="http://schemas.microsoft.com/office/powerpoint/2010/main" val="23824383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00DC3FE-44C9-23C3-17B3-6B55BEE22B26}"/>
              </a:ext>
            </a:extLst>
          </p:cNvPr>
          <p:cNvSpPr txBox="1"/>
          <p:nvPr/>
        </p:nvSpPr>
        <p:spPr>
          <a:xfrm>
            <a:off x="2366996" y="40593"/>
            <a:ext cx="513079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市场：新能源商用车各车型占比与渗透率</a:t>
            </a:r>
          </a:p>
        </p:txBody>
      </p:sp>
      <p:sp>
        <p:nvSpPr>
          <p:cNvPr id="9" name="灯片编号占位符 8">
            <a:extLst>
              <a:ext uri="{FF2B5EF4-FFF2-40B4-BE49-F238E27FC236}">
                <a16:creationId xmlns:a16="http://schemas.microsoft.com/office/drawing/2014/main" id="{75FE245D-B483-0F3C-370C-47B5DCCF34E9}"/>
              </a:ext>
            </a:extLst>
          </p:cNvPr>
          <p:cNvSpPr>
            <a:spLocks noGrp="1"/>
          </p:cNvSpPr>
          <p:nvPr>
            <p:ph type="sldNum" sz="quarter" idx="12"/>
          </p:nvPr>
        </p:nvSpPr>
        <p:spPr/>
        <p:txBody>
          <a:bodyPr/>
          <a:lstStyle/>
          <a:p>
            <a:fld id="{42D44D5D-CEB2-4E80-BA14-7E114D938ADC}" type="slidenum">
              <a:rPr lang="zh-CN" altLang="en-US" smtClean="0"/>
              <a:pPr/>
              <a:t>3</a:t>
            </a:fld>
            <a:endParaRPr lang="zh-CN" altLang="en-US"/>
          </a:p>
        </p:txBody>
      </p:sp>
      <p:sp>
        <p:nvSpPr>
          <p:cNvPr id="11" name="文本框 10">
            <a:extLst>
              <a:ext uri="{FF2B5EF4-FFF2-40B4-BE49-F238E27FC236}">
                <a16:creationId xmlns:a16="http://schemas.microsoft.com/office/drawing/2014/main" id="{86C258EE-E108-3EE5-9DE1-2C2E127BE5D5}"/>
              </a:ext>
            </a:extLst>
          </p:cNvPr>
          <p:cNvSpPr txBox="1"/>
          <p:nvPr/>
        </p:nvSpPr>
        <p:spPr>
          <a:xfrm>
            <a:off x="490504" y="6502858"/>
            <a:ext cx="2270803" cy="230832"/>
          </a:xfrm>
          <a:prstGeom prst="rect">
            <a:avLst/>
          </a:prstGeom>
          <a:noFill/>
        </p:spPr>
        <p:txBody>
          <a:bodyPr wrap="square" rtlCol="0">
            <a:spAutoFit/>
          </a:bodyPr>
          <a:lstStyle/>
          <a:p>
            <a:r>
              <a:rPr lang="zh-CN" altLang="en-US" sz="900">
                <a:solidFill>
                  <a:schemeClr val="bg1">
                    <a:lumMod val="65000"/>
                  </a:schemeClr>
                </a:solidFill>
              </a:rPr>
              <a:t>数据来源：零售数据，车型为底盘车型</a:t>
            </a:r>
          </a:p>
        </p:txBody>
      </p:sp>
      <p:sp>
        <p:nvSpPr>
          <p:cNvPr id="12" name="文本框 11">
            <a:extLst>
              <a:ext uri="{FF2B5EF4-FFF2-40B4-BE49-F238E27FC236}">
                <a16:creationId xmlns:a16="http://schemas.microsoft.com/office/drawing/2014/main" id="{7A0DBEE9-8E23-8034-B678-A445807ACC22}"/>
              </a:ext>
            </a:extLst>
          </p:cNvPr>
          <p:cNvSpPr txBox="1"/>
          <p:nvPr/>
        </p:nvSpPr>
        <p:spPr>
          <a:xfrm>
            <a:off x="490504" y="654072"/>
            <a:ext cx="11379165" cy="646331"/>
          </a:xfrm>
          <a:prstGeom prst="rect">
            <a:avLst/>
          </a:prstGeom>
          <a:noFill/>
        </p:spPr>
        <p:txBody>
          <a:bodyPr wrap="square">
            <a:spAutoFit/>
          </a:bodyPr>
          <a:lstStyle/>
          <a:p>
            <a:r>
              <a:rPr lang="zh-CN" altLang="en-US" i="0" dirty="0">
                <a:solidFill>
                  <a:schemeClr val="tx1">
                    <a:lumMod val="65000"/>
                    <a:lumOff val="35000"/>
                  </a:schemeClr>
                </a:solidFill>
                <a:effectLst/>
                <a:latin typeface="微软雅黑" panose="020B0503020204020204" pitchFamily="34" charset="-122"/>
                <a:ea typeface="微软雅黑" panose="020B0503020204020204" pitchFamily="34" charset="-122"/>
              </a:rPr>
              <a:t>轻客是新能源商用车的主力军，占比继续增长，渗透率已超过</a:t>
            </a:r>
            <a:r>
              <a:rPr lang="en-US" altLang="zh-CN" i="0" dirty="0">
                <a:solidFill>
                  <a:schemeClr val="tx1">
                    <a:lumMod val="65000"/>
                    <a:lumOff val="35000"/>
                  </a:schemeClr>
                </a:solidFill>
                <a:effectLst/>
                <a:latin typeface="微软雅黑" panose="020B0503020204020204" pitchFamily="34" charset="-122"/>
                <a:ea typeface="微软雅黑" panose="020B0503020204020204" pitchFamily="34" charset="-122"/>
              </a:rPr>
              <a:t>50% </a:t>
            </a:r>
            <a:r>
              <a:rPr lang="zh-CN" altLang="en-US" i="0" dirty="0">
                <a:solidFill>
                  <a:schemeClr val="tx1">
                    <a:lumMod val="65000"/>
                    <a:lumOff val="35000"/>
                  </a:schemeClr>
                </a:solidFill>
                <a:effectLst/>
                <a:latin typeface="微软雅黑" panose="020B0503020204020204" pitchFamily="34" charset="-122"/>
                <a:ea typeface="微软雅黑" panose="020B0503020204020204" pitchFamily="34" charset="-122"/>
              </a:rPr>
              <a:t>；卡车类产品销量占比上轻卡、微卡、重卡增量明显，新能源渗透率继续突破历史，新能源卡车发展速度明显加快</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p>
        </p:txBody>
      </p:sp>
      <p:graphicFrame>
        <p:nvGraphicFramePr>
          <p:cNvPr id="13" name="图表 12">
            <a:extLst>
              <a:ext uri="{FF2B5EF4-FFF2-40B4-BE49-F238E27FC236}">
                <a16:creationId xmlns:a16="http://schemas.microsoft.com/office/drawing/2014/main" id="{6BF8307F-83CD-D53D-5247-1F0E1440EF2F}"/>
              </a:ext>
            </a:extLst>
          </p:cNvPr>
          <p:cNvGraphicFramePr/>
          <p:nvPr/>
        </p:nvGraphicFramePr>
        <p:xfrm>
          <a:off x="534763" y="1246241"/>
          <a:ext cx="5532582" cy="5242045"/>
        </p:xfrm>
        <a:graphic>
          <a:graphicData uri="http://schemas.openxmlformats.org/drawingml/2006/chart">
            <c:chart xmlns:c="http://schemas.openxmlformats.org/drawingml/2006/chart" xmlns:r="http://schemas.openxmlformats.org/officeDocument/2006/relationships" r:id="rId2"/>
          </a:graphicData>
        </a:graphic>
      </p:graphicFrame>
      <p:sp>
        <p:nvSpPr>
          <p:cNvPr id="14" name="文本框 13">
            <a:extLst>
              <a:ext uri="{FF2B5EF4-FFF2-40B4-BE49-F238E27FC236}">
                <a16:creationId xmlns:a16="http://schemas.microsoft.com/office/drawing/2014/main" id="{DB9C89CC-02D6-805C-6FDF-AD831825F62D}"/>
              </a:ext>
            </a:extLst>
          </p:cNvPr>
          <p:cNvSpPr txBox="1"/>
          <p:nvPr/>
        </p:nvSpPr>
        <p:spPr>
          <a:xfrm>
            <a:off x="5887235" y="5731832"/>
            <a:ext cx="415636" cy="307777"/>
          </a:xfrm>
          <a:prstGeom prst="rect">
            <a:avLst/>
          </a:prstGeom>
          <a:noFill/>
        </p:spPr>
        <p:txBody>
          <a:bodyPr wrap="square" rtlCol="0">
            <a:spAutoFit/>
          </a:bodyPr>
          <a:lstStyle/>
          <a:p>
            <a:pPr algn="ctr"/>
            <a:r>
              <a:rPr lang="zh-CN" altLang="en-US" sz="1400" dirty="0">
                <a:solidFill>
                  <a:srgbClr val="C00000"/>
                </a:solidFill>
              </a:rPr>
              <a:t>↑</a:t>
            </a:r>
          </a:p>
        </p:txBody>
      </p:sp>
      <p:graphicFrame>
        <p:nvGraphicFramePr>
          <p:cNvPr id="16" name="图表 15">
            <a:extLst>
              <a:ext uri="{FF2B5EF4-FFF2-40B4-BE49-F238E27FC236}">
                <a16:creationId xmlns:a16="http://schemas.microsoft.com/office/drawing/2014/main" id="{202754AF-C836-6386-FFF5-0C40EF229A1E}"/>
              </a:ext>
            </a:extLst>
          </p:cNvPr>
          <p:cNvGraphicFramePr/>
          <p:nvPr/>
        </p:nvGraphicFramePr>
        <p:xfrm>
          <a:off x="6258613" y="1317121"/>
          <a:ext cx="5429081" cy="260833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16">
            <a:extLst>
              <a:ext uri="{FF2B5EF4-FFF2-40B4-BE49-F238E27FC236}">
                <a16:creationId xmlns:a16="http://schemas.microsoft.com/office/drawing/2014/main" id="{BC3937B6-0AC8-E2F4-7270-0681F548A302}"/>
              </a:ext>
            </a:extLst>
          </p:cNvPr>
          <p:cNvGraphicFramePr/>
          <p:nvPr/>
        </p:nvGraphicFramePr>
        <p:xfrm>
          <a:off x="6302871" y="3894526"/>
          <a:ext cx="5429081" cy="2608332"/>
        </p:xfrm>
        <a:graphic>
          <a:graphicData uri="http://schemas.openxmlformats.org/drawingml/2006/chart">
            <c:chart xmlns:c="http://schemas.openxmlformats.org/drawingml/2006/chart" xmlns:r="http://schemas.openxmlformats.org/officeDocument/2006/relationships" r:id="rId4"/>
          </a:graphicData>
        </a:graphic>
      </p:graphicFrame>
      <p:sp>
        <p:nvSpPr>
          <p:cNvPr id="18" name="文本框 17">
            <a:extLst>
              <a:ext uri="{FF2B5EF4-FFF2-40B4-BE49-F238E27FC236}">
                <a16:creationId xmlns:a16="http://schemas.microsoft.com/office/drawing/2014/main" id="{7A08DE63-3FD2-A464-D951-CAB389788A1D}"/>
              </a:ext>
            </a:extLst>
          </p:cNvPr>
          <p:cNvSpPr txBox="1"/>
          <p:nvPr/>
        </p:nvSpPr>
        <p:spPr>
          <a:xfrm>
            <a:off x="5887235" y="4296671"/>
            <a:ext cx="415636" cy="307777"/>
          </a:xfrm>
          <a:prstGeom prst="rect">
            <a:avLst/>
          </a:prstGeom>
          <a:noFill/>
        </p:spPr>
        <p:txBody>
          <a:bodyPr wrap="square" rtlCol="0">
            <a:spAutoFit/>
          </a:bodyPr>
          <a:lstStyle/>
          <a:p>
            <a:pPr algn="ctr"/>
            <a:r>
              <a:rPr lang="zh-CN" altLang="en-US" sz="1400" dirty="0">
                <a:solidFill>
                  <a:srgbClr val="C00000"/>
                </a:solidFill>
              </a:rPr>
              <a:t>↑</a:t>
            </a:r>
          </a:p>
        </p:txBody>
      </p:sp>
      <p:sp>
        <p:nvSpPr>
          <p:cNvPr id="2" name="文本框 1">
            <a:extLst>
              <a:ext uri="{FF2B5EF4-FFF2-40B4-BE49-F238E27FC236}">
                <a16:creationId xmlns:a16="http://schemas.microsoft.com/office/drawing/2014/main" id="{169DFFE3-3889-D975-9F3C-3E99335E0DCA}"/>
              </a:ext>
            </a:extLst>
          </p:cNvPr>
          <p:cNvSpPr txBox="1"/>
          <p:nvPr/>
        </p:nvSpPr>
        <p:spPr>
          <a:xfrm>
            <a:off x="5887235" y="4777243"/>
            <a:ext cx="415636" cy="307777"/>
          </a:xfrm>
          <a:prstGeom prst="rect">
            <a:avLst/>
          </a:prstGeom>
          <a:noFill/>
        </p:spPr>
        <p:txBody>
          <a:bodyPr wrap="square" rtlCol="0">
            <a:spAutoFit/>
          </a:bodyPr>
          <a:lstStyle/>
          <a:p>
            <a:pPr algn="ctr"/>
            <a:r>
              <a:rPr lang="zh-CN" altLang="en-US" sz="1400" dirty="0">
                <a:solidFill>
                  <a:srgbClr val="C00000"/>
                </a:solidFill>
              </a:rPr>
              <a:t>↑</a:t>
            </a:r>
          </a:p>
        </p:txBody>
      </p:sp>
      <p:sp>
        <p:nvSpPr>
          <p:cNvPr id="4" name="文本框 3">
            <a:extLst>
              <a:ext uri="{FF2B5EF4-FFF2-40B4-BE49-F238E27FC236}">
                <a16:creationId xmlns:a16="http://schemas.microsoft.com/office/drawing/2014/main" id="{944F05D2-F896-1755-A21B-C1ED4F1D002E}"/>
              </a:ext>
            </a:extLst>
          </p:cNvPr>
          <p:cNvSpPr txBox="1"/>
          <p:nvPr/>
        </p:nvSpPr>
        <p:spPr>
          <a:xfrm>
            <a:off x="5916839" y="2443576"/>
            <a:ext cx="415636" cy="307777"/>
          </a:xfrm>
          <a:prstGeom prst="rect">
            <a:avLst/>
          </a:prstGeom>
          <a:noFill/>
        </p:spPr>
        <p:txBody>
          <a:bodyPr wrap="square" rtlCol="0">
            <a:spAutoFit/>
          </a:bodyPr>
          <a:lstStyle/>
          <a:p>
            <a:pPr algn="ctr"/>
            <a:r>
              <a:rPr lang="zh-CN" altLang="en-US" sz="1400" dirty="0">
                <a:solidFill>
                  <a:srgbClr val="C00000"/>
                </a:solidFill>
              </a:rPr>
              <a:t>↑</a:t>
            </a:r>
          </a:p>
        </p:txBody>
      </p:sp>
      <p:sp>
        <p:nvSpPr>
          <p:cNvPr id="5" name="文本框 4">
            <a:extLst>
              <a:ext uri="{FF2B5EF4-FFF2-40B4-BE49-F238E27FC236}">
                <a16:creationId xmlns:a16="http://schemas.microsoft.com/office/drawing/2014/main" id="{6DDFDE38-E763-6047-53E0-6E5FF68D9EA3}"/>
              </a:ext>
            </a:extLst>
          </p:cNvPr>
          <p:cNvSpPr txBox="1"/>
          <p:nvPr/>
        </p:nvSpPr>
        <p:spPr>
          <a:xfrm>
            <a:off x="5899921" y="3849300"/>
            <a:ext cx="415636" cy="307777"/>
          </a:xfrm>
          <a:prstGeom prst="rect">
            <a:avLst/>
          </a:prstGeom>
          <a:noFill/>
        </p:spPr>
        <p:txBody>
          <a:bodyPr wrap="square" rtlCol="0">
            <a:spAutoFit/>
          </a:bodyPr>
          <a:lstStyle/>
          <a:p>
            <a:pPr algn="ctr"/>
            <a:r>
              <a:rPr lang="zh-CN" altLang="en-US" sz="1400" dirty="0">
                <a:solidFill>
                  <a:srgbClr val="C00000"/>
                </a:solidFill>
              </a:rPr>
              <a:t>↑</a:t>
            </a:r>
          </a:p>
        </p:txBody>
      </p:sp>
      <p:sp>
        <p:nvSpPr>
          <p:cNvPr id="6" name="箭头: 五边形 5">
            <a:extLst>
              <a:ext uri="{FF2B5EF4-FFF2-40B4-BE49-F238E27FC236}">
                <a16:creationId xmlns:a16="http://schemas.microsoft.com/office/drawing/2014/main" id="{6DA071AD-4CD9-3FB0-3046-0821A2DA9397}"/>
              </a:ext>
            </a:extLst>
          </p:cNvPr>
          <p:cNvSpPr/>
          <p:nvPr/>
        </p:nvSpPr>
        <p:spPr>
          <a:xfrm>
            <a:off x="0" y="0"/>
            <a:ext cx="2366996" cy="433417"/>
          </a:xfrm>
          <a:prstGeom prst="homePlate">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行业数据</a:t>
            </a:r>
          </a:p>
        </p:txBody>
      </p:sp>
    </p:spTree>
    <p:extLst>
      <p:ext uri="{BB962C8B-B14F-4D97-AF65-F5344CB8AC3E}">
        <p14:creationId xmlns:p14="http://schemas.microsoft.com/office/powerpoint/2010/main" val="5502167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a16="http://schemas.microsoft.com/office/drawing/2014/main" id="{77C6F7CF-C319-08B4-062B-CB8836BB52A5}"/>
              </a:ext>
            </a:extLst>
          </p:cNvPr>
          <p:cNvSpPr txBox="1"/>
          <p:nvPr/>
        </p:nvSpPr>
        <p:spPr>
          <a:xfrm>
            <a:off x="699738" y="882868"/>
            <a:ext cx="8678646" cy="707886"/>
          </a:xfrm>
          <a:prstGeom prst="rect">
            <a:avLst/>
          </a:prstGeom>
          <a:noFill/>
        </p:spPr>
        <p:txBody>
          <a:bodyPr wrap="square" rtlCol="0">
            <a:spAutoFit/>
          </a:bodyPr>
          <a:lstStyle>
            <a:defPPr>
              <a:defRPr lang="zh-CN"/>
            </a:defPPr>
            <a:lvl1pPr>
              <a:defRPr sz="2000" b="1">
                <a:solidFill>
                  <a:schemeClr val="accent3">
                    <a:lumMod val="75000"/>
                  </a:schemeClr>
                </a:solidFill>
              </a:defRPr>
            </a:lvl1pPr>
          </a:lstStyle>
          <a:p>
            <a:r>
              <a:rPr lang="zh-CN" altLang="en-US" dirty="0"/>
              <a:t>北京市交通委员会印发</a:t>
            </a:r>
            <a:r>
              <a:rPr lang="en-US" altLang="zh-CN" dirty="0"/>
              <a:t>《</a:t>
            </a:r>
            <a:r>
              <a:rPr lang="zh-CN" altLang="en-US" dirty="0"/>
              <a:t>北京市加快国四排放标准营运柴油货车淘汰促进更新轻型新能源货车方案</a:t>
            </a:r>
            <a:r>
              <a:rPr lang="en-US" altLang="zh-CN" dirty="0"/>
              <a:t>(2024-2025</a:t>
            </a:r>
            <a:r>
              <a:rPr lang="zh-CN" altLang="en-US" dirty="0"/>
              <a:t>年</a:t>
            </a:r>
            <a:r>
              <a:rPr lang="en-US" altLang="zh-CN" dirty="0"/>
              <a:t>)》</a:t>
            </a:r>
            <a:r>
              <a:rPr lang="zh-CN" altLang="en-US" dirty="0"/>
              <a:t>的通知</a:t>
            </a:r>
          </a:p>
        </p:txBody>
      </p:sp>
      <p:sp>
        <p:nvSpPr>
          <p:cNvPr id="14" name="文本框 13">
            <a:extLst>
              <a:ext uri="{FF2B5EF4-FFF2-40B4-BE49-F238E27FC236}">
                <a16:creationId xmlns:a16="http://schemas.microsoft.com/office/drawing/2014/main" id="{927FAC13-516F-F4D7-161D-B48FA5F9FA7B}"/>
              </a:ext>
            </a:extLst>
          </p:cNvPr>
          <p:cNvSpPr txBox="1"/>
          <p:nvPr/>
        </p:nvSpPr>
        <p:spPr>
          <a:xfrm>
            <a:off x="699738" y="1559977"/>
            <a:ext cx="8466682" cy="1200329"/>
          </a:xfrm>
          <a:prstGeom prst="rect">
            <a:avLst/>
          </a:prstGeom>
          <a:noFill/>
        </p:spPr>
        <p:txBody>
          <a:bodyPr wrap="square" rtlCol="0">
            <a:spAutoFit/>
          </a:bodyPr>
          <a:lstStyle>
            <a:defPPr>
              <a:defRPr lang="zh-CN"/>
            </a:defPPr>
            <a:lvl1pPr marL="285750" indent="-285750">
              <a:spcAft>
                <a:spcPts val="600"/>
              </a:spcAft>
              <a:buFont typeface="Arial" panose="020B0604020202020204" pitchFamily="34" charset="0"/>
              <a:buChar char="•"/>
              <a:defRPr sz="1200" b="0" i="0">
                <a:solidFill>
                  <a:srgbClr val="454545"/>
                </a:solidFill>
                <a:effectLst/>
                <a:latin typeface="仿宋_GB2312"/>
              </a:defRPr>
            </a:lvl1pPr>
          </a:lstStyle>
          <a:p>
            <a:r>
              <a:rPr lang="zh-CN" altLang="en-US" dirty="0">
                <a:latin typeface="-apple-system"/>
              </a:rPr>
              <a:t>北京市交通委员会印发</a:t>
            </a:r>
            <a:r>
              <a:rPr lang="en-US" altLang="zh-CN" dirty="0">
                <a:latin typeface="-apple-system"/>
              </a:rPr>
              <a:t>《</a:t>
            </a:r>
            <a:r>
              <a:rPr lang="zh-CN" altLang="en-US" dirty="0">
                <a:latin typeface="-apple-system"/>
              </a:rPr>
              <a:t>北京市加快国四排放标准营运柴油货车淘汰促进更新轻型新能源货车方案</a:t>
            </a:r>
            <a:r>
              <a:rPr lang="en-US" altLang="zh-CN" dirty="0">
                <a:latin typeface="-apple-system"/>
              </a:rPr>
              <a:t>(2024-2025</a:t>
            </a:r>
            <a:r>
              <a:rPr lang="zh-CN" altLang="en-US" dirty="0">
                <a:latin typeface="-apple-system"/>
              </a:rPr>
              <a:t>年</a:t>
            </a:r>
            <a:r>
              <a:rPr lang="en-US" altLang="zh-CN" dirty="0">
                <a:latin typeface="-apple-system"/>
              </a:rPr>
              <a:t>)》</a:t>
            </a:r>
            <a:r>
              <a:rPr lang="zh-CN" altLang="en-US" dirty="0">
                <a:latin typeface="-apple-system"/>
              </a:rPr>
              <a:t>的通知，其中提到对在</a:t>
            </a:r>
            <a:r>
              <a:rPr lang="en-US" altLang="zh-CN" dirty="0">
                <a:latin typeface="-apple-system"/>
              </a:rPr>
              <a:t>2024</a:t>
            </a:r>
            <a:r>
              <a:rPr lang="zh-CN" altLang="en-US" dirty="0">
                <a:latin typeface="-apple-system"/>
              </a:rPr>
              <a:t>年</a:t>
            </a:r>
            <a:r>
              <a:rPr lang="en-US" altLang="zh-CN" dirty="0">
                <a:latin typeface="-apple-system"/>
              </a:rPr>
              <a:t>7</a:t>
            </a:r>
            <a:r>
              <a:rPr lang="zh-CN" altLang="en-US" dirty="0">
                <a:latin typeface="-apple-system"/>
              </a:rPr>
              <a:t>月</a:t>
            </a:r>
            <a:r>
              <a:rPr lang="en-US" altLang="zh-CN" dirty="0">
                <a:latin typeface="-apple-system"/>
              </a:rPr>
              <a:t>31</a:t>
            </a:r>
            <a:r>
              <a:rPr lang="zh-CN" altLang="en-US" dirty="0">
                <a:latin typeface="-apple-system"/>
              </a:rPr>
              <a:t>日至</a:t>
            </a:r>
            <a:r>
              <a:rPr lang="en-US" altLang="zh-CN" dirty="0">
                <a:latin typeface="-apple-system"/>
              </a:rPr>
              <a:t>2025</a:t>
            </a:r>
            <a:r>
              <a:rPr lang="zh-CN" altLang="en-US" dirty="0">
                <a:latin typeface="-apple-system"/>
              </a:rPr>
              <a:t>年</a:t>
            </a:r>
            <a:r>
              <a:rPr lang="en-US" altLang="zh-CN" dirty="0">
                <a:latin typeface="-apple-system"/>
              </a:rPr>
              <a:t>12</a:t>
            </a:r>
            <a:r>
              <a:rPr lang="zh-CN" altLang="en-US" dirty="0">
                <a:latin typeface="-apple-system"/>
              </a:rPr>
              <a:t>月</a:t>
            </a:r>
            <a:r>
              <a:rPr lang="en-US" altLang="zh-CN" dirty="0">
                <a:latin typeface="-apple-system"/>
              </a:rPr>
              <a:t>31</a:t>
            </a:r>
            <a:r>
              <a:rPr lang="zh-CN" altLang="en-US" dirty="0">
                <a:latin typeface="-apple-system"/>
              </a:rPr>
              <a:t>日期间，将国四营运柴油货车淘汰后，更新为轻型新能源货车的货运业户，对其更新的轻型新能源货车发放</a:t>
            </a:r>
            <a:r>
              <a:rPr lang="en-US" altLang="zh-CN" dirty="0">
                <a:latin typeface="-apple-system"/>
              </a:rPr>
              <a:t>《</a:t>
            </a:r>
            <a:r>
              <a:rPr lang="zh-CN" altLang="en-US" dirty="0">
                <a:latin typeface="-apple-system"/>
              </a:rPr>
              <a:t>城区货运通行证</a:t>
            </a:r>
            <a:r>
              <a:rPr lang="en-US" altLang="zh-CN" dirty="0">
                <a:latin typeface="-apple-system"/>
              </a:rPr>
              <a:t>》</a:t>
            </a:r>
            <a:r>
              <a:rPr lang="zh-CN" altLang="en-US" dirty="0">
                <a:latin typeface="-apple-system"/>
              </a:rPr>
              <a:t>进行激励。可申请激励的车辆规模以淘汰的国四营运柴油货车数量为最高上限。申请激励的国四营运柴油货车应同时具备以下条件：一是在</a:t>
            </a:r>
            <a:r>
              <a:rPr lang="en-US" altLang="zh-CN" dirty="0">
                <a:latin typeface="-apple-system"/>
              </a:rPr>
              <a:t>2024</a:t>
            </a:r>
            <a:r>
              <a:rPr lang="zh-CN" altLang="en-US" dirty="0">
                <a:latin typeface="-apple-system"/>
              </a:rPr>
              <a:t>年</a:t>
            </a:r>
            <a:r>
              <a:rPr lang="en-US" altLang="zh-CN" dirty="0">
                <a:latin typeface="-apple-system"/>
              </a:rPr>
              <a:t>7</a:t>
            </a:r>
            <a:r>
              <a:rPr lang="zh-CN" altLang="en-US" dirty="0">
                <a:latin typeface="-apple-system"/>
              </a:rPr>
              <a:t>月</a:t>
            </a:r>
            <a:r>
              <a:rPr lang="en-US" altLang="zh-CN" dirty="0">
                <a:latin typeface="-apple-system"/>
              </a:rPr>
              <a:t>31</a:t>
            </a:r>
            <a:r>
              <a:rPr lang="zh-CN" altLang="en-US" dirty="0">
                <a:latin typeface="-apple-system"/>
              </a:rPr>
              <a:t>日至</a:t>
            </a:r>
            <a:r>
              <a:rPr lang="en-US" altLang="zh-CN" dirty="0">
                <a:latin typeface="-apple-system"/>
              </a:rPr>
              <a:t>2025</a:t>
            </a:r>
            <a:r>
              <a:rPr lang="zh-CN" altLang="en-US" dirty="0">
                <a:latin typeface="-apple-system"/>
              </a:rPr>
              <a:t>年</a:t>
            </a:r>
            <a:r>
              <a:rPr lang="en-US" altLang="zh-CN" dirty="0">
                <a:latin typeface="-apple-system"/>
              </a:rPr>
              <a:t>12</a:t>
            </a:r>
            <a:r>
              <a:rPr lang="zh-CN" altLang="en-US" dirty="0">
                <a:latin typeface="-apple-system"/>
              </a:rPr>
              <a:t>月</a:t>
            </a:r>
            <a:r>
              <a:rPr lang="en-US" altLang="zh-CN" dirty="0">
                <a:latin typeface="-apple-system"/>
              </a:rPr>
              <a:t>31</a:t>
            </a:r>
            <a:r>
              <a:rPr lang="zh-CN" altLang="en-US" dirty="0">
                <a:latin typeface="-apple-system"/>
              </a:rPr>
              <a:t>日期间，完成京籍国四营运柴油货车报废或转出，并注销</a:t>
            </a:r>
            <a:r>
              <a:rPr lang="en-US" altLang="zh-CN" dirty="0">
                <a:latin typeface="-apple-system"/>
              </a:rPr>
              <a:t>《</a:t>
            </a:r>
            <a:r>
              <a:rPr lang="zh-CN" altLang="en-US" dirty="0">
                <a:latin typeface="-apple-system"/>
              </a:rPr>
              <a:t>道路运输证</a:t>
            </a:r>
            <a:r>
              <a:rPr lang="en-US" altLang="zh-CN" dirty="0">
                <a:latin typeface="-apple-system"/>
              </a:rPr>
              <a:t>》</a:t>
            </a:r>
            <a:r>
              <a:rPr lang="zh-CN" altLang="en-US" dirty="0">
                <a:latin typeface="-apple-system"/>
              </a:rPr>
              <a:t>。二是车辆报废、转出时间以本市公安交通管理部门提供的车辆档案注销、转出办理时间为准。</a:t>
            </a:r>
          </a:p>
        </p:txBody>
      </p:sp>
      <p:sp>
        <p:nvSpPr>
          <p:cNvPr id="15" name="文本框 14">
            <a:extLst>
              <a:ext uri="{FF2B5EF4-FFF2-40B4-BE49-F238E27FC236}">
                <a16:creationId xmlns:a16="http://schemas.microsoft.com/office/drawing/2014/main" id="{8B2FF4F8-AF6E-6A65-0709-1314D5182152}"/>
              </a:ext>
            </a:extLst>
          </p:cNvPr>
          <p:cNvSpPr txBox="1"/>
          <p:nvPr/>
        </p:nvSpPr>
        <p:spPr>
          <a:xfrm>
            <a:off x="9637833" y="834095"/>
            <a:ext cx="1719394" cy="369332"/>
          </a:xfrm>
          <a:prstGeom prst="rect">
            <a:avLst/>
          </a:prstGeom>
          <a:noFill/>
        </p:spPr>
        <p:txBody>
          <a:bodyPr wrap="square" rtlCol="0">
            <a:spAutoFit/>
          </a:bodyPr>
          <a:lstStyle/>
          <a:p>
            <a:pPr algn="ctr"/>
            <a:r>
              <a:rPr lang="zh-CN" altLang="en-US" b="1" dirty="0">
                <a:solidFill>
                  <a:srgbClr val="C00000"/>
                </a:solidFill>
              </a:rPr>
              <a:t>关注点</a:t>
            </a:r>
            <a:endParaRPr lang="en-US" altLang="zh-CN" b="1" dirty="0">
              <a:solidFill>
                <a:srgbClr val="C00000"/>
              </a:solidFill>
            </a:endParaRPr>
          </a:p>
        </p:txBody>
      </p:sp>
      <p:cxnSp>
        <p:nvCxnSpPr>
          <p:cNvPr id="429" name="直接连接符 428">
            <a:extLst>
              <a:ext uri="{FF2B5EF4-FFF2-40B4-BE49-F238E27FC236}">
                <a16:creationId xmlns:a16="http://schemas.microsoft.com/office/drawing/2014/main" id="{BB694B46-0EA6-FB8C-F75E-19080C015E81}"/>
              </a:ext>
            </a:extLst>
          </p:cNvPr>
          <p:cNvCxnSpPr>
            <a:cxnSpLocks/>
          </p:cNvCxnSpPr>
          <p:nvPr/>
        </p:nvCxnSpPr>
        <p:spPr>
          <a:xfrm>
            <a:off x="9313356" y="1194749"/>
            <a:ext cx="0" cy="1916095"/>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D1382934-1326-22EA-3439-86D1817FC7B5}"/>
              </a:ext>
            </a:extLst>
          </p:cNvPr>
          <p:cNvCxnSpPr>
            <a:cxnSpLocks/>
          </p:cNvCxnSpPr>
          <p:nvPr/>
        </p:nvCxnSpPr>
        <p:spPr>
          <a:xfrm>
            <a:off x="699738" y="3584349"/>
            <a:ext cx="10904658" cy="0"/>
          </a:xfrm>
          <a:prstGeom prst="line">
            <a:avLst/>
          </a:prstGeom>
          <a:ln>
            <a:solidFill>
              <a:srgbClr val="4A9B82"/>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D41B2725-F20A-D6B5-45E1-622C6B847E2F}"/>
              </a:ext>
            </a:extLst>
          </p:cNvPr>
          <p:cNvCxnSpPr>
            <a:cxnSpLocks/>
          </p:cNvCxnSpPr>
          <p:nvPr/>
        </p:nvCxnSpPr>
        <p:spPr>
          <a:xfrm>
            <a:off x="9313356" y="4256671"/>
            <a:ext cx="0" cy="196940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箭头: 五边形 1">
            <a:extLst>
              <a:ext uri="{FF2B5EF4-FFF2-40B4-BE49-F238E27FC236}">
                <a16:creationId xmlns:a16="http://schemas.microsoft.com/office/drawing/2014/main" id="{CE030575-BDC7-8FD5-2D06-4826A0C8AE4D}"/>
              </a:ext>
            </a:extLst>
          </p:cNvPr>
          <p:cNvSpPr/>
          <p:nvPr/>
        </p:nvSpPr>
        <p:spPr>
          <a:xfrm>
            <a:off x="0" y="0"/>
            <a:ext cx="2366996" cy="433417"/>
          </a:xfrm>
          <a:prstGeom prst="homePlate">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政策法规</a:t>
            </a:r>
          </a:p>
        </p:txBody>
      </p:sp>
      <p:sp>
        <p:nvSpPr>
          <p:cNvPr id="4" name="文本框 3">
            <a:extLst>
              <a:ext uri="{FF2B5EF4-FFF2-40B4-BE49-F238E27FC236}">
                <a16:creationId xmlns:a16="http://schemas.microsoft.com/office/drawing/2014/main" id="{93D33AC2-5D26-515A-9C4E-CD8990A07B65}"/>
              </a:ext>
            </a:extLst>
          </p:cNvPr>
          <p:cNvSpPr txBox="1"/>
          <p:nvPr/>
        </p:nvSpPr>
        <p:spPr>
          <a:xfrm>
            <a:off x="217205" y="6363962"/>
            <a:ext cx="3339698" cy="391197"/>
          </a:xfrm>
          <a:prstGeom prst="rect">
            <a:avLst/>
          </a:prstGeom>
          <a:noFill/>
        </p:spPr>
        <p:txBody>
          <a:bodyPr wrap="square" rtlCol="0">
            <a:spAutoFit/>
          </a:bodyPr>
          <a:lstStyle/>
          <a:p>
            <a:pPr defTabSz="316520">
              <a:lnSpc>
                <a:spcPts val="2769"/>
              </a:lnSpc>
              <a:defRPr/>
            </a:pPr>
            <a:r>
              <a:rPr lang="zh-CN" altLang="en-US" sz="969" dirty="0">
                <a:solidFill>
                  <a:srgbClr val="000000"/>
                </a:solidFill>
                <a:latin typeface="微软雅黑" panose="020B0503020204020204" pitchFamily="34" charset="-122"/>
                <a:ea typeface="微软雅黑" panose="020B0503020204020204" pitchFamily="34" charset="-122"/>
              </a:rPr>
              <a:t>汽车全产业链信息服务平台 </a:t>
            </a:r>
            <a:r>
              <a:rPr lang="en-US" altLang="zh-CN" sz="969" dirty="0">
                <a:solidFill>
                  <a:srgbClr val="000000"/>
                </a:solidFill>
                <a:latin typeface="微软雅黑" panose="020B0503020204020204" pitchFamily="34" charset="-122"/>
                <a:ea typeface="微软雅黑" panose="020B0503020204020204" pitchFamily="34" charset="-122"/>
              </a:rPr>
              <a:t>www.autothinker.net</a:t>
            </a:r>
            <a:endParaRPr lang="zh-CN" altLang="en-US" sz="969" dirty="0">
              <a:solidFill>
                <a:srgbClr val="000000"/>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294C9E2D-6E63-2BC5-7ECD-46BF2D179172}"/>
              </a:ext>
            </a:extLst>
          </p:cNvPr>
          <p:cNvSpPr txBox="1"/>
          <p:nvPr/>
        </p:nvSpPr>
        <p:spPr>
          <a:xfrm>
            <a:off x="699738" y="3686443"/>
            <a:ext cx="8678646" cy="707886"/>
          </a:xfrm>
          <a:prstGeom prst="rect">
            <a:avLst/>
          </a:prstGeom>
          <a:noFill/>
        </p:spPr>
        <p:txBody>
          <a:bodyPr wrap="square" rtlCol="0">
            <a:spAutoFit/>
          </a:bodyPr>
          <a:lstStyle>
            <a:defPPr>
              <a:defRPr lang="zh-CN"/>
            </a:defPPr>
            <a:lvl1pPr>
              <a:defRPr sz="2000" b="1">
                <a:solidFill>
                  <a:schemeClr val="accent3">
                    <a:lumMod val="75000"/>
                  </a:schemeClr>
                </a:solidFill>
              </a:defRPr>
            </a:lvl1pPr>
          </a:lstStyle>
          <a:p>
            <a:r>
              <a:rPr lang="zh-CN" altLang="en-US" dirty="0"/>
              <a:t>重庆市经济和信息化委员会发布</a:t>
            </a:r>
            <a:r>
              <a:rPr lang="en-US" altLang="zh-CN" dirty="0"/>
              <a:t>《</a:t>
            </a:r>
            <a:r>
              <a:rPr lang="zh-CN" altLang="en-US" dirty="0"/>
              <a:t>重庆市</a:t>
            </a:r>
            <a:r>
              <a:rPr lang="en-US" altLang="zh-CN" dirty="0"/>
              <a:t>2024</a:t>
            </a:r>
            <a:r>
              <a:rPr lang="zh-CN" altLang="en-US" dirty="0"/>
              <a:t>年支持氢燃料电池汽车推广应用政策措施</a:t>
            </a:r>
            <a:r>
              <a:rPr lang="en-US" altLang="zh-CN" dirty="0"/>
              <a:t>》</a:t>
            </a:r>
          </a:p>
        </p:txBody>
      </p:sp>
      <p:sp>
        <p:nvSpPr>
          <p:cNvPr id="481" name="文本框 480">
            <a:extLst>
              <a:ext uri="{FF2B5EF4-FFF2-40B4-BE49-F238E27FC236}">
                <a16:creationId xmlns:a16="http://schemas.microsoft.com/office/drawing/2014/main" id="{0083C9F9-4353-25B3-7CBD-3D59E877E665}"/>
              </a:ext>
            </a:extLst>
          </p:cNvPr>
          <p:cNvSpPr txBox="1"/>
          <p:nvPr/>
        </p:nvSpPr>
        <p:spPr>
          <a:xfrm>
            <a:off x="699738" y="4398434"/>
            <a:ext cx="8466682" cy="1200329"/>
          </a:xfrm>
          <a:prstGeom prst="rect">
            <a:avLst/>
          </a:prstGeom>
          <a:noFill/>
        </p:spPr>
        <p:txBody>
          <a:bodyPr wrap="square" rtlCol="0">
            <a:spAutoFit/>
          </a:bodyPr>
          <a:lstStyle>
            <a:defPPr>
              <a:defRPr lang="zh-CN"/>
            </a:defPPr>
            <a:lvl1pPr marL="285750" indent="-285750">
              <a:spcAft>
                <a:spcPts val="600"/>
              </a:spcAft>
              <a:buFont typeface="Arial" panose="020B0604020202020204" pitchFamily="34" charset="0"/>
              <a:buChar char="•"/>
              <a:defRPr sz="1200" b="0" i="0">
                <a:solidFill>
                  <a:srgbClr val="404040"/>
                </a:solidFill>
                <a:effectLst/>
                <a:latin typeface="Microsoft YaHei" panose="020B0503020204020204" pitchFamily="34" charset="-122"/>
                <a:ea typeface="Microsoft YaHei" panose="020B0503020204020204" pitchFamily="34" charset="-122"/>
              </a:defRPr>
            </a:lvl1pPr>
          </a:lstStyle>
          <a:p>
            <a:r>
              <a:rPr lang="zh-CN" altLang="en-US" dirty="0">
                <a:solidFill>
                  <a:srgbClr val="555555"/>
                </a:solidFill>
                <a:latin typeface="微软雅黑" panose="020B0503020204020204" pitchFamily="34" charset="-122"/>
                <a:ea typeface="微软雅黑" panose="020B0503020204020204" pitchFamily="34" charset="-122"/>
              </a:rPr>
              <a:t>重庆市经济和信息化委员会发布</a:t>
            </a:r>
            <a:r>
              <a:rPr lang="en-US" altLang="zh-CN" dirty="0">
                <a:solidFill>
                  <a:srgbClr val="555555"/>
                </a:solidFill>
                <a:latin typeface="微软雅黑" panose="020B0503020204020204" pitchFamily="34" charset="-122"/>
                <a:ea typeface="微软雅黑" panose="020B0503020204020204" pitchFamily="34" charset="-122"/>
              </a:rPr>
              <a:t>《</a:t>
            </a:r>
            <a:r>
              <a:rPr lang="zh-CN" altLang="en-US" dirty="0">
                <a:solidFill>
                  <a:srgbClr val="555555"/>
                </a:solidFill>
                <a:latin typeface="微软雅黑" panose="020B0503020204020204" pitchFamily="34" charset="-122"/>
                <a:ea typeface="微软雅黑" panose="020B0503020204020204" pitchFamily="34" charset="-122"/>
              </a:rPr>
              <a:t>重庆市</a:t>
            </a:r>
            <a:r>
              <a:rPr lang="en-US" altLang="zh-CN" dirty="0">
                <a:solidFill>
                  <a:srgbClr val="555555"/>
                </a:solidFill>
                <a:latin typeface="微软雅黑" panose="020B0503020204020204" pitchFamily="34" charset="-122"/>
                <a:ea typeface="微软雅黑" panose="020B0503020204020204" pitchFamily="34" charset="-122"/>
              </a:rPr>
              <a:t>2024</a:t>
            </a:r>
            <a:r>
              <a:rPr lang="zh-CN" altLang="en-US" dirty="0">
                <a:solidFill>
                  <a:srgbClr val="555555"/>
                </a:solidFill>
                <a:latin typeface="微软雅黑" panose="020B0503020204020204" pitchFamily="34" charset="-122"/>
                <a:ea typeface="微软雅黑" panose="020B0503020204020204" pitchFamily="34" charset="-122"/>
              </a:rPr>
              <a:t>年支持氢燃料电池汽车推广应用政策措施</a:t>
            </a:r>
            <a:r>
              <a:rPr lang="en-US" altLang="zh-CN" dirty="0">
                <a:solidFill>
                  <a:srgbClr val="555555"/>
                </a:solidFill>
                <a:latin typeface="微软雅黑" panose="020B0503020204020204" pitchFamily="34" charset="-122"/>
                <a:ea typeface="微软雅黑" panose="020B0503020204020204" pitchFamily="34" charset="-122"/>
              </a:rPr>
              <a:t>》</a:t>
            </a:r>
            <a:r>
              <a:rPr lang="zh-CN" altLang="en-US" dirty="0">
                <a:solidFill>
                  <a:srgbClr val="555555"/>
                </a:solidFill>
                <a:latin typeface="微软雅黑" panose="020B0503020204020204" pitchFamily="34" charset="-122"/>
                <a:ea typeface="微软雅黑" panose="020B0503020204020204" pitchFamily="34" charset="-122"/>
              </a:rPr>
              <a:t>。</a:t>
            </a:r>
            <a:r>
              <a:rPr lang="en-US" altLang="zh-CN" dirty="0">
                <a:solidFill>
                  <a:srgbClr val="555555"/>
                </a:solidFill>
                <a:latin typeface="微软雅黑" panose="020B0503020204020204" pitchFamily="34" charset="-122"/>
                <a:ea typeface="微软雅黑" panose="020B0503020204020204" pitchFamily="34" charset="-122"/>
              </a:rPr>
              <a:t>《</a:t>
            </a:r>
            <a:r>
              <a:rPr lang="zh-CN" altLang="en-US" dirty="0">
                <a:solidFill>
                  <a:srgbClr val="555555"/>
                </a:solidFill>
                <a:latin typeface="微软雅黑" panose="020B0503020204020204" pitchFamily="34" charset="-122"/>
                <a:ea typeface="微软雅黑" panose="020B0503020204020204" pitchFamily="34" charset="-122"/>
              </a:rPr>
              <a:t>措施</a:t>
            </a:r>
            <a:r>
              <a:rPr lang="en-US" altLang="zh-CN" dirty="0">
                <a:solidFill>
                  <a:srgbClr val="555555"/>
                </a:solidFill>
                <a:latin typeface="微软雅黑" panose="020B0503020204020204" pitchFamily="34" charset="-122"/>
                <a:ea typeface="微软雅黑" panose="020B0503020204020204" pitchFamily="34" charset="-122"/>
              </a:rPr>
              <a:t>》</a:t>
            </a:r>
            <a:r>
              <a:rPr lang="zh-CN" altLang="en-US" dirty="0">
                <a:solidFill>
                  <a:srgbClr val="555555"/>
                </a:solidFill>
                <a:latin typeface="微软雅黑" panose="020B0503020204020204" pitchFamily="34" charset="-122"/>
                <a:ea typeface="微软雅黑" panose="020B0503020204020204" pitchFamily="34" charset="-122"/>
              </a:rPr>
              <a:t>明确：</a:t>
            </a:r>
            <a:r>
              <a:rPr lang="en-US" altLang="zh-CN" dirty="0">
                <a:solidFill>
                  <a:srgbClr val="555555"/>
                </a:solidFill>
                <a:latin typeface="微软雅黑" panose="020B0503020204020204" pitchFamily="34" charset="-122"/>
                <a:ea typeface="微软雅黑" panose="020B0503020204020204" pitchFamily="34" charset="-122"/>
              </a:rPr>
              <a:t>1.</a:t>
            </a:r>
            <a:r>
              <a:rPr lang="zh-CN" altLang="en-US" dirty="0">
                <a:solidFill>
                  <a:srgbClr val="555555"/>
                </a:solidFill>
                <a:latin typeface="微软雅黑" panose="020B0503020204020204" pitchFamily="34" charset="-122"/>
                <a:ea typeface="微软雅黑" panose="020B0503020204020204" pitchFamily="34" charset="-122"/>
              </a:rPr>
              <a:t>给予加氢站建设补贴：</a:t>
            </a:r>
            <a:r>
              <a:rPr lang="en-US" altLang="zh-CN" dirty="0">
                <a:solidFill>
                  <a:srgbClr val="555555"/>
                </a:solidFill>
                <a:latin typeface="微软雅黑" panose="020B0503020204020204" pitchFamily="34" charset="-122"/>
                <a:ea typeface="微软雅黑" panose="020B0503020204020204" pitchFamily="34" charset="-122"/>
              </a:rPr>
              <a:t>2024</a:t>
            </a:r>
            <a:r>
              <a:rPr lang="zh-CN" altLang="en-US" dirty="0">
                <a:solidFill>
                  <a:srgbClr val="555555"/>
                </a:solidFill>
                <a:latin typeface="微软雅黑" panose="020B0503020204020204" pitchFamily="34" charset="-122"/>
                <a:ea typeface="微软雅黑" panose="020B0503020204020204" pitchFamily="34" charset="-122"/>
              </a:rPr>
              <a:t>年</a:t>
            </a:r>
            <a:r>
              <a:rPr lang="en-US" altLang="zh-CN" dirty="0">
                <a:solidFill>
                  <a:srgbClr val="555555"/>
                </a:solidFill>
                <a:latin typeface="微软雅黑" panose="020B0503020204020204" pitchFamily="34" charset="-122"/>
                <a:ea typeface="微软雅黑" panose="020B0503020204020204" pitchFamily="34" charset="-122"/>
              </a:rPr>
              <a:t>1</a:t>
            </a:r>
            <a:r>
              <a:rPr lang="zh-CN" altLang="en-US" dirty="0">
                <a:solidFill>
                  <a:srgbClr val="555555"/>
                </a:solidFill>
                <a:latin typeface="微软雅黑" panose="020B0503020204020204" pitchFamily="34" charset="-122"/>
                <a:ea typeface="微软雅黑" panose="020B0503020204020204" pitchFamily="34" charset="-122"/>
              </a:rPr>
              <a:t>月</a:t>
            </a:r>
            <a:r>
              <a:rPr lang="en-US" altLang="zh-CN" dirty="0">
                <a:solidFill>
                  <a:srgbClr val="555555"/>
                </a:solidFill>
                <a:latin typeface="微软雅黑" panose="020B0503020204020204" pitchFamily="34" charset="-122"/>
                <a:ea typeface="微软雅黑" panose="020B0503020204020204" pitchFamily="34" charset="-122"/>
              </a:rPr>
              <a:t>1</a:t>
            </a:r>
            <a:r>
              <a:rPr lang="zh-CN" altLang="en-US" dirty="0">
                <a:solidFill>
                  <a:srgbClr val="555555"/>
                </a:solidFill>
                <a:latin typeface="微软雅黑" panose="020B0503020204020204" pitchFamily="34" charset="-122"/>
                <a:ea typeface="微软雅黑" panose="020B0503020204020204" pitchFamily="34" charset="-122"/>
              </a:rPr>
              <a:t>日起，对纳入全市整体规划并建成运行的加氢站，按建设实际投资（不含土地成本）的</a:t>
            </a:r>
            <a:r>
              <a:rPr lang="en-US" altLang="zh-CN" dirty="0">
                <a:solidFill>
                  <a:srgbClr val="555555"/>
                </a:solidFill>
                <a:latin typeface="微软雅黑" panose="020B0503020204020204" pitchFamily="34" charset="-122"/>
                <a:ea typeface="微软雅黑" panose="020B0503020204020204" pitchFamily="34" charset="-122"/>
              </a:rPr>
              <a:t>30%</a:t>
            </a:r>
            <a:r>
              <a:rPr lang="zh-CN" altLang="en-US" dirty="0">
                <a:solidFill>
                  <a:srgbClr val="555555"/>
                </a:solidFill>
                <a:latin typeface="微软雅黑" panose="020B0503020204020204" pitchFamily="34" charset="-122"/>
                <a:ea typeface="微软雅黑" panose="020B0503020204020204" pitchFamily="34" charset="-122"/>
              </a:rPr>
              <a:t>对加氢站投资主体进行补贴，单站补贴金额最高不超过</a:t>
            </a:r>
            <a:r>
              <a:rPr lang="en-US" altLang="zh-CN" dirty="0">
                <a:solidFill>
                  <a:srgbClr val="555555"/>
                </a:solidFill>
                <a:latin typeface="微软雅黑" panose="020B0503020204020204" pitchFamily="34" charset="-122"/>
                <a:ea typeface="微软雅黑" panose="020B0503020204020204" pitchFamily="34" charset="-122"/>
              </a:rPr>
              <a:t>300</a:t>
            </a:r>
            <a:r>
              <a:rPr lang="zh-CN" altLang="en-US" dirty="0">
                <a:solidFill>
                  <a:srgbClr val="555555"/>
                </a:solidFill>
                <a:latin typeface="微软雅黑" panose="020B0503020204020204" pitchFamily="34" charset="-122"/>
                <a:ea typeface="微软雅黑" panose="020B0503020204020204" pitchFamily="34" charset="-122"/>
              </a:rPr>
              <a:t>万元。</a:t>
            </a:r>
            <a:r>
              <a:rPr lang="en-US" altLang="zh-CN" dirty="0">
                <a:solidFill>
                  <a:srgbClr val="555555"/>
                </a:solidFill>
                <a:latin typeface="微软雅黑" panose="020B0503020204020204" pitchFamily="34" charset="-122"/>
                <a:ea typeface="微软雅黑" panose="020B0503020204020204" pitchFamily="34" charset="-122"/>
              </a:rPr>
              <a:t>2.</a:t>
            </a:r>
            <a:r>
              <a:rPr lang="zh-CN" altLang="en-US" dirty="0">
                <a:solidFill>
                  <a:srgbClr val="555555"/>
                </a:solidFill>
                <a:latin typeface="微软雅黑" panose="020B0503020204020204" pitchFamily="34" charset="-122"/>
                <a:ea typeface="微软雅黑" panose="020B0503020204020204" pitchFamily="34" charset="-122"/>
              </a:rPr>
              <a:t>给予加氢站运营补贴：</a:t>
            </a:r>
            <a:r>
              <a:rPr lang="en-US" altLang="zh-CN" dirty="0">
                <a:solidFill>
                  <a:srgbClr val="555555"/>
                </a:solidFill>
                <a:latin typeface="微软雅黑" panose="020B0503020204020204" pitchFamily="34" charset="-122"/>
                <a:ea typeface="微软雅黑" panose="020B0503020204020204" pitchFamily="34" charset="-122"/>
              </a:rPr>
              <a:t>2024</a:t>
            </a:r>
            <a:r>
              <a:rPr lang="zh-CN" altLang="en-US" dirty="0">
                <a:solidFill>
                  <a:srgbClr val="555555"/>
                </a:solidFill>
                <a:latin typeface="微软雅黑" panose="020B0503020204020204" pitchFamily="34" charset="-122"/>
                <a:ea typeface="微软雅黑" panose="020B0503020204020204" pitchFamily="34" charset="-122"/>
              </a:rPr>
              <a:t>年</a:t>
            </a:r>
            <a:r>
              <a:rPr lang="en-US" altLang="zh-CN" dirty="0">
                <a:solidFill>
                  <a:srgbClr val="555555"/>
                </a:solidFill>
                <a:latin typeface="微软雅黑" panose="020B0503020204020204" pitchFamily="34" charset="-122"/>
                <a:ea typeface="微软雅黑" panose="020B0503020204020204" pitchFamily="34" charset="-122"/>
              </a:rPr>
              <a:t>1</a:t>
            </a:r>
            <a:r>
              <a:rPr lang="zh-CN" altLang="en-US" dirty="0">
                <a:solidFill>
                  <a:srgbClr val="555555"/>
                </a:solidFill>
                <a:latin typeface="微软雅黑" panose="020B0503020204020204" pitchFamily="34" charset="-122"/>
                <a:ea typeface="微软雅黑" panose="020B0503020204020204" pitchFamily="34" charset="-122"/>
              </a:rPr>
              <a:t>月</a:t>
            </a:r>
            <a:r>
              <a:rPr lang="en-US" altLang="zh-CN" dirty="0">
                <a:solidFill>
                  <a:srgbClr val="555555"/>
                </a:solidFill>
                <a:latin typeface="微软雅黑" panose="020B0503020204020204" pitchFamily="34" charset="-122"/>
                <a:ea typeface="微软雅黑" panose="020B0503020204020204" pitchFamily="34" charset="-122"/>
              </a:rPr>
              <a:t>1</a:t>
            </a:r>
            <a:r>
              <a:rPr lang="zh-CN" altLang="en-US" dirty="0">
                <a:solidFill>
                  <a:srgbClr val="555555"/>
                </a:solidFill>
                <a:latin typeface="微软雅黑" panose="020B0503020204020204" pitchFamily="34" charset="-122"/>
                <a:ea typeface="微软雅黑" panose="020B0503020204020204" pitchFamily="34" charset="-122"/>
              </a:rPr>
              <a:t>日起，延续给予加氢站运营补贴，对氢气终端销售价格不高于</a:t>
            </a:r>
            <a:r>
              <a:rPr lang="en-US" altLang="zh-CN" dirty="0">
                <a:solidFill>
                  <a:srgbClr val="555555"/>
                </a:solidFill>
                <a:latin typeface="微软雅黑" panose="020B0503020204020204" pitchFamily="34" charset="-122"/>
                <a:ea typeface="微软雅黑" panose="020B0503020204020204" pitchFamily="34" charset="-122"/>
              </a:rPr>
              <a:t>25</a:t>
            </a:r>
            <a:r>
              <a:rPr lang="zh-CN" altLang="en-US" dirty="0">
                <a:solidFill>
                  <a:srgbClr val="555555"/>
                </a:solidFill>
                <a:latin typeface="微软雅黑" panose="020B0503020204020204" pitchFamily="34" charset="-122"/>
                <a:ea typeface="微软雅黑" panose="020B0503020204020204" pitchFamily="34" charset="-122"/>
              </a:rPr>
              <a:t>元</a:t>
            </a:r>
            <a:r>
              <a:rPr lang="en-US" altLang="zh-CN" dirty="0">
                <a:solidFill>
                  <a:srgbClr val="555555"/>
                </a:solidFill>
                <a:latin typeface="微软雅黑" panose="020B0503020204020204" pitchFamily="34" charset="-122"/>
                <a:ea typeface="微软雅黑" panose="020B0503020204020204" pitchFamily="34" charset="-122"/>
              </a:rPr>
              <a:t>/</a:t>
            </a:r>
            <a:r>
              <a:rPr lang="zh-CN" altLang="en-US" dirty="0">
                <a:solidFill>
                  <a:srgbClr val="555555"/>
                </a:solidFill>
                <a:latin typeface="微软雅黑" panose="020B0503020204020204" pitchFamily="34" charset="-122"/>
                <a:ea typeface="微软雅黑" panose="020B0503020204020204" pitchFamily="34" charset="-122"/>
              </a:rPr>
              <a:t>千克的加氢站，按照年度累计加氢量，给予</a:t>
            </a:r>
            <a:r>
              <a:rPr lang="en-US" altLang="zh-CN" dirty="0">
                <a:solidFill>
                  <a:srgbClr val="555555"/>
                </a:solidFill>
                <a:latin typeface="微软雅黑" panose="020B0503020204020204" pitchFamily="34" charset="-122"/>
                <a:ea typeface="微软雅黑" panose="020B0503020204020204" pitchFamily="34" charset="-122"/>
              </a:rPr>
              <a:t>30</a:t>
            </a:r>
            <a:r>
              <a:rPr lang="zh-CN" altLang="en-US" dirty="0">
                <a:solidFill>
                  <a:srgbClr val="555555"/>
                </a:solidFill>
                <a:latin typeface="微软雅黑" panose="020B0503020204020204" pitchFamily="34" charset="-122"/>
                <a:ea typeface="微软雅黑" panose="020B0503020204020204" pitchFamily="34" charset="-122"/>
              </a:rPr>
              <a:t>元</a:t>
            </a:r>
            <a:r>
              <a:rPr lang="en-US" altLang="zh-CN" dirty="0">
                <a:solidFill>
                  <a:srgbClr val="555555"/>
                </a:solidFill>
                <a:latin typeface="微软雅黑" panose="020B0503020204020204" pitchFamily="34" charset="-122"/>
                <a:ea typeface="微软雅黑" panose="020B0503020204020204" pitchFamily="34" charset="-122"/>
              </a:rPr>
              <a:t>/</a:t>
            </a:r>
            <a:r>
              <a:rPr lang="zh-CN" altLang="en-US" dirty="0">
                <a:solidFill>
                  <a:srgbClr val="555555"/>
                </a:solidFill>
                <a:latin typeface="微软雅黑" panose="020B0503020204020204" pitchFamily="34" charset="-122"/>
                <a:ea typeface="微软雅黑" panose="020B0503020204020204" pitchFamily="34" charset="-122"/>
              </a:rPr>
              <a:t>千克、单站最高不超过</a:t>
            </a:r>
            <a:r>
              <a:rPr lang="en-US" altLang="zh-CN" dirty="0">
                <a:solidFill>
                  <a:srgbClr val="555555"/>
                </a:solidFill>
                <a:latin typeface="微软雅黑" panose="020B0503020204020204" pitchFamily="34" charset="-122"/>
                <a:ea typeface="微软雅黑" panose="020B0503020204020204" pitchFamily="34" charset="-122"/>
              </a:rPr>
              <a:t>300</a:t>
            </a:r>
            <a:r>
              <a:rPr lang="zh-CN" altLang="en-US" dirty="0">
                <a:solidFill>
                  <a:srgbClr val="555555"/>
                </a:solidFill>
                <a:latin typeface="微软雅黑" panose="020B0503020204020204" pitchFamily="34" charset="-122"/>
                <a:ea typeface="微软雅黑" panose="020B0503020204020204" pitchFamily="34" charset="-122"/>
              </a:rPr>
              <a:t>万元的运营补贴。</a:t>
            </a:r>
            <a:r>
              <a:rPr lang="en-US" altLang="zh-CN" dirty="0">
                <a:solidFill>
                  <a:srgbClr val="555555"/>
                </a:solidFill>
                <a:latin typeface="微软雅黑" panose="020B0503020204020204" pitchFamily="34" charset="-122"/>
                <a:ea typeface="微软雅黑" panose="020B0503020204020204" pitchFamily="34" charset="-122"/>
              </a:rPr>
              <a:t>3.</a:t>
            </a:r>
            <a:r>
              <a:rPr lang="zh-CN" altLang="en-US" dirty="0">
                <a:solidFill>
                  <a:srgbClr val="555555"/>
                </a:solidFill>
                <a:latin typeface="微软雅黑" panose="020B0503020204020204" pitchFamily="34" charset="-122"/>
                <a:ea typeface="微软雅黑" panose="020B0503020204020204" pitchFamily="34" charset="-122"/>
              </a:rPr>
              <a:t>给予氢燃料电池汽车研发奖励：对</a:t>
            </a:r>
            <a:r>
              <a:rPr lang="en-US" altLang="zh-CN" dirty="0">
                <a:solidFill>
                  <a:srgbClr val="555555"/>
                </a:solidFill>
                <a:latin typeface="微软雅黑" panose="020B0503020204020204" pitchFamily="34" charset="-122"/>
                <a:ea typeface="微软雅黑" panose="020B0503020204020204" pitchFamily="34" charset="-122"/>
              </a:rPr>
              <a:t>2024</a:t>
            </a:r>
            <a:r>
              <a:rPr lang="zh-CN" altLang="en-US" dirty="0">
                <a:solidFill>
                  <a:srgbClr val="555555"/>
                </a:solidFill>
                <a:latin typeface="微软雅黑" panose="020B0503020204020204" pitchFamily="34" charset="-122"/>
                <a:ea typeface="微软雅黑" panose="020B0503020204020204" pitchFamily="34" charset="-122"/>
              </a:rPr>
              <a:t>年内销售量达</a:t>
            </a:r>
            <a:r>
              <a:rPr lang="en-US" altLang="zh-CN" dirty="0">
                <a:solidFill>
                  <a:srgbClr val="555555"/>
                </a:solidFill>
                <a:latin typeface="微软雅黑" panose="020B0503020204020204" pitchFamily="34" charset="-122"/>
                <a:ea typeface="微软雅黑" panose="020B0503020204020204" pitchFamily="34" charset="-122"/>
              </a:rPr>
              <a:t>50</a:t>
            </a:r>
            <a:r>
              <a:rPr lang="zh-CN" altLang="en-US" dirty="0">
                <a:solidFill>
                  <a:srgbClr val="555555"/>
                </a:solidFill>
                <a:latin typeface="微软雅黑" panose="020B0503020204020204" pitchFamily="34" charset="-122"/>
                <a:ea typeface="微软雅黑" panose="020B0503020204020204" pitchFamily="34" charset="-122"/>
              </a:rPr>
              <a:t>辆及以上的氢燃料电池汽车全新车型，每款车型给予一次性新产品开发奖励</a:t>
            </a:r>
            <a:r>
              <a:rPr lang="en-US" altLang="zh-CN" dirty="0">
                <a:solidFill>
                  <a:srgbClr val="555555"/>
                </a:solidFill>
                <a:latin typeface="微软雅黑" panose="020B0503020204020204" pitchFamily="34" charset="-122"/>
                <a:ea typeface="微软雅黑" panose="020B0503020204020204" pitchFamily="34" charset="-122"/>
              </a:rPr>
              <a:t>200</a:t>
            </a:r>
            <a:r>
              <a:rPr lang="zh-CN" altLang="en-US" dirty="0">
                <a:solidFill>
                  <a:srgbClr val="555555"/>
                </a:solidFill>
                <a:latin typeface="微软雅黑" panose="020B0503020204020204" pitchFamily="34" charset="-122"/>
                <a:ea typeface="微软雅黑" panose="020B0503020204020204" pitchFamily="34" charset="-122"/>
              </a:rPr>
              <a:t>万元，单个企业年度奖励额度最高不超过</a:t>
            </a:r>
            <a:r>
              <a:rPr lang="en-US" altLang="zh-CN" dirty="0">
                <a:solidFill>
                  <a:srgbClr val="555555"/>
                </a:solidFill>
                <a:latin typeface="微软雅黑" panose="020B0503020204020204" pitchFamily="34" charset="-122"/>
                <a:ea typeface="微软雅黑" panose="020B0503020204020204" pitchFamily="34" charset="-122"/>
              </a:rPr>
              <a:t>600</a:t>
            </a:r>
            <a:r>
              <a:rPr lang="zh-CN" altLang="en-US" dirty="0">
                <a:solidFill>
                  <a:srgbClr val="555555"/>
                </a:solidFill>
                <a:latin typeface="微软雅黑" panose="020B0503020204020204" pitchFamily="34" charset="-122"/>
                <a:ea typeface="微软雅黑" panose="020B0503020204020204" pitchFamily="34" charset="-122"/>
              </a:rPr>
              <a:t>万元。</a:t>
            </a:r>
          </a:p>
        </p:txBody>
      </p:sp>
      <p:sp>
        <p:nvSpPr>
          <p:cNvPr id="17" name="灯片编号占位符 1"/>
          <p:cNvSpPr>
            <a:spLocks noGrp="1"/>
          </p:cNvSpPr>
          <p:nvPr>
            <p:ph type="sldNum" sz="quarter" idx="12"/>
          </p:nvPr>
        </p:nvSpPr>
        <p:spPr/>
        <p:txBody>
          <a:bodyPr/>
          <a:lstStyle/>
          <a:p>
            <a:pPr defTabSz="316520">
              <a:defRPr/>
            </a:pPr>
            <a:fld id="{40284554-1241-4B6F-BC9D-CFFA407BDD87}" type="slidenum">
              <a:rPr lang="zh-CN" altLang="en-US" sz="1201">
                <a:solidFill>
                  <a:srgbClr val="000000">
                    <a:tint val="75000"/>
                  </a:srgbClr>
                </a:solidFill>
                <a:latin typeface="Calibri" panose="020F0502020204030204"/>
                <a:ea typeface="微软雅黑" panose="020B0503020204020204" pitchFamily="34" charset="-122"/>
              </a:rPr>
              <a:pPr defTabSz="316520">
                <a:defRPr/>
              </a:pPr>
              <a:t>4</a:t>
            </a:fld>
            <a:endParaRPr lang="zh-CN" altLang="en-US" sz="1201" dirty="0">
              <a:solidFill>
                <a:srgbClr val="000000">
                  <a:tint val="75000"/>
                </a:srgbClr>
              </a:solidFill>
              <a:latin typeface="Calibri" panose="020F0502020204030204"/>
              <a:ea typeface="微软雅黑" panose="020B0503020204020204" pitchFamily="34" charset="-122"/>
            </a:endParaRPr>
          </a:p>
        </p:txBody>
      </p:sp>
      <p:sp>
        <p:nvSpPr>
          <p:cNvPr id="3" name="文本框 2">
            <a:extLst>
              <a:ext uri="{FF2B5EF4-FFF2-40B4-BE49-F238E27FC236}">
                <a16:creationId xmlns:a16="http://schemas.microsoft.com/office/drawing/2014/main" id="{68B5D6B9-72CD-D733-D912-BD19FBC183EF}"/>
              </a:ext>
            </a:extLst>
          </p:cNvPr>
          <p:cNvSpPr txBox="1"/>
          <p:nvPr/>
        </p:nvSpPr>
        <p:spPr>
          <a:xfrm>
            <a:off x="9637833" y="2679569"/>
            <a:ext cx="1752125" cy="276999"/>
          </a:xfrm>
          <a:prstGeom prst="rect">
            <a:avLst/>
          </a:prstGeom>
          <a:noFill/>
        </p:spPr>
        <p:txBody>
          <a:bodyPr wrap="square">
            <a:spAutoFit/>
          </a:bodyPr>
          <a:lstStyle/>
          <a:p>
            <a:pPr marL="171450" indent="-171450" algn="ctr">
              <a:buFont typeface="Arial" panose="020B0604020202020204" pitchFamily="34" charset="0"/>
              <a:buChar char="•"/>
            </a:pPr>
            <a:r>
              <a:rPr lang="zh-CN" altLang="en-US" sz="1200" b="1" dirty="0">
                <a:latin typeface="+mn-ea"/>
              </a:rPr>
              <a:t>公共领域全面电动化</a:t>
            </a:r>
          </a:p>
        </p:txBody>
      </p:sp>
      <p:pic>
        <p:nvPicPr>
          <p:cNvPr id="5" name="图片 4">
            <a:extLst>
              <a:ext uri="{FF2B5EF4-FFF2-40B4-BE49-F238E27FC236}">
                <a16:creationId xmlns:a16="http://schemas.microsoft.com/office/drawing/2014/main" id="{D3E5DABD-FB9E-1225-7598-27E5CEAD9A58}"/>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9773278" y="1562662"/>
            <a:ext cx="1481233" cy="1049988"/>
          </a:xfrm>
          <a:prstGeom prst="rect">
            <a:avLst/>
          </a:prstGeom>
        </p:spPr>
      </p:pic>
      <p:sp>
        <p:nvSpPr>
          <p:cNvPr id="7" name="文本框 6">
            <a:extLst>
              <a:ext uri="{FF2B5EF4-FFF2-40B4-BE49-F238E27FC236}">
                <a16:creationId xmlns:a16="http://schemas.microsoft.com/office/drawing/2014/main" id="{E782F9E4-536F-37CB-CE57-5E466EE03338}"/>
              </a:ext>
            </a:extLst>
          </p:cNvPr>
          <p:cNvSpPr txBox="1"/>
          <p:nvPr/>
        </p:nvSpPr>
        <p:spPr>
          <a:xfrm>
            <a:off x="9407030" y="5506398"/>
            <a:ext cx="1982928" cy="276999"/>
          </a:xfrm>
          <a:prstGeom prst="rect">
            <a:avLst/>
          </a:prstGeom>
          <a:noFill/>
        </p:spPr>
        <p:txBody>
          <a:bodyPr wrap="square">
            <a:spAutoFit/>
          </a:bodyPr>
          <a:lstStyle/>
          <a:p>
            <a:pPr marL="171450" indent="-171450" algn="ctr">
              <a:buFont typeface="Arial" panose="020B0604020202020204" pitchFamily="34" charset="0"/>
              <a:buChar char="•"/>
            </a:pPr>
            <a:r>
              <a:rPr lang="zh-CN" altLang="en-US" sz="1200" b="1" dirty="0">
                <a:latin typeface="+mn-ea"/>
              </a:rPr>
              <a:t>宏观政策</a:t>
            </a:r>
          </a:p>
        </p:txBody>
      </p:sp>
      <p:pic>
        <p:nvPicPr>
          <p:cNvPr id="10" name="图片 9">
            <a:extLst>
              <a:ext uri="{FF2B5EF4-FFF2-40B4-BE49-F238E27FC236}">
                <a16:creationId xmlns:a16="http://schemas.microsoft.com/office/drawing/2014/main" id="{2B039BBE-E6C2-4C43-DD47-BCD100EC37A5}"/>
              </a:ext>
            </a:extLst>
          </p:cNvPr>
          <p:cNvPicPr>
            <a:picLocks noChangeAspect="1"/>
          </p:cNvPicPr>
          <p:nvPr/>
        </p:nvPicPr>
        <p:blipFill>
          <a:blip r:embed="rId5"/>
          <a:stretch>
            <a:fillRect/>
          </a:stretch>
        </p:blipFill>
        <p:spPr>
          <a:xfrm>
            <a:off x="9760961" y="4304599"/>
            <a:ext cx="1473138" cy="1018806"/>
          </a:xfrm>
          <a:prstGeom prst="rect">
            <a:avLst/>
          </a:prstGeom>
        </p:spPr>
      </p:pic>
    </p:spTree>
    <p:custDataLst>
      <p:tags r:id="rId1"/>
    </p:custDataLst>
    <p:extLst>
      <p:ext uri="{BB962C8B-B14F-4D97-AF65-F5344CB8AC3E}">
        <p14:creationId xmlns:p14="http://schemas.microsoft.com/office/powerpoint/2010/main" val="1764449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a16="http://schemas.microsoft.com/office/drawing/2014/main" id="{77C6F7CF-C319-08B4-062B-CB8836BB52A5}"/>
              </a:ext>
            </a:extLst>
          </p:cNvPr>
          <p:cNvSpPr txBox="1"/>
          <p:nvPr/>
        </p:nvSpPr>
        <p:spPr>
          <a:xfrm>
            <a:off x="699738" y="919053"/>
            <a:ext cx="8678646" cy="707886"/>
          </a:xfrm>
          <a:prstGeom prst="rect">
            <a:avLst/>
          </a:prstGeom>
          <a:noFill/>
        </p:spPr>
        <p:txBody>
          <a:bodyPr wrap="square" rtlCol="0">
            <a:spAutoFit/>
          </a:bodyPr>
          <a:lstStyle>
            <a:defPPr>
              <a:defRPr lang="zh-CN"/>
            </a:defPPr>
            <a:lvl1pPr>
              <a:defRPr sz="2000" b="1">
                <a:solidFill>
                  <a:schemeClr val="accent3">
                    <a:lumMod val="75000"/>
                  </a:schemeClr>
                </a:solidFill>
              </a:defRPr>
            </a:lvl1pPr>
          </a:lstStyle>
          <a:p>
            <a:r>
              <a:rPr lang="zh-CN" altLang="en-US" dirty="0"/>
              <a:t>合肥市人民政府发布关于印发国家碳达峰试点（合肥高新技术产业开发区）实施方案的通知</a:t>
            </a:r>
          </a:p>
        </p:txBody>
      </p:sp>
      <p:sp>
        <p:nvSpPr>
          <p:cNvPr id="14" name="文本框 13">
            <a:extLst>
              <a:ext uri="{FF2B5EF4-FFF2-40B4-BE49-F238E27FC236}">
                <a16:creationId xmlns:a16="http://schemas.microsoft.com/office/drawing/2014/main" id="{927FAC13-516F-F4D7-161D-B48FA5F9FA7B}"/>
              </a:ext>
            </a:extLst>
          </p:cNvPr>
          <p:cNvSpPr txBox="1"/>
          <p:nvPr/>
        </p:nvSpPr>
        <p:spPr>
          <a:xfrm>
            <a:off x="727851" y="1750417"/>
            <a:ext cx="8466682" cy="1200329"/>
          </a:xfrm>
          <a:prstGeom prst="rect">
            <a:avLst/>
          </a:prstGeom>
          <a:noFill/>
        </p:spPr>
        <p:txBody>
          <a:bodyPr wrap="square" rtlCol="0">
            <a:spAutoFit/>
          </a:bodyPr>
          <a:lstStyle>
            <a:defPPr>
              <a:defRPr lang="zh-CN"/>
            </a:defPPr>
            <a:lvl1pPr marL="285750" indent="-285750">
              <a:spcAft>
                <a:spcPts val="600"/>
              </a:spcAft>
              <a:buFont typeface="Arial" panose="020B0604020202020204" pitchFamily="34" charset="0"/>
              <a:buChar char="•"/>
              <a:defRPr sz="1200" b="0" i="0">
                <a:solidFill>
                  <a:srgbClr val="404040"/>
                </a:solidFill>
                <a:effectLst/>
                <a:latin typeface="Microsoft YaHei" panose="020B0503020204020204" pitchFamily="34" charset="-122"/>
                <a:ea typeface="Microsoft YaHei" panose="020B0503020204020204" pitchFamily="34" charset="-122"/>
              </a:defRPr>
            </a:lvl1pPr>
          </a:lstStyle>
          <a:p>
            <a:r>
              <a:rPr lang="zh-CN" altLang="en-US" dirty="0">
                <a:latin typeface="-apple-system"/>
              </a:rPr>
              <a:t>合肥市人民政府发布关于印发国家碳达峰试点（合肥高新技术产业开发区）实施方案的通知。其中明确提出：</a:t>
            </a:r>
            <a:r>
              <a:rPr lang="en-US" altLang="zh-CN" dirty="0">
                <a:latin typeface="-apple-system"/>
              </a:rPr>
              <a:t>1</a:t>
            </a:r>
            <a:r>
              <a:rPr lang="zh-CN" altLang="en-US" dirty="0">
                <a:latin typeface="-apple-system"/>
              </a:rPr>
              <a:t>、优化城市慢行系统，建设城市绿道网，高标准高品质建设和改造一批城市绿色慢行道、慢行设施，重点加强步行、骑行与地铁站、公交站的无缝衔接。因地制宜建设潮汐车道，加强道路拥堵治理。</a:t>
            </a:r>
            <a:r>
              <a:rPr lang="en-US" altLang="zh-CN" dirty="0">
                <a:latin typeface="-apple-system"/>
              </a:rPr>
              <a:t>2</a:t>
            </a:r>
            <a:r>
              <a:rPr lang="zh-CN" altLang="en-US" dirty="0">
                <a:latin typeface="-apple-system"/>
              </a:rPr>
              <a:t>、加快推进轻型物流车（叉车、摆渡车）电动化替代，持续推进重型货车、重载环卫车、非道路移动机械污染治理，鼓励涉及大型物流的企业逐步实施重卡新能源替代，逐步提升清洁能源使用比例。</a:t>
            </a:r>
            <a:r>
              <a:rPr lang="en-US" altLang="zh-CN" dirty="0">
                <a:latin typeface="-apple-system"/>
              </a:rPr>
              <a:t>3</a:t>
            </a:r>
            <a:r>
              <a:rPr lang="zh-CN" altLang="en-US" dirty="0">
                <a:latin typeface="-apple-system"/>
              </a:rPr>
              <a:t>、全面构建新能源汽车充电设施网络，加快在工业园区、停车场、公交场站、老旧小区布局充电桩，推广应用柔性充电等新型智能化充电技术，建设充储放“一张网”。</a:t>
            </a:r>
          </a:p>
        </p:txBody>
      </p:sp>
      <p:sp>
        <p:nvSpPr>
          <p:cNvPr id="15" name="文本框 14">
            <a:extLst>
              <a:ext uri="{FF2B5EF4-FFF2-40B4-BE49-F238E27FC236}">
                <a16:creationId xmlns:a16="http://schemas.microsoft.com/office/drawing/2014/main" id="{8B2FF4F8-AF6E-6A65-0709-1314D5182152}"/>
              </a:ext>
            </a:extLst>
          </p:cNvPr>
          <p:cNvSpPr txBox="1"/>
          <p:nvPr/>
        </p:nvSpPr>
        <p:spPr>
          <a:xfrm>
            <a:off x="9637833" y="834095"/>
            <a:ext cx="1719394" cy="369332"/>
          </a:xfrm>
          <a:prstGeom prst="rect">
            <a:avLst/>
          </a:prstGeom>
          <a:noFill/>
        </p:spPr>
        <p:txBody>
          <a:bodyPr wrap="square" rtlCol="0">
            <a:spAutoFit/>
          </a:bodyPr>
          <a:lstStyle/>
          <a:p>
            <a:pPr algn="ctr"/>
            <a:r>
              <a:rPr lang="zh-CN" altLang="en-US" b="1" dirty="0">
                <a:solidFill>
                  <a:srgbClr val="C00000"/>
                </a:solidFill>
              </a:rPr>
              <a:t>关注点</a:t>
            </a:r>
            <a:endParaRPr lang="en-US" altLang="zh-CN" b="1" dirty="0">
              <a:solidFill>
                <a:srgbClr val="C00000"/>
              </a:solidFill>
            </a:endParaRPr>
          </a:p>
        </p:txBody>
      </p:sp>
      <p:cxnSp>
        <p:nvCxnSpPr>
          <p:cNvPr id="429" name="直接连接符 428">
            <a:extLst>
              <a:ext uri="{FF2B5EF4-FFF2-40B4-BE49-F238E27FC236}">
                <a16:creationId xmlns:a16="http://schemas.microsoft.com/office/drawing/2014/main" id="{BB694B46-0EA6-FB8C-F75E-19080C015E81}"/>
              </a:ext>
            </a:extLst>
          </p:cNvPr>
          <p:cNvCxnSpPr>
            <a:cxnSpLocks/>
          </p:cNvCxnSpPr>
          <p:nvPr/>
        </p:nvCxnSpPr>
        <p:spPr>
          <a:xfrm>
            <a:off x="9313356" y="1194749"/>
            <a:ext cx="0" cy="1916095"/>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D1382934-1326-22EA-3439-86D1817FC7B5}"/>
              </a:ext>
            </a:extLst>
          </p:cNvPr>
          <p:cNvCxnSpPr>
            <a:cxnSpLocks/>
          </p:cNvCxnSpPr>
          <p:nvPr/>
        </p:nvCxnSpPr>
        <p:spPr>
          <a:xfrm>
            <a:off x="699738" y="3584349"/>
            <a:ext cx="10904658" cy="0"/>
          </a:xfrm>
          <a:prstGeom prst="line">
            <a:avLst/>
          </a:prstGeom>
          <a:ln>
            <a:solidFill>
              <a:srgbClr val="4A9B82"/>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D41B2725-F20A-D6B5-45E1-622C6B847E2F}"/>
              </a:ext>
            </a:extLst>
          </p:cNvPr>
          <p:cNvCxnSpPr>
            <a:cxnSpLocks/>
          </p:cNvCxnSpPr>
          <p:nvPr/>
        </p:nvCxnSpPr>
        <p:spPr>
          <a:xfrm>
            <a:off x="9313356" y="4256671"/>
            <a:ext cx="0" cy="196940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箭头: 五边形 1">
            <a:extLst>
              <a:ext uri="{FF2B5EF4-FFF2-40B4-BE49-F238E27FC236}">
                <a16:creationId xmlns:a16="http://schemas.microsoft.com/office/drawing/2014/main" id="{CE030575-BDC7-8FD5-2D06-4826A0C8AE4D}"/>
              </a:ext>
            </a:extLst>
          </p:cNvPr>
          <p:cNvSpPr/>
          <p:nvPr/>
        </p:nvSpPr>
        <p:spPr>
          <a:xfrm>
            <a:off x="0" y="0"/>
            <a:ext cx="2366996" cy="433417"/>
          </a:xfrm>
          <a:prstGeom prst="homePlate">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政策法规</a:t>
            </a:r>
          </a:p>
        </p:txBody>
      </p:sp>
      <p:sp>
        <p:nvSpPr>
          <p:cNvPr id="4" name="文本框 3">
            <a:extLst>
              <a:ext uri="{FF2B5EF4-FFF2-40B4-BE49-F238E27FC236}">
                <a16:creationId xmlns:a16="http://schemas.microsoft.com/office/drawing/2014/main" id="{93D33AC2-5D26-515A-9C4E-CD8990A07B65}"/>
              </a:ext>
            </a:extLst>
          </p:cNvPr>
          <p:cNvSpPr txBox="1"/>
          <p:nvPr/>
        </p:nvSpPr>
        <p:spPr>
          <a:xfrm>
            <a:off x="217205" y="6363962"/>
            <a:ext cx="3339698" cy="391197"/>
          </a:xfrm>
          <a:prstGeom prst="rect">
            <a:avLst/>
          </a:prstGeom>
          <a:noFill/>
        </p:spPr>
        <p:txBody>
          <a:bodyPr wrap="square" rtlCol="0">
            <a:spAutoFit/>
          </a:bodyPr>
          <a:lstStyle/>
          <a:p>
            <a:pPr defTabSz="316520">
              <a:lnSpc>
                <a:spcPts val="2769"/>
              </a:lnSpc>
              <a:defRPr/>
            </a:pPr>
            <a:r>
              <a:rPr lang="zh-CN" altLang="en-US" sz="969" dirty="0">
                <a:solidFill>
                  <a:srgbClr val="000000"/>
                </a:solidFill>
                <a:latin typeface="微软雅黑" panose="020B0503020204020204" pitchFamily="34" charset="-122"/>
                <a:ea typeface="微软雅黑" panose="020B0503020204020204" pitchFamily="34" charset="-122"/>
              </a:rPr>
              <a:t>汽车全产业链信息服务平台 </a:t>
            </a:r>
            <a:r>
              <a:rPr lang="en-US" altLang="zh-CN" sz="969" dirty="0">
                <a:solidFill>
                  <a:srgbClr val="000000"/>
                </a:solidFill>
                <a:latin typeface="微软雅黑" panose="020B0503020204020204" pitchFamily="34" charset="-122"/>
                <a:ea typeface="微软雅黑" panose="020B0503020204020204" pitchFamily="34" charset="-122"/>
              </a:rPr>
              <a:t>www.autothinker.net</a:t>
            </a:r>
            <a:endParaRPr lang="zh-CN" altLang="en-US" sz="969" dirty="0">
              <a:solidFill>
                <a:srgbClr val="000000"/>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294C9E2D-6E63-2BC5-7ECD-46BF2D179172}"/>
              </a:ext>
            </a:extLst>
          </p:cNvPr>
          <p:cNvSpPr txBox="1"/>
          <p:nvPr/>
        </p:nvSpPr>
        <p:spPr>
          <a:xfrm>
            <a:off x="750411" y="3917674"/>
            <a:ext cx="8450725" cy="400110"/>
          </a:xfrm>
          <a:prstGeom prst="rect">
            <a:avLst/>
          </a:prstGeom>
          <a:noFill/>
        </p:spPr>
        <p:txBody>
          <a:bodyPr wrap="square" rtlCol="0">
            <a:spAutoFit/>
          </a:bodyPr>
          <a:lstStyle>
            <a:defPPr>
              <a:defRPr lang="zh-CN"/>
            </a:defPPr>
            <a:lvl1pPr>
              <a:defRPr sz="2000" b="1">
                <a:solidFill>
                  <a:schemeClr val="accent3">
                    <a:lumMod val="75000"/>
                  </a:schemeClr>
                </a:solidFill>
              </a:defRPr>
            </a:lvl1pPr>
          </a:lstStyle>
          <a:p>
            <a:r>
              <a:rPr lang="zh-CN" altLang="en-US" dirty="0"/>
              <a:t>国务院印发</a:t>
            </a:r>
            <a:r>
              <a:rPr lang="en-US" altLang="zh-CN" dirty="0"/>
              <a:t>《</a:t>
            </a:r>
            <a:r>
              <a:rPr lang="zh-CN" altLang="en-US" dirty="0"/>
              <a:t>深入实施以人为本的新型城镇化战略五年行动计划</a:t>
            </a:r>
            <a:r>
              <a:rPr lang="en-US" altLang="zh-CN" dirty="0"/>
              <a:t>》</a:t>
            </a:r>
          </a:p>
        </p:txBody>
      </p:sp>
      <p:sp>
        <p:nvSpPr>
          <p:cNvPr id="481" name="文本框 480">
            <a:extLst>
              <a:ext uri="{FF2B5EF4-FFF2-40B4-BE49-F238E27FC236}">
                <a16:creationId xmlns:a16="http://schemas.microsoft.com/office/drawing/2014/main" id="{0083C9F9-4353-25B3-7CBD-3D59E877E665}"/>
              </a:ext>
            </a:extLst>
          </p:cNvPr>
          <p:cNvSpPr txBox="1"/>
          <p:nvPr/>
        </p:nvSpPr>
        <p:spPr>
          <a:xfrm>
            <a:off x="796505" y="4607785"/>
            <a:ext cx="8466682" cy="1015663"/>
          </a:xfrm>
          <a:prstGeom prst="rect">
            <a:avLst/>
          </a:prstGeom>
          <a:noFill/>
        </p:spPr>
        <p:txBody>
          <a:bodyPr wrap="square" rtlCol="0">
            <a:spAutoFit/>
          </a:bodyPr>
          <a:lstStyle>
            <a:defPPr>
              <a:defRPr lang="zh-CN"/>
            </a:defPPr>
            <a:lvl1pPr marL="285750" indent="-285750">
              <a:spcAft>
                <a:spcPts val="600"/>
              </a:spcAft>
              <a:buFont typeface="Arial" panose="020B0604020202020204" pitchFamily="34" charset="0"/>
              <a:buChar char="•"/>
              <a:defRPr sz="1200" b="0" i="0">
                <a:solidFill>
                  <a:srgbClr val="454545"/>
                </a:solidFill>
                <a:effectLst/>
                <a:latin typeface="-apple-system"/>
              </a:defRPr>
            </a:lvl1pPr>
          </a:lstStyle>
          <a:p>
            <a:r>
              <a:rPr lang="zh-CN" altLang="en-US" dirty="0">
                <a:solidFill>
                  <a:srgbClr val="3F3F3F"/>
                </a:solidFill>
                <a:latin typeface="Helvetica Neue"/>
              </a:rPr>
              <a:t>国务院关于印发</a:t>
            </a:r>
            <a:r>
              <a:rPr lang="en-US" altLang="zh-CN" dirty="0">
                <a:solidFill>
                  <a:srgbClr val="3F3F3F"/>
                </a:solidFill>
                <a:latin typeface="Helvetica Neue"/>
              </a:rPr>
              <a:t>《</a:t>
            </a:r>
            <a:r>
              <a:rPr lang="zh-CN" altLang="en-US" dirty="0">
                <a:solidFill>
                  <a:srgbClr val="3F3F3F"/>
                </a:solidFill>
                <a:latin typeface="Helvetica Neue"/>
              </a:rPr>
              <a:t>深入实施以人为本的新型城镇化战略五年行动计划</a:t>
            </a:r>
            <a:r>
              <a:rPr lang="en-US" altLang="zh-CN" dirty="0">
                <a:solidFill>
                  <a:srgbClr val="3F3F3F"/>
                </a:solidFill>
                <a:latin typeface="Helvetica Neue"/>
              </a:rPr>
              <a:t>》</a:t>
            </a:r>
            <a:r>
              <a:rPr lang="zh-CN" altLang="en-US" dirty="0">
                <a:solidFill>
                  <a:srgbClr val="3F3F3F"/>
                </a:solidFill>
                <a:latin typeface="Helvetica Neue"/>
              </a:rPr>
              <a:t>（以下简称</a:t>
            </a:r>
            <a:r>
              <a:rPr lang="en-US" altLang="zh-CN" dirty="0">
                <a:solidFill>
                  <a:srgbClr val="3F3F3F"/>
                </a:solidFill>
                <a:latin typeface="Helvetica Neue"/>
              </a:rPr>
              <a:t>《</a:t>
            </a:r>
            <a:r>
              <a:rPr lang="zh-CN" altLang="en-US" dirty="0">
                <a:solidFill>
                  <a:srgbClr val="3F3F3F"/>
                </a:solidFill>
                <a:latin typeface="Helvetica Neue"/>
              </a:rPr>
              <a:t>计划</a:t>
            </a:r>
            <a:r>
              <a:rPr lang="en-US" altLang="zh-CN" dirty="0">
                <a:solidFill>
                  <a:srgbClr val="3F3F3F"/>
                </a:solidFill>
                <a:latin typeface="Helvetica Neue"/>
              </a:rPr>
              <a:t>》</a:t>
            </a:r>
            <a:r>
              <a:rPr lang="zh-CN" altLang="en-US" dirty="0">
                <a:solidFill>
                  <a:srgbClr val="3F3F3F"/>
                </a:solidFill>
                <a:latin typeface="Helvetica Neue"/>
              </a:rPr>
              <a:t>）的通知。</a:t>
            </a:r>
            <a:r>
              <a:rPr lang="en-US" altLang="zh-CN" dirty="0">
                <a:solidFill>
                  <a:srgbClr val="3F3F3F"/>
                </a:solidFill>
                <a:latin typeface="Helvetica Neue"/>
              </a:rPr>
              <a:t>《</a:t>
            </a:r>
            <a:r>
              <a:rPr lang="zh-CN" altLang="en-US" dirty="0">
                <a:solidFill>
                  <a:srgbClr val="3F3F3F"/>
                </a:solidFill>
                <a:latin typeface="Helvetica Neue"/>
              </a:rPr>
              <a:t>计划</a:t>
            </a:r>
            <a:r>
              <a:rPr lang="en-US" altLang="zh-CN" dirty="0">
                <a:solidFill>
                  <a:srgbClr val="3F3F3F"/>
                </a:solidFill>
                <a:latin typeface="Helvetica Neue"/>
              </a:rPr>
              <a:t>》</a:t>
            </a:r>
            <a:r>
              <a:rPr lang="zh-CN" altLang="en-US" dirty="0">
                <a:solidFill>
                  <a:srgbClr val="3F3F3F"/>
                </a:solidFill>
                <a:latin typeface="Helvetica Neue"/>
              </a:rPr>
              <a:t>指出，推进绿色智慧城市建设。加快建立地级及以上城市生活垃圾分类处理系统，推广绿色建材、清洁取暖和分布式光伏应用。加快居住区充电设施建设，推动公共停车场、具备条件的加油（气）站在确保安全的前提下配建快充、换电和加氢设施，开展公共领域车辆全面电动化试点。积极推进“千兆城市”建设，加快实现第五代移动通信（</a:t>
            </a:r>
            <a:r>
              <a:rPr lang="en-US" altLang="zh-CN" dirty="0">
                <a:solidFill>
                  <a:srgbClr val="3F3F3F"/>
                </a:solidFill>
                <a:latin typeface="Helvetica Neue"/>
              </a:rPr>
              <a:t>5G</a:t>
            </a:r>
            <a:r>
              <a:rPr lang="zh-CN" altLang="en-US" dirty="0">
                <a:solidFill>
                  <a:srgbClr val="3F3F3F"/>
                </a:solidFill>
                <a:latin typeface="Helvetica Neue"/>
              </a:rPr>
              <a:t>）网络城区连续覆盖和重点场所深度覆盖，推动北斗应用融入城市建设管理。推进基于数字化、网络化、智能化的新型城市基础设施建设。</a:t>
            </a:r>
          </a:p>
        </p:txBody>
      </p:sp>
      <p:sp>
        <p:nvSpPr>
          <p:cNvPr id="171" name="灯片编号占位符 1"/>
          <p:cNvSpPr>
            <a:spLocks noGrp="1"/>
          </p:cNvSpPr>
          <p:nvPr>
            <p:ph type="sldNum" sz="quarter" idx="12"/>
          </p:nvPr>
        </p:nvSpPr>
        <p:spPr/>
        <p:txBody>
          <a:bodyPr/>
          <a:lstStyle/>
          <a:p>
            <a:pPr defTabSz="316520">
              <a:defRPr/>
            </a:pPr>
            <a:fld id="{40284554-1241-4B6F-BC9D-CFFA407BDD87}" type="slidenum">
              <a:rPr lang="zh-CN" altLang="en-US" sz="1201">
                <a:solidFill>
                  <a:srgbClr val="000000">
                    <a:tint val="75000"/>
                  </a:srgbClr>
                </a:solidFill>
                <a:latin typeface="Calibri" panose="020F0502020204030204"/>
                <a:ea typeface="微软雅黑" panose="020B0503020204020204" pitchFamily="34" charset="-122"/>
              </a:rPr>
              <a:pPr defTabSz="316520">
                <a:defRPr/>
              </a:pPr>
              <a:t>5</a:t>
            </a:fld>
            <a:endParaRPr lang="zh-CN" altLang="en-US" sz="1201">
              <a:solidFill>
                <a:srgbClr val="000000">
                  <a:tint val="75000"/>
                </a:srgbClr>
              </a:solidFill>
              <a:latin typeface="Calibri" panose="020F0502020204030204"/>
              <a:ea typeface="微软雅黑" panose="020B0503020204020204" pitchFamily="34" charset="-122"/>
            </a:endParaRPr>
          </a:p>
        </p:txBody>
      </p:sp>
      <p:sp>
        <p:nvSpPr>
          <p:cNvPr id="3" name="文本框 2">
            <a:extLst>
              <a:ext uri="{FF2B5EF4-FFF2-40B4-BE49-F238E27FC236}">
                <a16:creationId xmlns:a16="http://schemas.microsoft.com/office/drawing/2014/main" id="{A9C07C35-B14A-F338-FB01-8F39B22BA6DA}"/>
              </a:ext>
            </a:extLst>
          </p:cNvPr>
          <p:cNvSpPr txBox="1"/>
          <p:nvPr/>
        </p:nvSpPr>
        <p:spPr>
          <a:xfrm>
            <a:off x="9637833" y="2679569"/>
            <a:ext cx="1752125" cy="276999"/>
          </a:xfrm>
          <a:prstGeom prst="rect">
            <a:avLst/>
          </a:prstGeom>
          <a:noFill/>
        </p:spPr>
        <p:txBody>
          <a:bodyPr wrap="square">
            <a:spAutoFit/>
          </a:bodyPr>
          <a:lstStyle/>
          <a:p>
            <a:pPr marL="171450" indent="-171450" algn="ctr">
              <a:buFont typeface="Arial" panose="020B0604020202020204" pitchFamily="34" charset="0"/>
              <a:buChar char="•"/>
            </a:pPr>
            <a:r>
              <a:rPr lang="zh-CN" altLang="en-US" sz="1200" b="1" dirty="0">
                <a:latin typeface="+mn-ea"/>
              </a:rPr>
              <a:t>公共领域全面电动化</a:t>
            </a:r>
          </a:p>
        </p:txBody>
      </p:sp>
      <p:pic>
        <p:nvPicPr>
          <p:cNvPr id="8" name="图片 7">
            <a:extLst>
              <a:ext uri="{FF2B5EF4-FFF2-40B4-BE49-F238E27FC236}">
                <a16:creationId xmlns:a16="http://schemas.microsoft.com/office/drawing/2014/main" id="{B54D2A18-84FC-26BE-E08C-20A10689015D}"/>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9773278" y="1562662"/>
            <a:ext cx="1481233" cy="1049988"/>
          </a:xfrm>
          <a:prstGeom prst="rect">
            <a:avLst/>
          </a:prstGeom>
        </p:spPr>
      </p:pic>
      <p:sp>
        <p:nvSpPr>
          <p:cNvPr id="10" name="文本框 9">
            <a:extLst>
              <a:ext uri="{FF2B5EF4-FFF2-40B4-BE49-F238E27FC236}">
                <a16:creationId xmlns:a16="http://schemas.microsoft.com/office/drawing/2014/main" id="{8391ED2A-49B2-4637-D694-8FAA354BFAAB}"/>
              </a:ext>
            </a:extLst>
          </p:cNvPr>
          <p:cNvSpPr txBox="1"/>
          <p:nvPr/>
        </p:nvSpPr>
        <p:spPr>
          <a:xfrm>
            <a:off x="9407030" y="5506398"/>
            <a:ext cx="1982928" cy="276999"/>
          </a:xfrm>
          <a:prstGeom prst="rect">
            <a:avLst/>
          </a:prstGeom>
          <a:noFill/>
        </p:spPr>
        <p:txBody>
          <a:bodyPr wrap="square">
            <a:spAutoFit/>
          </a:bodyPr>
          <a:lstStyle/>
          <a:p>
            <a:pPr marL="171450" indent="-171450" algn="ctr">
              <a:buFont typeface="Arial" panose="020B0604020202020204" pitchFamily="34" charset="0"/>
              <a:buChar char="•"/>
            </a:pPr>
            <a:r>
              <a:rPr lang="zh-CN" altLang="en-US" sz="1200" b="1" dirty="0">
                <a:latin typeface="+mn-ea"/>
              </a:rPr>
              <a:t>宏观政策</a:t>
            </a:r>
          </a:p>
        </p:txBody>
      </p:sp>
      <p:pic>
        <p:nvPicPr>
          <p:cNvPr id="11" name="图片 10">
            <a:extLst>
              <a:ext uri="{FF2B5EF4-FFF2-40B4-BE49-F238E27FC236}">
                <a16:creationId xmlns:a16="http://schemas.microsoft.com/office/drawing/2014/main" id="{351F7882-3BEB-AAD9-E496-000D30AD5D02}"/>
              </a:ext>
            </a:extLst>
          </p:cNvPr>
          <p:cNvPicPr>
            <a:picLocks noChangeAspect="1"/>
          </p:cNvPicPr>
          <p:nvPr/>
        </p:nvPicPr>
        <p:blipFill>
          <a:blip r:embed="rId5"/>
          <a:stretch>
            <a:fillRect/>
          </a:stretch>
        </p:blipFill>
        <p:spPr>
          <a:xfrm>
            <a:off x="9760961" y="4304599"/>
            <a:ext cx="1473138" cy="1018806"/>
          </a:xfrm>
          <a:prstGeom prst="rect">
            <a:avLst/>
          </a:prstGeom>
        </p:spPr>
      </p:pic>
    </p:spTree>
    <p:custDataLst>
      <p:tags r:id="rId1"/>
    </p:custDataLst>
    <p:extLst>
      <p:ext uri="{BB962C8B-B14F-4D97-AF65-F5344CB8AC3E}">
        <p14:creationId xmlns:p14="http://schemas.microsoft.com/office/powerpoint/2010/main" val="3011821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a16="http://schemas.microsoft.com/office/drawing/2014/main" id="{77C6F7CF-C319-08B4-062B-CB8836BB52A5}"/>
              </a:ext>
            </a:extLst>
          </p:cNvPr>
          <p:cNvSpPr txBox="1"/>
          <p:nvPr/>
        </p:nvSpPr>
        <p:spPr>
          <a:xfrm>
            <a:off x="699738" y="919053"/>
            <a:ext cx="8678646" cy="400110"/>
          </a:xfrm>
          <a:prstGeom prst="rect">
            <a:avLst/>
          </a:prstGeom>
          <a:noFill/>
        </p:spPr>
        <p:txBody>
          <a:bodyPr wrap="square" rtlCol="0">
            <a:spAutoFit/>
          </a:bodyPr>
          <a:lstStyle>
            <a:defPPr>
              <a:defRPr lang="zh-CN"/>
            </a:defPPr>
            <a:lvl1pPr>
              <a:defRPr sz="2000" b="1">
                <a:solidFill>
                  <a:schemeClr val="accent3">
                    <a:lumMod val="75000"/>
                  </a:schemeClr>
                </a:solidFill>
              </a:defRPr>
            </a:lvl1pPr>
          </a:lstStyle>
          <a:p>
            <a:r>
              <a:rPr lang="zh-CN" altLang="en-US" dirty="0"/>
              <a:t>交通运输部 财政部关于实施老旧营运货车报废更新的通知</a:t>
            </a:r>
          </a:p>
        </p:txBody>
      </p:sp>
      <p:sp>
        <p:nvSpPr>
          <p:cNvPr id="14" name="文本框 13">
            <a:extLst>
              <a:ext uri="{FF2B5EF4-FFF2-40B4-BE49-F238E27FC236}">
                <a16:creationId xmlns:a16="http://schemas.microsoft.com/office/drawing/2014/main" id="{927FAC13-516F-F4D7-161D-B48FA5F9FA7B}"/>
              </a:ext>
            </a:extLst>
          </p:cNvPr>
          <p:cNvSpPr txBox="1"/>
          <p:nvPr/>
        </p:nvSpPr>
        <p:spPr>
          <a:xfrm>
            <a:off x="699738" y="1556672"/>
            <a:ext cx="8466682" cy="1569660"/>
          </a:xfrm>
          <a:prstGeom prst="rect">
            <a:avLst/>
          </a:prstGeom>
          <a:noFill/>
        </p:spPr>
        <p:txBody>
          <a:bodyPr wrap="square" rtlCol="0">
            <a:spAutoFit/>
          </a:bodyPr>
          <a:lstStyle>
            <a:defPPr>
              <a:defRPr lang="zh-CN"/>
            </a:defPPr>
            <a:lvl1pPr marL="285750" indent="-285750">
              <a:spcAft>
                <a:spcPts val="600"/>
              </a:spcAft>
              <a:buFont typeface="Arial" panose="020B0604020202020204" pitchFamily="34" charset="0"/>
              <a:buChar char="•"/>
              <a:defRPr sz="1200" b="0" i="0">
                <a:solidFill>
                  <a:srgbClr val="404040"/>
                </a:solidFill>
                <a:effectLst/>
                <a:latin typeface="Microsoft YaHei" panose="020B0503020204020204" pitchFamily="34" charset="-122"/>
                <a:ea typeface="Microsoft YaHei" panose="020B0503020204020204" pitchFamily="34" charset="-122"/>
              </a:defRPr>
            </a:lvl1pPr>
          </a:lstStyle>
          <a:p>
            <a:r>
              <a:rPr lang="zh-CN" altLang="en-US" dirty="0">
                <a:latin typeface="-apple-system"/>
              </a:rPr>
              <a:t>交通运输部财政部关于实施老旧营运货车报废更新的通知，对加快报废高耗能高排放老旧货车，对老旧营运货车报废更新给予资金补贴。现将有关事项通知如下。一、补贴范围及实施期限：支持报废国三及以下排放标准营运类柴油货车，加快更新一批高标准低排放货车。对提前报废国三及以下排放标准营运柴油货车、提前报废并新购国六排放标准货车或新能源货车、仅新购符合条件的新能源货车，分档予以补贴。已获得中央其他资金渠道支持的车辆，不纳入本次补贴资金支持范围。上述补贴政策实施期限为本文件印发之日至</a:t>
            </a:r>
            <a:r>
              <a:rPr lang="en-US" altLang="zh-CN" dirty="0">
                <a:latin typeface="-apple-system"/>
              </a:rPr>
              <a:t>2024</a:t>
            </a:r>
            <a:r>
              <a:rPr lang="zh-CN" altLang="en-US" dirty="0">
                <a:latin typeface="-apple-system"/>
              </a:rPr>
              <a:t>年</a:t>
            </a:r>
            <a:r>
              <a:rPr lang="en-US" altLang="zh-CN" dirty="0">
                <a:latin typeface="-apple-system"/>
              </a:rPr>
              <a:t>12</a:t>
            </a:r>
            <a:r>
              <a:rPr lang="zh-CN" altLang="en-US" dirty="0">
                <a:latin typeface="-apple-system"/>
              </a:rPr>
              <a:t>月</a:t>
            </a:r>
            <a:r>
              <a:rPr lang="en-US" altLang="zh-CN" dirty="0">
                <a:latin typeface="-apple-system"/>
              </a:rPr>
              <a:t>31</a:t>
            </a:r>
            <a:r>
              <a:rPr lang="zh-CN" altLang="en-US" dirty="0">
                <a:latin typeface="-apple-system"/>
              </a:rPr>
              <a:t>日。二、补贴标准：老旧营运货车报废更新按照报废车辆类型、提前报废时间和新购置车辆动力类型等，实施差别化补贴标准（见附件）。三、资金渠道和拨付方式：老旧营运货车报废更新补贴资金由中央和地方总体按</a:t>
            </a:r>
            <a:r>
              <a:rPr lang="en-US" altLang="zh-CN" dirty="0">
                <a:latin typeface="-apple-system"/>
              </a:rPr>
              <a:t>9:1</a:t>
            </a:r>
            <a:r>
              <a:rPr lang="zh-CN" altLang="en-US" dirty="0">
                <a:latin typeface="-apple-system"/>
              </a:rPr>
              <a:t>比例共担。东部、中部、西部地区中央承担比例分别为</a:t>
            </a:r>
            <a:r>
              <a:rPr lang="en-US" altLang="zh-CN" dirty="0">
                <a:latin typeface="-apple-system"/>
              </a:rPr>
              <a:t>85%</a:t>
            </a:r>
            <a:r>
              <a:rPr lang="zh-CN" altLang="en-US" dirty="0">
                <a:latin typeface="-apple-system"/>
              </a:rPr>
              <a:t>、</a:t>
            </a:r>
            <a:r>
              <a:rPr lang="en-US" altLang="zh-CN" dirty="0">
                <a:latin typeface="-apple-system"/>
              </a:rPr>
              <a:t>90%</a:t>
            </a:r>
            <a:r>
              <a:rPr lang="zh-CN" altLang="en-US" dirty="0">
                <a:latin typeface="-apple-system"/>
              </a:rPr>
              <a:t>、</a:t>
            </a:r>
            <a:r>
              <a:rPr lang="en-US" altLang="zh-CN" dirty="0">
                <a:latin typeface="-apple-system"/>
              </a:rPr>
              <a:t>95%</a:t>
            </a:r>
            <a:r>
              <a:rPr lang="zh-CN" altLang="en-US" dirty="0">
                <a:latin typeface="-apple-system"/>
              </a:rPr>
              <a:t>。各省级财政根据中央资金分配情况按比例安排配套资金。</a:t>
            </a:r>
          </a:p>
        </p:txBody>
      </p:sp>
      <p:sp>
        <p:nvSpPr>
          <p:cNvPr id="15" name="文本框 14">
            <a:extLst>
              <a:ext uri="{FF2B5EF4-FFF2-40B4-BE49-F238E27FC236}">
                <a16:creationId xmlns:a16="http://schemas.microsoft.com/office/drawing/2014/main" id="{8B2FF4F8-AF6E-6A65-0709-1314D5182152}"/>
              </a:ext>
            </a:extLst>
          </p:cNvPr>
          <p:cNvSpPr txBox="1"/>
          <p:nvPr/>
        </p:nvSpPr>
        <p:spPr>
          <a:xfrm>
            <a:off x="9637833" y="834095"/>
            <a:ext cx="1719394" cy="369332"/>
          </a:xfrm>
          <a:prstGeom prst="rect">
            <a:avLst/>
          </a:prstGeom>
          <a:noFill/>
        </p:spPr>
        <p:txBody>
          <a:bodyPr wrap="square" rtlCol="0">
            <a:spAutoFit/>
          </a:bodyPr>
          <a:lstStyle/>
          <a:p>
            <a:pPr algn="ctr"/>
            <a:r>
              <a:rPr lang="zh-CN" altLang="en-US" b="1" dirty="0">
                <a:solidFill>
                  <a:srgbClr val="C00000"/>
                </a:solidFill>
              </a:rPr>
              <a:t>关注点</a:t>
            </a:r>
            <a:endParaRPr lang="en-US" altLang="zh-CN" b="1" dirty="0">
              <a:solidFill>
                <a:srgbClr val="C00000"/>
              </a:solidFill>
            </a:endParaRPr>
          </a:p>
        </p:txBody>
      </p:sp>
      <p:cxnSp>
        <p:nvCxnSpPr>
          <p:cNvPr id="429" name="直接连接符 428">
            <a:extLst>
              <a:ext uri="{FF2B5EF4-FFF2-40B4-BE49-F238E27FC236}">
                <a16:creationId xmlns:a16="http://schemas.microsoft.com/office/drawing/2014/main" id="{BB694B46-0EA6-FB8C-F75E-19080C015E81}"/>
              </a:ext>
            </a:extLst>
          </p:cNvPr>
          <p:cNvCxnSpPr>
            <a:cxnSpLocks/>
          </p:cNvCxnSpPr>
          <p:nvPr/>
        </p:nvCxnSpPr>
        <p:spPr>
          <a:xfrm>
            <a:off x="9313356" y="1194749"/>
            <a:ext cx="0" cy="1916095"/>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D1382934-1326-22EA-3439-86D1817FC7B5}"/>
              </a:ext>
            </a:extLst>
          </p:cNvPr>
          <p:cNvCxnSpPr>
            <a:cxnSpLocks/>
          </p:cNvCxnSpPr>
          <p:nvPr/>
        </p:nvCxnSpPr>
        <p:spPr>
          <a:xfrm>
            <a:off x="699738" y="3584349"/>
            <a:ext cx="10904658" cy="0"/>
          </a:xfrm>
          <a:prstGeom prst="line">
            <a:avLst/>
          </a:prstGeom>
          <a:ln>
            <a:solidFill>
              <a:srgbClr val="4A9B82"/>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D41B2725-F20A-D6B5-45E1-622C6B847E2F}"/>
              </a:ext>
            </a:extLst>
          </p:cNvPr>
          <p:cNvCxnSpPr>
            <a:cxnSpLocks/>
          </p:cNvCxnSpPr>
          <p:nvPr/>
        </p:nvCxnSpPr>
        <p:spPr>
          <a:xfrm>
            <a:off x="9313356" y="4256671"/>
            <a:ext cx="0" cy="196940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箭头: 五边形 1">
            <a:extLst>
              <a:ext uri="{FF2B5EF4-FFF2-40B4-BE49-F238E27FC236}">
                <a16:creationId xmlns:a16="http://schemas.microsoft.com/office/drawing/2014/main" id="{CE030575-BDC7-8FD5-2D06-4826A0C8AE4D}"/>
              </a:ext>
            </a:extLst>
          </p:cNvPr>
          <p:cNvSpPr/>
          <p:nvPr/>
        </p:nvSpPr>
        <p:spPr>
          <a:xfrm>
            <a:off x="0" y="0"/>
            <a:ext cx="2366996" cy="433417"/>
          </a:xfrm>
          <a:prstGeom prst="homePlate">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政策法规</a:t>
            </a:r>
          </a:p>
        </p:txBody>
      </p:sp>
      <p:sp>
        <p:nvSpPr>
          <p:cNvPr id="4" name="文本框 3">
            <a:extLst>
              <a:ext uri="{FF2B5EF4-FFF2-40B4-BE49-F238E27FC236}">
                <a16:creationId xmlns:a16="http://schemas.microsoft.com/office/drawing/2014/main" id="{93D33AC2-5D26-515A-9C4E-CD8990A07B65}"/>
              </a:ext>
            </a:extLst>
          </p:cNvPr>
          <p:cNvSpPr txBox="1"/>
          <p:nvPr/>
        </p:nvSpPr>
        <p:spPr>
          <a:xfrm>
            <a:off x="217205" y="6363962"/>
            <a:ext cx="3339698" cy="391197"/>
          </a:xfrm>
          <a:prstGeom prst="rect">
            <a:avLst/>
          </a:prstGeom>
          <a:noFill/>
        </p:spPr>
        <p:txBody>
          <a:bodyPr wrap="square" rtlCol="0">
            <a:spAutoFit/>
          </a:bodyPr>
          <a:lstStyle/>
          <a:p>
            <a:pPr defTabSz="316520">
              <a:lnSpc>
                <a:spcPts val="2769"/>
              </a:lnSpc>
              <a:defRPr/>
            </a:pPr>
            <a:r>
              <a:rPr lang="zh-CN" altLang="en-US" sz="969" dirty="0">
                <a:solidFill>
                  <a:srgbClr val="000000"/>
                </a:solidFill>
                <a:latin typeface="微软雅黑" panose="020B0503020204020204" pitchFamily="34" charset="-122"/>
                <a:ea typeface="微软雅黑" panose="020B0503020204020204" pitchFamily="34" charset="-122"/>
              </a:rPr>
              <a:t>汽车全产业链信息服务平台 </a:t>
            </a:r>
            <a:r>
              <a:rPr lang="en-US" altLang="zh-CN" sz="969" dirty="0">
                <a:solidFill>
                  <a:srgbClr val="000000"/>
                </a:solidFill>
                <a:latin typeface="微软雅黑" panose="020B0503020204020204" pitchFamily="34" charset="-122"/>
                <a:ea typeface="微软雅黑" panose="020B0503020204020204" pitchFamily="34" charset="-122"/>
              </a:rPr>
              <a:t>www.autothinker.net</a:t>
            </a:r>
            <a:endParaRPr lang="zh-CN" altLang="en-US" sz="969" dirty="0">
              <a:solidFill>
                <a:srgbClr val="000000"/>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294C9E2D-6E63-2BC5-7ECD-46BF2D179172}"/>
              </a:ext>
            </a:extLst>
          </p:cNvPr>
          <p:cNvSpPr txBox="1"/>
          <p:nvPr/>
        </p:nvSpPr>
        <p:spPr>
          <a:xfrm>
            <a:off x="699738" y="4009600"/>
            <a:ext cx="8450725" cy="707886"/>
          </a:xfrm>
          <a:prstGeom prst="rect">
            <a:avLst/>
          </a:prstGeom>
          <a:noFill/>
        </p:spPr>
        <p:txBody>
          <a:bodyPr wrap="square" rtlCol="0">
            <a:spAutoFit/>
          </a:bodyPr>
          <a:lstStyle>
            <a:defPPr>
              <a:defRPr lang="zh-CN"/>
            </a:defPPr>
            <a:lvl1pPr>
              <a:defRPr sz="2000" b="1">
                <a:solidFill>
                  <a:schemeClr val="accent3">
                    <a:lumMod val="75000"/>
                  </a:schemeClr>
                </a:solidFill>
              </a:defRPr>
            </a:lvl1pPr>
          </a:lstStyle>
          <a:p>
            <a:r>
              <a:rPr lang="zh-CN" altLang="en-US" dirty="0"/>
              <a:t>交通运输部 财政部关于印发</a:t>
            </a:r>
            <a:r>
              <a:rPr lang="en-US" altLang="zh-CN" dirty="0"/>
              <a:t>《</a:t>
            </a:r>
            <a:r>
              <a:rPr lang="zh-CN" altLang="en-US" dirty="0"/>
              <a:t>新能源城市公交车及动力电池更新补贴实施细则</a:t>
            </a:r>
            <a:r>
              <a:rPr lang="en-US" altLang="zh-CN" dirty="0"/>
              <a:t>》</a:t>
            </a:r>
            <a:r>
              <a:rPr lang="zh-CN" altLang="en-US" dirty="0"/>
              <a:t>的通知</a:t>
            </a:r>
          </a:p>
        </p:txBody>
      </p:sp>
      <p:sp>
        <p:nvSpPr>
          <p:cNvPr id="481" name="文本框 480">
            <a:extLst>
              <a:ext uri="{FF2B5EF4-FFF2-40B4-BE49-F238E27FC236}">
                <a16:creationId xmlns:a16="http://schemas.microsoft.com/office/drawing/2014/main" id="{0083C9F9-4353-25B3-7CBD-3D59E877E665}"/>
              </a:ext>
            </a:extLst>
          </p:cNvPr>
          <p:cNvSpPr txBox="1"/>
          <p:nvPr/>
        </p:nvSpPr>
        <p:spPr>
          <a:xfrm>
            <a:off x="699738" y="4717486"/>
            <a:ext cx="8466682" cy="1015663"/>
          </a:xfrm>
          <a:prstGeom prst="rect">
            <a:avLst/>
          </a:prstGeom>
          <a:noFill/>
        </p:spPr>
        <p:txBody>
          <a:bodyPr wrap="square" rtlCol="0">
            <a:spAutoFit/>
          </a:bodyPr>
          <a:lstStyle>
            <a:defPPr>
              <a:defRPr lang="zh-CN"/>
            </a:defPPr>
            <a:lvl1pPr marL="285750" indent="-285750">
              <a:spcAft>
                <a:spcPts val="600"/>
              </a:spcAft>
              <a:buFont typeface="Arial" panose="020B0604020202020204" pitchFamily="34" charset="0"/>
              <a:buChar char="•"/>
              <a:defRPr sz="1200" b="0" i="0">
                <a:solidFill>
                  <a:srgbClr val="454545"/>
                </a:solidFill>
                <a:effectLst/>
                <a:latin typeface="-apple-system"/>
              </a:defRPr>
            </a:lvl1pPr>
          </a:lstStyle>
          <a:p>
            <a:r>
              <a:rPr lang="zh-CN" altLang="en-US" dirty="0">
                <a:solidFill>
                  <a:srgbClr val="3F3F3F"/>
                </a:solidFill>
                <a:latin typeface="Helvetica Neue"/>
              </a:rPr>
              <a:t>交通运输部和财政部联合印发</a:t>
            </a:r>
            <a:r>
              <a:rPr lang="en-US" altLang="zh-CN" dirty="0">
                <a:solidFill>
                  <a:srgbClr val="3F3F3F"/>
                </a:solidFill>
                <a:latin typeface="Helvetica Neue"/>
              </a:rPr>
              <a:t>《</a:t>
            </a:r>
            <a:r>
              <a:rPr lang="zh-CN" altLang="en-US" dirty="0">
                <a:solidFill>
                  <a:srgbClr val="3F3F3F"/>
                </a:solidFill>
                <a:latin typeface="Helvetica Neue"/>
              </a:rPr>
              <a:t>新能源城市公交车及动力电池更新补贴实施细则</a:t>
            </a:r>
            <a:r>
              <a:rPr lang="en-US" altLang="zh-CN" dirty="0">
                <a:solidFill>
                  <a:srgbClr val="3F3F3F"/>
                </a:solidFill>
                <a:latin typeface="Helvetica Neue"/>
              </a:rPr>
              <a:t>》</a:t>
            </a:r>
            <a:r>
              <a:rPr lang="zh-CN" altLang="en-US" dirty="0">
                <a:solidFill>
                  <a:srgbClr val="3F3F3F"/>
                </a:solidFill>
                <a:latin typeface="Helvetica Neue"/>
              </a:rPr>
              <a:t>。实施细则提到，对城市公交企业更新新能源城市公交车及更换动力电池，给予定额补贴。鼓励结合客流变化、城市公交行业发展等情况，合理选择更换的新能源城市公交车辆车长类型。每辆车平均补贴</a:t>
            </a:r>
            <a:r>
              <a:rPr lang="en-US" altLang="zh-CN" dirty="0">
                <a:solidFill>
                  <a:srgbClr val="3F3F3F"/>
                </a:solidFill>
                <a:latin typeface="Helvetica Neue"/>
              </a:rPr>
              <a:t>6</a:t>
            </a:r>
            <a:r>
              <a:rPr lang="zh-CN" altLang="en-US" dirty="0">
                <a:solidFill>
                  <a:srgbClr val="3F3F3F"/>
                </a:solidFill>
                <a:latin typeface="Helvetica Neue"/>
              </a:rPr>
              <a:t>万元，其中，对更新新能源城市公交车的，每辆车平均补贴</a:t>
            </a:r>
            <a:r>
              <a:rPr lang="en-US" altLang="zh-CN" dirty="0">
                <a:solidFill>
                  <a:srgbClr val="3F3F3F"/>
                </a:solidFill>
                <a:latin typeface="Helvetica Neue"/>
              </a:rPr>
              <a:t>8</a:t>
            </a:r>
            <a:r>
              <a:rPr lang="zh-CN" altLang="en-US" dirty="0">
                <a:solidFill>
                  <a:srgbClr val="3F3F3F"/>
                </a:solidFill>
                <a:latin typeface="Helvetica Neue"/>
              </a:rPr>
              <a:t>万元；对更换动力电池的，每辆车补贴</a:t>
            </a:r>
            <a:r>
              <a:rPr lang="en-US" altLang="zh-CN" dirty="0">
                <a:solidFill>
                  <a:srgbClr val="3F3F3F"/>
                </a:solidFill>
                <a:latin typeface="Helvetica Neue"/>
              </a:rPr>
              <a:t>4.2</a:t>
            </a:r>
            <a:r>
              <a:rPr lang="zh-CN" altLang="en-US" dirty="0">
                <a:solidFill>
                  <a:srgbClr val="3F3F3F"/>
                </a:solidFill>
                <a:latin typeface="Helvetica Neue"/>
              </a:rPr>
              <a:t>万元。各地根据财政部、交通运输部安排的补贴资金和下达的绩效目标，制定本地补贴标准。</a:t>
            </a:r>
          </a:p>
        </p:txBody>
      </p:sp>
      <p:sp>
        <p:nvSpPr>
          <p:cNvPr id="171" name="灯片编号占位符 1"/>
          <p:cNvSpPr>
            <a:spLocks noGrp="1"/>
          </p:cNvSpPr>
          <p:nvPr>
            <p:ph type="sldNum" sz="quarter" idx="12"/>
          </p:nvPr>
        </p:nvSpPr>
        <p:spPr/>
        <p:txBody>
          <a:bodyPr/>
          <a:lstStyle/>
          <a:p>
            <a:pPr defTabSz="316520">
              <a:defRPr/>
            </a:pPr>
            <a:fld id="{40284554-1241-4B6F-BC9D-CFFA407BDD87}" type="slidenum">
              <a:rPr lang="zh-CN" altLang="en-US" sz="1201">
                <a:solidFill>
                  <a:srgbClr val="000000">
                    <a:tint val="75000"/>
                  </a:srgbClr>
                </a:solidFill>
                <a:latin typeface="Calibri" panose="020F0502020204030204"/>
                <a:ea typeface="微软雅黑" panose="020B0503020204020204" pitchFamily="34" charset="-122"/>
              </a:rPr>
              <a:pPr defTabSz="316520">
                <a:defRPr/>
              </a:pPr>
              <a:t>6</a:t>
            </a:fld>
            <a:endParaRPr lang="zh-CN" altLang="en-US" sz="1201" dirty="0">
              <a:solidFill>
                <a:srgbClr val="000000">
                  <a:tint val="75000"/>
                </a:srgbClr>
              </a:solidFill>
              <a:latin typeface="Calibri" panose="020F0502020204030204"/>
              <a:ea typeface="微软雅黑" panose="020B0503020204020204" pitchFamily="34" charset="-122"/>
            </a:endParaRPr>
          </a:p>
        </p:txBody>
      </p:sp>
      <p:sp>
        <p:nvSpPr>
          <p:cNvPr id="11" name="文本框 10">
            <a:extLst>
              <a:ext uri="{FF2B5EF4-FFF2-40B4-BE49-F238E27FC236}">
                <a16:creationId xmlns:a16="http://schemas.microsoft.com/office/drawing/2014/main" id="{D2EB62EA-5BFF-07AB-C3E0-9109473C19C8}"/>
              </a:ext>
            </a:extLst>
          </p:cNvPr>
          <p:cNvSpPr txBox="1"/>
          <p:nvPr/>
        </p:nvSpPr>
        <p:spPr>
          <a:xfrm>
            <a:off x="9637833" y="2679569"/>
            <a:ext cx="1752125" cy="276999"/>
          </a:xfrm>
          <a:prstGeom prst="rect">
            <a:avLst/>
          </a:prstGeom>
          <a:noFill/>
        </p:spPr>
        <p:txBody>
          <a:bodyPr wrap="square">
            <a:spAutoFit/>
          </a:bodyPr>
          <a:lstStyle/>
          <a:p>
            <a:pPr marL="171450" indent="-171450" algn="ctr">
              <a:buFont typeface="Arial" panose="020B0604020202020204" pitchFamily="34" charset="0"/>
              <a:buChar char="•"/>
            </a:pPr>
            <a:r>
              <a:rPr lang="zh-CN" altLang="en-US" sz="1200" b="1" dirty="0">
                <a:latin typeface="+mn-ea"/>
              </a:rPr>
              <a:t>公共领域全面电动化</a:t>
            </a:r>
          </a:p>
        </p:txBody>
      </p:sp>
      <p:pic>
        <p:nvPicPr>
          <p:cNvPr id="12" name="图片 11">
            <a:extLst>
              <a:ext uri="{FF2B5EF4-FFF2-40B4-BE49-F238E27FC236}">
                <a16:creationId xmlns:a16="http://schemas.microsoft.com/office/drawing/2014/main" id="{1DD60A67-FEB7-231B-4D94-3E5B3C61D089}"/>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9773278" y="1562662"/>
            <a:ext cx="1481233" cy="1049988"/>
          </a:xfrm>
          <a:prstGeom prst="rect">
            <a:avLst/>
          </a:prstGeom>
        </p:spPr>
      </p:pic>
      <p:sp>
        <p:nvSpPr>
          <p:cNvPr id="3" name="文本框 2">
            <a:extLst>
              <a:ext uri="{FF2B5EF4-FFF2-40B4-BE49-F238E27FC236}">
                <a16:creationId xmlns:a16="http://schemas.microsoft.com/office/drawing/2014/main" id="{13AE411A-280F-2603-D255-51ABC7B44F87}"/>
              </a:ext>
            </a:extLst>
          </p:cNvPr>
          <p:cNvSpPr txBox="1"/>
          <p:nvPr/>
        </p:nvSpPr>
        <p:spPr>
          <a:xfrm>
            <a:off x="9637833" y="5451570"/>
            <a:ext cx="1752125" cy="276999"/>
          </a:xfrm>
          <a:prstGeom prst="rect">
            <a:avLst/>
          </a:prstGeom>
          <a:noFill/>
        </p:spPr>
        <p:txBody>
          <a:bodyPr wrap="square">
            <a:spAutoFit/>
          </a:bodyPr>
          <a:lstStyle/>
          <a:p>
            <a:pPr marL="171450" indent="-171450" algn="ctr">
              <a:buFont typeface="Arial" panose="020B0604020202020204" pitchFamily="34" charset="0"/>
              <a:buChar char="•"/>
            </a:pPr>
            <a:r>
              <a:rPr lang="zh-CN" altLang="en-US" sz="1200" b="1" dirty="0">
                <a:latin typeface="+mn-ea"/>
              </a:rPr>
              <a:t>政策补贴</a:t>
            </a:r>
          </a:p>
        </p:txBody>
      </p:sp>
      <p:pic>
        <p:nvPicPr>
          <p:cNvPr id="5" name="图片 4">
            <a:extLst>
              <a:ext uri="{FF2B5EF4-FFF2-40B4-BE49-F238E27FC236}">
                <a16:creationId xmlns:a16="http://schemas.microsoft.com/office/drawing/2014/main" id="{CE51F6B5-334F-A2E6-BE93-BAC3134ED08D}"/>
              </a:ext>
            </a:extLst>
          </p:cNvPr>
          <p:cNvPicPr>
            <a:picLocks noChangeAspect="1"/>
          </p:cNvPicPr>
          <p:nvPr/>
        </p:nvPicPr>
        <p:blipFill>
          <a:blip r:embed="rId5"/>
          <a:stretch>
            <a:fillRect/>
          </a:stretch>
        </p:blipFill>
        <p:spPr>
          <a:xfrm>
            <a:off x="9726027" y="4209901"/>
            <a:ext cx="1627773" cy="1091279"/>
          </a:xfrm>
          <a:prstGeom prst="rect">
            <a:avLst/>
          </a:prstGeom>
        </p:spPr>
      </p:pic>
    </p:spTree>
    <p:custDataLst>
      <p:tags r:id="rId1"/>
    </p:custDataLst>
    <p:extLst>
      <p:ext uri="{BB962C8B-B14F-4D97-AF65-F5344CB8AC3E}">
        <p14:creationId xmlns:p14="http://schemas.microsoft.com/office/powerpoint/2010/main" val="36984252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CBAA815-27DE-1B87-0655-234BACD11005}"/>
              </a:ext>
            </a:extLst>
          </p:cNvPr>
          <p:cNvSpPr txBox="1"/>
          <p:nvPr/>
        </p:nvSpPr>
        <p:spPr>
          <a:xfrm>
            <a:off x="2260108" y="25565"/>
            <a:ext cx="5570756" cy="400110"/>
          </a:xfrm>
          <a:prstGeom prst="rect">
            <a:avLst/>
          </a:prstGeom>
          <a:noFill/>
        </p:spPr>
        <p:txBody>
          <a:bodyPr wrap="none" rtlCol="0">
            <a:spAutoFit/>
          </a:bodyPr>
          <a:lstStyle/>
          <a:p>
            <a:pPr defTabSz="316506">
              <a:defRPr/>
            </a:pP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青海省空气质量持续改善行动计划实施方案</a:t>
            </a:r>
            <a:r>
              <a:rPr lang="en-US" altLang="zh-CN" sz="2000" b="1" dirty="0">
                <a:latin typeface="微软雅黑" panose="020B0503020204020204" pitchFamily="34" charset="-122"/>
                <a:ea typeface="微软雅黑" panose="020B0503020204020204" pitchFamily="34" charset="-122"/>
              </a:rPr>
              <a:t>》</a:t>
            </a:r>
          </a:p>
        </p:txBody>
      </p:sp>
      <p:sp>
        <p:nvSpPr>
          <p:cNvPr id="8" name="文本框 7">
            <a:extLst>
              <a:ext uri="{FF2B5EF4-FFF2-40B4-BE49-F238E27FC236}">
                <a16:creationId xmlns:a16="http://schemas.microsoft.com/office/drawing/2014/main" id="{98D86976-F4DA-BFDB-FFD3-2B1D763DBB20}"/>
              </a:ext>
            </a:extLst>
          </p:cNvPr>
          <p:cNvSpPr txBox="1"/>
          <p:nvPr/>
        </p:nvSpPr>
        <p:spPr>
          <a:xfrm>
            <a:off x="209634" y="539956"/>
            <a:ext cx="11493571" cy="731739"/>
          </a:xfrm>
          <a:prstGeom prst="rect">
            <a:avLst/>
          </a:prstGeom>
          <a:noFill/>
        </p:spPr>
        <p:txBody>
          <a:bodyPr wrap="square" rtlCol="0">
            <a:spAutoFit/>
          </a:bodyPr>
          <a:lstStyle/>
          <a:p>
            <a:r>
              <a:rPr lang="zh-CN" altLang="en-US" sz="1385" dirty="0">
                <a:latin typeface="微软雅黑" panose="020B0503020204020204" pitchFamily="34" charset="-122"/>
                <a:ea typeface="微软雅黑" panose="020B0503020204020204" pitchFamily="34" charset="-122"/>
              </a:rPr>
              <a:t>青海省人民政府发布印发</a:t>
            </a:r>
            <a:r>
              <a:rPr lang="en-US" altLang="zh-CN" sz="1385" dirty="0">
                <a:latin typeface="微软雅黑" panose="020B0503020204020204" pitchFamily="34" charset="-122"/>
                <a:ea typeface="微软雅黑" panose="020B0503020204020204" pitchFamily="34" charset="-122"/>
              </a:rPr>
              <a:t>《</a:t>
            </a:r>
            <a:r>
              <a:rPr lang="zh-CN" altLang="en-US" sz="1385" dirty="0">
                <a:latin typeface="微软雅黑" panose="020B0503020204020204" pitchFamily="34" charset="-122"/>
                <a:ea typeface="微软雅黑" panose="020B0503020204020204" pitchFamily="34" charset="-122"/>
              </a:rPr>
              <a:t>青海省空气质量持续改善行动计划实施方案</a:t>
            </a:r>
            <a:r>
              <a:rPr lang="en-US" altLang="zh-CN" sz="1385" dirty="0">
                <a:latin typeface="微软雅黑" panose="020B0503020204020204" pitchFamily="34" charset="-122"/>
                <a:ea typeface="微软雅黑" panose="020B0503020204020204" pitchFamily="34" charset="-122"/>
              </a:rPr>
              <a:t>》</a:t>
            </a:r>
            <a:r>
              <a:rPr lang="zh-CN" altLang="en-US" sz="1385" dirty="0">
                <a:latin typeface="微软雅黑" panose="020B0503020204020204" pitchFamily="34" charset="-122"/>
                <a:ea typeface="微软雅黑" panose="020B0503020204020204" pitchFamily="34" charset="-122"/>
              </a:rPr>
              <a:t>，其中提到加快提升机动车清洁化水平。鼓励支持重点区域在公交、出租、城市物流配送、轻型环卫等公共领域</a:t>
            </a:r>
            <a:r>
              <a:rPr lang="en-US" altLang="zh-CN" sz="1385" dirty="0">
                <a:latin typeface="微软雅黑" panose="020B0503020204020204" pitchFamily="34" charset="-122"/>
                <a:ea typeface="微软雅黑" panose="020B0503020204020204" pitchFamily="34" charset="-122"/>
              </a:rPr>
              <a:t>,</a:t>
            </a:r>
            <a:r>
              <a:rPr lang="zh-CN" altLang="en-US" sz="1385" dirty="0">
                <a:latin typeface="微软雅黑" panose="020B0503020204020204" pitchFamily="34" charset="-122"/>
                <a:ea typeface="微软雅黑" panose="020B0503020204020204" pitchFamily="34" charset="-122"/>
              </a:rPr>
              <a:t>推广使用新能源汽车</a:t>
            </a:r>
            <a:r>
              <a:rPr lang="en-US" altLang="zh-CN" sz="1385" dirty="0">
                <a:latin typeface="微软雅黑" panose="020B0503020204020204" pitchFamily="34" charset="-122"/>
                <a:ea typeface="微软雅黑" panose="020B0503020204020204" pitchFamily="34" charset="-122"/>
              </a:rPr>
              <a:t>,</a:t>
            </a:r>
            <a:r>
              <a:rPr lang="zh-CN" altLang="en-US" sz="1385" dirty="0">
                <a:latin typeface="微软雅黑" panose="020B0503020204020204" pitchFamily="34" charset="-122"/>
                <a:ea typeface="微软雅黑" panose="020B0503020204020204" pitchFamily="34" charset="-122"/>
              </a:rPr>
              <a:t>西宁市、海东市力争在</a:t>
            </a:r>
            <a:r>
              <a:rPr lang="en-US" altLang="zh-CN" sz="1385" dirty="0">
                <a:latin typeface="微软雅黑" panose="020B0503020204020204" pitchFamily="34" charset="-122"/>
                <a:ea typeface="微软雅黑" panose="020B0503020204020204" pitchFamily="34" charset="-122"/>
              </a:rPr>
              <a:t>2025</a:t>
            </a:r>
            <a:r>
              <a:rPr lang="zh-CN" altLang="en-US" sz="1385" dirty="0">
                <a:latin typeface="微软雅黑" panose="020B0503020204020204" pitchFamily="34" charset="-122"/>
                <a:ea typeface="微软雅黑" panose="020B0503020204020204" pitchFamily="34" charset="-122"/>
              </a:rPr>
              <a:t>年底前基本实现城市公交车新能源化。在火电、钢铁、煤炭、焦化、有色、水泥等行业和物流园区推广新能源中重型货车</a:t>
            </a:r>
            <a:r>
              <a:rPr lang="en-US" altLang="zh-CN" sz="1385" dirty="0">
                <a:latin typeface="微软雅黑" panose="020B0503020204020204" pitchFamily="34" charset="-122"/>
                <a:ea typeface="微软雅黑" panose="020B0503020204020204" pitchFamily="34" charset="-122"/>
              </a:rPr>
              <a:t>,</a:t>
            </a:r>
            <a:r>
              <a:rPr lang="zh-CN" altLang="en-US" sz="1385" dirty="0">
                <a:latin typeface="微软雅黑" panose="020B0503020204020204" pitchFamily="34" charset="-122"/>
                <a:ea typeface="微软雅黑" panose="020B0503020204020204" pitchFamily="34" charset="-122"/>
              </a:rPr>
              <a:t>发展零排放货运车队。</a:t>
            </a:r>
          </a:p>
        </p:txBody>
      </p:sp>
      <p:sp>
        <p:nvSpPr>
          <p:cNvPr id="6" name="文本框 5">
            <a:extLst>
              <a:ext uri="{FF2B5EF4-FFF2-40B4-BE49-F238E27FC236}">
                <a16:creationId xmlns:a16="http://schemas.microsoft.com/office/drawing/2014/main" id="{0915AD03-33A6-B67F-D943-A3F5837446AE}"/>
              </a:ext>
            </a:extLst>
          </p:cNvPr>
          <p:cNvSpPr txBox="1"/>
          <p:nvPr/>
        </p:nvSpPr>
        <p:spPr>
          <a:xfrm>
            <a:off x="468533" y="3945636"/>
            <a:ext cx="3829697" cy="400110"/>
          </a:xfrm>
          <a:prstGeom prst="rect">
            <a:avLst/>
          </a:prstGeom>
          <a:noFill/>
        </p:spPr>
        <p:txBody>
          <a:bodyPr wrap="square">
            <a:spAutoFit/>
          </a:bodyPr>
          <a:lstStyle/>
          <a:p>
            <a:pPr marL="342900" indent="-342900">
              <a:buFont typeface="Wingdings" panose="05000000000000000000" pitchFamily="2" charset="2"/>
              <a:buChar char="Ø"/>
            </a:pPr>
            <a:r>
              <a:rPr lang="zh-CN" altLang="en-US" sz="2000" b="1" dirty="0">
                <a:latin typeface="微软雅黑" panose="020B0503020204020204" pitchFamily="34" charset="-122"/>
                <a:ea typeface="微软雅黑" panose="020B0503020204020204" pitchFamily="34" charset="-122"/>
              </a:rPr>
              <a:t>加快提升机动车清洁化水平</a:t>
            </a:r>
          </a:p>
        </p:txBody>
      </p:sp>
      <p:sp>
        <p:nvSpPr>
          <p:cNvPr id="9" name="文本框 8">
            <a:extLst>
              <a:ext uri="{FF2B5EF4-FFF2-40B4-BE49-F238E27FC236}">
                <a16:creationId xmlns:a16="http://schemas.microsoft.com/office/drawing/2014/main" id="{A2669129-8C13-C0BA-96F4-02D00FC44759}"/>
              </a:ext>
            </a:extLst>
          </p:cNvPr>
          <p:cNvSpPr txBox="1"/>
          <p:nvPr/>
        </p:nvSpPr>
        <p:spPr>
          <a:xfrm>
            <a:off x="5245339" y="1545152"/>
            <a:ext cx="4704125" cy="1444691"/>
          </a:xfrm>
          <a:prstGeom prst="rect">
            <a:avLst/>
          </a:prstGeom>
          <a:solidFill>
            <a:schemeClr val="bg1">
              <a:lumMod val="95000"/>
            </a:schemeClr>
          </a:solidFill>
        </p:spPr>
        <p:txBody>
          <a:bodyPr wrap="square">
            <a:spAutoFit/>
          </a:bodyPr>
          <a:lstStyle/>
          <a:p>
            <a:pPr marL="171450" indent="-171450">
              <a:lnSpc>
                <a:spcPct val="150000"/>
              </a:lnSpc>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西宁市、海东市力争在</a:t>
            </a:r>
            <a:r>
              <a:rPr lang="en-US" altLang="zh-CN" sz="1200" b="1" dirty="0">
                <a:solidFill>
                  <a:srgbClr val="4A9B82"/>
                </a:solidFill>
                <a:latin typeface="微软雅黑" panose="020B0503020204020204" pitchFamily="34" charset="-122"/>
                <a:ea typeface="微软雅黑" panose="020B0503020204020204" pitchFamily="34" charset="-122"/>
              </a:rPr>
              <a:t>2025</a:t>
            </a:r>
            <a:r>
              <a:rPr lang="zh-CN" altLang="en-US" sz="1200" b="1" dirty="0">
                <a:solidFill>
                  <a:srgbClr val="4A9B82"/>
                </a:solidFill>
                <a:latin typeface="微软雅黑" panose="020B0503020204020204" pitchFamily="34" charset="-122"/>
                <a:ea typeface="微软雅黑" panose="020B0503020204020204" pitchFamily="34" charset="-122"/>
              </a:rPr>
              <a:t>年底前</a:t>
            </a:r>
            <a:r>
              <a:rPr lang="zh-CN" altLang="en-US" sz="1200" dirty="0">
                <a:latin typeface="微软雅黑" panose="020B0503020204020204" pitchFamily="34" charset="-122"/>
                <a:ea typeface="微软雅黑" panose="020B0503020204020204" pitchFamily="34" charset="-122"/>
              </a:rPr>
              <a:t>基本实现城市公交车新能源化。</a:t>
            </a:r>
            <a:endParaRPr lang="en-US" altLang="zh-CN" sz="1200" dirty="0">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在火电、钢铁、煤炭、焦化、有色、水泥等行业和物流园区推广</a:t>
            </a:r>
            <a:r>
              <a:rPr lang="zh-CN" altLang="en-US" sz="1200" b="1" dirty="0">
                <a:solidFill>
                  <a:srgbClr val="4A9B82"/>
                </a:solidFill>
                <a:latin typeface="微软雅黑" panose="020B0503020204020204" pitchFamily="34" charset="-122"/>
                <a:ea typeface="微软雅黑" panose="020B0503020204020204" pitchFamily="34" charset="-122"/>
              </a:rPr>
              <a:t>新能源中重型货车</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发展零排放货运车队。</a:t>
            </a:r>
            <a:endParaRPr lang="en-US" altLang="zh-CN" sz="1200" dirty="0">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持续推进新能源充换基础设施建设</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满足车辆能源交换需求。力争到</a:t>
            </a: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全省高速服务区快充站覆盖率</a:t>
            </a:r>
            <a:r>
              <a:rPr lang="zh-CN" altLang="en-US" sz="1200" b="1" dirty="0">
                <a:solidFill>
                  <a:srgbClr val="4A9B82"/>
                </a:solidFill>
                <a:latin typeface="微软雅黑" panose="020B0503020204020204" pitchFamily="34" charset="-122"/>
                <a:ea typeface="微软雅黑" panose="020B0503020204020204" pitchFamily="34" charset="-122"/>
              </a:rPr>
              <a:t>不低于</a:t>
            </a:r>
            <a:r>
              <a:rPr lang="en-US" altLang="zh-CN" sz="1200" b="1" dirty="0">
                <a:solidFill>
                  <a:srgbClr val="4A9B82"/>
                </a:solidFill>
                <a:latin typeface="微软雅黑" panose="020B0503020204020204" pitchFamily="34" charset="-122"/>
                <a:ea typeface="微软雅黑" panose="020B0503020204020204" pitchFamily="34" charset="-122"/>
              </a:rPr>
              <a:t>60%</a:t>
            </a:r>
            <a:r>
              <a:rPr lang="zh-CN" altLang="en-US" sz="1200" dirty="0">
                <a:latin typeface="微软雅黑" panose="020B0503020204020204" pitchFamily="34" charset="-122"/>
                <a:ea typeface="微软雅黑" panose="020B0503020204020204" pitchFamily="34" charset="-122"/>
              </a:rPr>
              <a:t>。</a:t>
            </a:r>
          </a:p>
        </p:txBody>
      </p:sp>
      <p:pic>
        <p:nvPicPr>
          <p:cNvPr id="13" name="图片 12">
            <a:extLst>
              <a:ext uri="{FF2B5EF4-FFF2-40B4-BE49-F238E27FC236}">
                <a16:creationId xmlns:a16="http://schemas.microsoft.com/office/drawing/2014/main" id="{C51E0252-0EB5-2C63-6219-B3041174F64E}"/>
              </a:ext>
            </a:extLst>
          </p:cNvPr>
          <p:cNvPicPr>
            <a:picLocks noChangeAspect="1"/>
          </p:cNvPicPr>
          <p:nvPr/>
        </p:nvPicPr>
        <p:blipFill>
          <a:blip r:embed="rId3"/>
          <a:stretch>
            <a:fillRect/>
          </a:stretch>
        </p:blipFill>
        <p:spPr>
          <a:xfrm>
            <a:off x="9901585" y="1707105"/>
            <a:ext cx="1801620" cy="1200329"/>
          </a:xfrm>
          <a:prstGeom prst="rect">
            <a:avLst/>
          </a:prstGeom>
        </p:spPr>
      </p:pic>
      <p:sp>
        <p:nvSpPr>
          <p:cNvPr id="14" name="文本框 13">
            <a:extLst>
              <a:ext uri="{FF2B5EF4-FFF2-40B4-BE49-F238E27FC236}">
                <a16:creationId xmlns:a16="http://schemas.microsoft.com/office/drawing/2014/main" id="{DA2DD8B8-2845-49A1-526D-186F7D084D7E}"/>
              </a:ext>
            </a:extLst>
          </p:cNvPr>
          <p:cNvSpPr txBox="1"/>
          <p:nvPr/>
        </p:nvSpPr>
        <p:spPr>
          <a:xfrm>
            <a:off x="468533" y="1513343"/>
            <a:ext cx="4811662" cy="400110"/>
          </a:xfrm>
          <a:prstGeom prst="rect">
            <a:avLst/>
          </a:prstGeom>
          <a:noFill/>
        </p:spPr>
        <p:txBody>
          <a:bodyPr wrap="square">
            <a:spAutoFit/>
          </a:bodyPr>
          <a:lstStyle/>
          <a:p>
            <a:pPr marL="342900" indent="-342900">
              <a:buFont typeface="Wingdings" panose="05000000000000000000" pitchFamily="2" charset="2"/>
              <a:buChar char="Ø"/>
            </a:pPr>
            <a:r>
              <a:rPr lang="zh-CN" altLang="en-US" sz="2000" b="1" dirty="0">
                <a:latin typeface="微软雅黑" panose="020B0503020204020204" pitchFamily="34" charset="-122"/>
                <a:ea typeface="微软雅黑" panose="020B0503020204020204" pitchFamily="34" charset="-122"/>
              </a:rPr>
              <a:t>优化产业结构</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促进产业产品绿色升级</a:t>
            </a:r>
          </a:p>
        </p:txBody>
      </p:sp>
      <p:sp>
        <p:nvSpPr>
          <p:cNvPr id="15" name="文本框 14">
            <a:extLst>
              <a:ext uri="{FF2B5EF4-FFF2-40B4-BE49-F238E27FC236}">
                <a16:creationId xmlns:a16="http://schemas.microsoft.com/office/drawing/2014/main" id="{1DAAA8C1-4FFB-D441-5D19-DD4EBCC21EAA}"/>
              </a:ext>
            </a:extLst>
          </p:cNvPr>
          <p:cNvSpPr txBox="1"/>
          <p:nvPr/>
        </p:nvSpPr>
        <p:spPr>
          <a:xfrm>
            <a:off x="468533" y="2136175"/>
            <a:ext cx="4811662" cy="400110"/>
          </a:xfrm>
          <a:prstGeom prst="rect">
            <a:avLst/>
          </a:prstGeom>
          <a:noFill/>
        </p:spPr>
        <p:txBody>
          <a:bodyPr wrap="square">
            <a:spAutoFit/>
          </a:bodyPr>
          <a:lstStyle/>
          <a:p>
            <a:pPr marL="342900" indent="-342900">
              <a:buFont typeface="Wingdings" panose="05000000000000000000" pitchFamily="2" charset="2"/>
              <a:buChar char="Ø"/>
            </a:pPr>
            <a:r>
              <a:rPr lang="zh-CN" altLang="en-US" sz="2000" b="1" dirty="0">
                <a:latin typeface="微软雅黑" panose="020B0503020204020204" pitchFamily="34" charset="-122"/>
                <a:ea typeface="微软雅黑" panose="020B0503020204020204" pitchFamily="34" charset="-122"/>
              </a:rPr>
              <a:t>依法依规淘汰落后产能</a:t>
            </a:r>
          </a:p>
        </p:txBody>
      </p:sp>
      <p:sp>
        <p:nvSpPr>
          <p:cNvPr id="16" name="文本框 15">
            <a:extLst>
              <a:ext uri="{FF2B5EF4-FFF2-40B4-BE49-F238E27FC236}">
                <a16:creationId xmlns:a16="http://schemas.microsoft.com/office/drawing/2014/main" id="{4701D370-317C-ECC4-8038-61A49BC6D90C}"/>
              </a:ext>
            </a:extLst>
          </p:cNvPr>
          <p:cNvSpPr txBox="1"/>
          <p:nvPr/>
        </p:nvSpPr>
        <p:spPr>
          <a:xfrm>
            <a:off x="468533" y="2759007"/>
            <a:ext cx="4811662" cy="400110"/>
          </a:xfrm>
          <a:prstGeom prst="rect">
            <a:avLst/>
          </a:prstGeom>
          <a:noFill/>
        </p:spPr>
        <p:txBody>
          <a:bodyPr wrap="square">
            <a:spAutoFit/>
          </a:bodyPr>
          <a:lstStyle/>
          <a:p>
            <a:pPr marL="342900" indent="-342900">
              <a:buFont typeface="Wingdings" panose="05000000000000000000" pitchFamily="2" charset="2"/>
              <a:buChar char="Ø"/>
            </a:pPr>
            <a:r>
              <a:rPr lang="zh-CN" altLang="en-US" sz="2000" b="1" dirty="0">
                <a:latin typeface="微软雅黑" panose="020B0503020204020204" pitchFamily="34" charset="-122"/>
                <a:ea typeface="微软雅黑" panose="020B0503020204020204" pitchFamily="34" charset="-122"/>
              </a:rPr>
              <a:t>全面开展传统产业集群升级改造</a:t>
            </a:r>
          </a:p>
        </p:txBody>
      </p:sp>
      <p:sp>
        <p:nvSpPr>
          <p:cNvPr id="17" name="文本框 16">
            <a:extLst>
              <a:ext uri="{FF2B5EF4-FFF2-40B4-BE49-F238E27FC236}">
                <a16:creationId xmlns:a16="http://schemas.microsoft.com/office/drawing/2014/main" id="{DEE657FA-7FF2-CE3D-AAAE-CDDFEBDBFF94}"/>
              </a:ext>
            </a:extLst>
          </p:cNvPr>
          <p:cNvSpPr txBox="1"/>
          <p:nvPr/>
        </p:nvSpPr>
        <p:spPr>
          <a:xfrm>
            <a:off x="468533" y="3351940"/>
            <a:ext cx="4811662" cy="400110"/>
          </a:xfrm>
          <a:prstGeom prst="rect">
            <a:avLst/>
          </a:prstGeom>
          <a:noFill/>
        </p:spPr>
        <p:txBody>
          <a:bodyPr wrap="square">
            <a:spAutoFit/>
          </a:bodyPr>
          <a:lstStyle/>
          <a:p>
            <a:pPr marL="342900" indent="-342900">
              <a:buFont typeface="Wingdings" panose="05000000000000000000" pitchFamily="2" charset="2"/>
              <a:buChar char="Ø"/>
            </a:pPr>
            <a:r>
              <a:rPr lang="zh-CN" altLang="en-US" sz="2000" b="1" dirty="0">
                <a:latin typeface="微软雅黑" panose="020B0503020204020204" pitchFamily="34" charset="-122"/>
                <a:ea typeface="微软雅黑" panose="020B0503020204020204" pitchFamily="34" charset="-122"/>
              </a:rPr>
              <a:t>推动绿色环保产业健康发展</a:t>
            </a:r>
          </a:p>
        </p:txBody>
      </p:sp>
      <p:sp>
        <p:nvSpPr>
          <p:cNvPr id="18" name="文本框 17">
            <a:extLst>
              <a:ext uri="{FF2B5EF4-FFF2-40B4-BE49-F238E27FC236}">
                <a16:creationId xmlns:a16="http://schemas.microsoft.com/office/drawing/2014/main" id="{4F94FDD7-2622-CD6A-31D2-400949911ECD}"/>
              </a:ext>
            </a:extLst>
          </p:cNvPr>
          <p:cNvSpPr txBox="1"/>
          <p:nvPr/>
        </p:nvSpPr>
        <p:spPr>
          <a:xfrm>
            <a:off x="468533" y="4543175"/>
            <a:ext cx="3829697" cy="400110"/>
          </a:xfrm>
          <a:prstGeom prst="rect">
            <a:avLst/>
          </a:prstGeom>
          <a:noFill/>
        </p:spPr>
        <p:txBody>
          <a:bodyPr wrap="square">
            <a:spAutoFit/>
          </a:bodyPr>
          <a:lstStyle/>
          <a:p>
            <a:pPr marL="342900" indent="-342900">
              <a:buFont typeface="Wingdings" panose="05000000000000000000" pitchFamily="2" charset="2"/>
              <a:buChar char="Ø"/>
            </a:pPr>
            <a:r>
              <a:rPr lang="zh-CN" altLang="en-US" sz="2000" b="1" dirty="0">
                <a:latin typeface="微软雅黑" panose="020B0503020204020204" pitchFamily="34" charset="-122"/>
                <a:ea typeface="微软雅黑" panose="020B0503020204020204" pitchFamily="34" charset="-122"/>
              </a:rPr>
              <a:t>大力发展新能源和清洁能源</a:t>
            </a:r>
          </a:p>
        </p:txBody>
      </p:sp>
      <p:sp>
        <p:nvSpPr>
          <p:cNvPr id="19" name="文本框 18">
            <a:extLst>
              <a:ext uri="{FF2B5EF4-FFF2-40B4-BE49-F238E27FC236}">
                <a16:creationId xmlns:a16="http://schemas.microsoft.com/office/drawing/2014/main" id="{B612B2F6-5EF4-AD3A-C03D-6A3163A71362}"/>
              </a:ext>
            </a:extLst>
          </p:cNvPr>
          <p:cNvSpPr txBox="1"/>
          <p:nvPr/>
        </p:nvSpPr>
        <p:spPr>
          <a:xfrm>
            <a:off x="468532" y="5196990"/>
            <a:ext cx="3829697" cy="400110"/>
          </a:xfrm>
          <a:prstGeom prst="rect">
            <a:avLst/>
          </a:prstGeom>
          <a:noFill/>
        </p:spPr>
        <p:txBody>
          <a:bodyPr wrap="square">
            <a:spAutoFit/>
          </a:bodyPr>
          <a:lstStyle/>
          <a:p>
            <a:pPr marL="342900" indent="-342900">
              <a:buFont typeface="Wingdings" panose="05000000000000000000" pitchFamily="2" charset="2"/>
              <a:buChar char="Ø"/>
            </a:pPr>
            <a:r>
              <a:rPr lang="zh-CN" altLang="en-US" sz="2000" b="1" dirty="0">
                <a:latin typeface="微软雅黑" panose="020B0503020204020204" pitchFamily="34" charset="-122"/>
                <a:ea typeface="微软雅黑" panose="020B0503020204020204" pitchFamily="34" charset="-122"/>
              </a:rPr>
              <a:t>合理控制煤炭消费总量</a:t>
            </a:r>
          </a:p>
        </p:txBody>
      </p:sp>
      <p:sp>
        <p:nvSpPr>
          <p:cNvPr id="20" name="文本框 19">
            <a:extLst>
              <a:ext uri="{FF2B5EF4-FFF2-40B4-BE49-F238E27FC236}">
                <a16:creationId xmlns:a16="http://schemas.microsoft.com/office/drawing/2014/main" id="{B6595D07-EA35-6B77-B90B-0AE8EC044242}"/>
              </a:ext>
            </a:extLst>
          </p:cNvPr>
          <p:cNvSpPr txBox="1"/>
          <p:nvPr/>
        </p:nvSpPr>
        <p:spPr>
          <a:xfrm>
            <a:off x="468532" y="5838748"/>
            <a:ext cx="3829697" cy="400110"/>
          </a:xfrm>
          <a:prstGeom prst="rect">
            <a:avLst/>
          </a:prstGeom>
          <a:noFill/>
        </p:spPr>
        <p:txBody>
          <a:bodyPr wrap="square">
            <a:spAutoFit/>
          </a:bodyPr>
          <a:lstStyle/>
          <a:p>
            <a:pPr marL="342900" indent="-342900">
              <a:buFont typeface="Wingdings" panose="05000000000000000000" pitchFamily="2" charset="2"/>
              <a:buChar char="Ø"/>
            </a:pPr>
            <a:r>
              <a:rPr lang="zh-CN" altLang="en-US" sz="2000" b="1" dirty="0">
                <a:latin typeface="微软雅黑" panose="020B0503020204020204" pitchFamily="34" charset="-122"/>
                <a:ea typeface="微软雅黑" panose="020B0503020204020204" pitchFamily="34" charset="-122"/>
              </a:rPr>
              <a:t>持续优化调整货物运输结构</a:t>
            </a:r>
          </a:p>
        </p:txBody>
      </p:sp>
      <p:sp>
        <p:nvSpPr>
          <p:cNvPr id="21" name="文本框 20">
            <a:extLst>
              <a:ext uri="{FF2B5EF4-FFF2-40B4-BE49-F238E27FC236}">
                <a16:creationId xmlns:a16="http://schemas.microsoft.com/office/drawing/2014/main" id="{B3AED866-5BD5-7F6C-60E9-486397BBFEFA}"/>
              </a:ext>
            </a:extLst>
          </p:cNvPr>
          <p:cNvSpPr txBox="1"/>
          <p:nvPr/>
        </p:nvSpPr>
        <p:spPr>
          <a:xfrm>
            <a:off x="5245339" y="3110842"/>
            <a:ext cx="4704125" cy="1167692"/>
          </a:xfrm>
          <a:prstGeom prst="rect">
            <a:avLst/>
          </a:prstGeom>
          <a:solidFill>
            <a:schemeClr val="bg1">
              <a:lumMod val="95000"/>
            </a:schemeClr>
          </a:solidFill>
        </p:spPr>
        <p:txBody>
          <a:bodyPr wrap="square">
            <a:spAutoFit/>
          </a:bodyPr>
          <a:lstStyle/>
          <a:p>
            <a:pPr marL="171450" indent="-171450">
              <a:lnSpc>
                <a:spcPct val="150000"/>
              </a:lnSpc>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加强重型货车路检路查和集中使用、停放地的</a:t>
            </a:r>
            <a:r>
              <a:rPr lang="zh-CN" altLang="en-US" sz="1200" b="1" dirty="0">
                <a:latin typeface="微软雅黑" panose="020B0503020204020204" pitchFamily="34" charset="-122"/>
                <a:ea typeface="微软雅黑" panose="020B0503020204020204" pitchFamily="34" charset="-122"/>
              </a:rPr>
              <a:t>入户检查</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严厉打击破坏篡改车载排放诊断系统</a:t>
            </a:r>
            <a:r>
              <a:rPr lang="en-US" altLang="zh-CN" sz="1200" dirty="0">
                <a:latin typeface="微软雅黑" panose="020B0503020204020204" pitchFamily="34" charset="-122"/>
                <a:ea typeface="微软雅黑" panose="020B0503020204020204" pitchFamily="34" charset="-122"/>
              </a:rPr>
              <a:t>(OBD)</a:t>
            </a:r>
            <a:r>
              <a:rPr lang="zh-CN" altLang="en-US" sz="1200" dirty="0">
                <a:latin typeface="微软雅黑" panose="020B0503020204020204" pitchFamily="34" charset="-122"/>
                <a:ea typeface="微软雅黑" panose="020B0503020204020204" pitchFamily="34" charset="-122"/>
              </a:rPr>
              <a:t>等违法行为。</a:t>
            </a:r>
            <a:endParaRPr lang="en-US" altLang="zh-CN" sz="1200" dirty="0">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全面实施汽车排放检验与维护制度</a:t>
            </a:r>
            <a:r>
              <a:rPr lang="en-US" altLang="zh-CN" sz="1200" dirty="0">
                <a:latin typeface="微软雅黑" panose="020B0503020204020204" pitchFamily="34" charset="-122"/>
                <a:ea typeface="微软雅黑" panose="020B0503020204020204" pitchFamily="34" charset="-122"/>
              </a:rPr>
              <a:t>(I/M</a:t>
            </a:r>
            <a:r>
              <a:rPr lang="zh-CN" altLang="en-US" sz="1200" dirty="0">
                <a:latin typeface="微软雅黑" panose="020B0503020204020204" pitchFamily="34" charset="-122"/>
                <a:ea typeface="微软雅黑" panose="020B0503020204020204" pitchFamily="34" charset="-122"/>
              </a:rPr>
              <a:t>制度</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和机动车排放召回制度</a:t>
            </a:r>
            <a:r>
              <a:rPr lang="en-US" altLang="zh-CN" sz="1200" dirty="0">
                <a:latin typeface="微软雅黑" panose="020B0503020204020204" pitchFamily="34" charset="-122"/>
                <a:ea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rPr>
              <a:t>强化对年检机构的监管执法</a:t>
            </a:r>
            <a:r>
              <a:rPr lang="zh-CN" altLang="en-US" sz="1200" dirty="0">
                <a:latin typeface="微软雅黑" panose="020B0503020204020204" pitchFamily="34" charset="-122"/>
                <a:ea typeface="微软雅黑" panose="020B0503020204020204" pitchFamily="34" charset="-122"/>
              </a:rPr>
              <a:t>。</a:t>
            </a:r>
          </a:p>
        </p:txBody>
      </p:sp>
      <p:cxnSp>
        <p:nvCxnSpPr>
          <p:cNvPr id="25" name="连接符: 肘形 24">
            <a:extLst>
              <a:ext uri="{FF2B5EF4-FFF2-40B4-BE49-F238E27FC236}">
                <a16:creationId xmlns:a16="http://schemas.microsoft.com/office/drawing/2014/main" id="{9612A101-C2E5-1BE9-E59E-0C8F1B876F66}"/>
              </a:ext>
            </a:extLst>
          </p:cNvPr>
          <p:cNvCxnSpPr>
            <a:stCxn id="6" idx="3"/>
            <a:endCxn id="9" idx="1"/>
          </p:cNvCxnSpPr>
          <p:nvPr/>
        </p:nvCxnSpPr>
        <p:spPr>
          <a:xfrm flipV="1">
            <a:off x="4298230" y="2267498"/>
            <a:ext cx="947109" cy="1878193"/>
          </a:xfrm>
          <a:prstGeom prst="bentConnector3">
            <a:avLst/>
          </a:prstGeom>
          <a:ln w="38100">
            <a:solidFill>
              <a:srgbClr val="4A9B8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26" name="连接符: 肘形 25">
            <a:extLst>
              <a:ext uri="{FF2B5EF4-FFF2-40B4-BE49-F238E27FC236}">
                <a16:creationId xmlns:a16="http://schemas.microsoft.com/office/drawing/2014/main" id="{E2A9B581-343E-E819-A00D-FE3875EDEC9D}"/>
              </a:ext>
            </a:extLst>
          </p:cNvPr>
          <p:cNvCxnSpPr>
            <a:cxnSpLocks/>
            <a:stCxn id="6" idx="3"/>
            <a:endCxn id="21" idx="1"/>
          </p:cNvCxnSpPr>
          <p:nvPr/>
        </p:nvCxnSpPr>
        <p:spPr>
          <a:xfrm flipV="1">
            <a:off x="4298230" y="3694688"/>
            <a:ext cx="947109" cy="451003"/>
          </a:xfrm>
          <a:prstGeom prst="bentConnector3">
            <a:avLst>
              <a:gd name="adj1" fmla="val 50000"/>
            </a:avLst>
          </a:prstGeom>
          <a:ln w="38100">
            <a:solidFill>
              <a:srgbClr val="4A9B82"/>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id="{54240198-60FD-AA22-36E4-4FD21EDC8190}"/>
              </a:ext>
            </a:extLst>
          </p:cNvPr>
          <p:cNvSpPr txBox="1"/>
          <p:nvPr/>
        </p:nvSpPr>
        <p:spPr>
          <a:xfrm>
            <a:off x="5245339" y="4609235"/>
            <a:ext cx="4762848" cy="1569660"/>
          </a:xfrm>
          <a:prstGeom prst="rect">
            <a:avLst/>
          </a:prstGeom>
          <a:noFill/>
          <a:ln>
            <a:solidFill>
              <a:schemeClr val="bg1">
                <a:lumMod val="85000"/>
              </a:schemeClr>
            </a:solidFill>
          </a:ln>
        </p:spPr>
        <p:txBody>
          <a:bodyPr wrap="square">
            <a:spAutoFit/>
          </a:bodyPr>
          <a:lstStyle/>
          <a:p>
            <a:pPr marL="171450" indent="-171450">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加快构建规划、政策、基地、项目、企业“五位一体”推进格局</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推动大型风电光伏基地并网发电</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深化储能多元化打造行动</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推进绿氢应用试点示范</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进一步推进建设绿电外送通道</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更好推动国家清洁能源产业高地建设。</a:t>
            </a:r>
            <a:endParaRPr lang="en-US" altLang="zh-CN" sz="1200" dirty="0">
              <a:latin typeface="微软雅黑" panose="020B0503020204020204" pitchFamily="34" charset="-122"/>
              <a:ea typeface="微软雅黑" panose="020B0503020204020204" pitchFamily="34" charset="-122"/>
            </a:endParaRPr>
          </a:p>
          <a:p>
            <a:pPr marL="171450" indent="-171450">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提升配电网智能化水平</a:t>
            </a:r>
            <a:r>
              <a:rPr lang="en-US" altLang="zh-CN" sz="1200" dirty="0">
                <a:latin typeface="微软雅黑" panose="020B0503020204020204" pitchFamily="34" charset="-122"/>
                <a:ea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rPr>
              <a:t>加快推进农网升级改造和向大电网未覆盖地区延伸</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全面提升城乡供电保障能力。</a:t>
            </a:r>
            <a:endParaRPr lang="en-US" altLang="zh-CN" sz="1200" dirty="0">
              <a:latin typeface="微软雅黑" panose="020B0503020204020204" pitchFamily="34" charset="-122"/>
              <a:ea typeface="微软雅黑" panose="020B0503020204020204" pitchFamily="34" charset="-122"/>
            </a:endParaRPr>
          </a:p>
          <a:p>
            <a:pPr marL="171450" indent="-171450">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到</a:t>
            </a: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非化石能源消费比重达</a:t>
            </a:r>
            <a:r>
              <a:rPr lang="en-US" altLang="zh-CN" sz="1200" b="1" dirty="0">
                <a:solidFill>
                  <a:srgbClr val="4A9B82"/>
                </a:solidFill>
                <a:latin typeface="微软雅黑" panose="020B0503020204020204" pitchFamily="34" charset="-122"/>
                <a:ea typeface="微软雅黑" panose="020B0503020204020204" pitchFamily="34" charset="-122"/>
              </a:rPr>
              <a:t>52.2%</a:t>
            </a:r>
            <a:r>
              <a:rPr lang="zh-CN" altLang="en-US" sz="1200" b="1" dirty="0">
                <a:solidFill>
                  <a:srgbClr val="4A9B82"/>
                </a:solidFill>
                <a:latin typeface="微软雅黑" panose="020B0503020204020204" pitchFamily="34" charset="-122"/>
                <a:ea typeface="微软雅黑" panose="020B0503020204020204" pitchFamily="34" charset="-122"/>
              </a:rPr>
              <a:t>左右</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电能占终端能源消费比重达</a:t>
            </a:r>
            <a:r>
              <a:rPr lang="en-US" altLang="zh-CN" sz="1200" dirty="0">
                <a:latin typeface="微软雅黑" panose="020B0503020204020204" pitchFamily="34" charset="-122"/>
                <a:ea typeface="微软雅黑" panose="020B0503020204020204" pitchFamily="34" charset="-122"/>
              </a:rPr>
              <a:t>34%</a:t>
            </a:r>
            <a:r>
              <a:rPr lang="zh-CN" altLang="en-US" sz="1200" dirty="0">
                <a:latin typeface="微软雅黑" panose="020B0503020204020204" pitchFamily="34" charset="-122"/>
                <a:ea typeface="微软雅黑" panose="020B0503020204020204" pitchFamily="34" charset="-122"/>
              </a:rPr>
              <a:t>左右。</a:t>
            </a:r>
          </a:p>
        </p:txBody>
      </p:sp>
      <p:pic>
        <p:nvPicPr>
          <p:cNvPr id="31" name="图片 30">
            <a:extLst>
              <a:ext uri="{FF2B5EF4-FFF2-40B4-BE49-F238E27FC236}">
                <a16:creationId xmlns:a16="http://schemas.microsoft.com/office/drawing/2014/main" id="{A3CBC218-F8A5-2305-85ED-7A1DC5352536}"/>
              </a:ext>
            </a:extLst>
          </p:cNvPr>
          <p:cNvPicPr>
            <a:picLocks noChangeAspect="1"/>
          </p:cNvPicPr>
          <p:nvPr/>
        </p:nvPicPr>
        <p:blipFill>
          <a:blip r:embed="rId4"/>
          <a:stretch>
            <a:fillRect/>
          </a:stretch>
        </p:blipFill>
        <p:spPr>
          <a:xfrm>
            <a:off x="10065147" y="3201015"/>
            <a:ext cx="1474495" cy="869666"/>
          </a:xfrm>
          <a:prstGeom prst="rect">
            <a:avLst/>
          </a:prstGeom>
        </p:spPr>
      </p:pic>
      <p:pic>
        <p:nvPicPr>
          <p:cNvPr id="32" name="图片 31">
            <a:extLst>
              <a:ext uri="{FF2B5EF4-FFF2-40B4-BE49-F238E27FC236}">
                <a16:creationId xmlns:a16="http://schemas.microsoft.com/office/drawing/2014/main" id="{270BB7E4-70F4-9A5D-E38C-42DDD9086FD7}"/>
              </a:ext>
            </a:extLst>
          </p:cNvPr>
          <p:cNvPicPr>
            <a:picLocks noChangeAspect="1"/>
          </p:cNvPicPr>
          <p:nvPr/>
        </p:nvPicPr>
        <p:blipFill>
          <a:blip r:embed="rId5"/>
          <a:stretch>
            <a:fillRect/>
          </a:stretch>
        </p:blipFill>
        <p:spPr>
          <a:xfrm>
            <a:off x="10132879" y="4722268"/>
            <a:ext cx="1406763" cy="1302888"/>
          </a:xfrm>
          <a:prstGeom prst="rect">
            <a:avLst/>
          </a:prstGeom>
        </p:spPr>
      </p:pic>
      <p:cxnSp>
        <p:nvCxnSpPr>
          <p:cNvPr id="33" name="连接符: 肘形 32">
            <a:extLst>
              <a:ext uri="{FF2B5EF4-FFF2-40B4-BE49-F238E27FC236}">
                <a16:creationId xmlns:a16="http://schemas.microsoft.com/office/drawing/2014/main" id="{9B6368D5-57DA-F3A6-F36C-0F24DD650697}"/>
              </a:ext>
            </a:extLst>
          </p:cNvPr>
          <p:cNvCxnSpPr>
            <a:cxnSpLocks/>
            <a:stCxn id="18" idx="3"/>
            <a:endCxn id="30" idx="1"/>
          </p:cNvCxnSpPr>
          <p:nvPr/>
        </p:nvCxnSpPr>
        <p:spPr>
          <a:xfrm>
            <a:off x="4298230" y="4743230"/>
            <a:ext cx="947109" cy="650835"/>
          </a:xfrm>
          <a:prstGeom prst="bentConnector3">
            <a:avLst>
              <a:gd name="adj1" fmla="val 50000"/>
            </a:avLst>
          </a:prstGeom>
          <a:ln w="38100">
            <a:solidFill>
              <a:srgbClr val="4A9B82"/>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id="{6F1CF70B-F724-229A-04B6-9F5B4C52A016}"/>
              </a:ext>
            </a:extLst>
          </p:cNvPr>
          <p:cNvSpPr txBox="1"/>
          <p:nvPr/>
        </p:nvSpPr>
        <p:spPr>
          <a:xfrm>
            <a:off x="217205" y="6363962"/>
            <a:ext cx="3339698" cy="391197"/>
          </a:xfrm>
          <a:prstGeom prst="rect">
            <a:avLst/>
          </a:prstGeom>
          <a:noFill/>
        </p:spPr>
        <p:txBody>
          <a:bodyPr wrap="square" rtlCol="0">
            <a:spAutoFit/>
          </a:bodyPr>
          <a:lstStyle/>
          <a:p>
            <a:pPr defTabSz="316520">
              <a:lnSpc>
                <a:spcPts val="2769"/>
              </a:lnSpc>
              <a:defRPr/>
            </a:pPr>
            <a:r>
              <a:rPr lang="zh-CN" altLang="en-US" sz="969" dirty="0">
                <a:solidFill>
                  <a:srgbClr val="000000"/>
                </a:solidFill>
                <a:latin typeface="微软雅黑" panose="020B0503020204020204" pitchFamily="34" charset="-122"/>
                <a:ea typeface="微软雅黑" panose="020B0503020204020204" pitchFamily="34" charset="-122"/>
              </a:rPr>
              <a:t>汽车全产业链信息服务平台 </a:t>
            </a:r>
            <a:r>
              <a:rPr lang="en-US" altLang="zh-CN" sz="969" dirty="0">
                <a:solidFill>
                  <a:srgbClr val="000000"/>
                </a:solidFill>
                <a:latin typeface="微软雅黑" panose="020B0503020204020204" pitchFamily="34" charset="-122"/>
                <a:ea typeface="微软雅黑" panose="020B0503020204020204" pitchFamily="34" charset="-122"/>
              </a:rPr>
              <a:t>www.autothinker.net</a:t>
            </a:r>
            <a:endParaRPr lang="zh-CN" altLang="en-US" sz="969" dirty="0">
              <a:solidFill>
                <a:srgbClr val="000000"/>
              </a:solidFill>
              <a:latin typeface="微软雅黑" panose="020B0503020204020204" pitchFamily="34" charset="-122"/>
              <a:ea typeface="微软雅黑" panose="020B0503020204020204" pitchFamily="34" charset="-122"/>
            </a:endParaRPr>
          </a:p>
        </p:txBody>
      </p:sp>
      <p:sp>
        <p:nvSpPr>
          <p:cNvPr id="3" name="灯片编号占位符 1">
            <a:extLst>
              <a:ext uri="{FF2B5EF4-FFF2-40B4-BE49-F238E27FC236}">
                <a16:creationId xmlns:a16="http://schemas.microsoft.com/office/drawing/2014/main" id="{4A86ADA1-1B30-2CF9-9E6A-918EB4D43DA9}"/>
              </a:ext>
            </a:extLst>
          </p:cNvPr>
          <p:cNvSpPr txBox="1">
            <a:spLocks/>
          </p:cNvSpPr>
          <p:nvPr/>
        </p:nvSpPr>
        <p:spPr>
          <a:xfrm>
            <a:off x="8610600" y="6356350"/>
            <a:ext cx="2743200" cy="365125"/>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16520">
              <a:defRPr/>
            </a:pPr>
            <a:r>
              <a:rPr lang="zh-CN" altLang="en-US" sz="1201" dirty="0">
                <a:solidFill>
                  <a:srgbClr val="000000">
                    <a:tint val="75000"/>
                  </a:srgbClr>
                </a:solidFill>
                <a:latin typeface="Calibri" panose="020F0502020204030204"/>
                <a:ea typeface="微软雅黑" panose="020B0503020204020204" pitchFamily="34" charset="-122"/>
              </a:rPr>
              <a:t>                                                                       </a:t>
            </a:r>
            <a:fld id="{40284554-1241-4B6F-BC9D-CFFA407BDD87}" type="slidenum">
              <a:rPr lang="zh-CN" altLang="en-US" sz="1201" smtClean="0">
                <a:solidFill>
                  <a:srgbClr val="000000">
                    <a:tint val="75000"/>
                  </a:srgbClr>
                </a:solidFill>
                <a:latin typeface="Calibri" panose="020F0502020204030204"/>
                <a:ea typeface="微软雅黑" panose="020B0503020204020204" pitchFamily="34" charset="-122"/>
              </a:rPr>
              <a:pPr defTabSz="316520">
                <a:defRPr/>
              </a:pPr>
              <a:t>7</a:t>
            </a:fld>
            <a:endParaRPr lang="zh-CN" altLang="en-US" sz="1201" dirty="0">
              <a:solidFill>
                <a:srgbClr val="000000">
                  <a:tint val="75000"/>
                </a:srgbClr>
              </a:solidFill>
              <a:latin typeface="Calibri" panose="020F0502020204030204"/>
              <a:ea typeface="微软雅黑" panose="020B0503020204020204" pitchFamily="34" charset="-122"/>
            </a:endParaRPr>
          </a:p>
        </p:txBody>
      </p:sp>
      <p:sp>
        <p:nvSpPr>
          <p:cNvPr id="4" name="箭头: 五边形 3">
            <a:extLst>
              <a:ext uri="{FF2B5EF4-FFF2-40B4-BE49-F238E27FC236}">
                <a16:creationId xmlns:a16="http://schemas.microsoft.com/office/drawing/2014/main" id="{0C6DF8B9-99FF-CA7B-3136-9635FAD05053}"/>
              </a:ext>
            </a:extLst>
          </p:cNvPr>
          <p:cNvSpPr/>
          <p:nvPr/>
        </p:nvSpPr>
        <p:spPr>
          <a:xfrm>
            <a:off x="0" y="0"/>
            <a:ext cx="2366996" cy="433417"/>
          </a:xfrm>
          <a:prstGeom prst="homePlate">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政策解读</a:t>
            </a:r>
          </a:p>
        </p:txBody>
      </p:sp>
    </p:spTree>
    <p:extLst>
      <p:ext uri="{BB962C8B-B14F-4D97-AF65-F5344CB8AC3E}">
        <p14:creationId xmlns:p14="http://schemas.microsoft.com/office/powerpoint/2010/main" val="33422528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箭头: 五边形 127">
            <a:extLst>
              <a:ext uri="{FF2B5EF4-FFF2-40B4-BE49-F238E27FC236}">
                <a16:creationId xmlns:a16="http://schemas.microsoft.com/office/drawing/2014/main" id="{A8030862-BD62-1C53-F5DA-BE3C07E60C01}"/>
              </a:ext>
            </a:extLst>
          </p:cNvPr>
          <p:cNvSpPr/>
          <p:nvPr/>
        </p:nvSpPr>
        <p:spPr>
          <a:xfrm>
            <a:off x="2124075" y="-1"/>
            <a:ext cx="2126356" cy="433417"/>
          </a:xfrm>
          <a:prstGeom prst="homePlat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accent3">
                    <a:lumMod val="75000"/>
                  </a:schemeClr>
                </a:solidFill>
              </a:rPr>
              <a:t>新能源物流车</a:t>
            </a:r>
          </a:p>
        </p:txBody>
      </p:sp>
      <p:sp>
        <p:nvSpPr>
          <p:cNvPr id="81" name="圆角矩形 80"/>
          <p:cNvSpPr/>
          <p:nvPr/>
        </p:nvSpPr>
        <p:spPr>
          <a:xfrm>
            <a:off x="184" y="6064564"/>
            <a:ext cx="1767601"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采购大单</a:t>
            </a:r>
          </a:p>
        </p:txBody>
      </p:sp>
      <p:sp>
        <p:nvSpPr>
          <p:cNvPr id="82" name="圆角矩形 81"/>
          <p:cNvSpPr/>
          <p:nvPr/>
        </p:nvSpPr>
        <p:spPr>
          <a:xfrm>
            <a:off x="1765941" y="6064564"/>
            <a:ext cx="1734283" cy="286615"/>
          </a:xfrm>
          <a:prstGeom prst="roundRect">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经营动态</a:t>
            </a:r>
          </a:p>
        </p:txBody>
      </p:sp>
      <p:sp>
        <p:nvSpPr>
          <p:cNvPr id="84" name="圆角矩形 83"/>
          <p:cNvSpPr/>
          <p:nvPr/>
        </p:nvSpPr>
        <p:spPr>
          <a:xfrm>
            <a:off x="3500224" y="6064564"/>
            <a:ext cx="1734283" cy="286615"/>
          </a:xfrm>
          <a:prstGeom prst="roundRect">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新品上市</a:t>
            </a:r>
          </a:p>
        </p:txBody>
      </p:sp>
      <p:sp>
        <p:nvSpPr>
          <p:cNvPr id="88" name="圆角矩形 87"/>
          <p:cNvSpPr/>
          <p:nvPr/>
        </p:nvSpPr>
        <p:spPr>
          <a:xfrm>
            <a:off x="5242090" y="6064564"/>
            <a:ext cx="1734283"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出口</a:t>
            </a:r>
          </a:p>
        </p:txBody>
      </p:sp>
      <p:sp>
        <p:nvSpPr>
          <p:cNvPr id="89" name="圆角矩形 88"/>
          <p:cNvSpPr/>
          <p:nvPr/>
        </p:nvSpPr>
        <p:spPr>
          <a:xfrm>
            <a:off x="6974431" y="6064563"/>
            <a:ext cx="1734283" cy="286615"/>
          </a:xfrm>
          <a:prstGeom prst="roundRect">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合资合作</a:t>
            </a:r>
          </a:p>
        </p:txBody>
      </p:sp>
      <p:sp>
        <p:nvSpPr>
          <p:cNvPr id="90" name="圆角矩形 89"/>
          <p:cNvSpPr/>
          <p:nvPr/>
        </p:nvSpPr>
        <p:spPr>
          <a:xfrm>
            <a:off x="8697541" y="6064564"/>
            <a:ext cx="1734283"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合资合作</a:t>
            </a:r>
          </a:p>
        </p:txBody>
      </p:sp>
      <p:sp>
        <p:nvSpPr>
          <p:cNvPr id="91" name="圆角矩形 90"/>
          <p:cNvSpPr/>
          <p:nvPr/>
        </p:nvSpPr>
        <p:spPr>
          <a:xfrm>
            <a:off x="10428136" y="6064564"/>
            <a:ext cx="1763681" cy="286615"/>
          </a:xfrm>
          <a:prstGeom prst="roundRect">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产品规划</a:t>
            </a:r>
          </a:p>
        </p:txBody>
      </p:sp>
      <p:sp>
        <p:nvSpPr>
          <p:cNvPr id="63" name="文本框 62"/>
          <p:cNvSpPr txBox="1"/>
          <p:nvPr/>
        </p:nvSpPr>
        <p:spPr>
          <a:xfrm>
            <a:off x="217205" y="6363962"/>
            <a:ext cx="3339698" cy="391197"/>
          </a:xfrm>
          <a:prstGeom prst="rect">
            <a:avLst/>
          </a:prstGeom>
          <a:noFill/>
        </p:spPr>
        <p:txBody>
          <a:bodyPr wrap="square" rtlCol="0">
            <a:spAutoFit/>
          </a:bodyPr>
          <a:lstStyle/>
          <a:p>
            <a:pPr defTabSz="316520">
              <a:lnSpc>
                <a:spcPts val="2769"/>
              </a:lnSpc>
              <a:defRPr/>
            </a:pPr>
            <a:r>
              <a:rPr lang="zh-CN" altLang="en-US" sz="969" dirty="0">
                <a:solidFill>
                  <a:srgbClr val="000000"/>
                </a:solidFill>
                <a:latin typeface="微软雅黑" panose="020B0503020204020204" pitchFamily="34" charset="-122"/>
                <a:ea typeface="微软雅黑" panose="020B0503020204020204" pitchFamily="34" charset="-122"/>
              </a:rPr>
              <a:t>汽车全产业链信息服务平台 </a:t>
            </a:r>
            <a:r>
              <a:rPr lang="en-US" altLang="zh-CN" sz="969" dirty="0">
                <a:solidFill>
                  <a:srgbClr val="000000"/>
                </a:solidFill>
                <a:latin typeface="微软雅黑" panose="020B0503020204020204" pitchFamily="34" charset="-122"/>
                <a:ea typeface="微软雅黑" panose="020B0503020204020204" pitchFamily="34" charset="-122"/>
              </a:rPr>
              <a:t>www.autothinker.net</a:t>
            </a:r>
            <a:endParaRPr lang="zh-CN" altLang="en-US" sz="969" dirty="0">
              <a:solidFill>
                <a:srgbClr val="000000"/>
              </a:solidFill>
              <a:latin typeface="微软雅黑" panose="020B0503020204020204" pitchFamily="34" charset="-122"/>
              <a:ea typeface="微软雅黑" panose="020B0503020204020204" pitchFamily="34" charset="-122"/>
            </a:endParaRPr>
          </a:p>
        </p:txBody>
      </p:sp>
      <p:sp>
        <p:nvSpPr>
          <p:cNvPr id="71" name="灯片编号占位符 1"/>
          <p:cNvSpPr>
            <a:spLocks noGrp="1"/>
          </p:cNvSpPr>
          <p:nvPr>
            <p:ph type="sldNum" sz="quarter" idx="12"/>
          </p:nvPr>
        </p:nvSpPr>
        <p:spPr/>
        <p:txBody>
          <a:bodyPr/>
          <a:lstStyle/>
          <a:p>
            <a:pPr defTabSz="316520">
              <a:defRPr/>
            </a:pPr>
            <a:fld id="{40284554-1241-4B6F-BC9D-CFFA407BDD87}" type="slidenum">
              <a:rPr lang="zh-CN" altLang="en-US" sz="1201">
                <a:solidFill>
                  <a:srgbClr val="000000">
                    <a:tint val="75000"/>
                  </a:srgbClr>
                </a:solidFill>
                <a:latin typeface="Calibri" panose="020F0502020204030204"/>
                <a:ea typeface="微软雅黑" panose="020B0503020204020204" pitchFamily="34" charset="-122"/>
              </a:rPr>
              <a:pPr defTabSz="316520">
                <a:defRPr/>
              </a:pPr>
              <a:t>8</a:t>
            </a:fld>
            <a:endParaRPr lang="zh-CN" altLang="en-US" sz="1201" dirty="0">
              <a:solidFill>
                <a:srgbClr val="000000">
                  <a:tint val="75000"/>
                </a:srgbClr>
              </a:solidFill>
              <a:latin typeface="Calibri" panose="020F0502020204030204"/>
              <a:ea typeface="微软雅黑" panose="020B0503020204020204" pitchFamily="34" charset="-122"/>
            </a:endParaRPr>
          </a:p>
        </p:txBody>
      </p:sp>
      <p:grpSp>
        <p:nvGrpSpPr>
          <p:cNvPr id="103" name="组合 102">
            <a:extLst>
              <a:ext uri="{FF2B5EF4-FFF2-40B4-BE49-F238E27FC236}">
                <a16:creationId xmlns:a16="http://schemas.microsoft.com/office/drawing/2014/main" id="{41830773-D77D-E9B9-9447-30579F829AB4}"/>
              </a:ext>
            </a:extLst>
          </p:cNvPr>
          <p:cNvGrpSpPr/>
          <p:nvPr/>
        </p:nvGrpSpPr>
        <p:grpSpPr>
          <a:xfrm>
            <a:off x="969969" y="1124442"/>
            <a:ext cx="2148498" cy="4609116"/>
            <a:chOff x="646119" y="1124442"/>
            <a:chExt cx="2148498" cy="4609116"/>
          </a:xfrm>
        </p:grpSpPr>
        <p:sp>
          <p:nvSpPr>
            <p:cNvPr id="9" name="ïṡ1iḋê">
              <a:extLst>
                <a:ext uri="{FF2B5EF4-FFF2-40B4-BE49-F238E27FC236}">
                  <a16:creationId xmlns:a16="http://schemas.microsoft.com/office/drawing/2014/main" id="{FF0B3699-A09B-A66E-3B04-66EABB0241B0}"/>
                </a:ext>
              </a:extLst>
            </p:cNvPr>
            <p:cNvSpPr/>
            <p:nvPr/>
          </p:nvSpPr>
          <p:spPr>
            <a:xfrm>
              <a:off x="646119" y="2048985"/>
              <a:ext cx="2131252" cy="3684573"/>
            </a:xfrm>
            <a:prstGeom prst="rect">
              <a:avLst/>
            </a:prstGeom>
            <a:solidFill>
              <a:srgbClr val="4A9B82"/>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1385" b="1" i="1" dirty="0">
                <a:solidFill>
                  <a:srgbClr val="FFFFFF"/>
                </a:solidFill>
                <a:latin typeface="Calibri" panose="020F0502020204030204"/>
                <a:ea typeface="微软雅黑" panose="020B0503020204020204" pitchFamily="34" charset="-122"/>
              </a:endParaRPr>
            </a:p>
          </p:txBody>
        </p:sp>
        <p:sp>
          <p:nvSpPr>
            <p:cNvPr id="11" name="íṡ1ïḍe">
              <a:extLst>
                <a:ext uri="{FF2B5EF4-FFF2-40B4-BE49-F238E27FC236}">
                  <a16:creationId xmlns:a16="http://schemas.microsoft.com/office/drawing/2014/main" id="{6A4F3E3C-6282-5539-A37A-41C97D04EED3}"/>
                </a:ext>
              </a:extLst>
            </p:cNvPr>
            <p:cNvSpPr/>
            <p:nvPr/>
          </p:nvSpPr>
          <p:spPr bwMode="auto">
            <a:xfrm>
              <a:off x="712793" y="2884944"/>
              <a:ext cx="1992307" cy="2611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p>
              <a:pPr algn="just" defTabSz="632600">
                <a:lnSpc>
                  <a:spcPct val="150000"/>
                </a:lnSpc>
                <a:spcBef>
                  <a:spcPct val="0"/>
                </a:spcBef>
              </a:pPr>
              <a:r>
                <a:rPr lang="zh-CN" altLang="en-US" sz="1000" dirty="0">
                  <a:solidFill>
                    <a:srgbClr val="FFFFFF"/>
                  </a:solidFill>
                  <a:latin typeface="微软雅黑" panose="020B0503020204020204" pitchFamily="34" charset="-122"/>
                  <a:ea typeface="微软雅黑" panose="020B0503020204020204" pitchFamily="34" charset="-122"/>
                </a:rPr>
                <a:t>近日，图雅诺大</a:t>
              </a:r>
              <a:r>
                <a:rPr lang="en-US" altLang="zh-CN" sz="1000" dirty="0">
                  <a:solidFill>
                    <a:srgbClr val="FFFFFF"/>
                  </a:solidFill>
                  <a:latin typeface="微软雅黑" panose="020B0503020204020204" pitchFamily="34" charset="-122"/>
                  <a:ea typeface="微软雅黑" panose="020B0503020204020204" pitchFamily="34" charset="-122"/>
                </a:rPr>
                <a:t>V</a:t>
              </a:r>
              <a:r>
                <a:rPr lang="zh-CN" altLang="en-US" sz="1000" dirty="0">
                  <a:solidFill>
                    <a:srgbClr val="FFFFFF"/>
                  </a:solidFill>
                  <a:latin typeface="微软雅黑" panose="020B0503020204020204" pitchFamily="34" charset="-122"/>
                  <a:ea typeface="微软雅黑" panose="020B0503020204020204" pitchFamily="34" charset="-122"/>
                </a:rPr>
                <a:t>批量交付云南昭通交通运输集团，将作为“昭通永善</a:t>
              </a:r>
              <a:r>
                <a:rPr lang="en-US" altLang="zh-CN" sz="1000" dirty="0">
                  <a:solidFill>
                    <a:srgbClr val="FFFFFF"/>
                  </a:solidFill>
                  <a:latin typeface="微软雅黑" panose="020B0503020204020204" pitchFamily="34" charset="-122"/>
                  <a:ea typeface="微软雅黑" panose="020B0503020204020204" pitchFamily="34" charset="-122"/>
                </a:rPr>
                <a:t>-</a:t>
              </a:r>
              <a:r>
                <a:rPr lang="zh-CN" altLang="en-US" sz="1000" dirty="0">
                  <a:solidFill>
                    <a:srgbClr val="FFFFFF"/>
                  </a:solidFill>
                  <a:latin typeface="微软雅黑" panose="020B0503020204020204" pitchFamily="34" charset="-122"/>
                  <a:ea typeface="微软雅黑" panose="020B0503020204020204" pitchFamily="34" charset="-122"/>
                </a:rPr>
                <a:t>四川宜宾”的省级定制客车，为当地客运发展注入更安全、更舒适、更绿色的先锋力量。图雅诺大</a:t>
              </a:r>
              <a:r>
                <a:rPr lang="en-US" altLang="zh-CN" sz="1000" dirty="0">
                  <a:solidFill>
                    <a:srgbClr val="FFFFFF"/>
                  </a:solidFill>
                  <a:latin typeface="微软雅黑" panose="020B0503020204020204" pitchFamily="34" charset="-122"/>
                  <a:ea typeface="微软雅黑" panose="020B0503020204020204" pitchFamily="34" charset="-122"/>
                </a:rPr>
                <a:t>V</a:t>
              </a:r>
              <a:r>
                <a:rPr lang="zh-CN" altLang="en-US" sz="1000" dirty="0">
                  <a:solidFill>
                    <a:srgbClr val="FFFFFF"/>
                  </a:solidFill>
                  <a:latin typeface="微软雅黑" panose="020B0503020204020204" pitchFamily="34" charset="-122"/>
                  <a:ea typeface="微软雅黑" panose="020B0503020204020204" pitchFamily="34" charset="-122"/>
                </a:rPr>
                <a:t>作为全新一代轻客标杆，在品质上全面引领。</a:t>
              </a:r>
            </a:p>
          </p:txBody>
        </p:sp>
        <p:sp>
          <p:nvSpPr>
            <p:cNvPr id="12" name="ïŝlïḑê">
              <a:extLst>
                <a:ext uri="{FF2B5EF4-FFF2-40B4-BE49-F238E27FC236}">
                  <a16:creationId xmlns:a16="http://schemas.microsoft.com/office/drawing/2014/main" id="{7EED3AA5-FD52-1FA1-D1D7-FA1585CFE11F}"/>
                </a:ext>
              </a:extLst>
            </p:cNvPr>
            <p:cNvSpPr txBox="1"/>
            <p:nvPr/>
          </p:nvSpPr>
          <p:spPr bwMode="auto">
            <a:xfrm>
              <a:off x="668261" y="2377038"/>
              <a:ext cx="2126356" cy="29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algn="ctr" defTabSz="632600">
                <a:lnSpc>
                  <a:spcPts val="1315"/>
                </a:lnSpc>
                <a:spcBef>
                  <a:spcPct val="0"/>
                </a:spcBef>
                <a:defRPr sz="1108" b="1">
                  <a:solidFill>
                    <a:srgbClr val="FFFFFF"/>
                  </a:solidFill>
                  <a:latin typeface="Arial"/>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zh-CN" altLang="en-US" sz="1200" dirty="0"/>
                <a:t>图雅诺大</a:t>
              </a:r>
              <a:r>
                <a:rPr lang="en-US" altLang="zh-CN" sz="1200" dirty="0"/>
                <a:t>V</a:t>
              </a:r>
              <a:r>
                <a:rPr lang="zh-CN" altLang="en-US" sz="1200" dirty="0"/>
                <a:t>批量交付云南，以跃级品质助力当地客运提质发展</a:t>
              </a:r>
            </a:p>
          </p:txBody>
        </p:sp>
        <p:grpSp>
          <p:nvGrpSpPr>
            <p:cNvPr id="75" name="组合 74">
              <a:extLst>
                <a:ext uri="{FF2B5EF4-FFF2-40B4-BE49-F238E27FC236}">
                  <a16:creationId xmlns:a16="http://schemas.microsoft.com/office/drawing/2014/main" id="{A8AF1E99-2F9C-6D5B-8772-1990CD7307A3}"/>
                </a:ext>
              </a:extLst>
            </p:cNvPr>
            <p:cNvGrpSpPr/>
            <p:nvPr/>
          </p:nvGrpSpPr>
          <p:grpSpPr>
            <a:xfrm>
              <a:off x="936890" y="1124442"/>
              <a:ext cx="1544112" cy="1171320"/>
              <a:chOff x="774965" y="1124442"/>
              <a:chExt cx="1544112" cy="1171320"/>
            </a:xfrm>
          </p:grpSpPr>
          <p:grpSp>
            <p:nvGrpSpPr>
              <p:cNvPr id="10" name="iśḻîďê">
                <a:extLst>
                  <a:ext uri="{FF2B5EF4-FFF2-40B4-BE49-F238E27FC236}">
                    <a16:creationId xmlns:a16="http://schemas.microsoft.com/office/drawing/2014/main" id="{EB141EBD-E16B-A402-52D5-5FE02898DDB6}"/>
                  </a:ext>
                </a:extLst>
              </p:cNvPr>
              <p:cNvGrpSpPr/>
              <p:nvPr/>
            </p:nvGrpSpPr>
            <p:grpSpPr>
              <a:xfrm>
                <a:off x="966730" y="1124442"/>
                <a:ext cx="1171320" cy="1171320"/>
                <a:chOff x="824765" y="2312221"/>
                <a:chExt cx="1461920" cy="1461920"/>
              </a:xfrm>
            </p:grpSpPr>
            <p:sp>
              <p:nvSpPr>
                <p:cNvPr id="16" name="ïšľíḑé">
                  <a:extLst>
                    <a:ext uri="{FF2B5EF4-FFF2-40B4-BE49-F238E27FC236}">
                      <a16:creationId xmlns:a16="http://schemas.microsoft.com/office/drawing/2014/main" id="{992A4775-C32A-6B5D-B23C-CDCBB81BE124}"/>
                    </a:ext>
                  </a:extLst>
                </p:cNvPr>
                <p:cNvSpPr/>
                <p:nvPr/>
              </p:nvSpPr>
              <p:spPr>
                <a:xfrm>
                  <a:off x="824765" y="2312221"/>
                  <a:ext cx="1461920" cy="1461920"/>
                </a:xfrm>
                <a:prstGeom prst="roundRect">
                  <a:avLst/>
                </a:prstGeom>
                <a:solidFill>
                  <a:schemeClr val="bg1">
                    <a:lumMod val="65000"/>
                  </a:schemeClr>
                </a:solidFill>
                <a:ln w="19050" cmpd="thickThi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sp>
              <p:nvSpPr>
                <p:cNvPr id="17" name="îśḷîḋe">
                  <a:extLst>
                    <a:ext uri="{FF2B5EF4-FFF2-40B4-BE49-F238E27FC236}">
                      <a16:creationId xmlns:a16="http://schemas.microsoft.com/office/drawing/2014/main" id="{1F42FD0F-2EFD-0B39-F2B1-610B6A27CB16}"/>
                    </a:ext>
                  </a:extLst>
                </p:cNvPr>
                <p:cNvSpPr/>
                <p:nvPr/>
              </p:nvSpPr>
              <p:spPr>
                <a:xfrm>
                  <a:off x="923965" y="2378945"/>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grpSp>
          <p:sp>
            <p:nvSpPr>
              <p:cNvPr id="13" name="文本框 12">
                <a:extLst>
                  <a:ext uri="{FF2B5EF4-FFF2-40B4-BE49-F238E27FC236}">
                    <a16:creationId xmlns:a16="http://schemas.microsoft.com/office/drawing/2014/main" id="{13DC2C3D-A8BA-75C8-3357-7977758F3AB0}"/>
                  </a:ext>
                </a:extLst>
              </p:cNvPr>
              <p:cNvSpPr txBox="1"/>
              <p:nvPr/>
            </p:nvSpPr>
            <p:spPr>
              <a:xfrm>
                <a:off x="774965" y="1213076"/>
                <a:ext cx="1544112" cy="369332"/>
              </a:xfrm>
              <a:prstGeom prst="rect">
                <a:avLst/>
              </a:prstGeom>
              <a:noFill/>
            </p:spPr>
            <p:txBody>
              <a:bodyPr wrap="square" rtlCol="0">
                <a:spAutoFit/>
              </a:bodyPr>
              <a:lstStyle/>
              <a:p>
                <a:pPr algn="ctr" defTabSz="316520">
                  <a:defRPr/>
                </a:pPr>
                <a:r>
                  <a:rPr lang="zh-CN" altLang="en-US" b="1" dirty="0">
                    <a:solidFill>
                      <a:srgbClr val="000000"/>
                    </a:solidFill>
                    <a:latin typeface="微软雅黑" panose="020B0503020204020204" pitchFamily="34" charset="-122"/>
                    <a:ea typeface="微软雅黑" panose="020B0503020204020204" pitchFamily="34" charset="-122"/>
                  </a:rPr>
                  <a:t>福田汽车</a:t>
                </a:r>
              </a:p>
            </p:txBody>
          </p:sp>
        </p:grpSp>
      </p:grpSp>
      <p:sp>
        <p:nvSpPr>
          <p:cNvPr id="43" name="箭头: 五边形 42">
            <a:extLst>
              <a:ext uri="{FF2B5EF4-FFF2-40B4-BE49-F238E27FC236}">
                <a16:creationId xmlns:a16="http://schemas.microsoft.com/office/drawing/2014/main" id="{62CB50DA-1E45-5F17-0A04-F4EAD5AAC554}"/>
              </a:ext>
            </a:extLst>
          </p:cNvPr>
          <p:cNvSpPr/>
          <p:nvPr/>
        </p:nvSpPr>
        <p:spPr>
          <a:xfrm>
            <a:off x="0" y="0"/>
            <a:ext cx="2366996" cy="433417"/>
          </a:xfrm>
          <a:prstGeom prst="homePlate">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企业动态</a:t>
            </a:r>
          </a:p>
        </p:txBody>
      </p:sp>
      <p:grpSp>
        <p:nvGrpSpPr>
          <p:cNvPr id="104" name="组合 103">
            <a:extLst>
              <a:ext uri="{FF2B5EF4-FFF2-40B4-BE49-F238E27FC236}">
                <a16:creationId xmlns:a16="http://schemas.microsoft.com/office/drawing/2014/main" id="{10158AAE-C49A-EB40-F620-428039CAAB69}"/>
              </a:ext>
            </a:extLst>
          </p:cNvPr>
          <p:cNvGrpSpPr/>
          <p:nvPr/>
        </p:nvGrpSpPr>
        <p:grpSpPr>
          <a:xfrm>
            <a:off x="6419850" y="1115144"/>
            <a:ext cx="2131252" cy="4618413"/>
            <a:chOff x="646119" y="1124442"/>
            <a:chExt cx="2131252" cy="4427924"/>
          </a:xfrm>
        </p:grpSpPr>
        <p:sp>
          <p:nvSpPr>
            <p:cNvPr id="105" name="ïṡ1iḋê">
              <a:extLst>
                <a:ext uri="{FF2B5EF4-FFF2-40B4-BE49-F238E27FC236}">
                  <a16:creationId xmlns:a16="http://schemas.microsoft.com/office/drawing/2014/main" id="{347CABDE-54D5-65EE-3422-5EA0958E1AA3}"/>
                </a:ext>
              </a:extLst>
            </p:cNvPr>
            <p:cNvSpPr/>
            <p:nvPr/>
          </p:nvSpPr>
          <p:spPr>
            <a:xfrm>
              <a:off x="646119" y="2013401"/>
              <a:ext cx="2131252" cy="3538965"/>
            </a:xfrm>
            <a:prstGeom prst="rect">
              <a:avLst/>
            </a:prstGeom>
            <a:solidFill>
              <a:srgbClr val="4A9B82"/>
            </a:solidFill>
            <a:ln w="3175">
              <a:noFill/>
              <a:prstDash val="solid"/>
              <a:round/>
            </a:ln>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900" dirty="0">
                <a:solidFill>
                  <a:srgbClr val="FFFFFF"/>
                </a:solidFill>
                <a:latin typeface="微软雅黑" panose="020B0503020204020204" pitchFamily="34" charset="-122"/>
                <a:ea typeface="微软雅黑" panose="020B0503020204020204" pitchFamily="34" charset="-122"/>
              </a:endParaRPr>
            </a:p>
          </p:txBody>
        </p:sp>
        <p:sp>
          <p:nvSpPr>
            <p:cNvPr id="106" name="íṡ1ïḍe">
              <a:extLst>
                <a:ext uri="{FF2B5EF4-FFF2-40B4-BE49-F238E27FC236}">
                  <a16:creationId xmlns:a16="http://schemas.microsoft.com/office/drawing/2014/main" id="{D4D54503-6C80-712C-8595-FAD77ED67961}"/>
                </a:ext>
              </a:extLst>
            </p:cNvPr>
            <p:cNvSpPr/>
            <p:nvPr/>
          </p:nvSpPr>
          <p:spPr bwMode="auto">
            <a:xfrm>
              <a:off x="712793" y="2903766"/>
              <a:ext cx="1992307" cy="2638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just" defTabSz="632600">
                <a:lnSpc>
                  <a:spcPct val="150000"/>
                </a:lnSpc>
                <a:spcBef>
                  <a:spcPct val="0"/>
                </a:spcBef>
                <a:defRPr/>
              </a:pPr>
              <a:endParaRPr lang="zh-CN" altLang="en-US" sz="900" dirty="0">
                <a:solidFill>
                  <a:srgbClr val="FFFFFF"/>
                </a:solidFill>
                <a:latin typeface="微软雅黑" panose="020B0503020204020204" pitchFamily="34" charset="-122"/>
                <a:ea typeface="微软雅黑" panose="020B0503020204020204" pitchFamily="34" charset="-122"/>
              </a:endParaRPr>
            </a:p>
          </p:txBody>
        </p:sp>
        <p:sp>
          <p:nvSpPr>
            <p:cNvPr id="107" name="ïŝlïḑê">
              <a:extLst>
                <a:ext uri="{FF2B5EF4-FFF2-40B4-BE49-F238E27FC236}">
                  <a16:creationId xmlns:a16="http://schemas.microsoft.com/office/drawing/2014/main" id="{4F423A9F-912E-8C65-5D96-41ECE0FA8F93}"/>
                </a:ext>
              </a:extLst>
            </p:cNvPr>
            <p:cNvSpPr txBox="1"/>
            <p:nvPr/>
          </p:nvSpPr>
          <p:spPr bwMode="auto">
            <a:xfrm>
              <a:off x="651015" y="2386335"/>
              <a:ext cx="2126356" cy="29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algn="ctr" defTabSz="632600">
                <a:lnSpc>
                  <a:spcPts val="1315"/>
                </a:lnSpc>
                <a:spcBef>
                  <a:spcPct val="0"/>
                </a:spcBef>
                <a:defRPr sz="1108" b="1">
                  <a:solidFill>
                    <a:srgbClr val="FFFFFF"/>
                  </a:solidFill>
                  <a:latin typeface="Arial"/>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zh-CN" altLang="en-US" sz="1200" dirty="0"/>
                <a:t>开沃集团启航泰国再签战略合作</a:t>
              </a:r>
            </a:p>
          </p:txBody>
        </p:sp>
        <p:grpSp>
          <p:nvGrpSpPr>
            <p:cNvPr id="108" name="组合 107">
              <a:extLst>
                <a:ext uri="{FF2B5EF4-FFF2-40B4-BE49-F238E27FC236}">
                  <a16:creationId xmlns:a16="http://schemas.microsoft.com/office/drawing/2014/main" id="{0672021B-C2F2-507E-0A52-E0A44CE8768F}"/>
                </a:ext>
              </a:extLst>
            </p:cNvPr>
            <p:cNvGrpSpPr/>
            <p:nvPr/>
          </p:nvGrpSpPr>
          <p:grpSpPr>
            <a:xfrm>
              <a:off x="1024511" y="1124442"/>
              <a:ext cx="1358055" cy="1171320"/>
              <a:chOff x="862586" y="1124442"/>
              <a:chExt cx="1358055" cy="1171320"/>
            </a:xfrm>
          </p:grpSpPr>
          <p:grpSp>
            <p:nvGrpSpPr>
              <p:cNvPr id="109" name="iśḻîďê">
                <a:extLst>
                  <a:ext uri="{FF2B5EF4-FFF2-40B4-BE49-F238E27FC236}">
                    <a16:creationId xmlns:a16="http://schemas.microsoft.com/office/drawing/2014/main" id="{898B9BB5-F425-31F8-3C27-911303CCBF89}"/>
                  </a:ext>
                </a:extLst>
              </p:cNvPr>
              <p:cNvGrpSpPr/>
              <p:nvPr/>
            </p:nvGrpSpPr>
            <p:grpSpPr>
              <a:xfrm>
                <a:off x="966730" y="1124442"/>
                <a:ext cx="1171320" cy="1171320"/>
                <a:chOff x="824765" y="2312221"/>
                <a:chExt cx="1461920" cy="1461920"/>
              </a:xfrm>
            </p:grpSpPr>
            <p:sp>
              <p:nvSpPr>
                <p:cNvPr id="112" name="ïšľíḑé">
                  <a:extLst>
                    <a:ext uri="{FF2B5EF4-FFF2-40B4-BE49-F238E27FC236}">
                      <a16:creationId xmlns:a16="http://schemas.microsoft.com/office/drawing/2014/main" id="{8BF6CFAD-EE3C-C735-7E44-AF23A8D6689B}"/>
                    </a:ext>
                  </a:extLst>
                </p:cNvPr>
                <p:cNvSpPr/>
                <p:nvPr/>
              </p:nvSpPr>
              <p:spPr>
                <a:xfrm>
                  <a:off x="824765" y="2312221"/>
                  <a:ext cx="1461920" cy="1461920"/>
                </a:xfrm>
                <a:prstGeom prst="roundRect">
                  <a:avLst/>
                </a:prstGeom>
                <a:solidFill>
                  <a:schemeClr val="bg1">
                    <a:lumMod val="65000"/>
                  </a:schemeClr>
                </a:solidFill>
                <a:ln w="19050" cmpd="thickThi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sp>
              <p:nvSpPr>
                <p:cNvPr id="113" name="îśḷîḋe">
                  <a:extLst>
                    <a:ext uri="{FF2B5EF4-FFF2-40B4-BE49-F238E27FC236}">
                      <a16:creationId xmlns:a16="http://schemas.microsoft.com/office/drawing/2014/main" id="{EC994704-FC74-73DC-3931-31FF9592EB55}"/>
                    </a:ext>
                  </a:extLst>
                </p:cNvPr>
                <p:cNvSpPr/>
                <p:nvPr/>
              </p:nvSpPr>
              <p:spPr>
                <a:xfrm>
                  <a:off x="914684" y="2390549"/>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grpSp>
          <p:sp>
            <p:nvSpPr>
              <p:cNvPr id="110" name="文本框 109">
                <a:extLst>
                  <a:ext uri="{FF2B5EF4-FFF2-40B4-BE49-F238E27FC236}">
                    <a16:creationId xmlns:a16="http://schemas.microsoft.com/office/drawing/2014/main" id="{04342F8E-5307-2DDE-F3B8-21841BA3715A}"/>
                  </a:ext>
                </a:extLst>
              </p:cNvPr>
              <p:cNvSpPr txBox="1"/>
              <p:nvPr/>
            </p:nvSpPr>
            <p:spPr>
              <a:xfrm>
                <a:off x="862586" y="1266520"/>
                <a:ext cx="1358055" cy="354099"/>
              </a:xfrm>
              <a:prstGeom prst="rect">
                <a:avLst/>
              </a:prstGeom>
              <a:noFill/>
            </p:spPr>
            <p:txBody>
              <a:bodyPr wrap="square" rtlCol="0">
                <a:spAutoFit/>
              </a:bodyPr>
              <a:lstStyle/>
              <a:p>
                <a:pPr algn="ctr" defTabSz="316520">
                  <a:defRPr/>
                </a:pPr>
                <a:r>
                  <a:rPr lang="zh-CN" altLang="en-US" b="1" dirty="0">
                    <a:solidFill>
                      <a:srgbClr val="000000"/>
                    </a:solidFill>
                    <a:latin typeface="微软雅黑" panose="020B0503020204020204" pitchFamily="34" charset="-122"/>
                    <a:ea typeface="微软雅黑" panose="020B0503020204020204" pitchFamily="34" charset="-122"/>
                  </a:rPr>
                  <a:t>开沃新能源</a:t>
                </a:r>
              </a:p>
            </p:txBody>
          </p:sp>
        </p:grpSp>
      </p:grpSp>
      <p:grpSp>
        <p:nvGrpSpPr>
          <p:cNvPr id="2" name="组合 1">
            <a:extLst>
              <a:ext uri="{FF2B5EF4-FFF2-40B4-BE49-F238E27FC236}">
                <a16:creationId xmlns:a16="http://schemas.microsoft.com/office/drawing/2014/main" id="{DE9BFB5C-AFF1-7701-9FB1-D6C084471070}"/>
              </a:ext>
            </a:extLst>
          </p:cNvPr>
          <p:cNvGrpSpPr/>
          <p:nvPr/>
        </p:nvGrpSpPr>
        <p:grpSpPr>
          <a:xfrm>
            <a:off x="3625589" y="1124442"/>
            <a:ext cx="2131252" cy="4609116"/>
            <a:chOff x="2898520" y="1124442"/>
            <a:chExt cx="2131252" cy="4427924"/>
          </a:xfrm>
        </p:grpSpPr>
        <p:sp>
          <p:nvSpPr>
            <p:cNvPr id="4" name="ïṡ1iḋê">
              <a:extLst>
                <a:ext uri="{FF2B5EF4-FFF2-40B4-BE49-F238E27FC236}">
                  <a16:creationId xmlns:a16="http://schemas.microsoft.com/office/drawing/2014/main" id="{2F1C4303-7FE1-A9CF-5691-643B98E1DBCD}"/>
                </a:ext>
              </a:extLst>
            </p:cNvPr>
            <p:cNvSpPr/>
            <p:nvPr/>
          </p:nvSpPr>
          <p:spPr>
            <a:xfrm>
              <a:off x="2898520" y="2019223"/>
              <a:ext cx="2131252" cy="3533143"/>
            </a:xfrm>
            <a:prstGeom prst="rect">
              <a:avLst/>
            </a:prstGeom>
            <a:solidFill>
              <a:srgbClr val="D9D9D9"/>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1385" b="1" i="1">
                <a:solidFill>
                  <a:srgbClr val="000000"/>
                </a:solidFill>
                <a:latin typeface="Calibri" panose="020F0502020204030204"/>
                <a:ea typeface="微软雅黑" panose="020B0503020204020204" pitchFamily="34" charset="-122"/>
              </a:endParaRPr>
            </a:p>
          </p:txBody>
        </p:sp>
        <p:sp>
          <p:nvSpPr>
            <p:cNvPr id="6" name="íṡ1ïḍe">
              <a:extLst>
                <a:ext uri="{FF2B5EF4-FFF2-40B4-BE49-F238E27FC236}">
                  <a16:creationId xmlns:a16="http://schemas.microsoft.com/office/drawing/2014/main" id="{927951B2-FA8A-F9B1-65F8-00AC6B550574}"/>
                </a:ext>
              </a:extLst>
            </p:cNvPr>
            <p:cNvSpPr/>
            <p:nvPr/>
          </p:nvSpPr>
          <p:spPr bwMode="auto">
            <a:xfrm>
              <a:off x="2971086" y="2826330"/>
              <a:ext cx="1941656" cy="2587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just" defTabSz="632600">
                <a:lnSpc>
                  <a:spcPct val="150000"/>
                </a:lnSpc>
                <a:spcBef>
                  <a:spcPct val="0"/>
                </a:spcBef>
                <a:defRPr/>
              </a:pPr>
              <a:r>
                <a:rPr lang="zh-CN" altLang="en-US" sz="1000" dirty="0">
                  <a:solidFill>
                    <a:srgbClr val="1A1A1A"/>
                  </a:solidFill>
                  <a:latin typeface="+mj-ea"/>
                  <a:ea typeface="+mj-ea"/>
                </a:rPr>
                <a:t>骐蔚汽车积极响应市场大势，通过深入洞察用户需求打造出了又一款全新的新能源商用车产品</a:t>
              </a:r>
              <a:r>
                <a:rPr lang="en-US" altLang="zh-CN" sz="1000" dirty="0">
                  <a:solidFill>
                    <a:srgbClr val="1A1A1A"/>
                  </a:solidFill>
                  <a:latin typeface="+mj-ea"/>
                  <a:ea typeface="+mj-ea"/>
                </a:rPr>
                <a:t>——</a:t>
              </a:r>
              <a:r>
                <a:rPr lang="zh-CN" altLang="en-US" sz="1000" dirty="0">
                  <a:solidFill>
                    <a:srgbClr val="1A1A1A"/>
                  </a:solidFill>
                  <a:latin typeface="+mj-ea"/>
                  <a:ea typeface="+mj-ea"/>
                </a:rPr>
                <a:t>长江</a:t>
              </a:r>
              <a:r>
                <a:rPr lang="en-US" altLang="zh-CN" sz="1000" dirty="0">
                  <a:solidFill>
                    <a:srgbClr val="1A1A1A"/>
                  </a:solidFill>
                  <a:latin typeface="+mj-ea"/>
                  <a:ea typeface="+mj-ea"/>
                </a:rPr>
                <a:t>6</a:t>
              </a:r>
              <a:r>
                <a:rPr lang="zh-CN" altLang="en-US" sz="1000" dirty="0">
                  <a:solidFill>
                    <a:srgbClr val="1A1A1A"/>
                  </a:solidFill>
                  <a:latin typeface="+mj-ea"/>
                  <a:ea typeface="+mj-ea"/>
                </a:rPr>
                <a:t>号。新车定位“高端时尚的电动小卡”，具有超级能装、越级享受、享用便利、“象”互呵护等四大亮点，将为用户提供高效、环保和智能化的商用车场景解决方案，助力用户更好创收。</a:t>
              </a:r>
            </a:p>
          </p:txBody>
        </p:sp>
        <p:sp>
          <p:nvSpPr>
            <p:cNvPr id="7" name="ïŝlïḑê">
              <a:extLst>
                <a:ext uri="{FF2B5EF4-FFF2-40B4-BE49-F238E27FC236}">
                  <a16:creationId xmlns:a16="http://schemas.microsoft.com/office/drawing/2014/main" id="{D64FA2AE-4610-50D9-A5BE-F1CFF9F14DD8}"/>
                </a:ext>
              </a:extLst>
            </p:cNvPr>
            <p:cNvSpPr txBox="1"/>
            <p:nvPr/>
          </p:nvSpPr>
          <p:spPr bwMode="auto">
            <a:xfrm>
              <a:off x="2934514" y="2348638"/>
              <a:ext cx="2014800" cy="37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algn="ctr" defTabSz="632600">
                <a:lnSpc>
                  <a:spcPts val="1315"/>
                </a:lnSpc>
                <a:spcBef>
                  <a:spcPct val="0"/>
                </a:spcBef>
                <a:defRPr sz="1108" b="1">
                  <a:solidFill>
                    <a:srgbClr val="000000"/>
                  </a:solidFill>
                  <a:latin typeface="微软雅黑" panose="020B0503020204020204" pitchFamily="34" charset="-122"/>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zh-CN" altLang="en-US" sz="1200" dirty="0">
                  <a:solidFill>
                    <a:srgbClr val="1A1A1A"/>
                  </a:solidFill>
                  <a:latin typeface="Helvetica Neue"/>
                </a:rPr>
                <a:t>全新宽体小卡长江</a:t>
              </a:r>
              <a:r>
                <a:rPr lang="en-US" altLang="zh-CN" sz="1200" dirty="0">
                  <a:solidFill>
                    <a:srgbClr val="1A1A1A"/>
                  </a:solidFill>
                  <a:latin typeface="Helvetica Neue"/>
                </a:rPr>
                <a:t>6</a:t>
              </a:r>
              <a:r>
                <a:rPr lang="zh-CN" altLang="en-US" sz="1200" dirty="0">
                  <a:solidFill>
                    <a:srgbClr val="1A1A1A"/>
                  </a:solidFill>
                  <a:latin typeface="Helvetica Neue"/>
                </a:rPr>
                <a:t>号上市</a:t>
              </a:r>
            </a:p>
          </p:txBody>
        </p:sp>
        <p:grpSp>
          <p:nvGrpSpPr>
            <p:cNvPr id="15" name="ïṥlidê">
              <a:extLst>
                <a:ext uri="{FF2B5EF4-FFF2-40B4-BE49-F238E27FC236}">
                  <a16:creationId xmlns:a16="http://schemas.microsoft.com/office/drawing/2014/main" id="{78BB8A4F-8FC5-7ABF-F5A0-5F33DCEE140C}"/>
                </a:ext>
              </a:extLst>
            </p:cNvPr>
            <p:cNvGrpSpPr/>
            <p:nvPr/>
          </p:nvGrpSpPr>
          <p:grpSpPr>
            <a:xfrm>
              <a:off x="3356254" y="1124442"/>
              <a:ext cx="1171320" cy="1171320"/>
              <a:chOff x="824765" y="2312221"/>
              <a:chExt cx="1461920" cy="1461920"/>
            </a:xfrm>
          </p:grpSpPr>
          <p:sp>
            <p:nvSpPr>
              <p:cNvPr id="20" name="ïšḷiḓé">
                <a:extLst>
                  <a:ext uri="{FF2B5EF4-FFF2-40B4-BE49-F238E27FC236}">
                    <a16:creationId xmlns:a16="http://schemas.microsoft.com/office/drawing/2014/main" id="{851D50BD-D4E0-D3E9-DF83-B02C5A6C2CE8}"/>
                  </a:ext>
                </a:extLst>
              </p:cNvPr>
              <p:cNvSpPr/>
              <p:nvPr/>
            </p:nvSpPr>
            <p:spPr>
              <a:xfrm>
                <a:off x="824765" y="2312221"/>
                <a:ext cx="1461920" cy="1461920"/>
              </a:xfrm>
              <a:prstGeom prst="roundRect">
                <a:avLst/>
              </a:prstGeom>
              <a:solidFill>
                <a:srgbClr val="4A9B82"/>
              </a:solidFill>
              <a:ln w="19050" cmpd="thickThin">
                <a:solidFill>
                  <a:srgbClr val="2575A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sp>
            <p:nvSpPr>
              <p:cNvPr id="27" name="ïŝľiḍè">
                <a:extLst>
                  <a:ext uri="{FF2B5EF4-FFF2-40B4-BE49-F238E27FC236}">
                    <a16:creationId xmlns:a16="http://schemas.microsoft.com/office/drawing/2014/main" id="{2C993677-ACAD-CB0D-E091-5C45720FCF90}"/>
                  </a:ext>
                </a:extLst>
              </p:cNvPr>
              <p:cNvSpPr/>
              <p:nvPr/>
            </p:nvSpPr>
            <p:spPr>
              <a:xfrm>
                <a:off x="914684" y="2390549"/>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grpSp>
      </p:grpSp>
      <p:sp>
        <p:nvSpPr>
          <p:cNvPr id="5" name="íṡ1ïḍe">
            <a:extLst>
              <a:ext uri="{FF2B5EF4-FFF2-40B4-BE49-F238E27FC236}">
                <a16:creationId xmlns:a16="http://schemas.microsoft.com/office/drawing/2014/main" id="{AF653C18-5DAB-9C40-E0C5-FAD711151990}"/>
              </a:ext>
            </a:extLst>
          </p:cNvPr>
          <p:cNvSpPr/>
          <p:nvPr/>
        </p:nvSpPr>
        <p:spPr bwMode="auto">
          <a:xfrm>
            <a:off x="6486524" y="2884944"/>
            <a:ext cx="1992307" cy="2611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p>
            <a:pPr algn="just" defTabSz="632600">
              <a:lnSpc>
                <a:spcPct val="150000"/>
              </a:lnSpc>
              <a:spcBef>
                <a:spcPct val="0"/>
              </a:spcBef>
            </a:pPr>
            <a:r>
              <a:rPr lang="zh-CN" altLang="en-US" sz="1000" dirty="0">
                <a:solidFill>
                  <a:srgbClr val="FFFFFF"/>
                </a:solidFill>
                <a:latin typeface="微软雅黑" panose="020B0503020204020204" pitchFamily="34" charset="-122"/>
                <a:ea typeface="微软雅黑" panose="020B0503020204020204" pitchFamily="34" charset="-122"/>
              </a:rPr>
              <a:t>开沃新能源汽车集团与泰国出租车协会、阳光资本株式会社、风神汽车有限公司、</a:t>
            </a:r>
            <a:r>
              <a:rPr lang="en-US" altLang="zh-CN" sz="1000" dirty="0">
                <a:solidFill>
                  <a:srgbClr val="FFFFFF"/>
                </a:solidFill>
                <a:latin typeface="微软雅黑" panose="020B0503020204020204" pitchFamily="34" charset="-122"/>
                <a:ea typeface="微软雅黑" panose="020B0503020204020204" pitchFamily="34" charset="-122"/>
              </a:rPr>
              <a:t>Westpac Trust Bank </a:t>
            </a:r>
            <a:r>
              <a:rPr lang="zh-CN" altLang="en-US" sz="1000" dirty="0">
                <a:solidFill>
                  <a:srgbClr val="FFFFFF"/>
                </a:solidFill>
                <a:latin typeface="微软雅黑" panose="020B0503020204020204" pitchFamily="34" charset="-122"/>
                <a:ea typeface="微软雅黑" panose="020B0503020204020204" pitchFamily="34" charset="-122"/>
              </a:rPr>
              <a:t>携手在泰国正式拉开新能源汽车合作的序幕。开沃集团、风神集团与日本阳光资本株式将联合开发新品牌</a:t>
            </a:r>
            <a:r>
              <a:rPr lang="en-US" altLang="zh-CN" sz="1000" dirty="0">
                <a:solidFill>
                  <a:srgbClr val="FFFFFF"/>
                </a:solidFill>
                <a:latin typeface="微软雅黑" panose="020B0503020204020204" pitchFamily="34" charset="-122"/>
                <a:ea typeface="微软雅黑" panose="020B0503020204020204" pitchFamily="34" charset="-122"/>
              </a:rPr>
              <a:t>——</a:t>
            </a:r>
            <a:r>
              <a:rPr lang="en-US" altLang="zh-CN" sz="1000" dirty="0" err="1">
                <a:solidFill>
                  <a:srgbClr val="FFFFFF"/>
                </a:solidFill>
                <a:latin typeface="微软雅黑" panose="020B0503020204020204" pitchFamily="34" charset="-122"/>
                <a:ea typeface="微软雅黑" panose="020B0503020204020204" pitchFamily="34" charset="-122"/>
              </a:rPr>
              <a:t>Fregata</a:t>
            </a:r>
            <a:r>
              <a:rPr lang="zh-CN" altLang="en-US" sz="1000" dirty="0">
                <a:solidFill>
                  <a:srgbClr val="FFFFFF"/>
                </a:solidFill>
                <a:latin typeface="微软雅黑" panose="020B0503020204020204" pitchFamily="34" charset="-122"/>
                <a:ea typeface="微软雅黑" panose="020B0503020204020204" pitchFamily="34" charset="-122"/>
              </a:rPr>
              <a:t>。该品牌不仅集成了三国在新能源汽车领域的先进技术，更承载着推动全球绿色出行的共同愿景。</a:t>
            </a:r>
          </a:p>
        </p:txBody>
      </p:sp>
      <p:grpSp>
        <p:nvGrpSpPr>
          <p:cNvPr id="23" name="组合 22">
            <a:extLst>
              <a:ext uri="{FF2B5EF4-FFF2-40B4-BE49-F238E27FC236}">
                <a16:creationId xmlns:a16="http://schemas.microsoft.com/office/drawing/2014/main" id="{FB4282E4-F4B7-0F9B-5358-77F2F52C7179}"/>
              </a:ext>
            </a:extLst>
          </p:cNvPr>
          <p:cNvGrpSpPr/>
          <p:nvPr/>
        </p:nvGrpSpPr>
        <p:grpSpPr>
          <a:xfrm>
            <a:off x="9075470" y="1124441"/>
            <a:ext cx="2146561" cy="4609115"/>
            <a:chOff x="2898519" y="1124442"/>
            <a:chExt cx="2146561" cy="4427924"/>
          </a:xfrm>
        </p:grpSpPr>
        <p:sp>
          <p:nvSpPr>
            <p:cNvPr id="24" name="ïṡ1iḋê">
              <a:extLst>
                <a:ext uri="{FF2B5EF4-FFF2-40B4-BE49-F238E27FC236}">
                  <a16:creationId xmlns:a16="http://schemas.microsoft.com/office/drawing/2014/main" id="{AF681B51-C618-EAA4-01F0-71D5C73375D6}"/>
                </a:ext>
              </a:extLst>
            </p:cNvPr>
            <p:cNvSpPr/>
            <p:nvPr/>
          </p:nvSpPr>
          <p:spPr>
            <a:xfrm>
              <a:off x="2898520" y="2019223"/>
              <a:ext cx="2131252" cy="3533143"/>
            </a:xfrm>
            <a:prstGeom prst="rect">
              <a:avLst/>
            </a:prstGeom>
            <a:solidFill>
              <a:srgbClr val="D9D9D9"/>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1385" b="1" i="1" dirty="0">
                <a:solidFill>
                  <a:srgbClr val="000000"/>
                </a:solidFill>
                <a:latin typeface="Calibri" panose="020F0502020204030204"/>
                <a:ea typeface="微软雅黑" panose="020B0503020204020204" pitchFamily="34" charset="-122"/>
              </a:endParaRPr>
            </a:p>
          </p:txBody>
        </p:sp>
        <p:sp>
          <p:nvSpPr>
            <p:cNvPr id="28" name="íṡ1ïḍe">
              <a:extLst>
                <a:ext uri="{FF2B5EF4-FFF2-40B4-BE49-F238E27FC236}">
                  <a16:creationId xmlns:a16="http://schemas.microsoft.com/office/drawing/2014/main" id="{78205734-7756-9651-06FC-BFDB7955C750}"/>
                </a:ext>
              </a:extLst>
            </p:cNvPr>
            <p:cNvSpPr/>
            <p:nvPr/>
          </p:nvSpPr>
          <p:spPr bwMode="auto">
            <a:xfrm>
              <a:off x="2973244" y="2894241"/>
              <a:ext cx="1986224" cy="2568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just" defTabSz="632600">
                <a:lnSpc>
                  <a:spcPct val="150000"/>
                </a:lnSpc>
                <a:spcBef>
                  <a:spcPct val="0"/>
                </a:spcBef>
                <a:defRPr/>
              </a:pPr>
              <a:endParaRPr lang="zh-CN" altLang="en-US" sz="900" dirty="0">
                <a:latin typeface="微软雅黑" panose="020B0503020204020204" pitchFamily="34" charset="-122"/>
                <a:ea typeface="微软雅黑" panose="020B0503020204020204" pitchFamily="34" charset="-122"/>
              </a:endParaRPr>
            </a:p>
          </p:txBody>
        </p:sp>
        <p:sp>
          <p:nvSpPr>
            <p:cNvPr id="30" name="ïŝlïḑê">
              <a:extLst>
                <a:ext uri="{FF2B5EF4-FFF2-40B4-BE49-F238E27FC236}">
                  <a16:creationId xmlns:a16="http://schemas.microsoft.com/office/drawing/2014/main" id="{8F1D908F-724B-ABC9-CBE8-89CB62D77B8E}"/>
                </a:ext>
              </a:extLst>
            </p:cNvPr>
            <p:cNvSpPr txBox="1"/>
            <p:nvPr/>
          </p:nvSpPr>
          <p:spPr bwMode="auto">
            <a:xfrm>
              <a:off x="2898519" y="2329226"/>
              <a:ext cx="2146561" cy="37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algn="ctr" defTabSz="632600">
                <a:lnSpc>
                  <a:spcPts val="1315"/>
                </a:lnSpc>
                <a:spcBef>
                  <a:spcPct val="0"/>
                </a:spcBef>
                <a:defRPr sz="1108" b="1">
                  <a:solidFill>
                    <a:srgbClr val="000000"/>
                  </a:solidFill>
                  <a:latin typeface="微软雅黑" panose="020B0503020204020204" pitchFamily="34" charset="-122"/>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zh-CN" altLang="en-US" sz="1200" dirty="0"/>
                <a:t>五十铃汽车将在北美推出本土组装的电动卡车</a:t>
              </a:r>
            </a:p>
          </p:txBody>
        </p:sp>
        <p:grpSp>
          <p:nvGrpSpPr>
            <p:cNvPr id="31" name="组合 30">
              <a:extLst>
                <a:ext uri="{FF2B5EF4-FFF2-40B4-BE49-F238E27FC236}">
                  <a16:creationId xmlns:a16="http://schemas.microsoft.com/office/drawing/2014/main" id="{ECCDE2FA-DF32-7EDC-8AE9-1385EEC17D94}"/>
                </a:ext>
              </a:extLst>
            </p:cNvPr>
            <p:cNvGrpSpPr/>
            <p:nvPr/>
          </p:nvGrpSpPr>
          <p:grpSpPr>
            <a:xfrm>
              <a:off x="3295522" y="1124442"/>
              <a:ext cx="1352553" cy="1171320"/>
              <a:chOff x="3162172" y="1124442"/>
              <a:chExt cx="1352553" cy="1171320"/>
            </a:xfrm>
          </p:grpSpPr>
          <p:grpSp>
            <p:nvGrpSpPr>
              <p:cNvPr id="32" name="ïṥlidê">
                <a:extLst>
                  <a:ext uri="{FF2B5EF4-FFF2-40B4-BE49-F238E27FC236}">
                    <a16:creationId xmlns:a16="http://schemas.microsoft.com/office/drawing/2014/main" id="{A36BF851-3537-2914-5C54-1BD414F592F4}"/>
                  </a:ext>
                </a:extLst>
              </p:cNvPr>
              <p:cNvGrpSpPr/>
              <p:nvPr/>
            </p:nvGrpSpPr>
            <p:grpSpPr>
              <a:xfrm>
                <a:off x="3222904" y="1124442"/>
                <a:ext cx="1171320" cy="1171320"/>
                <a:chOff x="824765" y="2312221"/>
                <a:chExt cx="1461920" cy="1461920"/>
              </a:xfrm>
            </p:grpSpPr>
            <p:sp>
              <p:nvSpPr>
                <p:cNvPr id="34" name="ïšḷiḓé">
                  <a:extLst>
                    <a:ext uri="{FF2B5EF4-FFF2-40B4-BE49-F238E27FC236}">
                      <a16:creationId xmlns:a16="http://schemas.microsoft.com/office/drawing/2014/main" id="{901DF262-DA3C-1D0F-35FF-F5BD55741FF2}"/>
                    </a:ext>
                  </a:extLst>
                </p:cNvPr>
                <p:cNvSpPr/>
                <p:nvPr/>
              </p:nvSpPr>
              <p:spPr>
                <a:xfrm>
                  <a:off x="824765" y="2312221"/>
                  <a:ext cx="1461920" cy="1461920"/>
                </a:xfrm>
                <a:prstGeom prst="roundRect">
                  <a:avLst/>
                </a:prstGeom>
                <a:solidFill>
                  <a:srgbClr val="4A9B82"/>
                </a:solidFill>
                <a:ln w="19050" cmpd="thickThin">
                  <a:solidFill>
                    <a:srgbClr val="2575A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sp>
              <p:nvSpPr>
                <p:cNvPr id="35" name="ïŝľiḍè">
                  <a:extLst>
                    <a:ext uri="{FF2B5EF4-FFF2-40B4-BE49-F238E27FC236}">
                      <a16:creationId xmlns:a16="http://schemas.microsoft.com/office/drawing/2014/main" id="{59EE5B81-E50D-3E6F-D0DE-E3AB927140BC}"/>
                    </a:ext>
                  </a:extLst>
                </p:cNvPr>
                <p:cNvSpPr/>
                <p:nvPr/>
              </p:nvSpPr>
              <p:spPr>
                <a:xfrm>
                  <a:off x="914684" y="2390549"/>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grpSp>
          <p:sp>
            <p:nvSpPr>
              <p:cNvPr id="33" name="文本框 32">
                <a:extLst>
                  <a:ext uri="{FF2B5EF4-FFF2-40B4-BE49-F238E27FC236}">
                    <a16:creationId xmlns:a16="http://schemas.microsoft.com/office/drawing/2014/main" id="{3079A263-5EF4-D31B-D343-BD29EE0EB1C8}"/>
                  </a:ext>
                </a:extLst>
              </p:cNvPr>
              <p:cNvSpPr txBox="1"/>
              <p:nvPr/>
            </p:nvSpPr>
            <p:spPr>
              <a:xfrm>
                <a:off x="3162172" y="1243921"/>
                <a:ext cx="1352553" cy="354813"/>
              </a:xfrm>
              <a:prstGeom prst="rect">
                <a:avLst/>
              </a:prstGeom>
              <a:noFill/>
            </p:spPr>
            <p:txBody>
              <a:bodyPr wrap="square" rtlCol="0">
                <a:spAutoFit/>
              </a:bodyPr>
              <a:lstStyle/>
              <a:p>
                <a:pPr algn="ctr" defTabSz="316520">
                  <a:defRPr/>
                </a:pPr>
                <a:r>
                  <a:rPr lang="zh-CN" altLang="en-US" b="1" dirty="0">
                    <a:solidFill>
                      <a:srgbClr val="000000"/>
                    </a:solidFill>
                    <a:latin typeface="微软雅黑" panose="020B0503020204020204" pitchFamily="34" charset="-122"/>
                    <a:ea typeface="微软雅黑" panose="020B0503020204020204" pitchFamily="34" charset="-122"/>
                  </a:rPr>
                  <a:t>五十铃</a:t>
                </a:r>
              </a:p>
            </p:txBody>
          </p:sp>
        </p:grpSp>
      </p:grpSp>
      <p:sp>
        <p:nvSpPr>
          <p:cNvPr id="37" name="íṡ1ïḍe">
            <a:extLst>
              <a:ext uri="{FF2B5EF4-FFF2-40B4-BE49-F238E27FC236}">
                <a16:creationId xmlns:a16="http://schemas.microsoft.com/office/drawing/2014/main" id="{63E2013C-A7AF-34AD-2905-A2DEC6CC51C3}"/>
              </a:ext>
            </a:extLst>
          </p:cNvPr>
          <p:cNvSpPr/>
          <p:nvPr/>
        </p:nvSpPr>
        <p:spPr bwMode="auto">
          <a:xfrm>
            <a:off x="9144111" y="2908655"/>
            <a:ext cx="1992307" cy="2638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just" defTabSz="632600">
              <a:lnSpc>
                <a:spcPct val="150000"/>
              </a:lnSpc>
              <a:spcBef>
                <a:spcPct val="0"/>
              </a:spcBef>
              <a:defRPr/>
            </a:pPr>
            <a:r>
              <a:rPr lang="zh-CN" altLang="en-US" sz="1000" dirty="0">
                <a:solidFill>
                  <a:srgbClr val="1A1A1A"/>
                </a:solidFill>
                <a:latin typeface="+mn-ea"/>
              </a:rPr>
              <a:t>日本汽车制造商五十铃汽车（</a:t>
            </a:r>
            <a:r>
              <a:rPr lang="en-US" altLang="zh-CN" sz="1000" dirty="0">
                <a:solidFill>
                  <a:srgbClr val="1A1A1A"/>
                </a:solidFill>
                <a:latin typeface="+mn-ea"/>
              </a:rPr>
              <a:t>Isuzu Motors</a:t>
            </a:r>
            <a:r>
              <a:rPr lang="zh-CN" altLang="en-US" sz="1000" dirty="0">
                <a:solidFill>
                  <a:srgbClr val="1A1A1A"/>
                </a:solidFill>
                <a:latin typeface="+mn-ea"/>
              </a:rPr>
              <a:t>）将于今年</a:t>
            </a:r>
            <a:r>
              <a:rPr lang="en-US" altLang="zh-CN" sz="1000" dirty="0">
                <a:solidFill>
                  <a:srgbClr val="1A1A1A"/>
                </a:solidFill>
                <a:latin typeface="+mn-ea"/>
              </a:rPr>
              <a:t>8</a:t>
            </a:r>
            <a:r>
              <a:rPr lang="zh-CN" altLang="en-US" sz="1000" dirty="0">
                <a:solidFill>
                  <a:srgbClr val="1A1A1A"/>
                </a:solidFill>
                <a:latin typeface="+mn-ea"/>
              </a:rPr>
              <a:t>月开始在北美销售紧凑型电动卡车，并计划于</a:t>
            </a:r>
            <a:r>
              <a:rPr lang="en-US" altLang="zh-CN" sz="1000" dirty="0">
                <a:solidFill>
                  <a:srgbClr val="1A1A1A"/>
                </a:solidFill>
                <a:latin typeface="+mn-ea"/>
              </a:rPr>
              <a:t>2026</a:t>
            </a:r>
            <a:r>
              <a:rPr lang="zh-CN" altLang="en-US" sz="1000" dirty="0">
                <a:solidFill>
                  <a:srgbClr val="1A1A1A"/>
                </a:solidFill>
                <a:latin typeface="+mn-ea"/>
              </a:rPr>
              <a:t>年推出中型电动卡车。为了方便在北美当地组装，五十铃汽车将从日本向其北美合作伙伴出口零部件。这款紧凑型电动卡车的续航里程为</a:t>
            </a:r>
            <a:r>
              <a:rPr lang="en-US" altLang="zh-CN" sz="1000" dirty="0">
                <a:solidFill>
                  <a:srgbClr val="1A1A1A"/>
                </a:solidFill>
                <a:latin typeface="+mn-ea"/>
              </a:rPr>
              <a:t>68</a:t>
            </a:r>
            <a:r>
              <a:rPr lang="zh-CN" altLang="en-US" sz="1000" dirty="0">
                <a:solidFill>
                  <a:srgbClr val="1A1A1A"/>
                </a:solidFill>
                <a:latin typeface="+mn-ea"/>
              </a:rPr>
              <a:t>英里至</a:t>
            </a:r>
            <a:r>
              <a:rPr lang="en-US" altLang="zh-CN" sz="1000" dirty="0">
                <a:solidFill>
                  <a:srgbClr val="1A1A1A"/>
                </a:solidFill>
                <a:latin typeface="+mn-ea"/>
              </a:rPr>
              <a:t>130</a:t>
            </a:r>
            <a:r>
              <a:rPr lang="zh-CN" altLang="en-US" sz="1000" dirty="0">
                <a:solidFill>
                  <a:srgbClr val="1A1A1A"/>
                </a:solidFill>
                <a:latin typeface="+mn-ea"/>
              </a:rPr>
              <a:t>英里，并将主要租赁给物流公司，以简化其推出流程。此外，中型电动卡车的规格待定。</a:t>
            </a:r>
          </a:p>
        </p:txBody>
      </p:sp>
      <p:pic>
        <p:nvPicPr>
          <p:cNvPr id="3" name="图片 2">
            <a:extLst>
              <a:ext uri="{FF2B5EF4-FFF2-40B4-BE49-F238E27FC236}">
                <a16:creationId xmlns:a16="http://schemas.microsoft.com/office/drawing/2014/main" id="{152C93AA-D83D-F0B0-590C-0FAFF984B67B}"/>
              </a:ext>
            </a:extLst>
          </p:cNvPr>
          <p:cNvPicPr>
            <a:picLocks noChangeAspect="1"/>
          </p:cNvPicPr>
          <p:nvPr/>
        </p:nvPicPr>
        <p:blipFill>
          <a:blip r:embed="rId3"/>
          <a:stretch>
            <a:fillRect/>
          </a:stretch>
        </p:blipFill>
        <p:spPr>
          <a:xfrm>
            <a:off x="1668216" y="1566798"/>
            <a:ext cx="753132" cy="564849"/>
          </a:xfrm>
          <a:prstGeom prst="rect">
            <a:avLst/>
          </a:prstGeom>
        </p:spPr>
      </p:pic>
      <p:sp>
        <p:nvSpPr>
          <p:cNvPr id="21" name="文本框 20">
            <a:extLst>
              <a:ext uri="{FF2B5EF4-FFF2-40B4-BE49-F238E27FC236}">
                <a16:creationId xmlns:a16="http://schemas.microsoft.com/office/drawing/2014/main" id="{ADC9E259-2BE1-F00E-3241-2A13C87619C0}"/>
              </a:ext>
            </a:extLst>
          </p:cNvPr>
          <p:cNvSpPr txBox="1"/>
          <p:nvPr/>
        </p:nvSpPr>
        <p:spPr>
          <a:xfrm>
            <a:off x="4029685" y="1280275"/>
            <a:ext cx="1332192" cy="369332"/>
          </a:xfrm>
          <a:prstGeom prst="rect">
            <a:avLst/>
          </a:prstGeom>
          <a:noFill/>
        </p:spPr>
        <p:txBody>
          <a:bodyPr wrap="square" rtlCol="0">
            <a:spAutoFit/>
          </a:bodyPr>
          <a:lstStyle/>
          <a:p>
            <a:pPr algn="ctr" defTabSz="316520">
              <a:defRPr/>
            </a:pPr>
            <a:r>
              <a:rPr lang="zh-CN" altLang="en-US" b="1" dirty="0">
                <a:solidFill>
                  <a:srgbClr val="000000"/>
                </a:solidFill>
                <a:latin typeface="微软雅黑" panose="020B0503020204020204" pitchFamily="34" charset="-122"/>
                <a:ea typeface="微软雅黑" panose="020B0503020204020204" pitchFamily="34" charset="-122"/>
              </a:rPr>
              <a:t>骐蔚汽车</a:t>
            </a:r>
          </a:p>
        </p:txBody>
      </p:sp>
      <p:pic>
        <p:nvPicPr>
          <p:cNvPr id="19" name="图片 18">
            <a:extLst>
              <a:ext uri="{FF2B5EF4-FFF2-40B4-BE49-F238E27FC236}">
                <a16:creationId xmlns:a16="http://schemas.microsoft.com/office/drawing/2014/main" id="{CBD7C3D9-28EB-9FD6-F052-87AB32BB1A4A}"/>
              </a:ext>
            </a:extLst>
          </p:cNvPr>
          <p:cNvPicPr>
            <a:picLocks noChangeAspect="1"/>
          </p:cNvPicPr>
          <p:nvPr/>
        </p:nvPicPr>
        <p:blipFill>
          <a:blip r:embed="rId4"/>
          <a:stretch>
            <a:fillRect/>
          </a:stretch>
        </p:blipFill>
        <p:spPr>
          <a:xfrm>
            <a:off x="9667024" y="1757905"/>
            <a:ext cx="946479" cy="219570"/>
          </a:xfrm>
          <a:prstGeom prst="rect">
            <a:avLst/>
          </a:prstGeom>
        </p:spPr>
      </p:pic>
      <p:pic>
        <p:nvPicPr>
          <p:cNvPr id="26" name="图片 25">
            <a:extLst>
              <a:ext uri="{FF2B5EF4-FFF2-40B4-BE49-F238E27FC236}">
                <a16:creationId xmlns:a16="http://schemas.microsoft.com/office/drawing/2014/main" id="{A67185FF-5965-C104-35B8-9447649BDE45}"/>
              </a:ext>
            </a:extLst>
          </p:cNvPr>
          <p:cNvPicPr>
            <a:picLocks noChangeAspect="1"/>
          </p:cNvPicPr>
          <p:nvPr/>
        </p:nvPicPr>
        <p:blipFill>
          <a:blip r:embed="rId5"/>
          <a:stretch>
            <a:fillRect/>
          </a:stretch>
        </p:blipFill>
        <p:spPr>
          <a:xfrm>
            <a:off x="7062806" y="1669108"/>
            <a:ext cx="848723" cy="378485"/>
          </a:xfrm>
          <a:prstGeom prst="rect">
            <a:avLst/>
          </a:prstGeom>
        </p:spPr>
      </p:pic>
      <p:pic>
        <p:nvPicPr>
          <p:cNvPr id="36" name="图片 35">
            <a:extLst>
              <a:ext uri="{FF2B5EF4-FFF2-40B4-BE49-F238E27FC236}">
                <a16:creationId xmlns:a16="http://schemas.microsoft.com/office/drawing/2014/main" id="{F132582D-5BD9-6B54-4024-02EBEB33E42A}"/>
              </a:ext>
            </a:extLst>
          </p:cNvPr>
          <p:cNvPicPr>
            <a:picLocks noChangeAspect="1"/>
          </p:cNvPicPr>
          <p:nvPr/>
        </p:nvPicPr>
        <p:blipFill>
          <a:blip r:embed="rId6"/>
          <a:stretch>
            <a:fillRect/>
          </a:stretch>
        </p:blipFill>
        <p:spPr>
          <a:xfrm>
            <a:off x="4140394" y="1820296"/>
            <a:ext cx="1057177" cy="181934"/>
          </a:xfrm>
          <a:prstGeom prst="rect">
            <a:avLst/>
          </a:prstGeom>
        </p:spPr>
      </p:pic>
    </p:spTree>
    <p:extLst>
      <p:ext uri="{BB962C8B-B14F-4D97-AF65-F5344CB8AC3E}">
        <p14:creationId xmlns:p14="http://schemas.microsoft.com/office/powerpoint/2010/main" val="30965948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箭头: 五边形 127">
            <a:extLst>
              <a:ext uri="{FF2B5EF4-FFF2-40B4-BE49-F238E27FC236}">
                <a16:creationId xmlns:a16="http://schemas.microsoft.com/office/drawing/2014/main" id="{A8030862-BD62-1C53-F5DA-BE3C07E60C01}"/>
              </a:ext>
            </a:extLst>
          </p:cNvPr>
          <p:cNvSpPr/>
          <p:nvPr/>
        </p:nvSpPr>
        <p:spPr>
          <a:xfrm>
            <a:off x="2124075" y="-1"/>
            <a:ext cx="2126356" cy="433417"/>
          </a:xfrm>
          <a:prstGeom prst="homePlat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chemeClr val="accent3">
                    <a:lumMod val="75000"/>
                  </a:schemeClr>
                </a:solidFill>
              </a:rPr>
              <a:t>新能源卡车</a:t>
            </a:r>
            <a:endParaRPr lang="zh-CN" altLang="en-US" sz="1600" b="1" dirty="0">
              <a:solidFill>
                <a:schemeClr val="accent3">
                  <a:lumMod val="75000"/>
                </a:schemeClr>
              </a:solidFill>
            </a:endParaRPr>
          </a:p>
        </p:txBody>
      </p:sp>
      <p:sp>
        <p:nvSpPr>
          <p:cNvPr id="81" name="圆角矩形 80"/>
          <p:cNvSpPr/>
          <p:nvPr/>
        </p:nvSpPr>
        <p:spPr>
          <a:xfrm>
            <a:off x="10419373" y="6064562"/>
            <a:ext cx="1767601"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海外战略</a:t>
            </a:r>
          </a:p>
        </p:txBody>
      </p:sp>
      <p:sp>
        <p:nvSpPr>
          <p:cNvPr id="82" name="圆角矩形 81"/>
          <p:cNvSpPr/>
          <p:nvPr/>
        </p:nvSpPr>
        <p:spPr>
          <a:xfrm>
            <a:off x="1765941" y="6064564"/>
            <a:ext cx="1734283" cy="286615"/>
          </a:xfrm>
          <a:prstGeom prst="roundRect">
            <a:avLst/>
          </a:prstGeom>
          <a:solidFill>
            <a:srgbClr val="DADADA"/>
          </a:solidFill>
          <a:ln>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出口</a:t>
            </a:r>
          </a:p>
        </p:txBody>
      </p:sp>
      <p:sp>
        <p:nvSpPr>
          <p:cNvPr id="84" name="圆角矩形 83"/>
          <p:cNvSpPr/>
          <p:nvPr/>
        </p:nvSpPr>
        <p:spPr>
          <a:xfrm>
            <a:off x="3500224" y="6064564"/>
            <a:ext cx="1734283"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产品规划</a:t>
            </a:r>
          </a:p>
        </p:txBody>
      </p:sp>
      <p:sp>
        <p:nvSpPr>
          <p:cNvPr id="88" name="圆角矩形 87"/>
          <p:cNvSpPr/>
          <p:nvPr/>
        </p:nvSpPr>
        <p:spPr>
          <a:xfrm>
            <a:off x="5232663" y="6064564"/>
            <a:ext cx="1734283" cy="286615"/>
          </a:xfrm>
          <a:prstGeom prst="roundRect">
            <a:avLst/>
          </a:prstGeom>
          <a:solidFill>
            <a:srgbClr val="4A9B82"/>
          </a:solidFill>
          <a:ln>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经营动态</a:t>
            </a:r>
          </a:p>
        </p:txBody>
      </p:sp>
      <p:sp>
        <p:nvSpPr>
          <p:cNvPr id="89" name="圆角矩形 88"/>
          <p:cNvSpPr/>
          <p:nvPr/>
        </p:nvSpPr>
        <p:spPr>
          <a:xfrm>
            <a:off x="6965102" y="6064564"/>
            <a:ext cx="1734283" cy="286615"/>
          </a:xfrm>
          <a:prstGeom prst="roundRect">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新品上市</a:t>
            </a:r>
          </a:p>
        </p:txBody>
      </p:sp>
      <p:sp>
        <p:nvSpPr>
          <p:cNvPr id="90" name="圆角矩形 89"/>
          <p:cNvSpPr/>
          <p:nvPr/>
        </p:nvSpPr>
        <p:spPr>
          <a:xfrm>
            <a:off x="8697541" y="6064564"/>
            <a:ext cx="1734283" cy="286615"/>
          </a:xfrm>
          <a:prstGeom prst="roundRect">
            <a:avLst/>
          </a:prstGeom>
          <a:solidFill>
            <a:srgbClr val="DADADA"/>
          </a:solidFill>
          <a:ln>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推广活动</a:t>
            </a:r>
          </a:p>
        </p:txBody>
      </p:sp>
      <p:sp>
        <p:nvSpPr>
          <p:cNvPr id="91" name="圆角矩形 90"/>
          <p:cNvSpPr/>
          <p:nvPr/>
        </p:nvSpPr>
        <p:spPr>
          <a:xfrm>
            <a:off x="5026" y="6064563"/>
            <a:ext cx="1763681" cy="286615"/>
          </a:xfrm>
          <a:prstGeom prst="roundRect">
            <a:avLst/>
          </a:prstGeom>
          <a:solidFill>
            <a:srgbClr val="4A9B82"/>
          </a:solidFill>
          <a:ln>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采购大单</a:t>
            </a:r>
          </a:p>
        </p:txBody>
      </p:sp>
      <p:sp>
        <p:nvSpPr>
          <p:cNvPr id="63" name="文本框 62"/>
          <p:cNvSpPr txBox="1"/>
          <p:nvPr/>
        </p:nvSpPr>
        <p:spPr>
          <a:xfrm>
            <a:off x="217205" y="6363962"/>
            <a:ext cx="3339698" cy="391197"/>
          </a:xfrm>
          <a:prstGeom prst="rect">
            <a:avLst/>
          </a:prstGeom>
          <a:noFill/>
        </p:spPr>
        <p:txBody>
          <a:bodyPr wrap="square" rtlCol="0">
            <a:spAutoFit/>
          </a:bodyPr>
          <a:lstStyle/>
          <a:p>
            <a:pPr defTabSz="316520">
              <a:lnSpc>
                <a:spcPts val="2769"/>
              </a:lnSpc>
              <a:defRPr/>
            </a:pPr>
            <a:r>
              <a:rPr lang="zh-CN" altLang="en-US" sz="969" dirty="0">
                <a:solidFill>
                  <a:srgbClr val="000000"/>
                </a:solidFill>
                <a:latin typeface="微软雅黑" panose="020B0503020204020204" pitchFamily="34" charset="-122"/>
                <a:ea typeface="微软雅黑" panose="020B0503020204020204" pitchFamily="34" charset="-122"/>
              </a:rPr>
              <a:t>汽车全产业链信息服务平台 </a:t>
            </a:r>
            <a:r>
              <a:rPr lang="en-US" altLang="zh-CN" sz="969" dirty="0">
                <a:solidFill>
                  <a:srgbClr val="000000"/>
                </a:solidFill>
                <a:latin typeface="微软雅黑" panose="020B0503020204020204" pitchFamily="34" charset="-122"/>
                <a:ea typeface="微软雅黑" panose="020B0503020204020204" pitchFamily="34" charset="-122"/>
              </a:rPr>
              <a:t>www.autothinker.net</a:t>
            </a:r>
            <a:endParaRPr lang="zh-CN" altLang="en-US" sz="969" dirty="0">
              <a:solidFill>
                <a:srgbClr val="000000"/>
              </a:solidFill>
              <a:latin typeface="微软雅黑" panose="020B0503020204020204" pitchFamily="34" charset="-122"/>
              <a:ea typeface="微软雅黑" panose="020B0503020204020204" pitchFamily="34" charset="-122"/>
            </a:endParaRPr>
          </a:p>
        </p:txBody>
      </p:sp>
      <p:sp>
        <p:nvSpPr>
          <p:cNvPr id="71" name="灯片编号占位符 1"/>
          <p:cNvSpPr>
            <a:spLocks noGrp="1"/>
          </p:cNvSpPr>
          <p:nvPr>
            <p:ph type="sldNum" sz="quarter" idx="12"/>
          </p:nvPr>
        </p:nvSpPr>
        <p:spPr/>
        <p:txBody>
          <a:bodyPr/>
          <a:lstStyle/>
          <a:p>
            <a:pPr defTabSz="316520">
              <a:defRPr/>
            </a:pPr>
            <a:fld id="{40284554-1241-4B6F-BC9D-CFFA407BDD87}" type="slidenum">
              <a:rPr lang="zh-CN" altLang="en-US" sz="1201">
                <a:solidFill>
                  <a:srgbClr val="000000">
                    <a:tint val="75000"/>
                  </a:srgbClr>
                </a:solidFill>
                <a:latin typeface="Calibri" panose="020F0502020204030204"/>
                <a:ea typeface="微软雅黑" panose="020B0503020204020204" pitchFamily="34" charset="-122"/>
              </a:rPr>
              <a:pPr defTabSz="316520">
                <a:defRPr/>
              </a:pPr>
              <a:t>9</a:t>
            </a:fld>
            <a:endParaRPr lang="zh-CN" altLang="en-US" sz="1201" dirty="0">
              <a:solidFill>
                <a:srgbClr val="000000">
                  <a:tint val="75000"/>
                </a:srgbClr>
              </a:solidFill>
              <a:latin typeface="Calibri" panose="020F0502020204030204"/>
              <a:ea typeface="微软雅黑" panose="020B0503020204020204" pitchFamily="34" charset="-122"/>
            </a:endParaRPr>
          </a:p>
        </p:txBody>
      </p:sp>
      <p:sp>
        <p:nvSpPr>
          <p:cNvPr id="43" name="箭头: 五边形 42">
            <a:extLst>
              <a:ext uri="{FF2B5EF4-FFF2-40B4-BE49-F238E27FC236}">
                <a16:creationId xmlns:a16="http://schemas.microsoft.com/office/drawing/2014/main" id="{62CB50DA-1E45-5F17-0A04-F4EAD5AAC554}"/>
              </a:ext>
            </a:extLst>
          </p:cNvPr>
          <p:cNvSpPr/>
          <p:nvPr/>
        </p:nvSpPr>
        <p:spPr>
          <a:xfrm>
            <a:off x="0" y="0"/>
            <a:ext cx="2366996" cy="433417"/>
          </a:xfrm>
          <a:prstGeom prst="homePlate">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企业动态</a:t>
            </a:r>
          </a:p>
        </p:txBody>
      </p:sp>
      <p:grpSp>
        <p:nvGrpSpPr>
          <p:cNvPr id="129" name="组合 128">
            <a:extLst>
              <a:ext uri="{FF2B5EF4-FFF2-40B4-BE49-F238E27FC236}">
                <a16:creationId xmlns:a16="http://schemas.microsoft.com/office/drawing/2014/main" id="{D262C3DF-BC20-1E46-F2E6-77843716A6B3}"/>
              </a:ext>
            </a:extLst>
          </p:cNvPr>
          <p:cNvGrpSpPr/>
          <p:nvPr/>
        </p:nvGrpSpPr>
        <p:grpSpPr>
          <a:xfrm>
            <a:off x="9075470" y="1115144"/>
            <a:ext cx="2146561" cy="4788505"/>
            <a:chOff x="2898520" y="1124442"/>
            <a:chExt cx="2146561" cy="4427924"/>
          </a:xfrm>
        </p:grpSpPr>
        <p:sp>
          <p:nvSpPr>
            <p:cNvPr id="130" name="ïṡ1iḋê">
              <a:extLst>
                <a:ext uri="{FF2B5EF4-FFF2-40B4-BE49-F238E27FC236}">
                  <a16:creationId xmlns:a16="http://schemas.microsoft.com/office/drawing/2014/main" id="{A35DC346-AE83-CE43-8ECD-1BE6AA54C35B}"/>
                </a:ext>
              </a:extLst>
            </p:cNvPr>
            <p:cNvSpPr/>
            <p:nvPr/>
          </p:nvSpPr>
          <p:spPr>
            <a:xfrm>
              <a:off x="2898520" y="2019223"/>
              <a:ext cx="2131252" cy="3533143"/>
            </a:xfrm>
            <a:prstGeom prst="rect">
              <a:avLst/>
            </a:prstGeom>
            <a:solidFill>
              <a:srgbClr val="D9D9D9"/>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1385" b="1" i="1" dirty="0">
                <a:solidFill>
                  <a:srgbClr val="000000"/>
                </a:solidFill>
                <a:latin typeface="Calibri" panose="020F0502020204030204"/>
                <a:ea typeface="微软雅黑" panose="020B0503020204020204" pitchFamily="34" charset="-122"/>
              </a:endParaRPr>
            </a:p>
          </p:txBody>
        </p:sp>
        <p:sp>
          <p:nvSpPr>
            <p:cNvPr id="131" name="íṡ1ïḍe">
              <a:extLst>
                <a:ext uri="{FF2B5EF4-FFF2-40B4-BE49-F238E27FC236}">
                  <a16:creationId xmlns:a16="http://schemas.microsoft.com/office/drawing/2014/main" id="{D5B8FAF3-F41E-745A-BFE9-985C0EDF308D}"/>
                </a:ext>
              </a:extLst>
            </p:cNvPr>
            <p:cNvSpPr/>
            <p:nvPr/>
          </p:nvSpPr>
          <p:spPr bwMode="auto">
            <a:xfrm>
              <a:off x="2973244" y="2894241"/>
              <a:ext cx="1986224" cy="2568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just" defTabSz="632600">
                <a:lnSpc>
                  <a:spcPct val="150000"/>
                </a:lnSpc>
                <a:spcBef>
                  <a:spcPct val="0"/>
                </a:spcBef>
                <a:defRPr/>
              </a:pPr>
              <a:endParaRPr lang="zh-CN" altLang="en-US" sz="900" dirty="0">
                <a:latin typeface="微软雅黑" panose="020B0503020204020204" pitchFamily="34" charset="-122"/>
                <a:ea typeface="微软雅黑" panose="020B0503020204020204" pitchFamily="34" charset="-122"/>
              </a:endParaRPr>
            </a:p>
          </p:txBody>
        </p:sp>
        <p:sp>
          <p:nvSpPr>
            <p:cNvPr id="132" name="ïŝlïḑê">
              <a:extLst>
                <a:ext uri="{FF2B5EF4-FFF2-40B4-BE49-F238E27FC236}">
                  <a16:creationId xmlns:a16="http://schemas.microsoft.com/office/drawing/2014/main" id="{8EE32835-2AC3-CA15-FE97-1E10C84A9130}"/>
                </a:ext>
              </a:extLst>
            </p:cNvPr>
            <p:cNvSpPr txBox="1"/>
            <p:nvPr/>
          </p:nvSpPr>
          <p:spPr bwMode="auto">
            <a:xfrm>
              <a:off x="2898520" y="2379276"/>
              <a:ext cx="2146561" cy="37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algn="ctr" defTabSz="632600">
                <a:lnSpc>
                  <a:spcPts val="1315"/>
                </a:lnSpc>
                <a:spcBef>
                  <a:spcPct val="0"/>
                </a:spcBef>
                <a:defRPr sz="1108" b="1">
                  <a:solidFill>
                    <a:srgbClr val="000000"/>
                  </a:solidFill>
                  <a:latin typeface="微软雅黑" panose="020B0503020204020204" pitchFamily="34" charset="-122"/>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zh-CN" altLang="en-US" sz="1200" dirty="0"/>
                <a:t>福田雷萨小方量搅拌车山东区域正式上市</a:t>
              </a:r>
            </a:p>
          </p:txBody>
        </p:sp>
        <p:grpSp>
          <p:nvGrpSpPr>
            <p:cNvPr id="133" name="组合 132">
              <a:extLst>
                <a:ext uri="{FF2B5EF4-FFF2-40B4-BE49-F238E27FC236}">
                  <a16:creationId xmlns:a16="http://schemas.microsoft.com/office/drawing/2014/main" id="{2092540F-ACA7-87AC-CE82-9978ED6C6818}"/>
                </a:ext>
              </a:extLst>
            </p:cNvPr>
            <p:cNvGrpSpPr/>
            <p:nvPr/>
          </p:nvGrpSpPr>
          <p:grpSpPr>
            <a:xfrm>
              <a:off x="3293285" y="1124442"/>
              <a:ext cx="1297258" cy="1171320"/>
              <a:chOff x="3159935" y="1124442"/>
              <a:chExt cx="1297258" cy="1171320"/>
            </a:xfrm>
          </p:grpSpPr>
          <p:grpSp>
            <p:nvGrpSpPr>
              <p:cNvPr id="134" name="ïṥlidê">
                <a:extLst>
                  <a:ext uri="{FF2B5EF4-FFF2-40B4-BE49-F238E27FC236}">
                    <a16:creationId xmlns:a16="http://schemas.microsoft.com/office/drawing/2014/main" id="{D1294AA0-EA84-4345-B1C0-64FFA977FD51}"/>
                  </a:ext>
                </a:extLst>
              </p:cNvPr>
              <p:cNvGrpSpPr/>
              <p:nvPr/>
            </p:nvGrpSpPr>
            <p:grpSpPr>
              <a:xfrm>
                <a:off x="3222904" y="1124442"/>
                <a:ext cx="1171320" cy="1171320"/>
                <a:chOff x="824765" y="2312221"/>
                <a:chExt cx="1461920" cy="1461920"/>
              </a:xfrm>
            </p:grpSpPr>
            <p:sp>
              <p:nvSpPr>
                <p:cNvPr id="136" name="ïšḷiḓé">
                  <a:extLst>
                    <a:ext uri="{FF2B5EF4-FFF2-40B4-BE49-F238E27FC236}">
                      <a16:creationId xmlns:a16="http://schemas.microsoft.com/office/drawing/2014/main" id="{E0019E69-5171-56FB-5A48-1EE9A598FCE5}"/>
                    </a:ext>
                  </a:extLst>
                </p:cNvPr>
                <p:cNvSpPr/>
                <p:nvPr/>
              </p:nvSpPr>
              <p:spPr>
                <a:xfrm>
                  <a:off x="824765" y="2312221"/>
                  <a:ext cx="1461920" cy="1461920"/>
                </a:xfrm>
                <a:prstGeom prst="roundRect">
                  <a:avLst/>
                </a:prstGeom>
                <a:solidFill>
                  <a:srgbClr val="4A9B82"/>
                </a:solidFill>
                <a:ln w="19050" cmpd="thickThin">
                  <a:solidFill>
                    <a:srgbClr val="2575A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sp>
              <p:nvSpPr>
                <p:cNvPr id="137" name="ïŝľiḍè">
                  <a:extLst>
                    <a:ext uri="{FF2B5EF4-FFF2-40B4-BE49-F238E27FC236}">
                      <a16:creationId xmlns:a16="http://schemas.microsoft.com/office/drawing/2014/main" id="{967117FB-67E2-A360-424F-A3B1E5789137}"/>
                    </a:ext>
                  </a:extLst>
                </p:cNvPr>
                <p:cNvSpPr/>
                <p:nvPr/>
              </p:nvSpPr>
              <p:spPr>
                <a:xfrm>
                  <a:off x="914684" y="2390549"/>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grpSp>
          <p:sp>
            <p:nvSpPr>
              <p:cNvPr id="135" name="文本框 134">
                <a:extLst>
                  <a:ext uri="{FF2B5EF4-FFF2-40B4-BE49-F238E27FC236}">
                    <a16:creationId xmlns:a16="http://schemas.microsoft.com/office/drawing/2014/main" id="{3D9942B8-5F6C-E825-864B-A4086ADE7938}"/>
                  </a:ext>
                </a:extLst>
              </p:cNvPr>
              <p:cNvSpPr txBox="1"/>
              <p:nvPr/>
            </p:nvSpPr>
            <p:spPr>
              <a:xfrm>
                <a:off x="3159935" y="1254999"/>
                <a:ext cx="1297258" cy="341521"/>
              </a:xfrm>
              <a:prstGeom prst="rect">
                <a:avLst/>
              </a:prstGeom>
              <a:noFill/>
            </p:spPr>
            <p:txBody>
              <a:bodyPr wrap="square" rtlCol="0">
                <a:spAutoFit/>
              </a:bodyPr>
              <a:lstStyle/>
              <a:p>
                <a:pPr algn="ctr" defTabSz="316520">
                  <a:defRPr/>
                </a:pPr>
                <a:r>
                  <a:rPr lang="zh-CN" altLang="en-US" b="1" dirty="0">
                    <a:solidFill>
                      <a:srgbClr val="000000"/>
                    </a:solidFill>
                    <a:latin typeface="微软雅黑" panose="020B0503020204020204" pitchFamily="34" charset="-122"/>
                    <a:ea typeface="微软雅黑" panose="020B0503020204020204" pitchFamily="34" charset="-122"/>
                  </a:rPr>
                  <a:t>福田汽车</a:t>
                </a:r>
              </a:p>
            </p:txBody>
          </p:sp>
        </p:grpSp>
      </p:grpSp>
      <p:grpSp>
        <p:nvGrpSpPr>
          <p:cNvPr id="2" name="组合 1">
            <a:extLst>
              <a:ext uri="{FF2B5EF4-FFF2-40B4-BE49-F238E27FC236}">
                <a16:creationId xmlns:a16="http://schemas.microsoft.com/office/drawing/2014/main" id="{DE9BFB5C-AFF1-7701-9FB1-D6C084471070}"/>
              </a:ext>
            </a:extLst>
          </p:cNvPr>
          <p:cNvGrpSpPr/>
          <p:nvPr/>
        </p:nvGrpSpPr>
        <p:grpSpPr>
          <a:xfrm>
            <a:off x="3625589" y="1124441"/>
            <a:ext cx="2131252" cy="4779207"/>
            <a:chOff x="2898520" y="1124442"/>
            <a:chExt cx="2131252" cy="4427924"/>
          </a:xfrm>
        </p:grpSpPr>
        <p:sp>
          <p:nvSpPr>
            <p:cNvPr id="4" name="ïṡ1iḋê">
              <a:extLst>
                <a:ext uri="{FF2B5EF4-FFF2-40B4-BE49-F238E27FC236}">
                  <a16:creationId xmlns:a16="http://schemas.microsoft.com/office/drawing/2014/main" id="{2F1C4303-7FE1-A9CF-5691-643B98E1DBCD}"/>
                </a:ext>
              </a:extLst>
            </p:cNvPr>
            <p:cNvSpPr/>
            <p:nvPr/>
          </p:nvSpPr>
          <p:spPr>
            <a:xfrm>
              <a:off x="2898520" y="2019223"/>
              <a:ext cx="2131252" cy="3533143"/>
            </a:xfrm>
            <a:prstGeom prst="rect">
              <a:avLst/>
            </a:prstGeom>
            <a:solidFill>
              <a:srgbClr val="D9D9D9"/>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1385" b="1" i="1">
                <a:solidFill>
                  <a:srgbClr val="000000"/>
                </a:solidFill>
                <a:latin typeface="Calibri" panose="020F0502020204030204"/>
                <a:ea typeface="微软雅黑" panose="020B0503020204020204" pitchFamily="34" charset="-122"/>
              </a:endParaRPr>
            </a:p>
          </p:txBody>
        </p:sp>
        <p:sp>
          <p:nvSpPr>
            <p:cNvPr id="6" name="íṡ1ïḍe">
              <a:extLst>
                <a:ext uri="{FF2B5EF4-FFF2-40B4-BE49-F238E27FC236}">
                  <a16:creationId xmlns:a16="http://schemas.microsoft.com/office/drawing/2014/main" id="{927951B2-FA8A-F9B1-65F8-00AC6B550574}"/>
                </a:ext>
              </a:extLst>
            </p:cNvPr>
            <p:cNvSpPr/>
            <p:nvPr/>
          </p:nvSpPr>
          <p:spPr bwMode="auto">
            <a:xfrm>
              <a:off x="2965372" y="2776069"/>
              <a:ext cx="2000873" cy="2587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defTabSz="632600">
                <a:lnSpc>
                  <a:spcPct val="150000"/>
                </a:lnSpc>
                <a:spcBef>
                  <a:spcPct val="0"/>
                </a:spcBef>
                <a:defRPr/>
              </a:pPr>
              <a:r>
                <a:rPr lang="zh-CN" altLang="en-US" sz="1000" dirty="0">
                  <a:solidFill>
                    <a:srgbClr val="1A1A1A"/>
                  </a:solidFill>
                  <a:latin typeface="+mn-ea"/>
                </a:rPr>
                <a:t>远程新能源商用车集团成立十周年之际，远程星瀚</a:t>
              </a:r>
              <a:r>
                <a:rPr lang="en-US" altLang="zh-CN" sz="1000" dirty="0">
                  <a:solidFill>
                    <a:srgbClr val="1A1A1A"/>
                  </a:solidFill>
                  <a:latin typeface="+mn-ea"/>
                </a:rPr>
                <a:t>H</a:t>
              </a:r>
              <a:r>
                <a:rPr lang="zh-CN" altLang="en-US" sz="1000" dirty="0">
                  <a:solidFill>
                    <a:srgbClr val="1A1A1A"/>
                  </a:solidFill>
                  <a:latin typeface="+mn-ea"/>
                </a:rPr>
                <a:t>醇氢电动</a:t>
              </a:r>
              <a:r>
                <a:rPr lang="en-US" altLang="zh-CN" sz="1000" dirty="0">
                  <a:solidFill>
                    <a:srgbClr val="1A1A1A"/>
                  </a:solidFill>
                  <a:latin typeface="+mn-ea"/>
                </a:rPr>
                <a:t>2</a:t>
              </a:r>
              <a:r>
                <a:rPr lang="zh-CN" altLang="en-US" sz="1000" dirty="0">
                  <a:solidFill>
                    <a:srgbClr val="1A1A1A"/>
                  </a:solidFill>
                  <a:latin typeface="+mn-ea"/>
                </a:rPr>
                <a:t>款牵引车产品正式上市远程星瀚</a:t>
              </a:r>
              <a:r>
                <a:rPr lang="en-US" altLang="zh-CN" sz="1000" dirty="0">
                  <a:solidFill>
                    <a:srgbClr val="1A1A1A"/>
                  </a:solidFill>
                  <a:latin typeface="+mn-ea"/>
                </a:rPr>
                <a:t>H 4×2</a:t>
              </a:r>
              <a:r>
                <a:rPr lang="zh-CN" altLang="en-US" sz="1000" dirty="0">
                  <a:solidFill>
                    <a:srgbClr val="1A1A1A"/>
                  </a:solidFill>
                  <a:latin typeface="+mn-ea"/>
                </a:rPr>
                <a:t>醇氢电动牵引车采用</a:t>
              </a:r>
              <a:r>
                <a:rPr lang="en-US" altLang="zh-CN" sz="1000" dirty="0">
                  <a:solidFill>
                    <a:srgbClr val="1A1A1A"/>
                  </a:solidFill>
                  <a:latin typeface="+mn-ea"/>
                </a:rPr>
                <a:t>L</a:t>
              </a:r>
              <a:r>
                <a:rPr lang="zh-CN" altLang="en-US" sz="1000" dirty="0">
                  <a:solidFill>
                    <a:srgbClr val="1A1A1A"/>
                  </a:solidFill>
                  <a:latin typeface="+mn-ea"/>
                </a:rPr>
                <a:t>豪华头等舱，搭载醇氢电动、玄武动力电池，为快递快运场景打造。远程星瀚</a:t>
              </a:r>
              <a:r>
                <a:rPr lang="en-US" altLang="zh-CN" sz="1000" dirty="0">
                  <a:solidFill>
                    <a:srgbClr val="1A1A1A"/>
                  </a:solidFill>
                  <a:latin typeface="+mn-ea"/>
                </a:rPr>
                <a:t>H 6×4</a:t>
              </a:r>
              <a:r>
                <a:rPr lang="zh-CN" altLang="en-US" sz="1000" dirty="0">
                  <a:solidFill>
                    <a:srgbClr val="1A1A1A"/>
                  </a:solidFill>
                  <a:latin typeface="+mn-ea"/>
                </a:rPr>
                <a:t>醇氢电动牵引车采用</a:t>
              </a:r>
              <a:r>
                <a:rPr lang="en-US" altLang="zh-CN" sz="1000" dirty="0">
                  <a:solidFill>
                    <a:srgbClr val="1A1A1A"/>
                  </a:solidFill>
                  <a:latin typeface="+mn-ea"/>
                </a:rPr>
                <a:t>XL</a:t>
              </a:r>
              <a:r>
                <a:rPr lang="zh-CN" altLang="en-US" sz="1000" dirty="0">
                  <a:solidFill>
                    <a:srgbClr val="1A1A1A"/>
                  </a:solidFill>
                  <a:latin typeface="+mn-ea"/>
                </a:rPr>
                <a:t>旗舰旅居仓，搭载醇氢电动、自研“朱雀”电驱桥及玄武动力电池，完美符合综合高效物流运输场景需求。同时远程推出行业首款新能源</a:t>
              </a:r>
              <a:r>
                <a:rPr lang="en-US" altLang="zh-CN" sz="1000" dirty="0">
                  <a:solidFill>
                    <a:srgbClr val="1A1A1A"/>
                  </a:solidFill>
                  <a:latin typeface="+mn-ea"/>
                </a:rPr>
                <a:t>TCO</a:t>
              </a:r>
              <a:r>
                <a:rPr lang="zh-CN" altLang="en-US" sz="1000" dirty="0">
                  <a:solidFill>
                    <a:srgbClr val="1A1A1A"/>
                  </a:solidFill>
                  <a:latin typeface="+mn-ea"/>
                </a:rPr>
                <a:t>托管服务</a:t>
              </a:r>
              <a:r>
                <a:rPr lang="en-US" altLang="zh-CN" sz="1000" dirty="0">
                  <a:solidFill>
                    <a:srgbClr val="1A1A1A"/>
                  </a:solidFill>
                  <a:latin typeface="+mn-ea"/>
                </a:rPr>
                <a:t>—— “</a:t>
              </a:r>
              <a:r>
                <a:rPr lang="zh-CN" altLang="en-US" sz="1000" dirty="0">
                  <a:solidFill>
                    <a:srgbClr val="1A1A1A"/>
                  </a:solidFill>
                  <a:latin typeface="+mn-ea"/>
                </a:rPr>
                <a:t>程心优</a:t>
              </a:r>
              <a:r>
                <a:rPr lang="en-US" altLang="zh-CN" sz="1000" dirty="0">
                  <a:solidFill>
                    <a:srgbClr val="1A1A1A"/>
                  </a:solidFill>
                  <a:latin typeface="+mn-ea"/>
                </a:rPr>
                <a:t>+”</a:t>
              </a:r>
              <a:r>
                <a:rPr lang="zh-CN" altLang="en-US" sz="1000" dirty="0">
                  <a:solidFill>
                    <a:srgbClr val="1A1A1A"/>
                  </a:solidFill>
                  <a:latin typeface="+mn-ea"/>
                </a:rPr>
                <a:t>无忧托管服务。</a:t>
              </a:r>
            </a:p>
          </p:txBody>
        </p:sp>
        <p:sp>
          <p:nvSpPr>
            <p:cNvPr id="7" name="ïŝlïḑê">
              <a:extLst>
                <a:ext uri="{FF2B5EF4-FFF2-40B4-BE49-F238E27FC236}">
                  <a16:creationId xmlns:a16="http://schemas.microsoft.com/office/drawing/2014/main" id="{D64FA2AE-4610-50D9-A5BE-F1CFF9F14DD8}"/>
                </a:ext>
              </a:extLst>
            </p:cNvPr>
            <p:cNvSpPr txBox="1"/>
            <p:nvPr/>
          </p:nvSpPr>
          <p:spPr bwMode="auto">
            <a:xfrm>
              <a:off x="2898520" y="2377038"/>
              <a:ext cx="2131252" cy="37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algn="ctr" defTabSz="632600">
                <a:lnSpc>
                  <a:spcPts val="1315"/>
                </a:lnSpc>
                <a:spcBef>
                  <a:spcPct val="0"/>
                </a:spcBef>
                <a:defRPr sz="1108" b="1">
                  <a:solidFill>
                    <a:srgbClr val="000000"/>
                  </a:solidFill>
                  <a:latin typeface="微软雅黑" panose="020B0503020204020204" pitchFamily="34" charset="-122"/>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zh-CN" altLang="en-US" sz="1200" dirty="0"/>
                <a:t>远程星瀚</a:t>
              </a:r>
              <a:r>
                <a:rPr lang="en-US" altLang="zh-CN" sz="1200" dirty="0"/>
                <a:t>H</a:t>
              </a:r>
              <a:r>
                <a:rPr lang="zh-CN" altLang="en-US" sz="1200" dirty="0"/>
                <a:t>醇氢电动牵引车正式上市</a:t>
              </a:r>
            </a:p>
          </p:txBody>
        </p:sp>
        <p:grpSp>
          <p:nvGrpSpPr>
            <p:cNvPr id="14" name="组合 13">
              <a:extLst>
                <a:ext uri="{FF2B5EF4-FFF2-40B4-BE49-F238E27FC236}">
                  <a16:creationId xmlns:a16="http://schemas.microsoft.com/office/drawing/2014/main" id="{42EE30A5-7DB7-B49C-6E4B-8D3062212800}"/>
                </a:ext>
              </a:extLst>
            </p:cNvPr>
            <p:cNvGrpSpPr/>
            <p:nvPr/>
          </p:nvGrpSpPr>
          <p:grpSpPr>
            <a:xfrm>
              <a:off x="3302616" y="1124442"/>
              <a:ext cx="1332192" cy="1171320"/>
              <a:chOff x="3169266" y="1124442"/>
              <a:chExt cx="1332192" cy="1171320"/>
            </a:xfrm>
          </p:grpSpPr>
          <p:grpSp>
            <p:nvGrpSpPr>
              <p:cNvPr id="15" name="ïṥlidê">
                <a:extLst>
                  <a:ext uri="{FF2B5EF4-FFF2-40B4-BE49-F238E27FC236}">
                    <a16:creationId xmlns:a16="http://schemas.microsoft.com/office/drawing/2014/main" id="{78BB8A4F-8FC5-7ABF-F5A0-5F33DCEE140C}"/>
                  </a:ext>
                </a:extLst>
              </p:cNvPr>
              <p:cNvGrpSpPr/>
              <p:nvPr/>
            </p:nvGrpSpPr>
            <p:grpSpPr>
              <a:xfrm>
                <a:off x="3222904" y="1124442"/>
                <a:ext cx="1171320" cy="1171320"/>
                <a:chOff x="824765" y="2312221"/>
                <a:chExt cx="1461920" cy="1461920"/>
              </a:xfrm>
            </p:grpSpPr>
            <p:sp>
              <p:nvSpPr>
                <p:cNvPr id="20" name="ïšḷiḓé">
                  <a:extLst>
                    <a:ext uri="{FF2B5EF4-FFF2-40B4-BE49-F238E27FC236}">
                      <a16:creationId xmlns:a16="http://schemas.microsoft.com/office/drawing/2014/main" id="{851D50BD-D4E0-D3E9-DF83-B02C5A6C2CE8}"/>
                    </a:ext>
                  </a:extLst>
                </p:cNvPr>
                <p:cNvSpPr/>
                <p:nvPr/>
              </p:nvSpPr>
              <p:spPr>
                <a:xfrm>
                  <a:off x="824765" y="2312221"/>
                  <a:ext cx="1461920" cy="1461920"/>
                </a:xfrm>
                <a:prstGeom prst="roundRect">
                  <a:avLst/>
                </a:prstGeom>
                <a:solidFill>
                  <a:srgbClr val="4A9B82"/>
                </a:solidFill>
                <a:ln w="19050" cmpd="thickThin">
                  <a:solidFill>
                    <a:srgbClr val="2575A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sp>
              <p:nvSpPr>
                <p:cNvPr id="27" name="ïŝľiḍè">
                  <a:extLst>
                    <a:ext uri="{FF2B5EF4-FFF2-40B4-BE49-F238E27FC236}">
                      <a16:creationId xmlns:a16="http://schemas.microsoft.com/office/drawing/2014/main" id="{2C993677-ACAD-CB0D-E091-5C45720FCF90}"/>
                    </a:ext>
                  </a:extLst>
                </p:cNvPr>
                <p:cNvSpPr/>
                <p:nvPr/>
              </p:nvSpPr>
              <p:spPr>
                <a:xfrm>
                  <a:off x="914684" y="2390549"/>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grpSp>
          <p:sp>
            <p:nvSpPr>
              <p:cNvPr id="18" name="文本框 17">
                <a:extLst>
                  <a:ext uri="{FF2B5EF4-FFF2-40B4-BE49-F238E27FC236}">
                    <a16:creationId xmlns:a16="http://schemas.microsoft.com/office/drawing/2014/main" id="{86F1D034-3024-165B-96B5-38A11E26B831}"/>
                  </a:ext>
                </a:extLst>
              </p:cNvPr>
              <p:cNvSpPr txBox="1"/>
              <p:nvPr/>
            </p:nvSpPr>
            <p:spPr>
              <a:xfrm>
                <a:off x="3169266" y="1268822"/>
                <a:ext cx="1332192" cy="619539"/>
              </a:xfrm>
              <a:prstGeom prst="rect">
                <a:avLst/>
              </a:prstGeom>
              <a:noFill/>
            </p:spPr>
            <p:txBody>
              <a:bodyPr wrap="square" rtlCol="0">
                <a:spAutoFit/>
              </a:bodyPr>
              <a:lstStyle/>
              <a:p>
                <a:pPr algn="ctr" defTabSz="316520">
                  <a:defRPr/>
                </a:pPr>
                <a:r>
                  <a:rPr lang="zh-CN" altLang="en-US" b="1" dirty="0">
                    <a:solidFill>
                      <a:srgbClr val="000000"/>
                    </a:solidFill>
                    <a:latin typeface="微软雅黑" panose="020B0503020204020204" pitchFamily="34" charset="-122"/>
                    <a:ea typeface="微软雅黑" panose="020B0503020204020204" pitchFamily="34" charset="-122"/>
                  </a:rPr>
                  <a:t>远程新能源商用车</a:t>
                </a:r>
              </a:p>
            </p:txBody>
          </p:sp>
        </p:grpSp>
      </p:grpSp>
      <p:sp>
        <p:nvSpPr>
          <p:cNvPr id="29" name="íṡ1ïḍe">
            <a:extLst>
              <a:ext uri="{FF2B5EF4-FFF2-40B4-BE49-F238E27FC236}">
                <a16:creationId xmlns:a16="http://schemas.microsoft.com/office/drawing/2014/main" id="{DEF6BCC5-2862-1CD4-EB9D-96B177DDCA4A}"/>
              </a:ext>
            </a:extLst>
          </p:cNvPr>
          <p:cNvSpPr/>
          <p:nvPr/>
        </p:nvSpPr>
        <p:spPr bwMode="auto">
          <a:xfrm>
            <a:off x="9144111" y="2908655"/>
            <a:ext cx="1992307" cy="2638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just" defTabSz="632600">
              <a:lnSpc>
                <a:spcPct val="150000"/>
              </a:lnSpc>
              <a:spcBef>
                <a:spcPct val="0"/>
              </a:spcBef>
              <a:defRPr/>
            </a:pPr>
            <a:r>
              <a:rPr lang="zh-CN" altLang="en-US" sz="1000" dirty="0">
                <a:solidFill>
                  <a:srgbClr val="1A1A1A"/>
                </a:solidFill>
                <a:latin typeface="+mn-ea"/>
              </a:rPr>
              <a:t>福田汽车多功能车全球中心工厂第</a:t>
            </a:r>
            <a:r>
              <a:rPr lang="en-US" altLang="zh-CN" sz="1000" dirty="0">
                <a:solidFill>
                  <a:srgbClr val="1A1A1A"/>
                </a:solidFill>
                <a:latin typeface="+mn-ea"/>
              </a:rPr>
              <a:t>70</a:t>
            </a:r>
            <a:r>
              <a:rPr lang="zh-CN" altLang="en-US" sz="1000" dirty="0">
                <a:solidFill>
                  <a:srgbClr val="1A1A1A"/>
                </a:solidFill>
                <a:latin typeface="+mn-ea"/>
              </a:rPr>
              <a:t>万辆下线暨地产车推介会隆重举行。会上，福田雷萨小方量搅拌车正式发布。福田雷萨小方量搅拌车的推出，以其“小身材，大容量、用途广、硬身板、大马力”的特点，展示了技术创新在混凝土运输行业中的引领作用。福田雷萨小方量搅拌车搭载潍柴</a:t>
            </a:r>
            <a:r>
              <a:rPr lang="en-US" altLang="zh-CN" sz="1000" dirty="0">
                <a:solidFill>
                  <a:srgbClr val="1A1A1A"/>
                </a:solidFill>
                <a:latin typeface="+mn-ea"/>
              </a:rPr>
              <a:t>190</a:t>
            </a:r>
            <a:r>
              <a:rPr lang="zh-CN" altLang="en-US" sz="1000" dirty="0">
                <a:solidFill>
                  <a:srgbClr val="1A1A1A"/>
                </a:solidFill>
                <a:latin typeface="+mn-ea"/>
              </a:rPr>
              <a:t>马力强劲发动机与法士特</a:t>
            </a:r>
            <a:r>
              <a:rPr lang="en-US" altLang="zh-CN" sz="1000" dirty="0">
                <a:solidFill>
                  <a:srgbClr val="1A1A1A"/>
                </a:solidFill>
                <a:latin typeface="+mn-ea"/>
              </a:rPr>
              <a:t>8</a:t>
            </a:r>
            <a:r>
              <a:rPr lang="zh-CN" altLang="en-US" sz="1000" dirty="0">
                <a:solidFill>
                  <a:srgbClr val="1A1A1A"/>
                </a:solidFill>
                <a:latin typeface="+mn-ea"/>
              </a:rPr>
              <a:t>挡变速箱，动力充沛且稳定可靠，配以</a:t>
            </a:r>
            <a:r>
              <a:rPr lang="en-US" altLang="zh-CN" sz="1000" dirty="0">
                <a:solidFill>
                  <a:srgbClr val="1A1A1A"/>
                </a:solidFill>
                <a:latin typeface="+mn-ea"/>
              </a:rPr>
              <a:t>13T</a:t>
            </a:r>
            <a:r>
              <a:rPr lang="zh-CN" altLang="en-US" sz="1000" dirty="0">
                <a:solidFill>
                  <a:srgbClr val="1A1A1A"/>
                </a:solidFill>
                <a:latin typeface="+mn-ea"/>
              </a:rPr>
              <a:t>级后桥。</a:t>
            </a:r>
          </a:p>
        </p:txBody>
      </p:sp>
      <p:grpSp>
        <p:nvGrpSpPr>
          <p:cNvPr id="3" name="组合 2">
            <a:extLst>
              <a:ext uri="{FF2B5EF4-FFF2-40B4-BE49-F238E27FC236}">
                <a16:creationId xmlns:a16="http://schemas.microsoft.com/office/drawing/2014/main" id="{5426C1C2-2D62-2F25-B4F6-78BA4E072288}"/>
              </a:ext>
            </a:extLst>
          </p:cNvPr>
          <p:cNvGrpSpPr/>
          <p:nvPr/>
        </p:nvGrpSpPr>
        <p:grpSpPr>
          <a:xfrm>
            <a:off x="969969" y="1124442"/>
            <a:ext cx="2148498" cy="4779206"/>
            <a:chOff x="646119" y="1124442"/>
            <a:chExt cx="2148498" cy="4463508"/>
          </a:xfrm>
        </p:grpSpPr>
        <p:sp>
          <p:nvSpPr>
            <p:cNvPr id="5" name="ïṡ1iḋê">
              <a:extLst>
                <a:ext uri="{FF2B5EF4-FFF2-40B4-BE49-F238E27FC236}">
                  <a16:creationId xmlns:a16="http://schemas.microsoft.com/office/drawing/2014/main" id="{12C443EA-7CE1-6EE4-99A5-A1B306D787AD}"/>
                </a:ext>
              </a:extLst>
            </p:cNvPr>
            <p:cNvSpPr/>
            <p:nvPr/>
          </p:nvSpPr>
          <p:spPr>
            <a:xfrm>
              <a:off x="646119" y="2048985"/>
              <a:ext cx="2131252" cy="3538965"/>
            </a:xfrm>
            <a:prstGeom prst="rect">
              <a:avLst/>
            </a:prstGeom>
            <a:solidFill>
              <a:srgbClr val="4A9B82"/>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1385" b="1" i="1" dirty="0">
                <a:solidFill>
                  <a:srgbClr val="FFFFFF"/>
                </a:solidFill>
                <a:latin typeface="Calibri" panose="020F0502020204030204"/>
                <a:ea typeface="微软雅黑" panose="020B0503020204020204" pitchFamily="34" charset="-122"/>
              </a:endParaRPr>
            </a:p>
          </p:txBody>
        </p:sp>
        <p:sp>
          <p:nvSpPr>
            <p:cNvPr id="19" name="íṡ1ïḍe">
              <a:extLst>
                <a:ext uri="{FF2B5EF4-FFF2-40B4-BE49-F238E27FC236}">
                  <a16:creationId xmlns:a16="http://schemas.microsoft.com/office/drawing/2014/main" id="{2597F60B-4AD7-8D4B-6773-12FC7D3182E4}"/>
                </a:ext>
              </a:extLst>
            </p:cNvPr>
            <p:cNvSpPr/>
            <p:nvPr/>
          </p:nvSpPr>
          <p:spPr bwMode="auto">
            <a:xfrm>
              <a:off x="739749" y="2789341"/>
              <a:ext cx="1992307" cy="2611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p>
              <a:pPr algn="just" defTabSz="632600">
                <a:lnSpc>
                  <a:spcPct val="150000"/>
                </a:lnSpc>
                <a:spcBef>
                  <a:spcPct val="0"/>
                </a:spcBef>
              </a:pPr>
              <a:r>
                <a:rPr lang="zh-CN" altLang="en-US" sz="1000" dirty="0">
                  <a:solidFill>
                    <a:srgbClr val="FFFFFF"/>
                  </a:solidFill>
                  <a:latin typeface="微软雅黑" panose="020B0503020204020204" pitchFamily="34" charset="-122"/>
                  <a:ea typeface="微软雅黑" panose="020B0503020204020204" pitchFamily="34" charset="-122"/>
                </a:rPr>
                <a:t>徐工</a:t>
              </a:r>
              <a:r>
                <a:rPr lang="en-US" altLang="zh-CN" sz="1000" dirty="0">
                  <a:solidFill>
                    <a:srgbClr val="FFFFFF"/>
                  </a:solidFill>
                  <a:latin typeface="微软雅黑" panose="020B0503020204020204" pitchFamily="34" charset="-122"/>
                  <a:ea typeface="微软雅黑" panose="020B0503020204020204" pitchFamily="34" charset="-122"/>
                </a:rPr>
                <a:t>&amp;</a:t>
              </a:r>
              <a:r>
                <a:rPr lang="zh-CN" altLang="en-US" sz="1000" dirty="0">
                  <a:solidFill>
                    <a:srgbClr val="FFFFFF"/>
                  </a:solidFill>
                  <a:latin typeface="微软雅黑" panose="020B0503020204020204" pitchFamily="34" charset="-122"/>
                  <a:ea typeface="微软雅黑" panose="020B0503020204020204" pitchFamily="34" charset="-122"/>
                </a:rPr>
                <a:t>天津港新能源成套化设备百台交车仪式盛大举行。徐工新能源牵引车为天津港绿色转型注入新的活力。徐工新能源纯电动牵引车</a:t>
              </a:r>
              <a:r>
                <a:rPr lang="en-US" altLang="zh-CN" sz="1000" dirty="0">
                  <a:solidFill>
                    <a:srgbClr val="FFFFFF"/>
                  </a:solidFill>
                  <a:latin typeface="微软雅黑" panose="020B0503020204020204" pitchFamily="34" charset="-122"/>
                  <a:ea typeface="微软雅黑" panose="020B0503020204020204" pitchFamily="34" charset="-122"/>
                </a:rPr>
                <a:t>——XG1 EH610S</a:t>
              </a:r>
              <a:r>
                <a:rPr lang="zh-CN" altLang="en-US" sz="1000" dirty="0">
                  <a:solidFill>
                    <a:srgbClr val="FFFFFF"/>
                  </a:solidFill>
                  <a:latin typeface="微软雅黑" panose="020B0503020204020204" pitchFamily="34" charset="-122"/>
                  <a:ea typeface="微软雅黑" panose="020B0503020204020204" pitchFamily="34" charset="-122"/>
                </a:rPr>
                <a:t>搭载</a:t>
              </a:r>
              <a:r>
                <a:rPr lang="en-US" altLang="zh-CN" sz="1000" dirty="0">
                  <a:solidFill>
                    <a:srgbClr val="FFFFFF"/>
                  </a:solidFill>
                  <a:latin typeface="微软雅黑" panose="020B0503020204020204" pitchFamily="34" charset="-122"/>
                  <a:ea typeface="微软雅黑" panose="020B0503020204020204" pitchFamily="34" charset="-122"/>
                </a:rPr>
                <a:t>423kWh</a:t>
              </a:r>
              <a:r>
                <a:rPr lang="zh-CN" altLang="en-US" sz="1000" dirty="0">
                  <a:solidFill>
                    <a:srgbClr val="FFFFFF"/>
                  </a:solidFill>
                  <a:latin typeface="微软雅黑" panose="020B0503020204020204" pitchFamily="34" charset="-122"/>
                  <a:ea typeface="微软雅黑" panose="020B0503020204020204" pitchFamily="34" charset="-122"/>
                </a:rPr>
                <a:t>大容量磷酸铁锂电池，多档可调制动能量回收系统提高能量回收效率，大幅降低整车电耗；匹配完善的“三电”系统，为车辆提供强劲的动力，大幅提升车辆在复杂路况的通过性。 </a:t>
              </a:r>
            </a:p>
          </p:txBody>
        </p:sp>
        <p:sp>
          <p:nvSpPr>
            <p:cNvPr id="21" name="ïŝlïḑê">
              <a:extLst>
                <a:ext uri="{FF2B5EF4-FFF2-40B4-BE49-F238E27FC236}">
                  <a16:creationId xmlns:a16="http://schemas.microsoft.com/office/drawing/2014/main" id="{594C6245-FCCC-0B7B-15D4-0BF0A4434FFA}"/>
                </a:ext>
              </a:extLst>
            </p:cNvPr>
            <p:cNvSpPr txBox="1"/>
            <p:nvPr/>
          </p:nvSpPr>
          <p:spPr bwMode="auto">
            <a:xfrm>
              <a:off x="668261" y="2377038"/>
              <a:ext cx="2126356" cy="29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algn="ctr" defTabSz="632600">
                <a:lnSpc>
                  <a:spcPts val="1315"/>
                </a:lnSpc>
                <a:spcBef>
                  <a:spcPct val="0"/>
                </a:spcBef>
                <a:defRPr sz="1108" b="1">
                  <a:solidFill>
                    <a:srgbClr val="FFFFFF"/>
                  </a:solidFill>
                  <a:latin typeface="Arial"/>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zh-CN" altLang="en-US" sz="1200" dirty="0"/>
                <a:t>百台徐工新能源成套化设备交付天津</a:t>
              </a:r>
            </a:p>
          </p:txBody>
        </p:sp>
        <p:grpSp>
          <p:nvGrpSpPr>
            <p:cNvPr id="22" name="组合 21">
              <a:extLst>
                <a:ext uri="{FF2B5EF4-FFF2-40B4-BE49-F238E27FC236}">
                  <a16:creationId xmlns:a16="http://schemas.microsoft.com/office/drawing/2014/main" id="{B30FCFBE-6C61-6532-D4CA-420BA2050EAB}"/>
                </a:ext>
              </a:extLst>
            </p:cNvPr>
            <p:cNvGrpSpPr/>
            <p:nvPr/>
          </p:nvGrpSpPr>
          <p:grpSpPr>
            <a:xfrm>
              <a:off x="1055654" y="1124442"/>
              <a:ext cx="1332193" cy="1171320"/>
              <a:chOff x="893729" y="1124442"/>
              <a:chExt cx="1332193" cy="1171320"/>
            </a:xfrm>
          </p:grpSpPr>
          <p:grpSp>
            <p:nvGrpSpPr>
              <p:cNvPr id="24" name="iśḻîďê">
                <a:extLst>
                  <a:ext uri="{FF2B5EF4-FFF2-40B4-BE49-F238E27FC236}">
                    <a16:creationId xmlns:a16="http://schemas.microsoft.com/office/drawing/2014/main" id="{B4D7470C-A56A-B623-5940-DF6AC7138B96}"/>
                  </a:ext>
                </a:extLst>
              </p:cNvPr>
              <p:cNvGrpSpPr/>
              <p:nvPr/>
            </p:nvGrpSpPr>
            <p:grpSpPr>
              <a:xfrm>
                <a:off x="966730" y="1124442"/>
                <a:ext cx="1171320" cy="1171320"/>
                <a:chOff x="824765" y="2312221"/>
                <a:chExt cx="1461920" cy="1461920"/>
              </a:xfrm>
            </p:grpSpPr>
            <p:sp>
              <p:nvSpPr>
                <p:cNvPr id="28" name="ïšľíḑé">
                  <a:extLst>
                    <a:ext uri="{FF2B5EF4-FFF2-40B4-BE49-F238E27FC236}">
                      <a16:creationId xmlns:a16="http://schemas.microsoft.com/office/drawing/2014/main" id="{F63D6FC0-4C43-0C7C-BA80-B162CF551527}"/>
                    </a:ext>
                  </a:extLst>
                </p:cNvPr>
                <p:cNvSpPr/>
                <p:nvPr/>
              </p:nvSpPr>
              <p:spPr>
                <a:xfrm>
                  <a:off x="824765" y="2312221"/>
                  <a:ext cx="1461920" cy="1461920"/>
                </a:xfrm>
                <a:prstGeom prst="roundRect">
                  <a:avLst/>
                </a:prstGeom>
                <a:solidFill>
                  <a:schemeClr val="bg1">
                    <a:lumMod val="65000"/>
                  </a:schemeClr>
                </a:solidFill>
                <a:ln w="19050" cmpd="thickThi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sp>
              <p:nvSpPr>
                <p:cNvPr id="30" name="îśḷîḋe">
                  <a:extLst>
                    <a:ext uri="{FF2B5EF4-FFF2-40B4-BE49-F238E27FC236}">
                      <a16:creationId xmlns:a16="http://schemas.microsoft.com/office/drawing/2014/main" id="{D95EC532-1C22-050A-1A03-220111508938}"/>
                    </a:ext>
                  </a:extLst>
                </p:cNvPr>
                <p:cNvSpPr/>
                <p:nvPr/>
              </p:nvSpPr>
              <p:spPr>
                <a:xfrm>
                  <a:off x="923965" y="2378945"/>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grpSp>
          <p:sp>
            <p:nvSpPr>
              <p:cNvPr id="26" name="文本框 25">
                <a:extLst>
                  <a:ext uri="{FF2B5EF4-FFF2-40B4-BE49-F238E27FC236}">
                    <a16:creationId xmlns:a16="http://schemas.microsoft.com/office/drawing/2014/main" id="{09935A6E-8670-B77C-67B4-1B166E5153FB}"/>
                  </a:ext>
                </a:extLst>
              </p:cNvPr>
              <p:cNvSpPr txBox="1"/>
              <p:nvPr/>
            </p:nvSpPr>
            <p:spPr>
              <a:xfrm>
                <a:off x="893729" y="1204357"/>
                <a:ext cx="1332193" cy="344935"/>
              </a:xfrm>
              <a:prstGeom prst="rect">
                <a:avLst/>
              </a:prstGeom>
              <a:noFill/>
            </p:spPr>
            <p:txBody>
              <a:bodyPr wrap="square" rtlCol="0">
                <a:spAutoFit/>
              </a:bodyPr>
              <a:lstStyle/>
              <a:p>
                <a:pPr algn="ctr" defTabSz="316520">
                  <a:defRPr/>
                </a:pPr>
                <a:r>
                  <a:rPr lang="zh-CN" altLang="en-US" b="1" dirty="0">
                    <a:solidFill>
                      <a:srgbClr val="000000"/>
                    </a:solidFill>
                    <a:latin typeface="微软雅黑" panose="020B0503020204020204" pitchFamily="34" charset="-122"/>
                    <a:ea typeface="微软雅黑" panose="020B0503020204020204" pitchFamily="34" charset="-122"/>
                  </a:rPr>
                  <a:t>徐工集团</a:t>
                </a:r>
              </a:p>
            </p:txBody>
          </p:sp>
        </p:grpSp>
      </p:grpSp>
      <p:grpSp>
        <p:nvGrpSpPr>
          <p:cNvPr id="17" name="组合 16">
            <a:extLst>
              <a:ext uri="{FF2B5EF4-FFF2-40B4-BE49-F238E27FC236}">
                <a16:creationId xmlns:a16="http://schemas.microsoft.com/office/drawing/2014/main" id="{836AC29F-8E1E-9091-DCA1-D132DF9F00CF}"/>
              </a:ext>
            </a:extLst>
          </p:cNvPr>
          <p:cNvGrpSpPr/>
          <p:nvPr/>
        </p:nvGrpSpPr>
        <p:grpSpPr>
          <a:xfrm>
            <a:off x="6318766" y="1079560"/>
            <a:ext cx="2160567" cy="4824090"/>
            <a:chOff x="646119" y="1124442"/>
            <a:chExt cx="2160567" cy="4616960"/>
          </a:xfrm>
        </p:grpSpPr>
        <p:sp>
          <p:nvSpPr>
            <p:cNvPr id="25" name="ïṡ1iḋê">
              <a:extLst>
                <a:ext uri="{FF2B5EF4-FFF2-40B4-BE49-F238E27FC236}">
                  <a16:creationId xmlns:a16="http://schemas.microsoft.com/office/drawing/2014/main" id="{093D3BAC-72D3-CB30-AE45-5302B60D326F}"/>
                </a:ext>
              </a:extLst>
            </p:cNvPr>
            <p:cNvSpPr/>
            <p:nvPr/>
          </p:nvSpPr>
          <p:spPr>
            <a:xfrm>
              <a:off x="646119" y="2084597"/>
              <a:ext cx="2131252" cy="3656805"/>
            </a:xfrm>
            <a:prstGeom prst="rect">
              <a:avLst/>
            </a:prstGeom>
            <a:solidFill>
              <a:srgbClr val="4A9B82"/>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1385" b="1" i="1" dirty="0">
                <a:solidFill>
                  <a:srgbClr val="FFFFFF"/>
                </a:solidFill>
                <a:latin typeface="Calibri" panose="020F0502020204030204"/>
                <a:ea typeface="微软雅黑" panose="020B0503020204020204" pitchFamily="34" charset="-122"/>
              </a:endParaRPr>
            </a:p>
          </p:txBody>
        </p:sp>
        <p:sp>
          <p:nvSpPr>
            <p:cNvPr id="31" name="íṡ1ïḍe">
              <a:extLst>
                <a:ext uri="{FF2B5EF4-FFF2-40B4-BE49-F238E27FC236}">
                  <a16:creationId xmlns:a16="http://schemas.microsoft.com/office/drawing/2014/main" id="{957F6349-A324-26C8-9A3A-D0E2E4BEFD01}"/>
                </a:ext>
              </a:extLst>
            </p:cNvPr>
            <p:cNvSpPr/>
            <p:nvPr/>
          </p:nvSpPr>
          <p:spPr bwMode="auto">
            <a:xfrm>
              <a:off x="709646" y="2866313"/>
              <a:ext cx="1992307" cy="2611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p>
              <a:pPr algn="just" defTabSz="632600">
                <a:lnSpc>
                  <a:spcPct val="150000"/>
                </a:lnSpc>
                <a:spcBef>
                  <a:spcPct val="0"/>
                </a:spcBef>
              </a:pPr>
              <a:r>
                <a:rPr lang="en-US" altLang="zh-CN" sz="1000" dirty="0">
                  <a:solidFill>
                    <a:srgbClr val="FFFFFF"/>
                  </a:solidFill>
                  <a:latin typeface="微软雅黑" panose="020B0503020204020204" pitchFamily="34" charset="-122"/>
                  <a:ea typeface="微软雅黑" panose="020B0503020204020204" pitchFamily="34" charset="-122"/>
                </a:rPr>
                <a:t>2024</a:t>
              </a:r>
              <a:r>
                <a:rPr lang="zh-CN" altLang="en-US" sz="1000" dirty="0">
                  <a:solidFill>
                    <a:srgbClr val="FFFFFF"/>
                  </a:solidFill>
                  <a:latin typeface="微软雅黑" panose="020B0503020204020204" pitchFamily="34" charset="-122"/>
                  <a:ea typeface="微软雅黑" panose="020B0503020204020204" pitchFamily="34" charset="-122"/>
                </a:rPr>
                <a:t>新疆绿电交通产业高质量发展博览会暨一汽解放千辆新能源纯电车辆启航仪式在新疆昌吉市九州恒昌物流集团园区举行。本次博览会上一汽解放向新疆九洲恒昌正式交付</a:t>
              </a:r>
              <a:r>
                <a:rPr lang="en-US" altLang="zh-CN" sz="1000" dirty="0">
                  <a:solidFill>
                    <a:srgbClr val="FFFFFF"/>
                  </a:solidFill>
                  <a:latin typeface="微软雅黑" panose="020B0503020204020204" pitchFamily="34" charset="-122"/>
                  <a:ea typeface="微软雅黑" panose="020B0503020204020204" pitchFamily="34" charset="-122"/>
                </a:rPr>
                <a:t>1000</a:t>
              </a:r>
              <a:r>
                <a:rPr lang="zh-CN" altLang="en-US" sz="1000" dirty="0">
                  <a:solidFill>
                    <a:srgbClr val="FFFFFF"/>
                  </a:solidFill>
                  <a:latin typeface="微软雅黑" panose="020B0503020204020204" pitchFamily="34" charset="-122"/>
                  <a:ea typeface="微软雅黑" panose="020B0503020204020204" pitchFamily="34" charset="-122"/>
                </a:rPr>
                <a:t>辆新能源重卡牵引车，标志着双方将携手并进，推进我国新能源汽车产业的发展。会上展出解放新能源</a:t>
              </a:r>
              <a:r>
                <a:rPr lang="en-US" altLang="zh-CN" sz="1000" dirty="0">
                  <a:solidFill>
                    <a:srgbClr val="FFFFFF"/>
                  </a:solidFill>
                  <a:latin typeface="微软雅黑" panose="020B0503020204020204" pitchFamily="34" charset="-122"/>
                  <a:ea typeface="微软雅黑" panose="020B0503020204020204" pitchFamily="34" charset="-122"/>
                </a:rPr>
                <a:t>J6P</a:t>
              </a:r>
              <a:r>
                <a:rPr lang="zh-CN" altLang="en-US" sz="1000" dirty="0">
                  <a:solidFill>
                    <a:srgbClr val="FFFFFF"/>
                  </a:solidFill>
                  <a:latin typeface="微软雅黑" panose="020B0503020204020204" pitchFamily="34" charset="-122"/>
                  <a:ea typeface="微软雅黑" panose="020B0503020204020204" pitchFamily="34" charset="-122"/>
                </a:rPr>
                <a:t>复合换电式牵引车及</a:t>
              </a:r>
              <a:r>
                <a:rPr lang="en-US" altLang="zh-CN" sz="1000" dirty="0">
                  <a:solidFill>
                    <a:srgbClr val="FFFFFF"/>
                  </a:solidFill>
                  <a:latin typeface="微软雅黑" panose="020B0503020204020204" pitchFamily="34" charset="-122"/>
                  <a:ea typeface="微软雅黑" panose="020B0503020204020204" pitchFamily="34" charset="-122"/>
                </a:rPr>
                <a:t>J6L</a:t>
              </a:r>
              <a:r>
                <a:rPr lang="zh-CN" altLang="en-US" sz="1000" dirty="0">
                  <a:solidFill>
                    <a:srgbClr val="FFFFFF"/>
                  </a:solidFill>
                  <a:latin typeface="微软雅黑" panose="020B0503020204020204" pitchFamily="34" charset="-122"/>
                  <a:ea typeface="微软雅黑" panose="020B0503020204020204" pitchFamily="34" charset="-122"/>
                </a:rPr>
                <a:t>标载换电式牵引车。</a:t>
              </a:r>
            </a:p>
          </p:txBody>
        </p:sp>
        <p:sp>
          <p:nvSpPr>
            <p:cNvPr id="32" name="ïŝlïḑê">
              <a:extLst>
                <a:ext uri="{FF2B5EF4-FFF2-40B4-BE49-F238E27FC236}">
                  <a16:creationId xmlns:a16="http://schemas.microsoft.com/office/drawing/2014/main" id="{3CF88DA4-30CC-7400-2B23-ED00B2B92E3F}"/>
                </a:ext>
              </a:extLst>
            </p:cNvPr>
            <p:cNvSpPr txBox="1"/>
            <p:nvPr/>
          </p:nvSpPr>
          <p:spPr bwMode="auto">
            <a:xfrm>
              <a:off x="680330" y="2374710"/>
              <a:ext cx="2126356" cy="29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algn="ctr" defTabSz="632600">
                <a:lnSpc>
                  <a:spcPts val="1315"/>
                </a:lnSpc>
                <a:spcBef>
                  <a:spcPct val="0"/>
                </a:spcBef>
                <a:defRPr sz="1108" b="1">
                  <a:solidFill>
                    <a:srgbClr val="FFFFFF"/>
                  </a:solidFill>
                  <a:latin typeface="Arial"/>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zh-CN" altLang="en-US" sz="1200" dirty="0"/>
                <a:t>一汽解放千辆新能源纯电重卡牵引车圆满交付新疆九州恒昌大客户运营启航</a:t>
              </a:r>
            </a:p>
          </p:txBody>
        </p:sp>
        <p:grpSp>
          <p:nvGrpSpPr>
            <p:cNvPr id="33" name="组合 32">
              <a:extLst>
                <a:ext uri="{FF2B5EF4-FFF2-40B4-BE49-F238E27FC236}">
                  <a16:creationId xmlns:a16="http://schemas.microsoft.com/office/drawing/2014/main" id="{1E8941C3-D180-D6BF-C555-BFF853348B01}"/>
                </a:ext>
              </a:extLst>
            </p:cNvPr>
            <p:cNvGrpSpPr/>
            <p:nvPr/>
          </p:nvGrpSpPr>
          <p:grpSpPr>
            <a:xfrm>
              <a:off x="1055653" y="1124442"/>
              <a:ext cx="1332193" cy="1171320"/>
              <a:chOff x="893728" y="1124442"/>
              <a:chExt cx="1332193" cy="1171320"/>
            </a:xfrm>
          </p:grpSpPr>
          <p:grpSp>
            <p:nvGrpSpPr>
              <p:cNvPr id="34" name="iśḻîďê">
                <a:extLst>
                  <a:ext uri="{FF2B5EF4-FFF2-40B4-BE49-F238E27FC236}">
                    <a16:creationId xmlns:a16="http://schemas.microsoft.com/office/drawing/2014/main" id="{CB495C46-86EA-E51D-1FF3-D6EAF9AE3915}"/>
                  </a:ext>
                </a:extLst>
              </p:cNvPr>
              <p:cNvGrpSpPr/>
              <p:nvPr/>
            </p:nvGrpSpPr>
            <p:grpSpPr>
              <a:xfrm>
                <a:off x="966730" y="1124442"/>
                <a:ext cx="1171320" cy="1171320"/>
                <a:chOff x="824765" y="2312221"/>
                <a:chExt cx="1461920" cy="1461920"/>
              </a:xfrm>
            </p:grpSpPr>
            <p:sp>
              <p:nvSpPr>
                <p:cNvPr id="36" name="ïšľíḑé">
                  <a:extLst>
                    <a:ext uri="{FF2B5EF4-FFF2-40B4-BE49-F238E27FC236}">
                      <a16:creationId xmlns:a16="http://schemas.microsoft.com/office/drawing/2014/main" id="{C973291B-0758-97B8-DC59-D6F0904EFA0C}"/>
                    </a:ext>
                  </a:extLst>
                </p:cNvPr>
                <p:cNvSpPr/>
                <p:nvPr/>
              </p:nvSpPr>
              <p:spPr>
                <a:xfrm>
                  <a:off x="824765" y="2312221"/>
                  <a:ext cx="1461920" cy="1461920"/>
                </a:xfrm>
                <a:prstGeom prst="roundRect">
                  <a:avLst/>
                </a:prstGeom>
                <a:solidFill>
                  <a:schemeClr val="bg1">
                    <a:lumMod val="65000"/>
                  </a:schemeClr>
                </a:solidFill>
                <a:ln w="19050" cmpd="thickThi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sp>
              <p:nvSpPr>
                <p:cNvPr id="37" name="îśḷîḋe">
                  <a:extLst>
                    <a:ext uri="{FF2B5EF4-FFF2-40B4-BE49-F238E27FC236}">
                      <a16:creationId xmlns:a16="http://schemas.microsoft.com/office/drawing/2014/main" id="{FBD314C9-532E-2353-124B-F85FB25C40E8}"/>
                    </a:ext>
                  </a:extLst>
                </p:cNvPr>
                <p:cNvSpPr/>
                <p:nvPr/>
              </p:nvSpPr>
              <p:spPr>
                <a:xfrm>
                  <a:off x="923965" y="2378945"/>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grpSp>
          <p:sp>
            <p:nvSpPr>
              <p:cNvPr id="35" name="文本框 34">
                <a:extLst>
                  <a:ext uri="{FF2B5EF4-FFF2-40B4-BE49-F238E27FC236}">
                    <a16:creationId xmlns:a16="http://schemas.microsoft.com/office/drawing/2014/main" id="{9D8519F2-7DC8-6631-5FB9-FA392BB66904}"/>
                  </a:ext>
                </a:extLst>
              </p:cNvPr>
              <p:cNvSpPr txBox="1"/>
              <p:nvPr/>
            </p:nvSpPr>
            <p:spPr>
              <a:xfrm>
                <a:off x="893728" y="1295671"/>
                <a:ext cx="1332193" cy="353433"/>
              </a:xfrm>
              <a:prstGeom prst="rect">
                <a:avLst/>
              </a:prstGeom>
              <a:noFill/>
            </p:spPr>
            <p:txBody>
              <a:bodyPr wrap="square" rtlCol="0">
                <a:spAutoFit/>
              </a:bodyPr>
              <a:lstStyle/>
              <a:p>
                <a:pPr algn="ctr" defTabSz="316520">
                  <a:defRPr/>
                </a:pPr>
                <a:r>
                  <a:rPr lang="zh-CN" altLang="en-US" b="1" dirty="0">
                    <a:solidFill>
                      <a:srgbClr val="000000"/>
                    </a:solidFill>
                    <a:latin typeface="微软雅黑" panose="020B0503020204020204" pitchFamily="34" charset="-122"/>
                    <a:ea typeface="微软雅黑" panose="020B0503020204020204" pitchFamily="34" charset="-122"/>
                  </a:rPr>
                  <a:t>一汽解放</a:t>
                </a:r>
              </a:p>
            </p:txBody>
          </p:sp>
        </p:grpSp>
      </p:grpSp>
      <p:pic>
        <p:nvPicPr>
          <p:cNvPr id="11" name="图片 10">
            <a:extLst>
              <a:ext uri="{FF2B5EF4-FFF2-40B4-BE49-F238E27FC236}">
                <a16:creationId xmlns:a16="http://schemas.microsoft.com/office/drawing/2014/main" id="{5074EC66-82E6-1036-BF10-A0151295A1CA}"/>
              </a:ext>
            </a:extLst>
          </p:cNvPr>
          <p:cNvPicPr>
            <a:picLocks noChangeAspect="1"/>
          </p:cNvPicPr>
          <p:nvPr/>
        </p:nvPicPr>
        <p:blipFill>
          <a:blip r:embed="rId3"/>
          <a:stretch>
            <a:fillRect/>
          </a:stretch>
        </p:blipFill>
        <p:spPr>
          <a:xfrm>
            <a:off x="4509393" y="1894469"/>
            <a:ext cx="355520" cy="350093"/>
          </a:xfrm>
          <a:prstGeom prst="rect">
            <a:avLst/>
          </a:prstGeom>
        </p:spPr>
      </p:pic>
      <p:pic>
        <p:nvPicPr>
          <p:cNvPr id="8" name="图片 7">
            <a:extLst>
              <a:ext uri="{FF2B5EF4-FFF2-40B4-BE49-F238E27FC236}">
                <a16:creationId xmlns:a16="http://schemas.microsoft.com/office/drawing/2014/main" id="{654875B5-18A4-E267-0A77-840064F08C5C}"/>
              </a:ext>
            </a:extLst>
          </p:cNvPr>
          <p:cNvPicPr>
            <a:picLocks noChangeAspect="1"/>
          </p:cNvPicPr>
          <p:nvPr/>
        </p:nvPicPr>
        <p:blipFill rotWithShape="1">
          <a:blip r:embed="rId4"/>
          <a:srcRect l="9143" t="37449" r="9051" b="38339"/>
          <a:stretch/>
        </p:blipFill>
        <p:spPr>
          <a:xfrm>
            <a:off x="1538142" y="1736255"/>
            <a:ext cx="1027231" cy="227907"/>
          </a:xfrm>
          <a:prstGeom prst="rect">
            <a:avLst/>
          </a:prstGeom>
        </p:spPr>
      </p:pic>
      <p:pic>
        <p:nvPicPr>
          <p:cNvPr id="9" name="图片 8">
            <a:extLst>
              <a:ext uri="{FF2B5EF4-FFF2-40B4-BE49-F238E27FC236}">
                <a16:creationId xmlns:a16="http://schemas.microsoft.com/office/drawing/2014/main" id="{30730949-C254-7778-F987-C4CFC0B7A32E}"/>
              </a:ext>
            </a:extLst>
          </p:cNvPr>
          <p:cNvPicPr>
            <a:picLocks noChangeAspect="1"/>
          </p:cNvPicPr>
          <p:nvPr/>
        </p:nvPicPr>
        <p:blipFill rotWithShape="1">
          <a:blip r:embed="rId5"/>
          <a:srcRect l="11925" t="5526" r="11430" b="5526"/>
          <a:stretch/>
        </p:blipFill>
        <p:spPr>
          <a:xfrm>
            <a:off x="6991859" y="1624067"/>
            <a:ext cx="790206" cy="540079"/>
          </a:xfrm>
          <a:prstGeom prst="rect">
            <a:avLst/>
          </a:prstGeom>
        </p:spPr>
      </p:pic>
      <p:pic>
        <p:nvPicPr>
          <p:cNvPr id="10" name="图片 9">
            <a:extLst>
              <a:ext uri="{FF2B5EF4-FFF2-40B4-BE49-F238E27FC236}">
                <a16:creationId xmlns:a16="http://schemas.microsoft.com/office/drawing/2014/main" id="{DF4FE5D9-FBF3-561F-A372-9B18D2BECA33}"/>
              </a:ext>
            </a:extLst>
          </p:cNvPr>
          <p:cNvPicPr>
            <a:picLocks noChangeAspect="1"/>
          </p:cNvPicPr>
          <p:nvPr/>
        </p:nvPicPr>
        <p:blipFill>
          <a:blip r:embed="rId6"/>
          <a:stretch>
            <a:fillRect/>
          </a:stretch>
        </p:blipFill>
        <p:spPr>
          <a:xfrm>
            <a:off x="9742298" y="1611681"/>
            <a:ext cx="753132" cy="564849"/>
          </a:xfrm>
          <a:prstGeom prst="rect">
            <a:avLst/>
          </a:prstGeom>
        </p:spPr>
      </p:pic>
    </p:spTree>
    <p:extLst>
      <p:ext uri="{BB962C8B-B14F-4D97-AF65-F5344CB8AC3E}">
        <p14:creationId xmlns:p14="http://schemas.microsoft.com/office/powerpoint/2010/main" val="112359700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18210;"/>
</p:tagLst>
</file>

<file path=ppt/tags/tag2.xml><?xml version="1.0" encoding="utf-8"?>
<p:tagLst xmlns:a="http://schemas.openxmlformats.org/drawingml/2006/main" xmlns:r="http://schemas.openxmlformats.org/officeDocument/2006/relationships" xmlns:p="http://schemas.openxmlformats.org/presentationml/2006/main">
  <p:tag name="ISLIDE.VECTOR" val="#245957;#242200;#242281;#960781;#210353;#247195;#812323;#211515;#294954;#185194;#294954;#197982;#245957;#259241;#264109;#340645;#197905;#184747;#242281;#222624;#212470;#340645;"/>
</p:tagLst>
</file>

<file path=ppt/tags/tag3.xml><?xml version="1.0" encoding="utf-8"?>
<p:tagLst xmlns:a="http://schemas.openxmlformats.org/drawingml/2006/main" xmlns:r="http://schemas.openxmlformats.org/officeDocument/2006/relationships" xmlns:p="http://schemas.openxmlformats.org/presentationml/2006/main">
  <p:tag name="ISLIDE.VECTOR" val="#245957;#242200;#242281;#960781;#210353;#247195;#812323;#211515;#294954;#185194;#294954;#197982;#245957;#259241;#264109;#340645;#197905;#184747;#242281;#222624;#212470;#340645;"/>
</p:tagLst>
</file>

<file path=ppt/tags/tag4.xml><?xml version="1.0" encoding="utf-8"?>
<p:tagLst xmlns:a="http://schemas.openxmlformats.org/drawingml/2006/main" xmlns:r="http://schemas.openxmlformats.org/officeDocument/2006/relationships" xmlns:p="http://schemas.openxmlformats.org/presentationml/2006/main">
  <p:tag name="ISLIDE.VECTOR" val="#245957;#242200;#242281;#960781;#210353;#247195;#812323;#211515;#294954;#185194;#294954;#197982;#245957;#259241;#264109;#340645;#197905;#184747;#242281;#222624;#212470;#340645;"/>
</p:tagLst>
</file>

<file path=ppt/theme/theme1.xml><?xml version="1.0" encoding="utf-8"?>
<a:theme xmlns:a="http://schemas.openxmlformats.org/drawingml/2006/main" name="Office 主题">
  <a:themeElements>
    <a:clrScheme name="蓝绿色">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24724</TotalTime>
  <Words>4678</Words>
  <Application>Microsoft Office PowerPoint</Application>
  <PresentationFormat>宽屏</PresentationFormat>
  <Paragraphs>257</Paragraphs>
  <Slides>13</Slides>
  <Notes>9</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13</vt:i4>
      </vt:variant>
    </vt:vector>
  </HeadingPairs>
  <TitlesOfParts>
    <vt:vector size="23" baseType="lpstr">
      <vt:lpstr>-apple-system</vt:lpstr>
      <vt:lpstr>Helvetica Neue</vt:lpstr>
      <vt:lpstr>等线</vt:lpstr>
      <vt:lpstr>微软雅黑</vt:lpstr>
      <vt:lpstr>微软雅黑 </vt:lpstr>
      <vt:lpstr>Arial</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linqingqing</dc:creator>
  <cp:lastModifiedBy>承桉 李</cp:lastModifiedBy>
  <cp:revision>1456</cp:revision>
  <dcterms:created xsi:type="dcterms:W3CDTF">2022-11-26T15:35:22Z</dcterms:created>
  <dcterms:modified xsi:type="dcterms:W3CDTF">2024-08-05T02:12:59Z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2052-3.7.0.5920</vt:lpwstr>
  </property>
</Properties>
</file>