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.xml" ContentType="application/vnd.openxmlformats-officedocument.presentationml.tag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2"/>
    <p:sldId id="323" r:id="rId3"/>
    <p:sldId id="332" r:id="rId4"/>
    <p:sldId id="341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orient="horz" pos="544">
          <p15:clr>
            <a:srgbClr val="A4A3A4"/>
          </p15:clr>
        </p15:guide>
        <p15:guide id="3" orient="horz" pos="3770">
          <p15:clr>
            <a:srgbClr val="A4A3A4"/>
          </p15:clr>
        </p15:guide>
        <p15:guide id="4" pos="3840">
          <p15:clr>
            <a:srgbClr val="A4A3A4"/>
          </p15:clr>
        </p15:guide>
        <p15:guide id="5" pos="3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A570"/>
    <a:srgbClr val="4472C4"/>
    <a:srgbClr val="0070C0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08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60" y="237"/>
      </p:cViewPr>
      <p:guideLst>
        <p:guide orient="horz" pos="2220"/>
        <p:guide orient="horz" pos="544"/>
        <p:guide orient="horz" pos="3770"/>
        <p:guide pos="3840"/>
        <p:guide pos="3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2&#26376;&#25968;&#25454;\&#26376;&#24230;&#36827;&#21475;&#36710;&#38144;&#37327;&#36208;&#21183;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1&#26376;&#25968;&#25454;\1-&#36827;&#21475;&#27773;&#36710;&#24211;&#23384;&#27700;&#24179;-202311&#26376;&#65288;PPT&#24211;&#23384;&#39029;&#20351;&#29992;&#25968;&#25454;&#65289;&#21103;&#2641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3382951554676699E-2"/>
          <c:y val="9.5731722389787194E-2"/>
          <c:w val="0.94710016955958498"/>
          <c:h val="0.80234803467316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Sheet1!$B$2:$B$17</c:f>
              <c:numCache>
                <c:formatCode>0.0</c:formatCode>
                <c:ptCount val="16"/>
                <c:pt idx="0">
                  <c:v>42.069600000000001</c:v>
                </c:pt>
                <c:pt idx="1">
                  <c:v>77.143100000000004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142.29920000000001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formatCode="General">
                  <c:v>93</c:v>
                </c:pt>
                <c:pt idx="12" formatCode="General">
                  <c:v>94</c:v>
                </c:pt>
                <c:pt idx="13">
                  <c:v>87.8</c:v>
                </c:pt>
                <c:pt idx="14">
                  <c:v>79.900000000000006</c:v>
                </c:pt>
                <c:pt idx="15">
                  <c:v>33.200000000000003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2A-47FB-AA5F-C2861774A389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Sheet1!$C$2:$C$17</c:f>
              <c:numCache>
                <c:formatCode>0.0%</c:formatCode>
                <c:ptCount val="16"/>
                <c:pt idx="0">
                  <c:v>0.03</c:v>
                </c:pt>
                <c:pt idx="1">
                  <c:v>0.93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-7.5999999999999998E-2</c:v>
                </c:pt>
                <c:pt idx="11">
                  <c:v>-0.114</c:v>
                </c:pt>
                <c:pt idx="12">
                  <c:v>6.0000000000000001E-3</c:v>
                </c:pt>
                <c:pt idx="13">
                  <c:v>-6.5000000000000002E-2</c:v>
                </c:pt>
                <c:pt idx="14">
                  <c:v>-8.8999999999999996E-2</c:v>
                </c:pt>
                <c:pt idx="15">
                  <c:v>-4.1000000000000002E-2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4F2A-47FB-AA5F-C2861774A389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02"/>
          <c:y val="2.4701173532828798E-2"/>
          <c:w val="0.56199596774193294"/>
          <c:h val="9.62409392352562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4949298427E-2"/>
          <c:y val="0.16299458237658401"/>
          <c:w val="0.979032607488059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76.900000000000006</c:v>
                </c:pt>
                <c:pt idx="12" formatCode="0.0_ ">
                  <c:v>32.4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07-466C-B9B8-3FE8B078B9D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3.1289347771342201E-2"/>
                  <c:y val="6.61782420503547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07-466C-B9B8-3FE8B078B9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1">
                  <c:v>0.125</c:v>
                </c:pt>
                <c:pt idx="2">
                  <c:v>0.13600000000000001</c:v>
                </c:pt>
                <c:pt idx="3">
                  <c:v>-0.107</c:v>
                </c:pt>
                <c:pt idx="4">
                  <c:v>-6.0000000000000001E-3</c:v>
                </c:pt>
                <c:pt idx="5">
                  <c:v>8.9999999999999993E-3</c:v>
                </c:pt>
                <c:pt idx="6">
                  <c:v>-0.02</c:v>
                </c:pt>
                <c:pt idx="7">
                  <c:v>2E-3</c:v>
                </c:pt>
                <c:pt idx="8">
                  <c:v>-0.10199999999999999</c:v>
                </c:pt>
                <c:pt idx="9">
                  <c:v>-6.0999999999999999E-2</c:v>
                </c:pt>
                <c:pt idx="10">
                  <c:v>-0.1076</c:v>
                </c:pt>
                <c:pt idx="11">
                  <c:v>1E-3</c:v>
                </c:pt>
                <c:pt idx="12" formatCode="0.00%">
                  <c:v>-0.111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F07-466C-B9B8-3FE8B078B9D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399"/>
          <c:y val="5.2579224101179503E-2"/>
          <c:w val="0.54763951448561798"/>
          <c:h val="7.0335698120957094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2022</a:t>
            </a:r>
            <a:r>
              <a:rPr altLang="en-US"/>
              <a:t>年</a:t>
            </a:r>
            <a:r>
              <a:rPr lang="en-US" altLang="zh-CN"/>
              <a:t>-2024</a:t>
            </a:r>
            <a:r>
              <a:rPr altLang="en-US"/>
              <a:t>年进口汽车月度销量表</a:t>
            </a:r>
          </a:p>
          <a:p>
            <a:pPr defTabSz="914400">
              <a:defRPr/>
            </a:pPr>
            <a:r>
              <a:rPr lang="en-US" altLang="zh-CN"/>
              <a:t>                                                               </a:t>
            </a:r>
            <a:r>
              <a:rPr altLang="en-US"/>
              <a:t>单位：万辆</a:t>
            </a:r>
            <a:endParaRPr lang="en-US" altLang="zh-CN"/>
          </a:p>
        </c:rich>
      </c:tx>
      <c:layout>
        <c:manualLayout>
          <c:xMode val="edge"/>
          <c:yMode val="edge"/>
          <c:x val="0.215653153153153"/>
          <c:y val="3.5135135135135102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FC1-449A-B9AA-6FE63ECA89CD}"/>
            </c:ext>
          </c:extLst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5B9BD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Pt>
            <c:idx val="7"/>
            <c:marker>
              <c:symbol val="circle"/>
              <c:size val="5"/>
              <c:spPr>
                <a:solidFill>
                  <a:srgbClr val="0070C0"/>
                </a:solidFill>
                <a:ln w="9525">
                  <a:solidFill>
                    <a:schemeClr val="accent3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70C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AFC1-449A-B9AA-6FE63ECA89CD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  <c:pt idx="7">
                  <c:v>63260</c:v>
                </c:pt>
                <c:pt idx="8">
                  <c:v>68723</c:v>
                </c:pt>
                <c:pt idx="9">
                  <c:v>62054</c:v>
                </c:pt>
                <c:pt idx="10">
                  <c:v>69009</c:v>
                </c:pt>
                <c:pt idx="11">
                  <c:v>80985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FC1-449A-B9AA-6FE63ECA89CD}"/>
            </c:ext>
          </c:extLst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AFC1-449A-B9AA-6FE63ECA89CD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5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AFC1-449A-B9AA-6FE63ECA89CD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Sheet1!$C$8:$N$8</c:f>
              <c:numCache>
                <c:formatCode>General</c:formatCode>
                <c:ptCount val="12"/>
                <c:pt idx="0">
                  <c:v>77182</c:v>
                </c:pt>
                <c:pt idx="1">
                  <c:v>33136</c:v>
                </c:pt>
                <c:pt idx="2">
                  <c:v>55683</c:v>
                </c:pt>
                <c:pt idx="3">
                  <c:v>51754</c:v>
                </c:pt>
                <c:pt idx="4">
                  <c:v>52222</c:v>
                </c:pt>
                <c:pt idx="5">
                  <c:v>54250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FC1-449A-B9AA-6FE63ECA8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666315049226498E-2"/>
          <c:y val="0.19813372302082999"/>
          <c:w val="0.86177777777777798"/>
          <c:h val="0.76574074074074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库存变化!$K$18:$K$28</c:f>
              <c:numCache>
                <c:formatCode>0.0_ </c:formatCode>
                <c:ptCount val="11"/>
                <c:pt idx="0">
                  <c:v>15.959199999999999</c:v>
                </c:pt>
                <c:pt idx="1">
                  <c:v>-4.9903999999999904</c:v>
                </c:pt>
                <c:pt idx="2">
                  <c:v>-7.9725000000000001</c:v>
                </c:pt>
                <c:pt idx="3">
                  <c:v>8.5184999999999995</c:v>
                </c:pt>
                <c:pt idx="4">
                  <c:v>4.3000000000006401E-3</c:v>
                </c:pt>
                <c:pt idx="5">
                  <c:v>-6.09</c:v>
                </c:pt>
                <c:pt idx="6">
                  <c:v>-6.72</c:v>
                </c:pt>
                <c:pt idx="7" formatCode="General">
                  <c:v>9.9999999999994302E-2</c:v>
                </c:pt>
                <c:pt idx="8" formatCode="General">
                  <c:v>11</c:v>
                </c:pt>
                <c:pt idx="9" formatCode="General">
                  <c:v>3</c:v>
                </c:pt>
                <c:pt idx="10" formatCode="General">
                  <c:v>0.77730000000000399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39-4B4C-83E4-E062661321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库存变化!$L$17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19050" cap="rnd" cmpd="sng" algn="ctr">
              <a:solidFill>
                <a:srgbClr val="F2A570"/>
              </a:solidFill>
              <a:prstDash val="solid"/>
              <a:bevel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6350" cap="flat" cmpd="sng" algn="ctr">
                <a:noFill/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库存变化!$L$18:$L$28</c:f>
              <c:numCache>
                <c:formatCode>General</c:formatCode>
                <c:ptCount val="11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formatCode="0.0_ ">
                  <c:v>3.11985635193775</c:v>
                </c:pt>
                <c:pt idx="8" formatCode="0.0_ ">
                  <c:v>5.05555555555555</c:v>
                </c:pt>
                <c:pt idx="9" formatCode="0.0_ ">
                  <c:v>4.9305339407486999</c:v>
                </c:pt>
                <c:pt idx="10" formatCode="0.0_ ">
                  <c:v>6.5930086235612002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B39-4B4C-83E4-E062661321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895"/>
          <c:y val="7.2916666666666699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86270082540172E-2"/>
          <c:y val="0.164324989369215"/>
          <c:w val="0.979032607488060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315-490D-908F-80DBDC7C52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Sheet1!$A$3:$A$12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2024YTD</c:v>
                </c:pt>
              </c:strCache>
            </c:strRef>
          </c:cat>
          <c:val>
            <c:numRef>
              <c:f>Sheet1!$B$3:$B$12</c:f>
              <c:numCache>
                <c:formatCode>General</c:formatCode>
                <c:ptCount val="10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formatCode="0.00">
                  <c:v>37.11</c:v>
                </c:pt>
                <c:pt idx="7">
                  <c:v>40.19</c:v>
                </c:pt>
                <c:pt idx="8" formatCode="0.00_ ">
                  <c:v>41.57</c:v>
                </c:pt>
                <c:pt idx="9">
                  <c:v>39.86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15-490D-908F-80DBDC7C526B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75858623704E-2"/>
          <c:y val="0.10156586697313599"/>
          <c:w val="0.91412514050206095"/>
          <c:h val="0.8128429823301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70539</c:v>
                </c:pt>
                <c:pt idx="1">
                  <c:v>80442</c:v>
                </c:pt>
                <c:pt idx="2">
                  <c:v>51293</c:v>
                </c:pt>
                <c:pt idx="3">
                  <c:v>29201</c:v>
                </c:pt>
                <c:pt idx="4">
                  <c:v>44018</c:v>
                </c:pt>
                <c:pt idx="5">
                  <c:v>25361</c:v>
                </c:pt>
                <c:pt idx="6">
                  <c:v>14041</c:v>
                </c:pt>
                <c:pt idx="7">
                  <c:v>10848</c:v>
                </c:pt>
                <c:pt idx="8">
                  <c:v>8189</c:v>
                </c:pt>
                <c:pt idx="9">
                  <c:v>6880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C7-48D0-B6AE-5E10EA56F2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84846</c:v>
                </c:pt>
                <c:pt idx="1">
                  <c:v>61839</c:v>
                </c:pt>
                <c:pt idx="2">
                  <c:v>45961</c:v>
                </c:pt>
                <c:pt idx="3">
                  <c:v>28092</c:v>
                </c:pt>
                <c:pt idx="4">
                  <c:v>26652</c:v>
                </c:pt>
                <c:pt idx="5">
                  <c:v>24427</c:v>
                </c:pt>
                <c:pt idx="6">
                  <c:v>18125</c:v>
                </c:pt>
                <c:pt idx="7">
                  <c:v>9516</c:v>
                </c:pt>
                <c:pt idx="8">
                  <c:v>8579</c:v>
                </c:pt>
                <c:pt idx="9">
                  <c:v>3109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C7-48D0-B6AE-5E10EA56F2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0.202823969718879</c:v>
                </c:pt>
                <c:pt idx="1">
                  <c:v>-0.23125978966211699</c:v>
                </c:pt>
                <c:pt idx="2">
                  <c:v>-0.103951806289357</c:v>
                </c:pt>
                <c:pt idx="3">
                  <c:v>-3.7978151433170099E-2</c:v>
                </c:pt>
                <c:pt idx="4">
                  <c:v>-0.39452042346312899</c:v>
                </c:pt>
                <c:pt idx="5">
                  <c:v>-3.6828200780726301E-2</c:v>
                </c:pt>
                <c:pt idx="6">
                  <c:v>0.29086247418275102</c:v>
                </c:pt>
                <c:pt idx="7">
                  <c:v>-0.122787610619469</c:v>
                </c:pt>
                <c:pt idx="8">
                  <c:v>4.7624862620588598E-2</c:v>
                </c:pt>
                <c:pt idx="9">
                  <c:v>-0.54811046511627903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E6C7-48D0-B6AE-5E10EA56F28F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75605719995004395"/>
          <c:y val="2.03993679069101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636845499268899E-2"/>
          <c:y val="7.9064772081931897E-2"/>
          <c:w val="0.96975550725205195"/>
          <c:h val="0.79547960355309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163792</c:v>
                </c:pt>
                <c:pt idx="1">
                  <c:v>101384</c:v>
                </c:pt>
                <c:pt idx="2">
                  <c:v>18355</c:v>
                </c:pt>
                <c:pt idx="3">
                  <c:v>8726</c:v>
                </c:pt>
                <c:pt idx="4">
                  <c:v>18925</c:v>
                </c:pt>
                <c:pt idx="5">
                  <c:v>6420</c:v>
                </c:pt>
                <c:pt idx="6">
                  <c:v>9982</c:v>
                </c:pt>
                <c:pt idx="7">
                  <c:v>188943</c:v>
                </c:pt>
                <c:pt idx="8">
                  <c:v>11856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46-4A2E-A9AA-42561A29A2B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153047</c:v>
                </c:pt>
                <c:pt idx="1">
                  <c:v>104058</c:v>
                </c:pt>
                <c:pt idx="2">
                  <c:v>19920</c:v>
                </c:pt>
                <c:pt idx="3">
                  <c:v>7794</c:v>
                </c:pt>
                <c:pt idx="4">
                  <c:v>12051</c:v>
                </c:pt>
                <c:pt idx="5">
                  <c:v>5313</c:v>
                </c:pt>
                <c:pt idx="6">
                  <c:v>3911</c:v>
                </c:pt>
                <c:pt idx="7">
                  <c:v>160488</c:v>
                </c:pt>
                <c:pt idx="8">
                  <c:v>10692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46-4A2E-A9AA-42561A29A2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86767978635468E-2"/>
                  <c:y val="-6.873760740251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46-4A2E-A9AA-42561A29A2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-6.5601494578489794E-2</c:v>
                </c:pt>
                <c:pt idx="1">
                  <c:v>2.63749704095321E-2</c:v>
                </c:pt>
                <c:pt idx="2">
                  <c:v>8.52628711522746E-2</c:v>
                </c:pt>
                <c:pt idx="3">
                  <c:v>-0.106807242722897</c:v>
                </c:pt>
                <c:pt idx="4">
                  <c:v>-0.363223249669749</c:v>
                </c:pt>
                <c:pt idx="5">
                  <c:v>-0.17242990654205601</c:v>
                </c:pt>
                <c:pt idx="6">
                  <c:v>-0.60819475055099204</c:v>
                </c:pt>
                <c:pt idx="7">
                  <c:v>-0.15060097489719099</c:v>
                </c:pt>
                <c:pt idx="8">
                  <c:v>-9.8178137651821901E-2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346-4A2E-A9AA-42561A29A2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02"/>
          <c:y val="3.0960964394608301E-2"/>
          <c:w val="0.35688773644549499"/>
          <c:h val="7.4169384549277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364443666257797E-2"/>
          <c:y val="2.8779354991396298E-2"/>
          <c:w val="0.82957987704159897"/>
          <c:h val="0.862697773889390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Sheet1!$B$2:$B$15</c:f>
              <c:numCache>
                <c:formatCode>0.0%</c:formatCode>
                <c:ptCount val="14"/>
                <c:pt idx="0">
                  <c:v>1.5759011483895399E-2</c:v>
                </c:pt>
                <c:pt idx="1">
                  <c:v>1.8188278415678601E-2</c:v>
                </c:pt>
                <c:pt idx="2">
                  <c:v>1.34902358978078E-2</c:v>
                </c:pt>
                <c:pt idx="3">
                  <c:v>1.5927633359739998E-2</c:v>
                </c:pt>
                <c:pt idx="4">
                  <c:v>1.8741907286130299E-2</c:v>
                </c:pt>
                <c:pt idx="5">
                  <c:v>3.4307400526999002E-2</c:v>
                </c:pt>
                <c:pt idx="6">
                  <c:v>3.29121936187756E-2</c:v>
                </c:pt>
                <c:pt idx="7">
                  <c:v>3.3957876644653703E-2</c:v>
                </c:pt>
                <c:pt idx="8">
                  <c:v>5.0336908666277998E-2</c:v>
                </c:pt>
                <c:pt idx="9">
                  <c:v>1.6686671067634901E-2</c:v>
                </c:pt>
                <c:pt idx="10">
                  <c:v>1.1948559751849899E-2</c:v>
                </c:pt>
                <c:pt idx="11">
                  <c:v>1.4102367145859E-2</c:v>
                </c:pt>
                <c:pt idx="12">
                  <c:v>3.4848796115949397E-2</c:v>
                </c:pt>
                <c:pt idx="13">
                  <c:v>2.4102776013173899E-2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DE-4E31-BFE6-986DF105F4AB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Sheet1!$C$2:$C$15</c:f>
              <c:numCache>
                <c:formatCode>0.0%</c:formatCode>
                <c:ptCount val="14"/>
                <c:pt idx="0">
                  <c:v>2.90817980359338E-2</c:v>
                </c:pt>
                <c:pt idx="1">
                  <c:v>4.4945207016494002E-2</c:v>
                </c:pt>
                <c:pt idx="2">
                  <c:v>3.7051523479693399E-2</c:v>
                </c:pt>
                <c:pt idx="3">
                  <c:v>3.3701137566625003E-2</c:v>
                </c:pt>
                <c:pt idx="4">
                  <c:v>6.0873101572031602E-2</c:v>
                </c:pt>
                <c:pt idx="5">
                  <c:v>5.7923250915252703E-2</c:v>
                </c:pt>
                <c:pt idx="6">
                  <c:v>6.00902799177154E-2</c:v>
                </c:pt>
                <c:pt idx="7">
                  <c:v>5.4947862811869502E-2</c:v>
                </c:pt>
                <c:pt idx="8">
                  <c:v>6.2645519865808796E-2</c:v>
                </c:pt>
                <c:pt idx="9">
                  <c:v>6.3680009602112495E-2</c:v>
                </c:pt>
                <c:pt idx="10">
                  <c:v>5.6972087372179403E-2</c:v>
                </c:pt>
                <c:pt idx="11">
                  <c:v>3.81032107882067E-2</c:v>
                </c:pt>
                <c:pt idx="12">
                  <c:v>2.2581114922233199E-2</c:v>
                </c:pt>
                <c:pt idx="13">
                  <c:v>1.66832162527214E-2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DE-4E31-BFE6-986DF105F4AB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Sheet1!$D$2:$D$15</c:f>
              <c:numCache>
                <c:formatCode>0.0%</c:formatCode>
                <c:ptCount val="14"/>
                <c:pt idx="0">
                  <c:v>0.217189962345544</c:v>
                </c:pt>
                <c:pt idx="1">
                  <c:v>0.30449096757302602</c:v>
                </c:pt>
                <c:pt idx="2">
                  <c:v>0.36089575718956901</c:v>
                </c:pt>
                <c:pt idx="3">
                  <c:v>0.34611460129898303</c:v>
                </c:pt>
                <c:pt idx="4">
                  <c:v>0.37545424373734998</c:v>
                </c:pt>
                <c:pt idx="5">
                  <c:v>0.41618539793086801</c:v>
                </c:pt>
                <c:pt idx="6">
                  <c:v>0.44875948397198301</c:v>
                </c:pt>
                <c:pt idx="7">
                  <c:v>0.46784590002711401</c:v>
                </c:pt>
                <c:pt idx="8">
                  <c:v>0.46150407187384901</c:v>
                </c:pt>
                <c:pt idx="9">
                  <c:v>0.44498889755746301</c:v>
                </c:pt>
                <c:pt idx="10">
                  <c:v>0.49433132895116499</c:v>
                </c:pt>
                <c:pt idx="11">
                  <c:v>0.47728935630609598</c:v>
                </c:pt>
                <c:pt idx="12">
                  <c:v>0.39834012487420301</c:v>
                </c:pt>
                <c:pt idx="13">
                  <c:v>0.40796477096812001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CDE-4E31-BFE6-986DF105F4AB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Sheet1!$E$2:$E$15</c:f>
              <c:numCache>
                <c:formatCode>0.0%</c:formatCode>
                <c:ptCount val="14"/>
                <c:pt idx="0">
                  <c:v>0.21904516292126799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0.17830687230825301</c:v>
                </c:pt>
                <c:pt idx="4">
                  <c:v>0.141470688599382</c:v>
                </c:pt>
                <c:pt idx="5">
                  <c:v>8.7295865623032501E-2</c:v>
                </c:pt>
                <c:pt idx="6">
                  <c:v>6.7078645134961798E-2</c:v>
                </c:pt>
                <c:pt idx="7">
                  <c:v>6.4003970606482594E-2</c:v>
                </c:pt>
                <c:pt idx="8">
                  <c:v>7.1897096219255302E-2</c:v>
                </c:pt>
                <c:pt idx="9">
                  <c:v>0.10078617295805101</c:v>
                </c:pt>
                <c:pt idx="10">
                  <c:v>0.133382812857719</c:v>
                </c:pt>
                <c:pt idx="11">
                  <c:v>0.14866983119341501</c:v>
                </c:pt>
                <c:pt idx="12">
                  <c:v>0.20834774422892399</c:v>
                </c:pt>
                <c:pt idx="13">
                  <c:v>0.22000259036999101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CDE-4E31-BFE6-986DF105F4AB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Sheet1!$F$2:$F$15</c:f>
              <c:numCache>
                <c:formatCode>0.0%</c:formatCode>
                <c:ptCount val="14"/>
                <c:pt idx="0">
                  <c:v>0.32900555133095299</c:v>
                </c:pt>
                <c:pt idx="1">
                  <c:v>0.311562628567154</c:v>
                </c:pt>
                <c:pt idx="2">
                  <c:v>0.31419539947037201</c:v>
                </c:pt>
                <c:pt idx="3">
                  <c:v>0.34547545523214002</c:v>
                </c:pt>
                <c:pt idx="4">
                  <c:v>0.33483571498688802</c:v>
                </c:pt>
                <c:pt idx="5">
                  <c:v>0.31984291077549698</c:v>
                </c:pt>
                <c:pt idx="6">
                  <c:v>0.295759175820973</c:v>
                </c:pt>
                <c:pt idx="7">
                  <c:v>0.27288360700186998</c:v>
                </c:pt>
                <c:pt idx="8">
                  <c:v>0.238477330195529</c:v>
                </c:pt>
                <c:pt idx="9">
                  <c:v>0.27729100402088502</c:v>
                </c:pt>
                <c:pt idx="10">
                  <c:v>0.26416848310473001</c:v>
                </c:pt>
                <c:pt idx="11">
                  <c:v>0.26851781934076102</c:v>
                </c:pt>
                <c:pt idx="12">
                  <c:v>0.285716700429336</c:v>
                </c:pt>
                <c:pt idx="13">
                  <c:v>0.279935734154028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CDE-4E31-BFE6-986DF105F4AB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Sheet1!$G$2:$G$15</c:f>
              <c:numCache>
                <c:formatCode>0.0%</c:formatCode>
                <c:ptCount val="14"/>
                <c:pt idx="0">
                  <c:v>0.136664063949375</c:v>
                </c:pt>
                <c:pt idx="1">
                  <c:v>0.11167109249354799</c:v>
                </c:pt>
                <c:pt idx="2">
                  <c:v>8.4122292822044406E-2</c:v>
                </c:pt>
                <c:pt idx="3">
                  <c:v>6.4254728759730706E-2</c:v>
                </c:pt>
                <c:pt idx="4">
                  <c:v>5.8379727664109697E-2</c:v>
                </c:pt>
                <c:pt idx="5">
                  <c:v>6.7285644330097205E-2</c:v>
                </c:pt>
                <c:pt idx="6">
                  <c:v>7.9521283240749197E-2</c:v>
                </c:pt>
                <c:pt idx="7">
                  <c:v>9.0890123575935594E-2</c:v>
                </c:pt>
                <c:pt idx="8">
                  <c:v>9.76248296679912E-2</c:v>
                </c:pt>
                <c:pt idx="9">
                  <c:v>8.0912800816179603E-2</c:v>
                </c:pt>
                <c:pt idx="10">
                  <c:v>3.3308167635492797E-2</c:v>
                </c:pt>
                <c:pt idx="11">
                  <c:v>4.2822660650073299E-2</c:v>
                </c:pt>
                <c:pt idx="12">
                  <c:v>4.14149635805246E-2</c:v>
                </c:pt>
                <c:pt idx="13">
                  <c:v>4.0622552254547001E-2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CDE-4E31-BFE6-986DF105F4AB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Sheet1!$H$2:$H$15</c:f>
              <c:numCache>
                <c:formatCode>0.0%</c:formatCode>
                <c:ptCount val="14"/>
                <c:pt idx="0">
                  <c:v>5.3254449933029302E-2</c:v>
                </c:pt>
                <c:pt idx="1">
                  <c:v>4.03046340277518E-2</c:v>
                </c:pt>
                <c:pt idx="2">
                  <c:v>2.2595972442756702E-2</c:v>
                </c:pt>
                <c:pt idx="3">
                  <c:v>1.6219571474528401E-2</c:v>
                </c:pt>
                <c:pt idx="4">
                  <c:v>1.0244616154108601E-2</c:v>
                </c:pt>
                <c:pt idx="5">
                  <c:v>1.7159529898253398E-2</c:v>
                </c:pt>
                <c:pt idx="6">
                  <c:v>1.5878938294842201E-2</c:v>
                </c:pt>
                <c:pt idx="7">
                  <c:v>1.54706593320741E-2</c:v>
                </c:pt>
                <c:pt idx="8">
                  <c:v>1.7514243511289301E-2</c:v>
                </c:pt>
                <c:pt idx="9">
                  <c:v>1.5654443977675101E-2</c:v>
                </c:pt>
                <c:pt idx="10">
                  <c:v>5.8885603268630203E-3</c:v>
                </c:pt>
                <c:pt idx="11">
                  <c:v>1.0494754575587999E-2</c:v>
                </c:pt>
                <c:pt idx="12">
                  <c:v>8.7505558488299197E-3</c:v>
                </c:pt>
                <c:pt idx="13">
                  <c:v>1.0688359987418201E-2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CDE-4E31-BFE6-986DF105F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098"/>
          <c:y val="4.2166016016547202E-2"/>
          <c:w val="7.6996765429642997E-2"/>
          <c:h val="0.8542225602135400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520689645508503E-2"/>
          <c:y val="4.8982564158797801E-2"/>
          <c:w val="0.86586977784379604"/>
          <c:h val="0.774240182168468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45993</c:v>
                </c:pt>
                <c:pt idx="9">
                  <c:v>13146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62-411F-AEB3-F6E54371E7EC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2.5982215172313299E-2"/>
                  <c:y val="-3.2223030382214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262-411F-AEB3-F6E54371E7E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7262-411F-AEB3-F6E54371E7EC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/>
                      <a:t>47.9</a:t>
                    </a:r>
                    <a:r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7262-411F-AEB3-F6E54371E7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1">
                  <c:v>2.7912552891396301</c:v>
                </c:pt>
                <c:pt idx="2">
                  <c:v>0.28149801587301598</c:v>
                </c:pt>
                <c:pt idx="3">
                  <c:v>7.2575962841114905E-4</c:v>
                </c:pt>
                <c:pt idx="4">
                  <c:v>1.91094135280182</c:v>
                </c:pt>
                <c:pt idx="5">
                  <c:v>-0.54262793362897999</c:v>
                </c:pt>
                <c:pt idx="6">
                  <c:v>0.26200000000000001</c:v>
                </c:pt>
                <c:pt idx="7" formatCode="0.00%">
                  <c:v>-0.105381294964029</c:v>
                </c:pt>
                <c:pt idx="8" formatCode="0.00%">
                  <c:v>0.47939999999999999</c:v>
                </c:pt>
                <c:pt idx="9" formatCode="0.00%">
                  <c:v>-0.40600000000000003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7262-411F-AEB3-F6E54371E7EC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698"/>
          <c:y val="0.91323391181350599"/>
          <c:w val="0.41608490394629799"/>
          <c:h val="6.7094165261191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  <a:t>2024/8/7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  <a:t>2024/8/7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-317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2" y="1685657"/>
            <a:ext cx="12192001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2024-6</a:t>
            </a: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09951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09951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2024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21" name="文本框 1"/>
          <p:cNvSpPr/>
          <p:nvPr/>
        </p:nvSpPr>
        <p:spPr>
          <a:xfrm>
            <a:off x="0" y="3523220"/>
            <a:ext cx="12191999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23640" y="3086100"/>
            <a:ext cx="4663440" cy="43688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indent="0" algn="just">
              <a:buFont typeface="Arial" panose="020B0604020202020204" pitchFamily="34" charset="0"/>
              <a:buNone/>
            </a:pP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占比上升到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40.8%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年上升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个百分点，继续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28%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年同期下降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0.6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22%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22935" y="2899410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2011-2024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907242"/>
            <a:ext cx="1123862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1-6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13146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辆，同比下降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40.6%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32.3%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49.7%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29081" y="214969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1782094" y="282167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93285" y="7390130"/>
            <a:ext cx="914400" cy="914400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供给：汽车进口量历经四年的连续下滑后，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仍是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年的主要任务。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33.2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万辆，相比较去年同期下降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4.1%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1323.5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11.8%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163854" y="242387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95541" y="299310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需求：近两年，进口车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保持在低位稳定，受疫情和芯片短期冲击，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76.9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万辆，同比基本持平。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324227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11.1%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010449" y="280878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月份，整体汽车市场的销售情况仍稳定在低位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283970" y="583946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4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36.6%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  -41.8%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 </a:t>
                      </a:r>
                      <a:r>
                        <a:rPr lang="en-US" altLang="zh-CN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-15%   -12.7%   -14.6%  -16.8%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1206500" y="2409825"/>
          <a:ext cx="9731375" cy="319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29932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年仍延续去年趋势，处于去库存周期。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月进口车销量进一步下探，库存深度上升至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6.6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个月，创历史新高。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955040" y="3211830"/>
          <a:ext cx="10416540" cy="288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97981" y="2976629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2027670" y="3327882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702405" y="895531"/>
            <a:ext cx="1107757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（四）价格：从最近十年的整体情况看，进口汽车报关单价仍呈现上升趋势，从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万元左右。根据海关统计数据显示，继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月份进口汽车报关均价首次低于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年平均报关单价后，本月进口汽车报关均价进一步下挫，说明近年来汽车行业消费升级趋势有所改变。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（五）品牌结构：本月进口汽车市场仍延续整体下滑大趋势。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1-6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月超豪华汽车累计下跌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34.15%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非豪华汽车销量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17.94%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，豪华车下跌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10.07%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在销量占比上，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豪华车仍然是销量主力，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1-6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月累计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占比稳定在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90.58%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7225" y="271970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537970" y="3250565"/>
          <a:ext cx="9522460" cy="2672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4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2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55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6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34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28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5473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zh-CN" altLang="en-US" sz="12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6月(辆)</a:t>
                      </a:r>
                      <a:endParaRPr lang="zh-CN" altLang="en-US" sz="12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1-6月累计(辆)</a:t>
                      </a:r>
                      <a:endParaRPr lang="zh-CN" altLang="en-US" sz="12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5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65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630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448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-28.89%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4047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2665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-34.15%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64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59337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49610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-16.39%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91.45%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326578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293689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-10.07%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90.58%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65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5245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4192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-20.08%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7.73%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33966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27873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-17.94%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8.60%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60897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1-6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935" y="721995"/>
            <a:ext cx="11109960" cy="15405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月，前十大品牌中有三个品牌（雷克萨斯、丰田、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MINI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）实现正增长，其中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1-6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月丰田共销售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18125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辆，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增幅最大，达到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29.1%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。国内汽车市场的价格战也影响到进口车市场，比如保时捷，从今年开年到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月，销量比去年同期下降了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39.5%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。与此同时，我们看到1-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月销量降幅最大的大众，同比下降了5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4.8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988945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1-6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大车型销量均出现不同程度的跌幅，轿车同比下跌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6.56%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15.06%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；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降幅达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9.82%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。轿车中的小众车型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coupe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轿跑表现相对出色，同比增长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8.53%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054475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2021-2024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26326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47*22"/>
  <p:tag name="TABLE_ENDDRAG_RECT" val="104*447*747*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38.9968503937007,&quot;width&quot;:19201.66456692913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49*211"/>
  <p:tag name="TABLE_ENDDRAG_RECT" val="121*255*749*211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872</Words>
  <Application>Microsoft Office PowerPoint</Application>
  <PresentationFormat>宽屏</PresentationFormat>
  <Paragraphs>87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锐字云字库美黑GB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承桉 李</cp:lastModifiedBy>
  <cp:revision>558</cp:revision>
  <dcterms:created xsi:type="dcterms:W3CDTF">2021-11-13T06:30:00Z</dcterms:created>
  <dcterms:modified xsi:type="dcterms:W3CDTF">2024-08-07T06:13:59Z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B68F7FCC15734AF58F18545B4B35AC6F</vt:lpwstr>
  </property>
</Properties>
</file>