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5" r:id="rId6"/>
    <p:sldId id="390" r:id="rId7"/>
    <p:sldId id="391" r:id="rId8"/>
    <p:sldId id="392" r:id="rId9"/>
    <p:sldId id="396" r:id="rId10"/>
    <p:sldId id="397" r:id="rId11"/>
    <p:sldId id="387" r:id="rId12"/>
    <p:sldId id="393" r:id="rId13"/>
    <p:sldId id="394" r:id="rId14"/>
    <p:sldId id="395"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2024-8-2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56FEFC77-E612-055A-6049-2D1B24E0467D}"/>
              </a:ext>
            </a:extLst>
          </p:cNvPr>
          <p:cNvPicPr>
            <a:picLocks noChangeAspect="1"/>
          </p:cNvPicPr>
          <p:nvPr userDrawn="1"/>
        </p:nvPicPr>
        <p:blipFill>
          <a:blip r:embed="rId4"/>
          <a:stretch>
            <a:fillRect/>
          </a:stretch>
        </p:blipFill>
        <p:spPr>
          <a:xfrm>
            <a:off x="7533737" y="116401"/>
            <a:ext cx="1505762" cy="323068"/>
          </a:xfrm>
          <a:prstGeom prst="rect">
            <a:avLst/>
          </a:prstGeom>
        </p:spPr>
      </p:pic>
      <p:pic>
        <p:nvPicPr>
          <p:cNvPr id="10" name="图片 9">
            <a:extLst>
              <a:ext uri="{FF2B5EF4-FFF2-40B4-BE49-F238E27FC236}">
                <a16:creationId xmlns:a16="http://schemas.microsoft.com/office/drawing/2014/main" id="{3F28AB8D-2B4A-9F7A-47F4-6E7897C6062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Date Placeholder 1">
            <a:extLst>
              <a:ext uri="{FF2B5EF4-FFF2-40B4-BE49-F238E27FC236}">
                <a16:creationId xmlns:a16="http://schemas.microsoft.com/office/drawing/2014/main" id="{DD2C50A1-395B-399D-F5CD-881E900D532B}"/>
              </a:ext>
            </a:extLst>
          </p:cNvPr>
          <p:cNvSpPr>
            <a:spLocks noGrp="1"/>
          </p:cNvSpPr>
          <p:nvPr>
            <p:ph type="dt" sz="half" idx="10"/>
          </p:nvPr>
        </p:nvSpPr>
        <p:spPr>
          <a:xfrm>
            <a:off x="628650" y="4767263"/>
            <a:ext cx="2057400" cy="273844"/>
          </a:xfrm>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6" name="Footer Placeholder 2">
            <a:extLst>
              <a:ext uri="{FF2B5EF4-FFF2-40B4-BE49-F238E27FC236}">
                <a16:creationId xmlns:a16="http://schemas.microsoft.com/office/drawing/2014/main" id="{AC312179-A264-F131-3417-0B97A5F6F119}"/>
              </a:ext>
            </a:extLst>
          </p:cNvPr>
          <p:cNvSpPr>
            <a:spLocks noGrp="1"/>
          </p:cNvSpPr>
          <p:nvPr>
            <p:ph type="ftr" sz="quarter" idx="11"/>
          </p:nvPr>
        </p:nvSpPr>
        <p:spPr>
          <a:xfrm>
            <a:off x="3028950" y="4767263"/>
            <a:ext cx="3086100" cy="273844"/>
          </a:xfrm>
        </p:spPr>
        <p:txBody>
          <a:bodyPr/>
          <a:lstStyle/>
          <a:p>
            <a:endParaRPr lang="zh-CN" altLang="en-US">
              <a:solidFill>
                <a:prstClr val="black">
                  <a:tint val="75000"/>
                </a:prstClr>
              </a:solidFill>
            </a:endParaRPr>
          </a:p>
        </p:txBody>
      </p:sp>
      <p:sp>
        <p:nvSpPr>
          <p:cNvPr id="7" name="Slide Number Placeholder 3">
            <a:extLst>
              <a:ext uri="{FF2B5EF4-FFF2-40B4-BE49-F238E27FC236}">
                <a16:creationId xmlns:a16="http://schemas.microsoft.com/office/drawing/2014/main" id="{ED06B426-533F-D84B-8400-F4177FA2B5AC}"/>
              </a:ext>
            </a:extLst>
          </p:cNvPr>
          <p:cNvSpPr>
            <a:spLocks noGrp="1"/>
          </p:cNvSpPr>
          <p:nvPr>
            <p:ph type="sldNum" sz="quarter" idx="12"/>
          </p:nvPr>
        </p:nvSpPr>
        <p:spPr>
          <a:xfrm>
            <a:off x="6457950" y="4767263"/>
            <a:ext cx="2057400" cy="273844"/>
          </a:xfrm>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8" name="任意多边形 10">
            <a:extLst>
              <a:ext uri="{FF2B5EF4-FFF2-40B4-BE49-F238E27FC236}">
                <a16:creationId xmlns:a16="http://schemas.microsoft.com/office/drawing/2014/main" id="{B0DE1150-3919-609D-39D9-A3CA02E0891A}"/>
              </a:ext>
            </a:extLst>
          </p:cNvPr>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矩形 8">
            <a:extLst>
              <a:ext uri="{FF2B5EF4-FFF2-40B4-BE49-F238E27FC236}">
                <a16:creationId xmlns:a16="http://schemas.microsoft.com/office/drawing/2014/main" id="{192C987F-5691-6B1E-C205-A9BEB2EBE450}"/>
              </a:ext>
            </a:extLst>
          </p:cNvPr>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0" name="矩形 9">
            <a:extLst>
              <a:ext uri="{FF2B5EF4-FFF2-40B4-BE49-F238E27FC236}">
                <a16:creationId xmlns:a16="http://schemas.microsoft.com/office/drawing/2014/main" id="{2DF6A701-D656-4B2B-4C6B-8BD5510E37E4}"/>
              </a:ext>
            </a:extLst>
          </p:cNvPr>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更多内容敬请关注官网及公众号</a:t>
            </a:r>
          </a:p>
        </p:txBody>
      </p:sp>
      <p:sp>
        <p:nvSpPr>
          <p:cNvPr id="13" name="直角三角形 12">
            <a:extLst>
              <a:ext uri="{FF2B5EF4-FFF2-40B4-BE49-F238E27FC236}">
                <a16:creationId xmlns:a16="http://schemas.microsoft.com/office/drawing/2014/main" id="{69DCBD84-4F7E-465C-998E-24ACE65D8748}"/>
              </a:ext>
            </a:extLst>
          </p:cNvPr>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文本框 13">
            <a:extLst>
              <a:ext uri="{FF2B5EF4-FFF2-40B4-BE49-F238E27FC236}">
                <a16:creationId xmlns:a16="http://schemas.microsoft.com/office/drawing/2014/main" id="{2E7C7784-FDE7-DC0D-3F8E-957985CAF6D1}"/>
              </a:ext>
            </a:extLst>
          </p:cNvPr>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15" name="文本框 14">
            <a:extLst>
              <a:ext uri="{FF2B5EF4-FFF2-40B4-BE49-F238E27FC236}">
                <a16:creationId xmlns:a16="http://schemas.microsoft.com/office/drawing/2014/main" id="{491E0E71-130F-B20A-69C5-6AC8C97D6B7E}"/>
              </a:ext>
            </a:extLst>
          </p:cNvPr>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16" name="文本框 15">
            <a:extLst>
              <a:ext uri="{FF2B5EF4-FFF2-40B4-BE49-F238E27FC236}">
                <a16:creationId xmlns:a16="http://schemas.microsoft.com/office/drawing/2014/main" id="{A76A29B1-D0EF-A91C-2231-D874D49F3CC0}"/>
              </a:ext>
            </a:extLst>
          </p:cNvPr>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17" name="文本框 16">
            <a:extLst>
              <a:ext uri="{FF2B5EF4-FFF2-40B4-BE49-F238E27FC236}">
                <a16:creationId xmlns:a16="http://schemas.microsoft.com/office/drawing/2014/main" id="{D9CD61EC-1DEF-320F-DD38-FFAD8C5ABE3D}"/>
              </a:ext>
            </a:extLst>
          </p:cNvPr>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21" name="直接连接符 20">
            <a:extLst>
              <a:ext uri="{FF2B5EF4-FFF2-40B4-BE49-F238E27FC236}">
                <a16:creationId xmlns:a16="http://schemas.microsoft.com/office/drawing/2014/main" id="{1695E6E0-BBBD-D8EF-E0AD-9680182BE1B3}"/>
              </a:ext>
            </a:extLst>
          </p:cNvPr>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22" name="Freeform 51">
            <a:extLst>
              <a:ext uri="{FF2B5EF4-FFF2-40B4-BE49-F238E27FC236}">
                <a16:creationId xmlns:a16="http://schemas.microsoft.com/office/drawing/2014/main" id="{F41CA999-DCAF-9D00-56F1-F197C4E35B78}"/>
              </a:ext>
            </a:extLst>
          </p:cNvPr>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23" name="Group 20">
            <a:extLst>
              <a:ext uri="{FF2B5EF4-FFF2-40B4-BE49-F238E27FC236}">
                <a16:creationId xmlns:a16="http://schemas.microsoft.com/office/drawing/2014/main" id="{610952F6-2A6E-110D-73E6-21C2C1894271}"/>
              </a:ext>
            </a:extLst>
          </p:cNvPr>
          <p:cNvGrpSpPr>
            <a:grpSpLocks noChangeAspect="1"/>
          </p:cNvGrpSpPr>
          <p:nvPr userDrawn="1"/>
        </p:nvGrpSpPr>
        <p:grpSpPr bwMode="auto">
          <a:xfrm>
            <a:off x="5194935" y="978535"/>
            <a:ext cx="586740" cy="508000"/>
            <a:chOff x="1536" y="46"/>
            <a:chExt cx="4737" cy="4097"/>
          </a:xfrm>
          <a:solidFill>
            <a:srgbClr val="159EBE"/>
          </a:solidFill>
        </p:grpSpPr>
        <p:sp>
          <p:nvSpPr>
            <p:cNvPr id="24" name="Freeform 22">
              <a:extLst>
                <a:ext uri="{FF2B5EF4-FFF2-40B4-BE49-F238E27FC236}">
                  <a16:creationId xmlns:a16="http://schemas.microsoft.com/office/drawing/2014/main" id="{C8BB816D-B34E-AF1E-8A97-7F223364106E}"/>
                </a:ext>
              </a:extLst>
            </p:cNvPr>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3">
              <a:extLst>
                <a:ext uri="{FF2B5EF4-FFF2-40B4-BE49-F238E27FC236}">
                  <a16:creationId xmlns:a16="http://schemas.microsoft.com/office/drawing/2014/main" id="{3017DB7D-D298-F1C8-E4D7-CA588E41DE33}"/>
                </a:ext>
              </a:extLst>
            </p:cNvPr>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4">
              <a:extLst>
                <a:ext uri="{FF2B5EF4-FFF2-40B4-BE49-F238E27FC236}">
                  <a16:creationId xmlns:a16="http://schemas.microsoft.com/office/drawing/2014/main" id="{20954127-F0BB-5F63-B999-ADD5D1300AE1}"/>
                </a:ext>
              </a:extLst>
            </p:cNvPr>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5">
              <a:extLst>
                <a:ext uri="{FF2B5EF4-FFF2-40B4-BE49-F238E27FC236}">
                  <a16:creationId xmlns:a16="http://schemas.microsoft.com/office/drawing/2014/main" id="{5421A8AF-6855-F151-FE2F-A9898C19A8D9}"/>
                </a:ext>
              </a:extLst>
            </p:cNvPr>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PA_文本框 23">
            <a:extLst>
              <a:ext uri="{FF2B5EF4-FFF2-40B4-BE49-F238E27FC236}">
                <a16:creationId xmlns:a16="http://schemas.microsoft.com/office/drawing/2014/main" id="{A55E2881-621C-9D15-E60F-3EBD0FBF7F31}"/>
              </a:ext>
            </a:extLst>
          </p:cNvPr>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4" name="Freeform 231">
            <a:extLst>
              <a:ext uri="{FF2B5EF4-FFF2-40B4-BE49-F238E27FC236}">
                <a16:creationId xmlns:a16="http://schemas.microsoft.com/office/drawing/2014/main" id="{4DCA3F06-AC7C-A911-69B5-474002BB5CDD}"/>
              </a:ext>
            </a:extLst>
          </p:cNvPr>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45" name="直接连接符 44">
            <a:extLst>
              <a:ext uri="{FF2B5EF4-FFF2-40B4-BE49-F238E27FC236}">
                <a16:creationId xmlns:a16="http://schemas.microsoft.com/office/drawing/2014/main" id="{A095D6B9-F1AF-40BE-0635-539EABA1FED0}"/>
              </a:ext>
            </a:extLst>
          </p:cNvPr>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51" name="Freeform 75">
            <a:extLst>
              <a:ext uri="{FF2B5EF4-FFF2-40B4-BE49-F238E27FC236}">
                <a16:creationId xmlns:a16="http://schemas.microsoft.com/office/drawing/2014/main" id="{A9DE13C1-95E1-7375-CA61-A22EEBF536D5}"/>
              </a:ext>
            </a:extLst>
          </p:cNvPr>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52" name="图形 7">
            <a:extLst>
              <a:ext uri="{FF2B5EF4-FFF2-40B4-BE49-F238E27FC236}">
                <a16:creationId xmlns:a16="http://schemas.microsoft.com/office/drawing/2014/main" id="{49BDF2F5-CCFE-3F2A-63FC-3A28AC0FD19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53" name="Freeform 251">
            <a:extLst>
              <a:ext uri="{FF2B5EF4-FFF2-40B4-BE49-F238E27FC236}">
                <a16:creationId xmlns:a16="http://schemas.microsoft.com/office/drawing/2014/main" id="{F67585CE-61D0-194D-2FEA-A75840DCA122}"/>
              </a:ext>
            </a:extLst>
          </p:cNvPr>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文本框 53">
            <a:extLst>
              <a:ext uri="{FF2B5EF4-FFF2-40B4-BE49-F238E27FC236}">
                <a16:creationId xmlns:a16="http://schemas.microsoft.com/office/drawing/2014/main" id="{D1C6E3A0-0713-A2EF-326A-A96CF556F92E}"/>
              </a:ext>
            </a:extLst>
          </p:cNvPr>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55" name="文本框 54">
            <a:extLst>
              <a:ext uri="{FF2B5EF4-FFF2-40B4-BE49-F238E27FC236}">
                <a16:creationId xmlns:a16="http://schemas.microsoft.com/office/drawing/2014/main" id="{00A368E0-FC45-236E-219A-CD65604E13E8}"/>
              </a:ext>
            </a:extLst>
          </p:cNvPr>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56" name="Freeform 16">
            <a:extLst>
              <a:ext uri="{FF2B5EF4-FFF2-40B4-BE49-F238E27FC236}">
                <a16:creationId xmlns:a16="http://schemas.microsoft.com/office/drawing/2014/main" id="{B8BE6EF3-904F-F658-B15F-EADC1BE4A42A}"/>
              </a:ext>
            </a:extLst>
          </p:cNvPr>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7" name="图片 56">
            <a:extLst>
              <a:ext uri="{FF2B5EF4-FFF2-40B4-BE49-F238E27FC236}">
                <a16:creationId xmlns:a16="http://schemas.microsoft.com/office/drawing/2014/main" id="{89CE674A-6CCC-909C-B5FA-757BDF024F6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6976708B-85C5-6321-2339-244CEFA48D3D}"/>
              </a:ext>
            </a:extLst>
          </p:cNvPr>
          <p:cNvPicPr>
            <a:picLocks noChangeAspect="1"/>
          </p:cNvPicPr>
          <p:nvPr userDrawn="1"/>
        </p:nvPicPr>
        <p:blipFill>
          <a:blip r:embed="rId2"/>
          <a:stretch>
            <a:fillRect/>
          </a:stretch>
        </p:blipFill>
        <p:spPr>
          <a:xfrm>
            <a:off x="7785066" y="288037"/>
            <a:ext cx="1142382" cy="245103"/>
          </a:xfrm>
          <a:prstGeom prst="rect">
            <a:avLst/>
          </a:prstGeom>
        </p:spPr>
      </p:pic>
      <p:pic>
        <p:nvPicPr>
          <p:cNvPr id="11" name="图片 10">
            <a:extLst>
              <a:ext uri="{FF2B5EF4-FFF2-40B4-BE49-F238E27FC236}">
                <a16:creationId xmlns:a16="http://schemas.microsoft.com/office/drawing/2014/main" id="{93F35153-6306-1699-C7E5-51A3C1D13D6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888CBA68-DCAE-0243-38E3-5B548AA2ECCA}"/>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63586DEA-B55B-6450-50A6-E85309B333A3}"/>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794559DD-B96A-1CD9-2054-1A2FEC66B0D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BFCA108A-2712-3228-58DF-7A0FB0B31D24}"/>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F46EBBF9-0B37-330E-464A-365F90DC16C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2024-8-2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C6A965DD-8750-33C8-A046-FBE7B75BA7BF}"/>
              </a:ext>
            </a:extLst>
          </p:cNvPr>
          <p:cNvGraphicFramePr>
            <a:graphicFrameLocks noChangeAspect="1"/>
          </p:cNvGraphicFramePr>
          <p:nvPr userDrawn="1">
            <p:custDataLst>
              <p:tags r:id="rId13"/>
            </p:custDataLst>
            <p:extLst>
              <p:ext uri="{D42A27DB-BD31-4B8C-83A1-F6EECF244321}">
                <p14:modId xmlns:p14="http://schemas.microsoft.com/office/powerpoint/2010/main" val="39023843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2024-8-2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BFAB854-8FF1-6834-B722-067EBD085F67}"/>
              </a:ext>
            </a:extLst>
          </p:cNvPr>
          <p:cNvGraphicFramePr>
            <a:graphicFrameLocks noChangeAspect="1"/>
          </p:cNvGraphicFramePr>
          <p:nvPr userDrawn="1">
            <p:custDataLst>
              <p:tags r:id="rId13"/>
            </p:custDataLst>
            <p:extLst>
              <p:ext uri="{D42A27DB-BD31-4B8C-83A1-F6EECF244321}">
                <p14:modId xmlns:p14="http://schemas.microsoft.com/office/powerpoint/2010/main" val="40646265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2024-8-2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关于调整享受车船税优惠的节能与</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新能源汽车产品</a:t>
            </a:r>
            <a:r>
              <a:rPr lang="zh-CN" altLang="en-US" sz="3000" b="1">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技术要求政策</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分析</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3A1E3CA-B290-4CB8-5611-91A07358A0A4}"/>
              </a:ext>
            </a:extLst>
          </p:cNvPr>
          <p:cNvGraphicFramePr>
            <a:graphicFrameLocks noChangeAspect="1"/>
          </p:cNvGraphicFramePr>
          <p:nvPr>
            <p:custDataLst>
              <p:tags r:id="rId1"/>
            </p:custDataLst>
            <p:extLst>
              <p:ext uri="{D42A27DB-BD31-4B8C-83A1-F6EECF244321}">
                <p14:modId xmlns:p14="http://schemas.microsoft.com/office/powerpoint/2010/main" val="30350109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4965"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新能源汽车产品技术要求的调整（</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调整产品要求技术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有关事项公告第二条提出，对财税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号文中第二条第（二）项中涉及的新能源汽车产品技术标准进行调整，具体要求见本公告附件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插电式混合动力乘用车、新能源客车、新能源货车、燃料电池汽车指标要求调整为与减免车辆购置税指标要求一致。纯电动乘用车和燃料电池乘用车按规定不征收车船税。其他有关新能源汽车产品技术要求的调整如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第一、插电式混合动力乘用车能耗要求进一步加严。一是纯电动续驶里程应满足有条件的等效全电里程不低于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公里。二是电量保持模式试验的燃料消耗量（不含电能转化的燃料消耗量）与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）中对应车型的燃料消耗量限值相比：整备质量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2510kg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以下的乘用车，应小于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；整备质量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2510kg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及以上的乘用车，应小于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；最大设计总质量超过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3500kg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的乘用车燃料消耗量限值要求，参照最大设计总质量为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3500kg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乘用车燃料消耗量限值执行。三是电量消耗模式试验的电能消耗量与同等整备质量纯电动乘用车电能消耗量目标值的比值：整备质量为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2510kg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以下的乘用车，应小于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；整备质量为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2510kg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及以上的乘用车，应小于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A4797EC-01B9-431A-3C28-67E36E1BE246}"/>
              </a:ext>
            </a:extLst>
          </p:cNvPr>
          <p:cNvGraphicFramePr>
            <a:graphicFrameLocks noChangeAspect="1"/>
          </p:cNvGraphicFramePr>
          <p:nvPr>
            <p:custDataLst>
              <p:tags r:id="rId1"/>
            </p:custDataLst>
            <p:extLst>
              <p:ext uri="{D42A27DB-BD31-4B8C-83A1-F6EECF244321}">
                <p14:modId xmlns:p14="http://schemas.microsoft.com/office/powerpoint/2010/main" val="42835112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4965"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新能源汽车产品技术要求的调整（</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上述插电式混合动力乘用车能耗要求与减免车辆购置税指标要求一致。按照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关于调整减免车辆购置税新能源汽车产品技术要求的公告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，电量消耗模式电能消耗量要求调整为“小于同整备质量纯电动乘用车电能消耗量目标值的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；电量保持模式燃料消耗量相较限值比例要求调整为“小于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；同时考虑到不同整备质量车型达标难度差异，对整备质量为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2510kg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及以上的乘用车放松要求，电量消耗模式电能消耗量要求放松至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，电量保持模式燃料消耗量要求放松至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第二、新能源客车重点提升纯电动车型技术要求。一是纯电动客车（不含快充类纯电动客车）续驶里程不低于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公里。插电式混合动力（含增程式）客车纯电续驶里程不低于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公里。二是单位载质量能量消耗量（</a:t>
            </a:r>
            <a:r>
              <a:rPr lang="en-US" altLang="zh-CN" sz="1500" dirty="0" err="1">
                <a:latin typeface="微软雅黑" panose="020B0503020204020204" pitchFamily="34" charset="-122"/>
                <a:ea typeface="微软雅黑" panose="020B0503020204020204" pitchFamily="34" charset="-122"/>
                <a:cs typeface="微软雅黑" panose="020B0503020204020204" pitchFamily="34" charset="-122"/>
                <a:sym typeface="+mn-ea"/>
              </a:rPr>
              <a:t>Ekg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）不高于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0.18Wh/</a:t>
            </a:r>
            <a:r>
              <a:rPr lang="en-US" altLang="zh-CN" sz="1500" dirty="0" err="1">
                <a:latin typeface="微软雅黑" panose="020B0503020204020204" pitchFamily="34" charset="-122"/>
                <a:ea typeface="微软雅黑" panose="020B0503020204020204" pitchFamily="34" charset="-122"/>
                <a:cs typeface="微软雅黑" panose="020B0503020204020204" pitchFamily="34" charset="-122"/>
                <a:sym typeface="+mn-ea"/>
              </a:rPr>
              <a:t>km·kg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。三是非快充类纯电动客车电池系统质量能量密度不低于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135Wh/kg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，快充类纯电动客车快充倍率高于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。四是汽柴油插电式混合动力（含增程式）客车节油率水平高于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。非汽柴油插电式混合动力（含增程式）客车节油率水平不作要求。上述指标要求也与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关于调整减免车辆购置税新能源汽车产品技术要求的公告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保持一致。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C6E1B47-E46B-E3F8-9A59-AFC347BBD3DF}"/>
              </a:ext>
            </a:extLst>
          </p:cNvPr>
          <p:cNvGraphicFramePr>
            <a:graphicFrameLocks noChangeAspect="1"/>
          </p:cNvGraphicFramePr>
          <p:nvPr>
            <p:custDataLst>
              <p:tags r:id="rId1"/>
            </p:custDataLst>
            <p:extLst>
              <p:ext uri="{D42A27DB-BD31-4B8C-83A1-F6EECF244321}">
                <p14:modId xmlns:p14="http://schemas.microsoft.com/office/powerpoint/2010/main" val="21975414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4965"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新能源汽车产品技术要求的调整（</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第三、新能源货车和专用车技术要求的调整。一是纯电动货车续驶里程不低于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公里。插电式混合动力货车（含增程式）纯电续驶里程不低于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公里。二是纯电动货车装载动力电池系统能量密度不低于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125Wh/kg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18386.1-2021《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电动汽车能量消耗量和续驶里程试验方法第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轻型汽车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进行检测的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类纯电动货车车型，其低温里程衰减率不超过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的，电池系统质量能量密度应不低于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95Wh/kg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。三是纯电动货车单位载质量能量消耗量（</a:t>
            </a:r>
            <a:r>
              <a:rPr lang="en-US" altLang="zh-CN" sz="1500" dirty="0" err="1">
                <a:latin typeface="微软雅黑" panose="020B0503020204020204" pitchFamily="34" charset="-122"/>
                <a:ea typeface="微软雅黑" panose="020B0503020204020204" pitchFamily="34" charset="-122"/>
                <a:cs typeface="微软雅黑" panose="020B0503020204020204" pitchFamily="34" charset="-122"/>
                <a:sym typeface="+mn-ea"/>
              </a:rPr>
              <a:t>Ekg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）不高于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0.29Wh/</a:t>
            </a:r>
            <a:r>
              <a:rPr lang="en-US" altLang="zh-CN" sz="1500" dirty="0" err="1">
                <a:latin typeface="微软雅黑" panose="020B0503020204020204" pitchFamily="34" charset="-122"/>
                <a:ea typeface="微软雅黑" panose="020B0503020204020204" pitchFamily="34" charset="-122"/>
                <a:cs typeface="微软雅黑" panose="020B0503020204020204" pitchFamily="34" charset="-122"/>
                <a:sym typeface="+mn-ea"/>
              </a:rPr>
              <a:t>km·kg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。作业类纯电动专用车吨百公里电耗（按试验质量）不超过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8kWh</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。四是汽柴油插电式混合动力货车（含增程式）燃料消耗量（不含电能转化的燃料消耗量）不高于常规燃料消耗量国家标准中对应限值。非汽柴油插电式混合动力货车（含增程式）燃料消耗量不做要求。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第四、燃料电池商用车技术要求的调整。一是燃料电池系统的额定功率不小于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50kW</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，且与驱动电机的额定功率比值不低于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。二是燃料电池启动温度不高于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。三是燃料电池电堆额定功率密度不低于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2.5kW/L</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，系统额定功率密度不低于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300W/kg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。四是纯氢续驶里程不低于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5B61DAA-9F5D-4253-83F6-BC9E27525AB0}"/>
              </a:ext>
            </a:extLst>
          </p:cNvPr>
          <p:cNvGraphicFramePr>
            <a:graphicFrameLocks noChangeAspect="1"/>
          </p:cNvGraphicFramePr>
          <p:nvPr>
            <p:custDataLst>
              <p:tags r:id="rId1"/>
            </p:custDataLst>
            <p:extLst>
              <p:ext uri="{D42A27DB-BD31-4B8C-83A1-F6EECF244321}">
                <p14:modId xmlns:p14="http://schemas.microsoft.com/office/powerpoint/2010/main" val="1316234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4965"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的其他有关事项</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调整产品要求技术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有关事项公告第三条提出，享受车船税优惠的节能、新能源汽车产品其他技术要求继续按照财税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号文有关规定执行。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第四条提出，本公告自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日起实施。工业和信息化部、财政部、税务总局公告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号同时废止。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日前企业完成申请的，相关技术要求继续按照财税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号文和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号公告规定执行。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日后，新申请享受车船税优惠政策的节能、新能源汽车车型，其技术要求按照本公告规定执行，符合条件的列入新的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享受车船税减免优惠的节约能源 使用新能源汽车车型目录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自第六十五批开始。新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公告后，第四批至第六十四批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同时废止，原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中符合本公告技术要求的车型将自动转入新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，不符合本公告技术要求的车型应于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日前完成整改，整改符合要求的可申请列入新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第五条提出，新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公告前，已取得的列入第四批至第六十四批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的节能、新能源汽车，不论是否转让，可继续享受车船税减免优惠政策。</a:t>
            </a: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73158739-137E-8C34-A47A-23D39112ACA1}"/>
              </a:ext>
            </a:extLst>
          </p:cNvPr>
          <p:cNvGraphicFramePr>
            <a:graphicFrameLocks noChangeAspect="1"/>
          </p:cNvGraphicFramePr>
          <p:nvPr>
            <p:custDataLst>
              <p:tags r:id="rId1"/>
            </p:custDataLst>
            <p:extLst>
              <p:ext uri="{D42A27DB-BD31-4B8C-83A1-F6EECF244321}">
                <p14:modId xmlns:p14="http://schemas.microsoft.com/office/powerpoint/2010/main" val="3605724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年起，我国开始实施节能与新能源汽车车船税减免税政策。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日，财政部、国家税务总局、工业和信息化部印发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关于节约能源 使用新能源车船车船税政策的通知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。确定对节能汽车减半征收车船税，对新能源汽车免征车船税。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日，财政部等三部委印发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关于节约能源使用新能源车船车船税优惠政策的通知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，对节约能源使用新能源车的车型认定标准进行了调整，加严了综合工况燃料消耗量限值标准，增加了污染物排放限值标准的要求。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日，财政部等三部委印发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关于节能 新能源车船享受车船税优惠政策的通知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，确定减半征收车船税的节能乘用车和节能商用车应同时符合两项标准；免征车船税的新能源汽车需同时满足四项标准。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日，工业和信息化部等三部委印发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关于调整享受车船税优惠的节能 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，旨在适应节能与新能源汽车产业发展和技术进步需要。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日，工信部等三部委发布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关于调整享受车船税优惠的节能 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日起实施。这是节能与新能源汽车车船税政策的第四次调整。因此，有必要对此次调整享受车船税优惠的节能与新能源汽车产品技术要求政策进行全面分析。</a:t>
            </a: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72EFA65-2D28-3859-2470-A6E97E5F7CF2}"/>
              </a:ext>
            </a:extLst>
          </p:cNvPr>
          <p:cNvGraphicFramePr>
            <a:graphicFrameLocks noChangeAspect="1"/>
          </p:cNvGraphicFramePr>
          <p:nvPr>
            <p:custDataLst>
              <p:tags r:id="rId1"/>
            </p:custDataLst>
            <p:extLst>
              <p:ext uri="{D42A27DB-BD31-4B8C-83A1-F6EECF244321}">
                <p14:modId xmlns:p14="http://schemas.microsoft.com/office/powerpoint/2010/main" val="42556708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75982"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适应节能与新能源汽车产业发展和技术进步需要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调整享受车船税优惠的节能 新能源汽车产品技术要求，是为了适应节能与新能源汽车产业发展和技术进步需要，促进节约能源，鼓励使用新能源。自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起我国开始实施节能与新能源汽车车船税减免税政策以来，对节能汽车减半征收车船税，对新能源汽车免征车船税。其中，纯电动乘用车和燃料电池乘用车不属于车船税征税范围，消费者缴纳车船税时可直接享受免税政策。这一政策原则上没有改变，三次政策调整主要是提高产品技术要求，以适应相关标准法规的指标提升。</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此次政策调整更是注重强化税收政策对先进技术的引领作用。对于节能汽车，适应技术进步和测试工况切换等要求，调整了部分车型的燃料消耗量限值要求。对于新能源汽车，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月，工信部、财政部、税务总局发布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关于调整减免车辆购置税新能源汽车产品技术要求的公告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，更新了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后新能源汽车减免车辆购置税政策适用的技术要求。为保证政策支持方向统一，此次对新能源汽车免征车船税技术要求也进行了相应调整。例如，要求插电式（含增程式）混合动力乘用车纯电动续驶里程应满足有条件的等效全电里程不低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公里，以及其他技术要求，两者要求是一致的。</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的必要性分析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86895E5-3D2D-96B3-D3B3-D1FE2C4E5A58}"/>
              </a:ext>
            </a:extLst>
          </p:cNvPr>
          <p:cNvGraphicFramePr>
            <a:graphicFrameLocks noChangeAspect="1"/>
          </p:cNvGraphicFramePr>
          <p:nvPr>
            <p:custDataLst>
              <p:tags r:id="rId1"/>
            </p:custDataLst>
            <p:extLst>
              <p:ext uri="{D42A27DB-BD31-4B8C-83A1-F6EECF244321}">
                <p14:modId xmlns:p14="http://schemas.microsoft.com/office/powerpoint/2010/main" val="18994562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98016" cy="3000821"/>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对节能汽车综合工况燃料消耗量限值标准进行更新（</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调整产品要求技术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有关事项公告第一条提出，对财税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文中第一条第（一）项、第（二）项中涉及的节能乘用车、轻型商用车、重型商用车综合工况燃料消耗量限值标准进行更新。具体更新情况如下：一是节能乘用车和轻型商用车沿用此前燃料消耗量要求。对于乘用车，考虑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年将切换新的乘用车燃料消耗量限值要求，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年指标要求暂不做调整。对于轻型商用车，考虑到此前车型达标率较低，此次同样不做加严调整。二是节能重型商用车指标要求适当调整。客车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年燃料消耗量要求较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年加严约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。其他重型商用车车型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年燃料消耗量要求基本相同。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年考虑到工况切换对不同车型的影响，从数值上看不同车型指标要求变动不一。</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节能乘用车基于</a:t>
            </a: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WLTC </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型式认证的车型燃料消耗量标准</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L/100 km</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graphicFrame>
        <p:nvGraphicFramePr>
          <p:cNvPr id="7" name="表格 6"/>
          <p:cNvGraphicFramePr>
            <a:graphicFrameLocks noGrp="1"/>
          </p:cNvGraphicFramePr>
          <p:nvPr/>
        </p:nvGraphicFramePr>
        <p:xfrm>
          <a:off x="473724" y="3635564"/>
          <a:ext cx="8306718" cy="1090672"/>
        </p:xfrm>
        <a:graphic>
          <a:graphicData uri="http://schemas.openxmlformats.org/drawingml/2006/table">
            <a:tbl>
              <a:tblPr firstRow="1" bandRow="1">
                <a:tableStyleId>{5C22544A-7EE6-4342-B048-85BDC9FD1C3A}</a:tableStyleId>
              </a:tblPr>
              <a:tblGrid>
                <a:gridCol w="2768906">
                  <a:extLst>
                    <a:ext uri="{9D8B030D-6E8A-4147-A177-3AD203B41FA5}">
                      <a16:colId xmlns:a16="http://schemas.microsoft.com/office/drawing/2014/main" val="20000"/>
                    </a:ext>
                  </a:extLst>
                </a:gridCol>
                <a:gridCol w="2768906">
                  <a:extLst>
                    <a:ext uri="{9D8B030D-6E8A-4147-A177-3AD203B41FA5}">
                      <a16:colId xmlns:a16="http://schemas.microsoft.com/office/drawing/2014/main" val="20001"/>
                    </a:ext>
                  </a:extLst>
                </a:gridCol>
                <a:gridCol w="2768906">
                  <a:extLst>
                    <a:ext uri="{9D8B030D-6E8A-4147-A177-3AD203B41FA5}">
                      <a16:colId xmlns:a16="http://schemas.microsoft.com/office/drawing/2014/main" val="20002"/>
                    </a:ext>
                  </a:extLst>
                </a:gridCol>
              </a:tblGrid>
              <a:tr h="272668">
                <a:tc>
                  <a:txBody>
                    <a:bodyPr/>
                    <a:lstStyle/>
                    <a:p>
                      <a:pPr algn="ctr"/>
                      <a:r>
                        <a:rPr lang="zh-CN" altLang="en-US" sz="1000" b="1" kern="1200" baseline="0" dirty="0">
                          <a:solidFill>
                            <a:schemeClr val="lt1"/>
                          </a:solidFill>
                          <a:latin typeface="+mn-lt"/>
                          <a:ea typeface="+mn-ea"/>
                          <a:cs typeface="+mn-cs"/>
                        </a:rPr>
                        <a:t>整备质量（</a:t>
                      </a:r>
                      <a:r>
                        <a:rPr lang="en-US" altLang="zh-CN" sz="1000" b="1" kern="1200" baseline="0" dirty="0">
                          <a:solidFill>
                            <a:schemeClr val="lt1"/>
                          </a:solidFill>
                          <a:latin typeface="+mn-lt"/>
                          <a:ea typeface="+mn-ea"/>
                          <a:cs typeface="+mn-cs"/>
                        </a:rPr>
                        <a:t>CM</a:t>
                      </a:r>
                      <a:r>
                        <a:rPr lang="zh-CN" altLang="en-US" sz="1000" b="1" kern="1200" baseline="0" dirty="0">
                          <a:solidFill>
                            <a:schemeClr val="lt1"/>
                          </a:solidFill>
                          <a:latin typeface="+mn-lt"/>
                          <a:ea typeface="+mn-ea"/>
                          <a:cs typeface="+mn-cs"/>
                        </a:rPr>
                        <a:t>，</a:t>
                      </a:r>
                      <a:r>
                        <a:rPr lang="en-US" altLang="zh-CN" sz="1000" b="1" kern="1200" baseline="0" dirty="0">
                          <a:solidFill>
                            <a:schemeClr val="lt1"/>
                          </a:solidFill>
                          <a:latin typeface="+mn-lt"/>
                          <a:ea typeface="+mn-ea"/>
                          <a:cs typeface="+mn-cs"/>
                        </a:rPr>
                        <a:t>kg</a:t>
                      </a:r>
                      <a:r>
                        <a:rPr lang="zh-CN" altLang="en-US" sz="1000" b="1" kern="1200" baseline="0" dirty="0">
                          <a:solidFill>
                            <a:schemeClr val="lt1"/>
                          </a:solidFill>
                          <a:latin typeface="+mn-lt"/>
                          <a:ea typeface="+mn-ea"/>
                          <a:cs typeface="+mn-cs"/>
                        </a:rPr>
                        <a:t>）</a:t>
                      </a:r>
                      <a:endParaRPr lang="zh-CN" altLang="en-US" sz="1000" dirty="0"/>
                    </a:p>
                  </a:txBody>
                  <a:tcPr/>
                </a:tc>
                <a:tc>
                  <a:txBody>
                    <a:bodyPr/>
                    <a:lstStyle/>
                    <a:p>
                      <a:pPr algn="ctr"/>
                      <a:r>
                        <a:rPr lang="zh-CN" altLang="en-US" sz="1000" b="1" kern="1200" baseline="0" dirty="0">
                          <a:solidFill>
                            <a:schemeClr val="lt1"/>
                          </a:solidFill>
                          <a:latin typeface="+mn-lt"/>
                          <a:ea typeface="+mn-ea"/>
                          <a:cs typeface="+mn-cs"/>
                        </a:rPr>
                        <a:t>两排及以下座椅</a:t>
                      </a:r>
                      <a:endParaRPr lang="zh-CN" altLang="en-US" sz="1000" dirty="0"/>
                    </a:p>
                  </a:txBody>
                  <a:tcPr/>
                </a:tc>
                <a:tc>
                  <a:txBody>
                    <a:bodyPr/>
                    <a:lstStyle/>
                    <a:p>
                      <a:pPr algn="ctr"/>
                      <a:r>
                        <a:rPr lang="zh-CN" altLang="en-US" sz="1000" b="1" kern="1200" baseline="0" dirty="0">
                          <a:solidFill>
                            <a:schemeClr val="lt1"/>
                          </a:solidFill>
                          <a:latin typeface="+mn-lt"/>
                          <a:ea typeface="+mn-ea"/>
                          <a:cs typeface="+mn-cs"/>
                        </a:rPr>
                        <a:t>三排或以上座椅</a:t>
                      </a:r>
                      <a:endParaRPr lang="zh-CN" altLang="en-US" sz="1000" dirty="0"/>
                    </a:p>
                  </a:txBody>
                  <a:tcPr/>
                </a:tc>
                <a:extLst>
                  <a:ext uri="{0D108BD9-81ED-4DB2-BD59-A6C34878D82A}">
                    <a16:rowId xmlns:a16="http://schemas.microsoft.com/office/drawing/2014/main" val="10000"/>
                  </a:ext>
                </a:extLst>
              </a:tr>
              <a:tr h="272668">
                <a:tc>
                  <a:txBody>
                    <a:bodyPr/>
                    <a:lstStyle/>
                    <a:p>
                      <a:pPr algn="ctr"/>
                      <a:r>
                        <a:rPr lang="en-US" altLang="zh-CN" sz="1000" kern="1200" baseline="0" dirty="0">
                          <a:solidFill>
                            <a:schemeClr val="dk1"/>
                          </a:solidFill>
                          <a:latin typeface="+mn-lt"/>
                          <a:ea typeface="+mn-ea"/>
                          <a:cs typeface="+mn-cs"/>
                        </a:rPr>
                        <a:t>CM≤750</a:t>
                      </a:r>
                      <a:endParaRPr lang="zh-CN" altLang="en-US" sz="1000" dirty="0"/>
                    </a:p>
                  </a:txBody>
                  <a:tcPr/>
                </a:tc>
                <a:tc>
                  <a:txBody>
                    <a:bodyPr/>
                    <a:lstStyle/>
                    <a:p>
                      <a:pPr algn="ctr"/>
                      <a:r>
                        <a:rPr lang="en-US" altLang="zh-CN" sz="1000" kern="1200" baseline="0" dirty="0">
                          <a:solidFill>
                            <a:schemeClr val="dk1"/>
                          </a:solidFill>
                          <a:latin typeface="+mn-lt"/>
                          <a:ea typeface="+mn-ea"/>
                          <a:cs typeface="+mn-cs"/>
                        </a:rPr>
                        <a:t>4.45</a:t>
                      </a:r>
                      <a:endParaRPr lang="zh-CN" altLang="en-US" sz="1000" dirty="0"/>
                    </a:p>
                  </a:txBody>
                  <a:tcPr/>
                </a:tc>
                <a:tc>
                  <a:txBody>
                    <a:bodyPr/>
                    <a:lstStyle/>
                    <a:p>
                      <a:pPr algn="ctr"/>
                      <a:r>
                        <a:rPr lang="en-US" altLang="zh-CN" sz="1000" kern="1200" baseline="0" dirty="0">
                          <a:solidFill>
                            <a:schemeClr val="dk1"/>
                          </a:solidFill>
                          <a:latin typeface="+mn-lt"/>
                          <a:ea typeface="+mn-ea"/>
                          <a:cs typeface="+mn-cs"/>
                        </a:rPr>
                        <a:t>4.82</a:t>
                      </a:r>
                      <a:endParaRPr lang="zh-CN" altLang="en-US" sz="1000" dirty="0"/>
                    </a:p>
                  </a:txBody>
                  <a:tcPr/>
                </a:tc>
                <a:extLst>
                  <a:ext uri="{0D108BD9-81ED-4DB2-BD59-A6C34878D82A}">
                    <a16:rowId xmlns:a16="http://schemas.microsoft.com/office/drawing/2014/main" val="10001"/>
                  </a:ext>
                </a:extLst>
              </a:tr>
              <a:tr h="272668">
                <a:tc>
                  <a:txBody>
                    <a:bodyPr/>
                    <a:lstStyle/>
                    <a:p>
                      <a:pPr algn="ctr"/>
                      <a:r>
                        <a:rPr lang="en-US" altLang="zh-CN" sz="1000" kern="1200" baseline="0" dirty="0">
                          <a:solidFill>
                            <a:schemeClr val="dk1"/>
                          </a:solidFill>
                          <a:latin typeface="+mn-lt"/>
                          <a:ea typeface="+mn-ea"/>
                          <a:cs typeface="+mn-cs"/>
                        </a:rPr>
                        <a:t>750</a:t>
                      </a:r>
                      <a:r>
                        <a:rPr lang="zh-CN" altLang="en-US" sz="1000" kern="1200" baseline="0" dirty="0">
                          <a:solidFill>
                            <a:schemeClr val="dk1"/>
                          </a:solidFill>
                          <a:latin typeface="+mn-lt"/>
                          <a:ea typeface="+mn-ea"/>
                          <a:cs typeface="+mn-cs"/>
                        </a:rPr>
                        <a:t>＜</a:t>
                      </a:r>
                      <a:r>
                        <a:rPr lang="en-US" altLang="zh-CN" sz="1000" kern="1200" baseline="0" dirty="0">
                          <a:solidFill>
                            <a:schemeClr val="dk1"/>
                          </a:solidFill>
                          <a:latin typeface="+mn-lt"/>
                          <a:ea typeface="+mn-ea"/>
                          <a:cs typeface="+mn-cs"/>
                        </a:rPr>
                        <a:t>CM≤1415</a:t>
                      </a:r>
                      <a:endParaRPr lang="zh-CN" altLang="en-US" sz="1000" dirty="0"/>
                    </a:p>
                  </a:txBody>
                  <a:tcPr/>
                </a:tc>
                <a:tc>
                  <a:txBody>
                    <a:bodyPr/>
                    <a:lstStyle/>
                    <a:p>
                      <a:pPr algn="ctr"/>
                      <a:r>
                        <a:rPr lang="en-US" altLang="zh-CN" sz="1000" kern="1200" baseline="0" dirty="0">
                          <a:solidFill>
                            <a:schemeClr val="dk1"/>
                          </a:solidFill>
                          <a:latin typeface="+mn-lt"/>
                          <a:ea typeface="+mn-ea"/>
                          <a:cs typeface="+mn-cs"/>
                        </a:rPr>
                        <a:t>0.0026×</a:t>
                      </a:r>
                      <a:r>
                        <a:rPr lang="zh-CN" altLang="en-US" sz="1000" kern="1200" baseline="0" dirty="0">
                          <a:solidFill>
                            <a:schemeClr val="dk1"/>
                          </a:solidFill>
                          <a:latin typeface="+mn-lt"/>
                          <a:ea typeface="+mn-ea"/>
                          <a:cs typeface="+mn-cs"/>
                        </a:rPr>
                        <a:t>（</a:t>
                      </a:r>
                      <a:r>
                        <a:rPr lang="en-US" altLang="zh-CN" sz="1000" kern="1200" baseline="0" dirty="0">
                          <a:solidFill>
                            <a:schemeClr val="dk1"/>
                          </a:solidFill>
                          <a:latin typeface="+mn-lt"/>
                          <a:ea typeface="+mn-ea"/>
                          <a:cs typeface="+mn-cs"/>
                        </a:rPr>
                        <a:t>CM-1415</a:t>
                      </a:r>
                      <a:r>
                        <a:rPr lang="zh-CN" altLang="en-US" sz="1000" kern="1200" baseline="0" dirty="0">
                          <a:solidFill>
                            <a:schemeClr val="dk1"/>
                          </a:solidFill>
                          <a:latin typeface="+mn-lt"/>
                          <a:ea typeface="+mn-ea"/>
                          <a:cs typeface="+mn-cs"/>
                        </a:rPr>
                        <a:t>）</a:t>
                      </a:r>
                      <a:r>
                        <a:rPr lang="en-US" altLang="zh-CN" sz="1000" kern="1200" baseline="0" dirty="0">
                          <a:solidFill>
                            <a:schemeClr val="dk1"/>
                          </a:solidFill>
                          <a:latin typeface="+mn-lt"/>
                          <a:ea typeface="+mn-ea"/>
                          <a:cs typeface="+mn-cs"/>
                        </a:rPr>
                        <a:t>+6.18</a:t>
                      </a:r>
                      <a:endParaRPr lang="zh-CN" altLang="en-US" sz="1000" dirty="0"/>
                    </a:p>
                  </a:txBody>
                  <a:tcPr/>
                </a:tc>
                <a:tc>
                  <a:txBody>
                    <a:bodyPr/>
                    <a:lstStyle/>
                    <a:p>
                      <a:pPr algn="ctr"/>
                      <a:r>
                        <a:rPr lang="en-US" altLang="zh-CN" sz="1000" kern="1200" baseline="0" dirty="0">
                          <a:solidFill>
                            <a:schemeClr val="dk1"/>
                          </a:solidFill>
                          <a:latin typeface="+mn-lt"/>
                          <a:ea typeface="+mn-ea"/>
                          <a:cs typeface="+mn-cs"/>
                        </a:rPr>
                        <a:t>0.0026×</a:t>
                      </a:r>
                      <a:r>
                        <a:rPr lang="zh-CN" altLang="en-US" sz="1000" kern="1200" baseline="0" dirty="0">
                          <a:solidFill>
                            <a:schemeClr val="dk1"/>
                          </a:solidFill>
                          <a:latin typeface="+mn-lt"/>
                          <a:ea typeface="+mn-ea"/>
                          <a:cs typeface="+mn-cs"/>
                        </a:rPr>
                        <a:t>（</a:t>
                      </a:r>
                      <a:r>
                        <a:rPr lang="en-US" altLang="zh-CN" sz="1000" kern="1200" baseline="0" dirty="0">
                          <a:solidFill>
                            <a:schemeClr val="dk1"/>
                          </a:solidFill>
                          <a:latin typeface="+mn-lt"/>
                          <a:ea typeface="+mn-ea"/>
                          <a:cs typeface="+mn-cs"/>
                        </a:rPr>
                        <a:t>CM-1415</a:t>
                      </a:r>
                      <a:r>
                        <a:rPr lang="zh-CN" altLang="en-US" sz="1000" kern="1200" baseline="0" dirty="0">
                          <a:solidFill>
                            <a:schemeClr val="dk1"/>
                          </a:solidFill>
                          <a:latin typeface="+mn-lt"/>
                          <a:ea typeface="+mn-ea"/>
                          <a:cs typeface="+mn-cs"/>
                        </a:rPr>
                        <a:t>）</a:t>
                      </a:r>
                      <a:r>
                        <a:rPr lang="en-US" altLang="zh-CN" sz="1000" kern="1200" baseline="0" dirty="0">
                          <a:solidFill>
                            <a:schemeClr val="dk1"/>
                          </a:solidFill>
                          <a:latin typeface="+mn-lt"/>
                          <a:ea typeface="+mn-ea"/>
                          <a:cs typeface="+mn-cs"/>
                        </a:rPr>
                        <a:t>+6.55</a:t>
                      </a:r>
                      <a:endParaRPr lang="zh-CN" altLang="en-US" sz="1000" dirty="0"/>
                    </a:p>
                  </a:txBody>
                  <a:tcPr/>
                </a:tc>
                <a:extLst>
                  <a:ext uri="{0D108BD9-81ED-4DB2-BD59-A6C34878D82A}">
                    <a16:rowId xmlns:a16="http://schemas.microsoft.com/office/drawing/2014/main" val="10002"/>
                  </a:ext>
                </a:extLst>
              </a:tr>
              <a:tr h="272668">
                <a:tc>
                  <a:txBody>
                    <a:bodyPr/>
                    <a:lstStyle/>
                    <a:p>
                      <a:pPr algn="ctr"/>
                      <a:r>
                        <a:rPr lang="en-US" altLang="zh-CN" sz="1000" kern="1200" baseline="0" dirty="0">
                          <a:solidFill>
                            <a:schemeClr val="dk1"/>
                          </a:solidFill>
                          <a:latin typeface="+mn-lt"/>
                          <a:ea typeface="+mn-ea"/>
                          <a:cs typeface="+mn-cs"/>
                        </a:rPr>
                        <a:t>1415</a:t>
                      </a:r>
                      <a:r>
                        <a:rPr lang="zh-CN" altLang="en-US" sz="1000" kern="1200" baseline="0" dirty="0">
                          <a:solidFill>
                            <a:schemeClr val="dk1"/>
                          </a:solidFill>
                          <a:latin typeface="+mn-lt"/>
                          <a:ea typeface="+mn-ea"/>
                          <a:cs typeface="+mn-cs"/>
                        </a:rPr>
                        <a:t>＜</a:t>
                      </a:r>
                      <a:r>
                        <a:rPr lang="en-US" altLang="zh-CN" sz="1000" kern="1200" baseline="0" dirty="0">
                          <a:solidFill>
                            <a:schemeClr val="dk1"/>
                          </a:solidFill>
                          <a:latin typeface="+mn-lt"/>
                          <a:ea typeface="+mn-ea"/>
                          <a:cs typeface="+mn-cs"/>
                        </a:rPr>
                        <a:t>CM</a:t>
                      </a:r>
                      <a:endParaRPr lang="zh-CN" altLang="en-US" sz="1000" dirty="0"/>
                    </a:p>
                  </a:txBody>
                  <a:tcPr/>
                </a:tc>
                <a:tc>
                  <a:txBody>
                    <a:bodyPr/>
                    <a:lstStyle/>
                    <a:p>
                      <a:pPr algn="ctr"/>
                      <a:r>
                        <a:rPr lang="en-US" altLang="zh-CN" sz="1000" kern="1200" baseline="0" dirty="0">
                          <a:solidFill>
                            <a:schemeClr val="dk1"/>
                          </a:solidFill>
                          <a:latin typeface="+mn-lt"/>
                          <a:ea typeface="+mn-ea"/>
                          <a:cs typeface="+mn-cs"/>
                        </a:rPr>
                        <a:t>6.18</a:t>
                      </a:r>
                      <a:endParaRPr lang="zh-CN" altLang="en-US" sz="1000" dirty="0"/>
                    </a:p>
                  </a:txBody>
                  <a:tcPr/>
                </a:tc>
                <a:tc>
                  <a:txBody>
                    <a:bodyPr/>
                    <a:lstStyle/>
                    <a:p>
                      <a:pPr algn="ctr"/>
                      <a:r>
                        <a:rPr lang="en-US" altLang="zh-CN" sz="1000" kern="1200" baseline="0" dirty="0">
                          <a:solidFill>
                            <a:schemeClr val="dk1"/>
                          </a:solidFill>
                          <a:latin typeface="+mn-lt"/>
                          <a:ea typeface="+mn-ea"/>
                          <a:cs typeface="+mn-cs"/>
                        </a:rPr>
                        <a:t>6.55</a:t>
                      </a:r>
                      <a:endParaRPr lang="zh-CN" altLang="en-US" sz="1000" dirty="0"/>
                    </a:p>
                  </a:txBody>
                  <a:tcPr/>
                </a:tc>
                <a:extLst>
                  <a:ext uri="{0D108BD9-81ED-4DB2-BD59-A6C34878D82A}">
                    <a16:rowId xmlns:a16="http://schemas.microsoft.com/office/drawing/2014/main" val="10003"/>
                  </a:ext>
                </a:extLst>
              </a:tr>
            </a:tbl>
          </a:graphicData>
        </a:graphic>
      </p:graphicFrame>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3C3EE81-0A6A-46E8-658F-F2B974A5CCBA}"/>
              </a:ext>
            </a:extLst>
          </p:cNvPr>
          <p:cNvGraphicFramePr>
            <a:graphicFrameLocks noChangeAspect="1"/>
          </p:cNvGraphicFramePr>
          <p:nvPr>
            <p:custDataLst>
              <p:tags r:id="rId1"/>
            </p:custDataLst>
            <p:extLst>
              <p:ext uri="{D42A27DB-BD31-4B8C-83A1-F6EECF244321}">
                <p14:modId xmlns:p14="http://schemas.microsoft.com/office/powerpoint/2010/main" val="26632721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 name="表格 6"/>
          <p:cNvGraphicFramePr>
            <a:graphicFrameLocks noGrp="1"/>
          </p:cNvGraphicFramePr>
          <p:nvPr/>
        </p:nvGraphicFramePr>
        <p:xfrm>
          <a:off x="473724" y="1399142"/>
          <a:ext cx="8306718" cy="3094373"/>
        </p:xfrm>
        <a:graphic>
          <a:graphicData uri="http://schemas.openxmlformats.org/drawingml/2006/table">
            <a:tbl>
              <a:tblPr firstRow="1" bandRow="1">
                <a:tableStyleId>{5C22544A-7EE6-4342-B048-85BDC9FD1C3A}</a:tableStyleId>
              </a:tblPr>
              <a:tblGrid>
                <a:gridCol w="2489813">
                  <a:extLst>
                    <a:ext uri="{9D8B030D-6E8A-4147-A177-3AD203B41FA5}">
                      <a16:colId xmlns:a16="http://schemas.microsoft.com/office/drawing/2014/main" val="20000"/>
                    </a:ext>
                  </a:extLst>
                </a:gridCol>
                <a:gridCol w="831773">
                  <a:extLst>
                    <a:ext uri="{9D8B030D-6E8A-4147-A177-3AD203B41FA5}">
                      <a16:colId xmlns:a16="http://schemas.microsoft.com/office/drawing/2014/main" val="20001"/>
                    </a:ext>
                  </a:extLst>
                </a:gridCol>
                <a:gridCol w="831773">
                  <a:extLst>
                    <a:ext uri="{9D8B030D-6E8A-4147-A177-3AD203B41FA5}">
                      <a16:colId xmlns:a16="http://schemas.microsoft.com/office/drawing/2014/main" val="20002"/>
                    </a:ext>
                  </a:extLst>
                </a:gridCol>
                <a:gridCol w="2379645">
                  <a:extLst>
                    <a:ext uri="{9D8B030D-6E8A-4147-A177-3AD203B41FA5}">
                      <a16:colId xmlns:a16="http://schemas.microsoft.com/office/drawing/2014/main" val="20003"/>
                    </a:ext>
                  </a:extLst>
                </a:gridCol>
                <a:gridCol w="886857">
                  <a:extLst>
                    <a:ext uri="{9D8B030D-6E8A-4147-A177-3AD203B41FA5}">
                      <a16:colId xmlns:a16="http://schemas.microsoft.com/office/drawing/2014/main" val="20004"/>
                    </a:ext>
                  </a:extLst>
                </a:gridCol>
                <a:gridCol w="886857">
                  <a:extLst>
                    <a:ext uri="{9D8B030D-6E8A-4147-A177-3AD203B41FA5}">
                      <a16:colId xmlns:a16="http://schemas.microsoft.com/office/drawing/2014/main" val="20005"/>
                    </a:ext>
                  </a:extLst>
                </a:gridCol>
              </a:tblGrid>
              <a:tr h="388677">
                <a:tc>
                  <a:txBody>
                    <a:bodyPr/>
                    <a:lstStyle/>
                    <a:p>
                      <a:pPr algn="ctr"/>
                      <a:r>
                        <a:rPr lang="zh-CN" altLang="en-US" sz="1350" b="1" kern="1200" baseline="0" dirty="0">
                          <a:solidFill>
                            <a:schemeClr val="lt1"/>
                          </a:solidFill>
                          <a:latin typeface="+mn-lt"/>
                          <a:ea typeface="+mn-ea"/>
                          <a:cs typeface="+mn-cs"/>
                        </a:rPr>
                        <a:t>整车整备质量（</a:t>
                      </a:r>
                      <a:r>
                        <a:rPr lang="en-US" altLang="zh-CN" sz="1350" b="1" kern="1200" baseline="0" dirty="0">
                          <a:solidFill>
                            <a:schemeClr val="lt1"/>
                          </a:solidFill>
                          <a:latin typeface="+mn-lt"/>
                          <a:ea typeface="+mn-ea"/>
                          <a:cs typeface="+mn-cs"/>
                        </a:rPr>
                        <a:t>CM</a:t>
                      </a:r>
                      <a:r>
                        <a:rPr lang="zh-CN" altLang="en-US" sz="1350" b="1" kern="1200" baseline="0" dirty="0">
                          <a:solidFill>
                            <a:schemeClr val="lt1"/>
                          </a:solidFill>
                          <a:latin typeface="+mn-lt"/>
                          <a:ea typeface="+mn-ea"/>
                          <a:cs typeface="+mn-cs"/>
                        </a:rPr>
                        <a:t>）</a:t>
                      </a:r>
                      <a:r>
                        <a:rPr lang="en-US" altLang="zh-CN" sz="1350" b="1" kern="1200" baseline="0" dirty="0">
                          <a:solidFill>
                            <a:schemeClr val="lt1"/>
                          </a:solidFill>
                          <a:latin typeface="+mn-lt"/>
                          <a:ea typeface="+mn-ea"/>
                          <a:cs typeface="+mn-cs"/>
                        </a:rPr>
                        <a:t>kg</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汽油</a:t>
                      </a:r>
                      <a:endParaRPr lang="zh-CN" altLang="en-US" dirty="0"/>
                    </a:p>
                  </a:txBody>
                  <a:tcPr/>
                </a:tc>
                <a:tc>
                  <a:txBody>
                    <a:bodyPr/>
                    <a:lstStyle/>
                    <a:p>
                      <a:pPr algn="ctr"/>
                      <a:r>
                        <a:rPr lang="zh-CN" altLang="en-US" dirty="0"/>
                        <a:t>柴油</a:t>
                      </a:r>
                    </a:p>
                  </a:txBody>
                  <a:tcPr/>
                </a:tc>
                <a:tc>
                  <a:txBody>
                    <a:bodyPr/>
                    <a:lstStyle/>
                    <a:p>
                      <a:pPr algn="ctr"/>
                      <a:r>
                        <a:rPr lang="zh-CN" altLang="en-US" sz="1350" b="1" kern="1200" baseline="0" dirty="0">
                          <a:solidFill>
                            <a:schemeClr val="lt1"/>
                          </a:solidFill>
                          <a:latin typeface="+mn-lt"/>
                          <a:ea typeface="+mn-ea"/>
                          <a:cs typeface="+mn-cs"/>
                        </a:rPr>
                        <a:t>整车整备质量（</a:t>
                      </a:r>
                      <a:r>
                        <a:rPr lang="en-US" altLang="zh-CN" sz="1350" b="1" kern="1200" baseline="0" dirty="0">
                          <a:solidFill>
                            <a:schemeClr val="lt1"/>
                          </a:solidFill>
                          <a:latin typeface="+mn-lt"/>
                          <a:ea typeface="+mn-ea"/>
                          <a:cs typeface="+mn-cs"/>
                        </a:rPr>
                        <a:t>CM</a:t>
                      </a:r>
                      <a:r>
                        <a:rPr lang="zh-CN" altLang="en-US" sz="1350" b="1" kern="1200" baseline="0" dirty="0">
                          <a:solidFill>
                            <a:schemeClr val="lt1"/>
                          </a:solidFill>
                          <a:latin typeface="+mn-lt"/>
                          <a:ea typeface="+mn-ea"/>
                          <a:cs typeface="+mn-cs"/>
                        </a:rPr>
                        <a:t>）</a:t>
                      </a:r>
                      <a:r>
                        <a:rPr lang="en-US" altLang="zh-CN" sz="1350" b="1" kern="1200" baseline="0" dirty="0">
                          <a:solidFill>
                            <a:schemeClr val="lt1"/>
                          </a:solidFill>
                          <a:latin typeface="+mn-lt"/>
                          <a:ea typeface="+mn-ea"/>
                          <a:cs typeface="+mn-cs"/>
                        </a:rPr>
                        <a:t>kg</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汽油</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柴油</a:t>
                      </a:r>
                      <a:endParaRPr lang="zh-CN" altLang="en-US" dirty="0"/>
                    </a:p>
                  </a:txBody>
                  <a:tcPr/>
                </a:tc>
                <a:extLst>
                  <a:ext uri="{0D108BD9-81ED-4DB2-BD59-A6C34878D82A}">
                    <a16:rowId xmlns:a16="http://schemas.microsoft.com/office/drawing/2014/main" val="10000"/>
                  </a:ext>
                </a:extLst>
              </a:tr>
              <a:tr h="338212">
                <a:tc>
                  <a:txBody>
                    <a:bodyPr/>
                    <a:lstStyle/>
                    <a:p>
                      <a:pPr algn="ctr"/>
                      <a:r>
                        <a:rPr lang="en-US" altLang="zh-CN" sz="1350" kern="1200" baseline="0" dirty="0">
                          <a:solidFill>
                            <a:schemeClr val="dk1"/>
                          </a:solidFill>
                          <a:latin typeface="+mn-lt"/>
                          <a:ea typeface="+mn-ea"/>
                          <a:cs typeface="+mn-cs"/>
                        </a:rPr>
                        <a:t>CM≤750</a:t>
                      </a:r>
                      <a:endParaRPr lang="zh-CN" altLang="en-US" dirty="0"/>
                    </a:p>
                  </a:txBody>
                  <a:tcPr/>
                </a:tc>
                <a:tc>
                  <a:txBody>
                    <a:bodyPr/>
                    <a:lstStyle/>
                    <a:p>
                      <a:pPr algn="ctr"/>
                      <a:r>
                        <a:rPr lang="en-US" altLang="zh-CN" sz="1350" kern="1200" baseline="0" dirty="0">
                          <a:solidFill>
                            <a:schemeClr val="dk1"/>
                          </a:solidFill>
                          <a:latin typeface="+mn-lt"/>
                          <a:ea typeface="+mn-ea"/>
                          <a:cs typeface="+mn-cs"/>
                        </a:rPr>
                        <a:t>4.5</a:t>
                      </a:r>
                      <a:endParaRPr lang="zh-CN" altLang="en-US" dirty="0"/>
                    </a:p>
                  </a:txBody>
                  <a:tcPr/>
                </a:tc>
                <a:tc>
                  <a:txBody>
                    <a:bodyPr/>
                    <a:lstStyle/>
                    <a:p>
                      <a:pPr algn="ctr"/>
                      <a:r>
                        <a:rPr lang="en-US" altLang="zh-CN" sz="1350" kern="1200" baseline="0" dirty="0">
                          <a:solidFill>
                            <a:schemeClr val="dk1"/>
                          </a:solidFill>
                          <a:latin typeface="+mn-lt"/>
                          <a:ea typeface="+mn-ea"/>
                          <a:cs typeface="+mn-cs"/>
                        </a:rPr>
                        <a:t>4.1</a:t>
                      </a:r>
                      <a:endParaRPr lang="zh-CN" altLang="en-US" dirty="0"/>
                    </a:p>
                  </a:txBody>
                  <a:tcPr/>
                </a:tc>
                <a:tc>
                  <a:txBody>
                    <a:bodyPr/>
                    <a:lstStyle/>
                    <a:p>
                      <a:pPr algn="ctr"/>
                      <a:r>
                        <a:rPr lang="en-US" altLang="zh-CN" sz="1350" kern="1200" baseline="0" dirty="0">
                          <a:solidFill>
                            <a:schemeClr val="dk1"/>
                          </a:solidFill>
                          <a:latin typeface="+mn-lt"/>
                          <a:ea typeface="+mn-ea"/>
                          <a:cs typeface="+mn-cs"/>
                        </a:rPr>
                        <a:t>1540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CM≤1660</a:t>
                      </a:r>
                      <a:endParaRPr lang="zh-CN" altLang="en-US" dirty="0"/>
                    </a:p>
                  </a:txBody>
                  <a:tcPr/>
                </a:tc>
                <a:tc>
                  <a:txBody>
                    <a:bodyPr/>
                    <a:lstStyle/>
                    <a:p>
                      <a:pPr algn="ctr"/>
                      <a:r>
                        <a:rPr lang="en-US" altLang="zh-CN" sz="1350" kern="1200" baseline="0" dirty="0">
                          <a:solidFill>
                            <a:schemeClr val="dk1"/>
                          </a:solidFill>
                          <a:latin typeface="+mn-lt"/>
                          <a:ea typeface="+mn-ea"/>
                          <a:cs typeface="+mn-cs"/>
                        </a:rPr>
                        <a:t>6.7</a:t>
                      </a:r>
                      <a:endParaRPr lang="zh-CN" altLang="en-US" dirty="0"/>
                    </a:p>
                  </a:txBody>
                  <a:tcPr/>
                </a:tc>
                <a:tc>
                  <a:txBody>
                    <a:bodyPr/>
                    <a:lstStyle/>
                    <a:p>
                      <a:pPr algn="ctr"/>
                      <a:r>
                        <a:rPr lang="en-US" altLang="zh-CN" sz="1350" kern="1200" baseline="0" dirty="0">
                          <a:solidFill>
                            <a:schemeClr val="dk1"/>
                          </a:solidFill>
                          <a:latin typeface="+mn-lt"/>
                          <a:ea typeface="+mn-ea"/>
                          <a:cs typeface="+mn-cs"/>
                        </a:rPr>
                        <a:t>5.9</a:t>
                      </a:r>
                      <a:endParaRPr lang="zh-CN" altLang="en-US" dirty="0"/>
                    </a:p>
                  </a:txBody>
                  <a:tcPr/>
                </a:tc>
                <a:extLst>
                  <a:ext uri="{0D108BD9-81ED-4DB2-BD59-A6C34878D82A}">
                    <a16:rowId xmlns:a16="http://schemas.microsoft.com/office/drawing/2014/main" val="10001"/>
                  </a:ext>
                </a:extLst>
              </a:tr>
              <a:tr h="338212">
                <a:tc>
                  <a:txBody>
                    <a:bodyPr/>
                    <a:lstStyle/>
                    <a:p>
                      <a:pPr algn="ctr"/>
                      <a:r>
                        <a:rPr lang="en-US" altLang="zh-CN" sz="1350" kern="1200" baseline="0" dirty="0">
                          <a:solidFill>
                            <a:schemeClr val="dk1"/>
                          </a:solidFill>
                          <a:latin typeface="+mn-lt"/>
                          <a:ea typeface="+mn-ea"/>
                          <a:cs typeface="+mn-cs"/>
                        </a:rPr>
                        <a:t>750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CM≤865</a:t>
                      </a:r>
                      <a:endParaRPr lang="zh-CN" altLang="en-US" dirty="0"/>
                    </a:p>
                  </a:txBody>
                  <a:tcPr/>
                </a:tc>
                <a:tc>
                  <a:txBody>
                    <a:bodyPr/>
                    <a:lstStyle/>
                    <a:p>
                      <a:pPr algn="ctr"/>
                      <a:r>
                        <a:rPr lang="en-US" altLang="zh-CN" sz="1350" kern="1200" baseline="0" dirty="0">
                          <a:solidFill>
                            <a:schemeClr val="dk1"/>
                          </a:solidFill>
                          <a:latin typeface="+mn-lt"/>
                          <a:ea typeface="+mn-ea"/>
                          <a:cs typeface="+mn-cs"/>
                        </a:rPr>
                        <a:t>4.7</a:t>
                      </a:r>
                      <a:endParaRPr lang="zh-CN" altLang="en-US" dirty="0"/>
                    </a:p>
                  </a:txBody>
                  <a:tcPr/>
                </a:tc>
                <a:tc>
                  <a:txBody>
                    <a:bodyPr/>
                    <a:lstStyle/>
                    <a:p>
                      <a:pPr algn="ctr"/>
                      <a:r>
                        <a:rPr lang="en-US" altLang="zh-CN" sz="1350" kern="1200" baseline="0" dirty="0">
                          <a:solidFill>
                            <a:schemeClr val="dk1"/>
                          </a:solidFill>
                          <a:latin typeface="+mn-lt"/>
                          <a:ea typeface="+mn-ea"/>
                          <a:cs typeface="+mn-cs"/>
                        </a:rPr>
                        <a:t>4.2</a:t>
                      </a:r>
                      <a:endParaRPr lang="zh-CN" altLang="en-US" dirty="0"/>
                    </a:p>
                  </a:txBody>
                  <a:tcPr/>
                </a:tc>
                <a:tc>
                  <a:txBody>
                    <a:bodyPr/>
                    <a:lstStyle/>
                    <a:p>
                      <a:pPr algn="ctr"/>
                      <a:r>
                        <a:rPr lang="en-US" altLang="zh-CN" sz="1350" kern="1200" baseline="0" dirty="0">
                          <a:solidFill>
                            <a:schemeClr val="dk1"/>
                          </a:solidFill>
                          <a:latin typeface="+mn-lt"/>
                          <a:ea typeface="+mn-ea"/>
                          <a:cs typeface="+mn-cs"/>
                        </a:rPr>
                        <a:t>1660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CM≤1770</a:t>
                      </a:r>
                      <a:endParaRPr lang="zh-CN" altLang="en-US" dirty="0"/>
                    </a:p>
                  </a:txBody>
                  <a:tcPr/>
                </a:tc>
                <a:tc>
                  <a:txBody>
                    <a:bodyPr/>
                    <a:lstStyle/>
                    <a:p>
                      <a:pPr algn="ctr"/>
                      <a:r>
                        <a:rPr lang="en-US" altLang="zh-CN" sz="1350" kern="1200" baseline="0" dirty="0">
                          <a:solidFill>
                            <a:schemeClr val="dk1"/>
                          </a:solidFill>
                          <a:latin typeface="+mn-lt"/>
                          <a:ea typeface="+mn-ea"/>
                          <a:cs typeface="+mn-cs"/>
                        </a:rPr>
                        <a:t>7.1</a:t>
                      </a:r>
                      <a:endParaRPr lang="zh-CN" altLang="en-US" dirty="0"/>
                    </a:p>
                  </a:txBody>
                  <a:tcPr/>
                </a:tc>
                <a:tc>
                  <a:txBody>
                    <a:bodyPr/>
                    <a:lstStyle/>
                    <a:p>
                      <a:pPr algn="ctr"/>
                      <a:r>
                        <a:rPr lang="en-US" altLang="zh-CN" sz="1350" kern="1200" baseline="0" dirty="0">
                          <a:solidFill>
                            <a:schemeClr val="dk1"/>
                          </a:solidFill>
                          <a:latin typeface="+mn-lt"/>
                          <a:ea typeface="+mn-ea"/>
                          <a:cs typeface="+mn-cs"/>
                        </a:rPr>
                        <a:t>6.2</a:t>
                      </a:r>
                      <a:endParaRPr lang="zh-CN" altLang="en-US" dirty="0"/>
                    </a:p>
                  </a:txBody>
                  <a:tcPr/>
                </a:tc>
                <a:extLst>
                  <a:ext uri="{0D108BD9-81ED-4DB2-BD59-A6C34878D82A}">
                    <a16:rowId xmlns:a16="http://schemas.microsoft.com/office/drawing/2014/main" val="10002"/>
                  </a:ext>
                </a:extLst>
              </a:tr>
              <a:tr h="338212">
                <a:tc>
                  <a:txBody>
                    <a:bodyPr/>
                    <a:lstStyle/>
                    <a:p>
                      <a:pPr algn="ctr"/>
                      <a:r>
                        <a:rPr lang="en-US" altLang="zh-CN" sz="1350" kern="1200" baseline="0" dirty="0">
                          <a:solidFill>
                            <a:schemeClr val="dk1"/>
                          </a:solidFill>
                          <a:latin typeface="+mn-lt"/>
                          <a:ea typeface="+mn-ea"/>
                          <a:cs typeface="+mn-cs"/>
                        </a:rPr>
                        <a:t>865</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CM≤980</a:t>
                      </a:r>
                      <a:endParaRPr lang="zh-CN" altLang="en-US" dirty="0"/>
                    </a:p>
                  </a:txBody>
                  <a:tcPr/>
                </a:tc>
                <a:tc>
                  <a:txBody>
                    <a:bodyPr/>
                    <a:lstStyle/>
                    <a:p>
                      <a:pPr algn="ctr"/>
                      <a:r>
                        <a:rPr lang="en-US" altLang="zh-CN" sz="1350" kern="1200" baseline="0" dirty="0">
                          <a:solidFill>
                            <a:schemeClr val="dk1"/>
                          </a:solidFill>
                          <a:latin typeface="+mn-lt"/>
                          <a:ea typeface="+mn-ea"/>
                          <a:cs typeface="+mn-cs"/>
                        </a:rPr>
                        <a:t>5.0</a:t>
                      </a:r>
                      <a:endParaRPr lang="zh-CN" altLang="en-US" dirty="0"/>
                    </a:p>
                  </a:txBody>
                  <a:tcPr/>
                </a:tc>
                <a:tc>
                  <a:txBody>
                    <a:bodyPr/>
                    <a:lstStyle/>
                    <a:p>
                      <a:pPr algn="ctr"/>
                      <a:r>
                        <a:rPr lang="en-US" altLang="zh-CN" sz="1350" kern="1200" baseline="0" dirty="0">
                          <a:solidFill>
                            <a:schemeClr val="dk1"/>
                          </a:solidFill>
                          <a:latin typeface="+mn-lt"/>
                          <a:ea typeface="+mn-ea"/>
                          <a:cs typeface="+mn-cs"/>
                        </a:rPr>
                        <a:t>4.5</a:t>
                      </a:r>
                      <a:endParaRPr lang="zh-CN" altLang="en-US" dirty="0"/>
                    </a:p>
                  </a:txBody>
                  <a:tcPr/>
                </a:tc>
                <a:tc>
                  <a:txBody>
                    <a:bodyPr/>
                    <a:lstStyle/>
                    <a:p>
                      <a:pPr algn="ctr"/>
                      <a:r>
                        <a:rPr lang="en-US" altLang="zh-CN" sz="1350" kern="1200" baseline="0" dirty="0">
                          <a:solidFill>
                            <a:schemeClr val="dk1"/>
                          </a:solidFill>
                          <a:latin typeface="+mn-lt"/>
                          <a:ea typeface="+mn-ea"/>
                          <a:cs typeface="+mn-cs"/>
                        </a:rPr>
                        <a:t>1770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CM≤1880</a:t>
                      </a:r>
                      <a:endParaRPr lang="zh-CN" altLang="en-US" dirty="0"/>
                    </a:p>
                  </a:txBody>
                  <a:tcPr/>
                </a:tc>
                <a:tc>
                  <a:txBody>
                    <a:bodyPr/>
                    <a:lstStyle/>
                    <a:p>
                      <a:pPr algn="ctr"/>
                      <a:r>
                        <a:rPr lang="en-US" altLang="zh-CN" sz="1350" kern="1200" baseline="0" dirty="0">
                          <a:solidFill>
                            <a:schemeClr val="dk1"/>
                          </a:solidFill>
                          <a:latin typeface="+mn-lt"/>
                          <a:ea typeface="+mn-ea"/>
                          <a:cs typeface="+mn-cs"/>
                        </a:rPr>
                        <a:t>7.4</a:t>
                      </a:r>
                      <a:endParaRPr lang="zh-CN" altLang="en-US" dirty="0"/>
                    </a:p>
                  </a:txBody>
                  <a:tcPr/>
                </a:tc>
                <a:tc>
                  <a:txBody>
                    <a:bodyPr/>
                    <a:lstStyle/>
                    <a:p>
                      <a:pPr algn="ctr"/>
                      <a:r>
                        <a:rPr lang="en-US" altLang="zh-CN" sz="1350" kern="1200" baseline="0" dirty="0">
                          <a:solidFill>
                            <a:schemeClr val="dk1"/>
                          </a:solidFill>
                          <a:latin typeface="+mn-lt"/>
                          <a:ea typeface="+mn-ea"/>
                          <a:cs typeface="+mn-cs"/>
                        </a:rPr>
                        <a:t>6.4</a:t>
                      </a:r>
                      <a:endParaRPr lang="zh-CN" altLang="en-US" dirty="0"/>
                    </a:p>
                  </a:txBody>
                  <a:tcPr/>
                </a:tc>
                <a:extLst>
                  <a:ext uri="{0D108BD9-81ED-4DB2-BD59-A6C34878D82A}">
                    <a16:rowId xmlns:a16="http://schemas.microsoft.com/office/drawing/2014/main" val="10003"/>
                  </a:ext>
                </a:extLst>
              </a:tr>
              <a:tr h="338212">
                <a:tc>
                  <a:txBody>
                    <a:bodyPr/>
                    <a:lstStyle/>
                    <a:p>
                      <a:pPr algn="ctr"/>
                      <a:r>
                        <a:rPr lang="en-US" altLang="zh-CN" sz="1350" kern="1200" baseline="0" dirty="0">
                          <a:solidFill>
                            <a:schemeClr val="dk1"/>
                          </a:solidFill>
                          <a:latin typeface="+mn-lt"/>
                          <a:ea typeface="+mn-ea"/>
                          <a:cs typeface="+mn-cs"/>
                        </a:rPr>
                        <a:t>980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CM≤1090</a:t>
                      </a:r>
                      <a:endParaRPr lang="zh-CN" altLang="en-US" dirty="0"/>
                    </a:p>
                  </a:txBody>
                  <a:tcPr/>
                </a:tc>
                <a:tc>
                  <a:txBody>
                    <a:bodyPr/>
                    <a:lstStyle/>
                    <a:p>
                      <a:pPr algn="ctr"/>
                      <a:r>
                        <a:rPr lang="en-US" altLang="zh-CN" sz="1350" kern="1200" baseline="0" dirty="0">
                          <a:solidFill>
                            <a:schemeClr val="dk1"/>
                          </a:solidFill>
                          <a:latin typeface="+mn-lt"/>
                          <a:ea typeface="+mn-ea"/>
                          <a:cs typeface="+mn-cs"/>
                        </a:rPr>
                        <a:t>5.2</a:t>
                      </a:r>
                      <a:endParaRPr lang="zh-CN" altLang="en-US" dirty="0"/>
                    </a:p>
                  </a:txBody>
                  <a:tcPr/>
                </a:tc>
                <a:tc>
                  <a:txBody>
                    <a:bodyPr/>
                    <a:lstStyle/>
                    <a:p>
                      <a:pPr algn="ctr"/>
                      <a:r>
                        <a:rPr lang="en-US" altLang="zh-CN" sz="1350" kern="1200" baseline="0" dirty="0">
                          <a:solidFill>
                            <a:schemeClr val="dk1"/>
                          </a:solidFill>
                          <a:latin typeface="+mn-lt"/>
                          <a:ea typeface="+mn-ea"/>
                          <a:cs typeface="+mn-cs"/>
                        </a:rPr>
                        <a:t>4.7</a:t>
                      </a:r>
                      <a:endParaRPr lang="zh-CN" altLang="en-US" dirty="0"/>
                    </a:p>
                  </a:txBody>
                  <a:tcPr/>
                </a:tc>
                <a:tc>
                  <a:txBody>
                    <a:bodyPr/>
                    <a:lstStyle/>
                    <a:p>
                      <a:pPr algn="ctr"/>
                      <a:r>
                        <a:rPr lang="en-US" altLang="zh-CN" sz="1350" kern="1200" baseline="0" dirty="0">
                          <a:solidFill>
                            <a:schemeClr val="dk1"/>
                          </a:solidFill>
                          <a:latin typeface="+mn-lt"/>
                          <a:ea typeface="+mn-ea"/>
                          <a:cs typeface="+mn-cs"/>
                        </a:rPr>
                        <a:t>1880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CM≤2000</a:t>
                      </a:r>
                      <a:endParaRPr lang="zh-CN" altLang="en-US" dirty="0"/>
                    </a:p>
                  </a:txBody>
                  <a:tcPr/>
                </a:tc>
                <a:tc>
                  <a:txBody>
                    <a:bodyPr/>
                    <a:lstStyle/>
                    <a:p>
                      <a:pPr algn="ctr"/>
                      <a:r>
                        <a:rPr lang="en-US" altLang="zh-CN" sz="1350" kern="1200" baseline="0" dirty="0">
                          <a:solidFill>
                            <a:schemeClr val="dk1"/>
                          </a:solidFill>
                          <a:latin typeface="+mn-lt"/>
                          <a:ea typeface="+mn-ea"/>
                          <a:cs typeface="+mn-cs"/>
                        </a:rPr>
                        <a:t>7.8</a:t>
                      </a:r>
                      <a:endParaRPr lang="zh-CN" altLang="en-US" dirty="0"/>
                    </a:p>
                  </a:txBody>
                  <a:tcPr/>
                </a:tc>
                <a:tc>
                  <a:txBody>
                    <a:bodyPr/>
                    <a:lstStyle/>
                    <a:p>
                      <a:pPr algn="ctr"/>
                      <a:r>
                        <a:rPr lang="en-US" altLang="zh-CN" sz="1350" kern="1200" baseline="0" dirty="0">
                          <a:solidFill>
                            <a:schemeClr val="dk1"/>
                          </a:solidFill>
                          <a:latin typeface="+mn-lt"/>
                          <a:ea typeface="+mn-ea"/>
                          <a:cs typeface="+mn-cs"/>
                        </a:rPr>
                        <a:t>6.7</a:t>
                      </a:r>
                      <a:endParaRPr lang="zh-CN" altLang="en-US" dirty="0"/>
                    </a:p>
                  </a:txBody>
                  <a:tcPr/>
                </a:tc>
                <a:extLst>
                  <a:ext uri="{0D108BD9-81ED-4DB2-BD59-A6C34878D82A}">
                    <a16:rowId xmlns:a16="http://schemas.microsoft.com/office/drawing/2014/main" val="10004"/>
                  </a:ext>
                </a:extLst>
              </a:tr>
              <a:tr h="338212">
                <a:tc>
                  <a:txBody>
                    <a:bodyPr/>
                    <a:lstStyle/>
                    <a:p>
                      <a:pPr algn="ctr"/>
                      <a:r>
                        <a:rPr lang="en-US" altLang="zh-CN" sz="1350" kern="1200" baseline="0" dirty="0">
                          <a:solidFill>
                            <a:schemeClr val="dk1"/>
                          </a:solidFill>
                          <a:latin typeface="+mn-lt"/>
                          <a:ea typeface="+mn-ea"/>
                          <a:cs typeface="+mn-cs"/>
                        </a:rPr>
                        <a:t>1090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CM≤1205</a:t>
                      </a:r>
                      <a:endParaRPr lang="zh-CN" altLang="en-US" dirty="0"/>
                    </a:p>
                  </a:txBody>
                  <a:tcPr/>
                </a:tc>
                <a:tc>
                  <a:txBody>
                    <a:bodyPr/>
                    <a:lstStyle/>
                    <a:p>
                      <a:pPr algn="ctr"/>
                      <a:r>
                        <a:rPr lang="en-US" altLang="zh-CN" sz="1350" kern="1200" baseline="0" dirty="0">
                          <a:solidFill>
                            <a:schemeClr val="dk1"/>
                          </a:solidFill>
                          <a:latin typeface="+mn-lt"/>
                          <a:ea typeface="+mn-ea"/>
                          <a:cs typeface="+mn-cs"/>
                        </a:rPr>
                        <a:t>5.4</a:t>
                      </a:r>
                      <a:endParaRPr lang="zh-CN" altLang="en-US" dirty="0"/>
                    </a:p>
                  </a:txBody>
                  <a:tcPr/>
                </a:tc>
                <a:tc>
                  <a:txBody>
                    <a:bodyPr/>
                    <a:lstStyle/>
                    <a:p>
                      <a:pPr algn="ctr"/>
                      <a:r>
                        <a:rPr lang="en-US" altLang="zh-CN" sz="1350" kern="1200" baseline="0" dirty="0">
                          <a:solidFill>
                            <a:schemeClr val="dk1"/>
                          </a:solidFill>
                          <a:latin typeface="+mn-lt"/>
                          <a:ea typeface="+mn-ea"/>
                          <a:cs typeface="+mn-cs"/>
                        </a:rPr>
                        <a:t>5.0</a:t>
                      </a:r>
                      <a:endParaRPr lang="zh-CN" altLang="en-US" dirty="0"/>
                    </a:p>
                  </a:txBody>
                  <a:tcPr/>
                </a:tc>
                <a:tc>
                  <a:txBody>
                    <a:bodyPr/>
                    <a:lstStyle/>
                    <a:p>
                      <a:pPr algn="ctr"/>
                      <a:r>
                        <a:rPr lang="en-US" altLang="zh-CN" sz="1350" kern="1200" baseline="0" dirty="0">
                          <a:solidFill>
                            <a:schemeClr val="dk1"/>
                          </a:solidFill>
                          <a:latin typeface="+mn-lt"/>
                          <a:ea typeface="+mn-ea"/>
                          <a:cs typeface="+mn-cs"/>
                        </a:rPr>
                        <a:t>2000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CM≤2110</a:t>
                      </a:r>
                      <a:endParaRPr lang="zh-CN" altLang="en-US" dirty="0"/>
                    </a:p>
                  </a:txBody>
                  <a:tcPr/>
                </a:tc>
                <a:tc>
                  <a:txBody>
                    <a:bodyPr/>
                    <a:lstStyle/>
                    <a:p>
                      <a:pPr algn="ctr"/>
                      <a:r>
                        <a:rPr lang="en-US" altLang="zh-CN" sz="1350" kern="1200" baseline="0" dirty="0">
                          <a:solidFill>
                            <a:schemeClr val="dk1"/>
                          </a:solidFill>
                          <a:latin typeface="+mn-lt"/>
                          <a:ea typeface="+mn-ea"/>
                          <a:cs typeface="+mn-cs"/>
                        </a:rPr>
                        <a:t>8.2</a:t>
                      </a:r>
                      <a:endParaRPr lang="zh-CN" altLang="en-US" dirty="0"/>
                    </a:p>
                  </a:txBody>
                  <a:tcPr/>
                </a:tc>
                <a:tc>
                  <a:txBody>
                    <a:bodyPr/>
                    <a:lstStyle/>
                    <a:p>
                      <a:pPr algn="ctr"/>
                      <a:r>
                        <a:rPr lang="en-US" altLang="zh-CN" sz="1350" kern="1200" baseline="0" dirty="0">
                          <a:solidFill>
                            <a:schemeClr val="dk1"/>
                          </a:solidFill>
                          <a:latin typeface="+mn-lt"/>
                          <a:ea typeface="+mn-ea"/>
                          <a:cs typeface="+mn-cs"/>
                        </a:rPr>
                        <a:t>7.1</a:t>
                      </a:r>
                      <a:endParaRPr lang="zh-CN" altLang="en-US" dirty="0"/>
                    </a:p>
                  </a:txBody>
                  <a:tcPr/>
                </a:tc>
                <a:extLst>
                  <a:ext uri="{0D108BD9-81ED-4DB2-BD59-A6C34878D82A}">
                    <a16:rowId xmlns:a16="http://schemas.microsoft.com/office/drawing/2014/main" val="10005"/>
                  </a:ext>
                </a:extLst>
              </a:tr>
              <a:tr h="338212">
                <a:tc>
                  <a:txBody>
                    <a:bodyPr/>
                    <a:lstStyle/>
                    <a:p>
                      <a:pPr algn="ctr"/>
                      <a:r>
                        <a:rPr lang="en-US" altLang="zh-CN" sz="1350" kern="1200" baseline="0" dirty="0">
                          <a:solidFill>
                            <a:schemeClr val="dk1"/>
                          </a:solidFill>
                          <a:latin typeface="+mn-lt"/>
                          <a:ea typeface="+mn-ea"/>
                          <a:cs typeface="+mn-cs"/>
                        </a:rPr>
                        <a:t>1205</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CM≤1320</a:t>
                      </a:r>
                      <a:endParaRPr lang="zh-CN" altLang="en-US" dirty="0"/>
                    </a:p>
                  </a:txBody>
                  <a:tcPr/>
                </a:tc>
                <a:tc>
                  <a:txBody>
                    <a:bodyPr/>
                    <a:lstStyle/>
                    <a:p>
                      <a:pPr algn="ctr"/>
                      <a:r>
                        <a:rPr lang="en-US" altLang="zh-CN" sz="1350" kern="1200" baseline="0" dirty="0">
                          <a:solidFill>
                            <a:schemeClr val="dk1"/>
                          </a:solidFill>
                          <a:latin typeface="+mn-lt"/>
                          <a:ea typeface="+mn-ea"/>
                          <a:cs typeface="+mn-cs"/>
                        </a:rPr>
                        <a:t>5.8</a:t>
                      </a:r>
                      <a:endParaRPr lang="zh-CN" altLang="en-US" dirty="0"/>
                    </a:p>
                  </a:txBody>
                  <a:tcPr/>
                </a:tc>
                <a:tc>
                  <a:txBody>
                    <a:bodyPr/>
                    <a:lstStyle/>
                    <a:p>
                      <a:pPr algn="ctr"/>
                      <a:r>
                        <a:rPr lang="en-US" altLang="zh-CN" sz="1350" kern="1200" baseline="0" dirty="0">
                          <a:solidFill>
                            <a:schemeClr val="dk1"/>
                          </a:solidFill>
                          <a:latin typeface="+mn-lt"/>
                          <a:ea typeface="+mn-ea"/>
                          <a:cs typeface="+mn-cs"/>
                        </a:rPr>
                        <a:t>5.2</a:t>
                      </a:r>
                      <a:endParaRPr lang="zh-CN" altLang="en-US" dirty="0"/>
                    </a:p>
                  </a:txBody>
                  <a:tcPr/>
                </a:tc>
                <a:tc>
                  <a:txBody>
                    <a:bodyPr/>
                    <a:lstStyle/>
                    <a:p>
                      <a:pPr algn="ctr"/>
                      <a:r>
                        <a:rPr lang="en-US" altLang="zh-CN" sz="1350" kern="1200" baseline="0" dirty="0">
                          <a:solidFill>
                            <a:schemeClr val="dk1"/>
                          </a:solidFill>
                          <a:latin typeface="+mn-lt"/>
                          <a:ea typeface="+mn-ea"/>
                          <a:cs typeface="+mn-cs"/>
                        </a:rPr>
                        <a:t>2110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CM≤2280</a:t>
                      </a:r>
                      <a:endParaRPr lang="zh-CN" altLang="en-US" dirty="0"/>
                    </a:p>
                  </a:txBody>
                  <a:tcPr/>
                </a:tc>
                <a:tc>
                  <a:txBody>
                    <a:bodyPr/>
                    <a:lstStyle/>
                    <a:p>
                      <a:pPr algn="ctr"/>
                      <a:r>
                        <a:rPr lang="en-US" altLang="zh-CN" sz="1350" kern="1200" baseline="0" dirty="0">
                          <a:solidFill>
                            <a:schemeClr val="dk1"/>
                          </a:solidFill>
                          <a:latin typeface="+mn-lt"/>
                          <a:ea typeface="+mn-ea"/>
                          <a:cs typeface="+mn-cs"/>
                        </a:rPr>
                        <a:t>8.6</a:t>
                      </a:r>
                      <a:endParaRPr lang="zh-CN" altLang="en-US" dirty="0"/>
                    </a:p>
                  </a:txBody>
                  <a:tcPr/>
                </a:tc>
                <a:tc>
                  <a:txBody>
                    <a:bodyPr/>
                    <a:lstStyle/>
                    <a:p>
                      <a:pPr algn="ctr"/>
                      <a:r>
                        <a:rPr lang="en-US" altLang="zh-CN" sz="1350" kern="1200" baseline="0" dirty="0">
                          <a:solidFill>
                            <a:schemeClr val="dk1"/>
                          </a:solidFill>
                          <a:latin typeface="+mn-lt"/>
                          <a:ea typeface="+mn-ea"/>
                          <a:cs typeface="+mn-cs"/>
                        </a:rPr>
                        <a:t>7.4</a:t>
                      </a:r>
                      <a:endParaRPr lang="zh-CN" altLang="en-US" dirty="0"/>
                    </a:p>
                  </a:txBody>
                  <a:tcPr/>
                </a:tc>
                <a:extLst>
                  <a:ext uri="{0D108BD9-81ED-4DB2-BD59-A6C34878D82A}">
                    <a16:rowId xmlns:a16="http://schemas.microsoft.com/office/drawing/2014/main" val="10006"/>
                  </a:ext>
                </a:extLst>
              </a:tr>
              <a:tr h="338212">
                <a:tc>
                  <a:txBody>
                    <a:bodyPr/>
                    <a:lstStyle/>
                    <a:p>
                      <a:pPr algn="ctr"/>
                      <a:r>
                        <a:rPr lang="en-US" altLang="zh-CN" sz="1350" kern="1200" baseline="0" dirty="0">
                          <a:solidFill>
                            <a:schemeClr val="dk1"/>
                          </a:solidFill>
                          <a:latin typeface="+mn-lt"/>
                          <a:ea typeface="+mn-ea"/>
                          <a:cs typeface="+mn-cs"/>
                        </a:rPr>
                        <a:t>1320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CM≤1430</a:t>
                      </a:r>
                      <a:endParaRPr lang="zh-CN" altLang="en-US" dirty="0"/>
                    </a:p>
                  </a:txBody>
                  <a:tcPr/>
                </a:tc>
                <a:tc>
                  <a:txBody>
                    <a:bodyPr/>
                    <a:lstStyle/>
                    <a:p>
                      <a:pPr algn="ctr"/>
                      <a:r>
                        <a:rPr lang="en-US" altLang="zh-CN" sz="1350" kern="1200" baseline="0" dirty="0">
                          <a:solidFill>
                            <a:schemeClr val="dk1"/>
                          </a:solidFill>
                          <a:latin typeface="+mn-lt"/>
                          <a:ea typeface="+mn-ea"/>
                          <a:cs typeface="+mn-cs"/>
                        </a:rPr>
                        <a:t>6.1</a:t>
                      </a:r>
                      <a:endParaRPr lang="zh-CN" altLang="en-US" dirty="0"/>
                    </a:p>
                  </a:txBody>
                  <a:tcPr/>
                </a:tc>
                <a:tc>
                  <a:txBody>
                    <a:bodyPr/>
                    <a:lstStyle/>
                    <a:p>
                      <a:pPr algn="ctr"/>
                      <a:r>
                        <a:rPr lang="en-US" altLang="zh-CN" sz="1350" kern="1200" baseline="0" dirty="0">
                          <a:solidFill>
                            <a:schemeClr val="dk1"/>
                          </a:solidFill>
                          <a:latin typeface="+mn-lt"/>
                          <a:ea typeface="+mn-ea"/>
                          <a:cs typeface="+mn-cs"/>
                        </a:rPr>
                        <a:t>5.4</a:t>
                      </a:r>
                      <a:endParaRPr lang="zh-CN" altLang="en-US" dirty="0"/>
                    </a:p>
                  </a:txBody>
                  <a:tcPr/>
                </a:tc>
                <a:tc>
                  <a:txBody>
                    <a:bodyPr/>
                    <a:lstStyle/>
                    <a:p>
                      <a:pPr algn="ctr"/>
                      <a:r>
                        <a:rPr lang="en-US" altLang="zh-CN" sz="1350" kern="1200" baseline="0" dirty="0">
                          <a:solidFill>
                            <a:schemeClr val="dk1"/>
                          </a:solidFill>
                          <a:latin typeface="+mn-lt"/>
                          <a:ea typeface="+mn-ea"/>
                          <a:cs typeface="+mn-cs"/>
                        </a:rPr>
                        <a:t>2280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CM≤2510</a:t>
                      </a:r>
                      <a:endParaRPr lang="zh-CN" altLang="en-US" dirty="0"/>
                    </a:p>
                  </a:txBody>
                  <a:tcPr/>
                </a:tc>
                <a:tc>
                  <a:txBody>
                    <a:bodyPr/>
                    <a:lstStyle/>
                    <a:p>
                      <a:pPr algn="ctr"/>
                      <a:r>
                        <a:rPr lang="en-US" altLang="zh-CN" sz="1350" kern="1200" baseline="0" dirty="0">
                          <a:solidFill>
                            <a:schemeClr val="dk1"/>
                          </a:solidFill>
                          <a:latin typeface="+mn-lt"/>
                          <a:ea typeface="+mn-ea"/>
                          <a:cs typeface="+mn-cs"/>
                        </a:rPr>
                        <a:t>9.0</a:t>
                      </a:r>
                      <a:endParaRPr lang="zh-CN" altLang="en-US" dirty="0"/>
                    </a:p>
                  </a:txBody>
                  <a:tcPr/>
                </a:tc>
                <a:tc>
                  <a:txBody>
                    <a:bodyPr/>
                    <a:lstStyle/>
                    <a:p>
                      <a:pPr algn="ctr"/>
                      <a:r>
                        <a:rPr lang="en-US" altLang="zh-CN" sz="1350" kern="1200" baseline="0" dirty="0">
                          <a:solidFill>
                            <a:schemeClr val="dk1"/>
                          </a:solidFill>
                          <a:latin typeface="+mn-lt"/>
                          <a:ea typeface="+mn-ea"/>
                          <a:cs typeface="+mn-cs"/>
                        </a:rPr>
                        <a:t>7.7</a:t>
                      </a:r>
                      <a:endParaRPr lang="zh-CN" altLang="en-US" dirty="0"/>
                    </a:p>
                  </a:txBody>
                  <a:tcPr/>
                </a:tc>
                <a:extLst>
                  <a:ext uri="{0D108BD9-81ED-4DB2-BD59-A6C34878D82A}">
                    <a16:rowId xmlns:a16="http://schemas.microsoft.com/office/drawing/2014/main" val="10007"/>
                  </a:ext>
                </a:extLst>
              </a:tr>
              <a:tr h="338212">
                <a:tc>
                  <a:txBody>
                    <a:bodyPr/>
                    <a:lstStyle/>
                    <a:p>
                      <a:pPr algn="ctr"/>
                      <a:r>
                        <a:rPr lang="en-US" altLang="zh-CN" sz="1350" kern="1200" baseline="0" dirty="0">
                          <a:solidFill>
                            <a:schemeClr val="dk1"/>
                          </a:solidFill>
                          <a:latin typeface="+mn-lt"/>
                          <a:ea typeface="+mn-ea"/>
                          <a:cs typeface="+mn-cs"/>
                        </a:rPr>
                        <a:t>1430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CM≤1540</a:t>
                      </a:r>
                      <a:endParaRPr lang="zh-CN" altLang="en-US" dirty="0"/>
                    </a:p>
                  </a:txBody>
                  <a:tcPr/>
                </a:tc>
                <a:tc>
                  <a:txBody>
                    <a:bodyPr/>
                    <a:lstStyle/>
                    <a:p>
                      <a:pPr algn="ctr"/>
                      <a:r>
                        <a:rPr lang="en-US" altLang="zh-CN" sz="1350" kern="1200" baseline="0" dirty="0">
                          <a:solidFill>
                            <a:schemeClr val="dk1"/>
                          </a:solidFill>
                          <a:latin typeface="+mn-lt"/>
                          <a:ea typeface="+mn-ea"/>
                          <a:cs typeface="+mn-cs"/>
                        </a:rPr>
                        <a:t>6.4</a:t>
                      </a:r>
                      <a:endParaRPr lang="zh-CN" altLang="en-US" dirty="0"/>
                    </a:p>
                  </a:txBody>
                  <a:tcPr/>
                </a:tc>
                <a:tc>
                  <a:txBody>
                    <a:bodyPr/>
                    <a:lstStyle/>
                    <a:p>
                      <a:pPr algn="ctr"/>
                      <a:r>
                        <a:rPr lang="en-US" altLang="zh-CN" sz="1350" kern="1200" baseline="0" dirty="0">
                          <a:solidFill>
                            <a:schemeClr val="dk1"/>
                          </a:solidFill>
                          <a:latin typeface="+mn-lt"/>
                          <a:ea typeface="+mn-ea"/>
                          <a:cs typeface="+mn-cs"/>
                        </a:rPr>
                        <a:t>5.7</a:t>
                      </a:r>
                      <a:endParaRPr lang="zh-CN" altLang="en-US" dirty="0"/>
                    </a:p>
                  </a:txBody>
                  <a:tcPr/>
                </a:tc>
                <a:tc>
                  <a:txBody>
                    <a:bodyPr/>
                    <a:lstStyle/>
                    <a:p>
                      <a:pPr algn="ctr"/>
                      <a:r>
                        <a:rPr lang="en-US" altLang="zh-CN" sz="1350" kern="1200" baseline="0" dirty="0">
                          <a:solidFill>
                            <a:schemeClr val="dk1"/>
                          </a:solidFill>
                          <a:latin typeface="+mn-lt"/>
                          <a:ea typeface="+mn-ea"/>
                          <a:cs typeface="+mn-cs"/>
                        </a:rPr>
                        <a:t>2510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a:t>
                      </a:r>
                      <a:endParaRPr lang="zh-CN" altLang="en-US" dirty="0"/>
                    </a:p>
                  </a:txBody>
                  <a:tcPr/>
                </a:tc>
                <a:tc>
                  <a:txBody>
                    <a:bodyPr/>
                    <a:lstStyle/>
                    <a:p>
                      <a:pPr algn="ctr"/>
                      <a:r>
                        <a:rPr lang="en-US" altLang="zh-CN" sz="1350" kern="1200" baseline="0" dirty="0">
                          <a:solidFill>
                            <a:schemeClr val="dk1"/>
                          </a:solidFill>
                          <a:latin typeface="+mn-lt"/>
                          <a:ea typeface="+mn-ea"/>
                          <a:cs typeface="+mn-cs"/>
                        </a:rPr>
                        <a:t>9.5</a:t>
                      </a:r>
                      <a:endParaRPr lang="zh-CN" altLang="en-US" dirty="0"/>
                    </a:p>
                  </a:txBody>
                  <a:tcPr/>
                </a:tc>
                <a:tc>
                  <a:txBody>
                    <a:bodyPr/>
                    <a:lstStyle/>
                    <a:p>
                      <a:pPr algn="ctr"/>
                      <a:r>
                        <a:rPr lang="en-US" altLang="zh-CN" sz="1350" kern="1200" baseline="0" dirty="0">
                          <a:solidFill>
                            <a:schemeClr val="dk1"/>
                          </a:solidFill>
                          <a:latin typeface="+mn-lt"/>
                          <a:ea typeface="+mn-ea"/>
                          <a:cs typeface="+mn-cs"/>
                        </a:rPr>
                        <a:t>8.1</a:t>
                      </a:r>
                      <a:endParaRPr lang="zh-CN" altLang="en-US" dirty="0"/>
                    </a:p>
                  </a:txBody>
                  <a:tcPr/>
                </a:tc>
                <a:extLst>
                  <a:ext uri="{0D108BD9-81ED-4DB2-BD59-A6C34878D82A}">
                    <a16:rowId xmlns:a16="http://schemas.microsoft.com/office/drawing/2014/main" val="10008"/>
                  </a:ext>
                </a:extLst>
              </a:tr>
            </a:tbl>
          </a:graphicData>
        </a:graphic>
      </p:graphicFrame>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98016" cy="73866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对节能汽车综合工况燃料消耗量限值标准进行更新（</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节能轻型商用车综合工况燃料消耗量限值标准</a:t>
            </a: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N1</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类车辆</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L/100 km</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以下限值基于</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工况</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DA5E5F0-9690-CD22-FCE6-FAAA62195405}"/>
              </a:ext>
            </a:extLst>
          </p:cNvPr>
          <p:cNvGraphicFramePr>
            <a:graphicFrameLocks noChangeAspect="1"/>
          </p:cNvGraphicFramePr>
          <p:nvPr>
            <p:custDataLst>
              <p:tags r:id="rId1"/>
            </p:custDataLst>
            <p:extLst>
              <p:ext uri="{D42A27DB-BD31-4B8C-83A1-F6EECF244321}">
                <p14:modId xmlns:p14="http://schemas.microsoft.com/office/powerpoint/2010/main" val="29939019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 name="表格 6"/>
          <p:cNvGraphicFramePr>
            <a:graphicFrameLocks noGrp="1"/>
          </p:cNvGraphicFramePr>
          <p:nvPr/>
        </p:nvGraphicFramePr>
        <p:xfrm>
          <a:off x="473724" y="1707616"/>
          <a:ext cx="8306718" cy="2785899"/>
        </p:xfrm>
        <a:graphic>
          <a:graphicData uri="http://schemas.openxmlformats.org/drawingml/2006/table">
            <a:tbl>
              <a:tblPr firstRow="1" bandRow="1">
                <a:tableStyleId>{5C22544A-7EE6-4342-B048-85BDC9FD1C3A}</a:tableStyleId>
              </a:tblPr>
              <a:tblGrid>
                <a:gridCol w="2489813">
                  <a:extLst>
                    <a:ext uri="{9D8B030D-6E8A-4147-A177-3AD203B41FA5}">
                      <a16:colId xmlns:a16="http://schemas.microsoft.com/office/drawing/2014/main" val="20000"/>
                    </a:ext>
                  </a:extLst>
                </a:gridCol>
                <a:gridCol w="831773">
                  <a:extLst>
                    <a:ext uri="{9D8B030D-6E8A-4147-A177-3AD203B41FA5}">
                      <a16:colId xmlns:a16="http://schemas.microsoft.com/office/drawing/2014/main" val="20001"/>
                    </a:ext>
                  </a:extLst>
                </a:gridCol>
                <a:gridCol w="831773">
                  <a:extLst>
                    <a:ext uri="{9D8B030D-6E8A-4147-A177-3AD203B41FA5}">
                      <a16:colId xmlns:a16="http://schemas.microsoft.com/office/drawing/2014/main" val="20002"/>
                    </a:ext>
                  </a:extLst>
                </a:gridCol>
                <a:gridCol w="2379645">
                  <a:extLst>
                    <a:ext uri="{9D8B030D-6E8A-4147-A177-3AD203B41FA5}">
                      <a16:colId xmlns:a16="http://schemas.microsoft.com/office/drawing/2014/main" val="20003"/>
                    </a:ext>
                  </a:extLst>
                </a:gridCol>
                <a:gridCol w="886857">
                  <a:extLst>
                    <a:ext uri="{9D8B030D-6E8A-4147-A177-3AD203B41FA5}">
                      <a16:colId xmlns:a16="http://schemas.microsoft.com/office/drawing/2014/main" val="20004"/>
                    </a:ext>
                  </a:extLst>
                </a:gridCol>
                <a:gridCol w="886857">
                  <a:extLst>
                    <a:ext uri="{9D8B030D-6E8A-4147-A177-3AD203B41FA5}">
                      <a16:colId xmlns:a16="http://schemas.microsoft.com/office/drawing/2014/main" val="20005"/>
                    </a:ext>
                  </a:extLst>
                </a:gridCol>
              </a:tblGrid>
              <a:tr h="349931">
                <a:tc>
                  <a:txBody>
                    <a:bodyPr/>
                    <a:lstStyle/>
                    <a:p>
                      <a:pPr algn="ctr"/>
                      <a:r>
                        <a:rPr lang="zh-CN" altLang="en-US" sz="1350" b="1" kern="1200" baseline="0" dirty="0">
                          <a:solidFill>
                            <a:schemeClr val="lt1"/>
                          </a:solidFill>
                          <a:latin typeface="+mn-lt"/>
                          <a:ea typeface="+mn-ea"/>
                          <a:cs typeface="+mn-cs"/>
                        </a:rPr>
                        <a:t>整车整备质量（</a:t>
                      </a:r>
                      <a:r>
                        <a:rPr lang="en-US" altLang="zh-CN" sz="1350" b="1" kern="1200" baseline="0" dirty="0">
                          <a:solidFill>
                            <a:schemeClr val="lt1"/>
                          </a:solidFill>
                          <a:latin typeface="+mn-lt"/>
                          <a:ea typeface="+mn-ea"/>
                          <a:cs typeface="+mn-cs"/>
                        </a:rPr>
                        <a:t>CM</a:t>
                      </a:r>
                      <a:r>
                        <a:rPr lang="zh-CN" altLang="en-US" sz="1350" b="1" kern="1200" baseline="0" dirty="0">
                          <a:solidFill>
                            <a:schemeClr val="lt1"/>
                          </a:solidFill>
                          <a:latin typeface="+mn-lt"/>
                          <a:ea typeface="+mn-ea"/>
                          <a:cs typeface="+mn-cs"/>
                        </a:rPr>
                        <a:t>）</a:t>
                      </a:r>
                      <a:r>
                        <a:rPr lang="en-US" altLang="zh-CN" sz="1350" b="1" kern="1200" baseline="0" dirty="0">
                          <a:solidFill>
                            <a:schemeClr val="lt1"/>
                          </a:solidFill>
                          <a:latin typeface="+mn-lt"/>
                          <a:ea typeface="+mn-ea"/>
                          <a:cs typeface="+mn-cs"/>
                        </a:rPr>
                        <a:t>kg</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汽油</a:t>
                      </a:r>
                      <a:endParaRPr lang="zh-CN" altLang="en-US" dirty="0"/>
                    </a:p>
                  </a:txBody>
                  <a:tcPr/>
                </a:tc>
                <a:tc>
                  <a:txBody>
                    <a:bodyPr/>
                    <a:lstStyle/>
                    <a:p>
                      <a:pPr algn="ctr"/>
                      <a:r>
                        <a:rPr lang="zh-CN" altLang="en-US" dirty="0"/>
                        <a:t>柴油</a:t>
                      </a:r>
                    </a:p>
                  </a:txBody>
                  <a:tcPr/>
                </a:tc>
                <a:tc>
                  <a:txBody>
                    <a:bodyPr/>
                    <a:lstStyle/>
                    <a:p>
                      <a:pPr algn="ctr"/>
                      <a:r>
                        <a:rPr lang="zh-CN" altLang="en-US" sz="1350" b="1" kern="1200" baseline="0" dirty="0">
                          <a:solidFill>
                            <a:schemeClr val="lt1"/>
                          </a:solidFill>
                          <a:latin typeface="+mn-lt"/>
                          <a:ea typeface="+mn-ea"/>
                          <a:cs typeface="+mn-cs"/>
                        </a:rPr>
                        <a:t>整车整备质量（</a:t>
                      </a:r>
                      <a:r>
                        <a:rPr lang="en-US" altLang="zh-CN" sz="1350" b="1" kern="1200" baseline="0" dirty="0">
                          <a:solidFill>
                            <a:schemeClr val="lt1"/>
                          </a:solidFill>
                          <a:latin typeface="+mn-lt"/>
                          <a:ea typeface="+mn-ea"/>
                          <a:cs typeface="+mn-cs"/>
                        </a:rPr>
                        <a:t>CM</a:t>
                      </a:r>
                      <a:r>
                        <a:rPr lang="zh-CN" altLang="en-US" sz="1350" b="1" kern="1200" baseline="0" dirty="0">
                          <a:solidFill>
                            <a:schemeClr val="lt1"/>
                          </a:solidFill>
                          <a:latin typeface="+mn-lt"/>
                          <a:ea typeface="+mn-ea"/>
                          <a:cs typeface="+mn-cs"/>
                        </a:rPr>
                        <a:t>）</a:t>
                      </a:r>
                      <a:r>
                        <a:rPr lang="en-US" altLang="zh-CN" sz="1350" b="1" kern="1200" baseline="0" dirty="0">
                          <a:solidFill>
                            <a:schemeClr val="lt1"/>
                          </a:solidFill>
                          <a:latin typeface="+mn-lt"/>
                          <a:ea typeface="+mn-ea"/>
                          <a:cs typeface="+mn-cs"/>
                        </a:rPr>
                        <a:t>kg</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汽油</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柴油</a:t>
                      </a:r>
                      <a:endParaRPr lang="zh-CN" altLang="en-US" dirty="0"/>
                    </a:p>
                  </a:txBody>
                  <a:tcPr/>
                </a:tc>
                <a:extLst>
                  <a:ext uri="{0D108BD9-81ED-4DB2-BD59-A6C34878D82A}">
                    <a16:rowId xmlns:a16="http://schemas.microsoft.com/office/drawing/2014/main" val="10000"/>
                  </a:ext>
                </a:extLst>
              </a:tr>
              <a:tr h="304496">
                <a:tc>
                  <a:txBody>
                    <a:bodyPr/>
                    <a:lstStyle/>
                    <a:p>
                      <a:pPr algn="ctr"/>
                      <a:r>
                        <a:rPr lang="en-US" altLang="zh-CN" sz="1350" kern="1200" baseline="0" dirty="0">
                          <a:solidFill>
                            <a:schemeClr val="dk1"/>
                          </a:solidFill>
                          <a:latin typeface="+mn-lt"/>
                          <a:ea typeface="+mn-ea"/>
                          <a:cs typeface="+mn-cs"/>
                        </a:rPr>
                        <a:t>CM≤750</a:t>
                      </a:r>
                      <a:endParaRPr lang="zh-CN" altLang="en-US" dirty="0"/>
                    </a:p>
                  </a:txBody>
                  <a:tcPr/>
                </a:tc>
                <a:tc>
                  <a:txBody>
                    <a:bodyPr/>
                    <a:lstStyle/>
                    <a:p>
                      <a:pPr algn="ctr"/>
                      <a:r>
                        <a:rPr lang="en-US" altLang="zh-CN" sz="1350" kern="1200" baseline="0" dirty="0">
                          <a:solidFill>
                            <a:schemeClr val="dk1"/>
                          </a:solidFill>
                          <a:latin typeface="+mn-lt"/>
                          <a:ea typeface="+mn-ea"/>
                          <a:cs typeface="+mn-cs"/>
                        </a:rPr>
                        <a:t>4.1</a:t>
                      </a:r>
                      <a:endParaRPr lang="zh-CN" altLang="en-US" dirty="0"/>
                    </a:p>
                  </a:txBody>
                  <a:tcPr/>
                </a:tc>
                <a:tc>
                  <a:txBody>
                    <a:bodyPr/>
                    <a:lstStyle/>
                    <a:p>
                      <a:pPr algn="ctr"/>
                      <a:r>
                        <a:rPr lang="en-US" altLang="zh-CN" sz="1350" kern="1200" baseline="0" dirty="0">
                          <a:solidFill>
                            <a:schemeClr val="dk1"/>
                          </a:solidFill>
                          <a:latin typeface="+mn-lt"/>
                          <a:ea typeface="+mn-ea"/>
                          <a:cs typeface="+mn-cs"/>
                        </a:rPr>
                        <a:t>3.8</a:t>
                      </a:r>
                      <a:endParaRPr lang="zh-CN" altLang="en-US" dirty="0"/>
                    </a:p>
                  </a:txBody>
                  <a:tcPr/>
                </a:tc>
                <a:tc>
                  <a:txBody>
                    <a:bodyPr/>
                    <a:lstStyle/>
                    <a:p>
                      <a:pPr algn="ctr"/>
                      <a:r>
                        <a:rPr lang="en-US" altLang="zh-CN" sz="1350" kern="1200" baseline="0" dirty="0">
                          <a:solidFill>
                            <a:schemeClr val="dk1"/>
                          </a:solidFill>
                          <a:latin typeface="+mn-lt"/>
                          <a:ea typeface="+mn-ea"/>
                          <a:cs typeface="+mn-cs"/>
                        </a:rPr>
                        <a:t>1540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CM≤1660</a:t>
                      </a:r>
                      <a:endParaRPr lang="zh-CN" altLang="en-US" dirty="0"/>
                    </a:p>
                  </a:txBody>
                  <a:tcPr/>
                </a:tc>
                <a:tc>
                  <a:txBody>
                    <a:bodyPr/>
                    <a:lstStyle/>
                    <a:p>
                      <a:pPr algn="ctr"/>
                      <a:r>
                        <a:rPr lang="en-US" altLang="zh-CN" sz="1350" kern="1200" baseline="0" dirty="0">
                          <a:solidFill>
                            <a:schemeClr val="dk1"/>
                          </a:solidFill>
                          <a:latin typeface="+mn-lt"/>
                          <a:ea typeface="+mn-ea"/>
                          <a:cs typeface="+mn-cs"/>
                        </a:rPr>
                        <a:t>6.7</a:t>
                      </a:r>
                      <a:endParaRPr lang="zh-CN" altLang="en-US" dirty="0"/>
                    </a:p>
                  </a:txBody>
                  <a:tcPr/>
                </a:tc>
                <a:tc>
                  <a:txBody>
                    <a:bodyPr/>
                    <a:lstStyle/>
                    <a:p>
                      <a:pPr algn="ctr"/>
                      <a:r>
                        <a:rPr lang="en-US" altLang="zh-CN" sz="1350" kern="1200" baseline="0" dirty="0">
                          <a:solidFill>
                            <a:schemeClr val="dk1"/>
                          </a:solidFill>
                          <a:latin typeface="+mn-lt"/>
                          <a:ea typeface="+mn-ea"/>
                          <a:cs typeface="+mn-cs"/>
                        </a:rPr>
                        <a:t>5.8</a:t>
                      </a:r>
                      <a:endParaRPr lang="zh-CN" altLang="en-US" dirty="0"/>
                    </a:p>
                  </a:txBody>
                  <a:tcPr/>
                </a:tc>
                <a:extLst>
                  <a:ext uri="{0D108BD9-81ED-4DB2-BD59-A6C34878D82A}">
                    <a16:rowId xmlns:a16="http://schemas.microsoft.com/office/drawing/2014/main" val="10001"/>
                  </a:ext>
                </a:extLst>
              </a:tr>
              <a:tr h="304496">
                <a:tc>
                  <a:txBody>
                    <a:bodyPr/>
                    <a:lstStyle/>
                    <a:p>
                      <a:pPr algn="ctr"/>
                      <a:r>
                        <a:rPr lang="en-US" altLang="zh-CN" sz="1350" kern="1200" baseline="0" dirty="0">
                          <a:solidFill>
                            <a:schemeClr val="dk1"/>
                          </a:solidFill>
                          <a:latin typeface="+mn-lt"/>
                          <a:ea typeface="+mn-ea"/>
                          <a:cs typeface="+mn-cs"/>
                        </a:rPr>
                        <a:t>750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CM≤865</a:t>
                      </a:r>
                      <a:endParaRPr lang="zh-CN" altLang="en-US" dirty="0"/>
                    </a:p>
                  </a:txBody>
                  <a:tcPr/>
                </a:tc>
                <a:tc>
                  <a:txBody>
                    <a:bodyPr/>
                    <a:lstStyle/>
                    <a:p>
                      <a:pPr algn="ctr"/>
                      <a:r>
                        <a:rPr lang="en-US" altLang="zh-CN" sz="1350" kern="1200" baseline="0" dirty="0">
                          <a:solidFill>
                            <a:schemeClr val="dk1"/>
                          </a:solidFill>
                          <a:latin typeface="+mn-lt"/>
                          <a:ea typeface="+mn-ea"/>
                          <a:cs typeface="+mn-cs"/>
                        </a:rPr>
                        <a:t>4.4</a:t>
                      </a:r>
                      <a:endParaRPr lang="zh-CN" altLang="en-US" dirty="0"/>
                    </a:p>
                  </a:txBody>
                  <a:tcPr/>
                </a:tc>
                <a:tc>
                  <a:txBody>
                    <a:bodyPr/>
                    <a:lstStyle/>
                    <a:p>
                      <a:pPr algn="ctr"/>
                      <a:r>
                        <a:rPr lang="en-US" altLang="zh-CN" sz="1350" kern="1200" baseline="0" dirty="0">
                          <a:solidFill>
                            <a:schemeClr val="dk1"/>
                          </a:solidFill>
                          <a:latin typeface="+mn-lt"/>
                          <a:ea typeface="+mn-ea"/>
                          <a:cs typeface="+mn-cs"/>
                        </a:rPr>
                        <a:t>4.1</a:t>
                      </a:r>
                      <a:endParaRPr lang="zh-CN" altLang="en-US" dirty="0"/>
                    </a:p>
                  </a:txBody>
                  <a:tcPr/>
                </a:tc>
                <a:tc>
                  <a:txBody>
                    <a:bodyPr/>
                    <a:lstStyle/>
                    <a:p>
                      <a:pPr algn="ctr"/>
                      <a:r>
                        <a:rPr lang="en-US" altLang="zh-CN" sz="1350" kern="1200" baseline="0" dirty="0">
                          <a:solidFill>
                            <a:schemeClr val="dk1"/>
                          </a:solidFill>
                          <a:latin typeface="+mn-lt"/>
                          <a:ea typeface="+mn-ea"/>
                          <a:cs typeface="+mn-cs"/>
                        </a:rPr>
                        <a:t>1660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CM≤1770</a:t>
                      </a:r>
                      <a:endParaRPr lang="zh-CN" altLang="en-US" dirty="0"/>
                    </a:p>
                  </a:txBody>
                  <a:tcPr/>
                </a:tc>
                <a:tc>
                  <a:txBody>
                    <a:bodyPr/>
                    <a:lstStyle/>
                    <a:p>
                      <a:pPr algn="ctr"/>
                      <a:r>
                        <a:rPr lang="en-US" altLang="zh-CN" sz="1350" kern="1200" baseline="0" dirty="0">
                          <a:solidFill>
                            <a:schemeClr val="dk1"/>
                          </a:solidFill>
                          <a:latin typeface="+mn-lt"/>
                          <a:ea typeface="+mn-ea"/>
                          <a:cs typeface="+mn-cs"/>
                        </a:rPr>
                        <a:t>7.0</a:t>
                      </a:r>
                      <a:endParaRPr lang="zh-CN" altLang="en-US" dirty="0"/>
                    </a:p>
                  </a:txBody>
                  <a:tcPr/>
                </a:tc>
                <a:tc>
                  <a:txBody>
                    <a:bodyPr/>
                    <a:lstStyle/>
                    <a:p>
                      <a:pPr algn="ctr"/>
                      <a:r>
                        <a:rPr lang="en-US" altLang="zh-CN" sz="1350" kern="1200" baseline="0" dirty="0">
                          <a:solidFill>
                            <a:schemeClr val="dk1"/>
                          </a:solidFill>
                          <a:latin typeface="+mn-lt"/>
                          <a:ea typeface="+mn-ea"/>
                          <a:cs typeface="+mn-cs"/>
                        </a:rPr>
                        <a:t>6.0</a:t>
                      </a:r>
                      <a:endParaRPr lang="zh-CN" altLang="en-US" dirty="0"/>
                    </a:p>
                  </a:txBody>
                  <a:tcPr/>
                </a:tc>
                <a:extLst>
                  <a:ext uri="{0D108BD9-81ED-4DB2-BD59-A6C34878D82A}">
                    <a16:rowId xmlns:a16="http://schemas.microsoft.com/office/drawing/2014/main" val="10002"/>
                  </a:ext>
                </a:extLst>
              </a:tr>
              <a:tr h="304496">
                <a:tc>
                  <a:txBody>
                    <a:bodyPr/>
                    <a:lstStyle/>
                    <a:p>
                      <a:pPr algn="ctr"/>
                      <a:r>
                        <a:rPr lang="en-US" altLang="zh-CN" sz="1350" kern="1200" baseline="0" dirty="0">
                          <a:solidFill>
                            <a:schemeClr val="dk1"/>
                          </a:solidFill>
                          <a:latin typeface="+mn-lt"/>
                          <a:ea typeface="+mn-ea"/>
                          <a:cs typeface="+mn-cs"/>
                        </a:rPr>
                        <a:t>865</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CM≤980</a:t>
                      </a:r>
                      <a:endParaRPr lang="zh-CN" altLang="en-US" dirty="0"/>
                    </a:p>
                  </a:txBody>
                  <a:tcPr/>
                </a:tc>
                <a:tc>
                  <a:txBody>
                    <a:bodyPr/>
                    <a:lstStyle/>
                    <a:p>
                      <a:pPr algn="ctr"/>
                      <a:r>
                        <a:rPr lang="en-US" altLang="zh-CN" sz="1350" kern="1200" baseline="0" dirty="0">
                          <a:solidFill>
                            <a:schemeClr val="dk1"/>
                          </a:solidFill>
                          <a:latin typeface="+mn-lt"/>
                          <a:ea typeface="+mn-ea"/>
                          <a:cs typeface="+mn-cs"/>
                        </a:rPr>
                        <a:t>4.7</a:t>
                      </a:r>
                      <a:endParaRPr lang="zh-CN" altLang="en-US" dirty="0"/>
                    </a:p>
                  </a:txBody>
                  <a:tcPr/>
                </a:tc>
                <a:tc>
                  <a:txBody>
                    <a:bodyPr/>
                    <a:lstStyle/>
                    <a:p>
                      <a:pPr algn="ctr"/>
                      <a:r>
                        <a:rPr lang="en-US" altLang="zh-CN" sz="1350" kern="1200" baseline="0" dirty="0">
                          <a:solidFill>
                            <a:schemeClr val="dk1"/>
                          </a:solidFill>
                          <a:latin typeface="+mn-lt"/>
                          <a:ea typeface="+mn-ea"/>
                          <a:cs typeface="+mn-cs"/>
                        </a:rPr>
                        <a:t>4.3</a:t>
                      </a:r>
                      <a:endParaRPr lang="zh-CN" altLang="en-US" dirty="0"/>
                    </a:p>
                  </a:txBody>
                  <a:tcPr/>
                </a:tc>
                <a:tc>
                  <a:txBody>
                    <a:bodyPr/>
                    <a:lstStyle/>
                    <a:p>
                      <a:pPr algn="ctr"/>
                      <a:r>
                        <a:rPr lang="en-US" altLang="zh-CN" sz="1350" kern="1200" baseline="0" dirty="0">
                          <a:solidFill>
                            <a:schemeClr val="dk1"/>
                          </a:solidFill>
                          <a:latin typeface="+mn-lt"/>
                          <a:ea typeface="+mn-ea"/>
                          <a:cs typeface="+mn-cs"/>
                        </a:rPr>
                        <a:t>1770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CM≤1880</a:t>
                      </a:r>
                      <a:endParaRPr lang="zh-CN" altLang="en-US" dirty="0"/>
                    </a:p>
                  </a:txBody>
                  <a:tcPr/>
                </a:tc>
                <a:tc>
                  <a:txBody>
                    <a:bodyPr/>
                    <a:lstStyle/>
                    <a:p>
                      <a:pPr algn="ctr"/>
                      <a:r>
                        <a:rPr lang="en-US" altLang="zh-CN" sz="1350" kern="1200" baseline="0" dirty="0">
                          <a:solidFill>
                            <a:schemeClr val="dk1"/>
                          </a:solidFill>
                          <a:latin typeface="+mn-lt"/>
                          <a:ea typeface="+mn-ea"/>
                          <a:cs typeface="+mn-cs"/>
                        </a:rPr>
                        <a:t>7.3</a:t>
                      </a:r>
                      <a:endParaRPr lang="zh-CN" altLang="en-US" dirty="0"/>
                    </a:p>
                  </a:txBody>
                  <a:tcPr/>
                </a:tc>
                <a:tc>
                  <a:txBody>
                    <a:bodyPr/>
                    <a:lstStyle/>
                    <a:p>
                      <a:pPr algn="ctr"/>
                      <a:r>
                        <a:rPr lang="en-US" altLang="zh-CN" sz="1350" kern="1200" baseline="0" dirty="0">
                          <a:solidFill>
                            <a:schemeClr val="dk1"/>
                          </a:solidFill>
                          <a:latin typeface="+mn-lt"/>
                          <a:ea typeface="+mn-ea"/>
                          <a:cs typeface="+mn-cs"/>
                        </a:rPr>
                        <a:t>6.3</a:t>
                      </a:r>
                      <a:endParaRPr lang="zh-CN" altLang="en-US" dirty="0"/>
                    </a:p>
                  </a:txBody>
                  <a:tcPr/>
                </a:tc>
                <a:extLst>
                  <a:ext uri="{0D108BD9-81ED-4DB2-BD59-A6C34878D82A}">
                    <a16:rowId xmlns:a16="http://schemas.microsoft.com/office/drawing/2014/main" val="10003"/>
                  </a:ext>
                </a:extLst>
              </a:tr>
              <a:tr h="304496">
                <a:tc>
                  <a:txBody>
                    <a:bodyPr/>
                    <a:lstStyle/>
                    <a:p>
                      <a:pPr algn="ctr"/>
                      <a:r>
                        <a:rPr lang="en-US" altLang="zh-CN" sz="1350" kern="1200" baseline="0" dirty="0">
                          <a:solidFill>
                            <a:schemeClr val="dk1"/>
                          </a:solidFill>
                          <a:latin typeface="+mn-lt"/>
                          <a:ea typeface="+mn-ea"/>
                          <a:cs typeface="+mn-cs"/>
                        </a:rPr>
                        <a:t>980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CM≤1090</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5.0</a:t>
                      </a:r>
                      <a:endParaRPr lang="zh-CN" altLang="en-US" dirty="0"/>
                    </a:p>
                  </a:txBody>
                  <a:tcPr/>
                </a:tc>
                <a:tc>
                  <a:txBody>
                    <a:bodyPr/>
                    <a:lstStyle/>
                    <a:p>
                      <a:pPr algn="ctr"/>
                      <a:r>
                        <a:rPr lang="en-US" altLang="zh-CN" sz="1350" kern="1200" baseline="0" dirty="0">
                          <a:solidFill>
                            <a:schemeClr val="dk1"/>
                          </a:solidFill>
                          <a:latin typeface="+mn-lt"/>
                          <a:ea typeface="+mn-ea"/>
                          <a:cs typeface="+mn-cs"/>
                        </a:rPr>
                        <a:t>4.5</a:t>
                      </a:r>
                      <a:endParaRPr lang="zh-CN" altLang="en-US" dirty="0"/>
                    </a:p>
                  </a:txBody>
                  <a:tcPr/>
                </a:tc>
                <a:tc>
                  <a:txBody>
                    <a:bodyPr/>
                    <a:lstStyle/>
                    <a:p>
                      <a:pPr algn="ctr"/>
                      <a:r>
                        <a:rPr lang="en-US" altLang="zh-CN" sz="1350" kern="1200" baseline="0" dirty="0">
                          <a:solidFill>
                            <a:schemeClr val="dk1"/>
                          </a:solidFill>
                          <a:latin typeface="+mn-lt"/>
                          <a:ea typeface="+mn-ea"/>
                          <a:cs typeface="+mn-cs"/>
                        </a:rPr>
                        <a:t>1880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CM≤2000</a:t>
                      </a:r>
                      <a:endParaRPr lang="zh-CN" altLang="en-US" dirty="0"/>
                    </a:p>
                  </a:txBody>
                  <a:tcPr/>
                </a:tc>
                <a:tc>
                  <a:txBody>
                    <a:bodyPr/>
                    <a:lstStyle/>
                    <a:p>
                      <a:pPr algn="ctr"/>
                      <a:r>
                        <a:rPr lang="en-US" altLang="zh-CN" sz="1350" kern="1200" baseline="0" dirty="0">
                          <a:solidFill>
                            <a:schemeClr val="dk1"/>
                          </a:solidFill>
                          <a:latin typeface="+mn-lt"/>
                          <a:ea typeface="+mn-ea"/>
                          <a:cs typeface="+mn-cs"/>
                        </a:rPr>
                        <a:t>7.7</a:t>
                      </a:r>
                      <a:endParaRPr lang="zh-CN" altLang="en-US" dirty="0"/>
                    </a:p>
                  </a:txBody>
                  <a:tcPr/>
                </a:tc>
                <a:tc>
                  <a:txBody>
                    <a:bodyPr/>
                    <a:lstStyle/>
                    <a:p>
                      <a:pPr algn="ctr"/>
                      <a:r>
                        <a:rPr lang="en-US" altLang="zh-CN" sz="1350" kern="1200" baseline="0" dirty="0">
                          <a:solidFill>
                            <a:schemeClr val="dk1"/>
                          </a:solidFill>
                          <a:latin typeface="+mn-lt"/>
                          <a:ea typeface="+mn-ea"/>
                          <a:cs typeface="+mn-cs"/>
                        </a:rPr>
                        <a:t>6.5</a:t>
                      </a:r>
                      <a:endParaRPr lang="zh-CN" altLang="en-US" dirty="0"/>
                    </a:p>
                  </a:txBody>
                  <a:tcPr/>
                </a:tc>
                <a:extLst>
                  <a:ext uri="{0D108BD9-81ED-4DB2-BD59-A6C34878D82A}">
                    <a16:rowId xmlns:a16="http://schemas.microsoft.com/office/drawing/2014/main" val="10004"/>
                  </a:ext>
                </a:extLst>
              </a:tr>
              <a:tr h="304496">
                <a:tc>
                  <a:txBody>
                    <a:bodyPr/>
                    <a:lstStyle/>
                    <a:p>
                      <a:pPr algn="ctr"/>
                      <a:r>
                        <a:rPr lang="en-US" altLang="zh-CN" sz="1350" kern="1200" baseline="0" dirty="0">
                          <a:solidFill>
                            <a:schemeClr val="dk1"/>
                          </a:solidFill>
                          <a:latin typeface="+mn-lt"/>
                          <a:ea typeface="+mn-ea"/>
                          <a:cs typeface="+mn-cs"/>
                        </a:rPr>
                        <a:t>1090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CM≤1205</a:t>
                      </a:r>
                      <a:endParaRPr lang="zh-CN" altLang="en-US" dirty="0"/>
                    </a:p>
                  </a:txBody>
                  <a:tcPr/>
                </a:tc>
                <a:tc>
                  <a:txBody>
                    <a:bodyPr/>
                    <a:lstStyle/>
                    <a:p>
                      <a:pPr algn="ctr"/>
                      <a:r>
                        <a:rPr lang="en-US" altLang="zh-CN" sz="1350" kern="1200" baseline="0" dirty="0">
                          <a:solidFill>
                            <a:schemeClr val="dk1"/>
                          </a:solidFill>
                          <a:latin typeface="+mn-lt"/>
                          <a:ea typeface="+mn-ea"/>
                          <a:cs typeface="+mn-cs"/>
                        </a:rPr>
                        <a:t>5.4</a:t>
                      </a:r>
                      <a:endParaRPr lang="zh-CN" altLang="en-US" dirty="0"/>
                    </a:p>
                  </a:txBody>
                  <a:tcPr/>
                </a:tc>
                <a:tc>
                  <a:txBody>
                    <a:bodyPr/>
                    <a:lstStyle/>
                    <a:p>
                      <a:pPr algn="ctr"/>
                      <a:r>
                        <a:rPr lang="en-US" altLang="zh-CN" sz="1350" kern="1200" baseline="0" dirty="0">
                          <a:solidFill>
                            <a:schemeClr val="dk1"/>
                          </a:solidFill>
                          <a:latin typeface="+mn-lt"/>
                          <a:ea typeface="+mn-ea"/>
                          <a:cs typeface="+mn-cs"/>
                        </a:rPr>
                        <a:t>4.8</a:t>
                      </a:r>
                      <a:endParaRPr lang="zh-CN" altLang="en-US" dirty="0"/>
                    </a:p>
                  </a:txBody>
                  <a:tcPr/>
                </a:tc>
                <a:tc>
                  <a:txBody>
                    <a:bodyPr/>
                    <a:lstStyle/>
                    <a:p>
                      <a:pPr algn="ctr"/>
                      <a:r>
                        <a:rPr lang="en-US" altLang="zh-CN" sz="1350" kern="1200" baseline="0" dirty="0">
                          <a:solidFill>
                            <a:schemeClr val="dk1"/>
                          </a:solidFill>
                          <a:latin typeface="+mn-lt"/>
                          <a:ea typeface="+mn-ea"/>
                          <a:cs typeface="+mn-cs"/>
                        </a:rPr>
                        <a:t>2000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CM≤2110</a:t>
                      </a:r>
                      <a:endParaRPr lang="zh-CN" altLang="en-US" dirty="0"/>
                    </a:p>
                  </a:txBody>
                  <a:tcPr/>
                </a:tc>
                <a:tc>
                  <a:txBody>
                    <a:bodyPr/>
                    <a:lstStyle/>
                    <a:p>
                      <a:pPr algn="ctr"/>
                      <a:r>
                        <a:rPr lang="en-US" altLang="zh-CN" sz="1350" kern="1200" baseline="0" dirty="0">
                          <a:solidFill>
                            <a:schemeClr val="dk1"/>
                          </a:solidFill>
                          <a:latin typeface="+mn-lt"/>
                          <a:ea typeface="+mn-ea"/>
                          <a:cs typeface="+mn-cs"/>
                        </a:rPr>
                        <a:t>8.1</a:t>
                      </a:r>
                      <a:endParaRPr lang="zh-CN" altLang="en-US" dirty="0"/>
                    </a:p>
                  </a:txBody>
                  <a:tcPr/>
                </a:tc>
                <a:tc>
                  <a:txBody>
                    <a:bodyPr/>
                    <a:lstStyle/>
                    <a:p>
                      <a:pPr algn="ctr"/>
                      <a:r>
                        <a:rPr lang="en-US" altLang="zh-CN" sz="1350" kern="1200" baseline="0" dirty="0">
                          <a:solidFill>
                            <a:schemeClr val="dk1"/>
                          </a:solidFill>
                          <a:latin typeface="+mn-lt"/>
                          <a:ea typeface="+mn-ea"/>
                          <a:cs typeface="+mn-cs"/>
                        </a:rPr>
                        <a:t>6.8</a:t>
                      </a:r>
                      <a:endParaRPr lang="zh-CN" altLang="en-US" dirty="0"/>
                    </a:p>
                  </a:txBody>
                  <a:tcPr/>
                </a:tc>
                <a:extLst>
                  <a:ext uri="{0D108BD9-81ED-4DB2-BD59-A6C34878D82A}">
                    <a16:rowId xmlns:a16="http://schemas.microsoft.com/office/drawing/2014/main" val="10005"/>
                  </a:ext>
                </a:extLst>
              </a:tr>
              <a:tr h="304496">
                <a:tc>
                  <a:txBody>
                    <a:bodyPr/>
                    <a:lstStyle/>
                    <a:p>
                      <a:pPr algn="ctr"/>
                      <a:r>
                        <a:rPr lang="en-US" altLang="zh-CN" sz="1350" kern="1200" baseline="0" dirty="0">
                          <a:solidFill>
                            <a:schemeClr val="dk1"/>
                          </a:solidFill>
                          <a:latin typeface="+mn-lt"/>
                          <a:ea typeface="+mn-ea"/>
                          <a:cs typeface="+mn-cs"/>
                        </a:rPr>
                        <a:t>1205</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CM≤1320</a:t>
                      </a:r>
                      <a:endParaRPr lang="zh-CN" altLang="en-US" dirty="0"/>
                    </a:p>
                  </a:txBody>
                  <a:tcPr/>
                </a:tc>
                <a:tc>
                  <a:txBody>
                    <a:bodyPr/>
                    <a:lstStyle/>
                    <a:p>
                      <a:pPr algn="ctr"/>
                      <a:r>
                        <a:rPr lang="en-US" altLang="zh-CN" sz="1350" kern="1200" baseline="0" dirty="0">
                          <a:solidFill>
                            <a:schemeClr val="dk1"/>
                          </a:solidFill>
                          <a:latin typeface="+mn-lt"/>
                          <a:ea typeface="+mn-ea"/>
                          <a:cs typeface="+mn-cs"/>
                        </a:rPr>
                        <a:t>5.7</a:t>
                      </a:r>
                      <a:endParaRPr lang="zh-CN" altLang="en-US" dirty="0"/>
                    </a:p>
                  </a:txBody>
                  <a:tcPr/>
                </a:tc>
                <a:tc>
                  <a:txBody>
                    <a:bodyPr/>
                    <a:lstStyle/>
                    <a:p>
                      <a:pPr algn="ctr"/>
                      <a:r>
                        <a:rPr lang="en-US" altLang="zh-CN" dirty="0"/>
                        <a:t>5.0</a:t>
                      </a:r>
                    </a:p>
                  </a:txBody>
                  <a:tcPr/>
                </a:tc>
                <a:tc>
                  <a:txBody>
                    <a:bodyPr/>
                    <a:lstStyle/>
                    <a:p>
                      <a:pPr algn="ctr"/>
                      <a:r>
                        <a:rPr lang="en-US" altLang="zh-CN" sz="1350" kern="1200" baseline="0" dirty="0">
                          <a:solidFill>
                            <a:schemeClr val="dk1"/>
                          </a:solidFill>
                          <a:latin typeface="+mn-lt"/>
                          <a:ea typeface="+mn-ea"/>
                          <a:cs typeface="+mn-cs"/>
                        </a:rPr>
                        <a:t>2110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CM≤2280</a:t>
                      </a:r>
                      <a:endParaRPr lang="zh-CN" altLang="en-US" dirty="0"/>
                    </a:p>
                  </a:txBody>
                  <a:tcPr/>
                </a:tc>
                <a:tc>
                  <a:txBody>
                    <a:bodyPr/>
                    <a:lstStyle/>
                    <a:p>
                      <a:pPr algn="ctr"/>
                      <a:r>
                        <a:rPr lang="en-US" altLang="zh-CN" sz="1350" kern="1200" baseline="0" dirty="0">
                          <a:solidFill>
                            <a:schemeClr val="dk1"/>
                          </a:solidFill>
                          <a:latin typeface="+mn-lt"/>
                          <a:ea typeface="+mn-ea"/>
                          <a:cs typeface="+mn-cs"/>
                        </a:rPr>
                        <a:t>8.5</a:t>
                      </a:r>
                      <a:endParaRPr lang="zh-CN" altLang="en-US" dirty="0"/>
                    </a:p>
                  </a:txBody>
                  <a:tcPr/>
                </a:tc>
                <a:tc>
                  <a:txBody>
                    <a:bodyPr/>
                    <a:lstStyle/>
                    <a:p>
                      <a:pPr algn="ctr"/>
                      <a:r>
                        <a:rPr lang="en-US" altLang="zh-CN" sz="1350" kern="1200" baseline="0" dirty="0">
                          <a:solidFill>
                            <a:schemeClr val="dk1"/>
                          </a:solidFill>
                          <a:latin typeface="+mn-lt"/>
                          <a:ea typeface="+mn-ea"/>
                          <a:cs typeface="+mn-cs"/>
                        </a:rPr>
                        <a:t>7.1</a:t>
                      </a:r>
                      <a:endParaRPr lang="zh-CN" altLang="en-US" dirty="0"/>
                    </a:p>
                  </a:txBody>
                  <a:tcPr/>
                </a:tc>
                <a:extLst>
                  <a:ext uri="{0D108BD9-81ED-4DB2-BD59-A6C34878D82A}">
                    <a16:rowId xmlns:a16="http://schemas.microsoft.com/office/drawing/2014/main" val="10006"/>
                  </a:ext>
                </a:extLst>
              </a:tr>
              <a:tr h="304496">
                <a:tc>
                  <a:txBody>
                    <a:bodyPr/>
                    <a:lstStyle/>
                    <a:p>
                      <a:pPr algn="ctr"/>
                      <a:r>
                        <a:rPr lang="en-US" altLang="zh-CN" sz="1350" kern="1200" baseline="0" dirty="0">
                          <a:solidFill>
                            <a:schemeClr val="dk1"/>
                          </a:solidFill>
                          <a:latin typeface="+mn-lt"/>
                          <a:ea typeface="+mn-ea"/>
                          <a:cs typeface="+mn-cs"/>
                        </a:rPr>
                        <a:t>1320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CM≤1430</a:t>
                      </a:r>
                      <a:endParaRPr lang="zh-CN" altLang="en-US" dirty="0"/>
                    </a:p>
                  </a:txBody>
                  <a:tcPr/>
                </a:tc>
                <a:tc>
                  <a:txBody>
                    <a:bodyPr/>
                    <a:lstStyle/>
                    <a:p>
                      <a:pPr algn="ctr"/>
                      <a:r>
                        <a:rPr lang="en-US" altLang="zh-CN" sz="1350" kern="1200" baseline="0" dirty="0">
                          <a:solidFill>
                            <a:schemeClr val="dk1"/>
                          </a:solidFill>
                          <a:latin typeface="+mn-lt"/>
                          <a:ea typeface="+mn-ea"/>
                          <a:cs typeface="+mn-cs"/>
                        </a:rPr>
                        <a:t>6.0</a:t>
                      </a:r>
                      <a:endParaRPr lang="zh-CN" altLang="en-US" dirty="0"/>
                    </a:p>
                  </a:txBody>
                  <a:tcPr/>
                </a:tc>
                <a:tc>
                  <a:txBody>
                    <a:bodyPr/>
                    <a:lstStyle/>
                    <a:p>
                      <a:pPr algn="ctr"/>
                      <a:r>
                        <a:rPr lang="en-US" altLang="zh-CN" sz="1350" kern="1200" baseline="0" dirty="0">
                          <a:solidFill>
                            <a:schemeClr val="dk1"/>
                          </a:solidFill>
                          <a:latin typeface="+mn-lt"/>
                          <a:ea typeface="+mn-ea"/>
                          <a:cs typeface="+mn-cs"/>
                        </a:rPr>
                        <a:t>5.3</a:t>
                      </a:r>
                      <a:endParaRPr lang="zh-CN" altLang="en-US" dirty="0"/>
                    </a:p>
                  </a:txBody>
                  <a:tcPr/>
                </a:tc>
                <a:tc>
                  <a:txBody>
                    <a:bodyPr/>
                    <a:lstStyle/>
                    <a:p>
                      <a:pPr algn="ctr"/>
                      <a:r>
                        <a:rPr lang="en-US" altLang="zh-CN" sz="1350" kern="1200" baseline="0" dirty="0">
                          <a:solidFill>
                            <a:schemeClr val="dk1"/>
                          </a:solidFill>
                          <a:latin typeface="+mn-lt"/>
                          <a:ea typeface="+mn-ea"/>
                          <a:cs typeface="+mn-cs"/>
                        </a:rPr>
                        <a:t>2280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CM≤2510</a:t>
                      </a:r>
                      <a:endParaRPr lang="zh-CN" altLang="en-US" dirty="0"/>
                    </a:p>
                  </a:txBody>
                  <a:tcPr/>
                </a:tc>
                <a:tc>
                  <a:txBody>
                    <a:bodyPr/>
                    <a:lstStyle/>
                    <a:p>
                      <a:pPr algn="ctr"/>
                      <a:r>
                        <a:rPr lang="en-US" altLang="zh-CN" sz="1350" kern="1200" baseline="0" dirty="0">
                          <a:solidFill>
                            <a:schemeClr val="dk1"/>
                          </a:solidFill>
                          <a:latin typeface="+mn-lt"/>
                          <a:ea typeface="+mn-ea"/>
                          <a:cs typeface="+mn-cs"/>
                        </a:rPr>
                        <a:t>8.9</a:t>
                      </a:r>
                      <a:endParaRPr lang="zh-CN" altLang="en-US" dirty="0"/>
                    </a:p>
                  </a:txBody>
                  <a:tcPr/>
                </a:tc>
                <a:tc>
                  <a:txBody>
                    <a:bodyPr/>
                    <a:lstStyle/>
                    <a:p>
                      <a:pPr algn="ctr"/>
                      <a:r>
                        <a:rPr lang="en-US" altLang="zh-CN" sz="1350" kern="1200" baseline="0" dirty="0">
                          <a:solidFill>
                            <a:schemeClr val="dk1"/>
                          </a:solidFill>
                          <a:latin typeface="+mn-lt"/>
                          <a:ea typeface="+mn-ea"/>
                          <a:cs typeface="+mn-cs"/>
                        </a:rPr>
                        <a:t>7.5</a:t>
                      </a:r>
                      <a:endParaRPr lang="zh-CN" altLang="en-US" dirty="0"/>
                    </a:p>
                  </a:txBody>
                  <a:tcPr/>
                </a:tc>
                <a:extLst>
                  <a:ext uri="{0D108BD9-81ED-4DB2-BD59-A6C34878D82A}">
                    <a16:rowId xmlns:a16="http://schemas.microsoft.com/office/drawing/2014/main" val="10007"/>
                  </a:ext>
                </a:extLst>
              </a:tr>
              <a:tr h="304496">
                <a:tc>
                  <a:txBody>
                    <a:bodyPr/>
                    <a:lstStyle/>
                    <a:p>
                      <a:pPr algn="ctr"/>
                      <a:r>
                        <a:rPr lang="en-US" altLang="zh-CN" sz="1350" kern="1200" baseline="0" dirty="0">
                          <a:solidFill>
                            <a:schemeClr val="dk1"/>
                          </a:solidFill>
                          <a:latin typeface="+mn-lt"/>
                          <a:ea typeface="+mn-ea"/>
                          <a:cs typeface="+mn-cs"/>
                        </a:rPr>
                        <a:t>1430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CM≤1540</a:t>
                      </a:r>
                      <a:endParaRPr lang="zh-CN" altLang="en-US" dirty="0"/>
                    </a:p>
                  </a:txBody>
                  <a:tcPr/>
                </a:tc>
                <a:tc>
                  <a:txBody>
                    <a:bodyPr/>
                    <a:lstStyle/>
                    <a:p>
                      <a:pPr algn="ctr"/>
                      <a:r>
                        <a:rPr lang="en-US" altLang="zh-CN" sz="1350" kern="1200" baseline="0" dirty="0">
                          <a:solidFill>
                            <a:schemeClr val="dk1"/>
                          </a:solidFill>
                          <a:latin typeface="+mn-lt"/>
                          <a:ea typeface="+mn-ea"/>
                          <a:cs typeface="+mn-cs"/>
                        </a:rPr>
                        <a:t>6.3</a:t>
                      </a:r>
                      <a:endParaRPr lang="zh-CN" altLang="en-US" dirty="0"/>
                    </a:p>
                  </a:txBody>
                  <a:tcPr/>
                </a:tc>
                <a:tc>
                  <a:txBody>
                    <a:bodyPr/>
                    <a:lstStyle/>
                    <a:p>
                      <a:pPr algn="ctr"/>
                      <a:r>
                        <a:rPr lang="en-US" altLang="zh-CN" sz="1350" kern="1200" baseline="0" dirty="0">
                          <a:solidFill>
                            <a:schemeClr val="dk1"/>
                          </a:solidFill>
                          <a:latin typeface="+mn-lt"/>
                          <a:ea typeface="+mn-ea"/>
                          <a:cs typeface="+mn-cs"/>
                        </a:rPr>
                        <a:t>5.5</a:t>
                      </a:r>
                      <a:endParaRPr lang="zh-CN" altLang="en-US" dirty="0"/>
                    </a:p>
                  </a:txBody>
                  <a:tcPr/>
                </a:tc>
                <a:tc>
                  <a:txBody>
                    <a:bodyPr/>
                    <a:lstStyle/>
                    <a:p>
                      <a:pPr algn="ctr"/>
                      <a:r>
                        <a:rPr lang="en-US" altLang="zh-CN" sz="1350" kern="1200" baseline="0" dirty="0">
                          <a:solidFill>
                            <a:schemeClr val="dk1"/>
                          </a:solidFill>
                          <a:latin typeface="+mn-lt"/>
                          <a:ea typeface="+mn-ea"/>
                          <a:cs typeface="+mn-cs"/>
                        </a:rPr>
                        <a:t>2510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CM</a:t>
                      </a:r>
                      <a:endParaRPr lang="zh-CN" altLang="en-US" dirty="0"/>
                    </a:p>
                  </a:txBody>
                  <a:tcPr/>
                </a:tc>
                <a:tc>
                  <a:txBody>
                    <a:bodyPr/>
                    <a:lstStyle/>
                    <a:p>
                      <a:pPr algn="ctr"/>
                      <a:r>
                        <a:rPr lang="en-US" altLang="zh-CN" sz="1350" kern="1200" baseline="0" dirty="0">
                          <a:solidFill>
                            <a:schemeClr val="dk1"/>
                          </a:solidFill>
                          <a:latin typeface="+mn-lt"/>
                          <a:ea typeface="+mn-ea"/>
                          <a:cs typeface="+mn-cs"/>
                        </a:rPr>
                        <a:t>9.3</a:t>
                      </a:r>
                      <a:endParaRPr lang="zh-CN" altLang="en-US" dirty="0"/>
                    </a:p>
                  </a:txBody>
                  <a:tcPr/>
                </a:tc>
                <a:tc>
                  <a:txBody>
                    <a:bodyPr/>
                    <a:lstStyle/>
                    <a:p>
                      <a:pPr algn="ctr"/>
                      <a:r>
                        <a:rPr lang="en-US" altLang="zh-CN" sz="1350" kern="1200" baseline="0" dirty="0">
                          <a:solidFill>
                            <a:schemeClr val="dk1"/>
                          </a:solidFill>
                          <a:latin typeface="+mn-lt"/>
                          <a:ea typeface="+mn-ea"/>
                          <a:cs typeface="+mn-cs"/>
                        </a:rPr>
                        <a:t>7.8</a:t>
                      </a:r>
                      <a:endParaRPr lang="zh-CN" altLang="en-US" dirty="0"/>
                    </a:p>
                  </a:txBody>
                  <a:tcPr/>
                </a:tc>
                <a:extLst>
                  <a:ext uri="{0D108BD9-81ED-4DB2-BD59-A6C34878D82A}">
                    <a16:rowId xmlns:a16="http://schemas.microsoft.com/office/drawing/2014/main" val="10008"/>
                  </a:ext>
                </a:extLst>
              </a:tr>
            </a:tbl>
          </a:graphicData>
        </a:graphic>
      </p:graphicFrame>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98016" cy="101874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对节能汽车综合工况燃料消耗量限值标准进行更新（</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节能轻型商用车综合工况燃料消耗量限值标准最大设计总质量不大于</a:t>
            </a: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3500kg</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rPr>
              <a:t>N2</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类车辆</a:t>
            </a:r>
            <a:endPar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L/100 km</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以下限值基于</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NEDC </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工况</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D7D7DAF-8BA9-18F2-1D15-1FA8AD1E04D8}"/>
              </a:ext>
            </a:extLst>
          </p:cNvPr>
          <p:cNvGraphicFramePr>
            <a:graphicFrameLocks noChangeAspect="1"/>
          </p:cNvGraphicFramePr>
          <p:nvPr>
            <p:custDataLst>
              <p:tags r:id="rId1"/>
            </p:custDataLst>
            <p:extLst>
              <p:ext uri="{D42A27DB-BD31-4B8C-83A1-F6EECF244321}">
                <p14:modId xmlns:p14="http://schemas.microsoft.com/office/powerpoint/2010/main" val="33871150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 name="表格 6"/>
          <p:cNvGraphicFramePr>
            <a:graphicFrameLocks noGrp="1"/>
          </p:cNvGraphicFramePr>
          <p:nvPr/>
        </p:nvGraphicFramePr>
        <p:xfrm>
          <a:off x="539826" y="1399144"/>
          <a:ext cx="8306721" cy="3459302"/>
        </p:xfrm>
        <a:graphic>
          <a:graphicData uri="http://schemas.openxmlformats.org/drawingml/2006/table">
            <a:tbl>
              <a:tblPr firstRow="1" bandRow="1">
                <a:tableStyleId>{5C22544A-7EE6-4342-B048-85BDC9FD1C3A}</a:tableStyleId>
              </a:tblPr>
              <a:tblGrid>
                <a:gridCol w="2291509">
                  <a:extLst>
                    <a:ext uri="{9D8B030D-6E8A-4147-A177-3AD203B41FA5}">
                      <a16:colId xmlns:a16="http://schemas.microsoft.com/office/drawing/2014/main" val="20000"/>
                    </a:ext>
                  </a:extLst>
                </a:gridCol>
                <a:gridCol w="930926">
                  <a:extLst>
                    <a:ext uri="{9D8B030D-6E8A-4147-A177-3AD203B41FA5}">
                      <a16:colId xmlns:a16="http://schemas.microsoft.com/office/drawing/2014/main" val="20001"/>
                    </a:ext>
                  </a:extLst>
                </a:gridCol>
                <a:gridCol w="930926">
                  <a:extLst>
                    <a:ext uri="{9D8B030D-6E8A-4147-A177-3AD203B41FA5}">
                      <a16:colId xmlns:a16="http://schemas.microsoft.com/office/drawing/2014/main" val="20002"/>
                    </a:ext>
                  </a:extLst>
                </a:gridCol>
                <a:gridCol w="2302524">
                  <a:extLst>
                    <a:ext uri="{9D8B030D-6E8A-4147-A177-3AD203B41FA5}">
                      <a16:colId xmlns:a16="http://schemas.microsoft.com/office/drawing/2014/main" val="20003"/>
                    </a:ext>
                  </a:extLst>
                </a:gridCol>
                <a:gridCol w="925418">
                  <a:extLst>
                    <a:ext uri="{9D8B030D-6E8A-4147-A177-3AD203B41FA5}">
                      <a16:colId xmlns:a16="http://schemas.microsoft.com/office/drawing/2014/main" val="20004"/>
                    </a:ext>
                  </a:extLst>
                </a:gridCol>
                <a:gridCol w="925418">
                  <a:extLst>
                    <a:ext uri="{9D8B030D-6E8A-4147-A177-3AD203B41FA5}">
                      <a16:colId xmlns:a16="http://schemas.microsoft.com/office/drawing/2014/main" val="20005"/>
                    </a:ext>
                  </a:extLst>
                </a:gridCol>
              </a:tblGrid>
              <a:tr h="247093">
                <a:tc>
                  <a:txBody>
                    <a:bodyPr/>
                    <a:lstStyle/>
                    <a:p>
                      <a:pPr algn="ctr"/>
                      <a:r>
                        <a:rPr lang="zh-CN" altLang="en-US" sz="1000" b="1" kern="1200" baseline="0" dirty="0">
                          <a:solidFill>
                            <a:schemeClr val="lt1"/>
                          </a:solidFill>
                          <a:latin typeface="+mn-lt"/>
                          <a:ea typeface="+mn-ea"/>
                          <a:cs typeface="+mn-cs"/>
                        </a:rPr>
                        <a:t>整车整备质量（</a:t>
                      </a:r>
                      <a:r>
                        <a:rPr lang="en-US" altLang="zh-CN" sz="1000" b="1" kern="1200" baseline="0" dirty="0">
                          <a:solidFill>
                            <a:schemeClr val="lt1"/>
                          </a:solidFill>
                          <a:latin typeface="+mn-lt"/>
                          <a:ea typeface="+mn-ea"/>
                          <a:cs typeface="+mn-cs"/>
                        </a:rPr>
                        <a:t>CM</a:t>
                      </a:r>
                      <a:r>
                        <a:rPr lang="zh-CN" altLang="en-US" sz="1000" b="1" kern="1200" baseline="0" dirty="0">
                          <a:solidFill>
                            <a:schemeClr val="lt1"/>
                          </a:solidFill>
                          <a:latin typeface="+mn-lt"/>
                          <a:ea typeface="+mn-ea"/>
                          <a:cs typeface="+mn-cs"/>
                        </a:rPr>
                        <a:t>）</a:t>
                      </a:r>
                      <a:r>
                        <a:rPr lang="en-US" altLang="zh-CN" sz="1000" b="1" kern="1200" baseline="0" dirty="0">
                          <a:solidFill>
                            <a:schemeClr val="lt1"/>
                          </a:solidFill>
                          <a:latin typeface="+mn-lt"/>
                          <a:ea typeface="+mn-ea"/>
                          <a:cs typeface="+mn-cs"/>
                        </a:rPr>
                        <a:t>kg</a:t>
                      </a:r>
                      <a:r>
                        <a:rPr lang="zh-CN" altLang="en-US" sz="1000" b="1" kern="1200" baseline="0" dirty="0">
                          <a:solidFill>
                            <a:schemeClr val="lt1"/>
                          </a:solidFill>
                          <a:latin typeface="+mn-lt"/>
                          <a:ea typeface="+mn-ea"/>
                          <a:cs typeface="+mn-cs"/>
                        </a:rPr>
                        <a:t>（货车）</a:t>
                      </a:r>
                      <a:endParaRPr lang="zh-CN" altLang="en-US" sz="1000" dirty="0"/>
                    </a:p>
                  </a:txBody>
                  <a:tcPr/>
                </a:tc>
                <a:tc>
                  <a:txBody>
                    <a:bodyPr/>
                    <a:lstStyle/>
                    <a:p>
                      <a:pPr algn="ctr"/>
                      <a:r>
                        <a:rPr lang="en-US" altLang="zh-CN" sz="1000" b="1" kern="1200" baseline="0" dirty="0">
                          <a:solidFill>
                            <a:schemeClr val="lt1"/>
                          </a:solidFill>
                          <a:latin typeface="+mn-lt"/>
                          <a:ea typeface="+mn-ea"/>
                          <a:cs typeface="+mn-cs"/>
                        </a:rPr>
                        <a:t>2024</a:t>
                      </a:r>
                      <a:r>
                        <a:rPr lang="zh-CN" altLang="en-US" sz="1000" b="1" kern="1200" baseline="0" dirty="0">
                          <a:solidFill>
                            <a:schemeClr val="lt1"/>
                          </a:solidFill>
                          <a:latin typeface="+mn-lt"/>
                          <a:ea typeface="+mn-ea"/>
                          <a:cs typeface="+mn-cs"/>
                        </a:rPr>
                        <a:t>年</a:t>
                      </a:r>
                      <a:endParaRPr lang="zh-CN" altLang="en-US" sz="1000" dirty="0"/>
                    </a:p>
                  </a:txBody>
                  <a:tcPr/>
                </a:tc>
                <a:tc>
                  <a:txBody>
                    <a:bodyPr/>
                    <a:lstStyle/>
                    <a:p>
                      <a:pPr algn="ctr"/>
                      <a:r>
                        <a:rPr lang="en-US" altLang="zh-CN" sz="1000" dirty="0"/>
                        <a:t>2025</a:t>
                      </a:r>
                      <a:r>
                        <a:rPr lang="zh-CN" altLang="en-US" sz="1000" dirty="0"/>
                        <a:t>年</a:t>
                      </a:r>
                    </a:p>
                  </a:txBody>
                  <a:tcPr>
                    <a:lnR w="12700" cap="flat" cmpd="sng" algn="ctr">
                      <a:solidFill>
                        <a:schemeClr val="tx1"/>
                      </a:solidFill>
                      <a:prstDash val="solid"/>
                      <a:round/>
                      <a:headEnd type="none" w="med" len="med"/>
                      <a:tailEnd type="none" w="med" len="med"/>
                    </a:lnR>
                  </a:tcPr>
                </a:tc>
                <a:tc>
                  <a:txBody>
                    <a:bodyPr/>
                    <a:lstStyle/>
                    <a:p>
                      <a:pPr algn="ctr"/>
                      <a:r>
                        <a:rPr lang="zh-CN" altLang="en-US" sz="1000" b="1" kern="1200" baseline="0" dirty="0">
                          <a:solidFill>
                            <a:schemeClr val="lt1"/>
                          </a:solidFill>
                          <a:latin typeface="+mn-lt"/>
                          <a:ea typeface="+mn-ea"/>
                          <a:cs typeface="+mn-cs"/>
                        </a:rPr>
                        <a:t>整车整备质量（</a:t>
                      </a:r>
                      <a:r>
                        <a:rPr lang="en-US" altLang="zh-CN" sz="1000" b="1" kern="1200" baseline="0" dirty="0">
                          <a:solidFill>
                            <a:schemeClr val="lt1"/>
                          </a:solidFill>
                          <a:latin typeface="+mn-lt"/>
                          <a:ea typeface="+mn-ea"/>
                          <a:cs typeface="+mn-cs"/>
                        </a:rPr>
                        <a:t>CM</a:t>
                      </a:r>
                      <a:r>
                        <a:rPr lang="zh-CN" altLang="en-US" sz="1000" b="1" kern="1200" baseline="0" dirty="0">
                          <a:solidFill>
                            <a:schemeClr val="lt1"/>
                          </a:solidFill>
                          <a:latin typeface="+mn-lt"/>
                          <a:ea typeface="+mn-ea"/>
                          <a:cs typeface="+mn-cs"/>
                        </a:rPr>
                        <a:t>）</a:t>
                      </a:r>
                      <a:r>
                        <a:rPr lang="en-US" altLang="zh-CN" sz="1000" b="1" kern="1200" baseline="0" dirty="0">
                          <a:solidFill>
                            <a:schemeClr val="lt1"/>
                          </a:solidFill>
                          <a:latin typeface="+mn-lt"/>
                          <a:ea typeface="+mn-ea"/>
                          <a:cs typeface="+mn-cs"/>
                        </a:rPr>
                        <a:t>kg</a:t>
                      </a:r>
                      <a:r>
                        <a:rPr lang="zh-CN" altLang="en-US" sz="1000" b="1" kern="1200" baseline="0" dirty="0">
                          <a:solidFill>
                            <a:schemeClr val="lt1"/>
                          </a:solidFill>
                          <a:latin typeface="+mn-lt"/>
                          <a:ea typeface="+mn-ea"/>
                          <a:cs typeface="+mn-cs"/>
                        </a:rPr>
                        <a:t>（客车）</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algn="ctr"/>
                      <a:r>
                        <a:rPr lang="en-US" altLang="zh-CN" sz="1000" b="1" kern="1200" baseline="0" dirty="0">
                          <a:solidFill>
                            <a:schemeClr val="lt1"/>
                          </a:solidFill>
                          <a:latin typeface="+mn-lt"/>
                          <a:ea typeface="+mn-ea"/>
                          <a:cs typeface="+mn-cs"/>
                        </a:rPr>
                        <a:t>2024</a:t>
                      </a:r>
                      <a:r>
                        <a:rPr lang="zh-CN" altLang="en-US" sz="1000" b="1" kern="1200" baseline="0" dirty="0">
                          <a:solidFill>
                            <a:schemeClr val="lt1"/>
                          </a:solidFill>
                          <a:latin typeface="+mn-lt"/>
                          <a:ea typeface="+mn-ea"/>
                          <a:cs typeface="+mn-cs"/>
                        </a:rPr>
                        <a:t>年</a:t>
                      </a:r>
                      <a:endParaRPr lang="zh-CN" altLang="en-US" sz="1000" dirty="0"/>
                    </a:p>
                  </a:txBody>
                  <a:tcPr/>
                </a:tc>
                <a:tc>
                  <a:txBody>
                    <a:bodyPr/>
                    <a:lstStyle/>
                    <a:p>
                      <a:pPr algn="ctr"/>
                      <a:r>
                        <a:rPr lang="en-US" altLang="zh-CN" sz="1000" b="1" kern="1200" baseline="0" dirty="0">
                          <a:solidFill>
                            <a:schemeClr val="lt1"/>
                          </a:solidFill>
                          <a:latin typeface="+mn-lt"/>
                          <a:ea typeface="+mn-ea"/>
                          <a:cs typeface="+mn-cs"/>
                        </a:rPr>
                        <a:t>2025</a:t>
                      </a:r>
                      <a:r>
                        <a:rPr lang="zh-CN" altLang="en-US" sz="1000" b="1" kern="1200" baseline="0" dirty="0">
                          <a:solidFill>
                            <a:schemeClr val="lt1"/>
                          </a:solidFill>
                          <a:latin typeface="+mn-lt"/>
                          <a:ea typeface="+mn-ea"/>
                          <a:cs typeface="+mn-cs"/>
                        </a:rPr>
                        <a:t>年</a:t>
                      </a:r>
                      <a:endParaRPr lang="zh-CN" altLang="en-US" sz="1000" dirty="0"/>
                    </a:p>
                  </a:txBody>
                  <a:tcPr/>
                </a:tc>
                <a:extLst>
                  <a:ext uri="{0D108BD9-81ED-4DB2-BD59-A6C34878D82A}">
                    <a16:rowId xmlns:a16="http://schemas.microsoft.com/office/drawing/2014/main" val="10000"/>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3500</a:t>
                      </a:r>
                      <a:r>
                        <a:rPr lang="zh-CN" altLang="en-US" sz="1000" dirty="0"/>
                        <a:t>＜</a:t>
                      </a:r>
                      <a:r>
                        <a:rPr lang="en-US" altLang="zh-CN" sz="1000" dirty="0"/>
                        <a:t>GVW≤4500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9.9a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10.1a</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3500</a:t>
                      </a:r>
                      <a:r>
                        <a:rPr lang="zh-CN" altLang="en-US" sz="1000" dirty="0"/>
                        <a:t>＜</a:t>
                      </a:r>
                      <a:r>
                        <a:rPr lang="en-US" altLang="zh-CN" sz="1000" dirty="0"/>
                        <a:t>GVW≤4500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8.3a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9.2a</a:t>
                      </a:r>
                      <a:endParaRPr lang="zh-CN" altLang="en-US" sz="1000" dirty="0"/>
                    </a:p>
                  </a:txBody>
                  <a:tcPr/>
                </a:tc>
                <a:extLst>
                  <a:ext uri="{0D108BD9-81ED-4DB2-BD59-A6C34878D82A}">
                    <a16:rowId xmlns:a16="http://schemas.microsoft.com/office/drawing/2014/main" val="10001"/>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4500</a:t>
                      </a:r>
                      <a:r>
                        <a:rPr lang="zh-CN" altLang="en-US" sz="1000" dirty="0"/>
                        <a:t>＜</a:t>
                      </a:r>
                      <a:r>
                        <a:rPr lang="en-US" altLang="zh-CN" sz="1000" dirty="0"/>
                        <a:t>GVW≤5500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10.5a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10.5a</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4500</a:t>
                      </a:r>
                      <a:r>
                        <a:rPr lang="zh-CN" altLang="en-US" sz="1000" dirty="0"/>
                        <a:t>＜</a:t>
                      </a:r>
                      <a:r>
                        <a:rPr lang="en-US" altLang="zh-CN" sz="1000" dirty="0"/>
                        <a:t>GVW≤5500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9.0a</a:t>
                      </a:r>
                      <a:endParaRPr lang="zh-CN" altLang="en-US" sz="1000" dirty="0"/>
                    </a:p>
                  </a:txBody>
                  <a:tcPr/>
                </a:tc>
                <a:tc>
                  <a:txBody>
                    <a:bodyPr/>
                    <a:lstStyle/>
                    <a:p>
                      <a:pPr algn="ctr"/>
                      <a:r>
                        <a:rPr lang="en-US" altLang="zh-CN" sz="1000" dirty="0"/>
                        <a:t>10.8a</a:t>
                      </a:r>
                      <a:endParaRPr lang="zh-CN" altLang="en-US" sz="1000" dirty="0"/>
                    </a:p>
                  </a:txBody>
                  <a:tcPr/>
                </a:tc>
                <a:extLst>
                  <a:ext uri="{0D108BD9-81ED-4DB2-BD59-A6C34878D82A}">
                    <a16:rowId xmlns:a16="http://schemas.microsoft.com/office/drawing/2014/main" val="10002"/>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5500</a:t>
                      </a:r>
                      <a:r>
                        <a:rPr lang="zh-CN" altLang="en-US" sz="1000" dirty="0"/>
                        <a:t>＜</a:t>
                      </a:r>
                      <a:r>
                        <a:rPr lang="en-US" altLang="zh-CN" sz="1000" dirty="0"/>
                        <a:t>GVW≤7000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11.9a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11.7a</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5500</a:t>
                      </a:r>
                      <a:r>
                        <a:rPr lang="zh-CN" altLang="en-US" sz="1000" dirty="0"/>
                        <a:t>＜</a:t>
                      </a:r>
                      <a:r>
                        <a:rPr lang="en-US" altLang="zh-CN" sz="1000" dirty="0"/>
                        <a:t>GVW≤7000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10.4a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12.4a</a:t>
                      </a:r>
                      <a:endParaRPr lang="zh-CN" altLang="en-US" sz="1000" dirty="0"/>
                    </a:p>
                  </a:txBody>
                  <a:tcPr/>
                </a:tc>
                <a:extLst>
                  <a:ext uri="{0D108BD9-81ED-4DB2-BD59-A6C34878D82A}">
                    <a16:rowId xmlns:a16="http://schemas.microsoft.com/office/drawing/2014/main" val="10003"/>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7000</a:t>
                      </a:r>
                      <a:r>
                        <a:rPr lang="zh-CN" altLang="en-US" sz="1000" dirty="0"/>
                        <a:t>＜</a:t>
                      </a:r>
                      <a:r>
                        <a:rPr lang="en-US" altLang="zh-CN" sz="1000" dirty="0"/>
                        <a:t>GVW≤8500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14.0a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13.7a</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7000</a:t>
                      </a:r>
                      <a:r>
                        <a:rPr lang="zh-CN" altLang="en-US" sz="1000" dirty="0"/>
                        <a:t>＜</a:t>
                      </a:r>
                      <a:r>
                        <a:rPr lang="en-US" altLang="zh-CN" sz="1000" dirty="0"/>
                        <a:t>GVW≤8500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11.3</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13.6</a:t>
                      </a:r>
                      <a:endParaRPr lang="zh-CN" altLang="en-US" sz="1000" dirty="0"/>
                    </a:p>
                  </a:txBody>
                  <a:tcPr/>
                </a:tc>
                <a:extLst>
                  <a:ext uri="{0D108BD9-81ED-4DB2-BD59-A6C34878D82A}">
                    <a16:rowId xmlns:a16="http://schemas.microsoft.com/office/drawing/2014/main" val="10004"/>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8500</a:t>
                      </a:r>
                      <a:r>
                        <a:rPr lang="zh-CN" altLang="en-US" sz="1000" dirty="0"/>
                        <a:t>＜</a:t>
                      </a:r>
                      <a:r>
                        <a:rPr lang="en-US" altLang="zh-CN" sz="1000" dirty="0"/>
                        <a:t>GVW≤10500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15.7a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15.4a</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8500</a:t>
                      </a:r>
                      <a:r>
                        <a:rPr lang="zh-CN" altLang="en-US" sz="1000" dirty="0"/>
                        <a:t>＜</a:t>
                      </a:r>
                      <a:r>
                        <a:rPr lang="en-US" altLang="zh-CN" sz="1000" dirty="0"/>
                        <a:t>GVW≤10500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12.5</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15.0</a:t>
                      </a:r>
                      <a:endParaRPr lang="zh-CN" altLang="en-US" sz="1000" dirty="0"/>
                    </a:p>
                  </a:txBody>
                  <a:tcPr/>
                </a:tc>
                <a:extLst>
                  <a:ext uri="{0D108BD9-81ED-4DB2-BD59-A6C34878D82A}">
                    <a16:rowId xmlns:a16="http://schemas.microsoft.com/office/drawing/2014/main" val="10005"/>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10500</a:t>
                      </a:r>
                      <a:r>
                        <a:rPr lang="zh-CN" altLang="en-US" sz="1000" dirty="0"/>
                        <a:t>＜</a:t>
                      </a:r>
                      <a:r>
                        <a:rPr lang="en-US" altLang="zh-CN" sz="1000" dirty="0"/>
                        <a:t>GVW≤12500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18.2a</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17.9a</a:t>
                      </a:r>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10500</a:t>
                      </a:r>
                      <a:r>
                        <a:rPr lang="zh-CN" altLang="en-US" sz="1000" dirty="0"/>
                        <a:t>＜</a:t>
                      </a:r>
                      <a:r>
                        <a:rPr lang="en-US" altLang="zh-CN" sz="1000" dirty="0"/>
                        <a:t>GVW≤12500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13.8</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16.9</a:t>
                      </a:r>
                      <a:endParaRPr lang="zh-CN" altLang="en-US" sz="1000" dirty="0"/>
                    </a:p>
                  </a:txBody>
                  <a:tcPr/>
                </a:tc>
                <a:extLst>
                  <a:ext uri="{0D108BD9-81ED-4DB2-BD59-A6C34878D82A}">
                    <a16:rowId xmlns:a16="http://schemas.microsoft.com/office/drawing/2014/main" val="10006"/>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12500</a:t>
                      </a:r>
                      <a:r>
                        <a:rPr lang="zh-CN" altLang="en-US" sz="1000" dirty="0"/>
                        <a:t>＜</a:t>
                      </a:r>
                      <a:r>
                        <a:rPr lang="en-US" altLang="zh-CN" sz="1000" dirty="0"/>
                        <a:t>GVW≤16000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20.6</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20.1</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12500</a:t>
                      </a:r>
                      <a:r>
                        <a:rPr lang="zh-CN" altLang="en-US" sz="1000" dirty="0"/>
                        <a:t>＜</a:t>
                      </a:r>
                      <a:r>
                        <a:rPr lang="en-US" altLang="zh-CN" sz="1000" dirty="0"/>
                        <a:t>GVW≤14500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14.8</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18.4</a:t>
                      </a:r>
                      <a:endParaRPr lang="zh-CN" altLang="en-US" sz="1000" dirty="0"/>
                    </a:p>
                  </a:txBody>
                  <a:tcPr/>
                </a:tc>
                <a:extLst>
                  <a:ext uri="{0D108BD9-81ED-4DB2-BD59-A6C34878D82A}">
                    <a16:rowId xmlns:a16="http://schemas.microsoft.com/office/drawing/2014/main" val="10007"/>
                  </a:ext>
                </a:extLst>
              </a:tr>
              <a:tr h="247093">
                <a:tc>
                  <a:txBody>
                    <a:bodyPr/>
                    <a:lstStyle/>
                    <a:p>
                      <a:pPr algn="ctr"/>
                      <a:r>
                        <a:rPr lang="en-US" altLang="zh-CN" sz="1000" dirty="0"/>
                        <a:t>16000</a:t>
                      </a:r>
                      <a:r>
                        <a:rPr lang="zh-CN" altLang="en-US" sz="1000" dirty="0"/>
                        <a:t>＜</a:t>
                      </a:r>
                      <a:r>
                        <a:rPr lang="en-US" altLang="zh-CN" sz="1000" dirty="0"/>
                        <a:t>GVW≤20000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23.2</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22.7</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14500</a:t>
                      </a:r>
                      <a:r>
                        <a:rPr lang="zh-CN" altLang="en-US" sz="1000" dirty="0"/>
                        <a:t>＜</a:t>
                      </a:r>
                      <a:r>
                        <a:rPr lang="en-US" altLang="zh-CN" sz="1000" dirty="0"/>
                        <a:t>GVW≤16500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15.7</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19.6</a:t>
                      </a:r>
                      <a:endParaRPr lang="zh-CN" altLang="en-US" sz="1000" dirty="0"/>
                    </a:p>
                  </a:txBody>
                  <a:tcPr/>
                </a:tc>
                <a:extLst>
                  <a:ext uri="{0D108BD9-81ED-4DB2-BD59-A6C34878D82A}">
                    <a16:rowId xmlns:a16="http://schemas.microsoft.com/office/drawing/2014/main" val="10008"/>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20000</a:t>
                      </a:r>
                      <a:r>
                        <a:rPr lang="zh-CN" altLang="en-US" sz="1000" dirty="0"/>
                        <a:t>＜</a:t>
                      </a:r>
                      <a:r>
                        <a:rPr lang="en-US" altLang="zh-CN" sz="1000" dirty="0"/>
                        <a:t>GVW≤25000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27.8</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28.0</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16500</a:t>
                      </a:r>
                      <a:r>
                        <a:rPr lang="zh-CN" altLang="en-US" sz="1000" dirty="0"/>
                        <a:t>＜</a:t>
                      </a:r>
                      <a:r>
                        <a:rPr lang="en-US" altLang="zh-CN" sz="1000" dirty="0"/>
                        <a:t>GVW≤18000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16.6</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20.8</a:t>
                      </a:r>
                      <a:endParaRPr lang="zh-CN" altLang="en-US" sz="1000" dirty="0"/>
                    </a:p>
                  </a:txBody>
                  <a:tcPr/>
                </a:tc>
                <a:extLst>
                  <a:ext uri="{0D108BD9-81ED-4DB2-BD59-A6C34878D82A}">
                    <a16:rowId xmlns:a16="http://schemas.microsoft.com/office/drawing/2014/main" val="10009"/>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25000</a:t>
                      </a:r>
                      <a:r>
                        <a:rPr lang="zh-CN" altLang="en-US" sz="1000" dirty="0"/>
                        <a:t>＜</a:t>
                      </a:r>
                      <a:r>
                        <a:rPr lang="en-US" altLang="zh-CN" sz="1000" dirty="0"/>
                        <a:t>GVW≤31000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32.1</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32.0</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18000</a:t>
                      </a:r>
                      <a:r>
                        <a:rPr lang="zh-CN" altLang="en-US" sz="1000" dirty="0"/>
                        <a:t>＜</a:t>
                      </a:r>
                      <a:r>
                        <a:rPr lang="en-US" altLang="zh-CN" sz="1000" dirty="0"/>
                        <a:t>GVW≤22000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17.4</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21.9</a:t>
                      </a:r>
                      <a:endParaRPr lang="zh-CN" altLang="en-US" sz="1000" dirty="0"/>
                    </a:p>
                  </a:txBody>
                  <a:tcPr/>
                </a:tc>
                <a:extLst>
                  <a:ext uri="{0D108BD9-81ED-4DB2-BD59-A6C34878D82A}">
                    <a16:rowId xmlns:a16="http://schemas.microsoft.com/office/drawing/2014/main" val="10010"/>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31000</a:t>
                      </a:r>
                      <a:r>
                        <a:rPr lang="zh-CN" altLang="en-US" sz="1000" dirty="0"/>
                        <a:t>＜</a:t>
                      </a:r>
                      <a:r>
                        <a:rPr lang="en-US" altLang="zh-CN" sz="1000" dirty="0"/>
                        <a:t>GVW</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33.0</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32.9</a:t>
                      </a: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22000</a:t>
                      </a:r>
                      <a:r>
                        <a:rPr lang="zh-CN" altLang="en-US" sz="1000" dirty="0"/>
                        <a:t>＜</a:t>
                      </a:r>
                      <a:r>
                        <a:rPr lang="en-US" altLang="zh-CN" sz="1000" dirty="0"/>
                        <a:t>GVW≤25000</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18.7</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23.8</a:t>
                      </a:r>
                      <a:endParaRPr lang="zh-CN" altLang="en-US" sz="1000" dirty="0"/>
                    </a:p>
                  </a:txBody>
                  <a:tcPr/>
                </a:tc>
                <a:extLst>
                  <a:ext uri="{0D108BD9-81ED-4DB2-BD59-A6C34878D82A}">
                    <a16:rowId xmlns:a16="http://schemas.microsoft.com/office/drawing/2014/main" val="10011"/>
                  </a:ext>
                </a:extLst>
              </a:tr>
              <a:tr h="247093">
                <a:tc grid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a:t>注：上述限值</a:t>
                      </a:r>
                      <a:r>
                        <a:rPr lang="en-US" altLang="zh-CN" sz="1000" dirty="0"/>
                        <a:t>2024 </a:t>
                      </a:r>
                      <a:r>
                        <a:rPr lang="zh-CN" altLang="en-US" sz="1000" dirty="0"/>
                        <a:t>年基于</a:t>
                      </a:r>
                      <a:r>
                        <a:rPr lang="en-US" altLang="zh-CN" sz="1000" dirty="0"/>
                        <a:t>C-WTVC </a:t>
                      </a:r>
                      <a:r>
                        <a:rPr lang="zh-CN" altLang="en-US" sz="1000" dirty="0"/>
                        <a:t>工况，</a:t>
                      </a:r>
                      <a:r>
                        <a:rPr lang="en-US" altLang="zh-CN" sz="1000" dirty="0"/>
                        <a:t>2025 </a:t>
                      </a:r>
                      <a:r>
                        <a:rPr lang="zh-CN" altLang="en-US" sz="1000" dirty="0"/>
                        <a:t>年基于</a:t>
                      </a:r>
                      <a:r>
                        <a:rPr lang="en-US" altLang="zh-CN" sz="1000" dirty="0"/>
                        <a:t>CHTC-LT</a:t>
                      </a:r>
                      <a:r>
                        <a:rPr lang="zh-CN" altLang="en-US" sz="1000" dirty="0"/>
                        <a:t>工况。</a:t>
                      </a:r>
                    </a:p>
                  </a:txBody>
                  <a:tcPr>
                    <a:lnR w="12700" cap="flat" cmpd="sng" algn="ctr">
                      <a:solidFill>
                        <a:schemeClr val="tx1"/>
                      </a:solidFill>
                      <a:prstDash val="solid"/>
                      <a:round/>
                      <a:headEnd type="none" w="med" len="med"/>
                      <a:tailEnd type="none" w="med" len="med"/>
                    </a:lnR>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25000</a:t>
                      </a:r>
                      <a:r>
                        <a:rPr lang="zh-CN" altLang="en-US" sz="1000" dirty="0"/>
                        <a:t>＜</a:t>
                      </a:r>
                      <a:r>
                        <a:rPr lang="en-US" altLang="zh-CN" sz="1000" dirty="0"/>
                        <a:t>GVW</a:t>
                      </a:r>
                      <a:endParaRPr lang="zh-CN" altLang="en-US" sz="100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19.6</a:t>
                      </a:r>
                      <a:endParaRPr lang="zh-CN" altLang="en-US" sz="100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24.9</a:t>
                      </a:r>
                      <a:endParaRPr lang="zh-CN" altLang="en-US" sz="1000" dirty="0"/>
                    </a:p>
                  </a:txBody>
                  <a:tcPr/>
                </a:tc>
                <a:extLst>
                  <a:ext uri="{0D108BD9-81ED-4DB2-BD59-A6C34878D82A}">
                    <a16:rowId xmlns:a16="http://schemas.microsoft.com/office/drawing/2014/main" val="10012"/>
                  </a:ext>
                </a:extLst>
              </a:tr>
              <a:tr h="247093">
                <a:tc grid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00" dirty="0"/>
                        <a:t>a </a:t>
                      </a:r>
                      <a:r>
                        <a:rPr lang="zh-CN" altLang="en-US" sz="1000" dirty="0"/>
                        <a:t>对于汽油车，</a:t>
                      </a:r>
                      <a:r>
                        <a:rPr lang="en-US" altLang="zh-CN" sz="1000" dirty="0"/>
                        <a:t>2024 </a:t>
                      </a:r>
                      <a:r>
                        <a:rPr lang="zh-CN" altLang="en-US" sz="1000" dirty="0"/>
                        <a:t>年限值乘以</a:t>
                      </a:r>
                      <a:r>
                        <a:rPr lang="en-US" altLang="zh-CN" sz="1000" dirty="0"/>
                        <a:t>1.2</a:t>
                      </a:r>
                      <a:r>
                        <a:rPr lang="zh-CN" altLang="en-US" sz="1000" dirty="0"/>
                        <a:t>，</a:t>
                      </a:r>
                      <a:r>
                        <a:rPr lang="en-US" altLang="zh-CN" sz="1000" dirty="0"/>
                        <a:t>2025 </a:t>
                      </a:r>
                      <a:r>
                        <a:rPr lang="zh-CN" altLang="en-US" sz="1000" dirty="0"/>
                        <a:t>年限值乘以</a:t>
                      </a:r>
                      <a:r>
                        <a:rPr lang="en-US" altLang="zh-CN" sz="1000" dirty="0"/>
                        <a:t>1.3</a:t>
                      </a:r>
                      <a:r>
                        <a:rPr lang="zh-CN" altLang="en-US" sz="1000" dirty="0"/>
                        <a:t>（包括右表）</a:t>
                      </a:r>
                    </a:p>
                  </a:txBody>
                  <a:tcPr>
                    <a:lnR w="12700" cap="flat" cmpd="sng" algn="ctr">
                      <a:solidFill>
                        <a:schemeClr val="tx1"/>
                      </a:solidFill>
                      <a:prstDash val="solid"/>
                      <a:round/>
                      <a:headEnd type="none" w="med" len="med"/>
                      <a:tailEnd type="none" w="med" len="med"/>
                    </a:lnR>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lnR w="12700" cap="flat" cmpd="sng" algn="ctr">
                      <a:solidFill>
                        <a:schemeClr val="tx1"/>
                      </a:solidFill>
                      <a:prstDash val="solid"/>
                      <a:round/>
                      <a:headEnd type="none" w="med" len="med"/>
                      <a:tailEnd type="none" w="med" len="med"/>
                    </a:lnR>
                  </a:tcPr>
                </a:tc>
                <a:tc grid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00" dirty="0"/>
                        <a:t>注</a:t>
                      </a:r>
                      <a:r>
                        <a:rPr lang="en-US" altLang="zh-CN" sz="1000" dirty="0"/>
                        <a:t>:</a:t>
                      </a:r>
                      <a:r>
                        <a:rPr lang="zh-CN" altLang="en-US" sz="1000" dirty="0"/>
                        <a:t>上述限值</a:t>
                      </a:r>
                      <a:r>
                        <a:rPr lang="en-US" altLang="zh-CN" sz="1000" dirty="0"/>
                        <a:t>2024 </a:t>
                      </a:r>
                      <a:r>
                        <a:rPr lang="zh-CN" altLang="en-US" sz="1000" dirty="0"/>
                        <a:t>年基于</a:t>
                      </a:r>
                      <a:r>
                        <a:rPr lang="en-US" altLang="zh-CN" sz="1000" dirty="0"/>
                        <a:t>C-WTVC </a:t>
                      </a:r>
                      <a:r>
                        <a:rPr lang="zh-CN" altLang="en-US" sz="1000" dirty="0"/>
                        <a:t>工况，</a:t>
                      </a:r>
                      <a:r>
                        <a:rPr lang="en-US" altLang="zh-CN" sz="1000" dirty="0"/>
                        <a:t>2025 </a:t>
                      </a:r>
                      <a:r>
                        <a:rPr lang="zh-CN" altLang="en-US" sz="1000" dirty="0"/>
                        <a:t>年基于</a:t>
                      </a:r>
                      <a:r>
                        <a:rPr lang="en-US" altLang="zh-CN" sz="1000" dirty="0"/>
                        <a:t>CHTC-C </a:t>
                      </a:r>
                      <a:r>
                        <a:rPr lang="zh-CN" altLang="en-US" sz="1000" dirty="0"/>
                        <a:t>工况。</a:t>
                      </a:r>
                    </a:p>
                  </a:txBody>
                  <a:tcPr>
                    <a:lnL w="12700" cap="flat" cmpd="sng" algn="ctr">
                      <a:solidFill>
                        <a:schemeClr val="tx1"/>
                      </a:solidFill>
                      <a:prstDash val="solid"/>
                      <a:round/>
                      <a:headEnd type="none" w="med" len="med"/>
                      <a:tailEnd type="none" w="med" len="med"/>
                    </a:lnL>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tc>
                <a:extLst>
                  <a:ext uri="{0D108BD9-81ED-4DB2-BD59-A6C34878D82A}">
                    <a16:rowId xmlns:a16="http://schemas.microsoft.com/office/drawing/2014/main" val="10013"/>
                  </a:ext>
                </a:extLst>
              </a:tr>
            </a:tbl>
          </a:graphicData>
        </a:graphic>
      </p:graphicFrame>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98016" cy="73866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对节能汽车综合工况燃料消耗量限值标准进行更新（</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节能重型商用车综合工况燃料消耗量限值标准货车和客车</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L/100 km</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AB3C29E-1392-9792-4A8F-59A560E4915E}"/>
              </a:ext>
            </a:extLst>
          </p:cNvPr>
          <p:cNvGraphicFramePr>
            <a:graphicFrameLocks noChangeAspect="1"/>
          </p:cNvGraphicFramePr>
          <p:nvPr>
            <p:custDataLst>
              <p:tags r:id="rId1"/>
            </p:custDataLst>
            <p:extLst>
              <p:ext uri="{D42A27DB-BD31-4B8C-83A1-F6EECF244321}">
                <p14:modId xmlns:p14="http://schemas.microsoft.com/office/powerpoint/2010/main" val="34337859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 name="表格 6"/>
          <p:cNvGraphicFramePr>
            <a:graphicFrameLocks noGrp="1"/>
          </p:cNvGraphicFramePr>
          <p:nvPr/>
        </p:nvGraphicFramePr>
        <p:xfrm>
          <a:off x="539826" y="1399144"/>
          <a:ext cx="8306722" cy="3268980"/>
        </p:xfrm>
        <a:graphic>
          <a:graphicData uri="http://schemas.openxmlformats.org/drawingml/2006/table">
            <a:tbl>
              <a:tblPr firstRow="1" bandRow="1">
                <a:tableStyleId>{5C22544A-7EE6-4342-B048-85BDC9FD1C3A}</a:tableStyleId>
              </a:tblPr>
              <a:tblGrid>
                <a:gridCol w="2434728">
                  <a:extLst>
                    <a:ext uri="{9D8B030D-6E8A-4147-A177-3AD203B41FA5}">
                      <a16:colId xmlns:a16="http://schemas.microsoft.com/office/drawing/2014/main" val="20000"/>
                    </a:ext>
                  </a:extLst>
                </a:gridCol>
                <a:gridCol w="859317">
                  <a:extLst>
                    <a:ext uri="{9D8B030D-6E8A-4147-A177-3AD203B41FA5}">
                      <a16:colId xmlns:a16="http://schemas.microsoft.com/office/drawing/2014/main" val="20001"/>
                    </a:ext>
                  </a:extLst>
                </a:gridCol>
                <a:gridCol w="859317">
                  <a:extLst>
                    <a:ext uri="{9D8B030D-6E8A-4147-A177-3AD203B41FA5}">
                      <a16:colId xmlns:a16="http://schemas.microsoft.com/office/drawing/2014/main" val="20002"/>
                    </a:ext>
                  </a:extLst>
                </a:gridCol>
                <a:gridCol w="2445742">
                  <a:extLst>
                    <a:ext uri="{9D8B030D-6E8A-4147-A177-3AD203B41FA5}">
                      <a16:colId xmlns:a16="http://schemas.microsoft.com/office/drawing/2014/main" val="20003"/>
                    </a:ext>
                  </a:extLst>
                </a:gridCol>
                <a:gridCol w="853809">
                  <a:extLst>
                    <a:ext uri="{9D8B030D-6E8A-4147-A177-3AD203B41FA5}">
                      <a16:colId xmlns:a16="http://schemas.microsoft.com/office/drawing/2014/main" val="20004"/>
                    </a:ext>
                  </a:extLst>
                </a:gridCol>
                <a:gridCol w="853809">
                  <a:extLst>
                    <a:ext uri="{9D8B030D-6E8A-4147-A177-3AD203B41FA5}">
                      <a16:colId xmlns:a16="http://schemas.microsoft.com/office/drawing/2014/main" val="20005"/>
                    </a:ext>
                  </a:extLst>
                </a:gridCol>
              </a:tblGrid>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1" kern="1200" baseline="0" dirty="0">
                          <a:solidFill>
                            <a:schemeClr val="lt1"/>
                          </a:solidFill>
                          <a:latin typeface="+mn-lt"/>
                          <a:ea typeface="+mn-ea"/>
                          <a:cs typeface="+mn-cs"/>
                        </a:rPr>
                        <a:t>整车整备质量（</a:t>
                      </a:r>
                      <a:r>
                        <a:rPr lang="en-US" altLang="zh-CN" sz="1050" b="1" kern="1200" baseline="0" dirty="0">
                          <a:solidFill>
                            <a:schemeClr val="lt1"/>
                          </a:solidFill>
                          <a:latin typeface="+mn-lt"/>
                          <a:ea typeface="+mn-ea"/>
                          <a:cs typeface="+mn-cs"/>
                        </a:rPr>
                        <a:t>CM</a:t>
                      </a:r>
                      <a:r>
                        <a:rPr lang="zh-CN" altLang="en-US" sz="1050" b="1" kern="1200" baseline="0" dirty="0">
                          <a:solidFill>
                            <a:schemeClr val="lt1"/>
                          </a:solidFill>
                          <a:latin typeface="+mn-lt"/>
                          <a:ea typeface="+mn-ea"/>
                          <a:cs typeface="+mn-cs"/>
                        </a:rPr>
                        <a:t>）</a:t>
                      </a:r>
                      <a:r>
                        <a:rPr lang="en-US" altLang="zh-CN" sz="1050" b="1" kern="1200" baseline="0" dirty="0">
                          <a:solidFill>
                            <a:schemeClr val="lt1"/>
                          </a:solidFill>
                          <a:latin typeface="+mn-lt"/>
                          <a:ea typeface="+mn-ea"/>
                          <a:cs typeface="+mn-cs"/>
                        </a:rPr>
                        <a:t>kg</a:t>
                      </a:r>
                      <a:r>
                        <a:rPr lang="zh-CN" altLang="en-US" sz="1050" b="1" kern="1200" baseline="0" dirty="0">
                          <a:solidFill>
                            <a:schemeClr val="lt1"/>
                          </a:solidFill>
                          <a:latin typeface="+mn-lt"/>
                          <a:ea typeface="+mn-ea"/>
                          <a:cs typeface="+mn-cs"/>
                        </a:rPr>
                        <a:t>（半挂牵引车）</a:t>
                      </a:r>
                      <a:endParaRPr lang="zh-CN" altLang="en-US" sz="1050" dirty="0"/>
                    </a:p>
                  </a:txBody>
                  <a:tcPr/>
                </a:tc>
                <a:tc>
                  <a:txBody>
                    <a:bodyPr/>
                    <a:lstStyle/>
                    <a:p>
                      <a:pPr algn="ctr"/>
                      <a:r>
                        <a:rPr lang="en-US" altLang="zh-CN" sz="1050" b="1" kern="1200" baseline="0" dirty="0">
                          <a:solidFill>
                            <a:schemeClr val="lt1"/>
                          </a:solidFill>
                          <a:latin typeface="+mn-lt"/>
                          <a:ea typeface="+mn-ea"/>
                          <a:cs typeface="+mn-cs"/>
                        </a:rPr>
                        <a:t>2024</a:t>
                      </a:r>
                      <a:r>
                        <a:rPr lang="zh-CN" altLang="en-US" sz="1050" b="1" kern="1200" baseline="0" dirty="0">
                          <a:solidFill>
                            <a:schemeClr val="lt1"/>
                          </a:solidFill>
                          <a:latin typeface="+mn-lt"/>
                          <a:ea typeface="+mn-ea"/>
                          <a:cs typeface="+mn-cs"/>
                        </a:rPr>
                        <a:t>年</a:t>
                      </a:r>
                      <a:endParaRPr lang="zh-CN" altLang="en-US" sz="1050" dirty="0"/>
                    </a:p>
                  </a:txBody>
                  <a:tcPr/>
                </a:tc>
                <a:tc>
                  <a:txBody>
                    <a:bodyPr/>
                    <a:lstStyle/>
                    <a:p>
                      <a:pPr algn="ctr"/>
                      <a:r>
                        <a:rPr lang="en-US" altLang="zh-CN" sz="1050" dirty="0"/>
                        <a:t>2025</a:t>
                      </a:r>
                      <a:r>
                        <a:rPr lang="zh-CN" altLang="en-US" sz="1050" dirty="0"/>
                        <a:t>年</a:t>
                      </a:r>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1" kern="1200" baseline="0" dirty="0">
                          <a:solidFill>
                            <a:schemeClr val="lt1"/>
                          </a:solidFill>
                          <a:latin typeface="+mn-lt"/>
                          <a:ea typeface="+mn-ea"/>
                          <a:cs typeface="+mn-cs"/>
                        </a:rPr>
                        <a:t>整车整备质量（</a:t>
                      </a:r>
                      <a:r>
                        <a:rPr lang="en-US" altLang="zh-CN" sz="1050" b="1" kern="1200" baseline="0" dirty="0">
                          <a:solidFill>
                            <a:schemeClr val="lt1"/>
                          </a:solidFill>
                          <a:latin typeface="+mn-lt"/>
                          <a:ea typeface="+mn-ea"/>
                          <a:cs typeface="+mn-cs"/>
                        </a:rPr>
                        <a:t>CM</a:t>
                      </a:r>
                      <a:r>
                        <a:rPr lang="zh-CN" altLang="en-US" sz="1050" b="1" kern="1200" baseline="0" dirty="0">
                          <a:solidFill>
                            <a:schemeClr val="lt1"/>
                          </a:solidFill>
                          <a:latin typeface="+mn-lt"/>
                          <a:ea typeface="+mn-ea"/>
                          <a:cs typeface="+mn-cs"/>
                        </a:rPr>
                        <a:t>）</a:t>
                      </a:r>
                      <a:r>
                        <a:rPr lang="en-US" altLang="zh-CN" sz="1050" b="1" kern="1200" baseline="0" dirty="0">
                          <a:solidFill>
                            <a:schemeClr val="lt1"/>
                          </a:solidFill>
                          <a:latin typeface="+mn-lt"/>
                          <a:ea typeface="+mn-ea"/>
                          <a:cs typeface="+mn-cs"/>
                        </a:rPr>
                        <a:t>kg</a:t>
                      </a:r>
                      <a:r>
                        <a:rPr lang="zh-CN" altLang="en-US" sz="1050" b="1" kern="1200" baseline="0" dirty="0">
                          <a:solidFill>
                            <a:schemeClr val="lt1"/>
                          </a:solidFill>
                          <a:latin typeface="+mn-lt"/>
                          <a:ea typeface="+mn-ea"/>
                          <a:cs typeface="+mn-cs"/>
                        </a:rPr>
                        <a:t>（自卸汽车）</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algn="ctr"/>
                      <a:r>
                        <a:rPr lang="en-US" altLang="zh-CN" sz="1050" b="1" kern="1200" baseline="0" dirty="0">
                          <a:solidFill>
                            <a:schemeClr val="lt1"/>
                          </a:solidFill>
                          <a:latin typeface="+mn-lt"/>
                          <a:ea typeface="+mn-ea"/>
                          <a:cs typeface="+mn-cs"/>
                        </a:rPr>
                        <a:t>2024</a:t>
                      </a:r>
                      <a:r>
                        <a:rPr lang="zh-CN" altLang="en-US" sz="1050" b="1" kern="1200" baseline="0" dirty="0">
                          <a:solidFill>
                            <a:schemeClr val="lt1"/>
                          </a:solidFill>
                          <a:latin typeface="+mn-lt"/>
                          <a:ea typeface="+mn-ea"/>
                          <a:cs typeface="+mn-cs"/>
                        </a:rPr>
                        <a:t>年</a:t>
                      </a:r>
                      <a:endParaRPr lang="zh-CN" altLang="en-US" sz="1050" dirty="0"/>
                    </a:p>
                  </a:txBody>
                  <a:tcPr/>
                </a:tc>
                <a:tc>
                  <a:txBody>
                    <a:bodyPr/>
                    <a:lstStyle/>
                    <a:p>
                      <a:pPr algn="ctr"/>
                      <a:r>
                        <a:rPr lang="en-US" altLang="zh-CN" sz="1050" b="1" kern="1200" baseline="0" dirty="0">
                          <a:solidFill>
                            <a:schemeClr val="lt1"/>
                          </a:solidFill>
                          <a:latin typeface="+mn-lt"/>
                          <a:ea typeface="+mn-ea"/>
                          <a:cs typeface="+mn-cs"/>
                        </a:rPr>
                        <a:t>2025</a:t>
                      </a:r>
                      <a:r>
                        <a:rPr lang="zh-CN" altLang="en-US" sz="1050" b="1" kern="1200" baseline="0" dirty="0">
                          <a:solidFill>
                            <a:schemeClr val="lt1"/>
                          </a:solidFill>
                          <a:latin typeface="+mn-lt"/>
                          <a:ea typeface="+mn-ea"/>
                          <a:cs typeface="+mn-cs"/>
                        </a:rPr>
                        <a:t>年</a:t>
                      </a:r>
                      <a:endParaRPr lang="zh-CN" altLang="en-US" sz="1050" dirty="0"/>
                    </a:p>
                  </a:txBody>
                  <a:tcPr/>
                </a:tc>
                <a:extLst>
                  <a:ext uri="{0D108BD9-81ED-4DB2-BD59-A6C34878D82A}">
                    <a16:rowId xmlns:a16="http://schemas.microsoft.com/office/drawing/2014/main" val="10000"/>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GCW≤18000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24.0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23.1</a:t>
                      </a: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3500</a:t>
                      </a:r>
                      <a:r>
                        <a:rPr lang="zh-CN" altLang="en-US" sz="1050" dirty="0"/>
                        <a:t>＜</a:t>
                      </a:r>
                      <a:r>
                        <a:rPr lang="en-US" altLang="zh-CN" sz="1050" dirty="0"/>
                        <a:t>GVW≤4500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11.1</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11.4</a:t>
                      </a:r>
                      <a:endParaRPr lang="zh-CN" altLang="en-US" sz="1050" dirty="0"/>
                    </a:p>
                  </a:txBody>
                  <a:tcPr/>
                </a:tc>
                <a:extLst>
                  <a:ext uri="{0D108BD9-81ED-4DB2-BD59-A6C34878D82A}">
                    <a16:rowId xmlns:a16="http://schemas.microsoft.com/office/drawing/2014/main" val="10001"/>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8000</a:t>
                      </a:r>
                      <a:r>
                        <a:rPr lang="zh-CN" altLang="en-US" sz="1050" dirty="0"/>
                        <a:t>＜</a:t>
                      </a:r>
                      <a:r>
                        <a:rPr lang="en-US" altLang="zh-CN" sz="1050" dirty="0"/>
                        <a:t>GCW≤27000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26.1</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25.2</a:t>
                      </a: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4500</a:t>
                      </a:r>
                      <a:r>
                        <a:rPr lang="zh-CN" altLang="en-US" sz="1050" dirty="0"/>
                        <a:t>＜</a:t>
                      </a:r>
                      <a:r>
                        <a:rPr lang="en-US" altLang="zh-CN" sz="1050" dirty="0"/>
                        <a:t>GVW≤5500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11.6</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11.9</a:t>
                      </a:r>
                      <a:endParaRPr lang="zh-CN" altLang="en-US" sz="1050" dirty="0"/>
                    </a:p>
                  </a:txBody>
                  <a:tcPr/>
                </a:tc>
                <a:extLst>
                  <a:ext uri="{0D108BD9-81ED-4DB2-BD59-A6C34878D82A}">
                    <a16:rowId xmlns:a16="http://schemas.microsoft.com/office/drawing/2014/main" val="10002"/>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27000</a:t>
                      </a:r>
                      <a:r>
                        <a:rPr lang="zh-CN" altLang="en-US" sz="1050" dirty="0"/>
                        <a:t>＜</a:t>
                      </a:r>
                      <a:r>
                        <a:rPr lang="en-US" altLang="zh-CN" sz="1050" dirty="0"/>
                        <a:t>GCW≤35000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27.5</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26.4</a:t>
                      </a: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5500</a:t>
                      </a:r>
                      <a:r>
                        <a:rPr lang="zh-CN" altLang="en-US" sz="1050" dirty="0"/>
                        <a:t>＜</a:t>
                      </a:r>
                      <a:r>
                        <a:rPr lang="en-US" altLang="zh-CN" sz="1050" dirty="0"/>
                        <a:t>GVW≤7000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12.8</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13.2</a:t>
                      </a:r>
                      <a:endParaRPr lang="zh-CN" altLang="en-US" sz="1050" dirty="0"/>
                    </a:p>
                  </a:txBody>
                  <a:tcPr/>
                </a:tc>
                <a:extLst>
                  <a:ext uri="{0D108BD9-81ED-4DB2-BD59-A6C34878D82A}">
                    <a16:rowId xmlns:a16="http://schemas.microsoft.com/office/drawing/2014/main" val="10003"/>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35000</a:t>
                      </a:r>
                      <a:r>
                        <a:rPr lang="zh-CN" altLang="en-US" sz="1050" dirty="0"/>
                        <a:t>＜</a:t>
                      </a:r>
                      <a:r>
                        <a:rPr lang="en-US" altLang="zh-CN" sz="1050" dirty="0"/>
                        <a:t>GCW≤40000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29.2</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28.0</a:t>
                      </a: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7000</a:t>
                      </a:r>
                      <a:r>
                        <a:rPr lang="zh-CN" altLang="en-US" sz="1050" dirty="0"/>
                        <a:t>＜</a:t>
                      </a:r>
                      <a:r>
                        <a:rPr lang="en-US" altLang="zh-CN" sz="1050" dirty="0"/>
                        <a:t>GVW≤8500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15.0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15.4</a:t>
                      </a:r>
                      <a:endParaRPr lang="zh-CN" altLang="en-US" sz="1050" dirty="0"/>
                    </a:p>
                  </a:txBody>
                  <a:tcPr/>
                </a:tc>
                <a:extLst>
                  <a:ext uri="{0D108BD9-81ED-4DB2-BD59-A6C34878D82A}">
                    <a16:rowId xmlns:a16="http://schemas.microsoft.com/office/drawing/2014/main" val="10004"/>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40000</a:t>
                      </a:r>
                      <a:r>
                        <a:rPr lang="zh-CN" altLang="en-US" sz="1050" dirty="0"/>
                        <a:t>＜</a:t>
                      </a:r>
                      <a:r>
                        <a:rPr lang="en-US" altLang="zh-CN" sz="1050" dirty="0"/>
                        <a:t>GCW≤43000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30.4</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29.6</a:t>
                      </a: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8500</a:t>
                      </a:r>
                      <a:r>
                        <a:rPr lang="zh-CN" altLang="en-US" sz="1050" dirty="0"/>
                        <a:t>＜</a:t>
                      </a:r>
                      <a:r>
                        <a:rPr lang="en-US" altLang="zh-CN" sz="1050" dirty="0"/>
                        <a:t>GVW≤10500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16.7</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17.1</a:t>
                      </a:r>
                      <a:endParaRPr lang="zh-CN" altLang="en-US" sz="1050" dirty="0"/>
                    </a:p>
                  </a:txBody>
                  <a:tcPr/>
                </a:tc>
                <a:extLst>
                  <a:ext uri="{0D108BD9-81ED-4DB2-BD59-A6C34878D82A}">
                    <a16:rowId xmlns:a16="http://schemas.microsoft.com/office/drawing/2014/main" val="10005"/>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43000</a:t>
                      </a:r>
                      <a:r>
                        <a:rPr lang="zh-CN" altLang="en-US" sz="1050" dirty="0"/>
                        <a:t>＜</a:t>
                      </a:r>
                      <a:r>
                        <a:rPr lang="en-US" altLang="zh-CN" sz="1050" dirty="0"/>
                        <a:t>GCW≤46000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32.6</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32.0</a:t>
                      </a:r>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10500</a:t>
                      </a:r>
                      <a:r>
                        <a:rPr lang="zh-CN" altLang="en-US" sz="1050" dirty="0"/>
                        <a:t>＜</a:t>
                      </a:r>
                      <a:r>
                        <a:rPr lang="en-US" altLang="zh-CN" sz="1050" dirty="0"/>
                        <a:t>GVW≤12500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18.9</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19.3</a:t>
                      </a:r>
                      <a:endParaRPr lang="zh-CN" altLang="en-US" sz="1050" dirty="0"/>
                    </a:p>
                  </a:txBody>
                  <a:tcPr/>
                </a:tc>
                <a:extLst>
                  <a:ext uri="{0D108BD9-81ED-4DB2-BD59-A6C34878D82A}">
                    <a16:rowId xmlns:a16="http://schemas.microsoft.com/office/drawing/2014/main" val="10006"/>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46000</a:t>
                      </a:r>
                      <a:r>
                        <a:rPr lang="zh-CN" altLang="en-US" sz="1050" dirty="0"/>
                        <a:t>＜</a:t>
                      </a:r>
                      <a:r>
                        <a:rPr lang="en-US" altLang="zh-CN" sz="1050" dirty="0"/>
                        <a:t>GCW≤49000</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34.3</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34.0</a:t>
                      </a: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12500</a:t>
                      </a:r>
                      <a:r>
                        <a:rPr lang="zh-CN" altLang="en-US" sz="1050" dirty="0"/>
                        <a:t>＜</a:t>
                      </a:r>
                      <a:r>
                        <a:rPr lang="en-US" altLang="zh-CN" sz="1050" dirty="0"/>
                        <a:t>GVW≤16000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21.5</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21.9</a:t>
                      </a:r>
                      <a:endParaRPr lang="zh-CN" altLang="en-US" sz="1050" dirty="0"/>
                    </a:p>
                  </a:txBody>
                  <a:tcPr/>
                </a:tc>
                <a:extLst>
                  <a:ext uri="{0D108BD9-81ED-4DB2-BD59-A6C34878D82A}">
                    <a16:rowId xmlns:a16="http://schemas.microsoft.com/office/drawing/2014/main" val="10007"/>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49000</a:t>
                      </a:r>
                      <a:r>
                        <a:rPr lang="zh-CN" altLang="en-US" sz="1050" dirty="0"/>
                        <a:t>＜</a:t>
                      </a:r>
                      <a:r>
                        <a:rPr lang="en-US" altLang="zh-CN" sz="1050" dirty="0"/>
                        <a:t>GCW</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34.8</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34.1</a:t>
                      </a: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16000</a:t>
                      </a:r>
                      <a:r>
                        <a:rPr lang="zh-CN" altLang="en-US" sz="1050" dirty="0"/>
                        <a:t>＜</a:t>
                      </a:r>
                      <a:r>
                        <a:rPr lang="en-US" altLang="zh-CN" sz="1050" dirty="0"/>
                        <a:t>GVW≤20000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25.3</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25.9</a:t>
                      </a:r>
                      <a:endParaRPr lang="zh-CN" altLang="en-US" sz="1050" dirty="0"/>
                    </a:p>
                  </a:txBody>
                  <a:tcPr/>
                </a:tc>
                <a:extLst>
                  <a:ext uri="{0D108BD9-81ED-4DB2-BD59-A6C34878D82A}">
                    <a16:rowId xmlns:a16="http://schemas.microsoft.com/office/drawing/2014/main" val="10008"/>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20000</a:t>
                      </a:r>
                      <a:r>
                        <a:rPr lang="zh-CN" altLang="en-US" sz="1050" dirty="0"/>
                        <a:t>＜</a:t>
                      </a:r>
                      <a:r>
                        <a:rPr lang="en-US" altLang="zh-CN" sz="1050" dirty="0"/>
                        <a:t>GVW≤25000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32.1</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33.3</a:t>
                      </a:r>
                      <a:endParaRPr lang="zh-CN" altLang="en-US" sz="1050" dirty="0"/>
                    </a:p>
                  </a:txBody>
                  <a:tcPr/>
                </a:tc>
                <a:extLst>
                  <a:ext uri="{0D108BD9-81ED-4DB2-BD59-A6C34878D82A}">
                    <a16:rowId xmlns:a16="http://schemas.microsoft.com/office/drawing/2014/main" val="10009"/>
                  </a:ext>
                </a:extLst>
              </a:tr>
              <a:tr h="24709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25000</a:t>
                      </a:r>
                      <a:r>
                        <a:rPr lang="zh-CN" altLang="en-US" sz="1050" dirty="0"/>
                        <a:t>＜</a:t>
                      </a:r>
                      <a:r>
                        <a:rPr lang="en-US" altLang="zh-CN" sz="1050" dirty="0"/>
                        <a:t>GVW≤31000</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35.2</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36.3</a:t>
                      </a:r>
                      <a:endParaRPr lang="zh-CN" altLang="en-US" sz="1050" dirty="0"/>
                    </a:p>
                  </a:txBody>
                  <a:tcPr/>
                </a:tc>
                <a:extLst>
                  <a:ext uri="{0D108BD9-81ED-4DB2-BD59-A6C34878D82A}">
                    <a16:rowId xmlns:a16="http://schemas.microsoft.com/office/drawing/2014/main" val="10010"/>
                  </a:ext>
                </a:extLst>
              </a:tr>
              <a:tr h="247093">
                <a:tc rowSpan="2" grid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注：上述限值</a:t>
                      </a:r>
                      <a:r>
                        <a:rPr lang="en-US" altLang="zh-CN" sz="1050" dirty="0"/>
                        <a:t>2024 </a:t>
                      </a:r>
                      <a:r>
                        <a:rPr lang="zh-CN" altLang="en-US" sz="1050" dirty="0"/>
                        <a:t>年基于</a:t>
                      </a:r>
                      <a:r>
                        <a:rPr lang="en-US" altLang="zh-CN" sz="1050" dirty="0"/>
                        <a:t>C-WTVC </a:t>
                      </a:r>
                      <a:r>
                        <a:rPr lang="zh-CN" altLang="en-US" sz="1050" dirty="0"/>
                        <a:t>工况，</a:t>
                      </a:r>
                      <a:endParaRPr lang="en-US" altLang="zh-CN" sz="1050" dirty="0"/>
                    </a:p>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2025 </a:t>
                      </a:r>
                      <a:r>
                        <a:rPr lang="zh-CN" altLang="en-US" sz="1050" dirty="0"/>
                        <a:t>年基于</a:t>
                      </a:r>
                      <a:r>
                        <a:rPr lang="en-US" altLang="zh-CN" sz="1050" dirty="0"/>
                        <a:t>CHTC-TT</a:t>
                      </a:r>
                      <a:r>
                        <a:rPr lang="zh-CN" altLang="en-US" sz="1050" dirty="0"/>
                        <a:t>工况。</a:t>
                      </a:r>
                    </a:p>
                  </a:txBody>
                  <a:tcPr>
                    <a:lnR w="12700" cap="flat" cmpd="sng" algn="ctr">
                      <a:solidFill>
                        <a:schemeClr val="tx1"/>
                      </a:solidFill>
                      <a:prstDash val="solid"/>
                      <a:round/>
                      <a:headEnd type="none" w="med" len="med"/>
                      <a:tailEnd type="none" w="med" len="med"/>
                    </a:lnR>
                  </a:tcPr>
                </a:tc>
                <a:tc rowSpan="2"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lnR w="12700" cap="flat" cmpd="sng" algn="ctr">
                      <a:solidFill>
                        <a:schemeClr val="tx1"/>
                      </a:solidFill>
                      <a:prstDash val="solid"/>
                      <a:round/>
                      <a:headEnd type="none" w="med" len="med"/>
                      <a:tailEnd type="none" w="med" len="med"/>
                    </a:lnR>
                  </a:tcPr>
                </a:tc>
                <a:tc rowSpan="2"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lnR w="12700" cap="flat" cmpd="sng" algn="ctr">
                      <a:solidFill>
                        <a:schemeClr val="tx1"/>
                      </a:solidFill>
                      <a:prstDash val="solid"/>
                      <a:round/>
                      <a:headEnd type="none" w="med" len="med"/>
                      <a:tailEnd type="none" w="med" len="med"/>
                    </a:lnR>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31000</a:t>
                      </a:r>
                      <a:r>
                        <a:rPr lang="zh-CN" altLang="en-US" sz="1050" dirty="0"/>
                        <a:t>＜</a:t>
                      </a:r>
                      <a:r>
                        <a:rPr lang="en-US" altLang="zh-CN" sz="1050" dirty="0"/>
                        <a:t>GVW</a:t>
                      </a:r>
                      <a:endParaRPr lang="zh-CN" altLang="en-US" sz="1050" dirty="0"/>
                    </a:p>
                  </a:txBody>
                  <a:tcPr>
                    <a:lnL w="12700" cap="flat" cmpd="sng" algn="ctr">
                      <a:solidFill>
                        <a:schemeClr val="tx1"/>
                      </a:solidFill>
                      <a:prstDash val="solid"/>
                      <a:round/>
                      <a:headEnd type="none" w="med" len="med"/>
                      <a:tailEnd type="none" w="med" len="med"/>
                    </a:ln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35.6</a:t>
                      </a:r>
                      <a:endParaRPr lang="zh-CN" altLang="en-US" sz="1050"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t>36.8</a:t>
                      </a:r>
                      <a:endParaRPr lang="zh-CN" altLang="en-US" sz="1050" dirty="0"/>
                    </a:p>
                  </a:txBody>
                  <a:tcPr/>
                </a:tc>
                <a:extLst>
                  <a:ext uri="{0D108BD9-81ED-4DB2-BD59-A6C34878D82A}">
                    <a16:rowId xmlns:a16="http://schemas.microsoft.com/office/drawing/2014/main" val="10011"/>
                  </a:ext>
                </a:extLst>
              </a:tr>
              <a:tr h="247093">
                <a:tc gridSpan="3" v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50" dirty="0"/>
                    </a:p>
                  </a:txBody>
                  <a:tcPr>
                    <a:lnR w="12700" cap="flat" cmpd="sng" algn="ctr">
                      <a:solidFill>
                        <a:schemeClr val="tx1"/>
                      </a:solidFill>
                      <a:prstDash val="solid"/>
                      <a:round/>
                      <a:headEnd type="none" w="med" len="med"/>
                      <a:tailEnd type="none" w="med" len="med"/>
                    </a:lnR>
                  </a:tcPr>
                </a:tc>
                <a:tc hMerge="1" v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tc>
                <a:tc hMerge="1" v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lnR w="12700" cap="flat" cmpd="sng" algn="ctr">
                      <a:solidFill>
                        <a:schemeClr val="tx1"/>
                      </a:solidFill>
                      <a:prstDash val="solid"/>
                      <a:round/>
                      <a:headEnd type="none" w="med" len="med"/>
                      <a:tailEnd type="none" w="med" len="med"/>
                    </a:lnR>
                  </a:tcPr>
                </a:tc>
                <a:tc gridSpan="3">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注</a:t>
                      </a:r>
                      <a:r>
                        <a:rPr lang="en-US" altLang="zh-CN" sz="1050" dirty="0"/>
                        <a:t>:</a:t>
                      </a:r>
                      <a:r>
                        <a:rPr lang="zh-CN" altLang="en-US" sz="1050" dirty="0"/>
                        <a:t>上述限值</a:t>
                      </a:r>
                      <a:r>
                        <a:rPr lang="en-US" altLang="zh-CN" sz="1050" dirty="0"/>
                        <a:t>2024 </a:t>
                      </a:r>
                      <a:r>
                        <a:rPr lang="zh-CN" altLang="en-US" sz="1050" dirty="0"/>
                        <a:t>年基于</a:t>
                      </a:r>
                      <a:r>
                        <a:rPr lang="en-US" altLang="zh-CN" sz="1050" dirty="0"/>
                        <a:t>C-WTVC </a:t>
                      </a:r>
                      <a:r>
                        <a:rPr lang="zh-CN" altLang="en-US" sz="1050" dirty="0"/>
                        <a:t>工况，</a:t>
                      </a:r>
                      <a:r>
                        <a:rPr lang="en-US" altLang="zh-CN" sz="1050" dirty="0"/>
                        <a:t>2025 </a:t>
                      </a:r>
                      <a:r>
                        <a:rPr lang="zh-CN" altLang="en-US" sz="1050" dirty="0"/>
                        <a:t>年基于</a:t>
                      </a:r>
                      <a:r>
                        <a:rPr lang="en-US" altLang="zh-CN" sz="1050" dirty="0"/>
                        <a:t>CHTC-D </a:t>
                      </a:r>
                      <a:r>
                        <a:rPr lang="zh-CN" altLang="en-US" sz="1050" dirty="0"/>
                        <a:t>工况。</a:t>
                      </a:r>
                    </a:p>
                  </a:txBody>
                  <a:tcPr>
                    <a:lnL w="12700" cap="flat" cmpd="sng" algn="ctr">
                      <a:solidFill>
                        <a:schemeClr val="tx1"/>
                      </a:solidFill>
                      <a:prstDash val="solid"/>
                      <a:round/>
                      <a:headEnd type="none" w="med" len="med"/>
                      <a:tailEnd type="none" w="med" len="med"/>
                    </a:lnL>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tc>
                <a:tc h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zh-CN" altLang="en-US" sz="1000" dirty="0"/>
                    </a:p>
                  </a:txBody>
                  <a:tcPr/>
                </a:tc>
                <a:extLst>
                  <a:ext uri="{0D108BD9-81ED-4DB2-BD59-A6C34878D82A}">
                    <a16:rowId xmlns:a16="http://schemas.microsoft.com/office/drawing/2014/main" val="10012"/>
                  </a:ext>
                </a:extLst>
              </a:tr>
            </a:tbl>
          </a:graphicData>
        </a:graphic>
      </p:graphicFrame>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98016" cy="73866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对节能汽车综合工况燃料消耗量限值标准进行更新（</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节能重型商用车综合工况燃料消耗量限值标准半挂牵引车和自卸汽车</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L/100 km</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5A29B48-E795-B2B4-510B-0F9F1BCE1694}"/>
              </a:ext>
            </a:extLst>
          </p:cNvPr>
          <p:cNvGraphicFramePr>
            <a:graphicFrameLocks noChangeAspect="1"/>
          </p:cNvGraphicFramePr>
          <p:nvPr>
            <p:custDataLst>
              <p:tags r:id="rId1"/>
            </p:custDataLst>
            <p:extLst>
              <p:ext uri="{D42A27DB-BD31-4B8C-83A1-F6EECF244321}">
                <p14:modId xmlns:p14="http://schemas.microsoft.com/office/powerpoint/2010/main" val="24228047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 name="表格 6"/>
          <p:cNvGraphicFramePr>
            <a:graphicFrameLocks noGrp="1"/>
          </p:cNvGraphicFramePr>
          <p:nvPr/>
        </p:nvGraphicFramePr>
        <p:xfrm>
          <a:off x="473724" y="1465243"/>
          <a:ext cx="8306718" cy="3028272"/>
        </p:xfrm>
        <a:graphic>
          <a:graphicData uri="http://schemas.openxmlformats.org/drawingml/2006/table">
            <a:tbl>
              <a:tblPr firstRow="1" bandRow="1">
                <a:tableStyleId>{5C22544A-7EE6-4342-B048-85BDC9FD1C3A}</a:tableStyleId>
              </a:tblPr>
              <a:tblGrid>
                <a:gridCol w="2489813">
                  <a:extLst>
                    <a:ext uri="{9D8B030D-6E8A-4147-A177-3AD203B41FA5}">
                      <a16:colId xmlns:a16="http://schemas.microsoft.com/office/drawing/2014/main" val="20000"/>
                    </a:ext>
                  </a:extLst>
                </a:gridCol>
                <a:gridCol w="831773">
                  <a:extLst>
                    <a:ext uri="{9D8B030D-6E8A-4147-A177-3AD203B41FA5}">
                      <a16:colId xmlns:a16="http://schemas.microsoft.com/office/drawing/2014/main" val="20001"/>
                    </a:ext>
                  </a:extLst>
                </a:gridCol>
                <a:gridCol w="831773">
                  <a:extLst>
                    <a:ext uri="{9D8B030D-6E8A-4147-A177-3AD203B41FA5}">
                      <a16:colId xmlns:a16="http://schemas.microsoft.com/office/drawing/2014/main" val="20002"/>
                    </a:ext>
                  </a:extLst>
                </a:gridCol>
                <a:gridCol w="2379645">
                  <a:extLst>
                    <a:ext uri="{9D8B030D-6E8A-4147-A177-3AD203B41FA5}">
                      <a16:colId xmlns:a16="http://schemas.microsoft.com/office/drawing/2014/main" val="20003"/>
                    </a:ext>
                  </a:extLst>
                </a:gridCol>
                <a:gridCol w="886857">
                  <a:extLst>
                    <a:ext uri="{9D8B030D-6E8A-4147-A177-3AD203B41FA5}">
                      <a16:colId xmlns:a16="http://schemas.microsoft.com/office/drawing/2014/main" val="20004"/>
                    </a:ext>
                  </a:extLst>
                </a:gridCol>
                <a:gridCol w="886857">
                  <a:extLst>
                    <a:ext uri="{9D8B030D-6E8A-4147-A177-3AD203B41FA5}">
                      <a16:colId xmlns:a16="http://schemas.microsoft.com/office/drawing/2014/main" val="20005"/>
                    </a:ext>
                  </a:extLst>
                </a:gridCol>
              </a:tblGrid>
              <a:tr h="380376">
                <a:tc>
                  <a:txBody>
                    <a:bodyPr/>
                    <a:lstStyle/>
                    <a:p>
                      <a:pPr algn="ctr"/>
                      <a:r>
                        <a:rPr lang="zh-CN" altLang="en-US" sz="1350" b="1" kern="1200" baseline="0" dirty="0">
                          <a:solidFill>
                            <a:schemeClr val="lt1"/>
                          </a:solidFill>
                          <a:latin typeface="+mn-lt"/>
                          <a:ea typeface="+mn-ea"/>
                          <a:cs typeface="+mn-cs"/>
                        </a:rPr>
                        <a:t>整车整备质量（</a:t>
                      </a:r>
                      <a:r>
                        <a:rPr lang="en-US" altLang="zh-CN" sz="1350" b="1" kern="1200" baseline="0" dirty="0">
                          <a:solidFill>
                            <a:schemeClr val="lt1"/>
                          </a:solidFill>
                          <a:latin typeface="+mn-lt"/>
                          <a:ea typeface="+mn-ea"/>
                          <a:cs typeface="+mn-cs"/>
                        </a:rPr>
                        <a:t>CM</a:t>
                      </a:r>
                      <a:r>
                        <a:rPr lang="zh-CN" altLang="en-US" sz="1350" b="1" kern="1200" baseline="0" dirty="0">
                          <a:solidFill>
                            <a:schemeClr val="lt1"/>
                          </a:solidFill>
                          <a:latin typeface="+mn-lt"/>
                          <a:ea typeface="+mn-ea"/>
                          <a:cs typeface="+mn-cs"/>
                        </a:rPr>
                        <a:t>）</a:t>
                      </a:r>
                      <a:r>
                        <a:rPr lang="en-US" altLang="zh-CN" sz="1350" b="1" kern="1200" baseline="0" dirty="0">
                          <a:solidFill>
                            <a:schemeClr val="lt1"/>
                          </a:solidFill>
                          <a:latin typeface="+mn-lt"/>
                          <a:ea typeface="+mn-ea"/>
                          <a:cs typeface="+mn-cs"/>
                        </a:rPr>
                        <a:t>kg</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汽油</a:t>
                      </a:r>
                      <a:endParaRPr lang="zh-CN" altLang="en-US" dirty="0"/>
                    </a:p>
                  </a:txBody>
                  <a:tcPr/>
                </a:tc>
                <a:tc>
                  <a:txBody>
                    <a:bodyPr/>
                    <a:lstStyle/>
                    <a:p>
                      <a:pPr algn="ctr"/>
                      <a:r>
                        <a:rPr lang="zh-CN" altLang="en-US" dirty="0"/>
                        <a:t>柴油</a:t>
                      </a:r>
                    </a:p>
                  </a:txBody>
                  <a:tcPr/>
                </a:tc>
                <a:tc>
                  <a:txBody>
                    <a:bodyPr/>
                    <a:lstStyle/>
                    <a:p>
                      <a:pPr algn="ctr"/>
                      <a:r>
                        <a:rPr lang="zh-CN" altLang="en-US" sz="1350" b="1" kern="1200" baseline="0" dirty="0">
                          <a:solidFill>
                            <a:schemeClr val="lt1"/>
                          </a:solidFill>
                          <a:latin typeface="+mn-lt"/>
                          <a:ea typeface="+mn-ea"/>
                          <a:cs typeface="+mn-cs"/>
                        </a:rPr>
                        <a:t>整车整备质量（</a:t>
                      </a:r>
                      <a:r>
                        <a:rPr lang="en-US" altLang="zh-CN" sz="1350" b="1" kern="1200" baseline="0" dirty="0">
                          <a:solidFill>
                            <a:schemeClr val="lt1"/>
                          </a:solidFill>
                          <a:latin typeface="+mn-lt"/>
                          <a:ea typeface="+mn-ea"/>
                          <a:cs typeface="+mn-cs"/>
                        </a:rPr>
                        <a:t>CM</a:t>
                      </a:r>
                      <a:r>
                        <a:rPr lang="zh-CN" altLang="en-US" sz="1350" b="1" kern="1200" baseline="0" dirty="0">
                          <a:solidFill>
                            <a:schemeClr val="lt1"/>
                          </a:solidFill>
                          <a:latin typeface="+mn-lt"/>
                          <a:ea typeface="+mn-ea"/>
                          <a:cs typeface="+mn-cs"/>
                        </a:rPr>
                        <a:t>）</a:t>
                      </a:r>
                      <a:r>
                        <a:rPr lang="en-US" altLang="zh-CN" sz="1350" b="1" kern="1200" baseline="0" dirty="0">
                          <a:solidFill>
                            <a:schemeClr val="lt1"/>
                          </a:solidFill>
                          <a:latin typeface="+mn-lt"/>
                          <a:ea typeface="+mn-ea"/>
                          <a:cs typeface="+mn-cs"/>
                        </a:rPr>
                        <a:t>kg</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汽油</a:t>
                      </a:r>
                      <a:endParaRPr lang="zh-CN" altLang="en-US" dirty="0"/>
                    </a:p>
                  </a:txBody>
                  <a:tcPr/>
                </a:tc>
                <a:tc>
                  <a:txBody>
                    <a:bodyPr/>
                    <a:lstStyle/>
                    <a:p>
                      <a:pPr algn="ctr"/>
                      <a:r>
                        <a:rPr lang="zh-CN" altLang="en-US" sz="1350" b="1" kern="1200" baseline="0" dirty="0">
                          <a:solidFill>
                            <a:schemeClr val="lt1"/>
                          </a:solidFill>
                          <a:latin typeface="+mn-lt"/>
                          <a:ea typeface="+mn-ea"/>
                          <a:cs typeface="+mn-cs"/>
                        </a:rPr>
                        <a:t>柴油</a:t>
                      </a:r>
                      <a:endParaRPr lang="zh-CN" altLang="en-US" dirty="0"/>
                    </a:p>
                  </a:txBody>
                  <a:tcPr/>
                </a:tc>
                <a:extLst>
                  <a:ext uri="{0D108BD9-81ED-4DB2-BD59-A6C34878D82A}">
                    <a16:rowId xmlns:a16="http://schemas.microsoft.com/office/drawing/2014/main" val="10000"/>
                  </a:ext>
                </a:extLst>
              </a:tr>
              <a:tr h="330987">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3500</a:t>
                      </a:r>
                      <a:r>
                        <a:rPr lang="zh-CN" altLang="en-US" dirty="0"/>
                        <a:t>＜</a:t>
                      </a:r>
                      <a:r>
                        <a:rPr lang="en-US" altLang="zh-CN" dirty="0"/>
                        <a:t>GVW≤4500</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9.9</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10.4a</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12500</a:t>
                      </a:r>
                      <a:r>
                        <a:rPr lang="zh-CN" altLang="en-US" dirty="0"/>
                        <a:t>＜</a:t>
                      </a:r>
                      <a:r>
                        <a:rPr lang="en-US" altLang="zh-CN" dirty="0"/>
                        <a:t>GVW≤14500</a:t>
                      </a:r>
                      <a:endParaRPr lang="zh-CN" altLang="en-US" dirty="0"/>
                    </a:p>
                  </a:txBody>
                  <a:tcPr/>
                </a:tc>
                <a:tc>
                  <a:txBody>
                    <a:bodyPr/>
                    <a:lstStyle/>
                    <a:p>
                      <a:pPr algn="ctr"/>
                      <a:r>
                        <a:rPr lang="en-US" altLang="zh-CN" sz="1350" kern="1200" baseline="0" dirty="0">
                          <a:solidFill>
                            <a:schemeClr val="dk1"/>
                          </a:solidFill>
                          <a:latin typeface="+mn-lt"/>
                          <a:ea typeface="+mn-ea"/>
                          <a:cs typeface="+mn-cs"/>
                        </a:rPr>
                        <a:t>21.9</a:t>
                      </a:r>
                      <a:endParaRPr lang="zh-CN" altLang="en-US" dirty="0"/>
                    </a:p>
                  </a:txBody>
                  <a:tcPr/>
                </a:tc>
                <a:tc>
                  <a:txBody>
                    <a:bodyPr/>
                    <a:lstStyle/>
                    <a:p>
                      <a:pPr algn="ctr"/>
                      <a:r>
                        <a:rPr lang="en-US" altLang="zh-CN" sz="1350" kern="1200" baseline="0" dirty="0">
                          <a:solidFill>
                            <a:schemeClr val="dk1"/>
                          </a:solidFill>
                          <a:latin typeface="+mn-lt"/>
                          <a:ea typeface="+mn-ea"/>
                          <a:cs typeface="+mn-cs"/>
                        </a:rPr>
                        <a:t>24.8a</a:t>
                      </a:r>
                      <a:endParaRPr lang="zh-CN" altLang="en-US" dirty="0"/>
                    </a:p>
                  </a:txBody>
                  <a:tcPr/>
                </a:tc>
                <a:extLst>
                  <a:ext uri="{0D108BD9-81ED-4DB2-BD59-A6C34878D82A}">
                    <a16:rowId xmlns:a16="http://schemas.microsoft.com/office/drawing/2014/main" val="10001"/>
                  </a:ext>
                </a:extLst>
              </a:tr>
              <a:tr h="330987">
                <a:tc>
                  <a:txBody>
                    <a:bodyPr/>
                    <a:lstStyle/>
                    <a:p>
                      <a:pPr algn="ctr"/>
                      <a:r>
                        <a:rPr lang="en-US" altLang="zh-CN" dirty="0"/>
                        <a:t>4500</a:t>
                      </a:r>
                      <a:r>
                        <a:rPr lang="zh-CN" altLang="en-US" dirty="0"/>
                        <a:t>＜</a:t>
                      </a:r>
                      <a:r>
                        <a:rPr lang="en-US" altLang="zh-CN" dirty="0"/>
                        <a:t>GVW≤5500</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11.1</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11.9a</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14500</a:t>
                      </a:r>
                      <a:r>
                        <a:rPr lang="zh-CN" altLang="en-US" dirty="0"/>
                        <a:t>＜</a:t>
                      </a:r>
                      <a:r>
                        <a:rPr lang="en-US" altLang="zh-CN" dirty="0"/>
                        <a:t>GVW≤16500</a:t>
                      </a:r>
                      <a:endParaRPr lang="zh-CN" altLang="en-US" dirty="0"/>
                    </a:p>
                  </a:txBody>
                  <a:tcPr/>
                </a:tc>
                <a:tc>
                  <a:txBody>
                    <a:bodyPr/>
                    <a:lstStyle/>
                    <a:p>
                      <a:pPr algn="ctr"/>
                      <a:r>
                        <a:rPr lang="en-US" altLang="zh-CN" sz="1350" kern="1200" baseline="0" dirty="0">
                          <a:solidFill>
                            <a:schemeClr val="dk1"/>
                          </a:solidFill>
                          <a:latin typeface="+mn-lt"/>
                          <a:ea typeface="+mn-ea"/>
                          <a:cs typeface="+mn-cs"/>
                        </a:rPr>
                        <a:t>24.0</a:t>
                      </a:r>
                      <a:endParaRPr lang="zh-CN" altLang="en-US" dirty="0"/>
                    </a:p>
                  </a:txBody>
                  <a:tcPr/>
                </a:tc>
                <a:tc>
                  <a:txBody>
                    <a:bodyPr/>
                    <a:lstStyle/>
                    <a:p>
                      <a:pPr algn="ctr"/>
                      <a:r>
                        <a:rPr lang="en-US" altLang="zh-CN" sz="1350" kern="1200" baseline="0" dirty="0">
                          <a:solidFill>
                            <a:schemeClr val="dk1"/>
                          </a:solidFill>
                          <a:latin typeface="+mn-lt"/>
                          <a:ea typeface="+mn-ea"/>
                          <a:cs typeface="+mn-cs"/>
                        </a:rPr>
                        <a:t>27.6</a:t>
                      </a:r>
                      <a:endParaRPr lang="zh-CN" altLang="en-US" dirty="0"/>
                    </a:p>
                  </a:txBody>
                  <a:tcPr/>
                </a:tc>
                <a:extLst>
                  <a:ext uri="{0D108BD9-81ED-4DB2-BD59-A6C34878D82A}">
                    <a16:rowId xmlns:a16="http://schemas.microsoft.com/office/drawing/2014/main" val="10002"/>
                  </a:ext>
                </a:extLst>
              </a:tr>
              <a:tr h="330987">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5500</a:t>
                      </a:r>
                      <a:r>
                        <a:rPr lang="zh-CN" altLang="en-US" dirty="0"/>
                        <a:t>＜</a:t>
                      </a:r>
                      <a:r>
                        <a:rPr lang="en-US" altLang="zh-CN" dirty="0"/>
                        <a:t>GVW≤7000</a:t>
                      </a:r>
                      <a:endParaRPr lang="zh-CN" altLang="en-US" dirty="0"/>
                    </a:p>
                  </a:txBody>
                  <a:tcPr/>
                </a:tc>
                <a:tc>
                  <a:txBody>
                    <a:bodyPr/>
                    <a:lstStyle/>
                    <a:p>
                      <a:pPr algn="ctr"/>
                      <a:r>
                        <a:rPr lang="en-US" altLang="zh-CN" sz="1350" kern="1200" baseline="0" dirty="0">
                          <a:solidFill>
                            <a:schemeClr val="dk1"/>
                          </a:solidFill>
                          <a:latin typeface="+mn-lt"/>
                          <a:ea typeface="+mn-ea"/>
                          <a:cs typeface="+mn-cs"/>
                        </a:rPr>
                        <a:t>12.6</a:t>
                      </a:r>
                      <a:endParaRPr lang="zh-CN" altLang="en-US" dirty="0"/>
                    </a:p>
                  </a:txBody>
                  <a:tcPr/>
                </a:tc>
                <a:tc>
                  <a:txBody>
                    <a:bodyPr/>
                    <a:lstStyle/>
                    <a:p>
                      <a:pPr algn="ctr"/>
                      <a:r>
                        <a:rPr lang="en-US" altLang="zh-CN" sz="1350" kern="1200" baseline="0" dirty="0">
                          <a:solidFill>
                            <a:schemeClr val="dk1"/>
                          </a:solidFill>
                          <a:latin typeface="+mn-lt"/>
                          <a:ea typeface="+mn-ea"/>
                          <a:cs typeface="+mn-cs"/>
                        </a:rPr>
                        <a:t>13.6a</a:t>
                      </a:r>
                      <a:endParaRPr lang="zh-CN" altLang="en-US" dirty="0"/>
                    </a:p>
                  </a:txBody>
                  <a:tcPr/>
                </a:tc>
                <a:tc>
                  <a:txBody>
                    <a:bodyPr/>
                    <a:lstStyle/>
                    <a:p>
                      <a:pPr algn="ctr"/>
                      <a:r>
                        <a:rPr lang="en-US" altLang="zh-CN" sz="1350" kern="1200" baseline="0" dirty="0">
                          <a:solidFill>
                            <a:schemeClr val="dk1"/>
                          </a:solidFill>
                          <a:latin typeface="+mn-lt"/>
                          <a:ea typeface="+mn-ea"/>
                          <a:cs typeface="+mn-cs"/>
                        </a:rPr>
                        <a:t>16500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GVW≤18000</a:t>
                      </a:r>
                      <a:endParaRPr lang="zh-CN" altLang="en-US" dirty="0"/>
                    </a:p>
                  </a:txBody>
                  <a:tcPr/>
                </a:tc>
                <a:tc>
                  <a:txBody>
                    <a:bodyPr/>
                    <a:lstStyle/>
                    <a:p>
                      <a:pPr algn="ctr"/>
                      <a:r>
                        <a:rPr lang="en-US" altLang="zh-CN" sz="1350" kern="1200" baseline="0" dirty="0">
                          <a:solidFill>
                            <a:schemeClr val="dk1"/>
                          </a:solidFill>
                          <a:latin typeface="+mn-lt"/>
                          <a:ea typeface="+mn-ea"/>
                          <a:cs typeface="+mn-cs"/>
                        </a:rPr>
                        <a:t>26.6</a:t>
                      </a:r>
                      <a:endParaRPr lang="zh-CN" altLang="en-US" dirty="0"/>
                    </a:p>
                  </a:txBody>
                  <a:tcPr/>
                </a:tc>
                <a:tc>
                  <a:txBody>
                    <a:bodyPr/>
                    <a:lstStyle/>
                    <a:p>
                      <a:pPr algn="ctr"/>
                      <a:r>
                        <a:rPr lang="en-US" altLang="zh-CN" sz="1350" kern="1200" baseline="0" dirty="0">
                          <a:solidFill>
                            <a:schemeClr val="dk1"/>
                          </a:solidFill>
                          <a:latin typeface="+mn-lt"/>
                          <a:ea typeface="+mn-ea"/>
                          <a:cs typeface="+mn-cs"/>
                        </a:rPr>
                        <a:t>30.9</a:t>
                      </a:r>
                      <a:endParaRPr lang="zh-CN" altLang="en-US" dirty="0"/>
                    </a:p>
                  </a:txBody>
                  <a:tcPr/>
                </a:tc>
                <a:extLst>
                  <a:ext uri="{0D108BD9-81ED-4DB2-BD59-A6C34878D82A}">
                    <a16:rowId xmlns:a16="http://schemas.microsoft.com/office/drawing/2014/main" val="10003"/>
                  </a:ext>
                </a:extLst>
              </a:tr>
              <a:tr h="330987">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dirty="0"/>
                        <a:t>7000</a:t>
                      </a:r>
                      <a:r>
                        <a:rPr lang="zh-CN" altLang="en-US" dirty="0"/>
                        <a:t>＜</a:t>
                      </a:r>
                      <a:r>
                        <a:rPr lang="en-US" altLang="zh-CN" dirty="0"/>
                        <a:t>GVW≤8500</a:t>
                      </a:r>
                      <a:endParaRPr lang="zh-CN" altLang="en-US" dirty="0"/>
                    </a:p>
                  </a:txBody>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350" kern="1200" baseline="0" dirty="0">
                          <a:solidFill>
                            <a:schemeClr val="dk1"/>
                          </a:solidFill>
                          <a:latin typeface="+mn-lt"/>
                          <a:ea typeface="+mn-ea"/>
                          <a:cs typeface="+mn-cs"/>
                        </a:rPr>
                        <a:t>14.3</a:t>
                      </a:r>
                      <a:endParaRPr lang="zh-CN" altLang="en-US" dirty="0"/>
                    </a:p>
                  </a:txBody>
                  <a:tcPr/>
                </a:tc>
                <a:tc>
                  <a:txBody>
                    <a:bodyPr/>
                    <a:lstStyle/>
                    <a:p>
                      <a:pPr algn="ctr"/>
                      <a:r>
                        <a:rPr lang="en-US" altLang="zh-CN" sz="1350" kern="1200" baseline="0" dirty="0">
                          <a:solidFill>
                            <a:schemeClr val="dk1"/>
                          </a:solidFill>
                          <a:latin typeface="+mn-lt"/>
                          <a:ea typeface="+mn-ea"/>
                          <a:cs typeface="+mn-cs"/>
                        </a:rPr>
                        <a:t>15.7a</a:t>
                      </a:r>
                      <a:endParaRPr lang="zh-CN" altLang="en-US" dirty="0"/>
                    </a:p>
                  </a:txBody>
                  <a:tcPr/>
                </a:tc>
                <a:tc>
                  <a:txBody>
                    <a:bodyPr/>
                    <a:lstStyle/>
                    <a:p>
                      <a:pPr algn="ctr"/>
                      <a:r>
                        <a:rPr lang="en-US" altLang="zh-CN" sz="1350" kern="1200" baseline="0" dirty="0">
                          <a:solidFill>
                            <a:schemeClr val="dk1"/>
                          </a:solidFill>
                          <a:latin typeface="+mn-lt"/>
                          <a:ea typeface="+mn-ea"/>
                          <a:cs typeface="+mn-cs"/>
                        </a:rPr>
                        <a:t>18000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GVW≤22000</a:t>
                      </a:r>
                      <a:endParaRPr lang="zh-CN" altLang="en-US" dirty="0"/>
                    </a:p>
                  </a:txBody>
                  <a:tcPr/>
                </a:tc>
                <a:tc>
                  <a:txBody>
                    <a:bodyPr/>
                    <a:lstStyle/>
                    <a:p>
                      <a:pPr algn="ctr"/>
                      <a:r>
                        <a:rPr lang="en-US" altLang="zh-CN" sz="1350" kern="1200" baseline="0" dirty="0">
                          <a:solidFill>
                            <a:schemeClr val="dk1"/>
                          </a:solidFill>
                          <a:latin typeface="+mn-lt"/>
                          <a:ea typeface="+mn-ea"/>
                          <a:cs typeface="+mn-cs"/>
                        </a:rPr>
                        <a:t>29.5</a:t>
                      </a:r>
                      <a:endParaRPr lang="zh-CN" altLang="en-US" dirty="0"/>
                    </a:p>
                  </a:txBody>
                  <a:tcPr/>
                </a:tc>
                <a:tc>
                  <a:txBody>
                    <a:bodyPr/>
                    <a:lstStyle/>
                    <a:p>
                      <a:pPr algn="ctr"/>
                      <a:r>
                        <a:rPr lang="en-US" altLang="zh-CN" sz="1350" kern="1200" baseline="0" dirty="0">
                          <a:solidFill>
                            <a:schemeClr val="dk1"/>
                          </a:solidFill>
                          <a:latin typeface="+mn-lt"/>
                          <a:ea typeface="+mn-ea"/>
                          <a:cs typeface="+mn-cs"/>
                        </a:rPr>
                        <a:t>34.7</a:t>
                      </a:r>
                      <a:endParaRPr lang="zh-CN" altLang="en-US" dirty="0"/>
                    </a:p>
                  </a:txBody>
                  <a:tcPr/>
                </a:tc>
                <a:extLst>
                  <a:ext uri="{0D108BD9-81ED-4DB2-BD59-A6C34878D82A}">
                    <a16:rowId xmlns:a16="http://schemas.microsoft.com/office/drawing/2014/main" val="10004"/>
                  </a:ext>
                </a:extLst>
              </a:tr>
              <a:tr h="330987">
                <a:tc>
                  <a:txBody>
                    <a:bodyPr/>
                    <a:lstStyle/>
                    <a:p>
                      <a:pPr algn="ctr"/>
                      <a:r>
                        <a:rPr lang="en-US" altLang="zh-CN" sz="1350" kern="1200" baseline="0" dirty="0">
                          <a:solidFill>
                            <a:schemeClr val="dk1"/>
                          </a:solidFill>
                          <a:latin typeface="+mn-lt"/>
                          <a:ea typeface="+mn-ea"/>
                          <a:cs typeface="+mn-cs"/>
                        </a:rPr>
                        <a:t>8500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GVW≤10500</a:t>
                      </a:r>
                      <a:endParaRPr lang="zh-CN" altLang="en-US" dirty="0"/>
                    </a:p>
                  </a:txBody>
                  <a:tcPr/>
                </a:tc>
                <a:tc>
                  <a:txBody>
                    <a:bodyPr/>
                    <a:lstStyle/>
                    <a:p>
                      <a:pPr algn="ctr"/>
                      <a:r>
                        <a:rPr lang="en-US" altLang="zh-CN" sz="1350" kern="1200" baseline="0" dirty="0">
                          <a:solidFill>
                            <a:schemeClr val="dk1"/>
                          </a:solidFill>
                          <a:latin typeface="+mn-lt"/>
                          <a:ea typeface="+mn-ea"/>
                          <a:cs typeface="+mn-cs"/>
                        </a:rPr>
                        <a:t>16.6</a:t>
                      </a:r>
                      <a:endParaRPr lang="zh-CN" altLang="en-US" dirty="0"/>
                    </a:p>
                  </a:txBody>
                  <a:tcPr/>
                </a:tc>
                <a:tc>
                  <a:txBody>
                    <a:bodyPr/>
                    <a:lstStyle/>
                    <a:p>
                      <a:pPr algn="ctr"/>
                      <a:r>
                        <a:rPr lang="en-US" altLang="zh-CN" sz="1350" kern="1200" baseline="0" dirty="0">
                          <a:solidFill>
                            <a:schemeClr val="dk1"/>
                          </a:solidFill>
                          <a:latin typeface="+mn-lt"/>
                          <a:ea typeface="+mn-ea"/>
                          <a:cs typeface="+mn-cs"/>
                        </a:rPr>
                        <a:t>18.4a</a:t>
                      </a:r>
                      <a:endParaRPr lang="zh-CN" altLang="en-US" dirty="0"/>
                    </a:p>
                  </a:txBody>
                  <a:tcPr/>
                </a:tc>
                <a:tc>
                  <a:txBody>
                    <a:bodyPr/>
                    <a:lstStyle/>
                    <a:p>
                      <a:pPr algn="ctr"/>
                      <a:r>
                        <a:rPr lang="en-US" altLang="zh-CN" sz="1350" kern="1200" baseline="0" dirty="0">
                          <a:solidFill>
                            <a:schemeClr val="dk1"/>
                          </a:solidFill>
                          <a:latin typeface="+mn-lt"/>
                          <a:ea typeface="+mn-ea"/>
                          <a:cs typeface="+mn-cs"/>
                        </a:rPr>
                        <a:t>22000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GVW≤25000</a:t>
                      </a:r>
                      <a:endParaRPr lang="zh-CN" altLang="en-US" dirty="0"/>
                    </a:p>
                  </a:txBody>
                  <a:tcPr/>
                </a:tc>
                <a:tc>
                  <a:txBody>
                    <a:bodyPr/>
                    <a:lstStyle/>
                    <a:p>
                      <a:pPr algn="ctr"/>
                      <a:r>
                        <a:rPr lang="en-US" altLang="zh-CN" sz="1350" kern="1200" baseline="0" dirty="0">
                          <a:solidFill>
                            <a:schemeClr val="dk1"/>
                          </a:solidFill>
                          <a:latin typeface="+mn-lt"/>
                          <a:ea typeface="+mn-ea"/>
                          <a:cs typeface="+mn-cs"/>
                        </a:rPr>
                        <a:t>33.0</a:t>
                      </a:r>
                      <a:endParaRPr lang="zh-CN" altLang="en-US" dirty="0"/>
                    </a:p>
                  </a:txBody>
                  <a:tcPr/>
                </a:tc>
                <a:tc>
                  <a:txBody>
                    <a:bodyPr/>
                    <a:lstStyle/>
                    <a:p>
                      <a:pPr algn="ctr"/>
                      <a:r>
                        <a:rPr lang="en-US" altLang="zh-CN" sz="1350" kern="1200" baseline="0" dirty="0">
                          <a:solidFill>
                            <a:schemeClr val="dk1"/>
                          </a:solidFill>
                          <a:latin typeface="+mn-lt"/>
                          <a:ea typeface="+mn-ea"/>
                          <a:cs typeface="+mn-cs"/>
                        </a:rPr>
                        <a:t>39.1</a:t>
                      </a:r>
                      <a:endParaRPr lang="zh-CN" altLang="en-US" dirty="0"/>
                    </a:p>
                  </a:txBody>
                  <a:tcPr/>
                </a:tc>
                <a:extLst>
                  <a:ext uri="{0D108BD9-81ED-4DB2-BD59-A6C34878D82A}">
                    <a16:rowId xmlns:a16="http://schemas.microsoft.com/office/drawing/2014/main" val="10005"/>
                  </a:ext>
                </a:extLst>
              </a:tr>
              <a:tr h="330987">
                <a:tc>
                  <a:txBody>
                    <a:bodyPr/>
                    <a:lstStyle/>
                    <a:p>
                      <a:pPr algn="ctr"/>
                      <a:r>
                        <a:rPr lang="en-US" altLang="zh-CN" sz="1350" kern="1200" baseline="0" dirty="0">
                          <a:solidFill>
                            <a:schemeClr val="dk1"/>
                          </a:solidFill>
                          <a:latin typeface="+mn-lt"/>
                          <a:ea typeface="+mn-ea"/>
                          <a:cs typeface="+mn-cs"/>
                        </a:rPr>
                        <a:t>10500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GVW≤12500</a:t>
                      </a:r>
                      <a:endParaRPr lang="zh-CN" altLang="en-US" dirty="0"/>
                    </a:p>
                  </a:txBody>
                  <a:tcPr/>
                </a:tc>
                <a:tc>
                  <a:txBody>
                    <a:bodyPr/>
                    <a:lstStyle/>
                    <a:p>
                      <a:pPr algn="ctr"/>
                      <a:r>
                        <a:rPr lang="en-US" altLang="zh-CN" sz="1350" kern="1200" baseline="0" dirty="0">
                          <a:solidFill>
                            <a:schemeClr val="dk1"/>
                          </a:solidFill>
                          <a:latin typeface="+mn-lt"/>
                          <a:ea typeface="+mn-ea"/>
                          <a:cs typeface="+mn-cs"/>
                        </a:rPr>
                        <a:t>19.1</a:t>
                      </a:r>
                      <a:endParaRPr lang="zh-CN" altLang="en-US" dirty="0"/>
                    </a:p>
                  </a:txBody>
                  <a:tcPr/>
                </a:tc>
                <a:tc>
                  <a:txBody>
                    <a:bodyPr/>
                    <a:lstStyle/>
                    <a:p>
                      <a:pPr algn="ctr"/>
                      <a:r>
                        <a:rPr lang="en-US" altLang="zh-CN" sz="1350" kern="1200" baseline="0" dirty="0">
                          <a:solidFill>
                            <a:schemeClr val="dk1"/>
                          </a:solidFill>
                          <a:latin typeface="+mn-lt"/>
                          <a:ea typeface="+mn-ea"/>
                          <a:cs typeface="+mn-cs"/>
                        </a:rPr>
                        <a:t>21.5a</a:t>
                      </a:r>
                      <a:endParaRPr lang="en-US" altLang="zh-CN" dirty="0"/>
                    </a:p>
                  </a:txBody>
                  <a:tcPr/>
                </a:tc>
                <a:tc>
                  <a:txBody>
                    <a:bodyPr/>
                    <a:lstStyle/>
                    <a:p>
                      <a:pPr algn="ctr"/>
                      <a:r>
                        <a:rPr lang="en-US" altLang="zh-CN" sz="1350" kern="1200" baseline="0" dirty="0">
                          <a:solidFill>
                            <a:schemeClr val="dk1"/>
                          </a:solidFill>
                          <a:latin typeface="+mn-lt"/>
                          <a:ea typeface="+mn-ea"/>
                          <a:cs typeface="+mn-cs"/>
                        </a:rPr>
                        <a:t>25000</a:t>
                      </a:r>
                      <a:r>
                        <a:rPr lang="zh-CN" altLang="en-US" sz="1350" kern="1200" baseline="0" dirty="0">
                          <a:solidFill>
                            <a:schemeClr val="dk1"/>
                          </a:solidFill>
                          <a:latin typeface="+mn-lt"/>
                          <a:ea typeface="+mn-ea"/>
                          <a:cs typeface="+mn-cs"/>
                        </a:rPr>
                        <a:t>＜</a:t>
                      </a:r>
                      <a:r>
                        <a:rPr lang="en-US" altLang="zh-CN" sz="1350" kern="1200" baseline="0" dirty="0">
                          <a:solidFill>
                            <a:schemeClr val="dk1"/>
                          </a:solidFill>
                          <a:latin typeface="+mn-lt"/>
                          <a:ea typeface="+mn-ea"/>
                          <a:cs typeface="+mn-cs"/>
                        </a:rPr>
                        <a:t>GVW</a:t>
                      </a:r>
                      <a:endParaRPr lang="zh-CN" altLang="en-US" dirty="0"/>
                    </a:p>
                  </a:txBody>
                  <a:tcPr/>
                </a:tc>
                <a:tc>
                  <a:txBody>
                    <a:bodyPr/>
                    <a:lstStyle/>
                    <a:p>
                      <a:pPr algn="ctr"/>
                      <a:r>
                        <a:rPr lang="en-US" altLang="zh-CN" sz="1350" kern="1200" baseline="0" dirty="0">
                          <a:solidFill>
                            <a:schemeClr val="dk1"/>
                          </a:solidFill>
                          <a:latin typeface="+mn-lt"/>
                          <a:ea typeface="+mn-ea"/>
                          <a:cs typeface="+mn-cs"/>
                        </a:rPr>
                        <a:t>35.6</a:t>
                      </a:r>
                      <a:endParaRPr lang="zh-CN" altLang="en-US" dirty="0"/>
                    </a:p>
                  </a:txBody>
                  <a:tcPr/>
                </a:tc>
                <a:tc>
                  <a:txBody>
                    <a:bodyPr/>
                    <a:lstStyle/>
                    <a:p>
                      <a:pPr algn="ctr"/>
                      <a:r>
                        <a:rPr lang="en-US" altLang="zh-CN" sz="1350" kern="1200" baseline="0" dirty="0">
                          <a:solidFill>
                            <a:schemeClr val="dk1"/>
                          </a:solidFill>
                          <a:latin typeface="+mn-lt"/>
                          <a:ea typeface="+mn-ea"/>
                          <a:cs typeface="+mn-cs"/>
                        </a:rPr>
                        <a:t>42.7</a:t>
                      </a:r>
                      <a:endParaRPr lang="zh-CN" altLang="en-US" dirty="0"/>
                    </a:p>
                  </a:txBody>
                  <a:tcPr/>
                </a:tc>
                <a:extLst>
                  <a:ext uri="{0D108BD9-81ED-4DB2-BD59-A6C34878D82A}">
                    <a16:rowId xmlns:a16="http://schemas.microsoft.com/office/drawing/2014/main" val="10006"/>
                  </a:ext>
                </a:extLst>
              </a:tr>
              <a:tr h="330987">
                <a:tc gridSpan="6">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altLang="zh-CN" dirty="0"/>
                        <a:t>a </a:t>
                      </a:r>
                      <a:r>
                        <a:rPr lang="zh-CN" altLang="en-US" dirty="0"/>
                        <a:t>对于专用校车，</a:t>
                      </a:r>
                      <a:r>
                        <a:rPr lang="en-US" altLang="zh-CN" dirty="0"/>
                        <a:t>2025 </a:t>
                      </a:r>
                      <a:r>
                        <a:rPr lang="zh-CN" altLang="en-US" dirty="0"/>
                        <a:t>年，其限值是表中相应限值乘以</a:t>
                      </a:r>
                      <a:r>
                        <a:rPr lang="en-US" altLang="zh-CN" dirty="0"/>
                        <a:t>1.15</a:t>
                      </a:r>
                      <a:r>
                        <a:rPr lang="zh-CN" altLang="en-US" dirty="0"/>
                        <a:t>，求得的数值圆整（四舍五入）至小数点后一位。</a:t>
                      </a:r>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extLst>
                  <a:ext uri="{0D108BD9-81ED-4DB2-BD59-A6C34878D82A}">
                    <a16:rowId xmlns:a16="http://schemas.microsoft.com/office/drawing/2014/main" val="10007"/>
                  </a:ext>
                </a:extLst>
              </a:tr>
              <a:tr h="330987">
                <a:tc gridSpan="6">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dirty="0"/>
                        <a:t>注：上述限值</a:t>
                      </a:r>
                      <a:r>
                        <a:rPr lang="en-US" altLang="zh-CN" dirty="0"/>
                        <a:t>2024 </a:t>
                      </a:r>
                      <a:r>
                        <a:rPr lang="zh-CN" altLang="en-US" dirty="0"/>
                        <a:t>年基于</a:t>
                      </a:r>
                      <a:r>
                        <a:rPr lang="en-US" altLang="zh-CN" dirty="0"/>
                        <a:t>C-WTVC </a:t>
                      </a:r>
                      <a:r>
                        <a:rPr lang="zh-CN" altLang="en-US" dirty="0"/>
                        <a:t>工况，</a:t>
                      </a:r>
                      <a:r>
                        <a:rPr lang="en-US" altLang="zh-CN" dirty="0"/>
                        <a:t>2025 </a:t>
                      </a:r>
                      <a:r>
                        <a:rPr lang="zh-CN" altLang="en-US" dirty="0"/>
                        <a:t>年基于</a:t>
                      </a:r>
                      <a:r>
                        <a:rPr lang="en-US" altLang="zh-CN" dirty="0"/>
                        <a:t>CHTC-B </a:t>
                      </a:r>
                      <a:r>
                        <a:rPr lang="zh-CN" altLang="en-US" dirty="0"/>
                        <a:t>工况。</a:t>
                      </a:r>
                    </a:p>
                  </a:txBody>
                  <a:tcPr/>
                </a:tc>
                <a:tc hMerge="1">
                  <a:txBody>
                    <a:bodyPr/>
                    <a:lstStyle/>
                    <a:p>
                      <a:pPr algn="ctr"/>
                      <a:endParaRPr lang="zh-CN" altLang="en-US" dirty="0"/>
                    </a:p>
                  </a:txBody>
                  <a:tcPr/>
                </a:tc>
                <a:tc hMerge="1">
                  <a:txBody>
                    <a:bodyPr/>
                    <a:lstStyle/>
                    <a:p>
                      <a:pPr algn="ctr"/>
                      <a:endParaRPr lang="zh-CN" altLang="en-US" dirty="0"/>
                    </a:p>
                  </a:txBody>
                  <a:tcPr>
                    <a:lnT w="12700" cmpd="sng">
                      <a:noFill/>
                    </a:lnT>
                  </a:tcPr>
                </a:tc>
                <a:tc hMerge="1">
                  <a:txBody>
                    <a:bodyPr/>
                    <a:lstStyle/>
                    <a:p>
                      <a:pPr algn="ctr"/>
                      <a:endParaRPr lang="zh-CN" altLang="en-US" dirty="0"/>
                    </a:p>
                  </a:txBody>
                  <a:tcPr/>
                </a:tc>
                <a:tc hMerge="1">
                  <a:txBody>
                    <a:bodyPr/>
                    <a:lstStyle/>
                    <a:p>
                      <a:pPr algn="ctr"/>
                      <a:endParaRPr lang="zh-CN" altLang="en-US" dirty="0"/>
                    </a:p>
                  </a:txBody>
                  <a:tcPr/>
                </a:tc>
                <a:tc hMerge="1">
                  <a:txBody>
                    <a:bodyPr/>
                    <a:lstStyle/>
                    <a:p>
                      <a:pPr algn="ctr"/>
                      <a:endParaRPr lang="zh-CN" altLang="en-US" dirty="0"/>
                    </a:p>
                  </a:txBody>
                  <a:tcPr/>
                </a:tc>
                <a:extLst>
                  <a:ext uri="{0D108BD9-81ED-4DB2-BD59-A6C34878D82A}">
                    <a16:rowId xmlns:a16="http://schemas.microsoft.com/office/drawing/2014/main" val="10008"/>
                  </a:ext>
                </a:extLst>
              </a:tr>
            </a:tbl>
          </a:graphicData>
        </a:graphic>
      </p:graphicFrame>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47680" y="667192"/>
            <a:ext cx="8698016" cy="73866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对节能汽车综合工况燃料消耗量限值标准进行更新（</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sym typeface="+mn-ea"/>
              </a:rPr>
              <a:t>节能重型商用车综合工况燃料消耗量限值标准城市客车</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L/100 km</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559</TotalTime>
  <Words>3200</Words>
  <Application>Microsoft Office PowerPoint</Application>
  <PresentationFormat>全屏显示(16:9)</PresentationFormat>
  <Paragraphs>369</Paragraphs>
  <Slides>14</Slides>
  <Notes>14</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3"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250</cp:revision>
  <dcterms:created xsi:type="dcterms:W3CDTF">2017-08-15T01:04:00Z</dcterms:created>
  <dcterms:modified xsi:type="dcterms:W3CDTF">2024-08-02T05:27:36Z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