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  <p:sldMasterId id="2147483799" r:id="rId7"/>
  </p:sldMasterIdLst>
  <p:notesMasterIdLst>
    <p:notesMasterId r:id="rId22"/>
  </p:notesMasterIdLst>
  <p:handoutMasterIdLst>
    <p:handoutMasterId r:id="rId23"/>
  </p:handoutMasterIdLst>
  <p:sldIdLst>
    <p:sldId id="2688" r:id="rId8"/>
    <p:sldId id="2489" r:id="rId9"/>
    <p:sldId id="2496" r:id="rId10"/>
    <p:sldId id="2502" r:id="rId11"/>
    <p:sldId id="2503" r:id="rId12"/>
    <p:sldId id="2504" r:id="rId13"/>
    <p:sldId id="2500" r:id="rId14"/>
    <p:sldId id="2501" r:id="rId15"/>
    <p:sldId id="2678" r:id="rId16"/>
    <p:sldId id="2682" r:id="rId17"/>
    <p:sldId id="2683" r:id="rId18"/>
    <p:sldId id="2685" r:id="rId19"/>
    <p:sldId id="2686" r:id="rId20"/>
    <p:sldId id="2338" r:id="rId21"/>
  </p:sldIdLst>
  <p:sldSz cx="12192000" cy="6858000"/>
  <p:notesSz cx="6858000" cy="9144000"/>
  <p:defaultTextStyle>
    <a:defPPr>
      <a:defRPr lang="zh-CN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459" userDrawn="1">
          <p15:clr>
            <a:srgbClr val="A4A3A4"/>
          </p15:clr>
        </p15:guide>
        <p15:guide id="91" pos="166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A0F3"/>
    <a:srgbClr val="FFC000"/>
    <a:srgbClr val="F6F6F6"/>
    <a:srgbClr val="655FED"/>
    <a:srgbClr val="A6A6A6"/>
    <a:srgbClr val="FFFFFF"/>
    <a:srgbClr val="5483B8"/>
    <a:srgbClr val="81B195"/>
    <a:srgbClr val="BDD7EE"/>
    <a:srgbClr val="C0D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6424" autoAdjust="0"/>
  </p:normalViewPr>
  <p:slideViewPr>
    <p:cSldViewPr snapToGrid="0">
      <p:cViewPr varScale="1">
        <p:scale>
          <a:sx n="92" d="100"/>
          <a:sy n="92" d="100"/>
        </p:scale>
        <p:origin x="234" y="54"/>
      </p:cViewPr>
      <p:guideLst>
        <p:guide orient="horz" pos="459"/>
        <p:guide pos="166"/>
        <p:guide pos="7537"/>
      </p:guideLst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346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940618486537068E-2"/>
          <c:y val="4.5071315670926093E-2"/>
          <c:w val="0.94699911082717503"/>
          <c:h val="0.70734377967562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语音助手</c:v>
                </c:pt>
              </c:strCache>
            </c:strRef>
          </c:tx>
          <c:spPr>
            <a:solidFill>
              <a:srgbClr val="BEBFB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26</c:v>
                </c:pt>
                <c:pt idx="1">
                  <c:v>62</c:v>
                </c:pt>
                <c:pt idx="2">
                  <c:v>69</c:v>
                </c:pt>
                <c:pt idx="3">
                  <c:v>18</c:v>
                </c:pt>
                <c:pt idx="4">
                  <c:v>48</c:v>
                </c:pt>
                <c:pt idx="5">
                  <c:v>26</c:v>
                </c:pt>
                <c:pt idx="6">
                  <c:v>30</c:v>
                </c:pt>
                <c:pt idx="7">
                  <c:v>22</c:v>
                </c:pt>
                <c:pt idx="8">
                  <c:v>88</c:v>
                </c:pt>
                <c:pt idx="9">
                  <c:v>24</c:v>
                </c:pt>
                <c:pt idx="10">
                  <c:v>30</c:v>
                </c:pt>
                <c:pt idx="11">
                  <c:v>31</c:v>
                </c:pt>
                <c:pt idx="12">
                  <c:v>90</c:v>
                </c:pt>
                <c:pt idx="13">
                  <c:v>27</c:v>
                </c:pt>
                <c:pt idx="14">
                  <c:v>45</c:v>
                </c:pt>
                <c:pt idx="15">
                  <c:v>46</c:v>
                </c:pt>
                <c:pt idx="16">
                  <c:v>68</c:v>
                </c:pt>
                <c:pt idx="17">
                  <c:v>46</c:v>
                </c:pt>
                <c:pt idx="18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9-47BE-A2DF-6ED01F247C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地图导航</c:v>
                </c:pt>
              </c:strCache>
            </c:strRef>
          </c:tx>
          <c:spPr>
            <a:solidFill>
              <a:srgbClr val="959694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0</c:formatCode>
                <c:ptCount val="19"/>
                <c:pt idx="0">
                  <c:v>7</c:v>
                </c:pt>
                <c:pt idx="1">
                  <c:v>18</c:v>
                </c:pt>
                <c:pt idx="2">
                  <c:v>18</c:v>
                </c:pt>
                <c:pt idx="3">
                  <c:v>26</c:v>
                </c:pt>
                <c:pt idx="4">
                  <c:v>21</c:v>
                </c:pt>
                <c:pt idx="5">
                  <c:v>31</c:v>
                </c:pt>
                <c:pt idx="6">
                  <c:v>16</c:v>
                </c:pt>
                <c:pt idx="7">
                  <c:v>10</c:v>
                </c:pt>
                <c:pt idx="8">
                  <c:v>30</c:v>
                </c:pt>
                <c:pt idx="9">
                  <c:v>27</c:v>
                </c:pt>
                <c:pt idx="10">
                  <c:v>34</c:v>
                </c:pt>
                <c:pt idx="11">
                  <c:v>21</c:v>
                </c:pt>
                <c:pt idx="12">
                  <c:v>45</c:v>
                </c:pt>
                <c:pt idx="13">
                  <c:v>5</c:v>
                </c:pt>
                <c:pt idx="14">
                  <c:v>22</c:v>
                </c:pt>
                <c:pt idx="15">
                  <c:v>26</c:v>
                </c:pt>
                <c:pt idx="16">
                  <c:v>42</c:v>
                </c:pt>
                <c:pt idx="17">
                  <c:v>26</c:v>
                </c:pt>
                <c:pt idx="18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29-47BE-A2DF-6ED01F247C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生态应用</c:v>
                </c:pt>
              </c:strCache>
            </c:strRef>
          </c:tx>
          <c:spPr>
            <a:solidFill>
              <a:srgbClr val="726D79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0</c:formatCode>
                <c:ptCount val="19"/>
                <c:pt idx="0">
                  <c:v>29</c:v>
                </c:pt>
                <c:pt idx="1">
                  <c:v>30</c:v>
                </c:pt>
                <c:pt idx="2">
                  <c:v>43</c:v>
                </c:pt>
                <c:pt idx="3">
                  <c:v>29</c:v>
                </c:pt>
                <c:pt idx="4">
                  <c:v>37</c:v>
                </c:pt>
                <c:pt idx="5">
                  <c:v>39</c:v>
                </c:pt>
                <c:pt idx="6">
                  <c:v>21</c:v>
                </c:pt>
                <c:pt idx="7">
                  <c:v>32</c:v>
                </c:pt>
                <c:pt idx="8">
                  <c:v>45</c:v>
                </c:pt>
                <c:pt idx="9">
                  <c:v>23</c:v>
                </c:pt>
                <c:pt idx="10">
                  <c:v>34</c:v>
                </c:pt>
                <c:pt idx="11">
                  <c:v>40</c:v>
                </c:pt>
                <c:pt idx="12">
                  <c:v>76</c:v>
                </c:pt>
                <c:pt idx="13">
                  <c:v>27</c:v>
                </c:pt>
                <c:pt idx="14">
                  <c:v>42</c:v>
                </c:pt>
                <c:pt idx="15">
                  <c:v>30</c:v>
                </c:pt>
                <c:pt idx="16">
                  <c:v>44</c:v>
                </c:pt>
                <c:pt idx="17">
                  <c:v>46</c:v>
                </c:pt>
                <c:pt idx="18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29-47BE-A2DF-6ED01F247C5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系统设置</c:v>
                </c:pt>
              </c:strCache>
            </c:strRef>
          </c:tx>
          <c:spPr>
            <a:solidFill>
              <a:srgbClr val="52C7C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Sheet1!$E$2:$E$20</c:f>
              <c:numCache>
                <c:formatCode>0</c:formatCode>
                <c:ptCount val="19"/>
                <c:pt idx="0">
                  <c:v>35</c:v>
                </c:pt>
                <c:pt idx="1">
                  <c:v>83</c:v>
                </c:pt>
                <c:pt idx="2">
                  <c:v>89</c:v>
                </c:pt>
                <c:pt idx="3">
                  <c:v>61</c:v>
                </c:pt>
                <c:pt idx="4">
                  <c:v>89</c:v>
                </c:pt>
                <c:pt idx="5">
                  <c:v>56</c:v>
                </c:pt>
                <c:pt idx="6">
                  <c:v>70</c:v>
                </c:pt>
                <c:pt idx="7">
                  <c:v>53</c:v>
                </c:pt>
                <c:pt idx="8">
                  <c:v>157</c:v>
                </c:pt>
                <c:pt idx="9">
                  <c:v>70</c:v>
                </c:pt>
                <c:pt idx="10">
                  <c:v>117</c:v>
                </c:pt>
                <c:pt idx="11">
                  <c:v>137</c:v>
                </c:pt>
                <c:pt idx="12">
                  <c:v>141</c:v>
                </c:pt>
                <c:pt idx="13">
                  <c:v>36</c:v>
                </c:pt>
                <c:pt idx="14">
                  <c:v>102</c:v>
                </c:pt>
                <c:pt idx="15">
                  <c:v>49</c:v>
                </c:pt>
                <c:pt idx="16">
                  <c:v>136</c:v>
                </c:pt>
                <c:pt idx="17">
                  <c:v>105</c:v>
                </c:pt>
                <c:pt idx="18">
                  <c:v>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29-47BE-A2DF-6ED01F247C5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车设车控</c:v>
                </c:pt>
              </c:strCache>
            </c:strRef>
          </c:tx>
          <c:spPr>
            <a:solidFill>
              <a:srgbClr val="08AFA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Sheet1!$F$2:$F$20</c:f>
              <c:numCache>
                <c:formatCode>0</c:formatCode>
                <c:ptCount val="19"/>
                <c:pt idx="0">
                  <c:v>24</c:v>
                </c:pt>
                <c:pt idx="1">
                  <c:v>77</c:v>
                </c:pt>
                <c:pt idx="2">
                  <c:v>96</c:v>
                </c:pt>
                <c:pt idx="3">
                  <c:v>69</c:v>
                </c:pt>
                <c:pt idx="4">
                  <c:v>59</c:v>
                </c:pt>
                <c:pt idx="5">
                  <c:v>78</c:v>
                </c:pt>
                <c:pt idx="6">
                  <c:v>55</c:v>
                </c:pt>
                <c:pt idx="7">
                  <c:v>52</c:v>
                </c:pt>
                <c:pt idx="8">
                  <c:v>150</c:v>
                </c:pt>
                <c:pt idx="9">
                  <c:v>52</c:v>
                </c:pt>
                <c:pt idx="10">
                  <c:v>117</c:v>
                </c:pt>
                <c:pt idx="11">
                  <c:v>110</c:v>
                </c:pt>
                <c:pt idx="12">
                  <c:v>165</c:v>
                </c:pt>
                <c:pt idx="13">
                  <c:v>52</c:v>
                </c:pt>
                <c:pt idx="14">
                  <c:v>132</c:v>
                </c:pt>
                <c:pt idx="15">
                  <c:v>58</c:v>
                </c:pt>
                <c:pt idx="16">
                  <c:v>151</c:v>
                </c:pt>
                <c:pt idx="17">
                  <c:v>94</c:v>
                </c:pt>
                <c:pt idx="18">
                  <c:v>179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29-47BE-A2DF-6ED01F247C56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充电与补能</c:v>
                </c:pt>
              </c:strCache>
            </c:strRef>
          </c:tx>
          <c:spPr>
            <a:solidFill>
              <a:srgbClr val="8CB9E2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Sheet1!$G$2:$G$20</c:f>
              <c:numCache>
                <c:formatCode>0</c:formatCode>
                <c:ptCount val="19"/>
                <c:pt idx="0">
                  <c:v>8</c:v>
                </c:pt>
                <c:pt idx="1">
                  <c:v>10</c:v>
                </c:pt>
                <c:pt idx="2">
                  <c:v>7</c:v>
                </c:pt>
                <c:pt idx="3">
                  <c:v>5</c:v>
                </c:pt>
                <c:pt idx="4">
                  <c:v>3</c:v>
                </c:pt>
                <c:pt idx="5">
                  <c:v>9</c:v>
                </c:pt>
                <c:pt idx="6">
                  <c:v>5</c:v>
                </c:pt>
                <c:pt idx="7">
                  <c:v>4</c:v>
                </c:pt>
                <c:pt idx="8">
                  <c:v>12</c:v>
                </c:pt>
                <c:pt idx="9">
                  <c:v>11</c:v>
                </c:pt>
                <c:pt idx="10">
                  <c:v>11</c:v>
                </c:pt>
                <c:pt idx="11">
                  <c:v>17</c:v>
                </c:pt>
                <c:pt idx="12">
                  <c:v>16</c:v>
                </c:pt>
                <c:pt idx="13">
                  <c:v>7</c:v>
                </c:pt>
                <c:pt idx="14">
                  <c:v>11</c:v>
                </c:pt>
                <c:pt idx="15">
                  <c:v>13</c:v>
                </c:pt>
                <c:pt idx="16">
                  <c:v>16</c:v>
                </c:pt>
                <c:pt idx="17">
                  <c:v>3</c:v>
                </c:pt>
                <c:pt idx="1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929-47BE-A2DF-6ED01F247C5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IOT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Sheet1!$H$2:$H$20</c:f>
              <c:numCache>
                <c:formatCode>0</c:formatCode>
                <c:ptCount val="19"/>
                <c:pt idx="0">
                  <c:v>10</c:v>
                </c:pt>
                <c:pt idx="1">
                  <c:v>17</c:v>
                </c:pt>
                <c:pt idx="2">
                  <c:v>16</c:v>
                </c:pt>
                <c:pt idx="3">
                  <c:v>3</c:v>
                </c:pt>
                <c:pt idx="4">
                  <c:v>9</c:v>
                </c:pt>
                <c:pt idx="5">
                  <c:v>10</c:v>
                </c:pt>
                <c:pt idx="6">
                  <c:v>16</c:v>
                </c:pt>
                <c:pt idx="7">
                  <c:v>20</c:v>
                </c:pt>
                <c:pt idx="8">
                  <c:v>36</c:v>
                </c:pt>
                <c:pt idx="9">
                  <c:v>9</c:v>
                </c:pt>
                <c:pt idx="10">
                  <c:v>25</c:v>
                </c:pt>
                <c:pt idx="11">
                  <c:v>30</c:v>
                </c:pt>
                <c:pt idx="12">
                  <c:v>34</c:v>
                </c:pt>
                <c:pt idx="13">
                  <c:v>5</c:v>
                </c:pt>
                <c:pt idx="14">
                  <c:v>30</c:v>
                </c:pt>
                <c:pt idx="15">
                  <c:v>17</c:v>
                </c:pt>
                <c:pt idx="16">
                  <c:v>27</c:v>
                </c:pt>
                <c:pt idx="17">
                  <c:v>23</c:v>
                </c:pt>
                <c:pt idx="18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929-47BE-A2DF-6ED01F247C5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159B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Sheet1!$I$2:$I$20</c:f>
              <c:numCache>
                <c:formatCode>0</c:formatCode>
                <c:ptCount val="19"/>
                <c:pt idx="0">
                  <c:v>11</c:v>
                </c:pt>
                <c:pt idx="1">
                  <c:v>50</c:v>
                </c:pt>
                <c:pt idx="2">
                  <c:v>88</c:v>
                </c:pt>
                <c:pt idx="3">
                  <c:v>68</c:v>
                </c:pt>
                <c:pt idx="4">
                  <c:v>26</c:v>
                </c:pt>
                <c:pt idx="5">
                  <c:v>74</c:v>
                </c:pt>
                <c:pt idx="6">
                  <c:v>94</c:v>
                </c:pt>
                <c:pt idx="7">
                  <c:v>33</c:v>
                </c:pt>
                <c:pt idx="8">
                  <c:v>84</c:v>
                </c:pt>
                <c:pt idx="9">
                  <c:v>27</c:v>
                </c:pt>
                <c:pt idx="10">
                  <c:v>114</c:v>
                </c:pt>
                <c:pt idx="11">
                  <c:v>103</c:v>
                </c:pt>
                <c:pt idx="12">
                  <c:v>107</c:v>
                </c:pt>
                <c:pt idx="13">
                  <c:v>60</c:v>
                </c:pt>
                <c:pt idx="14">
                  <c:v>174</c:v>
                </c:pt>
                <c:pt idx="15">
                  <c:v>73</c:v>
                </c:pt>
                <c:pt idx="16">
                  <c:v>152</c:v>
                </c:pt>
                <c:pt idx="17">
                  <c:v>102</c:v>
                </c:pt>
                <c:pt idx="18">
                  <c:v>169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929-47BE-A2DF-6ED01F247C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82289344"/>
        <c:axId val="-182299136"/>
      </c:barChart>
      <c:catAx>
        <c:axId val="-18228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9136"/>
        <c:crosses val="autoZero"/>
        <c:auto val="1"/>
        <c:lblAlgn val="ctr"/>
        <c:lblOffset val="100"/>
        <c:noMultiLvlLbl val="0"/>
      </c:catAx>
      <c:valAx>
        <c:axId val="-18229913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  <a:alpha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89344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940618486537068E-2"/>
          <c:y val="4.5071315670926093E-2"/>
          <c:w val="0.94699911082717503"/>
          <c:h val="0.70734377967562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语音助手</c:v>
                </c:pt>
              </c:strCache>
            </c:strRef>
          </c:tx>
          <c:spPr>
            <a:solidFill>
              <a:srgbClr val="BEBFB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1</c:v>
                </c:pt>
                <c:pt idx="1">
                  <c:v>13</c:v>
                </c:pt>
                <c:pt idx="2">
                  <c:v>10</c:v>
                </c:pt>
                <c:pt idx="3">
                  <c:v>5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8</c:v>
                </c:pt>
                <c:pt idx="9">
                  <c:v>4</c:v>
                </c:pt>
                <c:pt idx="10">
                  <c:v>2</c:v>
                </c:pt>
                <c:pt idx="11">
                  <c:v>3</c:v>
                </c:pt>
                <c:pt idx="12">
                  <c:v>15</c:v>
                </c:pt>
                <c:pt idx="13">
                  <c:v>12</c:v>
                </c:pt>
                <c:pt idx="14">
                  <c:v>1</c:v>
                </c:pt>
                <c:pt idx="15">
                  <c:v>11</c:v>
                </c:pt>
                <c:pt idx="16">
                  <c:v>6</c:v>
                </c:pt>
                <c:pt idx="17">
                  <c:v>14</c:v>
                </c:pt>
                <c:pt idx="18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C8-4C67-8DE1-1825BD8007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地图导航</c:v>
                </c:pt>
              </c:strCache>
            </c:strRef>
          </c:tx>
          <c:spPr>
            <a:solidFill>
              <a:srgbClr val="989997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0</c:formatCode>
                <c:ptCount val="19"/>
                <c:pt idx="1">
                  <c:v>3</c:v>
                </c:pt>
                <c:pt idx="2">
                  <c:v>9</c:v>
                </c:pt>
                <c:pt idx="3">
                  <c:v>6</c:v>
                </c:pt>
                <c:pt idx="4">
                  <c:v>2</c:v>
                </c:pt>
                <c:pt idx="6">
                  <c:v>5</c:v>
                </c:pt>
                <c:pt idx="8">
                  <c:v>1</c:v>
                </c:pt>
                <c:pt idx="9">
                  <c:v>7</c:v>
                </c:pt>
                <c:pt idx="10">
                  <c:v>6</c:v>
                </c:pt>
                <c:pt idx="11">
                  <c:v>1</c:v>
                </c:pt>
                <c:pt idx="12">
                  <c:v>4</c:v>
                </c:pt>
                <c:pt idx="13">
                  <c:v>3</c:v>
                </c:pt>
                <c:pt idx="15">
                  <c:v>2</c:v>
                </c:pt>
                <c:pt idx="16">
                  <c:v>3</c:v>
                </c:pt>
                <c:pt idx="17">
                  <c:v>2</c:v>
                </c:pt>
                <c:pt idx="18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C8-4C67-8DE1-1825BD8007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生态应用</c:v>
                </c:pt>
              </c:strCache>
            </c:strRef>
          </c:tx>
          <c:spPr>
            <a:solidFill>
              <a:srgbClr val="7F7B8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0</c:formatCode>
                <c:ptCount val="19"/>
                <c:pt idx="0">
                  <c:v>9</c:v>
                </c:pt>
                <c:pt idx="1">
                  <c:v>5</c:v>
                </c:pt>
                <c:pt idx="2">
                  <c:v>5</c:v>
                </c:pt>
                <c:pt idx="3">
                  <c:v>1</c:v>
                </c:pt>
                <c:pt idx="4">
                  <c:v>7</c:v>
                </c:pt>
                <c:pt idx="5">
                  <c:v>6</c:v>
                </c:pt>
                <c:pt idx="6">
                  <c:v>2</c:v>
                </c:pt>
                <c:pt idx="7">
                  <c:v>1</c:v>
                </c:pt>
                <c:pt idx="8">
                  <c:v>7</c:v>
                </c:pt>
                <c:pt idx="9">
                  <c:v>6</c:v>
                </c:pt>
                <c:pt idx="10">
                  <c:v>4</c:v>
                </c:pt>
                <c:pt idx="11">
                  <c:v>7</c:v>
                </c:pt>
                <c:pt idx="12">
                  <c:v>7</c:v>
                </c:pt>
                <c:pt idx="13">
                  <c:v>3</c:v>
                </c:pt>
                <c:pt idx="14">
                  <c:v>2</c:v>
                </c:pt>
                <c:pt idx="15">
                  <c:v>3</c:v>
                </c:pt>
                <c:pt idx="16">
                  <c:v>7</c:v>
                </c:pt>
                <c:pt idx="17">
                  <c:v>11</c:v>
                </c:pt>
                <c:pt idx="18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C8-4C67-8DE1-1825BD8007E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系统设置</c:v>
                </c:pt>
              </c:strCache>
            </c:strRef>
          </c:tx>
          <c:spPr>
            <a:solidFill>
              <a:srgbClr val="52C7C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Sheet1!$E$2:$E$20</c:f>
              <c:numCache>
                <c:formatCode>0</c:formatCode>
                <c:ptCount val="19"/>
                <c:pt idx="0">
                  <c:v>6</c:v>
                </c:pt>
                <c:pt idx="1">
                  <c:v>22</c:v>
                </c:pt>
                <c:pt idx="2">
                  <c:v>16</c:v>
                </c:pt>
                <c:pt idx="3">
                  <c:v>5</c:v>
                </c:pt>
                <c:pt idx="4">
                  <c:v>23</c:v>
                </c:pt>
                <c:pt idx="5">
                  <c:v>3</c:v>
                </c:pt>
                <c:pt idx="6">
                  <c:v>1</c:v>
                </c:pt>
                <c:pt idx="7">
                  <c:v>2</c:v>
                </c:pt>
                <c:pt idx="8">
                  <c:v>22</c:v>
                </c:pt>
                <c:pt idx="9">
                  <c:v>18</c:v>
                </c:pt>
                <c:pt idx="10">
                  <c:v>5</c:v>
                </c:pt>
                <c:pt idx="11">
                  <c:v>8</c:v>
                </c:pt>
                <c:pt idx="12">
                  <c:v>26</c:v>
                </c:pt>
                <c:pt idx="13">
                  <c:v>8</c:v>
                </c:pt>
                <c:pt idx="14">
                  <c:v>5</c:v>
                </c:pt>
                <c:pt idx="15">
                  <c:v>2</c:v>
                </c:pt>
                <c:pt idx="16">
                  <c:v>16</c:v>
                </c:pt>
                <c:pt idx="17">
                  <c:v>11</c:v>
                </c:pt>
                <c:pt idx="18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C8-4C67-8DE1-1825BD8007E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车设车控</c:v>
                </c:pt>
              </c:strCache>
            </c:strRef>
          </c:tx>
          <c:spPr>
            <a:solidFill>
              <a:srgbClr val="08AFA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Sheet1!$F$2:$F$20</c:f>
              <c:numCache>
                <c:formatCode>0</c:formatCode>
                <c:ptCount val="19"/>
                <c:pt idx="0">
                  <c:v>2</c:v>
                </c:pt>
                <c:pt idx="1">
                  <c:v>13</c:v>
                </c:pt>
                <c:pt idx="2">
                  <c:v>7</c:v>
                </c:pt>
                <c:pt idx="3">
                  <c:v>1</c:v>
                </c:pt>
                <c:pt idx="4">
                  <c:v>5</c:v>
                </c:pt>
                <c:pt idx="5">
                  <c:v>8</c:v>
                </c:pt>
                <c:pt idx="6">
                  <c:v>2</c:v>
                </c:pt>
                <c:pt idx="8">
                  <c:v>22</c:v>
                </c:pt>
                <c:pt idx="9">
                  <c:v>5</c:v>
                </c:pt>
                <c:pt idx="10">
                  <c:v>3</c:v>
                </c:pt>
                <c:pt idx="12">
                  <c:v>19</c:v>
                </c:pt>
                <c:pt idx="13">
                  <c:v>3</c:v>
                </c:pt>
                <c:pt idx="14">
                  <c:v>3</c:v>
                </c:pt>
                <c:pt idx="15">
                  <c:v>5</c:v>
                </c:pt>
                <c:pt idx="16">
                  <c:v>12</c:v>
                </c:pt>
                <c:pt idx="17">
                  <c:v>5</c:v>
                </c:pt>
                <c:pt idx="1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C8-4C67-8DE1-1825BD8007E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充电与补能</c:v>
                </c:pt>
              </c:strCache>
            </c:strRef>
          </c:tx>
          <c:spPr>
            <a:solidFill>
              <a:srgbClr val="8CB9E2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Sheet1!$G$2:$G$20</c:f>
              <c:numCache>
                <c:formatCode>General</c:formatCode>
                <c:ptCount val="19"/>
                <c:pt idx="4" formatCode="0">
                  <c:v>1</c:v>
                </c:pt>
                <c:pt idx="5" formatCode="0">
                  <c:v>3</c:v>
                </c:pt>
                <c:pt idx="8" formatCode="0">
                  <c:v>4</c:v>
                </c:pt>
                <c:pt idx="9" formatCode="0">
                  <c:v>1</c:v>
                </c:pt>
                <c:pt idx="10" formatCode="0">
                  <c:v>1</c:v>
                </c:pt>
                <c:pt idx="11" formatCode="0">
                  <c:v>1</c:v>
                </c:pt>
                <c:pt idx="12" formatCode="0">
                  <c:v>3</c:v>
                </c:pt>
                <c:pt idx="15" formatCode="0">
                  <c:v>1</c:v>
                </c:pt>
                <c:pt idx="16" formatCode="0">
                  <c:v>4</c:v>
                </c:pt>
                <c:pt idx="18" formatCode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2C8-4C67-8DE1-1825BD8007EE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IOT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Sheet1!$H$2:$H$20</c:f>
              <c:numCache>
                <c:formatCode>0</c:formatCode>
                <c:ptCount val="19"/>
                <c:pt idx="0">
                  <c:v>1</c:v>
                </c:pt>
                <c:pt idx="1">
                  <c:v>10</c:v>
                </c:pt>
                <c:pt idx="2">
                  <c:v>1</c:v>
                </c:pt>
                <c:pt idx="4">
                  <c:v>3</c:v>
                </c:pt>
                <c:pt idx="5">
                  <c:v>1</c:v>
                </c:pt>
                <c:pt idx="8">
                  <c:v>3</c:v>
                </c:pt>
                <c:pt idx="10">
                  <c:v>1</c:v>
                </c:pt>
                <c:pt idx="12">
                  <c:v>6</c:v>
                </c:pt>
                <c:pt idx="13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2C8-4C67-8DE1-1825BD8007EE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1062C2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Sheet1!$I$2:$I$20</c:f>
              <c:numCache>
                <c:formatCode>0</c:formatCode>
                <c:ptCount val="19"/>
                <c:pt idx="1">
                  <c:v>13</c:v>
                </c:pt>
                <c:pt idx="2">
                  <c:v>7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6">
                  <c:v>1</c:v>
                </c:pt>
                <c:pt idx="8">
                  <c:v>11</c:v>
                </c:pt>
                <c:pt idx="9">
                  <c:v>1</c:v>
                </c:pt>
                <c:pt idx="10">
                  <c:v>2</c:v>
                </c:pt>
                <c:pt idx="12">
                  <c:v>22</c:v>
                </c:pt>
                <c:pt idx="13">
                  <c:v>5</c:v>
                </c:pt>
                <c:pt idx="14">
                  <c:v>15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2C8-4C67-8DE1-1825BD8007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82294240"/>
        <c:axId val="-182290432"/>
      </c:barChart>
      <c:catAx>
        <c:axId val="-182294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0432"/>
        <c:crosses val="autoZero"/>
        <c:auto val="1"/>
        <c:lblAlgn val="ctr"/>
        <c:lblOffset val="100"/>
        <c:noMultiLvlLbl val="0"/>
      </c:catAx>
      <c:valAx>
        <c:axId val="-182290432"/>
        <c:scaling>
          <c:orientation val="minMax"/>
          <c:max val="150"/>
          <c:min val="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  <a:alpha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424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6DDF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D96-4793-8609-7C15A0C5F51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0.61467889908256879</c:v>
                </c:pt>
                <c:pt idx="1">
                  <c:v>0.3577981651376147</c:v>
                </c:pt>
                <c:pt idx="2">
                  <c:v>2.7522935779816515E-2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行车辅助</c:v>
                </c:pt>
                <c:pt idx="1">
                  <c:v>中控生态</c:v>
                </c:pt>
                <c:pt idx="2">
                  <c:v>地图及其生态</c:v>
                </c:pt>
                <c:pt idx="3">
                  <c:v>UI／UX</c:v>
                </c:pt>
                <c:pt idx="4">
                  <c:v>语音功能</c:v>
                </c:pt>
                <c:pt idx="5">
                  <c:v>中控通用设置</c:v>
                </c:pt>
                <c:pt idx="6">
                  <c:v>行车安全</c:v>
                </c:pt>
                <c:pt idx="7">
                  <c:v>情景智能</c:v>
                </c:pt>
                <c:pt idx="8">
                  <c:v>座椅</c:v>
                </c:pt>
                <c:pt idx="9">
                  <c:v>充电与补能</c:v>
                </c:pt>
                <c:pt idx="10">
                  <c:v>手机APP</c:v>
                </c:pt>
                <c:pt idx="11">
                  <c:v>用户中心</c:v>
                </c:pt>
                <c:pt idx="12">
                  <c:v>空调</c:v>
                </c:pt>
                <c:pt idx="13">
                  <c:v>其他配件控制及服务</c:v>
                </c:pt>
                <c:pt idx="14">
                  <c:v>仪表盘显示</c:v>
                </c:pt>
                <c:pt idx="15">
                  <c:v>钥匙</c:v>
                </c:pt>
                <c:pt idx="16">
                  <c:v>驾驶设置</c:v>
                </c:pt>
              </c:strCache>
            </c:strRef>
          </c:cat>
          <c:val>
            <c:numRef>
              <c:f>Sheet1!$B$2:$B$18</c:f>
              <c:numCache>
                <c:formatCode>0</c:formatCode>
                <c:ptCount val="17"/>
                <c:pt idx="0">
                  <c:v>25</c:v>
                </c:pt>
                <c:pt idx="1">
                  <c:v>17</c:v>
                </c:pt>
                <c:pt idx="2">
                  <c:v>16</c:v>
                </c:pt>
                <c:pt idx="3">
                  <c:v>12</c:v>
                </c:pt>
                <c:pt idx="4">
                  <c:v>9</c:v>
                </c:pt>
                <c:pt idx="5">
                  <c:v>8</c:v>
                </c:pt>
                <c:pt idx="6">
                  <c:v>8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2298592"/>
        <c:axId val="-182293696"/>
      </c:barChart>
      <c:catAx>
        <c:axId val="-18229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3696"/>
        <c:crosses val="autoZero"/>
        <c:auto val="1"/>
        <c:lblAlgn val="ctr"/>
        <c:lblOffset val="100"/>
        <c:noMultiLvlLbl val="0"/>
      </c:catAx>
      <c:valAx>
        <c:axId val="-18229369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8229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6DDF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EC-4EAA-8262-9811E3D232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0.50313676286072773</c:v>
                </c:pt>
                <c:pt idx="1">
                  <c:v>0.48306148055207027</c:v>
                </c:pt>
                <c:pt idx="2">
                  <c:v>1.3801756587202008E-2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647590701391656E-2"/>
          <c:y val="8.6790185813004114E-2"/>
          <c:w val="0.91259380051202443"/>
          <c:h val="0.41177376898651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行车辅助</c:v>
                </c:pt>
                <c:pt idx="1">
                  <c:v>中控生态</c:v>
                </c:pt>
                <c:pt idx="2">
                  <c:v>语音功能</c:v>
                </c:pt>
                <c:pt idx="3">
                  <c:v>地图及其生态</c:v>
                </c:pt>
                <c:pt idx="4">
                  <c:v>UI／UX</c:v>
                </c:pt>
                <c:pt idx="5">
                  <c:v>中控通用设置</c:v>
                </c:pt>
                <c:pt idx="6">
                  <c:v>行车安全</c:v>
                </c:pt>
                <c:pt idx="7">
                  <c:v>驾驶设置</c:v>
                </c:pt>
                <c:pt idx="8">
                  <c:v>情景智能</c:v>
                </c:pt>
                <c:pt idx="9">
                  <c:v>手机APP</c:v>
                </c:pt>
                <c:pt idx="10">
                  <c:v>充电与补能</c:v>
                </c:pt>
                <c:pt idx="11">
                  <c:v>空调</c:v>
                </c:pt>
                <c:pt idx="12">
                  <c:v>座椅</c:v>
                </c:pt>
                <c:pt idx="13">
                  <c:v>仪表盘显示</c:v>
                </c:pt>
                <c:pt idx="14">
                  <c:v>用户中心</c:v>
                </c:pt>
                <c:pt idx="15">
                  <c:v>车外灯/车内灯</c:v>
                </c:pt>
                <c:pt idx="16">
                  <c:v>语音设置</c:v>
                </c:pt>
                <c:pt idx="17">
                  <c:v>钥匙</c:v>
                </c:pt>
                <c:pt idx="18">
                  <c:v>车门/车锁</c:v>
                </c:pt>
                <c:pt idx="19">
                  <c:v>行车记录仪</c:v>
                </c:pt>
              </c:strCache>
            </c:strRef>
          </c:cat>
          <c:val>
            <c:numRef>
              <c:f>Sheet1!$B$2:$B$21</c:f>
              <c:numCache>
                <c:formatCode>0</c:formatCode>
                <c:ptCount val="20"/>
                <c:pt idx="0">
                  <c:v>130</c:v>
                </c:pt>
                <c:pt idx="1">
                  <c:v>87</c:v>
                </c:pt>
                <c:pt idx="2">
                  <c:v>81</c:v>
                </c:pt>
                <c:pt idx="3">
                  <c:v>80</c:v>
                </c:pt>
                <c:pt idx="4">
                  <c:v>64</c:v>
                </c:pt>
                <c:pt idx="5">
                  <c:v>58</c:v>
                </c:pt>
                <c:pt idx="6">
                  <c:v>39</c:v>
                </c:pt>
                <c:pt idx="7">
                  <c:v>36</c:v>
                </c:pt>
                <c:pt idx="8">
                  <c:v>34</c:v>
                </c:pt>
                <c:pt idx="9">
                  <c:v>27</c:v>
                </c:pt>
                <c:pt idx="10">
                  <c:v>20</c:v>
                </c:pt>
                <c:pt idx="11">
                  <c:v>18</c:v>
                </c:pt>
                <c:pt idx="12">
                  <c:v>16</c:v>
                </c:pt>
                <c:pt idx="13">
                  <c:v>13</c:v>
                </c:pt>
                <c:pt idx="14">
                  <c:v>13</c:v>
                </c:pt>
                <c:pt idx="15">
                  <c:v>12</c:v>
                </c:pt>
                <c:pt idx="16">
                  <c:v>12</c:v>
                </c:pt>
                <c:pt idx="17">
                  <c:v>11</c:v>
                </c:pt>
                <c:pt idx="18">
                  <c:v>11</c:v>
                </c:pt>
                <c:pt idx="1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2299680"/>
        <c:axId val="-182295872"/>
      </c:barChart>
      <c:catAx>
        <c:axId val="-18229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5872"/>
        <c:crosses val="autoZero"/>
        <c:auto val="1"/>
        <c:lblAlgn val="ctr"/>
        <c:lblOffset val="100"/>
        <c:noMultiLvlLbl val="0"/>
      </c:catAx>
      <c:valAx>
        <c:axId val="-18229587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8229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940618486537068E-2"/>
          <c:y val="4.5071315670926093E-2"/>
          <c:w val="0.94699911082717503"/>
          <c:h val="0.70734377967562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语音助手</c:v>
                </c:pt>
              </c:strCache>
            </c:strRef>
          </c:tx>
          <c:spPr>
            <a:solidFill>
              <a:srgbClr val="B9BAB9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15</c:v>
                </c:pt>
                <c:pt idx="1">
                  <c:v>26</c:v>
                </c:pt>
                <c:pt idx="2">
                  <c:v>42</c:v>
                </c:pt>
                <c:pt idx="3">
                  <c:v>6</c:v>
                </c:pt>
                <c:pt idx="4">
                  <c:v>30</c:v>
                </c:pt>
                <c:pt idx="5">
                  <c:v>12</c:v>
                </c:pt>
                <c:pt idx="6">
                  <c:v>12</c:v>
                </c:pt>
                <c:pt idx="7">
                  <c:v>9</c:v>
                </c:pt>
                <c:pt idx="8">
                  <c:v>46</c:v>
                </c:pt>
                <c:pt idx="9">
                  <c:v>4</c:v>
                </c:pt>
                <c:pt idx="10">
                  <c:v>9</c:v>
                </c:pt>
                <c:pt idx="11">
                  <c:v>20</c:v>
                </c:pt>
                <c:pt idx="12">
                  <c:v>37</c:v>
                </c:pt>
                <c:pt idx="13">
                  <c:v>9</c:v>
                </c:pt>
                <c:pt idx="14">
                  <c:v>6</c:v>
                </c:pt>
                <c:pt idx="15">
                  <c:v>17</c:v>
                </c:pt>
                <c:pt idx="16">
                  <c:v>24</c:v>
                </c:pt>
                <c:pt idx="17">
                  <c:v>25</c:v>
                </c:pt>
                <c:pt idx="18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27-4C95-AC5E-27EA608B88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地图导航</c:v>
                </c:pt>
              </c:strCache>
            </c:strRef>
          </c:tx>
          <c:spPr>
            <a:solidFill>
              <a:srgbClr val="90918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0</c:formatCode>
                <c:ptCount val="19"/>
                <c:pt idx="0">
                  <c:v>7</c:v>
                </c:pt>
                <c:pt idx="1">
                  <c:v>2</c:v>
                </c:pt>
                <c:pt idx="2">
                  <c:v>6</c:v>
                </c:pt>
                <c:pt idx="3">
                  <c:v>5</c:v>
                </c:pt>
                <c:pt idx="4">
                  <c:v>14</c:v>
                </c:pt>
                <c:pt idx="5">
                  <c:v>14</c:v>
                </c:pt>
                <c:pt idx="6">
                  <c:v>6</c:v>
                </c:pt>
                <c:pt idx="7">
                  <c:v>4</c:v>
                </c:pt>
                <c:pt idx="8">
                  <c:v>15</c:v>
                </c:pt>
                <c:pt idx="9">
                  <c:v>15</c:v>
                </c:pt>
                <c:pt idx="10">
                  <c:v>13</c:v>
                </c:pt>
                <c:pt idx="11">
                  <c:v>13</c:v>
                </c:pt>
                <c:pt idx="12">
                  <c:v>28</c:v>
                </c:pt>
                <c:pt idx="13">
                  <c:v>1</c:v>
                </c:pt>
                <c:pt idx="14">
                  <c:v>5</c:v>
                </c:pt>
                <c:pt idx="15">
                  <c:v>18</c:v>
                </c:pt>
                <c:pt idx="16">
                  <c:v>11</c:v>
                </c:pt>
                <c:pt idx="17">
                  <c:v>20</c:v>
                </c:pt>
                <c:pt idx="18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27-4C95-AC5E-27EA608B88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生态应用</c:v>
                </c:pt>
              </c:strCache>
            </c:strRef>
          </c:tx>
          <c:spPr>
            <a:solidFill>
              <a:srgbClr val="76717D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0</c:formatCode>
                <c:ptCount val="19"/>
                <c:pt idx="0">
                  <c:v>13</c:v>
                </c:pt>
                <c:pt idx="1">
                  <c:v>7</c:v>
                </c:pt>
                <c:pt idx="2">
                  <c:v>16</c:v>
                </c:pt>
                <c:pt idx="3">
                  <c:v>9</c:v>
                </c:pt>
                <c:pt idx="4">
                  <c:v>15</c:v>
                </c:pt>
                <c:pt idx="5">
                  <c:v>24</c:v>
                </c:pt>
                <c:pt idx="6">
                  <c:v>10</c:v>
                </c:pt>
                <c:pt idx="7">
                  <c:v>9</c:v>
                </c:pt>
                <c:pt idx="8">
                  <c:v>23</c:v>
                </c:pt>
                <c:pt idx="9">
                  <c:v>10</c:v>
                </c:pt>
                <c:pt idx="10">
                  <c:v>10</c:v>
                </c:pt>
                <c:pt idx="11">
                  <c:v>11</c:v>
                </c:pt>
                <c:pt idx="12">
                  <c:v>37</c:v>
                </c:pt>
                <c:pt idx="13">
                  <c:v>16</c:v>
                </c:pt>
                <c:pt idx="14">
                  <c:v>12</c:v>
                </c:pt>
                <c:pt idx="15">
                  <c:v>12</c:v>
                </c:pt>
                <c:pt idx="16">
                  <c:v>13</c:v>
                </c:pt>
                <c:pt idx="17">
                  <c:v>14</c:v>
                </c:pt>
                <c:pt idx="18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27-4C95-AC5E-27EA608B88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系统设置</c:v>
                </c:pt>
              </c:strCache>
            </c:strRef>
          </c:tx>
          <c:spPr>
            <a:solidFill>
              <a:srgbClr val="52C7C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Sheet1!$E$2:$E$20</c:f>
              <c:numCache>
                <c:formatCode>0</c:formatCode>
                <c:ptCount val="19"/>
                <c:pt idx="0">
                  <c:v>19</c:v>
                </c:pt>
                <c:pt idx="1">
                  <c:v>18</c:v>
                </c:pt>
                <c:pt idx="2">
                  <c:v>39</c:v>
                </c:pt>
                <c:pt idx="3">
                  <c:v>15</c:v>
                </c:pt>
                <c:pt idx="4">
                  <c:v>27</c:v>
                </c:pt>
                <c:pt idx="5">
                  <c:v>27</c:v>
                </c:pt>
                <c:pt idx="6">
                  <c:v>29</c:v>
                </c:pt>
                <c:pt idx="7">
                  <c:v>14</c:v>
                </c:pt>
                <c:pt idx="8">
                  <c:v>51</c:v>
                </c:pt>
                <c:pt idx="9">
                  <c:v>24</c:v>
                </c:pt>
                <c:pt idx="10">
                  <c:v>42</c:v>
                </c:pt>
                <c:pt idx="11">
                  <c:v>81</c:v>
                </c:pt>
                <c:pt idx="12">
                  <c:v>47</c:v>
                </c:pt>
                <c:pt idx="13">
                  <c:v>15</c:v>
                </c:pt>
                <c:pt idx="14">
                  <c:v>15</c:v>
                </c:pt>
                <c:pt idx="15">
                  <c:v>16</c:v>
                </c:pt>
                <c:pt idx="16">
                  <c:v>46</c:v>
                </c:pt>
                <c:pt idx="17">
                  <c:v>55</c:v>
                </c:pt>
                <c:pt idx="18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B27-4C95-AC5E-27EA608B88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车设车控</c:v>
                </c:pt>
              </c:strCache>
            </c:strRef>
          </c:tx>
          <c:spPr>
            <a:solidFill>
              <a:srgbClr val="00ADAB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Sheet1!$F$2:$F$20</c:f>
              <c:numCache>
                <c:formatCode>0</c:formatCode>
                <c:ptCount val="19"/>
                <c:pt idx="0">
                  <c:v>18</c:v>
                </c:pt>
                <c:pt idx="1">
                  <c:v>25</c:v>
                </c:pt>
                <c:pt idx="2">
                  <c:v>56</c:v>
                </c:pt>
                <c:pt idx="3">
                  <c:v>36</c:v>
                </c:pt>
                <c:pt idx="4">
                  <c:v>38</c:v>
                </c:pt>
                <c:pt idx="5">
                  <c:v>40</c:v>
                </c:pt>
                <c:pt idx="6">
                  <c:v>30</c:v>
                </c:pt>
                <c:pt idx="7">
                  <c:v>15</c:v>
                </c:pt>
                <c:pt idx="8">
                  <c:v>54</c:v>
                </c:pt>
                <c:pt idx="9">
                  <c:v>30</c:v>
                </c:pt>
                <c:pt idx="10">
                  <c:v>55</c:v>
                </c:pt>
                <c:pt idx="11">
                  <c:v>61</c:v>
                </c:pt>
                <c:pt idx="12">
                  <c:v>57</c:v>
                </c:pt>
                <c:pt idx="13">
                  <c:v>8</c:v>
                </c:pt>
                <c:pt idx="14">
                  <c:v>28</c:v>
                </c:pt>
                <c:pt idx="15">
                  <c:v>19</c:v>
                </c:pt>
                <c:pt idx="16">
                  <c:v>43</c:v>
                </c:pt>
                <c:pt idx="17">
                  <c:v>53</c:v>
                </c:pt>
                <c:pt idx="18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27-4C95-AC5E-27EA608B8849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充电与补能</c:v>
                </c:pt>
              </c:strCache>
            </c:strRef>
          </c:tx>
          <c:spPr>
            <a:solidFill>
              <a:srgbClr val="8CB9E2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Sheet1!$G$2:$G$20</c:f>
              <c:numCache>
                <c:formatCode>0</c:formatCode>
                <c:ptCount val="19"/>
                <c:pt idx="0">
                  <c:v>8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9">
                  <c:v>7</c:v>
                </c:pt>
                <c:pt idx="10">
                  <c:v>5</c:v>
                </c:pt>
                <c:pt idx="11">
                  <c:v>7</c:v>
                </c:pt>
                <c:pt idx="12">
                  <c:v>2</c:v>
                </c:pt>
                <c:pt idx="13">
                  <c:v>1</c:v>
                </c:pt>
                <c:pt idx="14">
                  <c:v>2</c:v>
                </c:pt>
                <c:pt idx="15">
                  <c:v>6</c:v>
                </c:pt>
                <c:pt idx="16">
                  <c:v>3</c:v>
                </c:pt>
                <c:pt idx="17">
                  <c:v>3</c:v>
                </c:pt>
                <c:pt idx="18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B27-4C95-AC5E-27EA608B8849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IOT</c:v>
                </c:pt>
              </c:strCache>
            </c:strRef>
          </c:tx>
          <c:spPr>
            <a:solidFill>
              <a:srgbClr val="3384F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Sheet1!$H$2:$H$20</c:f>
              <c:numCache>
                <c:formatCode>0</c:formatCode>
                <c:ptCount val="19"/>
                <c:pt idx="0">
                  <c:v>3</c:v>
                </c:pt>
                <c:pt idx="1">
                  <c:v>3</c:v>
                </c:pt>
                <c:pt idx="2">
                  <c:v>11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9</c:v>
                </c:pt>
                <c:pt idx="7">
                  <c:v>7</c:v>
                </c:pt>
                <c:pt idx="8">
                  <c:v>15</c:v>
                </c:pt>
                <c:pt idx="9">
                  <c:v>5</c:v>
                </c:pt>
                <c:pt idx="10">
                  <c:v>13</c:v>
                </c:pt>
                <c:pt idx="11">
                  <c:v>12</c:v>
                </c:pt>
                <c:pt idx="12">
                  <c:v>8</c:v>
                </c:pt>
                <c:pt idx="14">
                  <c:v>7</c:v>
                </c:pt>
                <c:pt idx="15">
                  <c:v>7</c:v>
                </c:pt>
                <c:pt idx="16">
                  <c:v>12</c:v>
                </c:pt>
                <c:pt idx="17">
                  <c:v>12</c:v>
                </c:pt>
                <c:pt idx="18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B27-4C95-AC5E-27EA608B8849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1264C3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Sheet1!$I$2:$I$20</c:f>
              <c:numCache>
                <c:formatCode>0</c:formatCode>
                <c:ptCount val="19"/>
                <c:pt idx="0">
                  <c:v>6</c:v>
                </c:pt>
                <c:pt idx="1">
                  <c:v>15</c:v>
                </c:pt>
                <c:pt idx="2">
                  <c:v>53</c:v>
                </c:pt>
                <c:pt idx="3">
                  <c:v>38</c:v>
                </c:pt>
                <c:pt idx="4">
                  <c:v>16</c:v>
                </c:pt>
                <c:pt idx="5">
                  <c:v>51</c:v>
                </c:pt>
                <c:pt idx="6">
                  <c:v>54</c:v>
                </c:pt>
                <c:pt idx="7">
                  <c:v>21</c:v>
                </c:pt>
                <c:pt idx="8">
                  <c:v>30</c:v>
                </c:pt>
                <c:pt idx="9">
                  <c:v>19</c:v>
                </c:pt>
                <c:pt idx="10">
                  <c:v>64</c:v>
                </c:pt>
                <c:pt idx="11">
                  <c:v>63</c:v>
                </c:pt>
                <c:pt idx="12">
                  <c:v>51</c:v>
                </c:pt>
                <c:pt idx="13">
                  <c:v>36</c:v>
                </c:pt>
                <c:pt idx="14">
                  <c:v>82</c:v>
                </c:pt>
                <c:pt idx="15">
                  <c:v>35</c:v>
                </c:pt>
                <c:pt idx="16">
                  <c:v>115</c:v>
                </c:pt>
                <c:pt idx="17">
                  <c:v>71</c:v>
                </c:pt>
                <c:pt idx="18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B27-4C95-AC5E-27EA608B88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82303488"/>
        <c:axId val="-182288800"/>
      </c:barChart>
      <c:catAx>
        <c:axId val="-18230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88800"/>
        <c:crosses val="autoZero"/>
        <c:auto val="1"/>
        <c:lblAlgn val="ctr"/>
        <c:lblOffset val="100"/>
        <c:noMultiLvlLbl val="0"/>
      </c:catAx>
      <c:valAx>
        <c:axId val="-182288800"/>
        <c:scaling>
          <c:orientation val="minMax"/>
          <c:max val="40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  <a:alpha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303488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6DDF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63-4C11-BE3B-7658CF3EEA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0.46820809248554912</c:v>
                </c:pt>
                <c:pt idx="1">
                  <c:v>0.52601156069364163</c:v>
                </c:pt>
                <c:pt idx="2">
                  <c:v>5.7803468208092483E-3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行车辅助</c:v>
                </c:pt>
                <c:pt idx="1">
                  <c:v>中控生态</c:v>
                </c:pt>
                <c:pt idx="2">
                  <c:v>地图及其生态</c:v>
                </c:pt>
                <c:pt idx="3">
                  <c:v>中控通用设置</c:v>
                </c:pt>
                <c:pt idx="4">
                  <c:v>语音功能</c:v>
                </c:pt>
                <c:pt idx="5">
                  <c:v>行车安全</c:v>
                </c:pt>
                <c:pt idx="6">
                  <c:v>情景智能</c:v>
                </c:pt>
                <c:pt idx="7">
                  <c:v>UI／UX</c:v>
                </c:pt>
                <c:pt idx="8">
                  <c:v>驾驶设置</c:v>
                </c:pt>
                <c:pt idx="9">
                  <c:v>座椅</c:v>
                </c:pt>
                <c:pt idx="10">
                  <c:v>仪表盘显示</c:v>
                </c:pt>
                <c:pt idx="11">
                  <c:v>手机APP</c:v>
                </c:pt>
                <c:pt idx="12">
                  <c:v>充电与补能</c:v>
                </c:pt>
                <c:pt idx="13">
                  <c:v>空调</c:v>
                </c:pt>
                <c:pt idx="14">
                  <c:v>行车记录仪</c:v>
                </c:pt>
                <c:pt idx="15">
                  <c:v>多设备互联</c:v>
                </c:pt>
                <c:pt idx="16">
                  <c:v>车外灯/车内灯</c:v>
                </c:pt>
                <c:pt idx="17">
                  <c:v>方向盘</c:v>
                </c:pt>
                <c:pt idx="18">
                  <c:v>用户中心</c:v>
                </c:pt>
                <c:pt idx="19">
                  <c:v>车门/车锁</c:v>
                </c:pt>
              </c:strCache>
            </c:strRef>
          </c:cat>
          <c:val>
            <c:numRef>
              <c:f>Sheet1!$B$2:$B$21</c:f>
              <c:numCache>
                <c:formatCode>0</c:formatCode>
                <c:ptCount val="20"/>
                <c:pt idx="0">
                  <c:v>81</c:v>
                </c:pt>
                <c:pt idx="1">
                  <c:v>40</c:v>
                </c:pt>
                <c:pt idx="2">
                  <c:v>38</c:v>
                </c:pt>
                <c:pt idx="3">
                  <c:v>25</c:v>
                </c:pt>
                <c:pt idx="4">
                  <c:v>24</c:v>
                </c:pt>
                <c:pt idx="5">
                  <c:v>21</c:v>
                </c:pt>
                <c:pt idx="6">
                  <c:v>19</c:v>
                </c:pt>
                <c:pt idx="7">
                  <c:v>13</c:v>
                </c:pt>
                <c:pt idx="8">
                  <c:v>10</c:v>
                </c:pt>
                <c:pt idx="9">
                  <c:v>9</c:v>
                </c:pt>
                <c:pt idx="10">
                  <c:v>9</c:v>
                </c:pt>
                <c:pt idx="11">
                  <c:v>8</c:v>
                </c:pt>
                <c:pt idx="12">
                  <c:v>8</c:v>
                </c:pt>
                <c:pt idx="13">
                  <c:v>7</c:v>
                </c:pt>
                <c:pt idx="14">
                  <c:v>7</c:v>
                </c:pt>
                <c:pt idx="15">
                  <c:v>5</c:v>
                </c:pt>
                <c:pt idx="16">
                  <c:v>5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2296960"/>
        <c:axId val="-182294784"/>
      </c:barChart>
      <c:catAx>
        <c:axId val="-18229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4784"/>
        <c:crosses val="autoZero"/>
        <c:auto val="1"/>
        <c:lblAlgn val="ctr"/>
        <c:lblOffset val="100"/>
        <c:noMultiLvlLbl val="0"/>
      </c:catAx>
      <c:valAx>
        <c:axId val="-18229478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8229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940618486537068E-2"/>
          <c:y val="4.5071315670926093E-2"/>
          <c:w val="0.94699911082717503"/>
          <c:h val="0.70734377967562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语音助手</c:v>
                </c:pt>
              </c:strCache>
            </c:strRef>
          </c:tx>
          <c:spPr>
            <a:solidFill>
              <a:srgbClr val="BEBFB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0</c:formatCode>
                <c:ptCount val="19"/>
                <c:pt idx="0">
                  <c:v>10</c:v>
                </c:pt>
                <c:pt idx="1">
                  <c:v>23</c:v>
                </c:pt>
                <c:pt idx="2">
                  <c:v>17</c:v>
                </c:pt>
                <c:pt idx="3">
                  <c:v>7</c:v>
                </c:pt>
                <c:pt idx="4">
                  <c:v>17</c:v>
                </c:pt>
                <c:pt idx="5">
                  <c:v>11</c:v>
                </c:pt>
                <c:pt idx="6">
                  <c:v>16</c:v>
                </c:pt>
                <c:pt idx="7">
                  <c:v>12</c:v>
                </c:pt>
                <c:pt idx="8">
                  <c:v>34</c:v>
                </c:pt>
                <c:pt idx="9">
                  <c:v>16</c:v>
                </c:pt>
                <c:pt idx="10">
                  <c:v>19</c:v>
                </c:pt>
                <c:pt idx="11">
                  <c:v>8</c:v>
                </c:pt>
                <c:pt idx="12">
                  <c:v>38</c:v>
                </c:pt>
                <c:pt idx="13">
                  <c:v>6</c:v>
                </c:pt>
                <c:pt idx="14">
                  <c:v>38</c:v>
                </c:pt>
                <c:pt idx="15">
                  <c:v>18</c:v>
                </c:pt>
                <c:pt idx="16">
                  <c:v>38</c:v>
                </c:pt>
                <c:pt idx="17">
                  <c:v>7</c:v>
                </c:pt>
                <c:pt idx="18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F-4E6E-9A9D-C0AEA9970D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地图导航</c:v>
                </c:pt>
              </c:strCache>
            </c:strRef>
          </c:tx>
          <c:spPr>
            <a:solidFill>
              <a:srgbClr val="989997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0</c:formatCode>
                <c:ptCount val="19"/>
                <c:pt idx="1">
                  <c:v>13</c:v>
                </c:pt>
                <c:pt idx="2">
                  <c:v>3</c:v>
                </c:pt>
                <c:pt idx="3">
                  <c:v>15</c:v>
                </c:pt>
                <c:pt idx="4">
                  <c:v>5</c:v>
                </c:pt>
                <c:pt idx="5">
                  <c:v>17</c:v>
                </c:pt>
                <c:pt idx="6">
                  <c:v>5</c:v>
                </c:pt>
                <c:pt idx="7">
                  <c:v>6</c:v>
                </c:pt>
                <c:pt idx="8">
                  <c:v>14</c:v>
                </c:pt>
                <c:pt idx="9">
                  <c:v>5</c:v>
                </c:pt>
                <c:pt idx="10">
                  <c:v>15</c:v>
                </c:pt>
                <c:pt idx="11">
                  <c:v>7</c:v>
                </c:pt>
                <c:pt idx="12">
                  <c:v>13</c:v>
                </c:pt>
                <c:pt idx="13">
                  <c:v>1</c:v>
                </c:pt>
                <c:pt idx="14">
                  <c:v>17</c:v>
                </c:pt>
                <c:pt idx="15">
                  <c:v>6</c:v>
                </c:pt>
                <c:pt idx="16">
                  <c:v>28</c:v>
                </c:pt>
                <c:pt idx="17">
                  <c:v>4</c:v>
                </c:pt>
                <c:pt idx="18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0F-4E6E-9A9D-C0AEA9970D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生态应用</c:v>
                </c:pt>
              </c:strCache>
            </c:strRef>
          </c:tx>
          <c:spPr>
            <a:solidFill>
              <a:srgbClr val="7F7B8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0</c:formatCode>
                <c:ptCount val="19"/>
                <c:pt idx="0">
                  <c:v>7</c:v>
                </c:pt>
                <c:pt idx="1">
                  <c:v>18</c:v>
                </c:pt>
                <c:pt idx="2">
                  <c:v>22</c:v>
                </c:pt>
                <c:pt idx="3">
                  <c:v>19</c:v>
                </c:pt>
                <c:pt idx="4">
                  <c:v>15</c:v>
                </c:pt>
                <c:pt idx="5">
                  <c:v>9</c:v>
                </c:pt>
                <c:pt idx="6">
                  <c:v>9</c:v>
                </c:pt>
                <c:pt idx="7">
                  <c:v>22</c:v>
                </c:pt>
                <c:pt idx="8">
                  <c:v>15</c:v>
                </c:pt>
                <c:pt idx="9">
                  <c:v>7</c:v>
                </c:pt>
                <c:pt idx="10">
                  <c:v>20</c:v>
                </c:pt>
                <c:pt idx="11">
                  <c:v>22</c:v>
                </c:pt>
                <c:pt idx="12">
                  <c:v>32</c:v>
                </c:pt>
                <c:pt idx="13">
                  <c:v>8</c:v>
                </c:pt>
                <c:pt idx="14">
                  <c:v>28</c:v>
                </c:pt>
                <c:pt idx="15">
                  <c:v>15</c:v>
                </c:pt>
                <c:pt idx="16">
                  <c:v>24</c:v>
                </c:pt>
                <c:pt idx="17">
                  <c:v>21</c:v>
                </c:pt>
                <c:pt idx="18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0F-4E6E-9A9D-C0AEA9970D3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系统设置</c:v>
                </c:pt>
              </c:strCache>
            </c:strRef>
          </c:tx>
          <c:spPr>
            <a:solidFill>
              <a:srgbClr val="52C7C6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Sheet1!$E$2:$E$20</c:f>
              <c:numCache>
                <c:formatCode>0</c:formatCode>
                <c:ptCount val="19"/>
                <c:pt idx="0">
                  <c:v>10</c:v>
                </c:pt>
                <c:pt idx="1">
                  <c:v>43</c:v>
                </c:pt>
                <c:pt idx="2">
                  <c:v>34</c:v>
                </c:pt>
                <c:pt idx="3">
                  <c:v>41</c:v>
                </c:pt>
                <c:pt idx="4">
                  <c:v>39</c:v>
                </c:pt>
                <c:pt idx="5">
                  <c:v>26</c:v>
                </c:pt>
                <c:pt idx="6">
                  <c:v>40</c:v>
                </c:pt>
                <c:pt idx="7">
                  <c:v>37</c:v>
                </c:pt>
                <c:pt idx="8">
                  <c:v>84</c:v>
                </c:pt>
                <c:pt idx="9">
                  <c:v>28</c:v>
                </c:pt>
                <c:pt idx="10">
                  <c:v>70</c:v>
                </c:pt>
                <c:pt idx="11">
                  <c:v>48</c:v>
                </c:pt>
                <c:pt idx="12">
                  <c:v>68</c:v>
                </c:pt>
                <c:pt idx="13">
                  <c:v>13</c:v>
                </c:pt>
                <c:pt idx="14">
                  <c:v>82</c:v>
                </c:pt>
                <c:pt idx="15">
                  <c:v>31</c:v>
                </c:pt>
                <c:pt idx="16">
                  <c:v>74</c:v>
                </c:pt>
                <c:pt idx="17">
                  <c:v>39</c:v>
                </c:pt>
                <c:pt idx="18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0F-4E6E-9A9D-C0AEA9970D3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车设车控</c:v>
                </c:pt>
              </c:strCache>
            </c:strRef>
          </c:tx>
          <c:spPr>
            <a:solidFill>
              <a:srgbClr val="08AFA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Sheet1!$F$2:$F$20</c:f>
              <c:numCache>
                <c:formatCode>0</c:formatCode>
                <c:ptCount val="19"/>
                <c:pt idx="0">
                  <c:v>4</c:v>
                </c:pt>
                <c:pt idx="1">
                  <c:v>39</c:v>
                </c:pt>
                <c:pt idx="2">
                  <c:v>33</c:v>
                </c:pt>
                <c:pt idx="3">
                  <c:v>32</c:v>
                </c:pt>
                <c:pt idx="4">
                  <c:v>16</c:v>
                </c:pt>
                <c:pt idx="5">
                  <c:v>30</c:v>
                </c:pt>
                <c:pt idx="6">
                  <c:v>23</c:v>
                </c:pt>
                <c:pt idx="7">
                  <c:v>37</c:v>
                </c:pt>
                <c:pt idx="8">
                  <c:v>74</c:v>
                </c:pt>
                <c:pt idx="9">
                  <c:v>17</c:v>
                </c:pt>
                <c:pt idx="10">
                  <c:v>59</c:v>
                </c:pt>
                <c:pt idx="11">
                  <c:v>49</c:v>
                </c:pt>
                <c:pt idx="12">
                  <c:v>89</c:v>
                </c:pt>
                <c:pt idx="13">
                  <c:v>41</c:v>
                </c:pt>
                <c:pt idx="14">
                  <c:v>101</c:v>
                </c:pt>
                <c:pt idx="15">
                  <c:v>34</c:v>
                </c:pt>
                <c:pt idx="16">
                  <c:v>96</c:v>
                </c:pt>
                <c:pt idx="17">
                  <c:v>36</c:v>
                </c:pt>
                <c:pt idx="18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0F-4E6E-9A9D-C0AEA9970D37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充电与补能</c:v>
                </c:pt>
              </c:strCache>
            </c:strRef>
          </c:tx>
          <c:spPr>
            <a:solidFill>
              <a:srgbClr val="8CB9E2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Sheet1!$G$2:$G$20</c:f>
              <c:numCache>
                <c:formatCode>0</c:formatCode>
                <c:ptCount val="19"/>
                <c:pt idx="1">
                  <c:v>7</c:v>
                </c:pt>
                <c:pt idx="2">
                  <c:v>6</c:v>
                </c:pt>
                <c:pt idx="3">
                  <c:v>1</c:v>
                </c:pt>
                <c:pt idx="5">
                  <c:v>5</c:v>
                </c:pt>
                <c:pt idx="6">
                  <c:v>2</c:v>
                </c:pt>
                <c:pt idx="7">
                  <c:v>3</c:v>
                </c:pt>
                <c:pt idx="8">
                  <c:v>8</c:v>
                </c:pt>
                <c:pt idx="9">
                  <c:v>3</c:v>
                </c:pt>
                <c:pt idx="10">
                  <c:v>5</c:v>
                </c:pt>
                <c:pt idx="11">
                  <c:v>9</c:v>
                </c:pt>
                <c:pt idx="12">
                  <c:v>11</c:v>
                </c:pt>
                <c:pt idx="13">
                  <c:v>6</c:v>
                </c:pt>
                <c:pt idx="14">
                  <c:v>9</c:v>
                </c:pt>
                <c:pt idx="15">
                  <c:v>6</c:v>
                </c:pt>
                <c:pt idx="16">
                  <c:v>9</c:v>
                </c:pt>
                <c:pt idx="1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90F-4E6E-9A9D-C0AEA9970D37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IOT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Sheet1!$H$2:$H$20</c:f>
              <c:numCache>
                <c:formatCode>0</c:formatCode>
                <c:ptCount val="19"/>
                <c:pt idx="0">
                  <c:v>6</c:v>
                </c:pt>
                <c:pt idx="1">
                  <c:v>4</c:v>
                </c:pt>
                <c:pt idx="2">
                  <c:v>4</c:v>
                </c:pt>
                <c:pt idx="3">
                  <c:v>2</c:v>
                </c:pt>
                <c:pt idx="4">
                  <c:v>4</c:v>
                </c:pt>
                <c:pt idx="5">
                  <c:v>6</c:v>
                </c:pt>
                <c:pt idx="6">
                  <c:v>7</c:v>
                </c:pt>
                <c:pt idx="7">
                  <c:v>13</c:v>
                </c:pt>
                <c:pt idx="8">
                  <c:v>18</c:v>
                </c:pt>
                <c:pt idx="9">
                  <c:v>4</c:v>
                </c:pt>
                <c:pt idx="10">
                  <c:v>11</c:v>
                </c:pt>
                <c:pt idx="11">
                  <c:v>18</c:v>
                </c:pt>
                <c:pt idx="12">
                  <c:v>20</c:v>
                </c:pt>
                <c:pt idx="13">
                  <c:v>4</c:v>
                </c:pt>
                <c:pt idx="14">
                  <c:v>23</c:v>
                </c:pt>
                <c:pt idx="15">
                  <c:v>10</c:v>
                </c:pt>
                <c:pt idx="16">
                  <c:v>15</c:v>
                </c:pt>
                <c:pt idx="17">
                  <c:v>10</c:v>
                </c:pt>
                <c:pt idx="18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90F-4E6E-9A9D-C0AEA9970D37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C60C1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2023.1月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2024.1月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Sheet1!$I$2:$I$20</c:f>
              <c:numCache>
                <c:formatCode>0</c:formatCode>
                <c:ptCount val="19"/>
                <c:pt idx="0">
                  <c:v>5</c:v>
                </c:pt>
                <c:pt idx="1">
                  <c:v>22</c:v>
                </c:pt>
                <c:pt idx="2">
                  <c:v>28</c:v>
                </c:pt>
                <c:pt idx="3">
                  <c:v>29</c:v>
                </c:pt>
                <c:pt idx="4">
                  <c:v>3</c:v>
                </c:pt>
                <c:pt idx="5">
                  <c:v>22</c:v>
                </c:pt>
                <c:pt idx="6">
                  <c:v>39</c:v>
                </c:pt>
                <c:pt idx="7">
                  <c:v>12</c:v>
                </c:pt>
                <c:pt idx="8">
                  <c:v>43</c:v>
                </c:pt>
                <c:pt idx="9">
                  <c:v>7</c:v>
                </c:pt>
                <c:pt idx="10">
                  <c:v>48</c:v>
                </c:pt>
                <c:pt idx="11">
                  <c:v>40</c:v>
                </c:pt>
                <c:pt idx="12">
                  <c:v>34</c:v>
                </c:pt>
                <c:pt idx="13">
                  <c:v>19</c:v>
                </c:pt>
                <c:pt idx="14">
                  <c:v>77</c:v>
                </c:pt>
                <c:pt idx="15">
                  <c:v>35</c:v>
                </c:pt>
                <c:pt idx="16">
                  <c:v>32</c:v>
                </c:pt>
                <c:pt idx="17">
                  <c:v>30</c:v>
                </c:pt>
                <c:pt idx="18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90F-4E6E-9A9D-C0AEA9970D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82293152"/>
        <c:axId val="-182296416"/>
      </c:barChart>
      <c:catAx>
        <c:axId val="-18229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6416"/>
        <c:crosses val="autoZero"/>
        <c:auto val="1"/>
        <c:lblAlgn val="ctr"/>
        <c:lblOffset val="100"/>
        <c:noMultiLvlLbl val="0"/>
      </c:catAx>
      <c:valAx>
        <c:axId val="-18229641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  <a:alpha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293152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6DDF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290-496D-8EE8-FC5211FF39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0.50292397660818711</c:v>
                </c:pt>
                <c:pt idx="1">
                  <c:v>0.47953216374269003</c:v>
                </c:pt>
                <c:pt idx="2">
                  <c:v>1.7543859649122806E-2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语音功能</c:v>
                </c:pt>
                <c:pt idx="1">
                  <c:v>UI／UX</c:v>
                </c:pt>
                <c:pt idx="2">
                  <c:v>中控生态</c:v>
                </c:pt>
                <c:pt idx="3">
                  <c:v>地图及其生态</c:v>
                </c:pt>
                <c:pt idx="4">
                  <c:v>驾驶设置</c:v>
                </c:pt>
                <c:pt idx="5">
                  <c:v>中控通用设置</c:v>
                </c:pt>
                <c:pt idx="6">
                  <c:v>行车辅助</c:v>
                </c:pt>
                <c:pt idx="7">
                  <c:v>手机APP</c:v>
                </c:pt>
                <c:pt idx="8">
                  <c:v>情景智能</c:v>
                </c:pt>
                <c:pt idx="9">
                  <c:v>语音设置</c:v>
                </c:pt>
                <c:pt idx="10">
                  <c:v>空调</c:v>
                </c:pt>
                <c:pt idx="11">
                  <c:v>行车安全</c:v>
                </c:pt>
                <c:pt idx="12">
                  <c:v>充电与补能</c:v>
                </c:pt>
                <c:pt idx="13">
                  <c:v>用户中心</c:v>
                </c:pt>
                <c:pt idx="14">
                  <c:v>车门/车锁</c:v>
                </c:pt>
                <c:pt idx="15">
                  <c:v>钥匙</c:v>
                </c:pt>
                <c:pt idx="16">
                  <c:v>车外灯/车内灯</c:v>
                </c:pt>
                <c:pt idx="17">
                  <c:v>后视镜</c:v>
                </c:pt>
                <c:pt idx="18">
                  <c:v>座椅</c:v>
                </c:pt>
                <c:pt idx="19">
                  <c:v>其他配件控制及服务</c:v>
                </c:pt>
              </c:strCache>
            </c:strRef>
          </c:cat>
          <c:val>
            <c:numRef>
              <c:f>Sheet1!$B$2:$B$21</c:f>
              <c:numCache>
                <c:formatCode>0</c:formatCode>
                <c:ptCount val="20"/>
                <c:pt idx="0">
                  <c:v>48</c:v>
                </c:pt>
                <c:pt idx="1">
                  <c:v>39</c:v>
                </c:pt>
                <c:pt idx="2">
                  <c:v>30</c:v>
                </c:pt>
                <c:pt idx="3">
                  <c:v>26</c:v>
                </c:pt>
                <c:pt idx="4">
                  <c:v>25</c:v>
                </c:pt>
                <c:pt idx="5">
                  <c:v>25</c:v>
                </c:pt>
                <c:pt idx="6">
                  <c:v>24</c:v>
                </c:pt>
                <c:pt idx="7">
                  <c:v>18</c:v>
                </c:pt>
                <c:pt idx="8">
                  <c:v>12</c:v>
                </c:pt>
                <c:pt idx="9">
                  <c:v>12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9</c:v>
                </c:pt>
                <c:pt idx="14">
                  <c:v>8</c:v>
                </c:pt>
                <c:pt idx="15">
                  <c:v>7</c:v>
                </c:pt>
                <c:pt idx="16">
                  <c:v>7</c:v>
                </c:pt>
                <c:pt idx="17">
                  <c:v>5</c:v>
                </c:pt>
                <c:pt idx="18">
                  <c:v>5</c:v>
                </c:pt>
                <c:pt idx="1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2302944"/>
        <c:axId val="-182301856"/>
      </c:barChart>
      <c:catAx>
        <c:axId val="-18230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82301856"/>
        <c:crosses val="autoZero"/>
        <c:auto val="1"/>
        <c:lblAlgn val="ctr"/>
        <c:lblOffset val="100"/>
        <c:noMultiLvlLbl val="0"/>
      </c:catAx>
      <c:valAx>
        <c:axId val="-18230185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8230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2024/8/19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26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E6202C-0976-4BAD-BA2B-6377006BF6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557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64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095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11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859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98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276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910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446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90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40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53231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3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9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74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538523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08387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3810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42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0364A92D-7647-F6E4-C2AF-7E40EACBF2B9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B1449444-1BF4-187E-46FC-D8C51630C5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701B891-60E2-EDF8-7BBD-6CA0C9A3563F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D95C37E3-68DA-5B72-EDDE-1B601172C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807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28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6"/>
            <a:ext cx="10418528" cy="3117955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  <a:sym typeface="Arial" panose="020B0604020202020204" pitchFamily="34" charset="0"/>
              </a:rPr>
              <a:t>监测月报</a:t>
            </a:r>
            <a:endParaRPr lang="zh-CN" altLang="en-US" sz="52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9" y="3041206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2800" b="1" spc="3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2024</a:t>
            </a:r>
            <a:r>
              <a:rPr lang="zh-CN" altLang="en-US" sz="2800" b="1" spc="3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7</a:t>
            </a:r>
            <a:r>
              <a:rPr lang="zh-CN" altLang="en-US" sz="2800" b="1" spc="3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7" y="6569949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7" y="6582325"/>
              <a:ext cx="58285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33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10</a:t>
            </a:fld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637986"/>
              </p:ext>
            </p:extLst>
          </p:nvPr>
        </p:nvGraphicFramePr>
        <p:xfrm>
          <a:off x="218532" y="889114"/>
          <a:ext cx="11699876" cy="5192686"/>
        </p:xfrm>
        <a:graphic>
          <a:graphicData uri="http://schemas.openxmlformats.org/drawingml/2006/table">
            <a:tbl>
              <a:tblPr/>
              <a:tblGrid>
                <a:gridCol w="134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4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5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车型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预计升级时间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预计升级内容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备注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智己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智己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L6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哨兵模式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仰望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仰望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U8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城市领航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18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小鹏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5.2.5：AI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代驾过 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ETC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9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5.3.0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：支持限时公交车道通行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全国小路全部开放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/SR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引入时间和天气系统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</a:t>
                      </a:r>
                    </a:p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音频支持跨端续播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5.4.0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：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AI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代驾可过闸机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/AI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代驾园区内部路通行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/AI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小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引入主动思考系统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/</a:t>
                      </a:r>
                    </a:p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平台动效全面升级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小米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SU7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声音大模型首上车，车外唤醒防御功能（车辆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档状态且车窗车门关闭时，功能生效，针对车外恶意语音操控车窗，前后备箱等功能，抑制率高达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99%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）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21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蔚来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Alder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平台车型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年第二季度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相册快传、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寻车照片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高速全面转向轻图，新修高速当天即可用；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NOP+: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在不记忆路线的情况下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NOP+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开进停车场；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Banyan 3.0.0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：智能底盘、智舱应用、情感智能、智能驾驶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　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sz="2800" dirty="0">
                <a:ea typeface="微软雅黑" panose="020B0503020204020204" pitchFamily="34" charset="-122"/>
                <a:sym typeface="Arial" panose="020B0604020202020204" pitchFamily="34" charset="0"/>
              </a:rPr>
              <a:t>升级预告</a:t>
            </a:r>
            <a:r>
              <a:rPr lang="zh-CN" altLang="en-US" sz="2800" dirty="0">
                <a:ea typeface="微软雅黑" panose="020B0503020204020204" pitchFamily="34" charset="-122"/>
                <a:sym typeface="Arial" panose="020B0604020202020204" pitchFamily="34" charset="0"/>
              </a:rPr>
              <a:t>（一）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94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11</a:t>
            </a:fld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868319"/>
              </p:ext>
            </p:extLst>
          </p:nvPr>
        </p:nvGraphicFramePr>
        <p:xfrm>
          <a:off x="265111" y="800100"/>
          <a:ext cx="11699876" cy="5774870"/>
        </p:xfrm>
        <a:graphic>
          <a:graphicData uri="http://schemas.openxmlformats.org/drawingml/2006/table">
            <a:tbl>
              <a:tblPr/>
              <a:tblGrid>
                <a:gridCol w="134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4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5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车型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预计升级时间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预计升级内容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备注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腾势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2023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款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N7、22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款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D9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哨兵模式（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、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D9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）、快捷指令（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D9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）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比亚迪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款宋 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PLUS DM-</a:t>
                      </a:r>
                      <a:r>
                        <a:rPr lang="en-US" sz="1100" b="0" i="0" u="none" strike="noStrike" kern="1200" dirty="0" err="1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i</a:t>
                      </a:r>
                      <a:endParaRPr 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车机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路特斯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EMEYA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月中旬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平行车手：路特斯通过远程驾驶舱及云端平台，远程操控车辆，</a:t>
                      </a:r>
                      <a:endParaRPr lang="en-US" altLang="zh-CN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为用户一键挪车、一键泊车的尊享服务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1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理想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　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月中旬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理想智能充电：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APP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充电地图聚合方式优化，聚合逻辑优化，更容易查看城市范围站点分布。理想超充和优选超充不聚合，更突出好找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L7、L8、L9、MEGA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智能掉头辅助：整车转向半径减少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0.5-1.0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米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1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吉利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银河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E8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年第三季度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银河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AI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数字精灵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银河</a:t>
                      </a:r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L7、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银河</a:t>
                      </a:r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年第四季度或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年一季度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 kern="1200" dirty="0" err="1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FlymeAuto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 8155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竖屏版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Polestar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Polestar 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全量推送高速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NPA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功能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AITO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　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2024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年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8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华为乾崑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ADS 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　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endParaRPr>
                    </a:p>
                  </a:txBody>
                  <a:tcPr marL="7812" marR="7812" marT="7812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sz="2800" dirty="0">
                <a:ea typeface="微软雅黑" panose="020B0503020204020204" pitchFamily="34" charset="-122"/>
                <a:sym typeface="Arial" panose="020B0604020202020204" pitchFamily="34" charset="0"/>
              </a:rPr>
              <a:t>升级预告</a:t>
            </a:r>
            <a:r>
              <a:rPr lang="zh-CN" altLang="en-US" sz="2800" dirty="0">
                <a:ea typeface="微软雅黑" panose="020B0503020204020204" pitchFamily="34" charset="-122"/>
                <a:sym typeface="Arial" panose="020B0604020202020204" pitchFamily="34" charset="0"/>
              </a:rPr>
              <a:t>（二）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47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附：</a:t>
            </a:r>
            <a:r>
              <a:rPr lang="en-US" altLang="zh-CN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运营活动汇总（一）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871762"/>
              </p:ext>
            </p:extLst>
          </p:nvPr>
        </p:nvGraphicFramePr>
        <p:xfrm>
          <a:off x="263523" y="783870"/>
          <a:ext cx="11698321" cy="557510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1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2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06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31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03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48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升级版本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升级时间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运营活动类型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运营活动详情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活动发布时间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发布平台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宝骏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09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云朵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 3.0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全量推送，城市记忆领航功能正式登场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9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宝骏汽车公众号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云朵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OTA3.0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升级，你想问的都在这里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奔驰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Mercedes-2024.7.18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18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一图读懂本次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18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梅赛德斯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-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奔驰公众号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40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别克　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NOP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智慧领航重磅来袭！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别克公众号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内含操作指南，别克世纪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NOP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智慧领航亮点大揭秘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18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别克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E5 V3.2 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新升级，即刻抢先体验！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18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40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极氪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ZEEKR OS 5.2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极氪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X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｜小车大升级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OS 5.2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正式开启推送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极氪</a:t>
                      </a:r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ZEEKR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ZEEKR OS 5.2.0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极氪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001|OS5.2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正式开启推送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ZEEKR OS 5.2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极氪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009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｜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OS5.2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正式开启推送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4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岚图</a:t>
                      </a:r>
                    </a:p>
                    <a:p>
                      <a:pPr algn="ctr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16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综合实力再进化，岚图梦想家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OTA3.2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全面升级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岚图汽车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VOTAH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V6.0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29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fontAlgn="b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岚图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FREE OTA 6.0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智驾再进阶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29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理想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V6.0.0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理想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MEGA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、理想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系列年中大升级！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理想汽车公众号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1888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附： </a:t>
            </a:r>
            <a:r>
              <a:rPr lang="en-US" altLang="zh-CN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运营活动汇总（二）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180920"/>
              </p:ext>
            </p:extLst>
          </p:nvPr>
        </p:nvGraphicFramePr>
        <p:xfrm>
          <a:off x="263523" y="783870"/>
          <a:ext cx="11698321" cy="557510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1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4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49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31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03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48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升级版本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升级时间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运营活动类型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运营活动详情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活动发布时间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发布平台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400"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零跑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Leapmotor-2024.7.16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16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零跑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C11&amp;C01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，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再升级！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16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零跑汽车公众号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V3.10.16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、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V3.20.16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零跑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C10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重磅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，你的新车又变“新车”了！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400"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坦克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V1.3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坦克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400 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Hi4-T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智能越野再升级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坦克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SUV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4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0" i="0" u="none" strike="noStrike" kern="1200" dirty="0">
                        <a:solidFill>
                          <a:srgbClr val="0E0D1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V1.5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坦克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500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全系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升级，重塑驾驶新体验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腾势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Denza-2024.7.4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腾势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N7 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重磅升级，全国高快都能开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腾势汽车公众号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蔚来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Banyan 2.6.5 CN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视频及图文说明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Banyan ·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榕 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2.6.5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｜全向安全，行车拟人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11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蔚来公众号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仰望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V1.6.0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24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豪华再升级，仰望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U8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第六次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开启推送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仰望汽车公众号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小鹏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XOS 5.2.0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技术发布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一图读懂小鹏汽车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AI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智驾技术发布会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小鹏汽车公众号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领克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LYNK OS N 1.3.0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领克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09 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LYNK OS N 1.3.0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即日起开启推送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领克汽车公众号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极越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V1.7.0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OTA V1.7.0 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「夏日清凉升级包」已到货！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极越公众号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阿维塔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AVATR.OS 3.3.2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O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！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TA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又又又升级了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31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阿维塔公众号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小米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Xiaomi HyperOS 1.2.3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23</a:t>
                      </a:r>
                      <a:r>
                        <a:rPr lang="zh-CN" altLang="en-US" sz="1100" b="0" i="0" u="none" strike="noStrike" kern="120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升级内容 图文说明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小米</a:t>
                      </a:r>
                      <a:r>
                        <a:rPr 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SU7 OTA 1.2.3，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现已推送！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7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月</a:t>
                      </a:r>
                      <a:r>
                        <a:rPr lang="en-US" altLang="zh-CN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24</a:t>
                      </a:r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日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100" b="0" i="0" u="none" strike="noStrike" kern="1200" dirty="0">
                          <a:solidFill>
                            <a:srgbClr val="0E0D1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rPr>
                        <a:t>小米汽车公众号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8446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4197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8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540068" y="1501513"/>
            <a:ext cx="366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中国汽车流通协会乘用车市场信息联席分会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8782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8852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8953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5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6597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64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8471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2244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0593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3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6969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" name="图片 43027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037" y="3085352"/>
            <a:ext cx="99504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3460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3054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5005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87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45"/>
            <a:ext cx="9693640" cy="4916775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8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25" y="726099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>
                <a:solidFill>
                  <a:srgbClr val="3E58E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目录</a:t>
            </a:r>
            <a:endParaRPr lang="en-US" altLang="zh-CN" sz="2000" b="1" spc="600">
              <a:solidFill>
                <a:srgbClr val="3E58E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62" y="692127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目录</a:t>
            </a:r>
            <a:endParaRPr lang="en-US" altLang="zh-CN" sz="2000" b="1" spc="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49" y="3522984"/>
            <a:ext cx="843011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31" y="3243282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kumimoji="1" lang="zh-CN" altLang="en-US" sz="7200" b="1" i="1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63" y="3435697"/>
            <a:ext cx="5953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行业总览</a:t>
            </a:r>
            <a:endParaRPr lang="en-US" altLang="zh-CN" sz="6000" b="1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23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整体_大类统计_Chart"/>
          <p:cNvGraphicFramePr/>
          <p:nvPr>
            <p:extLst>
              <p:ext uri="{D42A27DB-BD31-4B8C-83A1-F6EECF244321}">
                <p14:modId xmlns:p14="http://schemas.microsoft.com/office/powerpoint/2010/main" val="1716217965"/>
              </p:ext>
            </p:extLst>
          </p:nvPr>
        </p:nvGraphicFramePr>
        <p:xfrm>
          <a:off x="339856" y="1762355"/>
          <a:ext cx="11511520" cy="264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数据概览：行业整体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进入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年下半年，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月行业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功能数共计更新了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797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上月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444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，是历史监测以来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功能数最多的一月，多达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31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个品牌在本月推送了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</a:p>
        </p:txBody>
      </p:sp>
      <p:graphicFrame>
        <p:nvGraphicFramePr>
          <p:cNvPr id="24" name="整体_升级类型_Chart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8958246"/>
              </p:ext>
            </p:extLst>
          </p:nvPr>
        </p:nvGraphicFramePr>
        <p:xfrm>
          <a:off x="255427" y="5262986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3705726" y="4763667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293043" y="44097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3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整体_中类统计_Chart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615466"/>
              </p:ext>
            </p:extLst>
          </p:nvPr>
        </p:nvGraphicFramePr>
        <p:xfrm>
          <a:off x="4013907" y="5185540"/>
          <a:ext cx="8178127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YTD_OTA大类统计_Text"/>
          <p:cNvSpPr/>
          <p:nvPr/>
        </p:nvSpPr>
        <p:spPr>
          <a:xfrm>
            <a:off x="3556300" y="1441952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2023年1月-2024年7月OTA大类统计</a:t>
            </a:r>
          </a:p>
        </p:txBody>
      </p:sp>
      <p:sp>
        <p:nvSpPr>
          <p:cNvPr id="28" name="YM_OTA中类统计-TOP20_Text"/>
          <p:cNvSpPr/>
          <p:nvPr/>
        </p:nvSpPr>
        <p:spPr>
          <a:xfrm>
            <a:off x="4213225" y="4763667"/>
            <a:ext cx="7433343" cy="29873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OTA中类统计-TOP20</a:t>
            </a:r>
          </a:p>
        </p:txBody>
      </p:sp>
      <p:sp>
        <p:nvSpPr>
          <p:cNvPr id="29" name="整体_BASE_Text"/>
          <p:cNvSpPr txBox="1"/>
          <p:nvPr/>
        </p:nvSpPr>
        <p:spPr>
          <a:xfrm>
            <a:off x="2" y="5136256"/>
            <a:ext cx="3705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（Base=797项）</a:t>
            </a:r>
          </a:p>
        </p:txBody>
      </p:sp>
      <p:sp>
        <p:nvSpPr>
          <p:cNvPr id="30" name="YM_整体-升级类型_Text"/>
          <p:cNvSpPr/>
          <p:nvPr/>
        </p:nvSpPr>
        <p:spPr>
          <a:xfrm>
            <a:off x="339856" y="4754311"/>
            <a:ext cx="3365871" cy="30809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整体-升级类型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771256" y="1874520"/>
            <a:ext cx="0" cy="187121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116579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4436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82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新势力_大类统计_Chart"/>
          <p:cNvGraphicFramePr/>
          <p:nvPr>
            <p:extLst>
              <p:ext uri="{D42A27DB-BD31-4B8C-83A1-F6EECF244321}">
                <p14:modId xmlns:p14="http://schemas.microsoft.com/office/powerpoint/2010/main" val="2758234860"/>
              </p:ext>
            </p:extLst>
          </p:nvPr>
        </p:nvGraphicFramePr>
        <p:xfrm>
          <a:off x="339856" y="1762355"/>
          <a:ext cx="11511520" cy="264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数据概览：新势力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月，新势力品牌共计更新了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346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项功能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上月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253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，相比上月大幅提升，除了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“常客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蔚小理特和极越，零跑、哪吒和小米等品牌也加入到这场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“团建”中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4" name="新势力_升级类型_Chart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983332"/>
              </p:ext>
            </p:extLst>
          </p:nvPr>
        </p:nvGraphicFramePr>
        <p:xfrm>
          <a:off x="255427" y="5262986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3705726" y="4763667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4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新势力_中类统计_Chart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121382"/>
              </p:ext>
            </p:extLst>
          </p:nvPr>
        </p:nvGraphicFramePr>
        <p:xfrm>
          <a:off x="4013907" y="5185540"/>
          <a:ext cx="8078009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YTD_OTA大类统计_Text"/>
          <p:cNvSpPr/>
          <p:nvPr/>
        </p:nvSpPr>
        <p:spPr>
          <a:xfrm>
            <a:off x="3556300" y="1441952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2023年1月-2024年7月OTA大类统计</a:t>
            </a:r>
          </a:p>
        </p:txBody>
      </p:sp>
      <p:sp>
        <p:nvSpPr>
          <p:cNvPr id="28" name="YM_OTA中类统计-TOP20_Text"/>
          <p:cNvSpPr/>
          <p:nvPr/>
        </p:nvSpPr>
        <p:spPr>
          <a:xfrm>
            <a:off x="4213225" y="4763667"/>
            <a:ext cx="7433343" cy="29873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OTA中类统计-TOP20</a:t>
            </a:r>
          </a:p>
        </p:txBody>
      </p:sp>
      <p:sp>
        <p:nvSpPr>
          <p:cNvPr id="29" name="新势力_BASE_Text"/>
          <p:cNvSpPr txBox="1"/>
          <p:nvPr/>
        </p:nvSpPr>
        <p:spPr>
          <a:xfrm>
            <a:off x="2" y="5136256"/>
            <a:ext cx="3705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（Base=346项）</a:t>
            </a:r>
          </a:p>
        </p:txBody>
      </p:sp>
      <p:sp>
        <p:nvSpPr>
          <p:cNvPr id="30" name="YM_新势力-升级类型_Text"/>
          <p:cNvSpPr/>
          <p:nvPr/>
        </p:nvSpPr>
        <p:spPr>
          <a:xfrm>
            <a:off x="314793" y="4763667"/>
            <a:ext cx="3365871" cy="30809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新势力-升级类型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93043" y="44097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771256" y="1874520"/>
            <a:ext cx="0" cy="187121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16579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64436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68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自主_大类统计_Chart"/>
          <p:cNvGraphicFramePr/>
          <p:nvPr>
            <p:extLst>
              <p:ext uri="{D42A27DB-BD31-4B8C-83A1-F6EECF244321}">
                <p14:modId xmlns:p14="http://schemas.microsoft.com/office/powerpoint/2010/main" val="2081650828"/>
              </p:ext>
            </p:extLst>
          </p:nvPr>
        </p:nvGraphicFramePr>
        <p:xfrm>
          <a:off x="339856" y="1762355"/>
          <a:ext cx="11511520" cy="264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数据概览：自主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月，自主品牌共计更新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342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项功能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上月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146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，相比上月大幅提升，不同于新势力品牌偏向辅助驾驶方面的升级，本月自主品牌升级的功能中类主要集中在语音功能、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UI/UX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和中控生态类型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4" name="自主_升级类型_Chart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5950158"/>
              </p:ext>
            </p:extLst>
          </p:nvPr>
        </p:nvGraphicFramePr>
        <p:xfrm>
          <a:off x="255427" y="5262986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3705726" y="4763667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5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自主_中类统计_Chart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5638385"/>
              </p:ext>
            </p:extLst>
          </p:nvPr>
        </p:nvGraphicFramePr>
        <p:xfrm>
          <a:off x="4013907" y="5185540"/>
          <a:ext cx="8178093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YTD_OTA大类统计_Text"/>
          <p:cNvSpPr/>
          <p:nvPr/>
        </p:nvSpPr>
        <p:spPr>
          <a:xfrm>
            <a:off x="3556300" y="1441952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2023年1月-2024年7月OTA大类统计</a:t>
            </a:r>
          </a:p>
        </p:txBody>
      </p:sp>
      <p:sp>
        <p:nvSpPr>
          <p:cNvPr id="28" name="YM_OTA中类统计-TOP20_Text"/>
          <p:cNvSpPr/>
          <p:nvPr/>
        </p:nvSpPr>
        <p:spPr>
          <a:xfrm>
            <a:off x="4213225" y="4763667"/>
            <a:ext cx="7433343" cy="29873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OTA中类统计-TOP20</a:t>
            </a:r>
          </a:p>
        </p:txBody>
      </p:sp>
      <p:sp>
        <p:nvSpPr>
          <p:cNvPr id="29" name="自主_BASE_Text"/>
          <p:cNvSpPr txBox="1"/>
          <p:nvPr/>
        </p:nvSpPr>
        <p:spPr>
          <a:xfrm>
            <a:off x="2" y="5136256"/>
            <a:ext cx="3705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（Base=342项）</a:t>
            </a:r>
          </a:p>
        </p:txBody>
      </p:sp>
      <p:sp>
        <p:nvSpPr>
          <p:cNvPr id="30" name="YM_自主-升级类型_Text"/>
          <p:cNvSpPr/>
          <p:nvPr/>
        </p:nvSpPr>
        <p:spPr>
          <a:xfrm>
            <a:off x="339856" y="4754311"/>
            <a:ext cx="3365871" cy="30809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自主-升级类型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55427" y="44097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771256" y="1874520"/>
            <a:ext cx="0" cy="187121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16579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64436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3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合资豪华_大类统计_Chart"/>
          <p:cNvGraphicFramePr/>
          <p:nvPr>
            <p:extLst>
              <p:ext uri="{D42A27DB-BD31-4B8C-83A1-F6EECF244321}">
                <p14:modId xmlns:p14="http://schemas.microsoft.com/office/powerpoint/2010/main" val="2660956681"/>
              </p:ext>
            </p:extLst>
          </p:nvPr>
        </p:nvGraphicFramePr>
        <p:xfrm>
          <a:off x="339856" y="1762355"/>
          <a:ext cx="11511520" cy="264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数据概览：合资</a:t>
            </a:r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&amp;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豪华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月，合资和豪华品牌共计更新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109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项功能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上月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45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，本月是合资和豪华品牌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年以来更新功能最多的一月，别克、丰田、奔驰和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smart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均进行了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升级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4" name="合资豪华_升级类型_Chart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5747196"/>
              </p:ext>
            </p:extLst>
          </p:nvPr>
        </p:nvGraphicFramePr>
        <p:xfrm>
          <a:off x="255427" y="5262986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3705726" y="4763667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6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合资豪华_中类统计_Chart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7713785"/>
              </p:ext>
            </p:extLst>
          </p:nvPr>
        </p:nvGraphicFramePr>
        <p:xfrm>
          <a:off x="4013907" y="5185540"/>
          <a:ext cx="7632661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YTD_OTA大类统计_Text"/>
          <p:cNvSpPr/>
          <p:nvPr/>
        </p:nvSpPr>
        <p:spPr>
          <a:xfrm>
            <a:off x="3556300" y="1441952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2023年1月-2024年7月OTA大类统计</a:t>
            </a:r>
          </a:p>
        </p:txBody>
      </p:sp>
      <p:sp>
        <p:nvSpPr>
          <p:cNvPr id="28" name="YM_OTA中类统计-TOP20_Text"/>
          <p:cNvSpPr/>
          <p:nvPr/>
        </p:nvSpPr>
        <p:spPr>
          <a:xfrm>
            <a:off x="4213225" y="4763667"/>
            <a:ext cx="7433343" cy="29873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OTA中类统计-TOP20</a:t>
            </a:r>
          </a:p>
        </p:txBody>
      </p:sp>
      <p:sp>
        <p:nvSpPr>
          <p:cNvPr id="29" name="合资豪华_BASE_Text"/>
          <p:cNvSpPr txBox="1"/>
          <p:nvPr/>
        </p:nvSpPr>
        <p:spPr>
          <a:xfrm>
            <a:off x="2" y="5136256"/>
            <a:ext cx="3705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（Base=109项）</a:t>
            </a:r>
          </a:p>
        </p:txBody>
      </p:sp>
      <p:sp>
        <p:nvSpPr>
          <p:cNvPr id="30" name="YM_合资豪华-升级类型_Text"/>
          <p:cNvSpPr/>
          <p:nvPr/>
        </p:nvSpPr>
        <p:spPr>
          <a:xfrm>
            <a:off x="339856" y="4754311"/>
            <a:ext cx="3365871" cy="30809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2024年7月 合资豪华-升级类型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93043" y="44097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771256" y="1874520"/>
            <a:ext cx="0" cy="187121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16579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64436" y="1831133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2023</a:t>
            </a:r>
            <a:endParaRPr lang="zh-CN" altLang="en-US" sz="12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1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03214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行业整体：</a:t>
            </a:r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迭代速度</a:t>
            </a: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94" y="1283206"/>
            <a:ext cx="346841" cy="346841"/>
          </a:xfrm>
          <a:prstGeom prst="rect">
            <a:avLst/>
          </a:prstGeom>
          <a:solidFill>
            <a:srgbClr val="C0D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40" y="3658786"/>
            <a:ext cx="346841" cy="346841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93" y="1617025"/>
            <a:ext cx="3039847" cy="1523494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-US" altLang="zh-CN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7</a:t>
            </a:r>
            <a:r>
              <a:rPr lang="zh-CN" altLang="en-US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月大部分新势力品牌都进行了</a:t>
            </a:r>
            <a:r>
              <a:rPr lang="en-US" altLang="zh-CN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OTA</a:t>
            </a:r>
            <a:r>
              <a:rPr lang="zh-CN" altLang="en-US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升级，</a:t>
            </a:r>
            <a:endParaRPr lang="en-US" altLang="zh-CN" sz="1200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蔚来和零跑时隔两月再次发布</a:t>
            </a:r>
            <a:r>
              <a:rPr lang="en-US" altLang="zh-CN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OTA</a:t>
            </a:r>
            <a:r>
              <a:rPr lang="zh-CN" altLang="en-US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，跟上了问界、理想、小鹏和特斯拉等品牌</a:t>
            </a:r>
            <a:r>
              <a:rPr lang="en-US" altLang="zh-CN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OTA</a:t>
            </a:r>
            <a:r>
              <a:rPr lang="zh-CN" altLang="en-US" sz="120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的节奏；此外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蔚小理三个品牌都在本月召开了技术发布会，围绕智驾公布了多项核心技术，智能驾驶板块的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硝烟味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为分外浓厚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35" y="1287350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itchFamily="2" charset="77"/>
                <a:sym typeface="Arial" panose="020B0604020202020204" pitchFamily="34" charset="0"/>
              </a:rPr>
              <a:t>新势力品牌</a:t>
            </a:r>
            <a:endParaRPr lang="en-US" sz="1600" b="1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cs typeface="Poppins" pitchFamily="2" charset="77"/>
              <a:sym typeface="Arial" panose="020B060402020202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94" y="4009177"/>
            <a:ext cx="2969988" cy="102079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月极氪、比亚迪和领克品牌依旧保持了高频的升级节奏，智己、北京越野和猛士也迎来了时隔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个月的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升级，在自主品牌中极氪本月推送的版本较为重大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3662926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itchFamily="2" charset="77"/>
                <a:sym typeface="Arial" panose="020B0604020202020204" pitchFamily="34" charset="0"/>
              </a:rPr>
              <a:t>自主品牌</a:t>
            </a:r>
            <a:endParaRPr lang="en-US" sz="1600" b="1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cs typeface="Poppins" pitchFamily="2" charset="77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7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8749" y="287973"/>
            <a:ext cx="330776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监测品牌</a:t>
            </a:r>
            <a:r>
              <a:rPr lang="en-US" altLang="zh-CN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频率概况（近一年）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51289" y="6555477"/>
            <a:ext cx="3834593" cy="256096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注：“版本数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列的统计值为近一年该品牌累计升级的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版本数量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" name="新势力自主_OTA迭代速度_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23465"/>
              </p:ext>
            </p:extLst>
          </p:nvPr>
        </p:nvGraphicFramePr>
        <p:xfrm>
          <a:off x="3653890" y="606141"/>
          <a:ext cx="8197485" cy="6162258"/>
        </p:xfrm>
        <a:graphic>
          <a:graphicData uri="http://schemas.openxmlformats.org/drawingml/2006/table">
            <a:tbl>
              <a:tblPr/>
              <a:tblGrid>
                <a:gridCol w="546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649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801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品牌属性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版本数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2023年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185"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4208" marR="4208" marT="4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4208" marR="4208" marT="4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4208" marR="4208" marT="42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08月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09月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11月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12月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01月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02月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03月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04月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05月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06月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07月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513">
                <a:tc rowSpan="15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AITO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26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6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理想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小鹏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16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特斯拉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蔚来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14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哪吒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创维汽车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零跑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7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小米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智界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高合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合创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恒驰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云度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新势力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极石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5513">
                <a:tc rowSpan="3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极氪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比亚迪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领克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14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岚图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阿维塔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星途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极狐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坦克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9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吉利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极越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魏牌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智己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7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仰望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6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深蓝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6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北京汽车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哈弗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昊铂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睿蓝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北京越野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启源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埃安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方程豹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欧拉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猛士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飞凡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MG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东风奕派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东风纳米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奇瑞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奔腾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5513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自主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钇为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4208" marR="4208" marT="420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909" y="37879"/>
            <a:ext cx="1741410" cy="54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8" y="1617080"/>
            <a:ext cx="2969941" cy="918200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7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腾势和别克在合资品牌中保持了较高的升级频率，表现亮眼；丰田品牌时隔大半年终于迎来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升级，不过本次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功能较少，主要对行车安全类功能进行了优化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7" y="1293176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itchFamily="2" charset="77"/>
                <a:sym typeface="Arial" panose="020B0604020202020204" pitchFamily="34" charset="0"/>
              </a:rPr>
              <a:t>合资品牌</a:t>
            </a:r>
            <a:endParaRPr lang="en-US" sz="1600" b="1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cs typeface="Poppins" pitchFamily="2" charset="77"/>
              <a:sym typeface="Arial" panose="020B060402020202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61" y="4016448"/>
            <a:ext cx="2932559" cy="918200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ts val="17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本月奔驰、迈巴赫和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smart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品牌进行了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升级，奔驰与迈巴赫升级频率不高，是进入</a:t>
            </a: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年来的首次升级，主要推送了应用生态、地图导航相关的功能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3639214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Poppins" pitchFamily="2" charset="77"/>
                <a:sym typeface="Arial" panose="020B0604020202020204" pitchFamily="34" charset="0"/>
              </a:rPr>
              <a:t>豪华品牌</a:t>
            </a:r>
            <a:endParaRPr lang="en-US" sz="1600" b="1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cs typeface="Poppins" pitchFamily="2" charset="77"/>
              <a:sym typeface="Arial" panose="020B0604020202020204" pitchFamily="34" charset="0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1" y="1278217"/>
            <a:ext cx="345600" cy="345600"/>
          </a:xfrm>
          <a:prstGeom prst="rect">
            <a:avLst/>
          </a:prstGeom>
          <a:solidFill>
            <a:srgbClr val="81B1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3635685"/>
            <a:ext cx="345600" cy="345600"/>
          </a:xfrm>
          <a:prstGeom prst="rect">
            <a:avLst/>
          </a:prstGeom>
          <a:solidFill>
            <a:srgbClr val="548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pPr/>
              <a:t>8</a:t>
            </a:fld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3348" y="557100"/>
            <a:ext cx="330776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监测品牌</a:t>
            </a:r>
            <a:r>
              <a:rPr lang="en-US" altLang="zh-CN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1300" b="1" spc="300">
                <a:solidFill>
                  <a:srgbClr val="1264C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频率概况（近一年）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8589" y="6555477"/>
            <a:ext cx="3834593" cy="256096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注：“版本数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列的统计值为近一年该品牌累计升级的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版本数量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标题 3"/>
          <p:cNvSpPr>
            <a:spLocks noGrp="1"/>
          </p:cNvSpPr>
          <p:nvPr>
            <p:ph type="title"/>
          </p:nvPr>
        </p:nvSpPr>
        <p:spPr>
          <a:xfrm>
            <a:off x="314793" y="103214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行业整体：</a:t>
            </a:r>
            <a:r>
              <a:rPr lang="en-US" altLang="zh-CN" sz="2800">
                <a:ea typeface="微软雅黑" panose="020B0503020204020204" pitchFamily="34" charset="-122"/>
                <a:sym typeface="Arial" panose="020B0604020202020204" pitchFamily="34" charset="0"/>
              </a:rPr>
              <a:t>OTA</a:t>
            </a:r>
            <a:r>
              <a:rPr lang="zh-CN" altLang="en-US" sz="2800">
                <a:ea typeface="微软雅黑" panose="020B0503020204020204" pitchFamily="34" charset="-122"/>
                <a:sym typeface="Arial" panose="020B0604020202020204" pitchFamily="34" charset="0"/>
              </a:rPr>
              <a:t>迭代速度</a:t>
            </a:r>
          </a:p>
        </p:txBody>
      </p:sp>
      <p:graphicFrame>
        <p:nvGraphicFramePr>
          <p:cNvPr id="13" name="合资豪华_OTA迭代速度_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907843"/>
              </p:ext>
            </p:extLst>
          </p:nvPr>
        </p:nvGraphicFramePr>
        <p:xfrm>
          <a:off x="3624930" y="849496"/>
          <a:ext cx="8244600" cy="5618216"/>
        </p:xfrm>
        <a:graphic>
          <a:graphicData uri="http://schemas.openxmlformats.org/drawingml/2006/table">
            <a:tbl>
              <a:tblPr/>
              <a:tblGrid>
                <a:gridCol w="549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964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447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品牌属性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品牌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版本数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2023年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2023年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微软雅黑"/>
                        </a:rPr>
                        <a:t>2024年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345"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8990" marR="8990" marT="89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8990" marR="8990" marT="89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t>-</a:t>
                      </a:r>
                    </a:p>
                  </a:txBody>
                  <a:tcPr marL="8990" marR="8990" marT="89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08月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09月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11月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12月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01月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02月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03月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04月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05月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06月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07月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106">
                <a:tc rowSpan="1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别克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腾势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福特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宝骏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丰田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五菱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启辰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大众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捷达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日产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合资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雪佛兰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B19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9106">
                <a:tc rowSpan="9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凯迪拉克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7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smart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路特斯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Polestar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奔驰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沃尔沃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宝马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林肯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59106">
                <a:tc vMerge="1"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000000"/>
                          </a:solidFill>
                          <a:latin typeface="微软雅黑"/>
                        </a:rPr>
                        <a:t>豪华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梅赛德斯-迈巴赫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3B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 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8990" marR="8990" marT="899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9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6"/>
            <a:endParaRPr kumimoji="1"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 defTabSz="914296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 defTabSz="914296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96"/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96"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政策</a:t>
            </a:r>
            <a:r>
              <a:rPr lang="en-US" altLang="zh-CN" sz="6000" b="1" dirty="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6000" b="1" dirty="0">
                <a:solidFill>
                  <a:srgbClr val="0E0D1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运营</a:t>
            </a:r>
            <a:endParaRPr lang="en-US" altLang="zh-CN" sz="6000" b="1" dirty="0">
              <a:solidFill>
                <a:srgbClr val="0E0D1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868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6_威尔森智联产品">
  <a:themeElements>
    <a:clrScheme name="自定义 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74F2"/>
      </a:accent1>
      <a:accent2>
        <a:srgbClr val="58A1F3"/>
      </a:accent2>
      <a:accent3>
        <a:srgbClr val="547AF3"/>
      </a:accent3>
      <a:accent4>
        <a:srgbClr val="6AC6EE"/>
      </a:accent4>
      <a:accent5>
        <a:srgbClr val="66CDD5"/>
      </a:accent5>
      <a:accent6>
        <a:srgbClr val="80C4D3"/>
      </a:accent6>
      <a:hlink>
        <a:srgbClr val="A174F2"/>
      </a:hlink>
      <a:folHlink>
        <a:srgbClr val="BFBFBF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141066</TotalTime>
  <Words>2927</Words>
  <Application>Microsoft Office PowerPoint</Application>
  <PresentationFormat>宽屏</PresentationFormat>
  <Paragraphs>1314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微软雅黑</vt:lpstr>
      <vt:lpstr>系统字体</vt:lpstr>
      <vt:lpstr>Arial</vt:lpstr>
      <vt:lpstr>Calibri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6_威尔森智联产品</vt:lpstr>
      <vt:lpstr>OTA监测月报</vt:lpstr>
      <vt:lpstr>PowerPoint 演示文稿</vt:lpstr>
      <vt:lpstr>OTA数据概览：行业整体</vt:lpstr>
      <vt:lpstr>OTA数据概览：新势力</vt:lpstr>
      <vt:lpstr>OTA数据概览：自主</vt:lpstr>
      <vt:lpstr>OTA数据概览：合资&amp;豪华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承桉 李</cp:lastModifiedBy>
  <cp:revision>17345</cp:revision>
  <dcterms:created xsi:type="dcterms:W3CDTF">2018-02-24T04:11:59Z</dcterms:created>
  <dcterms:modified xsi:type="dcterms:W3CDTF">2024-08-19T10:00:48Z</dcterms:modified>
</cp:coreProperties>
</file>