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64">
          <p15:clr>
            <a:srgbClr val="A4A3A4"/>
          </p15:clr>
        </p15:guide>
        <p15:guide id="3" orient="horz" pos="3769">
          <p15:clr>
            <a:srgbClr val="A4A3A4"/>
          </p15:clr>
        </p15:guide>
        <p15:guide id="4" pos="3841">
          <p15:clr>
            <a:srgbClr val="A4A3A4"/>
          </p15:clr>
        </p15:guide>
        <p15:guide id="5" pos="4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30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69" y="294"/>
      </p:cViewPr>
      <p:guideLst>
        <p:guide orient="horz" pos="2220"/>
        <p:guide orient="horz" pos="564"/>
        <p:guide orient="horz" pos="3769"/>
        <p:guide pos="3841"/>
        <p:guide pos="4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40.200000000000003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E6-4F90-A55E-29F8B0AD3AA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-2.5000000000000001E-2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DE6-4F90-A55E-29F8B0AD3AA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37.9193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99-4449-8940-D9DE53C9B3D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899-4449-8940-D9DE53C9B3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-0.108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899-4449-8940-D9DE53C9B3D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-2024</a:t>
            </a:r>
            <a:r>
              <a:rPr lang="zh-CN" altLang="en-US"/>
              <a:t>年进口汽车月度销量表</a:t>
            </a:r>
          </a:p>
          <a:p>
            <a:pPr defTabSz="914400">
              <a:defRPr/>
            </a:pPr>
            <a:r>
              <a:rPr lang="zh-CN" altLang="en-US"/>
              <a:t>                                                               单位：万辆</a:t>
            </a:r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4B4-4887-88C5-2F653B090D6D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24B4-4887-88C5-2F653B090D6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4B4-4887-88C5-2F653B090D6D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24B4-4887-88C5-2F653B090D6D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24B4-4887-88C5-2F653B090D6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  <c:pt idx="6">
                  <c:v>54966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4B4-4887-88C5-2F653B090D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2.2806999999999999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22-424E-914B-E89FB1DAD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6.8544766475909196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222-424E-914B-E89FB1DAD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41E-44B6-A559-4FAC2A5C8F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40.590000000000003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1E-44B6-A559-4FAC2A5C8F35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86547</c:v>
                </c:pt>
                <c:pt idx="1">
                  <c:v>91678</c:v>
                </c:pt>
                <c:pt idx="2">
                  <c:v>59214</c:v>
                </c:pt>
                <c:pt idx="3">
                  <c:v>34975</c:v>
                </c:pt>
                <c:pt idx="4">
                  <c:v>49369</c:v>
                </c:pt>
                <c:pt idx="5">
                  <c:v>30087</c:v>
                </c:pt>
                <c:pt idx="6">
                  <c:v>15945</c:v>
                </c:pt>
                <c:pt idx="7">
                  <c:v>12552</c:v>
                </c:pt>
                <c:pt idx="8">
                  <c:v>9689</c:v>
                </c:pt>
                <c:pt idx="9">
                  <c:v>7898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3F-4A59-BF8B-9E6774B972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101916</c:v>
                </c:pt>
                <c:pt idx="1">
                  <c:v>72003</c:v>
                </c:pt>
                <c:pt idx="2">
                  <c:v>53412</c:v>
                </c:pt>
                <c:pt idx="3">
                  <c:v>32216</c:v>
                </c:pt>
                <c:pt idx="4">
                  <c:v>31122</c:v>
                </c:pt>
                <c:pt idx="5">
                  <c:v>28783</c:v>
                </c:pt>
                <c:pt idx="6">
                  <c:v>20766</c:v>
                </c:pt>
                <c:pt idx="7">
                  <c:v>10731</c:v>
                </c:pt>
                <c:pt idx="8">
                  <c:v>9568</c:v>
                </c:pt>
                <c:pt idx="9">
                  <c:v>3547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3F-4A59-BF8B-9E6774B97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0.17757981212520399</c:v>
                </c:pt>
                <c:pt idx="1">
                  <c:v>-0.214609830057375</c:v>
                </c:pt>
                <c:pt idx="2">
                  <c:v>-9.7983584963015499E-2</c:v>
                </c:pt>
                <c:pt idx="3">
                  <c:v>-7.8884917798427406E-2</c:v>
                </c:pt>
                <c:pt idx="4">
                  <c:v>-0.36960440762421798</c:v>
                </c:pt>
                <c:pt idx="5">
                  <c:v>-4.3340977830956903E-2</c:v>
                </c:pt>
                <c:pt idx="6">
                  <c:v>0.302351834430856</c:v>
                </c:pt>
                <c:pt idx="7">
                  <c:v>-0.14507648183556399</c:v>
                </c:pt>
                <c:pt idx="8">
                  <c:v>-1.2488388894622801E-2</c:v>
                </c:pt>
                <c:pt idx="9">
                  <c:v>-0.55089896176247199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8C3F-4A59-BF8B-9E6774B97225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193557</c:v>
                </c:pt>
                <c:pt idx="1">
                  <c:v>121362</c:v>
                </c:pt>
                <c:pt idx="2">
                  <c:v>22096</c:v>
                </c:pt>
                <c:pt idx="3">
                  <c:v>10238</c:v>
                </c:pt>
                <c:pt idx="4">
                  <c:v>21543</c:v>
                </c:pt>
                <c:pt idx="5">
                  <c:v>7439</c:v>
                </c:pt>
                <c:pt idx="6">
                  <c:v>10879</c:v>
                </c:pt>
                <c:pt idx="7">
                  <c:v>218839</c:v>
                </c:pt>
                <c:pt idx="8">
                  <c:v>12650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4-46CB-A77C-58B5B2DD57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179562</c:v>
                </c:pt>
                <c:pt idx="1">
                  <c:v>123491</c:v>
                </c:pt>
                <c:pt idx="2">
                  <c:v>22806</c:v>
                </c:pt>
                <c:pt idx="3">
                  <c:v>8677</c:v>
                </c:pt>
                <c:pt idx="4">
                  <c:v>13878</c:v>
                </c:pt>
                <c:pt idx="5">
                  <c:v>6071</c:v>
                </c:pt>
                <c:pt idx="6">
                  <c:v>4639</c:v>
                </c:pt>
                <c:pt idx="7">
                  <c:v>187217</c:v>
                </c:pt>
                <c:pt idx="8">
                  <c:v>12414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04-46CB-A77C-58B5B2DD5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04-46CB-A77C-58B5B2DD57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-7.2304282459430602E-2</c:v>
                </c:pt>
                <c:pt idx="1">
                  <c:v>1.75425586262586E-2</c:v>
                </c:pt>
                <c:pt idx="2">
                  <c:v>3.2132512671976803E-2</c:v>
                </c:pt>
                <c:pt idx="3">
                  <c:v>-0.15247118577847199</c:v>
                </c:pt>
                <c:pt idx="4">
                  <c:v>-0.35580002785127401</c:v>
                </c:pt>
                <c:pt idx="5">
                  <c:v>-0.183895684903885</c:v>
                </c:pt>
                <c:pt idx="6">
                  <c:v>-0.57358213071054298</c:v>
                </c:pt>
                <c:pt idx="7">
                  <c:v>-0.14449892386640401</c:v>
                </c:pt>
                <c:pt idx="8">
                  <c:v>-1.86561264822134E-2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D04-46CB-A77C-58B5B2DD57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2.4335256457584001E-2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46-458F-820E-D2D3414857FA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1.6530254928225602E-2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46-458F-820E-D2D3414857FA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0.413274830979528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46-458F-820E-D2D3414857FA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0.220657413169358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46-458F-820E-D2D3414857FA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0.27470177511048299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46-458F-820E-D2D3414857FA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3.8349980487496202E-2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546-458F-820E-D2D3414857FA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1.2150488867325501E-2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546-458F-820E-D2D341485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15359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6B-4727-B33D-FE5985F2779D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F6B-4727-B33D-FE5985F2779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/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F6B-4727-B33D-FE5985F2779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rPr lang="en-US"/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F6B-4727-B33D-FE5985F277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-0.39700000000000002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0F6B-4727-B33D-FE5985F2779D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" y="1685657"/>
            <a:ext cx="12192000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2024-7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31762" y="4612735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1762" y="5115765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7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523220"/>
            <a:ext cx="1219200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占比上升到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41.3%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27.5%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1.1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22.1%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1190" y="283972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1-7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15359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39.7%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32.5%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48%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40.2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1631.9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379193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   -9.08%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40.59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年平均报关单价后，报关单价下降趋势一直延续到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月报关单价有所回升。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32.8%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17.3%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9.86%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90.72%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18285" y="3335020"/>
          <a:ext cx="9379585" cy="2647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75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7月(辆)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1-7月累计(辆)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429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-22.98%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3094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-32.80%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55045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50306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-8.61%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91.52%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381623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343995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-9.86%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90.72%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4853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4231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-12.82%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7.70%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38819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32104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-17.30%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8.47%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月，前十大品牌中仅有两个品牌（雷克萨斯、丰田）实现正增长，其中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月丰田共销售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20766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30.2%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月销量降幅最大的大众，同比下降了5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5.1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7.23%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14.45%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1.87%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轿跑表现相对出色，同比增长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3.21%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38*208"/>
  <p:tag name="TABLE_ENDDRAG_RECT" val="119*262*738*208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880</Words>
  <Application>Microsoft Office PowerPoint</Application>
  <PresentationFormat>宽屏</PresentationFormat>
  <Paragraphs>90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571</cp:revision>
  <dcterms:created xsi:type="dcterms:W3CDTF">2021-11-13T06:30:00Z</dcterms:created>
  <dcterms:modified xsi:type="dcterms:W3CDTF">2024-09-06T09:11:18Z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AB856DBDE5D648A192AD9D3C645DA4B0</vt:lpwstr>
  </property>
</Properties>
</file>