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11" autoAdjust="0"/>
    <p:restoredTop sz="90551" autoAdjust="0"/>
  </p:normalViewPr>
  <p:slideViewPr>
    <p:cSldViewPr snapToGrid="0" snapToObjects="1">
      <p:cViewPr varScale="1">
        <p:scale>
          <a:sx n="96" d="100"/>
          <a:sy n="96" d="100"/>
        </p:scale>
        <p:origin x="171" y="57"/>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pt idx="4">
                  <c:v>56461</c:v>
                </c:pt>
                <c:pt idx="5">
                  <c:v>61572</c:v>
                </c:pt>
                <c:pt idx="6">
                  <c:v>60296</c:v>
                </c:pt>
                <c:pt idx="7">
                  <c:v>63331</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8</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沃尔沃</c:v>
                </c:pt>
                <c:pt idx="4">
                  <c:v>保时捷</c:v>
                </c:pt>
                <c:pt idx="5">
                  <c:v>宝马</c:v>
                </c:pt>
                <c:pt idx="6">
                  <c:v>奥迪</c:v>
                </c:pt>
                <c:pt idx="7">
                  <c:v>路虎</c:v>
                </c:pt>
                <c:pt idx="8">
                  <c:v>雷克萨斯</c:v>
                </c:pt>
                <c:pt idx="9">
                  <c:v>奔驰</c:v>
                </c:pt>
              </c:strCache>
            </c:strRef>
          </c:cat>
          <c:val>
            <c:numRef>
              <c:f>Sheet1!$B$2:$B$11</c:f>
              <c:numCache>
                <c:formatCode>General</c:formatCode>
                <c:ptCount val="10"/>
                <c:pt idx="0">
                  <c:v>41</c:v>
                </c:pt>
                <c:pt idx="1">
                  <c:v>50</c:v>
                </c:pt>
                <c:pt idx="2">
                  <c:v>74</c:v>
                </c:pt>
                <c:pt idx="3">
                  <c:v>204</c:v>
                </c:pt>
                <c:pt idx="4">
                  <c:v>241</c:v>
                </c:pt>
                <c:pt idx="5">
                  <c:v>293</c:v>
                </c:pt>
                <c:pt idx="6">
                  <c:v>337</c:v>
                </c:pt>
                <c:pt idx="7">
                  <c:v>355</c:v>
                </c:pt>
                <c:pt idx="8">
                  <c:v>526</c:v>
                </c:pt>
                <c:pt idx="9">
                  <c:v>603</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pt idx="4">
                  <c:v>29656</c:v>
                </c:pt>
                <c:pt idx="5">
                  <c:v>33021</c:v>
                </c:pt>
                <c:pt idx="6">
                  <c:v>33561</c:v>
                </c:pt>
                <c:pt idx="7">
                  <c:v>36237</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7</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宝马</c:v>
                </c:pt>
                <c:pt idx="1">
                  <c:v>小鹏</c:v>
                </c:pt>
                <c:pt idx="2">
                  <c:v>极氪</c:v>
                </c:pt>
                <c:pt idx="3">
                  <c:v>丰田</c:v>
                </c:pt>
                <c:pt idx="4">
                  <c:v>小米</c:v>
                </c:pt>
                <c:pt idx="5">
                  <c:v>大众</c:v>
                </c:pt>
                <c:pt idx="6">
                  <c:v>ARCFOX</c:v>
                </c:pt>
                <c:pt idx="7">
                  <c:v>蔚来</c:v>
                </c:pt>
                <c:pt idx="8">
                  <c:v>特斯拉</c:v>
                </c:pt>
                <c:pt idx="9">
                  <c:v>比亚迪</c:v>
                </c:pt>
              </c:strCache>
            </c:strRef>
          </c:cat>
          <c:val>
            <c:numRef>
              <c:f>Sheet1!$B$2:$B$11</c:f>
              <c:numCache>
                <c:formatCode>General</c:formatCode>
                <c:ptCount val="10"/>
                <c:pt idx="0">
                  <c:v>582</c:v>
                </c:pt>
                <c:pt idx="1">
                  <c:v>620</c:v>
                </c:pt>
                <c:pt idx="2">
                  <c:v>686</c:v>
                </c:pt>
                <c:pt idx="3">
                  <c:v>744</c:v>
                </c:pt>
                <c:pt idx="4">
                  <c:v>783</c:v>
                </c:pt>
                <c:pt idx="5">
                  <c:v>860</c:v>
                </c:pt>
                <c:pt idx="6">
                  <c:v>1136</c:v>
                </c:pt>
                <c:pt idx="7">
                  <c:v>1620</c:v>
                </c:pt>
                <c:pt idx="8">
                  <c:v>2123</c:v>
                </c:pt>
                <c:pt idx="9">
                  <c:v>4758</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8</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北京</c:v>
                </c:pt>
                <c:pt idx="1">
                  <c:v>小米</c:v>
                </c:pt>
                <c:pt idx="2">
                  <c:v>银河</c:v>
                </c:pt>
                <c:pt idx="3">
                  <c:v>极氪</c:v>
                </c:pt>
                <c:pt idx="4">
                  <c:v>小鹏</c:v>
                </c:pt>
                <c:pt idx="5">
                  <c:v>大众</c:v>
                </c:pt>
                <c:pt idx="6">
                  <c:v>蔚来</c:v>
                </c:pt>
                <c:pt idx="7">
                  <c:v>ARCFOX</c:v>
                </c:pt>
                <c:pt idx="8">
                  <c:v>特斯拉</c:v>
                </c:pt>
                <c:pt idx="9">
                  <c:v>比亚迪</c:v>
                </c:pt>
              </c:strCache>
            </c:strRef>
          </c:cat>
          <c:val>
            <c:numRef>
              <c:f>Sheet1!$B$2:$B$11</c:f>
              <c:numCache>
                <c:formatCode>General</c:formatCode>
                <c:ptCount val="10"/>
                <c:pt idx="0">
                  <c:v>509</c:v>
                </c:pt>
                <c:pt idx="1">
                  <c:v>513</c:v>
                </c:pt>
                <c:pt idx="2">
                  <c:v>601</c:v>
                </c:pt>
                <c:pt idx="3">
                  <c:v>634</c:v>
                </c:pt>
                <c:pt idx="4">
                  <c:v>761</c:v>
                </c:pt>
                <c:pt idx="5">
                  <c:v>771</c:v>
                </c:pt>
                <c:pt idx="6">
                  <c:v>1450</c:v>
                </c:pt>
                <c:pt idx="7">
                  <c:v>1735</c:v>
                </c:pt>
                <c:pt idx="8">
                  <c:v>3821</c:v>
                </c:pt>
                <c:pt idx="9">
                  <c:v>4240</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7</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极氪</c:v>
                </c:pt>
                <c:pt idx="1">
                  <c:v>小米</c:v>
                </c:pt>
                <c:pt idx="2">
                  <c:v>大众</c:v>
                </c:pt>
                <c:pt idx="3">
                  <c:v>ARCFOX</c:v>
                </c:pt>
                <c:pt idx="4">
                  <c:v>蔚来</c:v>
                </c:pt>
                <c:pt idx="5">
                  <c:v>理想</c:v>
                </c:pt>
                <c:pt idx="6">
                  <c:v>问界</c:v>
                </c:pt>
                <c:pt idx="7">
                  <c:v>特斯拉</c:v>
                </c:pt>
                <c:pt idx="8">
                  <c:v>丰田</c:v>
                </c:pt>
                <c:pt idx="9">
                  <c:v>比亚迪</c:v>
                </c:pt>
              </c:strCache>
            </c:strRef>
          </c:cat>
          <c:val>
            <c:numRef>
              <c:f>Sheet1!$B$2:$B$11</c:f>
              <c:numCache>
                <c:formatCode>General</c:formatCode>
                <c:ptCount val="10"/>
                <c:pt idx="0">
                  <c:v>686</c:v>
                </c:pt>
                <c:pt idx="1">
                  <c:v>783</c:v>
                </c:pt>
                <c:pt idx="2">
                  <c:v>867</c:v>
                </c:pt>
                <c:pt idx="3">
                  <c:v>1136</c:v>
                </c:pt>
                <c:pt idx="4">
                  <c:v>1620</c:v>
                </c:pt>
                <c:pt idx="5">
                  <c:v>1658</c:v>
                </c:pt>
                <c:pt idx="6">
                  <c:v>1841</c:v>
                </c:pt>
                <c:pt idx="7">
                  <c:v>2123</c:v>
                </c:pt>
                <c:pt idx="8">
                  <c:v>3634</c:v>
                </c:pt>
                <c:pt idx="9">
                  <c:v>7939</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8</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问界</c:v>
                </c:pt>
                <c:pt idx="1">
                  <c:v>小鹏</c:v>
                </c:pt>
                <c:pt idx="2">
                  <c:v>大众</c:v>
                </c:pt>
                <c:pt idx="3">
                  <c:v>银河</c:v>
                </c:pt>
                <c:pt idx="4">
                  <c:v>蔚来</c:v>
                </c:pt>
                <c:pt idx="5">
                  <c:v>理想</c:v>
                </c:pt>
                <c:pt idx="6">
                  <c:v>ARCFOX</c:v>
                </c:pt>
                <c:pt idx="7">
                  <c:v>丰田</c:v>
                </c:pt>
                <c:pt idx="8">
                  <c:v>特斯拉</c:v>
                </c:pt>
                <c:pt idx="9">
                  <c:v>比亚迪</c:v>
                </c:pt>
              </c:strCache>
            </c:strRef>
          </c:cat>
          <c:val>
            <c:numRef>
              <c:f>Sheet1!$B$2:$B$11</c:f>
              <c:numCache>
                <c:formatCode>General</c:formatCode>
                <c:ptCount val="10"/>
                <c:pt idx="0">
                  <c:v>704</c:v>
                </c:pt>
                <c:pt idx="1">
                  <c:v>761</c:v>
                </c:pt>
                <c:pt idx="2">
                  <c:v>777</c:v>
                </c:pt>
                <c:pt idx="3">
                  <c:v>818</c:v>
                </c:pt>
                <c:pt idx="4">
                  <c:v>1450</c:v>
                </c:pt>
                <c:pt idx="5">
                  <c:v>1463</c:v>
                </c:pt>
                <c:pt idx="6">
                  <c:v>1735</c:v>
                </c:pt>
                <c:pt idx="7">
                  <c:v>3331</c:v>
                </c:pt>
                <c:pt idx="8">
                  <c:v>3821</c:v>
                </c:pt>
                <c:pt idx="9">
                  <c:v>8123</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pt idx="4">
                  <c:v>58596</c:v>
                </c:pt>
                <c:pt idx="5">
                  <c:v>56426</c:v>
                </c:pt>
                <c:pt idx="6">
                  <c:v>60690</c:v>
                </c:pt>
                <c:pt idx="7">
                  <c:v>55436</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pt idx="3">
                  <c:v>0.35849999999999999</c:v>
                </c:pt>
                <c:pt idx="4">
                  <c:v>0.36530000000000001</c:v>
                </c:pt>
                <c:pt idx="5">
                  <c:v>0.36170000000000002</c:v>
                </c:pt>
                <c:pt idx="6">
                  <c:v>0.37430000000000002</c:v>
                </c:pt>
                <c:pt idx="7">
                  <c:v>0.37009999999999998</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pt idx="4">
                  <c:v>0.13170000000000001</c:v>
                </c:pt>
                <c:pt idx="5">
                  <c:v>-0.13</c:v>
                </c:pt>
                <c:pt idx="6">
                  <c:v>-0.1249</c:v>
                </c:pt>
                <c:pt idx="7">
                  <c:v>1.6899999999999998E-2</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7</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蔚来</c:v>
                </c:pt>
                <c:pt idx="1">
                  <c:v>理想</c:v>
                </c:pt>
                <c:pt idx="2">
                  <c:v>问界</c:v>
                </c:pt>
                <c:pt idx="3">
                  <c:v>特斯拉</c:v>
                </c:pt>
                <c:pt idx="4">
                  <c:v>奔驰</c:v>
                </c:pt>
                <c:pt idx="5">
                  <c:v>奥迪</c:v>
                </c:pt>
                <c:pt idx="6">
                  <c:v>宝马</c:v>
                </c:pt>
                <c:pt idx="7">
                  <c:v>丰田</c:v>
                </c:pt>
                <c:pt idx="8">
                  <c:v>大众</c:v>
                </c:pt>
                <c:pt idx="9">
                  <c:v>比亚迪</c:v>
                </c:pt>
              </c:strCache>
            </c:strRef>
          </c:cat>
          <c:val>
            <c:numRef>
              <c:f>Sheet1!$B$2:$B$11</c:f>
              <c:numCache>
                <c:formatCode>General</c:formatCode>
                <c:ptCount val="10"/>
                <c:pt idx="0">
                  <c:v>1620</c:v>
                </c:pt>
                <c:pt idx="1">
                  <c:v>1658</c:v>
                </c:pt>
                <c:pt idx="2">
                  <c:v>1841</c:v>
                </c:pt>
                <c:pt idx="3">
                  <c:v>2123</c:v>
                </c:pt>
                <c:pt idx="4">
                  <c:v>2170</c:v>
                </c:pt>
                <c:pt idx="5">
                  <c:v>2286</c:v>
                </c:pt>
                <c:pt idx="6">
                  <c:v>2339</c:v>
                </c:pt>
                <c:pt idx="7">
                  <c:v>4880</c:v>
                </c:pt>
                <c:pt idx="8">
                  <c:v>5620</c:v>
                </c:pt>
                <c:pt idx="9">
                  <c:v>7939</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8</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理想</c:v>
                </c:pt>
                <c:pt idx="2">
                  <c:v>本田</c:v>
                </c:pt>
                <c:pt idx="3">
                  <c:v>ARCFOX</c:v>
                </c:pt>
                <c:pt idx="4">
                  <c:v>奔驰</c:v>
                </c:pt>
                <c:pt idx="5">
                  <c:v>奥迪</c:v>
                </c:pt>
                <c:pt idx="6">
                  <c:v>特斯拉</c:v>
                </c:pt>
                <c:pt idx="7">
                  <c:v>丰田</c:v>
                </c:pt>
                <c:pt idx="8">
                  <c:v>大众</c:v>
                </c:pt>
                <c:pt idx="9">
                  <c:v>比亚迪</c:v>
                </c:pt>
              </c:strCache>
            </c:strRef>
          </c:cat>
          <c:val>
            <c:numRef>
              <c:f>Sheet1!$B$2:$B$11</c:f>
              <c:numCache>
                <c:formatCode>General</c:formatCode>
                <c:ptCount val="10"/>
                <c:pt idx="0">
                  <c:v>1460</c:v>
                </c:pt>
                <c:pt idx="1">
                  <c:v>1463</c:v>
                </c:pt>
                <c:pt idx="2">
                  <c:v>1648</c:v>
                </c:pt>
                <c:pt idx="3">
                  <c:v>1735</c:v>
                </c:pt>
                <c:pt idx="4">
                  <c:v>1786</c:v>
                </c:pt>
                <c:pt idx="5">
                  <c:v>1967</c:v>
                </c:pt>
                <c:pt idx="6">
                  <c:v>3821</c:v>
                </c:pt>
                <c:pt idx="7">
                  <c:v>4430</c:v>
                </c:pt>
                <c:pt idx="8">
                  <c:v>5909</c:v>
                </c:pt>
                <c:pt idx="9">
                  <c:v>8123</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8</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传祺</c:v>
                </c:pt>
                <c:pt idx="1">
                  <c:v>红旗</c:v>
                </c:pt>
                <c:pt idx="2">
                  <c:v>别克</c:v>
                </c:pt>
                <c:pt idx="3">
                  <c:v>宝马</c:v>
                </c:pt>
                <c:pt idx="4">
                  <c:v>丰田</c:v>
                </c:pt>
                <c:pt idx="5">
                  <c:v>本田</c:v>
                </c:pt>
                <c:pt idx="6">
                  <c:v>日产</c:v>
                </c:pt>
                <c:pt idx="7">
                  <c:v>奔驰</c:v>
                </c:pt>
                <c:pt idx="8">
                  <c:v>奥迪</c:v>
                </c:pt>
                <c:pt idx="9">
                  <c:v>大众</c:v>
                </c:pt>
              </c:strCache>
            </c:strRef>
          </c:cat>
          <c:val>
            <c:numRef>
              <c:f>Sheet1!$B$2:$B$11</c:f>
              <c:numCache>
                <c:formatCode>General</c:formatCode>
                <c:ptCount val="10"/>
                <c:pt idx="0">
                  <c:v>753</c:v>
                </c:pt>
                <c:pt idx="1">
                  <c:v>976</c:v>
                </c:pt>
                <c:pt idx="2">
                  <c:v>978</c:v>
                </c:pt>
                <c:pt idx="3">
                  <c:v>1050</c:v>
                </c:pt>
                <c:pt idx="4">
                  <c:v>1099</c:v>
                </c:pt>
                <c:pt idx="5">
                  <c:v>1136</c:v>
                </c:pt>
                <c:pt idx="6">
                  <c:v>1243</c:v>
                </c:pt>
                <c:pt idx="7">
                  <c:v>1699</c:v>
                </c:pt>
                <c:pt idx="8">
                  <c:v>1751</c:v>
                </c:pt>
                <c:pt idx="9">
                  <c:v>5132</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7</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红旗</c:v>
                </c:pt>
                <c:pt idx="1">
                  <c:v>吉利</c:v>
                </c:pt>
                <c:pt idx="2">
                  <c:v>别克</c:v>
                </c:pt>
                <c:pt idx="3">
                  <c:v>本田</c:v>
                </c:pt>
                <c:pt idx="4">
                  <c:v>日产</c:v>
                </c:pt>
                <c:pt idx="5">
                  <c:v>丰田</c:v>
                </c:pt>
                <c:pt idx="6">
                  <c:v>宝马</c:v>
                </c:pt>
                <c:pt idx="7">
                  <c:v>奔驰</c:v>
                </c:pt>
                <c:pt idx="8">
                  <c:v>奥迪</c:v>
                </c:pt>
                <c:pt idx="9">
                  <c:v>大众</c:v>
                </c:pt>
              </c:strCache>
            </c:strRef>
          </c:cat>
          <c:val>
            <c:numRef>
              <c:f>Sheet1!$B$2:$B$11</c:f>
              <c:numCache>
                <c:formatCode>General</c:formatCode>
                <c:ptCount val="10"/>
                <c:pt idx="0">
                  <c:v>786</c:v>
                </c:pt>
                <c:pt idx="1">
                  <c:v>836</c:v>
                </c:pt>
                <c:pt idx="2">
                  <c:v>971</c:v>
                </c:pt>
                <c:pt idx="3">
                  <c:v>1017</c:v>
                </c:pt>
                <c:pt idx="4">
                  <c:v>1045</c:v>
                </c:pt>
                <c:pt idx="5">
                  <c:v>1246</c:v>
                </c:pt>
                <c:pt idx="6">
                  <c:v>1756</c:v>
                </c:pt>
                <c:pt idx="7">
                  <c:v>2055</c:v>
                </c:pt>
                <c:pt idx="8">
                  <c:v>2110</c:v>
                </c:pt>
                <c:pt idx="9">
                  <c:v>4753</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5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pt idx="4">
                  <c:v>3122</c:v>
                </c:pt>
                <c:pt idx="5">
                  <c:v>3080</c:v>
                </c:pt>
                <c:pt idx="6">
                  <c:v>2976</c:v>
                </c:pt>
                <c:pt idx="7">
                  <c:v>2856</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Sheet1!$A$2:$A$45</c:f>
              <c:strCache>
                <c:ptCount val="32"/>
                <c:pt idx="0">
                  <c:v>2022年1月</c:v>
                </c:pt>
                <c:pt idx="1">
                  <c:v>2月</c:v>
                </c:pt>
                <c:pt idx="2">
                  <c:v>3月</c:v>
                </c:pt>
                <c:pt idx="3">
                  <c:v>4月</c:v>
                </c:pt>
                <c:pt idx="4">
                  <c:v>5月</c:v>
                </c:pt>
                <c:pt idx="5">
                  <c:v>6月</c:v>
                </c:pt>
                <c:pt idx="6">
                  <c:v>7月</c:v>
                </c:pt>
                <c:pt idx="7">
                  <c:v>8月</c:v>
                </c:pt>
                <c:pt idx="8">
                  <c:v>9月</c:v>
                </c:pt>
                <c:pt idx="9">
                  <c:v>10月</c:v>
                </c:pt>
                <c:pt idx="10">
                  <c:v>11月</c:v>
                </c:pt>
                <c:pt idx="11">
                  <c:v>12月</c:v>
                </c:pt>
                <c:pt idx="12">
                  <c:v>2023年1月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2024年1月</c:v>
                </c:pt>
                <c:pt idx="25">
                  <c:v>2月</c:v>
                </c:pt>
                <c:pt idx="26">
                  <c:v>3月</c:v>
                </c:pt>
                <c:pt idx="27">
                  <c:v>4月</c:v>
                </c:pt>
                <c:pt idx="28">
                  <c:v>5月</c:v>
                </c:pt>
                <c:pt idx="29">
                  <c:v>6月</c:v>
                </c:pt>
                <c:pt idx="30">
                  <c:v>7月</c:v>
                </c:pt>
                <c:pt idx="31">
                  <c:v>8月</c:v>
                </c:pt>
              </c:strCache>
            </c:strRef>
          </c:cat>
          <c:val>
            <c:numRef>
              <c:f>Sheet1!$B$2:$B$45</c:f>
              <c:numCache>
                <c:formatCode>0.00%</c:formatCode>
                <c:ptCount val="32"/>
                <c:pt idx="0">
                  <c:v>8.48E-2</c:v>
                </c:pt>
                <c:pt idx="1">
                  <c:v>8.2400000000000001E-2</c:v>
                </c:pt>
                <c:pt idx="2">
                  <c:v>7.8899999999999998E-2</c:v>
                </c:pt>
                <c:pt idx="3">
                  <c:v>9.2399999999999996E-2</c:v>
                </c:pt>
                <c:pt idx="4">
                  <c:v>6.4500000000000002E-2</c:v>
                </c:pt>
                <c:pt idx="5">
                  <c:v>6.3200000000000006E-2</c:v>
                </c:pt>
                <c:pt idx="6">
                  <c:v>6.7599999999999993E-2</c:v>
                </c:pt>
                <c:pt idx="7">
                  <c:v>6.6500000000000004E-2</c:v>
                </c:pt>
                <c:pt idx="8">
                  <c:v>6.4699999999999994E-2</c:v>
                </c:pt>
                <c:pt idx="9">
                  <c:v>6.9199999999999998E-2</c:v>
                </c:pt>
                <c:pt idx="10">
                  <c:v>5.9700000000000003E-2</c:v>
                </c:pt>
                <c:pt idx="11">
                  <c:v>4.1200000000000001E-2</c:v>
                </c:pt>
                <c:pt idx="12">
                  <c:v>0.10580000000000001</c:v>
                </c:pt>
                <c:pt idx="13">
                  <c:v>8.7999999999999995E-2</c:v>
                </c:pt>
                <c:pt idx="14">
                  <c:v>5.9799999999999999E-2</c:v>
                </c:pt>
                <c:pt idx="15">
                  <c:v>6.6199999999999995E-2</c:v>
                </c:pt>
                <c:pt idx="16">
                  <c:v>6.7699999999999996E-2</c:v>
                </c:pt>
                <c:pt idx="17">
                  <c:v>5.04E-2</c:v>
                </c:pt>
                <c:pt idx="18">
                  <c:v>5.3400000000000003E-2</c:v>
                </c:pt>
                <c:pt idx="19">
                  <c:v>5.4100000000000002E-2</c:v>
                </c:pt>
                <c:pt idx="20">
                  <c:v>6.0400000000000002E-2</c:v>
                </c:pt>
                <c:pt idx="21">
                  <c:v>6.3799999999999996E-2</c:v>
                </c:pt>
                <c:pt idx="22">
                  <c:v>7.2900000000000006E-2</c:v>
                </c:pt>
                <c:pt idx="23">
                  <c:v>6.5299999999999997E-2</c:v>
                </c:pt>
                <c:pt idx="24">
                  <c:v>6.8599999999999994E-2</c:v>
                </c:pt>
                <c:pt idx="25">
                  <c:v>6.4699999999999994E-2</c:v>
                </c:pt>
                <c:pt idx="26">
                  <c:v>6.4000000000000001E-2</c:v>
                </c:pt>
                <c:pt idx="27">
                  <c:v>5.2299999999999999E-2</c:v>
                </c:pt>
                <c:pt idx="28">
                  <c:v>5.5300000000000002E-2</c:v>
                </c:pt>
                <c:pt idx="29">
                  <c:v>0.05</c:v>
                </c:pt>
                <c:pt idx="30">
                  <c:v>4.9399999999999999E-2</c:v>
                </c:pt>
                <c:pt idx="31">
                  <c:v>4.5100000000000001E-2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7</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沃尔沃</c:v>
                </c:pt>
                <c:pt idx="4">
                  <c:v>保时捷</c:v>
                </c:pt>
                <c:pt idx="5">
                  <c:v>宝马</c:v>
                </c:pt>
                <c:pt idx="6">
                  <c:v>路虎</c:v>
                </c:pt>
                <c:pt idx="7">
                  <c:v>奥迪</c:v>
                </c:pt>
                <c:pt idx="8">
                  <c:v>雷克萨斯</c:v>
                </c:pt>
                <c:pt idx="9">
                  <c:v>奔驰</c:v>
                </c:pt>
              </c:strCache>
            </c:strRef>
          </c:cat>
          <c:val>
            <c:numRef>
              <c:f>Sheet1!$B$2:$B$11</c:f>
              <c:numCache>
                <c:formatCode>General</c:formatCode>
                <c:ptCount val="10"/>
                <c:pt idx="0">
                  <c:v>50</c:v>
                </c:pt>
                <c:pt idx="1">
                  <c:v>68</c:v>
                </c:pt>
                <c:pt idx="2">
                  <c:v>97</c:v>
                </c:pt>
                <c:pt idx="3">
                  <c:v>188</c:v>
                </c:pt>
                <c:pt idx="4">
                  <c:v>201</c:v>
                </c:pt>
                <c:pt idx="5">
                  <c:v>365</c:v>
                </c:pt>
                <c:pt idx="6">
                  <c:v>372</c:v>
                </c:pt>
                <c:pt idx="7">
                  <c:v>387</c:v>
                </c:pt>
                <c:pt idx="8">
                  <c:v>504</c:v>
                </c:pt>
                <c:pt idx="9">
                  <c:v>580</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04-01T17:30:06.566" idx="3">
    <p:pos x="7066" y="928"/>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2024/10/11</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2024/10/11</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2024/10/11</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2024/10/11</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2024/10/11</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2024/10/11</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2024/10/11</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8</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82827870"/>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743250629"/>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370977076"/>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64864424"/>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5.54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8.66%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7.17%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0.88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1-8</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44.11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4.39%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2962596402"/>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.01%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.79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37.25%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16</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2972966359"/>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70024"/>
            <a:ext cx="10904865" cy="5076156"/>
          </a:xfrm>
        </p:spPr>
        <p:txBody>
          <a:bodyPr rtlCol="0">
            <a:noAutofit/>
          </a:bodyPr>
          <a:lstStyle/>
          <a:p>
            <a:pPr marL="342900" indent="-342900" algn="just">
              <a:buFont typeface="Wingdings" panose="05000000000000000000" pitchFamily="2" charset="2"/>
              <a:buChar char=""/>
              <a:tabLst>
                <a:tab pos="457200" algn="l"/>
              </a:tabLst>
            </a:pP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月北京汽车消费</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在新能源汽车销售带动</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再次</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呈现</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上升势头，</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全月</a:t>
            </a:r>
            <a:r>
              <a:rPr lang="zh-CN" altLang="zh-CN" sz="1800" b="1" kern="100" dirty="0">
                <a:effectLst/>
                <a:latin typeface="宋体" panose="02010600030101010101" pitchFamily="2" charset="-122"/>
                <a:ea typeface="等线" panose="02010600030101010101" pitchFamily="2" charset="-122"/>
                <a:cs typeface="Times New Roman" panose="02020603050405020304" pitchFamily="18" charset="0"/>
              </a:rPr>
              <a:t>新车交易</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sz="1800" b="1" kern="100" dirty="0">
                <a:effectLst/>
                <a:latin typeface="宋体" panose="02010600030101010101" pitchFamily="2" charset="-122"/>
                <a:ea typeface="等线" panose="02010600030101010101" pitchFamily="2" charset="-122"/>
                <a:cs typeface="Times New Roman" panose="02020603050405020304" pitchFamily="18" charset="0"/>
              </a:rPr>
              <a:t>.3</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8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800" b="1" kern="100" dirty="0">
                <a:effectLst/>
                <a:latin typeface="宋体" panose="02010600030101010101" pitchFamily="2" charset="-122"/>
                <a:ea typeface="等线" panose="02010600030101010101" pitchFamily="2" charset="-122"/>
                <a:cs typeface="Times New Roman" panose="02020603050405020304" pitchFamily="18" charset="0"/>
              </a:rPr>
              <a:t>上涨</a:t>
            </a:r>
            <a:r>
              <a:rPr lang="en-US" altLang="zh-CN" sz="1800" b="1" kern="100" dirty="0">
                <a:effectLst/>
                <a:latin typeface="宋体" panose="02010600030101010101" pitchFamily="2" charset="-122"/>
                <a:ea typeface="等线" panose="02010600030101010101" pitchFamily="2" charset="-122"/>
                <a:cs typeface="Times New Roman" panose="02020603050405020304" pitchFamily="18" charset="0"/>
              </a:rPr>
              <a:t>5%</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8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1.69</a:t>
            </a:r>
            <a:r>
              <a:rPr lang="en-US" altLang="zh-CN" sz="18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effectLst/>
                <a:latin typeface="宋体" panose="02010600030101010101" pitchFamily="2" charset="-122"/>
                <a:ea typeface="等线" panose="02010600030101010101" pitchFamily="2" charset="-122"/>
                <a:cs typeface="Times New Roman" panose="02020603050405020304" pitchFamily="18" charset="0"/>
              </a:rPr>
              <a:t>，单月新车销量超过六月达到今年新高</a:t>
            </a:r>
            <a:r>
              <a:rPr lang="zh-CN" altLang="zh-CN" sz="18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effectLst/>
                <a:latin typeface="宋体" panose="02010600030101010101" pitchFamily="2" charset="-122"/>
                <a:ea typeface="等线" panose="02010600030101010101" pitchFamily="2" charset="-122"/>
                <a:cs typeface="Times New Roman" panose="02020603050405020304" pitchFamily="18" charset="0"/>
              </a:rPr>
              <a:t>北京</a:t>
            </a:r>
            <a:r>
              <a:rPr lang="en-US" altLang="zh-CN" sz="1800" b="1" kern="100" dirty="0">
                <a:effectLst/>
                <a:latin typeface="宋体" panose="02010600030101010101" pitchFamily="2" charset="-122"/>
                <a:ea typeface="等线" panose="02010600030101010101" pitchFamily="2" charset="-122"/>
                <a:cs typeface="Times New Roman" panose="02020603050405020304" pitchFamily="18" charset="0"/>
              </a:rPr>
              <a:t>8</a:t>
            </a:r>
            <a:r>
              <a:rPr lang="zh-CN" altLang="en-US" sz="1800" b="1" kern="100" dirty="0">
                <a:effectLst/>
                <a:latin typeface="宋体" panose="02010600030101010101" pitchFamily="2" charset="-122"/>
                <a:ea typeface="等线" panose="02010600030101010101" pitchFamily="2" charset="-122"/>
                <a:cs typeface="Times New Roman" panose="02020603050405020304" pitchFamily="18" charset="0"/>
              </a:rPr>
              <a:t>月新车销量能够出现同环比同步增长并创下本年度新高与北京市增发</a:t>
            </a:r>
            <a:r>
              <a:rPr lang="en-US" altLang="zh-CN" sz="1800" b="1" kern="100" dirty="0">
                <a:effectLst/>
                <a:latin typeface="宋体" panose="02010600030101010101" pitchFamily="2" charset="-122"/>
                <a:ea typeface="等线" panose="02010600030101010101" pitchFamily="2" charset="-122"/>
                <a:cs typeface="Times New Roman" panose="02020603050405020304" pitchFamily="18" charset="0"/>
              </a:rPr>
              <a:t>2</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万个新能源纯电动汽车指标密不可分。</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月北京</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新能源汽车共交易</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3.62</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7.97%</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29.17%</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新能源汽车市</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占</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率继续提升，已经达到</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新车总交易量的</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57.24%</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其中本月</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2.11</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比</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月多销售</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2206</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辆，环比增长</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11.68%</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58.21%</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，而新能源混动车型环比仅增长</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3.2%</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，新增纯电动汽车指标政策对</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月京城新车销量促进作用明显</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传统燃油车则市场份额进一步下降，其中中高端合资品牌奔驰、宝马、奥迪</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月燃油车销量都同步呈现大幅下降，宝马燃油车销量降幅超过</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40%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北京进口车销售</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继续呈下降趋势</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月进口车交易</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2856</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再下降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4.03%</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15.25 %</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市场份额</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环比再下降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0.43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个百分点，市占率下降到</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4.51%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342900" indent="-342900" algn="just">
              <a:buFont typeface="Wingdings" panose="05000000000000000000" pitchFamily="2" charset="2"/>
              <a:buChar char=""/>
              <a:tabLst>
                <a:tab pos="457200" algn="l"/>
              </a:tabLst>
            </a:pP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8</a:t>
            </a:r>
            <a:r>
              <a:rPr lang="zh-CN" altLang="en-US" sz="1800" b="1" kern="100" dirty="0">
                <a:effectLst/>
                <a:latin typeface="等线" panose="02010600030101010101" pitchFamily="2" charset="-122"/>
                <a:ea typeface="等线" panose="02010600030101010101" pitchFamily="2" charset="-122"/>
                <a:cs typeface="Times New Roman" panose="02020603050405020304" pitchFamily="18" charset="0"/>
              </a:rPr>
              <a:t>月</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北京二手车交易数据没能如预期实现增长，全月</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成交过户</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只有</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5.54</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万辆次，环比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8.66%</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7.17%</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新旧车比只有</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0.88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，与新车销售可谓冰火两重天。</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日商务部等</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7</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部门下发</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关于进一步做好汽车以旧换新有关工作的通知</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，将报废补贴从最高</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万元提高到</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万元。相关政策的推出大大刺激了老旧机动车的报废更新，带动北京新能源汽车的销售不断增长，但相关政策却严重影响了北京二手车交易，使原本通过二手车交易流转到外地的一大部分老旧二手车受补贴政策影响，转而改为直接报废拿取高额更新补贴，这是致使北京</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月份二手车交易数量同环比同步下降的主要原因。好在北京市政府</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日出台了相关新的汽车更新补贴政策，除报废旧车外，销售原有旧车购买符合标注的新车也可以获得相关补贴。这一政策更加符合北京的市场现状，</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9</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月北京的二手车交易在新政下将有望有所恢复。</a:t>
            </a:r>
            <a:endPar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8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4220440828"/>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20509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1.69</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43.89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43.24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772817221"/>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2257862055"/>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4081634515"/>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1283192196"/>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2474107832"/>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2856</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4.03%</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a:latin typeface="等线" panose="02010600030101010101" pitchFamily="2" charset="-122"/>
                <a:ea typeface="等线" panose="02010600030101010101" pitchFamily="2" charset="-122"/>
                <a:cs typeface="Times New Roman" panose="02020603050405020304" pitchFamily="18" charset="0"/>
              </a:rPr>
              <a:t>15.25%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2.43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14,82%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1773458975"/>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4.51%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0.43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3173361678"/>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4163116676"/>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712742016"/>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3.62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29.17%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57.24%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58.21%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21.56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25.58%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49.11%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60245173"/>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201102</TotalTime>
  <Words>1092</Words>
  <Application>Microsoft Office PowerPoint</Application>
  <PresentationFormat>宽屏</PresentationFormat>
  <Paragraphs>85</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Microsoft YaHei UI</vt:lpstr>
      <vt:lpstr>等线</vt:lpstr>
      <vt:lpstr>宋体</vt:lpstr>
      <vt:lpstr>Arial</vt:lpstr>
      <vt:lpstr>Calibri</vt:lpstr>
      <vt:lpstr>Wingdings</vt:lpstr>
      <vt:lpstr>最小和静音</vt:lpstr>
      <vt:lpstr>北京汽车市场分析</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承桉 李</cp:lastModifiedBy>
  <cp:revision>269</cp:revision>
  <dcterms:created xsi:type="dcterms:W3CDTF">2021-12-26T04:02:55Z</dcterms:created>
  <dcterms:modified xsi:type="dcterms:W3CDTF">2024-10-11T07:53:34Z</dcterms:modified>
</cp:coreProperties>
</file>