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3.xml" ContentType="application/vnd.openxmlformats-officedocument.presentationml.tags+xml"/>
  <Override PartName="/ppt/charts/chart5.xml" ContentType="application/vnd.openxmlformats-officedocument.drawingml.chart+xml"/>
  <Override PartName="/ppt/theme/themeOverride3.xml" ContentType="application/vnd.openxmlformats-officedocument.themeOverride+xml"/>
  <Override PartName="/ppt/tags/tag4.xml" ContentType="application/vnd.openxmlformats-officedocument.presentationml.tags+xml"/>
  <Override PartName="/ppt/charts/chart6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4.xml" ContentType="application/vnd.openxmlformats-officedocument.themeOverride+xml"/>
  <Override PartName="/ppt/charts/chart7.xml" ContentType="application/vnd.openxmlformats-officedocument.drawingml.chart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charts/chart8.xml" ContentType="application/vnd.openxmlformats-officedocument.drawingml.chart+xml"/>
  <Override PartName="/ppt/theme/themeOverride6.xml" ContentType="application/vnd.openxmlformats-officedocument.themeOverride+xml"/>
  <Override PartName="/ppt/charts/chart9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12" r:id="rId2"/>
    <p:sldId id="323" r:id="rId3"/>
    <p:sldId id="332" r:id="rId4"/>
    <p:sldId id="341" r:id="rId5"/>
    <p:sldId id="333" r:id="rId6"/>
    <p:sldId id="328" r:id="rId7"/>
    <p:sldId id="327" r:id="rId8"/>
    <p:sldId id="331" r:id="rId9"/>
    <p:sldId id="330" r:id="rId10"/>
    <p:sldId id="326" r:id="rId11"/>
    <p:sldId id="325" r:id="rId12"/>
    <p:sldId id="318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0">
          <p15:clr>
            <a:srgbClr val="A4A3A4"/>
          </p15:clr>
        </p15:guide>
        <p15:guide id="2" orient="horz" pos="564">
          <p15:clr>
            <a:srgbClr val="A4A3A4"/>
          </p15:clr>
        </p15:guide>
        <p15:guide id="3" orient="horz" pos="3769">
          <p15:clr>
            <a:srgbClr val="A4A3A4"/>
          </p15:clr>
        </p15:guide>
        <p15:guide id="4" pos="3841">
          <p15:clr>
            <a:srgbClr val="A4A3A4"/>
          </p15:clr>
        </p15:guide>
        <p15:guide id="5" pos="44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2A570"/>
    <a:srgbClr val="4472C4"/>
    <a:srgbClr val="0070C0"/>
    <a:srgbClr val="5B9BD5"/>
    <a:srgbClr val="76A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82" autoAdjust="0"/>
    <p:restoredTop sz="94660"/>
  </p:normalViewPr>
  <p:slideViewPr>
    <p:cSldViewPr snapToGrid="0" showGuides="1">
      <p:cViewPr>
        <p:scale>
          <a:sx n="90" d="100"/>
          <a:sy n="90" d="100"/>
        </p:scale>
        <p:origin x="306" y="141"/>
      </p:cViewPr>
      <p:guideLst>
        <p:guide orient="horz" pos="2220"/>
        <p:guide orient="horz" pos="564"/>
        <p:guide orient="horz" pos="3769"/>
        <p:guide pos="3841"/>
        <p:guide pos="44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007"/>
    </p:cViewPr>
  </p:sorterViewPr>
  <p:notesViewPr>
    <p:cSldViewPr snapToGrid="0">
      <p:cViewPr varScale="1">
        <p:scale>
          <a:sx n="86" d="100"/>
          <a:sy n="86" d="100"/>
        </p:scale>
        <p:origin x="484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2024&#36710;&#36742;&#36816;&#31649;&#37096;\&#27599;&#26376;&#25968;&#25454;&#20998;&#26512;\2023&#24180;12&#26376;&#25968;&#25454;\&#26376;&#24230;&#36827;&#21475;&#36710;&#38144;&#37327;&#36208;&#21183;12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2024&#36710;&#36742;&#36816;&#31649;&#37096;\&#27599;&#26376;&#25968;&#25454;&#20998;&#26512;\2023&#24180;11&#26376;&#25968;&#25454;\1-&#36827;&#21475;&#27773;&#36710;&#24211;&#23384;&#27700;&#24179;-202311&#26376;&#65288;PPT&#24211;&#23384;&#39029;&#20351;&#29992;&#25968;&#25454;&#65289;&#21103;&#26412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3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5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6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3382951554676699E-2"/>
          <c:y val="9.5731722389787194E-2"/>
          <c:w val="0.94710016955958498"/>
          <c:h val="0.802348034673166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进口汽车进口量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Sheet1!$A$2:$A$17</c:f>
              <c:strCache>
                <c:ptCount val="1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2022</c:v>
                </c:pt>
                <c:pt idx="14">
                  <c:v>2023</c:v>
                </c:pt>
                <c:pt idx="15">
                  <c:v>2024YTD</c:v>
                </c:pt>
              </c:strCache>
            </c:strRef>
          </c:cat>
          <c:val>
            <c:numRef>
              <c:f>Sheet1!$B$2:$B$17</c:f>
              <c:numCache>
                <c:formatCode>0.0</c:formatCode>
                <c:ptCount val="16"/>
                <c:pt idx="0">
                  <c:v>42.069600000000001</c:v>
                </c:pt>
                <c:pt idx="1">
                  <c:v>77.143100000000004</c:v>
                </c:pt>
                <c:pt idx="2">
                  <c:v>100.3459</c:v>
                </c:pt>
                <c:pt idx="3">
                  <c:v>109.1309</c:v>
                </c:pt>
                <c:pt idx="4">
                  <c:v>117.0581</c:v>
                </c:pt>
                <c:pt idx="5">
                  <c:v>142.29920000000001</c:v>
                </c:pt>
                <c:pt idx="6">
                  <c:v>107.8096</c:v>
                </c:pt>
                <c:pt idx="7">
                  <c:v>104.1275</c:v>
                </c:pt>
                <c:pt idx="8">
                  <c:v>121.5885</c:v>
                </c:pt>
                <c:pt idx="9">
                  <c:v>110.8443</c:v>
                </c:pt>
                <c:pt idx="10">
                  <c:v>105</c:v>
                </c:pt>
                <c:pt idx="11" formatCode="General">
                  <c:v>93</c:v>
                </c:pt>
                <c:pt idx="12" formatCode="General">
                  <c:v>94</c:v>
                </c:pt>
                <c:pt idx="13">
                  <c:v>87.8</c:v>
                </c:pt>
                <c:pt idx="14">
                  <c:v>79.900000000000006</c:v>
                </c:pt>
                <c:pt idx="15">
                  <c:v>47.8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B0D-4D4C-9883-BA90F9CD6164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50"/>
        <c:axId val="-193325680"/>
        <c:axId val="-288406976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Sheet1!$A$2:$A$17</c:f>
              <c:strCache>
                <c:ptCount val="1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2022</c:v>
                </c:pt>
                <c:pt idx="14">
                  <c:v>2023</c:v>
                </c:pt>
                <c:pt idx="15">
                  <c:v>2024YTD</c:v>
                </c:pt>
              </c:strCache>
            </c:strRef>
          </c:cat>
          <c:val>
            <c:numRef>
              <c:f>Sheet1!$C$2:$C$17</c:f>
              <c:numCache>
                <c:formatCode>0.0%</c:formatCode>
                <c:ptCount val="16"/>
                <c:pt idx="0">
                  <c:v>0.03</c:v>
                </c:pt>
                <c:pt idx="1">
                  <c:v>0.93</c:v>
                </c:pt>
                <c:pt idx="2">
                  <c:v>0.30099999999999999</c:v>
                </c:pt>
                <c:pt idx="3">
                  <c:v>8.7999999999999995E-2</c:v>
                </c:pt>
                <c:pt idx="4">
                  <c:v>7.2999999999999995E-2</c:v>
                </c:pt>
                <c:pt idx="5">
                  <c:v>0.216</c:v>
                </c:pt>
                <c:pt idx="6">
                  <c:v>-0.24199999999999999</c:v>
                </c:pt>
                <c:pt idx="7">
                  <c:v>-3.4000000000000002E-2</c:v>
                </c:pt>
                <c:pt idx="8">
                  <c:v>0.16800000000000001</c:v>
                </c:pt>
                <c:pt idx="9">
                  <c:v>-8.7999999999999995E-2</c:v>
                </c:pt>
                <c:pt idx="10">
                  <c:v>-7.5999999999999998E-2</c:v>
                </c:pt>
                <c:pt idx="11">
                  <c:v>-0.114</c:v>
                </c:pt>
                <c:pt idx="12">
                  <c:v>6.0000000000000001E-3</c:v>
                </c:pt>
                <c:pt idx="13">
                  <c:v>-6.5000000000000002E-2</c:v>
                </c:pt>
                <c:pt idx="14">
                  <c:v>-8.8999999999999996E-2</c:v>
                </c:pt>
                <c:pt idx="15">
                  <c:v>-1.7999999999999999E-2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6B0D-4D4C-9883-BA90F9CD6164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0"/>
        <c:axId val="-300545632"/>
        <c:axId val="-199598512"/>
      </c:lineChart>
      <c:catAx>
        <c:axId val="-1933256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88406976"/>
        <c:crosses val="autoZero"/>
        <c:auto val="1"/>
        <c:lblAlgn val="ctr"/>
        <c:lblOffset val="100"/>
        <c:noMultiLvlLbl val="0"/>
      </c:catAx>
      <c:valAx>
        <c:axId val="-288406976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93325680"/>
        <c:crosses val="autoZero"/>
        <c:crossBetween val="between"/>
      </c:valAx>
      <c:catAx>
        <c:axId val="-3005456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-199598512"/>
        <c:crosses val="autoZero"/>
        <c:auto val="1"/>
        <c:lblAlgn val="ctr"/>
        <c:lblOffset val="100"/>
        <c:noMultiLvlLbl val="0"/>
      </c:catAx>
      <c:valAx>
        <c:axId val="-199598512"/>
        <c:scaling>
          <c:orientation val="minMax"/>
        </c:scaling>
        <c:delete val="0"/>
        <c:axPos val="r"/>
        <c:numFmt formatCode="0.0%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300545632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38256048387097402"/>
          <c:y val="2.4701173532828798E-2"/>
          <c:w val="0.56199596774193294"/>
          <c:h val="9.6240939235256298E-2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1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334949298427E-2"/>
          <c:y val="0.16299458237658401"/>
          <c:w val="0.97903260748805998"/>
          <c:h val="0.719169811197106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进口汽车销量</c:v>
                </c:pt>
              </c:strCache>
            </c:strRef>
          </c:tx>
          <c:spPr>
            <a:solidFill>
              <a:schemeClr val="accent1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Sheet1!$A$2:$A$14</c:f>
              <c:strCache>
                <c:ptCount val="1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</c:v>
                </c:pt>
                <c:pt idx="11">
                  <c:v>2023</c:v>
                </c:pt>
                <c:pt idx="12">
                  <c:v>2024YTD</c:v>
                </c:pt>
              </c:strCache>
            </c:strRef>
          </c:cat>
          <c:val>
            <c:numRef>
              <c:f>Sheet1!$B$2:$B$14</c:f>
              <c:numCache>
                <c:formatCode>General</c:formatCode>
                <c:ptCount val="13"/>
                <c:pt idx="0">
                  <c:v>98.8</c:v>
                </c:pt>
                <c:pt idx="1">
                  <c:v>111.2</c:v>
                </c:pt>
                <c:pt idx="2">
                  <c:v>126.3</c:v>
                </c:pt>
                <c:pt idx="3">
                  <c:v>112.8</c:v>
                </c:pt>
                <c:pt idx="4">
                  <c:v>112.1</c:v>
                </c:pt>
                <c:pt idx="5">
                  <c:v>113.1</c:v>
                </c:pt>
                <c:pt idx="6">
                  <c:v>110.8</c:v>
                </c:pt>
                <c:pt idx="7">
                  <c:v>111.1</c:v>
                </c:pt>
                <c:pt idx="8">
                  <c:v>99.7</c:v>
                </c:pt>
                <c:pt idx="9">
                  <c:v>93.9</c:v>
                </c:pt>
                <c:pt idx="10">
                  <c:v>76.7</c:v>
                </c:pt>
                <c:pt idx="11">
                  <c:v>76.900000000000006</c:v>
                </c:pt>
                <c:pt idx="12" formatCode="0.0_ 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9B7-4496-8D01-E5C53340933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-272816352"/>
        <c:axId val="-272785856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effectLst/>
          </c:spPr>
          <c:marker>
            <c:symbol val="none"/>
          </c:marker>
          <c:dLbls>
            <c:dLbl>
              <c:idx val="2"/>
              <c:layout>
                <c:manualLayout>
                  <c:x val="-3.1289347771342201E-2"/>
                  <c:y val="6.617824205035470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9B7-4496-8D01-E5C53340933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Sheet1!$A$2:$A$14</c:f>
              <c:strCache>
                <c:ptCount val="1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</c:v>
                </c:pt>
                <c:pt idx="11">
                  <c:v>2023</c:v>
                </c:pt>
                <c:pt idx="12">
                  <c:v>2024YTD</c:v>
                </c:pt>
              </c:strCache>
            </c:strRef>
          </c:cat>
          <c:val>
            <c:numRef>
              <c:f>Sheet1!$C$2:$C$14</c:f>
              <c:numCache>
                <c:formatCode>0.0%</c:formatCode>
                <c:ptCount val="13"/>
                <c:pt idx="1">
                  <c:v>0.125</c:v>
                </c:pt>
                <c:pt idx="2">
                  <c:v>0.13600000000000001</c:v>
                </c:pt>
                <c:pt idx="3">
                  <c:v>-0.107</c:v>
                </c:pt>
                <c:pt idx="4">
                  <c:v>-6.0000000000000001E-3</c:v>
                </c:pt>
                <c:pt idx="5">
                  <c:v>8.9999999999999993E-3</c:v>
                </c:pt>
                <c:pt idx="6">
                  <c:v>-0.02</c:v>
                </c:pt>
                <c:pt idx="7">
                  <c:v>2E-3</c:v>
                </c:pt>
                <c:pt idx="8">
                  <c:v>-0.10199999999999999</c:v>
                </c:pt>
                <c:pt idx="9">
                  <c:v>-6.0999999999999999E-2</c:v>
                </c:pt>
                <c:pt idx="10">
                  <c:v>-0.1076</c:v>
                </c:pt>
                <c:pt idx="11">
                  <c:v>1E-3</c:v>
                </c:pt>
                <c:pt idx="12" formatCode="0.00%">
                  <c:v>-0.12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9B7-4496-8D01-E5C53340933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62121011"/>
        <c:axId val="63938854"/>
      </c:lineChart>
      <c:catAx>
        <c:axId val="-2728163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2785856"/>
        <c:crosses val="autoZero"/>
        <c:auto val="1"/>
        <c:lblAlgn val="ctr"/>
        <c:lblOffset val="100"/>
        <c:noMultiLvlLbl val="0"/>
      </c:catAx>
      <c:valAx>
        <c:axId val="-27278585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2816352"/>
        <c:crosses val="autoZero"/>
        <c:crossBetween val="between"/>
      </c:valAx>
      <c:catAx>
        <c:axId val="262121011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3938854"/>
        <c:crosses val="autoZero"/>
        <c:auto val="1"/>
        <c:lblAlgn val="ctr"/>
        <c:lblOffset val="100"/>
        <c:noMultiLvlLbl val="0"/>
      </c:catAx>
      <c:valAx>
        <c:axId val="63938854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62121011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1"/>
        <c:delete val="1"/>
      </c:legendEntry>
      <c:layout>
        <c:manualLayout>
          <c:xMode val="edge"/>
          <c:yMode val="edge"/>
          <c:x val="0.44543391555494399"/>
          <c:y val="5.2579224101179503E-2"/>
          <c:w val="0.54763951448561798"/>
          <c:h val="7.0335698120957094E-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/>
              <a:t>2022</a:t>
            </a:r>
            <a:r>
              <a:rPr altLang="en-US"/>
              <a:t>年</a:t>
            </a:r>
            <a:r>
              <a:rPr lang="en-US" altLang="zh-CN"/>
              <a:t>-2024</a:t>
            </a:r>
            <a:r>
              <a:rPr altLang="en-US"/>
              <a:t>年进口汽车月度销量表</a:t>
            </a:r>
          </a:p>
          <a:p>
            <a:pPr defTabSz="914400">
              <a:defRPr/>
            </a:pPr>
            <a:r>
              <a:rPr lang="en-US" altLang="zh-CN"/>
              <a:t>                                                               </a:t>
            </a:r>
            <a:r>
              <a:rPr altLang="en-US"/>
              <a:t>单位：万辆</a:t>
            </a:r>
            <a:endParaRPr lang="en-US" altLang="zh-CN"/>
          </a:p>
        </c:rich>
      </c:tx>
      <c:layout>
        <c:manualLayout>
          <c:xMode val="edge"/>
          <c:yMode val="edge"/>
          <c:x val="0.215653153153153"/>
          <c:y val="3.5135135135135102E-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 defTabSz="914400">
            <a:defRPr lang="zh-CN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Sheet1!$B$6</c:f>
              <c:strCache>
                <c:ptCount val="1"/>
                <c:pt idx="0">
                  <c:v>2022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Sheet1!$C$3:$N$3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Sheet1!$C$6:$N$6</c:f>
              <c:numCache>
                <c:formatCode>General</c:formatCode>
                <c:ptCount val="12"/>
                <c:pt idx="0">
                  <c:v>88897</c:v>
                </c:pt>
                <c:pt idx="1">
                  <c:v>41591</c:v>
                </c:pt>
                <c:pt idx="2">
                  <c:v>65069</c:v>
                </c:pt>
                <c:pt idx="3">
                  <c:v>45535</c:v>
                </c:pt>
                <c:pt idx="4">
                  <c:v>54785</c:v>
                </c:pt>
                <c:pt idx="5">
                  <c:v>71755</c:v>
                </c:pt>
                <c:pt idx="6">
                  <c:v>74290</c:v>
                </c:pt>
                <c:pt idx="7">
                  <c:v>74887</c:v>
                </c:pt>
                <c:pt idx="8">
                  <c:v>68797</c:v>
                </c:pt>
                <c:pt idx="9">
                  <c:v>58034</c:v>
                </c:pt>
                <c:pt idx="10">
                  <c:v>57550</c:v>
                </c:pt>
                <c:pt idx="11">
                  <c:v>66981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77E-4FFE-B0AC-F47099E15117}"/>
            </c:ext>
          </c:extLst>
        </c:ser>
        <c:ser>
          <c:idx val="1"/>
          <c:order val="1"/>
          <c:tx>
            <c:strRef>
              <c:f>Sheet1!$B$7</c:f>
              <c:strCache>
                <c:ptCount val="1"/>
                <c:pt idx="0">
                  <c:v>2023</c:v>
                </c:pt>
              </c:strCache>
            </c:strRef>
          </c:tx>
          <c:spPr>
            <a:ln w="28575" cap="rnd">
              <a:solidFill>
                <a:srgbClr val="5B9BD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70C0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Pt>
            <c:idx val="7"/>
            <c:marker>
              <c:symbol val="circle"/>
              <c:size val="5"/>
              <c:spPr>
                <a:solidFill>
                  <a:srgbClr val="0070C0"/>
                </a:solidFill>
                <a:ln w="9525">
                  <a:solidFill>
                    <a:schemeClr val="accent3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rgbClr val="0070C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277E-4FFE-B0AC-F47099E15117}"/>
              </c:ext>
            </c:extLst>
          </c:dPt>
          <c:cat>
            <c:numRef>
              <c:f>Sheet1!$C$3:$N$3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Sheet1!$C$7:$N$7</c:f>
              <c:numCache>
                <c:formatCode>General</c:formatCode>
                <c:ptCount val="12"/>
                <c:pt idx="0">
                  <c:v>56486</c:v>
                </c:pt>
                <c:pt idx="1">
                  <c:v>56972</c:v>
                </c:pt>
                <c:pt idx="2">
                  <c:v>65522</c:v>
                </c:pt>
                <c:pt idx="3">
                  <c:v>59260</c:v>
                </c:pt>
                <c:pt idx="4">
                  <c:v>61139</c:v>
                </c:pt>
                <c:pt idx="5">
                  <c:v>65212</c:v>
                </c:pt>
                <c:pt idx="6">
                  <c:v>60455</c:v>
                </c:pt>
                <c:pt idx="7">
                  <c:v>63260</c:v>
                </c:pt>
                <c:pt idx="8">
                  <c:v>68723</c:v>
                </c:pt>
                <c:pt idx="9">
                  <c:v>62054</c:v>
                </c:pt>
                <c:pt idx="10">
                  <c:v>69009</c:v>
                </c:pt>
                <c:pt idx="11">
                  <c:v>80985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277E-4FFE-B0AC-F47099E15117}"/>
            </c:ext>
          </c:extLst>
        </c:ser>
        <c:ser>
          <c:idx val="2"/>
          <c:order val="2"/>
          <c:tx>
            <c:strRef>
              <c:f>Sheet1!$B$8</c:f>
              <c:strCache>
                <c:ptCount val="1"/>
                <c:pt idx="0">
                  <c:v>2024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dPt>
            <c:idx val="0"/>
            <c:marker>
              <c:symbol val="circle"/>
              <c:size val="5"/>
              <c:spPr>
                <a:solidFill>
                  <a:schemeClr val="accent5"/>
                </a:solidFill>
                <a:ln w="9525">
                  <a:solidFill>
                    <a:schemeClr val="accent5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4-277E-4FFE-B0AC-F47099E15117}"/>
              </c:ext>
            </c:extLst>
          </c:dPt>
          <c:dPt>
            <c:idx val="1"/>
            <c:marker>
              <c:symbol val="circle"/>
              <c:size val="5"/>
              <c:spPr>
                <a:solidFill>
                  <a:schemeClr val="accent5"/>
                </a:solidFill>
                <a:ln w="9525">
                  <a:solidFill>
                    <a:schemeClr val="accent5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5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6-277E-4FFE-B0AC-F47099E15117}"/>
              </c:ext>
            </c:extLst>
          </c:dPt>
          <c:cat>
            <c:numRef>
              <c:f>Sheet1!$C$3:$N$3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Sheet1!$C$8:$N$8</c:f>
              <c:numCache>
                <c:formatCode>General</c:formatCode>
                <c:ptCount val="12"/>
                <c:pt idx="0">
                  <c:v>77182</c:v>
                </c:pt>
                <c:pt idx="1">
                  <c:v>33136</c:v>
                </c:pt>
                <c:pt idx="2">
                  <c:v>55683</c:v>
                </c:pt>
                <c:pt idx="3">
                  <c:v>51754</c:v>
                </c:pt>
                <c:pt idx="4">
                  <c:v>52222</c:v>
                </c:pt>
                <c:pt idx="5">
                  <c:v>54250</c:v>
                </c:pt>
                <c:pt idx="6">
                  <c:v>54966</c:v>
                </c:pt>
                <c:pt idx="7">
                  <c:v>50339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277E-4FFE-B0AC-F47099E151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7804371"/>
        <c:axId val="738857674"/>
      </c:lineChart>
      <c:catAx>
        <c:axId val="137804371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38857674"/>
        <c:crosses val="autoZero"/>
        <c:auto val="1"/>
        <c:lblAlgn val="ctr"/>
        <c:lblOffset val="100"/>
        <c:noMultiLvlLbl val="0"/>
      </c:catAx>
      <c:valAx>
        <c:axId val="73885767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78043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8666315049226498E-2"/>
          <c:y val="0.19813372302082999"/>
          <c:w val="0.86177777777777798"/>
          <c:h val="0.765740740740741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库存变化!$K$17</c:f>
              <c:strCache>
                <c:ptCount val="1"/>
                <c:pt idx="0">
                  <c:v>进销差-万辆</c:v>
                </c:pt>
              </c:strCache>
            </c:strRef>
          </c:tx>
          <c:spPr>
            <a:solidFill>
              <a:srgbClr val="4472C4"/>
            </a:solidFill>
            <a:ln>
              <a:noFill/>
            </a:ln>
            <a:effectLst/>
          </c:spPr>
          <c:invertIfNegative val="0"/>
          <c:cat>
            <c:strRef>
              <c:f>库存变化!$J$18:$J$28</c:f>
              <c:strCach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2024YTD</c:v>
                </c:pt>
              </c:strCache>
            </c:strRef>
          </c:cat>
          <c:val>
            <c:numRef>
              <c:f>库存变化!$K$18:$K$28</c:f>
              <c:numCache>
                <c:formatCode>0.0_ </c:formatCode>
                <c:ptCount val="11"/>
                <c:pt idx="0">
                  <c:v>15.959199999999999</c:v>
                </c:pt>
                <c:pt idx="1">
                  <c:v>-4.9903999999999904</c:v>
                </c:pt>
                <c:pt idx="2">
                  <c:v>-7.9725000000000001</c:v>
                </c:pt>
                <c:pt idx="3">
                  <c:v>8.5184999999999995</c:v>
                </c:pt>
                <c:pt idx="4">
                  <c:v>4.3000000000006401E-3</c:v>
                </c:pt>
                <c:pt idx="5">
                  <c:v>-6.09</c:v>
                </c:pt>
                <c:pt idx="6">
                  <c:v>-6.72</c:v>
                </c:pt>
                <c:pt idx="7" formatCode="General">
                  <c:v>9.9999999999994302E-2</c:v>
                </c:pt>
                <c:pt idx="8" formatCode="General">
                  <c:v>11</c:v>
                </c:pt>
                <c:pt idx="9" formatCode="General">
                  <c:v>3</c:v>
                </c:pt>
                <c:pt idx="10" formatCode="General">
                  <c:v>4.84079999999999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5BE-4CC4-9BBE-6B9634608C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88922864"/>
        <c:axId val="1711307664"/>
      </c:barChart>
      <c:lineChart>
        <c:grouping val="standard"/>
        <c:varyColors val="0"/>
        <c:ser>
          <c:idx val="1"/>
          <c:order val="1"/>
          <c:tx>
            <c:strRef>
              <c:f>库存变化!$L$17</c:f>
              <c:strCache>
                <c:ptCount val="1"/>
                <c:pt idx="0">
                  <c:v>库存水平-月</c:v>
                </c:pt>
              </c:strCache>
            </c:strRef>
          </c:tx>
          <c:spPr>
            <a:ln w="19050" cap="rnd" cmpd="sng" algn="ctr">
              <a:solidFill>
                <a:srgbClr val="F2A570"/>
              </a:solidFill>
              <a:prstDash val="solid"/>
              <a:bevel/>
            </a:ln>
            <a:effectLst/>
          </c:spPr>
          <c:marker>
            <c:symbol val="circle"/>
            <c:size val="5"/>
            <c:spPr>
              <a:solidFill>
                <a:schemeClr val="tx2"/>
              </a:solidFill>
              <a:ln w="6350" cap="flat" cmpd="sng" algn="ctr">
                <a:noFill/>
                <a:prstDash val="solid"/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库存变化!$J$18:$J$28</c:f>
              <c:strCach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2024YTD</c:v>
                </c:pt>
              </c:strCache>
            </c:strRef>
          </c:cat>
          <c:val>
            <c:numRef>
              <c:f>库存变化!$L$18:$L$28</c:f>
              <c:numCache>
                <c:formatCode>General</c:formatCode>
                <c:ptCount val="11"/>
                <c:pt idx="0">
                  <c:v>4.2</c:v>
                </c:pt>
                <c:pt idx="1">
                  <c:v>4.3</c:v>
                </c:pt>
                <c:pt idx="2">
                  <c:v>3.4</c:v>
                </c:pt>
                <c:pt idx="3">
                  <c:v>3.4</c:v>
                </c:pt>
                <c:pt idx="4">
                  <c:v>3.7</c:v>
                </c:pt>
                <c:pt idx="5">
                  <c:v>3.1</c:v>
                </c:pt>
                <c:pt idx="6">
                  <c:v>2.5</c:v>
                </c:pt>
                <c:pt idx="7" formatCode="0.0_ ">
                  <c:v>3.11985635193775</c:v>
                </c:pt>
                <c:pt idx="8" formatCode="0.0_ ">
                  <c:v>5.05555555555555</c:v>
                </c:pt>
                <c:pt idx="9" formatCode="0.0_ ">
                  <c:v>4.9305339407486999</c:v>
                </c:pt>
                <c:pt idx="10" formatCode="0.0_ ">
                  <c:v>7.39134806979646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5BE-4CC4-9BBE-6B9634608C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15700928"/>
        <c:axId val="1712818912"/>
      </c:lineChart>
      <c:catAx>
        <c:axId val="108892286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11307664"/>
        <c:crosses val="autoZero"/>
        <c:auto val="1"/>
        <c:lblAlgn val="ctr"/>
        <c:lblOffset val="100"/>
        <c:noMultiLvlLbl val="0"/>
      </c:catAx>
      <c:valAx>
        <c:axId val="1711307664"/>
        <c:scaling>
          <c:orientation val="minMax"/>
        </c:scaling>
        <c:delete val="0"/>
        <c:axPos val="l"/>
        <c:numFmt formatCode="0.0_ 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88922864"/>
        <c:crosses val="autoZero"/>
        <c:crossBetween val="between"/>
      </c:valAx>
      <c:catAx>
        <c:axId val="11157009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12818912"/>
        <c:crosses val="autoZero"/>
        <c:auto val="1"/>
        <c:lblAlgn val="ctr"/>
        <c:lblOffset val="100"/>
        <c:noMultiLvlLbl val="0"/>
      </c:catAx>
      <c:valAx>
        <c:axId val="1712818912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15700928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6076388888888895"/>
          <c:y val="7.2916666666666699E-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86270082540172E-2"/>
          <c:y val="0.164324989369215"/>
          <c:w val="0.97903260748806098"/>
          <c:h val="0.719169811197106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海关进口报关单价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7240-4F08-9B34-E17BA137168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Sheet1!$A$3:$A$12</c:f>
              <c:strCach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2024YTD</c:v>
                </c:pt>
              </c:strCache>
            </c:strRef>
          </c:cat>
          <c:val>
            <c:numRef>
              <c:f>Sheet1!$B$3:$B$12</c:f>
              <c:numCache>
                <c:formatCode>General</c:formatCode>
                <c:ptCount val="10"/>
                <c:pt idx="0">
                  <c:v>25.21</c:v>
                </c:pt>
                <c:pt idx="1">
                  <c:v>27.49</c:v>
                </c:pt>
                <c:pt idx="2">
                  <c:v>27.6</c:v>
                </c:pt>
                <c:pt idx="3">
                  <c:v>29.47</c:v>
                </c:pt>
                <c:pt idx="4">
                  <c:v>31.73</c:v>
                </c:pt>
                <c:pt idx="5">
                  <c:v>34.86</c:v>
                </c:pt>
                <c:pt idx="6" formatCode="0.00">
                  <c:v>37.11</c:v>
                </c:pt>
                <c:pt idx="7">
                  <c:v>40.19</c:v>
                </c:pt>
                <c:pt idx="8" formatCode="0.00_ ">
                  <c:v>41.57</c:v>
                </c:pt>
                <c:pt idx="9">
                  <c:v>40.5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240-4F08-9B34-E17BA1371686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00"/>
        <c:axId val="-229153664"/>
        <c:axId val="-265663232"/>
      </c:barChart>
      <c:catAx>
        <c:axId val="-2291536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-265663232"/>
        <c:crosses val="autoZero"/>
        <c:auto val="1"/>
        <c:lblAlgn val="ctr"/>
        <c:lblOffset val="100"/>
        <c:noMultiLvlLbl val="0"/>
      </c:catAx>
      <c:valAx>
        <c:axId val="-26566323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ln w="9525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-229153664"/>
        <c:crosses val="autoZero"/>
        <c:crossBetween val="between"/>
      </c:valAx>
    </c:plotArea>
    <c:plotVisOnly val="1"/>
    <c:dispBlanksAs val="gap"/>
    <c:showDLblsOverMax val="0"/>
  </c:chart>
  <c:spPr>
    <a:ln w="9525" cap="flat" cmpd="sng" algn="ctr">
      <a:noFill/>
      <a:prstDash val="solid"/>
      <a:round/>
    </a:ln>
  </c:spPr>
  <c:txPr>
    <a:bodyPr/>
    <a:lstStyle/>
    <a:p>
      <a:pPr>
        <a:defRPr lang="zh-CN" sz="1000">
          <a:latin typeface="Arial" panose="020B0604020202020204" pitchFamily="34" charset="0"/>
          <a:cs typeface="Arial" panose="020B0604020202020204" pitchFamily="34" charset="0"/>
        </a:defRPr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875858623704E-2"/>
          <c:y val="0.10156586697313599"/>
          <c:w val="0.91412514050206095"/>
          <c:h val="0.812842982330126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丰田</c:v>
                </c:pt>
                <c:pt idx="7">
                  <c:v>沃尔沃</c:v>
                </c:pt>
                <c:pt idx="8">
                  <c:v>MINI</c:v>
                </c:pt>
                <c:pt idx="9">
                  <c:v>大众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104924</c:v>
                </c:pt>
                <c:pt idx="1">
                  <c:v>103674</c:v>
                </c:pt>
                <c:pt idx="2">
                  <c:v>67108</c:v>
                </c:pt>
                <c:pt idx="3">
                  <c:v>54409</c:v>
                </c:pt>
                <c:pt idx="4">
                  <c:v>40434</c:v>
                </c:pt>
                <c:pt idx="5">
                  <c:v>34516</c:v>
                </c:pt>
                <c:pt idx="6">
                  <c:v>18904</c:v>
                </c:pt>
                <c:pt idx="7">
                  <c:v>14368</c:v>
                </c:pt>
                <c:pt idx="8">
                  <c:v>10769</c:v>
                </c:pt>
                <c:pt idx="9">
                  <c:v>8682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768-4930-9989-5ADFC2C9DE0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丰田</c:v>
                </c:pt>
                <c:pt idx="7">
                  <c:v>沃尔沃</c:v>
                </c:pt>
                <c:pt idx="8">
                  <c:v>MINI</c:v>
                </c:pt>
                <c:pt idx="9">
                  <c:v>大众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117697</c:v>
                </c:pt>
                <c:pt idx="1">
                  <c:v>82625</c:v>
                </c:pt>
                <c:pt idx="2">
                  <c:v>58639</c:v>
                </c:pt>
                <c:pt idx="3">
                  <c:v>35985</c:v>
                </c:pt>
                <c:pt idx="4">
                  <c:v>35778</c:v>
                </c:pt>
                <c:pt idx="5">
                  <c:v>32670</c:v>
                </c:pt>
                <c:pt idx="6">
                  <c:v>23221</c:v>
                </c:pt>
                <c:pt idx="7">
                  <c:v>12047</c:v>
                </c:pt>
                <c:pt idx="8">
                  <c:v>10213</c:v>
                </c:pt>
                <c:pt idx="9">
                  <c:v>3975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768-4930-9989-5ADFC2C9DE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73118896"/>
        <c:axId val="-273217312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丰田</c:v>
                </c:pt>
                <c:pt idx="7">
                  <c:v>沃尔沃</c:v>
                </c:pt>
                <c:pt idx="8">
                  <c:v>MINI</c:v>
                </c:pt>
                <c:pt idx="9">
                  <c:v>大众</c:v>
                </c:pt>
              </c:strCache>
            </c:strRef>
          </c:cat>
          <c:val>
            <c:numRef>
              <c:f>Sheet1!$D$2:$D$11</c:f>
              <c:numCache>
                <c:formatCode>0.0%</c:formatCode>
                <c:ptCount val="10"/>
                <c:pt idx="0">
                  <c:v>0.121735732530212</c:v>
                </c:pt>
                <c:pt idx="1">
                  <c:v>-0.203030653780118</c:v>
                </c:pt>
                <c:pt idx="2">
                  <c:v>-0.12619955891994999</c:v>
                </c:pt>
                <c:pt idx="3">
                  <c:v>-0.33862044882280501</c:v>
                </c:pt>
                <c:pt idx="4">
                  <c:v>-0.11515061581837099</c:v>
                </c:pt>
                <c:pt idx="5">
                  <c:v>-5.3482442925020302E-2</c:v>
                </c:pt>
                <c:pt idx="6">
                  <c:v>0.228364367329666</c:v>
                </c:pt>
                <c:pt idx="7">
                  <c:v>-0.16153953229398699</c:v>
                </c:pt>
                <c:pt idx="8">
                  <c:v>-5.1629677778809502E-2</c:v>
                </c:pt>
                <c:pt idx="9">
                  <c:v>-0.54215618521078102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F768-4930-9989-5ADFC2C9DE04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0"/>
        <c:axId val="-287459936"/>
        <c:axId val="-248906912"/>
      </c:lineChart>
      <c:catAx>
        <c:axId val="-27311889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3217312"/>
        <c:crosses val="autoZero"/>
        <c:auto val="1"/>
        <c:lblAlgn val="ctr"/>
        <c:lblOffset val="100"/>
        <c:noMultiLvlLbl val="0"/>
      </c:catAx>
      <c:valAx>
        <c:axId val="-2732173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3118896"/>
        <c:crosses val="autoZero"/>
        <c:crossBetween val="between"/>
      </c:valAx>
      <c:catAx>
        <c:axId val="-2874599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248906912"/>
        <c:crosses val="autoZero"/>
        <c:auto val="1"/>
        <c:lblAlgn val="ctr"/>
        <c:lblOffset val="100"/>
        <c:noMultiLvlLbl val="0"/>
      </c:catAx>
      <c:valAx>
        <c:axId val="-248906912"/>
        <c:scaling>
          <c:orientation val="minMax"/>
        </c:scaling>
        <c:delete val="0"/>
        <c:axPos val="r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87459936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2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ayout>
        <c:manualLayout>
          <c:xMode val="edge"/>
          <c:yMode val="edge"/>
          <c:x val="0.75605719995004395"/>
          <c:y val="2.0399367906910101E-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5636845499268899E-2"/>
          <c:y val="7.9064772081931897E-2"/>
          <c:w val="0.96975550725205195"/>
          <c:h val="0.795479603553093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2023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invertIfNegative val="0"/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Coupe</c:v>
                </c:pt>
                <c:pt idx="3">
                  <c:v>Sportback</c:v>
                </c:pt>
                <c:pt idx="4">
                  <c:v>Cabrio</c:v>
                </c:pt>
                <c:pt idx="5">
                  <c:v>Hatchback</c:v>
                </c:pt>
                <c:pt idx="6">
                  <c:v>Wagon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224638</c:v>
                </c:pt>
                <c:pt idx="1">
                  <c:v>143021</c:v>
                </c:pt>
                <c:pt idx="2">
                  <c:v>25958</c:v>
                </c:pt>
                <c:pt idx="3">
                  <c:v>11447</c:v>
                </c:pt>
                <c:pt idx="4">
                  <c:v>24058</c:v>
                </c:pt>
                <c:pt idx="5">
                  <c:v>8348</c:v>
                </c:pt>
                <c:pt idx="6">
                  <c:v>11806</c:v>
                </c:pt>
                <c:pt idx="7">
                  <c:v>249144</c:v>
                </c:pt>
                <c:pt idx="8">
                  <c:v>14524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60E-41A3-A4A9-072B6917D30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bg1"/>
              </a:solidFill>
            </a:ln>
          </c:spPr>
          <c:invertIfNegative val="0"/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Coupe</c:v>
                </c:pt>
                <c:pt idx="3">
                  <c:v>Sportback</c:v>
                </c:pt>
                <c:pt idx="4">
                  <c:v>Cabrio</c:v>
                </c:pt>
                <c:pt idx="5">
                  <c:v>Hatchback</c:v>
                </c:pt>
                <c:pt idx="6">
                  <c:v>Wagon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203116</c:v>
                </c:pt>
                <c:pt idx="1">
                  <c:v>140937</c:v>
                </c:pt>
                <c:pt idx="2">
                  <c:v>24979</c:v>
                </c:pt>
                <c:pt idx="3">
                  <c:v>9283</c:v>
                </c:pt>
                <c:pt idx="4">
                  <c:v>15775</c:v>
                </c:pt>
                <c:pt idx="5">
                  <c:v>6812</c:v>
                </c:pt>
                <c:pt idx="6">
                  <c:v>5330</c:v>
                </c:pt>
                <c:pt idx="7">
                  <c:v>212496</c:v>
                </c:pt>
                <c:pt idx="8">
                  <c:v>13980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60E-41A3-A4A9-072B6917D3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29301712"/>
        <c:axId val="-243899168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2.86767978635468E-2"/>
                  <c:y val="-6.8737607402511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60E-41A3-A4A9-072B6917D30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Coupe</c:v>
                </c:pt>
                <c:pt idx="3">
                  <c:v>Sportback</c:v>
                </c:pt>
                <c:pt idx="4">
                  <c:v>Cabrio</c:v>
                </c:pt>
                <c:pt idx="5">
                  <c:v>Hatchback</c:v>
                </c:pt>
                <c:pt idx="6">
                  <c:v>Wagon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Sheet1!$D$2:$D$10</c:f>
              <c:numCache>
                <c:formatCode>0.00%</c:formatCode>
                <c:ptCount val="9"/>
                <c:pt idx="0">
                  <c:v>-9.5807476918419898E-2</c:v>
                </c:pt>
                <c:pt idx="1">
                  <c:v>-1.4571286734116E-2</c:v>
                </c:pt>
                <c:pt idx="2">
                  <c:v>-3.7714770013098101E-2</c:v>
                </c:pt>
                <c:pt idx="3">
                  <c:v>-0.189045164671966</c:v>
                </c:pt>
                <c:pt idx="4">
                  <c:v>-0.34429295868318199</c:v>
                </c:pt>
                <c:pt idx="5">
                  <c:v>-0.183996166746526</c:v>
                </c:pt>
                <c:pt idx="6">
                  <c:v>-0.54853464340166003</c:v>
                </c:pt>
                <c:pt idx="7">
                  <c:v>-0.14709565552451601</c:v>
                </c:pt>
                <c:pt idx="8">
                  <c:v>-3.7455246488570598E-2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660E-41A3-A4A9-072B6917D30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479302927"/>
        <c:axId val="993204330"/>
      </c:lineChart>
      <c:catAx>
        <c:axId val="-2293017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43899168"/>
        <c:crosses val="autoZero"/>
        <c:auto val="1"/>
        <c:lblAlgn val="ctr"/>
        <c:lblOffset val="100"/>
        <c:noMultiLvlLbl val="0"/>
      </c:catAx>
      <c:valAx>
        <c:axId val="-2438991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29301712"/>
        <c:crosses val="autoZero"/>
        <c:crossBetween val="between"/>
      </c:valAx>
      <c:catAx>
        <c:axId val="47930292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93204330"/>
        <c:crosses val="autoZero"/>
        <c:auto val="1"/>
        <c:lblAlgn val="ctr"/>
        <c:lblOffset val="100"/>
        <c:noMultiLvlLbl val="0"/>
      </c:catAx>
      <c:valAx>
        <c:axId val="993204330"/>
        <c:scaling>
          <c:orientation val="minMax"/>
        </c:scaling>
        <c:delete val="0"/>
        <c:axPos val="r"/>
        <c:numFmt formatCode="0%" sourceLinked="0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79302927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39666238673592802"/>
          <c:y val="3.0960964394608301E-2"/>
          <c:w val="0.35688773644549499"/>
          <c:h val="7.41693845492776E-2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6364443666257797E-2"/>
          <c:y val="2.8779354991396298E-2"/>
          <c:w val="0.82957987704159897"/>
          <c:h val="0.86269777388939095"/>
        </c:manualLayout>
      </c:layout>
      <c:barChart>
        <c:barDir val="col"/>
        <c:grouping val="percentStack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0.0-1.0</c:v>
                </c:pt>
              </c:strCache>
            </c:strRef>
          </c:tx>
          <c:spPr>
            <a:solidFill>
              <a:srgbClr val="000066"/>
            </a:solidFill>
            <a:ln w="9525" cap="flat" cmpd="sng" algn="ctr">
              <a:noFill/>
              <a:prstDash val="solid"/>
              <a:round/>
            </a:ln>
          </c:spPr>
          <c:invertIfNegative val="0"/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Sheet1!$B$2:$B$15</c:f>
              <c:numCache>
                <c:formatCode>0.0%</c:formatCode>
                <c:ptCount val="14"/>
                <c:pt idx="0">
                  <c:v>1.5759011483895399E-2</c:v>
                </c:pt>
                <c:pt idx="1">
                  <c:v>1.8188278415678601E-2</c:v>
                </c:pt>
                <c:pt idx="2">
                  <c:v>1.34902358978078E-2</c:v>
                </c:pt>
                <c:pt idx="3">
                  <c:v>1.5927633359739998E-2</c:v>
                </c:pt>
                <c:pt idx="4">
                  <c:v>1.8741907286130299E-2</c:v>
                </c:pt>
                <c:pt idx="5">
                  <c:v>3.4307400526999002E-2</c:v>
                </c:pt>
                <c:pt idx="6">
                  <c:v>3.29121936187756E-2</c:v>
                </c:pt>
                <c:pt idx="7">
                  <c:v>3.3957876644653703E-2</c:v>
                </c:pt>
                <c:pt idx="8">
                  <c:v>5.0336908666277998E-2</c:v>
                </c:pt>
                <c:pt idx="9">
                  <c:v>1.6686671067634901E-2</c:v>
                </c:pt>
                <c:pt idx="10">
                  <c:v>1.1948559751849899E-2</c:v>
                </c:pt>
                <c:pt idx="11">
                  <c:v>1.4102367145859E-2</c:v>
                </c:pt>
                <c:pt idx="12">
                  <c:v>3.4848796115949397E-2</c:v>
                </c:pt>
                <c:pt idx="13">
                  <c:v>2.3724347888828601E-2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15A-4E9F-AFE7-180BA29F93F9}"/>
            </c:ext>
          </c:extLst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1.0-1.5</c:v>
                </c:pt>
              </c:strCache>
            </c:strRef>
          </c:tx>
          <c:spPr>
            <a:solidFill>
              <a:srgbClr val="1B77FF">
                <a:lumMod val="5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Sheet1!$C$2:$C$15</c:f>
              <c:numCache>
                <c:formatCode>0.0%</c:formatCode>
                <c:ptCount val="14"/>
                <c:pt idx="0">
                  <c:v>2.90817980359338E-2</c:v>
                </c:pt>
                <c:pt idx="1">
                  <c:v>4.4945207016494002E-2</c:v>
                </c:pt>
                <c:pt idx="2">
                  <c:v>3.7051523479693399E-2</c:v>
                </c:pt>
                <c:pt idx="3">
                  <c:v>3.3701137566625003E-2</c:v>
                </c:pt>
                <c:pt idx="4">
                  <c:v>6.0873101572031602E-2</c:v>
                </c:pt>
                <c:pt idx="5">
                  <c:v>5.7923250915252703E-2</c:v>
                </c:pt>
                <c:pt idx="6">
                  <c:v>6.00902799177154E-2</c:v>
                </c:pt>
                <c:pt idx="7">
                  <c:v>5.4947862811869502E-2</c:v>
                </c:pt>
                <c:pt idx="8">
                  <c:v>6.2645519865808796E-2</c:v>
                </c:pt>
                <c:pt idx="9">
                  <c:v>6.3680009602112495E-2</c:v>
                </c:pt>
                <c:pt idx="10">
                  <c:v>5.6972087372179403E-2</c:v>
                </c:pt>
                <c:pt idx="11">
                  <c:v>3.81032107882067E-2</c:v>
                </c:pt>
                <c:pt idx="12">
                  <c:v>2.2581114922233199E-2</c:v>
                </c:pt>
                <c:pt idx="13">
                  <c:v>1.6443884806688298E-2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15A-4E9F-AFE7-180BA29F93F9}"/>
            </c:ext>
          </c:extLst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1.5-2.0</c:v>
                </c:pt>
              </c:strCache>
            </c:strRef>
          </c:tx>
          <c:spPr>
            <a:solidFill>
              <a:srgbClr val="1B77FF">
                <a:lumMod val="75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Sheet1!$D$2:$D$15</c:f>
              <c:numCache>
                <c:formatCode>0.0%</c:formatCode>
                <c:ptCount val="14"/>
                <c:pt idx="0">
                  <c:v>0.217189962345544</c:v>
                </c:pt>
                <c:pt idx="1">
                  <c:v>0.30449096757302602</c:v>
                </c:pt>
                <c:pt idx="2">
                  <c:v>0.36089575718956901</c:v>
                </c:pt>
                <c:pt idx="3">
                  <c:v>0.34611460129898303</c:v>
                </c:pt>
                <c:pt idx="4">
                  <c:v>0.37545424373734998</c:v>
                </c:pt>
                <c:pt idx="5">
                  <c:v>0.41618539793086801</c:v>
                </c:pt>
                <c:pt idx="6">
                  <c:v>0.44875948397198301</c:v>
                </c:pt>
                <c:pt idx="7">
                  <c:v>0.46784590002711401</c:v>
                </c:pt>
                <c:pt idx="8">
                  <c:v>0.46150407187384901</c:v>
                </c:pt>
                <c:pt idx="9">
                  <c:v>0.44498889755746301</c:v>
                </c:pt>
                <c:pt idx="10">
                  <c:v>0.49433132895116499</c:v>
                </c:pt>
                <c:pt idx="11">
                  <c:v>0.47728935630609598</c:v>
                </c:pt>
                <c:pt idx="12">
                  <c:v>0.39834012487420301</c:v>
                </c:pt>
                <c:pt idx="13">
                  <c:v>0.41347351172950603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15A-4E9F-AFE7-180BA29F93F9}"/>
            </c:ext>
          </c:extLst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2.0-2.5</c:v>
                </c:pt>
              </c:strCache>
            </c:strRef>
          </c:tx>
          <c:spPr>
            <a:solidFill>
              <a:srgbClr val="1B77FF">
                <a:lumMod val="60000"/>
                <a:lumOff val="4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Sheet1!$E$2:$E$15</c:f>
              <c:numCache>
                <c:formatCode>0.0%</c:formatCode>
                <c:ptCount val="14"/>
                <c:pt idx="0">
                  <c:v>0.21904516292126799</c:v>
                </c:pt>
                <c:pt idx="1">
                  <c:v>0.168837191906347</c:v>
                </c:pt>
                <c:pt idx="2">
                  <c:v>0.167648818697757</c:v>
                </c:pt>
                <c:pt idx="3">
                  <c:v>0.17830687230825301</c:v>
                </c:pt>
                <c:pt idx="4">
                  <c:v>0.141470688599382</c:v>
                </c:pt>
                <c:pt idx="5">
                  <c:v>8.7295865623032501E-2</c:v>
                </c:pt>
                <c:pt idx="6">
                  <c:v>6.7078645134961798E-2</c:v>
                </c:pt>
                <c:pt idx="7">
                  <c:v>6.4003970606482594E-2</c:v>
                </c:pt>
                <c:pt idx="8">
                  <c:v>7.1897096219255302E-2</c:v>
                </c:pt>
                <c:pt idx="9">
                  <c:v>0.10078617295805101</c:v>
                </c:pt>
                <c:pt idx="10">
                  <c:v>0.133382812857719</c:v>
                </c:pt>
                <c:pt idx="11">
                  <c:v>0.14866983119341501</c:v>
                </c:pt>
                <c:pt idx="12">
                  <c:v>0.20834774422892399</c:v>
                </c:pt>
                <c:pt idx="13">
                  <c:v>0.224248969493277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15A-4E9F-AFE7-180BA29F93F9}"/>
            </c:ext>
          </c:extLst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2.5-3.0</c:v>
                </c:pt>
              </c:strCache>
            </c:strRef>
          </c:tx>
          <c:spPr>
            <a:solidFill>
              <a:srgbClr val="1B77FF">
                <a:lumMod val="40000"/>
                <a:lumOff val="6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Sheet1!$F$2:$F$15</c:f>
              <c:numCache>
                <c:formatCode>0.0%</c:formatCode>
                <c:ptCount val="14"/>
                <c:pt idx="0">
                  <c:v>0.32900555133095299</c:v>
                </c:pt>
                <c:pt idx="1">
                  <c:v>0.311562628567154</c:v>
                </c:pt>
                <c:pt idx="2">
                  <c:v>0.31419539947037201</c:v>
                </c:pt>
                <c:pt idx="3">
                  <c:v>0.34547545523214002</c:v>
                </c:pt>
                <c:pt idx="4">
                  <c:v>0.33483571498688802</c:v>
                </c:pt>
                <c:pt idx="5">
                  <c:v>0.31984291077549698</c:v>
                </c:pt>
                <c:pt idx="6">
                  <c:v>0.295759175820973</c:v>
                </c:pt>
                <c:pt idx="7">
                  <c:v>0.27288360700186998</c:v>
                </c:pt>
                <c:pt idx="8">
                  <c:v>0.238477330195529</c:v>
                </c:pt>
                <c:pt idx="9">
                  <c:v>0.27729100402088502</c:v>
                </c:pt>
                <c:pt idx="10">
                  <c:v>0.26416848310473001</c:v>
                </c:pt>
                <c:pt idx="11">
                  <c:v>0.26851781934076102</c:v>
                </c:pt>
                <c:pt idx="12">
                  <c:v>0.285716700429336</c:v>
                </c:pt>
                <c:pt idx="13">
                  <c:v>0.27267987608316702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15A-4E9F-AFE7-180BA29F93F9}"/>
            </c:ext>
          </c:extLst>
        </c:ser>
        <c:ser>
          <c:idx val="6"/>
          <c:order val="5"/>
          <c:tx>
            <c:strRef>
              <c:f>Sheet1!$G$1</c:f>
              <c:strCache>
                <c:ptCount val="1"/>
                <c:pt idx="0">
                  <c:v>3.0-4.0</c:v>
                </c:pt>
              </c:strCache>
            </c:strRef>
          </c:tx>
          <c:spPr>
            <a:solidFill>
              <a:srgbClr val="1B77FF">
                <a:lumMod val="20000"/>
                <a:lumOff val="8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Sheet1!$G$2:$G$15</c:f>
              <c:numCache>
                <c:formatCode>0.0%</c:formatCode>
                <c:ptCount val="14"/>
                <c:pt idx="0">
                  <c:v>0.136664063949375</c:v>
                </c:pt>
                <c:pt idx="1">
                  <c:v>0.11167109249354799</c:v>
                </c:pt>
                <c:pt idx="2">
                  <c:v>8.4122292822044406E-2</c:v>
                </c:pt>
                <c:pt idx="3">
                  <c:v>6.4254728759730706E-2</c:v>
                </c:pt>
                <c:pt idx="4">
                  <c:v>5.8379727664109697E-2</c:v>
                </c:pt>
                <c:pt idx="5">
                  <c:v>6.7285644330097205E-2</c:v>
                </c:pt>
                <c:pt idx="6">
                  <c:v>7.9521283240749197E-2</c:v>
                </c:pt>
                <c:pt idx="7">
                  <c:v>9.0890123575935594E-2</c:v>
                </c:pt>
                <c:pt idx="8">
                  <c:v>9.76248296679912E-2</c:v>
                </c:pt>
                <c:pt idx="9">
                  <c:v>8.0912800816179603E-2</c:v>
                </c:pt>
                <c:pt idx="10">
                  <c:v>3.3308167635492797E-2</c:v>
                </c:pt>
                <c:pt idx="11">
                  <c:v>4.2822660650073299E-2</c:v>
                </c:pt>
                <c:pt idx="12">
                  <c:v>4.14149635805246E-2</c:v>
                </c:pt>
                <c:pt idx="13">
                  <c:v>3.8161915823136897E-2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15A-4E9F-AFE7-180BA29F93F9}"/>
            </c:ext>
          </c:extLst>
        </c:ser>
        <c:ser>
          <c:idx val="0"/>
          <c:order val="6"/>
          <c:tx>
            <c:strRef>
              <c:f>Sheet1!$H$1</c:f>
              <c:strCache>
                <c:ptCount val="1"/>
                <c:pt idx="0">
                  <c:v>＞4.0</c:v>
                </c:pt>
              </c:strCache>
            </c:strRef>
          </c:tx>
          <c:spPr>
            <a:solidFill>
              <a:srgbClr val="FFFFFF">
                <a:lumMod val="85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Sheet1!$H$2:$H$15</c:f>
              <c:numCache>
                <c:formatCode>0.0%</c:formatCode>
                <c:ptCount val="14"/>
                <c:pt idx="0">
                  <c:v>5.3254449933029302E-2</c:v>
                </c:pt>
                <c:pt idx="1">
                  <c:v>4.03046340277518E-2</c:v>
                </c:pt>
                <c:pt idx="2">
                  <c:v>2.2595972442756702E-2</c:v>
                </c:pt>
                <c:pt idx="3">
                  <c:v>1.6219571474528401E-2</c:v>
                </c:pt>
                <c:pt idx="4">
                  <c:v>1.0244616154108601E-2</c:v>
                </c:pt>
                <c:pt idx="5">
                  <c:v>1.7159529898253398E-2</c:v>
                </c:pt>
                <c:pt idx="6">
                  <c:v>1.5878938294842201E-2</c:v>
                </c:pt>
                <c:pt idx="7">
                  <c:v>1.54706593320741E-2</c:v>
                </c:pt>
                <c:pt idx="8">
                  <c:v>1.7514243511289301E-2</c:v>
                </c:pt>
                <c:pt idx="9">
                  <c:v>1.5654443977675101E-2</c:v>
                </c:pt>
                <c:pt idx="10">
                  <c:v>5.8885603268630203E-3</c:v>
                </c:pt>
                <c:pt idx="11">
                  <c:v>1.0494754575587999E-2</c:v>
                </c:pt>
                <c:pt idx="12">
                  <c:v>8.7505558488299197E-3</c:v>
                </c:pt>
                <c:pt idx="13">
                  <c:v>1.1267494175396801E-2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E15A-4E9F-AFE7-180BA29F93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overlap val="100"/>
        <c:serLines>
          <c:spPr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</a:ln>
          </c:spPr>
        </c:serLines>
        <c:axId val="-262427104"/>
        <c:axId val="-265581968"/>
      </c:barChart>
      <c:catAx>
        <c:axId val="-26242710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altLang="en-US" sz="1200" b="0" i="0" u="none" strike="noStrike" kern="1200" baseline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65581968"/>
        <c:crosses val="autoZero"/>
        <c:auto val="1"/>
        <c:lblAlgn val="ctr"/>
        <c:lblOffset val="100"/>
        <c:noMultiLvlLbl val="0"/>
      </c:catAx>
      <c:valAx>
        <c:axId val="-265581968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crossAx val="-2624271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91912622343329098"/>
          <c:y val="4.2166016016547202E-2"/>
          <c:w val="7.6996765429642997E-2"/>
          <c:h val="0.85422256021354004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altLang="en-US" sz="900" b="0" i="0" u="none" strike="noStrike" kern="1200" baseline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 algn="l">
        <a:defRPr lang="zh-CN" altLang="en-US" sz="1000" b="0" kern="12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pPr>
      <a:endParaRPr lang="zh-CN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7520689645508503E-2"/>
          <c:y val="4.8982564158797801E-2"/>
          <c:w val="0.86586977784379604"/>
          <c:h val="0.774240182168468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新能源汽车进口量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 YTD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4254</c:v>
                </c:pt>
                <c:pt idx="1">
                  <c:v>16128</c:v>
                </c:pt>
                <c:pt idx="2">
                  <c:v>20668</c:v>
                </c:pt>
                <c:pt idx="3">
                  <c:v>20683</c:v>
                </c:pt>
                <c:pt idx="4">
                  <c:v>60207</c:v>
                </c:pt>
                <c:pt idx="5">
                  <c:v>27537</c:v>
                </c:pt>
                <c:pt idx="6">
                  <c:v>34750</c:v>
                </c:pt>
                <c:pt idx="7">
                  <c:v>31088</c:v>
                </c:pt>
                <c:pt idx="8">
                  <c:v>45993</c:v>
                </c:pt>
                <c:pt idx="9">
                  <c:v>17114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4D1-4A4C-9721-19EA1295E3A5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00"/>
        <c:overlap val="50"/>
        <c:axId val="-194625856"/>
        <c:axId val="-194808128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6"/>
              <c:layout>
                <c:manualLayout>
                  <c:x val="-2.5982215172313299E-2"/>
                  <c:y val="-3.222303038221430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4D1-4A4C-9721-19EA1295E3A5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t>-10.5%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94D1-4A4C-9721-19EA1295E3A5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/>
                      <a:t>47.9</a:t>
                    </a:r>
                    <a:r>
                      <a:t>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94D1-4A4C-9721-19EA1295E3A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3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 YTD</c:v>
                </c:pt>
              </c:strCache>
            </c:strRef>
          </c:cat>
          <c:val>
            <c:numRef>
              <c:f>Sheet1!$C$2:$C$11</c:f>
              <c:numCache>
                <c:formatCode>0.0%</c:formatCode>
                <c:ptCount val="10"/>
                <c:pt idx="1">
                  <c:v>2.7912552891396301</c:v>
                </c:pt>
                <c:pt idx="2">
                  <c:v>0.28149801587301598</c:v>
                </c:pt>
                <c:pt idx="3">
                  <c:v>7.2575962841114905E-4</c:v>
                </c:pt>
                <c:pt idx="4">
                  <c:v>1.91094135280182</c:v>
                </c:pt>
                <c:pt idx="5">
                  <c:v>-0.54262793362897999</c:v>
                </c:pt>
                <c:pt idx="6">
                  <c:v>0.26200000000000001</c:v>
                </c:pt>
                <c:pt idx="7" formatCode="0.00%">
                  <c:v>-0.105381294964029</c:v>
                </c:pt>
                <c:pt idx="8" formatCode="0.00%">
                  <c:v>0.47939999999999999</c:v>
                </c:pt>
                <c:pt idx="9" formatCode="0.00%">
                  <c:v>-0.40899999999999997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4-94D1-4A4C-9721-19EA1295E3A5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0"/>
        <c:axId val="-199666176"/>
        <c:axId val="-199593696"/>
      </c:lineChart>
      <c:catAx>
        <c:axId val="-194625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94808128"/>
        <c:crosses val="autoZero"/>
        <c:auto val="1"/>
        <c:lblAlgn val="ctr"/>
        <c:lblOffset val="100"/>
        <c:noMultiLvlLbl val="0"/>
      </c:catAx>
      <c:valAx>
        <c:axId val="-1948081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94625856"/>
        <c:crosses val="autoZero"/>
        <c:crossBetween val="between"/>
      </c:valAx>
      <c:catAx>
        <c:axId val="-19966617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199593696"/>
        <c:crossesAt val="0"/>
        <c:auto val="1"/>
        <c:lblAlgn val="ctr"/>
        <c:lblOffset val="100"/>
        <c:noMultiLvlLbl val="0"/>
      </c:catAx>
      <c:valAx>
        <c:axId val="-199593696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99666176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9025453188946698"/>
          <c:y val="0.91323391181350599"/>
          <c:w val="0.41608490394629799"/>
          <c:h val="6.709416526119120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A10302-F9E7-44B0-A19D-558BE952994D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0EB7B-F09C-4AEF-BF29-268EF6E752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EBD4BE-BCD4-45E3-A961-75EA96D8C171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EF4A78-E528-4CEE-A7DE-D527CC7C90D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页面-上"/>
          <p:cNvSpPr/>
          <p:nvPr userDrawn="1"/>
        </p:nvSpPr>
        <p:spPr bwMode="auto">
          <a:xfrm>
            <a:off x="5778500" y="-22860000"/>
            <a:ext cx="635000" cy="635000"/>
          </a:xfrm>
          <a:prstGeom prst="ellipse">
            <a:avLst/>
          </a:prstGeom>
          <a:noFill/>
          <a:ln w="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9" name="页面-下"/>
          <p:cNvSpPr/>
          <p:nvPr userDrawn="1"/>
        </p:nvSpPr>
        <p:spPr bwMode="auto">
          <a:xfrm>
            <a:off x="5778500" y="22860000"/>
            <a:ext cx="635000" cy="635000"/>
          </a:xfrm>
          <a:prstGeom prst="ellipse">
            <a:avLst/>
          </a:prstGeom>
          <a:noFill/>
          <a:ln w="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建筑与房屋的城市空拍图&#10;&#10;描述已自动生成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1587"/>
            <a:ext cx="12192000" cy="6854826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-1" y="4916856"/>
            <a:ext cx="12192001" cy="1959293"/>
            <a:chOff x="-1" y="4916857"/>
            <a:chExt cx="12192001" cy="1959293"/>
          </a:xfrm>
          <a:solidFill>
            <a:schemeClr val="accent6">
              <a:alpha val="15000"/>
            </a:schemeClr>
          </a:solidFill>
        </p:grpSpPr>
        <p:sp>
          <p:nvSpPr>
            <p:cNvPr id="29" name="任意多边形: 形状 28"/>
            <p:cNvSpPr/>
            <p:nvPr/>
          </p:nvSpPr>
          <p:spPr>
            <a:xfrm>
              <a:off x="4648199" y="5258778"/>
              <a:ext cx="2123601" cy="1597635"/>
            </a:xfrm>
            <a:custGeom>
              <a:avLst/>
              <a:gdLst>
                <a:gd name="connsiteX0" fmla="*/ 954296 w 1666876"/>
                <a:gd name="connsiteY0" fmla="*/ 0 h 1597635"/>
                <a:gd name="connsiteX1" fmla="*/ 716654 w 1666876"/>
                <a:gd name="connsiteY1" fmla="*/ 0 h 1597635"/>
                <a:gd name="connsiteX2" fmla="*/ 716654 w 1666876"/>
                <a:gd name="connsiteY2" fmla="*/ 1385477 h 1597635"/>
                <a:gd name="connsiteX3" fmla="*/ 479012 w 1666876"/>
                <a:gd name="connsiteY3" fmla="*/ 1385477 h 1597635"/>
                <a:gd name="connsiteX4" fmla="*/ 479012 w 1666876"/>
                <a:gd name="connsiteY4" fmla="*/ 197926 h 1597635"/>
                <a:gd name="connsiteX5" fmla="*/ 241716 w 1666876"/>
                <a:gd name="connsiteY5" fmla="*/ 197926 h 1597635"/>
                <a:gd name="connsiteX6" fmla="*/ 241716 w 1666876"/>
                <a:gd name="connsiteY6" fmla="*/ 989627 h 1597635"/>
                <a:gd name="connsiteX7" fmla="*/ 4074 w 1666876"/>
                <a:gd name="connsiteY7" fmla="*/ 989627 h 1597635"/>
                <a:gd name="connsiteX8" fmla="*/ 4074 w 1666876"/>
                <a:gd name="connsiteY8" fmla="*/ 1583403 h 1597635"/>
                <a:gd name="connsiteX9" fmla="*/ 0 w 1666876"/>
                <a:gd name="connsiteY9" fmla="*/ 1583403 h 1597635"/>
                <a:gd name="connsiteX10" fmla="*/ 0 w 1666876"/>
                <a:gd name="connsiteY10" fmla="*/ 1597635 h 1597635"/>
                <a:gd name="connsiteX11" fmla="*/ 1666876 w 1666876"/>
                <a:gd name="connsiteY11" fmla="*/ 1597635 h 1597635"/>
                <a:gd name="connsiteX12" fmla="*/ 1666876 w 1666876"/>
                <a:gd name="connsiteY12" fmla="*/ 593776 h 1597635"/>
                <a:gd name="connsiteX13" fmla="*/ 1429234 w 1666876"/>
                <a:gd name="connsiteY13" fmla="*/ 593776 h 1597635"/>
                <a:gd name="connsiteX14" fmla="*/ 1429234 w 1666876"/>
                <a:gd name="connsiteY14" fmla="*/ 1385477 h 1597635"/>
                <a:gd name="connsiteX15" fmla="*/ 1191938 w 1666876"/>
                <a:gd name="connsiteY15" fmla="*/ 1385477 h 1597635"/>
                <a:gd name="connsiteX16" fmla="*/ 1191938 w 1666876"/>
                <a:gd name="connsiteY16" fmla="*/ 593776 h 1597635"/>
                <a:gd name="connsiteX17" fmla="*/ 954296 w 1666876"/>
                <a:gd name="connsiteY17" fmla="*/ 593776 h 159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6876" h="1597635">
                  <a:moveTo>
                    <a:pt x="954296" y="0"/>
                  </a:moveTo>
                  <a:lnTo>
                    <a:pt x="716654" y="0"/>
                  </a:lnTo>
                  <a:lnTo>
                    <a:pt x="716654" y="1385477"/>
                  </a:lnTo>
                  <a:lnTo>
                    <a:pt x="479012" y="1385477"/>
                  </a:lnTo>
                  <a:lnTo>
                    <a:pt x="479012" y="197926"/>
                  </a:lnTo>
                  <a:lnTo>
                    <a:pt x="241716" y="197926"/>
                  </a:lnTo>
                  <a:lnTo>
                    <a:pt x="241716" y="989627"/>
                  </a:lnTo>
                  <a:lnTo>
                    <a:pt x="4074" y="989627"/>
                  </a:lnTo>
                  <a:lnTo>
                    <a:pt x="4074" y="1583403"/>
                  </a:lnTo>
                  <a:lnTo>
                    <a:pt x="0" y="1583403"/>
                  </a:lnTo>
                  <a:lnTo>
                    <a:pt x="0" y="1597635"/>
                  </a:lnTo>
                  <a:lnTo>
                    <a:pt x="1666876" y="1597635"/>
                  </a:lnTo>
                  <a:lnTo>
                    <a:pt x="1666876" y="593776"/>
                  </a:lnTo>
                  <a:lnTo>
                    <a:pt x="1429234" y="593776"/>
                  </a:lnTo>
                  <a:lnTo>
                    <a:pt x="1429234" y="1385477"/>
                  </a:lnTo>
                  <a:lnTo>
                    <a:pt x="1191938" y="1385477"/>
                  </a:lnTo>
                  <a:lnTo>
                    <a:pt x="1191938" y="593776"/>
                  </a:lnTo>
                  <a:lnTo>
                    <a:pt x="954296" y="593776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6248399" y="4916857"/>
              <a:ext cx="594360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2" name="任意多边形: 形状 31"/>
            <p:cNvSpPr/>
            <p:nvPr/>
          </p:nvSpPr>
          <p:spPr>
            <a:xfrm flipH="1">
              <a:off x="-1" y="4916857"/>
              <a:ext cx="470535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0" y="-3175"/>
            <a:ext cx="12192000" cy="6870401"/>
          </a:xfrm>
          <a:prstGeom prst="rect">
            <a:avLst/>
          </a:prstGeom>
          <a:gradFill flip="none" rotWithShape="1">
            <a:gsLst>
              <a:gs pos="27000">
                <a:schemeClr val="accent6">
                  <a:alpha val="59000"/>
                </a:schemeClr>
              </a:gs>
              <a:gs pos="76785">
                <a:srgbClr val="003F9D">
                  <a:alpha val="95000"/>
                </a:srgbClr>
              </a:gs>
              <a:gs pos="51000">
                <a:schemeClr val="accent6">
                  <a:lumMod val="75000"/>
                  <a:alpha val="73000"/>
                </a:schemeClr>
              </a:gs>
              <a:gs pos="0">
                <a:schemeClr val="accent6">
                  <a:lumMod val="75000"/>
                  <a:alpha val="12000"/>
                </a:schemeClr>
              </a:gs>
              <a:gs pos="100000">
                <a:schemeClr val="accent6">
                  <a:lumMod val="50000"/>
                  <a:alpha val="9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-2" y="1685657"/>
            <a:ext cx="12191999" cy="110799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中国进口汽车市场情况</a:t>
            </a:r>
            <a:endParaRPr lang="en-US" altLang="zh-CN" sz="48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（</a:t>
            </a:r>
            <a:r>
              <a:rPr lang="en-US" altLang="zh-CN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2024-8</a:t>
            </a:r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）</a:t>
            </a:r>
            <a:endParaRPr lang="en-US" altLang="zh-CN" sz="4800" b="1" dirty="0">
              <a:solidFill>
                <a:schemeClr val="bg1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024321" y="4646396"/>
            <a:ext cx="2958312" cy="379811"/>
            <a:chOff x="1427421" y="4533076"/>
            <a:chExt cx="3094305" cy="379811"/>
          </a:xfrm>
        </p:grpSpPr>
        <p:sp>
          <p:nvSpPr>
            <p:cNvPr id="48" name="矩形: 圆角 47"/>
            <p:cNvSpPr/>
            <p:nvPr/>
          </p:nvSpPr>
          <p:spPr>
            <a:xfrm>
              <a:off x="1427421" y="4533076"/>
              <a:ext cx="3094305" cy="36933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8000"/>
                  </a:schemeClr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0">
                    <a:schemeClr val="accent6">
                      <a:lumMod val="75000"/>
                      <a:alpha val="31000"/>
                    </a:schemeClr>
                  </a:gs>
                  <a:gs pos="57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6">
                      <a:lumMod val="75000"/>
                      <a:alpha val="2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 lnSpcReduction="20000"/>
            </a:bodyPr>
            <a:lstStyle/>
            <a:p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612972" y="4543555"/>
              <a:ext cx="2696561" cy="369332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汇报人：何索佳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024321" y="5149426"/>
            <a:ext cx="2958312" cy="379811"/>
            <a:chOff x="1427421" y="5036106"/>
            <a:chExt cx="3094305" cy="379811"/>
          </a:xfrm>
        </p:grpSpPr>
        <p:sp>
          <p:nvSpPr>
            <p:cNvPr id="49" name="矩形: 圆角 48"/>
            <p:cNvSpPr/>
            <p:nvPr/>
          </p:nvSpPr>
          <p:spPr>
            <a:xfrm>
              <a:off x="1427421" y="5036106"/>
              <a:ext cx="3094305" cy="36933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8000"/>
                  </a:schemeClr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0">
                    <a:schemeClr val="accent6">
                      <a:lumMod val="75000"/>
                      <a:alpha val="31000"/>
                    </a:schemeClr>
                  </a:gs>
                  <a:gs pos="57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6">
                      <a:lumMod val="75000"/>
                      <a:alpha val="2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 lnSpcReduction="20000"/>
            </a:bodyPr>
            <a:lstStyle/>
            <a:p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612971" y="5046585"/>
              <a:ext cx="2696561" cy="369332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时间：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2024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年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8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月</a:t>
              </a:r>
            </a:p>
          </p:txBody>
        </p:sp>
      </p:grpSp>
      <p:sp>
        <p:nvSpPr>
          <p:cNvPr id="21" name="文本框 1"/>
          <p:cNvSpPr/>
          <p:nvPr/>
        </p:nvSpPr>
        <p:spPr>
          <a:xfrm>
            <a:off x="-2" y="3523220"/>
            <a:ext cx="12191999" cy="8744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中国汽车流通协会进口车工作委员会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中国车辆进出口有限公司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913" y="135071"/>
            <a:ext cx="3557357" cy="6373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25" y="145459"/>
            <a:ext cx="3294157" cy="62695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723640" y="3086100"/>
            <a:ext cx="4663440" cy="43688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indent="0" algn="just">
              <a:buFont typeface="Arial" panose="020B0604020202020204" pitchFamily="34" charset="0"/>
              <a:buNone/>
            </a:pPr>
            <a:endParaRPr lang="zh-CN" altLang="en-US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8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-127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4333428" cy="4682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进口汽车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分排量结构</a:t>
            </a:r>
            <a:endParaRPr lang="zh-CN" altLang="zh-CN" sz="2400" dirty="0"/>
          </a:p>
        </p:txBody>
      </p:sp>
      <p:sp>
        <p:nvSpPr>
          <p:cNvPr id="9" name="矩形 8"/>
          <p:cNvSpPr/>
          <p:nvPr/>
        </p:nvSpPr>
        <p:spPr>
          <a:xfrm>
            <a:off x="631112" y="1044884"/>
            <a:ext cx="10933893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</a:pP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（七）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排量上行：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1.5-2.0L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排量区间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占比稳定在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41.3%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，相比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2023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年上升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1.5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个百分点，继续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保持第一大排量区间；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2.5-3.0L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排量区间占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27.3%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，相比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2023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年同期下降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1.3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个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百分点，是第二大排量区间；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2.0-2.5L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区间占比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22.4%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，位居第三。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图表 9"/>
          <p:cNvGraphicFramePr/>
          <p:nvPr/>
        </p:nvGraphicFramePr>
        <p:xfrm>
          <a:off x="631190" y="2839720"/>
          <a:ext cx="11059160" cy="3536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矩形 10"/>
          <p:cNvSpPr/>
          <p:nvPr/>
        </p:nvSpPr>
        <p:spPr>
          <a:xfrm>
            <a:off x="3797617" y="2487332"/>
            <a:ext cx="438404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2011-2024</a:t>
            </a:r>
            <a:r>
              <a:rPr lang="zh-CN" altLang="zh-CN" sz="1695" b="1" kern="100" dirty="0">
                <a:latin typeface="微软雅黑" panose="020B0503020204020204" pitchFamily="34" charset="-122"/>
                <a:cs typeface="方正兰亭纤黑_GBK"/>
              </a:rPr>
              <a:t>年进口汽车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分排量结构变化趋势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3446324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sym typeface="+mn-ea"/>
              </a:rPr>
              <a:t>进口</a:t>
            </a:r>
            <a:r>
              <a:rPr lang="zh-CN" altLang="en-US" sz="2400" b="1" kern="100" dirty="0">
                <a:latin typeface="微软雅黑" panose="020B0503020204020204" pitchFamily="34" charset="-122"/>
              </a:rPr>
              <a:t>新能源汽车</a:t>
            </a:r>
            <a:endParaRPr lang="zh-CN" altLang="zh-CN" sz="2400" b="1" kern="100" dirty="0">
              <a:latin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2709" y="907242"/>
            <a:ext cx="11238624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（八）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进口</a:t>
            </a: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新能源汽车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销售波动：</a:t>
            </a:r>
            <a:r>
              <a:rPr 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2024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1-8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月份新能源汽车销售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17114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辆，同比下降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40.9%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。其中纯电动汽车下降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36.6%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。插电混合车型同比下降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46.3%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。</a:t>
            </a:r>
          </a:p>
        </p:txBody>
      </p:sp>
      <p:sp>
        <p:nvSpPr>
          <p:cNvPr id="13" name="矩形 12"/>
          <p:cNvSpPr/>
          <p:nvPr/>
        </p:nvSpPr>
        <p:spPr>
          <a:xfrm>
            <a:off x="4629081" y="2149695"/>
            <a:ext cx="35026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2015-2024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新能源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汽车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趋势</a:t>
            </a:r>
          </a:p>
        </p:txBody>
      </p:sp>
      <p:graphicFrame>
        <p:nvGraphicFramePr>
          <p:cNvPr id="14" name="图表 13"/>
          <p:cNvGraphicFramePr/>
          <p:nvPr/>
        </p:nvGraphicFramePr>
        <p:xfrm>
          <a:off x="1782094" y="2821675"/>
          <a:ext cx="8920525" cy="3428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4693285" y="7390130"/>
            <a:ext cx="914400" cy="914400"/>
          </a:xfrm>
          <a:prstGeom prst="rect">
            <a:avLst/>
          </a:prstGeom>
          <a:noFill/>
        </p:spPr>
        <p:txBody>
          <a:bodyPr wrap="none" anchor="ctr">
            <a:norm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zh-CN" alt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-1" y="4916857"/>
            <a:ext cx="12192001" cy="1959293"/>
            <a:chOff x="-1" y="4916857"/>
            <a:chExt cx="12192001" cy="1959293"/>
          </a:xfrm>
        </p:grpSpPr>
        <p:sp>
          <p:nvSpPr>
            <p:cNvPr id="58" name="任意多边形: 形状 57"/>
            <p:cNvSpPr/>
            <p:nvPr/>
          </p:nvSpPr>
          <p:spPr>
            <a:xfrm>
              <a:off x="4648199" y="5258778"/>
              <a:ext cx="2123601" cy="1597635"/>
            </a:xfrm>
            <a:custGeom>
              <a:avLst/>
              <a:gdLst>
                <a:gd name="connsiteX0" fmla="*/ 954296 w 1666876"/>
                <a:gd name="connsiteY0" fmla="*/ 0 h 1597635"/>
                <a:gd name="connsiteX1" fmla="*/ 716654 w 1666876"/>
                <a:gd name="connsiteY1" fmla="*/ 0 h 1597635"/>
                <a:gd name="connsiteX2" fmla="*/ 716654 w 1666876"/>
                <a:gd name="connsiteY2" fmla="*/ 1385477 h 1597635"/>
                <a:gd name="connsiteX3" fmla="*/ 479012 w 1666876"/>
                <a:gd name="connsiteY3" fmla="*/ 1385477 h 1597635"/>
                <a:gd name="connsiteX4" fmla="*/ 479012 w 1666876"/>
                <a:gd name="connsiteY4" fmla="*/ 197926 h 1597635"/>
                <a:gd name="connsiteX5" fmla="*/ 241716 w 1666876"/>
                <a:gd name="connsiteY5" fmla="*/ 197926 h 1597635"/>
                <a:gd name="connsiteX6" fmla="*/ 241716 w 1666876"/>
                <a:gd name="connsiteY6" fmla="*/ 989627 h 1597635"/>
                <a:gd name="connsiteX7" fmla="*/ 4074 w 1666876"/>
                <a:gd name="connsiteY7" fmla="*/ 989627 h 1597635"/>
                <a:gd name="connsiteX8" fmla="*/ 4074 w 1666876"/>
                <a:gd name="connsiteY8" fmla="*/ 1583403 h 1597635"/>
                <a:gd name="connsiteX9" fmla="*/ 0 w 1666876"/>
                <a:gd name="connsiteY9" fmla="*/ 1583403 h 1597635"/>
                <a:gd name="connsiteX10" fmla="*/ 0 w 1666876"/>
                <a:gd name="connsiteY10" fmla="*/ 1597635 h 1597635"/>
                <a:gd name="connsiteX11" fmla="*/ 1666876 w 1666876"/>
                <a:gd name="connsiteY11" fmla="*/ 1597635 h 1597635"/>
                <a:gd name="connsiteX12" fmla="*/ 1666876 w 1666876"/>
                <a:gd name="connsiteY12" fmla="*/ 593776 h 1597635"/>
                <a:gd name="connsiteX13" fmla="*/ 1429234 w 1666876"/>
                <a:gd name="connsiteY13" fmla="*/ 593776 h 1597635"/>
                <a:gd name="connsiteX14" fmla="*/ 1429234 w 1666876"/>
                <a:gd name="connsiteY14" fmla="*/ 1385477 h 1597635"/>
                <a:gd name="connsiteX15" fmla="*/ 1191938 w 1666876"/>
                <a:gd name="connsiteY15" fmla="*/ 1385477 h 1597635"/>
                <a:gd name="connsiteX16" fmla="*/ 1191938 w 1666876"/>
                <a:gd name="connsiteY16" fmla="*/ 593776 h 1597635"/>
                <a:gd name="connsiteX17" fmla="*/ 954296 w 1666876"/>
                <a:gd name="connsiteY17" fmla="*/ 593776 h 159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6876" h="1597635">
                  <a:moveTo>
                    <a:pt x="954296" y="0"/>
                  </a:moveTo>
                  <a:lnTo>
                    <a:pt x="716654" y="0"/>
                  </a:lnTo>
                  <a:lnTo>
                    <a:pt x="716654" y="1385477"/>
                  </a:lnTo>
                  <a:lnTo>
                    <a:pt x="479012" y="1385477"/>
                  </a:lnTo>
                  <a:lnTo>
                    <a:pt x="479012" y="197926"/>
                  </a:lnTo>
                  <a:lnTo>
                    <a:pt x="241716" y="197926"/>
                  </a:lnTo>
                  <a:lnTo>
                    <a:pt x="241716" y="989627"/>
                  </a:lnTo>
                  <a:lnTo>
                    <a:pt x="4074" y="989627"/>
                  </a:lnTo>
                  <a:lnTo>
                    <a:pt x="4074" y="1583403"/>
                  </a:lnTo>
                  <a:lnTo>
                    <a:pt x="0" y="1583403"/>
                  </a:lnTo>
                  <a:lnTo>
                    <a:pt x="0" y="1597635"/>
                  </a:lnTo>
                  <a:lnTo>
                    <a:pt x="1666876" y="1597635"/>
                  </a:lnTo>
                  <a:lnTo>
                    <a:pt x="1666876" y="593776"/>
                  </a:lnTo>
                  <a:lnTo>
                    <a:pt x="1429234" y="593776"/>
                  </a:lnTo>
                  <a:lnTo>
                    <a:pt x="1429234" y="1385477"/>
                  </a:lnTo>
                  <a:lnTo>
                    <a:pt x="1191938" y="1385477"/>
                  </a:lnTo>
                  <a:lnTo>
                    <a:pt x="1191938" y="593776"/>
                  </a:lnTo>
                  <a:lnTo>
                    <a:pt x="954296" y="593776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6248399" y="4916857"/>
              <a:ext cx="594360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/>
            <p:cNvSpPr/>
            <p:nvPr/>
          </p:nvSpPr>
          <p:spPr>
            <a:xfrm flipH="1">
              <a:off x="-1" y="4916857"/>
              <a:ext cx="470535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pattFill prst="pct70">
              <a:fgClr>
                <a:schemeClr val="accent6"/>
              </a:fgClr>
              <a:bgClr>
                <a:schemeClr val="bg1"/>
              </a:bgClr>
            </a:patt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83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3" name="任意多边形: 形状 62"/>
          <p:cNvSpPr/>
          <p:nvPr/>
        </p:nvSpPr>
        <p:spPr bwMode="auto">
          <a:xfrm flipV="1">
            <a:off x="8523027" y="1352"/>
            <a:ext cx="3668973" cy="455017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blipFill>
            <a:blip r:embed="rId2" cstate="screen"/>
            <a:stretch>
              <a:fillRect/>
            </a:stretch>
          </a:blip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64" name="任意多边形: 形状 63"/>
          <p:cNvSpPr/>
          <p:nvPr/>
        </p:nvSpPr>
        <p:spPr bwMode="auto">
          <a:xfrm flipV="1">
            <a:off x="8563260" y="-2"/>
            <a:ext cx="3668972" cy="466753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solidFill>
            <a:schemeClr val="accent6">
              <a:lumMod val="75000"/>
              <a:alpha val="89000"/>
            </a:schemeClr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dirty="0">
              <a:latin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749733" y="1579948"/>
            <a:ext cx="5393393" cy="1418928"/>
            <a:chOff x="1506538" y="2619375"/>
            <a:chExt cx="5393393" cy="1418928"/>
          </a:xfrm>
        </p:grpSpPr>
        <p:sp>
          <p:nvSpPr>
            <p:cNvPr id="20" name="矩形 19"/>
            <p:cNvSpPr/>
            <p:nvPr/>
          </p:nvSpPr>
          <p:spPr>
            <a:xfrm>
              <a:off x="1506538" y="2754313"/>
              <a:ext cx="215900" cy="122396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Calibri" panose="020F0502020204030204"/>
              </a:endParaRPr>
            </a:p>
          </p:txBody>
        </p:sp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1776413" y="2619375"/>
              <a:ext cx="5123518" cy="11079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sz="6600" b="1" dirty="0">
                  <a:solidFill>
                    <a:srgbClr val="30303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感 谢 聆 听！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828800" y="3576638"/>
              <a:ext cx="172194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Thank you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2071995" y="3073123"/>
            <a:ext cx="376618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联系人：何索佳</a:t>
            </a:r>
          </a:p>
          <a:p>
            <a:pPr algn="l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电话：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010-81163536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13810907273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海关进口量</a:t>
            </a:r>
            <a:endParaRPr lang="zh-CN" altLang="zh-CN" sz="2400" dirty="0"/>
          </a:p>
        </p:txBody>
      </p:sp>
      <p:sp>
        <p:nvSpPr>
          <p:cNvPr id="59" name="矩形 58"/>
          <p:cNvSpPr/>
          <p:nvPr/>
        </p:nvSpPr>
        <p:spPr>
          <a:xfrm>
            <a:off x="622857" y="1119911"/>
            <a:ext cx="1118427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（一）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供给：汽车进口量历经四年的连续下滑后，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“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去库存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”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仍是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年的主要任务。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1-8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月进口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47.8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万辆，相比较去年同期下降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1.8%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；进口金额达到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1936.1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亿元，同比下降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6.6%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</a:p>
        </p:txBody>
      </p:sp>
      <p:sp>
        <p:nvSpPr>
          <p:cNvPr id="60" name="矩形 59"/>
          <p:cNvSpPr/>
          <p:nvPr/>
        </p:nvSpPr>
        <p:spPr>
          <a:xfrm>
            <a:off x="4163854" y="2423871"/>
            <a:ext cx="406273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2009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-2024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年海关进口量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  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单位：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万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辆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61" name="图表 60"/>
          <p:cNvGraphicFramePr/>
          <p:nvPr/>
        </p:nvGraphicFramePr>
        <p:xfrm>
          <a:off x="895541" y="2993105"/>
          <a:ext cx="10509580" cy="3356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</a:rPr>
              <a:t>进口汽车销量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622709" y="923995"/>
            <a:ext cx="10897928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（二）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需求：近两年，进口车</a:t>
            </a: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终端需求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保持在低位稳定，受疫情和芯片短期冲击，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2020-2022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年进口汽车市场出现下滑，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2023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年累计销售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76.9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万辆，同比基本持平。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1-8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月累计销售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429592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辆，同比下滑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12%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</a:p>
        </p:txBody>
      </p:sp>
      <p:sp>
        <p:nvSpPr>
          <p:cNvPr id="16" name="矩形 15"/>
          <p:cNvSpPr/>
          <p:nvPr/>
        </p:nvSpPr>
        <p:spPr>
          <a:xfrm>
            <a:off x="3956685" y="2382920"/>
            <a:ext cx="427863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2012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-2024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年进口汽车销量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  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单位：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万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辆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3" name="图表 2"/>
          <p:cNvGraphicFramePr/>
          <p:nvPr/>
        </p:nvGraphicFramePr>
        <p:xfrm>
          <a:off x="1010449" y="2808785"/>
          <a:ext cx="10086340" cy="36941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</a:rPr>
              <a:t>进口汽车销量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622709" y="923995"/>
            <a:ext cx="10897928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（二）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需求：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8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月份，整体汽车市场的销售情况仍稳定在低位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1283970" y="5839460"/>
          <a:ext cx="9495790" cy="291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94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146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YOY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B050"/>
                          </a:solidFill>
                          <a:latin typeface="宋体" panose="02010600030101010101" pitchFamily="2" charset="-122"/>
                        </a:rPr>
                        <a:t> </a:t>
                      </a:r>
                      <a:r>
                        <a:rPr lang="en-US" sz="14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</a:rPr>
                        <a:t>36.6%</a:t>
                      </a:r>
                      <a:r>
                        <a:rPr lang="en-US" sz="1400" b="1">
                          <a:solidFill>
                            <a:srgbClr val="00B050"/>
                          </a:solidFill>
                          <a:latin typeface="宋体" panose="02010600030101010101" pitchFamily="2" charset="-122"/>
                        </a:rPr>
                        <a:t>   -41.8%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</a:rPr>
                        <a:t>  </a:t>
                      </a:r>
                      <a:r>
                        <a:rPr lang="en-US" altLang="zh-CN" sz="1400" b="1">
                          <a:solidFill>
                            <a:srgbClr val="00B050"/>
                          </a:solidFill>
                          <a:latin typeface="宋体" panose="02010600030101010101" pitchFamily="2" charset="-122"/>
                        </a:rPr>
                        <a:t>-15%   -12.7%   -14.6%  -16.8%   -9.08%  -20.4%</a:t>
                      </a:r>
                    </a:p>
                  </a:txBody>
                  <a:tcPr marL="12700" marR="12700" marT="12700" anchor="b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图表 2"/>
          <p:cNvGraphicFramePr/>
          <p:nvPr/>
        </p:nvGraphicFramePr>
        <p:xfrm>
          <a:off x="1206500" y="2409825"/>
          <a:ext cx="9731375" cy="31946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29932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5329715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进口汽车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行业库存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773527" y="1017101"/>
            <a:ext cx="11022532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55980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  <a:defRPr/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（三）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库存：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年仍延续去年趋势，处于去库存周期。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8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月进口车销量进一步下探，库存深度上升至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7.4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个月，创历史新高。</a:t>
            </a:r>
            <a:endParaRPr lang="zh-CN" altLang="en-US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17060" y="2430540"/>
            <a:ext cx="37185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55980">
              <a:defRPr/>
            </a:pP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2014-2024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年进口汽车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行业库存趋势</a:t>
            </a:r>
          </a:p>
        </p:txBody>
      </p:sp>
      <p:sp>
        <p:nvSpPr>
          <p:cNvPr id="17" name="矩形 16"/>
          <p:cNvSpPr/>
          <p:nvPr/>
        </p:nvSpPr>
        <p:spPr>
          <a:xfrm>
            <a:off x="9941057" y="2943917"/>
            <a:ext cx="1233030" cy="3204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库存深度</a:t>
            </a:r>
            <a:r>
              <a:rPr lang="en-US" altLang="zh-CN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-</a:t>
            </a: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月</a:t>
            </a:r>
            <a:endParaRPr lang="zh-CN" altLang="en-US" sz="1480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75715" y="2877566"/>
            <a:ext cx="1233030" cy="3204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进销差</a:t>
            </a:r>
            <a:r>
              <a:rPr lang="en-US" altLang="zh-CN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-</a:t>
            </a: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万辆</a:t>
            </a:r>
            <a:endParaRPr lang="zh-CN" altLang="en-US" sz="1480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23564" y="6431285"/>
            <a:ext cx="2941831" cy="2714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全行业库存</a:t>
            </a:r>
            <a:r>
              <a:rPr lang="en-US" altLang="zh-CN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*</a:t>
            </a:r>
            <a:r>
              <a:rPr lang="zh-CN" altLang="en-US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包含进口主机厂和经销商库存</a:t>
            </a:r>
            <a:endParaRPr lang="zh-CN" altLang="en-US" sz="1165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aphicFrame>
        <p:nvGraphicFramePr>
          <p:cNvPr id="4" name="图表 3"/>
          <p:cNvGraphicFramePr/>
          <p:nvPr/>
        </p:nvGraphicFramePr>
        <p:xfrm>
          <a:off x="955040" y="3211830"/>
          <a:ext cx="10416540" cy="2886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-127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5466193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海关进口汽车报关单价</a:t>
            </a:r>
            <a:endParaRPr lang="zh-CN" altLang="zh-CN" sz="2400" dirty="0"/>
          </a:p>
        </p:txBody>
      </p:sp>
      <p:sp>
        <p:nvSpPr>
          <p:cNvPr id="9" name="object 60"/>
          <p:cNvSpPr txBox="1"/>
          <p:nvPr/>
        </p:nvSpPr>
        <p:spPr>
          <a:xfrm>
            <a:off x="3197981" y="2976629"/>
            <a:ext cx="5798781" cy="35114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rgbClr val="9DC2EB"/>
              </a:buClr>
              <a:buSzPct val="80000"/>
              <a:defRPr/>
            </a:pP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2015-2024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年海关进口汽车报关单价走势  单位：万元</a:t>
            </a:r>
          </a:p>
        </p:txBody>
      </p:sp>
      <p:graphicFrame>
        <p:nvGraphicFramePr>
          <p:cNvPr id="10" name="图表 9"/>
          <p:cNvGraphicFramePr/>
          <p:nvPr/>
        </p:nvGraphicFramePr>
        <p:xfrm>
          <a:off x="2027670" y="3327882"/>
          <a:ext cx="8139689" cy="3120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矩形 10"/>
          <p:cNvSpPr/>
          <p:nvPr/>
        </p:nvSpPr>
        <p:spPr>
          <a:xfrm>
            <a:off x="702405" y="895531"/>
            <a:ext cx="11077575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（四）价格：从最近十年的整体情况看，进口汽车报关单价呈现上升趋势，从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2015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年到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zh-CN" sz="2000" b="1" kern="100" dirty="0">
                <a:ea typeface="微软雅黑" panose="020B0503020204020204" pitchFamily="34" charset="-122"/>
                <a:cs typeface="方正兰亭纤黑_GBK"/>
              </a:rPr>
              <a:t>年，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进口汽车报关单价从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25.21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万元提升到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40.5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万元。根据海关统计数据显示，继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3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月份进口汽车报关均价首次低于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2023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年平均报关单价后，报关单价下降趋势基本一直延续到现在。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3644217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进口汽车品牌结构</a:t>
            </a:r>
            <a:endParaRPr lang="zh-CN" altLang="zh-CN" sz="2400" dirty="0"/>
          </a:p>
        </p:txBody>
      </p:sp>
      <p:sp>
        <p:nvSpPr>
          <p:cNvPr id="9" name="矩形 8"/>
          <p:cNvSpPr/>
          <p:nvPr/>
        </p:nvSpPr>
        <p:spPr>
          <a:xfrm>
            <a:off x="650071" y="978853"/>
            <a:ext cx="10893128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（五）品牌结构：本月进口汽车市场仍延续整体下滑大趋势。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1-8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月超豪华汽车累计下跌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32.8%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，</a:t>
            </a:r>
            <a:r>
              <a:rPr sz="2000" b="1" kern="100" dirty="0">
                <a:ea typeface="微软雅黑" panose="020B0503020204020204" pitchFamily="34" charset="-122"/>
                <a:cs typeface="方正兰亭纤黑_GBK"/>
              </a:rPr>
              <a:t>非豪华汽车销量</a:t>
            </a:r>
            <a:r>
              <a:rPr lang="zh-CN" sz="2000" b="1" kern="100" dirty="0">
                <a:ea typeface="微软雅黑" panose="020B0503020204020204" pitchFamily="34" charset="-122"/>
                <a:cs typeface="方正兰亭纤黑_GBK"/>
              </a:rPr>
              <a:t>累计下跌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18.88%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，豪华车下跌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11.07%</a:t>
            </a:r>
            <a:r>
              <a:rPr sz="2000" b="1" kern="100" dirty="0">
                <a:ea typeface="微软雅黑" panose="020B0503020204020204" pitchFamily="34" charset="-122"/>
                <a:cs typeface="方正兰亭纤黑_GBK"/>
              </a:rPr>
              <a:t>。</a:t>
            </a:r>
            <a:r>
              <a:rPr lang="zh-CN" sz="2000" b="1" kern="100" dirty="0">
                <a:ea typeface="微软雅黑" panose="020B0503020204020204" pitchFamily="34" charset="-122"/>
                <a:cs typeface="方正兰亭纤黑_GBK"/>
              </a:rPr>
              <a:t>在销量占比上，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豪华车仍然是销量主力，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1-8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  <a:sym typeface="+mn-ea"/>
              </a:rPr>
              <a:t>月累计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占比稳定在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90.84%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。</a:t>
            </a:r>
            <a:endParaRPr lang="en-US" altLang="zh-CN" sz="2000" b="1" kern="100" dirty="0"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0" name="object 60"/>
          <p:cNvSpPr txBox="1"/>
          <p:nvPr/>
        </p:nvSpPr>
        <p:spPr>
          <a:xfrm>
            <a:off x="3197225" y="2719701"/>
            <a:ext cx="5798820" cy="351155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rgbClr val="9DC2EB"/>
              </a:buClr>
              <a:buSzPct val="80000"/>
              <a:defRPr/>
            </a:pP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8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月进口汽车品牌结构表</a:t>
            </a: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591945" y="3335020"/>
          <a:ext cx="9420225" cy="24955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4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56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337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369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045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382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3568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568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9911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品牌</a:t>
                      </a:r>
                      <a:endParaRPr lang="zh-CN" altLang="en-US" sz="1200" b="1">
                        <a:solidFill>
                          <a:srgbClr val="FFFFFF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F75B5"/>
                    </a:solidFill>
                  </a:tcPr>
                </a:tc>
                <a:tc grid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8月(辆)</a:t>
                      </a:r>
                      <a:endParaRPr lang="en-US" altLang="en-US" sz="12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F75B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1-8月累计(辆)</a:t>
                      </a:r>
                      <a:endParaRPr lang="en-US" altLang="en-US" sz="12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2F75B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911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性质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2023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2024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同比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占比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2023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2024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同比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占比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911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超豪华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628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350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-44.27%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0.69%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5232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3444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-34.17%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0.80%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911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豪华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57188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46249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-19.13%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91.77%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438811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390244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-11.07%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90.84%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911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非豪华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5444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3800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-30.20%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7.54%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44263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35904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-18.88%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8.36%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3630569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  <a:sym typeface="+mn-ea"/>
              </a:rPr>
              <a:t>进口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乘用车分品牌</a:t>
            </a:r>
            <a:endParaRPr lang="zh-CN" altLang="zh-CN" sz="2400" dirty="0"/>
          </a:p>
        </p:txBody>
      </p:sp>
      <p:sp>
        <p:nvSpPr>
          <p:cNvPr id="12" name="矩形 13"/>
          <p:cNvSpPr>
            <a:spLocks noChangeArrowheads="1"/>
          </p:cNvSpPr>
          <p:nvPr/>
        </p:nvSpPr>
        <p:spPr bwMode="auto">
          <a:xfrm>
            <a:off x="3295429" y="2608972"/>
            <a:ext cx="523074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1-8</a:t>
            </a:r>
            <a:r>
              <a:rPr lang="zh-CN" altLang="en-US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月乘用车分品牌进口量与同比增速</a:t>
            </a:r>
            <a:endParaRPr lang="en-US" altLang="zh-CN" sz="1695" kern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622935" y="721995"/>
            <a:ext cx="11109960" cy="154051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年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1-8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月，前十大品牌中仅有两个品牌（雷克萨斯、丰田）实现正增长，其中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1-8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月雷克萨斯共销售1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17697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辆，销售额最高；丰田共销售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23221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辆，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增幅最大，达到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22.8%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。国内汽车市场的价格战也影响到进口车市场，比如保时捷，从今年开年到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8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月，销量比去年同期下降了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33.9%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。与此同时，我们看到1-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8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月销量降幅最大的大众，同比下降了5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4.2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%。</a:t>
            </a:r>
            <a:endParaRPr lang="en-US" altLang="zh-CN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14" name="图表 13"/>
          <p:cNvGraphicFramePr/>
          <p:nvPr/>
        </p:nvGraphicFramePr>
        <p:xfrm>
          <a:off x="1217930" y="2988945"/>
          <a:ext cx="10168890" cy="3869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40" y="378460"/>
            <a:ext cx="2848610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  <a:sym typeface="+mn-ea"/>
              </a:rPr>
              <a:t>进口汽车</a:t>
            </a:r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车型结构</a:t>
            </a:r>
          </a:p>
        </p:txBody>
      </p:sp>
      <p:sp>
        <p:nvSpPr>
          <p:cNvPr id="14" name="矩形 13"/>
          <p:cNvSpPr/>
          <p:nvPr/>
        </p:nvSpPr>
        <p:spPr>
          <a:xfrm>
            <a:off x="623035" y="1054775"/>
            <a:ext cx="11138746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（六）车型结构：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1-8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月，三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大车型销量均出现不同程度的跌幅，轿车同比下跌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9.58%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SUV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同比下降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14.71%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；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MPV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同比下跌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3.75%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。轿车中各车型也是全面下跌，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Wagon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车型跌幅最大，达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54.85%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4411951" y="2720971"/>
            <a:ext cx="4054475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2021-2024</a:t>
            </a:r>
            <a:r>
              <a:rPr lang="zh-CN" altLang="zh-CN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7</a:t>
            </a:r>
            <a:r>
              <a:rPr lang="zh-CN" altLang="en-US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月进口汽车车型变化情况</a:t>
            </a:r>
            <a:endParaRPr lang="zh-CN" altLang="en-US" sz="1905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aphicFrame>
        <p:nvGraphicFramePr>
          <p:cNvPr id="4" name="图表 3"/>
          <p:cNvGraphicFramePr/>
          <p:nvPr/>
        </p:nvGraphicFramePr>
        <p:xfrm>
          <a:off x="1102360" y="3263265"/>
          <a:ext cx="9986645" cy="28822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右箭头 6"/>
          <p:cNvSpPr/>
          <p:nvPr/>
        </p:nvSpPr>
        <p:spPr>
          <a:xfrm>
            <a:off x="1392555" y="5783580"/>
            <a:ext cx="711200" cy="483870"/>
          </a:xfrm>
          <a:prstGeom prst="rightArrow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770" tIns="48385" rIns="96770" bIns="48385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905"/>
          </a:p>
        </p:txBody>
      </p:sp>
      <p:sp>
        <p:nvSpPr>
          <p:cNvPr id="6" name="单圆角矩形 5"/>
          <p:cNvSpPr/>
          <p:nvPr/>
        </p:nvSpPr>
        <p:spPr>
          <a:xfrm>
            <a:off x="2077720" y="3384550"/>
            <a:ext cx="6593205" cy="2933065"/>
          </a:xfrm>
          <a:prstGeom prst="round1Rect">
            <a:avLst/>
          </a:prstGeom>
          <a:noFill/>
          <a:ln w="0">
            <a:solidFill>
              <a:srgbClr val="C00000"/>
            </a:solidFill>
          </a:ln>
        </p:spPr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029cdb4b-c6fe-4714-a91b-538880717e95"/>
  <p:tag name="COMMONDATA" val="eyJoZGlkIjoiNDMyODExYWY0NzQ1YzQ3NDRjNjg4MzhlNGYzZWFhOWQ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47*22"/>
  <p:tag name="TABLE_ENDDRAG_RECT" val="104*447*747*2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438.9968503937007,&quot;width&quot;:19201.664566929132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36*196"/>
  <p:tag name="TABLE_ENDDRAG_RECT" val="125*248*736*196"/>
</p:tagLst>
</file>

<file path=ppt/theme/theme1.xml><?xml version="1.0" encoding="utf-8"?>
<a:theme xmlns:a="http://schemas.openxmlformats.org/drawingml/2006/main" name="Office 主题​​">
  <a:themeElements>
    <a:clrScheme name="年终总结">
      <a:dk1>
        <a:sysClr val="windowText" lastClr="000000"/>
      </a:dk1>
      <a:lt1>
        <a:sysClr val="window" lastClr="FFFFFF"/>
      </a:lt1>
      <a:dk2>
        <a:srgbClr val="FF9933"/>
      </a:dk2>
      <a:lt2>
        <a:srgbClr val="63CAFD"/>
      </a:lt2>
      <a:accent1>
        <a:srgbClr val="78E8D3"/>
      </a:accent1>
      <a:accent2>
        <a:srgbClr val="821AD8"/>
      </a:accent2>
      <a:accent3>
        <a:srgbClr val="4B35EB"/>
      </a:accent3>
      <a:accent4>
        <a:srgbClr val="FF7C81"/>
      </a:accent4>
      <a:accent5>
        <a:srgbClr val="FFDC5E"/>
      </a:accent5>
      <a:accent6>
        <a:srgbClr val="1B77FF"/>
      </a:accent6>
      <a:hlink>
        <a:srgbClr val="5357EB"/>
      </a:hlink>
      <a:folHlink>
        <a:srgbClr val="CCFFFF"/>
      </a:folHlink>
    </a:clrScheme>
    <a:fontScheme name="年终总结">
      <a:majorFont>
        <a:latin typeface="锐字云字库美黑GB"/>
        <a:ea typeface="锐字云字库美黑GB"/>
        <a:cs typeface=""/>
      </a:majorFont>
      <a:minorFont>
        <a:latin typeface="锐字云字库美黑GB"/>
        <a:ea typeface="锐字云字库美黑G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bg2"/>
        </a:solidFill>
        <a:ln w="0">
          <a:solidFill>
            <a:schemeClr val="tx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marL="0" marR="0" indent="0" algn="l" defTabSz="914400" rtl="0" eaLnBrk="0" fontAlgn="base" latinLnBrk="0" hangingPunct="0">
          <a:lnSpc>
            <a:spcPct val="13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sz="16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+mn-ea"/>
            <a:cs typeface="宋体" panose="02010600030101010101" pitchFamily="2" charset="-122"/>
          </a:defRPr>
        </a:defPPr>
      </a:lstStyle>
    </a:spDef>
    <a:txDef>
      <a:spPr>
        <a:noFill/>
      </a:spPr>
      <a:bodyPr wrap="square" anchor="ctr">
        <a:normAutofit/>
      </a:bodyPr>
      <a:lstStyle>
        <a:defPPr marL="285750" indent="-285750" algn="just">
          <a:buFont typeface="Arial" panose="020B0604020202020204" pitchFamily="34" charset="0"/>
          <a:buChar char="•"/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875</Words>
  <Application>Microsoft Office PowerPoint</Application>
  <PresentationFormat>宽屏</PresentationFormat>
  <Paragraphs>87</Paragraphs>
  <Slides>12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锐字云字库美黑GB</vt:lpstr>
      <vt:lpstr>宋体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精美商务蓝银行工作总结ppt模板</dc:title>
  <dc:creator>瑛子</dc:creator>
  <cp:keywords>稿定年终PPT模板大赛</cp:keywords>
  <dc:description>www.51pptmoban.com</dc:description>
  <cp:lastModifiedBy>承桉 李</cp:lastModifiedBy>
  <cp:revision>583</cp:revision>
  <dcterms:created xsi:type="dcterms:W3CDTF">2021-11-13T06:30:00Z</dcterms:created>
  <dcterms:modified xsi:type="dcterms:W3CDTF">2024-10-11T07:42:05Z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2052-11.8.2.11718</vt:lpwstr>
  </property>
  <property fmtid="{D5CDD505-2E9C-101B-9397-08002B2CF9AE}" pid="3" name="ICV">
    <vt:lpwstr>CAD4273BC7B347D4B2414E65CF90BD35</vt:lpwstr>
  </property>
</Properties>
</file>