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2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2829396322223659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  <c:pt idx="11">
                  <c:v>68042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70407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4888346393694536"/>
          <c:h val="7.46799870857020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2024</a:t>
            </a:r>
            <a:r>
              <a:rPr lang="zh-CN" sz="2000" b="1" dirty="0"/>
              <a:t>年</a:t>
            </a:r>
            <a:r>
              <a:rPr lang="en-US" altLang="zh-CN" sz="2000" b="1" dirty="0"/>
              <a:t>8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迷你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奥迪</c:v>
                </c:pt>
                <c:pt idx="7">
                  <c:v>路虎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41</c:v>
                </c:pt>
                <c:pt idx="1">
                  <c:v>50</c:v>
                </c:pt>
                <c:pt idx="2">
                  <c:v>74</c:v>
                </c:pt>
                <c:pt idx="3">
                  <c:v>204</c:v>
                </c:pt>
                <c:pt idx="4">
                  <c:v>241</c:v>
                </c:pt>
                <c:pt idx="5">
                  <c:v>293</c:v>
                </c:pt>
                <c:pt idx="6">
                  <c:v>337</c:v>
                </c:pt>
                <c:pt idx="7">
                  <c:v>355</c:v>
                </c:pt>
                <c:pt idx="8">
                  <c:v>526</c:v>
                </c:pt>
                <c:pt idx="9">
                  <c:v>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  <c:pt idx="11">
                  <c:v>25049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42737243293729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9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银河</c:v>
                </c:pt>
                <c:pt idx="1">
                  <c:v>乐道</c:v>
                </c:pt>
                <c:pt idx="2">
                  <c:v>小米</c:v>
                </c:pt>
                <c:pt idx="3">
                  <c:v>大众</c:v>
                </c:pt>
                <c:pt idx="4">
                  <c:v>极氪</c:v>
                </c:pt>
                <c:pt idx="5">
                  <c:v>小鹏</c:v>
                </c:pt>
                <c:pt idx="6">
                  <c:v>蔚来</c:v>
                </c:pt>
                <c:pt idx="7">
                  <c:v>ARCFOX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390</c:v>
                </c:pt>
                <c:pt idx="1">
                  <c:v>400</c:v>
                </c:pt>
                <c:pt idx="2">
                  <c:v>452</c:v>
                </c:pt>
                <c:pt idx="3">
                  <c:v>678</c:v>
                </c:pt>
                <c:pt idx="4">
                  <c:v>808</c:v>
                </c:pt>
                <c:pt idx="5">
                  <c:v>829</c:v>
                </c:pt>
                <c:pt idx="6">
                  <c:v>1187</c:v>
                </c:pt>
                <c:pt idx="7">
                  <c:v>1575</c:v>
                </c:pt>
                <c:pt idx="8">
                  <c:v>2525</c:v>
                </c:pt>
                <c:pt idx="9">
                  <c:v>3309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8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北京</c:v>
                </c:pt>
                <c:pt idx="1">
                  <c:v>小米</c:v>
                </c:pt>
                <c:pt idx="2">
                  <c:v>银河</c:v>
                </c:pt>
                <c:pt idx="3">
                  <c:v>极氪</c:v>
                </c:pt>
                <c:pt idx="4">
                  <c:v>小鹏</c:v>
                </c:pt>
                <c:pt idx="5">
                  <c:v>大众</c:v>
                </c:pt>
                <c:pt idx="6">
                  <c:v>蔚来</c:v>
                </c:pt>
                <c:pt idx="7">
                  <c:v>ARCFOX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509</c:v>
                </c:pt>
                <c:pt idx="1">
                  <c:v>513</c:v>
                </c:pt>
                <c:pt idx="2">
                  <c:v>601</c:v>
                </c:pt>
                <c:pt idx="3">
                  <c:v>634</c:v>
                </c:pt>
                <c:pt idx="4">
                  <c:v>761</c:v>
                </c:pt>
                <c:pt idx="5">
                  <c:v>771</c:v>
                </c:pt>
                <c:pt idx="6">
                  <c:v>1450</c:v>
                </c:pt>
                <c:pt idx="7">
                  <c:v>1735</c:v>
                </c:pt>
                <c:pt idx="8">
                  <c:v>3821</c:v>
                </c:pt>
                <c:pt idx="9">
                  <c:v>4240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9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极氪</c:v>
                </c:pt>
                <c:pt idx="2">
                  <c:v>魏派</c:v>
                </c:pt>
                <c:pt idx="3">
                  <c:v>小鹏</c:v>
                </c:pt>
                <c:pt idx="4">
                  <c:v>蔚来</c:v>
                </c:pt>
                <c:pt idx="5">
                  <c:v>ARCFOX</c:v>
                </c:pt>
                <c:pt idx="6">
                  <c:v>理想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688</c:v>
                </c:pt>
                <c:pt idx="1">
                  <c:v>808</c:v>
                </c:pt>
                <c:pt idx="2">
                  <c:v>808</c:v>
                </c:pt>
                <c:pt idx="3">
                  <c:v>829</c:v>
                </c:pt>
                <c:pt idx="4">
                  <c:v>1187</c:v>
                </c:pt>
                <c:pt idx="5">
                  <c:v>1575</c:v>
                </c:pt>
                <c:pt idx="6">
                  <c:v>1964</c:v>
                </c:pt>
                <c:pt idx="7">
                  <c:v>2525</c:v>
                </c:pt>
                <c:pt idx="8">
                  <c:v>3148</c:v>
                </c:pt>
                <c:pt idx="9">
                  <c:v>7608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2024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8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问界</c:v>
                </c:pt>
                <c:pt idx="1">
                  <c:v>小鹏</c:v>
                </c:pt>
                <c:pt idx="2">
                  <c:v>大众</c:v>
                </c:pt>
                <c:pt idx="3">
                  <c:v>银河</c:v>
                </c:pt>
                <c:pt idx="4">
                  <c:v>蔚来</c:v>
                </c:pt>
                <c:pt idx="5">
                  <c:v>理想</c:v>
                </c:pt>
                <c:pt idx="6">
                  <c:v>ARCFOX</c:v>
                </c:pt>
                <c:pt idx="7">
                  <c:v>丰田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704</c:v>
                </c:pt>
                <c:pt idx="1">
                  <c:v>761</c:v>
                </c:pt>
                <c:pt idx="2">
                  <c:v>777</c:v>
                </c:pt>
                <c:pt idx="3">
                  <c:v>818</c:v>
                </c:pt>
                <c:pt idx="4">
                  <c:v>1450</c:v>
                </c:pt>
                <c:pt idx="5">
                  <c:v>1463</c:v>
                </c:pt>
                <c:pt idx="6">
                  <c:v>1735</c:v>
                </c:pt>
                <c:pt idx="7">
                  <c:v>3331</c:v>
                </c:pt>
                <c:pt idx="8">
                  <c:v>3821</c:v>
                </c:pt>
                <c:pt idx="9">
                  <c:v>8123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  <c:pt idx="11">
                  <c:v>39719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0.42770000000000002</c:v>
                      </c:pt>
                      <c:pt idx="1">
                        <c:v>0.3967</c:v>
                      </c:pt>
                      <c:pt idx="2">
                        <c:v>0.36349999999999999</c:v>
                      </c:pt>
                      <c:pt idx="3">
                        <c:v>0.35060000000000002</c:v>
                      </c:pt>
                      <c:pt idx="4">
                        <c:v>0.43009999999999998</c:v>
                      </c:pt>
                      <c:pt idx="5">
                        <c:v>0.36620000000000003</c:v>
                      </c:pt>
                      <c:pt idx="6">
                        <c:v>0.40100000000000002</c:v>
                      </c:pt>
                      <c:pt idx="7">
                        <c:v>0.41020000000000001</c:v>
                      </c:pt>
                      <c:pt idx="8">
                        <c:v>0.43230000000000002</c:v>
                      </c:pt>
                      <c:pt idx="9">
                        <c:v>0.41249999999999998</c:v>
                      </c:pt>
                      <c:pt idx="10">
                        <c:v>0.43080000000000002</c:v>
                      </c:pt>
                      <c:pt idx="11">
                        <c:v>0.47649999999999998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0-71AB-44BF-8AC4-323C495991A3}"/>
                  </c:ext>
                </c:extLst>
              </c15:ser>
            </c15:filteredLineSeries>
          </c:ext>
        </c:extLst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  <c:pt idx="11">
                  <c:v>2.2599999999999999E-2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日产</c:v>
                </c:pt>
                <c:pt idx="2">
                  <c:v>ARCFOX</c:v>
                </c:pt>
                <c:pt idx="3">
                  <c:v>奔驰</c:v>
                </c:pt>
                <c:pt idx="4">
                  <c:v>理想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1531</c:v>
                </c:pt>
                <c:pt idx="1">
                  <c:v>1544</c:v>
                </c:pt>
                <c:pt idx="2">
                  <c:v>1575</c:v>
                </c:pt>
                <c:pt idx="3">
                  <c:v>1780</c:v>
                </c:pt>
                <c:pt idx="4">
                  <c:v>1964</c:v>
                </c:pt>
                <c:pt idx="5">
                  <c:v>2257</c:v>
                </c:pt>
                <c:pt idx="6">
                  <c:v>2525</c:v>
                </c:pt>
                <c:pt idx="7">
                  <c:v>4149</c:v>
                </c:pt>
                <c:pt idx="8">
                  <c:v>6433</c:v>
                </c:pt>
                <c:pt idx="9">
                  <c:v>7608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理想</c:v>
                </c:pt>
                <c:pt idx="2">
                  <c:v>本田</c:v>
                </c:pt>
                <c:pt idx="3">
                  <c:v>ARCFOX</c:v>
                </c:pt>
                <c:pt idx="4">
                  <c:v>奔驰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1460</c:v>
                </c:pt>
                <c:pt idx="1">
                  <c:v>1463</c:v>
                </c:pt>
                <c:pt idx="2">
                  <c:v>1648</c:v>
                </c:pt>
                <c:pt idx="3">
                  <c:v>1735</c:v>
                </c:pt>
                <c:pt idx="4">
                  <c:v>1786</c:v>
                </c:pt>
                <c:pt idx="5">
                  <c:v>1967</c:v>
                </c:pt>
                <c:pt idx="6">
                  <c:v>3821</c:v>
                </c:pt>
                <c:pt idx="7">
                  <c:v>4430</c:v>
                </c:pt>
                <c:pt idx="8">
                  <c:v>5909</c:v>
                </c:pt>
                <c:pt idx="9">
                  <c:v>8123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传祺</c:v>
                </c:pt>
                <c:pt idx="1">
                  <c:v>红旗</c:v>
                </c:pt>
                <c:pt idx="2">
                  <c:v>别克</c:v>
                </c:pt>
                <c:pt idx="3">
                  <c:v>宝马</c:v>
                </c:pt>
                <c:pt idx="4">
                  <c:v>丰田</c:v>
                </c:pt>
                <c:pt idx="5">
                  <c:v>本田</c:v>
                </c:pt>
                <c:pt idx="6">
                  <c:v>日产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753</c:v>
                </c:pt>
                <c:pt idx="1">
                  <c:v>976</c:v>
                </c:pt>
                <c:pt idx="2">
                  <c:v>978</c:v>
                </c:pt>
                <c:pt idx="3">
                  <c:v>1050</c:v>
                </c:pt>
                <c:pt idx="4">
                  <c:v>1099</c:v>
                </c:pt>
                <c:pt idx="5">
                  <c:v>1136</c:v>
                </c:pt>
                <c:pt idx="6">
                  <c:v>1243</c:v>
                </c:pt>
                <c:pt idx="7">
                  <c:v>1699</c:v>
                </c:pt>
                <c:pt idx="8">
                  <c:v>1751</c:v>
                </c:pt>
                <c:pt idx="9">
                  <c:v>5132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本田</c:v>
                </c:pt>
                <c:pt idx="2">
                  <c:v>丰田</c:v>
                </c:pt>
                <c:pt idx="3">
                  <c:v>红旗</c:v>
                </c:pt>
                <c:pt idx="4">
                  <c:v>沃尔沃</c:v>
                </c:pt>
                <c:pt idx="5">
                  <c:v>宝马</c:v>
                </c:pt>
                <c:pt idx="6">
                  <c:v>日产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846</c:v>
                </c:pt>
                <c:pt idx="1">
                  <c:v>964</c:v>
                </c:pt>
                <c:pt idx="2">
                  <c:v>1001</c:v>
                </c:pt>
                <c:pt idx="3">
                  <c:v>1064</c:v>
                </c:pt>
                <c:pt idx="4">
                  <c:v>1150</c:v>
                </c:pt>
                <c:pt idx="5">
                  <c:v>1250</c:v>
                </c:pt>
                <c:pt idx="6">
                  <c:v>1377</c:v>
                </c:pt>
                <c:pt idx="7">
                  <c:v>1703</c:v>
                </c:pt>
                <c:pt idx="8">
                  <c:v>2150</c:v>
                </c:pt>
                <c:pt idx="9">
                  <c:v>5745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  <c:pt idx="11">
                  <c:v>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Sheet1!$A$2:$A$46</c:f>
              <c:strCache>
                <c:ptCount val="33"/>
                <c:pt idx="0">
                  <c:v>2022年1月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2023年1月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2024年1月</c:v>
                </c:pt>
                <c:pt idx="25">
                  <c:v>2月</c:v>
                </c:pt>
                <c:pt idx="26">
                  <c:v>3月</c:v>
                </c:pt>
                <c:pt idx="27">
                  <c:v>4月</c:v>
                </c:pt>
                <c:pt idx="28">
                  <c:v>5月</c:v>
                </c:pt>
                <c:pt idx="29">
                  <c:v>6月</c:v>
                </c:pt>
                <c:pt idx="30">
                  <c:v>7月</c:v>
                </c:pt>
                <c:pt idx="31">
                  <c:v>8月</c:v>
                </c:pt>
                <c:pt idx="32">
                  <c:v>9月</c:v>
                </c:pt>
              </c:strCache>
            </c:strRef>
          </c:cat>
          <c:val>
            <c:numRef>
              <c:f>Sheet1!$B$2:$B$46</c:f>
              <c:numCache>
                <c:formatCode>0.00%</c:formatCode>
                <c:ptCount val="33"/>
                <c:pt idx="0">
                  <c:v>8.48E-2</c:v>
                </c:pt>
                <c:pt idx="1">
                  <c:v>8.2400000000000001E-2</c:v>
                </c:pt>
                <c:pt idx="2">
                  <c:v>7.8899999999999998E-2</c:v>
                </c:pt>
                <c:pt idx="3">
                  <c:v>9.2399999999999996E-2</c:v>
                </c:pt>
                <c:pt idx="4">
                  <c:v>6.4500000000000002E-2</c:v>
                </c:pt>
                <c:pt idx="5">
                  <c:v>6.3200000000000006E-2</c:v>
                </c:pt>
                <c:pt idx="6">
                  <c:v>6.7599999999999993E-2</c:v>
                </c:pt>
                <c:pt idx="7">
                  <c:v>6.6500000000000004E-2</c:v>
                </c:pt>
                <c:pt idx="8">
                  <c:v>6.4699999999999994E-2</c:v>
                </c:pt>
                <c:pt idx="9">
                  <c:v>6.9199999999999998E-2</c:v>
                </c:pt>
                <c:pt idx="10">
                  <c:v>5.9700000000000003E-2</c:v>
                </c:pt>
                <c:pt idx="11">
                  <c:v>4.1200000000000001E-2</c:v>
                </c:pt>
                <c:pt idx="12">
                  <c:v>0.10580000000000001</c:v>
                </c:pt>
                <c:pt idx="13">
                  <c:v>8.7999999999999995E-2</c:v>
                </c:pt>
                <c:pt idx="14">
                  <c:v>5.9799999999999999E-2</c:v>
                </c:pt>
                <c:pt idx="15">
                  <c:v>6.6199999999999995E-2</c:v>
                </c:pt>
                <c:pt idx="16">
                  <c:v>6.7699999999999996E-2</c:v>
                </c:pt>
                <c:pt idx="17">
                  <c:v>5.04E-2</c:v>
                </c:pt>
                <c:pt idx="18">
                  <c:v>5.3400000000000003E-2</c:v>
                </c:pt>
                <c:pt idx="19">
                  <c:v>5.4100000000000002E-2</c:v>
                </c:pt>
                <c:pt idx="20">
                  <c:v>6.0400000000000002E-2</c:v>
                </c:pt>
                <c:pt idx="21">
                  <c:v>6.3799999999999996E-2</c:v>
                </c:pt>
                <c:pt idx="22">
                  <c:v>7.2900000000000006E-2</c:v>
                </c:pt>
                <c:pt idx="23">
                  <c:v>6.5299999999999997E-2</c:v>
                </c:pt>
                <c:pt idx="24">
                  <c:v>6.8599999999999994E-2</c:v>
                </c:pt>
                <c:pt idx="25">
                  <c:v>6.4699999999999994E-2</c:v>
                </c:pt>
                <c:pt idx="26">
                  <c:v>6.4000000000000001E-2</c:v>
                </c:pt>
                <c:pt idx="27">
                  <c:v>5.2299999999999999E-2</c:v>
                </c:pt>
                <c:pt idx="28">
                  <c:v>5.5300000000000002E-2</c:v>
                </c:pt>
                <c:pt idx="29">
                  <c:v>0.05</c:v>
                </c:pt>
                <c:pt idx="30">
                  <c:v>4.9399999999999999E-2</c:v>
                </c:pt>
                <c:pt idx="31">
                  <c:v>4.5100000000000001E-2</c:v>
                </c:pt>
                <c:pt idx="32">
                  <c:v>4.6399999999999997E-2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2024</a:t>
            </a:r>
            <a:r>
              <a:rPr lang="zh-CN" sz="2000" b="1" dirty="0"/>
              <a:t>年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特斯拉</c:v>
                </c:pt>
                <c:pt idx="1">
                  <c:v>MINI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路虎</c:v>
                </c:pt>
                <c:pt idx="7">
                  <c:v>奥迪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</c:v>
                </c:pt>
                <c:pt idx="1">
                  <c:v>48</c:v>
                </c:pt>
                <c:pt idx="2">
                  <c:v>72</c:v>
                </c:pt>
                <c:pt idx="3">
                  <c:v>192</c:v>
                </c:pt>
                <c:pt idx="4">
                  <c:v>223</c:v>
                </c:pt>
                <c:pt idx="5">
                  <c:v>270</c:v>
                </c:pt>
                <c:pt idx="6">
                  <c:v>358</c:v>
                </c:pt>
                <c:pt idx="7">
                  <c:v>374</c:v>
                </c:pt>
                <c:pt idx="8">
                  <c:v>477</c:v>
                </c:pt>
                <c:pt idx="9">
                  <c:v>641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2024/10/29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2024/10/29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2024/10/29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2024/10/29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9305871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250629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0510063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864424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5.59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7983382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789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.49%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，外迁率环比增长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月北京二手车外迁率为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37.39%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，累计外迁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8528757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5076156"/>
          </a:xfrm>
        </p:spPr>
        <p:txBody>
          <a:bodyPr rtlCol="0"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r>
              <a:rPr lang="en-US" altLang="zh-CN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月北京汽车消费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在新能源汽车发放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指标连续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个月的集中释放后，新能源汽车消费需求有所下降，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全月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.24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1.46%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.68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 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，但仍处于全年销售旺季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三季度北京销售新车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18.6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万辆，远高于二季度的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17.31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万辆和一季度的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14.22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万辆。在各项促销费政策的集中发力下，北京的汽车消费呈增长趋势。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月份北京新能源汽车交易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3.35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虽受指标前期集中释放影响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7.53%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仍保持了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32.36%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的快速增长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随着新能源汽车指标的释放，本月新能源汽车占比也有所下降，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53.71%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的市场占有率与上月相比下降了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3.53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个百分点，但仍维持在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以上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月份影响新能源汽车销量环比下降的主要是纯电动汽车，与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月相比纯电动汽车少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销售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0.33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15.31%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占新能源汽车销量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占比下降到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53.32%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而混合电动新能源汽车环比销量则保持了基本持平略有增长的态势。</a:t>
            </a: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日，北京市商务局等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部门联合发布了关于印发《北京市加力支持汽车以旧换新补贴实施细则》的通知，在明确执行国家的报废更新补贴的基础上，增加了本市置换更新补贴政策，即转让一定条件的原有旧车，购买新能源新车也可以获得政府补贴。这一政策更符合北京的市场现状，使更多的二手车资源通过交易也可以获得置换补贴，从而激活了北京二手车市场，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月北京的二手车交易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5.59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0.82%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0.83%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，在新政下首次出现同环比双增长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，稳定了北京二手车市场发展趋势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50.13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，交易过户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49.7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。新车同比增长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0.56%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二手车同比下降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3.83%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年北京汽车消费开局困难，但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在国家及地方政府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各项</a:t>
            </a:r>
            <a:r>
              <a:rPr lang="zh-CN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叠加政策的促进下，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北京的汽车消费在新能源汽车消费需求的带动下逐步复苏，四季度北京汽车销售有望保持稳定增长。</a:t>
            </a:r>
            <a:endParaRPr lang="zh-CN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zh-CN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2001975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205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.24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1.46%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.68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50.13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49.85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4372790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2634711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1634515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3192196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1531119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866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2897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1.44%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27.43 %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2.72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16,37%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602244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4.64%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346984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3201597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2742016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3.35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7.53%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32.36%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53.71%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53.32%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24.91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26.45%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49.68%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8745927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210032</TotalTime>
  <Words>1028</Words>
  <Application>Microsoft Office PowerPoint</Application>
  <PresentationFormat>宽屏</PresentationFormat>
  <Paragraphs>89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2024年北京汽车交易情况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272</cp:revision>
  <dcterms:created xsi:type="dcterms:W3CDTF">2021-12-26T04:02:55Z</dcterms:created>
  <dcterms:modified xsi:type="dcterms:W3CDTF">2024-11-04T06:55:33Z</dcterms:modified>
</cp:coreProperties>
</file>