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20.xml" ContentType="application/vnd.openxmlformats-officedocument.themeOverr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2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735763" cy="98663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00"/>
    <a:srgbClr val="6BA42C"/>
    <a:srgbClr val="C6E6A2"/>
    <a:srgbClr val="E7F4D8"/>
    <a:srgbClr val="18334C"/>
    <a:srgbClr val="29567F"/>
    <a:srgbClr val="27537B"/>
    <a:srgbClr val="346EA2"/>
    <a:srgbClr val="3876AE"/>
    <a:srgbClr val="549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410" autoAdjust="0"/>
    <p:restoredTop sz="95172" autoAdjust="0"/>
  </p:normalViewPr>
  <p:slideViewPr>
    <p:cSldViewPr snapToGrid="0" showGuides="1">
      <p:cViewPr varScale="1">
        <p:scale>
          <a:sx n="89" d="100"/>
          <a:sy n="89" d="100"/>
        </p:scale>
        <p:origin x="60" y="220"/>
      </p:cViewPr>
      <p:guideLst>
        <p:guide orient="horz" pos="3735"/>
        <p:guide orient="horz" pos="20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13.531951506692639</c:v>
                </c:pt>
                <c:pt idx="1">
                  <c:v>17.639136599224063</c:v>
                </c:pt>
                <c:pt idx="2">
                  <c:v>27.998594513436501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9.2308622584312303</c:v>
                </c:pt>
                <c:pt idx="1">
                  <c:v>12.882701372899763</c:v>
                </c:pt>
                <c:pt idx="2">
                  <c:v>20.74457118867042</c:v>
                </c:pt>
                <c:pt idx="3">
                  <c:v>29.490661769002781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9.5399999999999991</c:v>
                </c:pt>
                <c:pt idx="1">
                  <c:v>12.87</c:v>
                </c:pt>
                <c:pt idx="2">
                  <c:v>20.9</c:v>
                </c:pt>
                <c:pt idx="3">
                  <c:v>29.3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52780</c:v>
                </c:pt>
                <c:pt idx="1">
                  <c:v>443878</c:v>
                </c:pt>
                <c:pt idx="2">
                  <c:v>365627</c:v>
                </c:pt>
                <c:pt idx="3">
                  <c:v>119785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27.32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26.93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25.58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28.01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-1.4508803939342396</c:v>
                </c:pt>
                <c:pt idx="2">
                  <c:v>-6.37</c:v>
                </c:pt>
                <c:pt idx="3">
                  <c:v>5.1100000000000003</c:v>
                </c:pt>
                <c:pt idx="4">
                  <c:v>1.32</c:v>
                </c:pt>
                <c:pt idx="5">
                  <c:v>-0.35</c:v>
                </c:pt>
                <c:pt idx="6">
                  <c:v>1.47</c:v>
                </c:pt>
                <c:pt idx="7">
                  <c:v>1.23</c:v>
                </c:pt>
                <c:pt idx="8">
                  <c:v>1.34</c:v>
                </c:pt>
                <c:pt idx="9">
                  <c:v>2.4700000000000002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6796</c:v>
                </c:pt>
                <c:pt idx="1">
                  <c:v>13600</c:v>
                </c:pt>
                <c:pt idx="2">
                  <c:v>20451</c:v>
                </c:pt>
                <c:pt idx="3">
                  <c:v>37745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6263</c:v>
                </c:pt>
                <c:pt idx="1">
                  <c:v>13032</c:v>
                </c:pt>
                <c:pt idx="2">
                  <c:v>19975</c:v>
                </c:pt>
                <c:pt idx="3">
                  <c:v>34449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2.62</c:v>
                </c:pt>
                <c:pt idx="1">
                  <c:v>2.56</c:v>
                </c:pt>
                <c:pt idx="2">
                  <c:v>2.08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2.79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-0.53775555433180822</c:v>
                </c:pt>
                <c:pt idx="2">
                  <c:v>-0.2897483590059694</c:v>
                </c:pt>
                <c:pt idx="3">
                  <c:v>-0.32</c:v>
                </c:pt>
                <c:pt idx="4">
                  <c:v>-1.9</c:v>
                </c:pt>
                <c:pt idx="5">
                  <c:v>-0.19</c:v>
                </c:pt>
                <c:pt idx="6">
                  <c:v>0.09</c:v>
                </c:pt>
                <c:pt idx="7">
                  <c:v>-0.96</c:v>
                </c:pt>
                <c:pt idx="8">
                  <c:v>-1.57</c:v>
                </c:pt>
                <c:pt idx="9">
                  <c:v>-1.31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2.56</c:v>
                </c:pt>
                <c:pt idx="1">
                  <c:v>2.52</c:v>
                </c:pt>
                <c:pt idx="2">
                  <c:v>2.16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2E6-4D29-9317-8DE88F3CAC6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2E6-4D29-9317-8DE88F3CAC6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2E6-4D29-9317-8DE88F3CAC6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2E6-4D29-9317-8DE88F3CAC64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2E6-4D29-9317-8DE88F3CAC64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2E6-4D29-9317-8DE88F3CAC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975846</c:v>
                </c:pt>
                <c:pt idx="1">
                  <c:v>982070</c:v>
                </c:pt>
                <c:pt idx="2">
                  <c:v>78592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2E6-4D29-9317-8DE88F3CAC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975846</c:v>
                </c:pt>
                <c:pt idx="1">
                  <c:v>982070</c:v>
                </c:pt>
                <c:pt idx="2">
                  <c:v>78592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3.03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3.03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-1.1707524092780748</c:v>
                </c:pt>
                <c:pt idx="2">
                  <c:v>-1.7</c:v>
                </c:pt>
                <c:pt idx="3">
                  <c:v>-2.0299999999999998</c:v>
                </c:pt>
                <c:pt idx="4">
                  <c:v>-4.1100000000000003</c:v>
                </c:pt>
                <c:pt idx="5">
                  <c:v>-1.77</c:v>
                </c:pt>
                <c:pt idx="6">
                  <c:v>-0.42</c:v>
                </c:pt>
                <c:pt idx="7">
                  <c:v>-2.78</c:v>
                </c:pt>
                <c:pt idx="8">
                  <c:v>-3.34</c:v>
                </c:pt>
                <c:pt idx="9">
                  <c:v>-2.94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0.64379164576914805</c:v>
                </c:pt>
                <c:pt idx="1">
                  <c:v>0.4605767959239237</c:v>
                </c:pt>
                <c:pt idx="2">
                  <c:v>2.6064321235785606</c:v>
                </c:pt>
                <c:pt idx="3">
                  <c:v>3.0000125483367048</c:v>
                </c:pt>
                <c:pt idx="4">
                  <c:v>5.2434634811597141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0.69</c:v>
                </c:pt>
                <c:pt idx="1">
                  <c:v>0.62</c:v>
                </c:pt>
                <c:pt idx="2">
                  <c:v>2.67</c:v>
                </c:pt>
                <c:pt idx="3">
                  <c:v>2.9</c:v>
                </c:pt>
                <c:pt idx="4">
                  <c:v>4.8499999999999996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CBC-4548-A9FF-435B49F2E6C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CBC-4548-A9FF-435B49F2E6C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CBC-4548-A9FF-435B49F2E6C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CBC-4548-A9FF-435B49F2E6C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CBC-4548-A9FF-435B49F2E6C9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CBC-4548-A9FF-435B49F2E6C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CBC-4548-A9FF-435B49F2E6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83742</c:v>
                </c:pt>
                <c:pt idx="1">
                  <c:v>102844</c:v>
                </c:pt>
                <c:pt idx="2">
                  <c:v>338829</c:v>
                </c:pt>
                <c:pt idx="3">
                  <c:v>351441</c:v>
                </c:pt>
                <c:pt idx="4">
                  <c:v>98990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CBC-4548-A9FF-435B49F2E6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2.65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-0.13592428747009838</c:v>
                </c:pt>
                <c:pt idx="2">
                  <c:v>0.61</c:v>
                </c:pt>
                <c:pt idx="3">
                  <c:v>0.85</c:v>
                </c:pt>
                <c:pt idx="4">
                  <c:v>-0.71</c:v>
                </c:pt>
                <c:pt idx="5">
                  <c:v>0.63</c:v>
                </c:pt>
                <c:pt idx="6">
                  <c:v>0.12</c:v>
                </c:pt>
                <c:pt idx="7">
                  <c:v>-0.06</c:v>
                </c:pt>
                <c:pt idx="8">
                  <c:v>-0.71</c:v>
                </c:pt>
                <c:pt idx="9">
                  <c:v>-0.49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1.2459560439560449</c:v>
                </c:pt>
                <c:pt idx="1">
                  <c:v>2.5988124664885377</c:v>
                </c:pt>
                <c:pt idx="2">
                  <c:v>3.008575433433522</c:v>
                </c:pt>
                <c:pt idx="3">
                  <c:v>1.6116358475602124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1.22</c:v>
                </c:pt>
                <c:pt idx="1">
                  <c:v>2.58</c:v>
                </c:pt>
                <c:pt idx="2">
                  <c:v>2.97</c:v>
                </c:pt>
                <c:pt idx="3">
                  <c:v>1.58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858-41F0-B488-A419BFEB402A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858-41F0-B488-A419BFEB402A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858-41F0-B488-A419BFEB402A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858-41F0-B488-A419BFEB402A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858-41F0-B488-A419BFEB402A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858-41F0-B488-A419BFEB4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52780</c:v>
                </c:pt>
                <c:pt idx="1">
                  <c:v>443878</c:v>
                </c:pt>
                <c:pt idx="2">
                  <c:v>365627</c:v>
                </c:pt>
                <c:pt idx="3">
                  <c:v>119785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58-41F0-B488-A419BFEB4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1.71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-8.7626684220213732E-2</c:v>
                </c:pt>
                <c:pt idx="2">
                  <c:v>0.17</c:v>
                </c:pt>
                <c:pt idx="3">
                  <c:v>0.61</c:v>
                </c:pt>
                <c:pt idx="4">
                  <c:v>1.71</c:v>
                </c:pt>
                <c:pt idx="5">
                  <c:v>2.2799999999999998</c:v>
                </c:pt>
                <c:pt idx="6">
                  <c:v>2.68</c:v>
                </c:pt>
                <c:pt idx="7">
                  <c:v>2.2799999999999998</c:v>
                </c:pt>
                <c:pt idx="8">
                  <c:v>1.62</c:v>
                </c:pt>
                <c:pt idx="9">
                  <c:v>1.32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16938</c:v>
                </c:pt>
                <c:pt idx="1">
                  <c:v>3898</c:v>
                </c:pt>
                <c:pt idx="2">
                  <c:v>14675</c:v>
                </c:pt>
                <c:pt idx="3">
                  <c:v>5832</c:v>
                </c:pt>
                <c:pt idx="4">
                  <c:v>7991</c:v>
                </c:pt>
                <c:pt idx="5">
                  <c:v>29258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2.4182784996607642</c:v>
                </c:pt>
                <c:pt idx="2">
                  <c:v>-2.66</c:v>
                </c:pt>
                <c:pt idx="3">
                  <c:v>4.2</c:v>
                </c:pt>
                <c:pt idx="4">
                  <c:v>4.16</c:v>
                </c:pt>
                <c:pt idx="5">
                  <c:v>1.1100000000000001</c:v>
                </c:pt>
                <c:pt idx="6">
                  <c:v>3.77</c:v>
                </c:pt>
                <c:pt idx="7">
                  <c:v>1.59</c:v>
                </c:pt>
                <c:pt idx="8">
                  <c:v>-4.3</c:v>
                </c:pt>
                <c:pt idx="9">
                  <c:v>-2.83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#,##0">
                  <c:v>15066</c:v>
                </c:pt>
                <c:pt idx="1">
                  <c:v>899</c:v>
                </c:pt>
                <c:pt idx="2">
                  <c:v>15628</c:v>
                </c:pt>
                <c:pt idx="3">
                  <c:v>6600</c:v>
                </c:pt>
                <c:pt idx="4">
                  <c:v>6310</c:v>
                </c:pt>
                <c:pt idx="5">
                  <c:v>29216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12.15</c:v>
                </c:pt>
                <c:pt idx="1">
                  <c:v>19.100000000000001</c:v>
                </c:pt>
                <c:pt idx="2">
                  <c:v>35.28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534252</c:v>
                </c:pt>
                <c:pt idx="1">
                  <c:v>497132</c:v>
                </c:pt>
                <c:pt idx="2">
                  <c:v>30804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17.80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-2.39</c:v>
                </c:pt>
                <c:pt idx="3">
                  <c:v>-3.19</c:v>
                </c:pt>
                <c:pt idx="4">
                  <c:v>-5.42</c:v>
                </c:pt>
                <c:pt idx="5">
                  <c:v>-6.99</c:v>
                </c:pt>
                <c:pt idx="6">
                  <c:v>-2.36</c:v>
                </c:pt>
                <c:pt idx="7">
                  <c:v>-6.48</c:v>
                </c:pt>
                <c:pt idx="8">
                  <c:v>-11.22</c:v>
                </c:pt>
                <c:pt idx="9">
                  <c:v>-9.69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11.88</c:v>
                </c:pt>
                <c:pt idx="1">
                  <c:v>18.829999999999998</c:v>
                </c:pt>
                <c:pt idx="2">
                  <c:v>34.99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12.52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12.71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12.39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12.53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13.28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12.95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12.02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12.40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1.4737991412737017</c:v>
                </c:pt>
                <c:pt idx="2">
                  <c:v>-1.05</c:v>
                </c:pt>
                <c:pt idx="3">
                  <c:v>0.04</c:v>
                </c:pt>
                <c:pt idx="4">
                  <c:v>6.06</c:v>
                </c:pt>
                <c:pt idx="5">
                  <c:v>3.38</c:v>
                </c:pt>
                <c:pt idx="6">
                  <c:v>9.75</c:v>
                </c:pt>
                <c:pt idx="7">
                  <c:v>1.76</c:v>
                </c:pt>
                <c:pt idx="8">
                  <c:v>-5.15</c:v>
                </c:pt>
                <c:pt idx="9">
                  <c:v>-2.98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4.0881833488572044</c:v>
                </c:pt>
                <c:pt idx="1">
                  <c:v>7.7740942950220484</c:v>
                </c:pt>
                <c:pt idx="2">
                  <c:v>10.158931631673346</c:v>
                </c:pt>
                <c:pt idx="3">
                  <c:v>15.840978231584261</c:v>
                </c:pt>
                <c:pt idx="4">
                  <c:v>23.687202675701513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4.25</c:v>
                </c:pt>
                <c:pt idx="1">
                  <c:v>7.86</c:v>
                </c:pt>
                <c:pt idx="2">
                  <c:v>10.01</c:v>
                </c:pt>
                <c:pt idx="3">
                  <c:v>15.62</c:v>
                </c:pt>
                <c:pt idx="4">
                  <c:v>23.27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83742</c:v>
                </c:pt>
                <c:pt idx="1">
                  <c:v>100684</c:v>
                </c:pt>
                <c:pt idx="2">
                  <c:v>110402</c:v>
                </c:pt>
                <c:pt idx="3">
                  <c:v>181869</c:v>
                </c:pt>
                <c:pt idx="4">
                  <c:v>57555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21.59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20.44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19.38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21.59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  <c:pt idx="2">
                  <c:v>0.59</c:v>
                </c:pt>
                <c:pt idx="3">
                  <c:v>-5.34</c:v>
                </c:pt>
                <c:pt idx="4">
                  <c:v>-9.9700000000000006</c:v>
                </c:pt>
                <c:pt idx="5">
                  <c:v>-10.25</c:v>
                </c:pt>
                <c:pt idx="6">
                  <c:v>-7.17</c:v>
                </c:pt>
                <c:pt idx="7">
                  <c:v>-8.91</c:v>
                </c:pt>
                <c:pt idx="8">
                  <c:v>-12.79</c:v>
                </c:pt>
                <c:pt idx="9">
                  <c:v>-11.52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13.24</c:v>
                </c:pt>
                <c:pt idx="1">
                  <c:v>17.41</c:v>
                </c:pt>
                <c:pt idx="2">
                  <c:v>27.69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10.478491853808892</c:v>
                </c:pt>
                <c:pt idx="1">
                  <c:v>13.669067724795012</c:v>
                </c:pt>
                <c:pt idx="2">
                  <c:v>21.027406894898011</c:v>
                </c:pt>
                <c:pt idx="3">
                  <c:v>27.503616748198443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10.62</c:v>
                </c:pt>
                <c:pt idx="1">
                  <c:v>13.48</c:v>
                </c:pt>
                <c:pt idx="2">
                  <c:v>21.39</c:v>
                </c:pt>
                <c:pt idx="3">
                  <c:v>27.4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27252</c:v>
                </c:pt>
                <c:pt idx="1">
                  <c:v>174648</c:v>
                </c:pt>
                <c:pt idx="2">
                  <c:v>200177</c:v>
                </c:pt>
                <c:pt idx="3">
                  <c:v>95055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35.31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34.30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35.41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38.87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35.26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36.67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36.87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-2.8620524835893613</c:v>
                </c:pt>
                <c:pt idx="2">
                  <c:v>0.28000000000000003</c:v>
                </c:pt>
                <c:pt idx="3">
                  <c:v>10.09</c:v>
                </c:pt>
                <c:pt idx="4">
                  <c:v>4.1100000000000003</c:v>
                </c:pt>
                <c:pt idx="5">
                  <c:v>-0.13</c:v>
                </c:pt>
                <c:pt idx="6">
                  <c:v>0.05</c:v>
                </c:pt>
                <c:pt idx="7">
                  <c:v>-0.6</c:v>
                </c:pt>
                <c:pt idx="8">
                  <c:v>-0.9</c:v>
                </c:pt>
                <c:pt idx="9">
                  <c:v>-0.08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3381</c:v>
                </c:pt>
                <c:pt idx="1">
                  <c:v>3930</c:v>
                </c:pt>
                <c:pt idx="2">
                  <c:v>13361</c:v>
                </c:pt>
                <c:pt idx="3">
                  <c:v>10122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3507</c:v>
                </c:pt>
                <c:pt idx="1">
                  <c:v>3670</c:v>
                </c:pt>
                <c:pt idx="2">
                  <c:v>11784</c:v>
                </c:pt>
                <c:pt idx="3">
                  <c:v>9733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0.87645412651707377</c:v>
                </c:pt>
                <c:pt idx="1">
                  <c:v>0.82959726994037664</c:v>
                </c:pt>
                <c:pt idx="2">
                  <c:v>0.74604694195559051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  <c:pt idx="2">
                  <c:v>-0.36</c:v>
                </c:pt>
                <c:pt idx="3">
                  <c:v>-0.13</c:v>
                </c:pt>
                <c:pt idx="4">
                  <c:v>-2.44</c:v>
                </c:pt>
                <c:pt idx="5">
                  <c:v>-2.19</c:v>
                </c:pt>
                <c:pt idx="6">
                  <c:v>-2.14</c:v>
                </c:pt>
                <c:pt idx="7">
                  <c:v>-2.2200000000000002</c:v>
                </c:pt>
                <c:pt idx="8">
                  <c:v>-3.22</c:v>
                </c:pt>
                <c:pt idx="9" formatCode="0.00_ ;[Red]\-0.00\ ">
                  <c:v>-3.58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0.96</c:v>
                </c:pt>
                <c:pt idx="1">
                  <c:v>0.86</c:v>
                </c:pt>
                <c:pt idx="2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04F-4418-A9DD-FEF959B6D899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04F-4418-A9DD-FEF959B6D89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04F-4418-A9DD-FEF959B6D899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04F-4418-A9DD-FEF959B6D899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04F-4418-A9DD-FEF959B6D899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4F-4418-A9DD-FEF959B6D8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534252</c:v>
                </c:pt>
                <c:pt idx="1">
                  <c:v>497132</c:v>
                </c:pt>
                <c:pt idx="2">
                  <c:v>30804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04F-4418-A9DD-FEF959B6D8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13.93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14.79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15.07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14.47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14.41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6.1791697298483328</c:v>
                </c:pt>
                <c:pt idx="2">
                  <c:v>-1.08</c:v>
                </c:pt>
                <c:pt idx="3">
                  <c:v>3.83</c:v>
                </c:pt>
                <c:pt idx="4">
                  <c:v>8.2200000000000006</c:v>
                </c:pt>
                <c:pt idx="5">
                  <c:v>3.93</c:v>
                </c:pt>
                <c:pt idx="6">
                  <c:v>6.75</c:v>
                </c:pt>
                <c:pt idx="7">
                  <c:v>3.52</c:v>
                </c:pt>
                <c:pt idx="8">
                  <c:v>-4.96</c:v>
                </c:pt>
                <c:pt idx="9">
                  <c:v>-2.83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1.53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-2.5099999999999998</c:v>
                </c:pt>
                <c:pt idx="3">
                  <c:v>-0.73</c:v>
                </c:pt>
                <c:pt idx="4">
                  <c:v>-2.9</c:v>
                </c:pt>
                <c:pt idx="5">
                  <c:v>-2.89</c:v>
                </c:pt>
                <c:pt idx="6">
                  <c:v>-2.46</c:v>
                </c:pt>
                <c:pt idx="7">
                  <c:v>-3.26</c:v>
                </c:pt>
                <c:pt idx="8">
                  <c:v>-4.5999999999999996</c:v>
                </c:pt>
                <c:pt idx="9">
                  <c:v>-5.25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0.64379164576914805</c:v>
                </c:pt>
                <c:pt idx="1">
                  <c:v>0.4331250248301618</c:v>
                </c:pt>
                <c:pt idx="2">
                  <c:v>1.156744261879314</c:v>
                </c:pt>
                <c:pt idx="3">
                  <c:v>0.88829674106087364</c:v>
                </c:pt>
                <c:pt idx="4">
                  <c:v>1.415440708887151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0.69</c:v>
                </c:pt>
                <c:pt idx="1">
                  <c:v>0.57999999999999996</c:v>
                </c:pt>
                <c:pt idx="2">
                  <c:v>1.43</c:v>
                </c:pt>
                <c:pt idx="3">
                  <c:v>0.89</c:v>
                </c:pt>
                <c:pt idx="4">
                  <c:v>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F02-4A71-83AF-722646B1C4B5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F02-4A71-83AF-722646B1C4B5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F02-4A71-83AF-722646B1C4B5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F02-4A71-83AF-722646B1C4B5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F02-4A71-83AF-722646B1C4B5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83742</c:v>
                </c:pt>
                <c:pt idx="1">
                  <c:v>100684</c:v>
                </c:pt>
                <c:pt idx="2">
                  <c:v>110402</c:v>
                </c:pt>
                <c:pt idx="3">
                  <c:v>181869</c:v>
                </c:pt>
                <c:pt idx="4">
                  <c:v>57555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F02-4A71-83AF-722646B1C4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0.70334976160851292</c:v>
                </c:pt>
                <c:pt idx="2">
                  <c:v>0.75</c:v>
                </c:pt>
                <c:pt idx="3">
                  <c:v>7.0000000000000007E-2</c:v>
                </c:pt>
                <c:pt idx="4">
                  <c:v>-2.76</c:v>
                </c:pt>
                <c:pt idx="5">
                  <c:v>-2.31</c:v>
                </c:pt>
                <c:pt idx="6">
                  <c:v>-2.42</c:v>
                </c:pt>
                <c:pt idx="7">
                  <c:v>-2.0099999999999998</c:v>
                </c:pt>
                <c:pt idx="8">
                  <c:v>-2.92</c:v>
                </c:pt>
                <c:pt idx="9">
                  <c:v>-3.08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0.70454682225157794</c:v>
                </c:pt>
                <c:pt idx="1">
                  <c:v>0.95193291649489298</c:v>
                </c:pt>
                <c:pt idx="2">
                  <c:v>0.73906897395804794</c:v>
                </c:pt>
                <c:pt idx="3">
                  <c:v>0.83132134027668203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0.76</c:v>
                </c:pt>
                <c:pt idx="1">
                  <c:v>1.1200000000000001</c:v>
                </c:pt>
                <c:pt idx="2">
                  <c:v>0.66</c:v>
                </c:pt>
                <c:pt idx="3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F70-4A04-80D8-8AE7E1462C1D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F70-4A04-80D8-8AE7E1462C1D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F70-4A04-80D8-8AE7E1462C1D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F70-4A04-80D8-8AE7E1462C1D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F70-4A04-80D8-8AE7E1462C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27252</c:v>
                </c:pt>
                <c:pt idx="1">
                  <c:v>174648</c:v>
                </c:pt>
                <c:pt idx="2">
                  <c:v>200177</c:v>
                </c:pt>
                <c:pt idx="3">
                  <c:v>95055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70-4A04-80D8-8AE7E1462C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0.70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1.480512305779321</c:v>
                </c:pt>
                <c:pt idx="2">
                  <c:v>1.78</c:v>
                </c:pt>
                <c:pt idx="3">
                  <c:v>1.36</c:v>
                </c:pt>
                <c:pt idx="4">
                  <c:v>1.7</c:v>
                </c:pt>
                <c:pt idx="5">
                  <c:v>2.0299999999999998</c:v>
                </c:pt>
                <c:pt idx="6">
                  <c:v>1.77</c:v>
                </c:pt>
                <c:pt idx="7">
                  <c:v>0.91</c:v>
                </c:pt>
                <c:pt idx="8">
                  <c:v>0.75</c:v>
                </c:pt>
                <c:pt idx="9">
                  <c:v>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C6E6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Pt>
            <c:idx val="4"/>
            <c:bubble3D val="0"/>
            <c:spPr>
              <a:solidFill>
                <a:srgbClr val="E7F4D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A666-4933-A94B-712FE6EF8A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16290</c:v>
                </c:pt>
                <c:pt idx="1">
                  <c:v>9038</c:v>
                </c:pt>
                <c:pt idx="2">
                  <c:v>1283</c:v>
                </c:pt>
                <c:pt idx="3">
                  <c:v>2345</c:v>
                </c:pt>
                <c:pt idx="4">
                  <c:v>1848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1"/>
          <c:h val="0.130138582677165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900">
          <a:solidFill>
            <a:schemeClr val="bg2">
              <a:lumMod val="25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4.0881833488572044</c:v>
                </c:pt>
                <c:pt idx="1">
                  <c:v>7.7812920539846777</c:v>
                </c:pt>
                <c:pt idx="2">
                  <c:v>9.5531165278060595</c:v>
                </c:pt>
                <c:pt idx="3">
                  <c:v>16.862616854607179</c:v>
                </c:pt>
                <c:pt idx="4">
                  <c:v>29.289837862410362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50">
                <a:fgClr>
                  <a:srgbClr val="C6E6A2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Pt>
            <c:idx val="4"/>
            <c:bubble3D val="0"/>
            <c:spPr>
              <a:pattFill prst="pct50">
                <a:fgClr>
                  <a:srgbClr val="E7F4D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BD1-4128-AEF6-BD18FF814F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无优惠</c:v>
                </c:pt>
                <c:pt idx="1">
                  <c:v>0-1万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12497</c:v>
                </c:pt>
                <c:pt idx="1">
                  <c:v>9409</c:v>
                </c:pt>
                <c:pt idx="2">
                  <c:v>2740</c:v>
                </c:pt>
                <c:pt idx="3">
                  <c:v>421</c:v>
                </c:pt>
                <c:pt idx="4">
                  <c:v>3671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4.25</c:v>
                </c:pt>
                <c:pt idx="1">
                  <c:v>7.87</c:v>
                </c:pt>
                <c:pt idx="2">
                  <c:v>9.51</c:v>
                </c:pt>
                <c:pt idx="3">
                  <c:v>16.68</c:v>
                </c:pt>
                <c:pt idx="4">
                  <c:v>29.42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83742</c:v>
                </c:pt>
                <c:pt idx="1">
                  <c:v>102844</c:v>
                </c:pt>
                <c:pt idx="2">
                  <c:v>338829</c:v>
                </c:pt>
                <c:pt idx="3">
                  <c:v>351441</c:v>
                </c:pt>
                <c:pt idx="4">
                  <c:v>98990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18.09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18.11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18.74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18.09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0.12299570421880901</c:v>
                </c:pt>
                <c:pt idx="2">
                  <c:v>-2.66</c:v>
                </c:pt>
                <c:pt idx="3">
                  <c:v>3.99</c:v>
                </c:pt>
                <c:pt idx="4">
                  <c:v>1.47</c:v>
                </c:pt>
                <c:pt idx="5">
                  <c:v>-0.04</c:v>
                </c:pt>
                <c:pt idx="6">
                  <c:v>2.29</c:v>
                </c:pt>
                <c:pt idx="7">
                  <c:v>0.62</c:v>
                </c:pt>
                <c:pt idx="8">
                  <c:v>-3.73</c:v>
                </c:pt>
                <c:pt idx="9">
                  <c:v>-2.48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0ADD8-102A-4418-B478-A156574D25E9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ED90E-5194-423B-9CFE-D910098053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2206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2024/11/4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2024/11/4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2024/11/4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ïṧľîḑe">
            <a:extLst>
              <a:ext uri="{FF2B5EF4-FFF2-40B4-BE49-F238E27FC236}">
                <a16:creationId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产业研究</a:t>
            </a:r>
            <a: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/>
              <a:t>isengine.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2024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-2.94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483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本月轿车市场整体优惠幅度有所下降，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级轿车市场优惠环比较上月有所下降，而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级市场优惠环比则有所提升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0440994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894808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25341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-9.4%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740287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1F9D64EA-894D-7DB7-BE1A-A50B1CCD88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4478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A55BD4-61D7-1C52-B0DA-60C178687A0E}"/>
              </a:ext>
            </a:extLst>
          </p:cNvPr>
          <p:cNvGrpSpPr/>
          <p:nvPr/>
        </p:nvGrpSpPr>
        <p:grpSpPr>
          <a:xfrm>
            <a:off x="5266429" y="2782274"/>
            <a:ext cx="3305868" cy="3419430"/>
            <a:chOff x="5266429" y="2782274"/>
            <a:chExt cx="3305868" cy="341943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B2C7DEB-0E6B-F76D-6327-AC500C8AB940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41" name="AutoShape 12">
                <a:extLst>
                  <a:ext uri="{FF2B5EF4-FFF2-40B4-BE49-F238E27FC236}">
                    <a16:creationId xmlns:a16="http://schemas.microsoft.com/office/drawing/2014/main" id="{93DE5F9A-8F09-7634-CCD1-B26FB0645C9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51" name="Text Box 10">
                <a:extLst>
                  <a:ext uri="{FF2B5EF4-FFF2-40B4-BE49-F238E27FC236}">
                    <a16:creationId xmlns:a16="http://schemas.microsoft.com/office/drawing/2014/main" id="{04DDAA66-84C3-0267-45F8-21ABE7B3B1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0553ED-AD01-BED3-FB0F-6262770DB30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97.6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EB2E384-EBA4-AF27-53D3-1DF90291C98A}"/>
                </a:ext>
              </a:extLst>
            </p:cNvPr>
            <p:cNvSpPr txBox="1"/>
            <p:nvPr/>
          </p:nvSpPr>
          <p:spPr>
            <a:xfrm>
              <a:off x="5695629" y="377505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35.1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36%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161D59E-212A-B5B2-6139-930F38A3BE94}"/>
                </a:ext>
              </a:extLst>
            </p:cNvPr>
            <p:cNvSpPr txBox="1"/>
            <p:nvPr/>
          </p:nvSpPr>
          <p:spPr>
            <a:xfrm>
              <a:off x="5572412" y="481671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33.9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35%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D4A70D8-7099-9076-E1B9-8602090A696E}"/>
                </a:ext>
              </a:extLst>
            </p:cNvPr>
            <p:cNvSpPr txBox="1"/>
            <p:nvPr/>
          </p:nvSpPr>
          <p:spPr>
            <a:xfrm>
              <a:off x="7528297" y="354852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10%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3F758DC-435B-F651-D63C-91F61C7215F4}"/>
                </a:ext>
              </a:extLst>
            </p:cNvPr>
            <p:cNvSpPr txBox="1"/>
            <p:nvPr/>
          </p:nvSpPr>
          <p:spPr>
            <a:xfrm>
              <a:off x="7528297" y="550920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10.3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192458E-6A32-FF71-EBD4-D11ECF0A46C0}"/>
                </a:ext>
              </a:extLst>
            </p:cNvPr>
            <p:cNvSpPr txBox="1"/>
            <p:nvPr/>
          </p:nvSpPr>
          <p:spPr>
            <a:xfrm>
              <a:off x="7528297" y="471299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A00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8.4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-0.49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2.56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402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1.6%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市场整体优惠幅度均有所提升，但整体优惠幅度提升不大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0" lvl="0" indent="0" eaLnBrk="1" hangingPunct="1">
              <a:lnSpc>
                <a:spcPts val="2000"/>
              </a:lnSpc>
              <a:spcAft>
                <a:spcPts val="600"/>
              </a:spcAft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5348796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086512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96911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+0.7%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191715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7791CE-ABD7-B77A-B621-D76CEEB0EB7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F615D38-6458-F49C-9FBB-8FDCBD9E248B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32B34FCD-AB4D-9925-120D-04C5DE7CABA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E56AB412-49ED-AA8E-08A8-57B8F1FDC9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5056B6A-B8F1-12A3-FD93-09879382D84E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98.2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3B5C92-31C8-1108-78C2-AE30C548072D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C74E96E-5064-B9E5-454D-E01A7BF23638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480C5BA9-AFFB-9F10-EF4C-AED91FE418C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44508157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F3487C-1300-556E-E4DA-70AE647746EC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37%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E6D9B4B-CF8D-EE89-F247-EA53916A8F0D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44.4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45%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EE9B4C-6DE1-D1F6-1AC6-8B0AAC1168DD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12.0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562C5B-87F2-5AC6-D548-B2DF801C2731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1.32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796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3.7%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市场终端优惠幅度稍有下降，本月销量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中，梦想家在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月份改款换新，新款车型无购车优惠，但整体权重有所提升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9226128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5020603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7623245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93808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35,805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-1,633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41,817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-1,062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7,980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39,341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5,039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9,121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-5,075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11,746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-30,780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极氪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23,480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449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19,377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4,952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-9.69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16.07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2,726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本月新能源市场整体成交均价有所提升，轿车、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新能源市场终端成交均价均有不同程度的提升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106.2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0811249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478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848523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53.4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49.7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0092467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2345833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283162" y="522115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-2.98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2,714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2.3%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本月新能源轿车市场整体均价上升，相比上月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级新能源轿车的销量占比有明显提升，且此细分市场的成交均价有所上升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53.4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49361450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403321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713921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-3.9%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-1.1%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175939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5183168"/>
              </p:ext>
            </p:extLst>
          </p:nvPr>
        </p:nvGraphicFramePr>
        <p:xfrm>
          <a:off x="5066663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039824" y="378614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18.2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34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628974" y="463534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11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083824" y="404253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5.8</a:t>
            </a:r>
            <a:r>
              <a:rPr lang="zh-CN" altLang="en-US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102841" y="460808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8.4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6561824" y="503543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10.1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-11.52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19.10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2,750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1.5%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 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级销量有明显提升，主要是由于宋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L DM-</a:t>
            </a:r>
            <a:r>
              <a:rPr lang="en-US" altLang="zh-CN" sz="1400" dirty="0" err="1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的销量提升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44%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市场成交均价有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所提升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，相比上月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销量占比下降，整体变化幅度不大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49.7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92287519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229471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763923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095686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8429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206597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662133" y="3884463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20.0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40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690414" y="4841473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17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35%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6649571" y="426841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9.5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325970" y="530716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5%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35.28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,899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0.8%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市场成交均价小幅提升，销量较高的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车型中梦想家在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月份改款换新，市场占比扩大，但新车无优惠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75575337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0637629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19391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512135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378,368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-173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403,287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-1,916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364,565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24,176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极氪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486,113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-13,510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0.5%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125,053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-883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227,485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493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小鹏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383,438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-2,163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350,251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199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理想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529,800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红旗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HQ9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368,828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-3,588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-3.58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635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6.9%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本月新能源市场的各细分市场整体终端优惠均出现不同程度的下降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956195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117667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-22.8%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01289617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081220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43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40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49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45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59A26CF-78BC-2349-30A5-36F2A36A7120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0" name="AutoShape 12">
              <a:extLst>
                <a:ext uri="{FF2B5EF4-FFF2-40B4-BE49-F238E27FC236}">
                  <a16:creationId xmlns:a16="http://schemas.microsoft.com/office/drawing/2014/main" id="{078B6974-927C-4BED-B51C-4887D3982C2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1" name="Text Box 10">
              <a:extLst>
                <a:ext uri="{FF2B5EF4-FFF2-40B4-BE49-F238E27FC236}">
                  <a16:creationId xmlns:a16="http://schemas.microsoft.com/office/drawing/2014/main" id="{A659D465-A58E-7978-F058-331794D754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4A2BED6-46D8-45F7-209B-48ED88A45242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106.2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11D0CEEE-D209-4C5A-F183-302465811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239236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D27622BA-E3FA-50A0-23EE-6E954ECE91F9}"/>
              </a:ext>
            </a:extLst>
          </p:cNvPr>
          <p:cNvSpPr txBox="1"/>
          <p:nvPr/>
        </p:nvSpPr>
        <p:spPr>
          <a:xfrm>
            <a:off x="5747954" y="4879062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53.4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936F80-562E-ACE7-F463-15140F2E36EF}"/>
              </a:ext>
            </a:extLst>
          </p:cNvPr>
          <p:cNvSpPr txBox="1"/>
          <p:nvPr/>
        </p:nvSpPr>
        <p:spPr>
          <a:xfrm>
            <a:off x="5974715" y="376720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49.7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1C593C-B4A4-8C3D-7726-3F6382F427D3}"/>
              </a:ext>
            </a:extLst>
          </p:cNvPr>
          <p:cNvSpPr txBox="1"/>
          <p:nvPr/>
        </p:nvSpPr>
        <p:spPr>
          <a:xfrm>
            <a:off x="7283162" y="522115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3%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-5.25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.88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813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级轿车细分市场优惠环比较上月有所上升，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级轿车细分市场优惠环比则有所下降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14919266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845118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83643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-6.6%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-25.6%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-19.2%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+13.3%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696066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BCF0A0-8BEE-83CF-F348-DE1E7F215851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9" name="AutoShape 12">
              <a:extLst>
                <a:ext uri="{FF2B5EF4-FFF2-40B4-BE49-F238E27FC236}">
                  <a16:creationId xmlns:a16="http://schemas.microsoft.com/office/drawing/2014/main" id="{83D719F3-CAE4-9431-357F-DE4AF42702C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6C19345F-A411-F2CE-D4C4-FAA9E27917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F5A5937-DDC1-D7B0-C115-24231DB474D5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53.4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8B2C719-5554-7BC4-CF56-45856C0B33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7595667"/>
              </p:ext>
            </p:extLst>
          </p:nvPr>
        </p:nvGraphicFramePr>
        <p:xfrm>
          <a:off x="5066663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316495B6-3955-983B-6EF5-83117BC154B7}"/>
              </a:ext>
            </a:extLst>
          </p:cNvPr>
          <p:cNvSpPr txBox="1"/>
          <p:nvPr/>
        </p:nvSpPr>
        <p:spPr>
          <a:xfrm>
            <a:off x="6039824" y="3786144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18.2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34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321EB6-F2BF-EF30-2A9C-1F134358C689}"/>
              </a:ext>
            </a:extLst>
          </p:cNvPr>
          <p:cNvSpPr txBox="1"/>
          <p:nvPr/>
        </p:nvSpPr>
        <p:spPr>
          <a:xfrm>
            <a:off x="5628974" y="463534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11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ED456EB-4712-EBA8-161F-91481BEA5745}"/>
              </a:ext>
            </a:extLst>
          </p:cNvPr>
          <p:cNvSpPr txBox="1"/>
          <p:nvPr/>
        </p:nvSpPr>
        <p:spPr>
          <a:xfrm>
            <a:off x="7083824" y="4042530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5.8</a:t>
            </a:r>
            <a:r>
              <a:rPr lang="zh-CN" altLang="en-US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3E6972-D118-E2F8-333A-DE0964904A20}"/>
              </a:ext>
            </a:extLst>
          </p:cNvPr>
          <p:cNvSpPr txBox="1"/>
          <p:nvPr/>
        </p:nvSpPr>
        <p:spPr>
          <a:xfrm>
            <a:off x="7102841" y="4608088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8.4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noProof="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16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E8846A-FB0E-C35B-6D1C-0838AC2F2C60}"/>
              </a:ext>
            </a:extLst>
          </p:cNvPr>
          <p:cNvSpPr txBox="1"/>
          <p:nvPr/>
        </p:nvSpPr>
        <p:spPr>
          <a:xfrm>
            <a:off x="6561824" y="503543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10.1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343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市场优惠环比小幅下降，本月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级细分市场优惠幅度环比有所下降，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细分市场优惠环比有所提升</a:t>
            </a: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11093051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567305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378382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-6.7%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-15.0%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+12.7%</a:t>
                      </a:r>
                      <a:endParaRPr lang="en-US" altLang="zh-CN" sz="10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195391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C8FB8C2-F6B1-9D3D-CC24-3EAEA3C292B5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92B01AAA-A4EB-E2DF-3052-6720796090C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CA50278C-3FFD-EA47-B843-7A9BCCE1DA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91A751F-887F-A373-6AFB-77110D0D25F6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49.7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D1E4DE3C-3C4D-0303-7131-8EE02D3B6A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377583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26E61029-9AFB-E08A-A79B-D369B98EC68E}"/>
              </a:ext>
            </a:extLst>
          </p:cNvPr>
          <p:cNvSpPr txBox="1"/>
          <p:nvPr/>
        </p:nvSpPr>
        <p:spPr>
          <a:xfrm>
            <a:off x="5662133" y="3884463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20.0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40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34A222-BFD8-2A7B-192D-87687F98AA22}"/>
              </a:ext>
            </a:extLst>
          </p:cNvPr>
          <p:cNvSpPr txBox="1"/>
          <p:nvPr/>
        </p:nvSpPr>
        <p:spPr>
          <a:xfrm>
            <a:off x="5690414" y="4841473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17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35%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26E560F-F44B-2454-1685-1085F904F18E}"/>
              </a:ext>
            </a:extLst>
          </p:cNvPr>
          <p:cNvSpPr txBox="1"/>
          <p:nvPr/>
        </p:nvSpPr>
        <p:spPr>
          <a:xfrm>
            <a:off x="6649571" y="4268419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9.5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4B92B80-CA6E-EAC5-0322-59CE1B4A786C}"/>
              </a:ext>
            </a:extLst>
          </p:cNvPr>
          <p:cNvSpPr txBox="1"/>
          <p:nvPr/>
        </p:nvSpPr>
        <p:spPr>
          <a:xfrm>
            <a:off x="7325970" y="530716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kumimoji="0" lang="en-US" altLang="zh-CN" sz="700" b="0" i="0" u="none" strike="noStrike" kern="1200" cap="none" spc="0" normalizeH="0" baseline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0.75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206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22.8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市场中终端一万以下优惠占比上升；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车型中梦想家由于新款上市减少了优惠，极狐考拉增加了终端的优惠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7004265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9391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6799636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02611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7,980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 PHEV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11,746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-30,780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极氪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0.5%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19,377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4,952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552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小鹏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E9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7,678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-322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-0.1%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理想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红旗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HQ9 PHEV</a:t>
                      </a:r>
                    </a:p>
                  </a:txBody>
                  <a:tcPr marL="6350" marR="6350" marT="635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21,299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116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isengine.com.cn</a:t>
            </a:r>
            <a:endParaRPr lang="en-GB" altLang="zh-CN" sz="28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-2.83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16.07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均价较上月上升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2,422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1.53%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市场终端成交价格均有小幅提升，其中以轿车市场环比最高，提升最为明显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841836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826826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+2.23%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+1.29%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+1.12%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8046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203.7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89653462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98.2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97.6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01778501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571763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13.53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本月轿车市场整体成交均价较上月上升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2,956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2.23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本月轿车市场终端成交价格有所提升，主要是由于销量占比最高的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级市场均价均有所上升，其余细分市场则继续下降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09506768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613899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35624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+0.5%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+1.1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-0.45%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694998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389195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F5E198CC-B65D-670E-3C3F-348C9DA912EE}"/>
              </a:ext>
            </a:extLst>
          </p:cNvPr>
          <p:cNvGrpSpPr/>
          <p:nvPr/>
        </p:nvGrpSpPr>
        <p:grpSpPr>
          <a:xfrm>
            <a:off x="5266429" y="2782274"/>
            <a:ext cx="3305868" cy="3419430"/>
            <a:chOff x="5266429" y="2782274"/>
            <a:chExt cx="3305868" cy="3419430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97.6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5695629" y="377505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35.1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36%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572412" y="481671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33.9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35%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528297" y="354852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10%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7528297" y="550920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10.3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0C14A89-90B9-9C6E-EC35-FFDAE62941D8}"/>
                </a:ext>
              </a:extLst>
            </p:cNvPr>
            <p:cNvSpPr txBox="1"/>
            <p:nvPr/>
          </p:nvSpPr>
          <p:spPr>
            <a:xfrm>
              <a:off x="7528297" y="471299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A00</a:t>
              </a:r>
              <a:r>
                <a:rPr lang="zh-CN" altLang="en-US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8.4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9%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-2.48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17.64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2,247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1.29%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市场终端成交价格有所上升，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细分市场除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级以外均有不同程度的下降</a:t>
            </a: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59946870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803797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41223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+0.7%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885526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98.2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9137363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37%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44.4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45%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12.0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12%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5.3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2.47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28.00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有所提升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(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3,096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1.1%)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月成交价格略有上升：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车型中梦想家在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月份改款换新，拉动了整体细分市场的提升，其余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车型与上月变化较少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866792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3526131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58516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304,618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990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300,498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483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DM-i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378,368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-173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255,631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-1,176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 PHEV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403,287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-1,916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223,485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-1,734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364,565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24,176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1.3%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极氪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486,113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-13,510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105,920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-1,426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极狐考拉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125,053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-883 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553188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-1.31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2.57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568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整体乘用车市场轿车及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市场优惠幅度有所提升，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市场优惠幅度有所下降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8528811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41097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213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36776799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95189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90.5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89.1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0BBB74D-F177-E7AB-F142-2A280ABF9A08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B1DE9FC-B915-55B6-CD34-CA16F346D0C5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64" name="AutoShape 12">
                <a:extLst>
                  <a:ext uri="{FF2B5EF4-FFF2-40B4-BE49-F238E27FC236}">
                    <a16:creationId xmlns:a16="http://schemas.microsoft.com/office/drawing/2014/main" id="{D9D003A2-4635-6400-BAF7-70CE0266226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5" name="Text Box 10">
                <a:extLst>
                  <a:ext uri="{FF2B5EF4-FFF2-40B4-BE49-F238E27FC236}">
                    <a16:creationId xmlns:a16="http://schemas.microsoft.com/office/drawing/2014/main" id="{41811EA9-28D2-3B38-A27B-5127EE6324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14558BA-0997-EB98-FA76-226B9B18DBAD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203.7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60" name="图表 59">
              <a:extLst>
                <a:ext uri="{FF2B5EF4-FFF2-40B4-BE49-F238E27FC236}">
                  <a16:creationId xmlns:a16="http://schemas.microsoft.com/office/drawing/2014/main" id="{67F7F56B-0636-77B5-BFA7-0FAA6875DD2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0964843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AE27860-5D28-0FC4-3528-59F80FED09A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98.2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B02C83B-DC19-189A-DAFA-1969DAD5197A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97.6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3E3381-4798-463F-FFB4-18693274528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7.9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34108</TotalTime>
  <Words>3583</Words>
  <Application>Microsoft Office PowerPoint</Application>
  <PresentationFormat>宽屏</PresentationFormat>
  <Paragraphs>931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思源黑体 CN</vt:lpstr>
      <vt:lpstr>思源黑体 CN Heavy</vt:lpstr>
      <vt:lpstr>思源黑体 CN Medium</vt:lpstr>
      <vt:lpstr>思源黑体 CN Normal</vt:lpstr>
      <vt:lpstr>Arial</vt:lpstr>
      <vt:lpstr>Calibri</vt:lpstr>
      <vt:lpstr>Wingdings</vt:lpstr>
      <vt:lpstr>Designed by iSlide</vt:lpstr>
      <vt:lpstr>M.A.D.E 产业研究 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Fish;shenting</dc:creator>
  <cp:lastModifiedBy>shengwei wang</cp:lastModifiedBy>
  <cp:revision>817</cp:revision>
  <cp:lastPrinted>2024-05-31T08:17:54Z</cp:lastPrinted>
  <dcterms:created xsi:type="dcterms:W3CDTF">2022-10-30T16:00:00Z</dcterms:created>
  <dcterms:modified xsi:type="dcterms:W3CDTF">2024-11-04T07:32:52Z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