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64">
          <p15:clr>
            <a:srgbClr val="A4A3A4"/>
          </p15:clr>
        </p15:guide>
        <p15:guide id="3" orient="horz" pos="3769">
          <p15:clr>
            <a:srgbClr val="A4A3A4"/>
          </p15:clr>
        </p15:guide>
        <p15:guide id="4" pos="3841">
          <p15:clr>
            <a:srgbClr val="A4A3A4"/>
          </p15:clr>
        </p15:guide>
        <p15:guide id="5" pos="4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65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70" y="141"/>
      </p:cViewPr>
      <p:guideLst>
        <p:guide orient="horz" pos="2220"/>
        <p:guide orient="horz" pos="564"/>
        <p:guide orient="horz" pos="3769"/>
        <p:guide pos="3841"/>
        <p:guide pos="4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57.7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81-41EE-A054-9795C4D99273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-9.2999999999999999E-2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F81-41EE-A054-9795C4D99273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59-4D5B-9E20-DD1AA8DD4B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59-4D5B-9E20-DD1AA8DD4B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-0.1434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759-4D5B-9E20-DD1AA8DD4B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-2024</a:t>
            </a:r>
            <a:r>
              <a:rPr lang="zh-CN" altLang="en-US"/>
              <a:t>年进口汽车月度销量表</a:t>
            </a:r>
          </a:p>
          <a:p>
            <a:pPr defTabSz="914400">
              <a:defRPr/>
            </a:pPr>
            <a:r>
              <a:rPr lang="zh-CN" altLang="en-US"/>
              <a:t>                                                               单位：万辆</a:t>
            </a:r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F3-4E33-8BFC-FA95F4AEA95D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0DF3-4E33-8BFC-FA95F4AEA95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DF3-4E33-8BFC-FA95F4AEA95D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0DF3-4E33-8BFC-FA95F4AEA95D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0DF3-4E33-8BFC-FA95F4AEA95D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  <c:pt idx="6">
                  <c:v>54966</c:v>
                </c:pt>
                <c:pt idx="7">
                  <c:v>50339</c:v>
                </c:pt>
                <c:pt idx="8">
                  <c:v>52279</c:v>
                </c:pt>
                <c:pt idx="9">
                  <c:v>48438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DF3-4E33-8BFC-FA95F4AEA9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4.6691000000000003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EB-433E-848E-58B953F0B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7.4520752012973501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EB-433E-848E-58B953F0B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EEC-44FC-B38B-041A361119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EC-44FC-B38B-041A3611193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139494</c:v>
                </c:pt>
                <c:pt idx="1">
                  <c:v>128721</c:v>
                </c:pt>
                <c:pt idx="2">
                  <c:v>83910</c:v>
                </c:pt>
                <c:pt idx="3">
                  <c:v>66168</c:v>
                </c:pt>
                <c:pt idx="4">
                  <c:v>51330</c:v>
                </c:pt>
                <c:pt idx="5">
                  <c:v>43611</c:v>
                </c:pt>
                <c:pt idx="6">
                  <c:v>26044</c:v>
                </c:pt>
                <c:pt idx="7">
                  <c:v>17801</c:v>
                </c:pt>
                <c:pt idx="8">
                  <c:v>14717</c:v>
                </c:pt>
                <c:pt idx="9">
                  <c:v>10304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1D-4F84-8177-1235A2BD9F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148544</c:v>
                </c:pt>
                <c:pt idx="1">
                  <c:v>105218</c:v>
                </c:pt>
                <c:pt idx="2">
                  <c:v>68727</c:v>
                </c:pt>
                <c:pt idx="3">
                  <c:v>43971</c:v>
                </c:pt>
                <c:pt idx="4">
                  <c:v>43285</c:v>
                </c:pt>
                <c:pt idx="5">
                  <c:v>40576</c:v>
                </c:pt>
                <c:pt idx="6">
                  <c:v>28091</c:v>
                </c:pt>
                <c:pt idx="7">
                  <c:v>14726</c:v>
                </c:pt>
                <c:pt idx="8">
                  <c:v>11210</c:v>
                </c:pt>
                <c:pt idx="9">
                  <c:v>5107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1D-4F84-8177-1235A2BD9F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6.4877342394654994E-2</c:v>
                </c:pt>
                <c:pt idx="1">
                  <c:v>-0.18258869959058699</c:v>
                </c:pt>
                <c:pt idx="2">
                  <c:v>-0.18094386843046101</c:v>
                </c:pt>
                <c:pt idx="3">
                  <c:v>-0.33546427276024698</c:v>
                </c:pt>
                <c:pt idx="4">
                  <c:v>-0.15673095655562</c:v>
                </c:pt>
                <c:pt idx="5">
                  <c:v>-6.9592533993717204E-2</c:v>
                </c:pt>
                <c:pt idx="6">
                  <c:v>7.8597757640915394E-2</c:v>
                </c:pt>
                <c:pt idx="7">
                  <c:v>-0.17274310431998199</c:v>
                </c:pt>
                <c:pt idx="8">
                  <c:v>-0.238295848338656</c:v>
                </c:pt>
                <c:pt idx="9">
                  <c:v>-0.50436723602484501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B1D-4F84-8177-1235A2BD9F62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286125</c:v>
                </c:pt>
                <c:pt idx="1">
                  <c:v>184155</c:v>
                </c:pt>
                <c:pt idx="2">
                  <c:v>34123</c:v>
                </c:pt>
                <c:pt idx="3">
                  <c:v>15126</c:v>
                </c:pt>
                <c:pt idx="4">
                  <c:v>29111</c:v>
                </c:pt>
                <c:pt idx="5">
                  <c:v>10136</c:v>
                </c:pt>
                <c:pt idx="6">
                  <c:v>13474</c:v>
                </c:pt>
                <c:pt idx="7">
                  <c:v>314026</c:v>
                </c:pt>
                <c:pt idx="8">
                  <c:v>18932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8D-4029-A78F-A54DBAA5E3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247683</c:v>
                </c:pt>
                <c:pt idx="1">
                  <c:v>173051</c:v>
                </c:pt>
                <c:pt idx="2">
                  <c:v>29618</c:v>
                </c:pt>
                <c:pt idx="3">
                  <c:v>10186</c:v>
                </c:pt>
                <c:pt idx="4">
                  <c:v>20100</c:v>
                </c:pt>
                <c:pt idx="5">
                  <c:v>8149</c:v>
                </c:pt>
                <c:pt idx="6">
                  <c:v>6579</c:v>
                </c:pt>
                <c:pt idx="7">
                  <c:v>265472</c:v>
                </c:pt>
                <c:pt idx="8">
                  <c:v>17154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8D-4029-A78F-A54DBAA5E3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8D-4029-A78F-A54DBAA5E3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-0.134353866317169</c:v>
                </c:pt>
                <c:pt idx="1">
                  <c:v>-6.0297032391192197E-2</c:v>
                </c:pt>
                <c:pt idx="2">
                  <c:v>-0.132022389590599</c:v>
                </c:pt>
                <c:pt idx="3">
                  <c:v>-0.32658997752214702</c:v>
                </c:pt>
                <c:pt idx="4">
                  <c:v>-0.30953934938682998</c:v>
                </c:pt>
                <c:pt idx="5">
                  <c:v>-0.196033938437253</c:v>
                </c:pt>
                <c:pt idx="6">
                  <c:v>-0.51172628766513295</c:v>
                </c:pt>
                <c:pt idx="7">
                  <c:v>-0.15461777050307901</c:v>
                </c:pt>
                <c:pt idx="8">
                  <c:v>-9.3915064441157797E-2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48D-4029-A78F-A54DBAA5E3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2.2939135681423899E-2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77-412A-8D3F-D00DFC92E9F9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1.5866581190134999E-2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77-412A-8D3F-D00DFC92E9F9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0.411441285164794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77-412A-8D3F-D00DFC92E9F9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0.233458405611283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577-412A-8D3F-D00DFC92E9F9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0.26808959951730899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77-412A-8D3F-D00DFC92E9F9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3.8241948864921903E-2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577-412A-8D3F-D00DFC92E9F9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9.9630439701334905E-3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577-412A-8D3F-D00DFC92E9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18945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0-45AB-AF9B-9A65886DBB5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9F0-45AB-AF9B-9A65886DBB5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9F0-45AB-AF9B-9A65886DBB54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9F0-45AB-AF9B-9A65886DBB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-0.42199999999999999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B9F0-45AB-AF9B-9A65886DBB5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2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2024-10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86100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6100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523220"/>
            <a:ext cx="1219200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占比稳定在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41.1%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26.8%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1.8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23.3%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1190" y="283972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1-10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20523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42.7%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40%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22857" y="1119911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57.7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2334.4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530309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14.3%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   -9.08%  -20.4%   -23.9%   -21.9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个月，延续上月的高位。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40.46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年平均报关单价后，报关单价下降趋势基本一直延续到现在。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32.96%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21.91%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13.35%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90.84%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758950" y="3206115"/>
          <a:ext cx="9086850" cy="2613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6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45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064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2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10月(辆)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1-10月累计(辆)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355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-26.04%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4231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-32.96%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55880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43935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-21.38%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90.70%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555968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481719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-13.35%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90.84%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5694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4148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-27.15%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8.56%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56804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44359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-21.91%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8.36%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月，前十大品牌中仅有两个品牌（雷克萨斯、丰田）实现正增长，其中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月雷克萨斯共销售1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48544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辆，销售额较高；丰田共销售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28091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辆，同比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7.9%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33.5%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月销量降幅最大的大众，同比下降了5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0.4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13.44%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15.46%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9.39%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。轿车中各车型也是全面下跌，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车型跌幅最大，达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51.17%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17449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15*205"/>
  <p:tag name="TABLE_ENDDRAG_RECT" val="127*251*715*205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889</Words>
  <Application>Microsoft Office PowerPoint</Application>
  <PresentationFormat>宽屏</PresentationFormat>
  <Paragraphs>88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608</cp:revision>
  <dcterms:created xsi:type="dcterms:W3CDTF">2021-11-13T06:30:00Z</dcterms:created>
  <dcterms:modified xsi:type="dcterms:W3CDTF">2024-12-07T09:29:58Z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B133F55E9F364C72B8A131461FBAFC74</vt:lpwstr>
  </property>
</Properties>
</file>