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11" autoAdjust="0"/>
    <p:restoredTop sz="90551" autoAdjust="0"/>
  </p:normalViewPr>
  <p:slideViewPr>
    <p:cSldViewPr snapToGrid="0" snapToObjects="1">
      <p:cViewPr varScale="1">
        <p:scale>
          <a:sx n="58" d="100"/>
          <a:sy n="58" d="100"/>
        </p:scale>
        <p:origin x="64" y="3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pt idx="4">
                  <c:v>56461</c:v>
                </c:pt>
                <c:pt idx="5">
                  <c:v>61572</c:v>
                </c:pt>
                <c:pt idx="6">
                  <c:v>60296</c:v>
                </c:pt>
                <c:pt idx="7">
                  <c:v>63312</c:v>
                </c:pt>
                <c:pt idx="8">
                  <c:v>62385</c:v>
                </c:pt>
                <c:pt idx="9">
                  <c:v>55272</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10</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MINI</c:v>
                </c:pt>
                <c:pt idx="1">
                  <c:v>大众</c:v>
                </c:pt>
                <c:pt idx="2">
                  <c:v>丰田</c:v>
                </c:pt>
                <c:pt idx="3">
                  <c:v>保时捷</c:v>
                </c:pt>
                <c:pt idx="4">
                  <c:v>沃尔沃</c:v>
                </c:pt>
                <c:pt idx="5">
                  <c:v>宝马</c:v>
                </c:pt>
                <c:pt idx="6">
                  <c:v>路虎</c:v>
                </c:pt>
                <c:pt idx="7">
                  <c:v>奥迪</c:v>
                </c:pt>
                <c:pt idx="8">
                  <c:v>雷克萨斯</c:v>
                </c:pt>
                <c:pt idx="9">
                  <c:v>奔驰</c:v>
                </c:pt>
              </c:strCache>
            </c:strRef>
          </c:cat>
          <c:val>
            <c:numRef>
              <c:f>Sheet1!$B$2:$B$11</c:f>
              <c:numCache>
                <c:formatCode>General</c:formatCode>
                <c:ptCount val="10"/>
                <c:pt idx="0">
                  <c:v>37</c:v>
                </c:pt>
                <c:pt idx="1">
                  <c:v>37</c:v>
                </c:pt>
                <c:pt idx="2">
                  <c:v>79</c:v>
                </c:pt>
                <c:pt idx="3">
                  <c:v>162</c:v>
                </c:pt>
                <c:pt idx="4">
                  <c:v>171</c:v>
                </c:pt>
                <c:pt idx="5">
                  <c:v>244</c:v>
                </c:pt>
                <c:pt idx="6">
                  <c:v>252</c:v>
                </c:pt>
                <c:pt idx="7">
                  <c:v>316</c:v>
                </c:pt>
                <c:pt idx="8">
                  <c:v>392</c:v>
                </c:pt>
                <c:pt idx="9">
                  <c:v>578</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pt idx="4">
                  <c:v>29656</c:v>
                </c:pt>
                <c:pt idx="5">
                  <c:v>33021</c:v>
                </c:pt>
                <c:pt idx="6">
                  <c:v>33561</c:v>
                </c:pt>
                <c:pt idx="7">
                  <c:v>36237</c:v>
                </c:pt>
                <c:pt idx="8">
                  <c:v>33507</c:v>
                </c:pt>
                <c:pt idx="9">
                  <c:v>29820</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9</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银河</c:v>
                </c:pt>
                <c:pt idx="1">
                  <c:v>乐道</c:v>
                </c:pt>
                <c:pt idx="2">
                  <c:v>小米</c:v>
                </c:pt>
                <c:pt idx="3">
                  <c:v>大众</c:v>
                </c:pt>
                <c:pt idx="4">
                  <c:v>极氪</c:v>
                </c:pt>
                <c:pt idx="5">
                  <c:v>小鹏</c:v>
                </c:pt>
                <c:pt idx="6">
                  <c:v>蔚来</c:v>
                </c:pt>
                <c:pt idx="7">
                  <c:v>ARCFOX</c:v>
                </c:pt>
                <c:pt idx="8">
                  <c:v>特斯拉</c:v>
                </c:pt>
                <c:pt idx="9">
                  <c:v>比亚迪</c:v>
                </c:pt>
              </c:strCache>
            </c:strRef>
          </c:cat>
          <c:val>
            <c:numRef>
              <c:f>Sheet1!$B$2:$B$11</c:f>
              <c:numCache>
                <c:formatCode>General</c:formatCode>
                <c:ptCount val="10"/>
                <c:pt idx="0">
                  <c:v>390</c:v>
                </c:pt>
                <c:pt idx="1">
                  <c:v>400</c:v>
                </c:pt>
                <c:pt idx="2">
                  <c:v>452</c:v>
                </c:pt>
                <c:pt idx="3">
                  <c:v>678</c:v>
                </c:pt>
                <c:pt idx="4">
                  <c:v>808</c:v>
                </c:pt>
                <c:pt idx="5">
                  <c:v>829</c:v>
                </c:pt>
                <c:pt idx="6">
                  <c:v>1187</c:v>
                </c:pt>
                <c:pt idx="7">
                  <c:v>1575</c:v>
                </c:pt>
                <c:pt idx="8">
                  <c:v>2525</c:v>
                </c:pt>
                <c:pt idx="9">
                  <c:v>3309</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10</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银河</c:v>
                </c:pt>
                <c:pt idx="1">
                  <c:v>丰田</c:v>
                </c:pt>
                <c:pt idx="2">
                  <c:v>大众</c:v>
                </c:pt>
                <c:pt idx="3">
                  <c:v>小鹏</c:v>
                </c:pt>
                <c:pt idx="4">
                  <c:v>蔚来</c:v>
                </c:pt>
                <c:pt idx="5">
                  <c:v>小米</c:v>
                </c:pt>
                <c:pt idx="6">
                  <c:v>极氪</c:v>
                </c:pt>
                <c:pt idx="7">
                  <c:v>特斯拉</c:v>
                </c:pt>
                <c:pt idx="8">
                  <c:v>ARCFOX</c:v>
                </c:pt>
                <c:pt idx="9">
                  <c:v>比亚迪</c:v>
                </c:pt>
              </c:strCache>
            </c:strRef>
          </c:cat>
          <c:val>
            <c:numRef>
              <c:f>Sheet1!$B$2:$B$11</c:f>
              <c:numCache>
                <c:formatCode>General</c:formatCode>
                <c:ptCount val="10"/>
                <c:pt idx="0">
                  <c:v>448</c:v>
                </c:pt>
                <c:pt idx="1">
                  <c:v>465</c:v>
                </c:pt>
                <c:pt idx="2">
                  <c:v>572</c:v>
                </c:pt>
                <c:pt idx="3">
                  <c:v>614</c:v>
                </c:pt>
                <c:pt idx="4">
                  <c:v>705</c:v>
                </c:pt>
                <c:pt idx="5">
                  <c:v>868</c:v>
                </c:pt>
                <c:pt idx="6">
                  <c:v>905</c:v>
                </c:pt>
                <c:pt idx="7">
                  <c:v>1025</c:v>
                </c:pt>
                <c:pt idx="8">
                  <c:v>1220</c:v>
                </c:pt>
                <c:pt idx="9">
                  <c:v>2905</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9</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极氪</c:v>
                </c:pt>
                <c:pt idx="2">
                  <c:v>魏派</c:v>
                </c:pt>
                <c:pt idx="3">
                  <c:v>小鹏</c:v>
                </c:pt>
                <c:pt idx="4">
                  <c:v>蔚来</c:v>
                </c:pt>
                <c:pt idx="5">
                  <c:v>ARCFOX</c:v>
                </c:pt>
                <c:pt idx="6">
                  <c:v>理想</c:v>
                </c:pt>
                <c:pt idx="7">
                  <c:v>特斯拉</c:v>
                </c:pt>
                <c:pt idx="8">
                  <c:v>丰田</c:v>
                </c:pt>
                <c:pt idx="9">
                  <c:v>比亚迪</c:v>
                </c:pt>
              </c:strCache>
            </c:strRef>
          </c:cat>
          <c:val>
            <c:numRef>
              <c:f>Sheet1!$B$2:$B$11</c:f>
              <c:numCache>
                <c:formatCode>General</c:formatCode>
                <c:ptCount val="10"/>
                <c:pt idx="0">
                  <c:v>688</c:v>
                </c:pt>
                <c:pt idx="1">
                  <c:v>808</c:v>
                </c:pt>
                <c:pt idx="2">
                  <c:v>808</c:v>
                </c:pt>
                <c:pt idx="3">
                  <c:v>829</c:v>
                </c:pt>
                <c:pt idx="4">
                  <c:v>1187</c:v>
                </c:pt>
                <c:pt idx="5">
                  <c:v>1575</c:v>
                </c:pt>
                <c:pt idx="6">
                  <c:v>1964</c:v>
                </c:pt>
                <c:pt idx="7">
                  <c:v>2525</c:v>
                </c:pt>
                <c:pt idx="8">
                  <c:v>3148</c:v>
                </c:pt>
                <c:pt idx="9">
                  <c:v>7608</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2024</a:t>
            </a:r>
            <a:r>
              <a:rPr lang="zh-CN" altLang="en-US" sz="1800" b="1" dirty="0"/>
              <a:t>年</a:t>
            </a:r>
            <a:r>
              <a:rPr lang="en-US" altLang="zh-CN" sz="1800" b="1" dirty="0"/>
              <a:t>10</a:t>
            </a:r>
            <a:r>
              <a:rPr lang="zh-CN" altLang="en-US" sz="1800" b="1" dirty="0"/>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魏派</c:v>
                </c:pt>
                <c:pt idx="1">
                  <c:v>银河</c:v>
                </c:pt>
                <c:pt idx="2">
                  <c:v>蔚来</c:v>
                </c:pt>
                <c:pt idx="3">
                  <c:v>小米</c:v>
                </c:pt>
                <c:pt idx="4">
                  <c:v>极氪</c:v>
                </c:pt>
                <c:pt idx="5">
                  <c:v>特斯拉</c:v>
                </c:pt>
                <c:pt idx="6">
                  <c:v>ARCFOX</c:v>
                </c:pt>
                <c:pt idx="7">
                  <c:v>理想</c:v>
                </c:pt>
                <c:pt idx="8">
                  <c:v>丰田</c:v>
                </c:pt>
                <c:pt idx="9">
                  <c:v>比亚迪</c:v>
                </c:pt>
              </c:strCache>
            </c:strRef>
          </c:cat>
          <c:val>
            <c:numRef>
              <c:f>Sheet1!$B$2:$B$11</c:f>
              <c:numCache>
                <c:formatCode>General</c:formatCode>
                <c:ptCount val="10"/>
                <c:pt idx="0">
                  <c:v>669</c:v>
                </c:pt>
                <c:pt idx="1">
                  <c:v>691</c:v>
                </c:pt>
                <c:pt idx="2">
                  <c:v>705</c:v>
                </c:pt>
                <c:pt idx="3">
                  <c:v>868</c:v>
                </c:pt>
                <c:pt idx="4">
                  <c:v>905</c:v>
                </c:pt>
                <c:pt idx="5">
                  <c:v>1025</c:v>
                </c:pt>
                <c:pt idx="6">
                  <c:v>1220</c:v>
                </c:pt>
                <c:pt idx="7">
                  <c:v>1274</c:v>
                </c:pt>
                <c:pt idx="8">
                  <c:v>3008</c:v>
                </c:pt>
                <c:pt idx="9">
                  <c:v>7107</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pt idx="4">
                  <c:v>58596</c:v>
                </c:pt>
                <c:pt idx="5">
                  <c:v>56426</c:v>
                </c:pt>
                <c:pt idx="6">
                  <c:v>60690</c:v>
                </c:pt>
                <c:pt idx="7">
                  <c:v>55436</c:v>
                </c:pt>
                <c:pt idx="8">
                  <c:v>55893</c:v>
                </c:pt>
                <c:pt idx="9">
                  <c:v>52436</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pt idx="3">
                  <c:v>0.35849999999999999</c:v>
                </c:pt>
                <c:pt idx="4">
                  <c:v>0.36530000000000001</c:v>
                </c:pt>
                <c:pt idx="5">
                  <c:v>0.36170000000000002</c:v>
                </c:pt>
                <c:pt idx="6">
                  <c:v>0.37430000000000002</c:v>
                </c:pt>
                <c:pt idx="7">
                  <c:v>0.37009999999999998</c:v>
                </c:pt>
                <c:pt idx="8">
                  <c:v>0.38490000000000002</c:v>
                </c:pt>
                <c:pt idx="9">
                  <c:v>0.37230000000000002</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pt idx="4">
                  <c:v>0.13170000000000001</c:v>
                </c:pt>
                <c:pt idx="5">
                  <c:v>-0.13</c:v>
                </c:pt>
                <c:pt idx="6">
                  <c:v>-0.1249</c:v>
                </c:pt>
                <c:pt idx="7">
                  <c:v>1.6899999999999998E-2</c:v>
                </c:pt>
                <c:pt idx="8">
                  <c:v>-5.6800000000000003E-2</c:v>
                </c:pt>
                <c:pt idx="9">
                  <c:v>6.6299999999999998E-2</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9</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宝马</c:v>
                </c:pt>
                <c:pt idx="1">
                  <c:v>日产</c:v>
                </c:pt>
                <c:pt idx="2">
                  <c:v>ARCFOX</c:v>
                </c:pt>
                <c:pt idx="3">
                  <c:v>奔驰</c:v>
                </c:pt>
                <c:pt idx="4">
                  <c:v>理想</c:v>
                </c:pt>
                <c:pt idx="5">
                  <c:v>奥迪</c:v>
                </c:pt>
                <c:pt idx="6">
                  <c:v>特斯拉</c:v>
                </c:pt>
                <c:pt idx="7">
                  <c:v>丰田</c:v>
                </c:pt>
                <c:pt idx="8">
                  <c:v>大众</c:v>
                </c:pt>
                <c:pt idx="9">
                  <c:v>比亚迪</c:v>
                </c:pt>
              </c:strCache>
            </c:strRef>
          </c:cat>
          <c:val>
            <c:numRef>
              <c:f>Sheet1!$B$2:$B$11</c:f>
              <c:numCache>
                <c:formatCode>General</c:formatCode>
                <c:ptCount val="10"/>
                <c:pt idx="0">
                  <c:v>1531</c:v>
                </c:pt>
                <c:pt idx="1">
                  <c:v>1544</c:v>
                </c:pt>
                <c:pt idx="2">
                  <c:v>1575</c:v>
                </c:pt>
                <c:pt idx="3">
                  <c:v>1780</c:v>
                </c:pt>
                <c:pt idx="4">
                  <c:v>1964</c:v>
                </c:pt>
                <c:pt idx="5">
                  <c:v>2257</c:v>
                </c:pt>
                <c:pt idx="6">
                  <c:v>2525</c:v>
                </c:pt>
                <c:pt idx="7">
                  <c:v>4149</c:v>
                </c:pt>
                <c:pt idx="8">
                  <c:v>6433</c:v>
                </c:pt>
                <c:pt idx="9">
                  <c:v>7608</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10</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理想</c:v>
                </c:pt>
                <c:pt idx="1">
                  <c:v>本田</c:v>
                </c:pt>
                <c:pt idx="2">
                  <c:v>宝马</c:v>
                </c:pt>
                <c:pt idx="3">
                  <c:v>红旗</c:v>
                </c:pt>
                <c:pt idx="4">
                  <c:v>日产</c:v>
                </c:pt>
                <c:pt idx="5">
                  <c:v>奔驰</c:v>
                </c:pt>
                <c:pt idx="6">
                  <c:v>奥迪</c:v>
                </c:pt>
                <c:pt idx="7">
                  <c:v>丰田</c:v>
                </c:pt>
                <c:pt idx="8">
                  <c:v>大众</c:v>
                </c:pt>
                <c:pt idx="9">
                  <c:v>比亚迪</c:v>
                </c:pt>
              </c:strCache>
            </c:strRef>
          </c:cat>
          <c:val>
            <c:numRef>
              <c:f>Sheet1!$B$2:$B$11</c:f>
              <c:numCache>
                <c:formatCode>General</c:formatCode>
                <c:ptCount val="10"/>
                <c:pt idx="0">
                  <c:v>1274</c:v>
                </c:pt>
                <c:pt idx="1">
                  <c:v>1314</c:v>
                </c:pt>
                <c:pt idx="2">
                  <c:v>1342</c:v>
                </c:pt>
                <c:pt idx="3">
                  <c:v>1357</c:v>
                </c:pt>
                <c:pt idx="4">
                  <c:v>1567</c:v>
                </c:pt>
                <c:pt idx="5">
                  <c:v>1632</c:v>
                </c:pt>
                <c:pt idx="6">
                  <c:v>1711</c:v>
                </c:pt>
                <c:pt idx="7">
                  <c:v>3992</c:v>
                </c:pt>
                <c:pt idx="8">
                  <c:v>5570</c:v>
                </c:pt>
                <c:pt idx="9">
                  <c:v>7107</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10</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吉利</c:v>
                </c:pt>
                <c:pt idx="1">
                  <c:v>别克</c:v>
                </c:pt>
                <c:pt idx="2">
                  <c:v>本田</c:v>
                </c:pt>
                <c:pt idx="3">
                  <c:v>丰田</c:v>
                </c:pt>
                <c:pt idx="4">
                  <c:v>红旗</c:v>
                </c:pt>
                <c:pt idx="5">
                  <c:v>宝马</c:v>
                </c:pt>
                <c:pt idx="6">
                  <c:v>日产</c:v>
                </c:pt>
                <c:pt idx="7">
                  <c:v>奔驰</c:v>
                </c:pt>
                <c:pt idx="8">
                  <c:v>奥迪</c:v>
                </c:pt>
                <c:pt idx="9">
                  <c:v>大众</c:v>
                </c:pt>
              </c:strCache>
            </c:strRef>
          </c:cat>
          <c:val>
            <c:numRef>
              <c:f>Sheet1!$B$2:$B$11</c:f>
              <c:numCache>
                <c:formatCode>General</c:formatCode>
                <c:ptCount val="10"/>
                <c:pt idx="0">
                  <c:v>639</c:v>
                </c:pt>
                <c:pt idx="1">
                  <c:v>868</c:v>
                </c:pt>
                <c:pt idx="2">
                  <c:v>919</c:v>
                </c:pt>
                <c:pt idx="3">
                  <c:v>984</c:v>
                </c:pt>
                <c:pt idx="4">
                  <c:v>1025</c:v>
                </c:pt>
                <c:pt idx="5">
                  <c:v>1091</c:v>
                </c:pt>
                <c:pt idx="6">
                  <c:v>1405</c:v>
                </c:pt>
                <c:pt idx="7">
                  <c:v>1572</c:v>
                </c:pt>
                <c:pt idx="8">
                  <c:v>1589</c:v>
                </c:pt>
                <c:pt idx="9">
                  <c:v>4992</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9</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本田</c:v>
                </c:pt>
                <c:pt idx="2">
                  <c:v>丰田</c:v>
                </c:pt>
                <c:pt idx="3">
                  <c:v>红旗</c:v>
                </c:pt>
                <c:pt idx="4">
                  <c:v>沃尔沃</c:v>
                </c:pt>
                <c:pt idx="5">
                  <c:v>宝马</c:v>
                </c:pt>
                <c:pt idx="6">
                  <c:v>日产</c:v>
                </c:pt>
                <c:pt idx="7">
                  <c:v>奔驰</c:v>
                </c:pt>
                <c:pt idx="8">
                  <c:v>奥迪</c:v>
                </c:pt>
                <c:pt idx="9">
                  <c:v>大众</c:v>
                </c:pt>
              </c:strCache>
            </c:strRef>
          </c:cat>
          <c:val>
            <c:numRef>
              <c:f>Sheet1!$B$2:$B$11</c:f>
              <c:numCache>
                <c:formatCode>General</c:formatCode>
                <c:ptCount val="10"/>
                <c:pt idx="0">
                  <c:v>846</c:v>
                </c:pt>
                <c:pt idx="1">
                  <c:v>964</c:v>
                </c:pt>
                <c:pt idx="2">
                  <c:v>1001</c:v>
                </c:pt>
                <c:pt idx="3">
                  <c:v>1064</c:v>
                </c:pt>
                <c:pt idx="4">
                  <c:v>1150</c:v>
                </c:pt>
                <c:pt idx="5">
                  <c:v>1250</c:v>
                </c:pt>
                <c:pt idx="6">
                  <c:v>1377</c:v>
                </c:pt>
                <c:pt idx="7">
                  <c:v>1703</c:v>
                </c:pt>
                <c:pt idx="8">
                  <c:v>2150</c:v>
                </c:pt>
                <c:pt idx="9">
                  <c:v>5745</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5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pt idx="4">
                  <c:v>3122</c:v>
                </c:pt>
                <c:pt idx="5">
                  <c:v>3080</c:v>
                </c:pt>
                <c:pt idx="6">
                  <c:v>2976</c:v>
                </c:pt>
                <c:pt idx="7">
                  <c:v>2856</c:v>
                </c:pt>
                <c:pt idx="8">
                  <c:v>2897</c:v>
                </c:pt>
                <c:pt idx="9">
                  <c:v>2428</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Sheet1!$A$2:$A$47</c:f>
              <c:strCache>
                <c:ptCount val="34"/>
                <c:pt idx="0">
                  <c:v>2022年1月</c:v>
                </c:pt>
                <c:pt idx="1">
                  <c:v>2月</c:v>
                </c:pt>
                <c:pt idx="2">
                  <c:v>3月</c:v>
                </c:pt>
                <c:pt idx="3">
                  <c:v>4月</c:v>
                </c:pt>
                <c:pt idx="4">
                  <c:v>5月</c:v>
                </c:pt>
                <c:pt idx="5">
                  <c:v>6月</c:v>
                </c:pt>
                <c:pt idx="6">
                  <c:v>7月</c:v>
                </c:pt>
                <c:pt idx="7">
                  <c:v>8月</c:v>
                </c:pt>
                <c:pt idx="8">
                  <c:v>9月</c:v>
                </c:pt>
                <c:pt idx="9">
                  <c:v>10月</c:v>
                </c:pt>
                <c:pt idx="10">
                  <c:v>11月</c:v>
                </c:pt>
                <c:pt idx="11">
                  <c:v>12月</c:v>
                </c:pt>
                <c:pt idx="12">
                  <c:v>2023年1月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2024年1月</c:v>
                </c:pt>
                <c:pt idx="25">
                  <c:v>2月</c:v>
                </c:pt>
                <c:pt idx="26">
                  <c:v>3月</c:v>
                </c:pt>
                <c:pt idx="27">
                  <c:v>4月</c:v>
                </c:pt>
                <c:pt idx="28">
                  <c:v>5月</c:v>
                </c:pt>
                <c:pt idx="29">
                  <c:v>6月</c:v>
                </c:pt>
                <c:pt idx="30">
                  <c:v>7月</c:v>
                </c:pt>
                <c:pt idx="31">
                  <c:v>8月</c:v>
                </c:pt>
                <c:pt idx="32">
                  <c:v>9月</c:v>
                </c:pt>
                <c:pt idx="33">
                  <c:v>10月</c:v>
                </c:pt>
              </c:strCache>
            </c:strRef>
          </c:cat>
          <c:val>
            <c:numRef>
              <c:f>Sheet1!$B$2:$B$47</c:f>
              <c:numCache>
                <c:formatCode>0.00%</c:formatCode>
                <c:ptCount val="34"/>
                <c:pt idx="0">
                  <c:v>8.48E-2</c:v>
                </c:pt>
                <c:pt idx="1">
                  <c:v>8.2400000000000001E-2</c:v>
                </c:pt>
                <c:pt idx="2">
                  <c:v>7.8899999999999998E-2</c:v>
                </c:pt>
                <c:pt idx="3">
                  <c:v>9.2399999999999996E-2</c:v>
                </c:pt>
                <c:pt idx="4">
                  <c:v>6.4500000000000002E-2</c:v>
                </c:pt>
                <c:pt idx="5">
                  <c:v>6.3200000000000006E-2</c:v>
                </c:pt>
                <c:pt idx="6">
                  <c:v>6.7599999999999993E-2</c:v>
                </c:pt>
                <c:pt idx="7">
                  <c:v>6.6500000000000004E-2</c:v>
                </c:pt>
                <c:pt idx="8">
                  <c:v>6.4699999999999994E-2</c:v>
                </c:pt>
                <c:pt idx="9">
                  <c:v>6.9199999999999998E-2</c:v>
                </c:pt>
                <c:pt idx="10">
                  <c:v>5.9700000000000003E-2</c:v>
                </c:pt>
                <c:pt idx="11">
                  <c:v>4.1200000000000001E-2</c:v>
                </c:pt>
                <c:pt idx="12">
                  <c:v>0.10580000000000001</c:v>
                </c:pt>
                <c:pt idx="13">
                  <c:v>8.7999999999999995E-2</c:v>
                </c:pt>
                <c:pt idx="14">
                  <c:v>5.9799999999999999E-2</c:v>
                </c:pt>
                <c:pt idx="15">
                  <c:v>6.6199999999999995E-2</c:v>
                </c:pt>
                <c:pt idx="16">
                  <c:v>6.7699999999999996E-2</c:v>
                </c:pt>
                <c:pt idx="17">
                  <c:v>5.04E-2</c:v>
                </c:pt>
                <c:pt idx="18">
                  <c:v>5.3400000000000003E-2</c:v>
                </c:pt>
                <c:pt idx="19">
                  <c:v>5.4100000000000002E-2</c:v>
                </c:pt>
                <c:pt idx="20">
                  <c:v>6.0400000000000002E-2</c:v>
                </c:pt>
                <c:pt idx="21">
                  <c:v>6.3799999999999996E-2</c:v>
                </c:pt>
                <c:pt idx="22">
                  <c:v>7.2900000000000006E-2</c:v>
                </c:pt>
                <c:pt idx="23">
                  <c:v>6.5299999999999997E-2</c:v>
                </c:pt>
                <c:pt idx="24">
                  <c:v>6.8599999999999994E-2</c:v>
                </c:pt>
                <c:pt idx="25">
                  <c:v>6.4699999999999994E-2</c:v>
                </c:pt>
                <c:pt idx="26">
                  <c:v>6.4000000000000001E-2</c:v>
                </c:pt>
                <c:pt idx="27">
                  <c:v>5.2299999999999999E-2</c:v>
                </c:pt>
                <c:pt idx="28">
                  <c:v>5.5300000000000002E-2</c:v>
                </c:pt>
                <c:pt idx="29">
                  <c:v>0.05</c:v>
                </c:pt>
                <c:pt idx="30">
                  <c:v>4.9399999999999999E-2</c:v>
                </c:pt>
                <c:pt idx="31">
                  <c:v>4.5100000000000001E-2</c:v>
                </c:pt>
                <c:pt idx="32">
                  <c:v>4.6399999999999997E-2</c:v>
                </c:pt>
                <c:pt idx="33">
                  <c:v>4.3900000000000002E-2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2024</a:t>
            </a:r>
            <a:r>
              <a:rPr lang="zh-CN" sz="2000" b="1" dirty="0"/>
              <a:t>年</a:t>
            </a:r>
            <a:r>
              <a:rPr lang="en-US" altLang="zh-CN" sz="2000" b="1" dirty="0"/>
              <a:t>9</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特斯拉</c:v>
                </c:pt>
                <c:pt idx="1">
                  <c:v>MINI</c:v>
                </c:pt>
                <c:pt idx="2">
                  <c:v>丰田</c:v>
                </c:pt>
                <c:pt idx="3">
                  <c:v>沃尔沃</c:v>
                </c:pt>
                <c:pt idx="4">
                  <c:v>保时捷</c:v>
                </c:pt>
                <c:pt idx="5">
                  <c:v>宝马</c:v>
                </c:pt>
                <c:pt idx="6">
                  <c:v>路虎</c:v>
                </c:pt>
                <c:pt idx="7">
                  <c:v>奥迪</c:v>
                </c:pt>
                <c:pt idx="8">
                  <c:v>雷克萨斯</c:v>
                </c:pt>
                <c:pt idx="9">
                  <c:v>奔驰</c:v>
                </c:pt>
              </c:strCache>
            </c:strRef>
          </c:cat>
          <c:val>
            <c:numRef>
              <c:f>Sheet1!$B$2:$B$11</c:f>
              <c:numCache>
                <c:formatCode>General</c:formatCode>
                <c:ptCount val="10"/>
                <c:pt idx="0">
                  <c:v>33</c:v>
                </c:pt>
                <c:pt idx="1">
                  <c:v>48</c:v>
                </c:pt>
                <c:pt idx="2">
                  <c:v>72</c:v>
                </c:pt>
                <c:pt idx="3">
                  <c:v>192</c:v>
                </c:pt>
                <c:pt idx="4">
                  <c:v>223</c:v>
                </c:pt>
                <c:pt idx="5">
                  <c:v>270</c:v>
                </c:pt>
                <c:pt idx="6">
                  <c:v>358</c:v>
                </c:pt>
                <c:pt idx="7">
                  <c:v>374</c:v>
                </c:pt>
                <c:pt idx="8">
                  <c:v>477</c:v>
                </c:pt>
                <c:pt idx="9">
                  <c:v>641</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2024/11/22</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2024/11/22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2024/11/22</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2024/11/22</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2024/11/22</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2024/11/22</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2024/11/22</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15.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10</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3969305871"/>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2244391751"/>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3070510063"/>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1642170970"/>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5.24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6.19%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1.68%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1-10</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54.94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3.63%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0.99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2915845761"/>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1.26</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1-10</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37.38%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20.54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10</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348236982"/>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a:xfrm>
            <a:off x="638986" y="1470024"/>
            <a:ext cx="10904865" cy="5076156"/>
          </a:xfrm>
        </p:spPr>
        <p:txBody>
          <a:bodyPr rtlCol="0">
            <a:noAutofit/>
          </a:bodyPr>
          <a:lstStyle/>
          <a:p>
            <a:pPr marL="342900" indent="-342900" algn="just">
              <a:buFont typeface="Wingdings" panose="05000000000000000000" pitchFamily="2" charset="2"/>
              <a:buChar char=""/>
              <a:tabLst>
                <a:tab pos="457200" algn="l"/>
              </a:tabLst>
            </a:pP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金九银十，</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月北京新车交易</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5.53</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万辆，环比下降</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11.4%</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，北京汽车市场销售趋势如预期一样，在经历</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9</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月份的一个旺销月后，受</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月份假日休息的影响，汽车销售整体出现一个低谷。但受相关促销政策提振，</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月新车销量虽环比下降，但同比增长了</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6.63%</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，保持了一个较好的消费需求趋势。随着新能源汽车发放指标的逐步释放，新能源汽车消费需求也在逐月下降，</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月份北京市新能源汽车交易</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2.98</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再下降</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11%</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与新车整体下降幅度保持了同步，但</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37.06%</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继续保持高速增长，主要是今年新增的纯电动汽车指标带动了整体新能源汽车消费需求的增长。</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月份新能源汽车销量市场占比为</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53.95%</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，继续超过</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1-10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已累计</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27.89</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，占新车总交易量</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50.11%</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，首次累计超过</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50%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的市场份额，</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2024</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年全年北京新能源汽车销量有望首次全面超过传统燃油车销量</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月份北京进口车销量继续滑落，单月</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2428</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辆，环比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16.19%</a:t>
            </a:r>
            <a:r>
              <a:rPr lang="zh-CN" altLang="zh-CN" sz="18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26.56 %</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。同环比双双大幅下降，</a:t>
            </a:r>
            <a:r>
              <a:rPr lang="en-US" altLang="zh-CN" sz="1800" b="1" kern="100" dirty="0">
                <a:latin typeface="宋体" panose="02010600030101010101" pitchFamily="2" charset="-122"/>
                <a:ea typeface="等线" panose="02010600030101010101" pitchFamily="2" charset="-122"/>
                <a:cs typeface="Times New Roman" panose="02020603050405020304" pitchFamily="18" charset="0"/>
              </a:rPr>
              <a:t>4.39%</a:t>
            </a:r>
            <a:r>
              <a:rPr lang="zh-CN" altLang="en-US" sz="1800" b="1" kern="100" dirty="0">
                <a:latin typeface="宋体" panose="02010600030101010101" pitchFamily="2" charset="-122"/>
                <a:ea typeface="等线" panose="02010600030101010101" pitchFamily="2" charset="-122"/>
                <a:cs typeface="Times New Roman" panose="02020603050405020304" pitchFamily="18" charset="0"/>
              </a:rPr>
              <a:t>的市占率创下年内新低。在进口车缺乏创新产品的情况下，进口车消费需求越发缩小。</a:t>
            </a:r>
            <a:endParaRPr lang="en-US" altLang="zh-CN" sz="1800" b="1" kern="100" dirty="0">
              <a:latin typeface="宋体"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en-US" altLang="zh-CN" sz="18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342900" indent="-342900" algn="just">
              <a:buFont typeface="Wingdings" panose="05000000000000000000" pitchFamily="2" charset="2"/>
              <a:buChar char=""/>
              <a:tabLst>
                <a:tab pos="457200" algn="l"/>
              </a:tabLst>
            </a:pP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9</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月北京二手车交易</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量</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在以旧换新补贴新政</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的推动</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下首次出现同环比双增长</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月相关政策继续发挥了促进作用，虽然</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10</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月份北京市二手车成交过户</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5.24</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万辆次，</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同环比都呈下降趋势，但与同期新车销量下降幅度相比，二手车</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6.19%</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1.68%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的降幅远好于新车下降幅度。但受新车价格冲击及北京环保政策影响，北京的二手车交易仍处于低迷期，传统二手车经销商面对市场变化难以应对，经营困难的大局面仍未根本扭转。北京二手车的传统竞争优势也面临挑战，</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月北京二手车的外迁率只有</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37.38%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1-10</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月外迁率只有</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37.38%</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，与</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2019</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年</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51.66%</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的外迁率相比相差甚远。</a:t>
            </a: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月北京的汽车消费将进入传统年底的旺销期，虽然今年的双十一消费节厂家难再拿出更多的优惠政策吸引消费者，但整体的消费氛围和促销政策仍会提振一部分消费者购买汽车，</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11</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月份的新旧车销售都会走出</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10</a:t>
            </a:r>
            <a:r>
              <a:rPr lang="zh-CN" altLang="en-US" sz="1800" b="1" kern="100" dirty="0">
                <a:latin typeface="等线" panose="02010600030101010101" pitchFamily="2" charset="-122"/>
                <a:ea typeface="等线" panose="02010600030101010101" pitchFamily="2" charset="-122"/>
                <a:cs typeface="Times New Roman" panose="02020603050405020304" pitchFamily="18" charset="0"/>
              </a:rPr>
              <a:t>月份的低谷，呈现上升趋势。是保指标还是保利润，年底各汽车品牌厂商也将面临销售政策的抉择。</a:t>
            </a: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zh-CN"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tabLst>
                <a:tab pos="457200" algn="l"/>
              </a:tabLst>
            </a:pPr>
            <a:endPar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8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3636491717"/>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20509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10</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5.53</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6.63</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55.66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55.03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1680457810"/>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1722634711"/>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869809568"/>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842592172"/>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3021531119"/>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10</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2428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16.19%</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26.56 %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1-10</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2.96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17,32%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3096267220"/>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10</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4.39%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0.26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1.99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2746316084"/>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873201597"/>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2505027744"/>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37.06%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53.95%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1.59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53.41%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1-10</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27.89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27.51%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50.11%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875688498"/>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224201</TotalTime>
  <Words>1141</Words>
  <Application>Microsoft Office PowerPoint</Application>
  <PresentationFormat>宽屏</PresentationFormat>
  <Paragraphs>89</Paragraphs>
  <Slides>15</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Microsoft YaHei UI</vt:lpstr>
      <vt:lpstr>等线</vt:lpstr>
      <vt:lpstr>宋体</vt:lpstr>
      <vt:lpstr>Arial</vt:lpstr>
      <vt:lpstr>Calibri</vt:lpstr>
      <vt:lpstr>Wingdings</vt:lpstr>
      <vt:lpstr>最小和静音</vt:lpstr>
      <vt:lpstr>北京汽车市场分析</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281</cp:revision>
  <dcterms:created xsi:type="dcterms:W3CDTF">2021-12-26T04:02:55Z</dcterms:created>
  <dcterms:modified xsi:type="dcterms:W3CDTF">2024-12-01T23:12:00Z</dcterms:modified>
</cp:coreProperties>
</file>