
<file path=[Content_Types].xml><?xml version="1.0" encoding="utf-8"?>
<Types xmlns="http://schemas.openxmlformats.org/package/2006/content-types">
  <Default Extension="emf" ContentType="image/x-emf"/>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8.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9.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0.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 id="2147483680" r:id="rId3"/>
  </p:sldMasterIdLst>
  <p:notesMasterIdLst>
    <p:notesMasterId r:id="rId34"/>
  </p:notesMasterIdLst>
  <p:sldIdLst>
    <p:sldId id="9850" r:id="rId4"/>
    <p:sldId id="9969" r:id="rId5"/>
    <p:sldId id="9852" r:id="rId6"/>
    <p:sldId id="10060" r:id="rId7"/>
    <p:sldId id="10061" r:id="rId8"/>
    <p:sldId id="10083" r:id="rId9"/>
    <p:sldId id="10084" r:id="rId10"/>
    <p:sldId id="10064" r:id="rId11"/>
    <p:sldId id="10085" r:id="rId12"/>
    <p:sldId id="10086" r:id="rId13"/>
    <p:sldId id="10097" r:id="rId14"/>
    <p:sldId id="10087" r:id="rId15"/>
    <p:sldId id="10069" r:id="rId16"/>
    <p:sldId id="9810" r:id="rId17"/>
    <p:sldId id="10070" r:id="rId18"/>
    <p:sldId id="10095" r:id="rId19"/>
    <p:sldId id="10081" r:id="rId20"/>
    <p:sldId id="10073" r:id="rId21"/>
    <p:sldId id="9970" r:id="rId22"/>
    <p:sldId id="10088" r:id="rId23"/>
    <p:sldId id="10075" r:id="rId24"/>
    <p:sldId id="9891" r:id="rId25"/>
    <p:sldId id="10076" r:id="rId26"/>
    <p:sldId id="9893" r:id="rId27"/>
    <p:sldId id="10098" r:id="rId28"/>
    <p:sldId id="10099" r:id="rId29"/>
    <p:sldId id="10100" r:id="rId30"/>
    <p:sldId id="9884" r:id="rId31"/>
    <p:sldId id="9942" r:id="rId32"/>
    <p:sldId id="264"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 id="6" name="Luguangzhi" initials="s" lastIdx="1" clrIdx="5">
    <p:extLst>
      <p:ext uri="{19B8F6BF-5375-455C-9EA6-DF929625EA0E}">
        <p15:presenceInfo xmlns:p15="http://schemas.microsoft.com/office/powerpoint/2012/main" userId="Luguangzh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113" autoAdjust="0"/>
  </p:normalViewPr>
  <p:slideViewPr>
    <p:cSldViewPr snapToGrid="0" showGuides="1">
      <p:cViewPr varScale="1">
        <p:scale>
          <a:sx n="114" d="100"/>
          <a:sy n="114" d="100"/>
        </p:scale>
        <p:origin x="1506"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3989157143917E-2"/>
          <c:y val="0.30951714557136584"/>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numCache>
            </c:numRef>
          </c:val>
          <c:extLst xmlns:c15="http://schemas.microsoft.com/office/drawing/2012/chart">
            <c:ext xmlns:c16="http://schemas.microsoft.com/office/drawing/2014/chart" uri="{C3380CC4-5D6E-409C-BE32-E72D297353CC}">
              <c16:uniqueId val="{00000000-FB4C-49C6-ADFE-38C1D4C752B8}"/>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FB4C-49C6-ADFE-38C1D4C752B8}"/>
            </c:ext>
          </c:extLst>
        </c:ser>
        <c:dLbls>
          <c:showLegendKey val="0"/>
          <c:showVal val="0"/>
          <c:showCatName val="0"/>
          <c:showSerName val="0"/>
          <c:showPercent val="0"/>
          <c:showBubbleSize val="0"/>
        </c:dLbls>
        <c:gapWidth val="10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6-FB4C-49C6-ADFE-38C1D4C752B8}"/>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7-FB4C-49C6-ADFE-38C1D4C752B8}"/>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2.9658585917519957E-2"/>
                  <c:y val="-9.45761757485747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B4C-49C6-ADFE-38C1D4C752B8}"/>
                </c:ext>
              </c:extLst>
            </c:dLbl>
            <c:dLbl>
              <c:idx val="2"/>
              <c:layout>
                <c:manualLayout>
                  <c:x val="-3.0903159711914197E-2"/>
                  <c:y val="-4.08235471811124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B4C-49C6-ADFE-38C1D4C752B8}"/>
                </c:ext>
              </c:extLst>
            </c:dLbl>
            <c:dLbl>
              <c:idx val="3"/>
              <c:layout>
                <c:manualLayout>
                  <c:x val="-3.4488273561415581E-2"/>
                  <c:y val="-4.7426649027199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B4C-49C6-ADFE-38C1D4C752B8}"/>
                </c:ext>
              </c:extLst>
            </c:dLbl>
            <c:dLbl>
              <c:idx val="5"/>
              <c:layout>
                <c:manualLayout>
                  <c:x val="-3.3787866040662813E-2"/>
                  <c:y val="5.09083253254495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B4C-49C6-ADFE-38C1D4C752B8}"/>
                </c:ext>
              </c:extLst>
            </c:dLbl>
            <c:dLbl>
              <c:idx val="6"/>
              <c:layout>
                <c:manualLayout>
                  <c:x val="-3.0036927125670253E-2"/>
                  <c:y val="5.45394713324768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B4C-49C6-ADFE-38C1D4C752B8}"/>
                </c:ext>
              </c:extLst>
            </c:dLbl>
            <c:dLbl>
              <c:idx val="7"/>
              <c:layout>
                <c:manualLayout>
                  <c:x val="-2.7828441694665147E-2"/>
                  <c:y val="5.16563703153879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B4C-49C6-ADFE-38C1D4C752B8}"/>
                </c:ext>
              </c:extLst>
            </c:dLbl>
            <c:dLbl>
              <c:idx val="8"/>
              <c:layout>
                <c:manualLayout>
                  <c:x val="-2.1938259492196036E-2"/>
                  <c:y val="3.88386746093659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FB4C-49C6-ADFE-38C1D4C752B8}"/>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numCache>
            </c:numRef>
          </c:val>
          <c:smooth val="1"/>
          <c:extLst xmlns:c15="http://schemas.microsoft.com/office/drawing/2012/chart">
            <c:ext xmlns:c16="http://schemas.microsoft.com/office/drawing/2014/chart" uri="{C3380CC4-5D6E-409C-BE32-E72D297353CC}">
              <c16:uniqueId val="{00000009-FB4C-49C6-ADFE-38C1D4C752B8}"/>
            </c:ext>
          </c:extLst>
        </c:ser>
        <c:ser>
          <c:idx val="7"/>
          <c:order val="7"/>
          <c:tx>
            <c:strRef>
              <c:f>月度会!$I$19</c:f>
              <c:strCache>
                <c:ptCount val="1"/>
                <c:pt idx="0">
                  <c:v>2023月度同比</c:v>
                </c:pt>
              </c:strCache>
            </c:strRef>
          </c:tx>
          <c:spPr>
            <a:ln w="25400">
              <a:solidFill>
                <a:schemeClr val="accent2"/>
              </a:solidFill>
            </a:ln>
          </c:spPr>
          <c:marker>
            <c:symbol val="circle"/>
            <c:size val="6"/>
            <c:spPr>
              <a:solidFill>
                <a:schemeClr val="accent2"/>
              </a:solidFill>
              <a:ln w="12700">
                <a:solidFill>
                  <a:schemeClr val="bg1"/>
                </a:solidFill>
              </a:ln>
            </c:spPr>
          </c:marker>
          <c:dLbls>
            <c:dLbl>
              <c:idx val="0"/>
              <c:layout>
                <c:manualLayout>
                  <c:x val="-5.5804917149081562E-2"/>
                  <c:y val="-6.81216688974306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B4C-49C6-ADFE-38C1D4C752B8}"/>
                </c:ext>
              </c:extLst>
            </c:dLbl>
            <c:dLbl>
              <c:idx val="2"/>
              <c:layout>
                <c:manualLayout>
                  <c:x val="-3.0344642847134843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B4C-49C6-ADFE-38C1D4C752B8}"/>
                </c:ext>
              </c:extLst>
            </c:dLbl>
            <c:dLbl>
              <c:idx val="3"/>
              <c:layout>
                <c:manualLayout>
                  <c:x val="-3.1797234654082469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FB4C-49C6-ADFE-38C1D4C752B8}"/>
                </c:ext>
              </c:extLst>
            </c:dLbl>
            <c:dLbl>
              <c:idx val="4"/>
              <c:layout>
                <c:manualLayout>
                  <c:x val="-3.0344642847134843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B4C-49C6-ADFE-38C1D4C752B8}"/>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B4C-49C6-ADFE-38C1D4C752B8}"/>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FB4C-49C6-ADFE-38C1D4C752B8}"/>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FB4C-49C6-ADFE-38C1D4C752B8}"/>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FB4C-49C6-ADFE-38C1D4C752B8}"/>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FB4C-49C6-ADFE-38C1D4C752B8}"/>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FB4C-49C6-ADFE-38C1D4C752B8}"/>
                </c:ext>
              </c:extLst>
            </c:dLbl>
            <c:dLbl>
              <c:idx val="11"/>
              <c:layout>
                <c:manualLayout>
                  <c:x val="-3.1797234654082525E-2"/>
                  <c:y val="-6.47990690441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FB4C-49C6-ADFE-38C1D4C752B8}"/>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15-FB4C-49C6-ADFE-38C1D4C752B8}"/>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8-FB4C-49C6-ADFE-38C1D4C752B8}"/>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19-FB4C-49C6-ADFE-38C1D4C752B8}"/>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1A-FB4C-49C6-ADFE-38C1D4C752B8}"/>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1B-FB4C-49C6-ADFE-38C1D4C752B8}"/>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1C-FB4C-49C6-ADFE-38C1D4C752B8}"/>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1D-FB4C-49C6-ADFE-38C1D4C752B8}"/>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1E-FB4C-49C6-ADFE-38C1D4C752B8}"/>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2024年10月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2D8-45C4-8BB7-7F202BB8262E}"/>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2D8-45C4-8BB7-7F202BB8262E}"/>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2D8-45C4-8BB7-7F202BB8262E}"/>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2D8-45C4-8BB7-7F202BB8262E}"/>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2D8-45C4-8BB7-7F202BB8262E}"/>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2D8-45C4-8BB7-7F202BB8262E}"/>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2D8-45C4-8BB7-7F202BB8262E}"/>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32D8-45C4-8BB7-7F202BB8262E}"/>
                </c:ext>
              </c:extLst>
            </c:dLbl>
            <c:dLbl>
              <c:idx val="1"/>
              <c:layout>
                <c:manualLayout>
                  <c:x val="0.26390209461930875"/>
                  <c:y val="0.1432877791688188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32D8-45C4-8BB7-7F202BB8262E}"/>
                </c:ext>
              </c:extLst>
            </c:dLbl>
            <c:dLbl>
              <c:idx val="2"/>
              <c:layout>
                <c:manualLayout>
                  <c:x val="-0.24331348007938805"/>
                  <c:y val="0.1416555334739938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32D8-45C4-8BB7-7F202BB8262E}"/>
                </c:ext>
              </c:extLst>
            </c:dLbl>
            <c:dLbl>
              <c:idx val="3"/>
              <c:layout>
                <c:manualLayout>
                  <c:x val="-0.19436102375112532"/>
                  <c:y val="-1.1290195494778575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32D8-45C4-8BB7-7F202BB8262E}"/>
                </c:ext>
              </c:extLst>
            </c:dLbl>
            <c:dLbl>
              <c:idx val="4"/>
              <c:layout>
                <c:manualLayout>
                  <c:x val="-0.24690541275165351"/>
                  <c:y val="-0.1524383005174089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32D8-45C4-8BB7-7F202BB8262E}"/>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32D8-45C4-8BB7-7F202BB8262E}"/>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32D8-45C4-8BB7-7F202BB8262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0.34394257409117623</c:v>
                </c:pt>
                <c:pt idx="1">
                  <c:v>0.2105574678868273</c:v>
                </c:pt>
                <c:pt idx="2">
                  <c:v>0.13861136764335488</c:v>
                </c:pt>
                <c:pt idx="3">
                  <c:v>0.14340105784568885</c:v>
                </c:pt>
                <c:pt idx="4">
                  <c:v>5.7299974813197888E-2</c:v>
                </c:pt>
                <c:pt idx="5">
                  <c:v>8.1437326840735458E-2</c:v>
                </c:pt>
                <c:pt idx="6">
                  <c:v>2.4750230879019394E-2</c:v>
                </c:pt>
              </c:numCache>
              <c:extLst xmlns:c15="http://schemas.microsoft.com/office/drawing/2012/chart"/>
            </c:numRef>
          </c:val>
          <c:extLst>
            <c:ext xmlns:c16="http://schemas.microsoft.com/office/drawing/2014/chart" uri="{C3380CC4-5D6E-409C-BE32-E72D297353CC}">
              <c16:uniqueId val="{0000000E-32D8-45C4-8BB7-7F202BB8262E}"/>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2024年11月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32D8-45C4-8BB7-7F202BB8262E}"/>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32D8-45C4-8BB7-7F202BB8262E}"/>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32D8-45C4-8BB7-7F202BB8262E}"/>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32D8-45C4-8BB7-7F202BB8262E}"/>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32D8-45C4-8BB7-7F202BB8262E}"/>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32D8-45C4-8BB7-7F202BB8262E}"/>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32D8-45C4-8BB7-7F202BB8262E}"/>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32D8-45C4-8BB7-7F202BB8262E}"/>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32D8-45C4-8BB7-7F202BB8262E}"/>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32D8-45C4-8BB7-7F202BB8262E}"/>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32D8-45C4-8BB7-7F202BB8262E}"/>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32D8-45C4-8BB7-7F202BB8262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0.35685885438980208</c:v>
                      </c:pt>
                      <c:pt idx="1">
                        <c:v>0.19449893646606087</c:v>
                      </c:pt>
                      <c:pt idx="2">
                        <c:v>0.14850015408088871</c:v>
                      </c:pt>
                      <c:pt idx="3">
                        <c:v>0.15968041368839583</c:v>
                      </c:pt>
                      <c:pt idx="4">
                        <c:v>4.2300841056168124E-2</c:v>
                      </c:pt>
                      <c:pt idx="5">
                        <c:v>7.5499635467165732E-2</c:v>
                      </c:pt>
                      <c:pt idx="6">
                        <c:v>2.2661164851518638E-2</c:v>
                      </c:pt>
                    </c:numCache>
                  </c:numRef>
                </c:val>
                <c:extLst>
                  <c:ext xmlns:c16="http://schemas.microsoft.com/office/drawing/2014/chart" uri="{C3380CC4-5D6E-409C-BE32-E72D297353CC}">
                    <c16:uniqueId val="{0000001D-32D8-45C4-8BB7-7F202BB8262E}"/>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PPT模板2!$AP$109</c:f>
              <c:strCache>
                <c:ptCount val="1"/>
                <c:pt idx="0">
                  <c:v>2024.11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PPT模板2!$AQ$109:$AV$109</c:f>
              <c:numCache>
                <c:formatCode>0.00</c:formatCode>
                <c:ptCount val="6"/>
                <c:pt idx="0">
                  <c:v>51.722700000000003</c:v>
                </c:pt>
                <c:pt idx="1">
                  <c:v>49.968699999999998</c:v>
                </c:pt>
                <c:pt idx="2">
                  <c:v>23.691199999999998</c:v>
                </c:pt>
                <c:pt idx="3">
                  <c:v>29.79</c:v>
                </c:pt>
                <c:pt idx="4">
                  <c:v>13.383900000000001</c:v>
                </c:pt>
                <c:pt idx="5">
                  <c:v>10.0078</c:v>
                </c:pt>
              </c:numCache>
            </c:numRef>
          </c:val>
          <c:extLst>
            <c:ext xmlns:c16="http://schemas.microsoft.com/office/drawing/2014/chart" uri="{C3380CC4-5D6E-409C-BE32-E72D297353CC}">
              <c16:uniqueId val="{00000000-9DAA-4127-9340-70CC205388F9}"/>
            </c:ext>
          </c:extLst>
        </c:ser>
        <c:ser>
          <c:idx val="1"/>
          <c:order val="1"/>
          <c:tx>
            <c:strRef>
              <c:f>PPT模板2!$AP$110</c:f>
              <c:strCache>
                <c:ptCount val="1"/>
                <c:pt idx="0">
                  <c:v>2024.10</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PPT模板2!$AQ$110:$AV$110</c:f>
              <c:numCache>
                <c:formatCode>0.00</c:formatCode>
                <c:ptCount val="6"/>
                <c:pt idx="0">
                  <c:v>49.1387</c:v>
                </c:pt>
                <c:pt idx="1">
                  <c:v>48.252099999999999</c:v>
                </c:pt>
                <c:pt idx="2">
                  <c:v>22.271000000000001</c:v>
                </c:pt>
                <c:pt idx="3">
                  <c:v>28.780999999999999</c:v>
                </c:pt>
                <c:pt idx="4">
                  <c:v>13.074999999999999</c:v>
                </c:pt>
                <c:pt idx="5">
                  <c:v>9.6295000000000002</c:v>
                </c:pt>
              </c:numCache>
            </c:numRef>
          </c:val>
          <c:extLst>
            <c:ext xmlns:c16="http://schemas.microsoft.com/office/drawing/2014/chart" uri="{C3380CC4-5D6E-409C-BE32-E72D297353CC}">
              <c16:uniqueId val="{00000001-9DAA-4127-9340-70CC205388F9}"/>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PPT模板2!$AP$111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PPT模板2!$AQ$108:$AV$108</c:f>
              <c:strCache>
                <c:ptCount val="6"/>
                <c:pt idx="0">
                  <c:v>华东</c:v>
                </c:pt>
                <c:pt idx="1">
                  <c:v>中南</c:v>
                </c:pt>
                <c:pt idx="2">
                  <c:v>华北</c:v>
                </c:pt>
                <c:pt idx="3">
                  <c:v>西南</c:v>
                </c:pt>
                <c:pt idx="4">
                  <c:v>东北</c:v>
                </c:pt>
                <c:pt idx="5">
                  <c:v>西北</c:v>
                </c:pt>
              </c:strCache>
            </c:strRef>
          </c:cat>
          <c:val>
            <c:numRef>
              <c:f>PPT模板2!$AQ$111:$AV$111</c:f>
              <c:numCache>
                <c:formatCode>0.00%</c:formatCode>
                <c:ptCount val="6"/>
                <c:pt idx="0">
                  <c:v>5.2585843744340069E-2</c:v>
                </c:pt>
                <c:pt idx="1">
                  <c:v>3.5575653702118661E-2</c:v>
                </c:pt>
                <c:pt idx="2">
                  <c:v>6.3769026985766142E-2</c:v>
                </c:pt>
                <c:pt idx="3">
                  <c:v>3.5057850665369525E-2</c:v>
                </c:pt>
                <c:pt idx="4">
                  <c:v>2.3625239005736237E-2</c:v>
                </c:pt>
                <c:pt idx="5">
                  <c:v>3.928552884365745E-2</c:v>
                </c:pt>
              </c:numCache>
            </c:numRef>
          </c:val>
          <c:smooth val="1"/>
          <c:extLst>
            <c:ext xmlns:c16="http://schemas.microsoft.com/office/drawing/2014/chart" uri="{C3380CC4-5D6E-409C-BE32-E72D297353CC}">
              <c16:uniqueId val="{00000002-9DAA-4127-9340-70CC205388F9}"/>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0-A46A-4503-A47B-778530D5E47B}"/>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5"/>
              <c:layout>
                <c:manualLayout>
                  <c:x val="-2.6398313081568966E-2"/>
                  <c:y val="4.84968463909331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6A-4503-A47B-778530D5E47B}"/>
                </c:ext>
              </c:extLst>
            </c:dLbl>
            <c:dLbl>
              <c:idx val="6"/>
              <c:layout>
                <c:manualLayout>
                  <c:x val="-2.4964156464239974E-2"/>
                  <c:y val="-7.75141385679941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6A-4503-A47B-778530D5E47B}"/>
                </c:ext>
              </c:extLst>
            </c:dLbl>
            <c:dLbl>
              <c:idx val="7"/>
              <c:layout>
                <c:manualLayout>
                  <c:x val="-3.2181197331454657E-2"/>
                  <c:y val="4.25371966047553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46A-4503-A47B-778530D5E47B}"/>
                </c:ext>
              </c:extLst>
            </c:dLbl>
            <c:dLbl>
              <c:idx val="8"/>
              <c:layout>
                <c:manualLayout>
                  <c:x val="-2.7829698596933596E-2"/>
                  <c:y val="-5.65180798242121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46A-4503-A47B-778530D5E47B}"/>
                </c:ext>
              </c:extLst>
            </c:dLbl>
            <c:dLbl>
              <c:idx val="9"/>
              <c:layout>
                <c:manualLayout>
                  <c:x val="2.6109425142938039E-3"/>
                  <c:y val="5.2842407320344058E-2"/>
                </c:manualLayout>
              </c:layout>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accent2"/>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manualLayout>
                      <c:w val="4.8401224306613568E-2"/>
                      <c:h val="7.1783827434202502E-2"/>
                    </c:manualLayout>
                  </c15:layout>
                </c:ext>
                <c:ext xmlns:c16="http://schemas.microsoft.com/office/drawing/2014/chart" uri="{C3380CC4-5D6E-409C-BE32-E72D297353CC}">
                  <c16:uniqueId val="{00000005-A46A-4503-A47B-778530D5E47B}"/>
                </c:ext>
              </c:extLst>
            </c:dLbl>
            <c:dLbl>
              <c:idx val="10"/>
              <c:layout>
                <c:manualLayout>
                  <c:x val="-3.0729374712244246E-2"/>
                  <c:y val="-6.53010161234884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46A-4503-A47B-778530D5E47B}"/>
                </c:ext>
              </c:extLst>
            </c:dLbl>
            <c:dLbl>
              <c:idx val="11"/>
              <c:layout>
                <c:manualLayout>
                  <c:x val="-3.0729374712244354E-2"/>
                  <c:y val="-5.94457252573043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46A-4503-A47B-778530D5E47B}"/>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8-A46A-4503-A47B-778530D5E47B}"/>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5"/>
            <c:spPr>
              <a:solidFill>
                <a:srgbClr val="C00000"/>
              </a:solidFill>
              <a:ln w="12700">
                <a:solidFill>
                  <a:schemeClr val="bg1"/>
                </a:solidFill>
                <a:round/>
              </a:ln>
              <a:effectLst>
                <a:outerShdw blurRad="57150" dist="19050" dir="5400000" algn="ctr" rotWithShape="0">
                  <a:srgbClr val="000000">
                    <a:alpha val="63000"/>
                  </a:srgbClr>
                </a:outerShdw>
              </a:effectLst>
            </c:spPr>
          </c:marker>
          <c:dLbls>
            <c:dLbl>
              <c:idx val="0"/>
              <c:layout>
                <c:manualLayout>
                  <c:x val="-4.191600282452123E-2"/>
                  <c:y val="-5.0103021830918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46A-4503-A47B-778530D5E47B}"/>
                </c:ext>
              </c:extLst>
            </c:dLbl>
            <c:dLbl>
              <c:idx val="1"/>
              <c:layout>
                <c:manualLayout>
                  <c:x val="-2.8525181019104878E-2"/>
                  <c:y val="5.265084285612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46A-4503-A47B-778530D5E47B}"/>
                </c:ext>
              </c:extLst>
            </c:dLbl>
            <c:dLbl>
              <c:idx val="2"/>
              <c:layout>
                <c:manualLayout>
                  <c:x val="-2.1686084047899422E-2"/>
                  <c:y val="4.9090452728858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46A-4503-A47B-778530D5E47B}"/>
                </c:ext>
              </c:extLst>
            </c:dLbl>
            <c:dLbl>
              <c:idx val="3"/>
              <c:layout>
                <c:manualLayout>
                  <c:x val="-1.2044256898826928E-2"/>
                  <c:y val="-3.40014106166245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46A-4503-A47B-778530D5E47B}"/>
                </c:ext>
              </c:extLst>
            </c:dLbl>
            <c:dLbl>
              <c:idx val="6"/>
              <c:layout>
                <c:manualLayout>
                  <c:x val="-2.3451301823291228E-2"/>
                  <c:y val="4.26537192507900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46A-4503-A47B-778530D5E47B}"/>
                </c:ext>
              </c:extLst>
            </c:dLbl>
            <c:dLbl>
              <c:idx val="7"/>
              <c:layout>
                <c:manualLayout>
                  <c:x val="-2.7819490379078157E-2"/>
                  <c:y val="-4.54117874983415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46A-4503-A47B-778530D5E47B}"/>
                </c:ext>
              </c:extLst>
            </c:dLbl>
            <c:dLbl>
              <c:idx val="8"/>
              <c:layout>
                <c:manualLayout>
                  <c:x val="-2.4910933673210095E-2"/>
                  <c:y val="4.1731171749496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46A-4503-A47B-778530D5E47B}"/>
                </c:ext>
              </c:extLst>
            </c:dLbl>
            <c:dLbl>
              <c:idx val="9"/>
              <c:layout>
                <c:manualLayout>
                  <c:x val="-2.1997319089933302E-2"/>
                  <c:y val="-4.54372677281113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46A-4503-A47B-778530D5E47B}"/>
                </c:ext>
              </c:extLst>
            </c:dLbl>
            <c:dLbl>
              <c:idx val="10"/>
              <c:layout>
                <c:manualLayout>
                  <c:x val="1.1958402064371674E-3"/>
                  <c:y val="1.87335654109563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46A-4503-A47B-778530D5E47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numCache>
            </c:numRef>
          </c:val>
          <c:smooth val="1"/>
          <c:extLst>
            <c:ext xmlns:c16="http://schemas.microsoft.com/office/drawing/2014/chart" uri="{C3380CC4-5D6E-409C-BE32-E72D297353CC}">
              <c16:uniqueId val="{00000012-A46A-4503-A47B-778530D5E47B}"/>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13-A46A-4503-A47B-778530D5E47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14-A46A-4503-A47B-778530D5E47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15-A46A-4503-A47B-778530D5E47B}"/>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6-A46A-4503-A47B-778530D5E47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7-A46A-4503-A47B-778530D5E47B}"/>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60403248587E-2"/>
          <c:y val="0.26245730408002382"/>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C3DA-403F-9573-513B8808F2D6}"/>
            </c:ext>
          </c:extLst>
        </c:ser>
        <c:ser>
          <c:idx val="2"/>
          <c:order val="2"/>
          <c:tx>
            <c:strRef>
              <c:f>'新能源模板（二手车）'!$A$436</c:f>
              <c:strCache>
                <c:ptCount val="1"/>
                <c:pt idx="0">
                  <c:v>2024年</c:v>
                </c:pt>
              </c:strCache>
            </c:strRef>
          </c:tx>
          <c:spPr>
            <a:solidFill>
              <a:srgbClr val="3A9673"/>
            </a:solidFill>
            <a:ln>
              <a:noFill/>
            </a:ln>
            <a:effectLst/>
          </c:spPr>
          <c:invertIfNegative val="0"/>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numCache>
            </c:numRef>
          </c:val>
          <c:extLst>
            <c:ext xmlns:c16="http://schemas.microsoft.com/office/drawing/2014/chart" uri="{C3380CC4-5D6E-409C-BE32-E72D297353CC}">
              <c16:uniqueId val="{00000001-C3DA-403F-9573-513B8808F2D6}"/>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E-C3DA-403F-9573-513B8808F2D6}"/>
                  </c:ext>
                </c:extLst>
              </c15:ser>
            </c15:filteredBarSeries>
          </c:ext>
        </c:extLst>
      </c:barChart>
      <c:lineChart>
        <c:grouping val="standard"/>
        <c:varyColors val="0"/>
        <c:ser>
          <c:idx val="5"/>
          <c:order val="4"/>
          <c:tx>
            <c:strRef>
              <c:f>'新能源模板（二手车）'!$A$439</c:f>
              <c:strCache>
                <c:ptCount val="1"/>
                <c:pt idx="0">
                  <c:v>2024月度同比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35340790514E-2"/>
                  <c:y val="-5.1579040562838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3DA-403F-9573-513B8808F2D6}"/>
                </c:ext>
              </c:extLst>
            </c:dLbl>
            <c:dLbl>
              <c:idx val="1"/>
              <c:layout>
                <c:manualLayout>
                  <c:x val="-1.7353704395076268E-2"/>
                  <c:y val="-5.78415582855623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3DA-403F-9573-513B8808F2D6}"/>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3DA-403F-9573-513B8808F2D6}"/>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3DA-403F-9573-513B8808F2D6}"/>
                </c:ext>
              </c:extLst>
            </c:dLbl>
            <c:dLbl>
              <c:idx val="4"/>
              <c:layout>
                <c:manualLayout>
                  <c:x val="-2.4612251588966506E-2"/>
                  <c:y val="-0.115789457688982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3DA-403F-9573-513B8808F2D6}"/>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3DA-403F-9573-513B8808F2D6}"/>
                </c:ext>
              </c:extLst>
            </c:dLbl>
            <c:dLbl>
              <c:idx val="6"/>
              <c:layout>
                <c:manualLayout>
                  <c:x val="-3.0329789550835946E-2"/>
                  <c:y val="-6.70342632332124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3DA-403F-9573-513B8808F2D6}"/>
                </c:ext>
              </c:extLst>
            </c:dLbl>
            <c:dLbl>
              <c:idx val="7"/>
              <c:layout>
                <c:manualLayout>
                  <c:x val="-3.1836689859364782E-2"/>
                  <c:y val="-6.28772207773320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3DA-403F-9573-513B8808F2D6}"/>
                </c:ext>
              </c:extLst>
            </c:dLbl>
            <c:dLbl>
              <c:idx val="8"/>
              <c:layout>
                <c:manualLayout>
                  <c:x val="-2.3128640313675355E-2"/>
                  <c:y val="-5.002831705771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3DA-403F-9573-513B8808F2D6}"/>
                </c:ext>
              </c:extLst>
            </c:dLbl>
            <c:dLbl>
              <c:idx val="9"/>
              <c:layout>
                <c:manualLayout>
                  <c:x val="-3.1817148645983319E-2"/>
                  <c:y val="-9.0565331057986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3DA-403F-9573-513B8808F2D6}"/>
                </c:ext>
              </c:extLst>
            </c:dLbl>
            <c:dLbl>
              <c:idx val="10"/>
              <c:layout>
                <c:manualLayout>
                  <c:x val="-3.0419730691283998E-2"/>
                  <c:y val="-7.78721168155332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3DA-403F-9573-513B8808F2D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numCache>
            </c:numRef>
          </c:val>
          <c:smooth val="1"/>
          <c:extLst>
            <c:ext xmlns:c16="http://schemas.microsoft.com/office/drawing/2014/chart" uri="{C3380CC4-5D6E-409C-BE32-E72D297353CC}">
              <c16:uniqueId val="{0000000D-C3DA-403F-9573-513B8808F2D6}"/>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3"/>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0F-C3DA-403F-9573-513B8808F2D6}"/>
                  </c:ext>
                </c:extLst>
              </c15:ser>
            </c15:filteredLineSeries>
            <c15:filteredLineSeries>
              <c15:ser>
                <c:idx val="6"/>
                <c:order val="5"/>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numCache>
                  </c:numRef>
                </c:val>
                <c:smooth val="0"/>
                <c:extLst xmlns:c15="http://schemas.microsoft.com/office/drawing/2012/chart">
                  <c:ext xmlns:c16="http://schemas.microsoft.com/office/drawing/2014/chart" uri="{C3380CC4-5D6E-409C-BE32-E72D297353CC}">
                    <c16:uniqueId val="{00000010-C3DA-403F-9573-513B8808F2D6}"/>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B4B-4F56-8B46-486369E97EB9}"/>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B4B-4F56-8B46-486369E97EB9}"/>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B4B-4F56-8B46-486369E97EB9}"/>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B4B-4F56-8B46-486369E97EB9}"/>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9B4B-4F56-8B46-486369E97EB9}"/>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9B4B-4F56-8B46-486369E97EB9}"/>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9B4B-4F56-8B46-486369E97EB9}"/>
              </c:ext>
            </c:extLst>
          </c:dPt>
          <c:dLbls>
            <c:dLbl>
              <c:idx val="0"/>
              <c:layout>
                <c:manualLayout>
                  <c:x val="0.24470708231129101"/>
                  <c:y val="-0.208356903417637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4B-4F56-8B46-486369E97EB9}"/>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B4B-4F56-8B46-486369E97EB9}"/>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B4B-4F56-8B46-486369E97EB9}"/>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B4B-4F56-8B46-486369E97EB9}"/>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B4B-4F56-8B46-486369E97EB9}"/>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B4B-4F56-8B46-486369E97EB9}"/>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B4B-4F56-8B46-486369E97EB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0.18353886980955356</c:v>
                </c:pt>
                <c:pt idx="1">
                  <c:v>6.5797689665938186E-2</c:v>
                </c:pt>
                <c:pt idx="2">
                  <c:v>0.21448641898220419</c:v>
                </c:pt>
                <c:pt idx="3">
                  <c:v>0.1123946300343428</c:v>
                </c:pt>
                <c:pt idx="4">
                  <c:v>4.0196690602560099E-2</c:v>
                </c:pt>
                <c:pt idx="5">
                  <c:v>0.10759444270995941</c:v>
                </c:pt>
                <c:pt idx="6">
                  <c:v>0.27599125819544179</c:v>
                </c:pt>
              </c:numCache>
            </c:numRef>
          </c:val>
          <c:extLst>
            <c:ext xmlns:c16="http://schemas.microsoft.com/office/drawing/2014/chart" uri="{C3380CC4-5D6E-409C-BE32-E72D297353CC}">
              <c16:uniqueId val="{0000000E-9B4B-4F56-8B46-486369E97EB9}"/>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82B-4776-9FC9-A853C01A266D}"/>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82B-4776-9FC9-A853C01A266D}"/>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82B-4776-9FC9-A853C01A266D}"/>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82B-4776-9FC9-A853C01A266D}"/>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82B-4776-9FC9-A853C01A266D}"/>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82B-4776-9FC9-A853C01A266D}"/>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82B-4776-9FC9-A853C01A266D}"/>
              </c:ext>
            </c:extLst>
          </c:dPt>
          <c:dLbls>
            <c:dLbl>
              <c:idx val="0"/>
              <c:layout>
                <c:manualLayout>
                  <c:x val="0.20255677379174802"/>
                  <c:y val="-0.254259374288975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82B-4776-9FC9-A853C01A266D}"/>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82B-4776-9FC9-A853C01A266D}"/>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82B-4776-9FC9-A853C01A266D}"/>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82B-4776-9FC9-A853C01A266D}"/>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82B-4776-9FC9-A853C01A266D}"/>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82B-4776-9FC9-A853C01A266D}"/>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82B-4776-9FC9-A853C01A266D}"/>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0.18586183153546018</c:v>
                </c:pt>
                <c:pt idx="1">
                  <c:v>6.8303878815698882E-2</c:v>
                </c:pt>
                <c:pt idx="2">
                  <c:v>0.20564608675694285</c:v>
                </c:pt>
                <c:pt idx="3">
                  <c:v>0.12219417030066559</c:v>
                </c:pt>
                <c:pt idx="4">
                  <c:v>3.6676612347945836E-2</c:v>
                </c:pt>
                <c:pt idx="5">
                  <c:v>0.10328207482212531</c:v>
                </c:pt>
                <c:pt idx="6">
                  <c:v>0.27803534542116137</c:v>
                </c:pt>
              </c:numCache>
            </c:numRef>
          </c:val>
          <c:extLst>
            <c:ext xmlns:c16="http://schemas.microsoft.com/office/drawing/2014/chart" uri="{C3380CC4-5D6E-409C-BE32-E72D297353CC}">
              <c16:uniqueId val="{0000000E-D82B-4776-9FC9-A853C01A266D}"/>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2024年11月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F94-42E8-9A7F-BE86A1FEB6B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c:formatCode>
                <c:ptCount val="4"/>
                <c:pt idx="0">
                  <c:v>0.30690843155031733</c:v>
                </c:pt>
                <c:pt idx="1">
                  <c:v>0.40801450589301907</c:v>
                </c:pt>
                <c:pt idx="2">
                  <c:v>0.19695376246600182</c:v>
                </c:pt>
                <c:pt idx="3">
                  <c:v>8.8123300090661827E-2</c:v>
                </c:pt>
              </c:numCache>
            </c:numRef>
          </c:val>
          <c:extLst>
            <c:ext xmlns:c16="http://schemas.microsoft.com/office/drawing/2014/chart" uri="{C3380CC4-5D6E-409C-BE32-E72D297353CC}">
              <c16:uniqueId val="{00000001-4F94-42E8-9A7F-BE86A1FEB6B2}"/>
            </c:ext>
          </c:extLst>
        </c:ser>
        <c:ser>
          <c:idx val="1"/>
          <c:order val="1"/>
          <c:tx>
            <c:strRef>
              <c:f>'新能源模板（二手车）'!$A$306</c:f>
              <c:strCache>
                <c:ptCount val="1"/>
                <c:pt idx="0">
                  <c:v>2024年10月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c:formatCode>
                <c:ptCount val="4"/>
                <c:pt idx="0">
                  <c:v>0.34725208566268168</c:v>
                </c:pt>
                <c:pt idx="1">
                  <c:v>0.37331211834523093</c:v>
                </c:pt>
                <c:pt idx="2">
                  <c:v>0.14668444138642814</c:v>
                </c:pt>
                <c:pt idx="3">
                  <c:v>0.13275135460565923</c:v>
                </c:pt>
              </c:numCache>
            </c:numRef>
          </c:val>
          <c:extLst>
            <c:ext xmlns:c16="http://schemas.microsoft.com/office/drawing/2014/chart" uri="{C3380CC4-5D6E-409C-BE32-E72D297353CC}">
              <c16:uniqueId val="{00000002-4F94-42E8-9A7F-BE86A1FEB6B2}"/>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2024</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2024年11月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0.37660924750679964</c:v>
                </c:pt>
                <c:pt idx="1">
                  <c:v>0.14281051677243881</c:v>
                </c:pt>
                <c:pt idx="2">
                  <c:v>0.10440616500453309</c:v>
                </c:pt>
                <c:pt idx="3">
                  <c:v>0.12660018132366274</c:v>
                </c:pt>
                <c:pt idx="4">
                  <c:v>0.10197642792384407</c:v>
                </c:pt>
                <c:pt idx="5">
                  <c:v>0.12598368087035358</c:v>
                </c:pt>
                <c:pt idx="6">
                  <c:v>2.1613780598368087E-2</c:v>
                </c:pt>
              </c:numCache>
            </c:numRef>
          </c:val>
          <c:extLst>
            <c:ext xmlns:c16="http://schemas.microsoft.com/office/drawing/2014/chart" uri="{C3380CC4-5D6E-409C-BE32-E72D297353CC}">
              <c16:uniqueId val="{00000000-4D89-4851-A480-8E15105358F1}"/>
            </c:ext>
          </c:extLst>
        </c:ser>
        <c:ser>
          <c:idx val="1"/>
          <c:order val="1"/>
          <c:tx>
            <c:strRef>
              <c:f>'新能源模板（二手车）'!$A$100</c:f>
              <c:strCache>
                <c:ptCount val="1"/>
                <c:pt idx="0">
                  <c:v>2024年10月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0.36888277285628279</c:v>
                </c:pt>
                <c:pt idx="1">
                  <c:v>0.13980390470456697</c:v>
                </c:pt>
                <c:pt idx="2">
                  <c:v>0.10221897307990023</c:v>
                </c:pt>
                <c:pt idx="3">
                  <c:v>0.12849402253375763</c:v>
                </c:pt>
                <c:pt idx="4">
                  <c:v>0.1035090737077492</c:v>
                </c:pt>
                <c:pt idx="5">
                  <c:v>0.13571858604971188</c:v>
                </c:pt>
                <c:pt idx="6">
                  <c:v>2.1372667068031308E-2</c:v>
                </c:pt>
              </c:numCache>
            </c:numRef>
          </c:val>
          <c:extLst>
            <c:ext xmlns:c16="http://schemas.microsoft.com/office/drawing/2014/chart" uri="{C3380CC4-5D6E-409C-BE32-E72D297353CC}">
              <c16:uniqueId val="{00000001-4D89-4851-A480-8E15105358F1}"/>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pt idx="8">
                  <c:v>0.29349513193170595</c:v>
                </c:pt>
                <c:pt idx="9">
                  <c:v>0.29619690173318541</c:v>
                </c:pt>
                <c:pt idx="10">
                  <c:v>0.29792125301642042</c:v>
                </c:pt>
              </c:numCache>
            </c:numRef>
          </c:val>
          <c:smooth val="1"/>
          <c:extLst>
            <c:ext xmlns:c16="http://schemas.microsoft.com/office/drawing/2014/chart" uri="{C3380CC4-5D6E-409C-BE32-E72D297353CC}">
              <c16:uniqueId val="{00000000-FC40-41C5-901E-E2FF85CD665D}"/>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FC40-41C5-901E-E2FF85CD665D}"/>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FC40-41C5-901E-E2FF85CD665D}"/>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FC40-41C5-901E-E2FF85CD665D}"/>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FC40-41C5-901E-E2FF85CD665D}"/>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FC40-41C5-901E-E2FF85CD665D}"/>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FC40-41C5-901E-E2FF85CD665D}"/>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2024年11月</c:v>
                </c:pt>
                <c:pt idx="1">
                  <c:v>2024年12月</c:v>
                </c:pt>
              </c:strCache>
            </c:strRef>
          </c:cat>
          <c:val>
            <c:numRef>
              <c:f>调研模板!$B$4:$C$4</c:f>
              <c:numCache>
                <c:formatCode>0.0%</c:formatCode>
                <c:ptCount val="2"/>
                <c:pt idx="0">
                  <c:v>0.21740528634361236</c:v>
                </c:pt>
                <c:pt idx="1">
                  <c:v>0.22940528634361237</c:v>
                </c:pt>
              </c:numCache>
            </c:numRef>
          </c:val>
          <c:extLst>
            <c:ext xmlns:c16="http://schemas.microsoft.com/office/drawing/2014/chart" uri="{C3380CC4-5D6E-409C-BE32-E72D297353CC}">
              <c16:uniqueId val="{00000000-6789-49B3-B17B-B8CB79B61366}"/>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2024年11月</c:v>
                </c:pt>
                <c:pt idx="1">
                  <c:v>2024年12月</c:v>
                </c:pt>
              </c:strCache>
            </c:strRef>
          </c:cat>
          <c:val>
            <c:numRef>
              <c:f>调研模板!$B$5:$C$5</c:f>
              <c:numCache>
                <c:formatCode>0.0%</c:formatCode>
                <c:ptCount val="2"/>
                <c:pt idx="0">
                  <c:v>0.43418942731277532</c:v>
                </c:pt>
                <c:pt idx="1">
                  <c:v>0.42618942731277532</c:v>
                </c:pt>
              </c:numCache>
            </c:numRef>
          </c:val>
          <c:extLst>
            <c:ext xmlns:c16="http://schemas.microsoft.com/office/drawing/2014/chart" uri="{C3380CC4-5D6E-409C-BE32-E72D297353CC}">
              <c16:uniqueId val="{00000001-6789-49B3-B17B-B8CB79B61366}"/>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789-49B3-B17B-B8CB79B61366}"/>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789-49B3-B17B-B8CB79B6136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2024年11月</c:v>
                </c:pt>
                <c:pt idx="1">
                  <c:v>2024年12月</c:v>
                </c:pt>
              </c:strCache>
            </c:strRef>
          </c:cat>
          <c:val>
            <c:numRef>
              <c:f>调研模板!$B$6:$C$6</c:f>
              <c:numCache>
                <c:formatCode>0.0%</c:formatCode>
                <c:ptCount val="2"/>
                <c:pt idx="0">
                  <c:v>0.34840528634361234</c:v>
                </c:pt>
                <c:pt idx="1">
                  <c:v>0.34440528634361234</c:v>
                </c:pt>
              </c:numCache>
            </c:numRef>
          </c:val>
          <c:extLst>
            <c:ext xmlns:c16="http://schemas.microsoft.com/office/drawing/2014/chart" uri="{C3380CC4-5D6E-409C-BE32-E72D297353CC}">
              <c16:uniqueId val="{00000004-6789-49B3-B17B-B8CB79B61366}"/>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2024年11月二手车各细分车型交易情况（单位：万辆）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2024.11</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101.873</c:v>
                </c:pt>
                <c:pt idx="1">
                  <c:v>24.250499999999999</c:v>
                </c:pt>
                <c:pt idx="2">
                  <c:v>11.435600000000001</c:v>
                </c:pt>
                <c:pt idx="3">
                  <c:v>4.3837000000000002</c:v>
                </c:pt>
                <c:pt idx="4">
                  <c:v>9.8042999999999996</c:v>
                </c:pt>
                <c:pt idx="5">
                  <c:v>14.493399999999999</c:v>
                </c:pt>
                <c:pt idx="6">
                  <c:v>0.63239999999999996</c:v>
                </c:pt>
                <c:pt idx="7">
                  <c:v>1.5654999999999999</c:v>
                </c:pt>
                <c:pt idx="8">
                  <c:v>7.0293999999999999</c:v>
                </c:pt>
                <c:pt idx="9">
                  <c:v>3.0964999999999998</c:v>
                </c:pt>
              </c:numCache>
              <c:extLst/>
            </c:numRef>
          </c:val>
          <c:extLst>
            <c:ext xmlns:c16="http://schemas.microsoft.com/office/drawing/2014/chart" uri="{C3380CC4-5D6E-409C-BE32-E72D297353CC}">
              <c16:uniqueId val="{00000000-0619-4440-BFB5-DD6704CAEEC5}"/>
            </c:ext>
          </c:extLst>
        </c:ser>
        <c:ser>
          <c:idx val="1"/>
          <c:order val="1"/>
          <c:tx>
            <c:strRef>
              <c:f>PPT模板1!$Q$312</c:f>
              <c:strCache>
                <c:ptCount val="1"/>
                <c:pt idx="0">
                  <c:v>2024.10</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97.964600000000004</c:v>
                </c:pt>
                <c:pt idx="1">
                  <c:v>23.3764</c:v>
                </c:pt>
                <c:pt idx="2">
                  <c:v>10.995900000000001</c:v>
                </c:pt>
                <c:pt idx="3">
                  <c:v>4.202</c:v>
                </c:pt>
                <c:pt idx="4">
                  <c:v>9.1631999999999998</c:v>
                </c:pt>
                <c:pt idx="5">
                  <c:v>13.944800000000001</c:v>
                </c:pt>
                <c:pt idx="6">
                  <c:v>0.58320000000000005</c:v>
                </c:pt>
                <c:pt idx="7">
                  <c:v>1.5222</c:v>
                </c:pt>
                <c:pt idx="8">
                  <c:v>6.6184000000000003</c:v>
                </c:pt>
                <c:pt idx="9">
                  <c:v>2.7766000000000002</c:v>
                </c:pt>
              </c:numCache>
              <c:extLst/>
            </c:numRef>
          </c:val>
          <c:extLst>
            <c:ext xmlns:c16="http://schemas.microsoft.com/office/drawing/2014/chart" uri="{C3380CC4-5D6E-409C-BE32-E72D297353CC}">
              <c16:uniqueId val="{00000001-0619-4440-BFB5-DD6704CAEEC5}"/>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1-11</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2024.1-11</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0.00_);[Red]\(0.00\)</c:formatCode>
                <c:ptCount val="10"/>
                <c:pt idx="0">
                  <c:v>1021.6958</c:v>
                </c:pt>
                <c:pt idx="1">
                  <c:v>238.5984</c:v>
                </c:pt>
                <c:pt idx="2">
                  <c:v>112.62009999999999</c:v>
                </c:pt>
                <c:pt idx="3">
                  <c:v>42.709699999999998</c:v>
                </c:pt>
                <c:pt idx="4">
                  <c:v>98.270399999999995</c:v>
                </c:pt>
                <c:pt idx="5">
                  <c:v>142.7559</c:v>
                </c:pt>
                <c:pt idx="6">
                  <c:v>6.2582000000000004</c:v>
                </c:pt>
                <c:pt idx="7">
                  <c:v>13.8421</c:v>
                </c:pt>
                <c:pt idx="8">
                  <c:v>64.552000000000007</c:v>
                </c:pt>
                <c:pt idx="9">
                  <c:v>30.091999999999999</c:v>
                </c:pt>
              </c:numCache>
              <c:extLst/>
            </c:numRef>
          </c:val>
          <c:extLst>
            <c:ext xmlns:c16="http://schemas.microsoft.com/office/drawing/2014/chart" uri="{C3380CC4-5D6E-409C-BE32-E72D297353CC}">
              <c16:uniqueId val="{00000000-21E2-4D7E-AD3F-FB6AE2856983}"/>
            </c:ext>
          </c:extLst>
        </c:ser>
        <c:ser>
          <c:idx val="1"/>
          <c:order val="1"/>
          <c:tx>
            <c:strRef>
              <c:f>PPT模板1!$C$312</c:f>
              <c:strCache>
                <c:ptCount val="1"/>
                <c:pt idx="0">
                  <c:v>2023.1-11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0.00_);[Red]\(0.00\)</c:formatCode>
                <c:ptCount val="10"/>
                <c:pt idx="0">
                  <c:v>992.22270000000003</c:v>
                </c:pt>
                <c:pt idx="1">
                  <c:v>215.9828</c:v>
                </c:pt>
                <c:pt idx="2">
                  <c:v>103.4019</c:v>
                </c:pt>
                <c:pt idx="3">
                  <c:v>32.492199999999997</c:v>
                </c:pt>
                <c:pt idx="4">
                  <c:v>97.744699999999995</c:v>
                </c:pt>
                <c:pt idx="5">
                  <c:v>136.929</c:v>
                </c:pt>
                <c:pt idx="6">
                  <c:v>5.9798</c:v>
                </c:pt>
                <c:pt idx="7">
                  <c:v>12.016299999999999</c:v>
                </c:pt>
                <c:pt idx="8">
                  <c:v>47.869199999999999</c:v>
                </c:pt>
                <c:pt idx="9">
                  <c:v>30.594799999999999</c:v>
                </c:pt>
              </c:numCache>
              <c:extLst/>
            </c:numRef>
          </c:val>
          <c:extLst>
            <c:ext xmlns:c16="http://schemas.microsoft.com/office/drawing/2014/chart" uri="{C3380CC4-5D6E-409C-BE32-E72D297353CC}">
              <c16:uniqueId val="{00000001-21E2-4D7E-AD3F-FB6AE2856983}"/>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2024.11</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4.6939333811210723E-2</c:v>
                </c:pt>
                <c:pt idx="1">
                  <c:v>0.12589991585202423</c:v>
                </c:pt>
                <c:pt idx="2">
                  <c:v>0.51325417190427214</c:v>
                </c:pt>
                <c:pt idx="3">
                  <c:v>0.22280167741890802</c:v>
                </c:pt>
                <c:pt idx="4">
                  <c:v>7.3548101129937635E-2</c:v>
                </c:pt>
                <c:pt idx="5">
                  <c:v>1.7556799883647244E-2</c:v>
                </c:pt>
              </c:numCache>
            </c:numRef>
          </c:val>
          <c:extLst>
            <c:ext xmlns:c16="http://schemas.microsoft.com/office/drawing/2014/chart" uri="{C3380CC4-5D6E-409C-BE32-E72D297353CC}">
              <c16:uniqueId val="{00000000-FCE9-4811-A868-83D74B2B407B}"/>
            </c:ext>
          </c:extLst>
        </c:ser>
        <c:ser>
          <c:idx val="1"/>
          <c:order val="1"/>
          <c:tx>
            <c:strRef>
              <c:f>PPT模板新!$A$188</c:f>
              <c:strCache>
                <c:ptCount val="1"/>
                <c:pt idx="0">
                  <c:v>2024.10</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CE9-4811-A868-83D74B2B407B}"/>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CE9-4811-A868-83D74B2B407B}"/>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CE9-4811-A868-83D74B2B407B}"/>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CE9-4811-A868-83D74B2B407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4.2733852468211694E-2</c:v>
                </c:pt>
                <c:pt idx="1">
                  <c:v>0.1290487298216296</c:v>
                </c:pt>
                <c:pt idx="2">
                  <c:v>0.49299632118279196</c:v>
                </c:pt>
                <c:pt idx="3">
                  <c:v>0.23850031140355968</c:v>
                </c:pt>
                <c:pt idx="4">
                  <c:v>7.9498814345452931E-2</c:v>
                </c:pt>
                <c:pt idx="5">
                  <c:v>1.7221970778354165E-2</c:v>
                </c:pt>
              </c:numCache>
            </c:numRef>
          </c:val>
          <c:extLst>
            <c:ext xmlns:c16="http://schemas.microsoft.com/office/drawing/2014/chart" uri="{C3380CC4-5D6E-409C-BE32-E72D297353CC}">
              <c16:uniqueId val="{00000005-FCE9-4811-A868-83D74B2B407B}"/>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2024年11月交易使用年限分析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1840-4CBB-A54D-77B31DCEB14F}"/>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1840-4CBB-A54D-77B31DCEB14F}"/>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1840-4CBB-A54D-77B31DCEB14F}"/>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1840-4CBB-A54D-77B31DCEB14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1840-4CBB-A54D-77B31DCEB14F}"/>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1840-4CBB-A54D-77B31DCEB14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1840-4CBB-A54D-77B31DCEB14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1840-4CBB-A54D-77B31DCEB14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0.26615790502356856</c:v>
                </c:pt>
                <c:pt idx="1">
                  <c:v>0.49842437710113385</c:v>
                </c:pt>
                <c:pt idx="2">
                  <c:v>0.1601882347143298</c:v>
                </c:pt>
                <c:pt idx="3">
                  <c:v>7.5229483160967781E-2</c:v>
                </c:pt>
              </c:numCache>
            </c:numRef>
          </c:val>
          <c:extLst>
            <c:ext xmlns:c16="http://schemas.microsoft.com/office/drawing/2014/chart" uri="{C3380CC4-5D6E-409C-BE32-E72D297353CC}">
              <c16:uniqueId val="{00000008-1840-4CBB-A54D-77B31DCEB14F}"/>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2024年10月交易使用年限分析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B161-40E5-9072-73BECE588F40}"/>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B161-40E5-9072-73BECE588F40}"/>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B161-40E5-9072-73BECE588F40}"/>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B161-40E5-9072-73BECE588F40}"/>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B161-40E5-9072-73BECE588F40}"/>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B161-40E5-9072-73BECE588F40}"/>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B161-40E5-9072-73BECE588F40}"/>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B161-40E5-9072-73BECE588F40}"/>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0.26159746604240908</c:v>
                </c:pt>
                <c:pt idx="1">
                  <c:v>0.49503205718115328</c:v>
                </c:pt>
                <c:pt idx="2">
                  <c:v>0.16289184813315782</c:v>
                </c:pt>
                <c:pt idx="3">
                  <c:v>8.0478628643279801E-2</c:v>
                </c:pt>
              </c:numCache>
            </c:numRef>
          </c:val>
          <c:extLst>
            <c:ext xmlns:c16="http://schemas.microsoft.com/office/drawing/2014/chart" uri="{C3380CC4-5D6E-409C-BE32-E72D297353CC}">
              <c16:uniqueId val="{00000008-B161-40E5-9072-73BECE588F40}"/>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2023年1-11月交易使用年限分析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E9B0-46A8-B2E7-1BF04056A75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E9B0-46A8-B2E7-1BF04056A75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E9B0-46A8-B2E7-1BF04056A75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E9B0-46A8-B2E7-1BF04056A759}"/>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E9B0-46A8-B2E7-1BF04056A759}"/>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E9B0-46A8-B2E7-1BF04056A759}"/>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E9B0-46A8-B2E7-1BF04056A759}"/>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E9B0-46A8-B2E7-1BF04056A759}"/>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0.27915459421952787</c:v>
                </c:pt>
                <c:pt idx="1">
                  <c:v>0.43179929435504333</c:v>
                </c:pt>
                <c:pt idx="2">
                  <c:v>0.20541454104246012</c:v>
                </c:pt>
                <c:pt idx="3">
                  <c:v>8.3631570382968728E-2</c:v>
                </c:pt>
              </c:numCache>
            </c:numRef>
          </c:val>
          <c:extLst>
            <c:ext xmlns:c16="http://schemas.microsoft.com/office/drawing/2014/chart" uri="{C3380CC4-5D6E-409C-BE32-E72D297353CC}">
              <c16:uniqueId val="{00000008-E9B0-46A8-B2E7-1BF04056A759}"/>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E9B0-46A8-B2E7-1BF04056A75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E9B0-46A8-B2E7-1BF04056A75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E9B0-46A8-B2E7-1BF04056A75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E9B0-46A8-B2E7-1BF04056A759}"/>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E9B0-46A8-B2E7-1BF04056A759}"/>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E9B0-46A8-B2E7-1BF04056A759}"/>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E9B0-46A8-B2E7-1BF04056A759}"/>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E9B0-46A8-B2E7-1BF04056A75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0.26393413415621791</c:v>
                      </c:pt>
                      <c:pt idx="1">
                        <c:v>0.47420490047784947</c:v>
                      </c:pt>
                      <c:pt idx="2">
                        <c:v>0.17398077198609502</c:v>
                      </c:pt>
                      <c:pt idx="3">
                        <c:v>8.788019337983756E-2</c:v>
                      </c:pt>
                    </c:numCache>
                  </c:numRef>
                </c:val>
                <c:extLst>
                  <c:ext xmlns:c16="http://schemas.microsoft.com/office/drawing/2014/chart" uri="{C3380CC4-5D6E-409C-BE32-E72D297353CC}">
                    <c16:uniqueId val="{00000011-E9B0-46A8-B2E7-1BF04056A759}"/>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2024年1-11月交易使用年限分析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2024年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D6AC-41F6-BC28-DBB7CF93BB4A}"/>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D6AC-41F6-BC28-DBB7CF93BB4A}"/>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D6AC-41F6-BC28-DBB7CF93BB4A}"/>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D6AC-41F6-BC28-DBB7CF93BB4A}"/>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D6AC-41F6-BC28-DBB7CF93BB4A}"/>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D6AC-41F6-BC28-DBB7CF93BB4A}"/>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D6AC-41F6-BC28-DBB7CF93BB4A}"/>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D6AC-41F6-BC28-DBB7CF93BB4A}"/>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0.26393413415621791</c:v>
                </c:pt>
                <c:pt idx="1">
                  <c:v>0.47420490047784947</c:v>
                </c:pt>
                <c:pt idx="2">
                  <c:v>0.17398077198609502</c:v>
                </c:pt>
                <c:pt idx="3">
                  <c:v>8.788019337983756E-2</c:v>
                </c:pt>
              </c:numCache>
            </c:numRef>
          </c:val>
          <c:extLst>
            <c:ext xmlns:c16="http://schemas.microsoft.com/office/drawing/2014/chart" uri="{C3380CC4-5D6E-409C-BE32-E72D297353CC}">
              <c16:uniqueId val="{00000008-D6AC-41F6-BC28-DBB7CF93BB4A}"/>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2023年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D6AC-41F6-BC28-DBB7CF93BB4A}"/>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D6AC-41F6-BC28-DBB7CF93BB4A}"/>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D6AC-41F6-BC28-DBB7CF93BB4A}"/>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D6AC-41F6-BC28-DBB7CF93BB4A}"/>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0.27915459421952787</c:v>
                      </c:pt>
                      <c:pt idx="1">
                        <c:v>0.43179929435504333</c:v>
                      </c:pt>
                      <c:pt idx="2">
                        <c:v>0.20541454104246012</c:v>
                      </c:pt>
                      <c:pt idx="3">
                        <c:v>8.3631570382968728E-2</c:v>
                      </c:pt>
                    </c:numCache>
                  </c:numRef>
                </c:val>
                <c:extLst>
                  <c:ext xmlns:c16="http://schemas.microsoft.com/office/drawing/2014/chart" uri="{C3380CC4-5D6E-409C-BE32-E72D297353CC}">
                    <c16:uniqueId val="{00000011-D6AC-41F6-BC28-DBB7CF93BB4A}"/>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2024年11月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2F6F-44D8-A656-DB400CFA7457}"/>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2F6F-44D8-A656-DB400CFA7457}"/>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2F6F-44D8-A656-DB400CFA7457}"/>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2F6F-44D8-A656-DB400CFA7457}"/>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2F6F-44D8-A656-DB400CFA7457}"/>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2F6F-44D8-A656-DB400CFA7457}"/>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2F6F-44D8-A656-DB400CFA7457}"/>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2F6F-44D8-A656-DB400CFA7457}"/>
                </c:ext>
              </c:extLst>
            </c:dLbl>
            <c:dLbl>
              <c:idx val="1"/>
              <c:layout>
                <c:manualLayout>
                  <c:x val="0.29167514004178136"/>
                  <c:y val="0.1254640483965576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2F6F-44D8-A656-DB400CFA7457}"/>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2F6F-44D8-A656-DB400CFA7457}"/>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2F6F-44D8-A656-DB400CFA7457}"/>
                </c:ext>
              </c:extLst>
            </c:dLbl>
            <c:dLbl>
              <c:idx val="4"/>
              <c:layout>
                <c:manualLayout>
                  <c:x val="-0.25382518769939733"/>
                  <c:y val="-0.1566286999991245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2F6F-44D8-A656-DB400CFA7457}"/>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2F6F-44D8-A656-DB400CFA7457}"/>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2F6F-44D8-A656-DB400CFA745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0.35685885438980208</c:v>
                </c:pt>
                <c:pt idx="1">
                  <c:v>0.19449893646606087</c:v>
                </c:pt>
                <c:pt idx="2">
                  <c:v>0.14850015408088871</c:v>
                </c:pt>
                <c:pt idx="3">
                  <c:v>0.15968041368839583</c:v>
                </c:pt>
                <c:pt idx="4">
                  <c:v>4.2300841056168124E-2</c:v>
                </c:pt>
                <c:pt idx="5">
                  <c:v>7.5499635467165732E-2</c:v>
                </c:pt>
                <c:pt idx="6">
                  <c:v>2.2661164851518638E-2</c:v>
                </c:pt>
              </c:numCache>
              <c:extLst xmlns:c15="http://schemas.microsoft.com/office/drawing/2012/chart"/>
            </c:numRef>
          </c:val>
          <c:extLst xmlns:c15="http://schemas.microsoft.com/office/drawing/2012/chart">
            <c:ext xmlns:c16="http://schemas.microsoft.com/office/drawing/2014/chart" uri="{C3380CC4-5D6E-409C-BE32-E72D297353CC}">
              <c16:uniqueId val="{0000000E-2F6F-44D8-A656-DB400CFA7457}"/>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2024年10月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2F6F-44D8-A656-DB400CFA7457}"/>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2F6F-44D8-A656-DB400CFA7457}"/>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2F6F-44D8-A656-DB400CFA7457}"/>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2F6F-44D8-A656-DB400CFA7457}"/>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2F6F-44D8-A656-DB400CFA7457}"/>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2F6F-44D8-A656-DB400CFA7457}"/>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2F6F-44D8-A656-DB400CFA7457}"/>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2F6F-44D8-A656-DB400CFA7457}"/>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2F6F-44D8-A656-DB400CFA7457}"/>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2F6F-44D8-A656-DB400CFA7457}"/>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2F6F-44D8-A656-DB400CFA7457}"/>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2F6F-44D8-A656-DB400CFA7457}"/>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2F6F-44D8-A656-DB400CFA7457}"/>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2F6F-44D8-A656-DB400CFA745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0.34394257409117623</c:v>
                      </c:pt>
                      <c:pt idx="1">
                        <c:v>0.2105574678868273</c:v>
                      </c:pt>
                      <c:pt idx="2">
                        <c:v>0.13861136764335488</c:v>
                      </c:pt>
                      <c:pt idx="3">
                        <c:v>0.14340105784568885</c:v>
                      </c:pt>
                      <c:pt idx="4">
                        <c:v>5.7299974813197888E-2</c:v>
                      </c:pt>
                      <c:pt idx="5">
                        <c:v>8.1437326840735458E-2</c:v>
                      </c:pt>
                      <c:pt idx="6">
                        <c:v>2.4750230879019394E-2</c:v>
                      </c:pt>
                    </c:numCache>
                  </c:numRef>
                </c:val>
                <c:extLst>
                  <c:ext xmlns:c16="http://schemas.microsoft.com/office/drawing/2014/chart" uri="{C3380CC4-5D6E-409C-BE32-E72D297353CC}">
                    <c16:uniqueId val="{0000001D-2F6F-44D8-A656-DB400CFA7457}"/>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10061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9</a:t>
            </a:fld>
            <a:endParaRPr lang="zh-CN" altLang="en-US"/>
          </a:p>
        </p:txBody>
      </p:sp>
    </p:spTree>
    <p:extLst>
      <p:ext uri="{BB962C8B-B14F-4D97-AF65-F5344CB8AC3E}">
        <p14:creationId xmlns:p14="http://schemas.microsoft.com/office/powerpoint/2010/main" val="2797345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95279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43528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2025/1/3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2025/1/3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4703771"/>
      </p:ext>
    </p:extLst>
  </p:cSld>
  <p:clrMapOvr>
    <a:masterClrMapping/>
  </p:clrMapOvr>
  <p:hf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extLst>
      <p:ext uri="{BB962C8B-B14F-4D97-AF65-F5344CB8AC3E}">
        <p14:creationId xmlns:p14="http://schemas.microsoft.com/office/powerpoint/2010/main" val="2895349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9673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extLst>
      <p:ext uri="{BB962C8B-B14F-4D97-AF65-F5344CB8AC3E}">
        <p14:creationId xmlns:p14="http://schemas.microsoft.com/office/powerpoint/2010/main" val="8729157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extLst>
      <p:ext uri="{BB962C8B-B14F-4D97-AF65-F5344CB8AC3E}">
        <p14:creationId xmlns:p14="http://schemas.microsoft.com/office/powerpoint/2010/main" val="2976763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extLst>
      <p:ext uri="{BB962C8B-B14F-4D97-AF65-F5344CB8AC3E}">
        <p14:creationId xmlns:p14="http://schemas.microsoft.com/office/powerpoint/2010/main" val="4094149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extLst>
      <p:ext uri="{BB962C8B-B14F-4D97-AF65-F5344CB8AC3E}">
        <p14:creationId xmlns:p14="http://schemas.microsoft.com/office/powerpoint/2010/main" val="1529210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804373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3286417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5.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4.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1.png"/><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2025/1/3</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1"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1"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15" name="Picture 72" descr="协会LOGO矢量图"/>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21463" y="6207125"/>
            <a:ext cx="5191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p:cNvSpPr txBox="1">
            <a:spLocks noChangeArrowheads="1"/>
          </p:cNvSpPr>
          <p:nvPr/>
        </p:nvSpPr>
        <p:spPr bwMode="auto">
          <a:xfrm>
            <a:off x="7099300" y="6313488"/>
            <a:ext cx="2032000" cy="369887"/>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zh-CN" altLang="en-US" b="1" i="0" dirty="0">
                <a:latin typeface="华文行楷" panose="02010800040101010101" pitchFamily="2" charset="-122"/>
                <a:ea typeface="华文行楷" panose="02010800040101010101" pitchFamily="2" charset="-122"/>
              </a:rPr>
              <a:t>中国汽车流通协会</a:t>
            </a:r>
          </a:p>
        </p:txBody>
      </p:sp>
      <p:sp>
        <p:nvSpPr>
          <p:cNvPr id="17" name="矩形 10"/>
          <p:cNvSpPr>
            <a:spLocks noChangeArrowheads="1"/>
          </p:cNvSpPr>
          <p:nvPr/>
        </p:nvSpPr>
        <p:spPr bwMode="auto">
          <a:xfrm>
            <a:off x="7013575" y="6557963"/>
            <a:ext cx="2155825" cy="276225"/>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en-US" altLang="zh-CN" sz="1200">
                <a:latin typeface="华文行楷" panose="02010800040101010101" pitchFamily="2" charset="-122"/>
                <a:ea typeface="华文行楷" panose="02010800040101010101" pitchFamily="2" charset="-122"/>
              </a:rPr>
              <a:t>China  Automobile Dealers  Association</a:t>
            </a:r>
            <a:endParaRPr lang="zh-CN" altLang="en-US" sz="1200">
              <a:latin typeface="华文行楷" panose="02010800040101010101" pitchFamily="2" charset="-122"/>
              <a:ea typeface="华文行楷" panose="02010800040101010101" pitchFamily="2" charset="-122"/>
            </a:endParaRPr>
          </a:p>
        </p:txBody>
      </p:sp>
      <p:sp>
        <p:nvSpPr>
          <p:cNvPr id="4" name="矩形 3">
            <a:extLst>
              <a:ext uri="{FF2B5EF4-FFF2-40B4-BE49-F238E27FC236}">
                <a16:creationId xmlns:a16="http://schemas.microsoft.com/office/drawing/2014/main" id="{F11C6FDC-7BDF-4F27-B444-392451DCF39D}"/>
              </a:ext>
            </a:extLst>
          </p:cNvPr>
          <p:cNvSpPr/>
          <p:nvPr userDrawn="1"/>
        </p:nvSpPr>
        <p:spPr>
          <a:xfrm rot="1168908">
            <a:off x="1064526" y="2332258"/>
            <a:ext cx="2574000" cy="676800"/>
          </a:xfrm>
          <a:prstGeom prst="rect">
            <a:avLst/>
          </a:prstGeom>
          <a:blipFill>
            <a:blip r:embed="rId13">
              <a:alphaModFix amt="20000"/>
            </a:blip>
            <a:stretch>
              <a:fillRect/>
            </a:stretch>
          </a:blip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18" name="矩形 17">
            <a:extLst>
              <a:ext uri="{FF2B5EF4-FFF2-40B4-BE49-F238E27FC236}">
                <a16:creationId xmlns:a16="http://schemas.microsoft.com/office/drawing/2014/main" id="{7DB8BA0D-FE33-4C7A-89DD-333AD8E89AF0}"/>
              </a:ext>
            </a:extLst>
          </p:cNvPr>
          <p:cNvSpPr/>
          <p:nvPr userDrawn="1"/>
        </p:nvSpPr>
        <p:spPr>
          <a:xfrm rot="1168908">
            <a:off x="1064525" y="4633367"/>
            <a:ext cx="2574000" cy="676800"/>
          </a:xfrm>
          <a:prstGeom prst="rect">
            <a:avLst/>
          </a:prstGeom>
          <a:blipFill>
            <a:blip r:embed="rId13">
              <a:alphaModFix amt="20000"/>
            </a:blip>
            <a:stretch>
              <a:fillRect/>
            </a:stretch>
          </a:blip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19" name="矩形 18">
            <a:extLst>
              <a:ext uri="{FF2B5EF4-FFF2-40B4-BE49-F238E27FC236}">
                <a16:creationId xmlns:a16="http://schemas.microsoft.com/office/drawing/2014/main" id="{BEF39661-87FE-448B-A0C3-472E9D1192E8}"/>
              </a:ext>
            </a:extLst>
          </p:cNvPr>
          <p:cNvSpPr/>
          <p:nvPr userDrawn="1"/>
        </p:nvSpPr>
        <p:spPr>
          <a:xfrm rot="1168908">
            <a:off x="5594019" y="2571744"/>
            <a:ext cx="2574000" cy="676800"/>
          </a:xfrm>
          <a:prstGeom prst="rect">
            <a:avLst/>
          </a:prstGeom>
          <a:blipFill>
            <a:blip r:embed="rId13">
              <a:alphaModFix amt="20000"/>
            </a:blip>
            <a:stretch>
              <a:fillRect/>
            </a:stretch>
          </a:blip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20" name="矩形 19">
            <a:extLst>
              <a:ext uri="{FF2B5EF4-FFF2-40B4-BE49-F238E27FC236}">
                <a16:creationId xmlns:a16="http://schemas.microsoft.com/office/drawing/2014/main" id="{312EADB1-2452-4A56-84D9-0B57F3B72D8F}"/>
              </a:ext>
            </a:extLst>
          </p:cNvPr>
          <p:cNvSpPr/>
          <p:nvPr userDrawn="1"/>
        </p:nvSpPr>
        <p:spPr>
          <a:xfrm rot="1168908">
            <a:off x="5594019" y="4923883"/>
            <a:ext cx="2574000" cy="676800"/>
          </a:xfrm>
          <a:prstGeom prst="rect">
            <a:avLst/>
          </a:prstGeom>
          <a:blipFill>
            <a:blip r:embed="rId13">
              <a:alphaModFix amt="20000"/>
            </a:blip>
            <a:stretch>
              <a:fillRect/>
            </a:stretch>
          </a:blip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extLst>
      <p:ext uri="{BB962C8B-B14F-4D97-AF65-F5344CB8AC3E}">
        <p14:creationId xmlns:p14="http://schemas.microsoft.com/office/powerpoint/2010/main" val="152235641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chart" Target="../charts/chart4.xml"/><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9802" y="2545759"/>
            <a:ext cx="7601761"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11</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8252" y="4567629"/>
            <a:ext cx="8568445" cy="1750864"/>
          </a:xfrm>
          <a:prstGeom prst="rect">
            <a:avLst/>
          </a:prstGeom>
          <a:noFill/>
        </p:spPr>
        <p:txBody>
          <a:bodyPr wrap="square" rtlCol="0">
            <a:spAutoFit/>
          </a:bodyPr>
          <a:lstStyle/>
          <a:p>
            <a:pPr algn="l">
              <a:lnSpc>
                <a:spcPct val="200000"/>
              </a:lnSpc>
            </a:pPr>
            <a:r>
              <a:rPr lang="en-US" altLang="zh-CN" sz="1400">
                <a:latin typeface="微软雅黑" panose="020B0503020204020204" pitchFamily="34" charset="-122"/>
                <a:ea typeface="微软雅黑" panose="020B0503020204020204" pitchFamily="34" charset="-122"/>
                <a:cs typeface="+mn-cs"/>
              </a:rPr>
              <a:t>1-11</a:t>
            </a:r>
            <a:r>
              <a:rPr lang="zh-CN" altLang="en-US" sz="1400">
                <a:latin typeface="微软雅黑" panose="020B0503020204020204" pitchFamily="34" charset="-122"/>
                <a:ea typeface="微软雅黑" panose="020B0503020204020204" pitchFamily="34" charset="-122"/>
                <a:cs typeface="+mn-cs"/>
              </a:rPr>
              <a:t>月</a:t>
            </a:r>
            <a:r>
              <a:rPr lang="zh-CN" altLang="en-US" sz="1400" dirty="0">
                <a:latin typeface="微软雅黑" panose="020B0503020204020204" pitchFamily="34" charset="-122"/>
                <a:ea typeface="微软雅黑" panose="020B0503020204020204" pitchFamily="34" charset="-122"/>
                <a:cs typeface="+mn-cs"/>
              </a:rPr>
              <a:t>，二手车使用年限在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47.4%</a:t>
            </a:r>
            <a:r>
              <a:rPr lang="zh-CN" altLang="en-US" sz="1400" dirty="0">
                <a:latin typeface="微软雅黑" panose="020B0503020204020204" pitchFamily="34" charset="-122"/>
                <a:ea typeface="微软雅黑" panose="020B0503020204020204" pitchFamily="34" charset="-122"/>
                <a:cs typeface="+mn-cs"/>
              </a:rPr>
              <a:t>，较去年</a:t>
            </a:r>
            <a:r>
              <a:rPr lang="zh-CN" altLang="en-US" sz="1400">
                <a:latin typeface="微软雅黑" panose="020B0503020204020204" pitchFamily="34" charset="-122"/>
                <a:ea typeface="微软雅黑" panose="020B0503020204020204" pitchFamily="34" charset="-122"/>
                <a:cs typeface="+mn-cs"/>
              </a:rPr>
              <a:t>同期增加</a:t>
            </a:r>
            <a:r>
              <a:rPr lang="en-US" altLang="zh-CN" sz="1400">
                <a:latin typeface="微软雅黑" panose="020B0503020204020204" pitchFamily="34" charset="-122"/>
                <a:ea typeface="微软雅黑" panose="020B0503020204020204" pitchFamily="34" charset="-122"/>
                <a:cs typeface="+mn-cs"/>
              </a:rPr>
              <a:t>4.2</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26.4</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cs typeface="+mn-cs"/>
              </a:rPr>
              <a:t>下降了</a:t>
            </a:r>
            <a:r>
              <a:rPr lang="en-US" altLang="zh-CN" sz="1400">
                <a:latin typeface="微软雅黑" panose="020B0503020204020204" pitchFamily="34" charset="-122"/>
                <a:ea typeface="微软雅黑" panose="020B0503020204020204" pitchFamily="34" charset="-122"/>
              </a:rPr>
              <a:t>1.5</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17.4%</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3.1</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8.8</a:t>
            </a:r>
            <a:r>
              <a:rPr lang="en-US" altLang="zh-CN" sz="140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a:t>
            </a:r>
            <a:r>
              <a:rPr lang="zh-CN" altLang="en-US" sz="1400">
                <a:latin typeface="微软雅黑" panose="020B0503020204020204" pitchFamily="34" charset="-122"/>
                <a:ea typeface="微软雅黑" panose="020B0503020204020204" pitchFamily="34" charset="-122"/>
                <a:cs typeface="+mn-cs"/>
              </a:rPr>
              <a:t>同期增加</a:t>
            </a:r>
            <a:r>
              <a:rPr lang="en-US" altLang="zh-CN" sz="1400">
                <a:latin typeface="微软雅黑" panose="020B0503020204020204" pitchFamily="34" charset="-122"/>
                <a:ea typeface="微软雅黑" panose="020B0503020204020204" pitchFamily="34" charset="-122"/>
                <a:cs typeface="+mn-cs"/>
              </a:rPr>
              <a:t>0.4</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a:solidFill>
                  <a:schemeClr val="tx1"/>
                </a:solidFill>
              </a:rPr>
              <a:t>1-11</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0" y="4770882"/>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9612" y="522232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下 5">
            <a:extLst>
              <a:ext uri="{FF2B5EF4-FFF2-40B4-BE49-F238E27FC236}">
                <a16:creationId xmlns:a16="http://schemas.microsoft.com/office/drawing/2014/main" id="{AD617C68-C504-0CF4-E4D6-820207DB8001}"/>
              </a:ext>
            </a:extLst>
          </p:cNvPr>
          <p:cNvSpPr/>
          <p:nvPr/>
        </p:nvSpPr>
        <p:spPr>
          <a:xfrm rot="10800000" flipH="1" flipV="1">
            <a:off x="7980949" y="5627689"/>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下 12">
            <a:extLst>
              <a:ext uri="{FF2B5EF4-FFF2-40B4-BE49-F238E27FC236}">
                <a16:creationId xmlns:a16="http://schemas.microsoft.com/office/drawing/2014/main" id="{8AAE9D82-8D43-4481-9C92-27A21C809F24}"/>
              </a:ext>
            </a:extLst>
          </p:cNvPr>
          <p:cNvSpPr/>
          <p:nvPr/>
        </p:nvSpPr>
        <p:spPr>
          <a:xfrm flipH="1" flipV="1">
            <a:off x="7989611" y="596683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00000000-0008-0000-0100-000082000000}"/>
              </a:ext>
            </a:extLst>
          </p:cNvPr>
          <p:cNvGrpSpPr/>
          <p:nvPr/>
        </p:nvGrpSpPr>
        <p:grpSpPr>
          <a:xfrm>
            <a:off x="457728" y="1190121"/>
            <a:ext cx="8099493" cy="3151789"/>
            <a:chOff x="0" y="0"/>
            <a:chExt cx="8313978" cy="2967965"/>
          </a:xfrm>
        </p:grpSpPr>
        <p:graphicFrame>
          <p:nvGraphicFramePr>
            <p:cNvPr id="16" name="图表 15">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580280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247218" y="4806537"/>
            <a:ext cx="8730560" cy="1513941"/>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月，二手车交易价格区间在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万元以下的车辆市场占比最大，占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万的车辆占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4.2%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月份，二手车价格整体呈现出一种分化趋势。</a:t>
            </a:r>
            <a:r>
              <a:rPr lang="zh-CN" altLang="en-US" sz="1200" dirty="0">
                <a:latin typeface="微软雅黑" panose="020B0503020204020204" pitchFamily="34" charset="-122"/>
                <a:ea typeface="微软雅黑" panose="020B0503020204020204" pitchFamily="34" charset="-122"/>
              </a:rPr>
              <a:t>低价格区间的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需求增加，而高价二手车市场则表现出一定的</a:t>
            </a:r>
            <a:r>
              <a:rPr lang="zh-CN" altLang="en-US" sz="1200" dirty="0">
                <a:latin typeface="微软雅黑" panose="020B0503020204020204" pitchFamily="34" charset="-122"/>
                <a:ea typeface="微软雅黑" panose="020B0503020204020204" pitchFamily="34" charset="-122"/>
              </a:rPr>
              <a:t>下滑趋势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286488" y="337238"/>
            <a:ext cx="599920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月二手车交易价格区间分析</a:t>
            </a:r>
          </a:p>
        </p:txBody>
      </p:sp>
      <p:grpSp>
        <p:nvGrpSpPr>
          <p:cNvPr id="11" name="组合 10">
            <a:extLst>
              <a:ext uri="{FF2B5EF4-FFF2-40B4-BE49-F238E27FC236}">
                <a16:creationId xmlns:a16="http://schemas.microsoft.com/office/drawing/2014/main" id="{00000000-0008-0000-0100-000015000000}"/>
              </a:ext>
            </a:extLst>
          </p:cNvPr>
          <p:cNvGrpSpPr/>
          <p:nvPr/>
        </p:nvGrpSpPr>
        <p:grpSpPr>
          <a:xfrm>
            <a:off x="250507" y="1212165"/>
            <a:ext cx="8642985" cy="3489774"/>
            <a:chOff x="0" y="0"/>
            <a:chExt cx="8511447" cy="2820307"/>
          </a:xfrm>
        </p:grpSpPr>
        <p:grpSp>
          <p:nvGrpSpPr>
            <p:cNvPr id="20" name="组合 19">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24" name="图表 23">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1" name="组合 20">
              <a:extLst>
                <a:ext uri="{FF2B5EF4-FFF2-40B4-BE49-F238E27FC236}">
                  <a16:creationId xmlns:a16="http://schemas.microsoft.com/office/drawing/2014/main" id="{00000000-0008-0000-0100-000018000000}"/>
                </a:ext>
              </a:extLst>
            </p:cNvPr>
            <p:cNvGrpSpPr/>
            <p:nvPr/>
          </p:nvGrpSpPr>
          <p:grpSpPr>
            <a:xfrm>
              <a:off x="715292" y="0"/>
              <a:ext cx="7080861" cy="359213"/>
              <a:chOff x="715292" y="0"/>
              <a:chExt cx="6592402" cy="359213"/>
            </a:xfrm>
          </p:grpSpPr>
          <p:sp>
            <p:nvSpPr>
              <p:cNvPr id="22" name="文本框 4">
                <a:extLst>
                  <a:ext uri="{FF2B5EF4-FFF2-40B4-BE49-F238E27FC236}">
                    <a16:creationId xmlns:a16="http://schemas.microsoft.com/office/drawing/2014/main" id="{00000000-0008-0000-01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2024年11月价格区间分布</a:t>
                </a:r>
              </a:p>
            </p:txBody>
          </p:sp>
          <p:sp>
            <p:nvSpPr>
              <p:cNvPr id="23" name="文本框 17">
                <a:extLst>
                  <a:ext uri="{FF2B5EF4-FFF2-40B4-BE49-F238E27FC236}">
                    <a16:creationId xmlns:a16="http://schemas.microsoft.com/office/drawing/2014/main" id="{00000000-0008-0000-01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2024年10月价格区间分布</a:t>
                </a:r>
              </a:p>
            </p:txBody>
          </p:sp>
        </p:grpSp>
      </p:grpSp>
    </p:spTree>
    <p:extLst>
      <p:ext uri="{BB962C8B-B14F-4D97-AF65-F5344CB8AC3E}">
        <p14:creationId xmlns:p14="http://schemas.microsoft.com/office/powerpoint/2010/main" val="1944126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701654"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1</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1</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70415" y="4457185"/>
            <a:ext cx="8123758" cy="2093778"/>
          </a:xfrm>
          <a:prstGeom prst="rect">
            <a:avLst/>
          </a:prstGeom>
          <a:noFill/>
        </p:spPr>
        <p:txBody>
          <a:bodyPr wrap="square" rtlCol="0">
            <a:spAutoFit/>
          </a:bodyPr>
          <a:lstStyle/>
          <a:p>
            <a:pPr indent="266700">
              <a:lnSpc>
                <a:spcPct val="150000"/>
              </a:lnSpc>
            </a:pPr>
            <a:r>
              <a:rPr lang="en-US" altLang="zh-CN" sz="1100">
                <a:latin typeface="微软雅黑" panose="020B0503020204020204" pitchFamily="34" charset="-122"/>
                <a:ea typeface="微软雅黑" panose="020B0503020204020204" pitchFamily="34" charset="-122"/>
              </a:rPr>
              <a:t>2024</a:t>
            </a:r>
            <a:r>
              <a:rPr lang="zh-CN" altLang="en-US"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11</a:t>
            </a:r>
            <a:r>
              <a:rPr lang="zh-CN" altLang="en-US" sz="1100">
                <a:latin typeface="微软雅黑" panose="020B0503020204020204" pitchFamily="34" charset="-122"/>
                <a:ea typeface="微软雅黑" panose="020B0503020204020204" pitchFamily="34" charset="-122"/>
              </a:rPr>
              <a:t>月，全国二手车市场呈现出稳步增长的态势，各区域均实现了不同程度的增长。其中，华北和华东地区增长尤为显著，而其他区域也保持了稳定的增长势头。</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华东</a:t>
            </a:r>
            <a:r>
              <a:rPr lang="zh-CN" altLang="en-US" sz="1100" dirty="0">
                <a:latin typeface="微软雅黑" panose="020B0503020204020204" pitchFamily="34" charset="-122"/>
                <a:ea typeface="微软雅黑" panose="020B0503020204020204" pitchFamily="34" charset="-122"/>
              </a:rPr>
              <a:t>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51.72</a:t>
            </a:r>
            <a:r>
              <a:rPr lang="zh-CN" altLang="en-US" sz="1100">
                <a:latin typeface="微软雅黑" panose="020B0503020204020204" pitchFamily="34" charset="-122"/>
                <a:ea typeface="微软雅黑" panose="020B0503020204020204" pitchFamily="34" charset="-122"/>
              </a:rPr>
              <a:t>万辆，环比增长</a:t>
            </a:r>
            <a:r>
              <a:rPr lang="en-US" altLang="zh-CN" sz="1100">
                <a:latin typeface="微软雅黑" panose="020B0503020204020204" pitchFamily="34" charset="-122"/>
                <a:ea typeface="微软雅黑" panose="020B0503020204020204" pitchFamily="34" charset="-122"/>
              </a:rPr>
              <a:t>5.26%</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2.58</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中南地区二手车交易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49.97</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3.56%</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1.72</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华北地区二手车交易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23.69</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6.38%</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1.42</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西南地区二手车交易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29.79</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3.51%</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1.01</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东北地区二手车交易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13.38</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2.36%</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0.31</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p>
          <a:p>
            <a:pPr indent="266700">
              <a:lnSpc>
                <a:spcPct val="150000"/>
              </a:lnSpc>
            </a:pPr>
            <a:r>
              <a:rPr lang="zh-CN" altLang="en-US" sz="1100" dirty="0">
                <a:latin typeface="微软雅黑" panose="020B0503020204020204" pitchFamily="34" charset="-122"/>
                <a:ea typeface="微软雅黑" panose="020B0503020204020204" pitchFamily="34" charset="-122"/>
              </a:rPr>
              <a:t>西北地区二手车交易</a:t>
            </a:r>
            <a:r>
              <a:rPr lang="zh-CN" altLang="en-US" sz="1100">
                <a:latin typeface="微软雅黑" panose="020B0503020204020204" pitchFamily="34" charset="-122"/>
                <a:ea typeface="微软雅黑" panose="020B0503020204020204" pitchFamily="34" charset="-122"/>
              </a:rPr>
              <a:t>量为</a:t>
            </a:r>
            <a:r>
              <a:rPr lang="en-US" altLang="zh-CN" sz="1100">
                <a:latin typeface="微软雅黑" panose="020B0503020204020204" pitchFamily="34" charset="-122"/>
                <a:ea typeface="微软雅黑" panose="020B0503020204020204" pitchFamily="34" charset="-122"/>
              </a:rPr>
              <a:t>10.01</a:t>
            </a:r>
            <a:r>
              <a:rPr lang="zh-CN" altLang="en-US" sz="1100">
                <a:latin typeface="微软雅黑" panose="020B0503020204020204" pitchFamily="34" charset="-122"/>
                <a:ea typeface="微软雅黑" panose="020B0503020204020204" pitchFamily="34" charset="-122"/>
              </a:rPr>
              <a:t>万辆，环比增长</a:t>
            </a:r>
            <a:r>
              <a:rPr lang="en-US" altLang="zh-CN" sz="1100">
                <a:latin typeface="微软雅黑" panose="020B0503020204020204" pitchFamily="34" charset="-122"/>
                <a:ea typeface="微软雅黑" panose="020B0503020204020204" pitchFamily="34" charset="-122"/>
              </a:rPr>
              <a:t>3.93%</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交易量较</a:t>
            </a:r>
            <a:r>
              <a:rPr lang="zh-CN" altLang="en-US" sz="1100">
                <a:latin typeface="微软雅黑" panose="020B0503020204020204" pitchFamily="34" charset="-122"/>
                <a:ea typeface="微软雅黑" panose="020B0503020204020204" pitchFamily="34" charset="-122"/>
              </a:rPr>
              <a:t>上月增长</a:t>
            </a:r>
            <a:r>
              <a:rPr lang="en-US" altLang="zh-CN" sz="1100">
                <a:latin typeface="微软雅黑" panose="020B0503020204020204" pitchFamily="34" charset="-122"/>
                <a:ea typeface="微软雅黑" panose="020B0503020204020204" pitchFamily="34" charset="-122"/>
              </a:rPr>
              <a:t>0.38</a:t>
            </a:r>
            <a:r>
              <a:rPr lang="zh-CN" altLang="en-US" sz="1100">
                <a:latin typeface="微软雅黑" panose="020B0503020204020204" pitchFamily="34" charset="-122"/>
                <a:ea typeface="微软雅黑" panose="020B0503020204020204" pitchFamily="34" charset="-122"/>
              </a:rPr>
              <a:t>万</a:t>
            </a:r>
            <a:r>
              <a:rPr lang="zh-CN" altLang="en-US" sz="1100" dirty="0">
                <a:latin typeface="微软雅黑" panose="020B0503020204020204" pitchFamily="34" charset="-122"/>
                <a:ea typeface="微软雅黑" panose="020B0503020204020204" pitchFamily="34" charset="-122"/>
              </a:rPr>
              <a:t>辆。</a:t>
            </a:r>
          </a:p>
        </p:txBody>
      </p:sp>
      <p:grpSp>
        <p:nvGrpSpPr>
          <p:cNvPr id="3" name="组合 2">
            <a:extLst>
              <a:ext uri="{FF2B5EF4-FFF2-40B4-BE49-F238E27FC236}">
                <a16:creationId xmlns:a16="http://schemas.microsoft.com/office/drawing/2014/main" id="{C25B6479-9D92-4F3B-9199-106B11EC14D1}"/>
              </a:ext>
            </a:extLst>
          </p:cNvPr>
          <p:cNvGrpSpPr/>
          <p:nvPr/>
        </p:nvGrpSpPr>
        <p:grpSpPr>
          <a:xfrm>
            <a:off x="746073" y="1317745"/>
            <a:ext cx="8135906" cy="2859098"/>
            <a:chOff x="746073" y="1317745"/>
            <a:chExt cx="8135906" cy="2859098"/>
          </a:xfrm>
        </p:grpSpPr>
        <p:grpSp>
          <p:nvGrpSpPr>
            <p:cNvPr id="6" name="组合 5">
              <a:extLst>
                <a:ext uri="{FF2B5EF4-FFF2-40B4-BE49-F238E27FC236}">
                  <a16:creationId xmlns:a16="http://schemas.microsoft.com/office/drawing/2014/main" id="{B241F195-2E87-4B82-A74C-26031BEBE82D}"/>
                </a:ext>
              </a:extLst>
            </p:cNvPr>
            <p:cNvGrpSpPr/>
            <p:nvPr/>
          </p:nvGrpSpPr>
          <p:grpSpPr>
            <a:xfrm>
              <a:off x="746073" y="1317745"/>
              <a:ext cx="3683860" cy="2859098"/>
              <a:chOff x="0" y="8357"/>
              <a:chExt cx="3726374" cy="2831255"/>
            </a:xfrm>
          </p:grpSpPr>
          <p:grpSp>
            <p:nvGrpSpPr>
              <p:cNvPr id="7" name="组合 6">
                <a:extLst>
                  <a:ext uri="{FF2B5EF4-FFF2-40B4-BE49-F238E27FC236}">
                    <a16:creationId xmlns:a16="http://schemas.microsoft.com/office/drawing/2014/main" id="{6433C416-7318-495D-B19D-68BA068B51F2}"/>
                  </a:ext>
                </a:extLst>
              </p:cNvPr>
              <p:cNvGrpSpPr/>
              <p:nvPr/>
            </p:nvGrpSpPr>
            <p:grpSpPr>
              <a:xfrm>
                <a:off x="0" y="8357"/>
                <a:ext cx="3726374" cy="2831255"/>
                <a:chOff x="0" y="8357"/>
                <a:chExt cx="7358653" cy="5741611"/>
              </a:xfrm>
            </p:grpSpPr>
            <p:sp>
              <p:nvSpPr>
                <p:cNvPr id="23" name="江西">
                  <a:extLst>
                    <a:ext uri="{FF2B5EF4-FFF2-40B4-BE49-F238E27FC236}">
                      <a16:creationId xmlns:a16="http://schemas.microsoft.com/office/drawing/2014/main" id="{CCC5472E-9E8F-433B-910B-A754F6405E67}"/>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黑龙江">
                  <a:extLst>
                    <a:ext uri="{FF2B5EF4-FFF2-40B4-BE49-F238E27FC236}">
                      <a16:creationId xmlns:a16="http://schemas.microsoft.com/office/drawing/2014/main" id="{18DF3068-A621-43C0-AA1B-453D0827B84A}"/>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湖北">
                  <a:extLst>
                    <a:ext uri="{FF2B5EF4-FFF2-40B4-BE49-F238E27FC236}">
                      <a16:creationId xmlns:a16="http://schemas.microsoft.com/office/drawing/2014/main" id="{717304A6-CA42-48F9-9C1A-55DDFF265A62}"/>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东">
                  <a:extLst>
                    <a:ext uri="{FF2B5EF4-FFF2-40B4-BE49-F238E27FC236}">
                      <a16:creationId xmlns:a16="http://schemas.microsoft.com/office/drawing/2014/main" id="{9D75EB38-ACBB-48FF-BF5A-729F5B062FDA}"/>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安徽">
                  <a:extLst>
                    <a:ext uri="{FF2B5EF4-FFF2-40B4-BE49-F238E27FC236}">
                      <a16:creationId xmlns:a16="http://schemas.microsoft.com/office/drawing/2014/main" id="{7701B117-A838-49AA-A528-FC00AA5BA7C4}"/>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山西">
                  <a:extLst>
                    <a:ext uri="{FF2B5EF4-FFF2-40B4-BE49-F238E27FC236}">
                      <a16:creationId xmlns:a16="http://schemas.microsoft.com/office/drawing/2014/main" id="{4A3FB448-8DC3-4962-BBBD-90FACB733F5C}"/>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吉林">
                  <a:extLst>
                    <a:ext uri="{FF2B5EF4-FFF2-40B4-BE49-F238E27FC236}">
                      <a16:creationId xmlns:a16="http://schemas.microsoft.com/office/drawing/2014/main" id="{B6EC4CC6-5A99-43F9-8937-B94802BD59B1}"/>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湖南">
                  <a:extLst>
                    <a:ext uri="{FF2B5EF4-FFF2-40B4-BE49-F238E27FC236}">
                      <a16:creationId xmlns:a16="http://schemas.microsoft.com/office/drawing/2014/main" id="{DA567309-F1A9-4CB2-90FD-FA1EA7A72F4C}"/>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江苏">
                  <a:extLst>
                    <a:ext uri="{FF2B5EF4-FFF2-40B4-BE49-F238E27FC236}">
                      <a16:creationId xmlns:a16="http://schemas.microsoft.com/office/drawing/2014/main" id="{46E36D8A-7C1D-4753-A793-420836C2673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福建">
                  <a:extLst>
                    <a:ext uri="{FF2B5EF4-FFF2-40B4-BE49-F238E27FC236}">
                      <a16:creationId xmlns:a16="http://schemas.microsoft.com/office/drawing/2014/main" id="{F00B3DE0-583E-4034-99F6-332DED564188}"/>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河南">
                  <a:extLst>
                    <a:ext uri="{FF2B5EF4-FFF2-40B4-BE49-F238E27FC236}">
                      <a16:creationId xmlns:a16="http://schemas.microsoft.com/office/drawing/2014/main" id="{0C8EE38F-C72F-46C8-B8C2-5EE086BCD9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辽宁">
                  <a:extLst>
                    <a:ext uri="{FF2B5EF4-FFF2-40B4-BE49-F238E27FC236}">
                      <a16:creationId xmlns:a16="http://schemas.microsoft.com/office/drawing/2014/main" id="{4FA8ACF2-4793-4554-9FBE-F0D90C2026C7}"/>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浙江">
                  <a:extLst>
                    <a:ext uri="{FF2B5EF4-FFF2-40B4-BE49-F238E27FC236}">
                      <a16:creationId xmlns:a16="http://schemas.microsoft.com/office/drawing/2014/main" id="{C4C074C2-7959-483D-AA06-B2CCF22FCA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广东">
                  <a:extLst>
                    <a:ext uri="{FF2B5EF4-FFF2-40B4-BE49-F238E27FC236}">
                      <a16:creationId xmlns:a16="http://schemas.microsoft.com/office/drawing/2014/main" id="{863FA5FD-79F8-4CFC-A298-6BDB70147E17}"/>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天津">
                  <a:extLst>
                    <a:ext uri="{FF2B5EF4-FFF2-40B4-BE49-F238E27FC236}">
                      <a16:creationId xmlns:a16="http://schemas.microsoft.com/office/drawing/2014/main" id="{06082E23-EDDF-4887-878A-68D09EAA1891}"/>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北京">
                  <a:extLst>
                    <a:ext uri="{FF2B5EF4-FFF2-40B4-BE49-F238E27FC236}">
                      <a16:creationId xmlns:a16="http://schemas.microsoft.com/office/drawing/2014/main" id="{EF087BC2-BEEF-4EF8-A4D6-06A5FC518E84}"/>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河北">
                  <a:extLst>
                    <a:ext uri="{FF2B5EF4-FFF2-40B4-BE49-F238E27FC236}">
                      <a16:creationId xmlns:a16="http://schemas.microsoft.com/office/drawing/2014/main" id="{585BB9F0-09CE-47E5-9C3F-470DAE9A2DE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内蒙古">
                  <a:extLst>
                    <a:ext uri="{FF2B5EF4-FFF2-40B4-BE49-F238E27FC236}">
                      <a16:creationId xmlns:a16="http://schemas.microsoft.com/office/drawing/2014/main" id="{3FBBAF3A-BA93-4754-979D-AD95840B8F08}"/>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陕西">
                  <a:extLst>
                    <a:ext uri="{FF2B5EF4-FFF2-40B4-BE49-F238E27FC236}">
                      <a16:creationId xmlns:a16="http://schemas.microsoft.com/office/drawing/2014/main" id="{C573C854-7422-44CF-9586-39A4DDB87DDE}"/>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重庆">
                  <a:extLst>
                    <a:ext uri="{FF2B5EF4-FFF2-40B4-BE49-F238E27FC236}">
                      <a16:creationId xmlns:a16="http://schemas.microsoft.com/office/drawing/2014/main" id="{93A0F82E-CE78-4713-8AB0-C78EA9106432}"/>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广西">
                  <a:extLst>
                    <a:ext uri="{FF2B5EF4-FFF2-40B4-BE49-F238E27FC236}">
                      <a16:creationId xmlns:a16="http://schemas.microsoft.com/office/drawing/2014/main" id="{DAE85C95-1CD6-49DD-838D-67E8ED0422DC}"/>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云南">
                  <a:extLst>
                    <a:ext uri="{FF2B5EF4-FFF2-40B4-BE49-F238E27FC236}">
                      <a16:creationId xmlns:a16="http://schemas.microsoft.com/office/drawing/2014/main" id="{B6BA4A39-FC24-4AC5-9DCC-16C5C6DE11DD}"/>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青海">
                  <a:extLst>
                    <a:ext uri="{FF2B5EF4-FFF2-40B4-BE49-F238E27FC236}">
                      <a16:creationId xmlns:a16="http://schemas.microsoft.com/office/drawing/2014/main" id="{7BBE96BA-3EF5-47B1-98EC-37085B64D8F1}"/>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西藏">
                  <a:extLst>
                    <a:ext uri="{FF2B5EF4-FFF2-40B4-BE49-F238E27FC236}">
                      <a16:creationId xmlns:a16="http://schemas.microsoft.com/office/drawing/2014/main" id="{5C2ECC60-4196-4E5A-BCA6-EA2FD8790AC6}"/>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新疆">
                  <a:extLst>
                    <a:ext uri="{FF2B5EF4-FFF2-40B4-BE49-F238E27FC236}">
                      <a16:creationId xmlns:a16="http://schemas.microsoft.com/office/drawing/2014/main" id="{9ACA5D2B-4C75-41F4-AADB-CB2AC92B9440}"/>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宁夏">
                  <a:extLst>
                    <a:ext uri="{FF2B5EF4-FFF2-40B4-BE49-F238E27FC236}">
                      <a16:creationId xmlns:a16="http://schemas.microsoft.com/office/drawing/2014/main" id="{129C6D6B-A5F1-474E-B870-72913E900E94}"/>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甘肃">
                  <a:extLst>
                    <a:ext uri="{FF2B5EF4-FFF2-40B4-BE49-F238E27FC236}">
                      <a16:creationId xmlns:a16="http://schemas.microsoft.com/office/drawing/2014/main" id="{A78B3F6F-F6B9-4E28-945F-B5FE47BAF257}"/>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0" name="四川">
                  <a:extLst>
                    <a:ext uri="{FF2B5EF4-FFF2-40B4-BE49-F238E27FC236}">
                      <a16:creationId xmlns:a16="http://schemas.microsoft.com/office/drawing/2014/main" id="{142859D0-95F2-4756-B96F-2D0A21A9168A}"/>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1" name="贵州">
                  <a:extLst>
                    <a:ext uri="{FF2B5EF4-FFF2-40B4-BE49-F238E27FC236}">
                      <a16:creationId xmlns:a16="http://schemas.microsoft.com/office/drawing/2014/main" id="{D89E0D67-D219-4C97-9F7E-32C709D53C31}"/>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2" name="组合 51">
                  <a:extLst>
                    <a:ext uri="{FF2B5EF4-FFF2-40B4-BE49-F238E27FC236}">
                      <a16:creationId xmlns:a16="http://schemas.microsoft.com/office/drawing/2014/main" id="{728E0B83-047F-46C1-B5DE-CC9F166961E2}"/>
                    </a:ext>
                  </a:extLst>
                </p:cNvPr>
                <p:cNvGrpSpPr/>
                <p:nvPr/>
              </p:nvGrpSpPr>
              <p:grpSpPr>
                <a:xfrm>
                  <a:off x="4893792" y="5020547"/>
                  <a:ext cx="78932" cy="65777"/>
                  <a:chOff x="4893792" y="5020547"/>
                  <a:chExt cx="78932" cy="65777"/>
                </a:xfrm>
                <a:solidFill>
                  <a:srgbClr val="0070BC"/>
                </a:solidFill>
              </p:grpSpPr>
              <p:sp>
                <p:nvSpPr>
                  <p:cNvPr id="103" name="Freeform 75">
                    <a:extLst>
                      <a:ext uri="{FF2B5EF4-FFF2-40B4-BE49-F238E27FC236}">
                        <a16:creationId xmlns:a16="http://schemas.microsoft.com/office/drawing/2014/main" id="{0D043E2B-96E7-4C5C-88C5-20C98857857B}"/>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4" name="Freeform 105">
                    <a:extLst>
                      <a:ext uri="{FF2B5EF4-FFF2-40B4-BE49-F238E27FC236}">
                        <a16:creationId xmlns:a16="http://schemas.microsoft.com/office/drawing/2014/main" id="{6C8B7FD8-6EAE-4C8D-881F-85C28BED5390}"/>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3" name="台湾">
                  <a:extLst>
                    <a:ext uri="{FF2B5EF4-FFF2-40B4-BE49-F238E27FC236}">
                      <a16:creationId xmlns:a16="http://schemas.microsoft.com/office/drawing/2014/main" id="{58D553A5-BB62-404F-AF0C-7F2942B94235}"/>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4" name="海南">
                  <a:extLst>
                    <a:ext uri="{FF2B5EF4-FFF2-40B4-BE49-F238E27FC236}">
                      <a16:creationId xmlns:a16="http://schemas.microsoft.com/office/drawing/2014/main" id="{16F59C84-6E61-4269-B87C-AF8E2CB09235}"/>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5" name="组合 54">
                  <a:extLst>
                    <a:ext uri="{FF2B5EF4-FFF2-40B4-BE49-F238E27FC236}">
                      <a16:creationId xmlns:a16="http://schemas.microsoft.com/office/drawing/2014/main" id="{607A8ECA-9A72-4260-BFD9-6C2C928699E0}"/>
                    </a:ext>
                  </a:extLst>
                </p:cNvPr>
                <p:cNvGrpSpPr/>
                <p:nvPr/>
              </p:nvGrpSpPr>
              <p:grpSpPr>
                <a:xfrm>
                  <a:off x="5775201" y="3468215"/>
                  <a:ext cx="131554" cy="184175"/>
                  <a:chOff x="5775201" y="3468215"/>
                  <a:chExt cx="131554" cy="184175"/>
                </a:xfrm>
                <a:solidFill>
                  <a:srgbClr val="0070BC"/>
                </a:solidFill>
              </p:grpSpPr>
              <p:grpSp>
                <p:nvGrpSpPr>
                  <p:cNvPr id="98" name="组合 97">
                    <a:extLst>
                      <a:ext uri="{FF2B5EF4-FFF2-40B4-BE49-F238E27FC236}">
                        <a16:creationId xmlns:a16="http://schemas.microsoft.com/office/drawing/2014/main" id="{CB2E1698-5E25-4FA5-8D0E-01805BA47074}"/>
                      </a:ext>
                    </a:extLst>
                  </p:cNvPr>
                  <p:cNvGrpSpPr/>
                  <p:nvPr/>
                </p:nvGrpSpPr>
                <p:grpSpPr>
                  <a:xfrm>
                    <a:off x="5775201" y="3468215"/>
                    <a:ext cx="131554" cy="184175"/>
                    <a:chOff x="5775201" y="3468215"/>
                    <a:chExt cx="131554" cy="184175"/>
                  </a:xfrm>
                  <a:grpFill/>
                </p:grpSpPr>
                <p:sp>
                  <p:nvSpPr>
                    <p:cNvPr id="100" name="上海">
                      <a:extLst>
                        <a:ext uri="{FF2B5EF4-FFF2-40B4-BE49-F238E27FC236}">
                          <a16:creationId xmlns:a16="http://schemas.microsoft.com/office/drawing/2014/main" id="{CA8D60B3-A491-4C1B-9A8F-CD0B34866288}"/>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1" name="Freeform 108">
                      <a:extLst>
                        <a:ext uri="{FF2B5EF4-FFF2-40B4-BE49-F238E27FC236}">
                          <a16:creationId xmlns:a16="http://schemas.microsoft.com/office/drawing/2014/main" id="{E9923319-A898-4863-A11B-8F95157B6FEA}"/>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2" name="Freeform 109">
                      <a:extLst>
                        <a:ext uri="{FF2B5EF4-FFF2-40B4-BE49-F238E27FC236}">
                          <a16:creationId xmlns:a16="http://schemas.microsoft.com/office/drawing/2014/main" id="{CCF36F1B-F054-4A7C-B207-09E0E52DCD4E}"/>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99" name="Freeform 110">
                    <a:extLst>
                      <a:ext uri="{FF2B5EF4-FFF2-40B4-BE49-F238E27FC236}">
                        <a16:creationId xmlns:a16="http://schemas.microsoft.com/office/drawing/2014/main" id="{9A0BD350-C53F-4187-9466-C90CC131CC95}"/>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6" name="组合 55">
                  <a:extLst>
                    <a:ext uri="{FF2B5EF4-FFF2-40B4-BE49-F238E27FC236}">
                      <a16:creationId xmlns:a16="http://schemas.microsoft.com/office/drawing/2014/main" id="{A6DEB3FB-F1DB-4E46-90D9-40B131B46AAC}"/>
                    </a:ext>
                  </a:extLst>
                </p:cNvPr>
                <p:cNvGrpSpPr/>
                <p:nvPr/>
              </p:nvGrpSpPr>
              <p:grpSpPr>
                <a:xfrm>
                  <a:off x="1091453" y="807169"/>
                  <a:ext cx="5674650" cy="4942799"/>
                  <a:chOff x="1091453" y="807169"/>
                  <a:chExt cx="5674650" cy="4942799"/>
                </a:xfrm>
              </p:grpSpPr>
              <p:sp>
                <p:nvSpPr>
                  <p:cNvPr id="64" name="TextBox 92">
                    <a:extLst>
                      <a:ext uri="{FF2B5EF4-FFF2-40B4-BE49-F238E27FC236}">
                        <a16:creationId xmlns:a16="http://schemas.microsoft.com/office/drawing/2014/main" id="{2856025B-F948-4153-ADC6-45DEF43D0464}"/>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5" name="TextBox 93">
                    <a:extLst>
                      <a:ext uri="{FF2B5EF4-FFF2-40B4-BE49-F238E27FC236}">
                        <a16:creationId xmlns:a16="http://schemas.microsoft.com/office/drawing/2014/main" id="{F4A65DF2-45E9-4CD2-8733-A3A658DA2136}"/>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66" name="TextBox 94">
                    <a:extLst>
                      <a:ext uri="{FF2B5EF4-FFF2-40B4-BE49-F238E27FC236}">
                        <a16:creationId xmlns:a16="http://schemas.microsoft.com/office/drawing/2014/main" id="{9ACCCE06-C486-44BC-AADA-D1C5A9AEE710}"/>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67" name="TextBox 95">
                    <a:extLst>
                      <a:ext uri="{FF2B5EF4-FFF2-40B4-BE49-F238E27FC236}">
                        <a16:creationId xmlns:a16="http://schemas.microsoft.com/office/drawing/2014/main" id="{D1712B09-98F3-4575-AE1C-CD8C0CBE44AE}"/>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68" name="TextBox 96">
                    <a:extLst>
                      <a:ext uri="{FF2B5EF4-FFF2-40B4-BE49-F238E27FC236}">
                        <a16:creationId xmlns:a16="http://schemas.microsoft.com/office/drawing/2014/main" id="{7CC47BC6-2010-4DAF-84FA-B8E185BFA7BE}"/>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69" name="TextBox 98">
                    <a:extLst>
                      <a:ext uri="{FF2B5EF4-FFF2-40B4-BE49-F238E27FC236}">
                        <a16:creationId xmlns:a16="http://schemas.microsoft.com/office/drawing/2014/main" id="{9519BECE-5E79-400E-B585-1721B7646113}"/>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70" name="TextBox 99">
                    <a:extLst>
                      <a:ext uri="{FF2B5EF4-FFF2-40B4-BE49-F238E27FC236}">
                        <a16:creationId xmlns:a16="http://schemas.microsoft.com/office/drawing/2014/main" id="{C86BF6E0-D013-4B2B-A576-5250254E9E17}"/>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71" name="TextBox 100">
                    <a:extLst>
                      <a:ext uri="{FF2B5EF4-FFF2-40B4-BE49-F238E27FC236}">
                        <a16:creationId xmlns:a16="http://schemas.microsoft.com/office/drawing/2014/main" id="{EE60F655-01A0-4410-8B36-E54387EA2CA9}"/>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72" name="TextBox 101">
                    <a:extLst>
                      <a:ext uri="{FF2B5EF4-FFF2-40B4-BE49-F238E27FC236}">
                        <a16:creationId xmlns:a16="http://schemas.microsoft.com/office/drawing/2014/main" id="{95E98045-FA82-4FE0-8F71-6CB5E4700C79}"/>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73" name="TextBox 102">
                    <a:extLst>
                      <a:ext uri="{FF2B5EF4-FFF2-40B4-BE49-F238E27FC236}">
                        <a16:creationId xmlns:a16="http://schemas.microsoft.com/office/drawing/2014/main" id="{BA2E5FF9-BD2C-4201-B446-8B5DEE5FB7D3}"/>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74" name="TextBox 103">
                    <a:extLst>
                      <a:ext uri="{FF2B5EF4-FFF2-40B4-BE49-F238E27FC236}">
                        <a16:creationId xmlns:a16="http://schemas.microsoft.com/office/drawing/2014/main" id="{298E9918-99F9-46EA-BB73-9065EE3435F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75" name="TextBox 104">
                    <a:extLst>
                      <a:ext uri="{FF2B5EF4-FFF2-40B4-BE49-F238E27FC236}">
                        <a16:creationId xmlns:a16="http://schemas.microsoft.com/office/drawing/2014/main" id="{CFB25BED-5B3B-429A-A84D-72BD71089B98}"/>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76" name="TextBox 105">
                    <a:extLst>
                      <a:ext uri="{FF2B5EF4-FFF2-40B4-BE49-F238E27FC236}">
                        <a16:creationId xmlns:a16="http://schemas.microsoft.com/office/drawing/2014/main" id="{15409948-4A46-497B-8BE2-95B852F2215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77" name="TextBox 106">
                    <a:extLst>
                      <a:ext uri="{FF2B5EF4-FFF2-40B4-BE49-F238E27FC236}">
                        <a16:creationId xmlns:a16="http://schemas.microsoft.com/office/drawing/2014/main" id="{73FF01C4-2F8C-4FC0-81B4-5188A584E61D}"/>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78" name="TextBox 107">
                    <a:extLst>
                      <a:ext uri="{FF2B5EF4-FFF2-40B4-BE49-F238E27FC236}">
                        <a16:creationId xmlns:a16="http://schemas.microsoft.com/office/drawing/2014/main" id="{D435D064-19B7-4AA3-A512-161320B12B7F}"/>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79" name="TextBox 108">
                    <a:extLst>
                      <a:ext uri="{FF2B5EF4-FFF2-40B4-BE49-F238E27FC236}">
                        <a16:creationId xmlns:a16="http://schemas.microsoft.com/office/drawing/2014/main" id="{E2DCBBE7-1A8A-40C3-88CD-332DDF116F7B}"/>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80" name="TextBox 109">
                    <a:extLst>
                      <a:ext uri="{FF2B5EF4-FFF2-40B4-BE49-F238E27FC236}">
                        <a16:creationId xmlns:a16="http://schemas.microsoft.com/office/drawing/2014/main" id="{C233574D-667B-4C6C-84F6-F2FBA9EADACE}"/>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81" name="TextBox 110">
                    <a:extLst>
                      <a:ext uri="{FF2B5EF4-FFF2-40B4-BE49-F238E27FC236}">
                        <a16:creationId xmlns:a16="http://schemas.microsoft.com/office/drawing/2014/main" id="{7E38E99D-4B0F-4398-BF7E-089A67B3032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82" name="TextBox 111">
                    <a:extLst>
                      <a:ext uri="{FF2B5EF4-FFF2-40B4-BE49-F238E27FC236}">
                        <a16:creationId xmlns:a16="http://schemas.microsoft.com/office/drawing/2014/main" id="{C8AC592A-C019-4835-9B63-02346D3B3823}"/>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83" name="TextBox 112">
                    <a:extLst>
                      <a:ext uri="{FF2B5EF4-FFF2-40B4-BE49-F238E27FC236}">
                        <a16:creationId xmlns:a16="http://schemas.microsoft.com/office/drawing/2014/main" id="{C1B8E77F-43CF-4F76-AB1C-49280913CFEA}"/>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84" name="TextBox 113">
                    <a:extLst>
                      <a:ext uri="{FF2B5EF4-FFF2-40B4-BE49-F238E27FC236}">
                        <a16:creationId xmlns:a16="http://schemas.microsoft.com/office/drawing/2014/main" id="{F5385FA3-AEBF-40DF-8CEC-22A1B8CE7738}"/>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85" name="TextBox 114">
                    <a:extLst>
                      <a:ext uri="{FF2B5EF4-FFF2-40B4-BE49-F238E27FC236}">
                        <a16:creationId xmlns:a16="http://schemas.microsoft.com/office/drawing/2014/main" id="{0292EC15-750F-4CA1-AB0B-1DB81F688B71}"/>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86" name="TextBox 115">
                    <a:extLst>
                      <a:ext uri="{FF2B5EF4-FFF2-40B4-BE49-F238E27FC236}">
                        <a16:creationId xmlns:a16="http://schemas.microsoft.com/office/drawing/2014/main" id="{3B25DB86-852D-4CDD-81C0-8350D6107240}"/>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87" name="TextBox 116">
                    <a:extLst>
                      <a:ext uri="{FF2B5EF4-FFF2-40B4-BE49-F238E27FC236}">
                        <a16:creationId xmlns:a16="http://schemas.microsoft.com/office/drawing/2014/main" id="{407F1CF3-7D00-45A9-B703-4B4C12FB7DE2}"/>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88" name="TextBox 117">
                    <a:extLst>
                      <a:ext uri="{FF2B5EF4-FFF2-40B4-BE49-F238E27FC236}">
                        <a16:creationId xmlns:a16="http://schemas.microsoft.com/office/drawing/2014/main" id="{A7032DA3-7B93-47B4-96F3-3BB08B094F02}"/>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89" name="TextBox 118">
                    <a:extLst>
                      <a:ext uri="{FF2B5EF4-FFF2-40B4-BE49-F238E27FC236}">
                        <a16:creationId xmlns:a16="http://schemas.microsoft.com/office/drawing/2014/main" id="{BC8EB489-CA83-418F-A7AE-9DA9EE35A19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90" name="TextBox 119">
                    <a:extLst>
                      <a:ext uri="{FF2B5EF4-FFF2-40B4-BE49-F238E27FC236}">
                        <a16:creationId xmlns:a16="http://schemas.microsoft.com/office/drawing/2014/main" id="{3FFECF97-A755-4268-B5B7-E09D6CE5136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91" name="TextBox 120">
                    <a:extLst>
                      <a:ext uri="{FF2B5EF4-FFF2-40B4-BE49-F238E27FC236}">
                        <a16:creationId xmlns:a16="http://schemas.microsoft.com/office/drawing/2014/main" id="{28CCA528-1E88-404D-9857-FC859CF80848}"/>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92" name="TextBox 121">
                    <a:extLst>
                      <a:ext uri="{FF2B5EF4-FFF2-40B4-BE49-F238E27FC236}">
                        <a16:creationId xmlns:a16="http://schemas.microsoft.com/office/drawing/2014/main" id="{6D47C479-A78B-467D-83F3-71287C38B28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93" name="TextBox 122">
                    <a:extLst>
                      <a:ext uri="{FF2B5EF4-FFF2-40B4-BE49-F238E27FC236}">
                        <a16:creationId xmlns:a16="http://schemas.microsoft.com/office/drawing/2014/main" id="{F1EE4565-0220-4BED-8878-637FB54F53F4}"/>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94" name="TextBox 123">
                    <a:extLst>
                      <a:ext uri="{FF2B5EF4-FFF2-40B4-BE49-F238E27FC236}">
                        <a16:creationId xmlns:a16="http://schemas.microsoft.com/office/drawing/2014/main" id="{7FE49E03-E5BA-4FF9-B271-00AB4F5A1ECC}"/>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95" name="TextBox 124">
                    <a:extLst>
                      <a:ext uri="{FF2B5EF4-FFF2-40B4-BE49-F238E27FC236}">
                        <a16:creationId xmlns:a16="http://schemas.microsoft.com/office/drawing/2014/main" id="{AC7E6E6D-CD3E-44A3-974D-30622A6AABB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96" name="TextBox 125">
                    <a:extLst>
                      <a:ext uri="{FF2B5EF4-FFF2-40B4-BE49-F238E27FC236}">
                        <a16:creationId xmlns:a16="http://schemas.microsoft.com/office/drawing/2014/main" id="{37FFCD33-A10E-474B-9B73-BCD10393971C}"/>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97" name="TextBox 97">
                    <a:extLst>
                      <a:ext uri="{FF2B5EF4-FFF2-40B4-BE49-F238E27FC236}">
                        <a16:creationId xmlns:a16="http://schemas.microsoft.com/office/drawing/2014/main" id="{E71C6F97-3C5A-4016-BF21-0E7B72DE0B3E}"/>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7" name="TextBox 128">
                  <a:extLst>
                    <a:ext uri="{FF2B5EF4-FFF2-40B4-BE49-F238E27FC236}">
                      <a16:creationId xmlns:a16="http://schemas.microsoft.com/office/drawing/2014/main" id="{694DDF8C-B4C1-4FF5-9654-382443B39111}"/>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8" name="任意多边形 52">
                  <a:extLst>
                    <a:ext uri="{FF2B5EF4-FFF2-40B4-BE49-F238E27FC236}">
                      <a16:creationId xmlns:a16="http://schemas.microsoft.com/office/drawing/2014/main" id="{2867D766-BAF4-48F5-9F14-F59BF2F95245}"/>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9" name="南海诸岛">
                  <a:extLst>
                    <a:ext uri="{FF2B5EF4-FFF2-40B4-BE49-F238E27FC236}">
                      <a16:creationId xmlns:a16="http://schemas.microsoft.com/office/drawing/2014/main" id="{20CB9498-CA6C-438D-BB9A-EDC259B2FFD5}"/>
                    </a:ext>
                  </a:extLst>
                </p:cNvPr>
                <p:cNvGrpSpPr/>
                <p:nvPr/>
              </p:nvGrpSpPr>
              <p:grpSpPr>
                <a:xfrm>
                  <a:off x="6452200" y="4518540"/>
                  <a:ext cx="906453" cy="1148563"/>
                  <a:chOff x="6452200" y="4518540"/>
                  <a:chExt cx="906453" cy="1148563"/>
                </a:xfrm>
              </p:grpSpPr>
              <p:pic>
                <p:nvPicPr>
                  <p:cNvPr id="60" name="图片 59">
                    <a:extLst>
                      <a:ext uri="{FF2B5EF4-FFF2-40B4-BE49-F238E27FC236}">
                        <a16:creationId xmlns:a16="http://schemas.microsoft.com/office/drawing/2014/main" id="{4150D78E-AD3A-4BFE-9738-4C102B1178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61" name="矩形 60">
                    <a:extLst>
                      <a:ext uri="{FF2B5EF4-FFF2-40B4-BE49-F238E27FC236}">
                        <a16:creationId xmlns:a16="http://schemas.microsoft.com/office/drawing/2014/main" id="{5FFA25C6-8AD6-4B8C-B959-8EC7472F007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2" name="矩形 61">
                    <a:extLst>
                      <a:ext uri="{FF2B5EF4-FFF2-40B4-BE49-F238E27FC236}">
                        <a16:creationId xmlns:a16="http://schemas.microsoft.com/office/drawing/2014/main" id="{29ECC1CA-58A5-4865-8BA2-E4C764B03ACC}"/>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3" name="TextBox 56">
                    <a:extLst>
                      <a:ext uri="{FF2B5EF4-FFF2-40B4-BE49-F238E27FC236}">
                        <a16:creationId xmlns:a16="http://schemas.microsoft.com/office/drawing/2014/main" id="{FC232DA3-069E-421C-AAC2-223C0CA33F55}"/>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8" name="组合 7">
                <a:extLst>
                  <a:ext uri="{FF2B5EF4-FFF2-40B4-BE49-F238E27FC236}">
                    <a16:creationId xmlns:a16="http://schemas.microsoft.com/office/drawing/2014/main" id="{4F374475-7904-4E48-9F2E-E13B9901CD2E}"/>
                  </a:ext>
                </a:extLst>
              </p:cNvPr>
              <p:cNvGrpSpPr/>
              <p:nvPr/>
            </p:nvGrpSpPr>
            <p:grpSpPr>
              <a:xfrm>
                <a:off x="202272" y="2113975"/>
                <a:ext cx="413931" cy="597951"/>
                <a:chOff x="202272" y="2113975"/>
                <a:chExt cx="352492" cy="565885"/>
              </a:xfrm>
            </p:grpSpPr>
            <p:grpSp>
              <p:nvGrpSpPr>
                <p:cNvPr id="9" name="组合 8">
                  <a:extLst>
                    <a:ext uri="{FF2B5EF4-FFF2-40B4-BE49-F238E27FC236}">
                      <a16:creationId xmlns:a16="http://schemas.microsoft.com/office/drawing/2014/main" id="{BCB41CAB-EAB6-4699-B363-EF9DDF612EAC}"/>
                    </a:ext>
                  </a:extLst>
                </p:cNvPr>
                <p:cNvGrpSpPr/>
                <p:nvPr/>
              </p:nvGrpSpPr>
              <p:grpSpPr>
                <a:xfrm>
                  <a:off x="202272" y="2161307"/>
                  <a:ext cx="90694" cy="448364"/>
                  <a:chOff x="202272" y="2161307"/>
                  <a:chExt cx="90694" cy="448364"/>
                </a:xfrm>
              </p:grpSpPr>
              <p:sp>
                <p:nvSpPr>
                  <p:cNvPr id="17" name="矩形 16">
                    <a:extLst>
                      <a:ext uri="{FF2B5EF4-FFF2-40B4-BE49-F238E27FC236}">
                        <a16:creationId xmlns:a16="http://schemas.microsoft.com/office/drawing/2014/main" id="{99C3E438-4144-49C3-BA61-D81664D41C59}"/>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30A63531-129D-40E5-A949-658A7CF41FA7}"/>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59A77847-D3E2-4E8D-8333-037A97AFC82B}"/>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327F6DEF-68FF-4BB3-9C53-7AD948A12BB9}"/>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1" name="矩形 20">
                    <a:extLst>
                      <a:ext uri="{FF2B5EF4-FFF2-40B4-BE49-F238E27FC236}">
                        <a16:creationId xmlns:a16="http://schemas.microsoft.com/office/drawing/2014/main" id="{B8530AC1-1FEB-49D5-BF11-6EFBB246F867}"/>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2" name="矩形 21">
                    <a:extLst>
                      <a:ext uri="{FF2B5EF4-FFF2-40B4-BE49-F238E27FC236}">
                        <a16:creationId xmlns:a16="http://schemas.microsoft.com/office/drawing/2014/main" id="{36613258-465E-45C5-960F-C4316591CCC0}"/>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0" name="组合 9">
                  <a:extLst>
                    <a:ext uri="{FF2B5EF4-FFF2-40B4-BE49-F238E27FC236}">
                      <a16:creationId xmlns:a16="http://schemas.microsoft.com/office/drawing/2014/main" id="{33263C0B-6EA0-4BAF-9E73-3C57C3FADCD4}"/>
                    </a:ext>
                  </a:extLst>
                </p:cNvPr>
                <p:cNvGrpSpPr/>
                <p:nvPr/>
              </p:nvGrpSpPr>
              <p:grpSpPr>
                <a:xfrm>
                  <a:off x="238515" y="2113975"/>
                  <a:ext cx="316249" cy="565885"/>
                  <a:chOff x="238515" y="2113975"/>
                  <a:chExt cx="316249" cy="565885"/>
                </a:xfrm>
              </p:grpSpPr>
              <p:sp>
                <p:nvSpPr>
                  <p:cNvPr id="11" name="文本框 103">
                    <a:extLst>
                      <a:ext uri="{FF2B5EF4-FFF2-40B4-BE49-F238E27FC236}">
                        <a16:creationId xmlns:a16="http://schemas.microsoft.com/office/drawing/2014/main" id="{4F32B736-2FCA-4728-AD27-03B31A59D13E}"/>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 name="文本框 105">
                    <a:extLst>
                      <a:ext uri="{FF2B5EF4-FFF2-40B4-BE49-F238E27FC236}">
                        <a16:creationId xmlns:a16="http://schemas.microsoft.com/office/drawing/2014/main" id="{CF14D6EE-1DBD-4FB9-9778-81E2B6809EEA}"/>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3" name="文本框 107">
                    <a:extLst>
                      <a:ext uri="{FF2B5EF4-FFF2-40B4-BE49-F238E27FC236}">
                        <a16:creationId xmlns:a16="http://schemas.microsoft.com/office/drawing/2014/main" id="{A58EE1C0-D1AF-4E1E-8E2A-BA7DCCB01CF3}"/>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4" name="文本框 109">
                    <a:extLst>
                      <a:ext uri="{FF2B5EF4-FFF2-40B4-BE49-F238E27FC236}">
                        <a16:creationId xmlns:a16="http://schemas.microsoft.com/office/drawing/2014/main" id="{DF538F4A-38F4-4D7A-BAC3-105B0318AD9D}"/>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5" name="文本框 111">
                    <a:extLst>
                      <a:ext uri="{FF2B5EF4-FFF2-40B4-BE49-F238E27FC236}">
                        <a16:creationId xmlns:a16="http://schemas.microsoft.com/office/drawing/2014/main" id="{CAF4C261-1A26-44DE-B106-40B8F443D4FA}"/>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6" name="文本框 113">
                    <a:extLst>
                      <a:ext uri="{FF2B5EF4-FFF2-40B4-BE49-F238E27FC236}">
                        <a16:creationId xmlns:a16="http://schemas.microsoft.com/office/drawing/2014/main" id="{2E5A4533-EEAF-4755-A9E3-72FB267DECAF}"/>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5" name="图表 104">
              <a:extLst>
                <a:ext uri="{FF2B5EF4-FFF2-40B4-BE49-F238E27FC236}">
                  <a16:creationId xmlns:a16="http://schemas.microsoft.com/office/drawing/2014/main" id="{00000000-0008-0000-0200-0000BD000000}"/>
                </a:ext>
              </a:extLst>
            </p:cNvPr>
            <p:cNvGraphicFramePr>
              <a:graphicFrameLocks/>
            </p:cNvGraphicFramePr>
            <p:nvPr>
              <p:extLst>
                <p:ext uri="{D42A27DB-BD31-4B8C-83A1-F6EECF244321}">
                  <p14:modId xmlns:p14="http://schemas.microsoft.com/office/powerpoint/2010/main" val="56257092"/>
                </p:ext>
              </p:extLst>
            </p:nvPr>
          </p:nvGraphicFramePr>
          <p:xfrm>
            <a:off x="4655074" y="1464247"/>
            <a:ext cx="4226905" cy="2566095"/>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32057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2024</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800100" y="5620390"/>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400">
                <a:latin typeface="微软雅黑" panose="020B0503020204020204" pitchFamily="34" charset="-122"/>
                <a:ea typeface="微软雅黑" panose="020B0503020204020204" pitchFamily="34" charset="-122"/>
              </a:rPr>
              <a:t>1</a:t>
            </a:r>
            <a:r>
              <a:rPr lang="en-US" altLang="zh-CN" sz="1400" dirty="0">
                <a:latin typeface="微软雅黑" panose="020B0503020204020204" pitchFamily="34" charset="-122"/>
                <a:ea typeface="微软雅黑" panose="020B0503020204020204" pitchFamily="34" charset="-122"/>
              </a:rPr>
              <a:t>1</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月份</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，二手车交易</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均价为</a:t>
            </a:r>
            <a:r>
              <a:rPr kumimoji="0" lang="en-US" altLang="zh-CN"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6.39</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元</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，较</a:t>
            </a:r>
            <a:r>
              <a:rPr kumimoji="0" lang="en-US" altLang="zh-CN"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月份下降了</a:t>
            </a:r>
            <a:r>
              <a:rPr kumimoji="0" lang="en-US" altLang="zh-CN"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0.14</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元，较</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去年同期</a:t>
            </a:r>
            <a:r>
              <a:rPr lang="zh-CN" altLang="en-US" sz="1400">
                <a:latin typeface="微软雅黑" panose="020B0503020204020204" pitchFamily="34" charset="-122"/>
                <a:ea typeface="微软雅黑" panose="020B0503020204020204" pitchFamily="34" charset="-122"/>
              </a:rPr>
              <a:t>下降</a:t>
            </a:r>
            <a:r>
              <a:rPr kumimoji="0" lang="en-US" altLang="zh-CN"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0.09</a:t>
            </a:r>
            <a:r>
              <a:rPr kumimoji="0" lang="zh-CN" altLang="en-US" sz="14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2877506971"/>
              </p:ext>
            </p:extLst>
          </p:nvPr>
        </p:nvGraphicFramePr>
        <p:xfrm>
          <a:off x="191398" y="1034553"/>
          <a:ext cx="8761204" cy="43540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0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448654"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11</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55005" y="4649325"/>
            <a:ext cx="8765023" cy="889090"/>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400" dirty="0">
                <a:latin typeface="微软雅黑" panose="020B0503020204020204" pitchFamily="34" charset="-122"/>
                <a:ea typeface="微软雅黑" panose="020B0503020204020204" pitchFamily="34" charset="-122"/>
              </a:rPr>
              <a:t>11</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月，全国新能源二手车共交易了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11.09</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万辆，环比</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月份增长</a:t>
            </a:r>
            <a:r>
              <a:rPr lang="en-US" altLang="zh-CN" sz="1400" dirty="0">
                <a:latin typeface="微软雅黑" panose="020B0503020204020204" pitchFamily="34" charset="-122"/>
                <a:ea typeface="微软雅黑" panose="020B0503020204020204" pitchFamily="34" charset="-122"/>
              </a:rPr>
              <a:t>6.4</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，同比去年同期增长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28.6%</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1-11</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月，全国新能源二手车共交易了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100.49</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万辆，较</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年同期增长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48.7%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C38B9A10-65E8-4866-BD6F-A6BA8F401FBA}"/>
              </a:ext>
            </a:extLst>
          </p:cNvPr>
          <p:cNvGraphicFramePr>
            <a:graphicFrameLocks/>
          </p:cNvGraphicFramePr>
          <p:nvPr>
            <p:extLst>
              <p:ext uri="{D42A27DB-BD31-4B8C-83A1-F6EECF244321}">
                <p14:modId xmlns:p14="http://schemas.microsoft.com/office/powerpoint/2010/main" val="2260482119"/>
              </p:ext>
            </p:extLst>
          </p:nvPr>
        </p:nvGraphicFramePr>
        <p:xfrm>
          <a:off x="228599" y="1319585"/>
          <a:ext cx="8773317" cy="3257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88557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189549" y="4771900"/>
            <a:ext cx="8346757" cy="1398396"/>
          </a:xfrm>
          <a:prstGeom prst="rect">
            <a:avLst/>
          </a:prstGeom>
          <a:noFill/>
        </p:spPr>
        <p:txBody>
          <a:bodyPr wrap="square" rtlCol="0">
            <a:spAutoFit/>
          </a:bodyPr>
          <a:lstStyle/>
          <a:p>
            <a:pPr marL="0" marR="0" lvl="1" indent="0" algn="l" defTabSz="914400" rtl="0" eaLnBrk="1" fontAlgn="auto" latinLnBrk="0" hangingPunct="1">
              <a:lnSpc>
                <a:spcPct val="200000"/>
              </a:lnSpc>
              <a:spcBef>
                <a:spcPts val="0"/>
              </a:spcBef>
              <a:spcAft>
                <a:spcPts val="0"/>
              </a:spcAft>
              <a:buClrTx/>
              <a:buSzTx/>
              <a:buFontTx/>
              <a:buNone/>
              <a:tabLst/>
              <a:defRPr/>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lang="en-US" altLang="zh-CN" sz="1100" dirty="0">
                <a:latin typeface="微软雅黑" panose="020B0503020204020204" pitchFamily="34" charset="-122"/>
                <a:ea typeface="微软雅黑" panose="020B0503020204020204" pitchFamily="34" charset="-122"/>
              </a:rPr>
              <a:t>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月，新能源乘用车中；</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18.4%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6.6%</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下降</a:t>
            </a:r>
            <a:r>
              <a:rPr lang="en-US" altLang="zh-CN" sz="1100" dirty="0">
                <a:latin typeface="微软雅黑" panose="020B0503020204020204" pitchFamily="34" charset="-122"/>
                <a:ea typeface="微软雅黑" panose="020B0503020204020204" pitchFamily="34" charset="-122"/>
              </a:rPr>
              <a:t>1</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MPV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10.8%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lang="zh-CN" altLang="en-US" sz="1100" dirty="0">
                <a:latin typeface="微软雅黑" panose="020B0503020204020204" pitchFamily="34" charset="-122"/>
                <a:ea typeface="微软雅黑" panose="020B0503020204020204" pitchFamily="34" charset="-122"/>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SUV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lang="en-US" altLang="zh-CN" sz="1100" dirty="0">
                <a:latin typeface="微软雅黑" panose="020B0503020204020204" pitchFamily="34" charset="-122"/>
                <a:ea typeface="微软雅黑" panose="020B0503020204020204" pitchFamily="34" charset="-122"/>
              </a:rPr>
              <a:t>27.6</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100" dirty="0">
              <a:latin typeface="微软雅黑" panose="020B0503020204020204" pitchFamily="34" charset="-122"/>
              <a:ea typeface="微软雅黑" panose="020B0503020204020204" pitchFamily="34" charset="-122"/>
            </a:endParaRPr>
          </a:p>
          <a:p>
            <a:pPr marL="0" marR="0" lvl="1" indent="0" algn="l" defTabSz="914400" rtl="0" eaLnBrk="1" fontAlgn="auto" latinLnBrk="0" hangingPunct="1">
              <a:lnSpc>
                <a:spcPct val="20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11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月份，新能源二手车交易中，</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a:t>
            </a:r>
            <a:r>
              <a:rPr lang="zh-CN" altLang="en-US" sz="1100" dirty="0">
                <a:latin typeface="微软雅黑" panose="020B0503020204020204" pitchFamily="34" charset="-122"/>
                <a:ea typeface="微软雅黑" panose="020B0503020204020204" pitchFamily="34" charset="-122"/>
              </a:rPr>
              <a:t>级</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以及</a:t>
            </a:r>
            <a:r>
              <a:rPr lang="en-US" altLang="zh-CN" sz="1100" dirty="0">
                <a:latin typeface="微软雅黑" panose="020B0503020204020204" pitchFamily="34" charset="-122"/>
                <a:ea typeface="微软雅黑" panose="020B0503020204020204" pitchFamily="34" charset="-122"/>
              </a:rPr>
              <a:t>MPV</a:t>
            </a:r>
            <a:r>
              <a:rPr lang="zh-CN" altLang="en-US" sz="1100" dirty="0">
                <a:latin typeface="微软雅黑" panose="020B0503020204020204" pitchFamily="34" charset="-122"/>
                <a:ea typeface="微软雅黑" panose="020B0503020204020204" pitchFamily="34" charset="-122"/>
              </a:rPr>
              <a:t>车型</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的份额较上月有所增长，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lang="zh-CN" altLang="en-US" sz="1100" dirty="0">
                <a:latin typeface="微软雅黑" panose="020B0503020204020204" pitchFamily="34" charset="-122"/>
                <a:ea typeface="微软雅黑" panose="020B0503020204020204" pitchFamily="34" charset="-122"/>
              </a:rPr>
              <a:t>级</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车型本月下降较为明显。</a:t>
            </a:r>
            <a:endParaRPr kumimoji="0" lang="zh-CN" altLang="en-US" sz="1100" b="0" i="0" u="none" strike="noStrike" kern="1200" cap="none" spc="0" normalizeH="0" baseline="0" noProof="0" dirty="0">
              <a:ln>
                <a:noFill/>
              </a:ln>
              <a:effectLst/>
              <a:uLnTx/>
              <a:uFillTx/>
              <a:latin typeface="Calibri"/>
              <a:ea typeface="宋体" panose="02010600030101010101" pitchFamily="2" charset="-122"/>
              <a:cs typeface="+mn-cs"/>
            </a:endParaRPr>
          </a:p>
        </p:txBody>
      </p:sp>
      <p:grpSp>
        <p:nvGrpSpPr>
          <p:cNvPr id="13" name="组合 12">
            <a:extLst>
              <a:ext uri="{FF2B5EF4-FFF2-40B4-BE49-F238E27FC236}">
                <a16:creationId xmlns:a16="http://schemas.microsoft.com/office/drawing/2014/main" id="{00000000-0008-0000-1200-0000E0000000}"/>
              </a:ext>
            </a:extLst>
          </p:cNvPr>
          <p:cNvGrpSpPr/>
          <p:nvPr/>
        </p:nvGrpSpPr>
        <p:grpSpPr>
          <a:xfrm>
            <a:off x="296440" y="1142951"/>
            <a:ext cx="8132974" cy="3556098"/>
            <a:chOff x="0" y="0"/>
            <a:chExt cx="8125480" cy="3292393"/>
          </a:xfrm>
        </p:grpSpPr>
        <p:grpSp>
          <p:nvGrpSpPr>
            <p:cNvPr id="14" name="组合 13">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17" name="图表 16">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7">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5"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2024年11</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2024年10</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44068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470617"/>
            <a:ext cx="8367265" cy="188327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从车龄结构来看</a:t>
            </a: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年的车型份额有所增长，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lang="zh-CN" altLang="en-US" sz="1200" dirty="0">
                <a:latin typeface="微软雅黑" panose="020B0503020204020204" pitchFamily="34" charset="-122"/>
                <a:ea typeface="微软雅黑" panose="020B0503020204020204" pitchFamily="34" charset="-122"/>
              </a:rPr>
              <a:t>年以内、</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年以上的车型份额下降较快</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4</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40.8%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8" name="图表 7">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4232546344"/>
              </p:ext>
            </p:extLst>
          </p:nvPr>
        </p:nvGraphicFramePr>
        <p:xfrm>
          <a:off x="228599" y="1111368"/>
          <a:ext cx="8536392" cy="33977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2976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521166" y="4462596"/>
            <a:ext cx="8101668" cy="188327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a:t>
            </a:r>
            <a:r>
              <a:rPr lang="zh-CN" altLang="en-US" sz="1200" dirty="0">
                <a:latin typeface="微软雅黑" panose="020B0503020204020204" pitchFamily="34" charset="-122"/>
                <a:ea typeface="微软雅黑" panose="020B0503020204020204" pitchFamily="34" charset="-122"/>
              </a:rPr>
              <a:t>内</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lang="en-US" altLang="zh-CN" sz="1200" dirty="0">
                <a:latin typeface="微软雅黑" panose="020B0503020204020204" pitchFamily="34" charset="-122"/>
                <a:ea typeface="微软雅黑" panose="020B0503020204020204" pitchFamily="34" charset="-122"/>
              </a:rPr>
              <a:t>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万以及</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万以上的新能源二手车占比</a:t>
            </a:r>
            <a:r>
              <a:rPr lang="zh-CN" altLang="en-US" sz="1200" dirty="0">
                <a:latin typeface="微软雅黑" panose="020B0503020204020204" pitchFamily="34" charset="-122"/>
                <a:ea typeface="微软雅黑" panose="020B0503020204020204" pitchFamily="34" charset="-122"/>
              </a:rPr>
              <a:t>有所增长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，其余各区间较上月均出现不同程度的</a:t>
            </a:r>
            <a:r>
              <a:rPr lang="zh-CN" altLang="en-US" sz="1200" dirty="0">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lang="en-US" altLang="zh-CN" sz="1200" dirty="0">
                <a:latin typeface="微软雅黑" panose="020B0503020204020204" pitchFamily="34" charset="-122"/>
                <a:ea typeface="微软雅黑" panose="020B0503020204020204" pitchFamily="34" charset="-122"/>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a:t>
            </a:r>
            <a:r>
              <a:rPr lang="zh-CN" altLang="en-US" sz="1200" dirty="0">
                <a:latin typeface="微软雅黑" panose="020B0503020204020204" pitchFamily="34" charset="-122"/>
                <a:ea typeface="微软雅黑" panose="020B0503020204020204" pitchFamily="34" charset="-122"/>
              </a:rPr>
              <a:t>内</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37.7%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10.4%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万以上的占</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0.1</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万各区间占比均有所下降。其中降幅较大的是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lang="zh-CN" altLang="en-US" sz="1200" dirty="0">
                <a:latin typeface="微软雅黑" panose="020B0503020204020204" pitchFamily="34" charset="-122"/>
                <a:ea typeface="微软雅黑" panose="020B0503020204020204" pitchFamily="34" charset="-122"/>
              </a:rPr>
              <a:t>价格</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区间，环比下降了</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633899421"/>
              </p:ext>
            </p:extLst>
          </p:nvPr>
        </p:nvGraphicFramePr>
        <p:xfrm>
          <a:off x="479416" y="1260046"/>
          <a:ext cx="8185168" cy="29634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3780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2024</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a:solidFill>
                        <a:schemeClr val="bg1"/>
                      </a:solidFill>
                      <a:latin typeface="微软雅黑" panose="020B0503020204020204" pitchFamily="34" charset="-122"/>
                      <a:ea typeface="微软雅黑" panose="020B0503020204020204" pitchFamily="34" charset="-122"/>
                    </a:rPr>
                    <a:t>11</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11</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959542"/>
            <a:ext cx="8127481" cy="1233848"/>
            <a:chOff x="5988849" y="1837871"/>
            <a:chExt cx="9510935" cy="1414346"/>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latin typeface="微软雅黑" panose="020B0503020204020204" pitchFamily="34" charset="-122"/>
                  <a:ea typeface="微软雅黑" panose="020B0503020204020204" pitchFamily="34" charset="-122"/>
                </a:rPr>
                <a:t>2024</a:t>
              </a:r>
              <a:r>
                <a:rPr lang="zh-CN" altLang="en-US" sz="1400" b="1">
                  <a:latin typeface="微软雅黑" panose="020B0503020204020204" pitchFamily="34" charset="-122"/>
                  <a:ea typeface="微软雅黑" panose="020B0503020204020204" pitchFamily="34" charset="-122"/>
                </a:rPr>
                <a:t>年</a:t>
              </a:r>
              <a:r>
                <a:rPr lang="en-US" altLang="zh-CN" sz="1400" b="1">
                  <a:latin typeface="微软雅黑" panose="020B0503020204020204" pitchFamily="34" charset="-122"/>
                  <a:ea typeface="微软雅黑" panose="020B0503020204020204" pitchFamily="34" charset="-122"/>
                </a:rPr>
                <a:t>1</a:t>
              </a:r>
              <a:r>
                <a:rPr lang="en-US" altLang="zh-CN" sz="1400" b="1" dirty="0">
                  <a:latin typeface="微软雅黑" panose="020B0503020204020204" pitchFamily="34" charset="-122"/>
                  <a:ea typeface="微软雅黑" panose="020B0503020204020204" pitchFamily="34" charset="-122"/>
                </a:rPr>
                <a:t>1</a:t>
              </a:r>
              <a:r>
                <a:rPr lang="zh-CN" altLang="en-US" sz="1400" b="1">
                  <a:latin typeface="微软雅黑" panose="020B0503020204020204" pitchFamily="34" charset="-122"/>
                  <a:ea typeface="微软雅黑" panose="020B0503020204020204" pitchFamily="34" charset="-122"/>
                </a:rPr>
                <a:t>月</a:t>
              </a:r>
              <a:r>
                <a:rPr lang="zh-CN" altLang="en-US" sz="1400" b="1" dirty="0">
                  <a:latin typeface="微软雅黑" panose="020B0503020204020204" pitchFamily="34" charset="-122"/>
                  <a:ea typeface="微软雅黑" panose="020B0503020204020204" pitchFamily="34" charset="-122"/>
                </a:rPr>
                <a:t>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9" y="2363526"/>
              <a:ext cx="9510935" cy="888691"/>
            </a:xfrm>
            <a:prstGeom prst="rect">
              <a:avLst/>
            </a:prstGeom>
            <a:noFill/>
          </p:spPr>
          <p:txBody>
            <a:bodyPr wrap="square">
              <a:spAutoFit/>
            </a:bodyPr>
            <a:lstStyle/>
            <a:p>
              <a:pPr>
                <a:lnSpc>
                  <a:spcPct val="200000"/>
                </a:lnSpc>
              </a:pP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月份，二手车转籍率为</a:t>
              </a:r>
              <a:r>
                <a:rPr lang="en-US" altLang="zh-CN" sz="1200">
                  <a:latin typeface="微软雅黑" panose="020B0503020204020204" pitchFamily="34" charset="-122"/>
                  <a:ea typeface="微软雅黑" panose="020B0503020204020204" pitchFamily="34" charset="-122"/>
                </a:rPr>
                <a:t>29.79%</a:t>
              </a:r>
              <a:r>
                <a:rPr lang="zh-CN" altLang="en-US" sz="1200">
                  <a:latin typeface="微软雅黑" panose="020B0503020204020204" pitchFamily="34" charset="-122"/>
                  <a:ea typeface="微软雅黑" panose="020B0503020204020204" pitchFamily="34" charset="-122"/>
                </a:rPr>
                <a:t>，环比上月增长</a:t>
              </a:r>
              <a:r>
                <a:rPr lang="en-US" altLang="zh-CN" sz="1200">
                  <a:latin typeface="微软雅黑" panose="020B0503020204020204" pitchFamily="34" charset="-122"/>
                  <a:ea typeface="微软雅黑" panose="020B0503020204020204" pitchFamily="34" charset="-122"/>
                </a:rPr>
                <a:t>0.17%</a:t>
              </a:r>
              <a:r>
                <a:rPr lang="zh-CN" altLang="en-US" sz="1200">
                  <a:latin typeface="微软雅黑" panose="020B0503020204020204" pitchFamily="34" charset="-122"/>
                  <a:ea typeface="微软雅黑" panose="020B0503020204020204" pitchFamily="34" charset="-122"/>
                </a:rPr>
                <a:t>，同比去年同期增长</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。二手车转籍总量为</a:t>
              </a:r>
              <a:r>
                <a:rPr lang="en-US" altLang="zh-CN" sz="1200">
                  <a:latin typeface="微软雅黑" panose="020B0503020204020204" pitchFamily="34" charset="-122"/>
                  <a:ea typeface="微软雅黑" panose="020B0503020204020204" pitchFamily="34" charset="-122"/>
                </a:rPr>
                <a:t>53.2</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4.94%</a:t>
              </a:r>
              <a:r>
                <a:rPr lang="zh-CN" altLang="en-US" sz="1200">
                  <a:latin typeface="微软雅黑" panose="020B0503020204020204" pitchFamily="34" charset="-122"/>
                  <a:ea typeface="微软雅黑" panose="020B0503020204020204" pitchFamily="34" charset="-122"/>
                </a:rPr>
                <a:t>，较去年同期增长</a:t>
              </a:r>
              <a:r>
                <a:rPr lang="en-US" altLang="zh-CN" sz="1200">
                  <a:latin typeface="微软雅黑" panose="020B0503020204020204" pitchFamily="34" charset="-122"/>
                  <a:ea typeface="微软雅黑" panose="020B0503020204020204" pitchFamily="34" charset="-122"/>
                </a:rPr>
                <a:t>11.88%</a:t>
              </a:r>
              <a:r>
                <a:rPr lang="zh-CN" altLang="en-US" sz="120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9" name="图表 8">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1787511333"/>
              </p:ext>
            </p:extLst>
          </p:nvPr>
        </p:nvGraphicFramePr>
        <p:xfrm>
          <a:off x="436226" y="1122847"/>
          <a:ext cx="8127480" cy="36859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9654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月省市转籍情况</a:t>
            </a:r>
          </a:p>
        </p:txBody>
      </p:sp>
      <p:sp>
        <p:nvSpPr>
          <p:cNvPr id="95" name="文本框 94">
            <a:extLst>
              <a:ext uri="{FF2B5EF4-FFF2-40B4-BE49-F238E27FC236}">
                <a16:creationId xmlns:a16="http://schemas.microsoft.com/office/drawing/2014/main" id="{7E1EBCAB-22C2-442A-B577-91D20374F095}"/>
              </a:ext>
            </a:extLst>
          </p:cNvPr>
          <p:cNvSpPr txBox="1"/>
          <p:nvPr/>
        </p:nvSpPr>
        <p:spPr>
          <a:xfrm>
            <a:off x="492194" y="4691612"/>
            <a:ext cx="6901299" cy="172169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月，全国转籍比例排名前五的省份是北京、</a:t>
            </a:r>
            <a:r>
              <a:rPr lang="zh-CN" altLang="en-US" sz="1200" dirty="0">
                <a:latin typeface="微软雅黑" panose="020B0503020204020204" pitchFamily="34" charset="-122"/>
                <a:ea typeface="微软雅黑" panose="020B0503020204020204" pitchFamily="34" charset="-122"/>
              </a:rPr>
              <a:t>浙江</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a:t>
            </a:r>
            <a:r>
              <a:rPr lang="zh-CN" altLang="en-US" sz="1200" dirty="0">
                <a:latin typeface="微软雅黑" panose="020B0503020204020204" pitchFamily="34" charset="-122"/>
                <a:ea typeface="微软雅黑" panose="020B0503020204020204" pitchFamily="34" charset="-122"/>
              </a:rPr>
              <a:t>、江苏、山东</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具体来看北京转籍率为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1.8</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33.26%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4.38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32.96%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zh-CN" altLang="en-US" sz="1200" dirty="0">
                <a:latin typeface="微软雅黑" panose="020B0503020204020204" pitchFamily="34" charset="-122"/>
                <a:ea typeface="微软雅黑" panose="020B0503020204020204" pitchFamily="34" charset="-122"/>
              </a:rPr>
              <a:t>江苏</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32.44%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3.32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山东转籍率为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32.27%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0.7%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5.32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pSp>
        <p:nvGrpSpPr>
          <p:cNvPr id="12" name="组合 11">
            <a:extLst>
              <a:ext uri="{FF2B5EF4-FFF2-40B4-BE49-F238E27FC236}">
                <a16:creationId xmlns:a16="http://schemas.microsoft.com/office/drawing/2014/main" id="{07C5F94E-10B5-4C95-8210-37E41BA924FC}"/>
              </a:ext>
            </a:extLst>
          </p:cNvPr>
          <p:cNvGrpSpPr/>
          <p:nvPr/>
        </p:nvGrpSpPr>
        <p:grpSpPr>
          <a:xfrm>
            <a:off x="374947" y="1287989"/>
            <a:ext cx="3931975" cy="3149036"/>
            <a:chOff x="613692" y="615176"/>
            <a:chExt cx="7342549" cy="5729078"/>
          </a:xfrm>
        </p:grpSpPr>
        <p:sp>
          <p:nvSpPr>
            <p:cNvPr id="13" name="江西">
              <a:extLst>
                <a:ext uri="{FF2B5EF4-FFF2-40B4-BE49-F238E27FC236}">
                  <a16:creationId xmlns:a16="http://schemas.microsoft.com/office/drawing/2014/main" id="{B90C2900-8621-4C50-B002-08C1FBB367B2}"/>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4" name="黑龙江">
              <a:extLst>
                <a:ext uri="{FF2B5EF4-FFF2-40B4-BE49-F238E27FC236}">
                  <a16:creationId xmlns:a16="http://schemas.microsoft.com/office/drawing/2014/main" id="{4E47119D-DB92-4C44-8CC9-348B9291558E}"/>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5" name="湖北">
              <a:extLst>
                <a:ext uri="{FF2B5EF4-FFF2-40B4-BE49-F238E27FC236}">
                  <a16:creationId xmlns:a16="http://schemas.microsoft.com/office/drawing/2014/main" id="{BE406C88-4CF7-435A-A3E0-0D277C1740A9}"/>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6" name="山东">
              <a:extLst>
                <a:ext uri="{FF2B5EF4-FFF2-40B4-BE49-F238E27FC236}">
                  <a16:creationId xmlns:a16="http://schemas.microsoft.com/office/drawing/2014/main" id="{0199401C-8E59-4AAA-9C12-A6ADA56BAA16}"/>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7" name="安徽">
              <a:extLst>
                <a:ext uri="{FF2B5EF4-FFF2-40B4-BE49-F238E27FC236}">
                  <a16:creationId xmlns:a16="http://schemas.microsoft.com/office/drawing/2014/main" id="{1B80F56F-BE11-4DF6-A0B8-D92A0618E189}"/>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8" name="山西">
              <a:extLst>
                <a:ext uri="{FF2B5EF4-FFF2-40B4-BE49-F238E27FC236}">
                  <a16:creationId xmlns:a16="http://schemas.microsoft.com/office/drawing/2014/main" id="{01743B6D-2E53-46DC-A80F-1270AC2DD0D8}"/>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9" name="吉林">
              <a:extLst>
                <a:ext uri="{FF2B5EF4-FFF2-40B4-BE49-F238E27FC236}">
                  <a16:creationId xmlns:a16="http://schemas.microsoft.com/office/drawing/2014/main" id="{13E84218-25C2-4704-8197-0D56EDF6847D}"/>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0" name="湖南">
              <a:extLst>
                <a:ext uri="{FF2B5EF4-FFF2-40B4-BE49-F238E27FC236}">
                  <a16:creationId xmlns:a16="http://schemas.microsoft.com/office/drawing/2014/main" id="{108461EC-B5D3-41F3-97C2-0D75C7E473D0}"/>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1" name="江苏">
              <a:extLst>
                <a:ext uri="{FF2B5EF4-FFF2-40B4-BE49-F238E27FC236}">
                  <a16:creationId xmlns:a16="http://schemas.microsoft.com/office/drawing/2014/main" id="{94ADB741-49F8-43DA-B1BD-9793D3515161}"/>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2" name="福建">
              <a:extLst>
                <a:ext uri="{FF2B5EF4-FFF2-40B4-BE49-F238E27FC236}">
                  <a16:creationId xmlns:a16="http://schemas.microsoft.com/office/drawing/2014/main" id="{7E83CC85-19F1-42A0-A656-7B658BD25A10}"/>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3" name="河南">
              <a:extLst>
                <a:ext uri="{FF2B5EF4-FFF2-40B4-BE49-F238E27FC236}">
                  <a16:creationId xmlns:a16="http://schemas.microsoft.com/office/drawing/2014/main" id="{85258180-457F-439E-8727-98722DE88C66}"/>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4" name="辽宁">
              <a:extLst>
                <a:ext uri="{FF2B5EF4-FFF2-40B4-BE49-F238E27FC236}">
                  <a16:creationId xmlns:a16="http://schemas.microsoft.com/office/drawing/2014/main" id="{7CBB62AD-8B03-440D-AED7-A7531EB515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5" name="浙江">
              <a:extLst>
                <a:ext uri="{FF2B5EF4-FFF2-40B4-BE49-F238E27FC236}">
                  <a16:creationId xmlns:a16="http://schemas.microsoft.com/office/drawing/2014/main" id="{DC10EE9E-C5C0-4355-BBC0-8F604B9DF88B}"/>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6" name="广东">
              <a:extLst>
                <a:ext uri="{FF2B5EF4-FFF2-40B4-BE49-F238E27FC236}">
                  <a16:creationId xmlns:a16="http://schemas.microsoft.com/office/drawing/2014/main" id="{982A90AC-E237-4630-9C8F-E48D1F5F5540}"/>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7" name="天津">
              <a:extLst>
                <a:ext uri="{FF2B5EF4-FFF2-40B4-BE49-F238E27FC236}">
                  <a16:creationId xmlns:a16="http://schemas.microsoft.com/office/drawing/2014/main" id="{38E7A207-C5D8-4C28-AADB-707E39B61B08}"/>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8" name="北京">
              <a:extLst>
                <a:ext uri="{FF2B5EF4-FFF2-40B4-BE49-F238E27FC236}">
                  <a16:creationId xmlns:a16="http://schemas.microsoft.com/office/drawing/2014/main" id="{5F4B2F01-1D34-46E6-9DC1-6ECDCDDC638A}"/>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9" name="河北">
              <a:extLst>
                <a:ext uri="{FF2B5EF4-FFF2-40B4-BE49-F238E27FC236}">
                  <a16:creationId xmlns:a16="http://schemas.microsoft.com/office/drawing/2014/main" id="{9E220706-993F-4EDE-B80F-3DB0C2F5C8F4}"/>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0" name="内蒙古">
              <a:extLst>
                <a:ext uri="{FF2B5EF4-FFF2-40B4-BE49-F238E27FC236}">
                  <a16:creationId xmlns:a16="http://schemas.microsoft.com/office/drawing/2014/main" id="{12AA11FD-C7BE-4702-B27B-C82A629E6E0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1" name="陕西">
              <a:extLst>
                <a:ext uri="{FF2B5EF4-FFF2-40B4-BE49-F238E27FC236}">
                  <a16:creationId xmlns:a16="http://schemas.microsoft.com/office/drawing/2014/main" id="{29849D69-A6F0-4379-A89F-3390DBE58AD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2" name="重庆">
              <a:extLst>
                <a:ext uri="{FF2B5EF4-FFF2-40B4-BE49-F238E27FC236}">
                  <a16:creationId xmlns:a16="http://schemas.microsoft.com/office/drawing/2014/main" id="{50618768-6670-4E9A-8796-344C06FE506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3" name="广西">
              <a:extLst>
                <a:ext uri="{FF2B5EF4-FFF2-40B4-BE49-F238E27FC236}">
                  <a16:creationId xmlns:a16="http://schemas.microsoft.com/office/drawing/2014/main" id="{5FD68CB0-73BF-421C-AEED-577435BE176F}"/>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4" name="云南">
              <a:extLst>
                <a:ext uri="{FF2B5EF4-FFF2-40B4-BE49-F238E27FC236}">
                  <a16:creationId xmlns:a16="http://schemas.microsoft.com/office/drawing/2014/main" id="{262B1FD6-C563-4B57-8A57-6D865F0DB25E}"/>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5" name="青海">
              <a:extLst>
                <a:ext uri="{FF2B5EF4-FFF2-40B4-BE49-F238E27FC236}">
                  <a16:creationId xmlns:a16="http://schemas.microsoft.com/office/drawing/2014/main" id="{0FFBE143-2AB9-4B1A-A024-64435F81049F}"/>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6" name="西藏">
              <a:extLst>
                <a:ext uri="{FF2B5EF4-FFF2-40B4-BE49-F238E27FC236}">
                  <a16:creationId xmlns:a16="http://schemas.microsoft.com/office/drawing/2014/main" id="{68441425-0F1B-40BA-BA75-7038B0BB351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7" name="新疆">
              <a:extLst>
                <a:ext uri="{FF2B5EF4-FFF2-40B4-BE49-F238E27FC236}">
                  <a16:creationId xmlns:a16="http://schemas.microsoft.com/office/drawing/2014/main" id="{69AF8D76-9575-41F5-BA9C-75A7CCB8C799}"/>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8" name="宁夏">
              <a:extLst>
                <a:ext uri="{FF2B5EF4-FFF2-40B4-BE49-F238E27FC236}">
                  <a16:creationId xmlns:a16="http://schemas.microsoft.com/office/drawing/2014/main" id="{94D34679-2C45-4337-A248-4F9100021EEE}"/>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9" name="甘肃">
              <a:extLst>
                <a:ext uri="{FF2B5EF4-FFF2-40B4-BE49-F238E27FC236}">
                  <a16:creationId xmlns:a16="http://schemas.microsoft.com/office/drawing/2014/main" id="{9FF2ADDE-1D90-4DAE-9B98-F3CA6C162B4C}"/>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40" name="四川">
              <a:extLst>
                <a:ext uri="{FF2B5EF4-FFF2-40B4-BE49-F238E27FC236}">
                  <a16:creationId xmlns:a16="http://schemas.microsoft.com/office/drawing/2014/main" id="{195624C4-BF83-424B-83D7-6F73229E11A2}"/>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41" name="贵州">
              <a:extLst>
                <a:ext uri="{FF2B5EF4-FFF2-40B4-BE49-F238E27FC236}">
                  <a16:creationId xmlns:a16="http://schemas.microsoft.com/office/drawing/2014/main" id="{DD0AD6E4-00B3-4149-9274-605C3E53BCD7}"/>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2" name="组合 41">
              <a:extLst>
                <a:ext uri="{FF2B5EF4-FFF2-40B4-BE49-F238E27FC236}">
                  <a16:creationId xmlns:a16="http://schemas.microsoft.com/office/drawing/2014/main" id="{48B210AA-2A00-4A5D-914E-1B63738677AD}"/>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80BCC3CC-CAA5-44AE-A949-BF7F55F7E0D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94" name="Freeform 105">
                <a:extLst>
                  <a:ext uri="{FF2B5EF4-FFF2-40B4-BE49-F238E27FC236}">
                    <a16:creationId xmlns:a16="http://schemas.microsoft.com/office/drawing/2014/main" id="{1BDAC2DB-0815-42DE-8C85-5C8CC4722E23}"/>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sp>
          <p:nvSpPr>
            <p:cNvPr id="43" name="台湾">
              <a:extLst>
                <a:ext uri="{FF2B5EF4-FFF2-40B4-BE49-F238E27FC236}">
                  <a16:creationId xmlns:a16="http://schemas.microsoft.com/office/drawing/2014/main" id="{3485A204-01FA-41CE-BD2D-A78958BE9B2E}"/>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44" name="海南">
              <a:extLst>
                <a:ext uri="{FF2B5EF4-FFF2-40B4-BE49-F238E27FC236}">
                  <a16:creationId xmlns:a16="http://schemas.microsoft.com/office/drawing/2014/main" id="{C26D1F4A-D5FA-4FDA-9AEC-EA051E33B7F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5" name="组合 44">
              <a:extLst>
                <a:ext uri="{FF2B5EF4-FFF2-40B4-BE49-F238E27FC236}">
                  <a16:creationId xmlns:a16="http://schemas.microsoft.com/office/drawing/2014/main" id="{BBB4496B-24D4-4B24-8E98-6992E7819A40}"/>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F4AE2CD2-82A1-4870-8775-869F3ED94A28}"/>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1A85177F-4178-4762-AF97-A6EC0189DA03}"/>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91" name="Freeform 108">
                  <a:extLst>
                    <a:ext uri="{FF2B5EF4-FFF2-40B4-BE49-F238E27FC236}">
                      <a16:creationId xmlns:a16="http://schemas.microsoft.com/office/drawing/2014/main" id="{9BEA41B5-7086-43A5-B326-38ED980F3EF1}"/>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92" name="Freeform 109">
                  <a:extLst>
                    <a:ext uri="{FF2B5EF4-FFF2-40B4-BE49-F238E27FC236}">
                      <a16:creationId xmlns:a16="http://schemas.microsoft.com/office/drawing/2014/main" id="{9CD47ECA-38A6-4FDC-A7B6-60D66CFBB4B4}"/>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sp>
            <p:nvSpPr>
              <p:cNvPr id="89" name="Freeform 110">
                <a:extLst>
                  <a:ext uri="{FF2B5EF4-FFF2-40B4-BE49-F238E27FC236}">
                    <a16:creationId xmlns:a16="http://schemas.microsoft.com/office/drawing/2014/main" id="{F7C72BF7-8FFD-425F-95ED-54FD9E8C32F2}"/>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grpSp>
          <p:nvGrpSpPr>
            <p:cNvPr id="46" name="组合 45">
              <a:extLst>
                <a:ext uri="{FF2B5EF4-FFF2-40B4-BE49-F238E27FC236}">
                  <a16:creationId xmlns:a16="http://schemas.microsoft.com/office/drawing/2014/main" id="{3E375B23-3B54-4B71-BE31-B01D4D68BB07}"/>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36BE54D8-4CF5-4A88-862F-9980619A29A1}"/>
                  </a:ext>
                </a:extLst>
              </p:cNvPr>
              <p:cNvSpPr txBox="1"/>
              <p:nvPr/>
            </p:nvSpPr>
            <p:spPr>
              <a:xfrm>
                <a:off x="1823125" y="2168377"/>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新疆</a:t>
                </a:r>
              </a:p>
            </p:txBody>
          </p:sp>
          <p:sp>
            <p:nvSpPr>
              <p:cNvPr id="55" name="TextBox 93">
                <a:extLst>
                  <a:ext uri="{FF2B5EF4-FFF2-40B4-BE49-F238E27FC236}">
                    <a16:creationId xmlns:a16="http://schemas.microsoft.com/office/drawing/2014/main" id="{89A031D9-386C-494F-BE28-3CC478AE19CE}"/>
                  </a:ext>
                </a:extLst>
              </p:cNvPr>
              <p:cNvSpPr txBox="1"/>
              <p:nvPr/>
            </p:nvSpPr>
            <p:spPr>
              <a:xfrm>
                <a:off x="1705145" y="378934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西藏</a:t>
                </a:r>
              </a:p>
            </p:txBody>
          </p:sp>
          <p:sp>
            <p:nvSpPr>
              <p:cNvPr id="56" name="TextBox 94">
                <a:extLst>
                  <a:ext uri="{FF2B5EF4-FFF2-40B4-BE49-F238E27FC236}">
                    <a16:creationId xmlns:a16="http://schemas.microsoft.com/office/drawing/2014/main" id="{A1B4AABC-7C0C-4F62-B015-4DB31A3F3B58}"/>
                  </a:ext>
                </a:extLst>
              </p:cNvPr>
              <p:cNvSpPr txBox="1"/>
              <p:nvPr/>
            </p:nvSpPr>
            <p:spPr>
              <a:xfrm>
                <a:off x="2996720" y="3303995"/>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青海</a:t>
                </a:r>
              </a:p>
            </p:txBody>
          </p:sp>
          <p:sp>
            <p:nvSpPr>
              <p:cNvPr id="57" name="TextBox 95">
                <a:extLst>
                  <a:ext uri="{FF2B5EF4-FFF2-40B4-BE49-F238E27FC236}">
                    <a16:creationId xmlns:a16="http://schemas.microsoft.com/office/drawing/2014/main" id="{E46837F6-7D0A-4E47-A80D-6772893CC3A1}"/>
                  </a:ext>
                </a:extLst>
              </p:cNvPr>
              <p:cNvSpPr txBox="1"/>
              <p:nvPr/>
            </p:nvSpPr>
            <p:spPr>
              <a:xfrm>
                <a:off x="3058895" y="2598341"/>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甘肃</a:t>
                </a:r>
              </a:p>
            </p:txBody>
          </p:sp>
          <p:sp>
            <p:nvSpPr>
              <p:cNvPr id="58" name="TextBox 96">
                <a:extLst>
                  <a:ext uri="{FF2B5EF4-FFF2-40B4-BE49-F238E27FC236}">
                    <a16:creationId xmlns:a16="http://schemas.microsoft.com/office/drawing/2014/main" id="{B1F8E9FF-91F9-4218-BD67-C88AF5B7DE6F}"/>
                  </a:ext>
                </a:extLst>
              </p:cNvPr>
              <p:cNvSpPr txBox="1"/>
              <p:nvPr/>
            </p:nvSpPr>
            <p:spPr>
              <a:xfrm>
                <a:off x="5111931" y="2160188"/>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内蒙古</a:t>
                </a:r>
              </a:p>
            </p:txBody>
          </p:sp>
          <p:sp>
            <p:nvSpPr>
              <p:cNvPr id="59" name="TextBox 98">
                <a:extLst>
                  <a:ext uri="{FF2B5EF4-FFF2-40B4-BE49-F238E27FC236}">
                    <a16:creationId xmlns:a16="http://schemas.microsoft.com/office/drawing/2014/main" id="{94E3637D-C53C-42FA-B3D5-DB8073C60DDB}"/>
                  </a:ext>
                </a:extLst>
              </p:cNvPr>
              <p:cNvSpPr txBox="1"/>
              <p:nvPr/>
            </p:nvSpPr>
            <p:spPr>
              <a:xfrm>
                <a:off x="4208237" y="3101858"/>
                <a:ext cx="495751" cy="445458"/>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宁夏</a:t>
                </a:r>
              </a:p>
            </p:txBody>
          </p:sp>
          <p:sp>
            <p:nvSpPr>
              <p:cNvPr id="60" name="TextBox 99">
                <a:extLst>
                  <a:ext uri="{FF2B5EF4-FFF2-40B4-BE49-F238E27FC236}">
                    <a16:creationId xmlns:a16="http://schemas.microsoft.com/office/drawing/2014/main" id="{4C5E20E0-919D-4487-BC95-B18AF2E011FE}"/>
                  </a:ext>
                </a:extLst>
              </p:cNvPr>
              <p:cNvSpPr txBox="1"/>
              <p:nvPr/>
            </p:nvSpPr>
            <p:spPr>
              <a:xfrm>
                <a:off x="3721721" y="4070485"/>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四川</a:t>
                </a:r>
              </a:p>
            </p:txBody>
          </p:sp>
          <p:sp>
            <p:nvSpPr>
              <p:cNvPr id="61" name="TextBox 100">
                <a:extLst>
                  <a:ext uri="{FF2B5EF4-FFF2-40B4-BE49-F238E27FC236}">
                    <a16:creationId xmlns:a16="http://schemas.microsoft.com/office/drawing/2014/main" id="{59A28FB6-DD97-4137-890E-F408D115055C}"/>
                  </a:ext>
                </a:extLst>
              </p:cNvPr>
              <p:cNvSpPr txBox="1"/>
              <p:nvPr/>
            </p:nvSpPr>
            <p:spPr>
              <a:xfrm>
                <a:off x="3472709" y="518381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云南</a:t>
                </a:r>
              </a:p>
            </p:txBody>
          </p:sp>
          <p:sp>
            <p:nvSpPr>
              <p:cNvPr id="62" name="TextBox 101">
                <a:extLst>
                  <a:ext uri="{FF2B5EF4-FFF2-40B4-BE49-F238E27FC236}">
                    <a16:creationId xmlns:a16="http://schemas.microsoft.com/office/drawing/2014/main" id="{34B2E2B5-6C4C-4FB6-85F5-2FEF6255BCB7}"/>
                  </a:ext>
                </a:extLst>
              </p:cNvPr>
              <p:cNvSpPr txBox="1"/>
              <p:nvPr/>
            </p:nvSpPr>
            <p:spPr>
              <a:xfrm>
                <a:off x="4604011" y="6038001"/>
                <a:ext cx="560015" cy="3062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海南</a:t>
                </a:r>
                <a:endPar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endParaRPr>
              </a:p>
            </p:txBody>
          </p:sp>
          <p:sp>
            <p:nvSpPr>
              <p:cNvPr id="63" name="TextBox 102">
                <a:extLst>
                  <a:ext uri="{FF2B5EF4-FFF2-40B4-BE49-F238E27FC236}">
                    <a16:creationId xmlns:a16="http://schemas.microsoft.com/office/drawing/2014/main" id="{8DAEBA4C-314D-45B4-A59B-1027AB0CB3D5}"/>
                  </a:ext>
                </a:extLst>
              </p:cNvPr>
              <p:cNvSpPr txBox="1"/>
              <p:nvPr/>
            </p:nvSpPr>
            <p:spPr>
              <a:xfrm>
                <a:off x="4530935" y="533929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广西</a:t>
                </a:r>
              </a:p>
            </p:txBody>
          </p:sp>
          <p:sp>
            <p:nvSpPr>
              <p:cNvPr id="64" name="TextBox 103">
                <a:extLst>
                  <a:ext uri="{FF2B5EF4-FFF2-40B4-BE49-F238E27FC236}">
                    <a16:creationId xmlns:a16="http://schemas.microsoft.com/office/drawing/2014/main" id="{59A42452-4171-411D-B8E7-465F8E165716}"/>
                  </a:ext>
                </a:extLst>
              </p:cNvPr>
              <p:cNvSpPr txBox="1"/>
              <p:nvPr/>
            </p:nvSpPr>
            <p:spPr>
              <a:xfrm>
                <a:off x="4224496" y="4766794"/>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贵州</a:t>
                </a:r>
              </a:p>
            </p:txBody>
          </p:sp>
          <p:sp>
            <p:nvSpPr>
              <p:cNvPr id="65" name="TextBox 104">
                <a:extLst>
                  <a:ext uri="{FF2B5EF4-FFF2-40B4-BE49-F238E27FC236}">
                    <a16:creationId xmlns:a16="http://schemas.microsoft.com/office/drawing/2014/main" id="{91325121-C56A-418E-92C1-04C49C0A83E5}"/>
                  </a:ext>
                </a:extLst>
              </p:cNvPr>
              <p:cNvSpPr txBox="1"/>
              <p:nvPr/>
            </p:nvSpPr>
            <p:spPr>
              <a:xfrm>
                <a:off x="4348413" y="4316099"/>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重庆</a:t>
                </a:r>
              </a:p>
            </p:txBody>
          </p:sp>
          <p:sp>
            <p:nvSpPr>
              <p:cNvPr id="66" name="TextBox 105">
                <a:extLst>
                  <a:ext uri="{FF2B5EF4-FFF2-40B4-BE49-F238E27FC236}">
                    <a16:creationId xmlns:a16="http://schemas.microsoft.com/office/drawing/2014/main" id="{B8D1410B-2B92-453D-A668-43C2BF6AF511}"/>
                  </a:ext>
                </a:extLst>
              </p:cNvPr>
              <p:cNvSpPr txBox="1"/>
              <p:nvPr/>
            </p:nvSpPr>
            <p:spPr>
              <a:xfrm>
                <a:off x="4503766" y="358303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陕西</a:t>
                </a:r>
              </a:p>
            </p:txBody>
          </p:sp>
          <p:sp>
            <p:nvSpPr>
              <p:cNvPr id="67" name="TextBox 106">
                <a:extLst>
                  <a:ext uri="{FF2B5EF4-FFF2-40B4-BE49-F238E27FC236}">
                    <a16:creationId xmlns:a16="http://schemas.microsoft.com/office/drawing/2014/main" id="{91708F34-772F-4FCD-9258-4FC8B9A532E6}"/>
                  </a:ext>
                </a:extLst>
              </p:cNvPr>
              <p:cNvSpPr txBox="1"/>
              <p:nvPr/>
            </p:nvSpPr>
            <p:spPr>
              <a:xfrm>
                <a:off x="4946493" y="3167024"/>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山西</a:t>
                </a:r>
              </a:p>
            </p:txBody>
          </p:sp>
          <p:sp>
            <p:nvSpPr>
              <p:cNvPr id="68" name="TextBox 107">
                <a:extLst>
                  <a:ext uri="{FF2B5EF4-FFF2-40B4-BE49-F238E27FC236}">
                    <a16:creationId xmlns:a16="http://schemas.microsoft.com/office/drawing/2014/main" id="{049FE486-ACE2-4383-A7AF-3837AF476605}"/>
                  </a:ext>
                </a:extLst>
              </p:cNvPr>
              <p:cNvSpPr txBox="1"/>
              <p:nvPr/>
            </p:nvSpPr>
            <p:spPr>
              <a:xfrm>
                <a:off x="6638845" y="1413988"/>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黑龙江</a:t>
                </a:r>
              </a:p>
            </p:txBody>
          </p:sp>
          <p:sp>
            <p:nvSpPr>
              <p:cNvPr id="69" name="TextBox 108">
                <a:extLst>
                  <a:ext uri="{FF2B5EF4-FFF2-40B4-BE49-F238E27FC236}">
                    <a16:creationId xmlns:a16="http://schemas.microsoft.com/office/drawing/2014/main" id="{7BA3C7D8-122A-4BF9-846C-89038FFBB48A}"/>
                  </a:ext>
                </a:extLst>
              </p:cNvPr>
              <p:cNvSpPr txBox="1"/>
              <p:nvPr/>
            </p:nvSpPr>
            <p:spPr>
              <a:xfrm>
                <a:off x="6543301" y="198120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吉林</a:t>
                </a:r>
              </a:p>
            </p:txBody>
          </p:sp>
          <p:sp>
            <p:nvSpPr>
              <p:cNvPr id="70" name="TextBox 109">
                <a:extLst>
                  <a:ext uri="{FF2B5EF4-FFF2-40B4-BE49-F238E27FC236}">
                    <a16:creationId xmlns:a16="http://schemas.microsoft.com/office/drawing/2014/main" id="{3F506C95-1A45-4ABB-B2C1-8E284335A4BE}"/>
                  </a:ext>
                </a:extLst>
              </p:cNvPr>
              <p:cNvSpPr txBox="1"/>
              <p:nvPr/>
            </p:nvSpPr>
            <p:spPr>
              <a:xfrm>
                <a:off x="6286718" y="241459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辽宁</a:t>
                </a:r>
              </a:p>
            </p:txBody>
          </p:sp>
          <p:sp>
            <p:nvSpPr>
              <p:cNvPr id="71" name="TextBox 110">
                <a:extLst>
                  <a:ext uri="{FF2B5EF4-FFF2-40B4-BE49-F238E27FC236}">
                    <a16:creationId xmlns:a16="http://schemas.microsoft.com/office/drawing/2014/main" id="{EC8AF45D-5FA7-4AB4-875C-E826EFC53ABE}"/>
                  </a:ext>
                </a:extLst>
              </p:cNvPr>
              <p:cNvSpPr txBox="1"/>
              <p:nvPr/>
            </p:nvSpPr>
            <p:spPr>
              <a:xfrm>
                <a:off x="5325613" y="296383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河北</a:t>
                </a:r>
              </a:p>
            </p:txBody>
          </p:sp>
          <p:sp>
            <p:nvSpPr>
              <p:cNvPr id="72" name="TextBox 111">
                <a:extLst>
                  <a:ext uri="{FF2B5EF4-FFF2-40B4-BE49-F238E27FC236}">
                    <a16:creationId xmlns:a16="http://schemas.microsoft.com/office/drawing/2014/main" id="{61001BCD-7CDD-4F0C-82AD-F7988EDFD7EA}"/>
                  </a:ext>
                </a:extLst>
              </p:cNvPr>
              <p:cNvSpPr txBox="1"/>
              <p:nvPr/>
            </p:nvSpPr>
            <p:spPr>
              <a:xfrm>
                <a:off x="5609158" y="325132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山东</a:t>
                </a:r>
              </a:p>
            </p:txBody>
          </p:sp>
          <p:sp>
            <p:nvSpPr>
              <p:cNvPr id="73" name="TextBox 112">
                <a:extLst>
                  <a:ext uri="{FF2B5EF4-FFF2-40B4-BE49-F238E27FC236}">
                    <a16:creationId xmlns:a16="http://schemas.microsoft.com/office/drawing/2014/main" id="{393F2017-F6AF-47BC-A465-BF6A5B7DD3EF}"/>
                  </a:ext>
                </a:extLst>
              </p:cNvPr>
              <p:cNvSpPr txBox="1"/>
              <p:nvPr/>
            </p:nvSpPr>
            <p:spPr>
              <a:xfrm>
                <a:off x="5142204" y="371984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河南</a:t>
                </a:r>
              </a:p>
            </p:txBody>
          </p:sp>
          <p:sp>
            <p:nvSpPr>
              <p:cNvPr id="74" name="TextBox 113">
                <a:extLst>
                  <a:ext uri="{FF2B5EF4-FFF2-40B4-BE49-F238E27FC236}">
                    <a16:creationId xmlns:a16="http://schemas.microsoft.com/office/drawing/2014/main" id="{3B66213E-4CBD-488D-A105-C4AE95478F55}"/>
                  </a:ext>
                </a:extLst>
              </p:cNvPr>
              <p:cNvSpPr txBox="1"/>
              <p:nvPr/>
            </p:nvSpPr>
            <p:spPr>
              <a:xfrm>
                <a:off x="4969926" y="4140811"/>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湖北</a:t>
                </a:r>
              </a:p>
            </p:txBody>
          </p:sp>
          <p:sp>
            <p:nvSpPr>
              <p:cNvPr id="75" name="TextBox 114">
                <a:extLst>
                  <a:ext uri="{FF2B5EF4-FFF2-40B4-BE49-F238E27FC236}">
                    <a16:creationId xmlns:a16="http://schemas.microsoft.com/office/drawing/2014/main" id="{0671A61E-F857-4540-8D50-B7000EB0CE76}"/>
                  </a:ext>
                </a:extLst>
              </p:cNvPr>
              <p:cNvSpPr txBox="1"/>
              <p:nvPr/>
            </p:nvSpPr>
            <p:spPr>
              <a:xfrm>
                <a:off x="4896925" y="464313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湖南</a:t>
                </a:r>
              </a:p>
            </p:txBody>
          </p:sp>
          <p:sp>
            <p:nvSpPr>
              <p:cNvPr id="76" name="TextBox 115">
                <a:extLst>
                  <a:ext uri="{FF2B5EF4-FFF2-40B4-BE49-F238E27FC236}">
                    <a16:creationId xmlns:a16="http://schemas.microsoft.com/office/drawing/2014/main" id="{710BA3D1-FC8B-4F43-B649-823755CBE1D2}"/>
                  </a:ext>
                </a:extLst>
              </p:cNvPr>
              <p:cNvSpPr txBox="1"/>
              <p:nvPr/>
            </p:nvSpPr>
            <p:spPr>
              <a:xfrm>
                <a:off x="5250513" y="532686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广东</a:t>
                </a:r>
              </a:p>
            </p:txBody>
          </p:sp>
          <p:sp>
            <p:nvSpPr>
              <p:cNvPr id="77" name="TextBox 116">
                <a:extLst>
                  <a:ext uri="{FF2B5EF4-FFF2-40B4-BE49-F238E27FC236}">
                    <a16:creationId xmlns:a16="http://schemas.microsoft.com/office/drawing/2014/main" id="{02CAA13A-E5C4-41CC-A97F-39E870C97F17}"/>
                  </a:ext>
                </a:extLst>
              </p:cNvPr>
              <p:cNvSpPr txBox="1"/>
              <p:nvPr/>
            </p:nvSpPr>
            <p:spPr>
              <a:xfrm>
                <a:off x="5428552" y="455147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江西</a:t>
                </a:r>
              </a:p>
            </p:txBody>
          </p:sp>
          <p:sp>
            <p:nvSpPr>
              <p:cNvPr id="78" name="TextBox 117">
                <a:extLst>
                  <a:ext uri="{FF2B5EF4-FFF2-40B4-BE49-F238E27FC236}">
                    <a16:creationId xmlns:a16="http://schemas.microsoft.com/office/drawing/2014/main" id="{D5104FFC-7115-4EB2-823E-4BB92ABC9E46}"/>
                  </a:ext>
                </a:extLst>
              </p:cNvPr>
              <p:cNvSpPr txBox="1"/>
              <p:nvPr/>
            </p:nvSpPr>
            <p:spPr>
              <a:xfrm>
                <a:off x="5773955" y="491526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福建</a:t>
                </a:r>
              </a:p>
            </p:txBody>
          </p:sp>
          <p:sp>
            <p:nvSpPr>
              <p:cNvPr id="79" name="TextBox 118">
                <a:extLst>
                  <a:ext uri="{FF2B5EF4-FFF2-40B4-BE49-F238E27FC236}">
                    <a16:creationId xmlns:a16="http://schemas.microsoft.com/office/drawing/2014/main" id="{F8C38D40-420C-47C9-9D84-23D948A0E685}"/>
                  </a:ext>
                </a:extLst>
              </p:cNvPr>
              <p:cNvSpPr txBox="1"/>
              <p:nvPr/>
            </p:nvSpPr>
            <p:spPr>
              <a:xfrm>
                <a:off x="5584020" y="4017380"/>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安徽</a:t>
                </a:r>
              </a:p>
            </p:txBody>
          </p:sp>
          <p:sp>
            <p:nvSpPr>
              <p:cNvPr id="80" name="TextBox 119">
                <a:extLst>
                  <a:ext uri="{FF2B5EF4-FFF2-40B4-BE49-F238E27FC236}">
                    <a16:creationId xmlns:a16="http://schemas.microsoft.com/office/drawing/2014/main" id="{4EF0FEF9-792D-489D-B42B-F6E873C314F2}"/>
                  </a:ext>
                </a:extLst>
              </p:cNvPr>
              <p:cNvSpPr txBox="1"/>
              <p:nvPr/>
            </p:nvSpPr>
            <p:spPr>
              <a:xfrm>
                <a:off x="5867290" y="3714441"/>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江苏</a:t>
                </a:r>
              </a:p>
            </p:txBody>
          </p:sp>
          <p:sp>
            <p:nvSpPr>
              <p:cNvPr id="81" name="TextBox 120">
                <a:extLst>
                  <a:ext uri="{FF2B5EF4-FFF2-40B4-BE49-F238E27FC236}">
                    <a16:creationId xmlns:a16="http://schemas.microsoft.com/office/drawing/2014/main" id="{61EC7A73-AF14-4CC4-922C-94FE932595C2}"/>
                  </a:ext>
                </a:extLst>
              </p:cNvPr>
              <p:cNvSpPr txBox="1"/>
              <p:nvPr/>
            </p:nvSpPr>
            <p:spPr>
              <a:xfrm>
                <a:off x="5968898" y="4340062"/>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浙江</a:t>
                </a:r>
              </a:p>
            </p:txBody>
          </p:sp>
          <p:sp>
            <p:nvSpPr>
              <p:cNvPr id="82" name="TextBox 121">
                <a:extLst>
                  <a:ext uri="{FF2B5EF4-FFF2-40B4-BE49-F238E27FC236}">
                    <a16:creationId xmlns:a16="http://schemas.microsoft.com/office/drawing/2014/main" id="{35429091-01C3-4D4E-B370-B7D31DC6736A}"/>
                  </a:ext>
                </a:extLst>
              </p:cNvPr>
              <p:cNvSpPr txBox="1"/>
              <p:nvPr/>
            </p:nvSpPr>
            <p:spPr>
              <a:xfrm>
                <a:off x="5589483" y="562736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香港</a:t>
                </a:r>
              </a:p>
            </p:txBody>
          </p:sp>
          <p:sp>
            <p:nvSpPr>
              <p:cNvPr id="83" name="TextBox 122">
                <a:extLst>
                  <a:ext uri="{FF2B5EF4-FFF2-40B4-BE49-F238E27FC236}">
                    <a16:creationId xmlns:a16="http://schemas.microsoft.com/office/drawing/2014/main" id="{2091BB26-BB3A-418B-8F1F-F16245F1D13C}"/>
                  </a:ext>
                </a:extLst>
              </p:cNvPr>
              <p:cNvSpPr txBox="1"/>
              <p:nvPr/>
            </p:nvSpPr>
            <p:spPr>
              <a:xfrm>
                <a:off x="6280599" y="5155738"/>
                <a:ext cx="495751" cy="445458"/>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台湾</a:t>
                </a:r>
              </a:p>
            </p:txBody>
          </p:sp>
          <p:sp>
            <p:nvSpPr>
              <p:cNvPr id="84" name="TextBox 123">
                <a:extLst>
                  <a:ext uri="{FF2B5EF4-FFF2-40B4-BE49-F238E27FC236}">
                    <a16:creationId xmlns:a16="http://schemas.microsoft.com/office/drawing/2014/main" id="{3E9302D1-DED9-49D5-ADF0-1368B99395D8}"/>
                  </a:ext>
                </a:extLst>
              </p:cNvPr>
              <p:cNvSpPr txBox="1"/>
              <p:nvPr/>
            </p:nvSpPr>
            <p:spPr>
              <a:xfrm>
                <a:off x="5234979" y="574854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澳门</a:t>
                </a:r>
              </a:p>
            </p:txBody>
          </p:sp>
          <p:sp>
            <p:nvSpPr>
              <p:cNvPr id="85" name="TextBox 124">
                <a:extLst>
                  <a:ext uri="{FF2B5EF4-FFF2-40B4-BE49-F238E27FC236}">
                    <a16:creationId xmlns:a16="http://schemas.microsoft.com/office/drawing/2014/main" id="{6E6A378B-2401-4097-8ECF-B7E1FF40B5A7}"/>
                  </a:ext>
                </a:extLst>
              </p:cNvPr>
              <p:cNvSpPr txBox="1"/>
              <p:nvPr/>
            </p:nvSpPr>
            <p:spPr>
              <a:xfrm>
                <a:off x="6468880" y="4026969"/>
                <a:ext cx="614939"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上海</a:t>
                </a:r>
              </a:p>
            </p:txBody>
          </p:sp>
          <p:sp>
            <p:nvSpPr>
              <p:cNvPr id="86" name="TextBox 125">
                <a:extLst>
                  <a:ext uri="{FF2B5EF4-FFF2-40B4-BE49-F238E27FC236}">
                    <a16:creationId xmlns:a16="http://schemas.microsoft.com/office/drawing/2014/main" id="{A4E79F7E-1984-49C4-A4A8-F79AB40776D2}"/>
                  </a:ext>
                </a:extLst>
              </p:cNvPr>
              <p:cNvSpPr txBox="1"/>
              <p:nvPr/>
            </p:nvSpPr>
            <p:spPr>
              <a:xfrm>
                <a:off x="5695564" y="285720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天津</a:t>
                </a:r>
              </a:p>
            </p:txBody>
          </p:sp>
          <p:sp>
            <p:nvSpPr>
              <p:cNvPr id="87" name="TextBox 97">
                <a:extLst>
                  <a:ext uri="{FF2B5EF4-FFF2-40B4-BE49-F238E27FC236}">
                    <a16:creationId xmlns:a16="http://schemas.microsoft.com/office/drawing/2014/main" id="{D7141335-3591-4AFA-A6D6-4E2F4A12386D}"/>
                  </a:ext>
                </a:extLst>
              </p:cNvPr>
              <p:cNvSpPr txBox="1"/>
              <p:nvPr/>
            </p:nvSpPr>
            <p:spPr>
              <a:xfrm>
                <a:off x="6606112" y="4847276"/>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钓鱼岛</a:t>
                </a:r>
              </a:p>
            </p:txBody>
          </p:sp>
        </p:grpSp>
        <p:sp>
          <p:nvSpPr>
            <p:cNvPr id="47" name="TextBox 128">
              <a:extLst>
                <a:ext uri="{FF2B5EF4-FFF2-40B4-BE49-F238E27FC236}">
                  <a16:creationId xmlns:a16="http://schemas.microsoft.com/office/drawing/2014/main" id="{2B04A32F-80B8-412A-92FD-D8D8206C474B}"/>
                </a:ext>
              </a:extLst>
            </p:cNvPr>
            <p:cNvSpPr txBox="1"/>
            <p:nvPr/>
          </p:nvSpPr>
          <p:spPr>
            <a:xfrm>
              <a:off x="5377568" y="2621793"/>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1" i="0" u="none" strike="noStrike" kern="1200" cap="none" spc="0" normalizeH="0" baseline="0" noProof="0" dirty="0">
                  <a:ln>
                    <a:noFill/>
                  </a:ln>
                  <a:solidFill>
                    <a:srgbClr val="FF0000"/>
                  </a:solidFill>
                  <a:effectLst/>
                  <a:uLnTx/>
                  <a:uFillTx/>
                  <a:latin typeface="Calibri"/>
                  <a:ea typeface="宋体" panose="02010600030101010101" pitchFamily="2" charset="-122"/>
                  <a:cs typeface="+mn-ea"/>
                  <a:sym typeface="+mn-lt"/>
                </a:rPr>
                <a:t>北京</a:t>
              </a:r>
            </a:p>
          </p:txBody>
        </p:sp>
        <p:sp>
          <p:nvSpPr>
            <p:cNvPr id="48" name="任意多边形 52">
              <a:extLst>
                <a:ext uri="{FF2B5EF4-FFF2-40B4-BE49-F238E27FC236}">
                  <a16:creationId xmlns:a16="http://schemas.microsoft.com/office/drawing/2014/main" id="{251112B8-67EA-4D6D-9E74-0B67F8BE04DC}"/>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9" name="南海诸岛">
              <a:extLst>
                <a:ext uri="{FF2B5EF4-FFF2-40B4-BE49-F238E27FC236}">
                  <a16:creationId xmlns:a16="http://schemas.microsoft.com/office/drawing/2014/main" id="{1B1DBEFF-DB6C-4F2F-8B74-2F20FEC3E065}"/>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1A1352D-AAB6-4670-9389-D89F830B8A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A8928988-2B0F-41B2-A592-FF589C1CE51E}"/>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0" i="0" u="none" strike="noStrike" kern="120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sp>
            <p:nvSpPr>
              <p:cNvPr id="52" name="矩形 51">
                <a:extLst>
                  <a:ext uri="{FF2B5EF4-FFF2-40B4-BE49-F238E27FC236}">
                    <a16:creationId xmlns:a16="http://schemas.microsoft.com/office/drawing/2014/main" id="{F7D9DE4C-5918-4C79-BC31-201951D44E6E}"/>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0" i="0" u="none" strike="noStrike" kern="120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sp>
            <p:nvSpPr>
              <p:cNvPr id="53" name="TextBox 56">
                <a:extLst>
                  <a:ext uri="{FF2B5EF4-FFF2-40B4-BE49-F238E27FC236}">
                    <a16:creationId xmlns:a16="http://schemas.microsoft.com/office/drawing/2014/main" id="{97414BB8-B2F0-43B7-BD45-61A2E603A082}"/>
                  </a:ext>
                </a:extLst>
              </p:cNvPr>
              <p:cNvSpPr txBox="1"/>
              <p:nvPr/>
            </p:nvSpPr>
            <p:spPr>
              <a:xfrm>
                <a:off x="7336644" y="6198649"/>
                <a:ext cx="789529" cy="3062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南海诸岛</a:t>
                </a:r>
              </a:p>
            </p:txBody>
          </p:sp>
        </p:grpSp>
      </p:grpSp>
      <p:graphicFrame>
        <p:nvGraphicFramePr>
          <p:cNvPr id="96" name="表格 6">
            <a:extLst>
              <a:ext uri="{FF2B5EF4-FFF2-40B4-BE49-F238E27FC236}">
                <a16:creationId xmlns:a16="http://schemas.microsoft.com/office/drawing/2014/main" id="{0FFC4175-843B-4E38-9017-A19393CF2436}"/>
              </a:ext>
            </a:extLst>
          </p:cNvPr>
          <p:cNvGraphicFramePr>
            <a:graphicFrameLocks noGrp="1"/>
          </p:cNvGraphicFramePr>
          <p:nvPr>
            <p:extLst>
              <p:ext uri="{D42A27DB-BD31-4B8C-83A1-F6EECF244321}">
                <p14:modId xmlns:p14="http://schemas.microsoft.com/office/powerpoint/2010/main" val="3103453568"/>
              </p:ext>
            </p:extLst>
          </p:nvPr>
        </p:nvGraphicFramePr>
        <p:xfrm>
          <a:off x="4697838" y="1762705"/>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等线" panose="02010600030101010101" pitchFamily="2" charset="-122"/>
                          <a:ea typeface="等线" panose="02010600030101010101" pitchFamily="2" charset="-122"/>
                          <a:cs typeface="+mn-cs"/>
                        </a:rPr>
                        <a:t>39.0%</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2.15</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等线" panose="02010600030101010101" pitchFamily="2" charset="-122"/>
                          <a:ea typeface="等线" panose="02010600030101010101" pitchFamily="2" charset="-122"/>
                          <a:cs typeface="+mn-cs"/>
                        </a:rPr>
                        <a:t>33.26%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4.38</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等线" panose="02010600030101010101" pitchFamily="2" charset="-122"/>
                          <a:ea typeface="等线" panose="02010600030101010101" pitchFamily="2" charset="-122"/>
                          <a:cs typeface="+mn-cs"/>
                        </a:rPr>
                        <a:t>32.96%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1.55</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江苏</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等线" panose="02010600030101010101" pitchFamily="2" charset="-122"/>
                          <a:ea typeface="等线" panose="02010600030101010101" pitchFamily="2" charset="-122"/>
                          <a:cs typeface="+mn-cs"/>
                        </a:rPr>
                        <a:t>32.44%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3.32</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山东</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等线" panose="02010600030101010101" pitchFamily="2" charset="-122"/>
                          <a:ea typeface="等线" panose="02010600030101010101" pitchFamily="2" charset="-122"/>
                          <a:cs typeface="+mn-cs"/>
                        </a:rPr>
                        <a:t>32.27%</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5.32</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7D27CD2-4EA9-4E1A-B5EA-20D1A964126E}"/>
              </a:ext>
            </a:extLst>
          </p:cNvPr>
          <p:cNvSpPr txBox="1"/>
          <p:nvPr/>
        </p:nvSpPr>
        <p:spPr>
          <a:xfrm>
            <a:off x="4706224" y="1336777"/>
            <a:ext cx="4117420" cy="369332"/>
          </a:xfrm>
          <a:prstGeom prst="rect">
            <a:avLst/>
          </a:prstGeom>
          <a:solidFill>
            <a:schemeClr val="accent1">
              <a:lumMod val="50000"/>
            </a:schemeClr>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2024</a:t>
            </a:r>
            <a:r>
              <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年</a:t>
            </a:r>
            <a:r>
              <a:rPr kumimoji="0" lang="en-US" altLang="zh-CN"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1</a:t>
            </a:r>
            <a:r>
              <a:rPr lang="en-US" altLang="zh-CN" b="1" dirty="0">
                <a:solidFill>
                  <a:prstClr val="white"/>
                </a:solidFill>
                <a:latin typeface="宋体" panose="02010600030101010101" pitchFamily="2" charset="-122"/>
                <a:ea typeface="宋体" panose="02010600030101010101" pitchFamily="2" charset="-122"/>
              </a:rPr>
              <a:t>1</a:t>
            </a:r>
            <a:r>
              <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月流通活跃</a:t>
            </a:r>
            <a:r>
              <a:rPr kumimoji="0" lang="en-US" altLang="zh-CN"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TOP5</a:t>
            </a:r>
            <a:endPar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cxnSp>
        <p:nvCxnSpPr>
          <p:cNvPr id="99" name="直接箭头连接符 98">
            <a:extLst>
              <a:ext uri="{FF2B5EF4-FFF2-40B4-BE49-F238E27FC236}">
                <a16:creationId xmlns:a16="http://schemas.microsoft.com/office/drawing/2014/main" id="{1448F3C3-5580-45BE-92A2-FCF7E0623FFC}"/>
              </a:ext>
            </a:extLst>
          </p:cNvPr>
          <p:cNvCxnSpPr>
            <a:cxnSpLocks/>
          </p:cNvCxnSpPr>
          <p:nvPr/>
        </p:nvCxnSpPr>
        <p:spPr>
          <a:xfrm>
            <a:off x="7209679" y="2862507"/>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a:extLst>
              <a:ext uri="{FF2B5EF4-FFF2-40B4-BE49-F238E27FC236}">
                <a16:creationId xmlns:a16="http://schemas.microsoft.com/office/drawing/2014/main" id="{E15FF7F4-649A-411D-8787-2B4081A4F692}"/>
              </a:ext>
            </a:extLst>
          </p:cNvPr>
          <p:cNvCxnSpPr>
            <a:cxnSpLocks/>
          </p:cNvCxnSpPr>
          <p:nvPr/>
        </p:nvCxnSpPr>
        <p:spPr>
          <a:xfrm flipV="1">
            <a:off x="7210000" y="2472683"/>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54B7576D-7C64-4263-9541-87C2246D860D}"/>
              </a:ext>
            </a:extLst>
          </p:cNvPr>
          <p:cNvCxnSpPr>
            <a:cxnSpLocks/>
          </p:cNvCxnSpPr>
          <p:nvPr/>
        </p:nvCxnSpPr>
        <p:spPr>
          <a:xfrm>
            <a:off x="7209679" y="3260121"/>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14C0BCED-EEDE-4EEB-9324-978A1AAB863A}"/>
              </a:ext>
            </a:extLst>
          </p:cNvPr>
          <p:cNvCxnSpPr>
            <a:cxnSpLocks/>
          </p:cNvCxnSpPr>
          <p:nvPr/>
        </p:nvCxnSpPr>
        <p:spPr>
          <a:xfrm>
            <a:off x="7209679" y="3666219"/>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80DE8312-1814-4C9C-A9C0-E03AAB15F422}"/>
              </a:ext>
            </a:extLst>
          </p:cNvPr>
          <p:cNvCxnSpPr>
            <a:cxnSpLocks/>
          </p:cNvCxnSpPr>
          <p:nvPr/>
        </p:nvCxnSpPr>
        <p:spPr>
          <a:xfrm>
            <a:off x="7209679" y="4020532"/>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579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4902877" y="2314075"/>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12</a:t>
            </a:r>
            <a:r>
              <a:rPr lang="zh-CN" altLang="en-US" sz="1200" b="1" dirty="0">
                <a:latin typeface="微软雅黑" panose="020B0503020204020204" pitchFamily="34" charset="-122"/>
                <a:ea typeface="微软雅黑" panose="020B0503020204020204" pitchFamily="34" charset="-122"/>
              </a:rPr>
              <a:t>月份库存周期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22.9%</a:t>
            </a:r>
            <a:r>
              <a:rPr lang="zh-CN" altLang="en-US" sz="1200" b="1" dirty="0">
                <a:latin typeface="微软雅黑" panose="020B0503020204020204" pitchFamily="34" charset="-122"/>
                <a:ea typeface="微软雅黑" panose="020B0503020204020204" pitchFamily="34" charset="-122"/>
              </a:rPr>
              <a:t>，较上月增长</a:t>
            </a:r>
            <a:r>
              <a:rPr lang="en-US" altLang="zh-CN" sz="1200" b="1" dirty="0">
                <a:latin typeface="微软雅黑" panose="020B0503020204020204" pitchFamily="34" charset="-122"/>
                <a:ea typeface="微软雅黑" panose="020B0503020204020204" pitchFamily="34" charset="-122"/>
              </a:rPr>
              <a:t>1.2%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42.6%</a:t>
            </a:r>
            <a:r>
              <a:rPr lang="zh-CN" altLang="en-US" sz="1200" b="1" dirty="0">
                <a:latin typeface="微软雅黑" panose="020B0503020204020204" pitchFamily="34" charset="-122"/>
                <a:ea typeface="微软雅黑" panose="020B0503020204020204" pitchFamily="34" charset="-122"/>
              </a:rPr>
              <a:t>，较上月下降</a:t>
            </a:r>
            <a:r>
              <a:rPr lang="en-US" altLang="zh-CN" sz="1200" b="1" dirty="0">
                <a:latin typeface="微软雅黑" panose="020B0503020204020204" pitchFamily="34" charset="-122"/>
                <a:ea typeface="微软雅黑" panose="020B0503020204020204" pitchFamily="34" charset="-122"/>
              </a:rPr>
              <a:t>0.8%</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34.4%</a:t>
            </a:r>
            <a:r>
              <a:rPr lang="zh-CN" altLang="en-US" sz="1200" b="1" dirty="0">
                <a:latin typeface="微软雅黑" panose="020B0503020204020204" pitchFamily="34" charset="-122"/>
                <a:ea typeface="微软雅黑" panose="020B0503020204020204" pitchFamily="34" charset="-122"/>
              </a:rPr>
              <a:t>，较上月下降</a:t>
            </a:r>
            <a:r>
              <a:rPr lang="en-US" altLang="zh-CN" sz="1200" b="1" dirty="0">
                <a:latin typeface="微软雅黑" panose="020B0503020204020204" pitchFamily="34" charset="-122"/>
                <a:ea typeface="微软雅黑" panose="020B0503020204020204" pitchFamily="34" charset="-122"/>
              </a:rPr>
              <a:t>0.4%</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12</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46</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11</a:t>
            </a:r>
            <a:r>
              <a:rPr lang="zh-CN" altLang="en-US" sz="1200" b="1" dirty="0">
                <a:latin typeface="微软雅黑" panose="020B0503020204020204" pitchFamily="34" charset="-122"/>
                <a:ea typeface="微软雅黑" panose="020B0503020204020204" pitchFamily="34" charset="-122"/>
              </a:rPr>
              <a:t>月份减少了</a:t>
            </a: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518412979"/>
              </p:ext>
            </p:extLst>
          </p:nvPr>
        </p:nvGraphicFramePr>
        <p:xfrm>
          <a:off x="188880" y="1197164"/>
          <a:ext cx="4202628" cy="50173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26447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346413"/>
            <a:ext cx="8810144" cy="1395510"/>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70249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月份增长约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，进入年关，经销商拿车积极性较高；</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61868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41079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其中，本月符合行认证数据占据提交总数的比例约为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88.1%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、符合团标的数据比例为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58.5%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，整体数据质量较上月略差；</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年同期来看，</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月份增长了约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C1C0B6A2-4306-DA69-1386-472B41A14F3A}"/>
              </a:ext>
            </a:extLst>
          </p:cNvPr>
          <p:cNvPicPr>
            <a:picLocks noChangeAspect="1"/>
          </p:cNvPicPr>
          <p:nvPr/>
        </p:nvPicPr>
        <p:blipFill>
          <a:blip r:embed="rId2"/>
          <a:stretch>
            <a:fillRect/>
          </a:stretch>
        </p:blipFill>
        <p:spPr>
          <a:xfrm>
            <a:off x="5173080" y="1725775"/>
            <a:ext cx="3885860" cy="1614196"/>
          </a:xfrm>
          <a:prstGeom prst="rect">
            <a:avLst/>
          </a:prstGeom>
        </p:spPr>
      </p:pic>
      <p:pic>
        <p:nvPicPr>
          <p:cNvPr id="6" name="图片 5">
            <a:extLst>
              <a:ext uri="{FF2B5EF4-FFF2-40B4-BE49-F238E27FC236}">
                <a16:creationId xmlns:a16="http://schemas.microsoft.com/office/drawing/2014/main" id="{F9AA563A-A16A-FC0E-3489-14AEF1FBFA3D}"/>
              </a:ext>
            </a:extLst>
          </p:cNvPr>
          <p:cNvPicPr>
            <a:picLocks noChangeAspect="1"/>
          </p:cNvPicPr>
          <p:nvPr/>
        </p:nvPicPr>
        <p:blipFill>
          <a:blip r:embed="rId3"/>
          <a:stretch>
            <a:fillRect/>
          </a:stretch>
        </p:blipFill>
        <p:spPr>
          <a:xfrm>
            <a:off x="161933" y="1371891"/>
            <a:ext cx="4902200" cy="2544885"/>
          </a:xfrm>
          <a:prstGeom prst="rect">
            <a:avLst/>
          </a:prstGeom>
        </p:spPr>
      </p:pic>
    </p:spTree>
    <p:extLst>
      <p:ext uri="{BB962C8B-B14F-4D97-AF65-F5344CB8AC3E}">
        <p14:creationId xmlns:p14="http://schemas.microsoft.com/office/powerpoint/2010/main" val="11841224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316369"/>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月份全国各地相对于</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月份各地基本保持全面增长的态势，其中福建、内蒙古、黑龙江等地相对上月增长相对明显；</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46CFD03B-5104-4420-0B15-97416EB0FBCA}"/>
              </a:ext>
            </a:extLst>
          </p:cNvPr>
          <p:cNvPicPr>
            <a:picLocks noChangeAspect="1"/>
          </p:cNvPicPr>
          <p:nvPr/>
        </p:nvPicPr>
        <p:blipFill>
          <a:blip r:embed="rId2"/>
          <a:stretch>
            <a:fillRect/>
          </a:stretch>
        </p:blipFill>
        <p:spPr>
          <a:xfrm>
            <a:off x="248795" y="1430505"/>
            <a:ext cx="8759133" cy="2331893"/>
          </a:xfrm>
          <a:prstGeom prst="rect">
            <a:avLst/>
          </a:prstGeom>
        </p:spPr>
      </p:pic>
    </p:spTree>
    <p:extLst>
      <p:ext uri="{BB962C8B-B14F-4D97-AF65-F5344CB8AC3E}">
        <p14:creationId xmlns:p14="http://schemas.microsoft.com/office/powerpoint/2010/main" val="1158237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18726"/>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月，从上报车源里程数据来看，本月二手车经销企业，基于车辆里程的选品上相对</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月明显“激进”；</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其中，符合“行”认证比例占比约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88.1%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，符合团标的数据比例占比约为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58.5%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万公里以内的“准新车”较上月增长</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则较上月减少约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万公里的“性价比”车源较上月减少</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万公里以上的“老旧车”则较上月增加了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680E5AA4-A94E-FD50-D2F3-7D558F8CF6BA}"/>
              </a:ext>
            </a:extLst>
          </p:cNvPr>
          <p:cNvPicPr>
            <a:picLocks noChangeAspect="1"/>
          </p:cNvPicPr>
          <p:nvPr/>
        </p:nvPicPr>
        <p:blipFill>
          <a:blip r:embed="rId2"/>
          <a:stretch>
            <a:fillRect/>
          </a:stretch>
        </p:blipFill>
        <p:spPr>
          <a:xfrm>
            <a:off x="248796" y="1157857"/>
            <a:ext cx="8810144" cy="3599928"/>
          </a:xfrm>
          <a:prstGeom prst="rect">
            <a:avLst/>
          </a:prstGeom>
        </p:spPr>
      </p:pic>
    </p:spTree>
    <p:extLst>
      <p:ext uri="{BB962C8B-B14F-4D97-AF65-F5344CB8AC3E}">
        <p14:creationId xmlns:p14="http://schemas.microsoft.com/office/powerpoint/2010/main" val="278932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月行认证车龄分布情况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824200"/>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临近年关，经销企业在车辆年限的选品策略较上月“激进”，选品上更青睐年限较新的车源；</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年内的“准新车龄”数据较上月增加</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年以内“较新车龄”数据则较上减少约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年“性价比”车型数据与上月持平，</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年“老旧车型” 较上月减少了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7AEBC047-60E2-BFE9-7DFA-A60288185AEB}"/>
              </a:ext>
            </a:extLst>
          </p:cNvPr>
          <p:cNvPicPr>
            <a:picLocks noChangeAspect="1"/>
          </p:cNvPicPr>
          <p:nvPr/>
        </p:nvPicPr>
        <p:blipFill>
          <a:blip r:embed="rId2"/>
          <a:stretch>
            <a:fillRect/>
          </a:stretch>
        </p:blipFill>
        <p:spPr>
          <a:xfrm>
            <a:off x="216899" y="1099746"/>
            <a:ext cx="8810144" cy="3786178"/>
          </a:xfrm>
          <a:prstGeom prst="rect">
            <a:avLst/>
          </a:prstGeom>
        </p:spPr>
      </p:pic>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666662"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2024</a:t>
            </a:r>
            <a:r>
              <a:rPr lang="zh-CN" altLang="en-US" sz="3600" b="1">
                <a:latin typeface="微软雅黑" panose="020B0503020204020204" pitchFamily="34" charset="-122"/>
                <a:ea typeface="微软雅黑" panose="020B0503020204020204" pitchFamily="34" charset="-122"/>
              </a:rPr>
              <a:t>年</a:t>
            </a:r>
            <a:r>
              <a:rPr lang="en-US" altLang="zh-CN" sz="3600" b="1">
                <a:latin typeface="微软雅黑" panose="020B0503020204020204" pitchFamily="34" charset="-122"/>
                <a:ea typeface="微软雅黑" panose="020B0503020204020204" pitchFamily="34" charset="-122"/>
              </a:rPr>
              <a:t>11</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latin typeface="微软雅黑" panose="020B0503020204020204" pitchFamily="34" charset="-122"/>
                <a:ea typeface="微软雅黑" panose="020B0503020204020204" pitchFamily="34" charset="-122"/>
              </a:rPr>
              <a:t>2024</a:t>
            </a:r>
            <a:r>
              <a:rPr lang="zh-CN" altLang="en-US" sz="2000" b="1" kern="0">
                <a:latin typeface="微软雅黑" panose="020B0503020204020204" pitchFamily="34" charset="-122"/>
                <a:ea typeface="微软雅黑" panose="020B0503020204020204" pitchFamily="34" charset="-122"/>
              </a:rPr>
              <a:t>年</a:t>
            </a:r>
            <a:r>
              <a:rPr lang="en-US" altLang="zh-CN" sz="2000" b="1" kern="0">
                <a:latin typeface="微软雅黑" panose="020B0503020204020204" pitchFamily="34" charset="-122"/>
                <a:ea typeface="微软雅黑" panose="020B0503020204020204" pitchFamily="34" charset="-122"/>
              </a:rPr>
              <a:t>11</a:t>
            </a:r>
            <a:r>
              <a:rPr lang="zh-CN" altLang="en-US" sz="2000" b="1" kern="0">
                <a:latin typeface="微软雅黑" panose="020B0503020204020204" pitchFamily="34" charset="-122"/>
                <a:ea typeface="微软雅黑" panose="020B0503020204020204" pitchFamily="34" charset="-122"/>
              </a:rPr>
              <a:t>月</a:t>
            </a:r>
            <a:r>
              <a:rPr lang="zh-CN" altLang="en-US" sz="2000" b="1" kern="0" dirty="0">
                <a:latin typeface="微软雅黑" panose="020B0503020204020204" pitchFamily="34" charset="-122"/>
                <a:ea typeface="微软雅黑" panose="020B0503020204020204" pitchFamily="34" charset="-122"/>
              </a:rPr>
              <a:t>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61322" y="5046534"/>
            <a:ext cx="7775609" cy="1144609"/>
          </a:xfrm>
          <a:prstGeom prst="rect">
            <a:avLst/>
          </a:prstGeom>
          <a:noFill/>
        </p:spPr>
        <p:txBody>
          <a:bodyPr wrap="square">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178.56</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4.33%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1141.67</a:t>
            </a:r>
            <a:r>
              <a:rPr lang="zh-CN" altLang="en-US" sz="1200">
                <a:latin typeface="微软雅黑" panose="020B0503020204020204" pitchFamily="34" charset="-122"/>
                <a:ea typeface="微软雅黑" panose="020B0503020204020204" pitchFamily="34" charset="-122"/>
              </a:rPr>
              <a:t>亿元。</a:t>
            </a:r>
            <a:r>
              <a:rPr lang="en-US" altLang="zh-CN" sz="1200">
                <a:latin typeface="微软雅黑" panose="020B0503020204020204" pitchFamily="34" charset="-122"/>
                <a:ea typeface="微软雅黑" panose="020B0503020204020204" pitchFamily="34" charset="-122"/>
                <a:sym typeface="+mn-ea"/>
              </a:rPr>
              <a:t>2024</a:t>
            </a:r>
            <a:r>
              <a:rPr lang="zh-CN" altLang="en-US" sz="1200">
                <a:latin typeface="微软雅黑" panose="020B0503020204020204" pitchFamily="34" charset="-122"/>
                <a:ea typeface="微软雅黑" panose="020B0503020204020204" pitchFamily="34" charset="-122"/>
                <a:sym typeface="+mn-ea"/>
              </a:rPr>
              <a:t>年</a:t>
            </a:r>
            <a:r>
              <a:rPr lang="en-US" altLang="zh-CN" sz="1200">
                <a:latin typeface="微软雅黑" panose="020B0503020204020204" pitchFamily="34" charset="-122"/>
                <a:ea typeface="微软雅黑" panose="020B0503020204020204" pitchFamily="34" charset="-122"/>
                <a:sym typeface="+mn-ea"/>
              </a:rPr>
              <a:t>1-11</a:t>
            </a:r>
            <a:r>
              <a:rPr lang="zh-CN" altLang="en-US" sz="1200">
                <a:latin typeface="微软雅黑" panose="020B0503020204020204" pitchFamily="34" charset="-122"/>
                <a:ea typeface="微软雅黑" panose="020B0503020204020204" pitchFamily="34" charset="-122"/>
                <a:sym typeface="+mn-ea"/>
              </a:rPr>
              <a:t>月，二手车累计交易量</a:t>
            </a:r>
            <a:r>
              <a:rPr lang="en-US" altLang="zh-CN" sz="1200">
                <a:latin typeface="微软雅黑" panose="020B0503020204020204" pitchFamily="34" charset="-122"/>
                <a:ea typeface="微软雅黑" panose="020B0503020204020204" pitchFamily="34" charset="-122"/>
                <a:sym typeface="+mn-ea"/>
              </a:rPr>
              <a:t>1771.39</a:t>
            </a:r>
            <a:r>
              <a:rPr lang="zh-CN" altLang="en-US" sz="1200">
                <a:latin typeface="微软雅黑" panose="020B0503020204020204" pitchFamily="34" charset="-122"/>
                <a:ea typeface="微软雅黑" panose="020B0503020204020204" pitchFamily="34" charset="-122"/>
                <a:sym typeface="+mn-ea"/>
              </a:rPr>
              <a:t>万辆，同比增长</a:t>
            </a:r>
            <a:r>
              <a:rPr lang="en-US" altLang="zh-CN" sz="1200">
                <a:latin typeface="微软雅黑" panose="020B0503020204020204" pitchFamily="34" charset="-122"/>
                <a:ea typeface="微软雅黑" panose="020B0503020204020204" pitchFamily="34" charset="-122"/>
                <a:sym typeface="+mn-ea"/>
              </a:rPr>
              <a:t>5.74%</a:t>
            </a:r>
            <a:r>
              <a:rPr lang="zh-CN" altLang="en-US" sz="1200">
                <a:latin typeface="微软雅黑" panose="020B0503020204020204" pitchFamily="34" charset="-122"/>
                <a:ea typeface="微软雅黑" panose="020B0503020204020204" pitchFamily="34" charset="-122"/>
                <a:sym typeface="+mn-ea"/>
              </a:rPr>
              <a:t>，与同期相比增加了</a:t>
            </a:r>
            <a:r>
              <a:rPr lang="en-US" altLang="zh-CN" sz="1200">
                <a:latin typeface="微软雅黑" panose="020B0503020204020204" pitchFamily="34" charset="-122"/>
                <a:ea typeface="微软雅黑" panose="020B0503020204020204" pitchFamily="34" charset="-122"/>
                <a:sym typeface="+mn-ea"/>
              </a:rPr>
              <a:t>96.16</a:t>
            </a:r>
            <a:r>
              <a:rPr lang="zh-CN" altLang="en-US" sz="1200">
                <a:latin typeface="微软雅黑" panose="020B0503020204020204" pitchFamily="34" charset="-122"/>
                <a:ea typeface="微软雅黑" panose="020B0503020204020204" pitchFamily="34" charset="-122"/>
                <a:sym typeface="+mn-ea"/>
              </a:rPr>
              <a:t>万辆，累计交易金额为</a:t>
            </a:r>
            <a:r>
              <a:rPr lang="en-US" altLang="zh-CN" sz="1200">
                <a:latin typeface="微软雅黑" panose="020B0503020204020204" pitchFamily="34" charset="-122"/>
                <a:ea typeface="微软雅黑" panose="020B0503020204020204" pitchFamily="34" charset="-122"/>
                <a:sym typeface="+mn-ea"/>
              </a:rPr>
              <a:t>11652.43</a:t>
            </a:r>
            <a:r>
              <a:rPr lang="zh-CN" altLang="en-US" sz="120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6" name="图表 5">
            <a:extLst>
              <a:ext uri="{FF2B5EF4-FFF2-40B4-BE49-F238E27FC236}">
                <a16:creationId xmlns:a16="http://schemas.microsoft.com/office/drawing/2014/main" id="{F75A3BD5-5587-4E14-A5D9-5E3772C4E2D0}"/>
              </a:ext>
            </a:extLst>
          </p:cNvPr>
          <p:cNvGraphicFramePr>
            <a:graphicFrameLocks/>
          </p:cNvGraphicFramePr>
          <p:nvPr>
            <p:extLst>
              <p:ext uri="{D42A27DB-BD31-4B8C-83A1-F6EECF244321}">
                <p14:modId xmlns:p14="http://schemas.microsoft.com/office/powerpoint/2010/main" val="546856773"/>
              </p:ext>
            </p:extLst>
          </p:nvPr>
        </p:nvGraphicFramePr>
        <p:xfrm>
          <a:off x="439693" y="1203667"/>
          <a:ext cx="8245845" cy="38428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4354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188693" cy="369332"/>
          </a:xfrm>
          <a:prstGeom prst="rect">
            <a:avLst/>
          </a:prstGeom>
          <a:noFill/>
        </p:spPr>
        <p:txBody>
          <a:bodyPr wrap="none" rtlCol="0">
            <a:spAutoFit/>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1"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1"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1"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1"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1"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1"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20117" y="5041179"/>
            <a:ext cx="7961152" cy="1144609"/>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lang="en-US" altLang="zh-CN" sz="1200">
                <a:latin typeface="微软雅黑" panose="020B0503020204020204" pitchFamily="34" charset="-122"/>
                <a:ea typeface="微软雅黑" panose="020B0503020204020204" pitchFamily="34" charset="-122"/>
              </a:rPr>
              <a:t>12</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日</a:t>
            </a:r>
            <a:r>
              <a:rPr lang="en-US" altLang="zh-CN" sz="1200">
                <a:latin typeface="微软雅黑" panose="020B0503020204020204" pitchFamily="34" charset="-122"/>
                <a:ea typeface="微软雅黑" panose="020B0503020204020204" pitchFamily="34" charset="-122"/>
              </a:rPr>
              <a:t>-12</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lang="en-US" altLang="zh-CN" sz="1200">
                <a:latin typeface="微软雅黑" panose="020B0503020204020204" pitchFamily="34" charset="-122"/>
                <a:ea typeface="微软雅黑" panose="020B0503020204020204" pitchFamily="34" charset="-122"/>
              </a:rPr>
              <a:t>22</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日，</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二手车市场日均</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交易量为</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6.92</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万辆，环比上周</a:t>
            </a:r>
            <a:r>
              <a:rPr lang="zh-CN" altLang="en-US" sz="120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0.53%</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，与</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11</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月同期相比增长</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5.2%</a:t>
            </a:r>
            <a:r>
              <a:rPr lang="zh-CN" altLang="en-US" sz="120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根据可比口径计算，</a:t>
            </a:r>
            <a:r>
              <a:rPr lang="en-US" altLang="zh-CN" sz="1200">
                <a:latin typeface="微软雅黑" panose="020B0503020204020204" pitchFamily="34" charset="-122"/>
                <a:ea typeface="微软雅黑" panose="020B0503020204020204" pitchFamily="34" charset="-122"/>
              </a:rPr>
              <a:t>12</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日至</a:t>
            </a:r>
            <a:r>
              <a:rPr lang="en-US" altLang="zh-CN" sz="1200">
                <a:latin typeface="微软雅黑" panose="020B0503020204020204" pitchFamily="34" charset="-122"/>
                <a:ea typeface="微软雅黑" panose="020B0503020204020204" pitchFamily="34" charset="-122"/>
              </a:rPr>
              <a:t>22</a:t>
            </a:r>
            <a:r>
              <a:rPr lang="zh-CN" altLang="en-US" sz="1200">
                <a:latin typeface="微软雅黑" panose="020B0503020204020204" pitchFamily="34" charset="-122"/>
                <a:ea typeface="微软雅黑" panose="020B0503020204020204" pitchFamily="34" charset="-122"/>
              </a:rPr>
              <a:t>日期间，二手车交易量共计达到</a:t>
            </a:r>
            <a:r>
              <a:rPr lang="en-US" altLang="zh-CN" sz="1200">
                <a:latin typeface="微软雅黑" panose="020B0503020204020204" pitchFamily="34" charset="-122"/>
                <a:ea typeface="微软雅黑" panose="020B0503020204020204" pitchFamily="34" charset="-122"/>
              </a:rPr>
              <a:t>140</a:t>
            </a:r>
            <a:r>
              <a:rPr lang="zh-CN" altLang="en-US" sz="1200">
                <a:latin typeface="微软雅黑" panose="020B0503020204020204" pitchFamily="34" charset="-122"/>
                <a:ea typeface="微软雅黑" panose="020B0503020204020204" pitchFamily="34" charset="-122"/>
              </a:rPr>
              <a:t>万辆，较上月增长了</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，与去年同期相比更是实现了</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的显著增长。</a:t>
            </a:r>
            <a:endParaRPr kumimoji="0" lang="zh-CN"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pic>
        <p:nvPicPr>
          <p:cNvPr id="8" name="图片 7">
            <a:extLst>
              <a:ext uri="{FF2B5EF4-FFF2-40B4-BE49-F238E27FC236}">
                <a16:creationId xmlns:a16="http://schemas.microsoft.com/office/drawing/2014/main" id="{BF79ECD5-DB79-4FC1-B7C9-FE13445D6C9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44616" y="1149293"/>
            <a:ext cx="8254767" cy="3825380"/>
          </a:xfrm>
          <a:prstGeom prst="rect">
            <a:avLst/>
          </a:prstGeom>
          <a:noFill/>
          <a:ln>
            <a:noFill/>
          </a:ln>
        </p:spPr>
      </p:pic>
    </p:spTree>
    <p:extLst>
      <p:ext uri="{BB962C8B-B14F-4D97-AF65-F5344CB8AC3E}">
        <p14:creationId xmlns:p14="http://schemas.microsoft.com/office/powerpoint/2010/main" val="2009026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52244" y="4811432"/>
            <a:ext cx="8669760" cy="1513941"/>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178.56</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4.33%</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101.87</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3.99%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4.98%</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24.25</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3.74%</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11.84%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11.44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9.14%</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4.38</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4.32%</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33.52%</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a:t>
            </a:r>
            <a:r>
              <a:rPr lang="zh-CN" altLang="en-US" sz="1200">
                <a:latin typeface="微软雅黑" panose="020B0503020204020204" pitchFamily="34" charset="-122"/>
                <a:ea typeface="微软雅黑" panose="020B0503020204020204" pitchFamily="34" charset="-122"/>
              </a:rPr>
              <a:t>情况</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客车共交易</a:t>
            </a:r>
            <a:r>
              <a:rPr lang="en-US" altLang="zh-CN" sz="1200">
                <a:latin typeface="微软雅黑" panose="020B0503020204020204" pitchFamily="34" charset="-122"/>
                <a:ea typeface="微软雅黑" panose="020B0503020204020204" pitchFamily="34" charset="-122"/>
              </a:rPr>
              <a:t>9.80</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5.11%</a:t>
            </a:r>
            <a:r>
              <a:rPr lang="zh-CN" altLang="en-US" sz="1200">
                <a:latin typeface="微软雅黑" panose="020B0503020204020204" pitchFamily="34" charset="-122"/>
                <a:ea typeface="微软雅黑" panose="020B0503020204020204" pitchFamily="34" charset="-122"/>
              </a:rPr>
              <a:t>；载货车</a:t>
            </a:r>
            <a:r>
              <a:rPr lang="en-US" altLang="zh-CN" sz="1200">
                <a:latin typeface="微软雅黑" panose="020B0503020204020204" pitchFamily="34" charset="-122"/>
                <a:ea typeface="微软雅黑" panose="020B0503020204020204" pitchFamily="34" charset="-122"/>
              </a:rPr>
              <a:t>14.49</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3.93%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11.74%</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3543134484"/>
              </p:ext>
            </p:extLst>
          </p:nvPr>
        </p:nvGraphicFramePr>
        <p:xfrm>
          <a:off x="-43072" y="1080080"/>
          <a:ext cx="906039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21141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1-11</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00936" y="4972122"/>
            <a:ext cx="8742128" cy="1513941"/>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1-11</a:t>
            </a:r>
            <a:r>
              <a:rPr lang="zh-CN" altLang="en-US" sz="1200">
                <a:latin typeface="微软雅黑" panose="020B0503020204020204" pitchFamily="34" charset="-122"/>
                <a:ea typeface="微软雅黑" panose="020B0503020204020204" pitchFamily="34" charset="-122"/>
              </a:rPr>
              <a:t>月，二手车累计交易量</a:t>
            </a:r>
            <a:r>
              <a:rPr lang="en-US" altLang="zh-CN" sz="1200">
                <a:latin typeface="微软雅黑" panose="020B0503020204020204" pitchFamily="34" charset="-122"/>
                <a:ea typeface="微软雅黑" panose="020B0503020204020204" pitchFamily="34" charset="-122"/>
              </a:rPr>
              <a:t>1771.39</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5.74%</a:t>
            </a:r>
            <a:r>
              <a:rPr lang="zh-CN" altLang="en-US" sz="1200">
                <a:latin typeface="微软雅黑" panose="020B0503020204020204" pitchFamily="34" charset="-122"/>
                <a:ea typeface="微软雅黑" panose="020B0503020204020204" pitchFamily="34" charset="-122"/>
              </a:rPr>
              <a:t>。基本型乘用车累计交易</a:t>
            </a:r>
            <a:r>
              <a:rPr lang="en-US" altLang="zh-CN" sz="1200">
                <a:latin typeface="微软雅黑" panose="020B0503020204020204" pitchFamily="34" charset="-122"/>
                <a:ea typeface="微软雅黑" panose="020B0503020204020204" pitchFamily="34" charset="-122"/>
              </a:rPr>
              <a:t>1021.70</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2.97%</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238.60</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10.47%</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112.62</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8.91%</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42.71</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31.45%</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a:t>
            </a:r>
            <a:r>
              <a:rPr lang="zh-CN" altLang="en-US" sz="1200" i="0">
                <a:latin typeface="微软雅黑" panose="020B0503020204020204" pitchFamily="34" charset="-122"/>
                <a:ea typeface="微软雅黑" panose="020B0503020204020204" pitchFamily="34" charset="-122"/>
              </a:rPr>
              <a:t>情况：载货车共交易了</a:t>
            </a:r>
            <a:r>
              <a:rPr lang="en-US" altLang="zh-CN" sz="1200" i="0">
                <a:latin typeface="微软雅黑" panose="020B0503020204020204" pitchFamily="34" charset="-122"/>
                <a:ea typeface="微软雅黑" panose="020B0503020204020204" pitchFamily="34" charset="-122"/>
              </a:rPr>
              <a:t>142.76</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4.26%</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98.27</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0.54%</a:t>
            </a:r>
            <a:r>
              <a:rPr lang="zh-CN" altLang="en-US" sz="1200" i="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933566970"/>
              </p:ext>
            </p:extLst>
          </p:nvPr>
        </p:nvGraphicFramePr>
        <p:xfrm>
          <a:off x="312097" y="1109142"/>
          <a:ext cx="8446009" cy="37480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8805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2024</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11</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87163" y="4783577"/>
            <a:ext cx="8654693" cy="151708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月，各级别轿车的整体销量来看，</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级轿车依旧是最热销的车型，占比为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51.33%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2.03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22.28%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D</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1.76%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12.59%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整体上看，</a:t>
            </a:r>
            <a:r>
              <a:rPr lang="en-US" altLang="zh-CN" sz="1200" dirty="0">
                <a:latin typeface="微软雅黑" panose="020B0503020204020204" pitchFamily="34" charset="-122"/>
                <a:ea typeface="微软雅黑" panose="020B0503020204020204" pitchFamily="34" charset="-122"/>
              </a:rPr>
              <a:t>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级轿车表现出明显的增长势头，而</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级和</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级轿车则出现不同程度下降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Calibri"/>
              <a:ea typeface="宋体" panose="02010600030101010101" pitchFamily="2" charset="-122"/>
              <a:cs typeface="+mn-cs"/>
            </a:endParaRPr>
          </a:p>
        </p:txBody>
      </p:sp>
      <p:grpSp>
        <p:nvGrpSpPr>
          <p:cNvPr id="28" name="组合 27">
            <a:extLst>
              <a:ext uri="{FF2B5EF4-FFF2-40B4-BE49-F238E27FC236}">
                <a16:creationId xmlns:a16="http://schemas.microsoft.com/office/drawing/2014/main" id="{00000000-0008-0000-0400-000004000000}"/>
              </a:ext>
            </a:extLst>
          </p:cNvPr>
          <p:cNvGrpSpPr/>
          <p:nvPr/>
        </p:nvGrpSpPr>
        <p:grpSpPr>
          <a:xfrm>
            <a:off x="261937" y="1184480"/>
            <a:ext cx="8620125" cy="3486150"/>
            <a:chOff x="0" y="0"/>
            <a:chExt cx="8790731" cy="3082834"/>
          </a:xfrm>
        </p:grpSpPr>
        <p:sp>
          <p:nvSpPr>
            <p:cNvPr id="52" name="矩形 51">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3" name="组合 52">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54" name="图表 53">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55" name="组合 54">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56" name="组合 55">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72" name="图片 71">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3"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57" name="组合 56">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70" name="图片 69">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71"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58" name="组合 57">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68" name="图片 67">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69"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59" name="组合 58">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66" name="图片 65">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67"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60" name="组合 59">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64" name="图片 63">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65"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61" name="组合 60">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62" name="图片 61">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63"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3319961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a:solidFill>
                  <a:schemeClr val="tx1"/>
                </a:solidFill>
              </a:rPr>
              <a:t>1</a:t>
            </a:r>
            <a:r>
              <a:rPr lang="en-US" altLang="zh-CN" sz="2000" b="1" kern="0" dirty="0">
                <a:solidFill>
                  <a:schemeClr val="tx1"/>
                </a:solidFill>
              </a:rPr>
              <a:t>1</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95689" y="4461647"/>
            <a:ext cx="8552619" cy="2255746"/>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月，二手车使用年限在</a:t>
            </a:r>
            <a:r>
              <a:rPr lang="en-US" altLang="zh-CN" sz="1200">
                <a:latin typeface="微软雅黑" panose="020B0503020204020204" pitchFamily="34" charset="-122"/>
                <a:ea typeface="微软雅黑" panose="020B0503020204020204" pitchFamily="34" charset="-122"/>
              </a:rPr>
              <a:t>3-6</a:t>
            </a:r>
            <a:r>
              <a:rPr lang="zh-CN" altLang="en-US" sz="1200">
                <a:latin typeface="微软雅黑" panose="020B0503020204020204" pitchFamily="34" charset="-122"/>
                <a:ea typeface="微软雅黑" panose="020B0503020204020204" pitchFamily="34" charset="-122"/>
              </a:rPr>
              <a:t>年的交易占比最多，占</a:t>
            </a:r>
            <a:r>
              <a:rPr lang="en-US" altLang="zh-CN" sz="1200">
                <a:latin typeface="微软雅黑" panose="020B0503020204020204" pitchFamily="34" charset="-122"/>
                <a:ea typeface="微软雅黑" panose="020B0503020204020204" pitchFamily="34" charset="-122"/>
              </a:rPr>
              <a:t>49.84%</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0.34%</a:t>
            </a:r>
            <a:r>
              <a:rPr lang="zh-CN" altLang="en-US" sz="1200">
                <a:latin typeface="微软雅黑" panose="020B0503020204020204" pitchFamily="34" charset="-122"/>
                <a:ea typeface="微软雅黑" panose="020B0503020204020204" pitchFamily="34" charset="-122"/>
              </a:rPr>
              <a:t>，较去年同期增长</a:t>
            </a:r>
            <a:r>
              <a:rPr lang="en-US" altLang="zh-CN" sz="1200">
                <a:latin typeface="微软雅黑" panose="020B0503020204020204" pitchFamily="34" charset="-122"/>
                <a:ea typeface="微软雅黑" panose="020B0503020204020204" pitchFamily="34" charset="-122"/>
              </a:rPr>
              <a:t>3.34%</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a:latin typeface="微软雅黑" panose="020B0503020204020204" pitchFamily="34" charset="-122"/>
                <a:ea typeface="微软雅黑" panose="020B0503020204020204" pitchFamily="34" charset="-122"/>
              </a:rPr>
              <a:t>使用年限在</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年内车型占</a:t>
            </a:r>
            <a:r>
              <a:rPr lang="en-US" altLang="zh-CN" sz="1200">
                <a:latin typeface="微软雅黑" panose="020B0503020204020204" pitchFamily="34" charset="-122"/>
                <a:ea typeface="微软雅黑" panose="020B0503020204020204" pitchFamily="34" charset="-122"/>
              </a:rPr>
              <a:t>26.62%</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0.46%</a:t>
            </a:r>
            <a:r>
              <a:rPr lang="zh-CN" altLang="en-US" sz="1200">
                <a:latin typeface="微软雅黑" panose="020B0503020204020204" pitchFamily="34" charset="-122"/>
                <a:ea typeface="微软雅黑" panose="020B0503020204020204" pitchFamily="34" charset="-122"/>
              </a:rPr>
              <a:t>，较去年同期下降</a:t>
            </a:r>
            <a:r>
              <a:rPr lang="en-US" altLang="zh-CN" sz="1200">
                <a:latin typeface="微软雅黑" panose="020B0503020204020204" pitchFamily="34" charset="-122"/>
                <a:ea typeface="微软雅黑" panose="020B0503020204020204" pitchFamily="34" charset="-122"/>
              </a:rPr>
              <a:t>1.43%</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a:latin typeface="微软雅黑" panose="020B0503020204020204" pitchFamily="34" charset="-122"/>
                <a:ea typeface="微软雅黑" panose="020B0503020204020204" pitchFamily="34" charset="-122"/>
              </a:rPr>
              <a:t>车龄在</a:t>
            </a:r>
            <a:r>
              <a:rPr lang="en-US" altLang="zh-CN" sz="1200">
                <a:latin typeface="微软雅黑" panose="020B0503020204020204" pitchFamily="34" charset="-122"/>
                <a:ea typeface="微软雅黑" panose="020B0503020204020204" pitchFamily="34" charset="-122"/>
              </a:rPr>
              <a:t>7-10</a:t>
            </a:r>
            <a:r>
              <a:rPr lang="zh-CN" altLang="en-US" sz="1200">
                <a:latin typeface="微软雅黑" panose="020B0503020204020204" pitchFamily="34" charset="-122"/>
                <a:ea typeface="微软雅黑" panose="020B0503020204020204" pitchFamily="34" charset="-122"/>
              </a:rPr>
              <a:t>年的车型占</a:t>
            </a:r>
            <a:r>
              <a:rPr lang="en-US" altLang="zh-CN" sz="1200">
                <a:latin typeface="微软雅黑" panose="020B0503020204020204" pitchFamily="34" charset="-122"/>
                <a:ea typeface="微软雅黑" panose="020B0503020204020204" pitchFamily="34" charset="-122"/>
              </a:rPr>
              <a:t>16.02%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0.27%</a:t>
            </a:r>
            <a:r>
              <a:rPr lang="zh-CN" altLang="en-US" sz="1200">
                <a:latin typeface="微软雅黑" panose="020B0503020204020204" pitchFamily="34" charset="-122"/>
                <a:ea typeface="微软雅黑" panose="020B0503020204020204" pitchFamily="34" charset="-122"/>
              </a:rPr>
              <a:t>，较去年同期下降</a:t>
            </a:r>
            <a:r>
              <a:rPr lang="en-US" altLang="zh-CN" sz="1200">
                <a:latin typeface="微软雅黑" panose="020B0503020204020204" pitchFamily="34" charset="-122"/>
                <a:ea typeface="微软雅黑" panose="020B0503020204020204" pitchFamily="34" charset="-122"/>
              </a:rPr>
              <a:t>1.85%</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a:latin typeface="微软雅黑" panose="020B0503020204020204" pitchFamily="34" charset="-122"/>
                <a:ea typeface="微软雅黑" panose="020B0503020204020204" pitchFamily="34" charset="-122"/>
              </a:rPr>
              <a:t>车龄</a:t>
            </a:r>
            <a:r>
              <a:rPr lang="en-US" altLang="zh-CN" sz="1200">
                <a:latin typeface="微软雅黑" panose="020B0503020204020204" pitchFamily="34" charset="-122"/>
                <a:ea typeface="微软雅黑" panose="020B0503020204020204" pitchFamily="34" charset="-122"/>
              </a:rPr>
              <a:t>10</a:t>
            </a:r>
            <a:r>
              <a:rPr lang="zh-CN" altLang="en-US" sz="1200">
                <a:latin typeface="微软雅黑" panose="020B0503020204020204" pitchFamily="34" charset="-122"/>
                <a:ea typeface="微软雅黑" panose="020B0503020204020204" pitchFamily="34" charset="-122"/>
              </a:rPr>
              <a:t>年以上的车型占比为</a:t>
            </a:r>
            <a:r>
              <a:rPr lang="en-US" altLang="zh-CN" sz="1200">
                <a:latin typeface="微软雅黑" panose="020B0503020204020204" pitchFamily="34" charset="-122"/>
                <a:ea typeface="微软雅黑" panose="020B0503020204020204" pitchFamily="34" charset="-122"/>
              </a:rPr>
              <a:t>7.52%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0.52%</a:t>
            </a:r>
            <a:r>
              <a:rPr lang="zh-CN" altLang="en-US" sz="1200">
                <a:latin typeface="微软雅黑" panose="020B0503020204020204" pitchFamily="34" charset="-122"/>
                <a:ea typeface="微软雅黑" panose="020B0503020204020204" pitchFamily="34" charset="-122"/>
              </a:rPr>
              <a:t>，较去年同期下降</a:t>
            </a:r>
            <a:r>
              <a:rPr lang="en-US" altLang="zh-CN" sz="1200">
                <a:latin typeface="微软雅黑" panose="020B0503020204020204" pitchFamily="34" charset="-122"/>
                <a:ea typeface="微软雅黑" panose="020B0503020204020204" pitchFamily="34" charset="-122"/>
              </a:rPr>
              <a:t>0.05%</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月份，使用年限在</a:t>
            </a:r>
            <a:r>
              <a:rPr lang="en-US" altLang="zh-CN" sz="1200">
                <a:latin typeface="微软雅黑" panose="020B0503020204020204" pitchFamily="34" charset="-122"/>
                <a:ea typeface="微软雅黑" panose="020B0503020204020204" pitchFamily="34" charset="-122"/>
              </a:rPr>
              <a:t>3-6</a:t>
            </a:r>
            <a:r>
              <a:rPr lang="zh-CN" altLang="en-US" sz="1200">
                <a:latin typeface="微软雅黑" panose="020B0503020204020204" pitchFamily="34" charset="-122"/>
                <a:ea typeface="微软雅黑" panose="020B0503020204020204" pitchFamily="34" charset="-122"/>
              </a:rPr>
              <a:t>年的车辆交易占比最高，且较上月及去年同期均有所增长。而</a:t>
            </a:r>
            <a:r>
              <a:rPr lang="en-US" altLang="zh-CN" sz="1200">
                <a:latin typeface="微软雅黑" panose="020B0503020204020204" pitchFamily="34" charset="-122"/>
                <a:ea typeface="微软雅黑" panose="020B0503020204020204" pitchFamily="34" charset="-122"/>
              </a:rPr>
              <a:t>7-10</a:t>
            </a:r>
            <a:r>
              <a:rPr lang="zh-CN" altLang="en-US" sz="1200">
                <a:latin typeface="微软雅黑" panose="020B0503020204020204" pitchFamily="34" charset="-122"/>
                <a:ea typeface="微软雅黑" panose="020B0503020204020204" pitchFamily="34" charset="-122"/>
              </a:rPr>
              <a:t>年及</a:t>
            </a:r>
            <a:r>
              <a:rPr lang="en-US" altLang="zh-CN" sz="1200">
                <a:latin typeface="微软雅黑" panose="020B0503020204020204" pitchFamily="34" charset="-122"/>
                <a:ea typeface="微软雅黑" panose="020B0503020204020204" pitchFamily="34" charset="-122"/>
              </a:rPr>
              <a:t>10</a:t>
            </a:r>
            <a:r>
              <a:rPr lang="zh-CN" altLang="en-US" sz="1200">
                <a:latin typeface="微软雅黑" panose="020B0503020204020204" pitchFamily="34" charset="-122"/>
                <a:ea typeface="微软雅黑" panose="020B0503020204020204" pitchFamily="34" charset="-122"/>
              </a:rPr>
              <a:t>年以上的老旧车辆交易占比则呈现下降趋势。</a:t>
            </a:r>
            <a:endParaRPr lang="zh-CN" altLang="en-US" sz="2000" dirty="0"/>
          </a:p>
        </p:txBody>
      </p:sp>
      <p:grpSp>
        <p:nvGrpSpPr>
          <p:cNvPr id="8" name="组合 7">
            <a:extLst>
              <a:ext uri="{FF2B5EF4-FFF2-40B4-BE49-F238E27FC236}">
                <a16:creationId xmlns:a16="http://schemas.microsoft.com/office/drawing/2014/main" id="{00000000-0008-0000-0100-000060000000}"/>
              </a:ext>
            </a:extLst>
          </p:cNvPr>
          <p:cNvGrpSpPr/>
          <p:nvPr/>
        </p:nvGrpSpPr>
        <p:grpSpPr>
          <a:xfrm>
            <a:off x="295689" y="1087670"/>
            <a:ext cx="8608061" cy="3373977"/>
            <a:chOff x="0" y="0"/>
            <a:chExt cx="8600957" cy="3419724"/>
          </a:xfrm>
        </p:grpSpPr>
        <p:graphicFrame>
          <p:nvGraphicFramePr>
            <p:cNvPr id="9" name="图表 8">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图表 10">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80779" y="15045"/>
            <a:ext cx="4220178" cy="3404679"/>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361725109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123979</TotalTime>
  <Words>2952</Words>
  <Application>Microsoft Office PowerPoint</Application>
  <PresentationFormat>全屏显示(4:3)</PresentationFormat>
  <Paragraphs>343</Paragraphs>
  <Slides>30</Slides>
  <Notes>12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30</vt:i4>
      </vt:variant>
    </vt:vector>
  </HeadingPairs>
  <TitlesOfParts>
    <vt:vector size="42"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2024年11月二手车各级别轿车销量分析</vt:lpstr>
      <vt:lpstr>2024年11月二手车交易车辆使用年限分析 </vt:lpstr>
      <vt:lpstr>2024年1-11月二手车交易车辆使用年限分析 </vt:lpstr>
      <vt:lpstr>PowerPoint 演示文稿</vt:lpstr>
      <vt:lpstr>PowerPoint 演示文稿</vt:lpstr>
      <vt:lpstr>2024年全国二手车均价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Luguangzhi</cp:lastModifiedBy>
  <cp:revision>5984</cp:revision>
  <dcterms:created xsi:type="dcterms:W3CDTF">2016-02-18T09:25:00Z</dcterms:created>
  <dcterms:modified xsi:type="dcterms:W3CDTF">2025-01-03T06:58:30Z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