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6" r:id="rId6"/>
    <p:sldId id="387" r:id="rId7"/>
    <p:sldId id="391" r:id="rId8"/>
    <p:sldId id="385" r:id="rId9"/>
    <p:sldId id="392" r:id="rId10"/>
    <p:sldId id="394" r:id="rId11"/>
    <p:sldId id="390" r:id="rId12"/>
    <p:sldId id="393" r:id="rId13"/>
    <p:sldId id="395" r:id="rId14"/>
    <p:sldId id="389"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F85"/>
    <a:srgbClr val="159EBE"/>
    <a:srgbClr val="8CC345"/>
    <a:srgbClr val="EAEFF7"/>
    <a:srgbClr val="D2DEEF"/>
    <a:srgbClr val="92D050"/>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73" d="100"/>
          <a:sy n="73" d="100"/>
        </p:scale>
        <p:origin x="2766" y="2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E15FE-F7F0-6C81-4598-B5740F1A6A4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08E156-27CD-9B45-6BC6-CB052582FCA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AE6C6A-9692-B1FE-49DC-1D06DB6EBD0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CCD15B2-F7F3-47E7-6227-F93864EC98FF}"/>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2007436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DD2B1-028F-C9D8-72E2-6DCA60EF40B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0C46246-842F-D5B4-AA35-B5DC57099A2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044C6F2-CECC-8864-391C-6EEF7796119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EB83428-06D2-2E67-D7D9-9293D64EF4F2}"/>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1669838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C1F74-6C12-2EE8-0C52-EC5F87610AE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1A1F210-A293-8884-2D10-C61F452D8E0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78FC46-011A-DD23-CFB0-4672F68B341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442AC60-D14C-605B-BE22-38AEE6C4E551}"/>
              </a:ext>
            </a:extLst>
          </p:cNvPr>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957040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7C1FC-B3AA-9EC3-ECAF-05D63B8D4F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E1F415-570F-9BDB-1631-05C850A0B47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150046-D4BD-6E47-6A9D-FBB47AA5C1A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E2FBD24-EA40-BCBA-BCE4-8AFE5E9C0CB8}"/>
              </a:ext>
            </a:extLst>
          </p:cNvPr>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extLst>
      <p:ext uri="{BB962C8B-B14F-4D97-AF65-F5344CB8AC3E}">
        <p14:creationId xmlns:p14="http://schemas.microsoft.com/office/powerpoint/2010/main" val="2886806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1EA70-D2FC-5903-D513-1023DA6FC7D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BF53B3D-93CE-83FF-8EFD-A5445A077D9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2505A67-BF8D-B094-6772-8BBCA5AA17B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0661F83-EF03-E3B7-990F-1AE356BB084A}"/>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3823429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F988B-7FD6-CAF6-7C5A-2474BC85530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ED9E2C-0913-D294-413D-58A803EEC4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61E10A2-4C3D-0D1E-A61F-CD3402C2339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2CD5F1E-BF56-B04C-E3EC-74726476DFD8}"/>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1683591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09843-737D-DE1D-7D5E-DE9D133873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44B188-2FCF-F57C-B68F-D095E4F2903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BD44660-A6FB-25DE-F90B-53C7EEA5AE3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C8DE6FD1-5A49-E898-0EB6-C8B12C36B765}"/>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2071882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7FBDA-F17F-C43C-6731-085A1B1B229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BEDCBC7-AB2C-7B0D-F6C2-A59A20486D9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2F954B-6647-11B1-F691-6EB49742BE0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0854679-611F-8EBC-5F9F-243D74163E30}"/>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629685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5C7C-3E3C-2043-4898-B7C08DAC377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9671F6-151A-4E01-D8C3-0474807F597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50C9C66-DFA2-3970-6D87-EF282D4A1C2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D2F5B03-E3CD-9BC4-763E-FD991A54D114}"/>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7998738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11" name="图片 10">
            <a:extLst>
              <a:ext uri="{FF2B5EF4-FFF2-40B4-BE49-F238E27FC236}">
                <a16:creationId xmlns:a16="http://schemas.microsoft.com/office/drawing/2014/main" id="{7A52F8D6-9B8D-59A5-B069-E57F644D551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pic>
        <p:nvPicPr>
          <p:cNvPr id="12" name="图片 11">
            <a:extLst>
              <a:ext uri="{FF2B5EF4-FFF2-40B4-BE49-F238E27FC236}">
                <a16:creationId xmlns:a16="http://schemas.microsoft.com/office/drawing/2014/main" id="{1F856AA4-68A5-6221-EA42-8CB9A289146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91D3234F-DF7D-CAA7-9FD7-18CEFA67C9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DF91F9DC-748C-D967-1C03-6B9653155256}"/>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1" name="图片 10">
            <a:extLst>
              <a:ext uri="{FF2B5EF4-FFF2-40B4-BE49-F238E27FC236}">
                <a16:creationId xmlns:a16="http://schemas.microsoft.com/office/drawing/2014/main" id="{586C216E-47B7-70EC-1018-407B800A9A05}"/>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2" name="图片 11">
            <a:extLst>
              <a:ext uri="{FF2B5EF4-FFF2-40B4-BE49-F238E27FC236}">
                <a16:creationId xmlns:a16="http://schemas.microsoft.com/office/drawing/2014/main" id="{FC4DEA4C-3F86-E747-195E-B1F5AC36B317}"/>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3" name="图片 12">
            <a:extLst>
              <a:ext uri="{FF2B5EF4-FFF2-40B4-BE49-F238E27FC236}">
                <a16:creationId xmlns:a16="http://schemas.microsoft.com/office/drawing/2014/main" id="{512C1F9B-5A83-6C22-C69B-538DEBDC0C27}"/>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4" name="图片 13">
            <a:extLst>
              <a:ext uri="{FF2B5EF4-FFF2-40B4-BE49-F238E27FC236}">
                <a16:creationId xmlns:a16="http://schemas.microsoft.com/office/drawing/2014/main" id="{54D74CFF-1A04-C60F-31E3-675E83AE88BC}"/>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5" name="图片 14">
            <a:extLst>
              <a:ext uri="{FF2B5EF4-FFF2-40B4-BE49-F238E27FC236}">
                <a16:creationId xmlns:a16="http://schemas.microsoft.com/office/drawing/2014/main" id="{D9665B81-FE44-B869-DC1F-5DA7C583AEFE}"/>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pic>
        <p:nvPicPr>
          <p:cNvPr id="16" name="图片 15">
            <a:extLst>
              <a:ext uri="{FF2B5EF4-FFF2-40B4-BE49-F238E27FC236}">
                <a16:creationId xmlns:a16="http://schemas.microsoft.com/office/drawing/2014/main" id="{512978F0-405C-7BB0-9417-AB5EE421BFB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AD52385-4879-AC6C-2E4F-F364B4FA6C55}"/>
              </a:ext>
            </a:extLst>
          </p:cNvPr>
          <p:cNvGraphicFramePr>
            <a:graphicFrameLocks noChangeAspect="1"/>
          </p:cNvGraphicFramePr>
          <p:nvPr userDrawn="1">
            <p:custDataLst>
              <p:tags r:id="rId13"/>
            </p:custDataLst>
            <p:extLst>
              <p:ext uri="{D42A27DB-BD31-4B8C-83A1-F6EECF244321}">
                <p14:modId xmlns:p14="http://schemas.microsoft.com/office/powerpoint/2010/main" val="2839158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2025-2-21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87729CE8-5B5E-6514-6FD7-8C57865588C2}"/>
              </a:ext>
            </a:extLst>
          </p:cNvPr>
          <p:cNvGraphicFramePr>
            <a:graphicFrameLocks noChangeAspect="1"/>
          </p:cNvGraphicFramePr>
          <p:nvPr userDrawn="1">
            <p:custDataLst>
              <p:tags r:id="rId13"/>
            </p:custDataLst>
            <p:extLst>
              <p:ext uri="{D42A27DB-BD31-4B8C-83A1-F6EECF244321}">
                <p14:modId xmlns:p14="http://schemas.microsoft.com/office/powerpoint/2010/main" val="3559014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2025-2-21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algn="ctr" defTabSz="914400">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关于乘用车企业平均燃料消耗量与</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新能源汽车积分并行管理办法的分析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EE886-88CB-A48E-4401-0AC073D5F52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570D3A2-8F67-A4DB-5E27-FF6CF89E40A4}"/>
              </a:ext>
            </a:extLst>
          </p:cNvPr>
          <p:cNvGraphicFramePr>
            <a:graphicFrameLocks noChangeAspect="1"/>
          </p:cNvGraphicFramePr>
          <p:nvPr>
            <p:custDataLst>
              <p:tags r:id="rId1"/>
            </p:custDataLst>
            <p:extLst>
              <p:ext uri="{D42A27DB-BD31-4B8C-83A1-F6EECF244321}">
                <p14:modId xmlns:p14="http://schemas.microsoft.com/office/powerpoint/2010/main" val="5058057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格 1">
            <a:extLst>
              <a:ext uri="{FF2B5EF4-FFF2-40B4-BE49-F238E27FC236}">
                <a16:creationId xmlns:a16="http://schemas.microsoft.com/office/drawing/2014/main" id="{80F1CA90-B73A-E7C1-6E53-19CC04453107}"/>
              </a:ext>
            </a:extLst>
          </p:cNvPr>
          <p:cNvGraphicFramePr>
            <a:graphicFrameLocks noGrp="1"/>
          </p:cNvGraphicFramePr>
          <p:nvPr>
            <p:extLst>
              <p:ext uri="{D42A27DB-BD31-4B8C-83A1-F6EECF244321}">
                <p14:modId xmlns:p14="http://schemas.microsoft.com/office/powerpoint/2010/main" val="2905377090"/>
              </p:ext>
            </p:extLst>
          </p:nvPr>
        </p:nvGraphicFramePr>
        <p:xfrm>
          <a:off x="386499" y="1392278"/>
          <a:ext cx="8403995" cy="3261360"/>
        </p:xfrm>
        <a:graphic>
          <a:graphicData uri="http://schemas.openxmlformats.org/drawingml/2006/table">
            <a:tbl>
              <a:tblPr firstRow="1" bandRow="1">
                <a:tableStyleId>{5C22544A-7EE6-4342-B048-85BDC9FD1C3A}</a:tableStyleId>
              </a:tblPr>
              <a:tblGrid>
                <a:gridCol w="1046375">
                  <a:extLst>
                    <a:ext uri="{9D8B030D-6E8A-4147-A177-3AD203B41FA5}">
                      <a16:colId xmlns:a16="http://schemas.microsoft.com/office/drawing/2014/main" val="3707644048"/>
                    </a:ext>
                  </a:extLst>
                </a:gridCol>
                <a:gridCol w="1395167">
                  <a:extLst>
                    <a:ext uri="{9D8B030D-6E8A-4147-A177-3AD203B41FA5}">
                      <a16:colId xmlns:a16="http://schemas.microsoft.com/office/drawing/2014/main" val="2086125562"/>
                    </a:ext>
                  </a:extLst>
                </a:gridCol>
                <a:gridCol w="2229439">
                  <a:extLst>
                    <a:ext uri="{9D8B030D-6E8A-4147-A177-3AD203B41FA5}">
                      <a16:colId xmlns:a16="http://schemas.microsoft.com/office/drawing/2014/main" val="124853730"/>
                    </a:ext>
                  </a:extLst>
                </a:gridCol>
                <a:gridCol w="1428161">
                  <a:extLst>
                    <a:ext uri="{9D8B030D-6E8A-4147-A177-3AD203B41FA5}">
                      <a16:colId xmlns:a16="http://schemas.microsoft.com/office/drawing/2014/main" val="470683442"/>
                    </a:ext>
                  </a:extLst>
                </a:gridCol>
                <a:gridCol w="2304853">
                  <a:extLst>
                    <a:ext uri="{9D8B030D-6E8A-4147-A177-3AD203B41FA5}">
                      <a16:colId xmlns:a16="http://schemas.microsoft.com/office/drawing/2014/main" val="2445068703"/>
                    </a:ext>
                  </a:extLst>
                </a:gridCol>
              </a:tblGrid>
              <a:tr h="441424">
                <a:tc>
                  <a:txBody>
                    <a:bodyPr/>
                    <a:lstStyle/>
                    <a:p>
                      <a:pPr algn="ctr"/>
                      <a:r>
                        <a:rPr lang="zh-CN" altLang="en-US" dirty="0"/>
                        <a:t>车辆类型</a:t>
                      </a:r>
                    </a:p>
                  </a:txBody>
                  <a:tcPr anchor="ctr"/>
                </a:tc>
                <a:tc>
                  <a:txBody>
                    <a:bodyPr/>
                    <a:lstStyle/>
                    <a:p>
                      <a:pPr algn="ctr"/>
                      <a:r>
                        <a:rPr lang="zh-CN" altLang="en-US" dirty="0"/>
                        <a:t>标准车型积分</a:t>
                      </a:r>
                      <a:endParaRPr lang="en-US" altLang="zh-CN" dirty="0"/>
                    </a:p>
                    <a:p>
                      <a:pPr algn="ctr"/>
                      <a:r>
                        <a:rPr lang="zh-CN" altLang="en-US" dirty="0"/>
                        <a:t>（征求意见稿）</a:t>
                      </a:r>
                    </a:p>
                  </a:txBody>
                  <a:tcPr anchor="ctr"/>
                </a:tc>
                <a:tc>
                  <a:txBody>
                    <a:bodyPr/>
                    <a:lstStyle/>
                    <a:p>
                      <a:pPr algn="ctr"/>
                      <a:r>
                        <a:rPr lang="zh-CN" altLang="en-US" dirty="0"/>
                        <a:t>备注</a:t>
                      </a:r>
                      <a:endParaRPr lang="en-US" altLang="zh-CN" dirty="0"/>
                    </a:p>
                    <a:p>
                      <a:pPr algn="ctr"/>
                      <a:r>
                        <a:rPr lang="zh-CN" altLang="en-US" dirty="0"/>
                        <a:t>（征求意见稿）</a:t>
                      </a:r>
                    </a:p>
                  </a:txBody>
                  <a:tcPr anchor="ctr"/>
                </a:tc>
                <a:tc>
                  <a:txBody>
                    <a:bodyPr/>
                    <a:lstStyle/>
                    <a:p>
                      <a:pPr algn="ctr"/>
                      <a:r>
                        <a:rPr lang="zh-CN" altLang="en-US" dirty="0"/>
                        <a:t>标准车型积分</a:t>
                      </a:r>
                    </a:p>
                    <a:p>
                      <a:pPr algn="ctr"/>
                      <a:r>
                        <a:rPr lang="zh-CN" altLang="en-US" dirty="0"/>
                        <a:t>（现行标准）</a:t>
                      </a:r>
                    </a:p>
                  </a:txBody>
                  <a:tcPr anchor="ctr"/>
                </a:tc>
                <a:tc>
                  <a:txBody>
                    <a:bodyPr/>
                    <a:lstStyle/>
                    <a:p>
                      <a:pPr algn="ctr"/>
                      <a:r>
                        <a:rPr lang="zh-CN" altLang="en-US" dirty="0"/>
                        <a:t>备注</a:t>
                      </a:r>
                    </a:p>
                    <a:p>
                      <a:pPr algn="ctr"/>
                      <a:r>
                        <a:rPr lang="zh-CN" altLang="en-US" dirty="0"/>
                        <a:t>（现行标准）</a:t>
                      </a:r>
                    </a:p>
                  </a:txBody>
                  <a:tcPr anchor="ctr"/>
                </a:tc>
                <a:extLst>
                  <a:ext uri="{0D108BD9-81ED-4DB2-BD59-A6C34878D82A}">
                    <a16:rowId xmlns:a16="http://schemas.microsoft.com/office/drawing/2014/main" val="3398314225"/>
                  </a:ext>
                </a:extLst>
              </a:tr>
              <a:tr h="441424">
                <a:tc>
                  <a:txBody>
                    <a:bodyPr/>
                    <a:lstStyle/>
                    <a:p>
                      <a:pPr algn="ctr"/>
                      <a:r>
                        <a:rPr lang="zh-CN" altLang="en-US" sz="1200" dirty="0"/>
                        <a:t>纯电动</a:t>
                      </a:r>
                      <a:endParaRPr lang="en-US" altLang="zh-CN" sz="1200" dirty="0"/>
                    </a:p>
                    <a:p>
                      <a:pPr algn="ctr"/>
                      <a:r>
                        <a:rPr lang="zh-CN" altLang="en-US" sz="1200" dirty="0"/>
                        <a:t>乘用车</a:t>
                      </a:r>
                    </a:p>
                  </a:txBody>
                  <a:tcPr anchor="ctr"/>
                </a:tc>
                <a:tc>
                  <a:txBody>
                    <a:bodyPr/>
                    <a:lstStyle/>
                    <a:p>
                      <a:pPr algn="ctr"/>
                      <a:r>
                        <a:rPr lang="en-US" altLang="zh-CN" sz="1200" dirty="0"/>
                        <a:t>0.0017×R+0.15</a:t>
                      </a:r>
                      <a:endParaRPr lang="zh-CN" altLang="en-US" sz="1200" dirty="0"/>
                    </a:p>
                  </a:txBody>
                  <a:tcPr anchor="ctr"/>
                </a:tc>
                <a:tc rowSpan="3">
                  <a:txBody>
                    <a:bodyPr/>
                    <a:lstStyle/>
                    <a:p>
                      <a:pPr algn="l"/>
                      <a:r>
                        <a:rPr lang="zh-CN" altLang="en-US" sz="1250" dirty="0"/>
                        <a:t>（</a:t>
                      </a:r>
                      <a:r>
                        <a:rPr lang="en-US" altLang="zh-CN" sz="1250" dirty="0"/>
                        <a:t>1</a:t>
                      </a:r>
                      <a:r>
                        <a:rPr lang="zh-CN" altLang="en-US" sz="1250" dirty="0"/>
                        <a:t>）</a:t>
                      </a:r>
                      <a:r>
                        <a:rPr lang="en-US" altLang="zh-CN" sz="1250" dirty="0"/>
                        <a:t>R </a:t>
                      </a:r>
                      <a:r>
                        <a:rPr lang="zh-CN" altLang="en-US" sz="1250" dirty="0"/>
                        <a:t>为电动汽车续驶里程（工况法），单位为</a:t>
                      </a:r>
                      <a:r>
                        <a:rPr lang="en-US" altLang="zh-CN" sz="1250" dirty="0"/>
                        <a:t>km</a:t>
                      </a:r>
                      <a:r>
                        <a:rPr lang="zh-CN" altLang="en-US" sz="1250" dirty="0"/>
                        <a:t>。</a:t>
                      </a:r>
                    </a:p>
                    <a:p>
                      <a:pPr algn="l"/>
                      <a:r>
                        <a:rPr lang="zh-CN" altLang="en-US" sz="1250" dirty="0"/>
                        <a:t>（</a:t>
                      </a:r>
                      <a:r>
                        <a:rPr lang="en-US" altLang="zh-CN" sz="1250" dirty="0"/>
                        <a:t>2</a:t>
                      </a:r>
                      <a:r>
                        <a:rPr lang="zh-CN" altLang="en-US" sz="1250" dirty="0"/>
                        <a:t>）</a:t>
                      </a:r>
                      <a:r>
                        <a:rPr lang="en-US" altLang="zh-CN" sz="1250" dirty="0"/>
                        <a:t>P </a:t>
                      </a:r>
                      <a:r>
                        <a:rPr lang="zh-CN" altLang="en-US" sz="1250" dirty="0"/>
                        <a:t>为燃料电池系统额定功率，单位为</a:t>
                      </a:r>
                      <a:r>
                        <a:rPr lang="en-US" altLang="zh-CN" sz="1250" dirty="0"/>
                        <a:t>kW</a:t>
                      </a:r>
                      <a:r>
                        <a:rPr lang="zh-CN" altLang="en-US" sz="1250" dirty="0"/>
                        <a:t>。</a:t>
                      </a:r>
                    </a:p>
                    <a:p>
                      <a:pPr algn="l"/>
                      <a:r>
                        <a:rPr lang="zh-CN" altLang="en-US" sz="1250" dirty="0"/>
                        <a:t>（</a:t>
                      </a:r>
                      <a:r>
                        <a:rPr lang="en-US" altLang="zh-CN" sz="1250" dirty="0"/>
                        <a:t>3</a:t>
                      </a:r>
                      <a:r>
                        <a:rPr lang="zh-CN" altLang="en-US" sz="1250" dirty="0"/>
                        <a:t>）当</a:t>
                      </a:r>
                      <a:r>
                        <a:rPr lang="en-US" altLang="zh-CN" sz="1250" dirty="0"/>
                        <a:t>R </a:t>
                      </a:r>
                      <a:r>
                        <a:rPr lang="zh-CN" altLang="en-US" sz="1250" dirty="0"/>
                        <a:t>小于</a:t>
                      </a:r>
                      <a:r>
                        <a:rPr lang="en-US" altLang="zh-CN" sz="1250" dirty="0"/>
                        <a:t>100 </a:t>
                      </a:r>
                      <a:r>
                        <a:rPr lang="zh-CN" altLang="en-US" sz="1250" dirty="0"/>
                        <a:t>时，标准车型积分为</a:t>
                      </a:r>
                      <a:r>
                        <a:rPr lang="en-US" altLang="zh-CN" sz="1250" dirty="0"/>
                        <a:t>0 </a:t>
                      </a:r>
                      <a:r>
                        <a:rPr lang="zh-CN" altLang="en-US" sz="1250" dirty="0"/>
                        <a:t>分；</a:t>
                      </a:r>
                      <a:r>
                        <a:rPr lang="en-US" altLang="zh-CN" sz="1250" dirty="0"/>
                        <a:t>100≤R&lt;150 </a:t>
                      </a:r>
                      <a:r>
                        <a:rPr lang="zh-CN" altLang="en-US" sz="1250" dirty="0"/>
                        <a:t>时，标准车型积分为</a:t>
                      </a:r>
                      <a:r>
                        <a:rPr lang="en-US" altLang="zh-CN" sz="1250" dirty="0"/>
                        <a:t>0.3 </a:t>
                      </a:r>
                      <a:r>
                        <a:rPr lang="zh-CN" altLang="en-US" sz="1250" dirty="0"/>
                        <a:t>分。</a:t>
                      </a:r>
                    </a:p>
                    <a:p>
                      <a:pPr algn="l"/>
                      <a:r>
                        <a:rPr lang="zh-CN" altLang="en-US" sz="1250" dirty="0"/>
                        <a:t>（</a:t>
                      </a:r>
                      <a:r>
                        <a:rPr lang="en-US" altLang="zh-CN" sz="1250" dirty="0"/>
                        <a:t>4</a:t>
                      </a:r>
                      <a:r>
                        <a:rPr lang="zh-CN" altLang="en-US" sz="1250" dirty="0"/>
                        <a:t>）纯电动乘用车标准车型积分上限为</a:t>
                      </a:r>
                      <a:r>
                        <a:rPr lang="en-US" altLang="zh-CN" sz="1250" dirty="0"/>
                        <a:t>1.2</a:t>
                      </a:r>
                      <a:r>
                        <a:rPr lang="zh-CN" altLang="en-US" sz="1250" dirty="0"/>
                        <a:t>分，燃料电池乘用车标准车型积分上限为</a:t>
                      </a:r>
                      <a:r>
                        <a:rPr lang="en-US" altLang="zh-CN" sz="1250" dirty="0"/>
                        <a:t>4</a:t>
                      </a:r>
                      <a:r>
                        <a:rPr lang="zh-CN" altLang="en-US" sz="1250" dirty="0"/>
                        <a:t>分。</a:t>
                      </a:r>
                    </a:p>
                    <a:p>
                      <a:pPr algn="l"/>
                      <a:r>
                        <a:rPr lang="zh-CN" altLang="en-US" sz="1250" dirty="0"/>
                        <a:t>（</a:t>
                      </a:r>
                      <a:r>
                        <a:rPr lang="en-US" altLang="zh-CN" sz="1250" dirty="0"/>
                        <a:t>5</a:t>
                      </a:r>
                      <a:r>
                        <a:rPr lang="zh-CN" altLang="en-US" sz="1250" dirty="0"/>
                        <a:t>）车型积分计算结果按四舍五入原则保留两位小数。</a:t>
                      </a:r>
                    </a:p>
                  </a:txBody>
                  <a:tcPr/>
                </a:tc>
                <a:tc>
                  <a:txBody>
                    <a:bodyPr/>
                    <a:lstStyle/>
                    <a:p>
                      <a:pPr algn="ctr"/>
                      <a:r>
                        <a:rPr lang="en-US" altLang="zh-CN" sz="1200" dirty="0"/>
                        <a:t>0.0034×R+0.2</a:t>
                      </a:r>
                      <a:endParaRPr lang="zh-CN" altLang="en-US" sz="1200" dirty="0"/>
                    </a:p>
                  </a:txBody>
                  <a:tcPr anchor="ctr"/>
                </a:tc>
                <a:tc rowSpan="3">
                  <a:txBody>
                    <a:bodyPr/>
                    <a:lstStyle/>
                    <a:p>
                      <a:pPr algn="l"/>
                      <a:r>
                        <a:rPr lang="en-US" altLang="zh-CN" sz="1250" dirty="0"/>
                        <a:t>1</a:t>
                      </a:r>
                      <a:r>
                        <a:rPr lang="zh-CN" altLang="en-US" sz="1250" dirty="0"/>
                        <a:t>）</a:t>
                      </a:r>
                      <a:r>
                        <a:rPr lang="en-US" altLang="zh-CN" sz="1250" dirty="0"/>
                        <a:t>R</a:t>
                      </a:r>
                      <a:r>
                        <a:rPr lang="zh-CN" altLang="en-US" sz="1250" dirty="0"/>
                        <a:t>为电动汽车续驶里程（工况法），单位为</a:t>
                      </a:r>
                      <a:r>
                        <a:rPr lang="en-US" altLang="zh-CN" sz="1250" dirty="0"/>
                        <a:t>km</a:t>
                      </a:r>
                      <a:r>
                        <a:rPr lang="zh-CN" altLang="en-US" sz="1250" dirty="0"/>
                        <a:t>。</a:t>
                      </a:r>
                    </a:p>
                    <a:p>
                      <a:pPr algn="l"/>
                      <a:r>
                        <a:rPr lang="zh-CN" altLang="en-US" sz="1250" dirty="0"/>
                        <a:t>（</a:t>
                      </a:r>
                      <a:r>
                        <a:rPr lang="en-US" altLang="zh-CN" sz="1250" dirty="0"/>
                        <a:t>2</a:t>
                      </a:r>
                      <a:r>
                        <a:rPr lang="zh-CN" altLang="en-US" sz="1250" dirty="0"/>
                        <a:t>）</a:t>
                      </a:r>
                      <a:r>
                        <a:rPr lang="en-US" altLang="zh-CN" sz="1250" dirty="0"/>
                        <a:t>P</a:t>
                      </a:r>
                      <a:r>
                        <a:rPr lang="zh-CN" altLang="en-US" sz="1250" dirty="0"/>
                        <a:t>为燃料电池系统额定功率，单位为</a:t>
                      </a:r>
                      <a:r>
                        <a:rPr lang="en-US" altLang="zh-CN" sz="1250" dirty="0"/>
                        <a:t>kW</a:t>
                      </a:r>
                      <a:r>
                        <a:rPr lang="zh-CN" altLang="en-US" sz="1250" dirty="0"/>
                        <a:t>。</a:t>
                      </a:r>
                    </a:p>
                    <a:p>
                      <a:pPr algn="l"/>
                      <a:r>
                        <a:rPr lang="zh-CN" altLang="en-US" sz="1250" dirty="0"/>
                        <a:t>（</a:t>
                      </a:r>
                      <a:r>
                        <a:rPr lang="en-US" altLang="zh-CN" sz="1250" dirty="0"/>
                        <a:t>3</a:t>
                      </a:r>
                      <a:r>
                        <a:rPr lang="zh-CN" altLang="en-US" sz="1250" dirty="0"/>
                        <a:t>）当</a:t>
                      </a:r>
                      <a:r>
                        <a:rPr lang="en-US" altLang="zh-CN" sz="1250" dirty="0"/>
                        <a:t>R</a:t>
                      </a:r>
                      <a:r>
                        <a:rPr lang="zh-CN" altLang="en-US" sz="1250" dirty="0"/>
                        <a:t>小于</a:t>
                      </a:r>
                      <a:r>
                        <a:rPr lang="en-US" altLang="zh-CN" sz="1250" dirty="0"/>
                        <a:t>100</a:t>
                      </a:r>
                      <a:r>
                        <a:rPr lang="zh-CN" altLang="en-US" sz="1250" dirty="0"/>
                        <a:t>时，标准车型积分为</a:t>
                      </a:r>
                      <a:r>
                        <a:rPr lang="en-US" altLang="zh-CN" sz="1250" dirty="0"/>
                        <a:t>0</a:t>
                      </a:r>
                      <a:r>
                        <a:rPr lang="zh-CN" altLang="en-US" sz="1250" dirty="0"/>
                        <a:t>分；</a:t>
                      </a:r>
                      <a:endParaRPr lang="en-US" altLang="zh-CN" sz="1250" dirty="0"/>
                    </a:p>
                    <a:p>
                      <a:pPr algn="l"/>
                      <a:r>
                        <a:rPr lang="en-US" altLang="zh-CN" sz="1250" dirty="0"/>
                        <a:t>100≤R&lt;150</a:t>
                      </a:r>
                      <a:r>
                        <a:rPr lang="zh-CN" altLang="en-US" sz="1250" dirty="0"/>
                        <a:t>时，标准车型积分为</a:t>
                      </a:r>
                      <a:r>
                        <a:rPr lang="en-US" altLang="zh-CN" sz="1250" dirty="0"/>
                        <a:t>0.6</a:t>
                      </a:r>
                      <a:r>
                        <a:rPr lang="zh-CN" altLang="en-US" sz="1250" dirty="0"/>
                        <a:t>分。</a:t>
                      </a:r>
                    </a:p>
                    <a:p>
                      <a:pPr algn="l"/>
                      <a:r>
                        <a:rPr lang="zh-CN" altLang="en-US" sz="1250" dirty="0"/>
                        <a:t>（</a:t>
                      </a:r>
                      <a:r>
                        <a:rPr lang="en-US" altLang="zh-CN" sz="1250" dirty="0"/>
                        <a:t>4</a:t>
                      </a:r>
                      <a:r>
                        <a:rPr lang="zh-CN" altLang="en-US" sz="1250" dirty="0"/>
                        <a:t>）纯电动乘用车标准车型积分上限为</a:t>
                      </a:r>
                      <a:r>
                        <a:rPr lang="en-US" altLang="zh-CN" sz="1250" dirty="0"/>
                        <a:t>2.3</a:t>
                      </a:r>
                      <a:r>
                        <a:rPr lang="zh-CN" altLang="en-US" sz="1250" dirty="0"/>
                        <a:t>分，燃料电池乘用车标准车型积分上限为</a:t>
                      </a:r>
                      <a:r>
                        <a:rPr lang="en-US" altLang="zh-CN" sz="1250" dirty="0"/>
                        <a:t>4</a:t>
                      </a:r>
                      <a:r>
                        <a:rPr lang="zh-CN" altLang="en-US" sz="1250" dirty="0"/>
                        <a:t>分。</a:t>
                      </a:r>
                    </a:p>
                    <a:p>
                      <a:pPr algn="l"/>
                      <a:r>
                        <a:rPr lang="zh-CN" altLang="en-US" sz="1250" dirty="0"/>
                        <a:t>（</a:t>
                      </a:r>
                      <a:r>
                        <a:rPr lang="en-US" altLang="zh-CN" sz="1250" dirty="0"/>
                        <a:t>5</a:t>
                      </a:r>
                      <a:r>
                        <a:rPr lang="zh-CN" altLang="en-US" sz="1250" dirty="0"/>
                        <a:t>）车型积分计算结果按四舍五入原则保留两位小数。</a:t>
                      </a:r>
                    </a:p>
                  </a:txBody>
                  <a:tcPr/>
                </a:tc>
                <a:extLst>
                  <a:ext uri="{0D108BD9-81ED-4DB2-BD59-A6C34878D82A}">
                    <a16:rowId xmlns:a16="http://schemas.microsoft.com/office/drawing/2014/main" val="350415325"/>
                  </a:ext>
                </a:extLst>
              </a:tr>
              <a:tr h="441424">
                <a:tc>
                  <a:txBody>
                    <a:bodyPr/>
                    <a:lstStyle/>
                    <a:p>
                      <a:pPr algn="ctr"/>
                      <a:r>
                        <a:rPr lang="zh-CN" altLang="en-US" sz="1200" dirty="0"/>
                        <a:t>插电式混合</a:t>
                      </a:r>
                      <a:endParaRPr lang="en-US" altLang="zh-CN" sz="1200" dirty="0"/>
                    </a:p>
                    <a:p>
                      <a:pPr algn="ctr"/>
                      <a:r>
                        <a:rPr lang="zh-CN" altLang="en-US" sz="1200" dirty="0"/>
                        <a:t>动力乘用车</a:t>
                      </a:r>
                    </a:p>
                  </a:txBody>
                  <a:tcPr anchor="ctr"/>
                </a:tc>
                <a:tc>
                  <a:txBody>
                    <a:bodyPr/>
                    <a:lstStyle/>
                    <a:p>
                      <a:pPr algn="ctr"/>
                      <a:r>
                        <a:rPr lang="en-US" altLang="zh-CN" sz="1200" dirty="0"/>
                        <a:t>0.5</a:t>
                      </a:r>
                      <a:endParaRPr lang="zh-CN" altLang="en-US" sz="1200" dirty="0"/>
                    </a:p>
                  </a:txBody>
                  <a:tcPr anchor="ctr"/>
                </a:tc>
                <a:tc vMerge="1">
                  <a:txBody>
                    <a:bodyPr/>
                    <a:lstStyle/>
                    <a:p>
                      <a:pPr algn="ctr"/>
                      <a:endParaRPr lang="zh-CN" altLang="en-US" sz="1050" dirty="0"/>
                    </a:p>
                  </a:txBody>
                  <a:tcPr anchor="ctr"/>
                </a:tc>
                <a:tc>
                  <a:txBody>
                    <a:bodyPr/>
                    <a:lstStyle/>
                    <a:p>
                      <a:pPr algn="ctr"/>
                      <a:r>
                        <a:rPr lang="en-US" altLang="zh-CN" sz="1200" dirty="0"/>
                        <a:t>1</a:t>
                      </a:r>
                      <a:endParaRPr lang="zh-CN" altLang="en-US" sz="1200" dirty="0"/>
                    </a:p>
                  </a:txBody>
                  <a:tcPr anchor="ctr"/>
                </a:tc>
                <a:tc vMerge="1">
                  <a:txBody>
                    <a:bodyPr/>
                    <a:lstStyle/>
                    <a:p>
                      <a:pPr algn="ctr"/>
                      <a:endParaRPr lang="zh-CN" altLang="en-US"/>
                    </a:p>
                  </a:txBody>
                  <a:tcPr anchor="ctr"/>
                </a:tc>
                <a:extLst>
                  <a:ext uri="{0D108BD9-81ED-4DB2-BD59-A6C34878D82A}">
                    <a16:rowId xmlns:a16="http://schemas.microsoft.com/office/drawing/2014/main" val="591802617"/>
                  </a:ext>
                </a:extLst>
              </a:tr>
              <a:tr h="441424">
                <a:tc>
                  <a:txBody>
                    <a:bodyPr/>
                    <a:lstStyle/>
                    <a:p>
                      <a:pPr algn="ctr"/>
                      <a:r>
                        <a:rPr lang="zh-CN" altLang="en-US" sz="1200" dirty="0"/>
                        <a:t>燃料电池</a:t>
                      </a:r>
                      <a:endParaRPr lang="en-US" altLang="zh-CN" sz="1200" dirty="0"/>
                    </a:p>
                    <a:p>
                      <a:pPr algn="ctr"/>
                      <a:r>
                        <a:rPr lang="zh-CN" altLang="en-US" sz="1200" dirty="0"/>
                        <a:t>乘用车</a:t>
                      </a:r>
                    </a:p>
                  </a:txBody>
                  <a:tcPr anchor="ctr"/>
                </a:tc>
                <a:tc>
                  <a:txBody>
                    <a:bodyPr/>
                    <a:lstStyle/>
                    <a:p>
                      <a:pPr algn="ctr"/>
                      <a:r>
                        <a:rPr lang="en-US" altLang="zh-CN" sz="1200" dirty="0"/>
                        <a:t>0.05×P</a:t>
                      </a:r>
                      <a:endParaRPr lang="zh-CN" altLang="en-US" sz="1200" dirty="0"/>
                    </a:p>
                  </a:txBody>
                  <a:tcPr anchor="ctr"/>
                </a:tc>
                <a:tc vMerge="1">
                  <a:txBody>
                    <a:bodyPr/>
                    <a:lstStyle/>
                    <a:p>
                      <a:pPr algn="ctr"/>
                      <a:endParaRPr lang="zh-CN" altLang="en-US" sz="1050" dirty="0"/>
                    </a:p>
                  </a:txBody>
                  <a:tcPr anchor="ctr"/>
                </a:tc>
                <a:tc>
                  <a:txBody>
                    <a:bodyPr/>
                    <a:lstStyle/>
                    <a:p>
                      <a:pPr algn="ctr"/>
                      <a:r>
                        <a:rPr lang="en-US" altLang="zh-CN" sz="1200" dirty="0"/>
                        <a:t>0.05×P</a:t>
                      </a:r>
                      <a:endParaRPr lang="zh-CN" altLang="en-US" sz="1200" dirty="0"/>
                    </a:p>
                  </a:txBody>
                  <a:tcPr anchor="ctr"/>
                </a:tc>
                <a:tc vMerge="1">
                  <a:txBody>
                    <a:bodyPr/>
                    <a:lstStyle/>
                    <a:p>
                      <a:pPr algn="ctr"/>
                      <a:endParaRPr lang="zh-CN" altLang="en-US" dirty="0"/>
                    </a:p>
                  </a:txBody>
                  <a:tcPr anchor="ctr"/>
                </a:tc>
                <a:extLst>
                  <a:ext uri="{0D108BD9-81ED-4DB2-BD59-A6C34878D82A}">
                    <a16:rowId xmlns:a16="http://schemas.microsoft.com/office/drawing/2014/main" val="115545088"/>
                  </a:ext>
                </a:extLst>
              </a:tr>
            </a:tbl>
          </a:graphicData>
        </a:graphic>
      </p:graphicFrame>
      <p:sp>
        <p:nvSpPr>
          <p:cNvPr id="50" name="文本框 12">
            <a:extLst>
              <a:ext uri="{FF2B5EF4-FFF2-40B4-BE49-F238E27FC236}">
                <a16:creationId xmlns:a16="http://schemas.microsoft.com/office/drawing/2014/main" id="{7CE0B1C4-68FB-C0AE-808A-5EE88EE15DB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B74B18FC-6480-2A45-E2F7-7FE678282BBA}"/>
              </a:ext>
            </a:extLst>
          </p:cNvPr>
          <p:cNvSpPr/>
          <p:nvPr/>
        </p:nvSpPr>
        <p:spPr>
          <a:xfrm>
            <a:off x="214630" y="645160"/>
            <a:ext cx="8698413" cy="70365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调整了新能源乘用车车型积分计算方法（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征求意见稿与现行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对比表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417007684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D2B41-8275-434D-4061-FFD46730BB4C}"/>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54A64B0-9E07-4EF2-A8B7-3EF9754B8366}"/>
              </a:ext>
            </a:extLst>
          </p:cNvPr>
          <p:cNvGraphicFramePr>
            <a:graphicFrameLocks noChangeAspect="1"/>
          </p:cNvGraphicFramePr>
          <p:nvPr>
            <p:custDataLst>
              <p:tags r:id="rId1"/>
            </p:custDataLst>
            <p:extLst>
              <p:ext uri="{D42A27DB-BD31-4B8C-83A1-F6EECF244321}">
                <p14:modId xmlns:p14="http://schemas.microsoft.com/office/powerpoint/2010/main" val="17562701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格 1">
            <a:extLst>
              <a:ext uri="{FF2B5EF4-FFF2-40B4-BE49-F238E27FC236}">
                <a16:creationId xmlns:a16="http://schemas.microsoft.com/office/drawing/2014/main" id="{32C4E390-5561-2ABC-8A76-83E9FE7F30B6}"/>
              </a:ext>
            </a:extLst>
          </p:cNvPr>
          <p:cNvGraphicFramePr>
            <a:graphicFrameLocks noGrp="1"/>
          </p:cNvGraphicFramePr>
          <p:nvPr>
            <p:extLst>
              <p:ext uri="{D42A27DB-BD31-4B8C-83A1-F6EECF244321}">
                <p14:modId xmlns:p14="http://schemas.microsoft.com/office/powerpoint/2010/main" val="1767013632"/>
              </p:ext>
            </p:extLst>
          </p:nvPr>
        </p:nvGraphicFramePr>
        <p:xfrm>
          <a:off x="377072" y="1348815"/>
          <a:ext cx="8326397" cy="3383292"/>
        </p:xfrm>
        <a:graphic>
          <a:graphicData uri="http://schemas.openxmlformats.org/drawingml/2006/table">
            <a:tbl>
              <a:tblPr firstRow="1" bandRow="1">
                <a:tableStyleId>{5C22544A-7EE6-4342-B048-85BDC9FD1C3A}</a:tableStyleId>
              </a:tblPr>
              <a:tblGrid>
                <a:gridCol w="1147884">
                  <a:extLst>
                    <a:ext uri="{9D8B030D-6E8A-4147-A177-3AD203B41FA5}">
                      <a16:colId xmlns:a16="http://schemas.microsoft.com/office/drawing/2014/main" val="866789334"/>
                    </a:ext>
                  </a:extLst>
                </a:gridCol>
                <a:gridCol w="7178513">
                  <a:extLst>
                    <a:ext uri="{9D8B030D-6E8A-4147-A177-3AD203B41FA5}">
                      <a16:colId xmlns:a16="http://schemas.microsoft.com/office/drawing/2014/main" val="1874646926"/>
                    </a:ext>
                  </a:extLst>
                </a:gridCol>
              </a:tblGrid>
              <a:tr h="443198">
                <a:tc>
                  <a:txBody>
                    <a:bodyPr/>
                    <a:lstStyle/>
                    <a:p>
                      <a:pPr algn="ctr"/>
                      <a:r>
                        <a:rPr lang="zh-CN" altLang="en-US" sz="1050" dirty="0"/>
                        <a:t>车型分类</a:t>
                      </a:r>
                    </a:p>
                  </a:txBody>
                  <a:tcPr anchor="ctr"/>
                </a:tc>
                <a:tc>
                  <a:txBody>
                    <a:bodyPr/>
                    <a:lstStyle/>
                    <a:p>
                      <a:pPr algn="ctr"/>
                      <a:r>
                        <a:rPr lang="zh-CN" altLang="en-US" sz="1050" dirty="0"/>
                        <a:t>相关车型要求</a:t>
                      </a:r>
                    </a:p>
                  </a:txBody>
                  <a:tcPr anchor="ctr"/>
                </a:tc>
                <a:extLst>
                  <a:ext uri="{0D108BD9-81ED-4DB2-BD59-A6C34878D82A}">
                    <a16:rowId xmlns:a16="http://schemas.microsoft.com/office/drawing/2014/main" val="4006558716"/>
                  </a:ext>
                </a:extLst>
              </a:tr>
              <a:tr h="1526727">
                <a:tc>
                  <a:txBody>
                    <a:bodyPr/>
                    <a:lstStyle/>
                    <a:p>
                      <a:pPr algn="ctr"/>
                      <a:r>
                        <a:rPr lang="zh-CN" altLang="en-US" sz="900" dirty="0"/>
                        <a:t>纯电动乘用车</a:t>
                      </a:r>
                      <a:endParaRPr lang="en-US" altLang="zh-CN" sz="900" dirty="0"/>
                    </a:p>
                    <a:p>
                      <a:pPr algn="ctr"/>
                      <a:r>
                        <a:rPr lang="zh-CN" altLang="en-US" sz="900" dirty="0"/>
                        <a:t>积分相关要求</a:t>
                      </a:r>
                    </a:p>
                  </a:txBody>
                  <a:tcPr anchor="ctr"/>
                </a:tc>
                <a:tc>
                  <a:txBody>
                    <a:bodyPr/>
                    <a:lstStyle/>
                    <a:p>
                      <a:pPr algn="l"/>
                      <a:r>
                        <a:rPr lang="zh-CN" altLang="en-US" sz="800" dirty="0"/>
                        <a:t>纯电动乘用车车型积分</a:t>
                      </a:r>
                      <a:r>
                        <a:rPr lang="en-US" altLang="zh-CN" sz="800" dirty="0"/>
                        <a:t>=</a:t>
                      </a:r>
                      <a:r>
                        <a:rPr lang="zh-CN" altLang="en-US" sz="800" dirty="0"/>
                        <a:t>标准车型积分</a:t>
                      </a:r>
                      <a:r>
                        <a:rPr lang="en-US" altLang="zh-CN" sz="800" dirty="0"/>
                        <a:t>×</a:t>
                      </a:r>
                      <a:r>
                        <a:rPr lang="zh-CN" altLang="en-US" sz="800" dirty="0"/>
                        <a:t>续驶里程调整系数</a:t>
                      </a:r>
                      <a:r>
                        <a:rPr lang="en-US" altLang="zh-CN" sz="800" dirty="0"/>
                        <a:t>×</a:t>
                      </a:r>
                      <a:r>
                        <a:rPr lang="zh-CN" altLang="en-US" sz="800" dirty="0"/>
                        <a:t>能量密度调整系数</a:t>
                      </a:r>
                      <a:r>
                        <a:rPr lang="en-US" altLang="zh-CN" sz="800" dirty="0"/>
                        <a:t>×</a:t>
                      </a:r>
                      <a:r>
                        <a:rPr lang="zh-CN" altLang="en-US" sz="800" dirty="0"/>
                        <a:t>电耗调整系数</a:t>
                      </a:r>
                      <a:r>
                        <a:rPr lang="en-US" altLang="zh-CN" sz="800" dirty="0"/>
                        <a:t>×</a:t>
                      </a:r>
                      <a:r>
                        <a:rPr lang="zh-CN" altLang="en-US" sz="800" dirty="0"/>
                        <a:t>低温续驶里程调整系数。</a:t>
                      </a:r>
                    </a:p>
                    <a:p>
                      <a:pPr algn="l"/>
                      <a:r>
                        <a:rPr lang="zh-CN" altLang="en-US" sz="800" dirty="0"/>
                        <a:t>（</a:t>
                      </a:r>
                      <a:r>
                        <a:rPr lang="en-US" altLang="zh-CN" sz="800" dirty="0"/>
                        <a:t>1</a:t>
                      </a:r>
                      <a:r>
                        <a:rPr lang="zh-CN" altLang="en-US" sz="800" dirty="0"/>
                        <a:t>）当</a:t>
                      </a:r>
                      <a:r>
                        <a:rPr lang="en-US" altLang="zh-CN" sz="800" dirty="0"/>
                        <a:t>100≤R&lt;150 </a:t>
                      </a:r>
                      <a:r>
                        <a:rPr lang="zh-CN" altLang="en-US" sz="800" dirty="0"/>
                        <a:t>时，续驶里程调整系数为</a:t>
                      </a:r>
                      <a:r>
                        <a:rPr lang="en-US" altLang="zh-CN" sz="800" dirty="0"/>
                        <a:t>0.7</a:t>
                      </a:r>
                      <a:r>
                        <a:rPr lang="zh-CN" altLang="en-US" sz="800" dirty="0"/>
                        <a:t>；当</a:t>
                      </a:r>
                      <a:r>
                        <a:rPr lang="en-US" altLang="zh-CN" sz="800" dirty="0"/>
                        <a:t>150≤R&lt;200 </a:t>
                      </a:r>
                      <a:r>
                        <a:rPr lang="zh-CN" altLang="en-US" sz="800" dirty="0"/>
                        <a:t>时，续驶里程调整系数为</a:t>
                      </a:r>
                      <a:r>
                        <a:rPr lang="en-US" altLang="zh-CN" sz="800" dirty="0"/>
                        <a:t>0.8</a:t>
                      </a:r>
                      <a:r>
                        <a:rPr lang="zh-CN" altLang="en-US" sz="800" dirty="0"/>
                        <a:t>；当</a:t>
                      </a:r>
                      <a:r>
                        <a:rPr lang="en-US" altLang="zh-CN" sz="800" dirty="0"/>
                        <a:t>200≤R&lt;300 </a:t>
                      </a:r>
                      <a:r>
                        <a:rPr lang="zh-CN" altLang="en-US" sz="800" dirty="0"/>
                        <a:t>时，续驶里程调整系数为</a:t>
                      </a:r>
                      <a:r>
                        <a:rPr lang="en-US" altLang="zh-CN" sz="800" dirty="0"/>
                        <a:t>0.9</a:t>
                      </a:r>
                      <a:r>
                        <a:rPr lang="zh-CN" altLang="en-US" sz="800" dirty="0"/>
                        <a:t>；当</a:t>
                      </a:r>
                      <a:r>
                        <a:rPr lang="en-US" altLang="zh-CN" sz="800" dirty="0"/>
                        <a:t>300≤R </a:t>
                      </a:r>
                      <a:r>
                        <a:rPr lang="zh-CN" altLang="en-US" sz="800" dirty="0"/>
                        <a:t>时，续驶里程调整系数为</a:t>
                      </a:r>
                      <a:r>
                        <a:rPr lang="en-US" altLang="zh-CN" sz="800" dirty="0"/>
                        <a:t>1</a:t>
                      </a:r>
                      <a:r>
                        <a:rPr lang="zh-CN" altLang="en-US" sz="800" dirty="0"/>
                        <a:t>。</a:t>
                      </a:r>
                    </a:p>
                    <a:p>
                      <a:pPr algn="l"/>
                      <a:r>
                        <a:rPr lang="zh-CN" altLang="en-US" sz="800" dirty="0"/>
                        <a:t>（</a:t>
                      </a:r>
                      <a:r>
                        <a:rPr lang="en-US" altLang="zh-CN" sz="800" dirty="0"/>
                        <a:t>2</a:t>
                      </a:r>
                      <a:r>
                        <a:rPr lang="zh-CN" altLang="en-US" sz="800" dirty="0"/>
                        <a:t>）当纯电动乘用车动力电池系统的质量能量密度</a:t>
                      </a:r>
                      <a:r>
                        <a:rPr lang="en-US" altLang="zh-CN" sz="800" dirty="0"/>
                        <a:t>&lt;90Wh/kg </a:t>
                      </a:r>
                      <a:r>
                        <a:rPr lang="zh-CN" altLang="en-US" sz="800" dirty="0"/>
                        <a:t>时，能量密度调整系数为</a:t>
                      </a:r>
                      <a:r>
                        <a:rPr lang="en-US" altLang="zh-CN" sz="800" dirty="0"/>
                        <a:t>0</a:t>
                      </a:r>
                      <a:r>
                        <a:rPr lang="zh-CN" altLang="en-US" sz="800" dirty="0"/>
                        <a:t>；当</a:t>
                      </a:r>
                      <a:r>
                        <a:rPr lang="en-US" altLang="zh-CN" sz="800" dirty="0"/>
                        <a:t>90Wh/kg≤</a:t>
                      </a:r>
                      <a:r>
                        <a:rPr lang="zh-CN" altLang="en-US" sz="800" dirty="0"/>
                        <a:t>质量能量密度</a:t>
                      </a:r>
                      <a:r>
                        <a:rPr lang="en-US" altLang="zh-CN" sz="800" dirty="0"/>
                        <a:t>&lt;105Wh/kg </a:t>
                      </a:r>
                      <a:r>
                        <a:rPr lang="zh-CN" altLang="en-US" sz="800" dirty="0"/>
                        <a:t>时，能量密度调整系数为</a:t>
                      </a:r>
                      <a:r>
                        <a:rPr lang="en-US" altLang="zh-CN" sz="800" dirty="0"/>
                        <a:t>0.7</a:t>
                      </a:r>
                      <a:r>
                        <a:rPr lang="zh-CN" altLang="en-US" sz="800" dirty="0"/>
                        <a:t>，当</a:t>
                      </a:r>
                      <a:r>
                        <a:rPr lang="en-US" altLang="zh-CN" sz="800" dirty="0"/>
                        <a:t>105Wh/kg≤</a:t>
                      </a:r>
                      <a:r>
                        <a:rPr lang="zh-CN" altLang="en-US" sz="800" dirty="0"/>
                        <a:t>质量能量密度</a:t>
                      </a:r>
                      <a:r>
                        <a:rPr lang="en-US" altLang="zh-CN" sz="800" dirty="0"/>
                        <a:t>&lt;125Wh/kg </a:t>
                      </a:r>
                      <a:r>
                        <a:rPr lang="zh-CN" altLang="en-US" sz="800" dirty="0"/>
                        <a:t>时，能量密度调整系数为</a:t>
                      </a:r>
                      <a:r>
                        <a:rPr lang="en-US" altLang="zh-CN" sz="800" dirty="0"/>
                        <a:t>0.8</a:t>
                      </a:r>
                      <a:r>
                        <a:rPr lang="zh-CN" altLang="en-US" sz="800" dirty="0"/>
                        <a:t>；当</a:t>
                      </a:r>
                      <a:r>
                        <a:rPr lang="en-US" altLang="zh-CN" sz="800" dirty="0"/>
                        <a:t>125Wh/kg≤</a:t>
                      </a:r>
                      <a:r>
                        <a:rPr lang="zh-CN" altLang="en-US" sz="800" dirty="0"/>
                        <a:t>质量能量密度时，能量密度调整系数为</a:t>
                      </a:r>
                      <a:r>
                        <a:rPr lang="en-US" altLang="zh-CN" sz="800" dirty="0"/>
                        <a:t>1</a:t>
                      </a:r>
                      <a:r>
                        <a:rPr lang="zh-CN" altLang="en-US" sz="800" dirty="0"/>
                        <a:t>。</a:t>
                      </a:r>
                      <a:endParaRPr lang="en-US" altLang="zh-CN" sz="800" dirty="0"/>
                    </a:p>
                    <a:p>
                      <a:pPr algn="l"/>
                      <a:r>
                        <a:rPr lang="zh-CN" altLang="en-US" sz="800" dirty="0"/>
                        <a:t>（</a:t>
                      </a:r>
                      <a:r>
                        <a:rPr lang="en-US" altLang="zh-CN" sz="800" dirty="0"/>
                        <a:t>3</a:t>
                      </a:r>
                      <a:r>
                        <a:rPr lang="zh-CN" altLang="en-US" sz="800" dirty="0"/>
                        <a:t>）纯电动乘用车</a:t>
                      </a:r>
                      <a:r>
                        <a:rPr lang="en-US" altLang="zh-CN" sz="800" dirty="0"/>
                        <a:t>30 </a:t>
                      </a:r>
                      <a:r>
                        <a:rPr lang="zh-CN" altLang="en-US" sz="800" dirty="0"/>
                        <a:t>分钟最高车速不低于</a:t>
                      </a:r>
                      <a:r>
                        <a:rPr lang="en-US" altLang="zh-CN" sz="800" dirty="0"/>
                        <a:t>100km/h</a:t>
                      </a:r>
                      <a:r>
                        <a:rPr lang="zh-CN" altLang="en-US" sz="800" dirty="0"/>
                        <a:t>。按整备质量（</a:t>
                      </a:r>
                      <a:r>
                        <a:rPr lang="en-US" altLang="zh-CN" sz="800" dirty="0"/>
                        <a:t>m</a:t>
                      </a:r>
                      <a:r>
                        <a:rPr lang="zh-CN" altLang="en-US" sz="800" dirty="0"/>
                        <a:t>，</a:t>
                      </a:r>
                      <a:r>
                        <a:rPr lang="en-US" altLang="zh-CN" sz="800" dirty="0"/>
                        <a:t>kg</a:t>
                      </a:r>
                      <a:r>
                        <a:rPr lang="zh-CN" altLang="en-US" sz="800" dirty="0"/>
                        <a:t>）不同，设定纯电动乘用车电能消耗量目标值（</a:t>
                      </a:r>
                      <a:r>
                        <a:rPr lang="en-US" altLang="zh-CN" sz="800" dirty="0"/>
                        <a:t>Y</a:t>
                      </a:r>
                      <a:r>
                        <a:rPr lang="zh-CN" altLang="en-US" sz="800" dirty="0"/>
                        <a:t>）。车型电能消耗量（</a:t>
                      </a:r>
                      <a:r>
                        <a:rPr lang="en-US" altLang="zh-CN" sz="800" dirty="0" err="1"/>
                        <a:t>kW·h</a:t>
                      </a:r>
                      <a:r>
                        <a:rPr lang="en-US" altLang="zh-CN" sz="800" dirty="0"/>
                        <a:t>/100km</a:t>
                      </a:r>
                      <a:r>
                        <a:rPr lang="zh-CN" altLang="en-US" sz="800" dirty="0"/>
                        <a:t>，工况法）满足电能消耗量目标值的，电耗调整系数（</a:t>
                      </a:r>
                      <a:r>
                        <a:rPr lang="en-US" altLang="zh-CN" sz="800" dirty="0"/>
                        <a:t>EC </a:t>
                      </a:r>
                      <a:r>
                        <a:rPr lang="zh-CN" altLang="en-US" sz="800" dirty="0"/>
                        <a:t>系数）为车型电能消耗量目标值除以电能消耗量实际值（计算结果按四舍五入原则保留两位小数，上限为</a:t>
                      </a:r>
                      <a:r>
                        <a:rPr lang="en-US" altLang="zh-CN" sz="800" dirty="0"/>
                        <a:t>1.2</a:t>
                      </a:r>
                      <a:r>
                        <a:rPr lang="zh-CN" altLang="en-US" sz="800" dirty="0"/>
                        <a:t>倍）；车型电能消耗量满足</a:t>
                      </a:r>
                      <a:r>
                        <a:rPr lang="en-US" altLang="zh-CN" sz="800" dirty="0"/>
                        <a:t>《</a:t>
                      </a:r>
                      <a:r>
                        <a:rPr lang="zh-CN" altLang="en-US" sz="800" dirty="0"/>
                        <a:t>电动汽车能量消耗量限值第</a:t>
                      </a:r>
                      <a:r>
                        <a:rPr lang="en-US" altLang="zh-CN" sz="800" dirty="0"/>
                        <a:t>1 </a:t>
                      </a:r>
                      <a:r>
                        <a:rPr lang="zh-CN" altLang="en-US" sz="800" dirty="0"/>
                        <a:t>部分：乘用车</a:t>
                      </a:r>
                      <a:r>
                        <a:rPr lang="en-US" altLang="zh-CN" sz="800" dirty="0"/>
                        <a:t>》</a:t>
                      </a:r>
                      <a:r>
                        <a:rPr lang="zh-CN" altLang="en-US" sz="800" dirty="0"/>
                        <a:t>（</a:t>
                      </a:r>
                      <a:r>
                        <a:rPr lang="en-US" altLang="zh-CN" sz="800" dirty="0"/>
                        <a:t>GB36980.1</a:t>
                      </a:r>
                      <a:r>
                        <a:rPr lang="zh-CN" altLang="en-US" sz="800" dirty="0"/>
                        <a:t>）规定的限值要求但不满足目标值的，</a:t>
                      </a:r>
                      <a:r>
                        <a:rPr lang="en-US" altLang="zh-CN" sz="800" dirty="0"/>
                        <a:t>EC </a:t>
                      </a:r>
                      <a:r>
                        <a:rPr lang="zh-CN" altLang="en-US" sz="800" dirty="0"/>
                        <a:t>系数为</a:t>
                      </a:r>
                      <a:r>
                        <a:rPr lang="en-US" altLang="zh-CN" sz="800" dirty="0"/>
                        <a:t>1 </a:t>
                      </a:r>
                      <a:r>
                        <a:rPr lang="zh-CN" altLang="en-US" sz="800" dirty="0"/>
                        <a:t>倍；其余车型</a:t>
                      </a:r>
                      <a:r>
                        <a:rPr lang="en-US" altLang="zh-CN" sz="800" dirty="0"/>
                        <a:t>EC </a:t>
                      </a:r>
                      <a:r>
                        <a:rPr lang="zh-CN" altLang="en-US" sz="800" dirty="0"/>
                        <a:t>系数按</a:t>
                      </a:r>
                      <a:r>
                        <a:rPr lang="en-US" altLang="zh-CN" sz="800" dirty="0"/>
                        <a:t>0.5 </a:t>
                      </a:r>
                      <a:r>
                        <a:rPr lang="zh-CN" altLang="en-US" sz="800" dirty="0"/>
                        <a:t>倍计算，并且积分仅限本企业使用。纯电动乘用车电能消耗量目标值为</a:t>
                      </a:r>
                      <a:r>
                        <a:rPr lang="en-US" altLang="zh-CN" sz="800" dirty="0"/>
                        <a:t>《</a:t>
                      </a:r>
                      <a:r>
                        <a:rPr lang="zh-CN" altLang="en-US" sz="800" dirty="0"/>
                        <a:t>电动汽车能量消耗量限值第</a:t>
                      </a:r>
                      <a:r>
                        <a:rPr lang="en-US" altLang="zh-CN" sz="800" dirty="0"/>
                        <a:t>1 </a:t>
                      </a:r>
                      <a:r>
                        <a:rPr lang="zh-CN" altLang="en-US" sz="800" dirty="0"/>
                        <a:t>部分：乘用车</a:t>
                      </a:r>
                      <a:r>
                        <a:rPr lang="en-US" altLang="zh-CN" sz="800" dirty="0"/>
                        <a:t>》</a:t>
                      </a:r>
                      <a:r>
                        <a:rPr lang="zh-CN" altLang="en-US" sz="800" dirty="0"/>
                        <a:t>（</a:t>
                      </a:r>
                      <a:r>
                        <a:rPr lang="en-US" altLang="zh-CN" sz="800" dirty="0"/>
                        <a:t>GB 36980.1</a:t>
                      </a:r>
                      <a:r>
                        <a:rPr lang="zh-CN" altLang="en-US" sz="800" dirty="0"/>
                        <a:t>）对应的车型电能消耗量限值的</a:t>
                      </a:r>
                      <a:r>
                        <a:rPr lang="en-US" altLang="zh-CN" sz="800" dirty="0"/>
                        <a:t>85%</a:t>
                      </a:r>
                      <a:r>
                        <a:rPr lang="zh-CN" altLang="en-US" sz="800" dirty="0"/>
                        <a:t>。</a:t>
                      </a:r>
                      <a:endParaRPr lang="en-US" altLang="zh-CN" sz="800" dirty="0"/>
                    </a:p>
                    <a:p>
                      <a:pPr algn="l"/>
                      <a:r>
                        <a:rPr lang="zh-CN" altLang="en-US" sz="800" dirty="0"/>
                        <a:t>（</a:t>
                      </a:r>
                      <a:r>
                        <a:rPr lang="en-US" altLang="zh-CN" sz="800" dirty="0"/>
                        <a:t>4</a:t>
                      </a:r>
                      <a:r>
                        <a:rPr lang="zh-CN" altLang="en-US" sz="800" dirty="0"/>
                        <a:t>）按照</a:t>
                      </a:r>
                      <a:r>
                        <a:rPr lang="en-US" altLang="zh-CN" sz="800" dirty="0"/>
                        <a:t>《</a:t>
                      </a:r>
                      <a:r>
                        <a:rPr lang="zh-CN" altLang="en-US" sz="800" dirty="0"/>
                        <a:t>电动汽车能量消耗量和续驶里程试验方法第</a:t>
                      </a:r>
                      <a:r>
                        <a:rPr lang="en-US" altLang="zh-CN" sz="800" dirty="0"/>
                        <a:t>1 </a:t>
                      </a:r>
                      <a:r>
                        <a:rPr lang="zh-CN" altLang="en-US" sz="800" dirty="0"/>
                        <a:t>部分：轻型汽车</a:t>
                      </a:r>
                      <a:r>
                        <a:rPr lang="en-US" altLang="zh-CN" sz="800" dirty="0"/>
                        <a:t>》</a:t>
                      </a:r>
                      <a:r>
                        <a:rPr lang="zh-CN" altLang="en-US" sz="800" dirty="0"/>
                        <a:t>（</a:t>
                      </a:r>
                      <a:r>
                        <a:rPr lang="en-US" altLang="zh-CN" sz="800" dirty="0"/>
                        <a:t>GB/T18386.1</a:t>
                      </a:r>
                      <a:r>
                        <a:rPr lang="zh-CN" altLang="en-US" sz="800" dirty="0"/>
                        <a:t>）附录</a:t>
                      </a:r>
                      <a:r>
                        <a:rPr lang="en-US" altLang="zh-CN" sz="800" dirty="0"/>
                        <a:t>A </a:t>
                      </a:r>
                      <a:r>
                        <a:rPr lang="zh-CN" altLang="en-US" sz="800" dirty="0"/>
                        <a:t>测定的低温环境开启暖风装置制热状态下的续驶里程相比于电动汽车续驶里程（工况法）的下降率低于</a:t>
                      </a:r>
                      <a:r>
                        <a:rPr lang="en-US" altLang="zh-CN" sz="800" dirty="0"/>
                        <a:t>35%</a:t>
                      </a:r>
                      <a:r>
                        <a:rPr lang="zh-CN" altLang="en-US" sz="800" dirty="0"/>
                        <a:t>的，低温续驶里程调整系数为</a:t>
                      </a:r>
                      <a:r>
                        <a:rPr lang="en-US" altLang="zh-CN" sz="800" dirty="0"/>
                        <a:t>1.2 </a:t>
                      </a:r>
                      <a:r>
                        <a:rPr lang="zh-CN" altLang="en-US" sz="800" dirty="0"/>
                        <a:t>倍，其余车型低温续驶里程调整系数按</a:t>
                      </a:r>
                      <a:r>
                        <a:rPr lang="en-US" altLang="zh-CN" sz="800" dirty="0"/>
                        <a:t>1 </a:t>
                      </a:r>
                      <a:r>
                        <a:rPr lang="zh-CN" altLang="en-US" sz="800" dirty="0"/>
                        <a:t>倍计算。</a:t>
                      </a:r>
                    </a:p>
                  </a:txBody>
                  <a:tcPr/>
                </a:tc>
                <a:extLst>
                  <a:ext uri="{0D108BD9-81ED-4DB2-BD59-A6C34878D82A}">
                    <a16:rowId xmlns:a16="http://schemas.microsoft.com/office/drawing/2014/main" val="4058122426"/>
                  </a:ext>
                </a:extLst>
              </a:tr>
              <a:tr h="568781">
                <a:tc>
                  <a:txBody>
                    <a:bodyPr/>
                    <a:lstStyle/>
                    <a:p>
                      <a:pPr algn="ctr"/>
                      <a:r>
                        <a:rPr lang="zh-CN" altLang="en-US" sz="900" dirty="0"/>
                        <a:t>插电式混合动力</a:t>
                      </a:r>
                      <a:endParaRPr lang="en-US" altLang="zh-CN" sz="900" dirty="0"/>
                    </a:p>
                    <a:p>
                      <a:pPr algn="ctr"/>
                      <a:r>
                        <a:rPr lang="zh-CN" altLang="en-US" sz="900" dirty="0"/>
                        <a:t>乘用车要求</a:t>
                      </a:r>
                    </a:p>
                  </a:txBody>
                  <a:tcPr anchor="ctr"/>
                </a:tc>
                <a:tc>
                  <a:txBody>
                    <a:bodyPr/>
                    <a:lstStyle/>
                    <a:p>
                      <a:pPr algn="l"/>
                      <a:r>
                        <a:rPr lang="zh-CN" altLang="en-US" sz="800" dirty="0"/>
                        <a:t>插电式混合动力乘用车应符合</a:t>
                      </a:r>
                      <a:r>
                        <a:rPr lang="en-US" altLang="zh-CN" sz="800" dirty="0"/>
                        <a:t>《</a:t>
                      </a:r>
                      <a:r>
                        <a:rPr lang="zh-CN" altLang="en-US" sz="800" dirty="0"/>
                        <a:t>插电式混合动力电动乘用车技术条件</a:t>
                      </a:r>
                      <a:r>
                        <a:rPr lang="en-US" altLang="zh-CN" sz="800" dirty="0"/>
                        <a:t>》</a:t>
                      </a:r>
                      <a:r>
                        <a:rPr lang="zh-CN" altLang="en-US" sz="800" dirty="0"/>
                        <a:t>（</a:t>
                      </a:r>
                      <a:r>
                        <a:rPr lang="en-US" altLang="zh-CN" sz="800" dirty="0"/>
                        <a:t>GB/T32694</a:t>
                      </a:r>
                      <a:r>
                        <a:rPr lang="zh-CN" altLang="en-US" sz="800" dirty="0"/>
                        <a:t>）要求。车型电量保持模式试验的燃料消耗量与</a:t>
                      </a:r>
                      <a:r>
                        <a:rPr lang="en-US" altLang="zh-CN" sz="800" dirty="0"/>
                        <a:t>《</a:t>
                      </a:r>
                      <a:r>
                        <a:rPr lang="zh-CN" altLang="en-US" sz="800" dirty="0"/>
                        <a:t>乘用车燃料消耗量限值</a:t>
                      </a:r>
                      <a:r>
                        <a:rPr lang="en-US" altLang="zh-CN" sz="800" dirty="0"/>
                        <a:t>》</a:t>
                      </a:r>
                      <a:r>
                        <a:rPr lang="zh-CN" altLang="en-US" sz="800" dirty="0"/>
                        <a:t>（</a:t>
                      </a:r>
                      <a:r>
                        <a:rPr lang="en-US" altLang="zh-CN" sz="800" dirty="0"/>
                        <a:t>GB 19578</a:t>
                      </a:r>
                      <a:r>
                        <a:rPr lang="zh-CN" altLang="en-US" sz="800" dirty="0"/>
                        <a:t>）中车型对应的燃料消耗量限值相比应当小于</a:t>
                      </a:r>
                      <a:r>
                        <a:rPr lang="en-US" altLang="zh-CN" sz="800" dirty="0"/>
                        <a:t>60%</a:t>
                      </a:r>
                      <a:r>
                        <a:rPr lang="zh-CN" altLang="en-US" sz="800" dirty="0"/>
                        <a:t>；其电量消耗模试验的电能消耗量与</a:t>
                      </a:r>
                      <a:r>
                        <a:rPr lang="en-US" altLang="zh-CN" sz="800" dirty="0"/>
                        <a:t>《</a:t>
                      </a:r>
                      <a:r>
                        <a:rPr lang="zh-CN" altLang="en-US" sz="800" dirty="0"/>
                        <a:t>电动汽车能量消耗量限值第</a:t>
                      </a:r>
                      <a:r>
                        <a:rPr lang="en-US" altLang="zh-CN" sz="800" dirty="0"/>
                        <a:t>1 </a:t>
                      </a:r>
                      <a:r>
                        <a:rPr lang="zh-CN" altLang="en-US" sz="800" dirty="0"/>
                        <a:t>部分：乘用车</a:t>
                      </a:r>
                      <a:r>
                        <a:rPr lang="en-US" altLang="zh-CN" sz="800" dirty="0"/>
                        <a:t>》</a:t>
                      </a:r>
                      <a:r>
                        <a:rPr lang="zh-CN" altLang="en-US" sz="800" dirty="0"/>
                        <a:t>（</a:t>
                      </a:r>
                      <a:r>
                        <a:rPr lang="en-US" altLang="zh-CN" sz="800" dirty="0"/>
                        <a:t>GB 36980.1</a:t>
                      </a:r>
                      <a:r>
                        <a:rPr lang="zh-CN" altLang="en-US" sz="800" dirty="0"/>
                        <a:t>）中车型对应的电能消耗量限值相比应当小于</a:t>
                      </a:r>
                      <a:r>
                        <a:rPr lang="en-US" altLang="zh-CN" sz="800" dirty="0"/>
                        <a:t>130%</a:t>
                      </a:r>
                      <a:r>
                        <a:rPr lang="zh-CN" altLang="en-US" sz="800" dirty="0"/>
                        <a:t>。无法同时满足以上两项指标的车型按照标准车型积分的</a:t>
                      </a:r>
                      <a:r>
                        <a:rPr lang="en-US" altLang="zh-CN" sz="800" dirty="0"/>
                        <a:t>0.5 </a:t>
                      </a:r>
                      <a:r>
                        <a:rPr lang="zh-CN" altLang="en-US" sz="800" dirty="0"/>
                        <a:t>倍计算，并且积分仅限本企业使用。</a:t>
                      </a:r>
                      <a:endParaRPr lang="en-US" altLang="zh-CN" sz="800" dirty="0"/>
                    </a:p>
                  </a:txBody>
                  <a:tcPr/>
                </a:tc>
                <a:extLst>
                  <a:ext uri="{0D108BD9-81ED-4DB2-BD59-A6C34878D82A}">
                    <a16:rowId xmlns:a16="http://schemas.microsoft.com/office/drawing/2014/main" val="2597565983"/>
                  </a:ext>
                </a:extLst>
              </a:tr>
              <a:tr h="449037">
                <a:tc>
                  <a:txBody>
                    <a:bodyPr/>
                    <a:lstStyle/>
                    <a:p>
                      <a:pPr algn="ctr"/>
                      <a:r>
                        <a:rPr lang="zh-CN" altLang="en-US" sz="900" dirty="0"/>
                        <a:t>燃料电池乘用车</a:t>
                      </a:r>
                      <a:endParaRPr lang="en-US" altLang="zh-CN" sz="900" dirty="0"/>
                    </a:p>
                    <a:p>
                      <a:pPr algn="ctr"/>
                      <a:r>
                        <a:rPr lang="zh-CN" altLang="en-US" sz="900" dirty="0"/>
                        <a:t>纯氢续驶里程要求</a:t>
                      </a:r>
                    </a:p>
                  </a:txBody>
                  <a:tcPr anchor="ctr"/>
                </a:tc>
                <a:tc>
                  <a:txBody>
                    <a:bodyPr/>
                    <a:lstStyle/>
                    <a:p>
                      <a:pPr algn="l"/>
                      <a:r>
                        <a:rPr lang="zh-CN" altLang="en-US" sz="800" dirty="0"/>
                        <a:t>燃料电池乘用车纯氢续驶里程不低于</a:t>
                      </a:r>
                      <a:r>
                        <a:rPr lang="en-US" altLang="zh-CN" sz="800" dirty="0"/>
                        <a:t>300km</a:t>
                      </a:r>
                      <a:r>
                        <a:rPr lang="zh-CN" altLang="en-US" sz="800" dirty="0"/>
                        <a:t>，当</a:t>
                      </a:r>
                      <a:r>
                        <a:rPr lang="en-US" altLang="zh-CN" sz="800" dirty="0"/>
                        <a:t>P </a:t>
                      </a:r>
                      <a:r>
                        <a:rPr lang="zh-CN" altLang="en-US" sz="800" dirty="0"/>
                        <a:t>不低于驱动电机额定功率的</a:t>
                      </a:r>
                      <a:r>
                        <a:rPr lang="en-US" altLang="zh-CN" sz="800" dirty="0"/>
                        <a:t>50%</a:t>
                      </a:r>
                      <a:r>
                        <a:rPr lang="zh-CN" altLang="en-US" sz="800" dirty="0"/>
                        <a:t>且不小于</a:t>
                      </a:r>
                      <a:r>
                        <a:rPr lang="en-US" altLang="zh-CN" sz="800" dirty="0"/>
                        <a:t>50kW</a:t>
                      </a:r>
                      <a:r>
                        <a:rPr lang="zh-CN" altLang="en-US" sz="800" dirty="0"/>
                        <a:t>，燃料电池乘用车所采用的燃料电池系统启动温度不高于</a:t>
                      </a:r>
                    </a:p>
                    <a:p>
                      <a:pPr algn="l"/>
                      <a:r>
                        <a:rPr lang="en-US" altLang="zh-CN" sz="800" dirty="0"/>
                        <a:t>-30℃</a:t>
                      </a:r>
                      <a:r>
                        <a:rPr lang="zh-CN" altLang="en-US" sz="800" dirty="0"/>
                        <a:t>，燃料电池堆额定功率密度不低于</a:t>
                      </a:r>
                      <a:r>
                        <a:rPr lang="en-US" altLang="zh-CN" sz="800" dirty="0"/>
                        <a:t>3.0kW/L</a:t>
                      </a:r>
                      <a:r>
                        <a:rPr lang="zh-CN" altLang="en-US" sz="800" dirty="0"/>
                        <a:t>，系统额定功率密度不低于</a:t>
                      </a:r>
                      <a:r>
                        <a:rPr lang="en-US" altLang="zh-CN" sz="800" dirty="0"/>
                        <a:t>400W/kg </a:t>
                      </a:r>
                      <a:r>
                        <a:rPr lang="zh-CN" altLang="en-US" sz="800" dirty="0"/>
                        <a:t>时，车型积分按照标准车型积分的</a:t>
                      </a:r>
                      <a:r>
                        <a:rPr lang="en-US" altLang="zh-CN" sz="800" dirty="0"/>
                        <a:t>1 </a:t>
                      </a:r>
                      <a:r>
                        <a:rPr lang="zh-CN" altLang="en-US" sz="800" dirty="0"/>
                        <a:t>倍计算；其余车型积分按照标准车型积分的</a:t>
                      </a:r>
                      <a:r>
                        <a:rPr lang="en-US" altLang="zh-CN" sz="800" dirty="0"/>
                        <a:t>0.5 </a:t>
                      </a:r>
                      <a:r>
                        <a:rPr lang="zh-CN" altLang="en-US" sz="800" dirty="0"/>
                        <a:t>倍计算，并且积分仅限本企业使用。</a:t>
                      </a:r>
                    </a:p>
                  </a:txBody>
                  <a:tcPr/>
                </a:tc>
                <a:extLst>
                  <a:ext uri="{0D108BD9-81ED-4DB2-BD59-A6C34878D82A}">
                    <a16:rowId xmlns:a16="http://schemas.microsoft.com/office/drawing/2014/main" val="3637369005"/>
                  </a:ext>
                </a:extLst>
              </a:tr>
              <a:tr h="349294">
                <a:tc gridSpan="2">
                  <a:txBody>
                    <a:bodyPr/>
                    <a:lstStyle/>
                    <a:p>
                      <a:pPr algn="l"/>
                      <a:r>
                        <a:rPr lang="zh-CN" altLang="en-US" sz="800" dirty="0"/>
                        <a:t>注：在核算乘用车企业新能源汽车积分实际值时，同一车型在核算年度有多个新能源乘用车车型积分的，按照不同的积分分开计算。</a:t>
                      </a:r>
                    </a:p>
                  </a:txBody>
                  <a:tcPr anchor="ctr"/>
                </a:tc>
                <a:tc hMerge="1">
                  <a:txBody>
                    <a:bodyPr/>
                    <a:lstStyle/>
                    <a:p>
                      <a:pPr algn="l"/>
                      <a:endParaRPr lang="zh-CN" altLang="en-US" sz="800" dirty="0"/>
                    </a:p>
                  </a:txBody>
                  <a:tcPr/>
                </a:tc>
                <a:extLst>
                  <a:ext uri="{0D108BD9-81ED-4DB2-BD59-A6C34878D82A}">
                    <a16:rowId xmlns:a16="http://schemas.microsoft.com/office/drawing/2014/main" val="2532011619"/>
                  </a:ext>
                </a:extLst>
              </a:tr>
            </a:tbl>
          </a:graphicData>
        </a:graphic>
      </p:graphicFrame>
      <p:sp>
        <p:nvSpPr>
          <p:cNvPr id="50" name="文本框 12">
            <a:extLst>
              <a:ext uri="{FF2B5EF4-FFF2-40B4-BE49-F238E27FC236}">
                <a16:creationId xmlns:a16="http://schemas.microsoft.com/office/drawing/2014/main" id="{EF086DB5-3D0F-C326-3440-8FA36A28033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2CEF15E5-0443-A02D-09FF-099D797DD1E9}"/>
              </a:ext>
            </a:extLst>
          </p:cNvPr>
          <p:cNvSpPr/>
          <p:nvPr/>
        </p:nvSpPr>
        <p:spPr>
          <a:xfrm>
            <a:off x="214630" y="645160"/>
            <a:ext cx="8731407" cy="70365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调整了新能源乘用车车型积分计算方法（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相关车型要求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0312180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B5020-0DA4-187B-CAA3-37AEC30704E7}"/>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1BB7CDE-F159-CBA3-EAC1-05F8EB6D4D8F}"/>
              </a:ext>
            </a:extLst>
          </p:cNvPr>
          <p:cNvGraphicFramePr>
            <a:graphicFrameLocks noChangeAspect="1"/>
          </p:cNvGraphicFramePr>
          <p:nvPr>
            <p:custDataLst>
              <p:tags r:id="rId1"/>
            </p:custDataLst>
            <p:extLst>
              <p:ext uri="{D42A27DB-BD31-4B8C-83A1-F6EECF244321}">
                <p14:modId xmlns:p14="http://schemas.microsoft.com/office/powerpoint/2010/main" val="31113446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格 1">
            <a:extLst>
              <a:ext uri="{FF2B5EF4-FFF2-40B4-BE49-F238E27FC236}">
                <a16:creationId xmlns:a16="http://schemas.microsoft.com/office/drawing/2014/main" id="{FCF6B329-0C48-5131-F79A-9303AC7E664A}"/>
              </a:ext>
            </a:extLst>
          </p:cNvPr>
          <p:cNvGraphicFramePr>
            <a:graphicFrameLocks noGrp="1"/>
          </p:cNvGraphicFramePr>
          <p:nvPr>
            <p:extLst>
              <p:ext uri="{D42A27DB-BD31-4B8C-83A1-F6EECF244321}">
                <p14:modId xmlns:p14="http://schemas.microsoft.com/office/powerpoint/2010/main" val="711847628"/>
              </p:ext>
            </p:extLst>
          </p:nvPr>
        </p:nvGraphicFramePr>
        <p:xfrm>
          <a:off x="377864" y="1348815"/>
          <a:ext cx="8326397" cy="3308836"/>
        </p:xfrm>
        <a:graphic>
          <a:graphicData uri="http://schemas.openxmlformats.org/drawingml/2006/table">
            <a:tbl>
              <a:tblPr firstRow="1" bandRow="1">
                <a:tableStyleId>{5C22544A-7EE6-4342-B048-85BDC9FD1C3A}</a:tableStyleId>
              </a:tblPr>
              <a:tblGrid>
                <a:gridCol w="1147884">
                  <a:extLst>
                    <a:ext uri="{9D8B030D-6E8A-4147-A177-3AD203B41FA5}">
                      <a16:colId xmlns:a16="http://schemas.microsoft.com/office/drawing/2014/main" val="866789334"/>
                    </a:ext>
                  </a:extLst>
                </a:gridCol>
                <a:gridCol w="7178513">
                  <a:extLst>
                    <a:ext uri="{9D8B030D-6E8A-4147-A177-3AD203B41FA5}">
                      <a16:colId xmlns:a16="http://schemas.microsoft.com/office/drawing/2014/main" val="1874646926"/>
                    </a:ext>
                  </a:extLst>
                </a:gridCol>
              </a:tblGrid>
              <a:tr h="474994">
                <a:tc>
                  <a:txBody>
                    <a:bodyPr/>
                    <a:lstStyle/>
                    <a:p>
                      <a:pPr algn="ctr"/>
                      <a:r>
                        <a:rPr lang="zh-CN" altLang="en-US" sz="1050" dirty="0"/>
                        <a:t>车型分类</a:t>
                      </a:r>
                    </a:p>
                  </a:txBody>
                  <a:tcPr anchor="ctr"/>
                </a:tc>
                <a:tc>
                  <a:txBody>
                    <a:bodyPr/>
                    <a:lstStyle/>
                    <a:p>
                      <a:pPr algn="ctr"/>
                      <a:r>
                        <a:rPr lang="zh-CN" altLang="en-US" sz="1050" dirty="0"/>
                        <a:t>相关车型要求</a:t>
                      </a:r>
                    </a:p>
                  </a:txBody>
                  <a:tcPr anchor="ctr"/>
                </a:tc>
                <a:extLst>
                  <a:ext uri="{0D108BD9-81ED-4DB2-BD59-A6C34878D82A}">
                    <a16:rowId xmlns:a16="http://schemas.microsoft.com/office/drawing/2014/main" val="4006558716"/>
                  </a:ext>
                </a:extLst>
              </a:tr>
              <a:tr h="1636256">
                <a:tc>
                  <a:txBody>
                    <a:bodyPr/>
                    <a:lstStyle/>
                    <a:p>
                      <a:pPr algn="ctr"/>
                      <a:r>
                        <a:rPr lang="zh-CN" altLang="en-US" sz="1000" dirty="0"/>
                        <a:t>纯电动乘用车</a:t>
                      </a:r>
                      <a:endParaRPr lang="en-US" altLang="zh-CN" sz="1000" dirty="0"/>
                    </a:p>
                    <a:p>
                      <a:pPr algn="ctr"/>
                      <a:r>
                        <a:rPr lang="zh-CN" altLang="en-US" sz="1000" dirty="0"/>
                        <a:t>积分相关要求</a:t>
                      </a:r>
                    </a:p>
                  </a:txBody>
                  <a:tcPr anchor="ctr"/>
                </a:tc>
                <a:tc>
                  <a:txBody>
                    <a:bodyPr/>
                    <a:lstStyle/>
                    <a:p>
                      <a:pPr algn="l"/>
                      <a:r>
                        <a:rPr lang="zh-CN" altLang="en-US" sz="900" dirty="0"/>
                        <a:t>纯电动乘用车车型积分</a:t>
                      </a:r>
                      <a:r>
                        <a:rPr lang="en-US" altLang="zh-CN" sz="900" dirty="0"/>
                        <a:t>=</a:t>
                      </a:r>
                      <a:r>
                        <a:rPr lang="zh-CN" altLang="en-US" sz="900" dirty="0"/>
                        <a:t>标准车型积分</a:t>
                      </a:r>
                      <a:r>
                        <a:rPr lang="en-US" altLang="zh-CN" sz="900" dirty="0"/>
                        <a:t>×</a:t>
                      </a:r>
                      <a:r>
                        <a:rPr lang="zh-CN" altLang="en-US" sz="900" dirty="0"/>
                        <a:t>续驶里程调整系数</a:t>
                      </a:r>
                      <a:r>
                        <a:rPr lang="en-US" altLang="zh-CN" sz="900" dirty="0"/>
                        <a:t>×</a:t>
                      </a:r>
                      <a:r>
                        <a:rPr lang="zh-CN" altLang="en-US" sz="900" dirty="0"/>
                        <a:t>能量密度调整系数</a:t>
                      </a:r>
                      <a:r>
                        <a:rPr lang="en-US" altLang="zh-CN" sz="900" dirty="0"/>
                        <a:t>×</a:t>
                      </a:r>
                      <a:r>
                        <a:rPr lang="zh-CN" altLang="en-US" sz="900" dirty="0"/>
                        <a:t>电耗调整系数。</a:t>
                      </a:r>
                      <a:endParaRPr lang="en-US" altLang="zh-CN" sz="900" dirty="0"/>
                    </a:p>
                    <a:p>
                      <a:pPr algn="l"/>
                      <a:r>
                        <a:rPr lang="zh-CN" altLang="en-US" sz="900" dirty="0"/>
                        <a:t>（</a:t>
                      </a:r>
                      <a:r>
                        <a:rPr lang="en-US" altLang="zh-CN" sz="900" dirty="0"/>
                        <a:t>1</a:t>
                      </a:r>
                      <a:r>
                        <a:rPr lang="zh-CN" altLang="en-US" sz="900" dirty="0"/>
                        <a:t>）当</a:t>
                      </a:r>
                      <a:r>
                        <a:rPr lang="en-US" altLang="zh-CN" sz="900" dirty="0"/>
                        <a:t>100≤R&lt;150</a:t>
                      </a:r>
                      <a:r>
                        <a:rPr lang="zh-CN" altLang="en-US" sz="900" dirty="0"/>
                        <a:t>时，续驶里程调整系数为</a:t>
                      </a:r>
                      <a:r>
                        <a:rPr lang="en-US" altLang="zh-CN" sz="900" dirty="0"/>
                        <a:t>0.7</a:t>
                      </a:r>
                      <a:r>
                        <a:rPr lang="zh-CN" altLang="en-US" sz="900" dirty="0"/>
                        <a:t>；当</a:t>
                      </a:r>
                      <a:r>
                        <a:rPr lang="en-US" altLang="zh-CN" sz="900" dirty="0"/>
                        <a:t>150≤R&lt;200</a:t>
                      </a:r>
                      <a:r>
                        <a:rPr lang="zh-CN" altLang="en-US" sz="900" dirty="0"/>
                        <a:t>时，续驶里程调整系数为</a:t>
                      </a:r>
                      <a:r>
                        <a:rPr lang="en-US" altLang="zh-CN" sz="900" dirty="0"/>
                        <a:t>0.8</a:t>
                      </a:r>
                      <a:r>
                        <a:rPr lang="zh-CN" altLang="en-US" sz="900" dirty="0"/>
                        <a:t>；当</a:t>
                      </a:r>
                      <a:r>
                        <a:rPr lang="en-US" altLang="zh-CN" sz="900" dirty="0"/>
                        <a:t>200≤R&lt;300</a:t>
                      </a:r>
                      <a:r>
                        <a:rPr lang="zh-CN" altLang="en-US" sz="900" dirty="0"/>
                        <a:t>时，续驶里程调整系数为</a:t>
                      </a:r>
                      <a:r>
                        <a:rPr lang="en-US" altLang="zh-CN" sz="900" dirty="0"/>
                        <a:t>0.9</a:t>
                      </a:r>
                      <a:r>
                        <a:rPr lang="zh-CN" altLang="en-US" sz="900" dirty="0"/>
                        <a:t>；当</a:t>
                      </a:r>
                      <a:r>
                        <a:rPr lang="en-US" altLang="zh-CN" sz="900" dirty="0"/>
                        <a:t>300≤R</a:t>
                      </a:r>
                      <a:r>
                        <a:rPr lang="zh-CN" altLang="en-US" sz="900" dirty="0"/>
                        <a:t>时，续驶里程调整系数为</a:t>
                      </a:r>
                      <a:r>
                        <a:rPr lang="en-US" altLang="zh-CN" sz="900" dirty="0"/>
                        <a:t>1</a:t>
                      </a:r>
                      <a:r>
                        <a:rPr lang="zh-CN" altLang="en-US" sz="900" dirty="0"/>
                        <a:t>。</a:t>
                      </a:r>
                    </a:p>
                    <a:p>
                      <a:pPr algn="l"/>
                      <a:r>
                        <a:rPr lang="zh-CN" altLang="en-US" sz="900" dirty="0"/>
                        <a:t>（</a:t>
                      </a:r>
                      <a:r>
                        <a:rPr lang="en-US" altLang="zh-CN" sz="900" dirty="0"/>
                        <a:t>2</a:t>
                      </a:r>
                      <a:r>
                        <a:rPr lang="zh-CN" altLang="en-US" sz="900" dirty="0"/>
                        <a:t>）当纯电动乘用车动力电池系统的质量能量密度</a:t>
                      </a:r>
                      <a:r>
                        <a:rPr lang="en-US" altLang="zh-CN" sz="900" dirty="0"/>
                        <a:t>&lt;90Wh/kg</a:t>
                      </a:r>
                      <a:r>
                        <a:rPr lang="zh-CN" altLang="en-US" sz="900" dirty="0"/>
                        <a:t>时，能量密度调整系数为</a:t>
                      </a:r>
                      <a:r>
                        <a:rPr lang="en-US" altLang="zh-CN" sz="900" dirty="0"/>
                        <a:t>0</a:t>
                      </a:r>
                      <a:r>
                        <a:rPr lang="zh-CN" altLang="en-US" sz="900" dirty="0"/>
                        <a:t>；当</a:t>
                      </a:r>
                      <a:r>
                        <a:rPr lang="en-US" altLang="zh-CN" sz="900" dirty="0"/>
                        <a:t>90Wh/kg≤</a:t>
                      </a:r>
                      <a:r>
                        <a:rPr lang="zh-CN" altLang="en-US" sz="900" dirty="0"/>
                        <a:t>质量能量密度</a:t>
                      </a:r>
                      <a:r>
                        <a:rPr lang="en-US" altLang="zh-CN" sz="900" dirty="0"/>
                        <a:t>&lt;105Wh/kg</a:t>
                      </a:r>
                      <a:r>
                        <a:rPr lang="zh-CN" altLang="en-US" sz="900" dirty="0"/>
                        <a:t>时，能量密度调整系数为</a:t>
                      </a:r>
                      <a:r>
                        <a:rPr lang="en-US" altLang="zh-CN" sz="900" dirty="0"/>
                        <a:t>0.7</a:t>
                      </a:r>
                      <a:r>
                        <a:rPr lang="zh-CN" altLang="en-US" sz="900" dirty="0"/>
                        <a:t>，当</a:t>
                      </a:r>
                      <a:r>
                        <a:rPr lang="en-US" altLang="zh-CN" sz="900" dirty="0"/>
                        <a:t>105Wh/kg≤</a:t>
                      </a:r>
                      <a:r>
                        <a:rPr lang="zh-CN" altLang="en-US" sz="900" dirty="0"/>
                        <a:t>质量能量密度</a:t>
                      </a:r>
                      <a:r>
                        <a:rPr lang="en-US" altLang="zh-CN" sz="900" dirty="0"/>
                        <a:t>&lt;125Wh/kg</a:t>
                      </a:r>
                      <a:r>
                        <a:rPr lang="zh-CN" altLang="en-US" sz="900" dirty="0"/>
                        <a:t>时，能量密度调整系数为</a:t>
                      </a:r>
                      <a:r>
                        <a:rPr lang="en-US" altLang="zh-CN" sz="900" dirty="0"/>
                        <a:t>0.8</a:t>
                      </a:r>
                      <a:r>
                        <a:rPr lang="zh-CN" altLang="en-US" sz="900" dirty="0"/>
                        <a:t>；当</a:t>
                      </a:r>
                      <a:r>
                        <a:rPr lang="en-US" altLang="zh-CN" sz="900" dirty="0"/>
                        <a:t>125Wh/kg≤</a:t>
                      </a:r>
                      <a:r>
                        <a:rPr lang="zh-CN" altLang="en-US" sz="900" dirty="0"/>
                        <a:t>质量能量密度时，能量密度调整系数为</a:t>
                      </a:r>
                      <a:r>
                        <a:rPr lang="en-US" altLang="zh-CN" sz="900" dirty="0"/>
                        <a:t>1</a:t>
                      </a:r>
                      <a:r>
                        <a:rPr lang="zh-CN" altLang="en-US" sz="900" dirty="0"/>
                        <a:t>。</a:t>
                      </a:r>
                    </a:p>
                    <a:p>
                      <a:pPr algn="l"/>
                      <a:r>
                        <a:rPr lang="zh-CN" altLang="en-US" sz="900" dirty="0"/>
                        <a:t>（</a:t>
                      </a:r>
                      <a:r>
                        <a:rPr lang="en-US" altLang="zh-CN" sz="900" dirty="0"/>
                        <a:t>3</a:t>
                      </a:r>
                      <a:r>
                        <a:rPr lang="zh-CN" altLang="en-US" sz="900" dirty="0"/>
                        <a:t>）纯电动乘用车</a:t>
                      </a:r>
                      <a:r>
                        <a:rPr lang="en-US" altLang="zh-CN" sz="900" dirty="0"/>
                        <a:t>30</a:t>
                      </a:r>
                      <a:r>
                        <a:rPr lang="zh-CN" altLang="en-US" sz="900" dirty="0"/>
                        <a:t>分钟最高车速不低于</a:t>
                      </a:r>
                      <a:r>
                        <a:rPr lang="en-US" altLang="zh-CN" sz="900" dirty="0"/>
                        <a:t>100km/h</a:t>
                      </a:r>
                      <a:r>
                        <a:rPr lang="zh-CN" altLang="en-US" sz="900" dirty="0"/>
                        <a:t>。按整备质量（</a:t>
                      </a:r>
                      <a:r>
                        <a:rPr lang="en-US" altLang="zh-CN" sz="900" dirty="0"/>
                        <a:t>m</a:t>
                      </a:r>
                      <a:r>
                        <a:rPr lang="zh-CN" altLang="en-US" sz="900" dirty="0"/>
                        <a:t>，</a:t>
                      </a:r>
                      <a:r>
                        <a:rPr lang="en-US" altLang="zh-CN" sz="900" dirty="0"/>
                        <a:t>kg</a:t>
                      </a:r>
                      <a:r>
                        <a:rPr lang="zh-CN" altLang="en-US" sz="900" dirty="0"/>
                        <a:t>）不同，设定纯电动乘用车电能消耗量目标值（</a:t>
                      </a:r>
                      <a:r>
                        <a:rPr lang="en-US" altLang="zh-CN" sz="900" dirty="0"/>
                        <a:t>Y</a:t>
                      </a:r>
                      <a:r>
                        <a:rPr lang="zh-CN" altLang="en-US" sz="900" dirty="0"/>
                        <a:t>）。车型电能消耗量（</a:t>
                      </a:r>
                      <a:r>
                        <a:rPr lang="en-US" altLang="zh-CN" sz="900" dirty="0" err="1"/>
                        <a:t>kW·h</a:t>
                      </a:r>
                      <a:r>
                        <a:rPr lang="en-US" altLang="zh-CN" sz="900" dirty="0"/>
                        <a:t> /100km</a:t>
                      </a:r>
                      <a:r>
                        <a:rPr lang="zh-CN" altLang="en-US" sz="900" dirty="0"/>
                        <a:t>，工况法）满足电能消耗量目标值的，电耗调整系数（</a:t>
                      </a:r>
                      <a:r>
                        <a:rPr lang="en-US" altLang="zh-CN" sz="900" dirty="0"/>
                        <a:t>EC</a:t>
                      </a:r>
                      <a:r>
                        <a:rPr lang="zh-CN" altLang="en-US" sz="900" dirty="0"/>
                        <a:t>系数）为车型电能消耗量目标值除以电能消耗量实际值（计算结果按四舍五入原则保留两位小数，上限为</a:t>
                      </a:r>
                      <a:r>
                        <a:rPr lang="en-US" altLang="zh-CN" sz="900" dirty="0"/>
                        <a:t>1.5</a:t>
                      </a:r>
                      <a:r>
                        <a:rPr lang="zh-CN" altLang="en-US" sz="900" dirty="0"/>
                        <a:t>倍）；其余车型</a:t>
                      </a:r>
                      <a:r>
                        <a:rPr lang="en-US" altLang="zh-CN" sz="900" dirty="0"/>
                        <a:t>EC</a:t>
                      </a:r>
                      <a:r>
                        <a:rPr lang="zh-CN" altLang="en-US" sz="900" dirty="0"/>
                        <a:t>系数按</a:t>
                      </a:r>
                      <a:r>
                        <a:rPr lang="en-US" altLang="zh-CN" sz="900" dirty="0"/>
                        <a:t>0.5</a:t>
                      </a:r>
                      <a:r>
                        <a:rPr lang="zh-CN" altLang="en-US" sz="900" dirty="0"/>
                        <a:t>倍计算，并且积分仅限本企业使用。</a:t>
                      </a:r>
                    </a:p>
                    <a:p>
                      <a:pPr algn="l"/>
                      <a:r>
                        <a:rPr lang="zh-CN" altLang="en-US" sz="900" dirty="0"/>
                        <a:t>纯电动乘用车电能消耗量目标值：</a:t>
                      </a:r>
                      <a:r>
                        <a:rPr lang="en-US" altLang="zh-CN" sz="900" dirty="0"/>
                        <a:t>m≤1000</a:t>
                      </a:r>
                      <a:r>
                        <a:rPr lang="zh-CN" altLang="en-US" sz="900" dirty="0"/>
                        <a:t>时，</a:t>
                      </a:r>
                      <a:r>
                        <a:rPr lang="en-US" altLang="zh-CN" sz="900" dirty="0"/>
                        <a:t>Y=0.0112</a:t>
                      </a:r>
                      <a:r>
                        <a:rPr lang="en-US" altLang="zh-CN" sz="900" dirty="0">
                          <a:latin typeface="楷体" panose="02010609060101010101" pitchFamily="49" charset="-122"/>
                          <a:ea typeface="楷体" panose="02010609060101010101" pitchFamily="49" charset="-122"/>
                        </a:rPr>
                        <a:t>×</a:t>
                      </a:r>
                      <a:r>
                        <a:rPr kumimoji="0" lang="en-US" altLang="zh-CN" sz="900" b="0" i="0" u="none" strike="noStrike" kern="1200" cap="none" spc="0" normalizeH="0" baseline="0" noProof="0" dirty="0">
                          <a:ln>
                            <a:noFill/>
                          </a:ln>
                          <a:solidFill>
                            <a:prstClr val="black"/>
                          </a:solidFill>
                          <a:effectLst/>
                          <a:uLnTx/>
                          <a:uFillTx/>
                          <a:latin typeface="+mn-lt"/>
                          <a:ea typeface="+mn-ea"/>
                          <a:cs typeface="+mn-cs"/>
                        </a:rPr>
                        <a:t>m+0.4</a:t>
                      </a:r>
                      <a:r>
                        <a:rPr kumimoji="0" lang="zh-CN" altLang="en-US" sz="9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900" b="0" i="0" u="none" strike="noStrike" kern="1200" cap="none" spc="0" normalizeH="0" baseline="0" noProof="0" dirty="0">
                          <a:ln>
                            <a:noFill/>
                          </a:ln>
                          <a:solidFill>
                            <a:prstClr val="black"/>
                          </a:solidFill>
                          <a:effectLst/>
                          <a:uLnTx/>
                          <a:uFillTx/>
                          <a:latin typeface="+mn-lt"/>
                          <a:ea typeface="+mn-ea"/>
                          <a:cs typeface="+mn-cs"/>
                        </a:rPr>
                        <a:t>1000&lt;m≤1600</a:t>
                      </a:r>
                      <a:r>
                        <a:rPr kumimoji="0" lang="zh-CN" altLang="en-US" sz="900" b="0" i="0" u="none" strike="noStrike" kern="1200" cap="none" spc="0" normalizeH="0" baseline="0" noProof="0" dirty="0">
                          <a:ln>
                            <a:noFill/>
                          </a:ln>
                          <a:solidFill>
                            <a:prstClr val="black"/>
                          </a:solidFill>
                          <a:effectLst/>
                          <a:uLnTx/>
                          <a:uFillTx/>
                          <a:latin typeface="+mn-lt"/>
                          <a:ea typeface="+mn-ea"/>
                          <a:cs typeface="+mn-cs"/>
                        </a:rPr>
                        <a:t>时，</a:t>
                      </a:r>
                      <a:r>
                        <a:rPr kumimoji="0" lang="en-US" altLang="zh-CN" sz="900" b="0" i="0" u="none" strike="noStrike" kern="1200" cap="none" spc="0" normalizeH="0" baseline="0" noProof="0" dirty="0">
                          <a:ln>
                            <a:noFill/>
                          </a:ln>
                          <a:solidFill>
                            <a:prstClr val="black"/>
                          </a:solidFill>
                          <a:effectLst/>
                          <a:uLnTx/>
                          <a:uFillTx/>
                          <a:latin typeface="+mn-lt"/>
                          <a:ea typeface="+mn-ea"/>
                          <a:cs typeface="+mn-cs"/>
                        </a:rPr>
                        <a:t>Y=0.0078×m+3.8</a:t>
                      </a:r>
                      <a:r>
                        <a:rPr kumimoji="0" lang="zh-CN" altLang="en-US" sz="9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900" b="0" i="0" u="none" strike="noStrike" kern="1200" cap="none" spc="0" normalizeH="0" baseline="0" noProof="0" dirty="0">
                          <a:ln>
                            <a:noFill/>
                          </a:ln>
                          <a:solidFill>
                            <a:prstClr val="black"/>
                          </a:solidFill>
                          <a:effectLst/>
                          <a:uLnTx/>
                          <a:uFillTx/>
                          <a:latin typeface="+mn-lt"/>
                          <a:ea typeface="+mn-ea"/>
                          <a:cs typeface="+mn-cs"/>
                        </a:rPr>
                        <a:t>m</a:t>
                      </a:r>
                      <a:r>
                        <a:rPr kumimoji="0" lang="en-US" altLang="zh-CN" sz="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&gt;1600</a:t>
                      </a:r>
                      <a:r>
                        <a:rPr kumimoji="0" lang="zh-CN" altLang="en-US" sz="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时，</a:t>
                      </a:r>
                      <a:r>
                        <a:rPr kumimoji="0" lang="en-US" altLang="zh-CN" sz="900" b="0" i="0" u="none" strike="noStrike" kern="1200" cap="none" spc="0" normalizeH="0" baseline="0" noProof="0" dirty="0">
                          <a:ln>
                            <a:noFill/>
                          </a:ln>
                          <a:solidFill>
                            <a:prstClr val="black"/>
                          </a:solidFill>
                          <a:effectLst/>
                          <a:uLnTx/>
                          <a:uFillTx/>
                          <a:latin typeface="+mn-lt"/>
                          <a:ea typeface="+mn-ea"/>
                          <a:cs typeface="+mn-cs"/>
                        </a:rPr>
                        <a:t>Y=0.0048×m+8.60</a:t>
                      </a:r>
                      <a:endParaRPr lang="zh-CN" altLang="en-US" sz="900" dirty="0"/>
                    </a:p>
                  </a:txBody>
                  <a:tcPr anchor="ctr"/>
                </a:tc>
                <a:extLst>
                  <a:ext uri="{0D108BD9-81ED-4DB2-BD59-A6C34878D82A}">
                    <a16:rowId xmlns:a16="http://schemas.microsoft.com/office/drawing/2014/main" val="4058122426"/>
                  </a:ext>
                </a:extLst>
              </a:tr>
              <a:tr h="609586">
                <a:tc>
                  <a:txBody>
                    <a:bodyPr/>
                    <a:lstStyle/>
                    <a:p>
                      <a:pPr algn="ctr"/>
                      <a:r>
                        <a:rPr lang="zh-CN" altLang="en-US" sz="1000" dirty="0"/>
                        <a:t>插电式混合动力</a:t>
                      </a:r>
                      <a:endParaRPr lang="en-US" altLang="zh-CN" sz="1000" dirty="0"/>
                    </a:p>
                    <a:p>
                      <a:pPr algn="ctr"/>
                      <a:r>
                        <a:rPr lang="zh-CN" altLang="en-US" sz="1000" dirty="0"/>
                        <a:t>乘用车要求</a:t>
                      </a:r>
                    </a:p>
                  </a:txBody>
                  <a:tcPr anchor="ctr"/>
                </a:tc>
                <a:tc>
                  <a:txBody>
                    <a:bodyPr/>
                    <a:lstStyle/>
                    <a:p>
                      <a:pPr algn="l"/>
                      <a:r>
                        <a:rPr lang="zh-CN" altLang="en-US" sz="900" dirty="0"/>
                        <a:t>插电式混合动力乘用车应符合</a:t>
                      </a:r>
                      <a:r>
                        <a:rPr lang="en-US" altLang="zh-CN" sz="900" dirty="0"/>
                        <a:t>《</a:t>
                      </a:r>
                      <a:r>
                        <a:rPr lang="zh-CN" altLang="en-US" sz="900" dirty="0"/>
                        <a:t>插电式混合动力电动乘用车技术条件</a:t>
                      </a:r>
                      <a:r>
                        <a:rPr lang="en-US" altLang="zh-CN" sz="900" dirty="0"/>
                        <a:t>》</a:t>
                      </a:r>
                      <a:r>
                        <a:rPr lang="zh-CN" altLang="en-US" sz="900" dirty="0"/>
                        <a:t>（</a:t>
                      </a:r>
                      <a:r>
                        <a:rPr lang="en-US" altLang="zh-CN" sz="900" dirty="0"/>
                        <a:t>GB/T 32694</a:t>
                      </a:r>
                      <a:r>
                        <a:rPr lang="zh-CN" altLang="en-US" sz="900" dirty="0"/>
                        <a:t>）要求。车型电量保持模式试验的燃料消耗量与</a:t>
                      </a:r>
                      <a:r>
                        <a:rPr lang="en-US" altLang="zh-CN" sz="900" dirty="0"/>
                        <a:t>《</a:t>
                      </a:r>
                      <a:r>
                        <a:rPr lang="zh-CN" altLang="en-US" sz="900" dirty="0"/>
                        <a:t>乘用车燃料消耗量限值</a:t>
                      </a:r>
                      <a:r>
                        <a:rPr lang="en-US" altLang="zh-CN" sz="900" dirty="0"/>
                        <a:t>》</a:t>
                      </a:r>
                      <a:r>
                        <a:rPr lang="zh-CN" altLang="en-US" sz="900" dirty="0"/>
                        <a:t>（</a:t>
                      </a:r>
                      <a:r>
                        <a:rPr lang="en-US" altLang="zh-CN" sz="900" dirty="0"/>
                        <a:t>GB 19578</a:t>
                      </a:r>
                      <a:r>
                        <a:rPr lang="zh-CN" altLang="en-US" sz="900" dirty="0"/>
                        <a:t>）中车型对应的燃料消耗量限值相比应当小于</a:t>
                      </a:r>
                      <a:r>
                        <a:rPr lang="en-US" altLang="zh-CN" sz="900" dirty="0"/>
                        <a:t>70%</a:t>
                      </a:r>
                      <a:r>
                        <a:rPr lang="zh-CN" altLang="en-US" sz="900" dirty="0"/>
                        <a:t>；其电量消耗模式试验的电能消耗量应小于前款纯电动乘用车电能消耗量目标值的</a:t>
                      </a:r>
                      <a:r>
                        <a:rPr lang="en-US" altLang="zh-CN" sz="900" dirty="0"/>
                        <a:t>135%</a:t>
                      </a:r>
                      <a:r>
                        <a:rPr lang="zh-CN" altLang="en-US" sz="900" dirty="0"/>
                        <a:t>。无法同时满足以上两项指标的车型按照标准车型积分的</a:t>
                      </a:r>
                      <a:r>
                        <a:rPr lang="en-US" altLang="zh-CN" sz="900" dirty="0"/>
                        <a:t>0.5</a:t>
                      </a:r>
                      <a:r>
                        <a:rPr lang="zh-CN" altLang="en-US" sz="900" dirty="0"/>
                        <a:t>倍计算，并且积分仅限本企业使用。</a:t>
                      </a:r>
                      <a:endParaRPr lang="en-US" altLang="zh-CN" sz="900" dirty="0"/>
                    </a:p>
                  </a:txBody>
                  <a:tcPr anchor="ctr"/>
                </a:tc>
                <a:extLst>
                  <a:ext uri="{0D108BD9-81ED-4DB2-BD59-A6C34878D82A}">
                    <a16:rowId xmlns:a16="http://schemas.microsoft.com/office/drawing/2014/main" val="2597565983"/>
                  </a:ext>
                </a:extLst>
              </a:tr>
              <a:tr h="588000">
                <a:tc>
                  <a:txBody>
                    <a:bodyPr/>
                    <a:lstStyle/>
                    <a:p>
                      <a:pPr algn="ctr"/>
                      <a:r>
                        <a:rPr lang="zh-CN" altLang="en-US" sz="1000" dirty="0"/>
                        <a:t>燃料电池乘用车</a:t>
                      </a:r>
                      <a:endParaRPr lang="en-US" altLang="zh-CN" sz="1000" dirty="0"/>
                    </a:p>
                    <a:p>
                      <a:pPr algn="ctr"/>
                      <a:r>
                        <a:rPr lang="zh-CN" altLang="en-US" sz="1000" dirty="0"/>
                        <a:t>纯氢续驶里程</a:t>
                      </a:r>
                      <a:endParaRPr lang="en-US" altLang="zh-CN" sz="1000" dirty="0"/>
                    </a:p>
                    <a:p>
                      <a:pPr algn="ctr"/>
                      <a:r>
                        <a:rPr lang="zh-CN" altLang="en-US" sz="1000" dirty="0"/>
                        <a:t>要求</a:t>
                      </a:r>
                    </a:p>
                  </a:txBody>
                  <a:tcPr anchor="ctr"/>
                </a:tc>
                <a:tc>
                  <a:txBody>
                    <a:bodyPr/>
                    <a:lstStyle/>
                    <a:p>
                      <a:pPr algn="l"/>
                      <a:r>
                        <a:rPr lang="zh-CN" altLang="en-US" sz="900" dirty="0"/>
                        <a:t>燃料电池乘用车纯氢续驶里程不低于</a:t>
                      </a:r>
                      <a:r>
                        <a:rPr lang="en-US" altLang="zh-CN" sz="900" dirty="0"/>
                        <a:t>300km</a:t>
                      </a:r>
                      <a:r>
                        <a:rPr lang="zh-CN" altLang="en-US" sz="900" dirty="0"/>
                        <a:t>，当</a:t>
                      </a:r>
                      <a:r>
                        <a:rPr lang="en-US" altLang="zh-CN" sz="900" dirty="0"/>
                        <a:t>P</a:t>
                      </a:r>
                      <a:r>
                        <a:rPr lang="zh-CN" altLang="en-US" sz="900" dirty="0"/>
                        <a:t>不低于驱动电机额定功率的</a:t>
                      </a:r>
                      <a:r>
                        <a:rPr lang="en-US" altLang="zh-CN" sz="900" dirty="0"/>
                        <a:t>30%</a:t>
                      </a:r>
                      <a:r>
                        <a:rPr lang="zh-CN" altLang="en-US" sz="900" dirty="0"/>
                        <a:t>且不小于</a:t>
                      </a:r>
                      <a:r>
                        <a:rPr lang="en-US" altLang="zh-CN" sz="900" dirty="0"/>
                        <a:t>10kW</a:t>
                      </a:r>
                      <a:r>
                        <a:rPr lang="zh-CN" altLang="en-US" sz="900" dirty="0"/>
                        <a:t>时，车型积分按照标准车型积分的</a:t>
                      </a:r>
                      <a:r>
                        <a:rPr lang="en-US" altLang="zh-CN" sz="900" dirty="0"/>
                        <a:t>1</a:t>
                      </a:r>
                      <a:r>
                        <a:rPr lang="zh-CN" altLang="en-US" sz="900" dirty="0"/>
                        <a:t>倍计算；其余车型积分按照标准车型积分的</a:t>
                      </a:r>
                      <a:r>
                        <a:rPr lang="en-US" altLang="zh-CN" sz="900" dirty="0"/>
                        <a:t>0.5</a:t>
                      </a:r>
                      <a:r>
                        <a:rPr lang="zh-CN" altLang="en-US" sz="900" dirty="0"/>
                        <a:t>倍计算，并且积分仅限本企业使用。</a:t>
                      </a:r>
                    </a:p>
                  </a:txBody>
                  <a:tcPr anchor="ctr"/>
                </a:tc>
                <a:extLst>
                  <a:ext uri="{0D108BD9-81ED-4DB2-BD59-A6C34878D82A}">
                    <a16:rowId xmlns:a16="http://schemas.microsoft.com/office/drawing/2014/main" val="3637369005"/>
                  </a:ext>
                </a:extLst>
              </a:tr>
            </a:tbl>
          </a:graphicData>
        </a:graphic>
      </p:graphicFrame>
      <p:sp>
        <p:nvSpPr>
          <p:cNvPr id="50" name="文本框 12">
            <a:extLst>
              <a:ext uri="{FF2B5EF4-FFF2-40B4-BE49-F238E27FC236}">
                <a16:creationId xmlns:a16="http://schemas.microsoft.com/office/drawing/2014/main" id="{94110CEC-7E63-FCD9-8F04-35C9681722A9}"/>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D4189E3B-6812-6D8E-1309-7A4B01A4B7CF}"/>
              </a:ext>
            </a:extLst>
          </p:cNvPr>
          <p:cNvSpPr/>
          <p:nvPr/>
        </p:nvSpPr>
        <p:spPr>
          <a:xfrm>
            <a:off x="214630" y="645160"/>
            <a:ext cx="8731407" cy="70365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调整了新能源乘用车车型积分计算方法（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现行标准</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相关车型要求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6647394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EA96-293F-4C30-83E5-0DA1CBB6801B}"/>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3DE7314-5E73-E60C-2E61-2B3567ABFC39}"/>
              </a:ext>
            </a:extLst>
          </p:cNvPr>
          <p:cNvGraphicFramePr>
            <a:graphicFrameLocks noChangeAspect="1"/>
          </p:cNvGraphicFramePr>
          <p:nvPr>
            <p:custDataLst>
              <p:tags r:id="rId1"/>
            </p:custDataLst>
            <p:extLst>
              <p:ext uri="{D42A27DB-BD31-4B8C-83A1-F6EECF244321}">
                <p14:modId xmlns:p14="http://schemas.microsoft.com/office/powerpoint/2010/main" val="17949108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D7B5E3F0-48DF-257F-5990-EBEA6BE1782C}"/>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实施成效分析</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是我国建立节能与新能源汽车协调发展市场化机制的重要尝试。该办法自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年发布实施以来至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年共组织了五次积分交易，交易金额累计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亿元。行业企业普遍加大研发投入，产品技术水平不断提升，新能源汽车规模快速扩大，有效推动了新能源汽车产业高质量发展。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该办法实施成效主要有以下几点：一是设定新能源汽车积分比例要求，保障新能源乘用车产量基本盘。新能源汽车产量从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51.7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万辆增加至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1288.8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万辆，增幅达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倍。二是通过新能源汽车积分指标体系设计引导行业技术创新。乘用车百公里平均油耗从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6.43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测试工况）下降到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3.78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测试工况），同工况转化后降幅达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；纯电动乘用车平均续航达到近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年度，中国境内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家乘用车企业共生产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进口乘用车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2250.2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含新能源乘用车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不含出口乘用车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，燃料消耗量正积分为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4128.7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万分，燃料消耗量负积分为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万分，新能源汽车正积分为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2128.8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万分，新能源汽车负积分为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万分。三是建立健全汽车碳排放标准体系，将现有新能源汽车双积分管理政策逐渐向碳排放管理转变，探索建立与全国碳市场的衔接机制。</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3B28106B-26C1-C594-0BDC-0197D2CBAD8C}"/>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85401345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C59CF08-CA01-75FD-7EAF-BAA810D0F98B}"/>
              </a:ext>
            </a:extLst>
          </p:cNvPr>
          <p:cNvGraphicFramePr>
            <a:graphicFrameLocks noChangeAspect="1"/>
          </p:cNvGraphicFramePr>
          <p:nvPr>
            <p:custDataLst>
              <p:tags r:id="rId1"/>
            </p:custDataLst>
            <p:extLst>
              <p:ext uri="{D42A27DB-BD31-4B8C-83A1-F6EECF244321}">
                <p14:modId xmlns:p14="http://schemas.microsoft.com/office/powerpoint/2010/main" val="34862375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年度乘用车企业平均燃料消耗量与新能源汽车积分管理有关要求（征求意见稿）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（以下简称“双积分办法”）的意见。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年，为促进汽车产业节能减排、绿色发展，工业和信息化部、财政部、商务部、海关总署、原质检总局等五部委联合发布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，通过建立积分交易机制，形成促进传统汽车节能和新能源汽车产业协调发展的市场化机制。首版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日起施行。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年，针对企业燃油车节能技术投入不够、积分交易市场供需不平衡、新冠肺炎疫情影响等问题，五部委对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进行了首次修改，完善了新能源汽车积分比例要求、引导传统乘用车节能、关联企业认定等制度。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月，针对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执行中出现机制不够灵活、市场供需调节能力不足、积分价格波动较大等问题，为助力实现“双碳”目标，促进节能与新能源汽车产业高质量发展，五部委再次对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进行修订。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的修订是第三次修订。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因此，有必要对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政策的历史沿革、此次修订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的必要性、新修订的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（征求意见稿）的主要变化及影响、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实施成效进行认真分析。</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938ACB2-362F-BED0-1759-26236860F0B6}"/>
              </a:ext>
            </a:extLst>
          </p:cNvPr>
          <p:cNvGraphicFramePr>
            <a:graphicFrameLocks noChangeAspect="1"/>
          </p:cNvGraphicFramePr>
          <p:nvPr>
            <p:custDataLst>
              <p:tags r:id="rId1"/>
            </p:custDataLst>
            <p:extLst>
              <p:ext uri="{D42A27DB-BD31-4B8C-83A1-F6EECF244321}">
                <p14:modId xmlns:p14="http://schemas.microsoft.com/office/powerpoint/2010/main" val="10717556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首版</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企业平均燃料消耗量与新能源汽车积分并行管理暂行办法（征求意见稿）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日，工业和信息化部等五部委正式发布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 首版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则、乘用车企业平均燃料消耗量积分核算、乘用车企业新能源汽车积分核算、积分报告和公示、积分并行管理、监督管理、法律责任、附则，共八章四十条。其中规定，乘用车企业平均燃料消耗量正积分可以结转或者在关联企业间转让；新能源汽车正积分可以依据本办法自由交易，不得结转。另外，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，要求纯电动乘用车续驶里程（工况法）不低于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，续驶里程越长积分越高。同时，按照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年，纯电动乘用车计算企业平均燃料消耗量时，其生产或进口量可以按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倍计算。</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首版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实施以来，在引导汽车行业提高节能技术水平、促进新能源汽车产业发展等方面发挥了重大作用。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年行业平均油耗实际值降至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a:t>
            </a: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我国制定和实施</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的历史沿革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BA7D8-CD88-17D9-5B61-EF5DDEDBA8A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0158BE6-58FD-D3ED-C495-97BE5351682C}"/>
              </a:ext>
            </a:extLst>
          </p:cNvPr>
          <p:cNvGraphicFramePr>
            <a:graphicFrameLocks noChangeAspect="1"/>
          </p:cNvGraphicFramePr>
          <p:nvPr>
            <p:custDataLst>
              <p:tags r:id="rId1"/>
            </p:custDataLst>
            <p:extLst>
              <p:ext uri="{D42A27DB-BD31-4B8C-83A1-F6EECF244321}">
                <p14:modId xmlns:p14="http://schemas.microsoft.com/office/powerpoint/2010/main" val="28443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5BB628E9-957C-3469-8303-517EA74B1699}"/>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日，工业和信息化部等五部委以第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号令公布“关于修改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日，修订后的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重新发布，自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日起施行。此次修订主要是解决现行政策中存在的引导传统乘用车节能措施不够的问题，以及积分交易市场供需不平衡的问题。此次修订后的主要变化有以下几点：一是增加了引导传统乘用车节能的措施。对生产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供应低油耗车型的企业在核算新能源汽车积分达标值时给予核算优惠。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年逐步提高低油耗车型核算优惠力度，从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倍逐步过渡到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倍。二是完善了新能源汽车积分灵活性措施。建立了企业传统能源乘用车节能水平与新能源汽车正积分结转的关联机制，企业传统能源乘用车燃料消耗量达到一定水平的，其新能源汽车正积分可按照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比例向后结转。三是丰富了关联企业的认定条件。允许同一外方母公司旗下的合资企业间、国内汽车企业与其持股的境外生产企业所对应的授权进口供应企业间转让平均燃料消耗量积分。四是将燃用醇醚燃料的乘用车纳入核算范围，对具备节能减排优势的车型给予核算优惠。</a:t>
            </a:r>
          </a:p>
        </p:txBody>
      </p:sp>
      <p:sp>
        <p:nvSpPr>
          <p:cNvPr id="50" name="文本框 12">
            <a:extLst>
              <a:ext uri="{FF2B5EF4-FFF2-40B4-BE49-F238E27FC236}">
                <a16:creationId xmlns:a16="http://schemas.microsoft.com/office/drawing/2014/main" id="{A4344C66-B927-1D46-8DBE-7B1A8F9DA689}"/>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我国制定和实施</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的历史沿革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06178960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C1646-4906-D2E5-DA02-CAA031B2EF0C}"/>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62EADC9-BBD7-D514-76DC-2D6F876526B2}"/>
              </a:ext>
            </a:extLst>
          </p:cNvPr>
          <p:cNvGraphicFramePr>
            <a:graphicFrameLocks noChangeAspect="1"/>
          </p:cNvGraphicFramePr>
          <p:nvPr>
            <p:custDataLst>
              <p:tags r:id="rId1"/>
            </p:custDataLst>
            <p:extLst>
              <p:ext uri="{D42A27DB-BD31-4B8C-83A1-F6EECF244321}">
                <p14:modId xmlns:p14="http://schemas.microsoft.com/office/powerpoint/2010/main" val="22810558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84A77FBD-D4ED-9852-05B5-1119515A1216}"/>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日，工业和信息化部等五部委联合公布了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关于修改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日起施行。针对现行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执行中出现机制不够灵活、市场供需调节能力不足、积分价格波动较大等问题，同时为助力实现“双碳”目标，再次对现行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进行了修改。此次主要修改了以下内容：一是调整新能源车型积分计算方法。将新能源乘用车标准车型分值平均下调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左右，并相应调整了积分计算方法和分值上限。规定工信部可以根据实际情况及时对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作出调整。二是建立积分灵活性交易机制。建立积分池管理制度。当年度新能源汽车正积分与负积分供需比超过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倍时启动积分池存储，允许企业按自愿原则将新能源汽车正积分存储至积分池，该部分积分存储有效期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年。当年度新能源汽车正积分与负积分供需比未达到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时释放积分池中的积分。三是优化其他积分管理制度。包括适时研究建立与其他碳减排体系的衔接机制；延长企业负积分抵偿报告提交时间和完成负积分抵偿归零时间；企业购买的正积分可以抵偿和结转；调整了核算年度内车辆统计基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F4748C28-B565-4434-0BD5-6942DDC44FED}"/>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我国制定和实施</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的历史沿革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57986119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B8918-6D71-F627-30C1-111CDBF2298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E45FA0E-E48A-6190-E9FD-A76C89D4B386}"/>
              </a:ext>
            </a:extLst>
          </p:cNvPr>
          <p:cNvGraphicFramePr>
            <a:graphicFrameLocks noChangeAspect="1"/>
          </p:cNvGraphicFramePr>
          <p:nvPr>
            <p:custDataLst>
              <p:tags r:id="rId1"/>
            </p:custDataLst>
            <p:extLst>
              <p:ext uri="{D42A27DB-BD31-4B8C-83A1-F6EECF244321}">
                <p14:modId xmlns:p14="http://schemas.microsoft.com/office/powerpoint/2010/main" val="1779277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BA93C140-714F-B9B1-5491-479053A47AD8}"/>
              </a:ext>
            </a:extLst>
          </p:cNvPr>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此次修订</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促进了新能源汽车的研发和生产，推动了汽车行业的技术进步和产业升级。为应对产业快速发展变化形势，该政策先后进行了两次修订，并在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年建立积分池制度，缓解供需过度失衡问题，提高了政策的稳定性。随着全球汽车产业加速电动化转型，我国新能源汽车产业已进入规模化发展的新阶段。面对消费市场和汽车产业快速发展、持续变化的新形势，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也在不断完善和调整中。例如，研究双积分管理政策向碳排放管理政策转变等，以适应新的市场环境和产业发展需求。同时，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考核标准越来越严格，导致不达标的企业不降反升。对于新能源汽车处于落后位置的企业来说，压力必然会越来越大。为了倒逼汽车企业加快新能源化发展的步伐，有必要对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相关要求进行调整。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根据规定，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及以后年度的新能源汽车积分比例要求、新能源汽车车型积分计算方法等，由工业和信息化部制定并公开发布。为更好发挥政策引导作用，指导行业企业做好合规工作准备，亟需明确下一阶段积分管理政策要求。因此，启动下一阶段积分管理工作方案的研究和修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EFB5508C-9E94-9C88-890A-F6410380CCF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9808238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3F2103B-478D-8900-C207-8DD652EFA039}"/>
              </a:ext>
            </a:extLst>
          </p:cNvPr>
          <p:cNvGraphicFramePr>
            <a:graphicFrameLocks noChangeAspect="1"/>
          </p:cNvGraphicFramePr>
          <p:nvPr>
            <p:custDataLst>
              <p:tags r:id="rId1"/>
            </p:custDataLst>
            <p:extLst>
              <p:ext uri="{D42A27DB-BD31-4B8C-83A1-F6EECF244321}">
                <p14:modId xmlns:p14="http://schemas.microsoft.com/office/powerpoint/2010/main" val="816010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3612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2026—2027</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年度乘用车企业平均燃料消耗量与新能源汽车积分管理有关要求（征求意见稿）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年度乘用车企业平均燃料消耗量与新能源汽车积分管理有关要求（征求意见稿）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作出如下要求：一、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年度的新能源汽车积分比例要求分别为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。二、对核算年度生产量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辆以下并且生产、研发和运营保持独立的境内乘用车生产企业，进口量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辆以下的获境外乘用车生产企业授权的进口乘用车供应企业，企业平均燃料消耗量较上一年度下降达到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以上的，其达标值在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）规定的企业平均燃料消耗量要求基础上放宽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以上不满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的，其达标值放宽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。三、乘用车企业核算新能源汽车积分达标值时，低油耗乘用车生产量或者进口量按照其数量的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倍计算。四、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年度的新能源乘用车车型积分按照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（见附件）确定。五、</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年度企业平均燃料消耗量积分核算中，对标准配置循环外技术且具有循环外节能效果的车型，继续给予其燃料消耗量减免一定额度。新的循环外技术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装置积分核算规定发布前，按关于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有关要求执行。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EF41D-210F-5816-29DA-BAFBEA8694D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B6B846F-04AB-F9B0-B3D6-795F70EBF5AA}"/>
              </a:ext>
            </a:extLst>
          </p:cNvPr>
          <p:cNvGraphicFramePr>
            <a:graphicFrameLocks noChangeAspect="1"/>
          </p:cNvGraphicFramePr>
          <p:nvPr>
            <p:custDataLst>
              <p:tags r:id="rId1"/>
            </p:custDataLst>
            <p:extLst>
              <p:ext uri="{D42A27DB-BD31-4B8C-83A1-F6EECF244321}">
                <p14:modId xmlns:p14="http://schemas.microsoft.com/office/powerpoint/2010/main" val="58589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FF92BF57-2F07-781A-7C2D-2D342E2F7734}"/>
              </a:ext>
            </a:extLst>
          </p:cNvPr>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此次修订</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年下半年开始，工业和信息化部启动下一阶段积分管理工作方案研究。统筹考虑国内外产业发展和有关政策实施进展情况，以及建立碳管理体系工作需要，经深入研究评估，按照保持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框架基本稳定、同步推进向碳管理转变的思路开展相关工作。测算后续年度新能源汽车积分比例、优化车型积分计算方法，广泛听取企业意见，对政策方案进一步修改完善。</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此次修订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的主要内容包括以下几个方面：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一、明确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年新能源汽车积分比例和分值要求。将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年新能源汽车积分比例设定为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（年均上调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个百分点，与上一阶段调整幅度一致），将新能源乘用车标准车型分值较上一阶段平均下调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左右。燃料电池汽车标准车型分值暂不调整。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二、优化调整新能源车型技术指标要求。</a:t>
            </a:r>
            <a:r>
              <a:rPr lang="zh-CN" altLang="en-US" sz="1500" b="1" dirty="0">
                <a:solidFill>
                  <a:srgbClr val="0F6F85"/>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纯电动车型方面，</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一是优化电耗考核要求。鉴于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36980.1《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已设定车型电耗门槛要求，为加强政策标准协同，考虑以标准限值的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作为电耗目标值，不满足标准限值的车型，电耗调整系数按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计算；</a:t>
            </a:r>
          </a:p>
        </p:txBody>
      </p:sp>
      <p:sp>
        <p:nvSpPr>
          <p:cNvPr id="50" name="文本框 12">
            <a:extLst>
              <a:ext uri="{FF2B5EF4-FFF2-40B4-BE49-F238E27FC236}">
                <a16:creationId xmlns:a16="http://schemas.microsoft.com/office/drawing/2014/main" id="{4A10DFBD-19B6-24DD-8EC4-19B7AE5C9292}"/>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双积分管理</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政策征求意见稿的分析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63465056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390FC-4E63-0362-F4DF-C0B9D3290894}"/>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22EC683-088F-687C-27A7-E146037D88CA}"/>
              </a:ext>
            </a:extLst>
          </p:cNvPr>
          <p:cNvGraphicFramePr>
            <a:graphicFrameLocks noChangeAspect="1"/>
          </p:cNvGraphicFramePr>
          <p:nvPr>
            <p:custDataLst>
              <p:tags r:id="rId1"/>
            </p:custDataLst>
            <p:extLst>
              <p:ext uri="{D42A27DB-BD31-4B8C-83A1-F6EECF244321}">
                <p14:modId xmlns:p14="http://schemas.microsoft.com/office/powerpoint/2010/main" val="18983532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39F1C6D-D8D0-CB9D-A6E3-8B3508F2DB7E}"/>
              </a:ext>
            </a:extLst>
          </p:cNvPr>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此次修订</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优于目标值的车型，按目标值和实际值的比值计算，最高按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倍计算；高于限值但不满足目标值的车型，按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倍计算。二是新增低温续航衰减率系数。对低温续航衰减率低于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的，给予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倍积分鼓励。</a:t>
            </a:r>
            <a:r>
              <a:rPr lang="zh-CN" altLang="en-US" sz="1500" b="1" dirty="0">
                <a:solidFill>
                  <a:srgbClr val="0F6F85"/>
                </a:solidFill>
                <a:latin typeface="微软雅黑" panose="020B0503020204020204" pitchFamily="34" charset="-122"/>
                <a:ea typeface="微软雅黑" panose="020B0503020204020204" pitchFamily="34" charset="-122"/>
                <a:cs typeface="微软雅黑" panose="020B0503020204020204" pitchFamily="34" charset="-122"/>
                <a:sym typeface="+mn-ea"/>
              </a:rPr>
              <a:t>插电式混合动力车型方面，</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为促进产品能效提升，支撑绿色低碳消费，结合技术潜力评估，将电量保持模式下油耗要求由油耗限值的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，将电量消耗模式下电耗要求由电耗目标值的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加严至电耗限值的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0F6F85"/>
                </a:solidFill>
                <a:latin typeface="微软雅黑" panose="020B0503020204020204" pitchFamily="34" charset="-122"/>
                <a:ea typeface="微软雅黑" panose="020B0503020204020204" pitchFamily="34" charset="-122"/>
                <a:cs typeface="微软雅黑" panose="020B0503020204020204" pitchFamily="34" charset="-122"/>
                <a:sym typeface="+mn-ea"/>
              </a:rPr>
              <a:t>燃料电池车型方面，</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与车购税减免等政策要求保持一致，提高燃料电池电堆、系统额定功率、启动温度等要求。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三、其他内容。一是提高低油耗车型奖励幅度。考虑第六阶段油耗目标加严、企业达标难度增大等客观情况，在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年度新能源汽车积分达标值核算中，将低油耗车型单车的核算倍数下调至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倍，支持企业持续提升节能技术水平。二是继续实施小规模企业的核算优惠。结合行业企业意见，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年将继续保持现阶段优惠力度。三是继续对循环外节能技术给予油耗核算优惠，并将结合标准制修订情况更新技术目录，持续引导企业加大节能技术应用。</a:t>
            </a:r>
          </a:p>
        </p:txBody>
      </p:sp>
      <p:sp>
        <p:nvSpPr>
          <p:cNvPr id="50" name="文本框 12">
            <a:extLst>
              <a:ext uri="{FF2B5EF4-FFF2-40B4-BE49-F238E27FC236}">
                <a16:creationId xmlns:a16="http://schemas.microsoft.com/office/drawing/2014/main" id="{E32DE28C-12A3-2A64-E805-8F42AB73A6BA}"/>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关于对此次修订</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双积分管理</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政策征求意见稿的分析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408420517"/>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589</TotalTime>
  <Words>4551</Words>
  <Application>Microsoft Office PowerPoint</Application>
  <PresentationFormat>全屏显示(16:9)</PresentationFormat>
  <Paragraphs>127</Paragraphs>
  <Slides>14</Slides>
  <Notes>14</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218</cp:revision>
  <dcterms:created xsi:type="dcterms:W3CDTF">2017-08-15T01:04:00Z</dcterms:created>
  <dcterms:modified xsi:type="dcterms:W3CDTF">2025-02-21T06:40:22Z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