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9.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0.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1.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2.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3.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302" r:id="rId2"/>
    <p:sldId id="288" r:id="rId3"/>
    <p:sldId id="307" r:id="rId4"/>
    <p:sldId id="323" r:id="rId5"/>
    <p:sldId id="327" r:id="rId6"/>
    <p:sldId id="304" r:id="rId7"/>
    <p:sldId id="310" r:id="rId8"/>
    <p:sldId id="309" r:id="rId9"/>
    <p:sldId id="305" r:id="rId10"/>
    <p:sldId id="324" r:id="rId11"/>
    <p:sldId id="329" r:id="rId12"/>
    <p:sldId id="306" r:id="rId13"/>
    <p:sldId id="325" r:id="rId14"/>
    <p:sldId id="326" r:id="rId15"/>
    <p:sldId id="332" r:id="rId16"/>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郭咏" initials="g" lastIdx="3" clrIdx="0">
    <p:extLst>
      <p:ext uri="{19B8F6BF-5375-455C-9EA6-DF929625EA0E}">
        <p15:presenceInfo xmlns:p15="http://schemas.microsoft.com/office/powerpoint/2012/main" userId="郭咏"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11" autoAdjust="0"/>
    <p:restoredTop sz="90551" autoAdjust="0"/>
  </p:normalViewPr>
  <p:slideViewPr>
    <p:cSldViewPr snapToGrid="0" snapToObjects="1">
      <p:cViewPr varScale="1">
        <p:scale>
          <a:sx n="72" d="100"/>
          <a:sy n="72" d="100"/>
        </p:scale>
        <p:origin x="260" y="6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8.8915294522291563E-2"/>
          <c:y val="0.13761276077011295"/>
          <c:w val="0.88564304377814995"/>
          <c:h val="0.77273256465236928"/>
        </c:manualLayout>
      </c:layout>
      <c:barChart>
        <c:barDir val="col"/>
        <c:grouping val="clustered"/>
        <c:varyColors val="0"/>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27653</c:v>
                </c:pt>
                <c:pt idx="1">
                  <c:v>39363</c:v>
                </c:pt>
                <c:pt idx="2">
                  <c:v>54740</c:v>
                </c:pt>
                <c:pt idx="3">
                  <c:v>58788</c:v>
                </c:pt>
                <c:pt idx="4">
                  <c:v>49891</c:v>
                </c:pt>
                <c:pt idx="5">
                  <c:v>70773</c:v>
                </c:pt>
                <c:pt idx="6">
                  <c:v>68898</c:v>
                </c:pt>
                <c:pt idx="7">
                  <c:v>62259</c:v>
                </c:pt>
                <c:pt idx="8">
                  <c:v>66140</c:v>
                </c:pt>
                <c:pt idx="9">
                  <c:v>51833</c:v>
                </c:pt>
                <c:pt idx="10">
                  <c:v>57431</c:v>
                </c:pt>
                <c:pt idx="11">
                  <c:v>75329</c:v>
                </c:pt>
              </c:numCache>
            </c:numRef>
          </c:val>
          <c:extLst>
            <c:ext xmlns:c16="http://schemas.microsoft.com/office/drawing/2014/chart" uri="{C3380CC4-5D6E-409C-BE32-E72D297353CC}">
              <c16:uniqueId val="{00000000-55CA-41EC-8CF1-5A304C8479A0}"/>
            </c:ext>
          </c:extLst>
        </c:ser>
        <c:ser>
          <c:idx val="6"/>
          <c:order val="6"/>
          <c:tx>
            <c:strRef>
              <c:f>Sheet1!$A$8</c:f>
              <c:strCache>
                <c:ptCount val="1"/>
                <c:pt idx="0">
                  <c:v>2024年</c:v>
                </c:pt>
              </c:strCache>
            </c:strRef>
          </c:tx>
          <c:spPr>
            <a:solidFill>
              <a:srgbClr val="00B0F0"/>
            </a:solidFill>
            <a:ln>
              <a:solidFill>
                <a:srgbClr val="00B0F0"/>
              </a:solidFill>
            </a:ln>
            <a:effectLst/>
          </c:spPr>
          <c:invertIfNegative val="1"/>
          <c:dPt>
            <c:idx val="0"/>
            <c:invertIfNegative val="1"/>
            <c:bubble3D val="0"/>
            <c:spPr>
              <a:solidFill>
                <a:srgbClr val="00B0F0"/>
              </a:solidFill>
              <a:ln>
                <a:solidFill>
                  <a:srgbClr val="FF0000"/>
                </a:solidFill>
              </a:ln>
              <a:effectLst/>
            </c:spPr>
            <c:extLst>
              <c:ext xmlns:c16="http://schemas.microsoft.com/office/drawing/2014/chart" uri="{C3380CC4-5D6E-409C-BE32-E72D297353CC}">
                <c16:uniqueId val="{00000001-860D-461F-9CB6-4219D540CAB1}"/>
              </c:ext>
            </c:extLst>
          </c:dPt>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60269</c:v>
                </c:pt>
                <c:pt idx="1">
                  <c:v>26145</c:v>
                </c:pt>
                <c:pt idx="2">
                  <c:v>55824</c:v>
                </c:pt>
                <c:pt idx="3">
                  <c:v>55036</c:v>
                </c:pt>
                <c:pt idx="4">
                  <c:v>56461</c:v>
                </c:pt>
                <c:pt idx="5">
                  <c:v>61572</c:v>
                </c:pt>
                <c:pt idx="6">
                  <c:v>60296</c:v>
                </c:pt>
                <c:pt idx="7">
                  <c:v>63312</c:v>
                </c:pt>
                <c:pt idx="8">
                  <c:v>62385</c:v>
                </c:pt>
                <c:pt idx="9">
                  <c:v>55272</c:v>
                </c:pt>
                <c:pt idx="10">
                  <c:v>66834</c:v>
                </c:pt>
                <c:pt idx="11">
                  <c:v>75929</c:v>
                </c:pt>
              </c:numCache>
            </c:numRef>
          </c:val>
          <c:extLst>
            <c:ext xmlns:c14="http://schemas.microsoft.com/office/drawing/2007/8/2/chart" uri="{6F2FDCE9-48DA-4B69-8628-5D25D57E5C99}">
              <c14:invertSolidFillFmt>
                <c14:spPr xmlns:c14="http://schemas.microsoft.com/office/drawing/2007/8/2/chart">
                  <a:solidFill>
                    <a:srgbClr val="FFFFFF"/>
                  </a:solidFill>
                  <a:ln>
                    <a:solidFill>
                      <a:srgbClr val="00B0F0"/>
                    </a:solidFill>
                  </a:ln>
                  <a:effectLst/>
                </c14:spPr>
              </c14:invertSolidFillFmt>
            </c:ext>
            <c:ext xmlns:c16="http://schemas.microsoft.com/office/drawing/2014/chart" uri="{C3380CC4-5D6E-409C-BE32-E72D297353CC}">
              <c16:uniqueId val="{00000000-860D-461F-9CB6-4219D540CAB1}"/>
            </c:ext>
          </c:extLst>
        </c:ser>
        <c:ser>
          <c:idx val="7"/>
          <c:order val="7"/>
          <c:tx>
            <c:strRef>
              <c:f>Sheet1!$A$9</c:f>
              <c:strCache>
                <c:ptCount val="1"/>
                <c:pt idx="0">
                  <c:v>2025年</c:v>
                </c:pt>
              </c:strCache>
            </c:strRef>
          </c:tx>
          <c:spPr>
            <a:solidFill>
              <a:srgbClr val="FF0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Sheet1!$B$9:$M$9</c:f>
              <c:numCache>
                <c:formatCode>General</c:formatCode>
                <c:ptCount val="12"/>
                <c:pt idx="0">
                  <c:v>45276</c:v>
                </c:pt>
                <c:pt idx="1">
                  <c:v>31810</c:v>
                </c:pt>
                <c:pt idx="2">
                  <c:v>54022</c:v>
                </c:pt>
              </c:numCache>
            </c:numRef>
          </c:val>
          <c:extLst>
            <c:ext xmlns:c16="http://schemas.microsoft.com/office/drawing/2014/chart" uri="{C3380CC4-5D6E-409C-BE32-E72D297353CC}">
              <c16:uniqueId val="{00000002-005C-419A-A48E-C51436DE9AA0}"/>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xmlns:c15="http://schemas.microsoft.com/office/drawing/2012/chart">
                  <c:ext xmlns:c16="http://schemas.microsoft.com/office/drawing/2014/chart" uri="{C3380CC4-5D6E-409C-BE32-E72D297353CC}">
                    <c16:uniqueId val="{00000001-67D8-461F-ADE0-CE3147A56A5D}"/>
                  </c:ext>
                </c:extLst>
              </c15:ser>
            </c15:filteredBarSeries>
            <c15:filteredBar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2022年</c:v>
                      </c:pt>
                    </c:strCache>
                  </c:strRef>
                </c:tx>
                <c:spPr>
                  <a:solidFill>
                    <a:schemeClr val="accent3">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Sheet1!$B$6:$M$6</c15:sqref>
                        </c15:formulaRef>
                      </c:ext>
                    </c:extLst>
                    <c:numCache>
                      <c:formatCode>General</c:formatCode>
                      <c:ptCount val="12"/>
                      <c:pt idx="0">
                        <c:v>52056</c:v>
                      </c:pt>
                      <c:pt idx="1">
                        <c:v>30604</c:v>
                      </c:pt>
                      <c:pt idx="2">
                        <c:v>51266</c:v>
                      </c:pt>
                      <c:pt idx="3">
                        <c:v>40707</c:v>
                      </c:pt>
                      <c:pt idx="4">
                        <c:v>25609</c:v>
                      </c:pt>
                      <c:pt idx="5">
                        <c:v>52983</c:v>
                      </c:pt>
                      <c:pt idx="6">
                        <c:v>63305</c:v>
                      </c:pt>
                      <c:pt idx="7">
                        <c:v>65840</c:v>
                      </c:pt>
                      <c:pt idx="8">
                        <c:v>64810</c:v>
                      </c:pt>
                      <c:pt idx="9">
                        <c:v>46444</c:v>
                      </c:pt>
                      <c:pt idx="10">
                        <c:v>46227</c:v>
                      </c:pt>
                      <c:pt idx="11">
                        <c:v>68042</c:v>
                      </c:pt>
                    </c:numCache>
                  </c:numRef>
                </c:val>
                <c:extLst xmlns:c15="http://schemas.microsoft.com/office/drawing/2012/chart">
                  <c:ext xmlns:c16="http://schemas.microsoft.com/office/drawing/2014/chart" uri="{C3380CC4-5D6E-409C-BE32-E72D297353CC}">
                    <c16:uniqueId val="{00000001-9515-4366-B9D5-B22EE22EA329}"/>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1234547773307553"/>
          <c:y val="0.13730949044643459"/>
          <c:w val="0.39389563463616423"/>
          <c:h val="8.5860054170506142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2025</a:t>
            </a:r>
            <a:r>
              <a:rPr lang="zh-CN" sz="2000" b="1" dirty="0"/>
              <a:t>年</a:t>
            </a:r>
            <a:r>
              <a:rPr lang="en-US" altLang="zh-CN" sz="2000" b="1" dirty="0"/>
              <a:t>2</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3656923648087443"/>
          <c:y val="4.218747757555627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en-US" alt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现代</c:v>
                </c:pt>
                <c:pt idx="1">
                  <c:v>丰田</c:v>
                </c:pt>
                <c:pt idx="2">
                  <c:v>迷你</c:v>
                </c:pt>
                <c:pt idx="3">
                  <c:v>沃尔沃</c:v>
                </c:pt>
                <c:pt idx="4">
                  <c:v>保时捷</c:v>
                </c:pt>
                <c:pt idx="5">
                  <c:v>路虎</c:v>
                </c:pt>
                <c:pt idx="6">
                  <c:v>宝马</c:v>
                </c:pt>
                <c:pt idx="7">
                  <c:v>奥迪</c:v>
                </c:pt>
                <c:pt idx="8">
                  <c:v>雷克萨斯</c:v>
                </c:pt>
                <c:pt idx="9">
                  <c:v>奔驰</c:v>
                </c:pt>
              </c:strCache>
            </c:strRef>
          </c:cat>
          <c:val>
            <c:numRef>
              <c:f>Sheet1!$B$2:$B$11</c:f>
              <c:numCache>
                <c:formatCode>General</c:formatCode>
                <c:ptCount val="10"/>
                <c:pt idx="0">
                  <c:v>13</c:v>
                </c:pt>
                <c:pt idx="1">
                  <c:v>32</c:v>
                </c:pt>
                <c:pt idx="2">
                  <c:v>63</c:v>
                </c:pt>
                <c:pt idx="3">
                  <c:v>87</c:v>
                </c:pt>
                <c:pt idx="4">
                  <c:v>108</c:v>
                </c:pt>
                <c:pt idx="5">
                  <c:v>151</c:v>
                </c:pt>
                <c:pt idx="6">
                  <c:v>166</c:v>
                </c:pt>
                <c:pt idx="7">
                  <c:v>186</c:v>
                </c:pt>
                <c:pt idx="8">
                  <c:v>349</c:v>
                </c:pt>
                <c:pt idx="9">
                  <c:v>385</c:v>
                </c:pt>
              </c:numCache>
            </c:numRef>
          </c:val>
          <c:extLst>
            <c:ext xmlns:c16="http://schemas.microsoft.com/office/drawing/2014/chart" uri="{C3380CC4-5D6E-409C-BE32-E72D297353CC}">
              <c16:uniqueId val="{00000000-2821-41CC-BDD8-D127E5D5270E}"/>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8351</c:v>
                </c:pt>
                <c:pt idx="1">
                  <c:v>13978</c:v>
                </c:pt>
                <c:pt idx="2">
                  <c:v>21556</c:v>
                </c:pt>
                <c:pt idx="3">
                  <c:v>21149</c:v>
                </c:pt>
                <c:pt idx="4">
                  <c:v>19044</c:v>
                </c:pt>
                <c:pt idx="5">
                  <c:v>29323</c:v>
                </c:pt>
                <c:pt idx="6">
                  <c:v>30200</c:v>
                </c:pt>
                <c:pt idx="7">
                  <c:v>28053</c:v>
                </c:pt>
                <c:pt idx="8">
                  <c:v>25315</c:v>
                </c:pt>
                <c:pt idx="9">
                  <c:v>21757</c:v>
                </c:pt>
                <c:pt idx="10">
                  <c:v>24050</c:v>
                </c:pt>
                <c:pt idx="11">
                  <c:v>28445</c:v>
                </c:pt>
              </c:numCache>
            </c:numRef>
          </c:val>
          <c:extLst>
            <c:ext xmlns:c16="http://schemas.microsoft.com/office/drawing/2014/chart" uri="{C3380CC4-5D6E-409C-BE32-E72D297353CC}">
              <c16:uniqueId val="{00000000-0EB1-468D-97AE-97B8F704B00F}"/>
            </c:ext>
          </c:extLst>
        </c:ser>
        <c:ser>
          <c:idx val="6"/>
          <c:order val="6"/>
          <c:tx>
            <c:strRef>
              <c:f>Sheet1!$A$8</c:f>
              <c:strCache>
                <c:ptCount val="1"/>
                <c:pt idx="0">
                  <c:v>2024年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19594</c:v>
                </c:pt>
                <c:pt idx="1">
                  <c:v>10377</c:v>
                </c:pt>
                <c:pt idx="2">
                  <c:v>26169</c:v>
                </c:pt>
                <c:pt idx="3">
                  <c:v>26947</c:v>
                </c:pt>
                <c:pt idx="4">
                  <c:v>29656</c:v>
                </c:pt>
                <c:pt idx="5">
                  <c:v>33021</c:v>
                </c:pt>
                <c:pt idx="6">
                  <c:v>33561</c:v>
                </c:pt>
                <c:pt idx="7">
                  <c:v>36237</c:v>
                </c:pt>
                <c:pt idx="8">
                  <c:v>33507</c:v>
                </c:pt>
                <c:pt idx="9">
                  <c:v>29820</c:v>
                </c:pt>
                <c:pt idx="10">
                  <c:v>37080</c:v>
                </c:pt>
                <c:pt idx="11">
                  <c:v>41995</c:v>
                </c:pt>
              </c:numCache>
            </c:numRef>
          </c:val>
          <c:extLst>
            <c:ext xmlns:c16="http://schemas.microsoft.com/office/drawing/2014/chart" uri="{C3380CC4-5D6E-409C-BE32-E72D297353CC}">
              <c16:uniqueId val="{00000000-9D0B-4A87-A1B9-DF89C1EBFBC8}"/>
            </c:ext>
          </c:extLst>
        </c:ser>
        <c:ser>
          <c:idx val="7"/>
          <c:order val="7"/>
          <c:tx>
            <c:strRef>
              <c:f>Sheet1!$A$9</c:f>
              <c:strCache>
                <c:ptCount val="1"/>
                <c:pt idx="0">
                  <c:v>2025年</c:v>
                </c:pt>
              </c:strCache>
            </c:strRef>
          </c:tx>
          <c:spPr>
            <a:solidFill>
              <a:srgbClr val="FF0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Sheet1!$B$9:$M$9</c:f>
              <c:numCache>
                <c:formatCode>General</c:formatCode>
                <c:ptCount val="12"/>
                <c:pt idx="0">
                  <c:v>20512</c:v>
                </c:pt>
                <c:pt idx="1">
                  <c:v>17961</c:v>
                </c:pt>
                <c:pt idx="2">
                  <c:v>30027</c:v>
                </c:pt>
              </c:numCache>
            </c:numRef>
          </c:val>
          <c:extLst>
            <c:ext xmlns:c16="http://schemas.microsoft.com/office/drawing/2014/chart" uri="{C3380CC4-5D6E-409C-BE32-E72D297353CC}">
              <c16:uniqueId val="{00000000-346E-43BC-8C9D-EB33431B4F90}"/>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xmlns:c15="http://schemas.microsoft.com/office/drawing/2012/chart">
                  <c:ext xmlns:c16="http://schemas.microsoft.com/office/drawing/2014/chart" uri="{C3380CC4-5D6E-409C-BE32-E72D297353CC}">
                    <c16:uniqueId val="{00000001-555C-46A1-B010-BB0771E2986D}"/>
                  </c:ext>
                </c:extLst>
              </c15:ser>
            </c15:filteredBarSeries>
            <c15:filteredBar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2022年</c:v>
                      </c:pt>
                    </c:strCache>
                  </c:strRef>
                </c:tx>
                <c:spPr>
                  <a:solidFill>
                    <a:schemeClr val="accent3">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Sheet1!$B$6:$M$6</c15:sqref>
                        </c15:formulaRef>
                      </c:ext>
                    </c:extLst>
                    <c:numCache>
                      <c:formatCode>General</c:formatCode>
                      <c:ptCount val="12"/>
                      <c:pt idx="0">
                        <c:v>10990</c:v>
                      </c:pt>
                      <c:pt idx="1">
                        <c:v>7732</c:v>
                      </c:pt>
                      <c:pt idx="2">
                        <c:v>16926</c:v>
                      </c:pt>
                      <c:pt idx="3">
                        <c:v>13339</c:v>
                      </c:pt>
                      <c:pt idx="4">
                        <c:v>10778</c:v>
                      </c:pt>
                      <c:pt idx="5">
                        <c:v>22472</c:v>
                      </c:pt>
                      <c:pt idx="6">
                        <c:v>23283</c:v>
                      </c:pt>
                      <c:pt idx="7">
                        <c:v>22518</c:v>
                      </c:pt>
                      <c:pt idx="8">
                        <c:v>24310</c:v>
                      </c:pt>
                      <c:pt idx="9">
                        <c:v>16579</c:v>
                      </c:pt>
                      <c:pt idx="10">
                        <c:v>19641</c:v>
                      </c:pt>
                      <c:pt idx="11">
                        <c:v>25049</c:v>
                      </c:pt>
                    </c:numCache>
                  </c:numRef>
                </c:val>
                <c:extLst xmlns:c15="http://schemas.microsoft.com/office/drawing/2012/chart">
                  <c:ext xmlns:c16="http://schemas.microsoft.com/office/drawing/2014/chart" uri="{C3380CC4-5D6E-409C-BE32-E72D297353CC}">
                    <c16:uniqueId val="{00000001-CB05-45B8-8FB6-6E147F0B573B}"/>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33195767731824821"/>
          <c:h val="0.1074606737963996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2025</a:t>
            </a:r>
            <a:r>
              <a:rPr lang="zh-CN" altLang="en-US" sz="1800" b="1" dirty="0"/>
              <a:t>年</a:t>
            </a:r>
            <a:r>
              <a:rPr lang="en-US" altLang="zh-CN" sz="1800" b="1" dirty="0"/>
              <a:t>3</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五菱</c:v>
                </c:pt>
                <c:pt idx="1">
                  <c:v>吉利</c:v>
                </c:pt>
                <c:pt idx="2">
                  <c:v>智界</c:v>
                </c:pt>
                <c:pt idx="3">
                  <c:v>蔚来</c:v>
                </c:pt>
                <c:pt idx="4">
                  <c:v>极氪</c:v>
                </c:pt>
                <c:pt idx="5">
                  <c:v>小米</c:v>
                </c:pt>
                <c:pt idx="6">
                  <c:v>小鹏</c:v>
                </c:pt>
                <c:pt idx="7">
                  <c:v>ARCFOX</c:v>
                </c:pt>
                <c:pt idx="8">
                  <c:v>比亚迪</c:v>
                </c:pt>
                <c:pt idx="9">
                  <c:v>特斯拉</c:v>
                </c:pt>
              </c:strCache>
            </c:strRef>
          </c:cat>
          <c:val>
            <c:numRef>
              <c:f>Sheet1!$B$2:$B$11</c:f>
              <c:numCache>
                <c:formatCode>General</c:formatCode>
                <c:ptCount val="10"/>
                <c:pt idx="0">
                  <c:v>351</c:v>
                </c:pt>
                <c:pt idx="1">
                  <c:v>385</c:v>
                </c:pt>
                <c:pt idx="2">
                  <c:v>453</c:v>
                </c:pt>
                <c:pt idx="3">
                  <c:v>583</c:v>
                </c:pt>
                <c:pt idx="4">
                  <c:v>718</c:v>
                </c:pt>
                <c:pt idx="5">
                  <c:v>882</c:v>
                </c:pt>
                <c:pt idx="6">
                  <c:v>985</c:v>
                </c:pt>
                <c:pt idx="7">
                  <c:v>1069</c:v>
                </c:pt>
                <c:pt idx="8">
                  <c:v>2592</c:v>
                </c:pt>
                <c:pt idx="9">
                  <c:v>3689</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2025</a:t>
            </a:r>
            <a:r>
              <a:rPr lang="zh-CN" altLang="en-US" sz="1800" b="1" dirty="0"/>
              <a:t>年</a:t>
            </a:r>
            <a:r>
              <a:rPr lang="en-US" altLang="zh-CN" sz="1800" b="1" dirty="0"/>
              <a:t>2</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8786824207597608"/>
          <c:y val="0.1627655068201905"/>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乐道</c:v>
                </c:pt>
                <c:pt idx="1">
                  <c:v>五菱</c:v>
                </c:pt>
                <c:pt idx="2">
                  <c:v>蔚来</c:v>
                </c:pt>
                <c:pt idx="3">
                  <c:v>红旗</c:v>
                </c:pt>
                <c:pt idx="4">
                  <c:v>极氪</c:v>
                </c:pt>
                <c:pt idx="5">
                  <c:v>ARCFOX</c:v>
                </c:pt>
                <c:pt idx="6">
                  <c:v>小鹏</c:v>
                </c:pt>
                <c:pt idx="7">
                  <c:v>小米</c:v>
                </c:pt>
                <c:pt idx="8">
                  <c:v>特斯拉</c:v>
                </c:pt>
                <c:pt idx="9">
                  <c:v>比亚迪</c:v>
                </c:pt>
              </c:strCache>
            </c:strRef>
          </c:cat>
          <c:val>
            <c:numRef>
              <c:f>Sheet1!$B$2:$B$11</c:f>
              <c:numCache>
                <c:formatCode>General</c:formatCode>
                <c:ptCount val="10"/>
                <c:pt idx="0">
                  <c:v>229</c:v>
                </c:pt>
                <c:pt idx="1">
                  <c:v>231</c:v>
                </c:pt>
                <c:pt idx="2">
                  <c:v>255</c:v>
                </c:pt>
                <c:pt idx="3">
                  <c:v>372</c:v>
                </c:pt>
                <c:pt idx="4">
                  <c:v>377</c:v>
                </c:pt>
                <c:pt idx="5">
                  <c:v>467</c:v>
                </c:pt>
                <c:pt idx="6">
                  <c:v>711</c:v>
                </c:pt>
                <c:pt idx="7">
                  <c:v>833</c:v>
                </c:pt>
                <c:pt idx="8">
                  <c:v>968</c:v>
                </c:pt>
                <c:pt idx="9">
                  <c:v>1287</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2025</a:t>
            </a:r>
            <a:r>
              <a:rPr lang="zh-CN" altLang="en-US" sz="1800" b="1" dirty="0"/>
              <a:t>年</a:t>
            </a:r>
            <a:r>
              <a:rPr lang="en-US" altLang="zh-CN" sz="1800" b="1" dirty="0"/>
              <a:t>3</a:t>
            </a:r>
            <a:r>
              <a:rPr lang="zh-CN" altLang="en-US" sz="1800" b="1" dirty="0"/>
              <a:t>月北京国产新能源乘用车品牌销售排行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智界</c:v>
                </c:pt>
                <c:pt idx="1">
                  <c:v>魏派</c:v>
                </c:pt>
                <c:pt idx="2">
                  <c:v>极氪</c:v>
                </c:pt>
                <c:pt idx="3">
                  <c:v>小米</c:v>
                </c:pt>
                <c:pt idx="4">
                  <c:v>小鹏</c:v>
                </c:pt>
                <c:pt idx="5">
                  <c:v>理想</c:v>
                </c:pt>
                <c:pt idx="6">
                  <c:v>ARCFOX</c:v>
                </c:pt>
                <c:pt idx="7">
                  <c:v>丰田</c:v>
                </c:pt>
                <c:pt idx="8">
                  <c:v>特斯拉</c:v>
                </c:pt>
                <c:pt idx="9">
                  <c:v>比亚迪</c:v>
                </c:pt>
              </c:strCache>
            </c:strRef>
          </c:cat>
          <c:val>
            <c:numRef>
              <c:f>Sheet1!$B$2:$B$11</c:f>
              <c:numCache>
                <c:formatCode>General</c:formatCode>
                <c:ptCount val="10"/>
                <c:pt idx="0">
                  <c:v>585</c:v>
                </c:pt>
                <c:pt idx="1">
                  <c:v>692</c:v>
                </c:pt>
                <c:pt idx="2">
                  <c:v>718</c:v>
                </c:pt>
                <c:pt idx="3">
                  <c:v>882</c:v>
                </c:pt>
                <c:pt idx="4">
                  <c:v>985</c:v>
                </c:pt>
                <c:pt idx="5">
                  <c:v>1008</c:v>
                </c:pt>
                <c:pt idx="6">
                  <c:v>1069</c:v>
                </c:pt>
                <c:pt idx="7">
                  <c:v>2498</c:v>
                </c:pt>
                <c:pt idx="8">
                  <c:v>3689</c:v>
                </c:pt>
                <c:pt idx="9">
                  <c:v>6285</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2025</a:t>
            </a:r>
            <a:r>
              <a:rPr lang="zh-CN" altLang="en-US" sz="1800" b="1" dirty="0"/>
              <a:t>年</a:t>
            </a:r>
            <a:r>
              <a:rPr lang="en-US" altLang="zh-CN" sz="1800" b="1" dirty="0"/>
              <a:t>2</a:t>
            </a:r>
            <a:r>
              <a:rPr lang="zh-CN" altLang="en-US" sz="1800" b="1" dirty="0"/>
              <a:t>月北京国产新能源乘用车品牌销售排行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魏派</c:v>
                </c:pt>
                <c:pt idx="1">
                  <c:v>智界</c:v>
                </c:pt>
                <c:pt idx="2">
                  <c:v>红旗</c:v>
                </c:pt>
                <c:pt idx="3">
                  <c:v>ARCFOX</c:v>
                </c:pt>
                <c:pt idx="4">
                  <c:v>小鹏</c:v>
                </c:pt>
                <c:pt idx="5">
                  <c:v>小米</c:v>
                </c:pt>
                <c:pt idx="6">
                  <c:v>理想</c:v>
                </c:pt>
                <c:pt idx="7">
                  <c:v>特斯拉</c:v>
                </c:pt>
                <c:pt idx="8">
                  <c:v>丰田</c:v>
                </c:pt>
                <c:pt idx="9">
                  <c:v>比亚迪</c:v>
                </c:pt>
              </c:strCache>
            </c:strRef>
          </c:cat>
          <c:val>
            <c:numRef>
              <c:f>Sheet1!$B$2:$B$11</c:f>
              <c:numCache>
                <c:formatCode>General</c:formatCode>
                <c:ptCount val="10"/>
                <c:pt idx="0">
                  <c:v>397</c:v>
                </c:pt>
                <c:pt idx="1">
                  <c:v>425</c:v>
                </c:pt>
                <c:pt idx="2">
                  <c:v>438</c:v>
                </c:pt>
                <c:pt idx="3">
                  <c:v>467</c:v>
                </c:pt>
                <c:pt idx="4">
                  <c:v>711</c:v>
                </c:pt>
                <c:pt idx="5">
                  <c:v>833</c:v>
                </c:pt>
                <c:pt idx="6">
                  <c:v>960</c:v>
                </c:pt>
                <c:pt idx="7">
                  <c:v>968</c:v>
                </c:pt>
                <c:pt idx="8">
                  <c:v>1828</c:v>
                </c:pt>
                <c:pt idx="9">
                  <c:v>3635</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8.6994841422219943E-2"/>
          <c:y val="0.16044068491572491"/>
          <c:w val="0.892830658539294"/>
          <c:h val="0.73503225440606657"/>
        </c:manualLayout>
      </c:layout>
      <c:barChart>
        <c:barDir val="col"/>
        <c:grouping val="clustered"/>
        <c:varyColors val="0"/>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34230</c:v>
                </c:pt>
                <c:pt idx="1">
                  <c:v>57381</c:v>
                </c:pt>
                <c:pt idx="2">
                  <c:v>69286</c:v>
                </c:pt>
                <c:pt idx="3">
                  <c:v>61028</c:v>
                </c:pt>
                <c:pt idx="4">
                  <c:v>58202</c:v>
                </c:pt>
                <c:pt idx="5">
                  <c:v>59298</c:v>
                </c:pt>
                <c:pt idx="6">
                  <c:v>62220</c:v>
                </c:pt>
                <c:pt idx="7">
                  <c:v>59717</c:v>
                </c:pt>
                <c:pt idx="8">
                  <c:v>55435</c:v>
                </c:pt>
                <c:pt idx="9">
                  <c:v>53330</c:v>
                </c:pt>
                <c:pt idx="10">
                  <c:v>55400</c:v>
                </c:pt>
                <c:pt idx="11">
                  <c:v>50583</c:v>
                </c:pt>
              </c:numCache>
            </c:numRef>
          </c:val>
          <c:extLst>
            <c:ext xmlns:c16="http://schemas.microsoft.com/office/drawing/2014/chart" uri="{C3380CC4-5D6E-409C-BE32-E72D297353CC}">
              <c16:uniqueId val="{00000000-6475-4641-B9EB-EE44E3B1334A}"/>
            </c:ext>
          </c:extLst>
        </c:ser>
        <c:ser>
          <c:idx val="6"/>
          <c:order val="6"/>
          <c:tx>
            <c:strRef>
              <c:f>Sheet1!$A$8</c:f>
              <c:strCache>
                <c:ptCount val="1"/>
                <c:pt idx="0">
                  <c:v>2024年</c:v>
                </c:pt>
              </c:strCache>
            </c:strRef>
          </c:tx>
          <c:spPr>
            <a:solidFill>
              <a:srgbClr val="92D05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60055</c:v>
                </c:pt>
                <c:pt idx="1">
                  <c:v>23781</c:v>
                </c:pt>
                <c:pt idx="2">
                  <c:v>62539</c:v>
                </c:pt>
                <c:pt idx="3">
                  <c:v>63595</c:v>
                </c:pt>
                <c:pt idx="4">
                  <c:v>58596</c:v>
                </c:pt>
                <c:pt idx="5">
                  <c:v>56426</c:v>
                </c:pt>
                <c:pt idx="6">
                  <c:v>60690</c:v>
                </c:pt>
                <c:pt idx="7">
                  <c:v>55436</c:v>
                </c:pt>
                <c:pt idx="8">
                  <c:v>55893</c:v>
                </c:pt>
                <c:pt idx="9">
                  <c:v>52436</c:v>
                </c:pt>
                <c:pt idx="10">
                  <c:v>55157</c:v>
                </c:pt>
                <c:pt idx="11">
                  <c:v>58441</c:v>
                </c:pt>
              </c:numCache>
            </c:numRef>
          </c:val>
          <c:extLst>
            <c:ext xmlns:c16="http://schemas.microsoft.com/office/drawing/2014/chart" uri="{C3380CC4-5D6E-409C-BE32-E72D297353CC}">
              <c16:uniqueId val="{00000000-727E-44C2-A459-2E521129087F}"/>
            </c:ext>
          </c:extLst>
        </c:ser>
        <c:ser>
          <c:idx val="7"/>
          <c:order val="7"/>
          <c:tx>
            <c:strRef>
              <c:f>Sheet1!$A$9</c:f>
              <c:strCache>
                <c:ptCount val="1"/>
                <c:pt idx="0">
                  <c:v>2025年</c:v>
                </c:pt>
              </c:strCache>
            </c:strRef>
          </c:tx>
          <c:spPr>
            <a:solidFill>
              <a:srgbClr val="FF0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Sheet1!$B$9:$M$9</c:f>
              <c:numCache>
                <c:formatCode>General</c:formatCode>
                <c:ptCount val="12"/>
                <c:pt idx="0">
                  <c:v>42232</c:v>
                </c:pt>
                <c:pt idx="1">
                  <c:v>40131</c:v>
                </c:pt>
                <c:pt idx="2">
                  <c:v>65228</c:v>
                </c:pt>
              </c:numCache>
            </c:numRef>
          </c:val>
          <c:extLst>
            <c:ext xmlns:c16="http://schemas.microsoft.com/office/drawing/2014/chart" uri="{C3380CC4-5D6E-409C-BE32-E72D297353CC}">
              <c16:uniqueId val="{00000000-ACEC-4D77-B313-3C27E66979F5}"/>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rgbClr val="92D050"/>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rgbClr val="FFC000"/>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46121</c:v>
                      </c:pt>
                      <c:pt idx="1">
                        <c:v>26325</c:v>
                      </c:pt>
                      <c:pt idx="2">
                        <c:v>71769</c:v>
                      </c:pt>
                      <c:pt idx="3">
                        <c:v>67053</c:v>
                      </c:pt>
                      <c:pt idx="4">
                        <c:v>56468</c:v>
                      </c:pt>
                      <c:pt idx="5">
                        <c:v>66148</c:v>
                      </c:pt>
                      <c:pt idx="6">
                        <c:v>68508</c:v>
                      </c:pt>
                      <c:pt idx="7">
                        <c:v>66170</c:v>
                      </c:pt>
                      <c:pt idx="8">
                        <c:v>59548</c:v>
                      </c:pt>
                      <c:pt idx="9">
                        <c:v>48663</c:v>
                      </c:pt>
                      <c:pt idx="10">
                        <c:v>54683</c:v>
                      </c:pt>
                      <c:pt idx="11">
                        <c:v>63233</c:v>
                      </c:pt>
                    </c:numCache>
                  </c:numRef>
                </c:val>
                <c:extLst xmlns:c15="http://schemas.microsoft.com/office/drawing/2012/chart">
                  <c:ext xmlns:c16="http://schemas.microsoft.com/office/drawing/2014/chart" uri="{C3380CC4-5D6E-409C-BE32-E72D297353CC}">
                    <c16:uniqueId val="{00000001-4FFC-4458-BFD6-6F5E02942FAD}"/>
                  </c:ext>
                </c:extLst>
              </c15:ser>
            </c15:filteredBarSeries>
            <c15:filteredBar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2022年</c:v>
                      </c:pt>
                    </c:strCache>
                  </c:strRef>
                </c:tx>
                <c:spPr>
                  <a:solidFill>
                    <a:srgbClr val="00B0F0"/>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Sheet1!$B$6:$M$6</c15:sqref>
                        </c15:formulaRef>
                      </c:ext>
                    </c:extLst>
                    <c:numCache>
                      <c:formatCode>General</c:formatCode>
                      <c:ptCount val="12"/>
                      <c:pt idx="0">
                        <c:v>48118</c:v>
                      </c:pt>
                      <c:pt idx="1">
                        <c:v>32393</c:v>
                      </c:pt>
                      <c:pt idx="2">
                        <c:v>62659</c:v>
                      </c:pt>
                      <c:pt idx="3">
                        <c:v>51721</c:v>
                      </c:pt>
                      <c:pt idx="4">
                        <c:v>17364</c:v>
                      </c:pt>
                      <c:pt idx="5">
                        <c:v>52189</c:v>
                      </c:pt>
                      <c:pt idx="6">
                        <c:v>63572</c:v>
                      </c:pt>
                      <c:pt idx="7">
                        <c:v>65935</c:v>
                      </c:pt>
                      <c:pt idx="8">
                        <c:v>67079</c:v>
                      </c:pt>
                      <c:pt idx="9">
                        <c:v>45343</c:v>
                      </c:pt>
                      <c:pt idx="10">
                        <c:v>38774</c:v>
                      </c:pt>
                      <c:pt idx="11">
                        <c:v>39719</c:v>
                      </c:pt>
                    </c:numCache>
                  </c:numRef>
                </c:val>
                <c:extLst xmlns:c15="http://schemas.microsoft.com/office/drawing/2012/chart">
                  <c:ext xmlns:c16="http://schemas.microsoft.com/office/drawing/2014/chart" uri="{C3380CC4-5D6E-409C-BE32-E72D297353CC}">
                    <c16:uniqueId val="{00000001-4950-4175-867F-BCFB3A31E272}"/>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zh-CN" altLang="en-US" sz="2000" b="1" dirty="0"/>
              <a:t>北京二手车外迁率</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Sheet1!$A$3</c:f>
              <c:strCache>
                <c:ptCount val="1"/>
                <c:pt idx="0">
                  <c:v>2023年</c:v>
                </c:pt>
              </c:strCache>
            </c:strRef>
          </c:tx>
          <c:spPr>
            <a:ln w="28575" cap="rnd">
              <a:solidFill>
                <a:srgbClr val="00B0F0"/>
              </a:solidFill>
              <a:round/>
            </a:ln>
            <a:effectLst/>
          </c:spPr>
          <c:marker>
            <c:symbol val="circle"/>
            <c:size val="5"/>
            <c:spPr>
              <a:solidFill>
                <a:schemeClr val="accent1"/>
              </a:solidFill>
              <a:ln w="9525">
                <a:solidFill>
                  <a:schemeClr val="accent1"/>
                </a:solidFill>
              </a:ln>
              <a:effectLst/>
            </c:spPr>
          </c:marker>
          <c:val>
            <c:numRef>
              <c:f>Sheet1!$B$3:$M$3</c:f>
              <c:numCache>
                <c:formatCode>0.00%</c:formatCode>
                <c:ptCount val="12"/>
                <c:pt idx="0">
                  <c:v>0.41410000000000002</c:v>
                </c:pt>
                <c:pt idx="1">
                  <c:v>0.37759999999999999</c:v>
                </c:pt>
                <c:pt idx="2">
                  <c:v>0.37119999999999997</c:v>
                </c:pt>
                <c:pt idx="3">
                  <c:v>0.41039999999999999</c:v>
                </c:pt>
                <c:pt idx="4">
                  <c:v>0.42170000000000002</c:v>
                </c:pt>
                <c:pt idx="5">
                  <c:v>0.41439999999999999</c:v>
                </c:pt>
                <c:pt idx="6">
                  <c:v>0.40310000000000001</c:v>
                </c:pt>
                <c:pt idx="7">
                  <c:v>0.41799999999999998</c:v>
                </c:pt>
                <c:pt idx="8">
                  <c:v>0.38579999999999998</c:v>
                </c:pt>
                <c:pt idx="9">
                  <c:v>0.39710000000000001</c:v>
                </c:pt>
                <c:pt idx="10">
                  <c:v>0.39589999999999997</c:v>
                </c:pt>
                <c:pt idx="11">
                  <c:v>0.41620000000000001</c:v>
                </c:pt>
              </c:numCache>
            </c:numRef>
          </c:val>
          <c:smooth val="0"/>
          <c:extLst xmlns:c15="http://schemas.microsoft.com/office/drawing/2012/chart">
            <c:ext xmlns:c16="http://schemas.microsoft.com/office/drawing/2014/chart" uri="{C3380CC4-5D6E-409C-BE32-E72D297353CC}">
              <c16:uniqueId val="{00000000-71AB-44BF-8AC4-323C495991A3}"/>
            </c:ext>
          </c:extLst>
        </c:ser>
        <c:ser>
          <c:idx val="1"/>
          <c:order val="1"/>
          <c:tx>
            <c:strRef>
              <c:f>Sheet1!$A$4</c:f>
              <c:strCache>
                <c:ptCount val="1"/>
                <c:pt idx="0">
                  <c:v>2024年</c:v>
                </c:pt>
              </c:strCache>
            </c:strRef>
          </c:tx>
          <c:spPr>
            <a:ln w="28575" cap="rnd">
              <a:solidFill>
                <a:schemeClr val="tx2"/>
              </a:solidFill>
              <a:round/>
            </a:ln>
            <a:effectLst/>
          </c:spPr>
          <c:marker>
            <c:symbol val="circle"/>
            <c:size val="5"/>
            <c:spPr>
              <a:solidFill>
                <a:srgbClr val="FF0000"/>
              </a:solidFill>
              <a:ln w="9525">
                <a:solidFill>
                  <a:schemeClr val="accent2"/>
                </a:solidFill>
              </a:ln>
              <a:effectLst/>
            </c:spPr>
          </c:marker>
          <c:val>
            <c:numRef>
              <c:f>Sheet1!$B$4:$M$4</c:f>
              <c:numCache>
                <c:formatCode>0.00%</c:formatCode>
                <c:ptCount val="12"/>
                <c:pt idx="0">
                  <c:v>0.41160000000000002</c:v>
                </c:pt>
                <c:pt idx="1">
                  <c:v>0.38159999999999999</c:v>
                </c:pt>
                <c:pt idx="2">
                  <c:v>0.36270000000000002</c:v>
                </c:pt>
                <c:pt idx="3">
                  <c:v>0.35849999999999999</c:v>
                </c:pt>
                <c:pt idx="4">
                  <c:v>0.36530000000000001</c:v>
                </c:pt>
                <c:pt idx="5">
                  <c:v>0.36170000000000002</c:v>
                </c:pt>
                <c:pt idx="6">
                  <c:v>0.37430000000000002</c:v>
                </c:pt>
                <c:pt idx="7">
                  <c:v>0.37009999999999998</c:v>
                </c:pt>
                <c:pt idx="8">
                  <c:v>0.38490000000000002</c:v>
                </c:pt>
                <c:pt idx="9">
                  <c:v>0.37230000000000002</c:v>
                </c:pt>
                <c:pt idx="10" formatCode="0%">
                  <c:v>0.39</c:v>
                </c:pt>
                <c:pt idx="11">
                  <c:v>0.42059999999999997</c:v>
                </c:pt>
              </c:numCache>
            </c:numRef>
          </c:val>
          <c:smooth val="0"/>
          <c:extLst>
            <c:ext xmlns:c16="http://schemas.microsoft.com/office/drawing/2014/chart" uri="{C3380CC4-5D6E-409C-BE32-E72D297353CC}">
              <c16:uniqueId val="{00000001-71AB-44BF-8AC4-323C495991A3}"/>
            </c:ext>
          </c:extLst>
        </c:ser>
        <c:ser>
          <c:idx val="2"/>
          <c:order val="2"/>
          <c:tx>
            <c:strRef>
              <c:f>Sheet1!$A$5</c:f>
              <c:strCache>
                <c:ptCount val="1"/>
                <c:pt idx="0">
                  <c:v>2025年</c:v>
                </c:pt>
              </c:strCache>
            </c:strRef>
          </c:tx>
          <c:spPr>
            <a:ln w="28575" cap="rnd">
              <a:solidFill>
                <a:srgbClr val="00B050"/>
              </a:solidFill>
              <a:round/>
            </a:ln>
            <a:effectLst/>
          </c:spPr>
          <c:marker>
            <c:symbol val="plus"/>
            <c:size val="8"/>
            <c:spPr>
              <a:solidFill>
                <a:srgbClr val="FF0000"/>
              </a:solidFill>
              <a:ln w="9525">
                <a:solidFill>
                  <a:srgbClr val="00B050">
                    <a:alpha val="96000"/>
                  </a:srgbClr>
                </a:solidFill>
              </a:ln>
              <a:effectLst/>
            </c:spPr>
          </c:marker>
          <c:val>
            <c:numRef>
              <c:f>Sheet1!$B$5:$M$5</c:f>
              <c:numCache>
                <c:formatCode>0.00%</c:formatCode>
                <c:ptCount val="12"/>
                <c:pt idx="0">
                  <c:v>0.37240000000000001</c:v>
                </c:pt>
                <c:pt idx="1">
                  <c:v>0.36299999999999999</c:v>
                </c:pt>
                <c:pt idx="2">
                  <c:v>0.34939999999999999</c:v>
                </c:pt>
              </c:numCache>
            </c:numRef>
          </c:val>
          <c:smooth val="0"/>
          <c:extLst>
            <c:ext xmlns:c16="http://schemas.microsoft.com/office/drawing/2014/chart" uri="{C3380CC4-5D6E-409C-BE32-E72D297353CC}">
              <c16:uniqueId val="{00000000-2A27-4551-81FF-339DD9B9608B}"/>
            </c:ext>
          </c:extLst>
        </c:ser>
        <c:dLbls>
          <c:showLegendKey val="0"/>
          <c:showVal val="0"/>
          <c:showCatName val="0"/>
          <c:showSerName val="0"/>
          <c:showPercent val="0"/>
          <c:showBubbleSize val="0"/>
        </c:dLbls>
        <c:marker val="1"/>
        <c:smooth val="0"/>
        <c:axId val="618104080"/>
        <c:axId val="472338896"/>
        <c:extLst/>
      </c:lineChart>
      <c:catAx>
        <c:axId val="618104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72338896"/>
        <c:crosses val="autoZero"/>
        <c:auto val="1"/>
        <c:lblAlgn val="ctr"/>
        <c:lblOffset val="100"/>
        <c:noMultiLvlLbl val="0"/>
      </c:catAx>
      <c:valAx>
        <c:axId val="472338896"/>
        <c:scaling>
          <c:orientation val="minMax"/>
          <c:min val="0.30000000000000004"/>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1810408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zh-CN"/>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a:t>北京新车月度销量同比增长趋势图</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manualLayout>
          <c:layoutTarget val="inner"/>
          <c:xMode val="edge"/>
          <c:yMode val="edge"/>
          <c:x val="0.10801724137931035"/>
          <c:y val="0.17910631079885778"/>
          <c:w val="0.88089901477832511"/>
          <c:h val="0.58884194408762514"/>
        </c:manualLayout>
      </c:layout>
      <c:lineChart>
        <c:grouping val="standard"/>
        <c:varyColors val="0"/>
        <c:ser>
          <c:idx val="6"/>
          <c:order val="6"/>
          <c:tx>
            <c:strRef>
              <c:f>Sheet1!$A$8</c:f>
              <c:strCache>
                <c:ptCount val="1"/>
                <c:pt idx="0">
                  <c:v>2023年</c:v>
                </c:pt>
              </c:strCache>
            </c:strRef>
          </c:tx>
          <c:spPr>
            <a:ln w="31750" cap="rnd">
              <a:solidFill>
                <a:schemeClr val="accent2">
                  <a:lumMod val="80000"/>
                  <a:lumOff val="20000"/>
                </a:schemeClr>
              </a:solidFill>
              <a:round/>
            </a:ln>
            <a:effectLst/>
          </c:spPr>
          <c:marker>
            <c:symbol val="circle"/>
            <c:size val="17"/>
            <c:spPr>
              <a:solidFill>
                <a:schemeClr val="accent2">
                  <a:lumMod val="80000"/>
                  <a:lumOff val="2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0.00%</c:formatCode>
                <c:ptCount val="12"/>
                <c:pt idx="0">
                  <c:v>-0.46879999999999999</c:v>
                </c:pt>
                <c:pt idx="1">
                  <c:v>0.28620000000000001</c:v>
                </c:pt>
                <c:pt idx="2">
                  <c:v>6.7799999999999999E-2</c:v>
                </c:pt>
                <c:pt idx="3">
                  <c:v>0.44419999999999998</c:v>
                </c:pt>
                <c:pt idx="4">
                  <c:v>0.94820000000000004</c:v>
                </c:pt>
                <c:pt idx="5">
                  <c:v>0.33579999999999999</c:v>
                </c:pt>
                <c:pt idx="6">
                  <c:v>8.8400000000000006E-2</c:v>
                </c:pt>
                <c:pt idx="7">
                  <c:v>-5.4399999999999997E-2</c:v>
                </c:pt>
                <c:pt idx="8">
                  <c:v>2.0500000000000001E-2</c:v>
                </c:pt>
                <c:pt idx="9">
                  <c:v>0.11600000000000001</c:v>
                </c:pt>
                <c:pt idx="10">
                  <c:v>0.2424</c:v>
                </c:pt>
                <c:pt idx="11">
                  <c:v>0.1071</c:v>
                </c:pt>
              </c:numCache>
            </c:numRef>
          </c:val>
          <c:smooth val="0"/>
          <c:extLst>
            <c:ext xmlns:c16="http://schemas.microsoft.com/office/drawing/2014/chart" uri="{C3380CC4-5D6E-409C-BE32-E72D297353CC}">
              <c16:uniqueId val="{00000000-D3C3-4EEE-A5CA-1065F222C2EB}"/>
            </c:ext>
          </c:extLst>
        </c:ser>
        <c:ser>
          <c:idx val="7"/>
          <c:order val="7"/>
          <c:tx>
            <c:strRef>
              <c:f>Sheet1!$A$9</c:f>
              <c:strCache>
                <c:ptCount val="1"/>
                <c:pt idx="0">
                  <c:v>2024年</c:v>
                </c:pt>
              </c:strCache>
            </c:strRef>
          </c:tx>
          <c:spPr>
            <a:ln w="31750" cap="rnd">
              <a:solidFill>
                <a:srgbClr val="FFC000"/>
              </a:solidFill>
              <a:round/>
            </a:ln>
            <a:effectLst/>
          </c:spPr>
          <c:marker>
            <c:symbol val="circle"/>
            <c:size val="17"/>
            <c:spPr>
              <a:solidFill>
                <a:srgbClr val="FFC000"/>
              </a:solidFill>
              <a:ln>
                <a:noFill/>
              </a:ln>
              <a:effectLst/>
            </c:spPr>
          </c:marker>
          <c:dPt>
            <c:idx val="0"/>
            <c:marker>
              <c:symbol val="circle"/>
              <c:size val="17"/>
              <c:spPr>
                <a:solidFill>
                  <a:srgbClr val="FFC000"/>
                </a:solidFill>
                <a:ln>
                  <a:solidFill>
                    <a:srgbClr val="FF0000"/>
                  </a:solidFill>
                </a:ln>
                <a:effectLst/>
              </c:spPr>
            </c:marker>
            <c:bubble3D val="0"/>
            <c:extLst>
              <c:ext xmlns:c16="http://schemas.microsoft.com/office/drawing/2014/chart" uri="{C3380CC4-5D6E-409C-BE32-E72D297353CC}">
                <c16:uniqueId val="{00000001-04FE-4561-9C2F-461C19F20166}"/>
              </c:ext>
            </c:extLst>
          </c:dPt>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Sheet1!$B$9:$M$9</c:f>
              <c:numCache>
                <c:formatCode>0.00%</c:formatCode>
                <c:ptCount val="12"/>
                <c:pt idx="0">
                  <c:v>1.1795</c:v>
                </c:pt>
                <c:pt idx="1">
                  <c:v>-0.33579999999999999</c:v>
                </c:pt>
                <c:pt idx="2">
                  <c:v>1.9800000000000002E-2</c:v>
                </c:pt>
                <c:pt idx="3">
                  <c:v>-6.3799999999999996E-2</c:v>
                </c:pt>
                <c:pt idx="4">
                  <c:v>0.13170000000000001</c:v>
                </c:pt>
                <c:pt idx="5">
                  <c:v>-0.13</c:v>
                </c:pt>
                <c:pt idx="6">
                  <c:v>-0.1249</c:v>
                </c:pt>
                <c:pt idx="7">
                  <c:v>1.6899999999999998E-2</c:v>
                </c:pt>
                <c:pt idx="8">
                  <c:v>-5.6800000000000003E-2</c:v>
                </c:pt>
                <c:pt idx="9">
                  <c:v>6.6299999999999998E-2</c:v>
                </c:pt>
                <c:pt idx="10">
                  <c:v>0.16370000000000001</c:v>
                </c:pt>
                <c:pt idx="11">
                  <c:v>8.0000000000000002E-3</c:v>
                </c:pt>
              </c:numCache>
            </c:numRef>
          </c:val>
          <c:smooth val="0"/>
          <c:extLst>
            <c:ext xmlns:c16="http://schemas.microsoft.com/office/drawing/2014/chart" uri="{C3380CC4-5D6E-409C-BE32-E72D297353CC}">
              <c16:uniqueId val="{00000000-04FE-4561-9C2F-461C19F20166}"/>
            </c:ext>
          </c:extLst>
        </c:ser>
        <c:ser>
          <c:idx val="8"/>
          <c:order val="8"/>
          <c:tx>
            <c:strRef>
              <c:f>Sheet1!$A$10</c:f>
              <c:strCache>
                <c:ptCount val="1"/>
                <c:pt idx="0">
                  <c:v>2025年</c:v>
                </c:pt>
              </c:strCache>
            </c:strRef>
          </c:tx>
          <c:spPr>
            <a:ln w="31750" cap="rnd">
              <a:solidFill>
                <a:srgbClr val="FF0000"/>
              </a:solidFill>
              <a:round/>
            </a:ln>
            <a:effectLst/>
          </c:spPr>
          <c:marker>
            <c:symbol val="circle"/>
            <c:size val="17"/>
            <c:spPr>
              <a:solidFill>
                <a:srgbClr val="FF0000"/>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Sheet1!$B$10:$M$10</c:f>
              <c:numCache>
                <c:formatCode>0.00%</c:formatCode>
                <c:ptCount val="12"/>
                <c:pt idx="0">
                  <c:v>-0.24879999999999999</c:v>
                </c:pt>
                <c:pt idx="1">
                  <c:v>0.2167</c:v>
                </c:pt>
                <c:pt idx="2">
                  <c:v>-3.2300000000000002E-2</c:v>
                </c:pt>
              </c:numCache>
            </c:numRef>
          </c:val>
          <c:smooth val="0"/>
          <c:extLst>
            <c:ext xmlns:c16="http://schemas.microsoft.com/office/drawing/2014/chart" uri="{C3380CC4-5D6E-409C-BE32-E72D297353CC}">
              <c16:uniqueId val="{00000001-FC5B-45C1-B561-44315A9DEFA8}"/>
            </c:ext>
          </c:extLst>
        </c:ser>
        <c:dLbls>
          <c:showLegendKey val="0"/>
          <c:showVal val="0"/>
          <c:showCatName val="0"/>
          <c:showSerName val="0"/>
          <c:showPercent val="0"/>
          <c:showBubbleSize val="0"/>
        </c:dLbls>
        <c:marker val="1"/>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31750" cap="rnd">
                    <a:solidFill>
                      <a:schemeClr val="accent2"/>
                    </a:solidFill>
                    <a:round/>
                  </a:ln>
                  <a:effectLst/>
                </c:spPr>
                <c:marker>
                  <c:symbol val="circle"/>
                  <c:size val="17"/>
                  <c:spPr>
                    <a:solidFill>
                      <a:schemeClr val="accent2"/>
                    </a:solidFill>
                    <a:ln>
                      <a:noFill/>
                    </a:ln>
                    <a:effectLst/>
                  </c:spPr>
                </c:marker>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ln w="31750" cap="rnd">
                    <a:solidFill>
                      <a:schemeClr val="accent4"/>
                    </a:solidFill>
                    <a:round/>
                  </a:ln>
                  <a:effectLst/>
                </c:spPr>
                <c:marker>
                  <c:symbol val="circle"/>
                  <c:size val="17"/>
                  <c:spPr>
                    <a:solidFill>
                      <a:schemeClr val="accent4"/>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ln w="31750" cap="rnd">
                    <a:solidFill>
                      <a:schemeClr val="accent6"/>
                    </a:solidFill>
                    <a:round/>
                  </a:ln>
                  <a:effectLst/>
                </c:spPr>
                <c:marker>
                  <c:symbol val="circle"/>
                  <c:size val="17"/>
                  <c:spPr>
                    <a:solidFill>
                      <a:schemeClr val="accent6"/>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ln w="31750" cap="rnd">
                    <a:solidFill>
                      <a:schemeClr val="accent2">
                        <a:lumMod val="60000"/>
                      </a:schemeClr>
                    </a:solidFill>
                    <a:round/>
                  </a:ln>
                  <a:effectLst/>
                </c:spPr>
                <c:marker>
                  <c:symbol val="circle"/>
                  <c:size val="17"/>
                  <c:spPr>
                    <a:solidFill>
                      <a:schemeClr val="accent2">
                        <a:lumMod val="60000"/>
                      </a:schemeClr>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xmlns:c15="http://schemas.microsoft.com/office/drawing/2012/chart">
                  <c:ext xmlns:c16="http://schemas.microsoft.com/office/drawing/2014/chart" uri="{C3380CC4-5D6E-409C-BE32-E72D297353CC}">
                    <c16:uniqueId val="{00000000-77B9-49E4-9F96-C609E5D562D3}"/>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2021年累计</c:v>
                      </c:pt>
                    </c:strCache>
                  </c:strRef>
                </c:tx>
                <c:spPr>
                  <a:ln w="31750" cap="rnd">
                    <a:solidFill>
                      <a:schemeClr val="accent4">
                        <a:lumMod val="60000"/>
                      </a:schemeClr>
                    </a:solidFill>
                    <a:round/>
                  </a:ln>
                  <a:effectLst/>
                </c:spPr>
                <c:marker>
                  <c:symbol val="none"/>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Sheet1!$B$6:$M$6</c15:sqref>
                        </c15:formulaRef>
                      </c:ext>
                    </c:extLst>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xmlns:c15="http://schemas.microsoft.com/office/drawing/2012/chart">
                  <c:ext xmlns:c16="http://schemas.microsoft.com/office/drawing/2014/chart" uri="{C3380CC4-5D6E-409C-BE32-E72D297353CC}">
                    <c16:uniqueId val="{00000001-77B9-49E4-9F96-C609E5D562D3}"/>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Sheet1!$A$7</c15:sqref>
                        </c15:formulaRef>
                      </c:ext>
                    </c:extLst>
                    <c:strCache>
                      <c:ptCount val="1"/>
                      <c:pt idx="0">
                        <c:v>2022年</c:v>
                      </c:pt>
                    </c:strCache>
                  </c:strRef>
                </c:tx>
                <c:spPr>
                  <a:ln w="31750" cap="rnd">
                    <a:solidFill>
                      <a:schemeClr val="accent6">
                        <a:lumMod val="60000"/>
                      </a:schemeClr>
                    </a:solidFill>
                    <a:round/>
                  </a:ln>
                  <a:effectLst/>
                </c:spPr>
                <c:marker>
                  <c:symbol val="circle"/>
                  <c:size val="17"/>
                  <c:spPr>
                    <a:solidFill>
                      <a:schemeClr val="accent6">
                        <a:lumMod val="60000"/>
                      </a:schemeClr>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Sheet1!$B$7:$M$7</c15:sqref>
                        </c15:formulaRef>
                      </c:ext>
                    </c:extLst>
                    <c:numCache>
                      <c:formatCode>0.00%</c:formatCode>
                      <c:ptCount val="12"/>
                      <c:pt idx="0">
                        <c:v>-3.3500000000000002E-2</c:v>
                      </c:pt>
                      <c:pt idx="1">
                        <c:v>4.4600000000000001E-2</c:v>
                      </c:pt>
                      <c:pt idx="2">
                        <c:v>-0.1714</c:v>
                      </c:pt>
                      <c:pt idx="3">
                        <c:v>-0.30320000000000003</c:v>
                      </c:pt>
                      <c:pt idx="4">
                        <c:v>-0.52249999999999996</c:v>
                      </c:pt>
                      <c:pt idx="5">
                        <c:v>-0.16489999999999999</c:v>
                      </c:pt>
                      <c:pt idx="6">
                        <c:v>2.4799999999999999E-2</c:v>
                      </c:pt>
                      <c:pt idx="7">
                        <c:v>0.1338</c:v>
                      </c:pt>
                      <c:pt idx="8">
                        <c:v>0.1396</c:v>
                      </c:pt>
                      <c:pt idx="9">
                        <c:v>-3.6600000000000001E-2</c:v>
                      </c:pt>
                      <c:pt idx="10">
                        <c:v>-6.0400000000000002E-2</c:v>
                      </c:pt>
                      <c:pt idx="11">
                        <c:v>2.2599999999999999E-2</c:v>
                      </c:pt>
                    </c:numCache>
                  </c:numRef>
                </c:val>
                <c:smooth val="0"/>
                <c:extLst xmlns:c15="http://schemas.microsoft.com/office/drawing/2012/chart">
                  <c:ext xmlns:c16="http://schemas.microsoft.com/office/drawing/2014/chart" uri="{C3380CC4-5D6E-409C-BE32-E72D297353CC}">
                    <c16:uniqueId val="{00000001-CA63-42E9-96A1-DF9CB0890105}"/>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zh-CN"/>
          </a:p>
        </c:txPr>
        <c:crossAx val="229012608"/>
        <c:crosses val="autoZero"/>
        <c:crossBetween val="between"/>
      </c:valAx>
      <c:dTable>
        <c:showHorzBorder val="1"/>
        <c:showVertBorder val="1"/>
        <c:showOutline val="1"/>
        <c:showKeys val="1"/>
        <c:spPr>
          <a:noFill/>
          <a:ln w="9525">
            <a:solidFill>
              <a:schemeClr val="dk1">
                <a:lumMod val="35000"/>
                <a:lumOff val="65000"/>
              </a:schemeClr>
            </a:solidFill>
          </a:ln>
          <a:effectLst/>
        </c:spPr>
        <c:txPr>
          <a:bodyPr rot="0" spcFirstLastPara="1" vertOverflow="ellipsis" vert="horz" wrap="square" anchor="ctr" anchorCtr="1"/>
          <a:lstStyle/>
          <a:p>
            <a:pPr rtl="0">
              <a:defRPr sz="1197" b="0" i="0" u="none" strike="noStrike" kern="1200" baseline="0">
                <a:solidFill>
                  <a:schemeClr val="dk1">
                    <a:lumMod val="75000"/>
                    <a:lumOff val="25000"/>
                  </a:schemeClr>
                </a:solidFill>
                <a:latin typeface="+mn-lt"/>
                <a:ea typeface="+mn-ea"/>
                <a:cs typeface="+mn-cs"/>
              </a:defRPr>
            </a:pPr>
            <a:endParaRPr lang="zh-CN"/>
          </a:p>
        </c:txPr>
      </c:dTable>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2025</a:t>
            </a:r>
            <a:r>
              <a:rPr lang="zh-CN" altLang="en-US" dirty="0"/>
              <a:t>年</a:t>
            </a:r>
            <a:r>
              <a:rPr lang="en-US" altLang="zh-CN" dirty="0"/>
              <a:t>3</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红旗</c:v>
                </c:pt>
                <c:pt idx="1">
                  <c:v>别克</c:v>
                </c:pt>
                <c:pt idx="2">
                  <c:v>本田</c:v>
                </c:pt>
                <c:pt idx="3">
                  <c:v>宝马</c:v>
                </c:pt>
                <c:pt idx="4">
                  <c:v>奥迪</c:v>
                </c:pt>
                <c:pt idx="5">
                  <c:v>奔驰</c:v>
                </c:pt>
                <c:pt idx="6">
                  <c:v>丰田</c:v>
                </c:pt>
                <c:pt idx="7">
                  <c:v>特斯拉</c:v>
                </c:pt>
                <c:pt idx="8">
                  <c:v>大众</c:v>
                </c:pt>
                <c:pt idx="9">
                  <c:v>比亚迪</c:v>
                </c:pt>
              </c:strCache>
            </c:strRef>
          </c:cat>
          <c:val>
            <c:numRef>
              <c:f>Sheet1!$B$2:$B$11</c:f>
              <c:numCache>
                <c:formatCode>General</c:formatCode>
                <c:ptCount val="10"/>
                <c:pt idx="0">
                  <c:v>1255</c:v>
                </c:pt>
                <c:pt idx="1">
                  <c:v>1310</c:v>
                </c:pt>
                <c:pt idx="2">
                  <c:v>1364</c:v>
                </c:pt>
                <c:pt idx="3">
                  <c:v>1538</c:v>
                </c:pt>
                <c:pt idx="4">
                  <c:v>1803</c:v>
                </c:pt>
                <c:pt idx="5">
                  <c:v>1835</c:v>
                </c:pt>
                <c:pt idx="6">
                  <c:v>3191</c:v>
                </c:pt>
                <c:pt idx="7">
                  <c:v>3689</c:v>
                </c:pt>
                <c:pt idx="8">
                  <c:v>4284</c:v>
                </c:pt>
                <c:pt idx="9">
                  <c:v>6285</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2025</a:t>
            </a:r>
            <a:r>
              <a:rPr lang="zh-CN" altLang="en-US" dirty="0"/>
              <a:t>年</a:t>
            </a:r>
            <a:r>
              <a:rPr lang="en-US" altLang="zh-CN" dirty="0"/>
              <a:t>2</a:t>
            </a:r>
            <a:r>
              <a:rPr lang="zh-CN" altLang="en-US" dirty="0"/>
              <a:t>月北京国产乘用车品牌销售排行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宝马</c:v>
                </c:pt>
                <c:pt idx="1">
                  <c:v>小米</c:v>
                </c:pt>
                <c:pt idx="2">
                  <c:v>理想</c:v>
                </c:pt>
                <c:pt idx="3">
                  <c:v>红旗</c:v>
                </c:pt>
                <c:pt idx="4">
                  <c:v>特斯拉</c:v>
                </c:pt>
                <c:pt idx="5">
                  <c:v>奔驰</c:v>
                </c:pt>
                <c:pt idx="6">
                  <c:v>奥迪</c:v>
                </c:pt>
                <c:pt idx="7">
                  <c:v>丰田</c:v>
                </c:pt>
                <c:pt idx="8">
                  <c:v>大众</c:v>
                </c:pt>
                <c:pt idx="9">
                  <c:v>比亚迪</c:v>
                </c:pt>
              </c:strCache>
            </c:strRef>
          </c:cat>
          <c:val>
            <c:numRef>
              <c:f>Sheet1!$B$2:$B$11</c:f>
              <c:numCache>
                <c:formatCode>General</c:formatCode>
                <c:ptCount val="10"/>
                <c:pt idx="0">
                  <c:v>799</c:v>
                </c:pt>
                <c:pt idx="1">
                  <c:v>833</c:v>
                </c:pt>
                <c:pt idx="2">
                  <c:v>960</c:v>
                </c:pt>
                <c:pt idx="3">
                  <c:v>963</c:v>
                </c:pt>
                <c:pt idx="4">
                  <c:v>968</c:v>
                </c:pt>
                <c:pt idx="5">
                  <c:v>1070</c:v>
                </c:pt>
                <c:pt idx="6">
                  <c:v>1082</c:v>
                </c:pt>
                <c:pt idx="7">
                  <c:v>2257</c:v>
                </c:pt>
                <c:pt idx="8">
                  <c:v>2275</c:v>
                </c:pt>
                <c:pt idx="9">
                  <c:v>3635</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2025</a:t>
            </a:r>
            <a:r>
              <a:rPr lang="zh-CN" altLang="en-US" dirty="0"/>
              <a:t>年</a:t>
            </a:r>
            <a:r>
              <a:rPr lang="en-US" altLang="zh-CN" dirty="0"/>
              <a:t>2</a:t>
            </a:r>
            <a:r>
              <a:rPr lang="zh-CN" altLang="en-US" dirty="0"/>
              <a:t>月北京国产传统乘用车品牌销售排行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沃尔沃</c:v>
                </c:pt>
                <c:pt idx="1">
                  <c:v>丰田</c:v>
                </c:pt>
                <c:pt idx="2">
                  <c:v>日产</c:v>
                </c:pt>
                <c:pt idx="3">
                  <c:v>本田</c:v>
                </c:pt>
                <c:pt idx="4">
                  <c:v>红旗</c:v>
                </c:pt>
                <c:pt idx="5">
                  <c:v>别克</c:v>
                </c:pt>
                <c:pt idx="6">
                  <c:v>宝马</c:v>
                </c:pt>
                <c:pt idx="7">
                  <c:v>奔驰</c:v>
                </c:pt>
                <c:pt idx="8">
                  <c:v>奥迪</c:v>
                </c:pt>
                <c:pt idx="9">
                  <c:v>大众</c:v>
                </c:pt>
              </c:strCache>
            </c:strRef>
          </c:cat>
          <c:val>
            <c:numRef>
              <c:f>Sheet1!$B$2:$B$11</c:f>
              <c:numCache>
                <c:formatCode>General</c:formatCode>
                <c:ptCount val="10"/>
                <c:pt idx="0">
                  <c:v>296</c:v>
                </c:pt>
                <c:pt idx="1">
                  <c:v>429</c:v>
                </c:pt>
                <c:pt idx="2">
                  <c:v>435</c:v>
                </c:pt>
                <c:pt idx="3">
                  <c:v>524</c:v>
                </c:pt>
                <c:pt idx="4">
                  <c:v>525</c:v>
                </c:pt>
                <c:pt idx="5">
                  <c:v>670</c:v>
                </c:pt>
                <c:pt idx="6">
                  <c:v>715</c:v>
                </c:pt>
                <c:pt idx="7">
                  <c:v>1010</c:v>
                </c:pt>
                <c:pt idx="8">
                  <c:v>1048</c:v>
                </c:pt>
                <c:pt idx="9">
                  <c:v>2110</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2025</a:t>
            </a:r>
            <a:r>
              <a:rPr lang="zh-CN" altLang="en-US" dirty="0"/>
              <a:t>年</a:t>
            </a:r>
            <a:r>
              <a:rPr lang="en-US" altLang="zh-CN" dirty="0"/>
              <a:t>3</a:t>
            </a:r>
            <a:r>
              <a:rPr lang="zh-CN" altLang="en-US" dirty="0"/>
              <a:t>月北京国产传统乘用车品牌销售排行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269838796299935"/>
          <c:y val="0.21340553126189937"/>
          <c:w val="0.79388881285437918"/>
          <c:h val="0.64103924635650245"/>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吉利</c:v>
                </c:pt>
                <c:pt idx="1">
                  <c:v>日产</c:v>
                </c:pt>
                <c:pt idx="2">
                  <c:v>丰田</c:v>
                </c:pt>
                <c:pt idx="3">
                  <c:v>红旗</c:v>
                </c:pt>
                <c:pt idx="4">
                  <c:v>本田</c:v>
                </c:pt>
                <c:pt idx="5">
                  <c:v>别克</c:v>
                </c:pt>
                <c:pt idx="6">
                  <c:v>宝马</c:v>
                </c:pt>
                <c:pt idx="7">
                  <c:v>奥迪</c:v>
                </c:pt>
                <c:pt idx="8">
                  <c:v>奔驰</c:v>
                </c:pt>
                <c:pt idx="9">
                  <c:v>大众</c:v>
                </c:pt>
              </c:strCache>
            </c:strRef>
          </c:cat>
          <c:val>
            <c:numRef>
              <c:f>Sheet1!$B$2:$B$11</c:f>
              <c:numCache>
                <c:formatCode>General</c:formatCode>
                <c:ptCount val="10"/>
                <c:pt idx="0">
                  <c:v>618</c:v>
                </c:pt>
                <c:pt idx="1">
                  <c:v>682</c:v>
                </c:pt>
                <c:pt idx="2">
                  <c:v>693</c:v>
                </c:pt>
                <c:pt idx="3">
                  <c:v>811</c:v>
                </c:pt>
                <c:pt idx="4">
                  <c:v>1068</c:v>
                </c:pt>
                <c:pt idx="5">
                  <c:v>1130</c:v>
                </c:pt>
                <c:pt idx="6">
                  <c:v>1340</c:v>
                </c:pt>
                <c:pt idx="7">
                  <c:v>1715</c:v>
                </c:pt>
                <c:pt idx="8">
                  <c:v>1765</c:v>
                </c:pt>
                <c:pt idx="9">
                  <c:v>3933</c:v>
                </c:pt>
              </c:numCache>
            </c:numRef>
          </c:val>
          <c:extLst>
            <c:ext xmlns:c16="http://schemas.microsoft.com/office/drawing/2014/chart" uri="{C3380CC4-5D6E-409C-BE32-E72D297353CC}">
              <c16:uniqueId val="{00000000-AD4A-4085-8E9A-206DAC693BE4}"/>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max val="5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majorUnit val="1000"/>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2925</c:v>
                </c:pt>
                <c:pt idx="1">
                  <c:v>3462</c:v>
                </c:pt>
                <c:pt idx="2">
                  <c:v>4275</c:v>
                </c:pt>
                <c:pt idx="3">
                  <c:v>3889</c:v>
                </c:pt>
                <c:pt idx="4">
                  <c:v>3377</c:v>
                </c:pt>
                <c:pt idx="5">
                  <c:v>3568</c:v>
                </c:pt>
                <c:pt idx="6">
                  <c:v>3677</c:v>
                </c:pt>
                <c:pt idx="7">
                  <c:v>3370</c:v>
                </c:pt>
                <c:pt idx="8">
                  <c:v>3992</c:v>
                </c:pt>
                <c:pt idx="9">
                  <c:v>3306</c:v>
                </c:pt>
                <c:pt idx="10">
                  <c:v>4186</c:v>
                </c:pt>
                <c:pt idx="11">
                  <c:v>4922</c:v>
                </c:pt>
              </c:numCache>
            </c:numRef>
          </c:val>
          <c:extLst>
            <c:ext xmlns:c16="http://schemas.microsoft.com/office/drawing/2014/chart" uri="{C3380CC4-5D6E-409C-BE32-E72D297353CC}">
              <c16:uniqueId val="{00000000-FA10-4831-80F6-585F7B81CE3A}"/>
            </c:ext>
          </c:extLst>
        </c:ser>
        <c:ser>
          <c:idx val="6"/>
          <c:order val="6"/>
          <c:tx>
            <c:strRef>
              <c:f>Sheet1!$A$8</c:f>
              <c:strCache>
                <c:ptCount val="1"/>
                <c:pt idx="0">
                  <c:v>2024年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4133</c:v>
                </c:pt>
                <c:pt idx="1">
                  <c:v>1691</c:v>
                </c:pt>
                <c:pt idx="2">
                  <c:v>3574</c:v>
                </c:pt>
                <c:pt idx="3">
                  <c:v>2877</c:v>
                </c:pt>
                <c:pt idx="4">
                  <c:v>3122</c:v>
                </c:pt>
                <c:pt idx="5">
                  <c:v>3080</c:v>
                </c:pt>
                <c:pt idx="6">
                  <c:v>2976</c:v>
                </c:pt>
                <c:pt idx="7">
                  <c:v>2856</c:v>
                </c:pt>
                <c:pt idx="8">
                  <c:v>2897</c:v>
                </c:pt>
                <c:pt idx="9">
                  <c:v>2428</c:v>
                </c:pt>
                <c:pt idx="10">
                  <c:v>3035</c:v>
                </c:pt>
                <c:pt idx="11">
                  <c:v>3182</c:v>
                </c:pt>
              </c:numCache>
            </c:numRef>
          </c:val>
          <c:extLst>
            <c:ext xmlns:c16="http://schemas.microsoft.com/office/drawing/2014/chart" uri="{C3380CC4-5D6E-409C-BE32-E72D297353CC}">
              <c16:uniqueId val="{00000000-6791-49C0-8023-0AAFCE1299B7}"/>
            </c:ext>
          </c:extLst>
        </c:ser>
        <c:ser>
          <c:idx val="7"/>
          <c:order val="7"/>
          <c:tx>
            <c:strRef>
              <c:f>Sheet1!$A$9</c:f>
              <c:strCache>
                <c:ptCount val="1"/>
                <c:pt idx="0">
                  <c:v>2025年</c:v>
                </c:pt>
              </c:strCache>
            </c:strRef>
          </c:tx>
          <c:spPr>
            <a:solidFill>
              <a:srgbClr val="FF0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Sheet1!$B$9:$M$9</c:f>
              <c:numCache>
                <c:formatCode>General</c:formatCode>
                <c:ptCount val="12"/>
                <c:pt idx="0">
                  <c:v>2584</c:v>
                </c:pt>
                <c:pt idx="1">
                  <c:v>1642</c:v>
                </c:pt>
                <c:pt idx="2">
                  <c:v>2796</c:v>
                </c:pt>
              </c:numCache>
            </c:numRef>
          </c:val>
          <c:extLst>
            <c:ext xmlns:c16="http://schemas.microsoft.com/office/drawing/2014/chart" uri="{C3380CC4-5D6E-409C-BE32-E72D297353CC}">
              <c16:uniqueId val="{00000000-0FB2-4919-A177-69F99ED1F4CC}"/>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xmlns:c15="http://schemas.microsoft.com/office/drawing/2012/chart">
                  <c:ext xmlns:c16="http://schemas.microsoft.com/office/drawing/2014/chart" uri="{C3380CC4-5D6E-409C-BE32-E72D297353CC}">
                    <c16:uniqueId val="{00000000-0F75-4EE8-B86A-57CBA0B241A2}"/>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xmlns:c15="http://schemas.microsoft.com/office/drawing/2012/chart">
                  <c:ext xmlns:c16="http://schemas.microsoft.com/office/drawing/2014/chart" uri="{C3380CC4-5D6E-409C-BE32-E72D297353CC}">
                    <c16:uniqueId val="{00000001-0F75-4EE8-B86A-57CBA0B241A2}"/>
                  </c:ext>
                </c:extLst>
              </c15:ser>
            </c15:filteredBarSeries>
            <c15:filteredBar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2022年</c:v>
                      </c:pt>
                    </c:strCache>
                  </c:strRef>
                </c:tx>
                <c:spPr>
                  <a:solidFill>
                    <a:schemeClr val="accent3">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Sheet1!$B$6:$M$6</c15:sqref>
                        </c15:formulaRef>
                      </c:ext>
                    </c:extLst>
                    <c:numCache>
                      <c:formatCode>General</c:formatCode>
                      <c:ptCount val="12"/>
                      <c:pt idx="0">
                        <c:v>4414</c:v>
                      </c:pt>
                      <c:pt idx="1">
                        <c:v>2521</c:v>
                      </c:pt>
                      <c:pt idx="2">
                        <c:v>4045</c:v>
                      </c:pt>
                      <c:pt idx="3">
                        <c:v>3763</c:v>
                      </c:pt>
                      <c:pt idx="4">
                        <c:v>1652</c:v>
                      </c:pt>
                      <c:pt idx="5">
                        <c:v>3350</c:v>
                      </c:pt>
                      <c:pt idx="6">
                        <c:v>4279</c:v>
                      </c:pt>
                      <c:pt idx="7">
                        <c:v>4380</c:v>
                      </c:pt>
                      <c:pt idx="8">
                        <c:v>4194</c:v>
                      </c:pt>
                      <c:pt idx="9">
                        <c:v>3212</c:v>
                      </c:pt>
                      <c:pt idx="10">
                        <c:v>2762</c:v>
                      </c:pt>
                      <c:pt idx="11">
                        <c:v>2802</c:v>
                      </c:pt>
                    </c:numCache>
                  </c:numRef>
                </c:val>
                <c:extLst xmlns:c15="http://schemas.microsoft.com/office/drawing/2012/chart">
                  <c:ext xmlns:c16="http://schemas.microsoft.com/office/drawing/2014/chart" uri="{C3380CC4-5D6E-409C-BE32-E72D297353CC}">
                    <c16:uniqueId val="{00000001-D36A-42E6-B98F-9E116902DB41}"/>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31450573293273743"/>
          <c:h val="4.87517387197648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t>销售进口车北京市场占有率</a:t>
            </a:r>
            <a:endParaRPr lang="en-US" altLang="zh-CN" sz="2000" b="1"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ltLang="zh-CN"/>
        </a:p>
      </c:txPr>
    </c:title>
    <c:autoTitleDeleted val="0"/>
    <c:plotArea>
      <c:layout/>
      <c:lineChart>
        <c:grouping val="standard"/>
        <c:varyColors val="0"/>
        <c:ser>
          <c:idx val="0"/>
          <c:order val="0"/>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Sheet1!$A$25:$A$52</c:f>
              <c:strCache>
                <c:ptCount val="27"/>
                <c:pt idx="0">
                  <c:v>2023年1月</c:v>
                </c:pt>
                <c:pt idx="1">
                  <c:v>2月</c:v>
                </c:pt>
                <c:pt idx="2">
                  <c:v>3月</c:v>
                </c:pt>
                <c:pt idx="3">
                  <c:v>4月</c:v>
                </c:pt>
                <c:pt idx="4">
                  <c:v>5月</c:v>
                </c:pt>
                <c:pt idx="5">
                  <c:v>6月</c:v>
                </c:pt>
                <c:pt idx="6">
                  <c:v>7月</c:v>
                </c:pt>
                <c:pt idx="7">
                  <c:v>8月</c:v>
                </c:pt>
                <c:pt idx="8">
                  <c:v>9月</c:v>
                </c:pt>
                <c:pt idx="9">
                  <c:v>10月</c:v>
                </c:pt>
                <c:pt idx="10">
                  <c:v>11月</c:v>
                </c:pt>
                <c:pt idx="11">
                  <c:v>12月</c:v>
                </c:pt>
                <c:pt idx="12">
                  <c:v>2024年1月</c:v>
                </c:pt>
                <c:pt idx="13">
                  <c:v>2月</c:v>
                </c:pt>
                <c:pt idx="14">
                  <c:v>3月</c:v>
                </c:pt>
                <c:pt idx="15">
                  <c:v>4月</c:v>
                </c:pt>
                <c:pt idx="16">
                  <c:v>5月</c:v>
                </c:pt>
                <c:pt idx="17">
                  <c:v>6月</c:v>
                </c:pt>
                <c:pt idx="18">
                  <c:v>7月</c:v>
                </c:pt>
                <c:pt idx="19">
                  <c:v>8月</c:v>
                </c:pt>
                <c:pt idx="20">
                  <c:v>9月</c:v>
                </c:pt>
                <c:pt idx="21">
                  <c:v>10月</c:v>
                </c:pt>
                <c:pt idx="22">
                  <c:v>11月</c:v>
                </c:pt>
                <c:pt idx="23">
                  <c:v>12月</c:v>
                </c:pt>
                <c:pt idx="24">
                  <c:v>2025年1月</c:v>
                </c:pt>
                <c:pt idx="25">
                  <c:v>2月</c:v>
                </c:pt>
                <c:pt idx="26">
                  <c:v>3月</c:v>
                </c:pt>
              </c:strCache>
            </c:strRef>
          </c:cat>
          <c:val>
            <c:numRef>
              <c:f>Sheet1!$B$25:$B$52</c:f>
              <c:numCache>
                <c:formatCode>0.00%</c:formatCode>
                <c:ptCount val="27"/>
                <c:pt idx="0">
                  <c:v>0.10580000000000001</c:v>
                </c:pt>
                <c:pt idx="1">
                  <c:v>8.7999999999999995E-2</c:v>
                </c:pt>
                <c:pt idx="2">
                  <c:v>5.9799999999999999E-2</c:v>
                </c:pt>
                <c:pt idx="3">
                  <c:v>6.6199999999999995E-2</c:v>
                </c:pt>
                <c:pt idx="4">
                  <c:v>6.7699999999999996E-2</c:v>
                </c:pt>
                <c:pt idx="5">
                  <c:v>5.04E-2</c:v>
                </c:pt>
                <c:pt idx="6">
                  <c:v>5.3400000000000003E-2</c:v>
                </c:pt>
                <c:pt idx="7">
                  <c:v>5.4100000000000002E-2</c:v>
                </c:pt>
                <c:pt idx="8">
                  <c:v>6.0400000000000002E-2</c:v>
                </c:pt>
                <c:pt idx="9">
                  <c:v>6.3799999999999996E-2</c:v>
                </c:pt>
                <c:pt idx="10">
                  <c:v>7.2900000000000006E-2</c:v>
                </c:pt>
                <c:pt idx="11">
                  <c:v>6.5299999999999997E-2</c:v>
                </c:pt>
                <c:pt idx="12">
                  <c:v>6.8599999999999994E-2</c:v>
                </c:pt>
                <c:pt idx="13">
                  <c:v>6.4699999999999994E-2</c:v>
                </c:pt>
                <c:pt idx="14">
                  <c:v>6.4000000000000001E-2</c:v>
                </c:pt>
                <c:pt idx="15">
                  <c:v>5.2299999999999999E-2</c:v>
                </c:pt>
                <c:pt idx="16">
                  <c:v>5.5300000000000002E-2</c:v>
                </c:pt>
                <c:pt idx="17">
                  <c:v>0.05</c:v>
                </c:pt>
                <c:pt idx="18">
                  <c:v>4.9399999999999999E-2</c:v>
                </c:pt>
                <c:pt idx="19">
                  <c:v>4.5100000000000001E-2</c:v>
                </c:pt>
                <c:pt idx="20">
                  <c:v>4.6399999999999997E-2</c:v>
                </c:pt>
                <c:pt idx="21">
                  <c:v>4.3900000000000002E-2</c:v>
                </c:pt>
                <c:pt idx="22">
                  <c:v>4.5400000000000003E-2</c:v>
                </c:pt>
                <c:pt idx="23">
                  <c:v>4.19E-2</c:v>
                </c:pt>
                <c:pt idx="24">
                  <c:v>5.7099999999999998E-2</c:v>
                </c:pt>
                <c:pt idx="25">
                  <c:v>5.16E-2</c:v>
                </c:pt>
                <c:pt idx="26">
                  <c:v>5.1799999999999999E-2</c:v>
                </c:pt>
              </c:numCache>
            </c:numRef>
          </c:val>
          <c:smooth val="0"/>
          <c:extLs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2025</a:t>
            </a:r>
            <a:r>
              <a:rPr lang="zh-CN" sz="2000" b="1" dirty="0"/>
              <a:t>年</a:t>
            </a:r>
            <a:r>
              <a:rPr lang="en-US" altLang="zh-CN" sz="2000" b="1" dirty="0"/>
              <a:t>3</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1185121894373294"/>
          <c:y val="4.7395074105738809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en-US" altLang="zh-CN"/>
        </a:p>
      </c:txPr>
    </c:title>
    <c:autoTitleDeleted val="0"/>
    <c:plotArea>
      <c:layout>
        <c:manualLayout>
          <c:layoutTarget val="inner"/>
          <c:xMode val="edge"/>
          <c:yMode val="edge"/>
          <c:x val="0.21075978222842659"/>
          <c:y val="0.23077464023503894"/>
          <c:w val="0.72697392589752441"/>
          <c:h val="0.6906816825867403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特斯拉</c:v>
                </c:pt>
                <c:pt idx="1">
                  <c:v>迷你</c:v>
                </c:pt>
                <c:pt idx="2">
                  <c:v>丰田</c:v>
                </c:pt>
                <c:pt idx="3">
                  <c:v>保时捷</c:v>
                </c:pt>
                <c:pt idx="4">
                  <c:v>沃尔沃</c:v>
                </c:pt>
                <c:pt idx="5">
                  <c:v>宝马</c:v>
                </c:pt>
                <c:pt idx="6">
                  <c:v>路虎</c:v>
                </c:pt>
                <c:pt idx="7">
                  <c:v>奥迪</c:v>
                </c:pt>
                <c:pt idx="8">
                  <c:v>奔驰</c:v>
                </c:pt>
                <c:pt idx="9">
                  <c:v>雷克萨斯</c:v>
                </c:pt>
              </c:strCache>
            </c:strRef>
          </c:cat>
          <c:val>
            <c:numRef>
              <c:f>Sheet1!$B$2:$B$11</c:f>
              <c:numCache>
                <c:formatCode>General</c:formatCode>
                <c:ptCount val="10"/>
                <c:pt idx="0">
                  <c:v>32</c:v>
                </c:pt>
                <c:pt idx="1">
                  <c:v>67</c:v>
                </c:pt>
                <c:pt idx="2">
                  <c:v>87</c:v>
                </c:pt>
                <c:pt idx="3">
                  <c:v>182</c:v>
                </c:pt>
                <c:pt idx="4">
                  <c:v>204</c:v>
                </c:pt>
                <c:pt idx="5">
                  <c:v>247</c:v>
                </c:pt>
                <c:pt idx="6">
                  <c:v>284</c:v>
                </c:pt>
                <c:pt idx="7">
                  <c:v>384</c:v>
                </c:pt>
                <c:pt idx="8">
                  <c:v>551</c:v>
                </c:pt>
                <c:pt idx="9">
                  <c:v>581</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2025/5/6</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2025/5/6</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2025/5/6</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2025/5/6</a:t>
            </a:fld>
            <a:endParaRPr lang="en-US" dirty="0"/>
          </a:p>
        </p:txBody>
      </p:sp>
    </p:spTree>
    <p:extLst>
      <p:ext uri="{BB962C8B-B14F-4D97-AF65-F5344CB8AC3E}">
        <p14:creationId xmlns:p14="http://schemas.microsoft.com/office/powerpoint/2010/main" val="4276464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2025/5/6</a:t>
            </a:fld>
            <a:endParaRPr lang="en-US" dirty="0"/>
          </a:p>
        </p:txBody>
      </p:sp>
    </p:spTree>
    <p:extLst>
      <p:ext uri="{BB962C8B-B14F-4D97-AF65-F5344CB8AC3E}">
        <p14:creationId xmlns:p14="http://schemas.microsoft.com/office/powerpoint/2010/main" val="32385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2025/5/6</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2025/5/6</a:t>
            </a:fld>
            <a:endParaRPr lang="en-US" dirty="0"/>
          </a:p>
        </p:txBody>
      </p:sp>
    </p:spTree>
    <p:extLst>
      <p:ext uri="{BB962C8B-B14F-4D97-AF65-F5344CB8AC3E}">
        <p14:creationId xmlns:p14="http://schemas.microsoft.com/office/powerpoint/2010/main" val="2821691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14</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2025/5/6</a:t>
            </a:fld>
            <a:endParaRPr lang="en-US" dirty="0"/>
          </a:p>
        </p:txBody>
      </p:sp>
    </p:spTree>
    <p:extLst>
      <p:ext uri="{BB962C8B-B14F-4D97-AF65-F5344CB8AC3E}">
        <p14:creationId xmlns:p14="http://schemas.microsoft.com/office/powerpoint/2010/main" val="4189381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15</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2025/5/6</a:t>
            </a:fld>
            <a:endParaRPr lang="en-US" dirty="0"/>
          </a:p>
        </p:txBody>
      </p:sp>
    </p:spTree>
    <p:extLst>
      <p:ext uri="{BB962C8B-B14F-4D97-AF65-F5344CB8AC3E}">
        <p14:creationId xmlns:p14="http://schemas.microsoft.com/office/powerpoint/2010/main" val="825951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2025/5/6</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2025/5/6</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2025/5/6</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2025/5/6</a:t>
            </a:fld>
            <a:endParaRPr lang="en-US" dirty="0"/>
          </a:p>
        </p:txBody>
      </p:sp>
    </p:spTree>
    <p:extLst>
      <p:ext uri="{BB962C8B-B14F-4D97-AF65-F5344CB8AC3E}">
        <p14:creationId xmlns:p14="http://schemas.microsoft.com/office/powerpoint/2010/main" val="2924418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2025/5/6</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2025/5/6</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2025/5/6</a:t>
            </a:fld>
            <a:endParaRPr lang="en-US" dirty="0"/>
          </a:p>
        </p:txBody>
      </p:sp>
    </p:spTree>
    <p:extLst>
      <p:ext uri="{BB962C8B-B14F-4D97-AF65-F5344CB8AC3E}">
        <p14:creationId xmlns:p14="http://schemas.microsoft.com/office/powerpoint/2010/main" val="3172902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2025/5/6</a:t>
            </a:fld>
            <a:endParaRPr lang="en-US" dirty="0"/>
          </a:p>
        </p:txBody>
      </p:sp>
    </p:spTree>
    <p:extLst>
      <p:ext uri="{BB962C8B-B14F-4D97-AF65-F5344CB8AC3E}">
        <p14:creationId xmlns:p14="http://schemas.microsoft.com/office/powerpoint/2010/main" val="4123904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2025/5/6</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hart" Target="../charts/chart13.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hart" Target="../charts/chart15.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hart" Target="../charts/char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hart" Target="../charts/chart6.xml"/><Relationship Id="rId4" Type="http://schemas.openxmlformats.org/officeDocument/2006/relationships/chart" Target="../charts/chart5.xml"/></Relationships>
</file>

<file path=ppt/slides/_rels/slide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hart" Target="../charts/chart10.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2025</a:t>
            </a:r>
            <a:r>
              <a:rPr lang="zh-CN" altLang="en-US" dirty="0"/>
              <a:t>年</a:t>
            </a:r>
            <a:r>
              <a:rPr lang="en-US" altLang="zh-CN" dirty="0"/>
              <a:t>3</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2025</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1771600196"/>
              </p:ext>
            </p:extLst>
          </p:nvPr>
        </p:nvGraphicFramePr>
        <p:xfrm>
          <a:off x="1391920" y="163576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3116614113"/>
              </p:ext>
            </p:extLst>
          </p:nvPr>
        </p:nvGraphicFramePr>
        <p:xfrm>
          <a:off x="6329680" y="163576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710525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2025</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3776133585"/>
              </p:ext>
            </p:extLst>
          </p:nvPr>
        </p:nvGraphicFramePr>
        <p:xfrm>
          <a:off x="1543203" y="146414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2336692864"/>
              </p:ext>
            </p:extLst>
          </p:nvPr>
        </p:nvGraphicFramePr>
        <p:xfrm>
          <a:off x="6400800" y="145398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170698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2025</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93595"/>
            <a:ext cx="4172504" cy="3154005"/>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6.52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62.54%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1-3</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14.79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1875650894"/>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2025</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63600" y="5368746"/>
            <a:ext cx="10464800" cy="419987"/>
          </a:xfrm>
          <a:prstGeom prst="rect">
            <a:avLst/>
          </a:prstGeom>
          <a:noFill/>
        </p:spPr>
        <p:txBody>
          <a:bodyPr wrap="square">
            <a:spAutoFit/>
          </a:bodyPr>
          <a:lstStyle/>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北京二手车交易外迁率为</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34</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.94%</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，外迁率环比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.36</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4" name="图表 3">
            <a:extLst>
              <a:ext uri="{FF2B5EF4-FFF2-40B4-BE49-F238E27FC236}">
                <a16:creationId xmlns:a16="http://schemas.microsoft.com/office/drawing/2014/main" id="{A7A111BA-5912-E0C6-8FED-F87797C2D90F}"/>
              </a:ext>
            </a:extLst>
          </p:cNvPr>
          <p:cNvGraphicFramePr/>
          <p:nvPr>
            <p:extLst>
              <p:ext uri="{D42A27DB-BD31-4B8C-83A1-F6EECF244321}">
                <p14:modId xmlns:p14="http://schemas.microsoft.com/office/powerpoint/2010/main" val="1041558692"/>
              </p:ext>
            </p:extLst>
          </p:nvPr>
        </p:nvGraphicFramePr>
        <p:xfrm>
          <a:off x="639413" y="1473201"/>
          <a:ext cx="10577227" cy="373298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99406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a:xfrm>
            <a:off x="638986" y="1470024"/>
            <a:ext cx="10904865" cy="5076156"/>
          </a:xfrm>
        </p:spPr>
        <p:txBody>
          <a:bodyPr rtlCol="0">
            <a:noAutofit/>
          </a:bodyPr>
          <a:lstStyle/>
          <a:p>
            <a:pPr marL="285750" indent="-285750" algn="just">
              <a:buFont typeface="Wingdings" panose="05000000000000000000" pitchFamily="2" charset="2"/>
              <a:buChar char="l"/>
            </a:pP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月份北京新车销售如历年一样在春节后销售呈现明显增长，全月新车交易</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5.4</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万辆，环比增长</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69.83%</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，与</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1</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2</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月新车销量相比增长明显。但虽有政策扶持，今年</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月销量同比仍低于去年同期，下降</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3.23%</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。显现去年年底汽车消费提前释放的影响仍在，致使今年年初汽车消费需求有所放缓。稳定北京</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月份新车销量的仍是新能源汽车，在置换补贴政策的加持下，</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月份北京新能源汽车共交易</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万辆，环比增长</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67.18%</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，同比增长</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14.74%</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。在整体销量环比下降的趋势下，新能源汽车仍保持了两位数的同比正增长，市占率也突破</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50%</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，占到新车总交易量的</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55.58%</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sz="1800" b="1" kern="100" dirty="0">
              <a:latin typeface="等线"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与新车相比</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月份北京市二手车成交过户</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量呈现出同环比双增长，</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月成交过户</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6.52</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万辆次，环比</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62.54%</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4.3%</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月份北京二手车成交过户量增长主要体现为本市交易，本市交易量同比增长</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6.47%</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，而</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月外迁二手车数量同比只增长了</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0.48%</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，外迁率也下降到</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34.94%</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月份二手车交易过户数量虽同比有所增长，但主要是靠低价取得的销量增长，</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月份北京二手车交易额同比下降</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12.25%</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，与销量背道而驰，突显二手车交易增量不增价的困局。</a:t>
            </a:r>
            <a:endParaRPr lang="en-US" altLang="zh-CN" sz="1800" b="1"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
        <p:nvSpPr>
          <p:cNvPr id="5" name="标题 10">
            <a:extLst>
              <a:ext uri="{FF2B5EF4-FFF2-40B4-BE49-F238E27FC236}">
                <a16:creationId xmlns:a16="http://schemas.microsoft.com/office/drawing/2014/main" id="{8F77C88D-2561-943E-64C9-B533360B14E6}"/>
              </a:ext>
            </a:extLst>
          </p:cNvPr>
          <p:cNvSpPr txBox="1">
            <a:spLocks/>
          </p:cNvSpPr>
          <p:nvPr/>
        </p:nvSpPr>
        <p:spPr>
          <a:xfrm>
            <a:off x="639413" y="483440"/>
            <a:ext cx="10904438" cy="583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b="1" i="0" kern="1200" spc="150" baseline="0">
                <a:solidFill>
                  <a:schemeClr val="bg2"/>
                </a:solidFill>
                <a:latin typeface="Microsoft YaHei UI" panose="020B0503020204020204" pitchFamily="34" charset="-122"/>
                <a:ea typeface="Microsoft YaHei UI" panose="020B0503020204020204" pitchFamily="34" charset="-122"/>
                <a:cs typeface="+mj-cs"/>
              </a:defRPr>
            </a:lvl1pPr>
          </a:lstStyle>
          <a:p>
            <a:r>
              <a:rPr lang="en-US" altLang="zh-CN">
                <a:latin typeface="宋体" panose="02010600030101010101" pitchFamily="2" charset="-122"/>
                <a:ea typeface="等线" panose="02010600030101010101" pitchFamily="2" charset="-122"/>
                <a:cs typeface="Times New Roman" panose="02020603050405020304" pitchFamily="18" charset="0"/>
              </a:rPr>
              <a:t>2025</a:t>
            </a:r>
            <a:r>
              <a:rPr lang="zh-CN" altLang="zh-CN">
                <a:latin typeface="宋体" panose="02010600030101010101" pitchFamily="2" charset="-122"/>
                <a:ea typeface="等线" panose="02010600030101010101" pitchFamily="2" charset="-122"/>
                <a:cs typeface="Times New Roman" panose="02020603050405020304" pitchFamily="18" charset="0"/>
              </a:rPr>
              <a:t>年北京</a:t>
            </a:r>
            <a:r>
              <a:rPr lang="zh-CN" altLang="en-US">
                <a:latin typeface="宋体" panose="02010600030101010101" pitchFamily="2" charset="-122"/>
                <a:ea typeface="等线" panose="02010600030101010101" pitchFamily="2" charset="-122"/>
                <a:cs typeface="Times New Roman" panose="02020603050405020304" pitchFamily="18" charset="0"/>
              </a:rPr>
              <a:t>汽车</a:t>
            </a:r>
            <a:r>
              <a:rPr lang="zh-CN" altLang="zh-CN">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Tree>
    <p:extLst>
      <p:ext uri="{BB962C8B-B14F-4D97-AF65-F5344CB8AC3E}">
        <p14:creationId xmlns:p14="http://schemas.microsoft.com/office/powerpoint/2010/main" val="1423577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a:latin typeface="宋体" panose="02010600030101010101" pitchFamily="2" charset="-122"/>
                <a:ea typeface="等线" panose="02010600030101010101" pitchFamily="2" charset="-122"/>
                <a:cs typeface="Times New Roman" panose="02020603050405020304" pitchFamily="18" charset="0"/>
              </a:rPr>
              <a:t>汽车</a:t>
            </a:r>
            <a:r>
              <a:rPr lang="zh-CN" altLang="zh-CN" b="1">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indent="375920" algn="just">
              <a:lnSpc>
                <a:spcPts val="2600"/>
              </a:lnSpc>
              <a:spcBef>
                <a:spcPts val="500"/>
              </a:spcBef>
              <a:spcAft>
                <a:spcPts val="1200"/>
              </a:spcAft>
            </a:pP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从</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2025</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年一季度北京整体车市走势来看，北京一季度销售新车</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13.11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14.22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7.82%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。年初北京汽车消费需求下降明显，除</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月份受春节前移影响销量超过去年，其他</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两月向量都低于同期，尤其是</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月受春节及消费提前释放影响，销量同比下降明显。今年一季度销量低于去年在预期中，但后续汽车消费需求是否能够稳步回升还要看政府各项促消费政策的持续加码及经济大环境、消费信心的持续好转。</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2025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年新能源汽车仍是稳定汽车消费的主力，一季度北京新能源汽车销售仍保持了</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的增长率，市场占有率也稳定在</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以上，达到</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52.25%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。报废补贴及置换补贴政策持续推动了北京新能源汽车销售的增长，在后续购车指标发放后，北京的新能源汽车将进一步快速增长，市场份额也将进一步增强。</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indent="375920" algn="just">
              <a:lnSpc>
                <a:spcPts val="2600"/>
              </a:lnSpc>
              <a:spcBef>
                <a:spcPts val="500"/>
              </a:spcBef>
              <a:spcAft>
                <a:spcPts val="1200"/>
              </a:spcAft>
            </a:pP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一季度北京二手车交易虽好于新车销售，累计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14.76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万辆次</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二手车交易额与过户量呈现背离趋势，</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一</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季度北京二手车过户量同比增长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，而交易额同比却下降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14.22%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体现在二手车单车交易价格上，</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2025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年</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季度北京二手车平均单价只有</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9.13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万元，与</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2024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年</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季度同期相比下降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1.62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万元。从</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2025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年一季度北京二手车交易量、交易额及平均单价综合分析，</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季度虽二手车交易过户量同比有所增长，但交易额和平均单价都出现大幅下降趋势，表明二手车整体市场表现仍然艰难，二手车经销商面临巨大经营压力，尤其是置换补贴政策，虽促进了二手车及新车的流通和潜在消费需求，但置换二手车的消费需求更多流向新车</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4S</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店，使传统二手车经销企业面临新的市场竞争压力。</a:t>
            </a:r>
          </a:p>
          <a:p>
            <a:pPr indent="375920" algn="just">
              <a:lnSpc>
                <a:spcPts val="2600"/>
              </a:lnSpc>
              <a:spcBef>
                <a:spcPts val="500"/>
              </a:spcBef>
              <a:spcAft>
                <a:spcPts val="1200"/>
              </a:spcAft>
            </a:pP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a:p>
            <a:pPr indent="375920" algn="just">
              <a:lnSpc>
                <a:spcPts val="2600"/>
              </a:lnSpc>
              <a:spcBef>
                <a:spcPts val="500"/>
              </a:spcBef>
              <a:spcAft>
                <a:spcPts val="1200"/>
              </a:spcAft>
            </a:pPr>
            <a:endParaRPr lang="en-US" altLang="zh-CN" sz="1600" b="1" kern="100" dirty="0">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Wingdings" panose="05000000000000000000" pitchFamily="2" charset="2"/>
              <a:buChar char=""/>
              <a:tabLst>
                <a:tab pos="457200" algn="l"/>
              </a:tabLst>
            </a:pPr>
            <a:endParaRPr lang="en-US" altLang="zh-CN" sz="1800" b="1" kern="100" dirty="0">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Wingdings" panose="05000000000000000000" pitchFamily="2" charset="2"/>
              <a:buChar char=""/>
              <a:tabLst>
                <a:tab pos="457200" algn="l"/>
              </a:tabLst>
            </a:pPr>
            <a:endParaRPr lang="zh-CN" altLang="zh-CN" sz="1800" b="1" kern="100" dirty="0">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Wingdings" panose="05000000000000000000" pitchFamily="2" charset="2"/>
              <a:buChar char=""/>
              <a:tabLst>
                <a:tab pos="457200" algn="l"/>
              </a:tabLst>
            </a:pPr>
            <a:endPar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en-US" altLang="zh-CN" sz="1800" b="1" kern="100" dirty="0">
              <a:latin typeface="宋体"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
        <p:nvSpPr>
          <p:cNvPr id="5" name="标题 10">
            <a:extLst>
              <a:ext uri="{FF2B5EF4-FFF2-40B4-BE49-F238E27FC236}">
                <a16:creationId xmlns:a16="http://schemas.microsoft.com/office/drawing/2014/main" id="{C0EFEE26-D454-3CAF-BFB6-6B4F37D64738}"/>
              </a:ext>
            </a:extLst>
          </p:cNvPr>
          <p:cNvSpPr txBox="1">
            <a:spLocks/>
          </p:cNvSpPr>
          <p:nvPr/>
        </p:nvSpPr>
        <p:spPr>
          <a:xfrm>
            <a:off x="639413" y="483440"/>
            <a:ext cx="10904438" cy="583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b="1" i="0" kern="1200" spc="150" baseline="0">
                <a:solidFill>
                  <a:schemeClr val="bg2"/>
                </a:solidFill>
                <a:latin typeface="Microsoft YaHei UI" panose="020B0503020204020204" pitchFamily="34" charset="-122"/>
                <a:ea typeface="Microsoft YaHei UI" panose="020B0503020204020204" pitchFamily="34" charset="-122"/>
                <a:cs typeface="+mj-cs"/>
              </a:defRPr>
            </a:lvl1pPr>
          </a:lstStyle>
          <a:p>
            <a:r>
              <a:rPr lang="en-US" altLang="zh-CN">
                <a:latin typeface="宋体" panose="02010600030101010101" pitchFamily="2" charset="-122"/>
                <a:ea typeface="等线" panose="02010600030101010101" pitchFamily="2" charset="-122"/>
                <a:cs typeface="Times New Roman" panose="02020603050405020304" pitchFamily="18" charset="0"/>
              </a:rPr>
              <a:t>2025</a:t>
            </a:r>
            <a:r>
              <a:rPr lang="zh-CN" altLang="zh-CN">
                <a:latin typeface="宋体" panose="02010600030101010101" pitchFamily="2" charset="-122"/>
                <a:ea typeface="等线" panose="02010600030101010101" pitchFamily="2" charset="-122"/>
                <a:cs typeface="Times New Roman" panose="02020603050405020304" pitchFamily="18" charset="0"/>
              </a:rPr>
              <a:t>年北京</a:t>
            </a:r>
            <a:r>
              <a:rPr lang="zh-CN" altLang="en-US">
                <a:latin typeface="宋体" panose="02010600030101010101" pitchFamily="2" charset="-122"/>
                <a:ea typeface="等线" panose="02010600030101010101" pitchFamily="2" charset="-122"/>
                <a:cs typeface="Times New Roman" panose="02020603050405020304" pitchFamily="18" charset="0"/>
              </a:rPr>
              <a:t>汽车</a:t>
            </a:r>
            <a:r>
              <a:rPr lang="zh-CN" altLang="zh-CN">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Tree>
    <p:extLst>
      <p:ext uri="{BB962C8B-B14F-4D97-AF65-F5344CB8AC3E}">
        <p14:creationId xmlns:p14="http://schemas.microsoft.com/office/powerpoint/2010/main" val="274260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2025</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4158922457"/>
              </p:ext>
            </p:extLst>
          </p:nvPr>
        </p:nvGraphicFramePr>
        <p:xfrm>
          <a:off x="638986"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943755"/>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69</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.83%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3.23</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环比增幅高于全国</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32.83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幅低于全国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11</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a:t>
            </a:r>
            <a:endPar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月北京累计交易新车</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13.11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14.22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7.82%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低</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19.02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百分</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点。</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2025</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2444232871"/>
              </p:ext>
            </p:extLst>
          </p:nvPr>
        </p:nvGraphicFramePr>
        <p:xfrm>
          <a:off x="995680" y="1752748"/>
          <a:ext cx="10312400" cy="411973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2025</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234081467"/>
              </p:ext>
            </p:extLst>
          </p:nvPr>
        </p:nvGraphicFramePr>
        <p:xfrm>
          <a:off x="1156240" y="1493520"/>
          <a:ext cx="442781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2595992286"/>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0101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2025</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1074400462"/>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图表 1">
            <a:extLst>
              <a:ext uri="{FF2B5EF4-FFF2-40B4-BE49-F238E27FC236}">
                <a16:creationId xmlns:a16="http://schemas.microsoft.com/office/drawing/2014/main" id="{E6AA44C0-0FEA-27C7-66C5-6C92BA971112}"/>
              </a:ext>
            </a:extLst>
          </p:cNvPr>
          <p:cNvGraphicFramePr/>
          <p:nvPr>
            <p:extLst>
              <p:ext uri="{D42A27DB-BD31-4B8C-83A1-F6EECF244321}">
                <p14:modId xmlns:p14="http://schemas.microsoft.com/office/powerpoint/2010/main" val="269433988"/>
              </p:ext>
            </p:extLst>
          </p:nvPr>
        </p:nvGraphicFramePr>
        <p:xfrm>
          <a:off x="1149456" y="1442324"/>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240095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2025</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450799"/>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3</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2796</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70.28</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21.77 %</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月北京市进口车累计交易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7022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辆，同比下降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25.28%</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2675309897"/>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2025</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9028590" y="1787114"/>
            <a:ext cx="2685890" cy="2912464"/>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5.18%</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，占有率环比增长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0.02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1.22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1691326948"/>
              </p:ext>
            </p:extLst>
          </p:nvPr>
        </p:nvGraphicFramePr>
        <p:xfrm>
          <a:off x="477519" y="1483360"/>
          <a:ext cx="8699531" cy="465497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2025</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774612376"/>
              </p:ext>
            </p:extLst>
          </p:nvPr>
        </p:nvGraphicFramePr>
        <p:xfrm>
          <a:off x="1358284" y="1411550"/>
          <a:ext cx="4110362" cy="487749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2" name="图表 1">
            <a:extLst>
              <a:ext uri="{FF2B5EF4-FFF2-40B4-BE49-F238E27FC236}">
                <a16:creationId xmlns:a16="http://schemas.microsoft.com/office/drawing/2014/main" id="{331027E7-CDF7-05E6-786B-9F4F3335BE4A}"/>
              </a:ext>
            </a:extLst>
          </p:cNvPr>
          <p:cNvGraphicFramePr/>
          <p:nvPr>
            <p:extLst>
              <p:ext uri="{D42A27DB-BD31-4B8C-83A1-F6EECF244321}">
                <p14:modId xmlns:p14="http://schemas.microsoft.com/office/powerpoint/2010/main" val="697894069"/>
              </p:ext>
            </p:extLst>
          </p:nvPr>
        </p:nvGraphicFramePr>
        <p:xfrm>
          <a:off x="6091632" y="1454192"/>
          <a:ext cx="4110362" cy="487749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60007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2025</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251531"/>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67.18%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14.74%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55.58%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1.72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57.44%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6.85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22.02%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52.25%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2052416912"/>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268988</TotalTime>
  <Words>1277</Words>
  <Application>Microsoft Office PowerPoint</Application>
  <PresentationFormat>宽屏</PresentationFormat>
  <Paragraphs>93</Paragraphs>
  <Slides>15</Slides>
  <Notes>15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15</vt:i4>
      </vt:variant>
    </vt:vector>
  </HeadingPairs>
  <TitlesOfParts>
    <vt:vector size="22" baseType="lpstr">
      <vt:lpstr>Microsoft YaHei UI</vt:lpstr>
      <vt:lpstr>等线</vt:lpstr>
      <vt:lpstr>宋体</vt:lpstr>
      <vt:lpstr>Arial</vt:lpstr>
      <vt:lpstr>Calibri</vt:lpstr>
      <vt:lpstr>Wingdings</vt:lpstr>
      <vt:lpstr>最小和静音</vt:lpstr>
      <vt:lpstr>北京汽车市场分析</vt:lpstr>
      <vt:lpstr>2025年北京汽车交易情况</vt:lpstr>
      <vt:lpstr>2025年北京汽车交易情况</vt:lpstr>
      <vt:lpstr>2025年北京汽车交易情况</vt:lpstr>
      <vt:lpstr>2025年北京汽车交易情况</vt:lpstr>
      <vt:lpstr>2025年北京汽车交易情况</vt:lpstr>
      <vt:lpstr>2025年北京汽车交易情况</vt:lpstr>
      <vt:lpstr>2025年北京汽车交易情况</vt:lpstr>
      <vt:lpstr>2025年北京汽车交易情况</vt:lpstr>
      <vt:lpstr>2025年北京汽车交易情况</vt:lpstr>
      <vt:lpstr>2025年北京汽车交易情况</vt:lpstr>
      <vt:lpstr>2025年北京汽车交易情况</vt:lpstr>
      <vt:lpstr>2025年北京汽车交易情况</vt:lpstr>
      <vt:lpstr>2023年北京汽车交易情况</vt:lpstr>
      <vt:lpstr>2023年北京汽车交易情况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郭咏</cp:lastModifiedBy>
  <cp:revision>319</cp:revision>
  <dcterms:created xsi:type="dcterms:W3CDTF">2021-12-26T04:02:55Z</dcterms:created>
  <dcterms:modified xsi:type="dcterms:W3CDTF">2025-05-07T03:19:50Z</dcterms:modified>
</cp:coreProperties>
</file>