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6.xml" ContentType="application/vnd.openxmlformats-officedocument.presentationml.notesSlide+xml"/>
  <Override PartName="/ppt/charts/chart11.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7.xml" ContentType="application/vnd.openxmlformats-officedocument.presentationml.notesSlide+xml"/>
  <Override PartName="/ppt/charts/chart12.xml" ContentType="application/vnd.openxmlformats-officedocument.drawingml.chart+xml"/>
  <Override PartName="/ppt/charts/style11.xml" ContentType="application/vnd.ms-office.chartstyle+xml"/>
  <Override PartName="/ppt/charts/colors11.xml" ContentType="application/vnd.ms-office.chartcolorstyle+xml"/>
  <Override PartName="/ppt/drawings/drawing1.xml" ContentType="application/vnd.openxmlformats-officedocument.drawingml.chartshapes+xml"/>
  <Override PartName="/ppt/charts/chart13.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8.xml" ContentType="application/vnd.openxmlformats-officedocument.presentationml.notesSlide+xml"/>
  <Override PartName="/ppt/charts/chart14.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5.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6.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7.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9.xml" ContentType="application/vnd.openxmlformats-officedocument.presentationml.notesSlide+xml"/>
  <Override PartName="/ppt/charts/chart18.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9.xml" ContentType="application/vnd.openxmlformats-officedocument.drawingml.chart+xml"/>
  <Override PartName="/ppt/charts/style18.xml" ContentType="application/vnd.ms-office.chartstyle+xml"/>
  <Override PartName="/ppt/charts/colors18.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8" r:id="rId2"/>
  </p:sldMasterIdLst>
  <p:notesMasterIdLst>
    <p:notesMasterId r:id="rId33"/>
  </p:notesMasterIdLst>
  <p:sldIdLst>
    <p:sldId id="9850" r:id="rId3"/>
    <p:sldId id="9969" r:id="rId4"/>
    <p:sldId id="9852" r:id="rId5"/>
    <p:sldId id="9949" r:id="rId6"/>
    <p:sldId id="9982" r:id="rId7"/>
    <p:sldId id="10025" r:id="rId8"/>
    <p:sldId id="9992" r:id="rId9"/>
    <p:sldId id="9879" r:id="rId10"/>
    <p:sldId id="9960" r:id="rId11"/>
    <p:sldId id="10091" r:id="rId12"/>
    <p:sldId id="9975" r:id="rId13"/>
    <p:sldId id="10087" r:id="rId14"/>
    <p:sldId id="10069" r:id="rId15"/>
    <p:sldId id="9810" r:id="rId16"/>
    <p:sldId id="10030" r:id="rId17"/>
    <p:sldId id="10029" r:id="rId18"/>
    <p:sldId id="10031" r:id="rId19"/>
    <p:sldId id="10033" r:id="rId20"/>
    <p:sldId id="9970" r:id="rId21"/>
    <p:sldId id="10088" r:id="rId22"/>
    <p:sldId id="9957" r:id="rId23"/>
    <p:sldId id="9891" r:id="rId24"/>
    <p:sldId id="9958" r:id="rId25"/>
    <p:sldId id="9893" r:id="rId26"/>
    <p:sldId id="10092" r:id="rId27"/>
    <p:sldId id="10093" r:id="rId28"/>
    <p:sldId id="10094" r:id="rId29"/>
    <p:sldId id="9884" r:id="rId30"/>
    <p:sldId id="9942" r:id="rId31"/>
    <p:sldId id="264" r:id="rId3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initials="M" lastIdx="2" clrIdx="0">
    <p:extLst>
      <p:ext uri="{19B8F6BF-5375-455C-9EA6-DF929625EA0E}">
        <p15:presenceInfo xmlns:p15="http://schemas.microsoft.com/office/powerpoint/2012/main" userId="Microsoft" providerId="None"/>
      </p:ext>
    </p:extLst>
  </p:cmAuthor>
  <p:cmAuthor id="2" name="sumojie" initials="s" lastIdx="6" clrIdx="1">
    <p:extLst>
      <p:ext uri="{19B8F6BF-5375-455C-9EA6-DF929625EA0E}">
        <p15:presenceInfo xmlns:p15="http://schemas.microsoft.com/office/powerpoint/2012/main" userId="sumojie" providerId="None"/>
      </p:ext>
    </p:extLst>
  </p:cmAuthor>
  <p:cmAuthor id="3" name="admin" initials="a" lastIdx="1" clrIdx="2">
    <p:extLst>
      <p:ext uri="{19B8F6BF-5375-455C-9EA6-DF929625EA0E}">
        <p15:presenceInfo xmlns:p15="http://schemas.microsoft.com/office/powerpoint/2012/main" userId="admin" providerId="None"/>
      </p:ext>
    </p:extLst>
  </p:cmAuthor>
  <p:cmAuthor id="4" name="LGZ" initials="L" lastIdx="2" clrIdx="3">
    <p:extLst>
      <p:ext uri="{19B8F6BF-5375-455C-9EA6-DF929625EA0E}">
        <p15:presenceInfo xmlns:p15="http://schemas.microsoft.com/office/powerpoint/2012/main" userId="LGZ" providerId="None"/>
      </p:ext>
    </p:extLst>
  </p:cmAuthor>
  <p:cmAuthor id="5" name="陆 广智" initials="陆" lastIdx="4" clrIdx="4">
    <p:extLst>
      <p:ext uri="{19B8F6BF-5375-455C-9EA6-DF929625EA0E}">
        <p15:presenceInfo xmlns:p15="http://schemas.microsoft.com/office/powerpoint/2012/main" userId="b3eaa44e5b0a2a0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5076"/>
    <a:srgbClr val="A6A6A6"/>
    <a:srgbClr val="0070C0"/>
    <a:srgbClr val="A1C490"/>
    <a:srgbClr val="42AC84"/>
    <a:srgbClr val="C00000"/>
    <a:srgbClr val="C30F0F"/>
    <a:srgbClr val="D97979"/>
    <a:srgbClr val="006100"/>
    <a:srgbClr val="3A96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主题样式 1 - 个性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7853C-536D-4A76-A0AE-DD22124D55A5}" styleName="主题样式 1 - 个性色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06799F8-075E-4A3A-A7F6-7FBC6576F1A4}" styleName="主题样式 2 - 个性色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828" autoAdjust="0"/>
    <p:restoredTop sz="96141" autoAdjust="0"/>
  </p:normalViewPr>
  <p:slideViewPr>
    <p:cSldViewPr snapToGrid="0" showGuides="1">
      <p:cViewPr varScale="1">
        <p:scale>
          <a:sx n="107" d="100"/>
          <a:sy n="107" d="100"/>
        </p:scale>
        <p:origin x="2070" y="10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259"/>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oleObject" Target="file:///H:\CADA&#20013;&#22269;&#27773;&#36710;&#27969;&#36890;&#21327;&#20250;&#24037;&#20316;&#25991;&#26723;\2025&#24180;&#24037;&#20316;&#20869;&#23481;\2025&#24180;PPT&#26376;&#25253;&#25968;&#25454;&#32479;&#35745;&#27169;&#26495;(&#26032;).xlsx" TargetMode="External"/></Relationships>
</file>

<file path=ppt/charts/_rels/chart10.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9.xml"/><Relationship Id="rId1" Type="http://schemas.microsoft.com/office/2011/relationships/chartStyle" Target="style9.xml"/></Relationships>
</file>

<file path=ppt/charts/_rels/chart11.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10.xml"/><Relationship Id="rId1" Type="http://schemas.microsoft.com/office/2011/relationships/chartStyle" Target="style10.xml"/></Relationships>
</file>

<file path=ppt/charts/_rels/chart12.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chartUserShapes" Target="../drawings/drawing1.xml"/></Relationships>
</file>

<file path=ppt/charts/_rels/chart13.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12.xml"/><Relationship Id="rId1" Type="http://schemas.microsoft.com/office/2011/relationships/chartStyle" Target="style12.xml"/></Relationships>
</file>

<file path=ppt/charts/_rels/chart14.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13.xml"/><Relationship Id="rId1" Type="http://schemas.microsoft.com/office/2011/relationships/chartStyle" Target="style13.xml"/></Relationships>
</file>

<file path=ppt/charts/_rels/chart15.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14.xml"/><Relationship Id="rId1" Type="http://schemas.microsoft.com/office/2011/relationships/chartStyle" Target="style14.xml"/></Relationships>
</file>

<file path=ppt/charts/_rels/chart16.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15.xml"/><Relationship Id="rId1" Type="http://schemas.microsoft.com/office/2011/relationships/chartStyle" Target="style15.xml"/></Relationships>
</file>

<file path=ppt/charts/_rels/chart17.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16.xml"/><Relationship Id="rId1" Type="http://schemas.microsoft.com/office/2011/relationships/chartStyle" Target="style16.xml"/></Relationships>
</file>

<file path=ppt/charts/_rels/chart18.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17.xml"/><Relationship Id="rId1" Type="http://schemas.microsoft.com/office/2011/relationships/chartStyle" Target="style17.xml"/></Relationships>
</file>

<file path=ppt/charts/_rels/chart19.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18.xml"/><Relationship Id="rId1" Type="http://schemas.microsoft.com/office/2011/relationships/chartStyle" Target="style18.xml"/></Relationships>
</file>

<file path=ppt/charts/_rels/chart2.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5.xml"/><Relationship Id="rId1" Type="http://schemas.microsoft.com/office/2011/relationships/chartStyle" Target="style5.xml"/></Relationships>
</file>

<file path=ppt/charts/_rels/chart7.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7.xml"/><Relationship Id="rId1" Type="http://schemas.microsoft.com/office/2011/relationships/chartStyle" Target="style7.xml"/></Relationships>
</file>

<file path=ppt/charts/_rels/chart9.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sz="1400">
                <a:latin typeface="微软雅黑" panose="020B0503020204020204" pitchFamily="34" charset="-122"/>
                <a:ea typeface="微软雅黑" panose="020B0503020204020204" pitchFamily="34" charset="-122"/>
              </a:rPr>
              <a:t>2024-2025</a:t>
            </a:r>
            <a:r>
              <a:rPr lang="zh-CN" sz="1400">
                <a:latin typeface="微软雅黑" panose="020B0503020204020204" pitchFamily="34" charset="-122"/>
                <a:ea typeface="微软雅黑" panose="020B0503020204020204" pitchFamily="34" charset="-122"/>
              </a:rPr>
              <a:t>年全国二手车月度交易量变化趋势（单位：万辆，</a:t>
            </a:r>
            <a:r>
              <a:rPr lang="en-US" sz="1400">
                <a:latin typeface="微软雅黑" panose="020B0503020204020204" pitchFamily="34" charset="-122"/>
                <a:ea typeface="微软雅黑" panose="020B0503020204020204" pitchFamily="34" charset="-122"/>
              </a:rPr>
              <a:t>%</a:t>
            </a:r>
            <a:r>
              <a:rPr lang="zh-CN" sz="1400">
                <a:latin typeface="微软雅黑" panose="020B0503020204020204" pitchFamily="34" charset="-122"/>
                <a:ea typeface="微软雅黑" panose="020B0503020204020204" pitchFamily="34" charset="-122"/>
              </a:rPr>
              <a:t>）</a:t>
            </a:r>
          </a:p>
        </c:rich>
      </c:tx>
      <c:layout>
        <c:manualLayout>
          <c:xMode val="edge"/>
          <c:yMode val="edge"/>
          <c:x val="0.1899424485194843"/>
          <c:y val="2.589676106195208E-2"/>
        </c:manualLayout>
      </c:layout>
      <c:overlay val="0"/>
      <c:spPr>
        <a:noFill/>
        <a:ln>
          <a:noFill/>
        </a:ln>
        <a:effectLst/>
      </c:spPr>
    </c:title>
    <c:autoTitleDeleted val="0"/>
    <c:plotArea>
      <c:layout>
        <c:manualLayout>
          <c:layoutTarget val="inner"/>
          <c:xMode val="edge"/>
          <c:yMode val="edge"/>
          <c:x val="7.5426113293787359E-2"/>
          <c:y val="0.30623170650547288"/>
          <c:w val="0.86190921566643419"/>
          <c:h val="0.54961866687306837"/>
        </c:manualLayout>
      </c:layout>
      <c:barChart>
        <c:barDir val="col"/>
        <c:grouping val="clustered"/>
        <c:varyColors val="0"/>
        <c:ser>
          <c:idx val="0"/>
          <c:order val="0"/>
          <c:tx>
            <c:strRef>
              <c:f>月度会!$B$19</c:f>
              <c:strCache>
                <c:ptCount val="1"/>
                <c:pt idx="0">
                  <c:v>2025年交易量</c:v>
                </c:pt>
              </c:strCache>
            </c:strRef>
          </c:tx>
          <c:spPr>
            <a:solidFill>
              <a:schemeClr val="accent1">
                <a:lumMod val="50000"/>
              </a:schemeClr>
            </a:solidFill>
            <a:ln>
              <a:noFill/>
            </a:ln>
            <a:effectLst>
              <a:outerShdw blurRad="57150" dist="19050" dir="5400000" algn="ctr" rotWithShape="0">
                <a:srgbClr val="000000">
                  <a:alpha val="63000"/>
                </a:srgbClr>
              </a:outerShdw>
            </a:effectLst>
          </c:spPr>
          <c:invertIfNegative val="0"/>
          <c:dLbls>
            <c:dLbl>
              <c:idx val="0"/>
              <c:spPr>
                <a:noFill/>
                <a:ln>
                  <a:noFill/>
                </a:ln>
                <a:effectLst/>
              </c:spPr>
              <c:txPr>
                <a:bodyPr rot="0" vert="eaVert" wrap="square" lIns="38100" tIns="19050" rIns="38100" bIns="19050" anchor="ctr" anchorCtr="0">
                  <a:spAutoFit/>
                </a:bodyPr>
                <a:lstStyle/>
                <a:p>
                  <a:pPr algn="ctr">
                    <a:defRPr lang="en-US" altLang="zh-CN"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inEnd"/>
              <c:showLegendKey val="0"/>
              <c:showVal val="1"/>
              <c:showCatName val="0"/>
              <c:showSerName val="0"/>
              <c:showPercent val="0"/>
              <c:showBubbleSize val="0"/>
              <c:extLst>
                <c:ext xmlns:c16="http://schemas.microsoft.com/office/drawing/2014/chart" uri="{C3380CC4-5D6E-409C-BE32-E72D297353CC}">
                  <c16:uniqueId val="{00000000-0107-42DA-8705-74A65DD74CC0}"/>
                </c:ext>
              </c:extLst>
            </c:dLbl>
            <c:dLbl>
              <c:idx val="1"/>
              <c:spPr>
                <a:noFill/>
                <a:ln>
                  <a:noFill/>
                </a:ln>
                <a:effectLst/>
              </c:spPr>
              <c:txPr>
                <a:bodyPr rot="0" vert="eaVert" wrap="square" lIns="38100" tIns="19050" rIns="38100" bIns="19050" anchor="ctr" anchorCtr="0">
                  <a:spAutoFit/>
                </a:bodyPr>
                <a:lstStyle/>
                <a:p>
                  <a:pPr algn="ctr">
                    <a:defRPr lang="en-US" altLang="zh-CN"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inEnd"/>
              <c:showLegendKey val="0"/>
              <c:showVal val="1"/>
              <c:showCatName val="0"/>
              <c:showSerName val="0"/>
              <c:showPercent val="0"/>
              <c:showBubbleSize val="0"/>
              <c:extLst>
                <c:ext xmlns:c16="http://schemas.microsoft.com/office/drawing/2014/chart" uri="{C3380CC4-5D6E-409C-BE32-E72D297353CC}">
                  <c16:uniqueId val="{00000001-0107-42DA-8705-74A65DD74CC0}"/>
                </c:ext>
              </c:extLst>
            </c:dLbl>
            <c:dLbl>
              <c:idx val="2"/>
              <c:spPr>
                <a:noFill/>
                <a:ln>
                  <a:noFill/>
                </a:ln>
                <a:effectLst/>
              </c:spPr>
              <c:txPr>
                <a:bodyPr rot="0" vert="eaVert" wrap="square" lIns="38100" tIns="19050" rIns="38100" bIns="19050" anchor="ctr" anchorCtr="0">
                  <a:spAutoFit/>
                </a:bodyPr>
                <a:lstStyle/>
                <a:p>
                  <a:pPr algn="ctr" rtl="0">
                    <a:defRPr lang="en-US" altLang="zh-CN" sz="900" b="1" i="0" u="none" strike="noStrike" kern="1200" baseline="0">
                      <a:solidFill>
                        <a:sysClr val="window" lastClr="FFFFFF"/>
                      </a:solidFill>
                      <a:latin typeface="微软雅黑" panose="020B0503020204020204" pitchFamily="34" charset="-122"/>
                      <a:ea typeface="微软雅黑" panose="020B0503020204020204" pitchFamily="34" charset="-122"/>
                      <a:cs typeface="+mn-cs"/>
                    </a:defRPr>
                  </a:pPr>
                  <a:endParaRPr lang="zh-CN"/>
                </a:p>
              </c:txPr>
              <c:dLblPos val="inEnd"/>
              <c:showLegendKey val="0"/>
              <c:showVal val="1"/>
              <c:showCatName val="0"/>
              <c:showSerName val="0"/>
              <c:showPercent val="0"/>
              <c:showBubbleSize val="0"/>
              <c:extLst>
                <c:ext xmlns:c16="http://schemas.microsoft.com/office/drawing/2014/chart" uri="{C3380CC4-5D6E-409C-BE32-E72D297353CC}">
                  <c16:uniqueId val="{00000002-0107-42DA-8705-74A65DD74CC0}"/>
                </c:ext>
              </c:extLst>
            </c:dLbl>
            <c:spPr>
              <a:noFill/>
              <a:ln>
                <a:noFill/>
              </a:ln>
              <a:effectLst/>
            </c:spPr>
            <c:txPr>
              <a:bodyPr wrap="square" lIns="38100" tIns="19050" rIns="38100" bIns="19050" anchor="ctr" anchorCtr="0">
                <a:spAutoFit/>
              </a:bodyPr>
              <a:lstStyle/>
              <a:p>
                <a:pPr algn="ctr">
                  <a:defRPr lang="en-US" altLang="zh-CN"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月度会!$B$20:$B$31</c:f>
              <c:numCache>
                <c:formatCode>0.00</c:formatCode>
                <c:ptCount val="12"/>
                <c:pt idx="0">
                  <c:v>146.12549999999999</c:v>
                </c:pt>
                <c:pt idx="1">
                  <c:v>139.12469999999999</c:v>
                </c:pt>
                <c:pt idx="2">
                  <c:v>175.48509999999999</c:v>
                </c:pt>
              </c:numCache>
            </c:numRef>
          </c:val>
          <c:extLst xmlns:c15="http://schemas.microsoft.com/office/drawing/2012/chart">
            <c:ext xmlns:c16="http://schemas.microsoft.com/office/drawing/2014/chart" uri="{C3380CC4-5D6E-409C-BE32-E72D297353CC}">
              <c16:uniqueId val="{00000003-0107-42DA-8705-74A65DD74CC0}"/>
            </c:ext>
          </c:extLst>
        </c:ser>
        <c:ser>
          <c:idx val="1"/>
          <c:order val="1"/>
          <c:tx>
            <c:strRef>
              <c:f>月度会!$C$19</c:f>
              <c:strCache>
                <c:ptCount val="1"/>
                <c:pt idx="0">
                  <c:v>2024年交易量</c:v>
                </c:pt>
              </c:strCache>
            </c:strRef>
          </c:tx>
          <c:spPr>
            <a:solidFill>
              <a:schemeClr val="accent1">
                <a:lumMod val="75000"/>
              </a:schemeClr>
            </a:solidFill>
            <a:ln>
              <a:noFill/>
            </a:ln>
            <a:effectLst>
              <a:outerShdw blurRad="57150" dist="19050" dir="5400000" algn="ctr" rotWithShape="0">
                <a:srgbClr val="000000">
                  <a:alpha val="63000"/>
                </a:srgbClr>
              </a:outerShdw>
            </a:effectLst>
          </c:spPr>
          <c:invertIfNegative val="0"/>
          <c:dLbls>
            <c:spPr>
              <a:noFill/>
              <a:ln>
                <a:noFill/>
              </a:ln>
              <a:effectLst/>
            </c:spPr>
            <c:txPr>
              <a:bodyPr rot="0" vert="eaVert" wrap="square" lIns="38100" tIns="19050" rIns="38100" bIns="19050" anchor="ctr" anchorCtr="0">
                <a:spAutoFit/>
              </a:bodyPr>
              <a:lstStyle/>
              <a:p>
                <a:pPr algn="ctr">
                  <a:defRPr lang="en-US" altLang="zh-CN"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月度会!$C$20:$C$31</c:f>
              <c:numCache>
                <c:formatCode>0.00</c:formatCode>
                <c:ptCount val="12"/>
                <c:pt idx="0">
                  <c:v>168.8366</c:v>
                </c:pt>
                <c:pt idx="1">
                  <c:v>120.1621</c:v>
                </c:pt>
                <c:pt idx="2">
                  <c:v>171.03120000000001</c:v>
                </c:pt>
                <c:pt idx="3">
                  <c:v>167.8991</c:v>
                </c:pt>
                <c:pt idx="4">
                  <c:v>158.46090000000001</c:v>
                </c:pt>
                <c:pt idx="5">
                  <c:v>151.90369999999999</c:v>
                </c:pt>
                <c:pt idx="6">
                  <c:v>160.93879999999999</c:v>
                </c:pt>
                <c:pt idx="7">
                  <c:v>156.61000000000001</c:v>
                </c:pt>
                <c:pt idx="8">
                  <c:v>165.83580000000001</c:v>
                </c:pt>
                <c:pt idx="9">
                  <c:v>171.15</c:v>
                </c:pt>
                <c:pt idx="10">
                  <c:v>178.5643</c:v>
                </c:pt>
                <c:pt idx="11">
                  <c:v>190.02160000000001</c:v>
                </c:pt>
              </c:numCache>
            </c:numRef>
          </c:val>
          <c:extLst>
            <c:ext xmlns:c16="http://schemas.microsoft.com/office/drawing/2014/chart" uri="{C3380CC4-5D6E-409C-BE32-E72D297353CC}">
              <c16:uniqueId val="{00000004-0107-42DA-8705-74A65DD74CC0}"/>
            </c:ext>
          </c:extLst>
        </c:ser>
        <c:dLbls>
          <c:showLegendKey val="0"/>
          <c:showVal val="0"/>
          <c:showCatName val="0"/>
          <c:showSerName val="0"/>
          <c:showPercent val="0"/>
          <c:showBubbleSize val="0"/>
        </c:dLbls>
        <c:gapWidth val="60"/>
        <c:overlap val="-27"/>
        <c:axId val="1199899551"/>
        <c:axId val="1199888319"/>
        <c:extLst>
          <c:ext xmlns:c15="http://schemas.microsoft.com/office/drawing/2012/chart" uri="{02D57815-91ED-43cb-92C2-25804820EDAC}">
            <c15:filteredBarSeries>
              <c15:ser>
                <c:idx val="2"/>
                <c:order val="2"/>
                <c:tx>
                  <c:strRef>
                    <c:extLst>
                      <c:ext uri="{02D57815-91ED-43cb-92C2-25804820EDAC}">
                        <c15:formulaRef>
                          <c15:sqref>月度会!$D$19</c15:sqref>
                        </c15:formulaRef>
                      </c:ext>
                    </c:extLst>
                    <c:strCache>
                      <c:ptCount val="1"/>
                      <c:pt idx="0">
                        <c:v>2023年交易量</c:v>
                      </c:pt>
                    </c:strCache>
                  </c:strRef>
                </c:tx>
                <c:spPr>
                  <a:solidFill>
                    <a:schemeClr val="accent1">
                      <a:lumMod val="20000"/>
                      <a:lumOff val="80000"/>
                    </a:schemeClr>
                  </a:solidFill>
                  <a:ln>
                    <a:noFill/>
                  </a:ln>
                  <a:effectLst>
                    <a:outerShdw blurRad="57150" dist="19050" dir="5400000" algn="ctr" rotWithShape="0">
                      <a:srgbClr val="000000">
                        <a:alpha val="63000"/>
                      </a:srgbClr>
                    </a:outerShdw>
                  </a:effectLst>
                </c:spPr>
                <c:invertIfNegative val="0"/>
                <c:dPt>
                  <c:idx val="0"/>
                  <c:invertIfNegative val="0"/>
                  <c:bubble3D val="0"/>
                  <c:extLst>
                    <c:ext xmlns:c16="http://schemas.microsoft.com/office/drawing/2014/chart" uri="{C3380CC4-5D6E-409C-BE32-E72D297353CC}">
                      <c16:uniqueId val="{0000001D-0107-42DA-8705-74A65DD74CC0}"/>
                    </c:ext>
                  </c:extLst>
                </c:dPt>
                <c:cat>
                  <c:strRef>
                    <c:extLst>
                      <c:ex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月度会!$D$20:$D$31</c15:sqref>
                        </c15:formulaRef>
                      </c:ext>
                    </c:extLst>
                    <c:numCache>
                      <c:formatCode>0.00</c:formatCode>
                      <c:ptCount val="12"/>
                      <c:pt idx="0">
                        <c:v>124.8206</c:v>
                      </c:pt>
                      <c:pt idx="1">
                        <c:v>145.88239999999999</c:v>
                      </c:pt>
                      <c:pt idx="2">
                        <c:v>156.74109999999999</c:v>
                      </c:pt>
                      <c:pt idx="3">
                        <c:v>146.4076</c:v>
                      </c:pt>
                      <c:pt idx="4">
                        <c:v>149.67529999999999</c:v>
                      </c:pt>
                      <c:pt idx="5">
                        <c:v>153.33680000000001</c:v>
                      </c:pt>
                      <c:pt idx="6">
                        <c:v>157.21539999999999</c:v>
                      </c:pt>
                      <c:pt idx="7">
                        <c:v>155.9374</c:v>
                      </c:pt>
                      <c:pt idx="8">
                        <c:v>159.16159999999999</c:v>
                      </c:pt>
                      <c:pt idx="9">
                        <c:v>160.90100000000001</c:v>
                      </c:pt>
                      <c:pt idx="10">
                        <c:v>165.1542</c:v>
                      </c:pt>
                      <c:pt idx="11">
                        <c:v>166.0984</c:v>
                      </c:pt>
                    </c:numCache>
                  </c:numRef>
                </c:val>
                <c:extLst>
                  <c:ext xmlns:c16="http://schemas.microsoft.com/office/drawing/2014/chart" uri="{C3380CC4-5D6E-409C-BE32-E72D297353CC}">
                    <c16:uniqueId val="{0000001E-0107-42DA-8705-74A65DD74CC0}"/>
                  </c:ext>
                </c:extLst>
              </c15:ser>
            </c15:filteredBarSeries>
          </c:ext>
        </c:extLst>
      </c:barChart>
      <c:lineChart>
        <c:grouping val="standard"/>
        <c:varyColors val="0"/>
        <c:ser>
          <c:idx val="7"/>
          <c:order val="7"/>
          <c:tx>
            <c:strRef>
              <c:f>月度会!$I$19</c:f>
              <c:strCache>
                <c:ptCount val="1"/>
                <c:pt idx="0">
                  <c:v>2025月度同比</c:v>
                </c:pt>
              </c:strCache>
            </c:strRef>
          </c:tx>
          <c:spPr>
            <a:ln w="25400">
              <a:solidFill>
                <a:srgbClr val="FF0000"/>
              </a:solidFill>
            </a:ln>
          </c:spPr>
          <c:marker>
            <c:symbol val="circle"/>
            <c:size val="6"/>
            <c:spPr>
              <a:solidFill>
                <a:srgbClr val="FF0000"/>
              </a:solidFill>
              <a:ln w="12700">
                <a:solidFill>
                  <a:schemeClr val="bg1"/>
                </a:solidFill>
              </a:ln>
            </c:spPr>
          </c:marker>
          <c:dLbls>
            <c:dLbl>
              <c:idx val="0"/>
              <c:layout>
                <c:manualLayout>
                  <c:x val="-8.059600278696015E-2"/>
                  <c:y val="-1.894833785650602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0107-42DA-8705-74A65DD74CC0}"/>
                </c:ext>
              </c:extLst>
            </c:dLbl>
            <c:dLbl>
              <c:idx val="1"/>
              <c:layout>
                <c:manualLayout>
                  <c:x val="-3.2029610174617966E-2"/>
                  <c:y val="-5.68602254556217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0107-42DA-8705-74A65DD74CC0}"/>
                </c:ext>
              </c:extLst>
            </c:dLbl>
            <c:dLbl>
              <c:idx val="2"/>
              <c:layout>
                <c:manualLayout>
                  <c:x val="-1.335481240131591E-2"/>
                  <c:y val="4.657956873529410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0107-42DA-8705-74A65DD74CC0}"/>
                </c:ext>
              </c:extLst>
            </c:dLbl>
            <c:dLbl>
              <c:idx val="3"/>
              <c:layout>
                <c:manualLayout>
                  <c:x val="-3.1797234654082469E-2"/>
                  <c:y val="-5.150866963101874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0107-42DA-8705-74A65DD74CC0}"/>
                </c:ext>
              </c:extLst>
            </c:dLbl>
            <c:dLbl>
              <c:idx val="4"/>
              <c:layout>
                <c:manualLayout>
                  <c:x val="-3.0344642847134843E-2"/>
                  <c:y val="-5.150866963101880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0107-42DA-8705-74A65DD74CC0}"/>
                </c:ext>
              </c:extLst>
            </c:dLbl>
            <c:dLbl>
              <c:idx val="5"/>
              <c:layout>
                <c:manualLayout>
                  <c:x val="-2.8663296424919934E-2"/>
                  <c:y val="-6.147646919086583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0107-42DA-8705-74A65DD74CC0}"/>
                </c:ext>
              </c:extLst>
            </c:dLbl>
            <c:dLbl>
              <c:idx val="6"/>
              <c:layout>
                <c:manualLayout>
                  <c:x val="-3.0115888231867508E-2"/>
                  <c:y val="-6.479906904414825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0107-42DA-8705-74A65DD74CC0}"/>
                </c:ext>
              </c:extLst>
            </c:dLbl>
            <c:dLbl>
              <c:idx val="7"/>
              <c:layout>
                <c:manualLayout>
                  <c:x val="-2.8663296424919934E-2"/>
                  <c:y val="-5.483126948430117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0107-42DA-8705-74A65DD74CC0}"/>
                </c:ext>
              </c:extLst>
            </c:dLbl>
            <c:dLbl>
              <c:idx val="8"/>
              <c:layout>
                <c:manualLayout>
                  <c:x val="-3.4473663652710339E-2"/>
                  <c:y val="-5.815386933758347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0107-42DA-8705-74A65DD74CC0}"/>
                </c:ext>
              </c:extLst>
            </c:dLbl>
            <c:dLbl>
              <c:idx val="9"/>
              <c:layout>
                <c:manualLayout>
                  <c:x val="-3.1797234654082421E-2"/>
                  <c:y val="-5.150866963101880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0107-42DA-8705-74A65DD74CC0}"/>
                </c:ext>
              </c:extLst>
            </c:dLbl>
            <c:dLbl>
              <c:idx val="10"/>
              <c:layout>
                <c:manualLayout>
                  <c:x val="-3.0344642847134951E-2"/>
                  <c:y val="-5.150866963101874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0107-42DA-8705-74A65DD74CC0}"/>
                </c:ext>
              </c:extLst>
            </c:dLbl>
            <c:dLbl>
              <c:idx val="11"/>
              <c:layout>
                <c:manualLayout>
                  <c:x val="-3.4888378000752937E-2"/>
                  <c:y val="-0.11783906507435016"/>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0107-42DA-8705-74A65DD74CC0}"/>
                </c:ext>
              </c:extLst>
            </c:dLbl>
            <c:spPr>
              <a:noFill/>
              <a:ln>
                <a:noFill/>
              </a:ln>
              <a:effectLst/>
            </c:spPr>
            <c:txPr>
              <a:bodyPr wrap="square" lIns="38100" tIns="19050" rIns="38100" bIns="19050" anchor="ctr">
                <a:spAutoFit/>
              </a:bodyPr>
              <a:lstStyle/>
              <a:p>
                <a:pPr>
                  <a:defRPr sz="800" b="1">
                    <a:solidFill>
                      <a:srgbClr val="FF0000"/>
                    </a:solidFill>
                    <a:latin typeface="微软雅黑" panose="020B0503020204020204" pitchFamily="34" charset="-122"/>
                    <a:ea typeface="微软雅黑" panose="020B0503020204020204" pitchFamily="34" charset="-122"/>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a:noFill/>
                    </a:ln>
                  </c:spPr>
                </c15:leaderLines>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月度会!$I$20:$I$31</c:f>
              <c:numCache>
                <c:formatCode>0.00%</c:formatCode>
                <c:ptCount val="12"/>
                <c:pt idx="0">
                  <c:v>-0.13451526505508885</c:v>
                </c:pt>
                <c:pt idx="1">
                  <c:v>0.15780849369310287</c:v>
                </c:pt>
                <c:pt idx="2">
                  <c:v>2.6041447408425924E-2</c:v>
                </c:pt>
              </c:numCache>
            </c:numRef>
          </c:val>
          <c:smooth val="1"/>
          <c:extLst xmlns:c15="http://schemas.microsoft.com/office/drawing/2012/chart">
            <c:ext xmlns:c16="http://schemas.microsoft.com/office/drawing/2014/chart" uri="{C3380CC4-5D6E-409C-BE32-E72D297353CC}">
              <c16:uniqueId val="{00000011-0107-42DA-8705-74A65DD74CC0}"/>
            </c:ext>
          </c:extLst>
        </c:ser>
        <c:ser>
          <c:idx val="8"/>
          <c:order val="8"/>
          <c:tx>
            <c:strRef>
              <c:f>月度会!$K$19</c:f>
              <c:strCache>
                <c:ptCount val="1"/>
                <c:pt idx="0">
                  <c:v>2024月度同比</c:v>
                </c:pt>
              </c:strCache>
            </c:strRef>
          </c:tx>
          <c:spPr>
            <a:ln w="25400">
              <a:solidFill>
                <a:schemeClr val="accent2"/>
              </a:solidFill>
            </a:ln>
          </c:spPr>
          <c:marker>
            <c:symbol val="circle"/>
            <c:size val="6"/>
            <c:spPr>
              <a:solidFill>
                <a:schemeClr val="accent2"/>
              </a:solidFill>
              <a:ln>
                <a:solidFill>
                  <a:schemeClr val="bg1"/>
                </a:solidFill>
              </a:ln>
            </c:spPr>
          </c:marker>
          <c:dPt>
            <c:idx val="7"/>
            <c:marker>
              <c:symbol val="circle"/>
              <c:size val="5"/>
            </c:marker>
            <c:bubble3D val="0"/>
            <c:extLst>
              <c:ext xmlns:c16="http://schemas.microsoft.com/office/drawing/2014/chart" uri="{C3380CC4-5D6E-409C-BE32-E72D297353CC}">
                <c16:uniqueId val="{00000012-0107-42DA-8705-74A65DD74CC0}"/>
              </c:ext>
            </c:extLst>
          </c:dPt>
          <c:dLbls>
            <c:dLbl>
              <c:idx val="1"/>
              <c:layout>
                <c:manualLayout>
                  <c:x val="-3.2969099233571282E-2"/>
                  <c:y val="-0.1064392323872961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3-0107-42DA-8705-74A65DD74CC0}"/>
                </c:ext>
              </c:extLst>
            </c:dLbl>
            <c:dLbl>
              <c:idx val="3"/>
              <c:layout>
                <c:manualLayout>
                  <c:x val="-4.4103366369942998E-2"/>
                  <c:y val="-8.34653234208411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4-0107-42DA-8705-74A65DD74CC0}"/>
                </c:ext>
              </c:extLst>
            </c:dLbl>
            <c:dLbl>
              <c:idx val="4"/>
              <c:layout>
                <c:manualLayout>
                  <c:x val="-4.6455194662067635E-2"/>
                  <c:y val="-7.35935962805612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5-0107-42DA-8705-74A65DD74CC0}"/>
                </c:ext>
              </c:extLst>
            </c:dLbl>
            <c:dLbl>
              <c:idx val="5"/>
              <c:layout>
                <c:manualLayout>
                  <c:x val="-5.5272073495177917E-2"/>
                  <c:y val="-6.043129342685477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6-0107-42DA-8705-74A65DD74CC0}"/>
                </c:ext>
              </c:extLst>
            </c:dLbl>
            <c:dLbl>
              <c:idx val="6"/>
              <c:layout>
                <c:manualLayout>
                  <c:x val="-4.4920500421497186E-2"/>
                  <c:y val="-5.385014200000161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7-0107-42DA-8705-74A65DD74CC0}"/>
                </c:ext>
              </c:extLst>
            </c:dLbl>
            <c:dLbl>
              <c:idx val="7"/>
              <c:layout>
                <c:manualLayout>
                  <c:x val="-4.8757236022923256E-2"/>
                  <c:y val="-4.891427842986157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0107-42DA-8705-74A65DD74CC0}"/>
                </c:ext>
              </c:extLst>
            </c:dLbl>
            <c:dLbl>
              <c:idx val="8"/>
              <c:layout>
                <c:manualLayout>
                  <c:x val="-5.2593971624349388E-2"/>
                  <c:y val="-4.068783914629511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8-0107-42DA-8705-74A65DD74CC0}"/>
                </c:ext>
              </c:extLst>
            </c:dLbl>
            <c:dLbl>
              <c:idx val="9"/>
              <c:layout>
                <c:manualLayout>
                  <c:x val="-4.3385806180926675E-2"/>
                  <c:y val="-4.726899057314826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9-0107-42DA-8705-74A65DD74CC0}"/>
                </c:ext>
              </c:extLst>
            </c:dLbl>
            <c:dLbl>
              <c:idx val="10"/>
              <c:layout>
                <c:manualLayout>
                  <c:x val="-4.4920500421497242E-2"/>
                  <c:y val="-5.055956628657494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A-0107-42DA-8705-74A65DD74CC0}"/>
                </c:ext>
              </c:extLst>
            </c:dLbl>
            <c:dLbl>
              <c:idx val="11"/>
              <c:layout>
                <c:manualLayout>
                  <c:x val="-5.6380920294506726E-2"/>
                  <c:y val="-4.397841485972171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B-0107-42DA-8705-74A65DD74CC0}"/>
                </c:ext>
              </c:extLst>
            </c:dLbl>
            <c:spPr>
              <a:noFill/>
              <a:ln>
                <a:noFill/>
              </a:ln>
              <a:effectLst/>
            </c:spPr>
            <c:txPr>
              <a:bodyPr wrap="square" lIns="38100" tIns="19050" rIns="38100" bIns="19050" anchor="ctr">
                <a:spAutoFit/>
              </a:bodyPr>
              <a:lstStyle/>
              <a:p>
                <a:pPr>
                  <a:defRPr sz="800" b="1">
                    <a:solidFill>
                      <a:schemeClr val="accent2"/>
                    </a:solidFill>
                    <a:latin typeface="微软雅黑" panose="020B0503020204020204" pitchFamily="34" charset="-122"/>
                    <a:ea typeface="微软雅黑" panose="020B0503020204020204" pitchFamily="34" charset="-122"/>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a:noFill/>
                    </a:ln>
                  </c:spPr>
                </c15:leaderLines>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月度会!$K$20:$K$31</c:f>
              <c:numCache>
                <c:formatCode>0.00%</c:formatCode>
                <c:ptCount val="12"/>
                <c:pt idx="0">
                  <c:v>0.35263410046098165</c:v>
                </c:pt>
                <c:pt idx="1">
                  <c:v>-0.17630845119082217</c:v>
                </c:pt>
                <c:pt idx="2">
                  <c:v>9.1170088764210691E-2</c:v>
                </c:pt>
                <c:pt idx="3">
                  <c:v>0.14679224302563529</c:v>
                </c:pt>
                <c:pt idx="4">
                  <c:v>5.869772768118732E-2</c:v>
                </c:pt>
                <c:pt idx="5">
                  <c:v>-9.3460930448530585E-3</c:v>
                </c:pt>
                <c:pt idx="6">
                  <c:v>2.3683430503627496E-2</c:v>
                </c:pt>
                <c:pt idx="7">
                  <c:v>4.3132692990906409E-3</c:v>
                </c:pt>
                <c:pt idx="8">
                  <c:v>4.193348144276015E-2</c:v>
                </c:pt>
                <c:pt idx="9">
                  <c:v>6.3697553153802614E-2</c:v>
                </c:pt>
                <c:pt idx="10">
                  <c:v>8.1197450624931125E-2</c:v>
                </c:pt>
                <c:pt idx="11">
                  <c:v>0.14403028566199319</c:v>
                </c:pt>
              </c:numCache>
            </c:numRef>
          </c:val>
          <c:smooth val="1"/>
          <c:extLst xmlns:c15="http://schemas.microsoft.com/office/drawing/2012/chart">
            <c:ext xmlns:c16="http://schemas.microsoft.com/office/drawing/2014/chart" uri="{C3380CC4-5D6E-409C-BE32-E72D297353CC}">
              <c16:uniqueId val="{0000001C-0107-42DA-8705-74A65DD74CC0}"/>
            </c:ext>
          </c:extLst>
        </c:ser>
        <c:dLbls>
          <c:showLegendKey val="0"/>
          <c:showVal val="0"/>
          <c:showCatName val="0"/>
          <c:showSerName val="0"/>
          <c:showPercent val="0"/>
          <c:showBubbleSize val="0"/>
        </c:dLbls>
        <c:marker val="1"/>
        <c:smooth val="0"/>
        <c:axId val="1199902047"/>
        <c:axId val="1199897887"/>
        <c:extLst>
          <c:ext xmlns:c15="http://schemas.microsoft.com/office/drawing/2012/chart" uri="{02D57815-91ED-43cb-92C2-25804820EDAC}">
            <c15:filteredLineSeries>
              <c15:ser>
                <c:idx val="3"/>
                <c:order val="3"/>
                <c:tx>
                  <c:strRef>
                    <c:extLst>
                      <c:ext uri="{02D57815-91ED-43cb-92C2-25804820EDAC}">
                        <c15:formulaRef>
                          <c15:sqref>月度会!$E$19</c15:sqref>
                        </c15:formulaRef>
                      </c:ext>
                    </c:extLst>
                    <c:strCache>
                      <c:ptCount val="1"/>
                      <c:pt idx="0">
                        <c:v>2022年交易量</c:v>
                      </c:pt>
                    </c:strCache>
                  </c:strRef>
                </c:tx>
                <c:spPr>
                  <a:ln w="34925" cap="rnd">
                    <a:solidFill>
                      <a:schemeClr val="accent4"/>
                    </a:solidFill>
                    <a:round/>
                  </a:ln>
                  <a:effectLst>
                    <a:outerShdw blurRad="57150" dist="19050" dir="5400000" algn="ctr" rotWithShape="0">
                      <a:srgbClr val="000000">
                        <a:alpha val="63000"/>
                      </a:srgbClr>
                    </a:outerShdw>
                  </a:effectLst>
                </c:spPr>
                <c:marker>
                  <c:symbol val="circle"/>
                  <c:size val="6"/>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w="9525">
                      <a:solidFill>
                        <a:schemeClr val="accent4"/>
                      </a:solidFill>
                      <a:round/>
                    </a:ln>
                    <a:effectLst>
                      <a:outerShdw blurRad="57150" dist="19050" dir="5400000" algn="ctr" rotWithShape="0">
                        <a:srgbClr val="000000">
                          <a:alpha val="63000"/>
                        </a:srgbClr>
                      </a:outerShdw>
                    </a:effectLst>
                  </c:spPr>
                </c:marker>
                <c:dPt>
                  <c:idx val="1"/>
                  <c:bubble3D val="0"/>
                  <c:extLst>
                    <c:ext xmlns:c16="http://schemas.microsoft.com/office/drawing/2014/chart" uri="{C3380CC4-5D6E-409C-BE32-E72D297353CC}">
                      <c16:uniqueId val="{0000001F-0107-42DA-8705-74A65DD74CC0}"/>
                    </c:ext>
                  </c:extLst>
                </c:dPt>
                <c:cat>
                  <c:strRef>
                    <c:extLst>
                      <c:ex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月度会!$E$20:$E$31</c15:sqref>
                        </c15:formulaRef>
                      </c:ext>
                    </c:extLst>
                    <c:numCache>
                      <c:formatCode>0.00</c:formatCode>
                      <c:ptCount val="12"/>
                      <c:pt idx="0">
                        <c:v>148.46469999999999</c:v>
                      </c:pt>
                      <c:pt idx="1">
                        <c:v>107.681</c:v>
                      </c:pt>
                      <c:pt idx="2">
                        <c:v>131.81360000000001</c:v>
                      </c:pt>
                      <c:pt idx="3">
                        <c:v>110.0561</c:v>
                      </c:pt>
                      <c:pt idx="4">
                        <c:v>118.8408</c:v>
                      </c:pt>
                      <c:pt idx="5">
                        <c:v>141.65880000000001</c:v>
                      </c:pt>
                      <c:pt idx="6">
                        <c:v>144.327</c:v>
                      </c:pt>
                      <c:pt idx="7">
                        <c:v>146.7621</c:v>
                      </c:pt>
                      <c:pt idx="8">
                        <c:v>148.51929999999999</c:v>
                      </c:pt>
                      <c:pt idx="9">
                        <c:v>135.17930000000001</c:v>
                      </c:pt>
                      <c:pt idx="10">
                        <c:v>127.84399999999999</c:v>
                      </c:pt>
                      <c:pt idx="11">
                        <c:v>141.6362</c:v>
                      </c:pt>
                    </c:numCache>
                  </c:numRef>
                </c:val>
                <c:smooth val="1"/>
                <c:extLst>
                  <c:ext xmlns:c16="http://schemas.microsoft.com/office/drawing/2014/chart" uri="{C3380CC4-5D6E-409C-BE32-E72D297353CC}">
                    <c16:uniqueId val="{00000020-0107-42DA-8705-74A65DD74CC0}"/>
                  </c:ext>
                </c:extLst>
              </c15:ser>
            </c15:filteredLineSeries>
            <c15:filteredLineSeries>
              <c15:ser>
                <c:idx val="4"/>
                <c:order val="4"/>
                <c:tx>
                  <c:strRef>
                    <c:extLst xmlns:c15="http://schemas.microsoft.com/office/drawing/2012/chart">
                      <c:ext xmlns:c15="http://schemas.microsoft.com/office/drawing/2012/chart" uri="{02D57815-91ED-43cb-92C2-25804820EDAC}">
                        <c15:formulaRef>
                          <c15:sqref>月度会!$F$19</c15:sqref>
                        </c15:formulaRef>
                      </c:ext>
                    </c:extLst>
                    <c:strCache>
                      <c:ptCount val="1"/>
                      <c:pt idx="0">
                        <c:v>2021年交易量</c:v>
                      </c:pt>
                    </c:strCache>
                  </c:strRef>
                </c:tx>
                <c:spPr>
                  <a:ln w="31750" cap="rnd">
                    <a:solidFill>
                      <a:schemeClr val="accent2"/>
                    </a:solidFill>
                    <a:round/>
                  </a:ln>
                  <a:effectLst>
                    <a:outerShdw blurRad="57150" dist="19050" dir="5400000" algn="ctr" rotWithShape="0">
                      <a:srgbClr val="000000">
                        <a:alpha val="63000"/>
                      </a:srgbClr>
                    </a:outerShdw>
                  </a:effectLst>
                </c:spPr>
                <c:marker>
                  <c:symbol val="circle"/>
                  <c:size val="6"/>
                  <c:spPr>
                    <a:solidFill>
                      <a:schemeClr val="bg1"/>
                    </a:solidFill>
                    <a:ln w="12700">
                      <a:solidFill>
                        <a:schemeClr val="accent2"/>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月度会!$F$20:$F$31</c15:sqref>
                        </c15:formulaRef>
                      </c:ext>
                    </c:extLst>
                    <c:numCache>
                      <c:formatCode>0.00</c:formatCode>
                      <c:ptCount val="12"/>
                      <c:pt idx="0">
                        <c:v>143.155</c:v>
                      </c:pt>
                      <c:pt idx="1">
                        <c:v>95.533900000000003</c:v>
                      </c:pt>
                      <c:pt idx="2">
                        <c:v>156.90190000000001</c:v>
                      </c:pt>
                      <c:pt idx="3">
                        <c:v>148.92490000000001</c:v>
                      </c:pt>
                      <c:pt idx="4">
                        <c:v>146.21100000000001</c:v>
                      </c:pt>
                      <c:pt idx="5">
                        <c:v>152.69380000000001</c:v>
                      </c:pt>
                      <c:pt idx="6">
                        <c:v>145.90459999999999</c:v>
                      </c:pt>
                      <c:pt idx="7">
                        <c:v>149.82380000000001</c:v>
                      </c:pt>
                      <c:pt idx="8">
                        <c:v>157.5309</c:v>
                      </c:pt>
                      <c:pt idx="9">
                        <c:v>145.63800000000001</c:v>
                      </c:pt>
                      <c:pt idx="10">
                        <c:v>154.36840000000001</c:v>
                      </c:pt>
                      <c:pt idx="11">
                        <c:v>161.82169999999999</c:v>
                      </c:pt>
                    </c:numCache>
                  </c:numRef>
                </c:val>
                <c:smooth val="1"/>
                <c:extLst xmlns:c15="http://schemas.microsoft.com/office/drawing/2012/chart">
                  <c:ext xmlns:c16="http://schemas.microsoft.com/office/drawing/2014/chart" uri="{C3380CC4-5D6E-409C-BE32-E72D297353CC}">
                    <c16:uniqueId val="{00000021-0107-42DA-8705-74A65DD74CC0}"/>
                  </c:ext>
                </c:extLst>
              </c15:ser>
            </c15:filteredLineSeries>
            <c15:filteredLineSeries>
              <c15:ser>
                <c:idx val="5"/>
                <c:order val="5"/>
                <c:tx>
                  <c:strRef>
                    <c:extLst xmlns:c15="http://schemas.microsoft.com/office/drawing/2012/chart">
                      <c:ext xmlns:c15="http://schemas.microsoft.com/office/drawing/2012/chart" uri="{02D57815-91ED-43cb-92C2-25804820EDAC}">
                        <c15:formulaRef>
                          <c15:sqref>月度会!$G$19</c15:sqref>
                        </c15:formulaRef>
                      </c:ext>
                    </c:extLst>
                    <c:strCache>
                      <c:ptCount val="1"/>
                      <c:pt idx="0">
                        <c:v>2020年交易量</c:v>
                      </c:pt>
                    </c:strCache>
                  </c:strRef>
                </c:tx>
                <c:spPr>
                  <a:ln w="25400" cap="rnd">
                    <a:solidFill>
                      <a:schemeClr val="accent2"/>
                    </a:solidFill>
                    <a:round/>
                  </a:ln>
                  <a:effectLst>
                    <a:outerShdw blurRad="57150" dist="19050" dir="5400000" algn="ctr" rotWithShape="0">
                      <a:srgbClr val="000000">
                        <a:alpha val="63000"/>
                      </a:srgbClr>
                    </a:outerShdw>
                  </a:effectLst>
                </c:spPr>
                <c:marker>
                  <c:symbol val="circle"/>
                  <c:size val="7"/>
                  <c:spPr>
                    <a:solidFill>
                      <a:schemeClr val="bg1"/>
                    </a:solidFill>
                    <a:ln w="22225">
                      <a:solidFill>
                        <a:schemeClr val="accent2"/>
                      </a:solidFill>
                      <a:round/>
                    </a:ln>
                    <a:effectLst>
                      <a:outerShdw blurRad="57150" dist="19050" dir="5400000" algn="ctr" rotWithShape="0">
                        <a:srgbClr val="000000">
                          <a:alpha val="63000"/>
                        </a:srgbClr>
                      </a:outerShdw>
                    </a:effectLst>
                  </c:spPr>
                </c:marker>
                <c:dPt>
                  <c:idx val="0"/>
                  <c:marker>
                    <c:spPr>
                      <a:solidFill>
                        <a:schemeClr val="bg1"/>
                      </a:solidFill>
                      <a:ln w="15875">
                        <a:solidFill>
                          <a:schemeClr val="accent2"/>
                        </a:solidFill>
                        <a:round/>
                      </a:ln>
                      <a:effectLst>
                        <a:outerShdw blurRad="57150" dist="19050" dir="5400000" algn="ctr" rotWithShape="0">
                          <a:srgbClr val="000000">
                            <a:alpha val="63000"/>
                          </a:srgbClr>
                        </a:outerShdw>
                      </a:effectLst>
                    </c:spPr>
                  </c:marker>
                  <c:bubble3D val="0"/>
                  <c:extLst xmlns:c15="http://schemas.microsoft.com/office/drawing/2012/chart">
                    <c:ext xmlns:c16="http://schemas.microsoft.com/office/drawing/2014/chart" uri="{C3380CC4-5D6E-409C-BE32-E72D297353CC}">
                      <c16:uniqueId val="{00000022-0107-42DA-8705-74A65DD74CC0}"/>
                    </c:ext>
                  </c:extLst>
                </c:dPt>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月度会!$G$20:$G$31</c15:sqref>
                        </c15:formulaRef>
                      </c:ext>
                    </c:extLst>
                    <c:numCache>
                      <c:formatCode>0.00</c:formatCode>
                      <c:ptCount val="12"/>
                      <c:pt idx="0">
                        <c:v>98.48</c:v>
                      </c:pt>
                      <c:pt idx="1">
                        <c:v>7.109</c:v>
                      </c:pt>
                      <c:pt idx="2">
                        <c:v>94.973699999999994</c:v>
                      </c:pt>
                      <c:pt idx="3">
                        <c:v>111.3373</c:v>
                      </c:pt>
                      <c:pt idx="4">
                        <c:v>117.285</c:v>
                      </c:pt>
                      <c:pt idx="5">
                        <c:v>122.45820000000001</c:v>
                      </c:pt>
                      <c:pt idx="6">
                        <c:v>126.15</c:v>
                      </c:pt>
                      <c:pt idx="7">
                        <c:v>133.66999999999999</c:v>
                      </c:pt>
                      <c:pt idx="8">
                        <c:v>146.6173</c:v>
                      </c:pt>
                      <c:pt idx="9">
                        <c:v>147.89150000000001</c:v>
                      </c:pt>
                      <c:pt idx="10">
                        <c:v>157.376</c:v>
                      </c:pt>
                      <c:pt idx="11">
                        <c:v>170.7902</c:v>
                      </c:pt>
                    </c:numCache>
                  </c:numRef>
                </c:val>
                <c:smooth val="1"/>
                <c:extLst xmlns:c15="http://schemas.microsoft.com/office/drawing/2012/chart">
                  <c:ext xmlns:c16="http://schemas.microsoft.com/office/drawing/2014/chart" uri="{C3380CC4-5D6E-409C-BE32-E72D297353CC}">
                    <c16:uniqueId val="{00000023-0107-42DA-8705-74A65DD74CC0}"/>
                  </c:ext>
                </c:extLst>
              </c15:ser>
            </c15:filteredLineSeries>
            <c15:filteredLineSeries>
              <c15:ser>
                <c:idx val="6"/>
                <c:order val="6"/>
                <c:tx>
                  <c:strRef>
                    <c:extLst xmlns:c15="http://schemas.microsoft.com/office/drawing/2012/chart">
                      <c:ext xmlns:c15="http://schemas.microsoft.com/office/drawing/2012/chart" uri="{02D57815-91ED-43cb-92C2-25804820EDAC}">
                        <c15:formulaRef>
                          <c15:sqref>月度会!$H$19</c15:sqref>
                        </c15:formulaRef>
                      </c:ext>
                    </c:extLst>
                    <c:strCache>
                      <c:ptCount val="1"/>
                      <c:pt idx="0">
                        <c:v>2019年交易量</c:v>
                      </c:pt>
                    </c:strCache>
                  </c:strRef>
                </c:tx>
                <c:spPr>
                  <a:ln w="25400">
                    <a:solidFill>
                      <a:srgbClr val="C00000"/>
                    </a:solidFill>
                  </a:ln>
                </c:spPr>
                <c:marker>
                  <c:symbol val="circle"/>
                  <c:size val="6"/>
                  <c:spPr>
                    <a:solidFill>
                      <a:srgbClr val="C00000"/>
                    </a:solidFill>
                    <a:ln w="12700">
                      <a:solidFill>
                        <a:schemeClr val="bg1"/>
                      </a:solidFill>
                    </a:ln>
                  </c:spPr>
                </c:marker>
                <c:dLbls>
                  <c:dLbl>
                    <c:idx val="1"/>
                    <c:layout>
                      <c:manualLayout>
                        <c:x val="-3.7386350816587387E-2"/>
                        <c:y val="5.1284186325261077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4-0107-42DA-8705-74A65DD74CC0}"/>
                      </c:ext>
                    </c:extLst>
                  </c:dLbl>
                  <c:dLbl>
                    <c:idx val="2"/>
                    <c:layout>
                      <c:manualLayout>
                        <c:x val="-2.3175312152286069E-2"/>
                        <c:y val="4.536650914732826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5-0107-42DA-8705-74A65DD74CC0}"/>
                      </c:ext>
                    </c:extLst>
                  </c:dLbl>
                  <c:dLbl>
                    <c:idx val="3"/>
                    <c:layout>
                      <c:manualLayout>
                        <c:x val="-3.4488273561415581E-2"/>
                        <c:y val="-4.742664902719932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6-0107-42DA-8705-74A65DD74CC0}"/>
                      </c:ext>
                    </c:extLst>
                  </c:dLbl>
                  <c:dLbl>
                    <c:idx val="5"/>
                    <c:layout>
                      <c:manualLayout>
                        <c:x val="-3.3787866040662813E-2"/>
                        <c:y val="5.0908325325449512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7-0107-42DA-8705-74A65DD74CC0}"/>
                      </c:ext>
                    </c:extLst>
                  </c:dLbl>
                  <c:dLbl>
                    <c:idx val="6"/>
                    <c:layout>
                      <c:manualLayout>
                        <c:x val="-3.0036927125670253E-2"/>
                        <c:y val="5.4539471332476823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8-0107-42DA-8705-74A65DD74CC0}"/>
                      </c:ext>
                    </c:extLst>
                  </c:dLbl>
                  <c:dLbl>
                    <c:idx val="7"/>
                    <c:layout>
                      <c:manualLayout>
                        <c:x val="-2.7828441694665147E-2"/>
                        <c:y val="5.1656370315387966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9-0107-42DA-8705-74A65DD74CC0}"/>
                      </c:ext>
                    </c:extLst>
                  </c:dLbl>
                  <c:dLbl>
                    <c:idx val="8"/>
                    <c:layout>
                      <c:manualLayout>
                        <c:x val="-2.1938259492196036E-2"/>
                        <c:y val="3.8838674609365964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A-0107-42DA-8705-74A65DD74CC0}"/>
                      </c:ext>
                    </c:extLst>
                  </c:dLbl>
                  <c:dLbl>
                    <c:idx val="9"/>
                    <c:layout>
                      <c:manualLayout>
                        <c:x val="-2.5102055419163105E-2"/>
                        <c:y val="-4.0624873075566892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B-0107-42DA-8705-74A65DD74CC0}"/>
                      </c:ext>
                    </c:extLst>
                  </c:dLbl>
                  <c:dLbl>
                    <c:idx val="10"/>
                    <c:layout>
                      <c:manualLayout>
                        <c:x val="-3.1273427372245616E-2"/>
                        <c:y val="-4.7195839905378074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C-0107-42DA-8705-74A65DD74CC0}"/>
                      </c:ext>
                    </c:extLst>
                  </c:dLbl>
                  <c:dLbl>
                    <c:idx val="11"/>
                    <c:layout>
                      <c:manualLayout>
                        <c:x val="-1.5047955699013252E-2"/>
                        <c:y val="-6.7322028553947477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D-0107-42DA-8705-74A65DD74CC0}"/>
                      </c:ext>
                    </c:extLst>
                  </c:dLbl>
                  <c:spPr>
                    <a:noFill/>
                    <a:ln>
                      <a:noFill/>
                    </a:ln>
                    <a:effectLst/>
                  </c:spPr>
                  <c:txPr>
                    <a:bodyPr wrap="square" lIns="38100" tIns="19050" rIns="38100" bIns="19050" anchor="ctr" anchorCtr="0">
                      <a:spAutoFit/>
                    </a:bodyPr>
                    <a:lstStyle/>
                    <a:p>
                      <a:pPr algn="ctr">
                        <a:defRPr lang="en-US" altLang="zh-CN" sz="800" b="1" i="0" u="none" strike="noStrike" kern="1200" baseline="0">
                          <a:solidFill>
                            <a:srgbClr val="C00000"/>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a:noFill/>
                          </a:ln>
                        </c:spPr>
                      </c15:leaderLines>
                    </c:ext>
                  </c:extLst>
                </c:dLbls>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月度会!$H$20:$H$31</c15:sqref>
                        </c15:formulaRef>
                      </c:ext>
                    </c:extLst>
                    <c:numCache>
                      <c:formatCode>0.00</c:formatCode>
                      <c:ptCount val="12"/>
                      <c:pt idx="0">
                        <c:v>119.78</c:v>
                      </c:pt>
                      <c:pt idx="1">
                        <c:v>80.73</c:v>
                      </c:pt>
                      <c:pt idx="2">
                        <c:v>125.06</c:v>
                      </c:pt>
                      <c:pt idx="3">
                        <c:v>120.06</c:v>
                      </c:pt>
                      <c:pt idx="4">
                        <c:v>116.11</c:v>
                      </c:pt>
                      <c:pt idx="5">
                        <c:v>124.44</c:v>
                      </c:pt>
                      <c:pt idx="6">
                        <c:v>121.3</c:v>
                      </c:pt>
                      <c:pt idx="7">
                        <c:v>119.86</c:v>
                      </c:pt>
                      <c:pt idx="8">
                        <c:v>131.1755</c:v>
                      </c:pt>
                      <c:pt idx="9">
                        <c:v>126.74469999999999</c:v>
                      </c:pt>
                      <c:pt idx="10">
                        <c:v>138.36840000000001</c:v>
                      </c:pt>
                      <c:pt idx="11">
                        <c:v>168.6414</c:v>
                      </c:pt>
                    </c:numCache>
                  </c:numRef>
                </c:val>
                <c:smooth val="1"/>
                <c:extLst xmlns:c15="http://schemas.microsoft.com/office/drawing/2012/chart">
                  <c:ext xmlns:c16="http://schemas.microsoft.com/office/drawing/2014/chart" uri="{C3380CC4-5D6E-409C-BE32-E72D297353CC}">
                    <c16:uniqueId val="{0000002E-0107-42DA-8705-74A65DD74CC0}"/>
                  </c:ext>
                </c:extLst>
              </c15:ser>
            </c15:filteredLineSeries>
          </c:ext>
        </c:extLst>
      </c:lineChart>
      <c:catAx>
        <c:axId val="1199899551"/>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199888319"/>
        <c:crosses val="autoZero"/>
        <c:auto val="1"/>
        <c:lblAlgn val="ctr"/>
        <c:lblOffset val="100"/>
        <c:noMultiLvlLbl val="0"/>
      </c:catAx>
      <c:valAx>
        <c:axId val="1199888319"/>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199899551"/>
        <c:crosses val="autoZero"/>
        <c:crossBetween val="between"/>
      </c:valAx>
      <c:valAx>
        <c:axId val="1199897887"/>
        <c:scaling>
          <c:orientation val="minMax"/>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199902047"/>
        <c:crosses val="max"/>
        <c:crossBetween val="between"/>
      </c:valAx>
      <c:catAx>
        <c:axId val="1199902047"/>
        <c:scaling>
          <c:orientation val="minMax"/>
        </c:scaling>
        <c:delete val="1"/>
        <c:axPos val="b"/>
        <c:numFmt formatCode="General" sourceLinked="1"/>
        <c:majorTickMark val="none"/>
        <c:minorTickMark val="none"/>
        <c:tickLblPos val="nextTo"/>
        <c:crossAx val="1199897887"/>
        <c:crosses val="autoZero"/>
        <c:auto val="1"/>
        <c:lblAlgn val="ctr"/>
        <c:lblOffset val="100"/>
        <c:noMultiLvlLbl val="0"/>
      </c:catAx>
      <c:spPr>
        <a:noFill/>
        <a:ln>
          <a:noFill/>
        </a:ln>
        <a:effectLst/>
      </c:spPr>
    </c:plotArea>
    <c:legend>
      <c:legendPos val="t"/>
      <c:overlay val="0"/>
      <c:spPr>
        <a:noFill/>
        <a:ln>
          <a:noFill/>
        </a:ln>
        <a:effectLst/>
      </c:spPr>
      <c:txPr>
        <a:bodyPr rot="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27320082525224298"/>
          <c:y val="0.20874239913018025"/>
          <c:w val="0.55715819667282585"/>
          <c:h val="0.68171941917932977"/>
        </c:manualLayout>
      </c:layout>
      <c:doughnutChart>
        <c:varyColors val="1"/>
        <c:ser>
          <c:idx val="1"/>
          <c:order val="1"/>
          <c:tx>
            <c:strRef>
              <c:f>PPT模板1!$A$119</c:f>
              <c:strCache>
                <c:ptCount val="1"/>
                <c:pt idx="0">
                  <c:v>2025年2月</c:v>
                </c:pt>
              </c:strCache>
              <c:extLst xmlns:c15="http://schemas.microsoft.com/office/drawing/2012/chart"/>
            </c:strRef>
          </c:tx>
          <c:spPr>
            <a:ln w="19050">
              <a:solidFill>
                <a:schemeClr val="bg1"/>
              </a:solidFill>
            </a:ln>
          </c:spPr>
          <c:dPt>
            <c:idx val="0"/>
            <c:bubble3D val="0"/>
            <c:spPr>
              <a:solidFill>
                <a:schemeClr val="accent2">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772B-4B93-AFA5-A102D909DE4C}"/>
              </c:ext>
            </c:extLst>
          </c:dPt>
          <c:dPt>
            <c:idx val="1"/>
            <c:bubble3D val="0"/>
            <c:spPr>
              <a:solidFill>
                <a:schemeClr val="accent2">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772B-4B93-AFA5-A102D909DE4C}"/>
              </c:ext>
            </c:extLst>
          </c:dPt>
          <c:dPt>
            <c:idx val="2"/>
            <c:bubble3D val="0"/>
            <c:spPr>
              <a:solidFill>
                <a:schemeClr val="accent2">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772B-4B93-AFA5-A102D909DE4C}"/>
              </c:ext>
            </c:extLst>
          </c:dPt>
          <c:dPt>
            <c:idx val="3"/>
            <c:bubble3D val="0"/>
            <c:spPr>
              <a:solidFill>
                <a:schemeClr val="accent2"/>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772B-4B93-AFA5-A102D909DE4C}"/>
              </c:ext>
            </c:extLst>
          </c:dPt>
          <c:dPt>
            <c:idx val="4"/>
            <c:bubble3D val="0"/>
            <c:spPr>
              <a:solidFill>
                <a:schemeClr val="accent2">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772B-4B93-AFA5-A102D909DE4C}"/>
              </c:ext>
            </c:extLst>
          </c:dPt>
          <c:dPt>
            <c:idx val="5"/>
            <c:bubble3D val="0"/>
            <c:spPr>
              <a:solidFill>
                <a:schemeClr val="accent2">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772B-4B93-AFA5-A102D909DE4C}"/>
              </c:ext>
            </c:extLst>
          </c:dPt>
          <c:dPt>
            <c:idx val="6"/>
            <c:bubble3D val="0"/>
            <c:spPr>
              <a:solidFill>
                <a:schemeClr val="accent2">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772B-4B93-AFA5-A102D909DE4C}"/>
              </c:ext>
            </c:extLst>
          </c:dPt>
          <c:dLbls>
            <c:dLbl>
              <c:idx val="0"/>
              <c:layout>
                <c:manualLayout>
                  <c:x val="0.15393142320338188"/>
                  <c:y val="-0.12296802296493699"/>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1-772B-4B93-AFA5-A102D909DE4C}"/>
                </c:ext>
              </c:extLst>
            </c:dLbl>
            <c:dLbl>
              <c:idx val="1"/>
              <c:layout>
                <c:manualLayout>
                  <c:x val="0.26390209461930875"/>
                  <c:y val="0.14328777916881888"/>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3-772B-4B93-AFA5-A102D909DE4C}"/>
                </c:ext>
              </c:extLst>
            </c:dLbl>
            <c:dLbl>
              <c:idx val="2"/>
              <c:layout>
                <c:manualLayout>
                  <c:x val="-0.24331348007938805"/>
                  <c:y val="0.14165553347399384"/>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5-772B-4B93-AFA5-A102D909DE4C}"/>
                </c:ext>
              </c:extLst>
            </c:dLbl>
            <c:dLbl>
              <c:idx val="3"/>
              <c:layout>
                <c:manualLayout>
                  <c:x val="-0.19436102375112532"/>
                  <c:y val="-1.1290195494778575E-3"/>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7-772B-4B93-AFA5-A102D909DE4C}"/>
                </c:ext>
              </c:extLst>
            </c:dLbl>
            <c:dLbl>
              <c:idx val="4"/>
              <c:layout>
                <c:manualLayout>
                  <c:x val="-0.24690541275165351"/>
                  <c:y val="-0.1524383005174089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9-772B-4B93-AFA5-A102D909DE4C}"/>
                </c:ext>
              </c:extLst>
            </c:dLbl>
            <c:dLbl>
              <c:idx val="5"/>
              <c:layout>
                <c:manualLayout>
                  <c:x val="-0.16165859053100348"/>
                  <c:y val="-0.20427609420262524"/>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B-772B-4B93-AFA5-A102D909DE4C}"/>
                </c:ext>
              </c:extLst>
            </c:dLbl>
            <c:dLbl>
              <c:idx val="6"/>
              <c:layout>
                <c:manualLayout>
                  <c:x val="7.9005654285901034E-2"/>
                  <c:y val="-0.19021321867905477"/>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D-772B-4B93-AFA5-A102D909DE4C}"/>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sp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xmlns:c15="http://schemas.microsoft.com/office/drawing/2012/chart">
              <c:ext xmlns:c15="http://schemas.microsoft.com/office/drawing/2012/chart" uri="{CE6537A1-D6FC-4f65-9D91-7224C49458BB}"/>
            </c:extLst>
          </c:dLbls>
          <c:cat>
            <c:strRef>
              <c:f>PPT模板1!$B$117:$H$117</c:f>
              <c:strCache>
                <c:ptCount val="7"/>
                <c:pt idx="0">
                  <c:v>3万以下</c:v>
                </c:pt>
                <c:pt idx="1">
                  <c:v>3-5万</c:v>
                </c:pt>
                <c:pt idx="2">
                  <c:v>5-8万</c:v>
                </c:pt>
                <c:pt idx="3">
                  <c:v>8-12万</c:v>
                </c:pt>
                <c:pt idx="4">
                  <c:v>12-15万</c:v>
                </c:pt>
                <c:pt idx="5">
                  <c:v>15-30万</c:v>
                </c:pt>
                <c:pt idx="6">
                  <c:v>30万以上</c:v>
                </c:pt>
              </c:strCache>
              <c:extLst xmlns:c15="http://schemas.microsoft.com/office/drawing/2012/chart"/>
            </c:strRef>
          </c:cat>
          <c:val>
            <c:numRef>
              <c:f>PPT模板1!$B$119:$H$119</c:f>
              <c:numCache>
                <c:formatCode>0.0%</c:formatCode>
                <c:ptCount val="7"/>
                <c:pt idx="0">
                  <c:v>0.330203466315243</c:v>
                </c:pt>
                <c:pt idx="1">
                  <c:v>0.27149974042570185</c:v>
                </c:pt>
                <c:pt idx="2">
                  <c:v>0.1324028593107304</c:v>
                </c:pt>
                <c:pt idx="3">
                  <c:v>0.10149854239047962</c:v>
                </c:pt>
                <c:pt idx="4">
                  <c:v>5.8499061539075914E-2</c:v>
                </c:pt>
                <c:pt idx="5">
                  <c:v>7.5800686873527409E-2</c:v>
                </c:pt>
                <c:pt idx="6">
                  <c:v>3.0095643145241803E-2</c:v>
                </c:pt>
              </c:numCache>
              <c:extLst xmlns:c15="http://schemas.microsoft.com/office/drawing/2012/chart"/>
            </c:numRef>
          </c:val>
          <c:extLst>
            <c:ext xmlns:c16="http://schemas.microsoft.com/office/drawing/2014/chart" uri="{C3380CC4-5D6E-409C-BE32-E72D297353CC}">
              <c16:uniqueId val="{0000000E-772B-4B93-AFA5-A102D909DE4C}"/>
            </c:ext>
          </c:extLst>
        </c:ser>
        <c:dLbls>
          <c:showLegendKey val="0"/>
          <c:showVal val="1"/>
          <c:showCatName val="0"/>
          <c:showSerName val="0"/>
          <c:showPercent val="0"/>
          <c:showBubbleSize val="0"/>
          <c:showLeaderLines val="1"/>
        </c:dLbls>
        <c:firstSliceAng val="0"/>
        <c:holeSize val="50"/>
        <c:extLst>
          <c:ext xmlns:c15="http://schemas.microsoft.com/office/drawing/2012/chart" uri="{02D57815-91ED-43cb-92C2-25804820EDAC}">
            <c15:filteredPieSeries>
              <c15:ser>
                <c:idx val="0"/>
                <c:order val="0"/>
                <c:tx>
                  <c:strRef>
                    <c:extLst>
                      <c:ext uri="{02D57815-91ED-43cb-92C2-25804820EDAC}">
                        <c15:formulaRef>
                          <c15:sqref>PPT模板1!$A$118</c15:sqref>
                        </c15:formulaRef>
                      </c:ext>
                    </c:extLst>
                    <c:strCache>
                      <c:ptCount val="1"/>
                      <c:pt idx="0">
                        <c:v>2025年3月</c:v>
                      </c:pt>
                    </c:strCache>
                  </c:strRef>
                </c:tx>
                <c:dPt>
                  <c:idx val="0"/>
                  <c:bubble3D val="0"/>
                  <c:spPr>
                    <a:solidFill>
                      <a:schemeClr val="accent2">
                        <a:tint val="48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0-772B-4B93-AFA5-A102D909DE4C}"/>
                    </c:ext>
                  </c:extLst>
                </c:dPt>
                <c:dPt>
                  <c:idx val="1"/>
                  <c:bubble3D val="0"/>
                  <c:spPr>
                    <a:solidFill>
                      <a:schemeClr val="accent2">
                        <a:tint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2-772B-4B93-AFA5-A102D909DE4C}"/>
                    </c:ext>
                  </c:extLst>
                </c:dPt>
                <c:dPt>
                  <c:idx val="2"/>
                  <c:bubble3D val="0"/>
                  <c:spPr>
                    <a:solidFill>
                      <a:schemeClr val="accent2">
                        <a:tint val="83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4-772B-4B93-AFA5-A102D909DE4C}"/>
                    </c:ext>
                  </c:extLst>
                </c:dPt>
                <c:dPt>
                  <c:idx val="3"/>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6-772B-4B93-AFA5-A102D909DE4C}"/>
                    </c:ext>
                  </c:extLst>
                </c:dPt>
                <c:dPt>
                  <c:idx val="4"/>
                  <c:bubble3D val="0"/>
                  <c:spPr>
                    <a:solidFill>
                      <a:schemeClr val="accent2">
                        <a:shade val="82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8-772B-4B93-AFA5-A102D909DE4C}"/>
                    </c:ext>
                  </c:extLst>
                </c:dPt>
                <c:dPt>
                  <c:idx val="5"/>
                  <c:bubble3D val="0"/>
                  <c:spPr>
                    <a:solidFill>
                      <a:schemeClr val="accent2">
                        <a:shade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A-772B-4B93-AFA5-A102D909DE4C}"/>
                    </c:ext>
                  </c:extLst>
                </c:dPt>
                <c:dPt>
                  <c:idx val="6"/>
                  <c:bubble3D val="0"/>
                  <c:spPr>
                    <a:solidFill>
                      <a:schemeClr val="accent2">
                        <a:shade val="47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C-772B-4B93-AFA5-A102D909DE4C}"/>
                    </c:ext>
                  </c:extLst>
                </c:dPt>
                <c:dLbls>
                  <c:dLbl>
                    <c:idx val="1"/>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2-772B-4B93-AFA5-A102D909DE4C}"/>
                      </c:ext>
                    </c:extLst>
                  </c:dLbl>
                  <c:dLbl>
                    <c:idx val="2"/>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4-772B-4B93-AFA5-A102D909DE4C}"/>
                      </c:ext>
                    </c:extLst>
                  </c:dLbl>
                  <c:dLbl>
                    <c:idx val="3"/>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6-772B-4B93-AFA5-A102D909DE4C}"/>
                      </c:ext>
                    </c:extLst>
                  </c:dLbl>
                  <c:dLbl>
                    <c:idx val="4"/>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8-772B-4B93-AFA5-A102D909DE4C}"/>
                      </c:ext>
                    </c:extLst>
                  </c:dLbl>
                  <c:dLbl>
                    <c:idx val="5"/>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A-772B-4B93-AFA5-A102D909DE4C}"/>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0"/>
                  <c:extLst>
                    <c:ex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ext>
                  </c:extLst>
                </c:dLbls>
                <c:cat>
                  <c:strRef>
                    <c:extLst>
                      <c:ext uri="{02D57815-91ED-43cb-92C2-25804820EDAC}">
                        <c15:formulaRef>
                          <c15:sqref>PPT模板1!$B$117:$H$117</c15:sqref>
                        </c15:formulaRef>
                      </c:ext>
                    </c:extLst>
                    <c:strCache>
                      <c:ptCount val="7"/>
                      <c:pt idx="0">
                        <c:v>3万以下</c:v>
                      </c:pt>
                      <c:pt idx="1">
                        <c:v>3-5万</c:v>
                      </c:pt>
                      <c:pt idx="2">
                        <c:v>5-8万</c:v>
                      </c:pt>
                      <c:pt idx="3">
                        <c:v>8-12万</c:v>
                      </c:pt>
                      <c:pt idx="4">
                        <c:v>12-15万</c:v>
                      </c:pt>
                      <c:pt idx="5">
                        <c:v>15-30万</c:v>
                      </c:pt>
                      <c:pt idx="6">
                        <c:v>30万以上</c:v>
                      </c:pt>
                    </c:strCache>
                  </c:strRef>
                </c:cat>
                <c:val>
                  <c:numRef>
                    <c:extLst>
                      <c:ext uri="{02D57815-91ED-43cb-92C2-25804820EDAC}">
                        <c15:formulaRef>
                          <c15:sqref>PPT模板1!$B$118:$H$118</c15:sqref>
                        </c15:formulaRef>
                      </c:ext>
                    </c:extLst>
                    <c:numCache>
                      <c:formatCode>0.0%</c:formatCode>
                      <c:ptCount val="7"/>
                      <c:pt idx="0">
                        <c:v>0.32449987430971705</c:v>
                      </c:pt>
                      <c:pt idx="1">
                        <c:v>0.26701886976053973</c:v>
                      </c:pt>
                      <c:pt idx="2">
                        <c:v>0.13733082493370852</c:v>
                      </c:pt>
                      <c:pt idx="3">
                        <c:v>0.1087991307097852</c:v>
                      </c:pt>
                      <c:pt idx="4">
                        <c:v>5.2100649534945954E-2</c:v>
                      </c:pt>
                      <c:pt idx="5">
                        <c:v>7.8499663474403777E-2</c:v>
                      </c:pt>
                      <c:pt idx="6">
                        <c:v>3.1750987276899748E-2</c:v>
                      </c:pt>
                    </c:numCache>
                  </c:numRef>
                </c:val>
                <c:extLst>
                  <c:ext xmlns:c16="http://schemas.microsoft.com/office/drawing/2014/chart" uri="{C3380CC4-5D6E-409C-BE32-E72D297353CC}">
                    <c16:uniqueId val="{0000001D-772B-4B93-AFA5-A102D909DE4C}"/>
                  </c:ext>
                </c:extLst>
              </c15:ser>
            </c15:filteredPieSeries>
          </c:ext>
        </c:extLst>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PPT模板2!$AP$109</c:f>
              <c:strCache>
                <c:ptCount val="1"/>
                <c:pt idx="0">
                  <c:v>2025.3</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PPT模板2!$AQ$108:$AV$108</c:f>
              <c:strCache>
                <c:ptCount val="6"/>
                <c:pt idx="0">
                  <c:v>华东</c:v>
                </c:pt>
                <c:pt idx="1">
                  <c:v>中南</c:v>
                </c:pt>
                <c:pt idx="2">
                  <c:v>华北</c:v>
                </c:pt>
                <c:pt idx="3">
                  <c:v>西南</c:v>
                </c:pt>
                <c:pt idx="4">
                  <c:v>东北</c:v>
                </c:pt>
                <c:pt idx="5">
                  <c:v>西北</c:v>
                </c:pt>
              </c:strCache>
            </c:strRef>
          </c:cat>
          <c:val>
            <c:numRef>
              <c:f>PPT模板2!$AQ$109:$AV$109</c:f>
              <c:numCache>
                <c:formatCode>0.00</c:formatCode>
                <c:ptCount val="6"/>
                <c:pt idx="0">
                  <c:v>51.096699999999998</c:v>
                </c:pt>
                <c:pt idx="1">
                  <c:v>47.743600000000001</c:v>
                </c:pt>
                <c:pt idx="2">
                  <c:v>26.105399999999999</c:v>
                </c:pt>
                <c:pt idx="3">
                  <c:v>26.427900000000001</c:v>
                </c:pt>
                <c:pt idx="4">
                  <c:v>13.7727</c:v>
                </c:pt>
                <c:pt idx="5">
                  <c:v>10.338800000000001</c:v>
                </c:pt>
              </c:numCache>
            </c:numRef>
          </c:val>
          <c:extLst>
            <c:ext xmlns:c16="http://schemas.microsoft.com/office/drawing/2014/chart" uri="{C3380CC4-5D6E-409C-BE32-E72D297353CC}">
              <c16:uniqueId val="{00000000-ACA3-4059-B80E-8051A370A145}"/>
            </c:ext>
          </c:extLst>
        </c:ser>
        <c:ser>
          <c:idx val="1"/>
          <c:order val="1"/>
          <c:tx>
            <c:strRef>
              <c:f>PPT模板2!$AP$110</c:f>
              <c:strCache>
                <c:ptCount val="1"/>
                <c:pt idx="0">
                  <c:v>2025.2</c:v>
                </c:pt>
              </c:strCache>
            </c:strRef>
          </c:tx>
          <c:spPr>
            <a:solidFill>
              <a:schemeClr val="accent5">
                <a:lumMod val="40000"/>
                <a:lumOff val="60000"/>
              </a:schemeClr>
            </a:solidFill>
            <a:ln>
              <a:noFill/>
            </a:ln>
            <a:effectLst>
              <a:outerShdw blurRad="57150" dist="19050" dir="5400000" algn="ctr" rotWithShape="0">
                <a:srgbClr val="000000">
                  <a:alpha val="63000"/>
                </a:srgbClr>
              </a:outerShdw>
            </a:effectLst>
          </c:spPr>
          <c:invertIfNegative val="0"/>
          <c:cat>
            <c:strRef>
              <c:f>PPT模板2!$AQ$108:$AV$108</c:f>
              <c:strCache>
                <c:ptCount val="6"/>
                <c:pt idx="0">
                  <c:v>华东</c:v>
                </c:pt>
                <c:pt idx="1">
                  <c:v>中南</c:v>
                </c:pt>
                <c:pt idx="2">
                  <c:v>华北</c:v>
                </c:pt>
                <c:pt idx="3">
                  <c:v>西南</c:v>
                </c:pt>
                <c:pt idx="4">
                  <c:v>东北</c:v>
                </c:pt>
                <c:pt idx="5">
                  <c:v>西北</c:v>
                </c:pt>
              </c:strCache>
            </c:strRef>
          </c:cat>
          <c:val>
            <c:numRef>
              <c:f>PPT模板2!$AQ$110:$AV$110</c:f>
              <c:numCache>
                <c:formatCode>0.00</c:formatCode>
                <c:ptCount val="6"/>
                <c:pt idx="0">
                  <c:v>40.260599999999997</c:v>
                </c:pt>
                <c:pt idx="1">
                  <c:v>37.237200000000001</c:v>
                </c:pt>
                <c:pt idx="2">
                  <c:v>19.874199999999998</c:v>
                </c:pt>
                <c:pt idx="3">
                  <c:v>22.2807</c:v>
                </c:pt>
                <c:pt idx="4">
                  <c:v>11.155799999999999</c:v>
                </c:pt>
                <c:pt idx="5">
                  <c:v>8.3162000000000003</c:v>
                </c:pt>
              </c:numCache>
            </c:numRef>
          </c:val>
          <c:extLst>
            <c:ext xmlns:c16="http://schemas.microsoft.com/office/drawing/2014/chart" uri="{C3380CC4-5D6E-409C-BE32-E72D297353CC}">
              <c16:uniqueId val="{00000001-ACA3-4059-B80E-8051A370A145}"/>
            </c:ext>
          </c:extLst>
        </c:ser>
        <c:dLbls>
          <c:showLegendKey val="0"/>
          <c:showVal val="0"/>
          <c:showCatName val="0"/>
          <c:showSerName val="0"/>
          <c:showPercent val="0"/>
          <c:showBubbleSize val="0"/>
        </c:dLbls>
        <c:gapWidth val="219"/>
        <c:overlap val="-27"/>
        <c:axId val="679514480"/>
        <c:axId val="679505328"/>
      </c:barChart>
      <c:lineChart>
        <c:grouping val="standard"/>
        <c:varyColors val="0"/>
        <c:ser>
          <c:idx val="2"/>
          <c:order val="2"/>
          <c:tx>
            <c:strRef>
              <c:f>PPT模板2!$AP$111</c:f>
              <c:strCache>
                <c:ptCount val="1"/>
                <c:pt idx="0">
                  <c:v>环比</c:v>
                </c:pt>
              </c:strCache>
            </c:strRef>
          </c:tx>
          <c:spPr>
            <a:ln w="34925" cap="rnd">
              <a:solidFill>
                <a:schemeClr val="accent2"/>
              </a:solidFill>
              <a:round/>
            </a:ln>
            <a:effectLst>
              <a:outerShdw blurRad="57150" dist="19050" dir="5400000" algn="ctr" rotWithShape="0">
                <a:srgbClr val="000000">
                  <a:alpha val="63000"/>
                </a:srgbClr>
              </a:outerShdw>
            </a:effectLst>
          </c:spPr>
          <c:marker>
            <c:symbol val="circle"/>
            <c:size val="5"/>
            <c:spPr>
              <a:solidFill>
                <a:schemeClr val="bg1"/>
              </a:solidFill>
              <a:ln w="9525">
                <a:solidFill>
                  <a:schemeClr val="accent2">
                    <a:alpha val="93000"/>
                  </a:schemeClr>
                </a:solidFill>
                <a:round/>
              </a:ln>
              <a:effectLst>
                <a:outerShdw blurRad="57150" dist="19050" dir="5400000" algn="ctr" rotWithShape="0">
                  <a:srgbClr val="000000">
                    <a:alpha val="63000"/>
                  </a:srgbClr>
                </a:outerShdw>
              </a:effectLst>
            </c:spPr>
          </c:marker>
          <c:cat>
            <c:strRef>
              <c:f>PPT模板2!$AQ$108:$AV$108</c:f>
              <c:strCache>
                <c:ptCount val="6"/>
                <c:pt idx="0">
                  <c:v>华东</c:v>
                </c:pt>
                <c:pt idx="1">
                  <c:v>中南</c:v>
                </c:pt>
                <c:pt idx="2">
                  <c:v>华北</c:v>
                </c:pt>
                <c:pt idx="3">
                  <c:v>西南</c:v>
                </c:pt>
                <c:pt idx="4">
                  <c:v>东北</c:v>
                </c:pt>
                <c:pt idx="5">
                  <c:v>西北</c:v>
                </c:pt>
              </c:strCache>
            </c:strRef>
          </c:cat>
          <c:val>
            <c:numRef>
              <c:f>PPT模板2!$AQ$111:$AV$111</c:f>
              <c:numCache>
                <c:formatCode>0.00%</c:formatCode>
                <c:ptCount val="6"/>
                <c:pt idx="0">
                  <c:v>0.26914899430212175</c:v>
                </c:pt>
                <c:pt idx="1">
                  <c:v>0.28214795956731437</c:v>
                </c:pt>
                <c:pt idx="2">
                  <c:v>0.3135321170160309</c:v>
                </c:pt>
                <c:pt idx="3">
                  <c:v>0.1861341878845818</c:v>
                </c:pt>
                <c:pt idx="4">
                  <c:v>0.23457752917764763</c:v>
                </c:pt>
                <c:pt idx="5">
                  <c:v>0.24321204396238674</c:v>
                </c:pt>
              </c:numCache>
            </c:numRef>
          </c:val>
          <c:smooth val="1"/>
          <c:extLst>
            <c:ext xmlns:c16="http://schemas.microsoft.com/office/drawing/2014/chart" uri="{C3380CC4-5D6E-409C-BE32-E72D297353CC}">
              <c16:uniqueId val="{00000002-ACA3-4059-B80E-8051A370A145}"/>
            </c:ext>
          </c:extLst>
        </c:ser>
        <c:dLbls>
          <c:showLegendKey val="0"/>
          <c:showVal val="0"/>
          <c:showCatName val="0"/>
          <c:showSerName val="0"/>
          <c:showPercent val="0"/>
          <c:showBubbleSize val="0"/>
        </c:dLbls>
        <c:marker val="1"/>
        <c:smooth val="0"/>
        <c:axId val="679504080"/>
        <c:axId val="679528208"/>
      </c:lineChart>
      <c:catAx>
        <c:axId val="67951448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679505328"/>
        <c:crosses val="autoZero"/>
        <c:auto val="1"/>
        <c:lblAlgn val="ctr"/>
        <c:lblOffset val="100"/>
        <c:noMultiLvlLbl val="0"/>
      </c:catAx>
      <c:valAx>
        <c:axId val="679505328"/>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679514480"/>
        <c:crosses val="autoZero"/>
        <c:crossBetween val="between"/>
      </c:valAx>
      <c:valAx>
        <c:axId val="679528208"/>
        <c:scaling>
          <c:orientation val="minMax"/>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679504080"/>
        <c:crosses val="max"/>
        <c:crossBetween val="between"/>
      </c:valAx>
      <c:catAx>
        <c:axId val="679504080"/>
        <c:scaling>
          <c:orientation val="minMax"/>
        </c:scaling>
        <c:delete val="1"/>
        <c:axPos val="b"/>
        <c:numFmt formatCode="General" sourceLinked="1"/>
        <c:majorTickMark val="none"/>
        <c:minorTickMark val="none"/>
        <c:tickLblPos val="nextTo"/>
        <c:crossAx val="679528208"/>
        <c:crosses val="autoZero"/>
        <c:auto val="1"/>
        <c:lblAlgn val="ctr"/>
        <c:lblOffset val="100"/>
        <c:noMultiLvlLbl val="0"/>
      </c:cat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8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zh-CN">
                <a:latin typeface="微软雅黑" panose="020B0503020204020204" pitchFamily="34" charset="-122"/>
                <a:ea typeface="微软雅黑" panose="020B0503020204020204" pitchFamily="34" charset="-122"/>
              </a:rPr>
              <a:t>全国二手车均价</a:t>
            </a:r>
          </a:p>
        </c:rich>
      </c:tx>
      <c:overlay val="0"/>
      <c:spPr>
        <a:noFill/>
        <a:ln>
          <a:noFill/>
        </a:ln>
        <a:effectLst/>
      </c:spPr>
      <c:txPr>
        <a:bodyPr rot="0" spcFirstLastPara="1" vertOverflow="ellipsis" vert="horz" wrap="square" anchor="ctr" anchorCtr="1"/>
        <a:lstStyle/>
        <a:p>
          <a:pPr>
            <a:defRPr sz="2128"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lineChart>
        <c:grouping val="standard"/>
        <c:varyColors val="0"/>
        <c:ser>
          <c:idx val="5"/>
          <c:order val="5"/>
          <c:tx>
            <c:strRef>
              <c:f>PPT模板2!$A$203</c:f>
              <c:strCache>
                <c:ptCount val="1"/>
                <c:pt idx="0">
                  <c:v>2023年</c:v>
                </c:pt>
              </c:strCache>
            </c:strRef>
          </c:tx>
          <c:spPr>
            <a:ln w="34925" cap="rnd">
              <a:solidFill>
                <a:schemeClr val="accent5"/>
              </a:solidFill>
              <a:round/>
            </a:ln>
            <a:effectLst>
              <a:outerShdw blurRad="57150" dist="19050" dir="5400000" algn="ctr" rotWithShape="0">
                <a:srgbClr val="000000">
                  <a:alpha val="63000"/>
                </a:srgbClr>
              </a:outerShdw>
            </a:effectLst>
          </c:spPr>
          <c:marker>
            <c:symbol val="circle"/>
            <c:size val="5"/>
            <c:spPr>
              <a:noFill/>
              <a:ln w="12700">
                <a:solidFill>
                  <a:schemeClr val="bg1"/>
                </a:solidFill>
                <a:round/>
              </a:ln>
              <a:effectLst>
                <a:outerShdw blurRad="57150" dist="19050" dir="5400000" algn="ctr" rotWithShape="0">
                  <a:srgbClr val="000000">
                    <a:alpha val="63000"/>
                  </a:srgbClr>
                </a:outerShdw>
              </a:effectLst>
            </c:spPr>
          </c:marker>
          <c:dLbls>
            <c:delete val="1"/>
          </c:dLbls>
          <c:cat>
            <c:strRef>
              <c:f>PPT模板2!$B$195:$M$197</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PPT模板2!$B$203:$M$203</c:f>
              <c:numCache>
                <c:formatCode>0.00</c:formatCode>
                <c:ptCount val="12"/>
                <c:pt idx="0">
                  <c:v>6.25</c:v>
                </c:pt>
                <c:pt idx="1">
                  <c:v>6.41</c:v>
                </c:pt>
                <c:pt idx="2">
                  <c:v>6.33</c:v>
                </c:pt>
                <c:pt idx="3">
                  <c:v>6.174000856886054</c:v>
                </c:pt>
                <c:pt idx="4">
                  <c:v>6.2294242353589704</c:v>
                </c:pt>
                <c:pt idx="5">
                  <c:v>6.3485427829457768</c:v>
                </c:pt>
                <c:pt idx="6">
                  <c:v>6.55</c:v>
                </c:pt>
                <c:pt idx="7">
                  <c:v>6.4810151187707747</c:v>
                </c:pt>
                <c:pt idx="8">
                  <c:v>6.5366973252342282</c:v>
                </c:pt>
                <c:pt idx="9">
                  <c:v>6.4608943760448971</c:v>
                </c:pt>
                <c:pt idx="10">
                  <c:v>6.4788620210687951</c:v>
                </c:pt>
                <c:pt idx="11">
                  <c:v>6.55</c:v>
                </c:pt>
              </c:numCache>
            </c:numRef>
          </c:val>
          <c:smooth val="1"/>
          <c:extLst>
            <c:ext xmlns:c16="http://schemas.microsoft.com/office/drawing/2014/chart" uri="{C3380CC4-5D6E-409C-BE32-E72D297353CC}">
              <c16:uniqueId val="{00000000-7423-4674-9D96-65701AB954EB}"/>
            </c:ext>
          </c:extLst>
        </c:ser>
        <c:ser>
          <c:idx val="6"/>
          <c:order val="6"/>
          <c:tx>
            <c:strRef>
              <c:f>PPT模板2!$A$204</c:f>
              <c:strCache>
                <c:ptCount val="1"/>
                <c:pt idx="0">
                  <c:v>2024年</c:v>
                </c:pt>
              </c:strCache>
            </c:strRef>
          </c:tx>
          <c:spPr>
            <a:ln w="34925" cap="rnd">
              <a:solidFill>
                <a:schemeClr val="accent2"/>
              </a:solidFill>
              <a:round/>
            </a:ln>
            <a:effectLst>
              <a:outerShdw blurRad="57150" dist="19050" dir="5400000" algn="ctr" rotWithShape="0">
                <a:srgbClr val="000000">
                  <a:alpha val="63000"/>
                </a:srgbClr>
              </a:outerShdw>
            </a:effectLst>
          </c:spPr>
          <c:marker>
            <c:symbol val="circle"/>
            <c:size val="5"/>
            <c:spPr>
              <a:solidFill>
                <a:schemeClr val="accent2"/>
              </a:solidFill>
              <a:ln w="12700">
                <a:solidFill>
                  <a:schemeClr val="bg1"/>
                </a:solidFill>
                <a:round/>
              </a:ln>
              <a:effectLst>
                <a:outerShdw blurRad="57150" dist="19050" dir="5400000" algn="ctr" rotWithShape="0">
                  <a:srgbClr val="000000">
                    <a:alpha val="63000"/>
                  </a:srgbClr>
                </a:outerShdw>
              </a:effectLst>
            </c:spPr>
          </c:marker>
          <c:dLbls>
            <c:dLbl>
              <c:idx val="8"/>
              <c:layout>
                <c:manualLayout>
                  <c:x val="-3.1501657170248713E-2"/>
                  <c:y val="5.225853304284677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423-4674-9D96-65701AB954EB}"/>
                </c:ext>
              </c:extLst>
            </c:dLbl>
            <c:dLbl>
              <c:idx val="10"/>
              <c:layout>
                <c:manualLayout>
                  <c:x val="-3.2952509380273512E-2"/>
                  <c:y val="4.644880174291939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423-4674-9D96-65701AB954EB}"/>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1050" b="1" i="0" u="none" strike="noStrike" kern="1200" baseline="0">
                    <a:solidFill>
                      <a:schemeClr val="accent2"/>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PPT模板2!$B$195:$M$197</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PPT模板2!$B$204:$M$204</c:f>
              <c:numCache>
                <c:formatCode>0.00</c:formatCode>
                <c:ptCount val="12"/>
                <c:pt idx="0">
                  <c:v>6.6524081970378468</c:v>
                </c:pt>
                <c:pt idx="1">
                  <c:v>6.9579547627746194</c:v>
                </c:pt>
                <c:pt idx="2">
                  <c:v>6.9014841151789854</c:v>
                </c:pt>
                <c:pt idx="3">
                  <c:v>6.6170229977409063</c:v>
                </c:pt>
                <c:pt idx="4">
                  <c:v>6.4577807711555337</c:v>
                </c:pt>
                <c:pt idx="5">
                  <c:v>6.44</c:v>
                </c:pt>
                <c:pt idx="6">
                  <c:v>6.5134926630495551</c:v>
                </c:pt>
                <c:pt idx="7">
                  <c:v>6.56</c:v>
                </c:pt>
                <c:pt idx="8">
                  <c:v>6.4154323855283373</c:v>
                </c:pt>
                <c:pt idx="9">
                  <c:v>6.534948392408177</c:v>
                </c:pt>
                <c:pt idx="10">
                  <c:v>6.39359288502797</c:v>
                </c:pt>
                <c:pt idx="11">
                  <c:v>6.31</c:v>
                </c:pt>
              </c:numCache>
            </c:numRef>
          </c:val>
          <c:smooth val="1"/>
          <c:extLst>
            <c:ext xmlns:c16="http://schemas.microsoft.com/office/drawing/2014/chart" uri="{C3380CC4-5D6E-409C-BE32-E72D297353CC}">
              <c16:uniqueId val="{00000003-7423-4674-9D96-65701AB954EB}"/>
            </c:ext>
          </c:extLst>
        </c:ser>
        <c:ser>
          <c:idx val="7"/>
          <c:order val="7"/>
          <c:tx>
            <c:strRef>
              <c:f>PPT模板2!$A$205</c:f>
              <c:strCache>
                <c:ptCount val="1"/>
                <c:pt idx="0">
                  <c:v>2025年</c:v>
                </c:pt>
              </c:strCache>
            </c:strRef>
          </c:tx>
          <c:spPr>
            <a:ln w="34925" cap="rnd">
              <a:solidFill>
                <a:srgbClr val="FF0000"/>
              </a:solidFill>
              <a:round/>
            </a:ln>
            <a:effectLst>
              <a:outerShdw blurRad="57150" dist="19050" dir="5400000" algn="ctr" rotWithShape="0">
                <a:srgbClr val="000000">
                  <a:alpha val="63000"/>
                </a:srgbClr>
              </a:outerShdw>
            </a:effectLst>
          </c:spPr>
          <c:marker>
            <c:symbol val="circle"/>
            <c:size val="6"/>
            <c:spPr>
              <a:solidFill>
                <a:srgbClr val="FF0000"/>
              </a:solidFill>
              <a:ln w="9525">
                <a:solidFill>
                  <a:schemeClr val="bg1"/>
                </a:solidFill>
                <a:round/>
              </a:ln>
              <a:effectLst>
                <a:outerShdw blurRad="57150" dist="19050" dir="5400000" algn="ctr" rotWithShape="0">
                  <a:srgbClr val="000000">
                    <a:alpha val="63000"/>
                  </a:srgbClr>
                </a:outerShdw>
              </a:effectLst>
            </c:spPr>
          </c:marker>
          <c:dLbls>
            <c:dLbl>
              <c:idx val="0"/>
              <c:layout>
                <c:manualLayout>
                  <c:x val="-2.8447556147980529E-2"/>
                  <c:y val="4.123468226602393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7423-4674-9D96-65701AB954EB}"/>
                </c:ext>
              </c:extLst>
            </c:dLbl>
            <c:dLbl>
              <c:idx val="1"/>
              <c:layout>
                <c:manualLayout>
                  <c:x val="-2.9325378855211345E-2"/>
                  <c:y val="-7.700798838053735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7423-4674-9D96-65701AB954EB}"/>
                </c:ext>
              </c:extLst>
            </c:dLbl>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rgbClr val="FF0000"/>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PPT模板2!$B$195:$M$197</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PPT模板2!$B$205:$M$205</c:f>
              <c:numCache>
                <c:formatCode>0.00</c:formatCode>
                <c:ptCount val="12"/>
                <c:pt idx="0">
                  <c:v>6.5945056064820999</c:v>
                </c:pt>
                <c:pt idx="1">
                  <c:v>6.4588355626283471</c:v>
                </c:pt>
                <c:pt idx="2">
                  <c:v>6.6669402245546774</c:v>
                </c:pt>
              </c:numCache>
            </c:numRef>
          </c:val>
          <c:smooth val="1"/>
          <c:extLst>
            <c:ext xmlns:c16="http://schemas.microsoft.com/office/drawing/2014/chart" uri="{C3380CC4-5D6E-409C-BE32-E72D297353CC}">
              <c16:uniqueId val="{00000006-7423-4674-9D96-65701AB954EB}"/>
            </c:ext>
          </c:extLst>
        </c:ser>
        <c:dLbls>
          <c:dLblPos val="t"/>
          <c:showLegendKey val="0"/>
          <c:showVal val="1"/>
          <c:showCatName val="0"/>
          <c:showSerName val="0"/>
          <c:showPercent val="0"/>
          <c:showBubbleSize val="0"/>
        </c:dLbls>
        <c:marker val="1"/>
        <c:smooth val="0"/>
        <c:axId val="1292435040"/>
        <c:axId val="1292433792"/>
        <c:extLst>
          <c:ext xmlns:c15="http://schemas.microsoft.com/office/drawing/2012/chart" uri="{02D57815-91ED-43cb-92C2-25804820EDAC}">
            <c15:filteredLineSeries>
              <c15:ser>
                <c:idx val="0"/>
                <c:order val="0"/>
                <c:tx>
                  <c:strRef>
                    <c:extLst>
                      <c:ext uri="{02D57815-91ED-43cb-92C2-25804820EDAC}">
                        <c15:formulaRef>
                          <c15:sqref>PPT模板2!$A$198</c15:sqref>
                        </c15:formulaRef>
                      </c:ext>
                    </c:extLst>
                    <c:strCache>
                      <c:ptCount val="1"/>
                      <c:pt idx="0">
                        <c:v>2018年</c:v>
                      </c:pt>
                    </c:strCache>
                  </c:strRef>
                </c:tx>
                <c:spPr>
                  <a:ln w="34925" cap="rnd">
                    <a:solidFill>
                      <a:schemeClr val="accent1"/>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PPT模板2!$B$198:$M$198</c15:sqref>
                        </c15:formulaRef>
                      </c:ext>
                    </c:extLst>
                    <c:numCache>
                      <c:formatCode>0.00</c:formatCode>
                      <c:ptCount val="12"/>
                      <c:pt idx="0">
                        <c:v>6.1346870184371012</c:v>
                      </c:pt>
                      <c:pt idx="1">
                        <c:v>6.1889951282032767</c:v>
                      </c:pt>
                      <c:pt idx="2">
                        <c:v>6.1377983853202407</c:v>
                      </c:pt>
                      <c:pt idx="3">
                        <c:v>6.2442699962399546</c:v>
                      </c:pt>
                      <c:pt idx="4">
                        <c:v>6.3539444982377011</c:v>
                      </c:pt>
                      <c:pt idx="5">
                        <c:v>6.410084891146643</c:v>
                      </c:pt>
                      <c:pt idx="6">
                        <c:v>6.2593864520085969</c:v>
                      </c:pt>
                      <c:pt idx="7">
                        <c:v>6.2605636285089119</c:v>
                      </c:pt>
                      <c:pt idx="8">
                        <c:v>5.9588847622497827</c:v>
                      </c:pt>
                      <c:pt idx="9">
                        <c:v>6.2616604300151728</c:v>
                      </c:pt>
                      <c:pt idx="10">
                        <c:v>6.1800407110472007</c:v>
                      </c:pt>
                      <c:pt idx="11">
                        <c:v>6.323826000074078</c:v>
                      </c:pt>
                    </c:numCache>
                  </c:numRef>
                </c:val>
                <c:smooth val="1"/>
                <c:extLst>
                  <c:ext xmlns:c16="http://schemas.microsoft.com/office/drawing/2014/chart" uri="{C3380CC4-5D6E-409C-BE32-E72D297353CC}">
                    <c16:uniqueId val="{00000007-7423-4674-9D96-65701AB954EB}"/>
                  </c:ext>
                </c:extLst>
              </c15:ser>
            </c15:filteredLineSeries>
            <c15:filteredLineSeries>
              <c15:ser>
                <c:idx val="1"/>
                <c:order val="1"/>
                <c:tx>
                  <c:strRef>
                    <c:extLst xmlns:c15="http://schemas.microsoft.com/office/drawing/2012/chart">
                      <c:ext xmlns:c15="http://schemas.microsoft.com/office/drawing/2012/chart" uri="{02D57815-91ED-43cb-92C2-25804820EDAC}">
                        <c15:formulaRef>
                          <c15:sqref>PPT模板2!$A$199</c15:sqref>
                        </c15:formulaRef>
                      </c:ext>
                    </c:extLst>
                    <c:strCache>
                      <c:ptCount val="1"/>
                      <c:pt idx="0">
                        <c:v>2019年</c:v>
                      </c:pt>
                    </c:strCache>
                  </c:strRef>
                </c:tx>
                <c:spPr>
                  <a:ln w="34925" cap="rnd">
                    <a:solidFill>
                      <a:schemeClr val="accent2"/>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PPT模板2!$B$199:$M$199</c15:sqref>
                        </c15:formulaRef>
                      </c:ext>
                    </c:extLst>
                    <c:numCache>
                      <c:formatCode>0.00</c:formatCode>
                      <c:ptCount val="12"/>
                      <c:pt idx="0">
                        <c:v>6.4808933038037244</c:v>
                      </c:pt>
                      <c:pt idx="1">
                        <c:v>6.2895660290181086</c:v>
                      </c:pt>
                      <c:pt idx="2">
                        <c:v>6.3487333714473051</c:v>
                      </c:pt>
                      <c:pt idx="3">
                        <c:v>6.2009085510441544</c:v>
                      </c:pt>
                      <c:pt idx="4">
                        <c:v>6.2913808623496514</c:v>
                      </c:pt>
                      <c:pt idx="5">
                        <c:v>6.2927302898145863</c:v>
                      </c:pt>
                      <c:pt idx="6">
                        <c:v>6.4353262770583681</c:v>
                      </c:pt>
                      <c:pt idx="7">
                        <c:v>6.3706672984943769</c:v>
                      </c:pt>
                      <c:pt idx="8">
                        <c:v>6.0238150035639277</c:v>
                      </c:pt>
                      <c:pt idx="9">
                        <c:v>6.26</c:v>
                      </c:pt>
                      <c:pt idx="10">
                        <c:v>6.17</c:v>
                      </c:pt>
                      <c:pt idx="11">
                        <c:v>6.16</c:v>
                      </c:pt>
                    </c:numCache>
                  </c:numRef>
                </c:val>
                <c:smooth val="1"/>
                <c:extLst xmlns:c15="http://schemas.microsoft.com/office/drawing/2012/chart">
                  <c:ext xmlns:c16="http://schemas.microsoft.com/office/drawing/2014/chart" uri="{C3380CC4-5D6E-409C-BE32-E72D297353CC}">
                    <c16:uniqueId val="{00000008-7423-4674-9D96-65701AB954EB}"/>
                  </c:ext>
                </c:extLst>
              </c15:ser>
            </c15:filteredLineSeries>
            <c15:filteredLineSeries>
              <c15:ser>
                <c:idx val="2"/>
                <c:order val="2"/>
                <c:tx>
                  <c:strRef>
                    <c:extLst xmlns:c15="http://schemas.microsoft.com/office/drawing/2012/chart">
                      <c:ext xmlns:c15="http://schemas.microsoft.com/office/drawing/2012/chart" uri="{02D57815-91ED-43cb-92C2-25804820EDAC}">
                        <c15:formulaRef>
                          <c15:sqref>PPT模板2!$A$200</c15:sqref>
                        </c15:formulaRef>
                      </c:ext>
                    </c:extLst>
                    <c:strCache>
                      <c:ptCount val="1"/>
                      <c:pt idx="0">
                        <c:v>2020年</c:v>
                      </c:pt>
                    </c:strCache>
                  </c:strRef>
                </c:tx>
                <c:spPr>
                  <a:ln w="34925" cap="rnd">
                    <a:solidFill>
                      <a:schemeClr val="accent3"/>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PPT模板2!$B$200:$M$200</c15:sqref>
                        </c15:formulaRef>
                      </c:ext>
                    </c:extLst>
                    <c:numCache>
                      <c:formatCode>0.00</c:formatCode>
                      <c:ptCount val="12"/>
                      <c:pt idx="0">
                        <c:v>5.99</c:v>
                      </c:pt>
                      <c:pt idx="1">
                        <c:v>6.13</c:v>
                      </c:pt>
                      <c:pt idx="2">
                        <c:v>6.19</c:v>
                      </c:pt>
                      <c:pt idx="3">
                        <c:v>6.37</c:v>
                      </c:pt>
                      <c:pt idx="4">
                        <c:v>6.19</c:v>
                      </c:pt>
                      <c:pt idx="5">
                        <c:v>6.02</c:v>
                      </c:pt>
                      <c:pt idx="6">
                        <c:v>6.18</c:v>
                      </c:pt>
                      <c:pt idx="7">
                        <c:v>6.19</c:v>
                      </c:pt>
                      <c:pt idx="8">
                        <c:v>6.17</c:v>
                      </c:pt>
                      <c:pt idx="9">
                        <c:v>6.1242083284029158</c:v>
                      </c:pt>
                      <c:pt idx="10">
                        <c:v>6.1480330736579933</c:v>
                      </c:pt>
                      <c:pt idx="11">
                        <c:v>6.491606848636513</c:v>
                      </c:pt>
                    </c:numCache>
                  </c:numRef>
                </c:val>
                <c:smooth val="1"/>
                <c:extLst xmlns:c15="http://schemas.microsoft.com/office/drawing/2012/chart">
                  <c:ext xmlns:c16="http://schemas.microsoft.com/office/drawing/2014/chart" uri="{C3380CC4-5D6E-409C-BE32-E72D297353CC}">
                    <c16:uniqueId val="{00000009-7423-4674-9D96-65701AB954EB}"/>
                  </c:ext>
                </c:extLst>
              </c15:ser>
            </c15:filteredLineSeries>
            <c15:filteredLineSeries>
              <c15:ser>
                <c:idx val="3"/>
                <c:order val="3"/>
                <c:tx>
                  <c:strRef>
                    <c:extLst xmlns:c15="http://schemas.microsoft.com/office/drawing/2012/chart">
                      <c:ext xmlns:c15="http://schemas.microsoft.com/office/drawing/2012/chart" uri="{02D57815-91ED-43cb-92C2-25804820EDAC}">
                        <c15:formulaRef>
                          <c15:sqref>PPT模板2!$A$201</c15:sqref>
                        </c15:formulaRef>
                      </c:ext>
                    </c:extLst>
                    <c:strCache>
                      <c:ptCount val="1"/>
                      <c:pt idx="0">
                        <c:v>2021年</c:v>
                      </c:pt>
                    </c:strCache>
                  </c:strRef>
                </c:tx>
                <c:spPr>
                  <a:ln w="34925" cap="rnd">
                    <a:solidFill>
                      <a:schemeClr val="accent4"/>
                    </a:solidFill>
                    <a:round/>
                  </a:ln>
                  <a:effectLst>
                    <a:outerShdw blurRad="57150" dist="19050" dir="5400000" algn="ctr" rotWithShape="0">
                      <a:srgbClr val="000000">
                        <a:alpha val="63000"/>
                      </a:srgbClr>
                    </a:outerShdw>
                  </a:effectLst>
                </c:spPr>
                <c:marker>
                  <c:symbol val="none"/>
                </c:marker>
                <c:dLbls>
                  <c:dLbl>
                    <c:idx val="7"/>
                    <c:layout>
                      <c:manualLayout>
                        <c:x val="-2.1615245644156147E-2"/>
                        <c:y val="6.2288717572006165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0A-7423-4674-9D96-65701AB954EB}"/>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4"/>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no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PPT模板2!$B$201:$M$201</c15:sqref>
                        </c15:formulaRef>
                      </c:ext>
                    </c:extLst>
                    <c:numCache>
                      <c:formatCode>0.00</c:formatCode>
                      <c:ptCount val="12"/>
                      <c:pt idx="0">
                        <c:v>6.4162370486761553</c:v>
                      </c:pt>
                      <c:pt idx="1">
                        <c:v>6.2641099546862433</c:v>
                      </c:pt>
                      <c:pt idx="2">
                        <c:v>6.1109633564061756</c:v>
                      </c:pt>
                      <c:pt idx="3">
                        <c:v>6.041940951445997</c:v>
                      </c:pt>
                      <c:pt idx="4">
                        <c:v>6.1288135776377972</c:v>
                      </c:pt>
                      <c:pt idx="5">
                        <c:v>6.2684610383760537</c:v>
                      </c:pt>
                      <c:pt idx="6">
                        <c:v>6.2520545940803158</c:v>
                      </c:pt>
                      <c:pt idx="7">
                        <c:v>6.4815825648384564</c:v>
                      </c:pt>
                      <c:pt idx="8">
                        <c:v>6.6036383338126043</c:v>
                      </c:pt>
                      <c:pt idx="9">
                        <c:v>6.6340954412810635</c:v>
                      </c:pt>
                      <c:pt idx="10">
                        <c:v>6.7143400253321071</c:v>
                      </c:pt>
                      <c:pt idx="11">
                        <c:v>7.1798954057877342</c:v>
                      </c:pt>
                    </c:numCache>
                  </c:numRef>
                </c:val>
                <c:smooth val="1"/>
                <c:extLst xmlns:c15="http://schemas.microsoft.com/office/drawing/2012/chart">
                  <c:ext xmlns:c16="http://schemas.microsoft.com/office/drawing/2014/chart" uri="{C3380CC4-5D6E-409C-BE32-E72D297353CC}">
                    <c16:uniqueId val="{0000000B-7423-4674-9D96-65701AB954EB}"/>
                  </c:ext>
                </c:extLst>
              </c15:ser>
            </c15:filteredLineSeries>
            <c15:filteredLineSeries>
              <c15:ser>
                <c:idx val="4"/>
                <c:order val="4"/>
                <c:tx>
                  <c:strRef>
                    <c:extLst xmlns:c15="http://schemas.microsoft.com/office/drawing/2012/chart">
                      <c:ext xmlns:c15="http://schemas.microsoft.com/office/drawing/2012/chart" uri="{02D57815-91ED-43cb-92C2-25804820EDAC}">
                        <c15:formulaRef>
                          <c15:sqref>PPT模板2!$A$202</c15:sqref>
                        </c15:formulaRef>
                      </c:ext>
                    </c:extLst>
                    <c:strCache>
                      <c:ptCount val="1"/>
                      <c:pt idx="0">
                        <c:v>2022年</c:v>
                      </c:pt>
                    </c:strCache>
                  </c:strRef>
                </c:tx>
                <c:spPr>
                  <a:ln w="34925" cap="rnd">
                    <a:solidFill>
                      <a:schemeClr val="accent5"/>
                    </a:solidFill>
                    <a:round/>
                  </a:ln>
                  <a:effectLst>
                    <a:outerShdw blurRad="57150" dist="19050" dir="5400000" algn="ctr" rotWithShape="0">
                      <a:srgbClr val="000000">
                        <a:alpha val="63000"/>
                      </a:srgbClr>
                    </a:outerShdw>
                  </a:effectLst>
                </c:spPr>
                <c:marker>
                  <c:symbol val="circle"/>
                  <c:size val="5"/>
                  <c:spPr>
                    <a:solidFill>
                      <a:schemeClr val="accent5"/>
                    </a:solidFill>
                    <a:ln w="12700">
                      <a:solidFill>
                        <a:schemeClr val="bg1"/>
                      </a:solidFill>
                      <a:round/>
                    </a:ln>
                    <a:effectLst>
                      <a:outerShdw blurRad="57150" dist="19050" dir="5400000" algn="ctr" rotWithShape="0">
                        <a:srgbClr val="000000">
                          <a:alpha val="63000"/>
                        </a:srgbClr>
                      </a:outerShdw>
                    </a:effectLst>
                  </c:spPr>
                </c:marker>
                <c:dLbls>
                  <c:delete val="1"/>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PPT模板2!$B$202:$M$202</c15:sqref>
                        </c15:formulaRef>
                      </c:ext>
                    </c:extLst>
                    <c:numCache>
                      <c:formatCode>0.00</c:formatCode>
                      <c:ptCount val="12"/>
                      <c:pt idx="0">
                        <c:v>7.1245795658958802</c:v>
                      </c:pt>
                      <c:pt idx="1">
                        <c:v>7.0835034472739045</c:v>
                      </c:pt>
                      <c:pt idx="2">
                        <c:v>6.9190462141980005</c:v>
                      </c:pt>
                      <c:pt idx="3">
                        <c:v>6.8284693307879261</c:v>
                      </c:pt>
                      <c:pt idx="4">
                        <c:v>6.9467845891310045</c:v>
                      </c:pt>
                      <c:pt idx="5">
                        <c:v>6.7726827740827513</c:v>
                      </c:pt>
                      <c:pt idx="6">
                        <c:v>6.62</c:v>
                      </c:pt>
                      <c:pt idx="7">
                        <c:v>6.5180490467225543</c:v>
                      </c:pt>
                      <c:pt idx="8">
                        <c:v>6.5105932225643413</c:v>
                      </c:pt>
                      <c:pt idx="9">
                        <c:v>6.2469467736554352</c:v>
                      </c:pt>
                      <c:pt idx="10">
                        <c:v>6.0180834096445208</c:v>
                      </c:pt>
                      <c:pt idx="11">
                        <c:v>5.9319390028820331</c:v>
                      </c:pt>
                    </c:numCache>
                  </c:numRef>
                </c:val>
                <c:smooth val="1"/>
                <c:extLst xmlns:c15="http://schemas.microsoft.com/office/drawing/2012/chart">
                  <c:ext xmlns:c16="http://schemas.microsoft.com/office/drawing/2014/chart" uri="{C3380CC4-5D6E-409C-BE32-E72D297353CC}">
                    <c16:uniqueId val="{0000000C-7423-4674-9D96-65701AB954EB}"/>
                  </c:ext>
                </c:extLst>
              </c15:ser>
            </c15:filteredLineSeries>
          </c:ext>
        </c:extLst>
      </c:lineChart>
      <c:catAx>
        <c:axId val="1292435040"/>
        <c:scaling>
          <c:orientation val="minMax"/>
        </c:scaling>
        <c:delete val="0"/>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292433792"/>
        <c:crosses val="autoZero"/>
        <c:auto val="1"/>
        <c:lblAlgn val="ctr"/>
        <c:lblOffset val="100"/>
        <c:noMultiLvlLbl val="0"/>
      </c:catAx>
      <c:valAx>
        <c:axId val="1292433792"/>
        <c:scaling>
          <c:orientation val="minMax"/>
          <c:max val="7.3"/>
          <c:min val="5.8"/>
        </c:scaling>
        <c:delete val="0"/>
        <c:axPos val="l"/>
        <c:majorGridlines>
          <c:spPr>
            <a:ln w="9525" cap="flat" cmpd="sng" algn="ctr">
              <a:solidFill>
                <a:schemeClr val="bg1">
                  <a:lumMod val="85000"/>
                </a:schemeClr>
              </a:solidFill>
              <a:round/>
            </a:ln>
            <a:effectLst/>
          </c:spPr>
        </c:majorGridlines>
        <c:minorGridlines>
          <c:spPr>
            <a:ln w="12700" cap="flat" cmpd="sng" algn="ctr">
              <a:solidFill>
                <a:schemeClr val="tx1">
                  <a:lumMod val="5000"/>
                  <a:lumOff val="95000"/>
                </a:schemeClr>
              </a:solidFill>
              <a:round/>
            </a:ln>
            <a:effectLst/>
          </c:spPr>
        </c:minorGridlines>
        <c:numFmt formatCode="0.00" sourceLinked="1"/>
        <c:majorTickMark val="none"/>
        <c:minorTickMark val="none"/>
        <c:tickLblPos val="nextTo"/>
        <c:spPr>
          <a:solidFill>
            <a:schemeClr val="bg1"/>
          </a:solidFill>
          <a:ln>
            <a:noFill/>
          </a:ln>
          <a:effectLst/>
        </c:spPr>
        <c:txPr>
          <a:bodyPr rot="-60000000" spcFirstLastPara="1" vertOverflow="ellipsis" vert="horz" wrap="square" anchor="ctr" anchorCtr="1"/>
          <a:lstStyle/>
          <a:p>
            <a:pPr>
              <a:defRPr sz="1197" b="0" i="0" u="none" strike="noStrike" kern="1200" baseline="0">
                <a:noFill/>
                <a:latin typeface="+mn-lt"/>
                <a:ea typeface="+mn-ea"/>
                <a:cs typeface="+mn-cs"/>
              </a:defRPr>
            </a:pPr>
            <a:endParaRPr lang="zh-CN"/>
          </a:p>
        </c:txPr>
        <c:crossAx val="129243504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zh-CN"/>
    </a:p>
  </c:txPr>
  <c:externalData r:id="rId3">
    <c:autoUpdate val="0"/>
  </c:externalData>
  <c:userShapes r:id="rId4"/>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r>
              <a: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rPr>
              <a:t>2025年新能源乘用车趋势</a:t>
            </a:r>
          </a:p>
        </c:rich>
      </c:tx>
      <c:layout>
        <c:manualLayout>
          <c:xMode val="edge"/>
          <c:yMode val="edge"/>
          <c:x val="0.35109958083210635"/>
          <c:y val="2.2257201533702281E-2"/>
        </c:manualLayout>
      </c:layout>
      <c:overlay val="0"/>
      <c:spPr>
        <a:noFill/>
        <a:ln>
          <a:noFill/>
        </a:ln>
        <a:effectLst/>
      </c:spPr>
      <c:txPr>
        <a:bodyPr rot="0" spcFirstLastPara="1" vertOverflow="ellipsis" vert="horz" wrap="square" anchor="ctr" anchorCtr="1"/>
        <a:lstStyle/>
        <a:p>
          <a:pPr algn="ctr" rtl="0">
            <a:def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endParaRPr lang="zh-CN"/>
        </a:p>
      </c:txPr>
    </c:title>
    <c:autoTitleDeleted val="0"/>
    <c:plotArea>
      <c:layout>
        <c:manualLayout>
          <c:layoutTarget val="inner"/>
          <c:xMode val="edge"/>
          <c:yMode val="edge"/>
          <c:x val="5.7463249033620031E-2"/>
          <c:y val="0.26640024974644833"/>
          <c:w val="0.88072270323514235"/>
          <c:h val="0.63611694760889437"/>
        </c:manualLayout>
      </c:layout>
      <c:barChart>
        <c:barDir val="col"/>
        <c:grouping val="clustered"/>
        <c:varyColors val="0"/>
        <c:ser>
          <c:idx val="0"/>
          <c:order val="1"/>
          <c:tx>
            <c:strRef>
              <c:f>'新能源模板（二手车）'!$A$447</c:f>
              <c:strCache>
                <c:ptCount val="1"/>
                <c:pt idx="0">
                  <c:v>2024年</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'新能源模板（二手车）'!$B$445:$M$445</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'新能源模板（二手车）'!$B$447:$M$447</c:f>
              <c:numCache>
                <c:formatCode>0.00</c:formatCode>
                <c:ptCount val="12"/>
                <c:pt idx="0">
                  <c:v>8.9454999999999991</c:v>
                </c:pt>
                <c:pt idx="1">
                  <c:v>6.4702000000000002</c:v>
                </c:pt>
                <c:pt idx="2">
                  <c:v>9.1458999999999993</c:v>
                </c:pt>
                <c:pt idx="3">
                  <c:v>8.9047999999999998</c:v>
                </c:pt>
                <c:pt idx="4">
                  <c:v>8.5736000000000008</c:v>
                </c:pt>
                <c:pt idx="5">
                  <c:v>8.6074000000000002</c:v>
                </c:pt>
                <c:pt idx="6">
                  <c:v>8.9838000000000005</c:v>
                </c:pt>
                <c:pt idx="7">
                  <c:v>9.2984000000000009</c:v>
                </c:pt>
                <c:pt idx="8">
                  <c:v>10.0482</c:v>
                </c:pt>
                <c:pt idx="9">
                  <c:v>10.419499999999999</c:v>
                </c:pt>
                <c:pt idx="10">
                  <c:v>11.0885</c:v>
                </c:pt>
                <c:pt idx="11">
                  <c:v>12.3653</c:v>
                </c:pt>
              </c:numCache>
            </c:numRef>
          </c:val>
          <c:extLst>
            <c:ext xmlns:c16="http://schemas.microsoft.com/office/drawing/2014/chart" uri="{C3380CC4-5D6E-409C-BE32-E72D297353CC}">
              <c16:uniqueId val="{00000000-D54B-4F18-8328-A03C89F6ADCD}"/>
            </c:ext>
          </c:extLst>
        </c:ser>
        <c:ser>
          <c:idx val="2"/>
          <c:order val="2"/>
          <c:tx>
            <c:strRef>
              <c:f>'新能源模板（二手车）'!$A$448</c:f>
              <c:strCache>
                <c:ptCount val="1"/>
                <c:pt idx="0">
                  <c:v>2025年</c:v>
                </c:pt>
              </c:strCache>
            </c:strRef>
          </c:tx>
          <c:spPr>
            <a:solidFill>
              <a:srgbClr val="3A9673"/>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defRPr sz="8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'新能源模板（二手车）'!$B$445:$M$445</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'新能源模板（二手车）'!$B$448:$M$448</c:f>
              <c:numCache>
                <c:formatCode>0.00</c:formatCode>
                <c:ptCount val="12"/>
                <c:pt idx="0">
                  <c:v>9.0799000000000003</c:v>
                </c:pt>
                <c:pt idx="1">
                  <c:v>9.8635000000000002</c:v>
                </c:pt>
                <c:pt idx="2">
                  <c:v>11.7082</c:v>
                </c:pt>
              </c:numCache>
            </c:numRef>
          </c:val>
          <c:extLst>
            <c:ext xmlns:c16="http://schemas.microsoft.com/office/drawing/2014/chart" uri="{C3380CC4-5D6E-409C-BE32-E72D297353CC}">
              <c16:uniqueId val="{00000001-D54B-4F18-8328-A03C89F6ADCD}"/>
            </c:ext>
          </c:extLst>
        </c:ser>
        <c:dLbls>
          <c:showLegendKey val="0"/>
          <c:showVal val="0"/>
          <c:showCatName val="0"/>
          <c:showSerName val="0"/>
          <c:showPercent val="0"/>
          <c:showBubbleSize val="0"/>
        </c:dLbls>
        <c:gapWidth val="15"/>
        <c:overlap val="-27"/>
        <c:axId val="1897466943"/>
        <c:axId val="2003501551"/>
        <c:extLst>
          <c:ext xmlns:c15="http://schemas.microsoft.com/office/drawing/2012/chart" uri="{02D57815-91ED-43cb-92C2-25804820EDAC}">
            <c15:filteredBarSeries>
              <c15:ser>
                <c:idx val="1"/>
                <c:order val="0"/>
                <c:tx>
                  <c:strRef>
                    <c:extLst>
                      <c:ext uri="{02D57815-91ED-43cb-92C2-25804820EDAC}">
                        <c15:formulaRef>
                          <c15:sqref>'新能源模板（二手车）'!$A$446</c15:sqref>
                        </c15:formulaRef>
                      </c:ext>
                    </c:extLst>
                    <c:strCache>
                      <c:ptCount val="1"/>
                      <c:pt idx="0">
                        <c:v>2023年</c:v>
                      </c:pt>
                    </c:strCache>
                  </c:strRef>
                </c:tx>
                <c:spPr>
                  <a:solidFill>
                    <a:srgbClr val="42AC8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'新能源模板（二手车）'!$B$445:$M$445</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'新能源模板（二手车）'!$B$446:$M$446</c15:sqref>
                        </c15:formulaRef>
                      </c:ext>
                    </c:extLst>
                    <c:numCache>
                      <c:formatCode>0.00</c:formatCode>
                      <c:ptCount val="12"/>
                      <c:pt idx="0">
                        <c:v>3.8153000000000001</c:v>
                      </c:pt>
                      <c:pt idx="1">
                        <c:v>4.5963000000000003</c:v>
                      </c:pt>
                      <c:pt idx="2">
                        <c:v>5.5936000000000003</c:v>
                      </c:pt>
                      <c:pt idx="3">
                        <c:v>5.2971000000000004</c:v>
                      </c:pt>
                      <c:pt idx="4">
                        <c:v>5.6508000000000003</c:v>
                      </c:pt>
                      <c:pt idx="5">
                        <c:v>6.02</c:v>
                      </c:pt>
                      <c:pt idx="6">
                        <c:v>6.0571999999999999</c:v>
                      </c:pt>
                      <c:pt idx="7">
                        <c:v>6.6698000000000004</c:v>
                      </c:pt>
                      <c:pt idx="8">
                        <c:v>7.5811000000000002</c:v>
                      </c:pt>
                      <c:pt idx="9">
                        <c:v>7.65</c:v>
                      </c:pt>
                      <c:pt idx="10">
                        <c:v>8.625</c:v>
                      </c:pt>
                      <c:pt idx="11">
                        <c:v>8.7301000000000002</c:v>
                      </c:pt>
                    </c:numCache>
                  </c:numRef>
                </c:val>
                <c:extLst>
                  <c:ext xmlns:c16="http://schemas.microsoft.com/office/drawing/2014/chart" uri="{C3380CC4-5D6E-409C-BE32-E72D297353CC}">
                    <c16:uniqueId val="{0000001C-D54B-4F18-8328-A03C89F6ADCD}"/>
                  </c:ext>
                </c:extLst>
              </c15:ser>
            </c15:filteredBarSeries>
          </c:ext>
        </c:extLst>
      </c:barChart>
      <c:lineChart>
        <c:grouping val="standard"/>
        <c:varyColors val="0"/>
        <c:ser>
          <c:idx val="3"/>
          <c:order val="3"/>
          <c:tx>
            <c:strRef>
              <c:f>'新能源模板（二手车）'!$A$449</c:f>
              <c:strCache>
                <c:ptCount val="1"/>
                <c:pt idx="0">
                  <c:v>2024月度同比</c:v>
                </c:pt>
              </c:strCache>
            </c:strRef>
          </c:tx>
          <c:spPr>
            <a:ln w="28575" cap="rnd">
              <a:solidFill>
                <a:schemeClr val="accent2"/>
              </a:solidFill>
              <a:round/>
            </a:ln>
            <a:effectLst/>
          </c:spPr>
          <c:marker>
            <c:symbol val="circle"/>
            <c:size val="6"/>
            <c:spPr>
              <a:solidFill>
                <a:schemeClr val="accent2"/>
              </a:solidFill>
              <a:ln w="15875">
                <a:solidFill>
                  <a:schemeClr val="bg1"/>
                </a:solidFill>
              </a:ln>
              <a:effectLst/>
            </c:spPr>
          </c:marker>
          <c:dLbls>
            <c:dLbl>
              <c:idx val="0"/>
              <c:layout>
                <c:manualLayout>
                  <c:x val="-2.8923162225173077E-2"/>
                  <c:y val="-0.13428939542159177"/>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D54B-4F18-8328-A03C89F6ADCD}"/>
                </c:ext>
              </c:extLst>
            </c:dLbl>
            <c:dLbl>
              <c:idx val="1"/>
              <c:layout>
                <c:manualLayout>
                  <c:x val="-2.8419795808272134E-2"/>
                  <c:y val="-7.979912766536478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D54B-4F18-8328-A03C89F6ADCD}"/>
                </c:ext>
              </c:extLst>
            </c:dLbl>
            <c:dLbl>
              <c:idx val="2"/>
              <c:layout>
                <c:manualLayout>
                  <c:x val="-1.5740674639704123E-2"/>
                  <c:y val="-5.914783096837619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D54B-4F18-8328-A03C89F6ADCD}"/>
                </c:ext>
              </c:extLst>
            </c:dLbl>
            <c:dLbl>
              <c:idx val="3"/>
              <c:layout>
                <c:manualLayout>
                  <c:x val="-3.1174501309426745E-2"/>
                  <c:y val="-6.330657665243655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D54B-4F18-8328-A03C89F6ADCD}"/>
                </c:ext>
              </c:extLst>
            </c:dLbl>
            <c:dLbl>
              <c:idx val="4"/>
              <c:layout>
                <c:manualLayout>
                  <c:x val="-2.9724965213392438E-2"/>
                  <c:y val="-6.722991197266031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D54B-4F18-8328-A03C89F6ADCD}"/>
                </c:ext>
              </c:extLst>
            </c:dLbl>
            <c:dLbl>
              <c:idx val="5"/>
              <c:layout>
                <c:manualLayout>
                  <c:x val="-3.0070722318854909E-2"/>
                  <c:y val="-4.369730022139802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D54B-4F18-8328-A03C89F6ADCD}"/>
                </c:ext>
              </c:extLst>
            </c:dLbl>
            <c:dLbl>
              <c:idx val="6"/>
              <c:layout>
                <c:manualLayout>
                  <c:x val="-3.1344654285074047E-2"/>
                  <c:y val="-5.934619984166323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D54B-4F18-8328-A03C89F6ADCD}"/>
                </c:ext>
              </c:extLst>
            </c:dLbl>
            <c:dLbl>
              <c:idx val="7"/>
              <c:layout>
                <c:manualLayout>
                  <c:x val="-3.2622234199652773E-2"/>
                  <c:y val="-8.257399052714593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D54B-4F18-8328-A03C89F6ADCD}"/>
                </c:ext>
              </c:extLst>
            </c:dLbl>
            <c:dLbl>
              <c:idx val="8"/>
              <c:layout>
                <c:manualLayout>
                  <c:x val="-3.5347707617850964E-2"/>
                  <c:y val="-7.49625811627875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D54B-4F18-8328-A03C89F6ADCD}"/>
                </c:ext>
              </c:extLst>
            </c:dLbl>
            <c:dLbl>
              <c:idx val="9"/>
              <c:layout>
                <c:manualLayout>
                  <c:x val="-3.4075371629039217E-2"/>
                  <c:y val="-7.891097127904803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D54B-4F18-8328-A03C89F6ADCD}"/>
                </c:ext>
              </c:extLst>
            </c:dLbl>
            <c:dLbl>
              <c:idx val="10"/>
              <c:layout>
                <c:manualLayout>
                  <c:x val="-3.4114017081974188E-2"/>
                  <c:y val="-7.505132268941533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D54B-4F18-8328-A03C89F6ADCD}"/>
                </c:ext>
              </c:extLst>
            </c:dLbl>
            <c:dLbl>
              <c:idx val="11"/>
              <c:layout>
                <c:manualLayout>
                  <c:x val="-3.7009576092440731E-2"/>
                  <c:y val="-6.72432839835220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D54B-4F18-8328-A03C89F6ADCD}"/>
                </c:ext>
              </c:extLst>
            </c:dLbl>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accent2"/>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'新能源模板（二手车）'!$B$445:$M$445</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'新能源模板（二手车）'!$B$449:$M$449</c:f>
              <c:numCache>
                <c:formatCode>0.0%</c:formatCode>
                <c:ptCount val="12"/>
                <c:pt idx="0">
                  <c:v>1.3446386915838855</c:v>
                </c:pt>
                <c:pt idx="1">
                  <c:v>0.40769749581184861</c:v>
                </c:pt>
                <c:pt idx="2">
                  <c:v>0.63506507437070914</c:v>
                </c:pt>
                <c:pt idx="3">
                  <c:v>0.68107077457476717</c:v>
                </c:pt>
                <c:pt idx="4">
                  <c:v>0.51723649748708156</c:v>
                </c:pt>
                <c:pt idx="5">
                  <c:v>0.42980066445182735</c:v>
                </c:pt>
                <c:pt idx="6">
                  <c:v>0.48316053622135652</c:v>
                </c:pt>
                <c:pt idx="7">
                  <c:v>0.39410477075774392</c:v>
                </c:pt>
                <c:pt idx="8">
                  <c:v>0.32542770838005031</c:v>
                </c:pt>
                <c:pt idx="9">
                  <c:v>0.36202614379084952</c:v>
                </c:pt>
                <c:pt idx="10">
                  <c:v>0.28562318840579709</c:v>
                </c:pt>
                <c:pt idx="11">
                  <c:v>0.41639843758948913</c:v>
                </c:pt>
              </c:numCache>
            </c:numRef>
          </c:val>
          <c:smooth val="1"/>
          <c:extLst>
            <c:ext xmlns:c16="http://schemas.microsoft.com/office/drawing/2014/chart" uri="{C3380CC4-5D6E-409C-BE32-E72D297353CC}">
              <c16:uniqueId val="{0000000E-D54B-4F18-8328-A03C89F6ADCD}"/>
            </c:ext>
          </c:extLst>
        </c:ser>
        <c:ser>
          <c:idx val="5"/>
          <c:order val="5"/>
          <c:tx>
            <c:strRef>
              <c:f>'新能源模板（二手车）'!$A$451</c:f>
              <c:strCache>
                <c:ptCount val="1"/>
                <c:pt idx="0">
                  <c:v>2025月度同比</c:v>
                </c:pt>
              </c:strCache>
            </c:strRef>
          </c:tx>
          <c:spPr>
            <a:ln w="28575" cap="rnd">
              <a:solidFill>
                <a:srgbClr val="C00000"/>
              </a:solidFill>
              <a:round/>
            </a:ln>
            <a:effectLst/>
          </c:spPr>
          <c:marker>
            <c:symbol val="circle"/>
            <c:size val="6"/>
            <c:spPr>
              <a:solidFill>
                <a:srgbClr val="C00000"/>
              </a:solidFill>
              <a:ln w="15875">
                <a:solidFill>
                  <a:schemeClr val="bg1"/>
                </a:solidFill>
              </a:ln>
              <a:effectLst/>
            </c:spPr>
          </c:marker>
          <c:dLbls>
            <c:dLbl>
              <c:idx val="0"/>
              <c:layout>
                <c:manualLayout>
                  <c:x val="-3.1510348467342776E-2"/>
                  <c:y val="-0.1129403761417590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D54B-4F18-8328-A03C89F6ADCD}"/>
                </c:ext>
              </c:extLst>
            </c:dLbl>
            <c:dLbl>
              <c:idx val="1"/>
              <c:layout>
                <c:manualLayout>
                  <c:x val="-3.0396622305903832E-2"/>
                  <c:y val="-0.1170164618321262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D54B-4F18-8328-A03C89F6ADCD}"/>
                </c:ext>
              </c:extLst>
            </c:dLbl>
            <c:dLbl>
              <c:idx val="2"/>
              <c:layout>
                <c:manualLayout>
                  <c:x val="-3.4703993042805859E-2"/>
                  <c:y val="-5.059010554364599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D54B-4F18-8328-A03C89F6ADCD}"/>
                </c:ext>
              </c:extLst>
            </c:dLbl>
            <c:dLbl>
              <c:idx val="3"/>
              <c:layout>
                <c:manualLayout>
                  <c:x val="-2.1703576988739773E-2"/>
                  <c:y val="-4.966861019045851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D54B-4F18-8328-A03C89F6ADCD}"/>
                </c:ext>
              </c:extLst>
            </c:dLbl>
            <c:dLbl>
              <c:idx val="4"/>
              <c:layout>
                <c:manualLayout>
                  <c:x val="-2.4612251588966506E-2"/>
                  <c:y val="-0.1157894576889822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3-D54B-4F18-8328-A03C89F6ADCD}"/>
                </c:ext>
              </c:extLst>
            </c:dLbl>
            <c:dLbl>
              <c:idx val="5"/>
              <c:layout>
                <c:manualLayout>
                  <c:x val="-2.7507810599433153E-2"/>
                  <c:y val="-7.333332320302214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4-D54B-4F18-8328-A03C89F6ADCD}"/>
                </c:ext>
              </c:extLst>
            </c:dLbl>
            <c:dLbl>
              <c:idx val="6"/>
              <c:layout>
                <c:manualLayout>
                  <c:x val="-2.893556425774297E-2"/>
                  <c:y val="-0.12156866498955225"/>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5-D54B-4F18-8328-A03C89F6ADCD}"/>
                </c:ext>
              </c:extLst>
            </c:dLbl>
            <c:dLbl>
              <c:idx val="7"/>
              <c:layout>
                <c:manualLayout>
                  <c:x val="-1.8808116767533037E-2"/>
                  <c:y val="-0.11372552531280695"/>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6-D54B-4F18-8328-A03C89F6ADCD}"/>
                </c:ext>
              </c:extLst>
            </c:dLbl>
            <c:dLbl>
              <c:idx val="8"/>
              <c:layout>
                <c:manualLayout>
                  <c:x val="5.7906816760830678E-3"/>
                  <c:y val="-4.725147707373222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7-D54B-4F18-8328-A03C89F6ADCD}"/>
                </c:ext>
              </c:extLst>
            </c:dLbl>
            <c:dLbl>
              <c:idx val="9"/>
              <c:layout>
                <c:manualLayout>
                  <c:x val="-2.8953408380415868E-3"/>
                  <c:y val="-6.693959252112054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8-D54B-4F18-8328-A03C89F6ADCD}"/>
                </c:ext>
              </c:extLst>
            </c:dLbl>
            <c:dLbl>
              <c:idx val="10"/>
              <c:layout>
                <c:manualLayout>
                  <c:x val="-1.5942509280206654E-2"/>
                  <c:y val="-7.397851097475656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9-D54B-4F18-8328-A03C89F6ADCD}"/>
                </c:ext>
              </c:extLst>
            </c:dLbl>
            <c:dLbl>
              <c:idx val="11"/>
              <c:layout>
                <c:manualLayout>
                  <c:x val="-2.3164490568734982E-2"/>
                  <c:y val="-7.34959523924105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A-D54B-4F18-8328-A03C89F6ADCD}"/>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800" b="1" i="0" u="none" strike="noStrike" kern="1200" baseline="0">
                    <a:solidFill>
                      <a:srgbClr val="C00000"/>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'新能源模板（二手车）'!$B$445:$M$445</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'新能源模板（二手车）'!$B$451:$M$451</c:f>
              <c:numCache>
                <c:formatCode>0.0%</c:formatCode>
                <c:ptCount val="12"/>
                <c:pt idx="0">
                  <c:v>1.5024313900844135E-2</c:v>
                </c:pt>
                <c:pt idx="1">
                  <c:v>0.52445055794256745</c:v>
                </c:pt>
                <c:pt idx="2">
                  <c:v>0.2801583223083568</c:v>
                </c:pt>
              </c:numCache>
            </c:numRef>
          </c:val>
          <c:smooth val="1"/>
          <c:extLst>
            <c:ext xmlns:c16="http://schemas.microsoft.com/office/drawing/2014/chart" uri="{C3380CC4-5D6E-409C-BE32-E72D297353CC}">
              <c16:uniqueId val="{0000001B-D54B-4F18-8328-A03C89F6ADCD}"/>
            </c:ext>
          </c:extLst>
        </c:ser>
        <c:dLbls>
          <c:showLegendKey val="0"/>
          <c:showVal val="1"/>
          <c:showCatName val="0"/>
          <c:showSerName val="0"/>
          <c:showPercent val="0"/>
          <c:showBubbleSize val="0"/>
        </c:dLbls>
        <c:marker val="1"/>
        <c:smooth val="0"/>
        <c:axId val="1588902175"/>
        <c:axId val="2003474191"/>
        <c:extLst>
          <c:ext xmlns:c15="http://schemas.microsoft.com/office/drawing/2012/chart" uri="{02D57815-91ED-43cb-92C2-25804820EDAC}">
            <c15:filteredLineSeries>
              <c15:ser>
                <c:idx val="4"/>
                <c:order val="4"/>
                <c:tx>
                  <c:strRef>
                    <c:extLst>
                      <c:ext uri="{02D57815-91ED-43cb-92C2-25804820EDAC}">
                        <c15:formulaRef>
                          <c15:sqref>'新能源模板（二手车）'!$A$450</c15:sqref>
                        </c15:formulaRef>
                      </c:ext>
                    </c:extLst>
                    <c:strCache>
                      <c:ptCount val="1"/>
                      <c:pt idx="0">
                        <c:v>2024月度环比</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'新能源模板（二手车）'!$B$445:$M$445</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'新能源模板（二手车）'!$B$450:$M$450</c15:sqref>
                        </c15:formulaRef>
                      </c:ext>
                    </c:extLst>
                    <c:numCache>
                      <c:formatCode>0.0%</c:formatCode>
                      <c:ptCount val="12"/>
                      <c:pt idx="0">
                        <c:v>2.4673256892818973E-2</c:v>
                      </c:pt>
                      <c:pt idx="1">
                        <c:v>-0.27670895981219601</c:v>
                      </c:pt>
                      <c:pt idx="2">
                        <c:v>0.41354208525238773</c:v>
                      </c:pt>
                      <c:pt idx="3">
                        <c:v>-2.6361539050284766E-2</c:v>
                      </c:pt>
                      <c:pt idx="4">
                        <c:v>-3.7193423771448998E-2</c:v>
                      </c:pt>
                      <c:pt idx="5">
                        <c:v>3.9423346085657581E-3</c:v>
                      </c:pt>
                      <c:pt idx="6">
                        <c:v>4.3729813881079105E-2</c:v>
                      </c:pt>
                      <c:pt idx="7">
                        <c:v>3.5018589015784016E-2</c:v>
                      </c:pt>
                      <c:pt idx="8">
                        <c:v>8.0637529037253575E-2</c:v>
                      </c:pt>
                      <c:pt idx="9">
                        <c:v>3.6951891881132917E-2</c:v>
                      </c:pt>
                      <c:pt idx="10">
                        <c:v>6.4206535822256397E-2</c:v>
                      </c:pt>
                      <c:pt idx="11">
                        <c:v>0.11514632276683047</c:v>
                      </c:pt>
                    </c:numCache>
                  </c:numRef>
                </c:val>
                <c:smooth val="0"/>
                <c:extLst>
                  <c:ext xmlns:c16="http://schemas.microsoft.com/office/drawing/2014/chart" uri="{C3380CC4-5D6E-409C-BE32-E72D297353CC}">
                    <c16:uniqueId val="{0000001D-D54B-4F18-8328-A03C89F6ADCD}"/>
                  </c:ext>
                </c:extLst>
              </c15:ser>
            </c15:filteredLineSeries>
            <c15:filteredLineSeries>
              <c15:ser>
                <c:idx val="6"/>
                <c:order val="6"/>
                <c:tx>
                  <c:strRef>
                    <c:extLst xmlns:c15="http://schemas.microsoft.com/office/drawing/2012/chart">
                      <c:ext xmlns:c15="http://schemas.microsoft.com/office/drawing/2012/chart" uri="{02D57815-91ED-43cb-92C2-25804820EDAC}">
                        <c15:formulaRef>
                          <c15:sqref>'新能源模板（二手车）'!$A$452</c15:sqref>
                        </c15:formulaRef>
                      </c:ext>
                    </c:extLst>
                    <c:strCache>
                      <c:ptCount val="1"/>
                      <c:pt idx="0">
                        <c:v>2025月度环比</c:v>
                      </c:pt>
                    </c:strCache>
                  </c:strRef>
                </c:tx>
                <c:spPr>
                  <a:ln w="28575" cap="rnd">
                    <a:solidFill>
                      <a:schemeClr val="accent1">
                        <a:lumMod val="60000"/>
                      </a:schemeClr>
                    </a:solidFill>
                    <a:round/>
                  </a:ln>
                  <a:effectLst/>
                </c:spPr>
                <c:marker>
                  <c:symbol val="circle"/>
                  <c:size val="5"/>
                  <c:spPr>
                    <a:solidFill>
                      <a:schemeClr val="accent1">
                        <a:lumMod val="60000"/>
                      </a:schemeClr>
                    </a:solidFill>
                    <a:ln w="9525">
                      <a:solidFill>
                        <a:schemeClr val="accent1">
                          <a:lumMod val="60000"/>
                        </a:schemeClr>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'新能源模板（二手车）'!$B$445:$M$445</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'新能源模板（二手车）'!$B$452:$M$452</c15:sqref>
                        </c15:formulaRef>
                      </c:ext>
                    </c:extLst>
                    <c:numCache>
                      <c:formatCode>0.0%</c:formatCode>
                      <c:ptCount val="12"/>
                      <c:pt idx="0">
                        <c:v>-0.2656951307287328</c:v>
                      </c:pt>
                      <c:pt idx="1">
                        <c:v>8.6300509917510079E-2</c:v>
                      </c:pt>
                      <c:pt idx="2">
                        <c:v>0.18702286206721747</c:v>
                      </c:pt>
                    </c:numCache>
                  </c:numRef>
                </c:val>
                <c:smooth val="0"/>
                <c:extLst xmlns:c15="http://schemas.microsoft.com/office/drawing/2012/chart">
                  <c:ext xmlns:c16="http://schemas.microsoft.com/office/drawing/2014/chart" uri="{C3380CC4-5D6E-409C-BE32-E72D297353CC}">
                    <c16:uniqueId val="{0000001E-D54B-4F18-8328-A03C89F6ADCD}"/>
                  </c:ext>
                </c:extLst>
              </c15:ser>
            </c15:filteredLineSeries>
          </c:ext>
        </c:extLst>
      </c:lineChart>
      <c:catAx>
        <c:axId val="1897466943"/>
        <c:scaling>
          <c:orientation val="minMax"/>
        </c:scaling>
        <c:delete val="0"/>
        <c:axPos val="b"/>
        <c:numFmt formatCode="General" sourceLinked="1"/>
        <c:majorTickMark val="none"/>
        <c:minorTickMark val="none"/>
        <c:tickLblPos val="nextTo"/>
        <c:spPr>
          <a:noFill/>
          <a:ln w="22225" cap="flat" cmpd="sng" algn="ctr">
            <a:solidFill>
              <a:schemeClr val="bg2">
                <a:lumMod val="90000"/>
              </a:schemeClr>
            </a:solidFill>
            <a:round/>
          </a:ln>
          <a:effectLst/>
        </c:spPr>
        <c:txPr>
          <a:bodyPr rot="-60000000" spcFirstLastPara="1" vertOverflow="ellipsis" vert="horz" wrap="square" anchor="ctr" anchorCtr="1"/>
          <a:lstStyle/>
          <a:p>
            <a:pPr algn="ctr">
              <a:defRPr lang="en-US" altLang="zh-CN" sz="1000" b="1"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003501551"/>
        <c:crosses val="autoZero"/>
        <c:auto val="1"/>
        <c:lblAlgn val="ctr"/>
        <c:lblOffset val="100"/>
        <c:noMultiLvlLbl val="0"/>
      </c:catAx>
      <c:valAx>
        <c:axId val="2003501551"/>
        <c:scaling>
          <c:orientation val="minMax"/>
          <c:max val="12"/>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897466943"/>
        <c:crosses val="autoZero"/>
        <c:crossBetween val="between"/>
      </c:valAx>
      <c:valAx>
        <c:axId val="2003474191"/>
        <c:scaling>
          <c:orientation val="minMax"/>
          <c:max val="1.5"/>
          <c:min val="-0.8"/>
        </c:scaling>
        <c:delete val="0"/>
        <c:axPos val="r"/>
        <c:numFmt formatCode="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588902175"/>
        <c:crosses val="max"/>
        <c:crossBetween val="between"/>
      </c:valAx>
      <c:catAx>
        <c:axId val="1588902175"/>
        <c:scaling>
          <c:orientation val="minMax"/>
        </c:scaling>
        <c:delete val="1"/>
        <c:axPos val="b"/>
        <c:numFmt formatCode="General" sourceLinked="1"/>
        <c:majorTickMark val="out"/>
        <c:minorTickMark val="none"/>
        <c:tickLblPos val="nextTo"/>
        <c:crossAx val="2003474191"/>
        <c:crosses val="autoZero"/>
        <c:auto val="1"/>
        <c:lblAlgn val="ctr"/>
        <c:lblOffset val="100"/>
        <c:noMultiLvlLbl val="0"/>
      </c:catAx>
      <c:spPr>
        <a:noFill/>
        <a:ln>
          <a:noFill/>
        </a:ln>
        <a:effectLst/>
      </c:spPr>
    </c:plotArea>
    <c:legend>
      <c:legendPos val="t"/>
      <c:legendEntry>
        <c:idx val="0"/>
        <c:txPr>
          <a:bodyPr rot="0" spcFirstLastPara="1" vertOverflow="ellipsis" vert="horz" wrap="square" anchor="ctr" anchorCtr="1"/>
          <a:lstStyle/>
          <a:p>
            <a:pPr>
              <a:defRPr lang="en-US" altLang="zh-CN"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Entry>
      <c:overlay val="0"/>
      <c:spPr>
        <a:noFill/>
        <a:ln>
          <a:noFill/>
        </a:ln>
        <a:effectLst/>
      </c:spPr>
      <c:txPr>
        <a:bodyPr rot="0" spcFirstLastPara="1" vertOverflow="ellipsis" vert="horz" wrap="square" anchor="ctr" anchorCtr="1"/>
        <a:lstStyle/>
        <a:p>
          <a:pPr>
            <a:defRPr lang="en-US" altLang="zh-CN"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30394870647810157"/>
          <c:y val="0.12657588804748179"/>
          <c:w val="0.41959410691761539"/>
          <c:h val="0.70772162779210379"/>
        </c:manualLayout>
      </c:layout>
      <c:doughnutChart>
        <c:varyColors val="1"/>
        <c:ser>
          <c:idx val="0"/>
          <c:order val="0"/>
          <c:spPr>
            <a:ln w="19050">
              <a:solidFill>
                <a:schemeClr val="bg1"/>
              </a:solidFill>
            </a:ln>
          </c:spPr>
          <c:dPt>
            <c:idx val="0"/>
            <c:bubble3D val="0"/>
            <c:spPr>
              <a:solidFill>
                <a:schemeClr val="accent6">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1814-4509-98FA-04FE9075EBA1}"/>
              </c:ext>
            </c:extLst>
          </c:dPt>
          <c:dPt>
            <c:idx val="1"/>
            <c:bubble3D val="0"/>
            <c:spPr>
              <a:solidFill>
                <a:schemeClr val="accent6">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1814-4509-98FA-04FE9075EBA1}"/>
              </c:ext>
            </c:extLst>
          </c:dPt>
          <c:dPt>
            <c:idx val="2"/>
            <c:bubble3D val="0"/>
            <c:spPr>
              <a:solidFill>
                <a:schemeClr val="accent6">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1814-4509-98FA-04FE9075EBA1}"/>
              </c:ext>
            </c:extLst>
          </c:dPt>
          <c:dPt>
            <c:idx val="3"/>
            <c:bubble3D val="0"/>
            <c:spPr>
              <a:solidFill>
                <a:schemeClr val="accent6"/>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1814-4509-98FA-04FE9075EBA1}"/>
              </c:ext>
            </c:extLst>
          </c:dPt>
          <c:dPt>
            <c:idx val="4"/>
            <c:bubble3D val="0"/>
            <c:spPr>
              <a:solidFill>
                <a:schemeClr val="accent6">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1814-4509-98FA-04FE9075EBA1}"/>
              </c:ext>
            </c:extLst>
          </c:dPt>
          <c:dPt>
            <c:idx val="5"/>
            <c:bubble3D val="0"/>
            <c:spPr>
              <a:solidFill>
                <a:schemeClr val="accent6">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1814-4509-98FA-04FE9075EBA1}"/>
              </c:ext>
            </c:extLst>
          </c:dPt>
          <c:dPt>
            <c:idx val="6"/>
            <c:bubble3D val="0"/>
            <c:spPr>
              <a:solidFill>
                <a:schemeClr val="accent6">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1814-4509-98FA-04FE9075EBA1}"/>
              </c:ext>
            </c:extLst>
          </c:dPt>
          <c:dLbls>
            <c:dLbl>
              <c:idx val="0"/>
              <c:layout>
                <c:manualLayout>
                  <c:x val="0.24470708231129101"/>
                  <c:y val="-0.20835690341763746"/>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1814-4509-98FA-04FE9075EBA1}"/>
                </c:ext>
              </c:extLst>
            </c:dLbl>
            <c:dLbl>
              <c:idx val="1"/>
              <c:layout>
                <c:manualLayout>
                  <c:x val="0.19618061634105466"/>
                  <c:y val="-7.0064543949916083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1814-4509-98FA-04FE9075EBA1}"/>
                </c:ext>
              </c:extLst>
            </c:dLbl>
            <c:dLbl>
              <c:idx val="2"/>
              <c:layout>
                <c:manualLayout>
                  <c:x val="0.24413537806286933"/>
                  <c:y val="0.1553848764286388"/>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1814-4509-98FA-04FE9075EBA1}"/>
                </c:ext>
              </c:extLst>
            </c:dLbl>
            <c:dLbl>
              <c:idx val="3"/>
              <c:layout>
                <c:manualLayout>
                  <c:x val="-1.1639266979399458E-2"/>
                  <c:y val="0.24479948873621984"/>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1814-4509-98FA-04FE9075EBA1}"/>
                </c:ext>
              </c:extLst>
            </c:dLbl>
            <c:dLbl>
              <c:idx val="4"/>
              <c:layout>
                <c:manualLayout>
                  <c:x val="-0.28016694848496881"/>
                  <c:y val="0.1878691428718442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9-1814-4509-98FA-04FE9075EBA1}"/>
                </c:ext>
              </c:extLst>
            </c:dLbl>
            <c:dLbl>
              <c:idx val="5"/>
              <c:layout>
                <c:manualLayout>
                  <c:x val="-0.24567137246282722"/>
                  <c:y val="-9.5409305248766008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B-1814-4509-98FA-04FE9075EBA1}"/>
                </c:ext>
              </c:extLst>
            </c:dLbl>
            <c:dLbl>
              <c:idx val="6"/>
              <c:layout>
                <c:manualLayout>
                  <c:x val="-0.2019524421225859"/>
                  <c:y val="-0.23933168677695163"/>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D-1814-4509-98FA-04FE9075EBA1}"/>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'新能源模板（二手车）'!$A$3:$A$9</c:f>
              <c:strCache>
                <c:ptCount val="7"/>
                <c:pt idx="0">
                  <c:v>A00</c:v>
                </c:pt>
                <c:pt idx="1">
                  <c:v>A0</c:v>
                </c:pt>
                <c:pt idx="2">
                  <c:v>A</c:v>
                </c:pt>
                <c:pt idx="3">
                  <c:v>B</c:v>
                </c:pt>
                <c:pt idx="4">
                  <c:v>C</c:v>
                </c:pt>
                <c:pt idx="5">
                  <c:v>MPV</c:v>
                </c:pt>
                <c:pt idx="6">
                  <c:v>SUV</c:v>
                </c:pt>
              </c:strCache>
            </c:strRef>
          </c:cat>
          <c:val>
            <c:numRef>
              <c:f>'新能源模板（二手车）'!$B$3:$B$9</c:f>
              <c:numCache>
                <c:formatCode>0.0%</c:formatCode>
                <c:ptCount val="7"/>
                <c:pt idx="0">
                  <c:v>0.16462281679672985</c:v>
                </c:pt>
                <c:pt idx="1">
                  <c:v>7.8818283166109254E-2</c:v>
                </c:pt>
                <c:pt idx="2">
                  <c:v>0.21720549981419546</c:v>
                </c:pt>
                <c:pt idx="3">
                  <c:v>0.10442214790040877</c:v>
                </c:pt>
                <c:pt idx="4">
                  <c:v>5.4329245633593461E-2</c:v>
                </c:pt>
                <c:pt idx="5">
                  <c:v>0.11025641025641025</c:v>
                </c:pt>
                <c:pt idx="6">
                  <c:v>0.27034559643255296</c:v>
                </c:pt>
              </c:numCache>
            </c:numRef>
          </c:val>
          <c:extLst>
            <c:ext xmlns:c16="http://schemas.microsoft.com/office/drawing/2014/chart" uri="{C3380CC4-5D6E-409C-BE32-E72D297353CC}">
              <c16:uniqueId val="{0000000E-1814-4509-98FA-04FE9075EBA1}"/>
            </c:ext>
          </c:extLst>
        </c:ser>
        <c:dLbls>
          <c:showLegendKey val="0"/>
          <c:showVal val="1"/>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29750723725172984"/>
          <c:y val="0.17467762828189501"/>
          <c:w val="0.41959410691761539"/>
          <c:h val="0.70772162779210379"/>
        </c:manualLayout>
      </c:layout>
      <c:doughnutChart>
        <c:varyColors val="1"/>
        <c:ser>
          <c:idx val="0"/>
          <c:order val="0"/>
          <c:spPr>
            <a:ln w="19050">
              <a:solidFill>
                <a:schemeClr val="bg1"/>
              </a:solidFill>
            </a:ln>
          </c:spPr>
          <c:dPt>
            <c:idx val="0"/>
            <c:bubble3D val="0"/>
            <c:spPr>
              <a:solidFill>
                <a:schemeClr val="accent6">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AF7C-4C38-9848-EF4E7C993084}"/>
              </c:ext>
            </c:extLst>
          </c:dPt>
          <c:dPt>
            <c:idx val="1"/>
            <c:bubble3D val="0"/>
            <c:spPr>
              <a:solidFill>
                <a:schemeClr val="accent6">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AF7C-4C38-9848-EF4E7C993084}"/>
              </c:ext>
            </c:extLst>
          </c:dPt>
          <c:dPt>
            <c:idx val="2"/>
            <c:bubble3D val="0"/>
            <c:spPr>
              <a:solidFill>
                <a:schemeClr val="accent6">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AF7C-4C38-9848-EF4E7C993084}"/>
              </c:ext>
            </c:extLst>
          </c:dPt>
          <c:dPt>
            <c:idx val="3"/>
            <c:bubble3D val="0"/>
            <c:spPr>
              <a:solidFill>
                <a:schemeClr val="accent6"/>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AF7C-4C38-9848-EF4E7C993084}"/>
              </c:ext>
            </c:extLst>
          </c:dPt>
          <c:dPt>
            <c:idx val="4"/>
            <c:bubble3D val="0"/>
            <c:spPr>
              <a:solidFill>
                <a:schemeClr val="accent6">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AF7C-4C38-9848-EF4E7C993084}"/>
              </c:ext>
            </c:extLst>
          </c:dPt>
          <c:dPt>
            <c:idx val="5"/>
            <c:bubble3D val="0"/>
            <c:spPr>
              <a:solidFill>
                <a:schemeClr val="accent6">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AF7C-4C38-9848-EF4E7C993084}"/>
              </c:ext>
            </c:extLst>
          </c:dPt>
          <c:dPt>
            <c:idx val="6"/>
            <c:bubble3D val="0"/>
            <c:spPr>
              <a:solidFill>
                <a:schemeClr val="accent6">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AF7C-4C38-9848-EF4E7C993084}"/>
              </c:ext>
            </c:extLst>
          </c:dPt>
          <c:dLbls>
            <c:dLbl>
              <c:idx val="0"/>
              <c:layout>
                <c:manualLayout>
                  <c:x val="0.20255677379174802"/>
                  <c:y val="-0.25425937428897599"/>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F7C-4C38-9848-EF4E7C993084}"/>
                </c:ext>
              </c:extLst>
            </c:dLbl>
            <c:dLbl>
              <c:idx val="1"/>
              <c:layout>
                <c:manualLayout>
                  <c:x val="0.17330787949946039"/>
                  <c:y val="-1.4650855641745755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F7C-4C38-9848-EF4E7C993084}"/>
                </c:ext>
              </c:extLst>
            </c:dLbl>
            <c:dLbl>
              <c:idx val="2"/>
              <c:layout>
                <c:manualLayout>
                  <c:x val="0.22758655363271643"/>
                  <c:y val="0.15473622544063276"/>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AF7C-4C38-9848-EF4E7C993084}"/>
                </c:ext>
              </c:extLst>
            </c:dLbl>
            <c:dLbl>
              <c:idx val="3"/>
              <c:layout>
                <c:manualLayout>
                  <c:x val="3.3552825824107305E-2"/>
                  <c:y val="0.2013400766482466"/>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AF7C-4C38-9848-EF4E7C993084}"/>
                </c:ext>
              </c:extLst>
            </c:dLbl>
            <c:dLbl>
              <c:idx val="4"/>
              <c:layout>
                <c:manualLayout>
                  <c:x val="-0.28290077446180734"/>
                  <c:y val="0.1402491334601532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9-AF7C-4C38-9848-EF4E7C993084}"/>
                </c:ext>
              </c:extLst>
            </c:dLbl>
            <c:dLbl>
              <c:idx val="5"/>
              <c:layout>
                <c:manualLayout>
                  <c:x val="-0.2403447388197105"/>
                  <c:y val="-0.1135229220731289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B-AF7C-4C38-9848-EF4E7C993084}"/>
                </c:ext>
              </c:extLst>
            </c:dLbl>
            <c:dLbl>
              <c:idx val="6"/>
              <c:layout>
                <c:manualLayout>
                  <c:x val="-0.23766528201157941"/>
                  <c:y val="-0.26152961811611997"/>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D-AF7C-4C38-9848-EF4E7C993084}"/>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'新能源模板（二手车）'!$A$3:$A$9</c:f>
              <c:strCache>
                <c:ptCount val="7"/>
                <c:pt idx="0">
                  <c:v>A00</c:v>
                </c:pt>
                <c:pt idx="1">
                  <c:v>A0</c:v>
                </c:pt>
                <c:pt idx="2">
                  <c:v>A</c:v>
                </c:pt>
                <c:pt idx="3">
                  <c:v>B</c:v>
                </c:pt>
                <c:pt idx="4">
                  <c:v>C</c:v>
                </c:pt>
                <c:pt idx="5">
                  <c:v>MPV</c:v>
                </c:pt>
                <c:pt idx="6">
                  <c:v>SUV</c:v>
                </c:pt>
              </c:strCache>
            </c:strRef>
          </c:cat>
          <c:val>
            <c:numRef>
              <c:f>'新能源模板（二手车）'!$C$3:$C$9</c:f>
              <c:numCache>
                <c:formatCode>0.0%</c:formatCode>
                <c:ptCount val="7"/>
                <c:pt idx="0">
                  <c:v>0.17092693002840176</c:v>
                </c:pt>
                <c:pt idx="1">
                  <c:v>7.5497030725535763E-2</c:v>
                </c:pt>
                <c:pt idx="2">
                  <c:v>0.23150012909888976</c:v>
                </c:pt>
                <c:pt idx="3">
                  <c:v>0.10069713400464755</c:v>
                </c:pt>
                <c:pt idx="4">
                  <c:v>3.8006713142266974E-2</c:v>
                </c:pt>
                <c:pt idx="5">
                  <c:v>0.11014717273431449</c:v>
                </c:pt>
                <c:pt idx="6">
                  <c:v>0.27322489026594371</c:v>
                </c:pt>
              </c:numCache>
            </c:numRef>
          </c:val>
          <c:extLst>
            <c:ext xmlns:c16="http://schemas.microsoft.com/office/drawing/2014/chart" uri="{C3380CC4-5D6E-409C-BE32-E72D297353CC}">
              <c16:uniqueId val="{0000000E-AF7C-4C38-9848-EF4E7C993084}"/>
            </c:ext>
          </c:extLst>
        </c:ser>
        <c:dLbls>
          <c:showLegendKey val="0"/>
          <c:showVal val="1"/>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rot="0" spcFirstLastPara="1" vertOverflow="ellipsis" vert="horz" wrap="square" anchor="ctr" anchorCtr="1"/>
          <a:lstStyle/>
          <a:p>
            <a:pPr>
              <a:defRPr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r>
              <a:rPr lang="en-US">
                <a:solidFill>
                  <a:schemeClr val="bg2">
                    <a:lumMod val="25000"/>
                  </a:schemeClr>
                </a:solidFill>
                <a:latin typeface="微软雅黑" panose="020B0503020204020204" pitchFamily="34" charset="-122"/>
                <a:ea typeface="微软雅黑" panose="020B0503020204020204" pitchFamily="34" charset="-122"/>
              </a:rPr>
              <a:t>2025</a:t>
            </a:r>
            <a:r>
              <a:rPr lang="zh-CN">
                <a:solidFill>
                  <a:schemeClr val="bg2">
                    <a:lumMod val="25000"/>
                  </a:schemeClr>
                </a:solidFill>
                <a:latin typeface="微软雅黑" panose="020B0503020204020204" pitchFamily="34" charset="-122"/>
                <a:ea typeface="微软雅黑" panose="020B0503020204020204" pitchFamily="34" charset="-122"/>
              </a:rPr>
              <a:t>年新能源二手车使用年限分析</a:t>
            </a:r>
          </a:p>
        </c:rich>
      </c:tx>
      <c:layout>
        <c:manualLayout>
          <c:xMode val="edge"/>
          <c:yMode val="edge"/>
          <c:x val="0.27559622874968415"/>
          <c:y val="2.5064778637362312E-2"/>
        </c:manualLayout>
      </c:layout>
      <c:overlay val="0"/>
      <c:spPr>
        <a:noFill/>
        <a:ln>
          <a:noFill/>
        </a:ln>
        <a:effectLst/>
      </c:spPr>
      <c:txPr>
        <a:bodyPr rot="0" spcFirstLastPara="1" vertOverflow="ellipsis" vert="horz" wrap="square" anchor="ctr" anchorCtr="1"/>
        <a:lstStyle/>
        <a:p>
          <a:pPr>
            <a:defRPr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endParaRPr lang="zh-CN"/>
        </a:p>
      </c:txPr>
    </c:title>
    <c:autoTitleDeleted val="0"/>
    <c:plotArea>
      <c:layout>
        <c:manualLayout>
          <c:layoutTarget val="inner"/>
          <c:xMode val="edge"/>
          <c:yMode val="edge"/>
          <c:x val="9.3735159633331316E-2"/>
          <c:y val="0.28364833533462458"/>
          <c:w val="0.82089526677634184"/>
          <c:h val="0.57888182185224424"/>
        </c:manualLayout>
      </c:layout>
      <c:barChart>
        <c:barDir val="col"/>
        <c:grouping val="clustered"/>
        <c:varyColors val="0"/>
        <c:ser>
          <c:idx val="0"/>
          <c:order val="0"/>
          <c:tx>
            <c:strRef>
              <c:f>'新能源模板（二手车）'!$A$317</c:f>
              <c:strCache>
                <c:ptCount val="1"/>
                <c:pt idx="0">
                  <c:v>2025年3月</c:v>
                </c:pt>
              </c:strCache>
            </c:strRef>
          </c:tx>
          <c:spPr>
            <a:solidFill>
              <a:srgbClr val="42AC84"/>
            </a:solidFill>
            <a:ln>
              <a:noFill/>
            </a:ln>
            <a:effectLst/>
          </c:spPr>
          <c:invertIfNegative val="0"/>
          <c:dLbls>
            <c:dLbl>
              <c:idx val="1"/>
              <c:layout>
                <c:manualLayout>
                  <c:x val="0"/>
                  <c:y val="1.2314813168769504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476-45F1-99FC-32239546F76A}"/>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'新能源模板（二手车）'!$B$316:$E$316</c:f>
              <c:strCache>
                <c:ptCount val="4"/>
                <c:pt idx="0">
                  <c:v>2年以下</c:v>
                </c:pt>
                <c:pt idx="1">
                  <c:v>2-4年</c:v>
                </c:pt>
                <c:pt idx="2">
                  <c:v>4-6年</c:v>
                </c:pt>
                <c:pt idx="3">
                  <c:v>6年以上</c:v>
                </c:pt>
              </c:strCache>
            </c:strRef>
          </c:cat>
          <c:val>
            <c:numRef>
              <c:f>'新能源模板（二手车）'!$B$317:$E$317</c:f>
              <c:numCache>
                <c:formatCode>0.0%</c:formatCode>
                <c:ptCount val="4"/>
                <c:pt idx="0">
                  <c:v>0.31727263434081848</c:v>
                </c:pt>
                <c:pt idx="1">
                  <c:v>0.41428425392714757</c:v>
                </c:pt>
                <c:pt idx="2">
                  <c:v>0.13326745493576858</c:v>
                </c:pt>
                <c:pt idx="3">
                  <c:v>0.13517565679626536</c:v>
                </c:pt>
              </c:numCache>
            </c:numRef>
          </c:val>
          <c:extLst>
            <c:ext xmlns:c16="http://schemas.microsoft.com/office/drawing/2014/chart" uri="{C3380CC4-5D6E-409C-BE32-E72D297353CC}">
              <c16:uniqueId val="{00000001-8476-45F1-99FC-32239546F76A}"/>
            </c:ext>
          </c:extLst>
        </c:ser>
        <c:ser>
          <c:idx val="1"/>
          <c:order val="1"/>
          <c:tx>
            <c:strRef>
              <c:f>'新能源模板（二手车）'!$A$318</c:f>
              <c:strCache>
                <c:ptCount val="1"/>
                <c:pt idx="0">
                  <c:v>2025年2月</c:v>
                </c:pt>
              </c:strCache>
            </c:strRef>
          </c:tx>
          <c:spPr>
            <a:solidFill>
              <a:schemeClr val="accent6">
                <a:tint val="77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altLang="zh-CN" sz="900" b="1"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'新能源模板（二手车）'!$B$316:$E$316</c:f>
              <c:strCache>
                <c:ptCount val="4"/>
                <c:pt idx="0">
                  <c:v>2年以下</c:v>
                </c:pt>
                <c:pt idx="1">
                  <c:v>2-4年</c:v>
                </c:pt>
                <c:pt idx="2">
                  <c:v>4-6年</c:v>
                </c:pt>
                <c:pt idx="3">
                  <c:v>6年以上</c:v>
                </c:pt>
              </c:strCache>
            </c:strRef>
          </c:cat>
          <c:val>
            <c:numRef>
              <c:f>'新能源模板（二手车）'!$B$318:$E$318</c:f>
              <c:numCache>
                <c:formatCode>0.0%</c:formatCode>
                <c:ptCount val="4"/>
                <c:pt idx="0">
                  <c:v>0.30121341898643827</c:v>
                </c:pt>
                <c:pt idx="1">
                  <c:v>0.42921722579110161</c:v>
                </c:pt>
                <c:pt idx="2">
                  <c:v>0.13185819652629074</c:v>
                </c:pt>
                <c:pt idx="3">
                  <c:v>0.1377111586961694</c:v>
                </c:pt>
              </c:numCache>
            </c:numRef>
          </c:val>
          <c:extLst>
            <c:ext xmlns:c16="http://schemas.microsoft.com/office/drawing/2014/chart" uri="{C3380CC4-5D6E-409C-BE32-E72D297353CC}">
              <c16:uniqueId val="{00000002-8476-45F1-99FC-32239546F76A}"/>
            </c:ext>
          </c:extLst>
        </c:ser>
        <c:dLbls>
          <c:dLblPos val="outEnd"/>
          <c:showLegendKey val="0"/>
          <c:showVal val="1"/>
          <c:showCatName val="0"/>
          <c:showSerName val="0"/>
          <c:showPercent val="0"/>
          <c:showBubbleSize val="0"/>
        </c:dLbls>
        <c:gapWidth val="267"/>
        <c:overlap val="-43"/>
        <c:axId val="495918223"/>
        <c:axId val="281095039"/>
      </c:barChart>
      <c:catAx>
        <c:axId val="495918223"/>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000" b="1"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81095039"/>
        <c:crosses val="autoZero"/>
        <c:auto val="1"/>
        <c:lblAlgn val="ctr"/>
        <c:lblOffset val="100"/>
        <c:noMultiLvlLbl val="0"/>
      </c:catAx>
      <c:valAx>
        <c:axId val="281095039"/>
        <c:scaling>
          <c:orientation val="minMax"/>
          <c:max val="0.60000000000000009"/>
        </c:scaling>
        <c:delete val="0"/>
        <c:axPos val="l"/>
        <c:majorGridlines>
          <c:spPr>
            <a:ln w="9525" cap="flat" cmpd="sng" algn="ctr">
              <a:solidFill>
                <a:schemeClr val="dk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495918223"/>
        <c:crosses val="autoZero"/>
        <c:crossBetween val="between"/>
      </c:valAx>
      <c:spPr>
        <a:pattFill prst="ltDnDiag">
          <a:fgClr>
            <a:schemeClr val="dk1">
              <a:lumMod val="15000"/>
              <a:lumOff val="85000"/>
            </a:schemeClr>
          </a:fgClr>
          <a:bgClr>
            <a:schemeClr val="lt1"/>
          </a:bgClr>
        </a:pattFill>
        <a:ln>
          <a:noFill/>
        </a:ln>
        <a:effectLst/>
      </c:spPr>
    </c:plotArea>
    <c:legend>
      <c:legendPos val="t"/>
      <c:overlay val="0"/>
      <c:spPr>
        <a:noFill/>
        <a:ln>
          <a:noFill/>
        </a:ln>
        <a:effectLst/>
      </c:spPr>
      <c:txPr>
        <a:bodyPr rot="0" spcFirstLastPara="1" vertOverflow="ellipsis" vert="horz" wrap="square" anchor="ctr" anchorCtr="1"/>
        <a:lstStyle/>
        <a:p>
          <a:pPr>
            <a:defRPr sz="1000" b="1"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zh-CN"/>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r>
              <a:rPr lang="en-US" altLang="zh-CN"/>
              <a:t>2025</a:t>
            </a:r>
            <a:r>
              <a:rPr lang="zh-CN" altLang="en-US"/>
              <a:t>年二手车交易价格区间分布</a:t>
            </a:r>
            <a:endParaRPr lang="zh-CN"/>
          </a:p>
        </c:rich>
      </c:tx>
      <c:layout>
        <c:manualLayout>
          <c:xMode val="edge"/>
          <c:yMode val="edge"/>
          <c:x val="0.31958143470552219"/>
          <c:y val="1.8704136206170834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6.4880982794351436E-2"/>
          <c:y val="0.2301591352291513"/>
          <c:w val="0.87457568942751918"/>
          <c:h val="0.4831777200073708"/>
        </c:manualLayout>
      </c:layout>
      <c:barChart>
        <c:barDir val="col"/>
        <c:grouping val="clustered"/>
        <c:varyColors val="0"/>
        <c:ser>
          <c:idx val="0"/>
          <c:order val="0"/>
          <c:tx>
            <c:strRef>
              <c:f>'新能源模板（二手车）'!$A$110</c:f>
              <c:strCache>
                <c:ptCount val="1"/>
                <c:pt idx="0">
                  <c:v>2025年3月</c:v>
                </c:pt>
              </c:strCache>
            </c:strRef>
          </c:tx>
          <c:spPr>
            <a:solidFill>
              <a:srgbClr val="3A9673"/>
            </a:solidFill>
            <a:ln>
              <a:noFill/>
            </a:ln>
            <a:effectLst>
              <a:outerShdw blurRad="57150" dist="19050" dir="5400000" algn="ctr" rotWithShape="0">
                <a:srgbClr val="000000">
                  <a:alpha val="63000"/>
                </a:srgbClr>
              </a:outerShdw>
            </a:effectLst>
          </c:spPr>
          <c:invertIfNegative val="0"/>
          <c:cat>
            <c:strRef>
              <c:f>'新能源模板（二手车）'!$B$109:$H$109</c:f>
              <c:strCache>
                <c:ptCount val="7"/>
                <c:pt idx="0">
                  <c:v>3万以下</c:v>
                </c:pt>
                <c:pt idx="1">
                  <c:v>3-5万</c:v>
                </c:pt>
                <c:pt idx="2">
                  <c:v>5-8万</c:v>
                </c:pt>
                <c:pt idx="3">
                  <c:v>8-12万</c:v>
                </c:pt>
                <c:pt idx="4">
                  <c:v>12-15万</c:v>
                </c:pt>
                <c:pt idx="5">
                  <c:v>15-30万</c:v>
                </c:pt>
                <c:pt idx="6">
                  <c:v>30万以上</c:v>
                </c:pt>
              </c:strCache>
            </c:strRef>
          </c:cat>
          <c:val>
            <c:numRef>
              <c:f>'新能源模板（二手车）'!$B$110:$H$110</c:f>
              <c:numCache>
                <c:formatCode>0.0%</c:formatCode>
                <c:ptCount val="7"/>
                <c:pt idx="0">
                  <c:v>0.33884213037107713</c:v>
                </c:pt>
                <c:pt idx="1">
                  <c:v>0.13415340579957066</c:v>
                </c:pt>
                <c:pt idx="2">
                  <c:v>0.13227927897229699</c:v>
                </c:pt>
                <c:pt idx="3">
                  <c:v>0.12720209902204654</c:v>
                </c:pt>
                <c:pt idx="4">
                  <c:v>0.12737247418816233</c:v>
                </c:pt>
                <c:pt idx="5">
                  <c:v>0.121886393839234</c:v>
                </c:pt>
                <c:pt idx="6">
                  <c:v>1.8264217807612362E-2</c:v>
                </c:pt>
              </c:numCache>
            </c:numRef>
          </c:val>
          <c:extLst>
            <c:ext xmlns:c16="http://schemas.microsoft.com/office/drawing/2014/chart" uri="{C3380CC4-5D6E-409C-BE32-E72D297353CC}">
              <c16:uniqueId val="{00000000-74F2-4B54-AD36-FE40BCD3272F}"/>
            </c:ext>
          </c:extLst>
        </c:ser>
        <c:ser>
          <c:idx val="1"/>
          <c:order val="1"/>
          <c:tx>
            <c:strRef>
              <c:f>'新能源模板（二手车）'!$A$111</c:f>
              <c:strCache>
                <c:ptCount val="1"/>
                <c:pt idx="0">
                  <c:v>2025年2月</c:v>
                </c:pt>
              </c:strCache>
            </c:strRef>
          </c:tx>
          <c:spPr>
            <a:solidFill>
              <a:schemeClr val="accent6">
                <a:lumMod val="60000"/>
                <a:lumOff val="40000"/>
              </a:schemeClr>
            </a:solidFill>
            <a:ln>
              <a:noFill/>
            </a:ln>
            <a:effectLst>
              <a:outerShdw blurRad="57150" dist="19050" dir="5400000" algn="ctr" rotWithShape="0">
                <a:srgbClr val="000000">
                  <a:alpha val="63000"/>
                </a:srgbClr>
              </a:outerShdw>
            </a:effectLst>
          </c:spPr>
          <c:invertIfNegative val="0"/>
          <c:cat>
            <c:strRef>
              <c:f>'新能源模板（二手车）'!$B$109:$H$109</c:f>
              <c:strCache>
                <c:ptCount val="7"/>
                <c:pt idx="0">
                  <c:v>3万以下</c:v>
                </c:pt>
                <c:pt idx="1">
                  <c:v>3-5万</c:v>
                </c:pt>
                <c:pt idx="2">
                  <c:v>5-8万</c:v>
                </c:pt>
                <c:pt idx="3">
                  <c:v>8-12万</c:v>
                </c:pt>
                <c:pt idx="4">
                  <c:v>12-15万</c:v>
                </c:pt>
                <c:pt idx="5">
                  <c:v>15-30万</c:v>
                </c:pt>
                <c:pt idx="6">
                  <c:v>30万以上</c:v>
                </c:pt>
              </c:strCache>
            </c:strRef>
          </c:cat>
          <c:val>
            <c:numRef>
              <c:f>'新能源模板（二手车）'!$B$111:$H$111</c:f>
              <c:numCache>
                <c:formatCode>0.0%</c:formatCode>
                <c:ptCount val="7"/>
                <c:pt idx="0">
                  <c:v>0.36321674994051867</c:v>
                </c:pt>
                <c:pt idx="1">
                  <c:v>0.15441351415655485</c:v>
                </c:pt>
                <c:pt idx="2">
                  <c:v>0.12248394004282655</c:v>
                </c:pt>
                <c:pt idx="3">
                  <c:v>0.13680704258862716</c:v>
                </c:pt>
                <c:pt idx="4">
                  <c:v>0.10620985010706638</c:v>
                </c:pt>
                <c:pt idx="5">
                  <c:v>9.978586723768737E-2</c:v>
                </c:pt>
                <c:pt idx="6">
                  <c:v>1.708303592671901E-2</c:v>
                </c:pt>
              </c:numCache>
            </c:numRef>
          </c:val>
          <c:extLst>
            <c:ext xmlns:c16="http://schemas.microsoft.com/office/drawing/2014/chart" uri="{C3380CC4-5D6E-409C-BE32-E72D297353CC}">
              <c16:uniqueId val="{00000001-74F2-4B54-AD36-FE40BCD3272F}"/>
            </c:ext>
          </c:extLst>
        </c:ser>
        <c:dLbls>
          <c:showLegendKey val="0"/>
          <c:showVal val="0"/>
          <c:showCatName val="0"/>
          <c:showSerName val="0"/>
          <c:showPercent val="0"/>
          <c:showBubbleSize val="0"/>
        </c:dLbls>
        <c:gapWidth val="100"/>
        <c:overlap val="-24"/>
        <c:axId val="443785999"/>
        <c:axId val="443792239"/>
      </c:barChart>
      <c:catAx>
        <c:axId val="44378599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443792239"/>
        <c:crosses val="autoZero"/>
        <c:auto val="1"/>
        <c:lblAlgn val="ctr"/>
        <c:lblOffset val="100"/>
        <c:noMultiLvlLbl val="0"/>
      </c:catAx>
      <c:valAx>
        <c:axId val="443792239"/>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443785999"/>
        <c:crosses val="autoZero"/>
        <c:crossBetween val="between"/>
      </c:valAx>
      <c:dTable>
        <c:showHorzBorder val="1"/>
        <c:showVertBorder val="1"/>
        <c:showOutline val="1"/>
        <c:showKeys val="1"/>
        <c:spPr>
          <a:noFill/>
          <a:ln w="9525" cap="flat" cmpd="sng" algn="ctr">
            <a:solidFill>
              <a:schemeClr val="bg2">
                <a:lumMod val="50000"/>
              </a:schemeClr>
            </a:solidFill>
            <a:round/>
          </a:ln>
          <a:effectLst/>
        </c:spPr>
        <c:txPr>
          <a:bodyPr rot="0" spcFirstLastPara="1" vertOverflow="ellipsis" vert="horz" wrap="square" anchor="ctr" anchorCtr="1"/>
          <a:lstStyle/>
          <a:p>
            <a:pPr rtl="0">
              <a:defRPr sz="900" b="1" i="0" u="none" strike="noStrike" kern="1200" baseline="0">
                <a:solidFill>
                  <a:schemeClr val="bg2">
                    <a:lumMod val="2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8451674983174267"/>
          <c:y val="0.14226588734063608"/>
          <c:w val="0.23096637810084392"/>
          <c:h val="7.0550868331130903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kumimoji="1" lang="en-US" altLang="zh-CN" sz="1800" b="1" i="0" baseline="0">
                <a:effectLst/>
                <a:latin typeface="微软雅黑" panose="020B0503020204020204" pitchFamily="34" charset="-122"/>
                <a:ea typeface="微软雅黑" panose="020B0503020204020204" pitchFamily="34" charset="-122"/>
              </a:rPr>
              <a:t>2025</a:t>
            </a:r>
            <a:r>
              <a:rPr kumimoji="1" lang="zh-CN" altLang="zh-CN" sz="1800" b="1" i="0" baseline="0">
                <a:effectLst/>
                <a:latin typeface="微软雅黑" panose="020B0503020204020204" pitchFamily="34" charset="-122"/>
                <a:ea typeface="微软雅黑" panose="020B0503020204020204" pitchFamily="34" charset="-122"/>
              </a:rPr>
              <a:t>年跨区域流通情况</a:t>
            </a:r>
            <a:endParaRPr lang="zh-CN" altLang="zh-CN">
              <a:effectLst/>
              <a:latin typeface="微软雅黑" panose="020B0503020204020204" pitchFamily="34" charset="-122"/>
              <a:ea typeface="微软雅黑" panose="020B0503020204020204" pitchFamily="34" charset="-122"/>
            </a:endParaRPr>
          </a:p>
        </c:rich>
      </c:tx>
      <c:layout>
        <c:manualLayout>
          <c:xMode val="edge"/>
          <c:yMode val="edge"/>
          <c:x val="0.35625246577722464"/>
          <c:y val="1.4560721936644809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1623929295850372"/>
          <c:y val="0.26415341961909805"/>
          <c:w val="0.82467512300623991"/>
          <c:h val="0.5020368641765468"/>
        </c:manualLayout>
      </c:layout>
      <c:lineChart>
        <c:grouping val="standard"/>
        <c:varyColors val="0"/>
        <c:ser>
          <c:idx val="0"/>
          <c:order val="0"/>
          <c:tx>
            <c:strRef>
              <c:f>PPT模板1!$A$249</c:f>
              <c:strCache>
                <c:ptCount val="1"/>
                <c:pt idx="0">
                  <c:v>2025转籍率</c:v>
                </c:pt>
              </c:strCache>
            </c:strRef>
          </c:tx>
          <c:spPr>
            <a:ln w="34925" cap="rnd">
              <a:solidFill>
                <a:schemeClr val="accent1"/>
              </a:solidFill>
              <a:round/>
            </a:ln>
            <a:effectLst>
              <a:outerShdw blurRad="57150" dist="19050" dir="5400000" algn="ctr" rotWithShape="0">
                <a:srgbClr val="000000">
                  <a:alpha val="63000"/>
                </a:srgbClr>
              </a:outerShdw>
            </a:effectLst>
          </c:spPr>
          <c:marker>
            <c:symbol val="circle"/>
            <c:size val="6"/>
            <c:spPr>
              <a:solidFill>
                <a:schemeClr val="accent1"/>
              </a:solidFill>
              <a:ln w="12700">
                <a:solidFill>
                  <a:schemeClr val="bg1"/>
                </a:solidFill>
                <a:round/>
              </a:ln>
              <a:effectLst>
                <a:outerShdw blurRad="57150" dist="19050" dir="5400000" algn="ctr" rotWithShape="0">
                  <a:srgbClr val="000000">
                    <a:alpha val="63000"/>
                  </a:srgbClr>
                </a:outerShdw>
              </a:effectLst>
            </c:spPr>
          </c:marker>
          <c:cat>
            <c:strRef>
              <c:f>PPT模板1!$B$248:$M$248</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PPT模板1!$B$249:$M$249</c:f>
              <c:numCache>
                <c:formatCode>0.00%</c:formatCode>
                <c:ptCount val="12"/>
                <c:pt idx="0">
                  <c:v>0.28933348388884894</c:v>
                </c:pt>
                <c:pt idx="1">
                  <c:v>0.29201859914163336</c:v>
                </c:pt>
                <c:pt idx="2">
                  <c:v>0.29515041447963386</c:v>
                </c:pt>
              </c:numCache>
            </c:numRef>
          </c:val>
          <c:smooth val="1"/>
          <c:extLst>
            <c:ext xmlns:c16="http://schemas.microsoft.com/office/drawing/2014/chart" uri="{C3380CC4-5D6E-409C-BE32-E72D297353CC}">
              <c16:uniqueId val="{00000000-1404-421F-BE7D-64811090101F}"/>
            </c:ext>
          </c:extLst>
        </c:ser>
        <c:ser>
          <c:idx val="1"/>
          <c:order val="1"/>
          <c:tx>
            <c:strRef>
              <c:f>PPT模板1!$A$250</c:f>
              <c:strCache>
                <c:ptCount val="1"/>
                <c:pt idx="0">
                  <c:v>2024转籍率</c:v>
                </c:pt>
              </c:strCache>
            </c:strRef>
          </c:tx>
          <c:spPr>
            <a:ln w="34925" cap="rnd">
              <a:solidFill>
                <a:schemeClr val="accent2"/>
              </a:solidFill>
              <a:round/>
            </a:ln>
            <a:effectLst>
              <a:outerShdw blurRad="57150" dist="19050" dir="5400000" algn="ctr" rotWithShape="0">
                <a:srgbClr val="000000">
                  <a:alpha val="63000"/>
                </a:srgbClr>
              </a:outerShdw>
            </a:effectLst>
          </c:spPr>
          <c:marker>
            <c:symbol val="circle"/>
            <c:size val="5"/>
            <c:spPr>
              <a:solidFill>
                <a:schemeClr val="accent2"/>
              </a:solidFill>
              <a:ln w="12700">
                <a:solidFill>
                  <a:schemeClr val="bg1"/>
                </a:solidFill>
                <a:round/>
              </a:ln>
              <a:effectLst>
                <a:outerShdw blurRad="57150" dist="19050" dir="5400000" algn="ctr" rotWithShape="0">
                  <a:srgbClr val="000000">
                    <a:alpha val="63000"/>
                  </a:srgbClr>
                </a:outerShdw>
              </a:effectLst>
            </c:spPr>
          </c:marker>
          <c:cat>
            <c:strRef>
              <c:f>PPT模板1!$B$248:$M$248</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PPT模板1!$B$250:$M$250</c:f>
              <c:numCache>
                <c:formatCode>0.00%</c:formatCode>
                <c:ptCount val="12"/>
                <c:pt idx="0">
                  <c:v>0.29649999999999999</c:v>
                </c:pt>
                <c:pt idx="1">
                  <c:v>0.27648734501144706</c:v>
                </c:pt>
                <c:pt idx="2">
                  <c:v>0.29172981303995998</c:v>
                </c:pt>
                <c:pt idx="3">
                  <c:v>0.2893</c:v>
                </c:pt>
                <c:pt idx="4">
                  <c:v>0.2867407669652261</c:v>
                </c:pt>
                <c:pt idx="5">
                  <c:v>0.284214933540131</c:v>
                </c:pt>
                <c:pt idx="6">
                  <c:v>0.28977101854866572</c:v>
                </c:pt>
                <c:pt idx="7">
                  <c:v>0.29060000000000002</c:v>
                </c:pt>
                <c:pt idx="8">
                  <c:v>0.29349513193170595</c:v>
                </c:pt>
                <c:pt idx="9">
                  <c:v>0.29619690173318541</c:v>
                </c:pt>
                <c:pt idx="10">
                  <c:v>0.29792125301642042</c:v>
                </c:pt>
                <c:pt idx="11">
                  <c:v>0.3022645846577442</c:v>
                </c:pt>
              </c:numCache>
            </c:numRef>
          </c:val>
          <c:smooth val="1"/>
          <c:extLst>
            <c:ext xmlns:c16="http://schemas.microsoft.com/office/drawing/2014/chart" uri="{C3380CC4-5D6E-409C-BE32-E72D297353CC}">
              <c16:uniqueId val="{00000001-1404-421F-BE7D-64811090101F}"/>
            </c:ext>
          </c:extLst>
        </c:ser>
        <c:ser>
          <c:idx val="2"/>
          <c:order val="2"/>
          <c:tx>
            <c:strRef>
              <c:f>PPT模板1!$A$251</c:f>
              <c:strCache>
                <c:ptCount val="1"/>
                <c:pt idx="0">
                  <c:v>2023转籍率</c:v>
                </c:pt>
              </c:strCache>
            </c:strRef>
          </c:tx>
          <c:spPr>
            <a:ln w="34925" cap="rnd">
              <a:solidFill>
                <a:schemeClr val="accent3"/>
              </a:solidFill>
              <a:round/>
            </a:ln>
            <a:effectLst>
              <a:outerShdw blurRad="57150" dist="19050" dir="5400000" algn="ctr" rotWithShape="0">
                <a:srgbClr val="000000">
                  <a:alpha val="63000"/>
                </a:srgbClr>
              </a:outerShdw>
            </a:effectLst>
          </c:spPr>
          <c:marker>
            <c:symbol val="circle"/>
            <c:size val="5"/>
            <c:spPr>
              <a:solidFill>
                <a:schemeClr val="bg1">
                  <a:lumMod val="95000"/>
                </a:schemeClr>
              </a:solidFill>
              <a:ln w="9525">
                <a:solidFill>
                  <a:schemeClr val="accent3"/>
                </a:solidFill>
                <a:round/>
              </a:ln>
              <a:effectLst>
                <a:outerShdw blurRad="57150" dist="19050" dir="5400000" algn="ctr" rotWithShape="0">
                  <a:srgbClr val="000000">
                    <a:alpha val="63000"/>
                  </a:srgbClr>
                </a:outerShdw>
              </a:effectLst>
            </c:spPr>
          </c:marker>
          <c:cat>
            <c:strRef>
              <c:f>PPT模板1!$B$248:$M$248</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PPT模板1!$B$251:$M$251</c:f>
              <c:numCache>
                <c:formatCode>0.00%</c:formatCode>
                <c:ptCount val="12"/>
                <c:pt idx="0">
                  <c:v>0.2490406231022764</c:v>
                </c:pt>
                <c:pt idx="1">
                  <c:v>0.26604907939994799</c:v>
                </c:pt>
                <c:pt idx="2">
                  <c:v>0.26088626403668214</c:v>
                </c:pt>
                <c:pt idx="3">
                  <c:v>0.25763348350768678</c:v>
                </c:pt>
                <c:pt idx="4">
                  <c:v>0.2675551677531296</c:v>
                </c:pt>
                <c:pt idx="5">
                  <c:v>0.27031671457862694</c:v>
                </c:pt>
                <c:pt idx="6">
                  <c:v>0.27642202990292297</c:v>
                </c:pt>
                <c:pt idx="7">
                  <c:v>0.27261131710545383</c:v>
                </c:pt>
                <c:pt idx="8">
                  <c:v>0.279658535727211</c:v>
                </c:pt>
                <c:pt idx="9">
                  <c:v>0.28073395180315142</c:v>
                </c:pt>
                <c:pt idx="10">
                  <c:v>0.28791517260838656</c:v>
                </c:pt>
                <c:pt idx="11">
                  <c:v>0.29268328101515817</c:v>
                </c:pt>
              </c:numCache>
            </c:numRef>
          </c:val>
          <c:smooth val="1"/>
          <c:extLst xmlns:c15="http://schemas.microsoft.com/office/drawing/2012/chart">
            <c:ext xmlns:c16="http://schemas.microsoft.com/office/drawing/2014/chart" uri="{C3380CC4-5D6E-409C-BE32-E72D297353CC}">
              <c16:uniqueId val="{00000002-1404-421F-BE7D-64811090101F}"/>
            </c:ext>
          </c:extLst>
        </c:ser>
        <c:dLbls>
          <c:showLegendKey val="0"/>
          <c:showVal val="0"/>
          <c:showCatName val="0"/>
          <c:showSerName val="0"/>
          <c:showPercent val="0"/>
          <c:showBubbleSize val="0"/>
        </c:dLbls>
        <c:marker val="1"/>
        <c:smooth val="0"/>
        <c:axId val="650228048"/>
        <c:axId val="650240528"/>
        <c:extLst>
          <c:ext xmlns:c15="http://schemas.microsoft.com/office/drawing/2012/chart" uri="{02D57815-91ED-43cb-92C2-25804820EDAC}">
            <c15:filteredLineSeries>
              <c15:ser>
                <c:idx val="3"/>
                <c:order val="3"/>
                <c:tx>
                  <c:strRef>
                    <c:extLst>
                      <c:ext uri="{02D57815-91ED-43cb-92C2-25804820EDAC}">
                        <c15:formulaRef>
                          <c15:sqref>PPT模板1!$A$252</c15:sqref>
                        </c15:formulaRef>
                      </c:ext>
                    </c:extLst>
                    <c:strCache>
                      <c:ptCount val="1"/>
                      <c:pt idx="0">
                        <c:v>2022转籍率</c:v>
                      </c:pt>
                    </c:strCache>
                  </c:strRef>
                </c:tx>
                <c:spPr>
                  <a:ln w="34925" cap="rnd">
                    <a:solidFill>
                      <a:schemeClr val="accent4"/>
                    </a:solidFill>
                    <a:round/>
                  </a:ln>
                  <a:effectLst>
                    <a:outerShdw blurRad="57150" dist="19050" dir="5400000" algn="ctr" rotWithShape="0">
                      <a:srgbClr val="000000">
                        <a:alpha val="63000"/>
                      </a:srgbClr>
                    </a:outerShdw>
                  </a:effectLst>
                </c:spPr>
                <c:marker>
                  <c:symbol val="circle"/>
                  <c:size val="6"/>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w="9525">
                      <a:solidFill>
                        <a:schemeClr val="accent4"/>
                      </a:solidFill>
                      <a:round/>
                    </a:ln>
                    <a:effectLst>
                      <a:outerShdw blurRad="57150" dist="19050" dir="5400000" algn="ctr" rotWithShape="0">
                        <a:srgbClr val="000000">
                          <a:alpha val="63000"/>
                        </a:srgbClr>
                      </a:outerShdw>
                    </a:effectLst>
                  </c:spPr>
                </c:marker>
                <c:cat>
                  <c:strRef>
                    <c:extLst>
                      <c:ex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PPT模板1!$B$252:$M$252</c15:sqref>
                        </c15:formulaRef>
                      </c:ext>
                    </c:extLst>
                    <c:numCache>
                      <c:formatCode>0.00%</c:formatCode>
                      <c:ptCount val="12"/>
                      <c:pt idx="0">
                        <c:v>0.26125671624298569</c:v>
                      </c:pt>
                      <c:pt idx="1">
                        <c:v>0.24087443467278349</c:v>
                      </c:pt>
                      <c:pt idx="2">
                        <c:v>0.23537404334605838</c:v>
                      </c:pt>
                      <c:pt idx="3">
                        <c:v>0.22209999999999999</c:v>
                      </c:pt>
                      <c:pt idx="4">
                        <c:v>0.21765841360879429</c:v>
                      </c:pt>
                      <c:pt idx="5">
                        <c:v>0.25186010329044156</c:v>
                      </c:pt>
                      <c:pt idx="6">
                        <c:v>0.26738517394527705</c:v>
                      </c:pt>
                      <c:pt idx="7">
                        <c:v>0.26915259457312207</c:v>
                      </c:pt>
                      <c:pt idx="8">
                        <c:v>0.27206632404004061</c:v>
                      </c:pt>
                      <c:pt idx="9">
                        <c:v>0.25974982856102968</c:v>
                      </c:pt>
                      <c:pt idx="10">
                        <c:v>0.23234958230343231</c:v>
                      </c:pt>
                      <c:pt idx="11">
                        <c:v>0.25403392635498551</c:v>
                      </c:pt>
                    </c:numCache>
                  </c:numRef>
                </c:val>
                <c:smooth val="0"/>
                <c:extLst>
                  <c:ext xmlns:c16="http://schemas.microsoft.com/office/drawing/2014/chart" uri="{C3380CC4-5D6E-409C-BE32-E72D297353CC}">
                    <c16:uniqueId val="{00000003-1404-421F-BE7D-64811090101F}"/>
                  </c:ext>
                </c:extLst>
              </c15:ser>
            </c15:filteredLineSeries>
            <c15:filteredLineSeries>
              <c15:ser>
                <c:idx val="4"/>
                <c:order val="4"/>
                <c:tx>
                  <c:strRef>
                    <c:extLst xmlns:c15="http://schemas.microsoft.com/office/drawing/2012/chart">
                      <c:ext xmlns:c15="http://schemas.microsoft.com/office/drawing/2012/chart" uri="{02D57815-91ED-43cb-92C2-25804820EDAC}">
                        <c15:formulaRef>
                          <c15:sqref>PPT模板1!$A$253</c15:sqref>
                        </c15:formulaRef>
                      </c:ext>
                    </c:extLst>
                    <c:strCache>
                      <c:ptCount val="1"/>
                      <c:pt idx="0">
                        <c:v>2021转籍率</c:v>
                      </c:pt>
                    </c:strCache>
                  </c:strRef>
                </c:tx>
                <c:spPr>
                  <a:ln w="34925" cap="rnd">
                    <a:solidFill>
                      <a:schemeClr val="accent5"/>
                    </a:solidFill>
                    <a:round/>
                  </a:ln>
                  <a:effectLst>
                    <a:outerShdw blurRad="57150" dist="19050" dir="5400000" algn="ctr" rotWithShape="0">
                      <a:srgbClr val="000000">
                        <a:alpha val="63000"/>
                      </a:srgbClr>
                    </a:outerShdw>
                  </a:effectLst>
                </c:spPr>
                <c:marker>
                  <c:symbol val="circle"/>
                  <c:size val="6"/>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w="9525">
                      <a:solidFill>
                        <a:schemeClr val="accent5"/>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PPT模板1!$B$253:$M$253</c15:sqref>
                        </c15:formulaRef>
                      </c:ext>
                    </c:extLst>
                    <c:numCache>
                      <c:formatCode>0.00%</c:formatCode>
                      <c:ptCount val="12"/>
                      <c:pt idx="0">
                        <c:v>0.26219999999999999</c:v>
                      </c:pt>
                      <c:pt idx="1">
                        <c:v>0.2278</c:v>
                      </c:pt>
                      <c:pt idx="2">
                        <c:v>0.28652807900987814</c:v>
                      </c:pt>
                      <c:pt idx="3">
                        <c:v>0.27696442972263202</c:v>
                      </c:pt>
                      <c:pt idx="4">
                        <c:v>0.28326938465642121</c:v>
                      </c:pt>
                      <c:pt idx="5">
                        <c:v>0.2824207662655589</c:v>
                      </c:pt>
                      <c:pt idx="6">
                        <c:v>0.27529999999999999</c:v>
                      </c:pt>
                      <c:pt idx="7">
                        <c:v>0.27151226974619519</c:v>
                      </c:pt>
                      <c:pt idx="8">
                        <c:v>0.27673491359472968</c:v>
                      </c:pt>
                      <c:pt idx="9">
                        <c:v>0.26779999999999998</c:v>
                      </c:pt>
                      <c:pt idx="10">
                        <c:v>0.27084170076259129</c:v>
                      </c:pt>
                      <c:pt idx="11">
                        <c:v>0.27873888359842963</c:v>
                      </c:pt>
                    </c:numCache>
                  </c:numRef>
                </c:val>
                <c:smooth val="0"/>
                <c:extLst xmlns:c15="http://schemas.microsoft.com/office/drawing/2012/chart">
                  <c:ext xmlns:c16="http://schemas.microsoft.com/office/drawing/2014/chart" uri="{C3380CC4-5D6E-409C-BE32-E72D297353CC}">
                    <c16:uniqueId val="{00000004-1404-421F-BE7D-64811090101F}"/>
                  </c:ext>
                </c:extLst>
              </c15:ser>
            </c15:filteredLineSeries>
            <c15:filteredLineSeries>
              <c15:ser>
                <c:idx val="5"/>
                <c:order val="5"/>
                <c:tx>
                  <c:strRef>
                    <c:extLst xmlns:c15="http://schemas.microsoft.com/office/drawing/2012/chart">
                      <c:ext xmlns:c15="http://schemas.microsoft.com/office/drawing/2012/chart" uri="{02D57815-91ED-43cb-92C2-25804820EDAC}">
                        <c15:formulaRef>
                          <c15:sqref>PPT模板1!$A$254</c15:sqref>
                        </c15:formulaRef>
                      </c:ext>
                    </c:extLst>
                    <c:strCache>
                      <c:ptCount val="1"/>
                      <c:pt idx="0">
                        <c:v>2020转籍率</c:v>
                      </c:pt>
                    </c:strCache>
                  </c:strRef>
                </c:tx>
                <c:spPr>
                  <a:ln w="34925" cap="rnd">
                    <a:solidFill>
                      <a:schemeClr val="accent6"/>
                    </a:solidFill>
                    <a:round/>
                  </a:ln>
                  <a:effectLst>
                    <a:outerShdw blurRad="57150" dist="19050" dir="5400000" algn="ctr" rotWithShape="0">
                      <a:srgbClr val="000000">
                        <a:alpha val="63000"/>
                      </a:srgbClr>
                    </a:outerShdw>
                  </a:effectLst>
                </c:spPr>
                <c:marker>
                  <c:symbol val="circle"/>
                  <c:size val="6"/>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w="9525">
                      <a:solidFill>
                        <a:schemeClr val="accent6"/>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PPT模板1!$B$254:$M$254</c15:sqref>
                        </c15:formulaRef>
                      </c:ext>
                    </c:extLst>
                    <c:numCache>
                      <c:formatCode>0.00%</c:formatCode>
                      <c:ptCount val="12"/>
                      <c:pt idx="0">
                        <c:v>0.25059999999999999</c:v>
                      </c:pt>
                      <c:pt idx="1">
                        <c:v>0.14862849908566605</c:v>
                      </c:pt>
                      <c:pt idx="2">
                        <c:v>0.22906657316709783</c:v>
                      </c:pt>
                      <c:pt idx="3">
                        <c:v>0.2681</c:v>
                      </c:pt>
                      <c:pt idx="4">
                        <c:v>0.27400000000000002</c:v>
                      </c:pt>
                      <c:pt idx="5">
                        <c:v>0.27681690568700201</c:v>
                      </c:pt>
                      <c:pt idx="6">
                        <c:v>0.2787</c:v>
                      </c:pt>
                      <c:pt idx="7">
                        <c:v>0.2772</c:v>
                      </c:pt>
                      <c:pt idx="8">
                        <c:v>0.28527738541086217</c:v>
                      </c:pt>
                      <c:pt idx="9">
                        <c:v>0.28341791110374837</c:v>
                      </c:pt>
                      <c:pt idx="10">
                        <c:v>0.2868436102074014</c:v>
                      </c:pt>
                      <c:pt idx="11">
                        <c:v>0.28882804751092278</c:v>
                      </c:pt>
                    </c:numCache>
                  </c:numRef>
                </c:val>
                <c:smooth val="0"/>
                <c:extLst xmlns:c15="http://schemas.microsoft.com/office/drawing/2012/chart">
                  <c:ext xmlns:c16="http://schemas.microsoft.com/office/drawing/2014/chart" uri="{C3380CC4-5D6E-409C-BE32-E72D297353CC}">
                    <c16:uniqueId val="{00000005-1404-421F-BE7D-64811090101F}"/>
                  </c:ext>
                </c:extLst>
              </c15:ser>
            </c15:filteredLineSeries>
            <c15:filteredLineSeries>
              <c15:ser>
                <c:idx val="6"/>
                <c:order val="6"/>
                <c:tx>
                  <c:strRef>
                    <c:extLst xmlns:c15="http://schemas.microsoft.com/office/drawing/2012/chart">
                      <c:ext xmlns:c15="http://schemas.microsoft.com/office/drawing/2012/chart" uri="{02D57815-91ED-43cb-92C2-25804820EDAC}">
                        <c15:formulaRef>
                          <c15:sqref>PPT模板1!$A$255</c15:sqref>
                        </c15:formulaRef>
                      </c:ext>
                    </c:extLst>
                    <c:strCache>
                      <c:ptCount val="1"/>
                      <c:pt idx="0">
                        <c:v>2019转籍率</c:v>
                      </c:pt>
                    </c:strCache>
                  </c:strRef>
                </c:tx>
                <c:spPr>
                  <a:ln w="34925" cap="rnd">
                    <a:solidFill>
                      <a:schemeClr val="accent1">
                        <a:lumMod val="60000"/>
                      </a:schemeClr>
                    </a:solidFill>
                    <a:round/>
                  </a:ln>
                  <a:effectLst>
                    <a:outerShdw blurRad="57150" dist="19050" dir="5400000" algn="ctr" rotWithShape="0">
                      <a:srgbClr val="000000">
                        <a:alpha val="63000"/>
                      </a:srgbClr>
                    </a:outerShdw>
                  </a:effectLst>
                </c:spPr>
                <c:marker>
                  <c:symbol val="circle"/>
                  <c:size val="6"/>
                  <c:spPr>
                    <a:gradFill rotWithShape="1">
                      <a:gsLst>
                        <a:gs pos="0">
                          <a:schemeClr val="accent1">
                            <a:lumMod val="60000"/>
                            <a:satMod val="103000"/>
                            <a:lumMod val="102000"/>
                            <a:tint val="94000"/>
                          </a:schemeClr>
                        </a:gs>
                        <a:gs pos="50000">
                          <a:schemeClr val="accent1">
                            <a:lumMod val="60000"/>
                            <a:satMod val="110000"/>
                            <a:lumMod val="100000"/>
                            <a:shade val="100000"/>
                          </a:schemeClr>
                        </a:gs>
                        <a:gs pos="100000">
                          <a:schemeClr val="accent1">
                            <a:lumMod val="60000"/>
                            <a:lumMod val="99000"/>
                            <a:satMod val="120000"/>
                            <a:shade val="78000"/>
                          </a:schemeClr>
                        </a:gs>
                      </a:gsLst>
                      <a:lin ang="5400000" scaled="0"/>
                    </a:gradFill>
                    <a:ln w="9525">
                      <a:solidFill>
                        <a:schemeClr val="accent1">
                          <a:lumMod val="60000"/>
                        </a:schemeClr>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PPT模板1!$B$255:$M$255</c15:sqref>
                        </c15:formulaRef>
                      </c:ext>
                    </c:extLst>
                    <c:numCache>
                      <c:formatCode>0.00%</c:formatCode>
                      <c:ptCount val="12"/>
                      <c:pt idx="0">
                        <c:v>0.30630000000000002</c:v>
                      </c:pt>
                      <c:pt idx="1">
                        <c:v>0.30009999999999998</c:v>
                      </c:pt>
                      <c:pt idx="2">
                        <c:v>0.2979</c:v>
                      </c:pt>
                      <c:pt idx="3">
                        <c:v>0.29360000000000003</c:v>
                      </c:pt>
                      <c:pt idx="4">
                        <c:v>0.28620000000000001</c:v>
                      </c:pt>
                      <c:pt idx="5">
                        <c:v>0.33019999999999999</c:v>
                      </c:pt>
                      <c:pt idx="6">
                        <c:v>0.26550000000000001</c:v>
                      </c:pt>
                      <c:pt idx="7">
                        <c:v>0.27560000000000001</c:v>
                      </c:pt>
                      <c:pt idx="8">
                        <c:v>0.26</c:v>
                      </c:pt>
                      <c:pt idx="9">
                        <c:v>0.2505</c:v>
                      </c:pt>
                      <c:pt idx="10">
                        <c:v>0.25059999999999999</c:v>
                      </c:pt>
                      <c:pt idx="11">
                        <c:v>0.25109999999999999</c:v>
                      </c:pt>
                    </c:numCache>
                  </c:numRef>
                </c:val>
                <c:smooth val="0"/>
                <c:extLst xmlns:c15="http://schemas.microsoft.com/office/drawing/2012/chart">
                  <c:ext xmlns:c16="http://schemas.microsoft.com/office/drawing/2014/chart" uri="{C3380CC4-5D6E-409C-BE32-E72D297353CC}">
                    <c16:uniqueId val="{00000006-1404-421F-BE7D-64811090101F}"/>
                  </c:ext>
                </c:extLst>
              </c15:ser>
            </c15:filteredLineSeries>
          </c:ext>
        </c:extLst>
      </c:lineChart>
      <c:catAx>
        <c:axId val="650228048"/>
        <c:scaling>
          <c:orientation val="minMax"/>
        </c:scaling>
        <c:delete val="0"/>
        <c:axPos val="b"/>
        <c:numFmt formatCode="General" sourceLinked="1"/>
        <c:majorTickMark val="none"/>
        <c:minorTickMark val="none"/>
        <c:tickLblPos val="nextTo"/>
        <c:spPr>
          <a:noFill/>
          <a:ln w="12700" cap="flat" cmpd="sng" algn="ctr">
            <a:solidFill>
              <a:schemeClr val="tx1">
                <a:lumMod val="65000"/>
                <a:lumOff val="3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650240528"/>
        <c:crosses val="autoZero"/>
        <c:auto val="1"/>
        <c:lblAlgn val="ctr"/>
        <c:lblOffset val="100"/>
        <c:noMultiLvlLbl val="0"/>
      </c:catAx>
      <c:valAx>
        <c:axId val="650240528"/>
        <c:scaling>
          <c:orientation val="minMax"/>
          <c:max val="0.32000000000000006"/>
          <c:min val="0.23"/>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650228048"/>
        <c:crosses val="autoZero"/>
        <c:crossBetween val="between"/>
      </c:valAx>
      <c:dTable>
        <c:showHorzBorder val="1"/>
        <c:showVertBorder val="1"/>
        <c:showOutline val="1"/>
        <c:showKeys val="1"/>
        <c:spPr>
          <a:noFill/>
          <a:ln w="9525" cap="flat" cmpd="sng" algn="ctr">
            <a:solidFill>
              <a:schemeClr val="tx1">
                <a:lumMod val="65000"/>
                <a:lumOff val="35000"/>
              </a:schemeClr>
            </a:solidFill>
            <a:round/>
          </a:ln>
          <a:effectLst/>
        </c:spPr>
        <c:txPr>
          <a:bodyPr rot="0" spcFirstLastPara="1" vertOverflow="ellipsis" vert="horz" wrap="square" anchor="ctr" anchorCtr="1"/>
          <a:lstStyle/>
          <a:p>
            <a:pPr rtl="0">
              <a:defRPr sz="1000" b="0" i="0" u="none" strike="noStrike" kern="1200" baseline="0">
                <a:solidFill>
                  <a:schemeClr val="tx1">
                    <a:lumMod val="85000"/>
                    <a:lumOff val="1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alpha val="75000"/>
      </a:schemeClr>
    </a:solidFill>
    <a:ln w="9525" cap="flat" cmpd="sng" algn="ctr">
      <a:noFill/>
      <a:round/>
    </a:ln>
    <a:effectLst/>
  </c:spPr>
  <c:txPr>
    <a:bodyPr/>
    <a:lstStyle/>
    <a:p>
      <a:pPr>
        <a:defRPr/>
      </a:pPr>
      <a:endParaRPr lang="zh-CN"/>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zh-CN" altLang="en-US" sz="1400" b="1" i="0" u="none" strike="noStrike" baseline="0">
                <a:effectLst/>
                <a:latin typeface="微软雅黑" panose="020B0503020204020204" pitchFamily="34" charset="-122"/>
                <a:ea typeface="微软雅黑" panose="020B0503020204020204" pitchFamily="34" charset="-122"/>
              </a:rPr>
              <a:t>平均</a:t>
            </a:r>
            <a:r>
              <a:rPr lang="zh-CN" altLang="zh-CN" sz="1400" b="1" i="0" u="none" strike="noStrike" baseline="0">
                <a:effectLst/>
                <a:latin typeface="微软雅黑" panose="020B0503020204020204" pitchFamily="34" charset="-122"/>
                <a:ea typeface="微软雅黑" panose="020B0503020204020204" pitchFamily="34" charset="-122"/>
              </a:rPr>
              <a:t>库存周期</a:t>
            </a:r>
            <a:endParaRPr lang="zh-CN" altLang="en-US" sz="1400">
              <a:latin typeface="微软雅黑" panose="020B0503020204020204" pitchFamily="34" charset="-122"/>
              <a:ea typeface="微软雅黑" panose="020B0503020204020204" pitchFamily="34" charset="-122"/>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0490073753736064"/>
          <c:y val="0.21832214036655828"/>
          <c:w val="0.81319992977972655"/>
          <c:h val="0.57900970005999941"/>
        </c:manualLayout>
      </c:layout>
      <c:barChart>
        <c:barDir val="col"/>
        <c:grouping val="stacked"/>
        <c:varyColors val="0"/>
        <c:ser>
          <c:idx val="0"/>
          <c:order val="0"/>
          <c:tx>
            <c:strRef>
              <c:f>调研模板!$A$4</c:f>
              <c:strCache>
                <c:ptCount val="1"/>
                <c:pt idx="0">
                  <c:v>15天以内</c:v>
                </c:pt>
              </c:strCache>
            </c:strRef>
          </c:tx>
          <c:spPr>
            <a:solidFill>
              <a:schemeClr val="tx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2025年3月</c:v>
                </c:pt>
                <c:pt idx="1">
                  <c:v>2025年4月</c:v>
                </c:pt>
              </c:strCache>
            </c:strRef>
          </c:cat>
          <c:val>
            <c:numRef>
              <c:f>调研模板!$B$4:$C$4</c:f>
              <c:numCache>
                <c:formatCode>0.0%</c:formatCode>
                <c:ptCount val="2"/>
                <c:pt idx="0">
                  <c:v>0.26608463449572878</c:v>
                </c:pt>
                <c:pt idx="1">
                  <c:v>0.27898786030218037</c:v>
                </c:pt>
              </c:numCache>
            </c:numRef>
          </c:val>
          <c:extLst>
            <c:ext xmlns:c16="http://schemas.microsoft.com/office/drawing/2014/chart" uri="{C3380CC4-5D6E-409C-BE32-E72D297353CC}">
              <c16:uniqueId val="{00000000-6593-4882-809A-7B56CEA160D4}"/>
            </c:ext>
          </c:extLst>
        </c:ser>
        <c:ser>
          <c:idx val="1"/>
          <c:order val="1"/>
          <c:tx>
            <c:strRef>
              <c:f>调研模板!$A$5</c:f>
              <c:strCache>
                <c:ptCount val="1"/>
                <c:pt idx="0">
                  <c:v>15-30天</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2025年3月</c:v>
                </c:pt>
                <c:pt idx="1">
                  <c:v>2025年4月</c:v>
                </c:pt>
              </c:strCache>
            </c:strRef>
          </c:cat>
          <c:val>
            <c:numRef>
              <c:f>调研模板!$B$5:$C$5</c:f>
              <c:numCache>
                <c:formatCode>0.0%</c:formatCode>
                <c:ptCount val="2"/>
                <c:pt idx="0">
                  <c:v>0.39525720559744049</c:v>
                </c:pt>
                <c:pt idx="1">
                  <c:v>0.37590236688776302</c:v>
                </c:pt>
              </c:numCache>
            </c:numRef>
          </c:val>
          <c:extLst>
            <c:ext xmlns:c16="http://schemas.microsoft.com/office/drawing/2014/chart" uri="{C3380CC4-5D6E-409C-BE32-E72D297353CC}">
              <c16:uniqueId val="{00000001-6593-4882-809A-7B56CEA160D4}"/>
            </c:ext>
          </c:extLst>
        </c:ser>
        <c:ser>
          <c:idx val="2"/>
          <c:order val="2"/>
          <c:tx>
            <c:strRef>
              <c:f>调研模板!$A$6</c:f>
              <c:strCache>
                <c:ptCount val="1"/>
                <c:pt idx="0">
                  <c:v>30天以上</c:v>
                </c:pt>
              </c:strCache>
            </c:strRef>
          </c:tx>
          <c:spPr>
            <a:solidFill>
              <a:srgbClr val="4BACC6"/>
            </a:solidFill>
            <a:ln>
              <a:noFill/>
            </a:ln>
            <a:effectLst/>
          </c:spPr>
          <c:invertIfNegative val="0"/>
          <c:dLbls>
            <c:dLbl>
              <c:idx val="0"/>
              <c:layout>
                <c:manualLayout>
                  <c:x val="0"/>
                  <c:y val="3.4698250284260217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6593-4882-809A-7B56CEA160D4}"/>
                </c:ext>
              </c:extLst>
            </c:dLbl>
            <c:dLbl>
              <c:idx val="1"/>
              <c:layout>
                <c:manualLayout>
                  <c:x val="0"/>
                  <c:y val="-1.9056407451965285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6593-4882-809A-7B56CEA160D4}"/>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2025年3月</c:v>
                </c:pt>
                <c:pt idx="1">
                  <c:v>2025年4月</c:v>
                </c:pt>
              </c:strCache>
            </c:strRef>
          </c:cat>
          <c:val>
            <c:numRef>
              <c:f>调研模板!$B$6:$C$6</c:f>
              <c:numCache>
                <c:formatCode>0.0%</c:formatCode>
                <c:ptCount val="2"/>
                <c:pt idx="0">
                  <c:v>0.33865815990683079</c:v>
                </c:pt>
                <c:pt idx="1">
                  <c:v>0.34510977281005661</c:v>
                </c:pt>
              </c:numCache>
            </c:numRef>
          </c:val>
          <c:extLst>
            <c:ext xmlns:c16="http://schemas.microsoft.com/office/drawing/2014/chart" uri="{C3380CC4-5D6E-409C-BE32-E72D297353CC}">
              <c16:uniqueId val="{00000004-6593-4882-809A-7B56CEA160D4}"/>
            </c:ext>
          </c:extLst>
        </c:ser>
        <c:dLbls>
          <c:dLblPos val="ctr"/>
          <c:showLegendKey val="0"/>
          <c:showVal val="1"/>
          <c:showCatName val="0"/>
          <c:showSerName val="0"/>
          <c:showPercent val="0"/>
          <c:showBubbleSize val="0"/>
        </c:dLbls>
        <c:gapWidth val="150"/>
        <c:overlap val="100"/>
        <c:serLines>
          <c:spPr>
            <a:ln w="15875" cap="flat" cmpd="sng" algn="ctr">
              <a:solidFill>
                <a:srgbClr val="C00000"/>
              </a:solidFill>
              <a:prstDash val="dash"/>
              <a:round/>
            </a:ln>
            <a:effectLst/>
          </c:spPr>
        </c:serLines>
        <c:axId val="1763902016"/>
        <c:axId val="1763902848"/>
      </c:barChart>
      <c:catAx>
        <c:axId val="1763902016"/>
        <c:scaling>
          <c:orientation val="minMax"/>
        </c:scaling>
        <c:delete val="0"/>
        <c:axPos val="b"/>
        <c:numFmt formatCode="General" sourceLinked="1"/>
        <c:majorTickMark val="none"/>
        <c:minorTickMark val="none"/>
        <c:tickLblPos val="nextTo"/>
        <c:spPr>
          <a:noFill/>
          <a:ln w="19050" cap="flat" cmpd="sng" algn="ctr">
            <a:solidFill>
              <a:schemeClr val="tx1">
                <a:lumMod val="50000"/>
                <a:lumOff val="50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763902848"/>
        <c:crosses val="autoZero"/>
        <c:auto val="1"/>
        <c:lblAlgn val="ctr"/>
        <c:lblOffset val="100"/>
        <c:noMultiLvlLbl val="0"/>
      </c:catAx>
      <c:valAx>
        <c:axId val="1763902848"/>
        <c:scaling>
          <c:orientation val="minMax"/>
          <c:max val="1.2"/>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763902016"/>
        <c:crosses val="autoZero"/>
        <c:crossBetween val="between"/>
      </c:valAx>
      <c:spPr>
        <a:noFill/>
        <a:ln>
          <a:noFill/>
        </a:ln>
        <a:effectLst/>
      </c:spPr>
    </c:plotArea>
    <c:legend>
      <c:legendPos val="t"/>
      <c:layout>
        <c:manualLayout>
          <c:xMode val="edge"/>
          <c:yMode val="edge"/>
          <c:x val="0.29712494115956667"/>
          <c:y val="0.15614378395443157"/>
          <c:w val="0.41664409553005716"/>
          <c:h val="8.2879153357230173E-2"/>
        </c:manualLayout>
      </c:layout>
      <c:overlay val="0"/>
      <c:spPr>
        <a:noFill/>
        <a:ln>
          <a:noFill/>
        </a:ln>
        <a:effectLst/>
      </c:spPr>
      <c:txPr>
        <a:bodyPr rot="0" spcFirstLastPara="1" vertOverflow="ellipsis" vert="horz" wrap="square" anchor="ctr" anchorCtr="1"/>
        <a:lstStyle/>
        <a:p>
          <a:pPr>
            <a:defRPr sz="8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lumMod val="95000"/>
        <a:alpha val="65000"/>
      </a:schemeClr>
    </a:solidFill>
    <a:ln w="19050" cap="flat" cmpd="sng" algn="ctr">
      <a:noFill/>
      <a:round/>
    </a:ln>
    <a:effectLst>
      <a:outerShdw blurRad="50800" dist="38100" algn="l" rotWithShape="0">
        <a:prstClr val="black">
          <a:alpha val="40000"/>
        </a:prstClr>
      </a:outerShdw>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lgn="ctr" rtl="0">
              <a:defRPr lang="en-US" altLang="zh-CN" sz="1400" b="1" i="0" u="none" strike="noStrike" kern="1200" baseline="0">
                <a:solidFill>
                  <a:sysClr val="windowText" lastClr="000000">
                    <a:lumMod val="65000"/>
                    <a:lumOff val="35000"/>
                  </a:sysClr>
                </a:solidFill>
                <a:effectLst/>
                <a:latin typeface="微软雅黑" panose="020B0503020204020204" pitchFamily="34" charset="-122"/>
                <a:ea typeface="微软雅黑" panose="020B0503020204020204" pitchFamily="34" charset="-122"/>
                <a:cs typeface="+mn-cs"/>
              </a:defRPr>
            </a:pPr>
            <a:r>
              <a:rPr lang="en-US" altLang="zh-CN" sz="1400" b="1" i="0" u="none" strike="noStrike" kern="1200" baseline="0">
                <a:solidFill>
                  <a:sysClr val="windowText" lastClr="000000">
                    <a:lumMod val="65000"/>
                    <a:lumOff val="35000"/>
                  </a:sysClr>
                </a:solidFill>
                <a:effectLst/>
                <a:latin typeface="微软雅黑" panose="020B0503020204020204" pitchFamily="34" charset="-122"/>
                <a:ea typeface="微软雅黑" panose="020B0503020204020204" pitchFamily="34" charset="-122"/>
                <a:cs typeface="+mn-cs"/>
              </a:rPr>
              <a:t>2025年3月二手车各细分车型交易情况（单位：万辆）</a:t>
            </a:r>
          </a:p>
        </c:rich>
      </c:tx>
      <c:overlay val="0"/>
      <c:spPr>
        <a:noFill/>
        <a:ln>
          <a:noFill/>
        </a:ln>
        <a:effectLst/>
      </c:spPr>
      <c:txPr>
        <a:bodyPr rot="0" spcFirstLastPara="1" vertOverflow="ellipsis" vert="horz" wrap="square" anchor="ctr" anchorCtr="1"/>
        <a:lstStyle/>
        <a:p>
          <a:pPr algn="ctr" rtl="0">
            <a:defRPr lang="en-US" altLang="zh-CN" sz="1400" b="1" i="0" u="none" strike="noStrike" kern="1200" baseline="0">
              <a:solidFill>
                <a:sysClr val="windowText" lastClr="000000">
                  <a:lumMod val="65000"/>
                  <a:lumOff val="35000"/>
                </a:sys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10891556053667364"/>
          <c:y val="0.26524988449838405"/>
          <c:w val="0.86300694578010306"/>
          <c:h val="0.44364029464490445"/>
        </c:manualLayout>
      </c:layout>
      <c:barChart>
        <c:barDir val="col"/>
        <c:grouping val="clustered"/>
        <c:varyColors val="0"/>
        <c:ser>
          <c:idx val="0"/>
          <c:order val="0"/>
          <c:tx>
            <c:strRef>
              <c:f>PPT模板1!$P$314</c:f>
              <c:strCache>
                <c:ptCount val="1"/>
                <c:pt idx="0">
                  <c:v>2025.3</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PPT模板1!$O$316:$O$325</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PPT模板1!$P$316:$P$325</c:f>
              <c:numCache>
                <c:formatCode>0.00_);[Red]\(0.00\)</c:formatCode>
                <c:ptCount val="10"/>
                <c:pt idx="0">
                  <c:v>100.2941</c:v>
                </c:pt>
                <c:pt idx="1">
                  <c:v>23.309100000000001</c:v>
                </c:pt>
                <c:pt idx="2">
                  <c:v>11.3559</c:v>
                </c:pt>
                <c:pt idx="3">
                  <c:v>4.5000999999999998</c:v>
                </c:pt>
                <c:pt idx="4">
                  <c:v>9.8543000000000003</c:v>
                </c:pt>
                <c:pt idx="5">
                  <c:v>14.392899999999999</c:v>
                </c:pt>
                <c:pt idx="6">
                  <c:v>0.71950000000000003</c:v>
                </c:pt>
                <c:pt idx="7">
                  <c:v>1.8003</c:v>
                </c:pt>
                <c:pt idx="8">
                  <c:v>6.1471999999999998</c:v>
                </c:pt>
                <c:pt idx="9">
                  <c:v>3.1116999999999999</c:v>
                </c:pt>
              </c:numCache>
              <c:extLst/>
            </c:numRef>
          </c:val>
          <c:extLst>
            <c:ext xmlns:c16="http://schemas.microsoft.com/office/drawing/2014/chart" uri="{C3380CC4-5D6E-409C-BE32-E72D297353CC}">
              <c16:uniqueId val="{00000000-074C-4CC5-8B5C-97B028A27346}"/>
            </c:ext>
          </c:extLst>
        </c:ser>
        <c:ser>
          <c:idx val="1"/>
          <c:order val="1"/>
          <c:tx>
            <c:strRef>
              <c:f>PPT模板1!$Q$314</c:f>
              <c:strCache>
                <c:ptCount val="1"/>
                <c:pt idx="0">
                  <c:v>2025.2</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PPT模板1!$O$316:$O$325</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PPT模板1!$Q$316:$Q$325</c:f>
              <c:numCache>
                <c:formatCode>0.00_);[Red]\(0.00\)</c:formatCode>
                <c:ptCount val="10"/>
                <c:pt idx="0">
                  <c:v>80.466800000000006</c:v>
                </c:pt>
                <c:pt idx="1">
                  <c:v>18.5945</c:v>
                </c:pt>
                <c:pt idx="2">
                  <c:v>9.1130999999999993</c:v>
                </c:pt>
                <c:pt idx="3">
                  <c:v>3.4542999999999999</c:v>
                </c:pt>
                <c:pt idx="4">
                  <c:v>7.7385000000000002</c:v>
                </c:pt>
                <c:pt idx="5">
                  <c:v>10.7582</c:v>
                </c:pt>
                <c:pt idx="6">
                  <c:v>0.55159999999999998</c:v>
                </c:pt>
                <c:pt idx="7">
                  <c:v>1.3118000000000001</c:v>
                </c:pt>
                <c:pt idx="8">
                  <c:v>4.8037000000000001</c:v>
                </c:pt>
                <c:pt idx="9">
                  <c:v>2.3321999999999998</c:v>
                </c:pt>
              </c:numCache>
              <c:extLst/>
            </c:numRef>
          </c:val>
          <c:extLst>
            <c:ext xmlns:c16="http://schemas.microsoft.com/office/drawing/2014/chart" uri="{C3380CC4-5D6E-409C-BE32-E72D297353CC}">
              <c16:uniqueId val="{00000001-074C-4CC5-8B5C-97B028A27346}"/>
            </c:ext>
          </c:extLst>
        </c:ser>
        <c:dLbls>
          <c:showLegendKey val="0"/>
          <c:showVal val="0"/>
          <c:showCatName val="0"/>
          <c:showSerName val="0"/>
          <c:showPercent val="0"/>
          <c:showBubbleSize val="0"/>
        </c:dLbls>
        <c:gapWidth val="100"/>
        <c:overlap val="-24"/>
        <c:axId val="1937073279"/>
        <c:axId val="1937072863"/>
      </c:barChart>
      <c:catAx>
        <c:axId val="193707327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2863"/>
        <c:crossesAt val="0.1"/>
        <c:auto val="1"/>
        <c:lblAlgn val="ctr"/>
        <c:lblOffset val="100"/>
        <c:noMultiLvlLbl val="0"/>
      </c:catAx>
      <c:valAx>
        <c:axId val="1937072863"/>
        <c:scaling>
          <c:logBase val="2"/>
          <c:orientation val="minMax"/>
          <c:max val="100"/>
        </c:scaling>
        <c:delete val="0"/>
        <c:axPos val="l"/>
        <c:numFmt formatCode="0.00_);[Red]\(0.00\)" sourceLinked="1"/>
        <c:majorTickMark val="none"/>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75000"/>
                    <a:lumOff val="25000"/>
                  </a:schemeClr>
                </a:solidFill>
                <a:latin typeface="+mn-lt"/>
                <a:ea typeface="+mn-ea"/>
                <a:cs typeface="+mn-cs"/>
              </a:defRPr>
            </a:pPr>
            <a:endParaRPr lang="zh-CN"/>
          </a:p>
        </c:txPr>
        <c:crossAx val="1937073279"/>
        <c:crosses val="autoZero"/>
        <c:crossBetween val="between"/>
      </c:valAx>
      <c:dTable>
        <c:showHorzBorder val="1"/>
        <c:showVertBorder val="1"/>
        <c:showOutline val="1"/>
        <c:showKeys val="1"/>
        <c:spPr>
          <a:noFill/>
          <a:ln w="12700" cap="flat" cmpd="sng" algn="ctr">
            <a:solidFill>
              <a:schemeClr val="bg1">
                <a:lumMod val="50000"/>
              </a:schemeClr>
            </a:solidFill>
            <a:round/>
          </a:ln>
          <a:effectLst/>
        </c:spPr>
        <c:txPr>
          <a:bodyPr rot="0" spcFirstLastPara="1" vertOverflow="ellipsis" vert="horz" wrap="square" anchor="ctr" anchorCtr="1"/>
          <a:lstStyle/>
          <a:p>
            <a:pPr rtl="0">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9597658866624141"/>
          <c:y val="0.15425170202503419"/>
          <c:w val="0.20809156222514852"/>
          <c:h val="6.4631193009641083E-2"/>
        </c:manualLayout>
      </c:layout>
      <c:overlay val="0"/>
      <c:spPr>
        <a:noFill/>
        <a:ln>
          <a:noFill/>
        </a:ln>
        <a:effectLst/>
      </c:spPr>
      <c:txPr>
        <a:bodyPr rot="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lumMod val="95000"/>
        <a:alpha val="75000"/>
      </a:schemeClr>
    </a:solidFill>
    <a:ln w="9525" cap="flat" cmpd="sng" algn="ctr">
      <a:solidFill>
        <a:schemeClr val="bg1">
          <a:lumMod val="50000"/>
        </a:schemeClr>
      </a:solidFill>
      <a:round/>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altLang="zh-CN" sz="1400" b="1" dirty="0">
                <a:effectLst/>
                <a:latin typeface="微软雅黑" panose="020B0503020204020204" pitchFamily="34" charset="-122"/>
                <a:ea typeface="微软雅黑" panose="020B0503020204020204" pitchFamily="34" charset="-122"/>
              </a:rPr>
              <a:t>2025</a:t>
            </a:r>
            <a:r>
              <a:rPr lang="zh-CN" altLang="zh-CN" sz="1400" b="1" dirty="0">
                <a:effectLst/>
                <a:latin typeface="微软雅黑" panose="020B0503020204020204" pitchFamily="34" charset="-122"/>
                <a:ea typeface="微软雅黑" panose="020B0503020204020204" pitchFamily="34" charset="-122"/>
              </a:rPr>
              <a:t>年</a:t>
            </a:r>
            <a:r>
              <a:rPr lang="en-US" altLang="zh-CN" sz="1400" b="1" dirty="0">
                <a:effectLst/>
                <a:latin typeface="微软雅黑" panose="020B0503020204020204" pitchFamily="34" charset="-122"/>
                <a:ea typeface="微软雅黑" panose="020B0503020204020204" pitchFamily="34" charset="-122"/>
              </a:rPr>
              <a:t>1-3</a:t>
            </a:r>
            <a:r>
              <a:rPr lang="zh-CN" altLang="en-US" sz="1400" b="1" dirty="0">
                <a:effectLst/>
                <a:latin typeface="微软雅黑" panose="020B0503020204020204" pitchFamily="34" charset="-122"/>
                <a:ea typeface="微软雅黑" panose="020B0503020204020204" pitchFamily="34" charset="-122"/>
              </a:rPr>
              <a:t>月</a:t>
            </a:r>
            <a:r>
              <a:rPr lang="zh-CN" altLang="zh-CN" sz="1400" b="1" dirty="0">
                <a:effectLst/>
                <a:latin typeface="微软雅黑" panose="020B0503020204020204" pitchFamily="34" charset="-122"/>
                <a:ea typeface="微软雅黑" panose="020B0503020204020204" pitchFamily="34" charset="-122"/>
              </a:rPr>
              <a:t>二手车各细分车型交易情况（单位：万辆）</a:t>
            </a:r>
            <a:endParaRPr lang="zh-CN" altLang="zh-CN" sz="1400" dirty="0">
              <a:effectLst/>
              <a:latin typeface="微软雅黑" panose="020B0503020204020204" pitchFamily="34" charset="-122"/>
              <a:ea typeface="微软雅黑" panose="020B0503020204020204" pitchFamily="34" charset="-122"/>
            </a:endParaRPr>
          </a:p>
        </c:rich>
      </c:tx>
      <c:layout>
        <c:manualLayout>
          <c:xMode val="edge"/>
          <c:yMode val="edge"/>
          <c:x val="0.25842482578375303"/>
          <c:y val="2.5577253919430141E-2"/>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10891556053667364"/>
          <c:y val="0.24731746946614055"/>
          <c:w val="0.86300694578010306"/>
          <c:h val="0.46157257300038235"/>
        </c:manualLayout>
      </c:layout>
      <c:barChart>
        <c:barDir val="col"/>
        <c:grouping val="clustered"/>
        <c:varyColors val="0"/>
        <c:ser>
          <c:idx val="0"/>
          <c:order val="0"/>
          <c:tx>
            <c:strRef>
              <c:f>PPT模板1!$B$314</c:f>
              <c:strCache>
                <c:ptCount val="1"/>
                <c:pt idx="0">
                  <c:v>2025.1-3</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PPT模板1!$A$316:$A$325</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PPT模板1!$B$316:$B$325</c:f>
              <c:numCache>
                <c:formatCode>0.00_);[Red]\(0.00\)</c:formatCode>
                <c:ptCount val="10"/>
                <c:pt idx="0">
                  <c:v>264.6832</c:v>
                </c:pt>
                <c:pt idx="1">
                  <c:v>61.636600000000001</c:v>
                </c:pt>
                <c:pt idx="2">
                  <c:v>30.048500000000001</c:v>
                </c:pt>
                <c:pt idx="3">
                  <c:v>11.649100000000001</c:v>
                </c:pt>
                <c:pt idx="4">
                  <c:v>25.897300000000001</c:v>
                </c:pt>
                <c:pt idx="5">
                  <c:v>36.512799999999999</c:v>
                </c:pt>
                <c:pt idx="6">
                  <c:v>1.8555999999999999</c:v>
                </c:pt>
                <c:pt idx="7">
                  <c:v>4.4358000000000004</c:v>
                </c:pt>
                <c:pt idx="8">
                  <c:v>16.174900000000001</c:v>
                </c:pt>
                <c:pt idx="9">
                  <c:v>7.8414999999999999</c:v>
                </c:pt>
              </c:numCache>
              <c:extLst/>
            </c:numRef>
          </c:val>
          <c:extLst>
            <c:ext xmlns:c16="http://schemas.microsoft.com/office/drawing/2014/chart" uri="{C3380CC4-5D6E-409C-BE32-E72D297353CC}">
              <c16:uniqueId val="{00000000-E30A-4FEC-A379-00D08E8688F4}"/>
            </c:ext>
          </c:extLst>
        </c:ser>
        <c:ser>
          <c:idx val="1"/>
          <c:order val="1"/>
          <c:tx>
            <c:strRef>
              <c:f>PPT模板1!$C$314</c:f>
              <c:strCache>
                <c:ptCount val="1"/>
                <c:pt idx="0">
                  <c:v>2024.1-3</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PPT模板1!$A$316:$A$325</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PPT模板1!$C$316:$C$325</c:f>
              <c:numCache>
                <c:formatCode>0.00_);[Red]\(0.00\)</c:formatCode>
                <c:ptCount val="10"/>
                <c:pt idx="0">
                  <c:v>269.3141</c:v>
                </c:pt>
                <c:pt idx="1">
                  <c:v>61.566899999999997</c:v>
                </c:pt>
                <c:pt idx="2">
                  <c:v>29.361799999999999</c:v>
                </c:pt>
                <c:pt idx="3">
                  <c:v>10.5923</c:v>
                </c:pt>
                <c:pt idx="4">
                  <c:v>26.271000000000001</c:v>
                </c:pt>
                <c:pt idx="5">
                  <c:v>35.1843</c:v>
                </c:pt>
                <c:pt idx="6">
                  <c:v>1.5512999999999999</c:v>
                </c:pt>
                <c:pt idx="7">
                  <c:v>3.0674999999999999</c:v>
                </c:pt>
                <c:pt idx="8">
                  <c:v>15.5139</c:v>
                </c:pt>
                <c:pt idx="9">
                  <c:v>7.6067999999999998</c:v>
                </c:pt>
              </c:numCache>
              <c:extLst/>
            </c:numRef>
          </c:val>
          <c:extLst>
            <c:ext xmlns:c16="http://schemas.microsoft.com/office/drawing/2014/chart" uri="{C3380CC4-5D6E-409C-BE32-E72D297353CC}">
              <c16:uniqueId val="{00000001-E30A-4FEC-A379-00D08E8688F4}"/>
            </c:ext>
          </c:extLst>
        </c:ser>
        <c:dLbls>
          <c:showLegendKey val="0"/>
          <c:showVal val="0"/>
          <c:showCatName val="0"/>
          <c:showSerName val="0"/>
          <c:showPercent val="0"/>
          <c:showBubbleSize val="0"/>
        </c:dLbls>
        <c:gapWidth val="100"/>
        <c:overlap val="-24"/>
        <c:axId val="1937073279"/>
        <c:axId val="1937072863"/>
      </c:barChart>
      <c:catAx>
        <c:axId val="193707327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2863"/>
        <c:crossesAt val="0.1"/>
        <c:auto val="1"/>
        <c:lblAlgn val="ctr"/>
        <c:lblOffset val="100"/>
        <c:noMultiLvlLbl val="0"/>
      </c:catAx>
      <c:valAx>
        <c:axId val="1937072863"/>
        <c:scaling>
          <c:logBase val="2"/>
          <c:orientation val="minMax"/>
        </c:scaling>
        <c:delete val="0"/>
        <c:axPos val="l"/>
        <c:numFmt formatCode="0.00_);[Red]\(0.00\)" sourceLinked="1"/>
        <c:majorTickMark val="none"/>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3279"/>
        <c:crosses val="autoZero"/>
        <c:crossBetween val="between"/>
      </c:valAx>
      <c:dTable>
        <c:showHorzBorder val="1"/>
        <c:showVertBorder val="1"/>
        <c:showOutline val="1"/>
        <c:showKeys val="1"/>
        <c:spPr>
          <a:noFill/>
          <a:ln w="12700" cap="flat" cmpd="sng" algn="ctr">
            <a:solidFill>
              <a:schemeClr val="bg1">
                <a:lumMod val="50000"/>
              </a:schemeClr>
            </a:solidFill>
            <a:round/>
          </a:ln>
          <a:effectLst/>
        </c:spPr>
        <c:txPr>
          <a:bodyPr rot="0" spcFirstLastPara="1" vertOverflow="ellipsis" vert="horz" wrap="square" anchor="ctr" anchorCtr="1"/>
          <a:lstStyle/>
          <a:p>
            <a:pPr rtl="0">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6770132173629105"/>
          <c:y val="0.14042045381218518"/>
          <c:w val="0.31608851670604687"/>
          <c:h val="6.4631193009641083E-2"/>
        </c:manualLayout>
      </c:layout>
      <c:overlay val="0"/>
      <c:spPr>
        <a:noFill/>
        <a:ln>
          <a:noFill/>
        </a:ln>
        <a:effectLst/>
      </c:spPr>
      <c:txPr>
        <a:bodyPr rot="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lumMod val="95000"/>
        <a:alpha val="75000"/>
      </a:schemeClr>
    </a:solidFill>
    <a:ln w="9525" cap="flat" cmpd="sng" algn="ctr">
      <a:solidFill>
        <a:schemeClr val="bg1">
          <a:lumMod val="50000"/>
        </a:schemeClr>
      </a:solidFill>
      <a:round/>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barChart>
        <c:barDir val="col"/>
        <c:grouping val="clustered"/>
        <c:varyColors val="0"/>
        <c:ser>
          <c:idx val="0"/>
          <c:order val="0"/>
          <c:tx>
            <c:strRef>
              <c:f>PPT模板新!$A$187</c:f>
              <c:strCache>
                <c:ptCount val="1"/>
                <c:pt idx="0">
                  <c:v>2025.3</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PPT模板新!$B$186:$G$186</c:f>
              <c:strCache>
                <c:ptCount val="6"/>
                <c:pt idx="0">
                  <c:v>A00级轿车</c:v>
                </c:pt>
                <c:pt idx="1">
                  <c:v>A0级轿车</c:v>
                </c:pt>
                <c:pt idx="2">
                  <c:v>A级轿车</c:v>
                </c:pt>
                <c:pt idx="3">
                  <c:v>B级轿车</c:v>
                </c:pt>
                <c:pt idx="4">
                  <c:v>C级轿车</c:v>
                </c:pt>
                <c:pt idx="5">
                  <c:v>D级轿车</c:v>
                </c:pt>
              </c:strCache>
            </c:strRef>
          </c:cat>
          <c:val>
            <c:numRef>
              <c:f>PPT模板新!$B$187:$G$187</c:f>
              <c:numCache>
                <c:formatCode>0.0%</c:formatCode>
                <c:ptCount val="6"/>
                <c:pt idx="0">
                  <c:v>4.6137944775598981E-2</c:v>
                </c:pt>
                <c:pt idx="1">
                  <c:v>0.12491490527504276</c:v>
                </c:pt>
                <c:pt idx="2">
                  <c:v>0.498057349693659</c:v>
                </c:pt>
                <c:pt idx="3">
                  <c:v>0.22523951051853819</c:v>
                </c:pt>
                <c:pt idx="4">
                  <c:v>8.4077739219951181E-2</c:v>
                </c:pt>
                <c:pt idx="5">
                  <c:v>2.1572550517209889E-2</c:v>
                </c:pt>
              </c:numCache>
            </c:numRef>
          </c:val>
          <c:extLst>
            <c:ext xmlns:c16="http://schemas.microsoft.com/office/drawing/2014/chart" uri="{C3380CC4-5D6E-409C-BE32-E72D297353CC}">
              <c16:uniqueId val="{00000000-9BDA-4D76-A48E-80DFEF4BB65F}"/>
            </c:ext>
          </c:extLst>
        </c:ser>
        <c:ser>
          <c:idx val="1"/>
          <c:order val="1"/>
          <c:tx>
            <c:strRef>
              <c:f>PPT模板新!$A$188</c:f>
              <c:strCache>
                <c:ptCount val="1"/>
                <c:pt idx="0">
                  <c:v>2025.2</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dLbl>
              <c:idx val="0"/>
              <c:layout>
                <c:manualLayout>
                  <c:x val="0"/>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BDA-4D76-A48E-80DFEF4BB65F}"/>
                </c:ext>
              </c:extLst>
            </c:dLbl>
            <c:dLbl>
              <c:idx val="1"/>
              <c:layout>
                <c:manualLayout>
                  <c:x val="3.0717537488698043E-3"/>
                  <c:y val="-8.4108948532267911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9BDA-4D76-A48E-80DFEF4BB65F}"/>
                </c:ext>
              </c:extLst>
            </c:dLbl>
            <c:dLbl>
              <c:idx val="2"/>
              <c:layout>
                <c:manualLayout>
                  <c:x val="3.0717537488698606E-3"/>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9BDA-4D76-A48E-80DFEF4BB65F}"/>
                </c:ext>
              </c:extLst>
            </c:dLbl>
            <c:dLbl>
              <c:idx val="3"/>
              <c:layout>
                <c:manualLayout>
                  <c:x val="4.6076306233047912E-3"/>
                  <c:y val="-8.4108948532267911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9BDA-4D76-A48E-80DFEF4BB65F}"/>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PPT模板新!$B$186:$G$186</c:f>
              <c:strCache>
                <c:ptCount val="6"/>
                <c:pt idx="0">
                  <c:v>A00级轿车</c:v>
                </c:pt>
                <c:pt idx="1">
                  <c:v>A0级轿车</c:v>
                </c:pt>
                <c:pt idx="2">
                  <c:v>A级轿车</c:v>
                </c:pt>
                <c:pt idx="3">
                  <c:v>B级轿车</c:v>
                </c:pt>
                <c:pt idx="4">
                  <c:v>C级轿车</c:v>
                </c:pt>
                <c:pt idx="5">
                  <c:v>D级轿车</c:v>
                </c:pt>
              </c:strCache>
            </c:strRef>
          </c:cat>
          <c:val>
            <c:numRef>
              <c:f>PPT模板新!$B$188:$G$188</c:f>
              <c:numCache>
                <c:formatCode>0.0%</c:formatCode>
                <c:ptCount val="6"/>
                <c:pt idx="0">
                  <c:v>5.3662363882600463E-2</c:v>
                </c:pt>
                <c:pt idx="1">
                  <c:v>0.13396600750613433</c:v>
                </c:pt>
                <c:pt idx="2">
                  <c:v>0.50789843230736176</c:v>
                </c:pt>
                <c:pt idx="3">
                  <c:v>0.21712817898782127</c:v>
                </c:pt>
                <c:pt idx="4">
                  <c:v>6.9089418949241144E-2</c:v>
                </c:pt>
                <c:pt idx="5">
                  <c:v>1.8255598366841076E-2</c:v>
                </c:pt>
              </c:numCache>
            </c:numRef>
          </c:val>
          <c:extLst>
            <c:ext xmlns:c16="http://schemas.microsoft.com/office/drawing/2014/chart" uri="{C3380CC4-5D6E-409C-BE32-E72D297353CC}">
              <c16:uniqueId val="{00000005-9BDA-4D76-A48E-80DFEF4BB65F}"/>
            </c:ext>
          </c:extLst>
        </c:ser>
        <c:dLbls>
          <c:dLblPos val="outEnd"/>
          <c:showLegendKey val="0"/>
          <c:showVal val="1"/>
          <c:showCatName val="0"/>
          <c:showSerName val="0"/>
          <c:showPercent val="0"/>
          <c:showBubbleSize val="0"/>
        </c:dLbls>
        <c:gapWidth val="100"/>
        <c:overlap val="-24"/>
        <c:axId val="1874746480"/>
        <c:axId val="1874746896"/>
      </c:barChart>
      <c:catAx>
        <c:axId val="187474648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874746896"/>
        <c:crosses val="autoZero"/>
        <c:auto val="1"/>
        <c:lblAlgn val="ctr"/>
        <c:lblOffset val="100"/>
        <c:noMultiLvlLbl val="0"/>
      </c:catAx>
      <c:valAx>
        <c:axId val="1874746896"/>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874746480"/>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w="9525" cap="flat" cmpd="sng" algn="ctr">
      <a:noFill/>
      <a:round/>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2025年3月交易使用年限分析</a:t>
            </a:r>
          </a:p>
        </c:rich>
      </c:tx>
      <c:layout>
        <c:manualLayout>
          <c:xMode val="edge"/>
          <c:yMode val="edge"/>
          <c:x val="0.212857914640735"/>
          <c:y val="1.7412086036189801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0"/>
          <c:order val="0"/>
          <c:tx>
            <c:strRef>
              <c:f>PPT模板1!$B$67</c:f>
              <c:strCache>
                <c:ptCount val="1"/>
                <c:pt idx="0">
                  <c:v>车龄占比</c:v>
                </c:pt>
              </c:strCache>
            </c:strRef>
          </c:tx>
          <c:spPr>
            <a:ln>
              <a:solidFill>
                <a:schemeClr val="bg1"/>
              </a:solidFill>
            </a:ln>
          </c:spPr>
          <c:dPt>
            <c:idx val="0"/>
            <c:bubble3D val="0"/>
            <c:spPr>
              <a:solidFill>
                <a:schemeClr val="accent5">
                  <a:shade val="58000"/>
                </a:schemeClr>
              </a:solidFill>
              <a:ln>
                <a:solidFill>
                  <a:schemeClr val="bg1"/>
                </a:solidFill>
              </a:ln>
              <a:effectLst/>
            </c:spPr>
            <c:extLst>
              <c:ext xmlns:c16="http://schemas.microsoft.com/office/drawing/2014/chart" uri="{C3380CC4-5D6E-409C-BE32-E72D297353CC}">
                <c16:uniqueId val="{00000001-7FA7-4D32-BD6E-5CE1B99DA93B}"/>
              </c:ext>
            </c:extLst>
          </c:dPt>
          <c:dPt>
            <c:idx val="1"/>
            <c:bubble3D val="0"/>
            <c:spPr>
              <a:solidFill>
                <a:schemeClr val="accent5">
                  <a:shade val="86000"/>
                </a:schemeClr>
              </a:solidFill>
              <a:ln>
                <a:solidFill>
                  <a:schemeClr val="bg1"/>
                </a:solidFill>
              </a:ln>
              <a:effectLst/>
            </c:spPr>
            <c:extLst>
              <c:ext xmlns:c16="http://schemas.microsoft.com/office/drawing/2014/chart" uri="{C3380CC4-5D6E-409C-BE32-E72D297353CC}">
                <c16:uniqueId val="{00000003-7FA7-4D32-BD6E-5CE1B99DA93B}"/>
              </c:ext>
            </c:extLst>
          </c:dPt>
          <c:dPt>
            <c:idx val="2"/>
            <c:bubble3D val="0"/>
            <c:spPr>
              <a:solidFill>
                <a:schemeClr val="accent5">
                  <a:tint val="86000"/>
                </a:schemeClr>
              </a:solidFill>
              <a:ln>
                <a:solidFill>
                  <a:schemeClr val="bg1"/>
                </a:solidFill>
              </a:ln>
              <a:effectLst/>
            </c:spPr>
            <c:extLst>
              <c:ext xmlns:c16="http://schemas.microsoft.com/office/drawing/2014/chart" uri="{C3380CC4-5D6E-409C-BE32-E72D297353CC}">
                <c16:uniqueId val="{00000005-7FA7-4D32-BD6E-5CE1B99DA93B}"/>
              </c:ext>
            </c:extLst>
          </c:dPt>
          <c:dPt>
            <c:idx val="3"/>
            <c:bubble3D val="0"/>
            <c:spPr>
              <a:solidFill>
                <a:schemeClr val="accent5">
                  <a:tint val="58000"/>
                </a:schemeClr>
              </a:solidFill>
              <a:ln>
                <a:solidFill>
                  <a:schemeClr val="bg1"/>
                </a:solidFill>
              </a:ln>
              <a:effectLst/>
            </c:spPr>
            <c:extLst>
              <c:ext xmlns:c16="http://schemas.microsoft.com/office/drawing/2014/chart" uri="{C3380CC4-5D6E-409C-BE32-E72D297353CC}">
                <c16:uniqueId val="{00000007-7FA7-4D32-BD6E-5CE1B99DA93B}"/>
              </c:ext>
            </c:extLst>
          </c:dPt>
          <c:dLbls>
            <c:dLbl>
              <c:idx val="0"/>
              <c:layout>
                <c:manualLayout>
                  <c:x val="0.20420210826489907"/>
                  <c:y val="-9.6771842408661421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7FA7-4D32-BD6E-5CE1B99DA93B}"/>
                </c:ext>
              </c:extLst>
            </c:dLbl>
            <c:dLbl>
              <c:idx val="1"/>
              <c:layout>
                <c:manualLayout>
                  <c:x val="-5.4655155794680839E-2"/>
                  <c:y val="0.15857603713058763"/>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7FA7-4D32-BD6E-5CE1B99DA93B}"/>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7FA7-4D32-BD6E-5CE1B99DA93B}"/>
                </c:ext>
              </c:extLst>
            </c:dLbl>
            <c:dLbl>
              <c:idx val="3"/>
              <c:layout>
                <c:manualLayout>
                  <c:x val="-7.0854349415204673E-2"/>
                  <c:y val="-0.14708565330363771"/>
                </c:manualLayout>
              </c:layout>
              <c:showLegendKey val="0"/>
              <c:showVal val="1"/>
              <c:showCatName val="1"/>
              <c:showSerName val="0"/>
              <c:showPercent val="0"/>
              <c:showBubbleSize val="0"/>
              <c:extLst>
                <c:ext xmlns:c15="http://schemas.microsoft.com/office/drawing/2012/chart" uri="{CE6537A1-D6FC-4f65-9D91-7224C49458BB}">
                  <c15:layout>
                    <c:manualLayout>
                      <c:w val="0.31917549180944499"/>
                      <c:h val="0.11901972173988699"/>
                    </c:manualLayout>
                  </c15:layout>
                </c:ext>
                <c:ext xmlns:c16="http://schemas.microsoft.com/office/drawing/2014/chart" uri="{C3380CC4-5D6E-409C-BE32-E72D297353CC}">
                  <c16:uniqueId val="{00000007-7FA7-4D32-BD6E-5CE1B99DA93B}"/>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xmlns:c15="http://schemas.microsoft.com/office/drawing/2012/chart" uri="{CE6537A1-D6FC-4f65-9D91-7224C49458BB}"/>
            </c:extLst>
          </c:dLbls>
          <c:cat>
            <c:strRef>
              <c:f>PPT模板1!$A$68:$A$71</c:f>
              <c:strCache>
                <c:ptCount val="4"/>
                <c:pt idx="0">
                  <c:v>3年内</c:v>
                </c:pt>
                <c:pt idx="1">
                  <c:v>3-6年</c:v>
                </c:pt>
                <c:pt idx="2">
                  <c:v>7-10年</c:v>
                </c:pt>
                <c:pt idx="3">
                  <c:v>10年以上</c:v>
                </c:pt>
              </c:strCache>
            </c:strRef>
          </c:cat>
          <c:val>
            <c:numRef>
              <c:f>PPT模板1!$B$68:$B$71</c:f>
              <c:numCache>
                <c:formatCode>0.00%</c:formatCode>
                <c:ptCount val="4"/>
                <c:pt idx="0">
                  <c:v>0.27589350890759384</c:v>
                </c:pt>
                <c:pt idx="1">
                  <c:v>0.45701258967285541</c:v>
                </c:pt>
                <c:pt idx="2">
                  <c:v>0.16010931982259463</c:v>
                </c:pt>
                <c:pt idx="3">
                  <c:v>0.10698458159695609</c:v>
                </c:pt>
              </c:numCache>
            </c:numRef>
          </c:val>
          <c:extLst>
            <c:ext xmlns:c16="http://schemas.microsoft.com/office/drawing/2014/chart" uri="{C3380CC4-5D6E-409C-BE32-E72D297353CC}">
              <c16:uniqueId val="{00000008-7FA7-4D32-BD6E-5CE1B99DA93B}"/>
            </c:ext>
          </c:extLst>
        </c:ser>
        <c:dLbls>
          <c:showLegendKey val="0"/>
          <c:showVal val="0"/>
          <c:showCatName val="0"/>
          <c:showSerName val="0"/>
          <c:showPercent val="0"/>
          <c:showBubbleSize val="0"/>
          <c:showLeaderLines val="1"/>
        </c:dLbls>
        <c:firstSliceAng val="0"/>
        <c:holeSize val="60"/>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2025年2月交易使用年限分析</a:t>
            </a:r>
          </a:p>
        </c:rich>
      </c:tx>
      <c:layout>
        <c:manualLayout>
          <c:xMode val="edge"/>
          <c:yMode val="edge"/>
          <c:x val="0.22491870016799256"/>
          <c:y val="2.5481723680126519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2153448098618786"/>
          <c:y val="0.24504045314768039"/>
          <c:w val="0.55386248566386342"/>
          <c:h val="0.65624692565130927"/>
        </c:manualLayout>
      </c:layout>
      <c:doughnutChart>
        <c:varyColors val="1"/>
        <c:ser>
          <c:idx val="0"/>
          <c:order val="0"/>
          <c:spPr>
            <a:ln>
              <a:solidFill>
                <a:schemeClr val="bg1"/>
              </a:solidFill>
            </a:ln>
          </c:spPr>
          <c:dPt>
            <c:idx val="0"/>
            <c:bubble3D val="0"/>
            <c:spPr>
              <a:solidFill>
                <a:schemeClr val="accent1">
                  <a:tint val="58000"/>
                </a:schemeClr>
              </a:solidFill>
              <a:ln>
                <a:solidFill>
                  <a:schemeClr val="bg1"/>
                </a:solidFill>
              </a:ln>
              <a:effectLst/>
            </c:spPr>
            <c:extLst>
              <c:ext xmlns:c16="http://schemas.microsoft.com/office/drawing/2014/chart" uri="{C3380CC4-5D6E-409C-BE32-E72D297353CC}">
                <c16:uniqueId val="{00000001-C059-476F-B64E-C8E6E7F128C1}"/>
              </c:ext>
            </c:extLst>
          </c:dPt>
          <c:dPt>
            <c:idx val="1"/>
            <c:bubble3D val="0"/>
            <c:spPr>
              <a:solidFill>
                <a:schemeClr val="accent1">
                  <a:tint val="86000"/>
                </a:schemeClr>
              </a:solidFill>
              <a:ln>
                <a:solidFill>
                  <a:schemeClr val="bg1"/>
                </a:solidFill>
              </a:ln>
              <a:effectLst/>
            </c:spPr>
            <c:extLst>
              <c:ext xmlns:c16="http://schemas.microsoft.com/office/drawing/2014/chart" uri="{C3380CC4-5D6E-409C-BE32-E72D297353CC}">
                <c16:uniqueId val="{00000003-C059-476F-B64E-C8E6E7F128C1}"/>
              </c:ext>
            </c:extLst>
          </c:dPt>
          <c:dPt>
            <c:idx val="2"/>
            <c:bubble3D val="0"/>
            <c:spPr>
              <a:solidFill>
                <a:schemeClr val="accent1">
                  <a:shade val="86000"/>
                </a:schemeClr>
              </a:solidFill>
              <a:ln>
                <a:solidFill>
                  <a:schemeClr val="bg1"/>
                </a:solidFill>
              </a:ln>
              <a:effectLst/>
            </c:spPr>
            <c:extLst>
              <c:ext xmlns:c16="http://schemas.microsoft.com/office/drawing/2014/chart" uri="{C3380CC4-5D6E-409C-BE32-E72D297353CC}">
                <c16:uniqueId val="{00000005-C059-476F-B64E-C8E6E7F128C1}"/>
              </c:ext>
            </c:extLst>
          </c:dPt>
          <c:dPt>
            <c:idx val="3"/>
            <c:bubble3D val="0"/>
            <c:spPr>
              <a:solidFill>
                <a:schemeClr val="accent1">
                  <a:shade val="58000"/>
                </a:schemeClr>
              </a:solidFill>
              <a:ln>
                <a:solidFill>
                  <a:schemeClr val="bg1"/>
                </a:solidFill>
              </a:ln>
              <a:effectLst/>
            </c:spPr>
            <c:extLst>
              <c:ext xmlns:c16="http://schemas.microsoft.com/office/drawing/2014/chart" uri="{C3380CC4-5D6E-409C-BE32-E72D297353CC}">
                <c16:uniqueId val="{00000007-C059-476F-B64E-C8E6E7F128C1}"/>
              </c:ext>
            </c:extLst>
          </c:dPt>
          <c:dLbls>
            <c:dLbl>
              <c:idx val="0"/>
              <c:layout>
                <c:manualLayout>
                  <c:x val="0.18495908218097049"/>
                  <c:y val="-6.7319542545155778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C059-476F-B64E-C8E6E7F128C1}"/>
                </c:ext>
              </c:extLst>
            </c:dLbl>
            <c:dLbl>
              <c:idx val="1"/>
              <c:layout>
                <c:manualLayout>
                  <c:x val="-3.3548772476464365E-2"/>
                  <c:y val="0.15474347483636167"/>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C059-476F-B64E-C8E6E7F128C1}"/>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C059-476F-B64E-C8E6E7F128C1}"/>
                </c:ext>
              </c:extLst>
            </c:dLbl>
            <c:dLbl>
              <c:idx val="3"/>
              <c:layout>
                <c:manualLayout>
                  <c:x val="-7.0854349415204673E-2"/>
                  <c:y val="-0.14708565330363771"/>
                </c:manualLayout>
              </c:layout>
              <c:showLegendKey val="0"/>
              <c:showVal val="1"/>
              <c:showCatName val="1"/>
              <c:showSerName val="0"/>
              <c:showPercent val="0"/>
              <c:showBubbleSize val="0"/>
              <c:extLst>
                <c:ext xmlns:c15="http://schemas.microsoft.com/office/drawing/2012/chart" uri="{CE6537A1-D6FC-4f65-9D91-7224C49458BB}">
                  <c15:layout>
                    <c:manualLayout>
                      <c:w val="0.31917549180944499"/>
                      <c:h val="0.11901972173988699"/>
                    </c:manualLayout>
                  </c15:layout>
                </c:ext>
                <c:ext xmlns:c16="http://schemas.microsoft.com/office/drawing/2014/chart" uri="{C3380CC4-5D6E-409C-BE32-E72D297353CC}">
                  <c16:uniqueId val="{00000007-C059-476F-B64E-C8E6E7F128C1}"/>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0"/>
            <c:extLst>
              <c:ext xmlns:c15="http://schemas.microsoft.com/office/drawing/2012/chart" uri="{CE6537A1-D6FC-4f65-9D91-7224C49458BB}"/>
            </c:extLst>
          </c:dLbls>
          <c:cat>
            <c:strRef>
              <c:f>PPT模板1!$A$74:$A$77</c:f>
              <c:strCache>
                <c:ptCount val="4"/>
                <c:pt idx="0">
                  <c:v>3年内</c:v>
                </c:pt>
                <c:pt idx="1">
                  <c:v>3-6年</c:v>
                </c:pt>
                <c:pt idx="2">
                  <c:v>7-10年</c:v>
                </c:pt>
                <c:pt idx="3">
                  <c:v>10年以上</c:v>
                </c:pt>
              </c:strCache>
            </c:strRef>
          </c:cat>
          <c:val>
            <c:numRef>
              <c:f>PPT模板1!$B$74:$B$77</c:f>
              <c:numCache>
                <c:formatCode>0.00%</c:formatCode>
                <c:ptCount val="4"/>
                <c:pt idx="0">
                  <c:v>0.2684023757104238</c:v>
                </c:pt>
                <c:pt idx="1">
                  <c:v>0.47957048604597169</c:v>
                </c:pt>
                <c:pt idx="2">
                  <c:v>0.1540833511231291</c:v>
                </c:pt>
                <c:pt idx="3">
                  <c:v>9.794378712047537E-2</c:v>
                </c:pt>
              </c:numCache>
            </c:numRef>
          </c:val>
          <c:extLst>
            <c:ext xmlns:c16="http://schemas.microsoft.com/office/drawing/2014/chart" uri="{C3380CC4-5D6E-409C-BE32-E72D297353CC}">
              <c16:uniqueId val="{00000008-C059-476F-B64E-C8E6E7F128C1}"/>
            </c:ext>
          </c:extLst>
        </c:ser>
        <c:dLbls>
          <c:showLegendKey val="0"/>
          <c:showVal val="0"/>
          <c:showCatName val="0"/>
          <c:showSerName val="0"/>
          <c:showPercent val="0"/>
          <c:showBubbleSize val="0"/>
          <c:showLeaderLines val="0"/>
        </c:dLbls>
        <c:firstSliceAng val="0"/>
        <c:holeSize val="60"/>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dirty="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2024年1-3月交易使用年限分析</a:t>
            </a:r>
          </a:p>
        </c:rich>
      </c:tx>
      <c:layout>
        <c:manualLayout>
          <c:xMode val="edge"/>
          <c:yMode val="edge"/>
          <c:x val="0.21943515546871073"/>
          <c:y val="1.3368133444437262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1"/>
          <c:order val="1"/>
          <c:tx>
            <c:strRef>
              <c:f>PPT模板1!$C$96</c:f>
              <c:strCache>
                <c:ptCount val="1"/>
                <c:pt idx="0">
                  <c:v>2024年</c:v>
                </c:pt>
              </c:strCache>
            </c:strRef>
          </c:tx>
          <c:spPr>
            <a:ln w="19050">
              <a:solidFill>
                <a:schemeClr val="bg1"/>
              </a:solidFill>
            </a:ln>
          </c:spPr>
          <c:dPt>
            <c:idx val="0"/>
            <c:bubble3D val="0"/>
            <c:spPr>
              <a:solidFill>
                <a:schemeClr val="accent4">
                  <a:tint val="58000"/>
                </a:schemeClr>
              </a:solidFill>
              <a:ln w="19050">
                <a:solidFill>
                  <a:schemeClr val="bg1"/>
                </a:solidFill>
              </a:ln>
              <a:effectLst/>
            </c:spPr>
            <c:extLst>
              <c:ext xmlns:c16="http://schemas.microsoft.com/office/drawing/2014/chart" uri="{C3380CC4-5D6E-409C-BE32-E72D297353CC}">
                <c16:uniqueId val="{00000001-CBD5-4F3B-BFE3-9A849003BD58}"/>
              </c:ext>
            </c:extLst>
          </c:dPt>
          <c:dPt>
            <c:idx val="1"/>
            <c:bubble3D val="0"/>
            <c:spPr>
              <a:solidFill>
                <a:schemeClr val="accent4">
                  <a:tint val="86000"/>
                </a:schemeClr>
              </a:solidFill>
              <a:ln w="19050">
                <a:solidFill>
                  <a:schemeClr val="bg1"/>
                </a:solidFill>
              </a:ln>
              <a:effectLst/>
            </c:spPr>
            <c:extLst>
              <c:ext xmlns:c16="http://schemas.microsoft.com/office/drawing/2014/chart" uri="{C3380CC4-5D6E-409C-BE32-E72D297353CC}">
                <c16:uniqueId val="{00000003-CBD5-4F3B-BFE3-9A849003BD58}"/>
              </c:ext>
            </c:extLst>
          </c:dPt>
          <c:dPt>
            <c:idx val="2"/>
            <c:bubble3D val="0"/>
            <c:spPr>
              <a:solidFill>
                <a:schemeClr val="accent4">
                  <a:shade val="86000"/>
                </a:schemeClr>
              </a:solidFill>
              <a:ln w="19050">
                <a:solidFill>
                  <a:schemeClr val="bg1"/>
                </a:solidFill>
              </a:ln>
              <a:effectLst/>
            </c:spPr>
            <c:extLst>
              <c:ext xmlns:c16="http://schemas.microsoft.com/office/drawing/2014/chart" uri="{C3380CC4-5D6E-409C-BE32-E72D297353CC}">
                <c16:uniqueId val="{00000005-CBD5-4F3B-BFE3-9A849003BD58}"/>
              </c:ext>
            </c:extLst>
          </c:dPt>
          <c:dPt>
            <c:idx val="3"/>
            <c:bubble3D val="0"/>
            <c:spPr>
              <a:solidFill>
                <a:schemeClr val="accent4">
                  <a:shade val="58000"/>
                </a:schemeClr>
              </a:solidFill>
              <a:ln w="19050">
                <a:solidFill>
                  <a:schemeClr val="bg1"/>
                </a:solidFill>
              </a:ln>
              <a:effectLst/>
            </c:spPr>
            <c:extLst>
              <c:ext xmlns:c16="http://schemas.microsoft.com/office/drawing/2014/chart" uri="{C3380CC4-5D6E-409C-BE32-E72D297353CC}">
                <c16:uniqueId val="{00000007-CBD5-4F3B-BFE3-9A849003BD58}"/>
              </c:ext>
            </c:extLst>
          </c:dPt>
          <c:dLbls>
            <c:dLbl>
              <c:idx val="0"/>
              <c:layout>
                <c:manualLayout>
                  <c:x val="0.14433917114561676"/>
                  <c:y val="-0.15045608992628673"/>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3407603476303155"/>
                      <c:h val="7.8736520579035157E-2"/>
                    </c:manualLayout>
                  </c15:layout>
                </c:ext>
                <c:ext xmlns:c16="http://schemas.microsoft.com/office/drawing/2014/chart" uri="{C3380CC4-5D6E-409C-BE32-E72D297353CC}">
                  <c16:uniqueId val="{00000001-CBD5-4F3B-BFE3-9A849003BD58}"/>
                </c:ext>
              </c:extLst>
            </c:dLbl>
            <c:dLbl>
              <c:idx val="1"/>
              <c:layout>
                <c:manualLayout>
                  <c:x val="0.28296087138636217"/>
                  <c:y val="5.7382345595486516E-2"/>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1937867804370629"/>
                      <c:h val="0.13984025051841945"/>
                    </c:manualLayout>
                  </c15:layout>
                </c:ext>
                <c:ext xmlns:c16="http://schemas.microsoft.com/office/drawing/2014/chart" uri="{C3380CC4-5D6E-409C-BE32-E72D297353CC}">
                  <c16:uniqueId val="{00000003-CBD5-4F3B-BFE3-9A849003BD58}"/>
                </c:ext>
              </c:extLst>
            </c:dLbl>
            <c:dLbl>
              <c:idx val="2"/>
              <c:layout>
                <c:manualLayout>
                  <c:x val="-0.17730280101390133"/>
                  <c:y val="1.5275932484845989E-2"/>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18562384103429885"/>
                      <c:h val="0.24022494970455074"/>
                    </c:manualLayout>
                  </c15:layout>
                </c:ext>
                <c:ext xmlns:c16="http://schemas.microsoft.com/office/drawing/2014/chart" uri="{C3380CC4-5D6E-409C-BE32-E72D297353CC}">
                  <c16:uniqueId val="{00000005-CBD5-4F3B-BFE3-9A849003BD58}"/>
                </c:ext>
              </c:extLst>
            </c:dLbl>
            <c:dLbl>
              <c:idx val="3"/>
              <c:layout>
                <c:manualLayout>
                  <c:x val="-6.9987996109573652E-2"/>
                  <c:y val="-0.1462126684734309"/>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8073469883608063"/>
                      <c:h val="7.8736520579035157E-2"/>
                    </c:manualLayout>
                  </c15:layout>
                </c:ext>
                <c:ext xmlns:c16="http://schemas.microsoft.com/office/drawing/2014/chart" uri="{C3380CC4-5D6E-409C-BE32-E72D297353CC}">
                  <c16:uniqueId val="{00000007-CBD5-4F3B-BFE3-9A849003BD58}"/>
                </c:ext>
              </c:extLst>
            </c:dLbl>
            <c:spPr>
              <a:noFill/>
              <a:ln>
                <a:noFill/>
              </a:ln>
              <a:effectLst/>
            </c:spPr>
            <c:txPr>
              <a:bodyPr rot="0" spcFirstLastPara="1" vertOverflow="ellipsis" vert="horz" wrap="square" lIns="38100" tIns="19050" rIns="38100" bIns="19050" anchor="ctr" anchorCtr="0">
                <a:sp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0"/>
            <c:extLst>
              <c:ext xmlns:c15="http://schemas.microsoft.com/office/drawing/2012/chart" uri="{CE6537A1-D6FC-4f65-9D91-7224C49458BB}"/>
            </c:extLst>
          </c:dLbls>
          <c:cat>
            <c:strRef>
              <c:f>PPT模板1!$A$97:$A$100</c:f>
              <c:strCache>
                <c:ptCount val="4"/>
                <c:pt idx="0">
                  <c:v>3年内</c:v>
                </c:pt>
                <c:pt idx="1">
                  <c:v>3-6年</c:v>
                </c:pt>
                <c:pt idx="2">
                  <c:v>7-10年</c:v>
                </c:pt>
                <c:pt idx="3">
                  <c:v>10年以上</c:v>
                </c:pt>
              </c:strCache>
            </c:strRef>
          </c:cat>
          <c:val>
            <c:numRef>
              <c:f>PPT模板1!$C$97:$C$100</c:f>
              <c:numCache>
                <c:formatCode>0.00%</c:formatCode>
                <c:ptCount val="4"/>
                <c:pt idx="0">
                  <c:v>0.28716481254805393</c:v>
                </c:pt>
                <c:pt idx="1">
                  <c:v>0.48406636177344126</c:v>
                </c:pt>
                <c:pt idx="2">
                  <c:v>0.16459408399323608</c:v>
                </c:pt>
                <c:pt idx="3">
                  <c:v>6.4174741685268724E-2</c:v>
                </c:pt>
              </c:numCache>
            </c:numRef>
          </c:val>
          <c:extLst>
            <c:ext xmlns:c16="http://schemas.microsoft.com/office/drawing/2014/chart" uri="{C3380CC4-5D6E-409C-BE32-E72D297353CC}">
              <c16:uniqueId val="{00000008-CBD5-4F3B-BFE3-9A849003BD58}"/>
            </c:ext>
          </c:extLst>
        </c:ser>
        <c:dLbls>
          <c:showLegendKey val="0"/>
          <c:showVal val="0"/>
          <c:showCatName val="0"/>
          <c:showSerName val="0"/>
          <c:showPercent val="0"/>
          <c:showBubbleSize val="0"/>
          <c:showLeaderLines val="0"/>
        </c:dLbls>
        <c:firstSliceAng val="0"/>
        <c:holeSize val="60"/>
        <c:extLst>
          <c:ext xmlns:c15="http://schemas.microsoft.com/office/drawing/2012/chart" uri="{02D57815-91ED-43cb-92C2-25804820EDAC}">
            <c15:filteredPieSeries>
              <c15:ser>
                <c:idx val="0"/>
                <c:order val="0"/>
                <c:tx>
                  <c:strRef>
                    <c:extLst>
                      <c:ext uri="{02D57815-91ED-43cb-92C2-25804820EDAC}">
                        <c15:formulaRef>
                          <c15:sqref>PPT模板1!$B$96</c15:sqref>
                        </c15:formulaRef>
                      </c:ext>
                    </c:extLst>
                    <c:strCache>
                      <c:ptCount val="1"/>
                      <c:pt idx="0">
                        <c:v>2025年</c:v>
                      </c:pt>
                    </c:strCache>
                  </c:strRef>
                </c:tx>
                <c:spPr>
                  <a:ln w="19050">
                    <a:solidFill>
                      <a:schemeClr val="bg1"/>
                    </a:solidFill>
                  </a:ln>
                </c:spPr>
                <c:dPt>
                  <c:idx val="0"/>
                  <c:bubble3D val="0"/>
                  <c:spPr>
                    <a:solidFill>
                      <a:schemeClr val="accent4">
                        <a:tint val="58000"/>
                      </a:schemeClr>
                    </a:solidFill>
                    <a:ln w="19050">
                      <a:solidFill>
                        <a:schemeClr val="bg1"/>
                      </a:solidFill>
                    </a:ln>
                    <a:effectLst/>
                  </c:spPr>
                  <c:extLst>
                    <c:ext xmlns:c16="http://schemas.microsoft.com/office/drawing/2014/chart" uri="{C3380CC4-5D6E-409C-BE32-E72D297353CC}">
                      <c16:uniqueId val="{0000000A-CBD5-4F3B-BFE3-9A849003BD58}"/>
                    </c:ext>
                  </c:extLst>
                </c:dPt>
                <c:dPt>
                  <c:idx val="1"/>
                  <c:bubble3D val="0"/>
                  <c:spPr>
                    <a:solidFill>
                      <a:schemeClr val="accent4">
                        <a:tint val="86000"/>
                      </a:schemeClr>
                    </a:solidFill>
                    <a:ln w="19050">
                      <a:solidFill>
                        <a:schemeClr val="bg1"/>
                      </a:solidFill>
                    </a:ln>
                    <a:effectLst/>
                  </c:spPr>
                  <c:extLst>
                    <c:ext xmlns:c16="http://schemas.microsoft.com/office/drawing/2014/chart" uri="{C3380CC4-5D6E-409C-BE32-E72D297353CC}">
                      <c16:uniqueId val="{0000000C-CBD5-4F3B-BFE3-9A849003BD58}"/>
                    </c:ext>
                  </c:extLst>
                </c:dPt>
                <c:dPt>
                  <c:idx val="2"/>
                  <c:bubble3D val="0"/>
                  <c:spPr>
                    <a:solidFill>
                      <a:schemeClr val="accent4">
                        <a:shade val="86000"/>
                      </a:schemeClr>
                    </a:solidFill>
                    <a:ln w="19050">
                      <a:solidFill>
                        <a:schemeClr val="bg1"/>
                      </a:solidFill>
                    </a:ln>
                    <a:effectLst/>
                  </c:spPr>
                  <c:extLst>
                    <c:ext xmlns:c16="http://schemas.microsoft.com/office/drawing/2014/chart" uri="{C3380CC4-5D6E-409C-BE32-E72D297353CC}">
                      <c16:uniqueId val="{0000000E-CBD5-4F3B-BFE3-9A849003BD58}"/>
                    </c:ext>
                  </c:extLst>
                </c:dPt>
                <c:dPt>
                  <c:idx val="3"/>
                  <c:bubble3D val="0"/>
                  <c:spPr>
                    <a:solidFill>
                      <a:schemeClr val="accent4">
                        <a:shade val="58000"/>
                      </a:schemeClr>
                    </a:solidFill>
                    <a:ln w="19050">
                      <a:solidFill>
                        <a:schemeClr val="bg1"/>
                      </a:solidFill>
                    </a:ln>
                    <a:effectLst/>
                  </c:spPr>
                  <c:extLst>
                    <c:ext xmlns:c16="http://schemas.microsoft.com/office/drawing/2014/chart" uri="{C3380CC4-5D6E-409C-BE32-E72D297353CC}">
                      <c16:uniqueId val="{00000010-CBD5-4F3B-BFE3-9A849003BD58}"/>
                    </c:ext>
                  </c:extLst>
                </c:dPt>
                <c:dLbls>
                  <c:dLbl>
                    <c:idx val="0"/>
                    <c:layout>
                      <c:manualLayout>
                        <c:x val="0.20420210826489907"/>
                        <c:y val="-9.6771842408661421E-2"/>
                      </c:manualLayout>
                    </c:layout>
                    <c:showLegendKey val="0"/>
                    <c:showVal val="1"/>
                    <c:showCatName val="1"/>
                    <c:showSerName val="0"/>
                    <c:showPercent val="0"/>
                    <c:showBubbleSize val="0"/>
                    <c:extLst>
                      <c:ext uri="{CE6537A1-D6FC-4f65-9D91-7224C49458BB}">
                        <c15:layout>
                          <c:manualLayout>
                            <c:w val="0.34719645913026292"/>
                            <c:h val="0.13863222792579918"/>
                          </c:manualLayout>
                        </c15:layout>
                      </c:ext>
                      <c:ext xmlns:c16="http://schemas.microsoft.com/office/drawing/2014/chart" uri="{C3380CC4-5D6E-409C-BE32-E72D297353CC}">
                        <c16:uniqueId val="{0000000A-CBD5-4F3B-BFE3-9A849003BD58}"/>
                      </c:ext>
                    </c:extLst>
                  </c:dLbl>
                  <c:dLbl>
                    <c:idx val="1"/>
                    <c:layout>
                      <c:manualLayout>
                        <c:x val="-5.4655155794680839E-2"/>
                        <c:y val="0.15857603713058763"/>
                      </c:manualLayout>
                    </c:layout>
                    <c:showLegendKey val="0"/>
                    <c:showVal val="1"/>
                    <c:showCatName val="1"/>
                    <c:showSerName val="0"/>
                    <c:showPercent val="0"/>
                    <c:showBubbleSize val="0"/>
                    <c:extLst>
                      <c:ext uri="{CE6537A1-D6FC-4f65-9D91-7224C49458BB}">
                        <c15:layout>
                          <c:manualLayout>
                            <c:w val="0.32534157838246103"/>
                            <c:h val="9.9294875578155403E-2"/>
                          </c:manualLayout>
                        </c15:layout>
                      </c:ext>
                      <c:ext xmlns:c16="http://schemas.microsoft.com/office/drawing/2014/chart" uri="{C3380CC4-5D6E-409C-BE32-E72D297353CC}">
                        <c16:uniqueId val="{0000000C-CBD5-4F3B-BFE3-9A849003BD58}"/>
                      </c:ext>
                    </c:extLst>
                  </c:dLbl>
                  <c:dLbl>
                    <c:idx val="2"/>
                    <c:layout>
                      <c:manualLayout>
                        <c:x val="-0.19238003863826234"/>
                        <c:y val="8.3304720366245977E-2"/>
                      </c:manualLayout>
                    </c:layout>
                    <c:showLegendKey val="0"/>
                    <c:showVal val="1"/>
                    <c:showCatName val="1"/>
                    <c:showSerName val="0"/>
                    <c:showPercent val="0"/>
                    <c:showBubbleSize val="0"/>
                    <c:extLst>
                      <c:ext uri="{CE6537A1-D6FC-4f65-9D91-7224C49458BB}">
                        <c15:layout>
                          <c:manualLayout>
                            <c:w val="0.19056338763575603"/>
                            <c:h val="0.28424678297451123"/>
                          </c:manualLayout>
                        </c15:layout>
                      </c:ext>
                      <c:ext xmlns:c16="http://schemas.microsoft.com/office/drawing/2014/chart" uri="{C3380CC4-5D6E-409C-BE32-E72D297353CC}">
                        <c16:uniqueId val="{0000000E-CBD5-4F3B-BFE3-9A849003BD58}"/>
                      </c:ext>
                    </c:extLst>
                  </c:dLbl>
                  <c:dLbl>
                    <c:idx val="3"/>
                    <c:layout>
                      <c:manualLayout>
                        <c:x val="-7.0854349415204673E-2"/>
                        <c:y val="-0.14708565330363771"/>
                      </c:manualLayout>
                    </c:layout>
                    <c:showLegendKey val="0"/>
                    <c:showVal val="1"/>
                    <c:showCatName val="1"/>
                    <c:showSerName val="0"/>
                    <c:showPercent val="0"/>
                    <c:showBubbleSize val="0"/>
                    <c:extLst>
                      <c:ext uri="{CE6537A1-D6FC-4f65-9D91-7224C49458BB}">
                        <c15:layout>
                          <c:manualLayout>
                            <c:w val="0.31917549180944499"/>
                            <c:h val="0.11901972173988699"/>
                          </c:manualLayout>
                        </c15:layout>
                      </c:ext>
                      <c:ext xmlns:c16="http://schemas.microsoft.com/office/drawing/2014/chart" uri="{C3380CC4-5D6E-409C-BE32-E72D297353CC}">
                        <c16:uniqueId val="{00000010-CBD5-4F3B-BFE3-9A849003BD58}"/>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uri="{CE6537A1-D6FC-4f65-9D91-7224C49458BB}"/>
                  </c:extLst>
                </c:dLbls>
                <c:cat>
                  <c:strRef>
                    <c:extLst>
                      <c:ext uri="{02D57815-91ED-43cb-92C2-25804820EDAC}">
                        <c15:formulaRef>
                          <c15:sqref>PPT模板1!$A$97:$A$100</c15:sqref>
                        </c15:formulaRef>
                      </c:ext>
                    </c:extLst>
                    <c:strCache>
                      <c:ptCount val="4"/>
                      <c:pt idx="0">
                        <c:v>3年内</c:v>
                      </c:pt>
                      <c:pt idx="1">
                        <c:v>3-6年</c:v>
                      </c:pt>
                      <c:pt idx="2">
                        <c:v>7-10年</c:v>
                      </c:pt>
                      <c:pt idx="3">
                        <c:v>10年以上</c:v>
                      </c:pt>
                    </c:strCache>
                  </c:strRef>
                </c:cat>
                <c:val>
                  <c:numRef>
                    <c:extLst>
                      <c:ext uri="{02D57815-91ED-43cb-92C2-25804820EDAC}">
                        <c15:formulaRef>
                          <c15:sqref>PPT模板1!$B$97:$B$100</c15:sqref>
                        </c15:formulaRef>
                      </c:ext>
                    </c:extLst>
                    <c:numCache>
                      <c:formatCode>0.00%</c:formatCode>
                      <c:ptCount val="4"/>
                      <c:pt idx="0">
                        <c:v>0.27160215420871808</c:v>
                      </c:pt>
                      <c:pt idx="1">
                        <c:v>0.47979783619792105</c:v>
                      </c:pt>
                      <c:pt idx="2">
                        <c:v>0.15594377075079768</c:v>
                      </c:pt>
                      <c:pt idx="3">
                        <c:v>9.2656238842563188E-2</c:v>
                      </c:pt>
                    </c:numCache>
                  </c:numRef>
                </c:val>
                <c:extLst>
                  <c:ext xmlns:c16="http://schemas.microsoft.com/office/drawing/2014/chart" uri="{C3380CC4-5D6E-409C-BE32-E72D297353CC}">
                    <c16:uniqueId val="{00000011-CBD5-4F3B-BFE3-9A849003BD58}"/>
                  </c:ext>
                </c:extLst>
              </c15:ser>
            </c15:filteredPieSeries>
          </c:ext>
        </c:extLst>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dirty="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2025年1-3月交易使用年限分析</a:t>
            </a:r>
          </a:p>
        </c:rich>
      </c:tx>
      <c:layout>
        <c:manualLayout>
          <c:xMode val="edge"/>
          <c:yMode val="edge"/>
          <c:x val="0.212857914640735"/>
          <c:y val="1.7412086036189801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0"/>
          <c:order val="0"/>
          <c:tx>
            <c:strRef>
              <c:f>PPT模板1!$B$96</c:f>
              <c:strCache>
                <c:ptCount val="1"/>
                <c:pt idx="0">
                  <c:v>2025年</c:v>
                </c:pt>
              </c:strCache>
            </c:strRef>
          </c:tx>
          <c:spPr>
            <a:ln w="19050">
              <a:solidFill>
                <a:schemeClr val="bg1"/>
              </a:solidFill>
            </a:ln>
          </c:spPr>
          <c:dPt>
            <c:idx val="0"/>
            <c:bubble3D val="0"/>
            <c:spPr>
              <a:solidFill>
                <a:schemeClr val="accent5">
                  <a:shade val="58000"/>
                </a:schemeClr>
              </a:solidFill>
              <a:ln w="19050">
                <a:solidFill>
                  <a:schemeClr val="bg1"/>
                </a:solidFill>
              </a:ln>
              <a:effectLst/>
            </c:spPr>
            <c:extLst>
              <c:ext xmlns:c16="http://schemas.microsoft.com/office/drawing/2014/chart" uri="{C3380CC4-5D6E-409C-BE32-E72D297353CC}">
                <c16:uniqueId val="{00000001-4E9E-4D3F-8888-FB4A0696217E}"/>
              </c:ext>
            </c:extLst>
          </c:dPt>
          <c:dPt>
            <c:idx val="1"/>
            <c:bubble3D val="0"/>
            <c:spPr>
              <a:solidFill>
                <a:schemeClr val="accent5">
                  <a:shade val="86000"/>
                </a:schemeClr>
              </a:solidFill>
              <a:ln w="19050">
                <a:solidFill>
                  <a:schemeClr val="bg1"/>
                </a:solidFill>
              </a:ln>
              <a:effectLst/>
            </c:spPr>
            <c:extLst>
              <c:ext xmlns:c16="http://schemas.microsoft.com/office/drawing/2014/chart" uri="{C3380CC4-5D6E-409C-BE32-E72D297353CC}">
                <c16:uniqueId val="{00000003-4E9E-4D3F-8888-FB4A0696217E}"/>
              </c:ext>
            </c:extLst>
          </c:dPt>
          <c:dPt>
            <c:idx val="2"/>
            <c:bubble3D val="0"/>
            <c:spPr>
              <a:solidFill>
                <a:schemeClr val="accent5">
                  <a:tint val="86000"/>
                </a:schemeClr>
              </a:solidFill>
              <a:ln w="19050">
                <a:solidFill>
                  <a:schemeClr val="bg1"/>
                </a:solidFill>
              </a:ln>
              <a:effectLst/>
            </c:spPr>
            <c:extLst>
              <c:ext xmlns:c16="http://schemas.microsoft.com/office/drawing/2014/chart" uri="{C3380CC4-5D6E-409C-BE32-E72D297353CC}">
                <c16:uniqueId val="{00000005-4E9E-4D3F-8888-FB4A0696217E}"/>
              </c:ext>
            </c:extLst>
          </c:dPt>
          <c:dPt>
            <c:idx val="3"/>
            <c:bubble3D val="0"/>
            <c:spPr>
              <a:solidFill>
                <a:schemeClr val="accent5">
                  <a:tint val="58000"/>
                </a:schemeClr>
              </a:solidFill>
              <a:ln w="19050">
                <a:solidFill>
                  <a:schemeClr val="bg1"/>
                </a:solidFill>
              </a:ln>
              <a:effectLst/>
            </c:spPr>
            <c:extLst>
              <c:ext xmlns:c16="http://schemas.microsoft.com/office/drawing/2014/chart" uri="{C3380CC4-5D6E-409C-BE32-E72D297353CC}">
                <c16:uniqueId val="{00000007-4E9E-4D3F-8888-FB4A0696217E}"/>
              </c:ext>
            </c:extLst>
          </c:dPt>
          <c:dLbls>
            <c:dLbl>
              <c:idx val="0"/>
              <c:layout>
                <c:manualLayout>
                  <c:x val="0.20420210826489907"/>
                  <c:y val="-9.6771842408661421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4E9E-4D3F-8888-FB4A0696217E}"/>
                </c:ext>
              </c:extLst>
            </c:dLbl>
            <c:dLbl>
              <c:idx val="1"/>
              <c:layout>
                <c:manualLayout>
                  <c:x val="0.32172471486167847"/>
                  <c:y val="2.1151066428483547E-2"/>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4E9E-4D3F-8888-FB4A0696217E}"/>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4E9E-4D3F-8888-FB4A0696217E}"/>
                </c:ext>
              </c:extLst>
            </c:dLbl>
            <c:dLbl>
              <c:idx val="3"/>
              <c:layout>
                <c:manualLayout>
                  <c:x val="-6.7205234892348129E-2"/>
                  <c:y val="-0.15899040340806653"/>
                </c:manualLayout>
              </c:layout>
              <c:showLegendKey val="0"/>
              <c:showVal val="1"/>
              <c:showCatName val="1"/>
              <c:showSerName val="0"/>
              <c:showPercent val="0"/>
              <c:showBubbleSize val="0"/>
              <c:extLst>
                <c:ext xmlns:c15="http://schemas.microsoft.com/office/drawing/2012/chart" uri="{CE6537A1-D6FC-4f65-9D91-7224C49458BB}">
                  <c15:layout>
                    <c:manualLayout>
                      <c:w val="0.34836807563860878"/>
                      <c:h val="0.11901986216128137"/>
                    </c:manualLayout>
                  </c15:layout>
                </c:ext>
                <c:ext xmlns:c16="http://schemas.microsoft.com/office/drawing/2014/chart" uri="{C3380CC4-5D6E-409C-BE32-E72D297353CC}">
                  <c16:uniqueId val="{00000007-4E9E-4D3F-8888-FB4A0696217E}"/>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xmlns:c15="http://schemas.microsoft.com/office/drawing/2012/chart" uri="{CE6537A1-D6FC-4f65-9D91-7224C49458BB}"/>
            </c:extLst>
          </c:dLbls>
          <c:cat>
            <c:strRef>
              <c:f>PPT模板1!$A$97:$A$100</c:f>
              <c:strCache>
                <c:ptCount val="4"/>
                <c:pt idx="0">
                  <c:v>3年内</c:v>
                </c:pt>
                <c:pt idx="1">
                  <c:v>3-6年</c:v>
                </c:pt>
                <c:pt idx="2">
                  <c:v>7-10年</c:v>
                </c:pt>
                <c:pt idx="3">
                  <c:v>10年以上</c:v>
                </c:pt>
              </c:strCache>
            </c:strRef>
          </c:cat>
          <c:val>
            <c:numRef>
              <c:f>PPT模板1!$B$97:$B$100</c:f>
              <c:numCache>
                <c:formatCode>0.00%</c:formatCode>
                <c:ptCount val="4"/>
                <c:pt idx="0">
                  <c:v>0.27160215420871808</c:v>
                </c:pt>
                <c:pt idx="1">
                  <c:v>0.47979783619792105</c:v>
                </c:pt>
                <c:pt idx="2">
                  <c:v>0.15594377075079768</c:v>
                </c:pt>
                <c:pt idx="3">
                  <c:v>9.2656238842563188E-2</c:v>
                </c:pt>
              </c:numCache>
            </c:numRef>
          </c:val>
          <c:extLst>
            <c:ext xmlns:c16="http://schemas.microsoft.com/office/drawing/2014/chart" uri="{C3380CC4-5D6E-409C-BE32-E72D297353CC}">
              <c16:uniqueId val="{00000008-4E9E-4D3F-8888-FB4A0696217E}"/>
            </c:ext>
          </c:extLst>
        </c:ser>
        <c:dLbls>
          <c:showLegendKey val="0"/>
          <c:showVal val="0"/>
          <c:showCatName val="0"/>
          <c:showSerName val="0"/>
          <c:showPercent val="0"/>
          <c:showBubbleSize val="0"/>
          <c:showLeaderLines val="1"/>
        </c:dLbls>
        <c:firstSliceAng val="0"/>
        <c:holeSize val="60"/>
        <c:extLst>
          <c:ext xmlns:c15="http://schemas.microsoft.com/office/drawing/2012/chart" uri="{02D57815-91ED-43cb-92C2-25804820EDAC}">
            <c15:filteredPieSeries>
              <c15:ser>
                <c:idx val="1"/>
                <c:order val="1"/>
                <c:tx>
                  <c:strRef>
                    <c:extLst>
                      <c:ext uri="{02D57815-91ED-43cb-92C2-25804820EDAC}">
                        <c15:formulaRef>
                          <c15:sqref>PPT模板1!$C$96</c15:sqref>
                        </c15:formulaRef>
                      </c:ext>
                    </c:extLst>
                    <c:strCache>
                      <c:ptCount val="1"/>
                      <c:pt idx="0">
                        <c:v>2024年</c:v>
                      </c:pt>
                    </c:strCache>
                  </c:strRef>
                </c:tx>
                <c:dPt>
                  <c:idx val="0"/>
                  <c:bubble3D val="0"/>
                  <c:spPr>
                    <a:solidFill>
                      <a:schemeClr val="accent5">
                        <a:shade val="58000"/>
                      </a:schemeClr>
                    </a:solidFill>
                    <a:ln>
                      <a:noFill/>
                    </a:ln>
                    <a:effectLst/>
                  </c:spPr>
                  <c:extLst>
                    <c:ext xmlns:c16="http://schemas.microsoft.com/office/drawing/2014/chart" uri="{C3380CC4-5D6E-409C-BE32-E72D297353CC}">
                      <c16:uniqueId val="{0000000A-4E9E-4D3F-8888-FB4A0696217E}"/>
                    </c:ext>
                  </c:extLst>
                </c:dPt>
                <c:dPt>
                  <c:idx val="1"/>
                  <c:bubble3D val="0"/>
                  <c:spPr>
                    <a:solidFill>
                      <a:schemeClr val="accent5">
                        <a:shade val="86000"/>
                      </a:schemeClr>
                    </a:solidFill>
                    <a:ln>
                      <a:noFill/>
                    </a:ln>
                    <a:effectLst/>
                  </c:spPr>
                  <c:extLst>
                    <c:ext xmlns:c16="http://schemas.microsoft.com/office/drawing/2014/chart" uri="{C3380CC4-5D6E-409C-BE32-E72D297353CC}">
                      <c16:uniqueId val="{0000000C-4E9E-4D3F-8888-FB4A0696217E}"/>
                    </c:ext>
                  </c:extLst>
                </c:dPt>
                <c:dPt>
                  <c:idx val="2"/>
                  <c:bubble3D val="0"/>
                  <c:spPr>
                    <a:solidFill>
                      <a:schemeClr val="accent5">
                        <a:tint val="86000"/>
                      </a:schemeClr>
                    </a:solidFill>
                    <a:ln>
                      <a:noFill/>
                    </a:ln>
                    <a:effectLst/>
                  </c:spPr>
                  <c:extLst>
                    <c:ext xmlns:c16="http://schemas.microsoft.com/office/drawing/2014/chart" uri="{C3380CC4-5D6E-409C-BE32-E72D297353CC}">
                      <c16:uniqueId val="{0000000E-4E9E-4D3F-8888-FB4A0696217E}"/>
                    </c:ext>
                  </c:extLst>
                </c:dPt>
                <c:dPt>
                  <c:idx val="3"/>
                  <c:bubble3D val="0"/>
                  <c:spPr>
                    <a:solidFill>
                      <a:schemeClr val="accent5">
                        <a:tint val="58000"/>
                      </a:schemeClr>
                    </a:solidFill>
                    <a:ln>
                      <a:noFill/>
                    </a:ln>
                    <a:effectLst/>
                  </c:spPr>
                  <c:extLst>
                    <c:ext xmlns:c16="http://schemas.microsoft.com/office/drawing/2014/chart" uri="{C3380CC4-5D6E-409C-BE32-E72D297353CC}">
                      <c16:uniqueId val="{00000010-4E9E-4D3F-8888-FB4A0696217E}"/>
                    </c:ext>
                  </c:extLst>
                </c:dPt>
                <c:cat>
                  <c:strRef>
                    <c:extLst>
                      <c:ext uri="{02D57815-91ED-43cb-92C2-25804820EDAC}">
                        <c15:formulaRef>
                          <c15:sqref>PPT模板1!$A$97:$A$100</c15:sqref>
                        </c15:formulaRef>
                      </c:ext>
                    </c:extLst>
                    <c:strCache>
                      <c:ptCount val="4"/>
                      <c:pt idx="0">
                        <c:v>3年内</c:v>
                      </c:pt>
                      <c:pt idx="1">
                        <c:v>3-6年</c:v>
                      </c:pt>
                      <c:pt idx="2">
                        <c:v>7-10年</c:v>
                      </c:pt>
                      <c:pt idx="3">
                        <c:v>10年以上</c:v>
                      </c:pt>
                    </c:strCache>
                  </c:strRef>
                </c:cat>
                <c:val>
                  <c:numRef>
                    <c:extLst>
                      <c:ext uri="{02D57815-91ED-43cb-92C2-25804820EDAC}">
                        <c15:formulaRef>
                          <c15:sqref>PPT模板1!$C$97:$C$100</c15:sqref>
                        </c15:formulaRef>
                      </c:ext>
                    </c:extLst>
                    <c:numCache>
                      <c:formatCode>0.00%</c:formatCode>
                      <c:ptCount val="4"/>
                      <c:pt idx="0">
                        <c:v>0.28716481254805393</c:v>
                      </c:pt>
                      <c:pt idx="1">
                        <c:v>0.48406636177344126</c:v>
                      </c:pt>
                      <c:pt idx="2">
                        <c:v>0.16459408399323608</c:v>
                      </c:pt>
                      <c:pt idx="3">
                        <c:v>6.4174741685268724E-2</c:v>
                      </c:pt>
                    </c:numCache>
                  </c:numRef>
                </c:val>
                <c:extLst>
                  <c:ext xmlns:c16="http://schemas.microsoft.com/office/drawing/2014/chart" uri="{C3380CC4-5D6E-409C-BE32-E72D297353CC}">
                    <c16:uniqueId val="{00000011-4E9E-4D3F-8888-FB4A0696217E}"/>
                  </c:ext>
                </c:extLst>
              </c15:ser>
            </c15:filteredPieSeries>
          </c:ext>
        </c:extLst>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24601804090918494"/>
          <c:y val="0.196865918271732"/>
          <c:w val="0.55715819667282585"/>
          <c:h val="0.68171941917932977"/>
        </c:manualLayout>
      </c:layout>
      <c:doughnutChart>
        <c:varyColors val="1"/>
        <c:ser>
          <c:idx val="0"/>
          <c:order val="0"/>
          <c:tx>
            <c:strRef>
              <c:f>PPT模板1!$A$118</c:f>
              <c:strCache>
                <c:ptCount val="1"/>
                <c:pt idx="0">
                  <c:v>2025年3月</c:v>
                </c:pt>
              </c:strCache>
              <c:extLst xmlns:c15="http://schemas.microsoft.com/office/drawing/2012/chart"/>
            </c:strRef>
          </c:tx>
          <c:spPr>
            <a:ln w="19050">
              <a:solidFill>
                <a:schemeClr val="bg1"/>
              </a:solidFill>
            </a:ln>
          </c:spPr>
          <c:dPt>
            <c:idx val="0"/>
            <c:bubble3D val="0"/>
            <c:spPr>
              <a:solidFill>
                <a:schemeClr val="accent1">
                  <a:shade val="47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1-0214-452A-85EF-05B1AF082AEB}"/>
              </c:ext>
            </c:extLst>
          </c:dPt>
          <c:dPt>
            <c:idx val="1"/>
            <c:bubble3D val="0"/>
            <c:spPr>
              <a:solidFill>
                <a:schemeClr val="accent1">
                  <a:shade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3-0214-452A-85EF-05B1AF082AEB}"/>
              </c:ext>
            </c:extLst>
          </c:dPt>
          <c:dPt>
            <c:idx val="2"/>
            <c:bubble3D val="0"/>
            <c:spPr>
              <a:solidFill>
                <a:schemeClr val="accent1">
                  <a:shade val="82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5-0214-452A-85EF-05B1AF082AEB}"/>
              </c:ext>
            </c:extLst>
          </c:dPt>
          <c:dPt>
            <c:idx val="3"/>
            <c:bubble3D val="0"/>
            <c:spPr>
              <a:solidFill>
                <a:schemeClr val="accent1"/>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7-0214-452A-85EF-05B1AF082AEB}"/>
              </c:ext>
            </c:extLst>
          </c:dPt>
          <c:dPt>
            <c:idx val="4"/>
            <c:bubble3D val="0"/>
            <c:spPr>
              <a:solidFill>
                <a:schemeClr val="accent1">
                  <a:tint val="83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9-0214-452A-85EF-05B1AF082AEB}"/>
              </c:ext>
            </c:extLst>
          </c:dPt>
          <c:dPt>
            <c:idx val="5"/>
            <c:bubble3D val="0"/>
            <c:spPr>
              <a:solidFill>
                <a:schemeClr val="accent1">
                  <a:tint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B-0214-452A-85EF-05B1AF082AEB}"/>
              </c:ext>
            </c:extLst>
          </c:dPt>
          <c:dPt>
            <c:idx val="6"/>
            <c:bubble3D val="0"/>
            <c:spPr>
              <a:solidFill>
                <a:schemeClr val="accent1">
                  <a:tint val="48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D-0214-452A-85EF-05B1AF082AEB}"/>
              </c:ext>
            </c:extLst>
          </c:dPt>
          <c:dLbls>
            <c:dLbl>
              <c:idx val="0"/>
              <c:layout>
                <c:manualLayout>
                  <c:x val="0.20027613435684599"/>
                  <c:y val="-0.14037054919837089"/>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0">
                  <a:sp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15:layout>
                    <c:manualLayout>
                      <c:w val="0.21404226668857826"/>
                      <c:h val="6.7331230063643596E-2"/>
                    </c:manualLayout>
                  </c15:layout>
                </c:ext>
                <c:ext xmlns:c16="http://schemas.microsoft.com/office/drawing/2014/chart" uri="{C3380CC4-5D6E-409C-BE32-E72D297353CC}">
                  <c16:uniqueId val="{00000001-0214-452A-85EF-05B1AF082AEB}"/>
                </c:ext>
              </c:extLst>
            </c:dLbl>
            <c:dLbl>
              <c:idx val="1"/>
              <c:layout>
                <c:manualLayout>
                  <c:x val="0.29167514004178136"/>
                  <c:y val="0.12546404839655761"/>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3-0214-452A-85EF-05B1AF082AEB}"/>
                </c:ext>
              </c:extLst>
            </c:dLbl>
            <c:dLbl>
              <c:idx val="2"/>
              <c:layout>
                <c:manualLayout>
                  <c:x val="-0.22385015899773042"/>
                  <c:y val="0.13941336418932421"/>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5-0214-452A-85EF-05B1AF082AEB}"/>
                </c:ext>
              </c:extLst>
            </c:dLbl>
            <c:dLbl>
              <c:idx val="3"/>
              <c:layout>
                <c:manualLayout>
                  <c:x val="-0.20208651686167747"/>
                  <c:y val="3.2436202226323638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7-0214-452A-85EF-05B1AF082AEB}"/>
                </c:ext>
              </c:extLst>
            </c:dLbl>
            <c:dLbl>
              <c:idx val="4"/>
              <c:layout>
                <c:manualLayout>
                  <c:x val="-0.25382518769939733"/>
                  <c:y val="-0.15662869999912454"/>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9-0214-452A-85EF-05B1AF082AEB}"/>
                </c:ext>
              </c:extLst>
            </c:dLbl>
            <c:dLbl>
              <c:idx val="5"/>
              <c:layout>
                <c:manualLayout>
                  <c:x val="-0.1572485494482978"/>
                  <c:y val="-0.21615279497268353"/>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3389007865664307"/>
                      <c:h val="6.7331113652977018E-2"/>
                    </c:manualLayout>
                  </c15:layout>
                </c:ext>
                <c:ext xmlns:c16="http://schemas.microsoft.com/office/drawing/2014/chart" uri="{C3380CC4-5D6E-409C-BE32-E72D297353CC}">
                  <c16:uniqueId val="{0000000B-0214-452A-85EF-05B1AF082AEB}"/>
                </c:ext>
              </c:extLst>
            </c:dLbl>
            <c:dLbl>
              <c:idx val="6"/>
              <c:layout>
                <c:manualLayout>
                  <c:x val="7.9046418785868933E-2"/>
                  <c:y val="-0.21283030680854903"/>
                </c:manualLayout>
              </c:layout>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D-0214-452A-85EF-05B1AF082AEB}"/>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1">
                <a:sp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xmlns:c15="http://schemas.microsoft.com/office/drawing/2012/chart">
              <c:ext xmlns:c15="http://schemas.microsoft.com/office/drawing/2012/char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ext>
            </c:extLst>
          </c:dLbls>
          <c:cat>
            <c:strRef>
              <c:f>PPT模板1!$B$117:$H$117</c:f>
              <c:strCache>
                <c:ptCount val="7"/>
                <c:pt idx="0">
                  <c:v>3万以下</c:v>
                </c:pt>
                <c:pt idx="1">
                  <c:v>3-5万</c:v>
                </c:pt>
                <c:pt idx="2">
                  <c:v>5-8万</c:v>
                </c:pt>
                <c:pt idx="3">
                  <c:v>8-12万</c:v>
                </c:pt>
                <c:pt idx="4">
                  <c:v>12-15万</c:v>
                </c:pt>
                <c:pt idx="5">
                  <c:v>15-30万</c:v>
                </c:pt>
                <c:pt idx="6">
                  <c:v>30万以上</c:v>
                </c:pt>
              </c:strCache>
              <c:extLst xmlns:c15="http://schemas.microsoft.com/office/drawing/2012/chart"/>
            </c:strRef>
          </c:cat>
          <c:val>
            <c:numRef>
              <c:f>PPT模板1!$B$118:$H$118</c:f>
              <c:numCache>
                <c:formatCode>0.0%</c:formatCode>
                <c:ptCount val="7"/>
                <c:pt idx="0">
                  <c:v>0.32449987430971705</c:v>
                </c:pt>
                <c:pt idx="1">
                  <c:v>0.26701886976053973</c:v>
                </c:pt>
                <c:pt idx="2">
                  <c:v>0.13733082493370852</c:v>
                </c:pt>
                <c:pt idx="3">
                  <c:v>0.1087991307097852</c:v>
                </c:pt>
                <c:pt idx="4">
                  <c:v>5.2100649534945954E-2</c:v>
                </c:pt>
                <c:pt idx="5">
                  <c:v>7.8499663474403777E-2</c:v>
                </c:pt>
                <c:pt idx="6">
                  <c:v>3.1750987276899748E-2</c:v>
                </c:pt>
              </c:numCache>
              <c:extLst xmlns:c15="http://schemas.microsoft.com/office/drawing/2012/chart"/>
            </c:numRef>
          </c:val>
          <c:extLst xmlns:c15="http://schemas.microsoft.com/office/drawing/2012/chart">
            <c:ext xmlns:c16="http://schemas.microsoft.com/office/drawing/2014/chart" uri="{C3380CC4-5D6E-409C-BE32-E72D297353CC}">
              <c16:uniqueId val="{0000000E-0214-452A-85EF-05B1AF082AEB}"/>
            </c:ext>
          </c:extLst>
        </c:ser>
        <c:dLbls>
          <c:showLegendKey val="0"/>
          <c:showVal val="1"/>
          <c:showCatName val="0"/>
          <c:showSerName val="0"/>
          <c:showPercent val="0"/>
          <c:showBubbleSize val="0"/>
          <c:showLeaderLines val="1"/>
        </c:dLbls>
        <c:firstSliceAng val="0"/>
        <c:holeSize val="50"/>
        <c:extLst>
          <c:ext xmlns:c15="http://schemas.microsoft.com/office/drawing/2012/chart" uri="{02D57815-91ED-43cb-92C2-25804820EDAC}">
            <c15:filteredPieSeries>
              <c15:ser>
                <c:idx val="1"/>
                <c:order val="1"/>
                <c:tx>
                  <c:strRef>
                    <c:extLst>
                      <c:ext uri="{02D57815-91ED-43cb-92C2-25804820EDAC}">
                        <c15:formulaRef>
                          <c15:sqref>PPT模板1!$A$119</c15:sqref>
                        </c15:formulaRef>
                      </c:ext>
                    </c:extLst>
                    <c:strCache>
                      <c:ptCount val="1"/>
                      <c:pt idx="0">
                        <c:v>2025年2月</c:v>
                      </c:pt>
                    </c:strCache>
                  </c:strRef>
                </c:tx>
                <c:dPt>
                  <c:idx val="0"/>
                  <c:bubble3D val="0"/>
                  <c:spPr>
                    <a:solidFill>
                      <a:schemeClr val="accent1">
                        <a:shade val="47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0-0214-452A-85EF-05B1AF082AEB}"/>
                    </c:ext>
                  </c:extLst>
                </c:dPt>
                <c:dPt>
                  <c:idx val="1"/>
                  <c:bubble3D val="0"/>
                  <c:spPr>
                    <a:solidFill>
                      <a:schemeClr val="accent1">
                        <a:shade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2-0214-452A-85EF-05B1AF082AEB}"/>
                    </c:ext>
                  </c:extLst>
                </c:dPt>
                <c:dPt>
                  <c:idx val="2"/>
                  <c:bubble3D val="0"/>
                  <c:spPr>
                    <a:solidFill>
                      <a:schemeClr val="accent1">
                        <a:shade val="82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4-0214-452A-85EF-05B1AF082AEB}"/>
                    </c:ext>
                  </c:extLst>
                </c:dPt>
                <c:dPt>
                  <c:idx val="3"/>
                  <c:bubble3D val="0"/>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6-0214-452A-85EF-05B1AF082AEB}"/>
                    </c:ext>
                  </c:extLst>
                </c:dPt>
                <c:dPt>
                  <c:idx val="4"/>
                  <c:bubble3D val="0"/>
                  <c:spPr>
                    <a:solidFill>
                      <a:schemeClr val="accent1">
                        <a:tint val="83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8-0214-452A-85EF-05B1AF082AEB}"/>
                    </c:ext>
                  </c:extLst>
                </c:dPt>
                <c:dPt>
                  <c:idx val="5"/>
                  <c:bubble3D val="0"/>
                  <c:spPr>
                    <a:solidFill>
                      <a:schemeClr val="accent1">
                        <a:tint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A-0214-452A-85EF-05B1AF082AEB}"/>
                    </c:ext>
                  </c:extLst>
                </c:dPt>
                <c:dPt>
                  <c:idx val="6"/>
                  <c:bubble3D val="0"/>
                  <c:spPr>
                    <a:solidFill>
                      <a:schemeClr val="accent1">
                        <a:tint val="48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C-0214-452A-85EF-05B1AF082AEB}"/>
                    </c:ext>
                  </c:extLst>
                </c:dPt>
                <c:dLbls>
                  <c:dLbl>
                    <c:idx val="0"/>
                    <c:layout>
                      <c:manualLayout>
                        <c:x val="0.19373096084494959"/>
                        <c:y val="-7.2587605237738759E-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0-0214-452A-85EF-05B1AF082AEB}"/>
                      </c:ext>
                    </c:extLst>
                  </c:dLbl>
                  <c:dLbl>
                    <c:idx val="1"/>
                    <c:layout>
                      <c:manualLayout>
                        <c:x val="0.17843641130455876"/>
                        <c:y val="0.12939529629336016"/>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2-0214-452A-85EF-05B1AF082AEB}"/>
                      </c:ext>
                    </c:extLst>
                  </c:dLbl>
                  <c:dLbl>
                    <c:idx val="2"/>
                    <c:layout>
                      <c:manualLayout>
                        <c:x val="-0.13765094586351681"/>
                        <c:y val="0.1767350388397116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4-0214-452A-85EF-05B1AF082AEB}"/>
                      </c:ext>
                    </c:extLst>
                  </c:dLbl>
                  <c:dLbl>
                    <c:idx val="3"/>
                    <c:layout>
                      <c:manualLayout>
                        <c:x val="-0.17843641130455884"/>
                        <c:y val="-1.2623931345693628E-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6-0214-452A-85EF-05B1AF082AEB}"/>
                      </c:ext>
                    </c:extLst>
                  </c:dLbl>
                  <c:dLbl>
                    <c:idx val="4"/>
                    <c:layout>
                      <c:manualLayout>
                        <c:x val="-0.20392732720521009"/>
                        <c:y val="-0.1167713649476666"/>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8-0214-452A-85EF-05B1AF082AEB}"/>
                      </c:ext>
                    </c:extLst>
                  </c:dLbl>
                  <c:dLbl>
                    <c:idx val="5"/>
                    <c:layout>
                      <c:manualLayout>
                        <c:x val="-0.12745457950325631"/>
                        <c:y val="-0.14201922763905397"/>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A-0214-452A-85EF-05B1AF082AEB}"/>
                      </c:ext>
                    </c:extLst>
                  </c:dLbl>
                  <c:dLbl>
                    <c:idx val="6"/>
                    <c:layout>
                      <c:manualLayout>
                        <c:x val="-1.2679623143905052E-2"/>
                        <c:y val="-0.20317422292620244"/>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C-0214-452A-85EF-05B1AF082AEB}"/>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anchor="ctr" anchorCtr="1"/>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uri="{CE6537A1-D6FC-4f65-9D91-7224C49458BB}"/>
                  </c:extLst>
                </c:dLbls>
                <c:cat>
                  <c:strRef>
                    <c:extLst>
                      <c:ext uri="{02D57815-91ED-43cb-92C2-25804820EDAC}">
                        <c15:formulaRef>
                          <c15:sqref>PPT模板1!$B$117:$H$117</c15:sqref>
                        </c15:formulaRef>
                      </c:ext>
                    </c:extLst>
                    <c:strCache>
                      <c:ptCount val="7"/>
                      <c:pt idx="0">
                        <c:v>3万以下</c:v>
                      </c:pt>
                      <c:pt idx="1">
                        <c:v>3-5万</c:v>
                      </c:pt>
                      <c:pt idx="2">
                        <c:v>5-8万</c:v>
                      </c:pt>
                      <c:pt idx="3">
                        <c:v>8-12万</c:v>
                      </c:pt>
                      <c:pt idx="4">
                        <c:v>12-15万</c:v>
                      </c:pt>
                      <c:pt idx="5">
                        <c:v>15-30万</c:v>
                      </c:pt>
                      <c:pt idx="6">
                        <c:v>30万以上</c:v>
                      </c:pt>
                    </c:strCache>
                  </c:strRef>
                </c:cat>
                <c:val>
                  <c:numRef>
                    <c:extLst>
                      <c:ext uri="{02D57815-91ED-43cb-92C2-25804820EDAC}">
                        <c15:formulaRef>
                          <c15:sqref>PPT模板1!$B$119:$H$119</c15:sqref>
                        </c15:formulaRef>
                      </c:ext>
                    </c:extLst>
                    <c:numCache>
                      <c:formatCode>0.0%</c:formatCode>
                      <c:ptCount val="7"/>
                      <c:pt idx="0">
                        <c:v>0.330203466315243</c:v>
                      </c:pt>
                      <c:pt idx="1">
                        <c:v>0.27149974042570185</c:v>
                      </c:pt>
                      <c:pt idx="2">
                        <c:v>0.1324028593107304</c:v>
                      </c:pt>
                      <c:pt idx="3">
                        <c:v>0.10149854239047962</c:v>
                      </c:pt>
                      <c:pt idx="4">
                        <c:v>5.8499061539075914E-2</c:v>
                      </c:pt>
                      <c:pt idx="5">
                        <c:v>7.5800686873527409E-2</c:v>
                      </c:pt>
                      <c:pt idx="6">
                        <c:v>3.0095643145241803E-2</c:v>
                      </c:pt>
                    </c:numCache>
                  </c:numRef>
                </c:val>
                <c:extLst>
                  <c:ext xmlns:c16="http://schemas.microsoft.com/office/drawing/2014/chart" uri="{C3380CC4-5D6E-409C-BE32-E72D297353CC}">
                    <c16:uniqueId val="{0000001D-0214-452A-85EF-05B1AF082AEB}"/>
                  </c:ext>
                </c:extLst>
              </c15:ser>
            </c15:filteredPieSeries>
          </c:ext>
        </c:extLst>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b="1"/>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withinLinear" id="18">
  <a:schemeClr val="accent5"/>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withinLinear" id="19">
  <a:schemeClr val="accent6"/>
</cs:colorStyle>
</file>

<file path=ppt/charts/colors14.xml><?xml version="1.0" encoding="utf-8"?>
<cs:colorStyle xmlns:cs="http://schemas.microsoft.com/office/drawing/2012/chartStyle" xmlns:a="http://schemas.openxmlformats.org/drawingml/2006/main" meth="withinLinear" id="19">
  <a:schemeClr val="accent6"/>
</cs:colorStyle>
</file>

<file path=ppt/charts/colors15.xml><?xml version="1.0" encoding="utf-8"?>
<cs:colorStyle xmlns:cs="http://schemas.microsoft.com/office/drawing/2012/chartStyle" xmlns:a="http://schemas.openxmlformats.org/drawingml/2006/main" meth="withinLinear" id="19">
  <a:schemeClr val="accent6"/>
</cs:colorStyle>
</file>

<file path=ppt/charts/colors16.xml><?xml version="1.0" encoding="utf-8"?>
<cs:colorStyle xmlns:cs="http://schemas.microsoft.com/office/drawing/2012/chartStyle" xmlns:a="http://schemas.openxmlformats.org/drawingml/2006/main" meth="withinLinear" id="19">
  <a:schemeClr val="accent6"/>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withinLinear" id="18">
  <a:schemeClr val="accent5"/>
</cs:colorStyle>
</file>

<file path=ppt/charts/colors3.xml><?xml version="1.0" encoding="utf-8"?>
<cs:colorStyle xmlns:cs="http://schemas.microsoft.com/office/drawing/2012/chartStyle" xmlns:a="http://schemas.openxmlformats.org/drawingml/2006/main" meth="withinLinear" id="18">
  <a:schemeClr val="accent5"/>
</cs:colorStyle>
</file>

<file path=ppt/charts/colors4.xml><?xml version="1.0" encoding="utf-8"?>
<cs:colorStyle xmlns:cs="http://schemas.microsoft.com/office/drawing/2012/chartStyle" xmlns:a="http://schemas.openxmlformats.org/drawingml/2006/main" meth="withinLinear" id="18">
  <a:schemeClr val="accent5"/>
</cs:colorStyle>
</file>

<file path=ppt/charts/colors5.xml><?xml version="1.0" encoding="utf-8"?>
<cs:colorStyle xmlns:cs="http://schemas.microsoft.com/office/drawing/2012/chartStyle" xmlns:a="http://schemas.openxmlformats.org/drawingml/2006/main" meth="withinLinearReversed" id="21">
  <a:schemeClr val="accent1"/>
</cs:colorStyle>
</file>

<file path=ppt/charts/colors6.xml><?xml version="1.0" encoding="utf-8"?>
<cs:colorStyle xmlns:cs="http://schemas.microsoft.com/office/drawing/2012/chartStyle" xmlns:a="http://schemas.openxmlformats.org/drawingml/2006/main" meth="withinLinearReversed" id="24">
  <a:schemeClr val="accent4"/>
</cs:colorStyle>
</file>

<file path=ppt/charts/colors7.xml><?xml version="1.0" encoding="utf-8"?>
<cs:colorStyle xmlns:cs="http://schemas.microsoft.com/office/drawing/2012/chartStyle" xmlns:a="http://schemas.openxmlformats.org/drawingml/2006/main" meth="withinLinear" id="18">
  <a:schemeClr val="accent5"/>
</cs:colorStyle>
</file>

<file path=ppt/charts/colors8.xml><?xml version="1.0" encoding="utf-8"?>
<cs:colorStyle xmlns:cs="http://schemas.microsoft.com/office/drawing/2012/chartStyle" xmlns:a="http://schemas.openxmlformats.org/drawingml/2006/main" meth="withinLinear" id="14">
  <a:schemeClr val="accent1"/>
</cs:colorStyle>
</file>

<file path=ppt/charts/colors9.xml><?xml version="1.0" encoding="utf-8"?>
<cs:colorStyle xmlns:cs="http://schemas.microsoft.com/office/drawing/2012/chartStyle" xmlns:a="http://schemas.openxmlformats.org/drawingml/2006/main" meth="withinLinearReversed" id="22">
  <a:schemeClr val="accent2"/>
</cs:colorStyle>
</file>

<file path=ppt/charts/style1.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0.xml><?xml version="1.0" encoding="utf-8"?>
<cs:chartStyle xmlns:cs="http://schemas.microsoft.com/office/drawing/2012/chartStyle" xmlns:a="http://schemas.openxmlformats.org/drawingml/2006/main" id="352">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1.xml><?xml version="1.0" encoding="utf-8"?>
<cs:chartStyle xmlns:cs="http://schemas.microsoft.com/office/drawing/2012/chartStyle" xmlns:a="http://schemas.openxmlformats.org/drawingml/2006/main" id="342">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4.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5.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8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1600"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16.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7.xml><?xml version="1.0" encoding="utf-8"?>
<cs:chartStyle xmlns:cs="http://schemas.microsoft.com/office/drawing/2012/chartStyle" xmlns:a="http://schemas.openxmlformats.org/drawingml/2006/main" id="342">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3.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4.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5.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6.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7.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8.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9.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drawings/drawing1.xml><?xml version="1.0" encoding="utf-8"?>
<c:userShapes xmlns:c="http://schemas.openxmlformats.org/drawingml/2006/chart">
  <cdr:relSizeAnchor xmlns:cdr="http://schemas.openxmlformats.org/drawingml/2006/chartDrawing">
    <cdr:from>
      <cdr:x>0.87757</cdr:x>
      <cdr:y>0.04163</cdr:y>
    </cdr:from>
    <cdr:to>
      <cdr:x>0.97</cdr:x>
      <cdr:y>0.10846</cdr:y>
    </cdr:to>
    <cdr:sp macro="" textlink="">
      <cdr:nvSpPr>
        <cdr:cNvPr id="2" name="文本框 1">
          <a:extLst xmlns:a="http://schemas.openxmlformats.org/drawingml/2006/main">
            <a:ext uri="{FF2B5EF4-FFF2-40B4-BE49-F238E27FC236}">
              <a16:creationId xmlns:a16="http://schemas.microsoft.com/office/drawing/2014/main" id="{972E87DC-E14D-C956-08AF-536313FA972D}"/>
            </a:ext>
          </a:extLst>
        </cdr:cNvPr>
        <cdr:cNvSpPr txBox="1"/>
      </cdr:nvSpPr>
      <cdr:spPr>
        <a:xfrm xmlns:a="http://schemas.openxmlformats.org/drawingml/2006/main">
          <a:off x="7795209" y="162766"/>
          <a:ext cx="821094" cy="26125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zh-CN" altLang="en-US" sz="1200" b="1" dirty="0">
              <a:latin typeface="微软雅黑" panose="020B0503020204020204" pitchFamily="34" charset="-122"/>
              <a:ea typeface="微软雅黑" panose="020B0503020204020204" pitchFamily="34" charset="-122"/>
            </a:rPr>
            <a:t>单位：万元</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1ACB4A3-05D1-4D2B-861A-2CD2CD795624}" type="datetimeFigureOut">
              <a:rPr lang="zh-CN" altLang="en-US" smtClean="0"/>
              <a:pPr/>
              <a:t>2025/5/7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E8CE20C-2E0A-4871-96AA-75239D003391}" type="slidenum">
              <a:rPr lang="zh-CN" altLang="en-US" smtClean="0"/>
              <a:pPr/>
              <a:t>‹#›</a:t>
            </a:fld>
            <a:endParaRPr lang="zh-CN" altLang="en-US"/>
          </a:p>
        </p:txBody>
      </p:sp>
    </p:spTree>
    <p:extLst>
      <p:ext uri="{BB962C8B-B14F-4D97-AF65-F5344CB8AC3E}">
        <p14:creationId xmlns:p14="http://schemas.microsoft.com/office/powerpoint/2010/main" val="14382987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a:t>
            </a:fld>
            <a:endParaRPr lang="zh-CN" altLang="en-US"/>
          </a:p>
        </p:txBody>
      </p:sp>
    </p:spTree>
    <p:extLst>
      <p:ext uri="{BB962C8B-B14F-4D97-AF65-F5344CB8AC3E}">
        <p14:creationId xmlns:p14="http://schemas.microsoft.com/office/powerpoint/2010/main" val="14862727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21</a:t>
            </a:fld>
            <a:endParaRPr lang="zh-CN" altLang="en-US"/>
          </a:p>
        </p:txBody>
      </p:sp>
    </p:spTree>
    <p:extLst>
      <p:ext uri="{BB962C8B-B14F-4D97-AF65-F5344CB8AC3E}">
        <p14:creationId xmlns:p14="http://schemas.microsoft.com/office/powerpoint/2010/main" val="30100616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23</a:t>
            </a:fld>
            <a:endParaRPr lang="zh-CN" altLang="en-US"/>
          </a:p>
        </p:txBody>
      </p:sp>
    </p:spTree>
    <p:extLst>
      <p:ext uri="{BB962C8B-B14F-4D97-AF65-F5344CB8AC3E}">
        <p14:creationId xmlns:p14="http://schemas.microsoft.com/office/powerpoint/2010/main" val="12362446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5</a:t>
            </a:fld>
            <a:endParaRPr lang="zh-CN" altLang="en-US"/>
          </a:p>
        </p:txBody>
      </p:sp>
    </p:spTree>
    <p:extLst>
      <p:ext uri="{BB962C8B-B14F-4D97-AF65-F5344CB8AC3E}">
        <p14:creationId xmlns:p14="http://schemas.microsoft.com/office/powerpoint/2010/main" val="19290340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6</a:t>
            </a:fld>
            <a:endParaRPr lang="zh-CN" altLang="en-US"/>
          </a:p>
        </p:txBody>
      </p:sp>
    </p:spTree>
    <p:extLst>
      <p:ext uri="{BB962C8B-B14F-4D97-AF65-F5344CB8AC3E}">
        <p14:creationId xmlns:p14="http://schemas.microsoft.com/office/powerpoint/2010/main" val="1848879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7</a:t>
            </a:fld>
            <a:endParaRPr lang="zh-CN" altLang="en-US"/>
          </a:p>
        </p:txBody>
      </p:sp>
    </p:spTree>
    <p:extLst>
      <p:ext uri="{BB962C8B-B14F-4D97-AF65-F5344CB8AC3E}">
        <p14:creationId xmlns:p14="http://schemas.microsoft.com/office/powerpoint/2010/main" val="14167929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8</a:t>
            </a:fld>
            <a:endParaRPr lang="zh-CN" altLang="en-US"/>
          </a:p>
        </p:txBody>
      </p:sp>
    </p:spTree>
    <p:extLst>
      <p:ext uri="{BB962C8B-B14F-4D97-AF65-F5344CB8AC3E}">
        <p14:creationId xmlns:p14="http://schemas.microsoft.com/office/powerpoint/2010/main" val="28247831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12</a:t>
            </a:fld>
            <a:endParaRPr lang="zh-CN" altLang="en-US"/>
          </a:p>
        </p:txBody>
      </p:sp>
    </p:spTree>
    <p:extLst>
      <p:ext uri="{BB962C8B-B14F-4D97-AF65-F5344CB8AC3E}">
        <p14:creationId xmlns:p14="http://schemas.microsoft.com/office/powerpoint/2010/main" val="15191956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8CE20C-2E0A-4871-96AA-75239D00339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4952793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16</a:t>
            </a:fld>
            <a:endParaRPr lang="zh-CN" altLang="en-US"/>
          </a:p>
        </p:txBody>
      </p:sp>
    </p:spTree>
    <p:extLst>
      <p:ext uri="{BB962C8B-B14F-4D97-AF65-F5344CB8AC3E}">
        <p14:creationId xmlns:p14="http://schemas.microsoft.com/office/powerpoint/2010/main" val="9512197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20</a:t>
            </a:fld>
            <a:endParaRPr lang="zh-CN" altLang="en-US"/>
          </a:p>
        </p:txBody>
      </p:sp>
    </p:spTree>
    <p:extLst>
      <p:ext uri="{BB962C8B-B14F-4D97-AF65-F5344CB8AC3E}">
        <p14:creationId xmlns:p14="http://schemas.microsoft.com/office/powerpoint/2010/main" val="24963668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C9C81B4-DA54-4152-A8F1-C656843B0928}"/>
              </a:ext>
            </a:extLst>
          </p:cNvPr>
          <p:cNvSpPr/>
          <p:nvPr userDrawn="1"/>
        </p:nvSpPr>
        <p:spPr>
          <a:xfrm>
            <a:off x="0" y="955343"/>
            <a:ext cx="9144000" cy="5902657"/>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l"/>
            <a:endParaRPr lang="zh-CN" altLang="en-US" dirty="0"/>
          </a:p>
        </p:txBody>
      </p:sp>
      <p:sp>
        <p:nvSpPr>
          <p:cNvPr id="4" name="Rectangle 12"/>
          <p:cNvSpPr>
            <a:spLocks noChangeArrowheads="1"/>
          </p:cNvSpPr>
          <p:nvPr userDrawn="1"/>
        </p:nvSpPr>
        <p:spPr bwMode="auto">
          <a:xfrm>
            <a:off x="0" y="4319588"/>
            <a:ext cx="9144000" cy="2538412"/>
          </a:xfrm>
          <a:prstGeom prst="rect">
            <a:avLst/>
          </a:prstGeom>
          <a:gradFill rotWithShape="1">
            <a:gsLst>
              <a:gs pos="0">
                <a:srgbClr val="336699"/>
              </a:gs>
              <a:gs pos="100000">
                <a:schemeClr val="hlink">
                  <a:alpha val="20000"/>
                </a:schemeClr>
              </a:gs>
            </a:gsLst>
            <a:lin ang="5400000" scaled="1"/>
          </a:gradFill>
          <a:ln>
            <a:noFill/>
          </a:ln>
        </p:spPr>
        <p:txBody>
          <a:bodyPr wrap="none" anchor="ct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algn="ctr" eaLnBrk="1" hangingPunct="1">
              <a:defRPr/>
            </a:pPr>
            <a:endParaRPr lang="zh-CN" altLang="en-US"/>
          </a:p>
        </p:txBody>
      </p:sp>
      <p:pic>
        <p:nvPicPr>
          <p:cNvPr id="5" name="Picture 22" descr="SC036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r="14438"/>
          <a:stretch>
            <a:fillRect/>
          </a:stretch>
        </p:blipFill>
        <p:spPr bwMode="auto">
          <a:xfrm>
            <a:off x="0" y="4337050"/>
            <a:ext cx="914400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hf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1"/>
            <a:ext cx="8229600" cy="4525433"/>
          </a:xfrm>
          <a:prstGeom prst="rect">
            <a:avLst/>
          </a:prstGeo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10"/>
          </p:nvPr>
        </p:nvSpPr>
        <p:spPr>
          <a:xfrm>
            <a:off x="457200" y="6356350"/>
            <a:ext cx="2133600" cy="366713"/>
          </a:xfrm>
          <a:prstGeom prst="rect">
            <a:avLst/>
          </a:prstGeom>
        </p:spPr>
        <p:txBody>
          <a:bodyPr/>
          <a:lstStyle>
            <a:lvl1pPr>
              <a:defRPr/>
            </a:lvl1pPr>
          </a:lstStyle>
          <a:p>
            <a:pPr>
              <a:defRPr/>
            </a:pPr>
            <a:fld id="{044BA847-3E69-40A8-A2E8-E4E4A6837040}" type="datetimeFigureOut">
              <a:rPr lang="zh-CN" altLang="en-US"/>
              <a:pPr>
                <a:defRPr/>
              </a:pPr>
              <a:t>2025/5/7</a:t>
            </a:fld>
            <a:endParaRPr lang="zh-CN" altLang="en-US"/>
          </a:p>
        </p:txBody>
      </p:sp>
      <p:sp>
        <p:nvSpPr>
          <p:cNvPr id="5" name="页脚占位符 4"/>
          <p:cNvSpPr>
            <a:spLocks noGrp="1"/>
          </p:cNvSpPr>
          <p:nvPr>
            <p:ph type="ftr" sz="quarter" idx="11"/>
          </p:nvPr>
        </p:nvSpPr>
        <p:spPr>
          <a:xfrm>
            <a:off x="3124200" y="6356350"/>
            <a:ext cx="2895600" cy="366713"/>
          </a:xfrm>
          <a:prstGeom prst="rect">
            <a:avLst/>
          </a:prstGeom>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smtClean="0"/>
            </a:lvl1pPr>
          </a:lstStyle>
          <a:p>
            <a:pPr>
              <a:defRPr/>
            </a:pPr>
            <a:fld id="{DD25900D-EFAB-4E42-9FB5-FF92E39DC838}" type="slidenum">
              <a:rPr lang="zh-CN" altLang="en-US"/>
              <a:pPr>
                <a:defRPr/>
              </a:pPr>
              <a:t>‹#›</a:t>
            </a:fld>
            <a:endParaRPr lang="zh-CN" altLang="en-US"/>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guide id="3" pos="2154"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7F4066ED-FFFC-4F07-A741-61EF77F90D44}" type="datetimeFigureOut">
              <a:rPr lang="zh-CN" altLang="en-US" smtClean="0"/>
              <a:pPr/>
              <a:t>2025/5/7</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D20EF3F7-70DB-42FA-9FC6-E02CF104A645}" type="slidenum">
              <a:rPr lang="zh-CN" altLang="en-US" smtClean="0"/>
              <a:pPr/>
              <a:t>‹#›</a:t>
            </a:fld>
            <a:endParaRPr lang="zh-CN" altLang="en-US"/>
          </a:p>
        </p:txBody>
      </p:sp>
    </p:spTree>
    <p:extLst>
      <p:ext uri="{BB962C8B-B14F-4D97-AF65-F5344CB8AC3E}">
        <p14:creationId xmlns:p14="http://schemas.microsoft.com/office/powerpoint/2010/main" val="14457162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1"/>
            <a:ext cx="8229600" cy="4525433"/>
          </a:xfrm>
          <a:prstGeom prst="rect">
            <a:avLst/>
          </a:prstGeo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10"/>
          </p:nvPr>
        </p:nvSpPr>
        <p:spPr>
          <a:xfrm>
            <a:off x="457200" y="6356350"/>
            <a:ext cx="2133600" cy="366713"/>
          </a:xfrm>
          <a:prstGeom prst="rect">
            <a:avLst/>
          </a:prstGeom>
        </p:spPr>
        <p:txBody>
          <a:bodyPr/>
          <a:lstStyle>
            <a:lvl1pPr>
              <a:defRPr/>
            </a:lvl1pPr>
          </a:lstStyle>
          <a:p>
            <a:pPr>
              <a:defRPr/>
            </a:pPr>
            <a:fld id="{B57434DD-6F25-4C48-B62F-D9366D070DFB}" type="datetimeFigureOut">
              <a:rPr lang="zh-CN" altLang="en-US"/>
              <a:pPr>
                <a:defRPr/>
              </a:pPr>
              <a:t>2025/5/7</a:t>
            </a:fld>
            <a:endParaRPr lang="zh-CN" altLang="en-US"/>
          </a:p>
        </p:txBody>
      </p:sp>
      <p:sp>
        <p:nvSpPr>
          <p:cNvPr id="5" name="页脚占位符 4"/>
          <p:cNvSpPr>
            <a:spLocks noGrp="1"/>
          </p:cNvSpPr>
          <p:nvPr>
            <p:ph type="ftr" sz="quarter" idx="11"/>
          </p:nvPr>
        </p:nvSpPr>
        <p:spPr>
          <a:xfrm>
            <a:off x="3124200" y="6356350"/>
            <a:ext cx="2895600" cy="366713"/>
          </a:xfrm>
          <a:prstGeom prst="rect">
            <a:avLst/>
          </a:prstGeom>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smtClean="0"/>
            </a:lvl1pPr>
          </a:lstStyle>
          <a:p>
            <a:pPr>
              <a:defRPr/>
            </a:pPr>
            <a:fld id="{BF9BE448-68F4-417C-ABD7-39060115F0F3}" type="slidenum">
              <a:rPr lang="zh-CN" altLang="en-US"/>
              <a:pPr>
                <a:defRPr/>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93526A-395D-402B-BF39-362D20E6C0FD}"/>
              </a:ext>
            </a:extLst>
          </p:cNvPr>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BD80B967-20C5-4C9B-B871-F90B6B0DD77D}"/>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BED0700E-A0EA-42A6-BAB8-F1913CC11FB1}"/>
              </a:ext>
            </a:extLst>
          </p:cNvPr>
          <p:cNvSpPr>
            <a:spLocks noGrp="1"/>
          </p:cNvSpPr>
          <p:nvPr>
            <p:ph type="dt" sz="half" idx="10"/>
          </p:nvPr>
        </p:nvSpPr>
        <p:spPr/>
        <p:txBody>
          <a:bodyPr/>
          <a:lstStyle/>
          <a:p>
            <a:fld id="{08F852DD-A038-4ABE-B115-9D64ED562377}" type="datetimeFigureOut">
              <a:rPr lang="zh-CN" altLang="en-US" smtClean="0"/>
              <a:t>2025/5/7</a:t>
            </a:fld>
            <a:endParaRPr lang="zh-CN" altLang="en-US"/>
          </a:p>
        </p:txBody>
      </p:sp>
      <p:sp>
        <p:nvSpPr>
          <p:cNvPr id="5" name="页脚占位符 4">
            <a:extLst>
              <a:ext uri="{FF2B5EF4-FFF2-40B4-BE49-F238E27FC236}">
                <a16:creationId xmlns:a16="http://schemas.microsoft.com/office/drawing/2014/main" id="{757B0B9D-D263-4E0D-9B95-329C8F7D49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4453097-0EBE-4283-8AD0-E46D53EC1F5C}"/>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9107159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4D2683F-BB0C-41B3-8B46-79634CB52DD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3988F8A-5A28-4623-8785-88A1D06A6C67}"/>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3AA9D45-9C84-450A-94D0-B0E7A88EDEA1}"/>
              </a:ext>
            </a:extLst>
          </p:cNvPr>
          <p:cNvSpPr>
            <a:spLocks noGrp="1"/>
          </p:cNvSpPr>
          <p:nvPr>
            <p:ph type="dt" sz="half" idx="10"/>
          </p:nvPr>
        </p:nvSpPr>
        <p:spPr/>
        <p:txBody>
          <a:bodyPr/>
          <a:lstStyle/>
          <a:p>
            <a:fld id="{08F852DD-A038-4ABE-B115-9D64ED562377}" type="datetimeFigureOut">
              <a:rPr lang="zh-CN" altLang="en-US" smtClean="0"/>
              <a:t>2025/5/7</a:t>
            </a:fld>
            <a:endParaRPr lang="zh-CN" altLang="en-US"/>
          </a:p>
        </p:txBody>
      </p:sp>
      <p:sp>
        <p:nvSpPr>
          <p:cNvPr id="5" name="页脚占位符 4">
            <a:extLst>
              <a:ext uri="{FF2B5EF4-FFF2-40B4-BE49-F238E27FC236}">
                <a16:creationId xmlns:a16="http://schemas.microsoft.com/office/drawing/2014/main" id="{2837B340-4C91-4E2E-88C0-3316232BDD6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8FBD6CC-3CDD-4A76-9E99-36B978E38DE0}"/>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7871418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514D9F-C08F-49E2-9375-6C842A979952}"/>
              </a:ext>
            </a:extLst>
          </p:cNvPr>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A31B35A3-42FA-4DE0-9CED-E01897DCB8AD}"/>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F6E0A571-B802-4371-843B-F5566E924F4A}"/>
              </a:ext>
            </a:extLst>
          </p:cNvPr>
          <p:cNvSpPr>
            <a:spLocks noGrp="1"/>
          </p:cNvSpPr>
          <p:nvPr>
            <p:ph type="dt" sz="half" idx="10"/>
          </p:nvPr>
        </p:nvSpPr>
        <p:spPr/>
        <p:txBody>
          <a:bodyPr/>
          <a:lstStyle/>
          <a:p>
            <a:fld id="{08F852DD-A038-4ABE-B115-9D64ED562377}" type="datetimeFigureOut">
              <a:rPr lang="zh-CN" altLang="en-US" smtClean="0"/>
              <a:t>2025/5/7</a:t>
            </a:fld>
            <a:endParaRPr lang="zh-CN" altLang="en-US"/>
          </a:p>
        </p:txBody>
      </p:sp>
      <p:sp>
        <p:nvSpPr>
          <p:cNvPr id="5" name="页脚占位符 4">
            <a:extLst>
              <a:ext uri="{FF2B5EF4-FFF2-40B4-BE49-F238E27FC236}">
                <a16:creationId xmlns:a16="http://schemas.microsoft.com/office/drawing/2014/main" id="{69D7439F-8996-4414-A344-607FC26653F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DB5617F-350D-4F46-96B0-39751BDD1455}"/>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6316368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7F6DE10-6947-43CD-B333-AA5E78BF24D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0DD6EE9-AEF4-4663-A734-62D2F5CCE360}"/>
              </a:ext>
            </a:extLst>
          </p:cNvPr>
          <p:cNvSpPr>
            <a:spLocks noGrp="1"/>
          </p:cNvSpPr>
          <p:nvPr>
            <p:ph sz="half" idx="1"/>
          </p:nvPr>
        </p:nvSpPr>
        <p:spPr>
          <a:xfrm>
            <a:off x="628650" y="1825625"/>
            <a:ext cx="386715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CDE4290A-15D0-4BE9-8F50-3FC3058CBF6C}"/>
              </a:ext>
            </a:extLst>
          </p:cNvPr>
          <p:cNvSpPr>
            <a:spLocks noGrp="1"/>
          </p:cNvSpPr>
          <p:nvPr>
            <p:ph sz="half" idx="2"/>
          </p:nvPr>
        </p:nvSpPr>
        <p:spPr>
          <a:xfrm>
            <a:off x="4648200" y="1825625"/>
            <a:ext cx="386715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BA9380BF-2B45-4AEF-92D5-4FB218694F26}"/>
              </a:ext>
            </a:extLst>
          </p:cNvPr>
          <p:cNvSpPr>
            <a:spLocks noGrp="1"/>
          </p:cNvSpPr>
          <p:nvPr>
            <p:ph type="dt" sz="half" idx="10"/>
          </p:nvPr>
        </p:nvSpPr>
        <p:spPr/>
        <p:txBody>
          <a:bodyPr/>
          <a:lstStyle/>
          <a:p>
            <a:fld id="{08F852DD-A038-4ABE-B115-9D64ED562377}" type="datetimeFigureOut">
              <a:rPr lang="zh-CN" altLang="en-US" smtClean="0"/>
              <a:t>2025/5/7</a:t>
            </a:fld>
            <a:endParaRPr lang="zh-CN" altLang="en-US"/>
          </a:p>
        </p:txBody>
      </p:sp>
      <p:sp>
        <p:nvSpPr>
          <p:cNvPr id="6" name="页脚占位符 5">
            <a:extLst>
              <a:ext uri="{FF2B5EF4-FFF2-40B4-BE49-F238E27FC236}">
                <a16:creationId xmlns:a16="http://schemas.microsoft.com/office/drawing/2014/main" id="{04EDCBC5-AB9A-4419-A428-D4384764284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E7F9B1E-D731-4F6A-8D51-DC5535577978}"/>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4313727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A1E6608-E025-464A-97AB-551BED90404A}"/>
              </a:ext>
            </a:extLst>
          </p:cNvPr>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9A36693-F20F-4FB6-BA60-1D02CDBCB057}"/>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6A64D132-FFAC-4E48-82FD-7446D44A688E}"/>
              </a:ext>
            </a:extLst>
          </p:cNvPr>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92626921-926E-454A-B128-14E66B5B216A}"/>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E20D0697-7093-4860-B0FC-7FCBC3E4EB61}"/>
              </a:ext>
            </a:extLst>
          </p:cNvPr>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14D004DE-8D93-4BC1-ACB5-99D4F85071CF}"/>
              </a:ext>
            </a:extLst>
          </p:cNvPr>
          <p:cNvSpPr>
            <a:spLocks noGrp="1"/>
          </p:cNvSpPr>
          <p:nvPr>
            <p:ph type="dt" sz="half" idx="10"/>
          </p:nvPr>
        </p:nvSpPr>
        <p:spPr/>
        <p:txBody>
          <a:bodyPr/>
          <a:lstStyle/>
          <a:p>
            <a:fld id="{08F852DD-A038-4ABE-B115-9D64ED562377}" type="datetimeFigureOut">
              <a:rPr lang="zh-CN" altLang="en-US" smtClean="0"/>
              <a:t>2025/5/7</a:t>
            </a:fld>
            <a:endParaRPr lang="zh-CN" altLang="en-US"/>
          </a:p>
        </p:txBody>
      </p:sp>
      <p:sp>
        <p:nvSpPr>
          <p:cNvPr id="8" name="页脚占位符 7">
            <a:extLst>
              <a:ext uri="{FF2B5EF4-FFF2-40B4-BE49-F238E27FC236}">
                <a16:creationId xmlns:a16="http://schemas.microsoft.com/office/drawing/2014/main" id="{EE490E1C-279C-439B-81A4-5B118DD72A5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BF68E4E4-7969-4A86-A2F6-4FFDD5CF7B07}"/>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6705437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99D04D-9297-421F-8060-FAD62230C0D6}"/>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33624B1F-EEC8-424B-AD11-BAC94D2E689D}"/>
              </a:ext>
            </a:extLst>
          </p:cNvPr>
          <p:cNvSpPr>
            <a:spLocks noGrp="1"/>
          </p:cNvSpPr>
          <p:nvPr>
            <p:ph type="dt" sz="half" idx="10"/>
          </p:nvPr>
        </p:nvSpPr>
        <p:spPr/>
        <p:txBody>
          <a:bodyPr/>
          <a:lstStyle/>
          <a:p>
            <a:fld id="{08F852DD-A038-4ABE-B115-9D64ED562377}" type="datetimeFigureOut">
              <a:rPr lang="zh-CN" altLang="en-US" smtClean="0"/>
              <a:t>2025/5/7</a:t>
            </a:fld>
            <a:endParaRPr lang="zh-CN" altLang="en-US"/>
          </a:p>
        </p:txBody>
      </p:sp>
      <p:sp>
        <p:nvSpPr>
          <p:cNvPr id="4" name="页脚占位符 3">
            <a:extLst>
              <a:ext uri="{FF2B5EF4-FFF2-40B4-BE49-F238E27FC236}">
                <a16:creationId xmlns:a16="http://schemas.microsoft.com/office/drawing/2014/main" id="{1C51022C-1E7F-4FD0-BD51-91C09E540D4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67769C1-AB1E-4CA7-BEF3-CB4FF0617632}"/>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38190146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A854DC1-EFAB-4F72-B67F-8578F2BB1A62}"/>
              </a:ext>
            </a:extLst>
          </p:cNvPr>
          <p:cNvSpPr>
            <a:spLocks noGrp="1"/>
          </p:cNvSpPr>
          <p:nvPr>
            <p:ph type="dt" sz="half" idx="10"/>
          </p:nvPr>
        </p:nvSpPr>
        <p:spPr/>
        <p:txBody>
          <a:bodyPr/>
          <a:lstStyle/>
          <a:p>
            <a:fld id="{08F852DD-A038-4ABE-B115-9D64ED562377}" type="datetimeFigureOut">
              <a:rPr lang="zh-CN" altLang="en-US" smtClean="0"/>
              <a:t>2025/5/7</a:t>
            </a:fld>
            <a:endParaRPr lang="zh-CN" altLang="en-US"/>
          </a:p>
        </p:txBody>
      </p:sp>
      <p:sp>
        <p:nvSpPr>
          <p:cNvPr id="3" name="页脚占位符 2">
            <a:extLst>
              <a:ext uri="{FF2B5EF4-FFF2-40B4-BE49-F238E27FC236}">
                <a16:creationId xmlns:a16="http://schemas.microsoft.com/office/drawing/2014/main" id="{64202B86-64A9-47EF-A5AD-4E7A86F5B17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D9A50BD1-137C-4E1C-B3C0-482B5ACB48D3}"/>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9216428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8_标题和内容">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13C78EC-F358-4512-9B6E-518730C3B38B}"/>
              </a:ext>
            </a:extLst>
          </p:cNvPr>
          <p:cNvSpPr/>
          <p:nvPr userDrawn="1"/>
        </p:nvSpPr>
        <p:spPr>
          <a:xfrm>
            <a:off x="0" y="0"/>
            <a:ext cx="9144000" cy="6858000"/>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l"/>
            <a:endParaRPr lang="zh-CN" alt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B0FF463-946B-4ADB-94A9-BEDC51616DA4}"/>
              </a:ext>
            </a:extLst>
          </p:cNvPr>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FB370FD2-0807-4E26-975D-DC5F93386980}"/>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09F24B33-F72B-4F0C-B61D-65F4098B9F9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C99EA7F0-29C2-40B0-B308-A6B84359C9AF}"/>
              </a:ext>
            </a:extLst>
          </p:cNvPr>
          <p:cNvSpPr>
            <a:spLocks noGrp="1"/>
          </p:cNvSpPr>
          <p:nvPr>
            <p:ph type="dt" sz="half" idx="10"/>
          </p:nvPr>
        </p:nvSpPr>
        <p:spPr/>
        <p:txBody>
          <a:bodyPr/>
          <a:lstStyle/>
          <a:p>
            <a:fld id="{08F852DD-A038-4ABE-B115-9D64ED562377}" type="datetimeFigureOut">
              <a:rPr lang="zh-CN" altLang="en-US" smtClean="0"/>
              <a:t>2025/5/7</a:t>
            </a:fld>
            <a:endParaRPr lang="zh-CN" altLang="en-US"/>
          </a:p>
        </p:txBody>
      </p:sp>
      <p:sp>
        <p:nvSpPr>
          <p:cNvPr id="6" name="页脚占位符 5">
            <a:extLst>
              <a:ext uri="{FF2B5EF4-FFF2-40B4-BE49-F238E27FC236}">
                <a16:creationId xmlns:a16="http://schemas.microsoft.com/office/drawing/2014/main" id="{5F31A401-531F-4992-A2BA-D60CB7FCCEC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F606F43-7AF5-4202-860F-1BD25FA803E5}"/>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42657624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AA7936C-7062-42F8-98D7-930068139EAB}"/>
              </a:ext>
            </a:extLst>
          </p:cNvPr>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B003D1DA-0B99-4178-98C7-97B7C867C1C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3732B0B3-2EF2-49DF-9AE6-63D04C98AF0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5EDD9F8-A849-40BB-9389-E21B4A5ED20B}"/>
              </a:ext>
            </a:extLst>
          </p:cNvPr>
          <p:cNvSpPr>
            <a:spLocks noGrp="1"/>
          </p:cNvSpPr>
          <p:nvPr>
            <p:ph type="dt" sz="half" idx="10"/>
          </p:nvPr>
        </p:nvSpPr>
        <p:spPr/>
        <p:txBody>
          <a:bodyPr/>
          <a:lstStyle/>
          <a:p>
            <a:fld id="{08F852DD-A038-4ABE-B115-9D64ED562377}" type="datetimeFigureOut">
              <a:rPr lang="zh-CN" altLang="en-US" smtClean="0"/>
              <a:t>2025/5/7</a:t>
            </a:fld>
            <a:endParaRPr lang="zh-CN" altLang="en-US"/>
          </a:p>
        </p:txBody>
      </p:sp>
      <p:sp>
        <p:nvSpPr>
          <p:cNvPr id="6" name="页脚占位符 5">
            <a:extLst>
              <a:ext uri="{FF2B5EF4-FFF2-40B4-BE49-F238E27FC236}">
                <a16:creationId xmlns:a16="http://schemas.microsoft.com/office/drawing/2014/main" id="{451C3D19-E142-4D84-9777-5D989C2E388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E7BF4EA-894B-4AB3-B4C6-CC1F0FC6E991}"/>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8630697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804C27-D919-49C4-AB73-70CB83CB13D4}"/>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109721F6-3AEE-4711-9D5D-79F8CC38B867}"/>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3590235-F6D2-4013-858C-28AF89112B0B}"/>
              </a:ext>
            </a:extLst>
          </p:cNvPr>
          <p:cNvSpPr>
            <a:spLocks noGrp="1"/>
          </p:cNvSpPr>
          <p:nvPr>
            <p:ph type="dt" sz="half" idx="10"/>
          </p:nvPr>
        </p:nvSpPr>
        <p:spPr/>
        <p:txBody>
          <a:bodyPr/>
          <a:lstStyle/>
          <a:p>
            <a:fld id="{08F852DD-A038-4ABE-B115-9D64ED562377}" type="datetimeFigureOut">
              <a:rPr lang="zh-CN" altLang="en-US" smtClean="0"/>
              <a:t>2025/5/7</a:t>
            </a:fld>
            <a:endParaRPr lang="zh-CN" altLang="en-US"/>
          </a:p>
        </p:txBody>
      </p:sp>
      <p:sp>
        <p:nvSpPr>
          <p:cNvPr id="5" name="页脚占位符 4">
            <a:extLst>
              <a:ext uri="{FF2B5EF4-FFF2-40B4-BE49-F238E27FC236}">
                <a16:creationId xmlns:a16="http://schemas.microsoft.com/office/drawing/2014/main" id="{84A91C0E-5DDD-4DEA-80D0-52675CE8DFE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78D05A1-A8B1-44D7-B22E-B5CF808E8F5D}"/>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4729109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B97450F-C828-4F9C-A27F-68BF5CA7BF96}"/>
              </a:ext>
            </a:extLst>
          </p:cNvPr>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064A146E-2F44-4C64-83CA-777458DB3B36}"/>
              </a:ext>
            </a:extLst>
          </p:cNvPr>
          <p:cNvSpPr>
            <a:spLocks noGrp="1"/>
          </p:cNvSpPr>
          <p:nvPr>
            <p:ph type="body" orient="vert" idx="1"/>
          </p:nvPr>
        </p:nvSpPr>
        <p:spPr>
          <a:xfrm>
            <a:off x="628650" y="365125"/>
            <a:ext cx="5762625"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424951D-6D6C-45A5-BFCE-E42C09A945D4}"/>
              </a:ext>
            </a:extLst>
          </p:cNvPr>
          <p:cNvSpPr>
            <a:spLocks noGrp="1"/>
          </p:cNvSpPr>
          <p:nvPr>
            <p:ph type="dt" sz="half" idx="10"/>
          </p:nvPr>
        </p:nvSpPr>
        <p:spPr/>
        <p:txBody>
          <a:bodyPr/>
          <a:lstStyle/>
          <a:p>
            <a:fld id="{08F852DD-A038-4ABE-B115-9D64ED562377}" type="datetimeFigureOut">
              <a:rPr lang="zh-CN" altLang="en-US" smtClean="0"/>
              <a:t>2025/5/7</a:t>
            </a:fld>
            <a:endParaRPr lang="zh-CN" altLang="en-US"/>
          </a:p>
        </p:txBody>
      </p:sp>
      <p:sp>
        <p:nvSpPr>
          <p:cNvPr id="5" name="页脚占位符 4">
            <a:extLst>
              <a:ext uri="{FF2B5EF4-FFF2-40B4-BE49-F238E27FC236}">
                <a16:creationId xmlns:a16="http://schemas.microsoft.com/office/drawing/2014/main" id="{7B63889D-F801-40A5-AE61-30012191F5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9E354A9-590A-4A20-83E6-40756F21AC94}"/>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34554329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61280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7F4066ED-FFFC-4F07-A741-61EF77F90D44}" type="datetimeFigureOut">
              <a:rPr lang="zh-CN" altLang="en-US" smtClean="0"/>
              <a:pPr/>
              <a:t>2025/5/7</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D20EF3F7-70DB-42FA-9FC6-E02CF104A645}"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9"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sp>
        <p:nvSpPr>
          <p:cNvPr id="8"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9"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79512" y="433604"/>
            <a:ext cx="8229600" cy="461665"/>
          </a:xfrm>
          <a:noFill/>
        </p:spPr>
        <p:txBody>
          <a:bodyPr wrap="square" rtlCol="0">
            <a:spAutoFit/>
          </a:bodyPr>
          <a:lstStyle>
            <a:lvl1pPr>
              <a:defRPr kumimoji="1"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lvl="0"/>
            <a:r>
              <a:rPr lang="zh-CN" altLang="en-US" dirty="0"/>
              <a:t>单击此处编辑母版标题样式</a:t>
            </a:r>
          </a:p>
        </p:txBody>
      </p:sp>
      <p:sp>
        <p:nvSpPr>
          <p:cNvPr id="3" name="内容占位符 2"/>
          <p:cNvSpPr>
            <a:spLocks noGrp="1"/>
          </p:cNvSpPr>
          <p:nvPr>
            <p:ph idx="1"/>
          </p:nvPr>
        </p:nvSpPr>
        <p:spPr>
          <a:xfrm>
            <a:off x="457200" y="1508787"/>
            <a:ext cx="8229600" cy="768085"/>
          </a:xfrm>
        </p:spPr>
        <p:txBody>
          <a:bodyPr/>
          <a:lstStyle>
            <a:lvl1pPr>
              <a:defRPr kumimoji="1" lang="zh-CN" altLang="en-US" sz="1800" b="0" kern="1200"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defRPr>
            </a:lvl1pPr>
            <a:lvl2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0" algn="l" defTabSz="914400" rtl="0" eaLnBrk="1" latinLnBrk="0" hangingPunct="1">
              <a:defRPr kumimoji="1" lang="zh-CN" altLang="en-US" sz="1800" kern="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a:xfrm>
            <a:off x="457200" y="6356351"/>
            <a:ext cx="2133600" cy="365125"/>
          </a:xfrm>
        </p:spPr>
        <p:txBody>
          <a:bodyPr/>
          <a:lstStyle/>
          <a:p>
            <a:endParaRPr lang="zh-CN" altLang="en-US"/>
          </a:p>
        </p:txBody>
      </p:sp>
      <p:sp>
        <p:nvSpPr>
          <p:cNvPr id="8" name="页脚占位符 7"/>
          <p:cNvSpPr>
            <a:spLocks noGrp="1"/>
          </p:cNvSpPr>
          <p:nvPr>
            <p:ph type="ftr" sz="quarter" idx="11"/>
          </p:nvPr>
        </p:nvSpPr>
        <p:spPr>
          <a:xfrm>
            <a:off x="3124200" y="6356351"/>
            <a:ext cx="2895600" cy="365125"/>
          </a:xfrm>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34" descr="SC0363"/>
          <p:cNvPicPr>
            <a:picLocks noChangeAspect="1" noChangeArrowheads="1"/>
          </p:cNvPicPr>
          <p:nvPr/>
        </p:nvPicPr>
        <p:blipFill>
          <a:blip r:embed="rId14" cstate="print">
            <a:extLst>
              <a:ext uri="{28A0092B-C50C-407E-A947-70E740481C1C}">
                <a14:useLocalDpi xmlns:a14="http://schemas.microsoft.com/office/drawing/2010/main" val="0"/>
              </a:ext>
            </a:extLst>
          </a:blip>
          <a:srcRect l="14438" t="56235" b="16121"/>
          <a:stretch>
            <a:fillRect/>
          </a:stretch>
        </p:blipFill>
        <p:spPr bwMode="auto">
          <a:xfrm>
            <a:off x="0" y="0"/>
            <a:ext cx="9144000"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35" descr="SC0363"/>
          <p:cNvPicPr>
            <a:picLocks noChangeAspect="1" noChangeArrowheads="1"/>
          </p:cNvPicPr>
          <p:nvPr/>
        </p:nvPicPr>
        <p:blipFill>
          <a:blip r:embed="rId14" cstate="print">
            <a:extLst>
              <a:ext uri="{28A0092B-C50C-407E-A947-70E740481C1C}">
                <a14:useLocalDpi xmlns:a14="http://schemas.microsoft.com/office/drawing/2010/main" val="0"/>
              </a:ext>
            </a:extLst>
          </a:blip>
          <a:srcRect l="14438" t="56235" r="15344" b="14987"/>
          <a:stretch>
            <a:fillRect/>
          </a:stretch>
        </p:blipFill>
        <p:spPr bwMode="auto">
          <a:xfrm>
            <a:off x="1639888" y="0"/>
            <a:ext cx="7504112"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pic>
        <p:nvPicPr>
          <p:cNvPr id="3" name="图片 2">
            <a:extLst>
              <a:ext uri="{FF2B5EF4-FFF2-40B4-BE49-F238E27FC236}">
                <a16:creationId xmlns:a16="http://schemas.microsoft.com/office/drawing/2014/main" id="{C9C83AF0-DD1F-C2EB-CA9F-45F461CC8658}"/>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985648" y="6311005"/>
            <a:ext cx="2062081" cy="42723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67" r:id="rId3"/>
    <p:sldLayoutId id="2147483651" r:id="rId4"/>
    <p:sldLayoutId id="2147483652" r:id="rId5"/>
    <p:sldLayoutId id="2147483653" r:id="rId6"/>
    <p:sldLayoutId id="2147483654" r:id="rId7"/>
    <p:sldLayoutId id="2147483658" r:id="rId8"/>
    <p:sldLayoutId id="2147483661" r:id="rId9"/>
    <p:sldLayoutId id="2147483663" r:id="rId10"/>
    <p:sldLayoutId id="2147483665" r:id="rId11"/>
    <p:sldLayoutId id="214748366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4ABF790-56F0-4F87-9849-A8685691B9D5}"/>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4C44A823-2CDF-478C-930E-46794555CC0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12FEEDA-7F3B-4A17-81E8-8AA17C996FA7}"/>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F852DD-A038-4ABE-B115-9D64ED562377}" type="datetimeFigureOut">
              <a:rPr lang="zh-CN" altLang="en-US" smtClean="0"/>
              <a:t>2025/5/7</a:t>
            </a:fld>
            <a:endParaRPr lang="zh-CN" altLang="en-US"/>
          </a:p>
        </p:txBody>
      </p:sp>
      <p:sp>
        <p:nvSpPr>
          <p:cNvPr id="5" name="页脚占位符 4">
            <a:extLst>
              <a:ext uri="{FF2B5EF4-FFF2-40B4-BE49-F238E27FC236}">
                <a16:creationId xmlns:a16="http://schemas.microsoft.com/office/drawing/2014/main" id="{130D77C3-2851-47DF-A5AA-5D41BB783219}"/>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0CA46096-04D9-4F33-96FE-5F148E1ABB5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61359137"/>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chart" Target="../charts/chart9.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chart" Target="../charts/chart11.xml"/></Relationships>
</file>

<file path=ppt/slides/_rels/slide13.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chart" Target="../charts/chart15.xml"/></Relationships>
</file>

<file path=ppt/slides/_rels/slide17.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chart" Target="../charts/chart4.xml"/><Relationship Id="rId7"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096019" y="2545759"/>
            <a:ext cx="7369326" cy="646331"/>
          </a:xfrm>
          <a:prstGeom prst="rect">
            <a:avLst/>
          </a:prstGeom>
          <a:noFill/>
          <a:effectLst/>
        </p:spPr>
        <p:txBody>
          <a:bodyPr wrap="none">
            <a:spAutoFit/>
          </a:bodyPr>
          <a:lstStyle/>
          <a:p>
            <a:pPr algn="ctr">
              <a:defRPr/>
            </a:pPr>
            <a:r>
              <a:rPr lang="en-US" altLang="zh-CN" sz="3600" b="1" kern="10" dirty="0">
                <a:effectLst>
                  <a:reflection blurRad="6350" stA="27000" endPos="60000" dist="60007" dir="5400000" sy="-100000" algn="bl" rotWithShape="0"/>
                </a:effectLst>
                <a:latin typeface="黑体" panose="02010609060101010101" charset="-122"/>
                <a:ea typeface="黑体" panose="02010609060101010101" charset="-122"/>
              </a:rPr>
              <a:t>2025</a:t>
            </a:r>
            <a:r>
              <a:rPr lang="zh-CN" altLang="en-US" sz="3600" b="1" kern="10" dirty="0">
                <a:effectLst>
                  <a:reflection blurRad="6350" stA="27000" endPos="60000" dist="60007" dir="5400000" sy="-100000" algn="bl" rotWithShape="0"/>
                </a:effectLst>
                <a:latin typeface="黑体" panose="02010609060101010101" charset="-122"/>
                <a:ea typeface="黑体" panose="02010609060101010101" charset="-122"/>
              </a:rPr>
              <a:t>年</a:t>
            </a:r>
            <a:r>
              <a:rPr lang="en-US" altLang="zh-CN" sz="3600" b="1" kern="10" dirty="0">
                <a:effectLst>
                  <a:reflection blurRad="6350" stA="27000" endPos="60000" dist="60007" dir="5400000" sy="-100000" algn="bl" rotWithShape="0"/>
                </a:effectLst>
                <a:latin typeface="黑体" panose="02010609060101010101" charset="-122"/>
                <a:ea typeface="黑体" panose="02010609060101010101" charset="-122"/>
              </a:rPr>
              <a:t>3</a:t>
            </a:r>
            <a:r>
              <a:rPr lang="zh-CN" altLang="en-US" sz="3600" b="1" kern="10" dirty="0">
                <a:effectLst>
                  <a:reflection blurRad="6350" stA="27000" endPos="60000" dist="60007" dir="5400000" sy="-100000" algn="bl" rotWithShape="0"/>
                </a:effectLst>
                <a:latin typeface="黑体" panose="02010609060101010101" charset="-122"/>
                <a:ea typeface="黑体" panose="02010609060101010101" charset="-122"/>
              </a:rPr>
              <a:t>月全国二手车市场深度分析</a:t>
            </a:r>
            <a:endParaRPr lang="zh-CN" altLang="en-US"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reflection blurRad="6350" stA="27000" endPos="60000" dist="60007" dir="5400000" sy="-100000" algn="bl" rotWithShape="0"/>
              </a:effectLst>
              <a:latin typeface="Arial" panose="020B0604020202020204" pitchFamily="34" charset="0"/>
            </a:endParaRPr>
          </a:p>
        </p:txBody>
      </p:sp>
      <p:pic>
        <p:nvPicPr>
          <p:cNvPr id="3" name="图片 2">
            <a:extLst>
              <a:ext uri="{FF2B5EF4-FFF2-40B4-BE49-F238E27FC236}">
                <a16:creationId xmlns:a16="http://schemas.microsoft.com/office/drawing/2014/main" id="{BD9FF379-C1F5-0880-588D-0E56982339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614" y="1008770"/>
            <a:ext cx="3575969" cy="74089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id="{72EAD8E7-60D4-B56B-840B-B3564D2EA548}"/>
              </a:ext>
            </a:extLst>
          </p:cNvPr>
          <p:cNvSpPr txBox="1"/>
          <p:nvPr/>
        </p:nvSpPr>
        <p:spPr>
          <a:xfrm>
            <a:off x="184446" y="4596930"/>
            <a:ext cx="8229600" cy="1750864"/>
          </a:xfrm>
          <a:prstGeom prst="rect">
            <a:avLst/>
          </a:prstGeom>
          <a:noFill/>
        </p:spPr>
        <p:txBody>
          <a:bodyPr wrap="square" rtlCol="0">
            <a:spAutoFit/>
          </a:bodyPr>
          <a:lstStyle/>
          <a:p>
            <a:pPr algn="l">
              <a:lnSpc>
                <a:spcPct val="200000"/>
              </a:lnSpc>
            </a:pPr>
            <a:r>
              <a:rPr lang="en-US" altLang="zh-CN" sz="1400" dirty="0">
                <a:latin typeface="微软雅黑" panose="020B0503020204020204" pitchFamily="34" charset="-122"/>
                <a:ea typeface="微软雅黑" panose="020B0503020204020204" pitchFamily="34" charset="-122"/>
                <a:cs typeface="+mn-cs"/>
              </a:rPr>
              <a:t>1-3</a:t>
            </a:r>
            <a:r>
              <a:rPr lang="zh-CN" altLang="en-US" sz="1400" dirty="0">
                <a:latin typeface="微软雅黑" panose="020B0503020204020204" pitchFamily="34" charset="-122"/>
                <a:ea typeface="微软雅黑" panose="020B0503020204020204" pitchFamily="34" charset="-122"/>
                <a:cs typeface="+mn-cs"/>
              </a:rPr>
              <a:t>月，二手车使用年限在</a:t>
            </a:r>
            <a:r>
              <a:rPr lang="en-US" altLang="zh-CN" sz="1400" dirty="0">
                <a:latin typeface="微软雅黑" panose="020B0503020204020204" pitchFamily="34" charset="-122"/>
                <a:ea typeface="微软雅黑" panose="020B0503020204020204" pitchFamily="34" charset="-122"/>
                <a:cs typeface="+mn-cs"/>
              </a:rPr>
              <a:t>3-6</a:t>
            </a:r>
            <a:r>
              <a:rPr lang="zh-CN" altLang="en-US" sz="1400" dirty="0">
                <a:latin typeface="微软雅黑" panose="020B0503020204020204" pitchFamily="34" charset="-122"/>
                <a:ea typeface="微软雅黑" panose="020B0503020204020204" pitchFamily="34" charset="-122"/>
                <a:cs typeface="+mn-cs"/>
              </a:rPr>
              <a:t>年的交易量最多</a:t>
            </a:r>
            <a:r>
              <a:rPr lang="en-US" altLang="zh-CN" sz="1400" dirty="0">
                <a:latin typeface="微软雅黑" panose="020B0503020204020204" pitchFamily="34" charset="-122"/>
                <a:ea typeface="微软雅黑" panose="020B0503020204020204" pitchFamily="34" charset="-122"/>
                <a:cs typeface="+mn-cs"/>
              </a:rPr>
              <a:t>,</a:t>
            </a:r>
            <a:r>
              <a:rPr lang="zh-CN" altLang="en-US" sz="1400" dirty="0">
                <a:latin typeface="微软雅黑" panose="020B0503020204020204" pitchFamily="34" charset="-122"/>
                <a:ea typeface="微软雅黑" panose="020B0503020204020204" pitchFamily="34" charset="-122"/>
                <a:cs typeface="+mn-cs"/>
              </a:rPr>
              <a:t>占比为</a:t>
            </a:r>
            <a:r>
              <a:rPr lang="en-US" altLang="zh-CN" sz="1400" dirty="0">
                <a:latin typeface="微软雅黑" panose="020B0503020204020204" pitchFamily="34" charset="-122"/>
                <a:ea typeface="微软雅黑" panose="020B0503020204020204" pitchFamily="34" charset="-122"/>
                <a:cs typeface="+mn-cs"/>
              </a:rPr>
              <a:t>47.98%</a:t>
            </a:r>
            <a:r>
              <a:rPr lang="zh-CN" altLang="en-US" sz="1400" dirty="0">
                <a:latin typeface="微软雅黑" panose="020B0503020204020204" pitchFamily="34" charset="-122"/>
                <a:ea typeface="微软雅黑" panose="020B0503020204020204" pitchFamily="34" charset="-122"/>
                <a:cs typeface="+mn-cs"/>
              </a:rPr>
              <a:t>，较去年同期</a:t>
            </a:r>
            <a:r>
              <a:rPr lang="zh-CN" altLang="en-US" sz="1400" dirty="0">
                <a:latin typeface="微软雅黑" panose="020B0503020204020204" pitchFamily="34" charset="-122"/>
                <a:ea typeface="微软雅黑" panose="020B0503020204020204" pitchFamily="34" charset="-122"/>
              </a:rPr>
              <a:t>下降</a:t>
            </a:r>
            <a:r>
              <a:rPr lang="en-US" altLang="zh-CN" sz="1400" dirty="0">
                <a:latin typeface="微软雅黑" panose="020B0503020204020204" pitchFamily="34" charset="-122"/>
                <a:ea typeface="微软雅黑" panose="020B0503020204020204" pitchFamily="34" charset="-122"/>
              </a:rPr>
              <a:t>0.4</a:t>
            </a:r>
            <a:r>
              <a:rPr lang="zh-CN" altLang="en-US" sz="1400" dirty="0">
                <a:latin typeface="微软雅黑" panose="020B0503020204020204" pitchFamily="34" charset="-122"/>
                <a:ea typeface="微软雅黑" panose="020B0503020204020204" pitchFamily="34" charset="-122"/>
                <a:cs typeface="+mn-cs"/>
              </a:rPr>
              <a:t>个百分点；</a:t>
            </a:r>
            <a:endParaRPr lang="zh-CN" altLang="en-US" sz="1400" dirty="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200000"/>
              </a:lnSpc>
              <a:spcBef>
                <a:spcPts val="0"/>
              </a:spcBef>
              <a:spcAft>
                <a:spcPts val="0"/>
              </a:spcAft>
              <a:buClrTx/>
              <a:buSzTx/>
              <a:buFontTx/>
              <a:buNone/>
              <a:tabLst/>
              <a:defRPr/>
            </a:pPr>
            <a:r>
              <a:rPr lang="zh-CN" altLang="en-US" sz="1400" dirty="0">
                <a:latin typeface="微软雅黑" panose="020B0503020204020204" pitchFamily="34" charset="-122"/>
                <a:ea typeface="微软雅黑" panose="020B0503020204020204" pitchFamily="34" charset="-122"/>
                <a:cs typeface="+mn-cs"/>
              </a:rPr>
              <a:t>使用年限在</a:t>
            </a:r>
            <a:r>
              <a:rPr lang="en-US" altLang="zh-CN" sz="1400" dirty="0">
                <a:latin typeface="微软雅黑" panose="020B0503020204020204" pitchFamily="34" charset="-122"/>
                <a:ea typeface="微软雅黑" panose="020B0503020204020204" pitchFamily="34" charset="-122"/>
                <a:cs typeface="+mn-cs"/>
              </a:rPr>
              <a:t>3</a:t>
            </a:r>
            <a:r>
              <a:rPr lang="zh-CN" altLang="en-US" sz="1400" dirty="0">
                <a:latin typeface="微软雅黑" panose="020B0503020204020204" pitchFamily="34" charset="-122"/>
                <a:ea typeface="微软雅黑" panose="020B0503020204020204" pitchFamily="34" charset="-122"/>
                <a:cs typeface="+mn-cs"/>
              </a:rPr>
              <a:t>年内车型占比为</a:t>
            </a:r>
            <a:r>
              <a:rPr lang="en-US" altLang="zh-CN" sz="1400" dirty="0">
                <a:latin typeface="微软雅黑" panose="020B0503020204020204" pitchFamily="34" charset="-122"/>
                <a:ea typeface="微软雅黑" panose="020B0503020204020204" pitchFamily="34" charset="-122"/>
              </a:rPr>
              <a:t>27.16</a:t>
            </a:r>
            <a:r>
              <a:rPr lang="en-US" altLang="zh-CN" sz="1400" dirty="0">
                <a:latin typeface="微软雅黑" panose="020B0503020204020204" pitchFamily="34" charset="-122"/>
                <a:ea typeface="微软雅黑" panose="020B0503020204020204" pitchFamily="34" charset="-122"/>
                <a:cs typeface="+mn-cs"/>
              </a:rPr>
              <a:t>%</a:t>
            </a:r>
            <a:r>
              <a:rPr lang="zh-CN" altLang="en-US" sz="1400" dirty="0">
                <a:latin typeface="微软雅黑" panose="020B0503020204020204" pitchFamily="34" charset="-122"/>
                <a:ea typeface="微软雅黑" panose="020B0503020204020204" pitchFamily="34" charset="-122"/>
                <a:cs typeface="+mn-cs"/>
              </a:rPr>
              <a:t>，较去年同期下降了</a:t>
            </a:r>
            <a:r>
              <a:rPr lang="en-US" altLang="zh-CN" sz="1400" dirty="0">
                <a:latin typeface="微软雅黑" panose="020B0503020204020204" pitchFamily="34" charset="-122"/>
                <a:ea typeface="微软雅黑" panose="020B0503020204020204" pitchFamily="34" charset="-122"/>
              </a:rPr>
              <a:t>1.6</a:t>
            </a:r>
            <a:r>
              <a:rPr lang="zh-CN" altLang="en-US" sz="1400" dirty="0">
                <a:latin typeface="微软雅黑" panose="020B0503020204020204" pitchFamily="34" charset="-122"/>
                <a:ea typeface="微软雅黑" panose="020B0503020204020204" pitchFamily="34" charset="-122"/>
                <a:cs typeface="+mn-cs"/>
              </a:rPr>
              <a:t>个百分点；</a:t>
            </a:r>
            <a:endParaRPr lang="en-US" altLang="zh-CN" sz="1400" dirty="0">
              <a:latin typeface="微软雅黑" panose="020B0503020204020204" pitchFamily="34" charset="-122"/>
              <a:ea typeface="微软雅黑" panose="020B0503020204020204" pitchFamily="34" charset="-122"/>
              <a:cs typeface="+mn-cs"/>
            </a:endParaRPr>
          </a:p>
          <a:p>
            <a:pPr>
              <a:lnSpc>
                <a:spcPct val="200000"/>
              </a:lnSpc>
              <a:defRPr/>
            </a:pPr>
            <a:r>
              <a:rPr lang="zh-CN" altLang="en-US" sz="1400" dirty="0">
                <a:latin typeface="微软雅黑" panose="020B0503020204020204" pitchFamily="34" charset="-122"/>
                <a:ea typeface="微软雅黑" panose="020B0503020204020204" pitchFamily="34" charset="-122"/>
                <a:cs typeface="+mn-cs"/>
              </a:rPr>
              <a:t>车龄在</a:t>
            </a:r>
            <a:r>
              <a:rPr lang="en-US" altLang="zh-CN" sz="1400" dirty="0">
                <a:latin typeface="微软雅黑" panose="020B0503020204020204" pitchFamily="34" charset="-122"/>
                <a:ea typeface="微软雅黑" panose="020B0503020204020204" pitchFamily="34" charset="-122"/>
                <a:cs typeface="+mn-cs"/>
              </a:rPr>
              <a:t>7-10</a:t>
            </a:r>
            <a:r>
              <a:rPr lang="zh-CN" altLang="en-US" sz="1400" dirty="0">
                <a:latin typeface="微软雅黑" panose="020B0503020204020204" pitchFamily="34" charset="-122"/>
                <a:ea typeface="微软雅黑" panose="020B0503020204020204" pitchFamily="34" charset="-122"/>
                <a:cs typeface="+mn-cs"/>
              </a:rPr>
              <a:t>年的车型占比为</a:t>
            </a:r>
            <a:r>
              <a:rPr lang="en-US" altLang="zh-CN" sz="1400" dirty="0">
                <a:latin typeface="微软雅黑" panose="020B0503020204020204" pitchFamily="34" charset="-122"/>
                <a:ea typeface="微软雅黑" panose="020B0503020204020204" pitchFamily="34" charset="-122"/>
                <a:cs typeface="+mn-cs"/>
              </a:rPr>
              <a:t>15.59%</a:t>
            </a:r>
            <a:r>
              <a:rPr lang="zh-CN" altLang="en-US" sz="1400" dirty="0">
                <a:latin typeface="微软雅黑" panose="020B0503020204020204" pitchFamily="34" charset="-122"/>
                <a:ea typeface="微软雅黑" panose="020B0503020204020204" pitchFamily="34" charset="-122"/>
                <a:cs typeface="+mn-cs"/>
              </a:rPr>
              <a:t>，较去年同期</a:t>
            </a:r>
            <a:r>
              <a:rPr lang="zh-CN" altLang="en-US" sz="1400" dirty="0">
                <a:latin typeface="微软雅黑" panose="020B0503020204020204" pitchFamily="34" charset="-122"/>
                <a:ea typeface="微软雅黑" panose="020B0503020204020204" pitchFamily="34" charset="-122"/>
              </a:rPr>
              <a:t>下降了</a:t>
            </a:r>
            <a:r>
              <a:rPr lang="en-US" altLang="zh-CN" sz="1400" dirty="0">
                <a:latin typeface="微软雅黑" panose="020B0503020204020204" pitchFamily="34" charset="-122"/>
                <a:ea typeface="微软雅黑" panose="020B0503020204020204" pitchFamily="34" charset="-122"/>
              </a:rPr>
              <a:t>0.9</a:t>
            </a:r>
            <a:r>
              <a:rPr lang="zh-CN" altLang="en-US" sz="1400" dirty="0">
                <a:latin typeface="微软雅黑" panose="020B0503020204020204" pitchFamily="34" charset="-122"/>
                <a:ea typeface="微软雅黑" panose="020B0503020204020204" pitchFamily="34" charset="-122"/>
                <a:cs typeface="+mn-cs"/>
              </a:rPr>
              <a:t>个百分点；</a:t>
            </a:r>
            <a:endParaRPr lang="en-US" altLang="zh-CN" sz="1400" dirty="0">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lang="zh-CN" altLang="en-US" sz="1400" dirty="0">
                <a:latin typeface="微软雅黑" panose="020B0503020204020204" pitchFamily="34" charset="-122"/>
                <a:ea typeface="微软雅黑" panose="020B0503020204020204" pitchFamily="34" charset="-122"/>
                <a:cs typeface="+mn-cs"/>
              </a:rPr>
              <a:t>车龄</a:t>
            </a:r>
            <a:r>
              <a:rPr lang="en-US" altLang="zh-CN" sz="1400" dirty="0">
                <a:latin typeface="微软雅黑" panose="020B0503020204020204" pitchFamily="34" charset="-122"/>
                <a:ea typeface="微软雅黑" panose="020B0503020204020204" pitchFamily="34" charset="-122"/>
                <a:cs typeface="+mn-cs"/>
              </a:rPr>
              <a:t>10</a:t>
            </a:r>
            <a:r>
              <a:rPr lang="zh-CN" altLang="en-US" sz="1400" dirty="0">
                <a:latin typeface="微软雅黑" panose="020B0503020204020204" pitchFamily="34" charset="-122"/>
                <a:ea typeface="微软雅黑" panose="020B0503020204020204" pitchFamily="34" charset="-122"/>
                <a:cs typeface="+mn-cs"/>
              </a:rPr>
              <a:t>年以上的车型占比为</a:t>
            </a:r>
            <a:r>
              <a:rPr lang="en-US" altLang="zh-CN" sz="1400" dirty="0">
                <a:latin typeface="微软雅黑" panose="020B0503020204020204" pitchFamily="34" charset="-122"/>
                <a:ea typeface="微软雅黑" panose="020B0503020204020204" pitchFamily="34" charset="-122"/>
              </a:rPr>
              <a:t>9.27</a:t>
            </a:r>
            <a:r>
              <a:rPr lang="en-US" altLang="zh-CN" sz="1400" dirty="0">
                <a:latin typeface="微软雅黑" panose="020B0503020204020204" pitchFamily="34" charset="-122"/>
                <a:ea typeface="微软雅黑" panose="020B0503020204020204" pitchFamily="34" charset="-122"/>
                <a:cs typeface="+mn-cs"/>
              </a:rPr>
              <a:t>%</a:t>
            </a:r>
            <a:r>
              <a:rPr lang="zh-CN" altLang="en-US" sz="1400" dirty="0">
                <a:latin typeface="微软雅黑" panose="020B0503020204020204" pitchFamily="34" charset="-122"/>
                <a:ea typeface="微软雅黑" panose="020B0503020204020204" pitchFamily="34" charset="-122"/>
                <a:cs typeface="+mn-cs"/>
              </a:rPr>
              <a:t>，较去年同期</a:t>
            </a:r>
            <a:r>
              <a:rPr lang="zh-CN" altLang="en-US" sz="1400" dirty="0">
                <a:latin typeface="微软雅黑" panose="020B0503020204020204" pitchFamily="34" charset="-122"/>
                <a:ea typeface="微软雅黑" panose="020B0503020204020204" pitchFamily="34" charset="-122"/>
              </a:rPr>
              <a:t>增加</a:t>
            </a:r>
            <a:r>
              <a:rPr lang="zh-CN" altLang="en-US" sz="1400" dirty="0">
                <a:latin typeface="微软雅黑" panose="020B0503020204020204" pitchFamily="34" charset="-122"/>
                <a:ea typeface="微软雅黑" panose="020B0503020204020204" pitchFamily="34" charset="-122"/>
                <a:cs typeface="+mn-cs"/>
              </a:rPr>
              <a:t>了</a:t>
            </a:r>
            <a:r>
              <a:rPr lang="en-US" altLang="zh-CN" sz="1400" dirty="0">
                <a:latin typeface="微软雅黑" panose="020B0503020204020204" pitchFamily="34" charset="-122"/>
                <a:ea typeface="微软雅黑" panose="020B0503020204020204" pitchFamily="34" charset="-122"/>
                <a:cs typeface="+mn-cs"/>
              </a:rPr>
              <a:t>2.8</a:t>
            </a:r>
            <a:r>
              <a:rPr lang="zh-CN" altLang="en-US" sz="1400" dirty="0">
                <a:latin typeface="微软雅黑" panose="020B0503020204020204" pitchFamily="34" charset="-122"/>
                <a:ea typeface="微软雅黑" panose="020B0503020204020204" pitchFamily="34" charset="-122"/>
                <a:cs typeface="+mn-cs"/>
              </a:rPr>
              <a:t>个百分点。</a:t>
            </a:r>
          </a:p>
        </p:txBody>
      </p:sp>
      <p:sp>
        <p:nvSpPr>
          <p:cNvPr id="2" name="标题 1">
            <a:extLst>
              <a:ext uri="{FF2B5EF4-FFF2-40B4-BE49-F238E27FC236}">
                <a16:creationId xmlns:a16="http://schemas.microsoft.com/office/drawing/2014/main" id="{E25A622F-1BB2-480E-BE65-A034999E12B5}"/>
              </a:ext>
            </a:extLst>
          </p:cNvPr>
          <p:cNvSpPr>
            <a:spLocks noGrp="1"/>
          </p:cNvSpPr>
          <p:nvPr>
            <p:ph type="title"/>
          </p:nvPr>
        </p:nvSpPr>
        <p:spPr>
          <a:xfrm>
            <a:off x="392675" y="377751"/>
            <a:ext cx="8229600" cy="4169664"/>
          </a:xfrm>
        </p:spPr>
        <p:txBody>
          <a:bodyPr/>
          <a:lstStyle/>
          <a:p>
            <a:r>
              <a:rPr lang="en-US" altLang="zh-CN" sz="2000" b="1" kern="0" dirty="0">
                <a:solidFill>
                  <a:schemeClr val="tx1"/>
                </a:solidFill>
              </a:rPr>
              <a:t>2025</a:t>
            </a:r>
            <a:r>
              <a:rPr lang="zh-CN" altLang="en-US" sz="2000" b="1" kern="0" dirty="0">
                <a:solidFill>
                  <a:schemeClr val="tx1"/>
                </a:solidFill>
              </a:rPr>
              <a:t>年</a:t>
            </a:r>
            <a:r>
              <a:rPr lang="en-US" altLang="zh-CN" sz="2000" b="1" kern="0" dirty="0">
                <a:solidFill>
                  <a:schemeClr val="tx1"/>
                </a:solidFill>
              </a:rPr>
              <a:t>1-3</a:t>
            </a:r>
            <a:r>
              <a:rPr lang="zh-CN" altLang="en-US" sz="2000" b="1" kern="0" dirty="0">
                <a:solidFill>
                  <a:schemeClr val="tx1"/>
                </a:solidFill>
              </a:rPr>
              <a:t>月二手车交易车辆使用年限分析</a:t>
            </a:r>
            <a:br>
              <a:rPr lang="zh-CN" altLang="en-US" dirty="0">
                <a:solidFill>
                  <a:schemeClr val="bg2">
                    <a:lumMod val="25000"/>
                  </a:schemeClr>
                </a:solidFill>
                <a:latin typeface="Calibri" panose="020F0502020204030204" charset="0"/>
                <a:ea typeface="宋体" panose="02010600030101010101" pitchFamily="2" charset="-122"/>
              </a:rPr>
            </a:br>
            <a:endParaRPr lang="zh-CN" altLang="en-US" dirty="0"/>
          </a:p>
        </p:txBody>
      </p:sp>
      <p:sp>
        <p:nvSpPr>
          <p:cNvPr id="21" name="箭头: 下 20">
            <a:extLst>
              <a:ext uri="{FF2B5EF4-FFF2-40B4-BE49-F238E27FC236}">
                <a16:creationId xmlns:a16="http://schemas.microsoft.com/office/drawing/2014/main" id="{461F067E-1592-4850-B94E-3BB44679C4B8}"/>
              </a:ext>
            </a:extLst>
          </p:cNvPr>
          <p:cNvSpPr/>
          <p:nvPr/>
        </p:nvSpPr>
        <p:spPr>
          <a:xfrm rot="10800000" flipH="1" flipV="1">
            <a:off x="7980950" y="5628046"/>
            <a:ext cx="206629" cy="179647"/>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箭头: 下 8">
            <a:extLst>
              <a:ext uri="{FF2B5EF4-FFF2-40B4-BE49-F238E27FC236}">
                <a16:creationId xmlns:a16="http://schemas.microsoft.com/office/drawing/2014/main" id="{A95B449C-7BFF-0D46-C585-007AD7BAE549}"/>
              </a:ext>
            </a:extLst>
          </p:cNvPr>
          <p:cNvSpPr/>
          <p:nvPr/>
        </p:nvSpPr>
        <p:spPr>
          <a:xfrm rot="10800000" flipH="1" flipV="1">
            <a:off x="7980950" y="5206841"/>
            <a:ext cx="206629" cy="179647"/>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箭头: 下 9">
            <a:extLst>
              <a:ext uri="{FF2B5EF4-FFF2-40B4-BE49-F238E27FC236}">
                <a16:creationId xmlns:a16="http://schemas.microsoft.com/office/drawing/2014/main" id="{03F345D1-DF6B-82BB-2CE2-5AC17869B836}"/>
              </a:ext>
            </a:extLst>
          </p:cNvPr>
          <p:cNvSpPr/>
          <p:nvPr/>
        </p:nvSpPr>
        <p:spPr>
          <a:xfrm flipH="1" flipV="1">
            <a:off x="7980951" y="5987920"/>
            <a:ext cx="206629" cy="179647"/>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00000000-0008-0000-0100-000082000000}"/>
              </a:ext>
            </a:extLst>
          </p:cNvPr>
          <p:cNvGrpSpPr/>
          <p:nvPr/>
        </p:nvGrpSpPr>
        <p:grpSpPr>
          <a:xfrm>
            <a:off x="321087" y="1142856"/>
            <a:ext cx="8372776" cy="3343831"/>
            <a:chOff x="0" y="0"/>
            <a:chExt cx="8313978" cy="2967965"/>
          </a:xfrm>
        </p:grpSpPr>
        <p:graphicFrame>
          <p:nvGraphicFramePr>
            <p:cNvPr id="7" name="图表 6">
              <a:extLst>
                <a:ext uri="{FF2B5EF4-FFF2-40B4-BE49-F238E27FC236}">
                  <a16:creationId xmlns:a16="http://schemas.microsoft.com/office/drawing/2014/main" id="{00000000-0008-0000-0100-000083000000}"/>
                </a:ext>
              </a:extLst>
            </p:cNvPr>
            <p:cNvGraphicFramePr>
              <a:graphicFrameLocks noChangeAspect="1"/>
            </p:cNvGraphicFramePr>
            <p:nvPr/>
          </p:nvGraphicFramePr>
          <p:xfrm>
            <a:off x="4254425" y="0"/>
            <a:ext cx="4059553" cy="295743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图表 7">
              <a:extLst>
                <a:ext uri="{FF2B5EF4-FFF2-40B4-BE49-F238E27FC236}">
                  <a16:creationId xmlns:a16="http://schemas.microsoft.com/office/drawing/2014/main" id="{00000000-0008-0000-0100-00008B000000}"/>
                </a:ext>
              </a:extLst>
            </p:cNvPr>
            <p:cNvGraphicFramePr>
              <a:graphicFrameLocks noChangeAspect="1"/>
            </p:cNvGraphicFramePr>
            <p:nvPr/>
          </p:nvGraphicFramePr>
          <p:xfrm>
            <a:off x="0" y="10534"/>
            <a:ext cx="4059554" cy="2957431"/>
          </p:xfrm>
          <a:graphic>
            <a:graphicData uri="http://schemas.openxmlformats.org/drawingml/2006/chart">
              <c:chart xmlns:c="http://schemas.openxmlformats.org/drawingml/2006/chart" xmlns:r="http://schemas.openxmlformats.org/officeDocument/2006/relationships" r:id="rId3"/>
            </a:graphicData>
          </a:graphic>
        </p:graphicFrame>
      </p:grpSp>
      <p:sp>
        <p:nvSpPr>
          <p:cNvPr id="12" name="箭头: 下 11">
            <a:extLst>
              <a:ext uri="{FF2B5EF4-FFF2-40B4-BE49-F238E27FC236}">
                <a16:creationId xmlns:a16="http://schemas.microsoft.com/office/drawing/2014/main" id="{7A4ED3BD-C411-69F5-1512-A33FFC4DC69C}"/>
              </a:ext>
            </a:extLst>
          </p:cNvPr>
          <p:cNvSpPr/>
          <p:nvPr/>
        </p:nvSpPr>
        <p:spPr>
          <a:xfrm rot="10800000" flipH="1" flipV="1">
            <a:off x="7980949" y="4846967"/>
            <a:ext cx="206629" cy="179647"/>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464877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8BCCBF2-083B-43A1-9093-4BD84F106EBE}"/>
              </a:ext>
            </a:extLst>
          </p:cNvPr>
          <p:cNvSpPr txBox="1"/>
          <p:nvPr/>
        </p:nvSpPr>
        <p:spPr>
          <a:xfrm>
            <a:off x="123609" y="4771265"/>
            <a:ext cx="8896782" cy="1513941"/>
          </a:xfrm>
          <a:prstGeom prst="rect">
            <a:avLst/>
          </a:prstGeom>
          <a:noFill/>
        </p:spPr>
        <p:txBody>
          <a:bodyPr wrap="square" rtlCol="0">
            <a:spAutoFit/>
          </a:bodyPr>
          <a:lstStyle/>
          <a:p>
            <a:pPr algn="l">
              <a:lnSpc>
                <a:spcPct val="200000"/>
              </a:lnSpc>
            </a:pPr>
            <a:r>
              <a:rPr lang="en-US" altLang="zh-CN" sz="1200" dirty="0">
                <a:latin typeface="微软雅黑" panose="020B0503020204020204" pitchFamily="34" charset="-122"/>
                <a:ea typeface="微软雅黑" panose="020B0503020204020204" pitchFamily="34" charset="-122"/>
              </a:rPr>
              <a:t>3</a:t>
            </a:r>
            <a:r>
              <a:rPr lang="zh-CN" altLang="en-US" sz="1200" dirty="0">
                <a:latin typeface="微软雅黑" panose="020B0503020204020204" pitchFamily="34" charset="-122"/>
                <a:ea typeface="微软雅黑" panose="020B0503020204020204" pitchFamily="34" charset="-122"/>
                <a:cs typeface="+mn-cs"/>
              </a:rPr>
              <a:t>月，二手车交易价格区间在</a:t>
            </a:r>
            <a:r>
              <a:rPr lang="en-US" altLang="zh-CN" sz="1200" dirty="0">
                <a:latin typeface="微软雅黑" panose="020B0503020204020204" pitchFamily="34" charset="-122"/>
                <a:ea typeface="微软雅黑" panose="020B0503020204020204" pitchFamily="34" charset="-122"/>
                <a:cs typeface="+mn-cs"/>
              </a:rPr>
              <a:t>3</a:t>
            </a:r>
            <a:r>
              <a:rPr lang="zh-CN" altLang="en-US" sz="1200" dirty="0">
                <a:latin typeface="微软雅黑" panose="020B0503020204020204" pitchFamily="34" charset="-122"/>
                <a:ea typeface="微软雅黑" panose="020B0503020204020204" pitchFamily="34" charset="-122"/>
                <a:cs typeface="+mn-cs"/>
              </a:rPr>
              <a:t>万元以下的车辆市场占比最大，占</a:t>
            </a:r>
            <a:r>
              <a:rPr lang="en-US" altLang="zh-CN" sz="1200" dirty="0">
                <a:latin typeface="微软雅黑" panose="020B0503020204020204" pitchFamily="34" charset="-122"/>
                <a:ea typeface="微软雅黑" panose="020B0503020204020204" pitchFamily="34" charset="-122"/>
                <a:cs typeface="+mn-cs"/>
              </a:rPr>
              <a:t>32.4%</a:t>
            </a:r>
            <a:r>
              <a:rPr lang="zh-CN" altLang="en-US" sz="1200" dirty="0">
                <a:latin typeface="微软雅黑" panose="020B0503020204020204" pitchFamily="34" charset="-122"/>
                <a:ea typeface="微软雅黑" panose="020B0503020204020204" pitchFamily="34" charset="-122"/>
                <a:cs typeface="+mn-cs"/>
              </a:rPr>
              <a:t>，</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cs typeface="+mn-cs"/>
              </a:rPr>
              <a:t>0.6</a:t>
            </a:r>
            <a:r>
              <a:rPr lang="zh-CN" altLang="en-US" sz="1200" dirty="0">
                <a:latin typeface="微软雅黑" panose="020B0503020204020204" pitchFamily="34" charset="-122"/>
                <a:ea typeface="微软雅黑" panose="020B0503020204020204" pitchFamily="34" charset="-122"/>
                <a:cs typeface="+mn-cs"/>
              </a:rPr>
              <a:t>个点。其次是</a:t>
            </a:r>
            <a:r>
              <a:rPr lang="en-US" altLang="zh-CN" sz="1200" dirty="0">
                <a:latin typeface="微软雅黑" panose="020B0503020204020204" pitchFamily="34" charset="-122"/>
                <a:ea typeface="微软雅黑" panose="020B0503020204020204" pitchFamily="34" charset="-122"/>
              </a:rPr>
              <a:t>3-5</a:t>
            </a:r>
            <a:r>
              <a:rPr lang="zh-CN" altLang="en-US" sz="1200" dirty="0">
                <a:latin typeface="微软雅黑" panose="020B0503020204020204" pitchFamily="34" charset="-122"/>
                <a:ea typeface="微软雅黑" panose="020B0503020204020204" pitchFamily="34" charset="-122"/>
              </a:rPr>
              <a:t>万的车辆占</a:t>
            </a:r>
            <a:r>
              <a:rPr lang="en-US" altLang="zh-CN" sz="1200" dirty="0">
                <a:latin typeface="微软雅黑" panose="020B0503020204020204" pitchFamily="34" charset="-122"/>
                <a:ea typeface="微软雅黑" panose="020B0503020204020204" pitchFamily="34" charset="-122"/>
              </a:rPr>
              <a:t>26.7%</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0.4</a:t>
            </a:r>
            <a:r>
              <a:rPr lang="zh-CN" altLang="en-US" sz="1200" dirty="0">
                <a:latin typeface="微软雅黑" panose="020B0503020204020204" pitchFamily="34" charset="-122"/>
                <a:ea typeface="微软雅黑" panose="020B0503020204020204" pitchFamily="34" charset="-122"/>
              </a:rPr>
              <a:t>个点；</a:t>
            </a:r>
            <a:r>
              <a:rPr lang="en-US" altLang="zh-CN" sz="1200" dirty="0">
                <a:latin typeface="微软雅黑" panose="020B0503020204020204" pitchFamily="34" charset="-122"/>
                <a:ea typeface="微软雅黑" panose="020B0503020204020204" pitchFamily="34" charset="-122"/>
              </a:rPr>
              <a:t> 5-8</a:t>
            </a:r>
            <a:r>
              <a:rPr lang="zh-CN" altLang="en-US" sz="1200" dirty="0">
                <a:latin typeface="微软雅黑" panose="020B0503020204020204" pitchFamily="34" charset="-122"/>
                <a:ea typeface="微软雅黑" panose="020B0503020204020204" pitchFamily="34" charset="-122"/>
              </a:rPr>
              <a:t>万占</a:t>
            </a:r>
            <a:r>
              <a:rPr lang="en-US" altLang="zh-CN" sz="1200" dirty="0">
                <a:latin typeface="微软雅黑" panose="020B0503020204020204" pitchFamily="34" charset="-122"/>
                <a:ea typeface="微软雅黑" panose="020B0503020204020204" pitchFamily="34" charset="-122"/>
              </a:rPr>
              <a:t>13.7%</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0.5</a:t>
            </a:r>
            <a:r>
              <a:rPr lang="zh-CN" altLang="en-US" sz="1200" dirty="0">
                <a:latin typeface="微软雅黑" panose="020B0503020204020204" pitchFamily="34" charset="-122"/>
                <a:ea typeface="微软雅黑" panose="020B0503020204020204" pitchFamily="34" charset="-122"/>
              </a:rPr>
              <a:t>个点； </a:t>
            </a:r>
            <a:r>
              <a:rPr lang="en-US" altLang="zh-CN" sz="1200" dirty="0">
                <a:latin typeface="微软雅黑" panose="020B0503020204020204" pitchFamily="34" charset="-122"/>
                <a:ea typeface="微软雅黑" panose="020B0503020204020204" pitchFamily="34" charset="-122"/>
              </a:rPr>
              <a:t>8-12</a:t>
            </a:r>
            <a:r>
              <a:rPr lang="zh-CN" altLang="en-US" sz="1200" dirty="0">
                <a:latin typeface="微软雅黑" panose="020B0503020204020204" pitchFamily="34" charset="-122"/>
                <a:ea typeface="微软雅黑" panose="020B0503020204020204" pitchFamily="34" charset="-122"/>
              </a:rPr>
              <a:t>万占</a:t>
            </a:r>
            <a:r>
              <a:rPr lang="en-US" altLang="zh-CN" sz="1200" dirty="0">
                <a:latin typeface="微软雅黑" panose="020B0503020204020204" pitchFamily="34" charset="-122"/>
                <a:ea typeface="微软雅黑" panose="020B0503020204020204" pitchFamily="34" charset="-122"/>
              </a:rPr>
              <a:t>10.9%</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0.7</a:t>
            </a:r>
            <a:r>
              <a:rPr lang="zh-CN" altLang="en-US" sz="1200" dirty="0">
                <a:latin typeface="微软雅黑" panose="020B0503020204020204" pitchFamily="34" charset="-122"/>
                <a:ea typeface="微软雅黑" panose="020B0503020204020204" pitchFamily="34" charset="-122"/>
              </a:rPr>
              <a:t>个点；</a:t>
            </a:r>
            <a:r>
              <a:rPr lang="en-US" altLang="zh-CN" sz="1200" dirty="0">
                <a:latin typeface="微软雅黑" panose="020B0503020204020204" pitchFamily="34" charset="-122"/>
                <a:ea typeface="微软雅黑" panose="020B0503020204020204" pitchFamily="34" charset="-122"/>
              </a:rPr>
              <a:t> 12-15</a:t>
            </a:r>
            <a:r>
              <a:rPr lang="zh-CN" altLang="en-US" sz="1200" dirty="0">
                <a:latin typeface="微软雅黑" panose="020B0503020204020204" pitchFamily="34" charset="-122"/>
                <a:ea typeface="微软雅黑" panose="020B0503020204020204" pitchFamily="34" charset="-122"/>
              </a:rPr>
              <a:t>万占</a:t>
            </a:r>
            <a:r>
              <a:rPr lang="en-US" altLang="zh-CN" sz="1200" dirty="0">
                <a:latin typeface="微软雅黑" panose="020B0503020204020204" pitchFamily="34" charset="-122"/>
                <a:ea typeface="微软雅黑" panose="020B0503020204020204" pitchFamily="34" charset="-122"/>
              </a:rPr>
              <a:t>5.2% </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0.6</a:t>
            </a:r>
            <a:r>
              <a:rPr lang="zh-CN" altLang="en-US" sz="1200" dirty="0">
                <a:latin typeface="微软雅黑" panose="020B0503020204020204" pitchFamily="34" charset="-122"/>
                <a:ea typeface="微软雅黑" panose="020B0503020204020204" pitchFamily="34" charset="-122"/>
              </a:rPr>
              <a:t>个点；</a:t>
            </a:r>
            <a:r>
              <a:rPr lang="en-US" altLang="zh-CN" sz="1200" dirty="0">
                <a:latin typeface="微软雅黑" panose="020B0503020204020204" pitchFamily="34" charset="-122"/>
                <a:ea typeface="微软雅黑" panose="020B0503020204020204" pitchFamily="34" charset="-122"/>
              </a:rPr>
              <a:t>15-30</a:t>
            </a:r>
            <a:r>
              <a:rPr lang="zh-CN" altLang="en-US" sz="1200" dirty="0">
                <a:latin typeface="微软雅黑" panose="020B0503020204020204" pitchFamily="34" charset="-122"/>
                <a:ea typeface="微软雅黑" panose="020B0503020204020204" pitchFamily="34" charset="-122"/>
              </a:rPr>
              <a:t>万占</a:t>
            </a:r>
            <a:r>
              <a:rPr lang="en-US" altLang="zh-CN" sz="1200" dirty="0">
                <a:latin typeface="微软雅黑" panose="020B0503020204020204" pitchFamily="34" charset="-122"/>
                <a:ea typeface="微软雅黑" panose="020B0503020204020204" pitchFamily="34" charset="-122"/>
              </a:rPr>
              <a:t>7.8%</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0.3</a:t>
            </a:r>
            <a:r>
              <a:rPr lang="zh-CN" altLang="en-US" sz="1200" dirty="0">
                <a:latin typeface="微软雅黑" panose="020B0503020204020204" pitchFamily="34" charset="-122"/>
                <a:ea typeface="微软雅黑" panose="020B0503020204020204" pitchFamily="34" charset="-122"/>
              </a:rPr>
              <a:t>个点；</a:t>
            </a:r>
            <a:r>
              <a:rPr lang="en-US" altLang="zh-CN" sz="1200" dirty="0">
                <a:latin typeface="微软雅黑" panose="020B0503020204020204" pitchFamily="34" charset="-122"/>
                <a:ea typeface="微软雅黑" panose="020B0503020204020204" pitchFamily="34" charset="-122"/>
              </a:rPr>
              <a:t> 30</a:t>
            </a:r>
            <a:r>
              <a:rPr lang="zh-CN" altLang="en-US" sz="1200" dirty="0">
                <a:latin typeface="微软雅黑" panose="020B0503020204020204" pitchFamily="34" charset="-122"/>
                <a:ea typeface="微软雅黑" panose="020B0503020204020204" pitchFamily="34" charset="-122"/>
              </a:rPr>
              <a:t>万以上的占</a:t>
            </a:r>
            <a:r>
              <a:rPr lang="en-US" altLang="zh-CN" sz="1200" dirty="0">
                <a:latin typeface="微软雅黑" panose="020B0503020204020204" pitchFamily="34" charset="-122"/>
                <a:ea typeface="微软雅黑" panose="020B0503020204020204" pitchFamily="34" charset="-122"/>
              </a:rPr>
              <a:t>3.2%</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0.2</a:t>
            </a:r>
            <a:r>
              <a:rPr lang="zh-CN" altLang="en-US" sz="1200" dirty="0">
                <a:latin typeface="微软雅黑" panose="020B0503020204020204" pitchFamily="34" charset="-122"/>
                <a:ea typeface="微软雅黑" panose="020B0503020204020204" pitchFamily="34" charset="-122"/>
              </a:rPr>
              <a:t>个点。</a:t>
            </a:r>
            <a:endParaRPr lang="en-US" altLang="zh-CN" sz="1200" dirty="0">
              <a:latin typeface="微软雅黑" panose="020B0503020204020204" pitchFamily="34" charset="-122"/>
              <a:ea typeface="微软雅黑" panose="020B0503020204020204" pitchFamily="34" charset="-122"/>
            </a:endParaRPr>
          </a:p>
          <a:p>
            <a:pPr algn="l">
              <a:lnSpc>
                <a:spcPct val="200000"/>
              </a:lnSpc>
            </a:pPr>
            <a:r>
              <a:rPr lang="zh-CN" altLang="en-US" sz="1200" dirty="0">
                <a:latin typeface="微软雅黑" panose="020B0503020204020204" pitchFamily="34" charset="-122"/>
                <a:ea typeface="微软雅黑" panose="020B0503020204020204" pitchFamily="34" charset="-122"/>
              </a:rPr>
              <a:t>从价格分布上看，</a:t>
            </a:r>
            <a:r>
              <a:rPr lang="en-US" altLang="zh-CN" sz="1200" dirty="0">
                <a:latin typeface="微软雅黑" panose="020B0503020204020204" pitchFamily="34" charset="-122"/>
                <a:ea typeface="微软雅黑" panose="020B0503020204020204" pitchFamily="34" charset="-122"/>
              </a:rPr>
              <a:t>3</a:t>
            </a:r>
            <a:r>
              <a:rPr lang="zh-CN" altLang="en-US" sz="1200" dirty="0">
                <a:latin typeface="微软雅黑" panose="020B0503020204020204" pitchFamily="34" charset="-122"/>
                <a:ea typeface="微软雅黑" panose="020B0503020204020204" pitchFamily="34" charset="-122"/>
              </a:rPr>
              <a:t>月份较低价格区间的份额有所减少，</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中高价格区间的占比呈现出一定增长趋势</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p:txBody>
      </p:sp>
      <p:sp>
        <p:nvSpPr>
          <p:cNvPr id="4" name="文本框 3"/>
          <p:cNvSpPr txBox="1"/>
          <p:nvPr/>
        </p:nvSpPr>
        <p:spPr>
          <a:xfrm>
            <a:off x="286488" y="337238"/>
            <a:ext cx="5999205" cy="40011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2025</a:t>
            </a:r>
            <a:r>
              <a:rPr lang="zh-CN" altLang="en-US" sz="2000" b="1" dirty="0">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3</a:t>
            </a:r>
            <a:r>
              <a:rPr lang="zh-CN" altLang="en-US" sz="2000" b="1" dirty="0">
                <a:latin typeface="微软雅黑" panose="020B0503020204020204" pitchFamily="34" charset="-122"/>
                <a:ea typeface="微软雅黑" panose="020B0503020204020204" pitchFamily="34" charset="-122"/>
              </a:rPr>
              <a:t>月二手车交易价格区间分析</a:t>
            </a:r>
          </a:p>
        </p:txBody>
      </p:sp>
      <p:grpSp>
        <p:nvGrpSpPr>
          <p:cNvPr id="10" name="组合 9">
            <a:extLst>
              <a:ext uri="{FF2B5EF4-FFF2-40B4-BE49-F238E27FC236}">
                <a16:creationId xmlns:a16="http://schemas.microsoft.com/office/drawing/2014/main" id="{00000000-0008-0000-0100-000015000000}"/>
              </a:ext>
            </a:extLst>
          </p:cNvPr>
          <p:cNvGrpSpPr/>
          <p:nvPr/>
        </p:nvGrpSpPr>
        <p:grpSpPr>
          <a:xfrm>
            <a:off x="250507" y="1131663"/>
            <a:ext cx="8642985" cy="3489774"/>
            <a:chOff x="0" y="0"/>
            <a:chExt cx="8511447" cy="2820307"/>
          </a:xfrm>
        </p:grpSpPr>
        <p:grpSp>
          <p:nvGrpSpPr>
            <p:cNvPr id="11" name="组合 10">
              <a:extLst>
                <a:ext uri="{FF2B5EF4-FFF2-40B4-BE49-F238E27FC236}">
                  <a16:creationId xmlns:a16="http://schemas.microsoft.com/office/drawing/2014/main" id="{00000000-0008-0000-0100-000017000000}"/>
                </a:ext>
              </a:extLst>
            </p:cNvPr>
            <p:cNvGrpSpPr/>
            <p:nvPr/>
          </p:nvGrpSpPr>
          <p:grpSpPr>
            <a:xfrm>
              <a:off x="0" y="512536"/>
              <a:ext cx="8511447" cy="2307771"/>
              <a:chOff x="0" y="512536"/>
              <a:chExt cx="8504615" cy="3208021"/>
            </a:xfrm>
          </p:grpSpPr>
          <p:graphicFrame>
            <p:nvGraphicFramePr>
              <p:cNvPr id="16" name="图表 15">
                <a:extLst>
                  <a:ext uri="{FF2B5EF4-FFF2-40B4-BE49-F238E27FC236}">
                    <a16:creationId xmlns:a16="http://schemas.microsoft.com/office/drawing/2014/main" id="{00000000-0008-0000-0100-00001B000000}"/>
                  </a:ext>
                </a:extLst>
              </p:cNvPr>
              <p:cNvGraphicFramePr>
                <a:graphicFrameLocks/>
              </p:cNvGraphicFramePr>
              <p:nvPr/>
            </p:nvGraphicFramePr>
            <p:xfrm>
              <a:off x="0" y="512536"/>
              <a:ext cx="4204777" cy="320802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7" name="图表 16">
                <a:extLst>
                  <a:ext uri="{FF2B5EF4-FFF2-40B4-BE49-F238E27FC236}">
                    <a16:creationId xmlns:a16="http://schemas.microsoft.com/office/drawing/2014/main" id="{00000000-0008-0000-0100-00001C000000}"/>
                  </a:ext>
                </a:extLst>
              </p:cNvPr>
              <p:cNvGraphicFramePr>
                <a:graphicFrameLocks/>
              </p:cNvGraphicFramePr>
              <p:nvPr/>
            </p:nvGraphicFramePr>
            <p:xfrm>
              <a:off x="4299840" y="512536"/>
              <a:ext cx="4204775" cy="3208021"/>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12" name="组合 11">
              <a:extLst>
                <a:ext uri="{FF2B5EF4-FFF2-40B4-BE49-F238E27FC236}">
                  <a16:creationId xmlns:a16="http://schemas.microsoft.com/office/drawing/2014/main" id="{00000000-0008-0000-0100-000018000000}"/>
                </a:ext>
              </a:extLst>
            </p:cNvPr>
            <p:cNvGrpSpPr/>
            <p:nvPr/>
          </p:nvGrpSpPr>
          <p:grpSpPr>
            <a:xfrm>
              <a:off x="715292" y="0"/>
              <a:ext cx="7080861" cy="359213"/>
              <a:chOff x="715292" y="0"/>
              <a:chExt cx="6592402" cy="359213"/>
            </a:xfrm>
          </p:grpSpPr>
          <p:sp>
            <p:nvSpPr>
              <p:cNvPr id="13" name="文本框 4">
                <a:extLst>
                  <a:ext uri="{FF2B5EF4-FFF2-40B4-BE49-F238E27FC236}">
                    <a16:creationId xmlns:a16="http://schemas.microsoft.com/office/drawing/2014/main" id="{00000000-0008-0000-0100-000019000000}"/>
                  </a:ext>
                </a:extLst>
              </p:cNvPr>
              <p:cNvSpPr txBox="1"/>
              <p:nvPr/>
            </p:nvSpPr>
            <p:spPr>
              <a:xfrm>
                <a:off x="715292" y="0"/>
                <a:ext cx="2585965" cy="359213"/>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2025年3月价格区间分布</a:t>
                </a:r>
              </a:p>
            </p:txBody>
          </p:sp>
          <p:sp>
            <p:nvSpPr>
              <p:cNvPr id="15" name="文本框 17">
                <a:extLst>
                  <a:ext uri="{FF2B5EF4-FFF2-40B4-BE49-F238E27FC236}">
                    <a16:creationId xmlns:a16="http://schemas.microsoft.com/office/drawing/2014/main" id="{00000000-0008-0000-0100-00001A000000}"/>
                  </a:ext>
                </a:extLst>
              </p:cNvPr>
              <p:cNvSpPr txBox="1"/>
              <p:nvPr/>
            </p:nvSpPr>
            <p:spPr>
              <a:xfrm>
                <a:off x="4721729" y="0"/>
                <a:ext cx="2585965" cy="359213"/>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2025年2月价格区间分布</a:t>
                </a:r>
              </a:p>
            </p:txBody>
          </p:sp>
        </p:grpSp>
      </p:grpSp>
    </p:spTree>
    <p:extLst>
      <p:ext uri="{BB962C8B-B14F-4D97-AF65-F5344CB8AC3E}">
        <p14:creationId xmlns:p14="http://schemas.microsoft.com/office/powerpoint/2010/main" val="37616461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F5CAED6D-4C1B-4B80-8517-A06DC4C53F80}"/>
              </a:ext>
            </a:extLst>
          </p:cNvPr>
          <p:cNvSpPr txBox="1"/>
          <p:nvPr/>
        </p:nvSpPr>
        <p:spPr>
          <a:xfrm>
            <a:off x="278198" y="365943"/>
            <a:ext cx="3542958" cy="369332"/>
          </a:xfrm>
          <a:prstGeom prst="rect">
            <a:avLst/>
          </a:prstGeom>
          <a:noFill/>
        </p:spPr>
        <p:txBody>
          <a:bodyPr wrap="none" rtlCol="0">
            <a:spAutoFit/>
          </a:bodyPr>
          <a:lstStyle/>
          <a:p>
            <a:pPr fontAlgn="base">
              <a:lnSpc>
                <a:spcPct val="90000"/>
              </a:lnSpc>
              <a:spcBef>
                <a:spcPct val="0"/>
              </a:spcBef>
              <a:spcAft>
                <a:spcPct val="0"/>
              </a:spcAft>
              <a:defRPr/>
            </a:pPr>
            <a:r>
              <a:rPr kumimoji="1" lang="en-US" altLang="zh-CN" sz="2000" b="1" kern="0" dirty="0">
                <a:solidFill>
                  <a:schemeClr val="tx1">
                    <a:lumMod val="85000"/>
                    <a:lumOff val="15000"/>
                  </a:schemeClr>
                </a:solidFill>
                <a:latin typeface="微软雅黑" panose="020B0503020204020204" pitchFamily="34" charset="-122"/>
                <a:ea typeface="微软雅黑" panose="020B0503020204020204" pitchFamily="34" charset="-122"/>
              </a:rPr>
              <a:t>2025</a:t>
            </a:r>
            <a:r>
              <a:rPr kumimoji="1"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年</a:t>
            </a:r>
            <a:r>
              <a:rPr kumimoji="1" lang="en-US" altLang="zh-CN" sz="2000" b="1" kern="0" dirty="0">
                <a:solidFill>
                  <a:schemeClr val="tx1">
                    <a:lumMod val="85000"/>
                    <a:lumOff val="15000"/>
                  </a:schemeClr>
                </a:solidFill>
                <a:latin typeface="微软雅黑" panose="020B0503020204020204" pitchFamily="34" charset="-122"/>
                <a:ea typeface="微软雅黑" panose="020B0503020204020204" pitchFamily="34" charset="-122"/>
              </a:rPr>
              <a:t>3</a:t>
            </a:r>
            <a:r>
              <a:rPr kumimoji="1"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月六大区域情况分析</a:t>
            </a:r>
          </a:p>
        </p:txBody>
      </p:sp>
      <p:sp>
        <p:nvSpPr>
          <p:cNvPr id="2" name="文本框 1">
            <a:extLst>
              <a:ext uri="{FF2B5EF4-FFF2-40B4-BE49-F238E27FC236}">
                <a16:creationId xmlns:a16="http://schemas.microsoft.com/office/drawing/2014/main" id="{FFAE573C-9928-4046-8ECF-C4F799CC52A4}"/>
              </a:ext>
            </a:extLst>
          </p:cNvPr>
          <p:cNvSpPr txBox="1"/>
          <p:nvPr/>
        </p:nvSpPr>
        <p:spPr>
          <a:xfrm>
            <a:off x="570415" y="4457185"/>
            <a:ext cx="8123758" cy="2275688"/>
          </a:xfrm>
          <a:prstGeom prst="rect">
            <a:avLst/>
          </a:prstGeom>
          <a:noFill/>
        </p:spPr>
        <p:txBody>
          <a:bodyPr wrap="square" rtlCol="0">
            <a:spAutoFit/>
          </a:bodyPr>
          <a:lstStyle/>
          <a:p>
            <a:pPr indent="266700">
              <a:lnSpc>
                <a:spcPct val="150000"/>
              </a:lnSpc>
            </a:pPr>
            <a:r>
              <a:rPr lang="en-US" altLang="zh-CN" sz="1200" dirty="0">
                <a:latin typeface="微软雅黑" panose="020B0503020204020204" pitchFamily="34" charset="-122"/>
                <a:ea typeface="微软雅黑" panose="020B0503020204020204" pitchFamily="34" charset="-122"/>
              </a:rPr>
              <a:t>2025</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3</a:t>
            </a:r>
            <a:r>
              <a:rPr lang="zh-CN" altLang="en-US" sz="1200" dirty="0">
                <a:latin typeface="微软雅黑" panose="020B0503020204020204" pitchFamily="34" charset="-122"/>
                <a:ea typeface="微软雅黑" panose="020B0503020204020204" pitchFamily="34" charset="-122"/>
              </a:rPr>
              <a:t>月，全国六大区二手车交易量均实现了显著增长。其中，华北地区表现突出，环比涨幅超过</a:t>
            </a:r>
            <a:r>
              <a:rPr lang="en-US" altLang="zh-CN" sz="1200" dirty="0">
                <a:latin typeface="微软雅黑" panose="020B0503020204020204" pitchFamily="34" charset="-122"/>
                <a:ea typeface="微软雅黑" panose="020B0503020204020204" pitchFamily="34" charset="-122"/>
              </a:rPr>
              <a:t>30%</a:t>
            </a:r>
            <a:r>
              <a:rPr lang="zh-CN" altLang="en-US" sz="1200" dirty="0">
                <a:latin typeface="微软雅黑" panose="020B0503020204020204" pitchFamily="34" charset="-122"/>
                <a:ea typeface="微软雅黑" panose="020B0503020204020204" pitchFamily="34" charset="-122"/>
              </a:rPr>
              <a:t>。华东、中南、东北以及西北地区环比涨幅均超过了</a:t>
            </a:r>
            <a:r>
              <a:rPr lang="en-US" altLang="zh-CN" sz="1200" dirty="0">
                <a:latin typeface="微软雅黑" panose="020B0503020204020204" pitchFamily="34" charset="-122"/>
                <a:ea typeface="微软雅黑" panose="020B0503020204020204" pitchFamily="34" charset="-122"/>
              </a:rPr>
              <a:t>20%</a:t>
            </a:r>
            <a:r>
              <a:rPr lang="zh-CN" altLang="en-US" sz="1200" dirty="0">
                <a:latin typeface="微软雅黑" panose="020B0503020204020204" pitchFamily="34" charset="-122"/>
                <a:ea typeface="微软雅黑" panose="020B0503020204020204" pitchFamily="34" charset="-122"/>
              </a:rPr>
              <a:t>，相比之下，西南地区的涨幅相对略小。</a:t>
            </a:r>
            <a:endParaRPr lang="en-US" altLang="zh-CN" sz="1200" dirty="0">
              <a:latin typeface="微软雅黑" panose="020B0503020204020204" pitchFamily="34" charset="-122"/>
              <a:ea typeface="微软雅黑" panose="020B0503020204020204" pitchFamily="34" charset="-122"/>
            </a:endParaRPr>
          </a:p>
          <a:p>
            <a:pPr indent="266700">
              <a:lnSpc>
                <a:spcPct val="150000"/>
              </a:lnSpc>
            </a:pPr>
            <a:r>
              <a:rPr lang="zh-CN" altLang="en-US" sz="1200" dirty="0">
                <a:latin typeface="微软雅黑" panose="020B0503020204020204" pitchFamily="34" charset="-122"/>
                <a:ea typeface="微软雅黑" panose="020B0503020204020204" pitchFamily="34" charset="-122"/>
              </a:rPr>
              <a:t>华东地区二手车交易量为</a:t>
            </a:r>
            <a:r>
              <a:rPr lang="en-US" altLang="zh-CN" sz="1200" dirty="0">
                <a:latin typeface="微软雅黑" panose="020B0503020204020204" pitchFamily="34" charset="-122"/>
                <a:ea typeface="微软雅黑" panose="020B0503020204020204" pitchFamily="34" charset="-122"/>
              </a:rPr>
              <a:t>51.1</a:t>
            </a:r>
            <a:r>
              <a:rPr lang="zh-CN" altLang="en-US" sz="1200" dirty="0">
                <a:latin typeface="微软雅黑" panose="020B0503020204020204" pitchFamily="34" charset="-122"/>
                <a:ea typeface="微软雅黑" panose="020B0503020204020204" pitchFamily="34" charset="-122"/>
              </a:rPr>
              <a:t>万辆，环比增长</a:t>
            </a:r>
            <a:r>
              <a:rPr lang="en-US" altLang="zh-CN" sz="1200" dirty="0">
                <a:latin typeface="微软雅黑" panose="020B0503020204020204" pitchFamily="34" charset="-122"/>
                <a:ea typeface="微软雅黑" panose="020B0503020204020204" pitchFamily="34" charset="-122"/>
              </a:rPr>
              <a:t>26.91%</a:t>
            </a:r>
            <a:r>
              <a:rPr lang="zh-CN" altLang="en-US" sz="1200" dirty="0">
                <a:latin typeface="微软雅黑" panose="020B0503020204020204" pitchFamily="34" charset="-122"/>
                <a:ea typeface="微软雅黑" panose="020B0503020204020204" pitchFamily="34" charset="-122"/>
              </a:rPr>
              <a:t>，交易量较上月增长了</a:t>
            </a:r>
            <a:r>
              <a:rPr lang="en-US" altLang="zh-CN" sz="1200" dirty="0">
                <a:latin typeface="微软雅黑" panose="020B0503020204020204" pitchFamily="34" charset="-122"/>
                <a:ea typeface="微软雅黑" panose="020B0503020204020204" pitchFamily="34" charset="-122"/>
              </a:rPr>
              <a:t>10.84</a:t>
            </a:r>
            <a:r>
              <a:rPr lang="zh-CN" altLang="en-US" sz="1200" dirty="0">
                <a:latin typeface="微软雅黑" panose="020B0503020204020204" pitchFamily="34" charset="-122"/>
                <a:ea typeface="微软雅黑" panose="020B0503020204020204" pitchFamily="34" charset="-122"/>
              </a:rPr>
              <a:t>万辆。</a:t>
            </a:r>
            <a:endParaRPr lang="en-US" altLang="zh-CN" sz="1200" dirty="0">
              <a:latin typeface="微软雅黑" panose="020B0503020204020204" pitchFamily="34" charset="-122"/>
              <a:ea typeface="微软雅黑" panose="020B0503020204020204" pitchFamily="34" charset="-122"/>
            </a:endParaRPr>
          </a:p>
          <a:p>
            <a:pPr indent="266700">
              <a:lnSpc>
                <a:spcPct val="150000"/>
              </a:lnSpc>
            </a:pPr>
            <a:r>
              <a:rPr lang="zh-CN" altLang="en-US" sz="1200" dirty="0">
                <a:latin typeface="微软雅黑" panose="020B0503020204020204" pitchFamily="34" charset="-122"/>
                <a:ea typeface="微软雅黑" panose="020B0503020204020204" pitchFamily="34" charset="-122"/>
              </a:rPr>
              <a:t>中南地区二手车交易量为</a:t>
            </a:r>
            <a:r>
              <a:rPr lang="en-US" altLang="zh-CN" sz="1200" dirty="0">
                <a:latin typeface="微软雅黑" panose="020B0503020204020204" pitchFamily="34" charset="-122"/>
                <a:ea typeface="微软雅黑" panose="020B0503020204020204" pitchFamily="34" charset="-122"/>
              </a:rPr>
              <a:t>47.74</a:t>
            </a:r>
            <a:r>
              <a:rPr lang="zh-CN" altLang="en-US" sz="1200" dirty="0">
                <a:latin typeface="微软雅黑" panose="020B0503020204020204" pitchFamily="34" charset="-122"/>
                <a:ea typeface="微软雅黑" panose="020B0503020204020204" pitchFamily="34" charset="-122"/>
              </a:rPr>
              <a:t>万辆，环比增长</a:t>
            </a:r>
            <a:r>
              <a:rPr lang="en-US" altLang="zh-CN" sz="1200" dirty="0">
                <a:latin typeface="微软雅黑" panose="020B0503020204020204" pitchFamily="34" charset="-122"/>
                <a:ea typeface="微软雅黑" panose="020B0503020204020204" pitchFamily="34" charset="-122"/>
              </a:rPr>
              <a:t>28.21%</a:t>
            </a:r>
            <a:r>
              <a:rPr lang="zh-CN" altLang="en-US" sz="1200" dirty="0">
                <a:latin typeface="微软雅黑" panose="020B0503020204020204" pitchFamily="34" charset="-122"/>
                <a:ea typeface="微软雅黑" panose="020B0503020204020204" pitchFamily="34" charset="-122"/>
              </a:rPr>
              <a:t>，交易量较上月增长</a:t>
            </a:r>
            <a:r>
              <a:rPr lang="en-US" altLang="zh-CN" sz="1200" dirty="0">
                <a:latin typeface="微软雅黑" panose="020B0503020204020204" pitchFamily="34" charset="-122"/>
                <a:ea typeface="微软雅黑" panose="020B0503020204020204" pitchFamily="34" charset="-122"/>
              </a:rPr>
              <a:t>10.51</a:t>
            </a:r>
            <a:r>
              <a:rPr lang="zh-CN" altLang="en-US" sz="1200" dirty="0">
                <a:latin typeface="微软雅黑" panose="020B0503020204020204" pitchFamily="34" charset="-122"/>
                <a:ea typeface="微软雅黑" panose="020B0503020204020204" pitchFamily="34" charset="-122"/>
              </a:rPr>
              <a:t>万辆。</a:t>
            </a:r>
            <a:endParaRPr lang="en-US" altLang="zh-CN" sz="1200" dirty="0">
              <a:latin typeface="微软雅黑" panose="020B0503020204020204" pitchFamily="34" charset="-122"/>
              <a:ea typeface="微软雅黑" panose="020B0503020204020204" pitchFamily="34" charset="-122"/>
            </a:endParaRPr>
          </a:p>
          <a:p>
            <a:pPr indent="266700">
              <a:lnSpc>
                <a:spcPct val="150000"/>
              </a:lnSpc>
            </a:pPr>
            <a:r>
              <a:rPr lang="zh-CN" altLang="en-US" sz="1200" dirty="0">
                <a:latin typeface="微软雅黑" panose="020B0503020204020204" pitchFamily="34" charset="-122"/>
                <a:ea typeface="微软雅黑" panose="020B0503020204020204" pitchFamily="34" charset="-122"/>
              </a:rPr>
              <a:t>华北地区二手车交易量为</a:t>
            </a:r>
            <a:r>
              <a:rPr lang="en-US" altLang="zh-CN" sz="1200" dirty="0">
                <a:latin typeface="微软雅黑" panose="020B0503020204020204" pitchFamily="34" charset="-122"/>
                <a:ea typeface="微软雅黑" panose="020B0503020204020204" pitchFamily="34" charset="-122"/>
              </a:rPr>
              <a:t>26.11</a:t>
            </a:r>
            <a:r>
              <a:rPr lang="zh-CN" altLang="en-US" sz="1200" dirty="0">
                <a:latin typeface="微软雅黑" panose="020B0503020204020204" pitchFamily="34" charset="-122"/>
                <a:ea typeface="微软雅黑" panose="020B0503020204020204" pitchFamily="34" charset="-122"/>
              </a:rPr>
              <a:t>万辆，环比增长</a:t>
            </a:r>
            <a:r>
              <a:rPr lang="en-US" altLang="zh-CN" sz="1200" dirty="0">
                <a:latin typeface="微软雅黑" panose="020B0503020204020204" pitchFamily="34" charset="-122"/>
                <a:ea typeface="微软雅黑" panose="020B0503020204020204" pitchFamily="34" charset="-122"/>
              </a:rPr>
              <a:t>31.35%</a:t>
            </a:r>
            <a:r>
              <a:rPr lang="zh-CN" altLang="en-US" sz="1200" dirty="0">
                <a:latin typeface="微软雅黑" panose="020B0503020204020204" pitchFamily="34" charset="-122"/>
                <a:ea typeface="微软雅黑" panose="020B0503020204020204" pitchFamily="34" charset="-122"/>
              </a:rPr>
              <a:t>，交易量较上月增长</a:t>
            </a:r>
            <a:r>
              <a:rPr lang="en-US" altLang="zh-CN" sz="1200" dirty="0">
                <a:latin typeface="微软雅黑" panose="020B0503020204020204" pitchFamily="34" charset="-122"/>
                <a:ea typeface="微软雅黑" panose="020B0503020204020204" pitchFamily="34" charset="-122"/>
              </a:rPr>
              <a:t>6.23</a:t>
            </a:r>
            <a:r>
              <a:rPr lang="zh-CN" altLang="en-US" sz="1200" dirty="0">
                <a:latin typeface="微软雅黑" panose="020B0503020204020204" pitchFamily="34" charset="-122"/>
                <a:ea typeface="微软雅黑" panose="020B0503020204020204" pitchFamily="34" charset="-122"/>
              </a:rPr>
              <a:t>万辆。</a:t>
            </a:r>
            <a:endParaRPr lang="en-US" altLang="zh-CN" sz="1200" dirty="0">
              <a:latin typeface="微软雅黑" panose="020B0503020204020204" pitchFamily="34" charset="-122"/>
              <a:ea typeface="微软雅黑" panose="020B0503020204020204" pitchFamily="34" charset="-122"/>
            </a:endParaRPr>
          </a:p>
          <a:p>
            <a:pPr indent="266700">
              <a:lnSpc>
                <a:spcPct val="150000"/>
              </a:lnSpc>
            </a:pPr>
            <a:r>
              <a:rPr lang="zh-CN" altLang="en-US" sz="1200" dirty="0">
                <a:latin typeface="微软雅黑" panose="020B0503020204020204" pitchFamily="34" charset="-122"/>
                <a:ea typeface="微软雅黑" panose="020B0503020204020204" pitchFamily="34" charset="-122"/>
              </a:rPr>
              <a:t>西南地区二手车交易量为</a:t>
            </a:r>
            <a:r>
              <a:rPr lang="en-US" altLang="zh-CN" sz="1200" dirty="0">
                <a:latin typeface="微软雅黑" panose="020B0503020204020204" pitchFamily="34" charset="-122"/>
                <a:ea typeface="微软雅黑" panose="020B0503020204020204" pitchFamily="34" charset="-122"/>
              </a:rPr>
              <a:t>26.43</a:t>
            </a:r>
            <a:r>
              <a:rPr lang="zh-CN" altLang="en-US" sz="1200" dirty="0">
                <a:latin typeface="微软雅黑" panose="020B0503020204020204" pitchFamily="34" charset="-122"/>
                <a:ea typeface="微软雅黑" panose="020B0503020204020204" pitchFamily="34" charset="-122"/>
              </a:rPr>
              <a:t>万辆，环比增长</a:t>
            </a:r>
            <a:r>
              <a:rPr lang="en-US" altLang="zh-CN" sz="1200" dirty="0">
                <a:latin typeface="微软雅黑" panose="020B0503020204020204" pitchFamily="34" charset="-122"/>
                <a:ea typeface="微软雅黑" panose="020B0503020204020204" pitchFamily="34" charset="-122"/>
              </a:rPr>
              <a:t>18.61%</a:t>
            </a:r>
            <a:r>
              <a:rPr lang="zh-CN" altLang="en-US" sz="1200" dirty="0">
                <a:latin typeface="微软雅黑" panose="020B0503020204020204" pitchFamily="34" charset="-122"/>
                <a:ea typeface="微软雅黑" panose="020B0503020204020204" pitchFamily="34" charset="-122"/>
              </a:rPr>
              <a:t>，交易量较上月增长</a:t>
            </a:r>
            <a:r>
              <a:rPr lang="en-US" altLang="zh-CN" sz="1200" dirty="0">
                <a:latin typeface="微软雅黑" panose="020B0503020204020204" pitchFamily="34" charset="-122"/>
                <a:ea typeface="微软雅黑" panose="020B0503020204020204" pitchFamily="34" charset="-122"/>
              </a:rPr>
              <a:t>4.15</a:t>
            </a:r>
            <a:r>
              <a:rPr lang="zh-CN" altLang="en-US" sz="1200" dirty="0">
                <a:latin typeface="微软雅黑" panose="020B0503020204020204" pitchFamily="34" charset="-122"/>
                <a:ea typeface="微软雅黑" panose="020B0503020204020204" pitchFamily="34" charset="-122"/>
              </a:rPr>
              <a:t>万辆。</a:t>
            </a:r>
            <a:endParaRPr lang="en-US" altLang="zh-CN" sz="1200" dirty="0">
              <a:latin typeface="微软雅黑" panose="020B0503020204020204" pitchFamily="34" charset="-122"/>
              <a:ea typeface="微软雅黑" panose="020B0503020204020204" pitchFamily="34" charset="-122"/>
            </a:endParaRPr>
          </a:p>
          <a:p>
            <a:pPr indent="266700">
              <a:lnSpc>
                <a:spcPct val="150000"/>
              </a:lnSpc>
            </a:pPr>
            <a:r>
              <a:rPr lang="zh-CN" altLang="en-US" sz="1200" dirty="0">
                <a:latin typeface="微软雅黑" panose="020B0503020204020204" pitchFamily="34" charset="-122"/>
                <a:ea typeface="微软雅黑" panose="020B0503020204020204" pitchFamily="34" charset="-122"/>
              </a:rPr>
              <a:t>东北地区二手车交易量为</a:t>
            </a:r>
            <a:r>
              <a:rPr lang="en-US" altLang="zh-CN" sz="1200" dirty="0">
                <a:latin typeface="微软雅黑" panose="020B0503020204020204" pitchFamily="34" charset="-122"/>
                <a:ea typeface="微软雅黑" panose="020B0503020204020204" pitchFamily="34" charset="-122"/>
              </a:rPr>
              <a:t>13.77</a:t>
            </a:r>
            <a:r>
              <a:rPr lang="zh-CN" altLang="en-US" sz="1200" dirty="0">
                <a:latin typeface="微软雅黑" panose="020B0503020204020204" pitchFamily="34" charset="-122"/>
                <a:ea typeface="微软雅黑" panose="020B0503020204020204" pitchFamily="34" charset="-122"/>
              </a:rPr>
              <a:t>万辆，环比增长</a:t>
            </a:r>
            <a:r>
              <a:rPr lang="en-US" altLang="zh-CN" sz="1200" dirty="0">
                <a:latin typeface="微软雅黑" panose="020B0503020204020204" pitchFamily="34" charset="-122"/>
                <a:ea typeface="微软雅黑" panose="020B0503020204020204" pitchFamily="34" charset="-122"/>
              </a:rPr>
              <a:t>23.46%</a:t>
            </a:r>
            <a:r>
              <a:rPr lang="zh-CN" altLang="en-US" sz="1200" dirty="0">
                <a:latin typeface="微软雅黑" panose="020B0503020204020204" pitchFamily="34" charset="-122"/>
                <a:ea typeface="微软雅黑" panose="020B0503020204020204" pitchFamily="34" charset="-122"/>
              </a:rPr>
              <a:t>，交易量较上月增长</a:t>
            </a:r>
            <a:r>
              <a:rPr lang="en-US" altLang="zh-CN" sz="1200" dirty="0">
                <a:latin typeface="微软雅黑" panose="020B0503020204020204" pitchFamily="34" charset="-122"/>
                <a:ea typeface="微软雅黑" panose="020B0503020204020204" pitchFamily="34" charset="-122"/>
              </a:rPr>
              <a:t>2.62</a:t>
            </a:r>
            <a:r>
              <a:rPr lang="zh-CN" altLang="en-US" sz="1200" dirty="0">
                <a:latin typeface="微软雅黑" panose="020B0503020204020204" pitchFamily="34" charset="-122"/>
                <a:ea typeface="微软雅黑" panose="020B0503020204020204" pitchFamily="34" charset="-122"/>
              </a:rPr>
              <a:t>万辆。</a:t>
            </a:r>
          </a:p>
          <a:p>
            <a:pPr indent="266700">
              <a:lnSpc>
                <a:spcPct val="150000"/>
              </a:lnSpc>
            </a:pPr>
            <a:r>
              <a:rPr lang="zh-CN" altLang="en-US" sz="1200" dirty="0">
                <a:latin typeface="微软雅黑" panose="020B0503020204020204" pitchFamily="34" charset="-122"/>
                <a:ea typeface="微软雅黑" panose="020B0503020204020204" pitchFamily="34" charset="-122"/>
              </a:rPr>
              <a:t>西北地区二手车交易量为</a:t>
            </a:r>
            <a:r>
              <a:rPr lang="en-US" altLang="zh-CN" sz="1200" dirty="0">
                <a:latin typeface="微软雅黑" panose="020B0503020204020204" pitchFamily="34" charset="-122"/>
                <a:ea typeface="微软雅黑" panose="020B0503020204020204" pitchFamily="34" charset="-122"/>
              </a:rPr>
              <a:t>10.34</a:t>
            </a:r>
            <a:r>
              <a:rPr lang="zh-CN" altLang="en-US" sz="1200" dirty="0">
                <a:latin typeface="微软雅黑" panose="020B0503020204020204" pitchFamily="34" charset="-122"/>
                <a:ea typeface="微软雅黑" panose="020B0503020204020204" pitchFamily="34" charset="-122"/>
              </a:rPr>
              <a:t>万辆，环比增长</a:t>
            </a:r>
            <a:r>
              <a:rPr lang="en-US" altLang="zh-CN" sz="1200" dirty="0">
                <a:latin typeface="微软雅黑" panose="020B0503020204020204" pitchFamily="34" charset="-122"/>
                <a:ea typeface="微软雅黑" panose="020B0503020204020204" pitchFamily="34" charset="-122"/>
              </a:rPr>
              <a:t>24.32%</a:t>
            </a:r>
            <a:r>
              <a:rPr lang="zh-CN" altLang="en-US" sz="1200" dirty="0">
                <a:latin typeface="微软雅黑" panose="020B0503020204020204" pitchFamily="34" charset="-122"/>
                <a:ea typeface="微软雅黑" panose="020B0503020204020204" pitchFamily="34" charset="-122"/>
              </a:rPr>
              <a:t>，交易量较上月增长</a:t>
            </a:r>
            <a:r>
              <a:rPr lang="en-US" altLang="zh-CN" sz="1200" dirty="0">
                <a:latin typeface="微软雅黑" panose="020B0503020204020204" pitchFamily="34" charset="-122"/>
                <a:ea typeface="微软雅黑" panose="020B0503020204020204" pitchFamily="34" charset="-122"/>
              </a:rPr>
              <a:t>2.02</a:t>
            </a:r>
            <a:r>
              <a:rPr lang="zh-CN" altLang="en-US" sz="1200" dirty="0">
                <a:latin typeface="微软雅黑" panose="020B0503020204020204" pitchFamily="34" charset="-122"/>
                <a:ea typeface="微软雅黑" panose="020B0503020204020204" pitchFamily="34" charset="-122"/>
              </a:rPr>
              <a:t>万辆。</a:t>
            </a:r>
          </a:p>
        </p:txBody>
      </p:sp>
      <p:grpSp>
        <p:nvGrpSpPr>
          <p:cNvPr id="6" name="组合 5">
            <a:extLst>
              <a:ext uri="{FF2B5EF4-FFF2-40B4-BE49-F238E27FC236}">
                <a16:creationId xmlns:a16="http://schemas.microsoft.com/office/drawing/2014/main" id="{B241F195-2E87-4B82-A74C-26031BEBE82D}"/>
              </a:ext>
            </a:extLst>
          </p:cNvPr>
          <p:cNvGrpSpPr/>
          <p:nvPr/>
        </p:nvGrpSpPr>
        <p:grpSpPr>
          <a:xfrm>
            <a:off x="746073" y="1317745"/>
            <a:ext cx="3683860" cy="2859098"/>
            <a:chOff x="0" y="8357"/>
            <a:chExt cx="3726374" cy="2831255"/>
          </a:xfrm>
        </p:grpSpPr>
        <p:grpSp>
          <p:nvGrpSpPr>
            <p:cNvPr id="7" name="组合 6">
              <a:extLst>
                <a:ext uri="{FF2B5EF4-FFF2-40B4-BE49-F238E27FC236}">
                  <a16:creationId xmlns:a16="http://schemas.microsoft.com/office/drawing/2014/main" id="{6433C416-7318-495D-B19D-68BA068B51F2}"/>
                </a:ext>
              </a:extLst>
            </p:cNvPr>
            <p:cNvGrpSpPr/>
            <p:nvPr/>
          </p:nvGrpSpPr>
          <p:grpSpPr>
            <a:xfrm>
              <a:off x="0" y="8357"/>
              <a:ext cx="3726374" cy="2831255"/>
              <a:chOff x="0" y="8357"/>
              <a:chExt cx="7358653" cy="5741611"/>
            </a:xfrm>
          </p:grpSpPr>
          <p:sp>
            <p:nvSpPr>
              <p:cNvPr id="23" name="江西">
                <a:extLst>
                  <a:ext uri="{FF2B5EF4-FFF2-40B4-BE49-F238E27FC236}">
                    <a16:creationId xmlns:a16="http://schemas.microsoft.com/office/drawing/2014/main" id="{CCC5472E-9E8F-433B-910B-A754F6405E67}"/>
                  </a:ext>
                </a:extLst>
              </p:cNvPr>
              <p:cNvSpPr/>
              <p:nvPr/>
            </p:nvSpPr>
            <p:spPr bwMode="auto">
              <a:xfrm>
                <a:off x="4814860" y="3810255"/>
                <a:ext cx="670923" cy="894564"/>
              </a:xfrm>
              <a:custGeom>
                <a:avLst/>
                <a:gdLst>
                  <a:gd name="T0" fmla="*/ 1131 w 1831"/>
                  <a:gd name="T1" fmla="*/ 123 h 2473"/>
                  <a:gd name="T2" fmla="*/ 1175 w 1831"/>
                  <a:gd name="T3" fmla="*/ 214 h 2473"/>
                  <a:gd name="T4" fmla="*/ 1267 w 1831"/>
                  <a:gd name="T5" fmla="*/ 107 h 2473"/>
                  <a:gd name="T6" fmla="*/ 1330 w 1831"/>
                  <a:gd name="T7" fmla="*/ 82 h 2473"/>
                  <a:gd name="T8" fmla="*/ 1477 w 1831"/>
                  <a:gd name="T9" fmla="*/ 183 h 2473"/>
                  <a:gd name="T10" fmla="*/ 1597 w 1831"/>
                  <a:gd name="T11" fmla="*/ 186 h 2473"/>
                  <a:gd name="T12" fmla="*/ 1697 w 1831"/>
                  <a:gd name="T13" fmla="*/ 261 h 2473"/>
                  <a:gd name="T14" fmla="*/ 1637 w 1831"/>
                  <a:gd name="T15" fmla="*/ 341 h 2473"/>
                  <a:gd name="T16" fmla="*/ 1714 w 1831"/>
                  <a:gd name="T17" fmla="*/ 445 h 2473"/>
                  <a:gd name="T18" fmla="*/ 1786 w 1831"/>
                  <a:gd name="T19" fmla="*/ 527 h 2473"/>
                  <a:gd name="T20" fmla="*/ 1828 w 1831"/>
                  <a:gd name="T21" fmla="*/ 689 h 2473"/>
                  <a:gd name="T22" fmla="*/ 1799 w 1831"/>
                  <a:gd name="T23" fmla="*/ 789 h 2473"/>
                  <a:gd name="T24" fmla="*/ 1703 w 1831"/>
                  <a:gd name="T25" fmla="*/ 874 h 2473"/>
                  <a:gd name="T26" fmla="*/ 1591 w 1831"/>
                  <a:gd name="T27" fmla="*/ 940 h 2473"/>
                  <a:gd name="T28" fmla="*/ 1483 w 1831"/>
                  <a:gd name="T29" fmla="*/ 899 h 2473"/>
                  <a:gd name="T30" fmla="*/ 1354 w 1831"/>
                  <a:gd name="T31" fmla="*/ 1025 h 2473"/>
                  <a:gd name="T32" fmla="*/ 1310 w 1831"/>
                  <a:gd name="T33" fmla="*/ 1081 h 2473"/>
                  <a:gd name="T34" fmla="*/ 1370 w 1831"/>
                  <a:gd name="T35" fmla="*/ 1202 h 2473"/>
                  <a:gd name="T36" fmla="*/ 1231 w 1831"/>
                  <a:gd name="T37" fmla="*/ 1332 h 2473"/>
                  <a:gd name="T38" fmla="*/ 1144 w 1831"/>
                  <a:gd name="T39" fmla="*/ 1483 h 2473"/>
                  <a:gd name="T40" fmla="*/ 1174 w 1831"/>
                  <a:gd name="T41" fmla="*/ 1604 h 2473"/>
                  <a:gd name="T42" fmla="*/ 1111 w 1831"/>
                  <a:gd name="T43" fmla="*/ 1693 h 2473"/>
                  <a:gd name="T44" fmla="*/ 1074 w 1831"/>
                  <a:gd name="T45" fmla="*/ 1811 h 2473"/>
                  <a:gd name="T46" fmla="*/ 1012 w 1831"/>
                  <a:gd name="T47" fmla="*/ 1899 h 2473"/>
                  <a:gd name="T48" fmla="*/ 978 w 1831"/>
                  <a:gd name="T49" fmla="*/ 2081 h 2473"/>
                  <a:gd name="T50" fmla="*/ 948 w 1831"/>
                  <a:gd name="T51" fmla="*/ 2209 h 2473"/>
                  <a:gd name="T52" fmla="*/ 924 w 1831"/>
                  <a:gd name="T53" fmla="*/ 2272 h 2473"/>
                  <a:gd name="T54" fmla="*/ 926 w 1831"/>
                  <a:gd name="T55" fmla="*/ 2401 h 2473"/>
                  <a:gd name="T56" fmla="*/ 817 w 1831"/>
                  <a:gd name="T57" fmla="*/ 2366 h 2473"/>
                  <a:gd name="T58" fmla="*/ 678 w 1831"/>
                  <a:gd name="T59" fmla="*/ 2378 h 2473"/>
                  <a:gd name="T60" fmla="*/ 557 w 1831"/>
                  <a:gd name="T61" fmla="*/ 2430 h 2473"/>
                  <a:gd name="T62" fmla="*/ 464 w 1831"/>
                  <a:gd name="T63" fmla="*/ 2441 h 2473"/>
                  <a:gd name="T64" fmla="*/ 340 w 1831"/>
                  <a:gd name="T65" fmla="*/ 2433 h 2473"/>
                  <a:gd name="T66" fmla="*/ 346 w 1831"/>
                  <a:gd name="T67" fmla="*/ 2365 h 2473"/>
                  <a:gd name="T68" fmla="*/ 485 w 1831"/>
                  <a:gd name="T69" fmla="*/ 2195 h 2473"/>
                  <a:gd name="T70" fmla="*/ 489 w 1831"/>
                  <a:gd name="T71" fmla="*/ 2120 h 2473"/>
                  <a:gd name="T72" fmla="*/ 342 w 1831"/>
                  <a:gd name="T73" fmla="*/ 2122 h 2473"/>
                  <a:gd name="T74" fmla="*/ 217 w 1831"/>
                  <a:gd name="T75" fmla="*/ 2094 h 2473"/>
                  <a:gd name="T76" fmla="*/ 170 w 1831"/>
                  <a:gd name="T77" fmla="*/ 1966 h 2473"/>
                  <a:gd name="T78" fmla="*/ 256 w 1831"/>
                  <a:gd name="T79" fmla="*/ 1772 h 2473"/>
                  <a:gd name="T80" fmla="*/ 180 w 1831"/>
                  <a:gd name="T81" fmla="*/ 1733 h 2473"/>
                  <a:gd name="T82" fmla="*/ 220 w 1831"/>
                  <a:gd name="T83" fmla="*/ 1589 h 2473"/>
                  <a:gd name="T84" fmla="*/ 123 w 1831"/>
                  <a:gd name="T85" fmla="*/ 1470 h 2473"/>
                  <a:gd name="T86" fmla="*/ 108 w 1831"/>
                  <a:gd name="T87" fmla="*/ 1296 h 2473"/>
                  <a:gd name="T88" fmla="*/ 35 w 1831"/>
                  <a:gd name="T89" fmla="*/ 1249 h 2473"/>
                  <a:gd name="T90" fmla="*/ 8 w 1831"/>
                  <a:gd name="T91" fmla="*/ 1201 h 2473"/>
                  <a:gd name="T92" fmla="*/ 23 w 1831"/>
                  <a:gd name="T93" fmla="*/ 1103 h 2473"/>
                  <a:gd name="T94" fmla="*/ 145 w 1831"/>
                  <a:gd name="T95" fmla="*/ 949 h 2473"/>
                  <a:gd name="T96" fmla="*/ 189 w 1831"/>
                  <a:gd name="T97" fmla="*/ 871 h 2473"/>
                  <a:gd name="T98" fmla="*/ 218 w 1831"/>
                  <a:gd name="T99" fmla="*/ 758 h 2473"/>
                  <a:gd name="T100" fmla="*/ 193 w 1831"/>
                  <a:gd name="T101" fmla="*/ 671 h 2473"/>
                  <a:gd name="T102" fmla="*/ 139 w 1831"/>
                  <a:gd name="T103" fmla="*/ 551 h 2473"/>
                  <a:gd name="T104" fmla="*/ 189 w 1831"/>
                  <a:gd name="T105" fmla="*/ 429 h 2473"/>
                  <a:gd name="T106" fmla="*/ 313 w 1831"/>
                  <a:gd name="T107" fmla="*/ 376 h 2473"/>
                  <a:gd name="T108" fmla="*/ 473 w 1831"/>
                  <a:gd name="T109" fmla="*/ 318 h 2473"/>
                  <a:gd name="T110" fmla="*/ 486 w 1831"/>
                  <a:gd name="T111" fmla="*/ 284 h 2473"/>
                  <a:gd name="T112" fmla="*/ 556 w 1831"/>
                  <a:gd name="T113" fmla="*/ 260 h 2473"/>
                  <a:gd name="T114" fmla="*/ 611 w 1831"/>
                  <a:gd name="T115" fmla="*/ 219 h 2473"/>
                  <a:gd name="T116" fmla="*/ 759 w 1831"/>
                  <a:gd name="T117" fmla="*/ 124 h 2473"/>
                  <a:gd name="T118" fmla="*/ 914 w 1831"/>
                  <a:gd name="T119" fmla="*/ 123 h 2473"/>
                  <a:gd name="T120" fmla="*/ 1065 w 1831"/>
                  <a:gd name="T121" fmla="*/ 39 h 2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4" name="黑龙江">
                <a:extLst>
                  <a:ext uri="{FF2B5EF4-FFF2-40B4-BE49-F238E27FC236}">
                    <a16:creationId xmlns:a16="http://schemas.microsoft.com/office/drawing/2014/main" id="{18DF3068-A621-43C0-AA1B-453D0827B84A}"/>
                  </a:ext>
                </a:extLst>
              </p:cNvPr>
              <p:cNvSpPr/>
              <p:nvPr/>
            </p:nvSpPr>
            <p:spPr bwMode="auto">
              <a:xfrm>
                <a:off x="5433162" y="8357"/>
                <a:ext cx="1512866" cy="1460244"/>
              </a:xfrm>
              <a:custGeom>
                <a:avLst/>
                <a:gdLst>
                  <a:gd name="T0" fmla="*/ 385 w 4137"/>
                  <a:gd name="T1" fmla="*/ 68 h 3992"/>
                  <a:gd name="T2" fmla="*/ 616 w 4137"/>
                  <a:gd name="T3" fmla="*/ 2 h 3992"/>
                  <a:gd name="T4" fmla="*/ 893 w 4137"/>
                  <a:gd name="T5" fmla="*/ 105 h 3992"/>
                  <a:gd name="T6" fmla="*/ 1227 w 4137"/>
                  <a:gd name="T7" fmla="*/ 198 h 3992"/>
                  <a:gd name="T8" fmla="*/ 1337 w 4137"/>
                  <a:gd name="T9" fmla="*/ 327 h 3992"/>
                  <a:gd name="T10" fmla="*/ 1458 w 4137"/>
                  <a:gd name="T11" fmla="*/ 485 h 3992"/>
                  <a:gd name="T12" fmla="*/ 1574 w 4137"/>
                  <a:gd name="T13" fmla="*/ 700 h 3992"/>
                  <a:gd name="T14" fmla="*/ 1623 w 4137"/>
                  <a:gd name="T15" fmla="*/ 786 h 3992"/>
                  <a:gd name="T16" fmla="*/ 1780 w 4137"/>
                  <a:gd name="T17" fmla="*/ 1046 h 3992"/>
                  <a:gd name="T18" fmla="*/ 1874 w 4137"/>
                  <a:gd name="T19" fmla="*/ 1293 h 3992"/>
                  <a:gd name="T20" fmla="*/ 2045 w 4137"/>
                  <a:gd name="T21" fmla="*/ 1461 h 3992"/>
                  <a:gd name="T22" fmla="*/ 2302 w 4137"/>
                  <a:gd name="T23" fmla="*/ 1468 h 3992"/>
                  <a:gd name="T24" fmla="*/ 2485 w 4137"/>
                  <a:gd name="T25" fmla="*/ 1457 h 3992"/>
                  <a:gd name="T26" fmla="*/ 2681 w 4137"/>
                  <a:gd name="T27" fmla="*/ 1624 h 3992"/>
                  <a:gd name="T28" fmla="*/ 2844 w 4137"/>
                  <a:gd name="T29" fmla="*/ 1695 h 3992"/>
                  <a:gd name="T30" fmla="*/ 2942 w 4137"/>
                  <a:gd name="T31" fmla="*/ 1854 h 3992"/>
                  <a:gd name="T32" fmla="*/ 3074 w 4137"/>
                  <a:gd name="T33" fmla="*/ 2101 h 3992"/>
                  <a:gd name="T34" fmla="*/ 3345 w 4137"/>
                  <a:gd name="T35" fmla="*/ 2034 h 3992"/>
                  <a:gd name="T36" fmla="*/ 3520 w 4137"/>
                  <a:gd name="T37" fmla="*/ 1878 h 3992"/>
                  <a:gd name="T38" fmla="*/ 3652 w 4137"/>
                  <a:gd name="T39" fmla="*/ 1771 h 3992"/>
                  <a:gd name="T40" fmla="*/ 3909 w 4137"/>
                  <a:gd name="T41" fmla="*/ 1599 h 3992"/>
                  <a:gd name="T42" fmla="*/ 4124 w 4137"/>
                  <a:gd name="T43" fmla="*/ 1502 h 3992"/>
                  <a:gd name="T44" fmla="*/ 4074 w 4137"/>
                  <a:gd name="T45" fmla="*/ 1766 h 3992"/>
                  <a:gd name="T46" fmla="*/ 4009 w 4137"/>
                  <a:gd name="T47" fmla="*/ 2032 h 3992"/>
                  <a:gd name="T48" fmla="*/ 3993 w 4137"/>
                  <a:gd name="T49" fmla="*/ 2413 h 3992"/>
                  <a:gd name="T50" fmla="*/ 3947 w 4137"/>
                  <a:gd name="T51" fmla="*/ 2706 h 3992"/>
                  <a:gd name="T52" fmla="*/ 3915 w 4137"/>
                  <a:gd name="T53" fmla="*/ 3042 h 3992"/>
                  <a:gd name="T54" fmla="*/ 3518 w 4137"/>
                  <a:gd name="T55" fmla="*/ 3043 h 3992"/>
                  <a:gd name="T56" fmla="*/ 3363 w 4137"/>
                  <a:gd name="T57" fmla="*/ 3261 h 3992"/>
                  <a:gd name="T58" fmla="*/ 3446 w 4137"/>
                  <a:gd name="T59" fmla="*/ 3579 h 3992"/>
                  <a:gd name="T60" fmla="*/ 3484 w 4137"/>
                  <a:gd name="T61" fmla="*/ 3907 h 3992"/>
                  <a:gd name="T62" fmla="*/ 3256 w 4137"/>
                  <a:gd name="T63" fmla="*/ 3855 h 3992"/>
                  <a:gd name="T64" fmla="*/ 3121 w 4137"/>
                  <a:gd name="T65" fmla="*/ 3790 h 3992"/>
                  <a:gd name="T66" fmla="*/ 2932 w 4137"/>
                  <a:gd name="T67" fmla="*/ 3832 h 3992"/>
                  <a:gd name="T68" fmla="*/ 2812 w 4137"/>
                  <a:gd name="T69" fmla="*/ 3991 h 3992"/>
                  <a:gd name="T70" fmla="*/ 2588 w 4137"/>
                  <a:gd name="T71" fmla="*/ 3700 h 3992"/>
                  <a:gd name="T72" fmla="*/ 2480 w 4137"/>
                  <a:gd name="T73" fmla="*/ 3784 h 3992"/>
                  <a:gd name="T74" fmla="*/ 2322 w 4137"/>
                  <a:gd name="T75" fmla="*/ 3737 h 3992"/>
                  <a:gd name="T76" fmla="*/ 2178 w 4137"/>
                  <a:gd name="T77" fmla="*/ 3632 h 3992"/>
                  <a:gd name="T78" fmla="*/ 2098 w 4137"/>
                  <a:gd name="T79" fmla="*/ 3465 h 3992"/>
                  <a:gd name="T80" fmla="*/ 1802 w 4137"/>
                  <a:gd name="T81" fmla="*/ 3460 h 3992"/>
                  <a:gd name="T82" fmla="*/ 1598 w 4137"/>
                  <a:gd name="T83" fmla="*/ 3370 h 3992"/>
                  <a:gd name="T84" fmla="*/ 1383 w 4137"/>
                  <a:gd name="T85" fmla="*/ 3393 h 3992"/>
                  <a:gd name="T86" fmla="*/ 1134 w 4137"/>
                  <a:gd name="T87" fmla="*/ 3214 h 3992"/>
                  <a:gd name="T88" fmla="*/ 974 w 4137"/>
                  <a:gd name="T89" fmla="*/ 3093 h 3992"/>
                  <a:gd name="T90" fmla="*/ 869 w 4137"/>
                  <a:gd name="T91" fmla="*/ 2964 h 3992"/>
                  <a:gd name="T92" fmla="*/ 961 w 4137"/>
                  <a:gd name="T93" fmla="*/ 2837 h 3992"/>
                  <a:gd name="T94" fmla="*/ 855 w 4137"/>
                  <a:gd name="T95" fmla="*/ 2860 h 3992"/>
                  <a:gd name="T96" fmla="*/ 705 w 4137"/>
                  <a:gd name="T97" fmla="*/ 2767 h 3992"/>
                  <a:gd name="T98" fmla="*/ 803 w 4137"/>
                  <a:gd name="T99" fmla="*/ 2410 h 3992"/>
                  <a:gd name="T100" fmla="*/ 1094 w 4137"/>
                  <a:gd name="T101" fmla="*/ 2176 h 3992"/>
                  <a:gd name="T102" fmla="*/ 1163 w 4137"/>
                  <a:gd name="T103" fmla="*/ 1909 h 3992"/>
                  <a:gd name="T104" fmla="*/ 1242 w 4137"/>
                  <a:gd name="T105" fmla="*/ 1570 h 3992"/>
                  <a:gd name="T106" fmla="*/ 1302 w 4137"/>
                  <a:gd name="T107" fmla="*/ 1221 h 3992"/>
                  <a:gd name="T108" fmla="*/ 1361 w 4137"/>
                  <a:gd name="T109" fmla="*/ 926 h 3992"/>
                  <a:gd name="T110" fmla="*/ 1089 w 4137"/>
                  <a:gd name="T111" fmla="*/ 774 h 3992"/>
                  <a:gd name="T112" fmla="*/ 912 w 4137"/>
                  <a:gd name="T113" fmla="*/ 916 h 3992"/>
                  <a:gd name="T114" fmla="*/ 669 w 4137"/>
                  <a:gd name="T115" fmla="*/ 959 h 3992"/>
                  <a:gd name="T116" fmla="*/ 505 w 4137"/>
                  <a:gd name="T117" fmla="*/ 840 h 3992"/>
                  <a:gd name="T118" fmla="*/ 429 w 4137"/>
                  <a:gd name="T119" fmla="*/ 592 h 3992"/>
                  <a:gd name="T120" fmla="*/ 262 w 4137"/>
                  <a:gd name="T121" fmla="*/ 518 h 3992"/>
                  <a:gd name="T122" fmla="*/ 0 w 4137"/>
                  <a:gd name="T123" fmla="*/ 496 h 3992"/>
                  <a:gd name="T124" fmla="*/ 87 w 4137"/>
                  <a:gd name="T125" fmla="*/ 216 h 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5" name="湖北">
                <a:extLst>
                  <a:ext uri="{FF2B5EF4-FFF2-40B4-BE49-F238E27FC236}">
                    <a16:creationId xmlns:a16="http://schemas.microsoft.com/office/drawing/2014/main" id="{717304A6-CA42-48F9-9C1A-55DDFF265A62}"/>
                  </a:ext>
                </a:extLst>
              </p:cNvPr>
              <p:cNvSpPr/>
              <p:nvPr/>
            </p:nvSpPr>
            <p:spPr bwMode="auto">
              <a:xfrm>
                <a:off x="4091316" y="3336662"/>
                <a:ext cx="1052428" cy="657768"/>
              </a:xfrm>
              <a:custGeom>
                <a:avLst/>
                <a:gdLst>
                  <a:gd name="T0" fmla="*/ 2776 w 2869"/>
                  <a:gd name="T1" fmla="*/ 1214 h 1815"/>
                  <a:gd name="T2" fmla="*/ 2734 w 2869"/>
                  <a:gd name="T3" fmla="*/ 1076 h 1815"/>
                  <a:gd name="T4" fmla="*/ 2776 w 2869"/>
                  <a:gd name="T5" fmla="*/ 956 h 1815"/>
                  <a:gd name="T6" fmla="*/ 2706 w 2869"/>
                  <a:gd name="T7" fmla="*/ 850 h 1815"/>
                  <a:gd name="T8" fmla="*/ 2570 w 2869"/>
                  <a:gd name="T9" fmla="*/ 763 h 1815"/>
                  <a:gd name="T10" fmla="*/ 2494 w 2869"/>
                  <a:gd name="T11" fmla="*/ 724 h 1815"/>
                  <a:gd name="T12" fmla="*/ 2402 w 2869"/>
                  <a:gd name="T13" fmla="*/ 735 h 1815"/>
                  <a:gd name="T14" fmla="*/ 2267 w 2869"/>
                  <a:gd name="T15" fmla="*/ 659 h 1815"/>
                  <a:gd name="T16" fmla="*/ 2102 w 2869"/>
                  <a:gd name="T17" fmla="*/ 596 h 1815"/>
                  <a:gd name="T18" fmla="*/ 2015 w 2869"/>
                  <a:gd name="T19" fmla="*/ 592 h 1815"/>
                  <a:gd name="T20" fmla="*/ 1971 w 2869"/>
                  <a:gd name="T21" fmla="*/ 457 h 1815"/>
                  <a:gd name="T22" fmla="*/ 1939 w 2869"/>
                  <a:gd name="T23" fmla="*/ 341 h 1815"/>
                  <a:gd name="T24" fmla="*/ 1794 w 2869"/>
                  <a:gd name="T25" fmla="*/ 377 h 1815"/>
                  <a:gd name="T26" fmla="*/ 1662 w 2869"/>
                  <a:gd name="T27" fmla="*/ 364 h 1815"/>
                  <a:gd name="T28" fmla="*/ 1370 w 2869"/>
                  <a:gd name="T29" fmla="*/ 356 h 1815"/>
                  <a:gd name="T30" fmla="*/ 1187 w 2869"/>
                  <a:gd name="T31" fmla="*/ 289 h 1815"/>
                  <a:gd name="T32" fmla="*/ 1052 w 2869"/>
                  <a:gd name="T33" fmla="*/ 146 h 1815"/>
                  <a:gd name="T34" fmla="*/ 945 w 2869"/>
                  <a:gd name="T35" fmla="*/ 4 h 1815"/>
                  <a:gd name="T36" fmla="*/ 824 w 2869"/>
                  <a:gd name="T37" fmla="*/ 43 h 1815"/>
                  <a:gd name="T38" fmla="*/ 675 w 2869"/>
                  <a:gd name="T39" fmla="*/ 30 h 1815"/>
                  <a:gd name="T40" fmla="*/ 435 w 2869"/>
                  <a:gd name="T41" fmla="*/ 7 h 1815"/>
                  <a:gd name="T42" fmla="*/ 519 w 2869"/>
                  <a:gd name="T43" fmla="*/ 101 h 1815"/>
                  <a:gd name="T44" fmla="*/ 656 w 2869"/>
                  <a:gd name="T45" fmla="*/ 195 h 1815"/>
                  <a:gd name="T46" fmla="*/ 583 w 2869"/>
                  <a:gd name="T47" fmla="*/ 305 h 1815"/>
                  <a:gd name="T48" fmla="*/ 444 w 2869"/>
                  <a:gd name="T49" fmla="*/ 341 h 1815"/>
                  <a:gd name="T50" fmla="*/ 451 w 2869"/>
                  <a:gd name="T51" fmla="*/ 530 h 1815"/>
                  <a:gd name="T52" fmla="*/ 498 w 2869"/>
                  <a:gd name="T53" fmla="*/ 705 h 1815"/>
                  <a:gd name="T54" fmla="*/ 649 w 2869"/>
                  <a:gd name="T55" fmla="*/ 804 h 1815"/>
                  <a:gd name="T56" fmla="*/ 631 w 2869"/>
                  <a:gd name="T57" fmla="*/ 1055 h 1815"/>
                  <a:gd name="T58" fmla="*/ 453 w 2869"/>
                  <a:gd name="T59" fmla="*/ 1121 h 1815"/>
                  <a:gd name="T60" fmla="*/ 351 w 2869"/>
                  <a:gd name="T61" fmla="*/ 1154 h 1815"/>
                  <a:gd name="T62" fmla="*/ 233 w 2869"/>
                  <a:gd name="T63" fmla="*/ 1135 h 1815"/>
                  <a:gd name="T64" fmla="*/ 104 w 2869"/>
                  <a:gd name="T65" fmla="*/ 1164 h 1815"/>
                  <a:gd name="T66" fmla="*/ 44 w 2869"/>
                  <a:gd name="T67" fmla="*/ 1284 h 1815"/>
                  <a:gd name="T68" fmla="*/ 54 w 2869"/>
                  <a:gd name="T69" fmla="*/ 1462 h 1815"/>
                  <a:gd name="T70" fmla="*/ 54 w 2869"/>
                  <a:gd name="T71" fmla="*/ 1545 h 1815"/>
                  <a:gd name="T72" fmla="*/ 169 w 2869"/>
                  <a:gd name="T73" fmla="*/ 1580 h 1815"/>
                  <a:gd name="T74" fmla="*/ 213 w 2869"/>
                  <a:gd name="T75" fmla="*/ 1718 h 1815"/>
                  <a:gd name="T76" fmla="*/ 314 w 2869"/>
                  <a:gd name="T77" fmla="*/ 1807 h 1815"/>
                  <a:gd name="T78" fmla="*/ 359 w 2869"/>
                  <a:gd name="T79" fmla="*/ 1706 h 1815"/>
                  <a:gd name="T80" fmla="*/ 485 w 2869"/>
                  <a:gd name="T81" fmla="*/ 1586 h 1815"/>
                  <a:gd name="T82" fmla="*/ 672 w 2869"/>
                  <a:gd name="T83" fmla="*/ 1524 h 1815"/>
                  <a:gd name="T84" fmla="*/ 835 w 2869"/>
                  <a:gd name="T85" fmla="*/ 1528 h 1815"/>
                  <a:gd name="T86" fmla="*/ 776 w 2869"/>
                  <a:gd name="T87" fmla="*/ 1402 h 1815"/>
                  <a:gd name="T88" fmla="*/ 891 w 2869"/>
                  <a:gd name="T89" fmla="*/ 1362 h 1815"/>
                  <a:gd name="T90" fmla="*/ 1093 w 2869"/>
                  <a:gd name="T91" fmla="*/ 1429 h 1815"/>
                  <a:gd name="T92" fmla="*/ 1278 w 2869"/>
                  <a:gd name="T93" fmla="*/ 1471 h 1815"/>
                  <a:gd name="T94" fmla="*/ 1405 w 2869"/>
                  <a:gd name="T95" fmla="*/ 1574 h 1815"/>
                  <a:gd name="T96" fmla="*/ 1504 w 2869"/>
                  <a:gd name="T97" fmla="*/ 1589 h 1815"/>
                  <a:gd name="T98" fmla="*/ 1654 w 2869"/>
                  <a:gd name="T99" fmla="*/ 1511 h 1815"/>
                  <a:gd name="T100" fmla="*/ 1732 w 2869"/>
                  <a:gd name="T101" fmla="*/ 1543 h 1815"/>
                  <a:gd name="T102" fmla="*/ 1751 w 2869"/>
                  <a:gd name="T103" fmla="*/ 1646 h 1815"/>
                  <a:gd name="T104" fmla="*/ 1919 w 2869"/>
                  <a:gd name="T105" fmla="*/ 1478 h 1815"/>
                  <a:gd name="T106" fmla="*/ 1970 w 2869"/>
                  <a:gd name="T107" fmla="*/ 1598 h 1815"/>
                  <a:gd name="T108" fmla="*/ 1982 w 2869"/>
                  <a:gd name="T109" fmla="*/ 1733 h 1815"/>
                  <a:gd name="T110" fmla="*/ 2044 w 2869"/>
                  <a:gd name="T111" fmla="*/ 1796 h 1815"/>
                  <a:gd name="T112" fmla="*/ 2182 w 2869"/>
                  <a:gd name="T113" fmla="*/ 1726 h 1815"/>
                  <a:gd name="T114" fmla="*/ 2350 w 2869"/>
                  <a:gd name="T115" fmla="*/ 1644 h 1815"/>
                  <a:gd name="T116" fmla="*/ 2436 w 2869"/>
                  <a:gd name="T117" fmla="*/ 1588 h 1815"/>
                  <a:gd name="T118" fmla="*/ 2520 w 2869"/>
                  <a:gd name="T119" fmla="*/ 1573 h 1815"/>
                  <a:gd name="T120" fmla="*/ 2592 w 2869"/>
                  <a:gd name="T121" fmla="*/ 1519 h 1815"/>
                  <a:gd name="T122" fmla="*/ 2772 w 2869"/>
                  <a:gd name="T123" fmla="*/ 146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6" name="山东">
                <a:extLst>
                  <a:ext uri="{FF2B5EF4-FFF2-40B4-BE49-F238E27FC236}">
                    <a16:creationId xmlns:a16="http://schemas.microsoft.com/office/drawing/2014/main" id="{9D75EB38-ACBB-48FF-BF5A-729F5B062FDA}"/>
                  </a:ext>
                </a:extLst>
              </p:cNvPr>
              <p:cNvSpPr/>
              <p:nvPr/>
            </p:nvSpPr>
            <p:spPr bwMode="auto">
              <a:xfrm>
                <a:off x="4933259" y="2494719"/>
                <a:ext cx="947186" cy="605146"/>
              </a:xfrm>
              <a:custGeom>
                <a:avLst/>
                <a:gdLst>
                  <a:gd name="T0" fmla="*/ 831 w 2606"/>
                  <a:gd name="T1" fmla="*/ 153 h 1671"/>
                  <a:gd name="T2" fmla="*/ 614 w 2606"/>
                  <a:gd name="T3" fmla="*/ 197 h 1671"/>
                  <a:gd name="T4" fmla="*/ 432 w 2606"/>
                  <a:gd name="T5" fmla="*/ 342 h 1671"/>
                  <a:gd name="T6" fmla="*/ 367 w 2606"/>
                  <a:gd name="T7" fmla="*/ 411 h 1671"/>
                  <a:gd name="T8" fmla="*/ 252 w 2606"/>
                  <a:gd name="T9" fmla="*/ 665 h 1671"/>
                  <a:gd name="T10" fmla="*/ 153 w 2606"/>
                  <a:gd name="T11" fmla="*/ 883 h 1671"/>
                  <a:gd name="T12" fmla="*/ 157 w 2606"/>
                  <a:gd name="T13" fmla="*/ 1075 h 1671"/>
                  <a:gd name="T14" fmla="*/ 237 w 2606"/>
                  <a:gd name="T15" fmla="*/ 1070 h 1671"/>
                  <a:gd name="T16" fmla="*/ 400 w 2606"/>
                  <a:gd name="T17" fmla="*/ 1024 h 1671"/>
                  <a:gd name="T18" fmla="*/ 286 w 2606"/>
                  <a:gd name="T19" fmla="*/ 1117 h 1671"/>
                  <a:gd name="T20" fmla="*/ 164 w 2606"/>
                  <a:gd name="T21" fmla="*/ 1251 h 1671"/>
                  <a:gd name="T22" fmla="*/ 27 w 2606"/>
                  <a:gd name="T23" fmla="*/ 1393 h 1671"/>
                  <a:gd name="T24" fmla="*/ 73 w 2606"/>
                  <a:gd name="T25" fmla="*/ 1491 h 1671"/>
                  <a:gd name="T26" fmla="*/ 213 w 2606"/>
                  <a:gd name="T27" fmla="*/ 1586 h 1671"/>
                  <a:gd name="T28" fmla="*/ 427 w 2606"/>
                  <a:gd name="T29" fmla="*/ 1633 h 1671"/>
                  <a:gd name="T30" fmla="*/ 550 w 2606"/>
                  <a:gd name="T31" fmla="*/ 1564 h 1671"/>
                  <a:gd name="T32" fmla="*/ 658 w 2606"/>
                  <a:gd name="T33" fmla="*/ 1426 h 1671"/>
                  <a:gd name="T34" fmla="*/ 701 w 2606"/>
                  <a:gd name="T35" fmla="*/ 1437 h 1671"/>
                  <a:gd name="T36" fmla="*/ 811 w 2606"/>
                  <a:gd name="T37" fmla="*/ 1602 h 1671"/>
                  <a:gd name="T38" fmla="*/ 1004 w 2606"/>
                  <a:gd name="T39" fmla="*/ 1657 h 1671"/>
                  <a:gd name="T40" fmla="*/ 1063 w 2606"/>
                  <a:gd name="T41" fmla="*/ 1579 h 1671"/>
                  <a:gd name="T42" fmla="*/ 1187 w 2606"/>
                  <a:gd name="T43" fmla="*/ 1652 h 1671"/>
                  <a:gd name="T44" fmla="*/ 1275 w 2606"/>
                  <a:gd name="T45" fmla="*/ 1602 h 1671"/>
                  <a:gd name="T46" fmla="*/ 1378 w 2606"/>
                  <a:gd name="T47" fmla="*/ 1499 h 1671"/>
                  <a:gd name="T48" fmla="*/ 1489 w 2606"/>
                  <a:gd name="T49" fmla="*/ 1343 h 1671"/>
                  <a:gd name="T50" fmla="*/ 1623 w 2606"/>
                  <a:gd name="T51" fmla="*/ 1208 h 1671"/>
                  <a:gd name="T52" fmla="*/ 1675 w 2606"/>
                  <a:gd name="T53" fmla="*/ 1085 h 1671"/>
                  <a:gd name="T54" fmla="*/ 1741 w 2606"/>
                  <a:gd name="T55" fmla="*/ 1026 h 1671"/>
                  <a:gd name="T56" fmla="*/ 1774 w 2606"/>
                  <a:gd name="T57" fmla="*/ 964 h 1671"/>
                  <a:gd name="T58" fmla="*/ 1824 w 2606"/>
                  <a:gd name="T59" fmla="*/ 913 h 1671"/>
                  <a:gd name="T60" fmla="*/ 1774 w 2606"/>
                  <a:gd name="T61" fmla="*/ 823 h 1671"/>
                  <a:gd name="T62" fmla="*/ 1847 w 2606"/>
                  <a:gd name="T63" fmla="*/ 800 h 1671"/>
                  <a:gd name="T64" fmla="*/ 1886 w 2606"/>
                  <a:gd name="T65" fmla="*/ 879 h 1671"/>
                  <a:gd name="T66" fmla="*/ 1982 w 2606"/>
                  <a:gd name="T67" fmla="*/ 800 h 1671"/>
                  <a:gd name="T68" fmla="*/ 2006 w 2606"/>
                  <a:gd name="T69" fmla="*/ 675 h 1671"/>
                  <a:gd name="T70" fmla="*/ 2040 w 2606"/>
                  <a:gd name="T71" fmla="*/ 681 h 1671"/>
                  <a:gd name="T72" fmla="*/ 1990 w 2606"/>
                  <a:gd name="T73" fmla="*/ 641 h 1671"/>
                  <a:gd name="T74" fmla="*/ 2059 w 2606"/>
                  <a:gd name="T75" fmla="*/ 628 h 1671"/>
                  <a:gd name="T76" fmla="*/ 2204 w 2606"/>
                  <a:gd name="T77" fmla="*/ 495 h 1671"/>
                  <a:gd name="T78" fmla="*/ 2241 w 2606"/>
                  <a:gd name="T79" fmla="*/ 531 h 1671"/>
                  <a:gd name="T80" fmla="*/ 2373 w 2606"/>
                  <a:gd name="T81" fmla="*/ 397 h 1671"/>
                  <a:gd name="T82" fmla="*/ 2440 w 2606"/>
                  <a:gd name="T83" fmla="*/ 381 h 1671"/>
                  <a:gd name="T84" fmla="*/ 2536 w 2606"/>
                  <a:gd name="T85" fmla="*/ 458 h 1671"/>
                  <a:gd name="T86" fmla="*/ 2541 w 2606"/>
                  <a:gd name="T87" fmla="*/ 376 h 1671"/>
                  <a:gd name="T88" fmla="*/ 2579 w 2606"/>
                  <a:gd name="T89" fmla="*/ 294 h 1671"/>
                  <a:gd name="T90" fmla="*/ 2592 w 2606"/>
                  <a:gd name="T91" fmla="*/ 187 h 1671"/>
                  <a:gd name="T92" fmla="*/ 2428 w 2606"/>
                  <a:gd name="T93" fmla="*/ 162 h 1671"/>
                  <a:gd name="T94" fmla="*/ 2347 w 2606"/>
                  <a:gd name="T95" fmla="*/ 220 h 1671"/>
                  <a:gd name="T96" fmla="*/ 2188 w 2606"/>
                  <a:gd name="T97" fmla="*/ 212 h 1671"/>
                  <a:gd name="T98" fmla="*/ 2070 w 2606"/>
                  <a:gd name="T99" fmla="*/ 138 h 1671"/>
                  <a:gd name="T100" fmla="*/ 1975 w 2606"/>
                  <a:gd name="T101" fmla="*/ 81 h 1671"/>
                  <a:gd name="T102" fmla="*/ 1761 w 2606"/>
                  <a:gd name="T103" fmla="*/ 159 h 1671"/>
                  <a:gd name="T104" fmla="*/ 1734 w 2606"/>
                  <a:gd name="T105" fmla="*/ 264 h 1671"/>
                  <a:gd name="T106" fmla="*/ 1665 w 2606"/>
                  <a:gd name="T107" fmla="*/ 376 h 1671"/>
                  <a:gd name="T108" fmla="*/ 1427 w 2606"/>
                  <a:gd name="T109" fmla="*/ 440 h 1671"/>
                  <a:gd name="T110" fmla="*/ 1344 w 2606"/>
                  <a:gd name="T111" fmla="*/ 226 h 1671"/>
                  <a:gd name="T112" fmla="*/ 1369 w 2606"/>
                  <a:gd name="T113" fmla="*/ 142 h 1671"/>
                  <a:gd name="T114" fmla="*/ 1251 w 2606"/>
                  <a:gd name="T115" fmla="*/ 4 h 1671"/>
                  <a:gd name="T116" fmla="*/ 1145 w 2606"/>
                  <a:gd name="T117" fmla="*/ 42 h 1671"/>
                  <a:gd name="T118" fmla="*/ 1023 w 2606"/>
                  <a:gd name="T119" fmla="*/ 115 h 1671"/>
                  <a:gd name="T120" fmla="*/ 961 w 2606"/>
                  <a:gd name="T121" fmla="*/ 5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7" name="安徽">
                <a:extLst>
                  <a:ext uri="{FF2B5EF4-FFF2-40B4-BE49-F238E27FC236}">
                    <a16:creationId xmlns:a16="http://schemas.microsoft.com/office/drawing/2014/main" id="{7701B117-A838-49AA-A528-FC00AA5BA7C4}"/>
                  </a:ext>
                </a:extLst>
              </p:cNvPr>
              <p:cNvSpPr/>
              <p:nvPr/>
            </p:nvSpPr>
            <p:spPr bwMode="auto">
              <a:xfrm>
                <a:off x="4959569" y="3073555"/>
                <a:ext cx="644612" cy="828787"/>
              </a:xfrm>
              <a:custGeom>
                <a:avLst/>
                <a:gdLst>
                  <a:gd name="T0" fmla="*/ 1649 w 1769"/>
                  <a:gd name="T1" fmla="*/ 1386 h 2242"/>
                  <a:gd name="T2" fmla="*/ 1461 w 1769"/>
                  <a:gd name="T3" fmla="*/ 1420 h 2242"/>
                  <a:gd name="T4" fmla="*/ 1473 w 1769"/>
                  <a:gd name="T5" fmla="*/ 1325 h 2242"/>
                  <a:gd name="T6" fmla="*/ 1439 w 1769"/>
                  <a:gd name="T7" fmla="*/ 1249 h 2242"/>
                  <a:gd name="T8" fmla="*/ 1392 w 1769"/>
                  <a:gd name="T9" fmla="*/ 1223 h 2242"/>
                  <a:gd name="T10" fmla="*/ 1288 w 1769"/>
                  <a:gd name="T11" fmla="*/ 1146 h 2242"/>
                  <a:gd name="T12" fmla="*/ 1360 w 1769"/>
                  <a:gd name="T13" fmla="*/ 1005 h 2242"/>
                  <a:gd name="T14" fmla="*/ 1344 w 1769"/>
                  <a:gd name="T15" fmla="*/ 878 h 2242"/>
                  <a:gd name="T16" fmla="*/ 1471 w 1769"/>
                  <a:gd name="T17" fmla="*/ 840 h 2242"/>
                  <a:gd name="T18" fmla="*/ 1553 w 1769"/>
                  <a:gd name="T19" fmla="*/ 767 h 2242"/>
                  <a:gd name="T20" fmla="*/ 1424 w 1769"/>
                  <a:gd name="T21" fmla="*/ 673 h 2242"/>
                  <a:gd name="T22" fmla="*/ 1371 w 1769"/>
                  <a:gd name="T23" fmla="*/ 774 h 2242"/>
                  <a:gd name="T24" fmla="*/ 1205 w 1769"/>
                  <a:gd name="T25" fmla="*/ 692 h 2242"/>
                  <a:gd name="T26" fmla="*/ 1137 w 1769"/>
                  <a:gd name="T27" fmla="*/ 604 h 2242"/>
                  <a:gd name="T28" fmla="*/ 1087 w 1769"/>
                  <a:gd name="T29" fmla="*/ 525 h 2242"/>
                  <a:gd name="T30" fmla="*/ 1130 w 1769"/>
                  <a:gd name="T31" fmla="*/ 414 h 2242"/>
                  <a:gd name="T32" fmla="*/ 997 w 1769"/>
                  <a:gd name="T33" fmla="*/ 364 h 2242"/>
                  <a:gd name="T34" fmla="*/ 950 w 1769"/>
                  <a:gd name="T35" fmla="*/ 270 h 2242"/>
                  <a:gd name="T36" fmla="*/ 873 w 1769"/>
                  <a:gd name="T37" fmla="*/ 247 h 2242"/>
                  <a:gd name="T38" fmla="*/ 730 w 1769"/>
                  <a:gd name="T39" fmla="*/ 208 h 2242"/>
                  <a:gd name="T40" fmla="*/ 648 w 1769"/>
                  <a:gd name="T41" fmla="*/ 99 h 2242"/>
                  <a:gd name="T42" fmla="*/ 482 w 1769"/>
                  <a:gd name="T43" fmla="*/ 0 h 2242"/>
                  <a:gd name="T44" fmla="*/ 456 w 1769"/>
                  <a:gd name="T45" fmla="*/ 137 h 2242"/>
                  <a:gd name="T46" fmla="*/ 553 w 1769"/>
                  <a:gd name="T47" fmla="*/ 232 h 2242"/>
                  <a:gd name="T48" fmla="*/ 519 w 1769"/>
                  <a:gd name="T49" fmla="*/ 357 h 2242"/>
                  <a:gd name="T50" fmla="*/ 391 w 1769"/>
                  <a:gd name="T51" fmla="*/ 371 h 2242"/>
                  <a:gd name="T52" fmla="*/ 284 w 1769"/>
                  <a:gd name="T53" fmla="*/ 272 h 2242"/>
                  <a:gd name="T54" fmla="*/ 230 w 1769"/>
                  <a:gd name="T55" fmla="*/ 364 h 2242"/>
                  <a:gd name="T56" fmla="*/ 235 w 1769"/>
                  <a:gd name="T57" fmla="*/ 488 h 2242"/>
                  <a:gd name="T58" fmla="*/ 147 w 1769"/>
                  <a:gd name="T59" fmla="*/ 617 h 2242"/>
                  <a:gd name="T60" fmla="*/ 12 w 1769"/>
                  <a:gd name="T61" fmla="*/ 694 h 2242"/>
                  <a:gd name="T62" fmla="*/ 37 w 1769"/>
                  <a:gd name="T63" fmla="*/ 796 h 2242"/>
                  <a:gd name="T64" fmla="*/ 106 w 1769"/>
                  <a:gd name="T65" fmla="*/ 902 h 2242"/>
                  <a:gd name="T66" fmla="*/ 193 w 1769"/>
                  <a:gd name="T67" fmla="*/ 941 h 2242"/>
                  <a:gd name="T68" fmla="*/ 311 w 1769"/>
                  <a:gd name="T69" fmla="*/ 959 h 2242"/>
                  <a:gd name="T70" fmla="*/ 366 w 1769"/>
                  <a:gd name="T71" fmla="*/ 944 h 2242"/>
                  <a:gd name="T72" fmla="*/ 383 w 1769"/>
                  <a:gd name="T73" fmla="*/ 1211 h 2242"/>
                  <a:gd name="T74" fmla="*/ 232 w 1769"/>
                  <a:gd name="T75" fmla="*/ 1329 h 2242"/>
                  <a:gd name="T76" fmla="*/ 261 w 1769"/>
                  <a:gd name="T77" fmla="*/ 1514 h 2242"/>
                  <a:gd name="T78" fmla="*/ 391 w 1769"/>
                  <a:gd name="T79" fmla="*/ 1542 h 2242"/>
                  <a:gd name="T80" fmla="*/ 406 w 1769"/>
                  <a:gd name="T81" fmla="*/ 1657 h 2242"/>
                  <a:gd name="T82" fmla="*/ 371 w 1769"/>
                  <a:gd name="T83" fmla="*/ 1763 h 2242"/>
                  <a:gd name="T84" fmla="*/ 415 w 1769"/>
                  <a:gd name="T85" fmla="*/ 1878 h 2242"/>
                  <a:gd name="T86" fmla="*/ 495 w 1769"/>
                  <a:gd name="T87" fmla="*/ 2046 h 2242"/>
                  <a:gd name="T88" fmla="*/ 580 w 1769"/>
                  <a:gd name="T89" fmla="*/ 2122 h 2242"/>
                  <a:gd name="T90" fmla="*/ 750 w 1769"/>
                  <a:gd name="T91" fmla="*/ 2007 h 2242"/>
                  <a:gd name="T92" fmla="*/ 740 w 1769"/>
                  <a:gd name="T93" fmla="*/ 2123 h 2242"/>
                  <a:gd name="T94" fmla="*/ 804 w 1769"/>
                  <a:gd name="T95" fmla="*/ 2201 h 2242"/>
                  <a:gd name="T96" fmla="*/ 872 w 1769"/>
                  <a:gd name="T97" fmla="*/ 2095 h 2242"/>
                  <a:gd name="T98" fmla="*/ 967 w 1769"/>
                  <a:gd name="T99" fmla="*/ 2084 h 2242"/>
                  <a:gd name="T100" fmla="*/ 1103 w 1769"/>
                  <a:gd name="T101" fmla="*/ 2191 h 2242"/>
                  <a:gd name="T102" fmla="*/ 1263 w 1769"/>
                  <a:gd name="T103" fmla="*/ 2188 h 2242"/>
                  <a:gd name="T104" fmla="*/ 1359 w 1769"/>
                  <a:gd name="T105" fmla="*/ 2189 h 2242"/>
                  <a:gd name="T106" fmla="*/ 1427 w 1769"/>
                  <a:gd name="T107" fmla="*/ 2137 h 2242"/>
                  <a:gd name="T108" fmla="*/ 1523 w 1769"/>
                  <a:gd name="T109" fmla="*/ 1998 h 2242"/>
                  <a:gd name="T110" fmla="*/ 1539 w 1769"/>
                  <a:gd name="T111" fmla="*/ 1883 h 2242"/>
                  <a:gd name="T112" fmla="*/ 1587 w 1769"/>
                  <a:gd name="T113" fmla="*/ 1817 h 2242"/>
                  <a:gd name="T114" fmla="*/ 1703 w 1769"/>
                  <a:gd name="T115" fmla="*/ 1778 h 2242"/>
                  <a:gd name="T116" fmla="*/ 1671 w 1769"/>
                  <a:gd name="T117" fmla="*/ 1673 h 2242"/>
                  <a:gd name="T118" fmla="*/ 1729 w 1769"/>
                  <a:gd name="T119" fmla="*/ 1612 h 2242"/>
                  <a:gd name="T120" fmla="*/ 1766 w 1769"/>
                  <a:gd name="T121" fmla="*/ 1444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8" name="山西">
                <a:extLst>
                  <a:ext uri="{FF2B5EF4-FFF2-40B4-BE49-F238E27FC236}">
                    <a16:creationId xmlns:a16="http://schemas.microsoft.com/office/drawing/2014/main" id="{4A3FB448-8DC3-4962-BBBD-90FACB733F5C}"/>
                  </a:ext>
                </a:extLst>
              </p:cNvPr>
              <p:cNvSpPr/>
              <p:nvPr/>
            </p:nvSpPr>
            <p:spPr bwMode="auto">
              <a:xfrm>
                <a:off x="4354423" y="2113214"/>
                <a:ext cx="513059" cy="999807"/>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9" name="吉林">
                <a:extLst>
                  <a:ext uri="{FF2B5EF4-FFF2-40B4-BE49-F238E27FC236}">
                    <a16:creationId xmlns:a16="http://schemas.microsoft.com/office/drawing/2014/main" id="{B6EC4CC6-5A99-43F9-8937-B94802BD59B1}"/>
                  </a:ext>
                </a:extLst>
              </p:cNvPr>
              <p:cNvSpPr/>
              <p:nvPr/>
            </p:nvSpPr>
            <p:spPr bwMode="auto">
              <a:xfrm>
                <a:off x="5604182" y="1126562"/>
                <a:ext cx="1118205" cy="828787"/>
              </a:xfrm>
              <a:custGeom>
                <a:avLst/>
                <a:gdLst>
                  <a:gd name="T0" fmla="*/ 3049 w 3070"/>
                  <a:gd name="T1" fmla="*/ 1066 h 2270"/>
                  <a:gd name="T2" fmla="*/ 2912 w 3070"/>
                  <a:gd name="T3" fmla="*/ 1134 h 2270"/>
                  <a:gd name="T4" fmla="*/ 2939 w 3070"/>
                  <a:gd name="T5" fmla="*/ 1241 h 2270"/>
                  <a:gd name="T6" fmla="*/ 2898 w 3070"/>
                  <a:gd name="T7" fmla="*/ 1258 h 2270"/>
                  <a:gd name="T8" fmla="*/ 2808 w 3070"/>
                  <a:gd name="T9" fmla="*/ 1144 h 2270"/>
                  <a:gd name="T10" fmla="*/ 2698 w 3070"/>
                  <a:gd name="T11" fmla="*/ 1099 h 2270"/>
                  <a:gd name="T12" fmla="*/ 2672 w 3070"/>
                  <a:gd name="T13" fmla="*/ 1361 h 2270"/>
                  <a:gd name="T14" fmla="*/ 2561 w 3070"/>
                  <a:gd name="T15" fmla="*/ 1389 h 2270"/>
                  <a:gd name="T16" fmla="*/ 2456 w 3070"/>
                  <a:gd name="T17" fmla="*/ 1597 h 2270"/>
                  <a:gd name="T18" fmla="*/ 2264 w 3070"/>
                  <a:gd name="T19" fmla="*/ 1629 h 2270"/>
                  <a:gd name="T20" fmla="*/ 2260 w 3070"/>
                  <a:gd name="T21" fmla="*/ 1775 h 2270"/>
                  <a:gd name="T22" fmla="*/ 2242 w 3070"/>
                  <a:gd name="T23" fmla="*/ 1913 h 2270"/>
                  <a:gd name="T24" fmla="*/ 2009 w 3070"/>
                  <a:gd name="T25" fmla="*/ 1932 h 2270"/>
                  <a:gd name="T26" fmla="*/ 1914 w 3070"/>
                  <a:gd name="T27" fmla="*/ 1860 h 2270"/>
                  <a:gd name="T28" fmla="*/ 1833 w 3070"/>
                  <a:gd name="T29" fmla="*/ 1849 h 2270"/>
                  <a:gd name="T30" fmla="*/ 1760 w 3070"/>
                  <a:gd name="T31" fmla="*/ 1980 h 2270"/>
                  <a:gd name="T32" fmla="*/ 1688 w 3070"/>
                  <a:gd name="T33" fmla="*/ 2138 h 2270"/>
                  <a:gd name="T34" fmla="*/ 1572 w 3070"/>
                  <a:gd name="T35" fmla="*/ 2264 h 2270"/>
                  <a:gd name="T36" fmla="*/ 1532 w 3070"/>
                  <a:gd name="T37" fmla="*/ 2213 h 2270"/>
                  <a:gd name="T38" fmla="*/ 1513 w 3070"/>
                  <a:gd name="T39" fmla="*/ 2111 h 2270"/>
                  <a:gd name="T40" fmla="*/ 1364 w 3070"/>
                  <a:gd name="T41" fmla="*/ 1935 h 2270"/>
                  <a:gd name="T42" fmla="*/ 1373 w 3070"/>
                  <a:gd name="T43" fmla="*/ 1725 h 2270"/>
                  <a:gd name="T44" fmla="*/ 1272 w 3070"/>
                  <a:gd name="T45" fmla="*/ 1660 h 2270"/>
                  <a:gd name="T46" fmla="*/ 1194 w 3070"/>
                  <a:gd name="T47" fmla="*/ 1540 h 2270"/>
                  <a:gd name="T48" fmla="*/ 1128 w 3070"/>
                  <a:gd name="T49" fmla="*/ 1391 h 2270"/>
                  <a:gd name="T50" fmla="*/ 1005 w 3070"/>
                  <a:gd name="T51" fmla="*/ 1471 h 2270"/>
                  <a:gd name="T52" fmla="*/ 986 w 3070"/>
                  <a:gd name="T53" fmla="*/ 1381 h 2270"/>
                  <a:gd name="T54" fmla="*/ 814 w 3070"/>
                  <a:gd name="T55" fmla="*/ 1271 h 2270"/>
                  <a:gd name="T56" fmla="*/ 697 w 3070"/>
                  <a:gd name="T57" fmla="*/ 1273 h 2270"/>
                  <a:gd name="T58" fmla="*/ 677 w 3070"/>
                  <a:gd name="T59" fmla="*/ 1175 h 2270"/>
                  <a:gd name="T60" fmla="*/ 599 w 3070"/>
                  <a:gd name="T61" fmla="*/ 972 h 2270"/>
                  <a:gd name="T62" fmla="*/ 463 w 3070"/>
                  <a:gd name="T63" fmla="*/ 828 h 2270"/>
                  <a:gd name="T64" fmla="*/ 253 w 3070"/>
                  <a:gd name="T65" fmla="*/ 865 h 2270"/>
                  <a:gd name="T66" fmla="*/ 182 w 3070"/>
                  <a:gd name="T67" fmla="*/ 740 h 2270"/>
                  <a:gd name="T68" fmla="*/ 191 w 3070"/>
                  <a:gd name="T69" fmla="*/ 534 h 2270"/>
                  <a:gd name="T70" fmla="*/ 102 w 3070"/>
                  <a:gd name="T71" fmla="*/ 366 h 2270"/>
                  <a:gd name="T72" fmla="*/ 31 w 3070"/>
                  <a:gd name="T73" fmla="*/ 286 h 2270"/>
                  <a:gd name="T74" fmla="*/ 95 w 3070"/>
                  <a:gd name="T75" fmla="*/ 214 h 2270"/>
                  <a:gd name="T76" fmla="*/ 236 w 3070"/>
                  <a:gd name="T77" fmla="*/ 229 h 2270"/>
                  <a:gd name="T78" fmla="*/ 319 w 3070"/>
                  <a:gd name="T79" fmla="*/ 154 h 2270"/>
                  <a:gd name="T80" fmla="*/ 441 w 3070"/>
                  <a:gd name="T81" fmla="*/ 45 h 2270"/>
                  <a:gd name="T82" fmla="*/ 627 w 3070"/>
                  <a:gd name="T83" fmla="*/ 1 h 2270"/>
                  <a:gd name="T84" fmla="*/ 692 w 3070"/>
                  <a:gd name="T85" fmla="*/ 161 h 2270"/>
                  <a:gd name="T86" fmla="*/ 851 w 3070"/>
                  <a:gd name="T87" fmla="*/ 350 h 2270"/>
                  <a:gd name="T88" fmla="*/ 1017 w 3070"/>
                  <a:gd name="T89" fmla="*/ 300 h 2270"/>
                  <a:gd name="T90" fmla="*/ 1169 w 3070"/>
                  <a:gd name="T91" fmla="*/ 275 h 2270"/>
                  <a:gd name="T92" fmla="*/ 1297 w 3070"/>
                  <a:gd name="T93" fmla="*/ 387 h 2270"/>
                  <a:gd name="T94" fmla="*/ 1532 w 3070"/>
                  <a:gd name="T95" fmla="*/ 342 h 2270"/>
                  <a:gd name="T96" fmla="*/ 1685 w 3070"/>
                  <a:gd name="T97" fmla="*/ 452 h 2270"/>
                  <a:gd name="T98" fmla="*/ 1715 w 3070"/>
                  <a:gd name="T99" fmla="*/ 600 h 2270"/>
                  <a:gd name="T100" fmla="*/ 1848 w 3070"/>
                  <a:gd name="T101" fmla="*/ 583 h 2270"/>
                  <a:gd name="T102" fmla="*/ 1909 w 3070"/>
                  <a:gd name="T103" fmla="*/ 738 h 2270"/>
                  <a:gd name="T104" fmla="*/ 2029 w 3070"/>
                  <a:gd name="T105" fmla="*/ 723 h 2270"/>
                  <a:gd name="T106" fmla="*/ 2085 w 3070"/>
                  <a:gd name="T107" fmla="*/ 562 h 2270"/>
                  <a:gd name="T108" fmla="*/ 2236 w 3070"/>
                  <a:gd name="T109" fmla="*/ 802 h 2270"/>
                  <a:gd name="T110" fmla="*/ 2365 w 3070"/>
                  <a:gd name="T111" fmla="*/ 929 h 2270"/>
                  <a:gd name="T112" fmla="*/ 2443 w 3070"/>
                  <a:gd name="T113" fmla="*/ 798 h 2270"/>
                  <a:gd name="T114" fmla="*/ 2599 w 3070"/>
                  <a:gd name="T115" fmla="*/ 669 h 2270"/>
                  <a:gd name="T116" fmla="*/ 2722 w 3070"/>
                  <a:gd name="T117" fmla="*/ 632 h 2270"/>
                  <a:gd name="T118" fmla="*/ 2797 w 3070"/>
                  <a:gd name="T119" fmla="*/ 789 h 2270"/>
                  <a:gd name="T120" fmla="*/ 2968 w 3070"/>
                  <a:gd name="T121" fmla="*/ 823 h 2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0" name="湖南">
                <a:extLst>
                  <a:ext uri="{FF2B5EF4-FFF2-40B4-BE49-F238E27FC236}">
                    <a16:creationId xmlns:a16="http://schemas.microsoft.com/office/drawing/2014/main" id="{DA567309-F1A9-4CB2-90FD-FA1EA7A72F4C}"/>
                  </a:ext>
                </a:extLst>
              </p:cNvPr>
              <p:cNvSpPr/>
              <p:nvPr/>
            </p:nvSpPr>
            <p:spPr bwMode="auto">
              <a:xfrm>
                <a:off x="4149950" y="3834184"/>
                <a:ext cx="763011" cy="868253"/>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1" name="江苏">
                <a:extLst>
                  <a:ext uri="{FF2B5EF4-FFF2-40B4-BE49-F238E27FC236}">
                    <a16:creationId xmlns:a16="http://schemas.microsoft.com/office/drawing/2014/main" id="{46E36D8A-7C1D-4753-A793-420836C26734}"/>
                  </a:ext>
                </a:extLst>
              </p:cNvPr>
              <p:cNvSpPr/>
              <p:nvPr/>
            </p:nvSpPr>
            <p:spPr bwMode="auto">
              <a:xfrm>
                <a:off x="5130589" y="2981467"/>
                <a:ext cx="763011" cy="670923"/>
              </a:xfrm>
              <a:custGeom>
                <a:avLst/>
                <a:gdLst>
                  <a:gd name="T0" fmla="*/ 1699 w 2079"/>
                  <a:gd name="T1" fmla="*/ 1399 h 1843"/>
                  <a:gd name="T2" fmla="*/ 1653 w 2079"/>
                  <a:gd name="T3" fmla="*/ 1318 h 1843"/>
                  <a:gd name="T4" fmla="*/ 1534 w 2079"/>
                  <a:gd name="T5" fmla="*/ 1336 h 1843"/>
                  <a:gd name="T6" fmla="*/ 1579 w 2079"/>
                  <a:gd name="T7" fmla="*/ 1274 h 1843"/>
                  <a:gd name="T8" fmla="*/ 1695 w 2079"/>
                  <a:gd name="T9" fmla="*/ 1372 h 1843"/>
                  <a:gd name="T10" fmla="*/ 1837 w 2079"/>
                  <a:gd name="T11" fmla="*/ 1343 h 1843"/>
                  <a:gd name="T12" fmla="*/ 2066 w 2079"/>
                  <a:gd name="T13" fmla="*/ 1401 h 1843"/>
                  <a:gd name="T14" fmla="*/ 2026 w 2079"/>
                  <a:gd name="T15" fmla="*/ 1268 h 1843"/>
                  <a:gd name="T16" fmla="*/ 1882 w 2079"/>
                  <a:gd name="T17" fmla="*/ 1198 h 1843"/>
                  <a:gd name="T18" fmla="*/ 1830 w 2079"/>
                  <a:gd name="T19" fmla="*/ 1091 h 1843"/>
                  <a:gd name="T20" fmla="*/ 1665 w 2079"/>
                  <a:gd name="T21" fmla="*/ 975 h 1843"/>
                  <a:gd name="T22" fmla="*/ 1666 w 2079"/>
                  <a:gd name="T23" fmla="*/ 898 h 1843"/>
                  <a:gd name="T24" fmla="*/ 1588 w 2079"/>
                  <a:gd name="T25" fmla="*/ 769 h 1843"/>
                  <a:gd name="T26" fmla="*/ 1502 w 2079"/>
                  <a:gd name="T27" fmla="*/ 581 h 1843"/>
                  <a:gd name="T28" fmla="*/ 1443 w 2079"/>
                  <a:gd name="T29" fmla="*/ 452 h 1843"/>
                  <a:gd name="T30" fmla="*/ 1291 w 2079"/>
                  <a:gd name="T31" fmla="*/ 273 h 1843"/>
                  <a:gd name="T32" fmla="*/ 1201 w 2079"/>
                  <a:gd name="T33" fmla="*/ 247 h 1843"/>
                  <a:gd name="T34" fmla="*/ 1119 w 2079"/>
                  <a:gd name="T35" fmla="*/ 259 h 1843"/>
                  <a:gd name="T36" fmla="*/ 1070 w 2079"/>
                  <a:gd name="T37" fmla="*/ 147 h 1843"/>
                  <a:gd name="T38" fmla="*/ 987 w 2079"/>
                  <a:gd name="T39" fmla="*/ 53 h 1843"/>
                  <a:gd name="T40" fmla="*/ 897 w 2079"/>
                  <a:gd name="T41" fmla="*/ 34 h 1843"/>
                  <a:gd name="T42" fmla="*/ 834 w 2079"/>
                  <a:gd name="T43" fmla="*/ 187 h 1843"/>
                  <a:gd name="T44" fmla="*/ 728 w 2079"/>
                  <a:gd name="T45" fmla="*/ 260 h 1843"/>
                  <a:gd name="T46" fmla="*/ 653 w 2079"/>
                  <a:gd name="T47" fmla="*/ 344 h 1843"/>
                  <a:gd name="T48" fmla="*/ 567 w 2079"/>
                  <a:gd name="T49" fmla="*/ 230 h 1843"/>
                  <a:gd name="T50" fmla="*/ 478 w 2079"/>
                  <a:gd name="T51" fmla="*/ 298 h 1843"/>
                  <a:gd name="T52" fmla="*/ 331 w 2079"/>
                  <a:gd name="T53" fmla="*/ 286 h 1843"/>
                  <a:gd name="T54" fmla="*/ 237 w 2079"/>
                  <a:gd name="T55" fmla="*/ 205 h 1843"/>
                  <a:gd name="T56" fmla="*/ 68 w 2079"/>
                  <a:gd name="T57" fmla="*/ 14 h 1843"/>
                  <a:gd name="T58" fmla="*/ 94 w 2079"/>
                  <a:gd name="T59" fmla="*/ 146 h 1843"/>
                  <a:gd name="T60" fmla="*/ 1 w 2079"/>
                  <a:gd name="T61" fmla="*/ 283 h 1843"/>
                  <a:gd name="T62" fmla="*/ 152 w 2079"/>
                  <a:gd name="T63" fmla="*/ 365 h 1843"/>
                  <a:gd name="T64" fmla="*/ 240 w 2079"/>
                  <a:gd name="T65" fmla="*/ 449 h 1843"/>
                  <a:gd name="T66" fmla="*/ 371 w 2079"/>
                  <a:gd name="T67" fmla="*/ 513 h 1843"/>
                  <a:gd name="T68" fmla="*/ 439 w 2079"/>
                  <a:gd name="T69" fmla="*/ 540 h 1843"/>
                  <a:gd name="T70" fmla="*/ 509 w 2079"/>
                  <a:gd name="T71" fmla="*/ 582 h 1843"/>
                  <a:gd name="T72" fmla="*/ 636 w 2079"/>
                  <a:gd name="T73" fmla="*/ 631 h 1843"/>
                  <a:gd name="T74" fmla="*/ 660 w 2079"/>
                  <a:gd name="T75" fmla="*/ 739 h 1843"/>
                  <a:gd name="T76" fmla="*/ 608 w 2079"/>
                  <a:gd name="T77" fmla="*/ 835 h 1843"/>
                  <a:gd name="T78" fmla="*/ 672 w 2079"/>
                  <a:gd name="T79" fmla="*/ 868 h 1843"/>
                  <a:gd name="T80" fmla="*/ 730 w 2079"/>
                  <a:gd name="T81" fmla="*/ 952 h 1843"/>
                  <a:gd name="T82" fmla="*/ 790 w 2079"/>
                  <a:gd name="T83" fmla="*/ 1061 h 1843"/>
                  <a:gd name="T84" fmla="*/ 914 w 2079"/>
                  <a:gd name="T85" fmla="*/ 1006 h 1843"/>
                  <a:gd name="T86" fmla="*/ 1002 w 2079"/>
                  <a:gd name="T87" fmla="*/ 962 h 1843"/>
                  <a:gd name="T88" fmla="*/ 1081 w 2079"/>
                  <a:gd name="T89" fmla="*/ 1109 h 1843"/>
                  <a:gd name="T90" fmla="*/ 963 w 2079"/>
                  <a:gd name="T91" fmla="*/ 1107 h 1843"/>
                  <a:gd name="T92" fmla="*/ 874 w 2079"/>
                  <a:gd name="T93" fmla="*/ 1163 h 1843"/>
                  <a:gd name="T94" fmla="*/ 891 w 2079"/>
                  <a:gd name="T95" fmla="*/ 1280 h 1843"/>
                  <a:gd name="T96" fmla="*/ 804 w 2079"/>
                  <a:gd name="T97" fmla="*/ 1362 h 1843"/>
                  <a:gd name="T98" fmla="*/ 861 w 2079"/>
                  <a:gd name="T99" fmla="*/ 1470 h 1843"/>
                  <a:gd name="T100" fmla="*/ 923 w 2079"/>
                  <a:gd name="T101" fmla="*/ 1534 h 1843"/>
                  <a:gd name="T102" fmla="*/ 977 w 2079"/>
                  <a:gd name="T103" fmla="*/ 1528 h 1843"/>
                  <a:gd name="T104" fmla="*/ 987 w 2079"/>
                  <a:gd name="T105" fmla="*/ 1638 h 1843"/>
                  <a:gd name="T106" fmla="*/ 1011 w 2079"/>
                  <a:gd name="T107" fmla="*/ 1698 h 1843"/>
                  <a:gd name="T108" fmla="*/ 1177 w 2079"/>
                  <a:gd name="T109" fmla="*/ 1665 h 1843"/>
                  <a:gd name="T110" fmla="*/ 1271 w 2079"/>
                  <a:gd name="T111" fmla="*/ 1716 h 1843"/>
                  <a:gd name="T112" fmla="*/ 1402 w 2079"/>
                  <a:gd name="T113" fmla="*/ 1699 h 1843"/>
                  <a:gd name="T114" fmla="*/ 1543 w 2079"/>
                  <a:gd name="T115" fmla="*/ 1784 h 1843"/>
                  <a:gd name="T116" fmla="*/ 1643 w 2079"/>
                  <a:gd name="T117" fmla="*/ 1821 h 1843"/>
                  <a:gd name="T118" fmla="*/ 1722 w 2079"/>
                  <a:gd name="T119" fmla="*/ 1730 h 1843"/>
                  <a:gd name="T120" fmla="*/ 1819 w 2079"/>
                  <a:gd name="T121" fmla="*/ 1555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2" name="福建">
                <a:extLst>
                  <a:ext uri="{FF2B5EF4-FFF2-40B4-BE49-F238E27FC236}">
                    <a16:creationId xmlns:a16="http://schemas.microsoft.com/office/drawing/2014/main" id="{F00B3DE0-583E-4034-99F6-332DED564188}"/>
                  </a:ext>
                </a:extLst>
              </p:cNvPr>
              <p:cNvSpPr/>
              <p:nvPr/>
            </p:nvSpPr>
            <p:spPr bwMode="auto">
              <a:xfrm>
                <a:off x="5156900" y="4073362"/>
                <a:ext cx="618302" cy="749855"/>
              </a:xfrm>
              <a:custGeom>
                <a:avLst/>
                <a:gdLst>
                  <a:gd name="T0" fmla="*/ 1565 w 1689"/>
                  <a:gd name="T1" fmla="*/ 334 h 2064"/>
                  <a:gd name="T2" fmla="*/ 1442 w 1689"/>
                  <a:gd name="T3" fmla="*/ 393 h 2064"/>
                  <a:gd name="T4" fmla="*/ 1376 w 1689"/>
                  <a:gd name="T5" fmla="*/ 269 h 2064"/>
                  <a:gd name="T6" fmla="*/ 1307 w 1689"/>
                  <a:gd name="T7" fmla="*/ 313 h 2064"/>
                  <a:gd name="T8" fmla="*/ 1189 w 1689"/>
                  <a:gd name="T9" fmla="*/ 346 h 2064"/>
                  <a:gd name="T10" fmla="*/ 1100 w 1689"/>
                  <a:gd name="T11" fmla="*/ 306 h 2064"/>
                  <a:gd name="T12" fmla="*/ 1033 w 1689"/>
                  <a:gd name="T13" fmla="*/ 78 h 2064"/>
                  <a:gd name="T14" fmla="*/ 963 w 1689"/>
                  <a:gd name="T15" fmla="*/ 22 h 2064"/>
                  <a:gd name="T16" fmla="*/ 872 w 1689"/>
                  <a:gd name="T17" fmla="*/ 23 h 2064"/>
                  <a:gd name="T18" fmla="*/ 792 w 1689"/>
                  <a:gd name="T19" fmla="*/ 129 h 2064"/>
                  <a:gd name="T20" fmla="*/ 666 w 1689"/>
                  <a:gd name="T21" fmla="*/ 211 h 2064"/>
                  <a:gd name="T22" fmla="*/ 545 w 1689"/>
                  <a:gd name="T23" fmla="*/ 190 h 2064"/>
                  <a:gd name="T24" fmla="*/ 413 w 1689"/>
                  <a:gd name="T25" fmla="*/ 318 h 2064"/>
                  <a:gd name="T26" fmla="*/ 406 w 1689"/>
                  <a:gd name="T27" fmla="*/ 378 h 2064"/>
                  <a:gd name="T28" fmla="*/ 378 w 1689"/>
                  <a:gd name="T29" fmla="*/ 591 h 2064"/>
                  <a:gd name="T30" fmla="*/ 213 w 1689"/>
                  <a:gd name="T31" fmla="*/ 738 h 2064"/>
                  <a:gd name="T32" fmla="*/ 249 w 1689"/>
                  <a:gd name="T33" fmla="*/ 886 h 2064"/>
                  <a:gd name="T34" fmla="*/ 186 w 1689"/>
                  <a:gd name="T35" fmla="*/ 982 h 2064"/>
                  <a:gd name="T36" fmla="*/ 97 w 1689"/>
                  <a:gd name="T37" fmla="*/ 1114 h 2064"/>
                  <a:gd name="T38" fmla="*/ 69 w 1689"/>
                  <a:gd name="T39" fmla="*/ 1267 h 2064"/>
                  <a:gd name="T40" fmla="*/ 17 w 1689"/>
                  <a:gd name="T41" fmla="*/ 1465 h 2064"/>
                  <a:gd name="T42" fmla="*/ 98 w 1689"/>
                  <a:gd name="T43" fmla="*/ 1568 h 2064"/>
                  <a:gd name="T44" fmla="*/ 220 w 1689"/>
                  <a:gd name="T45" fmla="*/ 1592 h 2064"/>
                  <a:gd name="T46" fmla="*/ 385 w 1689"/>
                  <a:gd name="T47" fmla="*/ 1629 h 2064"/>
                  <a:gd name="T48" fmla="*/ 428 w 1689"/>
                  <a:gd name="T49" fmla="*/ 1753 h 2064"/>
                  <a:gd name="T50" fmla="*/ 461 w 1689"/>
                  <a:gd name="T51" fmla="*/ 1903 h 2064"/>
                  <a:gd name="T52" fmla="*/ 562 w 1689"/>
                  <a:gd name="T53" fmla="*/ 2059 h 2064"/>
                  <a:gd name="T54" fmla="*/ 604 w 1689"/>
                  <a:gd name="T55" fmla="*/ 2032 h 2064"/>
                  <a:gd name="T56" fmla="*/ 665 w 1689"/>
                  <a:gd name="T57" fmla="*/ 1976 h 2064"/>
                  <a:gd name="T58" fmla="*/ 740 w 1689"/>
                  <a:gd name="T59" fmla="*/ 1946 h 2064"/>
                  <a:gd name="T60" fmla="*/ 753 w 1689"/>
                  <a:gd name="T61" fmla="*/ 1919 h 2064"/>
                  <a:gd name="T62" fmla="*/ 792 w 1689"/>
                  <a:gd name="T63" fmla="*/ 1923 h 2064"/>
                  <a:gd name="T64" fmla="*/ 927 w 1689"/>
                  <a:gd name="T65" fmla="*/ 1768 h 2064"/>
                  <a:gd name="T66" fmla="*/ 820 w 1689"/>
                  <a:gd name="T67" fmla="*/ 1683 h 2064"/>
                  <a:gd name="T68" fmla="*/ 832 w 1689"/>
                  <a:gd name="T69" fmla="*/ 1641 h 2064"/>
                  <a:gd name="T70" fmla="*/ 899 w 1689"/>
                  <a:gd name="T71" fmla="*/ 1685 h 2064"/>
                  <a:gd name="T72" fmla="*/ 924 w 1689"/>
                  <a:gd name="T73" fmla="*/ 1584 h 2064"/>
                  <a:gd name="T74" fmla="*/ 992 w 1689"/>
                  <a:gd name="T75" fmla="*/ 1612 h 2064"/>
                  <a:gd name="T76" fmla="*/ 1040 w 1689"/>
                  <a:gd name="T77" fmla="*/ 1592 h 2064"/>
                  <a:gd name="T78" fmla="*/ 1122 w 1689"/>
                  <a:gd name="T79" fmla="*/ 1608 h 2064"/>
                  <a:gd name="T80" fmla="*/ 1130 w 1689"/>
                  <a:gd name="T81" fmla="*/ 1518 h 2064"/>
                  <a:gd name="T82" fmla="*/ 1231 w 1689"/>
                  <a:gd name="T83" fmla="*/ 1468 h 2064"/>
                  <a:gd name="T84" fmla="*/ 1231 w 1689"/>
                  <a:gd name="T85" fmla="*/ 1403 h 2064"/>
                  <a:gd name="T86" fmla="*/ 1210 w 1689"/>
                  <a:gd name="T87" fmla="*/ 1386 h 2064"/>
                  <a:gd name="T88" fmla="*/ 1227 w 1689"/>
                  <a:gd name="T89" fmla="*/ 1327 h 2064"/>
                  <a:gd name="T90" fmla="*/ 1411 w 1689"/>
                  <a:gd name="T91" fmla="*/ 1335 h 2064"/>
                  <a:gd name="T92" fmla="*/ 1278 w 1689"/>
                  <a:gd name="T93" fmla="*/ 1222 h 2064"/>
                  <a:gd name="T94" fmla="*/ 1373 w 1689"/>
                  <a:gd name="T95" fmla="*/ 1203 h 2064"/>
                  <a:gd name="T96" fmla="*/ 1474 w 1689"/>
                  <a:gd name="T97" fmla="*/ 1215 h 2064"/>
                  <a:gd name="T98" fmla="*/ 1387 w 1689"/>
                  <a:gd name="T99" fmla="*/ 1128 h 2064"/>
                  <a:gd name="T100" fmla="*/ 1474 w 1689"/>
                  <a:gd name="T101" fmla="*/ 987 h 2064"/>
                  <a:gd name="T102" fmla="*/ 1448 w 1689"/>
                  <a:gd name="T103" fmla="*/ 862 h 2064"/>
                  <a:gd name="T104" fmla="*/ 1524 w 1689"/>
                  <a:gd name="T105" fmla="*/ 793 h 2064"/>
                  <a:gd name="T106" fmla="*/ 1443 w 1689"/>
                  <a:gd name="T107" fmla="*/ 800 h 2064"/>
                  <a:gd name="T108" fmla="*/ 1492 w 1689"/>
                  <a:gd name="T109" fmla="*/ 743 h 2064"/>
                  <a:gd name="T110" fmla="*/ 1397 w 1689"/>
                  <a:gd name="T111" fmla="*/ 703 h 2064"/>
                  <a:gd name="T112" fmla="*/ 1440 w 1689"/>
                  <a:gd name="T113" fmla="*/ 633 h 2064"/>
                  <a:gd name="T114" fmla="*/ 1448 w 1689"/>
                  <a:gd name="T115" fmla="*/ 623 h 2064"/>
                  <a:gd name="T116" fmla="*/ 1474 w 1689"/>
                  <a:gd name="T117" fmla="*/ 618 h 2064"/>
                  <a:gd name="T118" fmla="*/ 1528 w 1689"/>
                  <a:gd name="T119" fmla="*/ 603 h 2064"/>
                  <a:gd name="T120" fmla="*/ 1497 w 1689"/>
                  <a:gd name="T121" fmla="*/ 705 h 2064"/>
                  <a:gd name="T122" fmla="*/ 1598 w 1689"/>
                  <a:gd name="T123" fmla="*/ 640 h 2064"/>
                  <a:gd name="T124" fmla="*/ 1622 w 1689"/>
                  <a:gd name="T125" fmla="*/ 526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3" name="河南">
                <a:extLst>
                  <a:ext uri="{FF2B5EF4-FFF2-40B4-BE49-F238E27FC236}">
                    <a16:creationId xmlns:a16="http://schemas.microsoft.com/office/drawing/2014/main" id="{0C8EE38F-C72F-46C8-B8C2-5EE086BCD99F}"/>
                  </a:ext>
                </a:extLst>
              </p:cNvPr>
              <p:cNvSpPr/>
              <p:nvPr/>
            </p:nvSpPr>
            <p:spPr bwMode="auto">
              <a:xfrm>
                <a:off x="4367578" y="2821222"/>
                <a:ext cx="802477" cy="789321"/>
              </a:xfrm>
              <a:custGeom>
                <a:avLst/>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4" name="辽宁">
                <a:extLst>
                  <a:ext uri="{FF2B5EF4-FFF2-40B4-BE49-F238E27FC236}">
                    <a16:creationId xmlns:a16="http://schemas.microsoft.com/office/drawing/2014/main" id="{4FA8ACF2-4793-4554-9FBE-F0D90C2026C7}"/>
                  </a:ext>
                </a:extLst>
              </p:cNvPr>
              <p:cNvSpPr>
                <a:spLocks noEditPoints="1"/>
              </p:cNvSpPr>
              <p:nvPr/>
            </p:nvSpPr>
            <p:spPr bwMode="auto">
              <a:xfrm>
                <a:off x="5354230" y="1573844"/>
                <a:ext cx="815632" cy="802477"/>
              </a:xfrm>
              <a:custGeom>
                <a:avLst/>
                <a:gdLst>
                  <a:gd name="T0" fmla="*/ 259 w 2212"/>
                  <a:gd name="T1" fmla="*/ 1537 h 2187"/>
                  <a:gd name="T2" fmla="*/ 137 w 2212"/>
                  <a:gd name="T3" fmla="*/ 1452 h 2187"/>
                  <a:gd name="T4" fmla="*/ 8 w 2212"/>
                  <a:gd name="T5" fmla="*/ 1353 h 2187"/>
                  <a:gd name="T6" fmla="*/ 26 w 2212"/>
                  <a:gd name="T7" fmla="*/ 1249 h 2187"/>
                  <a:gd name="T8" fmla="*/ 103 w 2212"/>
                  <a:gd name="T9" fmla="*/ 1131 h 2187"/>
                  <a:gd name="T10" fmla="*/ 154 w 2212"/>
                  <a:gd name="T11" fmla="*/ 1037 h 2187"/>
                  <a:gd name="T12" fmla="*/ 115 w 2212"/>
                  <a:gd name="T13" fmla="*/ 918 h 2187"/>
                  <a:gd name="T14" fmla="*/ 84 w 2212"/>
                  <a:gd name="T15" fmla="*/ 727 h 2187"/>
                  <a:gd name="T16" fmla="*/ 219 w 2212"/>
                  <a:gd name="T17" fmla="*/ 704 h 2187"/>
                  <a:gd name="T18" fmla="*/ 340 w 2212"/>
                  <a:gd name="T19" fmla="*/ 910 h 2187"/>
                  <a:gd name="T20" fmla="*/ 449 w 2212"/>
                  <a:gd name="T21" fmla="*/ 787 h 2187"/>
                  <a:gd name="T22" fmla="*/ 623 w 2212"/>
                  <a:gd name="T23" fmla="*/ 652 h 2187"/>
                  <a:gd name="T24" fmla="*/ 820 w 2212"/>
                  <a:gd name="T25" fmla="*/ 538 h 2187"/>
                  <a:gd name="T26" fmla="*/ 931 w 2212"/>
                  <a:gd name="T27" fmla="*/ 415 h 2187"/>
                  <a:gd name="T28" fmla="*/ 1051 w 2212"/>
                  <a:gd name="T29" fmla="*/ 392 h 2187"/>
                  <a:gd name="T30" fmla="*/ 1120 w 2212"/>
                  <a:gd name="T31" fmla="*/ 362 h 2187"/>
                  <a:gd name="T32" fmla="*/ 1258 w 2212"/>
                  <a:gd name="T33" fmla="*/ 331 h 2187"/>
                  <a:gd name="T34" fmla="*/ 1343 w 2212"/>
                  <a:gd name="T35" fmla="*/ 211 h 2187"/>
                  <a:gd name="T36" fmla="*/ 1422 w 2212"/>
                  <a:gd name="T37" fmla="*/ 0 h 2187"/>
                  <a:gd name="T38" fmla="*/ 1601 w 2212"/>
                  <a:gd name="T39" fmla="*/ 94 h 2187"/>
                  <a:gd name="T40" fmla="*/ 1638 w 2212"/>
                  <a:gd name="T41" fmla="*/ 197 h 2187"/>
                  <a:gd name="T42" fmla="*/ 1695 w 2212"/>
                  <a:gd name="T43" fmla="*/ 236 h 2187"/>
                  <a:gd name="T44" fmla="*/ 1797 w 2212"/>
                  <a:gd name="T45" fmla="*/ 181 h 2187"/>
                  <a:gd name="T46" fmla="*/ 1854 w 2212"/>
                  <a:gd name="T47" fmla="*/ 319 h 2187"/>
                  <a:gd name="T48" fmla="*/ 1930 w 2212"/>
                  <a:gd name="T49" fmla="*/ 415 h 2187"/>
                  <a:gd name="T50" fmla="*/ 2003 w 2212"/>
                  <a:gd name="T51" fmla="*/ 508 h 2187"/>
                  <a:gd name="T52" fmla="*/ 2001 w 2212"/>
                  <a:gd name="T53" fmla="*/ 622 h 2187"/>
                  <a:gd name="T54" fmla="*/ 2075 w 2212"/>
                  <a:gd name="T55" fmla="*/ 758 h 2187"/>
                  <a:gd name="T56" fmla="*/ 2191 w 2212"/>
                  <a:gd name="T57" fmla="*/ 907 h 2187"/>
                  <a:gd name="T58" fmla="*/ 2156 w 2212"/>
                  <a:gd name="T59" fmla="*/ 1031 h 2187"/>
                  <a:gd name="T60" fmla="*/ 2188 w 2212"/>
                  <a:gd name="T61" fmla="*/ 1096 h 2187"/>
                  <a:gd name="T62" fmla="*/ 2033 w 2212"/>
                  <a:gd name="T63" fmla="*/ 1210 h 2187"/>
                  <a:gd name="T64" fmla="*/ 1844 w 2212"/>
                  <a:gd name="T65" fmla="*/ 1409 h 2187"/>
                  <a:gd name="T66" fmla="*/ 1732 w 2212"/>
                  <a:gd name="T67" fmla="*/ 1586 h 2187"/>
                  <a:gd name="T68" fmla="*/ 1548 w 2212"/>
                  <a:gd name="T69" fmla="*/ 1630 h 2187"/>
                  <a:gd name="T70" fmla="*/ 1334 w 2212"/>
                  <a:gd name="T71" fmla="*/ 1752 h 2187"/>
                  <a:gd name="T72" fmla="*/ 1129 w 2212"/>
                  <a:gd name="T73" fmla="*/ 1956 h 2187"/>
                  <a:gd name="T74" fmla="*/ 1116 w 2212"/>
                  <a:gd name="T75" fmla="*/ 1997 h 2187"/>
                  <a:gd name="T76" fmla="*/ 1078 w 2212"/>
                  <a:gd name="T77" fmla="*/ 2064 h 2187"/>
                  <a:gd name="T78" fmla="*/ 995 w 2212"/>
                  <a:gd name="T79" fmla="*/ 2048 h 2187"/>
                  <a:gd name="T80" fmla="*/ 975 w 2212"/>
                  <a:gd name="T81" fmla="*/ 2107 h 2187"/>
                  <a:gd name="T82" fmla="*/ 853 w 2212"/>
                  <a:gd name="T83" fmla="*/ 2185 h 2187"/>
                  <a:gd name="T84" fmla="*/ 857 w 2212"/>
                  <a:gd name="T85" fmla="*/ 2091 h 2187"/>
                  <a:gd name="T86" fmla="*/ 966 w 2212"/>
                  <a:gd name="T87" fmla="*/ 2027 h 2187"/>
                  <a:gd name="T88" fmla="*/ 975 w 2212"/>
                  <a:gd name="T89" fmla="*/ 1946 h 2187"/>
                  <a:gd name="T90" fmla="*/ 1042 w 2212"/>
                  <a:gd name="T91" fmla="*/ 1886 h 2187"/>
                  <a:gd name="T92" fmla="*/ 940 w 2212"/>
                  <a:gd name="T93" fmla="*/ 1897 h 2187"/>
                  <a:gd name="T94" fmla="*/ 903 w 2212"/>
                  <a:gd name="T95" fmla="*/ 1739 h 2187"/>
                  <a:gd name="T96" fmla="*/ 1002 w 2212"/>
                  <a:gd name="T97" fmla="*/ 1599 h 2187"/>
                  <a:gd name="T98" fmla="*/ 1070 w 2212"/>
                  <a:gd name="T99" fmla="*/ 1496 h 2187"/>
                  <a:gd name="T100" fmla="*/ 1059 w 2212"/>
                  <a:gd name="T101" fmla="*/ 1302 h 2187"/>
                  <a:gd name="T102" fmla="*/ 952 w 2212"/>
                  <a:gd name="T103" fmla="*/ 1152 h 2187"/>
                  <a:gd name="T104" fmla="*/ 905 w 2212"/>
                  <a:gd name="T105" fmla="*/ 1225 h 2187"/>
                  <a:gd name="T106" fmla="*/ 786 w 2212"/>
                  <a:gd name="T107" fmla="*/ 1207 h 2187"/>
                  <a:gd name="T108" fmla="*/ 655 w 2212"/>
                  <a:gd name="T109" fmla="*/ 1301 h 2187"/>
                  <a:gd name="T110" fmla="*/ 618 w 2212"/>
                  <a:gd name="T111" fmla="*/ 1401 h 2187"/>
                  <a:gd name="T112" fmla="*/ 534 w 2212"/>
                  <a:gd name="T113" fmla="*/ 1566 h 2187"/>
                  <a:gd name="T114" fmla="*/ 878 w 2212"/>
                  <a:gd name="T115" fmla="*/ 1788 h 2187"/>
                  <a:gd name="T116" fmla="*/ 850 w 2212"/>
                  <a:gd name="T117" fmla="*/ 1838 h 2187"/>
                  <a:gd name="T118" fmla="*/ 899 w 2212"/>
                  <a:gd name="T119" fmla="*/ 1886 h 2187"/>
                  <a:gd name="T120" fmla="*/ 845 w 2212"/>
                  <a:gd name="T121" fmla="*/ 1899 h 2187"/>
                  <a:gd name="T122" fmla="*/ 1229 w 2212"/>
                  <a:gd name="T123" fmla="*/ 1939 h 2187"/>
                  <a:gd name="T124" fmla="*/ 1350 w 2212"/>
                  <a:gd name="T125" fmla="*/ 1990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5" name="浙江">
                <a:extLst>
                  <a:ext uri="{FF2B5EF4-FFF2-40B4-BE49-F238E27FC236}">
                    <a16:creationId xmlns:a16="http://schemas.microsoft.com/office/drawing/2014/main" id="{C4C074C2-7959-483D-AA06-B2CCF22FCAA2}"/>
                  </a:ext>
                </a:extLst>
              </p:cNvPr>
              <p:cNvSpPr/>
              <p:nvPr/>
            </p:nvSpPr>
            <p:spPr bwMode="auto">
              <a:xfrm>
                <a:off x="5415245" y="3599769"/>
                <a:ext cx="539370" cy="631457"/>
              </a:xfrm>
              <a:custGeom>
                <a:avLst/>
                <a:gdLst>
                  <a:gd name="T0" fmla="*/ 882 w 1493"/>
                  <a:gd name="T1" fmla="*/ 1623 h 1731"/>
                  <a:gd name="T2" fmla="*/ 793 w 1493"/>
                  <a:gd name="T3" fmla="*/ 1671 h 1731"/>
                  <a:gd name="T4" fmla="*/ 704 w 1493"/>
                  <a:gd name="T5" fmla="*/ 1615 h 1731"/>
                  <a:gd name="T6" fmla="*/ 646 w 1493"/>
                  <a:gd name="T7" fmla="*/ 1535 h 1731"/>
                  <a:gd name="T8" fmla="*/ 577 w 1493"/>
                  <a:gd name="T9" fmla="*/ 1610 h 1731"/>
                  <a:gd name="T10" fmla="*/ 469 w 1493"/>
                  <a:gd name="T11" fmla="*/ 1637 h 1731"/>
                  <a:gd name="T12" fmla="*/ 395 w 1493"/>
                  <a:gd name="T13" fmla="*/ 1604 h 1731"/>
                  <a:gd name="T14" fmla="*/ 306 w 1493"/>
                  <a:gd name="T15" fmla="*/ 1400 h 1731"/>
                  <a:gd name="T16" fmla="*/ 299 w 1493"/>
                  <a:gd name="T17" fmla="*/ 1296 h 1731"/>
                  <a:gd name="T18" fmla="*/ 222 w 1493"/>
                  <a:gd name="T19" fmla="*/ 1320 h 1731"/>
                  <a:gd name="T20" fmla="*/ 189 w 1493"/>
                  <a:gd name="T21" fmla="*/ 1250 h 1731"/>
                  <a:gd name="T22" fmla="*/ 142 w 1493"/>
                  <a:gd name="T23" fmla="*/ 1087 h 1731"/>
                  <a:gd name="T24" fmla="*/ 79 w 1493"/>
                  <a:gd name="T25" fmla="*/ 1019 h 1731"/>
                  <a:gd name="T26" fmla="*/ 10 w 1493"/>
                  <a:gd name="T27" fmla="*/ 914 h 1731"/>
                  <a:gd name="T28" fmla="*/ 71 w 1493"/>
                  <a:gd name="T29" fmla="*/ 824 h 1731"/>
                  <a:gd name="T30" fmla="*/ 167 w 1493"/>
                  <a:gd name="T31" fmla="*/ 751 h 1731"/>
                  <a:gd name="T32" fmla="*/ 245 w 1493"/>
                  <a:gd name="T33" fmla="*/ 672 h 1731"/>
                  <a:gd name="T34" fmla="*/ 280 w 1493"/>
                  <a:gd name="T35" fmla="*/ 515 h 1731"/>
                  <a:gd name="T36" fmla="*/ 278 w 1493"/>
                  <a:gd name="T37" fmla="*/ 430 h 1731"/>
                  <a:gd name="T38" fmla="*/ 404 w 1493"/>
                  <a:gd name="T39" fmla="*/ 411 h 1731"/>
                  <a:gd name="T40" fmla="*/ 439 w 1493"/>
                  <a:gd name="T41" fmla="*/ 312 h 1731"/>
                  <a:gd name="T42" fmla="*/ 445 w 1493"/>
                  <a:gd name="T43" fmla="*/ 233 h 1731"/>
                  <a:gd name="T44" fmla="*/ 491 w 1493"/>
                  <a:gd name="T45" fmla="*/ 183 h 1731"/>
                  <a:gd name="T46" fmla="*/ 539 w 1493"/>
                  <a:gd name="T47" fmla="*/ 10 h 1731"/>
                  <a:gd name="T48" fmla="*/ 659 w 1493"/>
                  <a:gd name="T49" fmla="*/ 60 h 1731"/>
                  <a:gd name="T50" fmla="*/ 828 w 1493"/>
                  <a:gd name="T51" fmla="*/ 128 h 1731"/>
                  <a:gd name="T52" fmla="*/ 921 w 1493"/>
                  <a:gd name="T53" fmla="*/ 73 h 1731"/>
                  <a:gd name="T54" fmla="*/ 1020 w 1493"/>
                  <a:gd name="T55" fmla="*/ 63 h 1731"/>
                  <a:gd name="T56" fmla="*/ 1126 w 1493"/>
                  <a:gd name="T57" fmla="*/ 156 h 1731"/>
                  <a:gd name="T58" fmla="*/ 1026 w 1493"/>
                  <a:gd name="T59" fmla="*/ 246 h 1731"/>
                  <a:gd name="T60" fmla="*/ 907 w 1493"/>
                  <a:gd name="T61" fmla="*/ 309 h 1731"/>
                  <a:gd name="T62" fmla="*/ 793 w 1493"/>
                  <a:gd name="T63" fmla="*/ 385 h 1731"/>
                  <a:gd name="T64" fmla="*/ 906 w 1493"/>
                  <a:gd name="T65" fmla="*/ 385 h 1731"/>
                  <a:gd name="T66" fmla="*/ 1033 w 1493"/>
                  <a:gd name="T67" fmla="*/ 401 h 1731"/>
                  <a:gd name="T68" fmla="*/ 1208 w 1493"/>
                  <a:gd name="T69" fmla="*/ 337 h 1731"/>
                  <a:gd name="T70" fmla="*/ 1430 w 1493"/>
                  <a:gd name="T71" fmla="*/ 474 h 1731"/>
                  <a:gd name="T72" fmla="*/ 1423 w 1493"/>
                  <a:gd name="T73" fmla="*/ 517 h 1731"/>
                  <a:gd name="T74" fmla="*/ 1450 w 1493"/>
                  <a:gd name="T75" fmla="*/ 599 h 1731"/>
                  <a:gd name="T76" fmla="*/ 1314 w 1493"/>
                  <a:gd name="T77" fmla="*/ 647 h 1731"/>
                  <a:gd name="T78" fmla="*/ 1402 w 1493"/>
                  <a:gd name="T79" fmla="*/ 650 h 1731"/>
                  <a:gd name="T80" fmla="*/ 1452 w 1493"/>
                  <a:gd name="T81" fmla="*/ 714 h 1731"/>
                  <a:gd name="T82" fmla="*/ 1463 w 1493"/>
                  <a:gd name="T83" fmla="*/ 763 h 1731"/>
                  <a:gd name="T84" fmla="*/ 1391 w 1493"/>
                  <a:gd name="T85" fmla="*/ 713 h 1731"/>
                  <a:gd name="T86" fmla="*/ 1327 w 1493"/>
                  <a:gd name="T87" fmla="*/ 773 h 1731"/>
                  <a:gd name="T88" fmla="*/ 1313 w 1493"/>
                  <a:gd name="T89" fmla="*/ 834 h 1731"/>
                  <a:gd name="T90" fmla="*/ 1372 w 1493"/>
                  <a:gd name="T91" fmla="*/ 912 h 1731"/>
                  <a:gd name="T92" fmla="*/ 1330 w 1493"/>
                  <a:gd name="T93" fmla="*/ 928 h 1731"/>
                  <a:gd name="T94" fmla="*/ 1299 w 1493"/>
                  <a:gd name="T95" fmla="*/ 1015 h 1731"/>
                  <a:gd name="T96" fmla="*/ 1358 w 1493"/>
                  <a:gd name="T97" fmla="*/ 1136 h 1731"/>
                  <a:gd name="T98" fmla="*/ 1341 w 1493"/>
                  <a:gd name="T99" fmla="*/ 1180 h 1731"/>
                  <a:gd name="T100" fmla="*/ 1292 w 1493"/>
                  <a:gd name="T101" fmla="*/ 1239 h 1731"/>
                  <a:gd name="T102" fmla="*/ 1254 w 1493"/>
                  <a:gd name="T103" fmla="*/ 1257 h 1731"/>
                  <a:gd name="T104" fmla="*/ 1223 w 1493"/>
                  <a:gd name="T105" fmla="*/ 1313 h 1731"/>
                  <a:gd name="T106" fmla="*/ 1251 w 1493"/>
                  <a:gd name="T107" fmla="*/ 1225 h 1731"/>
                  <a:gd name="T108" fmla="*/ 1167 w 1493"/>
                  <a:gd name="T109" fmla="*/ 1200 h 1731"/>
                  <a:gd name="T110" fmla="*/ 1178 w 1493"/>
                  <a:gd name="T111" fmla="*/ 1270 h 1731"/>
                  <a:gd name="T112" fmla="*/ 1122 w 1493"/>
                  <a:gd name="T113" fmla="*/ 1343 h 1731"/>
                  <a:gd name="T114" fmla="*/ 1078 w 1493"/>
                  <a:gd name="T115" fmla="*/ 1369 h 1731"/>
                  <a:gd name="T116" fmla="*/ 1053 w 1493"/>
                  <a:gd name="T117" fmla="*/ 1478 h 1731"/>
                  <a:gd name="T118" fmla="*/ 1047 w 1493"/>
                  <a:gd name="T119" fmla="*/ 1570 h 1731"/>
                  <a:gd name="T120" fmla="*/ 1018 w 1493"/>
                  <a:gd name="T121" fmla="*/ 1623 h 1731"/>
                  <a:gd name="T122" fmla="*/ 1011 w 1493"/>
                  <a:gd name="T123" fmla="*/ 1696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7" y="1709"/>
                    </a:lnTo>
                    <a:lnTo>
                      <a:pt x="986" y="1710"/>
                    </a:lnTo>
                    <a:lnTo>
                      <a:pt x="984" y="1718"/>
                    </a:lnTo>
                    <a:lnTo>
                      <a:pt x="984" y="1731"/>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6" name="广东">
                <a:extLst>
                  <a:ext uri="{FF2B5EF4-FFF2-40B4-BE49-F238E27FC236}">
                    <a16:creationId xmlns:a16="http://schemas.microsoft.com/office/drawing/2014/main" id="{863FA5FD-79F8-4CFC-A298-6BDB70147E17}"/>
                  </a:ext>
                </a:extLst>
              </p:cNvPr>
              <p:cNvSpPr>
                <a:spLocks noEditPoints="1"/>
              </p:cNvSpPr>
              <p:nvPr/>
            </p:nvSpPr>
            <p:spPr bwMode="auto">
              <a:xfrm>
                <a:off x="4267097" y="4557729"/>
                <a:ext cx="1091895" cy="841943"/>
              </a:xfrm>
              <a:custGeom>
                <a:avLst/>
                <a:gdLst>
                  <a:gd name="T0" fmla="*/ 1983 w 2993"/>
                  <a:gd name="T1" fmla="*/ 1253 h 2287"/>
                  <a:gd name="T2" fmla="*/ 2080 w 2993"/>
                  <a:gd name="T3" fmla="*/ 1133 h 2287"/>
                  <a:gd name="T4" fmla="*/ 2127 w 2993"/>
                  <a:gd name="T5" fmla="*/ 1209 h 2287"/>
                  <a:gd name="T6" fmla="*/ 2356 w 2993"/>
                  <a:gd name="T7" fmla="*/ 1181 h 2287"/>
                  <a:gd name="T8" fmla="*/ 2480 w 2993"/>
                  <a:gd name="T9" fmla="*/ 1152 h 2287"/>
                  <a:gd name="T10" fmla="*/ 2738 w 2993"/>
                  <a:gd name="T11" fmla="*/ 1021 h 2287"/>
                  <a:gd name="T12" fmla="*/ 2854 w 2993"/>
                  <a:gd name="T13" fmla="*/ 891 h 2287"/>
                  <a:gd name="T14" fmla="*/ 2844 w 2993"/>
                  <a:gd name="T15" fmla="*/ 848 h 2287"/>
                  <a:gd name="T16" fmla="*/ 2946 w 2993"/>
                  <a:gd name="T17" fmla="*/ 699 h 2287"/>
                  <a:gd name="T18" fmla="*/ 2872 w 2993"/>
                  <a:gd name="T19" fmla="*/ 454 h 2287"/>
                  <a:gd name="T20" fmla="*/ 2773 w 2993"/>
                  <a:gd name="T21" fmla="*/ 297 h 2287"/>
                  <a:gd name="T22" fmla="*/ 2603 w 2993"/>
                  <a:gd name="T23" fmla="*/ 246 h 2287"/>
                  <a:gd name="T24" fmla="*/ 2417 w 2993"/>
                  <a:gd name="T25" fmla="*/ 227 h 2287"/>
                  <a:gd name="T26" fmla="*/ 2342 w 2993"/>
                  <a:gd name="T27" fmla="*/ 335 h 2287"/>
                  <a:gd name="T28" fmla="*/ 2086 w 2993"/>
                  <a:gd name="T29" fmla="*/ 337 h 2287"/>
                  <a:gd name="T30" fmla="*/ 1904 w 2993"/>
                  <a:gd name="T31" fmla="*/ 415 h 2287"/>
                  <a:gd name="T32" fmla="*/ 1849 w 2993"/>
                  <a:gd name="T33" fmla="*/ 309 h 2287"/>
                  <a:gd name="T34" fmla="*/ 1992 w 2993"/>
                  <a:gd name="T35" fmla="*/ 90 h 2287"/>
                  <a:gd name="T36" fmla="*/ 1765 w 2993"/>
                  <a:gd name="T37" fmla="*/ 66 h 2287"/>
                  <a:gd name="T38" fmla="*/ 1610 w 2993"/>
                  <a:gd name="T39" fmla="*/ 65 h 2287"/>
                  <a:gd name="T40" fmla="*/ 1415 w 2993"/>
                  <a:gd name="T41" fmla="*/ 0 h 2287"/>
                  <a:gd name="T42" fmla="*/ 1315 w 2993"/>
                  <a:gd name="T43" fmla="*/ 121 h 2287"/>
                  <a:gd name="T44" fmla="*/ 1253 w 2993"/>
                  <a:gd name="T45" fmla="*/ 274 h 2287"/>
                  <a:gd name="T46" fmla="*/ 999 w 2993"/>
                  <a:gd name="T47" fmla="*/ 159 h 2287"/>
                  <a:gd name="T48" fmla="*/ 901 w 2993"/>
                  <a:gd name="T49" fmla="*/ 417 h 2287"/>
                  <a:gd name="T50" fmla="*/ 909 w 2993"/>
                  <a:gd name="T51" fmla="*/ 657 h 2287"/>
                  <a:gd name="T52" fmla="*/ 793 w 2993"/>
                  <a:gd name="T53" fmla="*/ 809 h 2287"/>
                  <a:gd name="T54" fmla="*/ 716 w 2993"/>
                  <a:gd name="T55" fmla="*/ 1086 h 2287"/>
                  <a:gd name="T56" fmla="*/ 506 w 2993"/>
                  <a:gd name="T57" fmla="*/ 1278 h 2287"/>
                  <a:gd name="T58" fmla="*/ 453 w 2993"/>
                  <a:gd name="T59" fmla="*/ 1412 h 2287"/>
                  <a:gd name="T60" fmla="*/ 285 w 2993"/>
                  <a:gd name="T61" fmla="*/ 1453 h 2287"/>
                  <a:gd name="T62" fmla="*/ 212 w 2993"/>
                  <a:gd name="T63" fmla="*/ 1574 h 2287"/>
                  <a:gd name="T64" fmla="*/ 40 w 2993"/>
                  <a:gd name="T65" fmla="*/ 1698 h 2287"/>
                  <a:gd name="T66" fmla="*/ 86 w 2993"/>
                  <a:gd name="T67" fmla="*/ 1807 h 2287"/>
                  <a:gd name="T68" fmla="*/ 27 w 2993"/>
                  <a:gd name="T69" fmla="*/ 2081 h 2287"/>
                  <a:gd name="T70" fmla="*/ 234 w 2993"/>
                  <a:gd name="T71" fmla="*/ 2275 h 2287"/>
                  <a:gd name="T72" fmla="*/ 285 w 2993"/>
                  <a:gd name="T73" fmla="*/ 2113 h 2287"/>
                  <a:gd name="T74" fmla="*/ 297 w 2993"/>
                  <a:gd name="T75" fmla="*/ 2077 h 2287"/>
                  <a:gd name="T76" fmla="*/ 266 w 2993"/>
                  <a:gd name="T77" fmla="*/ 1930 h 2287"/>
                  <a:gd name="T78" fmla="*/ 366 w 2993"/>
                  <a:gd name="T79" fmla="*/ 1948 h 2287"/>
                  <a:gd name="T80" fmla="*/ 325 w 2993"/>
                  <a:gd name="T81" fmla="*/ 1792 h 2287"/>
                  <a:gd name="T82" fmla="*/ 371 w 2993"/>
                  <a:gd name="T83" fmla="*/ 1847 h 2287"/>
                  <a:gd name="T84" fmla="*/ 403 w 2993"/>
                  <a:gd name="T85" fmla="*/ 1860 h 2287"/>
                  <a:gd name="T86" fmla="*/ 655 w 2993"/>
                  <a:gd name="T87" fmla="*/ 1746 h 2287"/>
                  <a:gd name="T88" fmla="*/ 742 w 2993"/>
                  <a:gd name="T89" fmla="*/ 1733 h 2287"/>
                  <a:gd name="T90" fmla="*/ 869 w 2993"/>
                  <a:gd name="T91" fmla="*/ 1660 h 2287"/>
                  <a:gd name="T92" fmla="*/ 898 w 2993"/>
                  <a:gd name="T93" fmla="*/ 1658 h 2287"/>
                  <a:gd name="T94" fmla="*/ 940 w 2993"/>
                  <a:gd name="T95" fmla="*/ 1669 h 2287"/>
                  <a:gd name="T96" fmla="*/ 965 w 2993"/>
                  <a:gd name="T97" fmla="*/ 1603 h 2287"/>
                  <a:gd name="T98" fmla="*/ 1103 w 2993"/>
                  <a:gd name="T99" fmla="*/ 1553 h 2287"/>
                  <a:gd name="T100" fmla="*/ 1131 w 2993"/>
                  <a:gd name="T101" fmla="*/ 1574 h 2287"/>
                  <a:gd name="T102" fmla="*/ 1322 w 2993"/>
                  <a:gd name="T103" fmla="*/ 1575 h 2287"/>
                  <a:gd name="T104" fmla="*/ 1375 w 2993"/>
                  <a:gd name="T105" fmla="*/ 1307 h 2287"/>
                  <a:gd name="T106" fmla="*/ 1511 w 2993"/>
                  <a:gd name="T107" fmla="*/ 1424 h 2287"/>
                  <a:gd name="T108" fmla="*/ 1551 w 2993"/>
                  <a:gd name="T109" fmla="*/ 1433 h 2287"/>
                  <a:gd name="T110" fmla="*/ 1591 w 2993"/>
                  <a:gd name="T111" fmla="*/ 1270 h 2287"/>
                  <a:gd name="T112" fmla="*/ 1587 w 2993"/>
                  <a:gd name="T113" fmla="*/ 1162 h 2287"/>
                  <a:gd name="T114" fmla="*/ 1594 w 2993"/>
                  <a:gd name="T115" fmla="*/ 1093 h 2287"/>
                  <a:gd name="T116" fmla="*/ 1723 w 2993"/>
                  <a:gd name="T117" fmla="*/ 1284 h 2287"/>
                  <a:gd name="T118" fmla="*/ 370 w 2993"/>
                  <a:gd name="T119" fmla="*/ 1998 h 2287"/>
                  <a:gd name="T120" fmla="*/ 1834 w 2993"/>
                  <a:gd name="T121" fmla="*/ 1500 h 2287"/>
                  <a:gd name="T122" fmla="*/ 1897 w 2993"/>
                  <a:gd name="T123" fmla="*/ 1471 h 2287"/>
                  <a:gd name="T124" fmla="*/ 2948 w 2993"/>
                  <a:gd name="T125" fmla="*/ 801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7" name="天津">
                <a:extLst>
                  <a:ext uri="{FF2B5EF4-FFF2-40B4-BE49-F238E27FC236}">
                    <a16:creationId xmlns:a16="http://schemas.microsoft.com/office/drawing/2014/main" id="{06082E23-EDDF-4887-878A-68D09EAA1891}"/>
                  </a:ext>
                </a:extLst>
              </p:cNvPr>
              <p:cNvSpPr/>
              <p:nvPr/>
            </p:nvSpPr>
            <p:spPr bwMode="auto">
              <a:xfrm>
                <a:off x="5130589" y="2178991"/>
                <a:ext cx="157864" cy="263107"/>
              </a:xfrm>
              <a:custGeom>
                <a:avLst/>
                <a:gdLst>
                  <a:gd name="T0" fmla="*/ 139 w 430"/>
                  <a:gd name="T1" fmla="*/ 49 h 726"/>
                  <a:gd name="T2" fmla="*/ 152 w 430"/>
                  <a:gd name="T3" fmla="*/ 42 h 726"/>
                  <a:gd name="T4" fmla="*/ 171 w 430"/>
                  <a:gd name="T5" fmla="*/ 25 h 726"/>
                  <a:gd name="T6" fmla="*/ 178 w 430"/>
                  <a:gd name="T7" fmla="*/ 4 h 726"/>
                  <a:gd name="T8" fmla="*/ 237 w 430"/>
                  <a:gd name="T9" fmla="*/ 3 h 726"/>
                  <a:gd name="T10" fmla="*/ 253 w 430"/>
                  <a:gd name="T11" fmla="*/ 22 h 726"/>
                  <a:gd name="T12" fmla="*/ 294 w 430"/>
                  <a:gd name="T13" fmla="*/ 62 h 726"/>
                  <a:gd name="T14" fmla="*/ 294 w 430"/>
                  <a:gd name="T15" fmla="*/ 89 h 726"/>
                  <a:gd name="T16" fmla="*/ 271 w 430"/>
                  <a:gd name="T17" fmla="*/ 98 h 726"/>
                  <a:gd name="T18" fmla="*/ 231 w 430"/>
                  <a:gd name="T19" fmla="*/ 110 h 726"/>
                  <a:gd name="T20" fmla="*/ 227 w 430"/>
                  <a:gd name="T21" fmla="*/ 152 h 726"/>
                  <a:gd name="T22" fmla="*/ 266 w 430"/>
                  <a:gd name="T23" fmla="*/ 212 h 726"/>
                  <a:gd name="T24" fmla="*/ 286 w 430"/>
                  <a:gd name="T25" fmla="*/ 245 h 726"/>
                  <a:gd name="T26" fmla="*/ 297 w 430"/>
                  <a:gd name="T27" fmla="*/ 281 h 726"/>
                  <a:gd name="T28" fmla="*/ 313 w 430"/>
                  <a:gd name="T29" fmla="*/ 284 h 726"/>
                  <a:gd name="T30" fmla="*/ 357 w 430"/>
                  <a:gd name="T31" fmla="*/ 268 h 726"/>
                  <a:gd name="T32" fmla="*/ 378 w 430"/>
                  <a:gd name="T33" fmla="*/ 276 h 726"/>
                  <a:gd name="T34" fmla="*/ 367 w 430"/>
                  <a:gd name="T35" fmla="*/ 321 h 726"/>
                  <a:gd name="T36" fmla="*/ 378 w 430"/>
                  <a:gd name="T37" fmla="*/ 333 h 726"/>
                  <a:gd name="T38" fmla="*/ 417 w 430"/>
                  <a:gd name="T39" fmla="*/ 356 h 726"/>
                  <a:gd name="T40" fmla="*/ 429 w 430"/>
                  <a:gd name="T41" fmla="*/ 403 h 726"/>
                  <a:gd name="T42" fmla="*/ 396 w 430"/>
                  <a:gd name="T43" fmla="*/ 431 h 726"/>
                  <a:gd name="T44" fmla="*/ 348 w 430"/>
                  <a:gd name="T45" fmla="*/ 460 h 726"/>
                  <a:gd name="T46" fmla="*/ 335 w 430"/>
                  <a:gd name="T47" fmla="*/ 503 h 726"/>
                  <a:gd name="T48" fmla="*/ 324 w 430"/>
                  <a:gd name="T49" fmla="*/ 557 h 726"/>
                  <a:gd name="T50" fmla="*/ 287 w 430"/>
                  <a:gd name="T51" fmla="*/ 630 h 726"/>
                  <a:gd name="T52" fmla="*/ 279 w 430"/>
                  <a:gd name="T53" fmla="*/ 693 h 726"/>
                  <a:gd name="T54" fmla="*/ 223 w 430"/>
                  <a:gd name="T55" fmla="*/ 716 h 726"/>
                  <a:gd name="T56" fmla="*/ 192 w 430"/>
                  <a:gd name="T57" fmla="*/ 723 h 726"/>
                  <a:gd name="T58" fmla="*/ 182 w 430"/>
                  <a:gd name="T59" fmla="*/ 711 h 726"/>
                  <a:gd name="T60" fmla="*/ 153 w 430"/>
                  <a:gd name="T61" fmla="*/ 715 h 726"/>
                  <a:gd name="T62" fmla="*/ 133 w 430"/>
                  <a:gd name="T63" fmla="*/ 726 h 726"/>
                  <a:gd name="T64" fmla="*/ 116 w 430"/>
                  <a:gd name="T65" fmla="*/ 681 h 726"/>
                  <a:gd name="T66" fmla="*/ 95 w 430"/>
                  <a:gd name="T67" fmla="*/ 674 h 726"/>
                  <a:gd name="T68" fmla="*/ 32 w 430"/>
                  <a:gd name="T69" fmla="*/ 672 h 726"/>
                  <a:gd name="T70" fmla="*/ 8 w 430"/>
                  <a:gd name="T71" fmla="*/ 635 h 726"/>
                  <a:gd name="T72" fmla="*/ 3 w 430"/>
                  <a:gd name="T73" fmla="*/ 578 h 726"/>
                  <a:gd name="T74" fmla="*/ 1 w 430"/>
                  <a:gd name="T75" fmla="*/ 536 h 726"/>
                  <a:gd name="T76" fmla="*/ 31 w 430"/>
                  <a:gd name="T77" fmla="*/ 532 h 726"/>
                  <a:gd name="T78" fmla="*/ 45 w 430"/>
                  <a:gd name="T79" fmla="*/ 518 h 726"/>
                  <a:gd name="T80" fmla="*/ 33 w 430"/>
                  <a:gd name="T81" fmla="*/ 431 h 726"/>
                  <a:gd name="T82" fmla="*/ 16 w 430"/>
                  <a:gd name="T83" fmla="*/ 290 h 726"/>
                  <a:gd name="T84" fmla="*/ 22 w 430"/>
                  <a:gd name="T85" fmla="*/ 275 h 726"/>
                  <a:gd name="T86" fmla="*/ 29 w 430"/>
                  <a:gd name="T87" fmla="*/ 259 h 726"/>
                  <a:gd name="T88" fmla="*/ 51 w 430"/>
                  <a:gd name="T89" fmla="*/ 271 h 726"/>
                  <a:gd name="T90" fmla="*/ 64 w 430"/>
                  <a:gd name="T91" fmla="*/ 280 h 726"/>
                  <a:gd name="T92" fmla="*/ 108 w 430"/>
                  <a:gd name="T93" fmla="*/ 270 h 726"/>
                  <a:gd name="T94" fmla="*/ 126 w 430"/>
                  <a:gd name="T95" fmla="*/ 252 h 726"/>
                  <a:gd name="T96" fmla="*/ 128 w 430"/>
                  <a:gd name="T97" fmla="*/ 200 h 726"/>
                  <a:gd name="T98" fmla="*/ 129 w 430"/>
                  <a:gd name="T99" fmla="*/ 174 h 726"/>
                  <a:gd name="T100" fmla="*/ 141 w 430"/>
                  <a:gd name="T101" fmla="*/ 165 h 726"/>
                  <a:gd name="T102" fmla="*/ 114 w 430"/>
                  <a:gd name="T103" fmla="*/ 146 h 726"/>
                  <a:gd name="T104" fmla="*/ 110 w 430"/>
                  <a:gd name="T105" fmla="*/ 131 h 726"/>
                  <a:gd name="T106" fmla="*/ 122 w 430"/>
                  <a:gd name="T107" fmla="*/ 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8" name="北京">
                <a:extLst>
                  <a:ext uri="{FF2B5EF4-FFF2-40B4-BE49-F238E27FC236}">
                    <a16:creationId xmlns:a16="http://schemas.microsoft.com/office/drawing/2014/main" id="{EF087BC2-BEEF-4EF8-A4D6-06A5FC518E84}"/>
                  </a:ext>
                </a:extLst>
              </p:cNvPr>
              <p:cNvSpPr/>
              <p:nvPr/>
            </p:nvSpPr>
            <p:spPr bwMode="auto">
              <a:xfrm>
                <a:off x="4959569" y="2047437"/>
                <a:ext cx="236797" cy="263106"/>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9" name="河北">
                <a:extLst>
                  <a:ext uri="{FF2B5EF4-FFF2-40B4-BE49-F238E27FC236}">
                    <a16:creationId xmlns:a16="http://schemas.microsoft.com/office/drawing/2014/main" id="{585BB9F0-09CE-47E5-9C3F-470DAE9A2DE9}"/>
                  </a:ext>
                </a:extLst>
              </p:cNvPr>
              <p:cNvSpPr>
                <a:spLocks noEditPoints="1"/>
              </p:cNvSpPr>
              <p:nvPr/>
            </p:nvSpPr>
            <p:spPr bwMode="auto">
              <a:xfrm>
                <a:off x="4749084" y="1797484"/>
                <a:ext cx="749854" cy="1052427"/>
              </a:xfrm>
              <a:custGeom>
                <a:avLst/>
                <a:gdLst>
                  <a:gd name="T0" fmla="*/ 1177 w 2047"/>
                  <a:gd name="T1" fmla="*/ 2101 h 2907"/>
                  <a:gd name="T2" fmla="*/ 917 w 2047"/>
                  <a:gd name="T3" fmla="*/ 2293 h 2907"/>
                  <a:gd name="T4" fmla="*/ 781 w 2047"/>
                  <a:gd name="T5" fmla="*/ 2510 h 2907"/>
                  <a:gd name="T6" fmla="*/ 635 w 2047"/>
                  <a:gd name="T7" fmla="*/ 2788 h 2907"/>
                  <a:gd name="T8" fmla="*/ 608 w 2047"/>
                  <a:gd name="T9" fmla="*/ 2863 h 2907"/>
                  <a:gd name="T10" fmla="*/ 320 w 2047"/>
                  <a:gd name="T11" fmla="*/ 2852 h 2907"/>
                  <a:gd name="T12" fmla="*/ 104 w 2047"/>
                  <a:gd name="T13" fmla="*/ 2796 h 2907"/>
                  <a:gd name="T14" fmla="*/ 33 w 2047"/>
                  <a:gd name="T15" fmla="*/ 2646 h 2907"/>
                  <a:gd name="T16" fmla="*/ 117 w 2047"/>
                  <a:gd name="T17" fmla="*/ 2466 h 2907"/>
                  <a:gd name="T18" fmla="*/ 165 w 2047"/>
                  <a:gd name="T19" fmla="*/ 2214 h 2907"/>
                  <a:gd name="T20" fmla="*/ 105 w 2047"/>
                  <a:gd name="T21" fmla="*/ 2031 h 2907"/>
                  <a:gd name="T22" fmla="*/ 0 w 2047"/>
                  <a:gd name="T23" fmla="*/ 1928 h 2907"/>
                  <a:gd name="T24" fmla="*/ 98 w 2047"/>
                  <a:gd name="T25" fmla="*/ 1761 h 2907"/>
                  <a:gd name="T26" fmla="*/ 174 w 2047"/>
                  <a:gd name="T27" fmla="*/ 1620 h 2907"/>
                  <a:gd name="T28" fmla="*/ 299 w 2047"/>
                  <a:gd name="T29" fmla="*/ 1564 h 2907"/>
                  <a:gd name="T30" fmla="*/ 269 w 2047"/>
                  <a:gd name="T31" fmla="*/ 1321 h 2907"/>
                  <a:gd name="T32" fmla="*/ 108 w 2047"/>
                  <a:gd name="T33" fmla="*/ 1206 h 2907"/>
                  <a:gd name="T34" fmla="*/ 184 w 2047"/>
                  <a:gd name="T35" fmla="*/ 1121 h 2907"/>
                  <a:gd name="T36" fmla="*/ 221 w 2047"/>
                  <a:gd name="T37" fmla="*/ 1036 h 2907"/>
                  <a:gd name="T38" fmla="*/ 66 w 2047"/>
                  <a:gd name="T39" fmla="*/ 735 h 2907"/>
                  <a:gd name="T40" fmla="*/ 74 w 2047"/>
                  <a:gd name="T41" fmla="*/ 586 h 2907"/>
                  <a:gd name="T42" fmla="*/ 193 w 2047"/>
                  <a:gd name="T43" fmla="*/ 354 h 2907"/>
                  <a:gd name="T44" fmla="*/ 357 w 2047"/>
                  <a:gd name="T45" fmla="*/ 247 h 2907"/>
                  <a:gd name="T46" fmla="*/ 382 w 2047"/>
                  <a:gd name="T47" fmla="*/ 482 h 2907"/>
                  <a:gd name="T48" fmla="*/ 532 w 2047"/>
                  <a:gd name="T49" fmla="*/ 449 h 2907"/>
                  <a:gd name="T50" fmla="*/ 718 w 2047"/>
                  <a:gd name="T51" fmla="*/ 374 h 2907"/>
                  <a:gd name="T52" fmla="*/ 857 w 2047"/>
                  <a:gd name="T53" fmla="*/ 311 h 2907"/>
                  <a:gd name="T54" fmla="*/ 986 w 2047"/>
                  <a:gd name="T55" fmla="*/ 214 h 2907"/>
                  <a:gd name="T56" fmla="*/ 1058 w 2047"/>
                  <a:gd name="T57" fmla="*/ 70 h 2907"/>
                  <a:gd name="T58" fmla="*/ 1301 w 2047"/>
                  <a:gd name="T59" fmla="*/ 12 h 2907"/>
                  <a:gd name="T60" fmla="*/ 1397 w 2047"/>
                  <a:gd name="T61" fmla="*/ 196 h 2907"/>
                  <a:gd name="T62" fmla="*/ 1466 w 2047"/>
                  <a:gd name="T63" fmla="*/ 341 h 2907"/>
                  <a:gd name="T64" fmla="*/ 1475 w 2047"/>
                  <a:gd name="T65" fmla="*/ 482 h 2907"/>
                  <a:gd name="T66" fmla="*/ 1660 w 2047"/>
                  <a:gd name="T67" fmla="*/ 518 h 2907"/>
                  <a:gd name="T68" fmla="*/ 1700 w 2047"/>
                  <a:gd name="T69" fmla="*/ 623 h 2907"/>
                  <a:gd name="T70" fmla="*/ 1682 w 2047"/>
                  <a:gd name="T71" fmla="*/ 752 h 2907"/>
                  <a:gd name="T72" fmla="*/ 1863 w 2047"/>
                  <a:gd name="T73" fmla="*/ 853 h 2907"/>
                  <a:gd name="T74" fmla="*/ 2009 w 2047"/>
                  <a:gd name="T75" fmla="*/ 1033 h 2907"/>
                  <a:gd name="T76" fmla="*/ 1905 w 2047"/>
                  <a:gd name="T77" fmla="*/ 1185 h 2907"/>
                  <a:gd name="T78" fmla="*/ 1862 w 2047"/>
                  <a:gd name="T79" fmla="*/ 1338 h 2907"/>
                  <a:gd name="T80" fmla="*/ 1782 w 2047"/>
                  <a:gd name="T81" fmla="*/ 1457 h 2907"/>
                  <a:gd name="T82" fmla="*/ 1548 w 2047"/>
                  <a:gd name="T83" fmla="*/ 1538 h 2907"/>
                  <a:gd name="T84" fmla="*/ 1420 w 2047"/>
                  <a:gd name="T85" fmla="*/ 1382 h 2907"/>
                  <a:gd name="T86" fmla="*/ 1328 w 2047"/>
                  <a:gd name="T87" fmla="*/ 1277 h 2907"/>
                  <a:gd name="T88" fmla="*/ 1307 w 2047"/>
                  <a:gd name="T89" fmla="*/ 1079 h 2907"/>
                  <a:gd name="T90" fmla="*/ 1204 w 2047"/>
                  <a:gd name="T91" fmla="*/ 957 h 2907"/>
                  <a:gd name="T92" fmla="*/ 1233 w 2047"/>
                  <a:gd name="T93" fmla="*/ 877 h 2907"/>
                  <a:gd name="T94" fmla="*/ 968 w 2047"/>
                  <a:gd name="T95" fmla="*/ 713 h 2907"/>
                  <a:gd name="T96" fmla="*/ 888 w 2047"/>
                  <a:gd name="T97" fmla="*/ 763 h 2907"/>
                  <a:gd name="T98" fmla="*/ 831 w 2047"/>
                  <a:gd name="T99" fmla="*/ 831 h 2907"/>
                  <a:gd name="T100" fmla="*/ 690 w 2047"/>
                  <a:gd name="T101" fmla="*/ 979 h 2907"/>
                  <a:gd name="T102" fmla="*/ 597 w 2047"/>
                  <a:gd name="T103" fmla="*/ 1192 h 2907"/>
                  <a:gd name="T104" fmla="*/ 643 w 2047"/>
                  <a:gd name="T105" fmla="*/ 1358 h 2907"/>
                  <a:gd name="T106" fmla="*/ 843 w 2047"/>
                  <a:gd name="T107" fmla="*/ 1346 h 2907"/>
                  <a:gd name="T108" fmla="*/ 984 w 2047"/>
                  <a:gd name="T109" fmla="*/ 1336 h 2907"/>
                  <a:gd name="T110" fmla="*/ 1093 w 2047"/>
                  <a:gd name="T111" fmla="*/ 1548 h 2907"/>
                  <a:gd name="T112" fmla="*/ 1131 w 2047"/>
                  <a:gd name="T113" fmla="*/ 1723 h 2907"/>
                  <a:gd name="T114" fmla="*/ 1272 w 2047"/>
                  <a:gd name="T115" fmla="*/ 1765 h 2907"/>
                  <a:gd name="T116" fmla="*/ 1390 w 2047"/>
                  <a:gd name="T117" fmla="*/ 1918 h 2907"/>
                  <a:gd name="T118" fmla="*/ 1163 w 2047"/>
                  <a:gd name="T119" fmla="*/ 1195 h 2907"/>
                  <a:gd name="T120" fmla="*/ 1107 w 2047"/>
                  <a:gd name="T121" fmla="*/ 1329 h 2907"/>
                  <a:gd name="T122" fmla="*/ 1033 w 2047"/>
                  <a:gd name="T123" fmla="*/ 1188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0" name="内蒙古">
                <a:extLst>
                  <a:ext uri="{FF2B5EF4-FFF2-40B4-BE49-F238E27FC236}">
                    <a16:creationId xmlns:a16="http://schemas.microsoft.com/office/drawing/2014/main" id="{3FBBAF3A-BA93-4754-979D-AD95840B8F08}"/>
                  </a:ext>
                </a:extLst>
              </p:cNvPr>
              <p:cNvSpPr/>
              <p:nvPr/>
            </p:nvSpPr>
            <p:spPr bwMode="auto">
              <a:xfrm>
                <a:off x="2841557" y="74134"/>
                <a:ext cx="3104664" cy="2565294"/>
              </a:xfrm>
              <a:custGeom>
                <a:avLst/>
                <a:gdLst>
                  <a:gd name="T0" fmla="*/ 3037 w 8497"/>
                  <a:gd name="T1" fmla="*/ 6400 h 7037"/>
                  <a:gd name="T2" fmla="*/ 2793 w 8497"/>
                  <a:gd name="T3" fmla="*/ 6311 h 7037"/>
                  <a:gd name="T4" fmla="*/ 2585 w 8497"/>
                  <a:gd name="T5" fmla="*/ 6887 h 7037"/>
                  <a:gd name="T6" fmla="*/ 2116 w 8497"/>
                  <a:gd name="T7" fmla="*/ 7024 h 7037"/>
                  <a:gd name="T8" fmla="*/ 1852 w 8497"/>
                  <a:gd name="T9" fmla="*/ 6611 h 7037"/>
                  <a:gd name="T10" fmla="*/ 2048 w 8497"/>
                  <a:gd name="T11" fmla="*/ 6147 h 7037"/>
                  <a:gd name="T12" fmla="*/ 1341 w 8497"/>
                  <a:gd name="T13" fmla="*/ 6249 h 7037"/>
                  <a:gd name="T14" fmla="*/ 1134 w 8497"/>
                  <a:gd name="T15" fmla="*/ 6306 h 7037"/>
                  <a:gd name="T16" fmla="*/ 856 w 8497"/>
                  <a:gd name="T17" fmla="*/ 5986 h 7037"/>
                  <a:gd name="T18" fmla="*/ 822 w 8497"/>
                  <a:gd name="T19" fmla="*/ 5621 h 7037"/>
                  <a:gd name="T20" fmla="*/ 443 w 8497"/>
                  <a:gd name="T21" fmla="*/ 5430 h 7037"/>
                  <a:gd name="T22" fmla="*/ 184 w 8497"/>
                  <a:gd name="T23" fmla="*/ 5245 h 7037"/>
                  <a:gd name="T24" fmla="*/ 123 w 8497"/>
                  <a:gd name="T25" fmla="*/ 4497 h 7037"/>
                  <a:gd name="T26" fmla="*/ 1476 w 8497"/>
                  <a:gd name="T27" fmla="*/ 4787 h 7037"/>
                  <a:gd name="T28" fmla="*/ 2334 w 8497"/>
                  <a:gd name="T29" fmla="*/ 5189 h 7037"/>
                  <a:gd name="T30" fmla="*/ 3262 w 8497"/>
                  <a:gd name="T31" fmla="*/ 4881 h 7037"/>
                  <a:gd name="T32" fmla="*/ 4097 w 8497"/>
                  <a:gd name="T33" fmla="*/ 4763 h 7037"/>
                  <a:gd name="T34" fmla="*/ 4531 w 8497"/>
                  <a:gd name="T35" fmla="*/ 4161 h 7037"/>
                  <a:gd name="T36" fmla="*/ 5111 w 8497"/>
                  <a:gd name="T37" fmla="*/ 3848 h 7037"/>
                  <a:gd name="T38" fmla="*/ 5838 w 8497"/>
                  <a:gd name="T39" fmla="*/ 3413 h 7037"/>
                  <a:gd name="T40" fmla="*/ 6310 w 8497"/>
                  <a:gd name="T41" fmla="*/ 2990 h 7037"/>
                  <a:gd name="T42" fmla="*/ 6874 w 8497"/>
                  <a:gd name="T43" fmla="*/ 2918 h 7037"/>
                  <a:gd name="T44" fmla="*/ 6779 w 8497"/>
                  <a:gd name="T45" fmla="*/ 2573 h 7037"/>
                  <a:gd name="T46" fmla="*/ 6193 w 8497"/>
                  <a:gd name="T47" fmla="*/ 2525 h 7037"/>
                  <a:gd name="T48" fmla="*/ 5720 w 8497"/>
                  <a:gd name="T49" fmla="*/ 2216 h 7037"/>
                  <a:gd name="T50" fmla="*/ 6283 w 8497"/>
                  <a:gd name="T51" fmla="*/ 1669 h 7037"/>
                  <a:gd name="T52" fmla="*/ 6621 w 8497"/>
                  <a:gd name="T53" fmla="*/ 1322 h 7037"/>
                  <a:gd name="T54" fmla="*/ 6818 w 8497"/>
                  <a:gd name="T55" fmla="*/ 786 h 7037"/>
                  <a:gd name="T56" fmla="*/ 6937 w 8497"/>
                  <a:gd name="T57" fmla="*/ 349 h 7037"/>
                  <a:gd name="T58" fmla="*/ 6993 w 8497"/>
                  <a:gd name="T59" fmla="*/ 35 h 7037"/>
                  <a:gd name="T60" fmla="*/ 7108 w 8497"/>
                  <a:gd name="T61" fmla="*/ 346 h 7037"/>
                  <a:gd name="T62" fmla="*/ 7530 w 8497"/>
                  <a:gd name="T63" fmla="*/ 419 h 7037"/>
                  <a:gd name="T64" fmla="*/ 7725 w 8497"/>
                  <a:gd name="T65" fmla="*/ 815 h 7037"/>
                  <a:gd name="T66" fmla="*/ 8106 w 8497"/>
                  <a:gd name="T67" fmla="*/ 709 h 7037"/>
                  <a:gd name="T68" fmla="*/ 8491 w 8497"/>
                  <a:gd name="T69" fmla="*/ 842 h 7037"/>
                  <a:gd name="T70" fmla="*/ 8330 w 8497"/>
                  <a:gd name="T71" fmla="*/ 1414 h 7037"/>
                  <a:gd name="T72" fmla="*/ 8223 w 8497"/>
                  <a:gd name="T73" fmla="*/ 2079 h 7037"/>
                  <a:gd name="T74" fmla="*/ 7691 w 8497"/>
                  <a:gd name="T75" fmla="*/ 2500 h 7037"/>
                  <a:gd name="T76" fmla="*/ 7983 w 8497"/>
                  <a:gd name="T77" fmla="*/ 2670 h 7037"/>
                  <a:gd name="T78" fmla="*/ 7968 w 8497"/>
                  <a:gd name="T79" fmla="*/ 2801 h 7037"/>
                  <a:gd name="T80" fmla="*/ 7799 w 8497"/>
                  <a:gd name="T81" fmla="*/ 3172 h 7037"/>
                  <a:gd name="T82" fmla="*/ 7559 w 8497"/>
                  <a:gd name="T83" fmla="*/ 3236 h 7037"/>
                  <a:gd name="T84" fmla="*/ 7718 w 8497"/>
                  <a:gd name="T85" fmla="*/ 3627 h 7037"/>
                  <a:gd name="T86" fmla="*/ 8068 w 8497"/>
                  <a:gd name="T87" fmla="*/ 3722 h 7037"/>
                  <a:gd name="T88" fmla="*/ 8207 w 8497"/>
                  <a:gd name="T89" fmla="*/ 4165 h 7037"/>
                  <a:gd name="T90" fmla="*/ 8061 w 8497"/>
                  <a:gd name="T91" fmla="*/ 4497 h 7037"/>
                  <a:gd name="T92" fmla="*/ 7779 w 8497"/>
                  <a:gd name="T93" fmla="*/ 4600 h 7037"/>
                  <a:gd name="T94" fmla="*/ 7318 w 8497"/>
                  <a:gd name="T95" fmla="*/ 4915 h 7037"/>
                  <a:gd name="T96" fmla="*/ 6971 w 8497"/>
                  <a:gd name="T97" fmla="*/ 4840 h 7037"/>
                  <a:gd name="T98" fmla="*/ 7017 w 8497"/>
                  <a:gd name="T99" fmla="*/ 5229 h 7037"/>
                  <a:gd name="T100" fmla="*/ 6632 w 8497"/>
                  <a:gd name="T101" fmla="*/ 5051 h 7037"/>
                  <a:gd name="T102" fmla="*/ 6525 w 8497"/>
                  <a:gd name="T103" fmla="*/ 4756 h 7037"/>
                  <a:gd name="T104" fmla="*/ 6218 w 8497"/>
                  <a:gd name="T105" fmla="*/ 4978 h 7037"/>
                  <a:gd name="T106" fmla="*/ 5883 w 8497"/>
                  <a:gd name="T107" fmla="*/ 5056 h 7037"/>
                  <a:gd name="T108" fmla="*/ 5575 w 8497"/>
                  <a:gd name="T109" fmla="*/ 5022 h 7037"/>
                  <a:gd name="T110" fmla="*/ 5310 w 8497"/>
                  <a:gd name="T111" fmla="*/ 5262 h 7037"/>
                  <a:gd name="T112" fmla="*/ 5258 w 8497"/>
                  <a:gd name="T113" fmla="*/ 5721 h 7037"/>
                  <a:gd name="T114" fmla="*/ 4683 w 8497"/>
                  <a:gd name="T115" fmla="*/ 6112 h 7037"/>
                  <a:gd name="T116" fmla="*/ 4410 w 8497"/>
                  <a:gd name="T117" fmla="*/ 6157 h 7037"/>
                  <a:gd name="T118" fmla="*/ 4101 w 8497"/>
                  <a:gd name="T119" fmla="*/ 6279 h 7037"/>
                  <a:gd name="T120" fmla="*/ 3769 w 8497"/>
                  <a:gd name="T121" fmla="*/ 6592 h 7037"/>
                  <a:gd name="T122" fmla="*/ 3634 w 8497"/>
                  <a:gd name="T123" fmla="*/ 6961 h 7037"/>
                  <a:gd name="T124" fmla="*/ 3048 w 8497"/>
                  <a:gd name="T125" fmla="*/ 6779 h 7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8"/>
                    </a:lnTo>
                    <a:lnTo>
                      <a:pt x="2879" y="6697"/>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6" y="6888"/>
                    </a:lnTo>
                    <a:lnTo>
                      <a:pt x="2615" y="6888"/>
                    </a:lnTo>
                    <a:lnTo>
                      <a:pt x="2615" y="6890"/>
                    </a:lnTo>
                    <a:lnTo>
                      <a:pt x="2614"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1" name="陕西">
                <a:extLst>
                  <a:ext uri="{FF2B5EF4-FFF2-40B4-BE49-F238E27FC236}">
                    <a16:creationId xmlns:a16="http://schemas.microsoft.com/office/drawing/2014/main" id="{C573C854-7422-44CF-9586-39A4DDB87DDE}"/>
                  </a:ext>
                </a:extLst>
              </p:cNvPr>
              <p:cNvSpPr/>
              <p:nvPr/>
            </p:nvSpPr>
            <p:spPr bwMode="auto">
              <a:xfrm>
                <a:off x="3736121" y="2310544"/>
                <a:ext cx="736700" cy="1276069"/>
              </a:xfrm>
              <a:custGeom>
                <a:avLst/>
                <a:gdLst>
                  <a:gd name="T0" fmla="*/ 546 w 2030"/>
                  <a:gd name="T1" fmla="*/ 3014 h 3463"/>
                  <a:gd name="T2" fmla="*/ 423 w 2030"/>
                  <a:gd name="T3" fmla="*/ 2992 h 3463"/>
                  <a:gd name="T4" fmla="*/ 284 w 2030"/>
                  <a:gd name="T5" fmla="*/ 3007 h 3463"/>
                  <a:gd name="T6" fmla="*/ 215 w 2030"/>
                  <a:gd name="T7" fmla="*/ 2929 h 3463"/>
                  <a:gd name="T8" fmla="*/ 70 w 2030"/>
                  <a:gd name="T9" fmla="*/ 2972 h 3463"/>
                  <a:gd name="T10" fmla="*/ 0 w 2030"/>
                  <a:gd name="T11" fmla="*/ 2900 h 3463"/>
                  <a:gd name="T12" fmla="*/ 145 w 2030"/>
                  <a:gd name="T13" fmla="*/ 2878 h 3463"/>
                  <a:gd name="T14" fmla="*/ 179 w 2030"/>
                  <a:gd name="T15" fmla="*/ 2805 h 3463"/>
                  <a:gd name="T16" fmla="*/ 91 w 2030"/>
                  <a:gd name="T17" fmla="*/ 2700 h 3463"/>
                  <a:gd name="T18" fmla="*/ 206 w 2030"/>
                  <a:gd name="T19" fmla="*/ 2597 h 3463"/>
                  <a:gd name="T20" fmla="*/ 348 w 2030"/>
                  <a:gd name="T21" fmla="*/ 2604 h 3463"/>
                  <a:gd name="T22" fmla="*/ 372 w 2030"/>
                  <a:gd name="T23" fmla="*/ 2550 h 3463"/>
                  <a:gd name="T24" fmla="*/ 377 w 2030"/>
                  <a:gd name="T25" fmla="*/ 2410 h 3463"/>
                  <a:gd name="T26" fmla="*/ 454 w 2030"/>
                  <a:gd name="T27" fmla="*/ 2271 h 3463"/>
                  <a:gd name="T28" fmla="*/ 361 w 2030"/>
                  <a:gd name="T29" fmla="*/ 2139 h 3463"/>
                  <a:gd name="T30" fmla="*/ 418 w 2030"/>
                  <a:gd name="T31" fmla="*/ 1958 h 3463"/>
                  <a:gd name="T32" fmla="*/ 657 w 2030"/>
                  <a:gd name="T33" fmla="*/ 2036 h 3463"/>
                  <a:gd name="T34" fmla="*/ 853 w 2030"/>
                  <a:gd name="T35" fmla="*/ 2004 h 3463"/>
                  <a:gd name="T36" fmla="*/ 820 w 2030"/>
                  <a:gd name="T37" fmla="*/ 1880 h 3463"/>
                  <a:gd name="T38" fmla="*/ 976 w 2030"/>
                  <a:gd name="T39" fmla="*/ 1868 h 3463"/>
                  <a:gd name="T40" fmla="*/ 1116 w 2030"/>
                  <a:gd name="T41" fmla="*/ 1747 h 3463"/>
                  <a:gd name="T42" fmla="*/ 1154 w 2030"/>
                  <a:gd name="T43" fmla="*/ 1479 h 3463"/>
                  <a:gd name="T44" fmla="*/ 1051 w 2030"/>
                  <a:gd name="T45" fmla="*/ 1337 h 3463"/>
                  <a:gd name="T46" fmla="*/ 928 w 2030"/>
                  <a:gd name="T47" fmla="*/ 1264 h 3463"/>
                  <a:gd name="T48" fmla="*/ 774 w 2030"/>
                  <a:gd name="T49" fmla="*/ 1188 h 3463"/>
                  <a:gd name="T50" fmla="*/ 688 w 2030"/>
                  <a:gd name="T51" fmla="*/ 1069 h 3463"/>
                  <a:gd name="T52" fmla="*/ 699 w 2030"/>
                  <a:gd name="T53" fmla="*/ 1004 h 3463"/>
                  <a:gd name="T54" fmla="*/ 716 w 2030"/>
                  <a:gd name="T55" fmla="*/ 842 h 3463"/>
                  <a:gd name="T56" fmla="*/ 855 w 2030"/>
                  <a:gd name="T57" fmla="*/ 746 h 3463"/>
                  <a:gd name="T58" fmla="*/ 1091 w 2030"/>
                  <a:gd name="T59" fmla="*/ 835 h 3463"/>
                  <a:gd name="T60" fmla="*/ 1245 w 2030"/>
                  <a:gd name="T61" fmla="*/ 708 h 3463"/>
                  <a:gd name="T62" fmla="*/ 1259 w 2030"/>
                  <a:gd name="T63" fmla="*/ 565 h 3463"/>
                  <a:gd name="T64" fmla="*/ 1388 w 2030"/>
                  <a:gd name="T65" fmla="*/ 414 h 3463"/>
                  <a:gd name="T66" fmla="*/ 1481 w 2030"/>
                  <a:gd name="T67" fmla="*/ 309 h 3463"/>
                  <a:gd name="T68" fmla="*/ 1626 w 2030"/>
                  <a:gd name="T69" fmla="*/ 152 h 3463"/>
                  <a:gd name="T70" fmla="*/ 1714 w 2030"/>
                  <a:gd name="T71" fmla="*/ 104 h 3463"/>
                  <a:gd name="T72" fmla="*/ 1829 w 2030"/>
                  <a:gd name="T73" fmla="*/ 133 h 3463"/>
                  <a:gd name="T74" fmla="*/ 1958 w 2030"/>
                  <a:gd name="T75" fmla="*/ 58 h 3463"/>
                  <a:gd name="T76" fmla="*/ 2003 w 2030"/>
                  <a:gd name="T77" fmla="*/ 139 h 3463"/>
                  <a:gd name="T78" fmla="*/ 1927 w 2030"/>
                  <a:gd name="T79" fmla="*/ 338 h 3463"/>
                  <a:gd name="T80" fmla="*/ 1818 w 2030"/>
                  <a:gd name="T81" fmla="*/ 561 h 3463"/>
                  <a:gd name="T82" fmla="*/ 1806 w 2030"/>
                  <a:gd name="T83" fmla="*/ 739 h 3463"/>
                  <a:gd name="T84" fmla="*/ 1870 w 2030"/>
                  <a:gd name="T85" fmla="*/ 904 h 3463"/>
                  <a:gd name="T86" fmla="*/ 1751 w 2030"/>
                  <a:gd name="T87" fmla="*/ 1118 h 3463"/>
                  <a:gd name="T88" fmla="*/ 1760 w 2030"/>
                  <a:gd name="T89" fmla="*/ 1268 h 3463"/>
                  <a:gd name="T90" fmla="*/ 1765 w 2030"/>
                  <a:gd name="T91" fmla="*/ 1534 h 3463"/>
                  <a:gd name="T92" fmla="*/ 1736 w 2030"/>
                  <a:gd name="T93" fmla="*/ 1900 h 3463"/>
                  <a:gd name="T94" fmla="*/ 1749 w 2030"/>
                  <a:gd name="T95" fmla="*/ 2190 h 3463"/>
                  <a:gd name="T96" fmla="*/ 1778 w 2030"/>
                  <a:gd name="T97" fmla="*/ 2351 h 3463"/>
                  <a:gd name="T98" fmla="*/ 1826 w 2030"/>
                  <a:gd name="T99" fmla="*/ 2492 h 3463"/>
                  <a:gd name="T100" fmla="*/ 1974 w 2030"/>
                  <a:gd name="T101" fmla="*/ 2680 h 3463"/>
                  <a:gd name="T102" fmla="*/ 1847 w 2030"/>
                  <a:gd name="T103" fmla="*/ 2834 h 3463"/>
                  <a:gd name="T104" fmla="*/ 1703 w 2030"/>
                  <a:gd name="T105" fmla="*/ 2818 h 3463"/>
                  <a:gd name="T106" fmla="*/ 1454 w 2030"/>
                  <a:gd name="T107" fmla="*/ 2790 h 3463"/>
                  <a:gd name="T108" fmla="*/ 1522 w 2030"/>
                  <a:gd name="T109" fmla="*/ 2884 h 3463"/>
                  <a:gd name="T110" fmla="*/ 1661 w 2030"/>
                  <a:gd name="T111" fmla="*/ 2985 h 3463"/>
                  <a:gd name="T112" fmla="*/ 1566 w 2030"/>
                  <a:gd name="T113" fmla="*/ 3074 h 3463"/>
                  <a:gd name="T114" fmla="*/ 1440 w 2030"/>
                  <a:gd name="T115" fmla="*/ 3155 h 3463"/>
                  <a:gd name="T116" fmla="*/ 1457 w 2030"/>
                  <a:gd name="T117" fmla="*/ 3423 h 3463"/>
                  <a:gd name="T118" fmla="*/ 1229 w 2030"/>
                  <a:gd name="T119" fmla="*/ 3336 h 3463"/>
                  <a:gd name="T120" fmla="*/ 994 w 2030"/>
                  <a:gd name="T121" fmla="*/ 3208 h 3463"/>
                  <a:gd name="T122" fmla="*/ 812 w 2030"/>
                  <a:gd name="T123" fmla="*/ 3209 h 3463"/>
                  <a:gd name="T124" fmla="*/ 681 w 2030"/>
                  <a:gd name="T125" fmla="*/ 3086 h 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2" name="重庆">
                <a:extLst>
                  <a:ext uri="{FF2B5EF4-FFF2-40B4-BE49-F238E27FC236}">
                    <a16:creationId xmlns:a16="http://schemas.microsoft.com/office/drawing/2014/main" id="{93A0F82E-CE78-4713-8AB0-C78EA9106432}"/>
                  </a:ext>
                </a:extLst>
              </p:cNvPr>
              <p:cNvSpPr/>
              <p:nvPr/>
            </p:nvSpPr>
            <p:spPr bwMode="auto">
              <a:xfrm>
                <a:off x="3687131" y="3507681"/>
                <a:ext cx="644612" cy="631457"/>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3" name="广西">
                <a:extLst>
                  <a:ext uri="{FF2B5EF4-FFF2-40B4-BE49-F238E27FC236}">
                    <a16:creationId xmlns:a16="http://schemas.microsoft.com/office/drawing/2014/main" id="{DAE85C95-1CD6-49DD-838D-67E8ED0422DC}"/>
                  </a:ext>
                </a:extLst>
              </p:cNvPr>
              <p:cNvSpPr/>
              <p:nvPr/>
            </p:nvSpPr>
            <p:spPr bwMode="auto">
              <a:xfrm>
                <a:off x="3525635" y="4428556"/>
                <a:ext cx="1091895" cy="789321"/>
              </a:xfrm>
              <a:custGeom>
                <a:avLst/>
                <a:gdLst>
                  <a:gd name="T0" fmla="*/ 1018 w 2980"/>
                  <a:gd name="T1" fmla="*/ 1986 h 2145"/>
                  <a:gd name="T2" fmla="*/ 879 w 2980"/>
                  <a:gd name="T3" fmla="*/ 1879 h 2145"/>
                  <a:gd name="T4" fmla="*/ 786 w 2980"/>
                  <a:gd name="T5" fmla="*/ 1722 h 2145"/>
                  <a:gd name="T6" fmla="*/ 867 w 2980"/>
                  <a:gd name="T7" fmla="*/ 1563 h 2145"/>
                  <a:gd name="T8" fmla="*/ 768 w 2980"/>
                  <a:gd name="T9" fmla="*/ 1472 h 2145"/>
                  <a:gd name="T10" fmla="*/ 558 w 2980"/>
                  <a:gd name="T11" fmla="*/ 1450 h 2145"/>
                  <a:gd name="T12" fmla="*/ 427 w 2980"/>
                  <a:gd name="T13" fmla="*/ 1403 h 2145"/>
                  <a:gd name="T14" fmla="*/ 413 w 2980"/>
                  <a:gd name="T15" fmla="*/ 1291 h 2145"/>
                  <a:gd name="T16" fmla="*/ 499 w 2980"/>
                  <a:gd name="T17" fmla="*/ 1229 h 2145"/>
                  <a:gd name="T18" fmla="*/ 602 w 2980"/>
                  <a:gd name="T19" fmla="*/ 1225 h 2145"/>
                  <a:gd name="T20" fmla="*/ 617 w 2980"/>
                  <a:gd name="T21" fmla="*/ 976 h 2145"/>
                  <a:gd name="T22" fmla="*/ 500 w 2980"/>
                  <a:gd name="T23" fmla="*/ 983 h 2145"/>
                  <a:gd name="T24" fmla="*/ 408 w 2980"/>
                  <a:gd name="T25" fmla="*/ 940 h 2145"/>
                  <a:gd name="T26" fmla="*/ 340 w 2980"/>
                  <a:gd name="T27" fmla="*/ 955 h 2145"/>
                  <a:gd name="T28" fmla="*/ 269 w 2980"/>
                  <a:gd name="T29" fmla="*/ 871 h 2145"/>
                  <a:gd name="T30" fmla="*/ 112 w 2980"/>
                  <a:gd name="T31" fmla="*/ 783 h 2145"/>
                  <a:gd name="T32" fmla="*/ 19 w 2980"/>
                  <a:gd name="T33" fmla="*/ 776 h 2145"/>
                  <a:gd name="T34" fmla="*/ 86 w 2980"/>
                  <a:gd name="T35" fmla="*/ 708 h 2145"/>
                  <a:gd name="T36" fmla="*/ 220 w 2980"/>
                  <a:gd name="T37" fmla="*/ 624 h 2145"/>
                  <a:gd name="T38" fmla="*/ 353 w 2980"/>
                  <a:gd name="T39" fmla="*/ 589 h 2145"/>
                  <a:gd name="T40" fmla="*/ 491 w 2980"/>
                  <a:gd name="T41" fmla="*/ 669 h 2145"/>
                  <a:gd name="T42" fmla="*/ 641 w 2980"/>
                  <a:gd name="T43" fmla="*/ 694 h 2145"/>
                  <a:gd name="T44" fmla="*/ 757 w 2980"/>
                  <a:gd name="T45" fmla="*/ 584 h 2145"/>
                  <a:gd name="T46" fmla="*/ 980 w 2980"/>
                  <a:gd name="T47" fmla="*/ 480 h 2145"/>
                  <a:gd name="T48" fmla="*/ 1012 w 2980"/>
                  <a:gd name="T49" fmla="*/ 374 h 2145"/>
                  <a:gd name="T50" fmla="*/ 1129 w 2980"/>
                  <a:gd name="T51" fmla="*/ 416 h 2145"/>
                  <a:gd name="T52" fmla="*/ 1255 w 2980"/>
                  <a:gd name="T53" fmla="*/ 458 h 2145"/>
                  <a:gd name="T54" fmla="*/ 1328 w 2980"/>
                  <a:gd name="T55" fmla="*/ 538 h 2145"/>
                  <a:gd name="T56" fmla="*/ 1471 w 2980"/>
                  <a:gd name="T57" fmla="*/ 401 h 2145"/>
                  <a:gd name="T58" fmla="*/ 1613 w 2980"/>
                  <a:gd name="T59" fmla="*/ 444 h 2145"/>
                  <a:gd name="T60" fmla="*/ 1670 w 2980"/>
                  <a:gd name="T61" fmla="*/ 331 h 2145"/>
                  <a:gd name="T62" fmla="*/ 1796 w 2980"/>
                  <a:gd name="T63" fmla="*/ 346 h 2145"/>
                  <a:gd name="T64" fmla="*/ 1784 w 2980"/>
                  <a:gd name="T65" fmla="*/ 261 h 2145"/>
                  <a:gd name="T66" fmla="*/ 1935 w 2980"/>
                  <a:gd name="T67" fmla="*/ 224 h 2145"/>
                  <a:gd name="T68" fmla="*/ 2060 w 2980"/>
                  <a:gd name="T69" fmla="*/ 189 h 2145"/>
                  <a:gd name="T70" fmla="*/ 2121 w 2980"/>
                  <a:gd name="T71" fmla="*/ 149 h 2145"/>
                  <a:gd name="T72" fmla="*/ 2240 w 2980"/>
                  <a:gd name="T73" fmla="*/ 155 h 2145"/>
                  <a:gd name="T74" fmla="*/ 2370 w 2980"/>
                  <a:gd name="T75" fmla="*/ 78 h 2145"/>
                  <a:gd name="T76" fmla="*/ 2533 w 2980"/>
                  <a:gd name="T77" fmla="*/ 1 h 2145"/>
                  <a:gd name="T78" fmla="*/ 2634 w 2980"/>
                  <a:gd name="T79" fmla="*/ 171 h 2145"/>
                  <a:gd name="T80" fmla="*/ 2735 w 2980"/>
                  <a:gd name="T81" fmla="*/ 231 h 2145"/>
                  <a:gd name="T82" fmla="*/ 2668 w 2980"/>
                  <a:gd name="T83" fmla="*/ 413 h 2145"/>
                  <a:gd name="T84" fmla="*/ 2569 w 2980"/>
                  <a:gd name="T85" fmla="*/ 637 h 2145"/>
                  <a:gd name="T86" fmla="*/ 2713 w 2980"/>
                  <a:gd name="T87" fmla="*/ 544 h 2145"/>
                  <a:gd name="T88" fmla="*/ 2739 w 2980"/>
                  <a:gd name="T89" fmla="*/ 734 h 2145"/>
                  <a:gd name="T90" fmla="*/ 2961 w 2980"/>
                  <a:gd name="T91" fmla="*/ 705 h 2145"/>
                  <a:gd name="T92" fmla="*/ 2959 w 2980"/>
                  <a:gd name="T93" fmla="*/ 903 h 2145"/>
                  <a:gd name="T94" fmla="*/ 2897 w 2980"/>
                  <a:gd name="T95" fmla="*/ 1092 h 2145"/>
                  <a:gd name="T96" fmla="*/ 2752 w 2980"/>
                  <a:gd name="T97" fmla="*/ 1239 h 2145"/>
                  <a:gd name="T98" fmla="*/ 2676 w 2980"/>
                  <a:gd name="T99" fmla="*/ 1546 h 2145"/>
                  <a:gd name="T100" fmla="*/ 2500 w 2980"/>
                  <a:gd name="T101" fmla="*/ 1644 h 2145"/>
                  <a:gd name="T102" fmla="*/ 2481 w 2980"/>
                  <a:gd name="T103" fmla="*/ 1772 h 2145"/>
                  <a:gd name="T104" fmla="*/ 2335 w 2980"/>
                  <a:gd name="T105" fmla="*/ 1809 h 2145"/>
                  <a:gd name="T106" fmla="*/ 2278 w 2980"/>
                  <a:gd name="T107" fmla="*/ 1928 h 2145"/>
                  <a:gd name="T108" fmla="*/ 2137 w 2980"/>
                  <a:gd name="T109" fmla="*/ 2010 h 2145"/>
                  <a:gd name="T110" fmla="*/ 2004 w 2980"/>
                  <a:gd name="T111" fmla="*/ 2068 h 2145"/>
                  <a:gd name="T112" fmla="*/ 1953 w 2980"/>
                  <a:gd name="T113" fmla="*/ 2042 h 2145"/>
                  <a:gd name="T114" fmla="*/ 1857 w 2980"/>
                  <a:gd name="T115" fmla="*/ 2112 h 2145"/>
                  <a:gd name="T116" fmla="*/ 1733 w 2980"/>
                  <a:gd name="T117" fmla="*/ 2048 h 2145"/>
                  <a:gd name="T118" fmla="*/ 1608 w 2980"/>
                  <a:gd name="T119" fmla="*/ 2002 h 2145"/>
                  <a:gd name="T120" fmla="*/ 1566 w 2980"/>
                  <a:gd name="T121" fmla="*/ 2055 h 2145"/>
                  <a:gd name="T122" fmla="*/ 1211 w 2980"/>
                  <a:gd name="T123" fmla="*/ 2041 h 2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7" y="502"/>
                    </a:lnTo>
                    <a:lnTo>
                      <a:pt x="987"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4" name="云南">
                <a:extLst>
                  <a:ext uri="{FF2B5EF4-FFF2-40B4-BE49-F238E27FC236}">
                    <a16:creationId xmlns:a16="http://schemas.microsoft.com/office/drawing/2014/main" id="{B6BA4A39-FC24-4AC5-9DCC-16C5C6DE11DD}"/>
                  </a:ext>
                </a:extLst>
              </p:cNvPr>
              <p:cNvSpPr/>
              <p:nvPr/>
            </p:nvSpPr>
            <p:spPr bwMode="auto">
              <a:xfrm>
                <a:off x="2522199" y="3889187"/>
                <a:ext cx="1249759" cy="1315535"/>
              </a:xfrm>
              <a:custGeom>
                <a:avLst/>
                <a:gdLst>
                  <a:gd name="T0" fmla="*/ 748 w 3417"/>
                  <a:gd name="T1" fmla="*/ 167 h 3582"/>
                  <a:gd name="T2" fmla="*/ 679 w 3417"/>
                  <a:gd name="T3" fmla="*/ 344 h 3582"/>
                  <a:gd name="T4" fmla="*/ 525 w 3417"/>
                  <a:gd name="T5" fmla="*/ 338 h 3582"/>
                  <a:gd name="T6" fmla="*/ 466 w 3417"/>
                  <a:gd name="T7" fmla="*/ 635 h 3582"/>
                  <a:gd name="T8" fmla="*/ 621 w 3417"/>
                  <a:gd name="T9" fmla="*/ 787 h 3582"/>
                  <a:gd name="T10" fmla="*/ 557 w 3417"/>
                  <a:gd name="T11" fmla="*/ 1327 h 3582"/>
                  <a:gd name="T12" fmla="*/ 437 w 3417"/>
                  <a:gd name="T13" fmla="*/ 1491 h 3582"/>
                  <a:gd name="T14" fmla="*/ 244 w 3417"/>
                  <a:gd name="T15" fmla="*/ 1657 h 3582"/>
                  <a:gd name="T16" fmla="*/ 117 w 3417"/>
                  <a:gd name="T17" fmla="*/ 1845 h 3582"/>
                  <a:gd name="T18" fmla="*/ 75 w 3417"/>
                  <a:gd name="T19" fmla="*/ 2079 h 3582"/>
                  <a:gd name="T20" fmla="*/ 265 w 3417"/>
                  <a:gd name="T21" fmla="*/ 2183 h 3582"/>
                  <a:gd name="T22" fmla="*/ 469 w 3417"/>
                  <a:gd name="T23" fmla="*/ 2250 h 3582"/>
                  <a:gd name="T24" fmla="*/ 503 w 3417"/>
                  <a:gd name="T25" fmla="*/ 2540 h 3582"/>
                  <a:gd name="T26" fmla="*/ 678 w 3417"/>
                  <a:gd name="T27" fmla="*/ 2653 h 3582"/>
                  <a:gd name="T28" fmla="*/ 635 w 3417"/>
                  <a:gd name="T29" fmla="*/ 2829 h 3582"/>
                  <a:gd name="T30" fmla="*/ 705 w 3417"/>
                  <a:gd name="T31" fmla="*/ 3092 h 3582"/>
                  <a:gd name="T32" fmla="*/ 848 w 3417"/>
                  <a:gd name="T33" fmla="*/ 3240 h 3582"/>
                  <a:gd name="T34" fmla="*/ 957 w 3417"/>
                  <a:gd name="T35" fmla="*/ 3387 h 3582"/>
                  <a:gd name="T36" fmla="*/ 1268 w 3417"/>
                  <a:gd name="T37" fmla="*/ 3316 h 3582"/>
                  <a:gd name="T38" fmla="*/ 1355 w 3417"/>
                  <a:gd name="T39" fmla="*/ 3508 h 3582"/>
                  <a:gd name="T40" fmla="*/ 1590 w 3417"/>
                  <a:gd name="T41" fmla="*/ 3549 h 3582"/>
                  <a:gd name="T42" fmla="*/ 1580 w 3417"/>
                  <a:gd name="T43" fmla="*/ 3290 h 3582"/>
                  <a:gd name="T44" fmla="*/ 1613 w 3417"/>
                  <a:gd name="T45" fmla="*/ 3009 h 3582"/>
                  <a:gd name="T46" fmla="*/ 1836 w 3417"/>
                  <a:gd name="T47" fmla="*/ 2998 h 3582"/>
                  <a:gd name="T48" fmla="*/ 2064 w 3417"/>
                  <a:gd name="T49" fmla="*/ 3036 h 3582"/>
                  <a:gd name="T50" fmla="*/ 2289 w 3417"/>
                  <a:gd name="T51" fmla="*/ 2985 h 3582"/>
                  <a:gd name="T52" fmla="*/ 2513 w 3417"/>
                  <a:gd name="T53" fmla="*/ 3069 h 3582"/>
                  <a:gd name="T54" fmla="*/ 2668 w 3417"/>
                  <a:gd name="T55" fmla="*/ 2985 h 3582"/>
                  <a:gd name="T56" fmla="*/ 2896 w 3417"/>
                  <a:gd name="T57" fmla="*/ 2809 h 3582"/>
                  <a:gd name="T58" fmla="*/ 3109 w 3417"/>
                  <a:gd name="T59" fmla="*/ 2790 h 3582"/>
                  <a:gd name="T60" fmla="*/ 3287 w 3417"/>
                  <a:gd name="T61" fmla="*/ 2667 h 3582"/>
                  <a:gd name="T62" fmla="*/ 3360 w 3417"/>
                  <a:gd name="T63" fmla="*/ 2413 h 3582"/>
                  <a:gd name="T64" fmla="*/ 3170 w 3417"/>
                  <a:gd name="T65" fmla="*/ 2399 h 3582"/>
                  <a:gd name="T66" fmla="*/ 3041 w 3417"/>
                  <a:gd name="T67" fmla="*/ 2373 h 3582"/>
                  <a:gd name="T68" fmla="*/ 2824 w 3417"/>
                  <a:gd name="T69" fmla="*/ 2294 h 3582"/>
                  <a:gd name="T70" fmla="*/ 2841 w 3417"/>
                  <a:gd name="T71" fmla="*/ 1988 h 3582"/>
                  <a:gd name="T72" fmla="*/ 2819 w 3417"/>
                  <a:gd name="T73" fmla="*/ 1847 h 3582"/>
                  <a:gd name="T74" fmla="*/ 2739 w 3417"/>
                  <a:gd name="T75" fmla="*/ 1674 h 3582"/>
                  <a:gd name="T76" fmla="*/ 2840 w 3417"/>
                  <a:gd name="T77" fmla="*/ 1326 h 3582"/>
                  <a:gd name="T78" fmla="*/ 2523 w 3417"/>
                  <a:gd name="T79" fmla="*/ 1296 h 3582"/>
                  <a:gd name="T80" fmla="*/ 2496 w 3417"/>
                  <a:gd name="T81" fmla="*/ 1087 h 3582"/>
                  <a:gd name="T82" fmla="*/ 2713 w 3417"/>
                  <a:gd name="T83" fmla="*/ 1013 h 3582"/>
                  <a:gd name="T84" fmla="*/ 2965 w 3417"/>
                  <a:gd name="T85" fmla="*/ 1022 h 3582"/>
                  <a:gd name="T86" fmla="*/ 3136 w 3417"/>
                  <a:gd name="T87" fmla="*/ 817 h 3582"/>
                  <a:gd name="T88" fmla="*/ 3072 w 3417"/>
                  <a:gd name="T89" fmla="*/ 675 h 3582"/>
                  <a:gd name="T90" fmla="*/ 2787 w 3417"/>
                  <a:gd name="T91" fmla="*/ 671 h 3582"/>
                  <a:gd name="T92" fmla="*/ 2759 w 3417"/>
                  <a:gd name="T93" fmla="*/ 542 h 3582"/>
                  <a:gd name="T94" fmla="*/ 2639 w 3417"/>
                  <a:gd name="T95" fmla="*/ 419 h 3582"/>
                  <a:gd name="T96" fmla="*/ 2511 w 3417"/>
                  <a:gd name="T97" fmla="*/ 566 h 3582"/>
                  <a:gd name="T98" fmla="*/ 2306 w 3417"/>
                  <a:gd name="T99" fmla="*/ 913 h 3582"/>
                  <a:gd name="T100" fmla="*/ 2213 w 3417"/>
                  <a:gd name="T101" fmla="*/ 1152 h 3582"/>
                  <a:gd name="T102" fmla="*/ 2184 w 3417"/>
                  <a:gd name="T103" fmla="*/ 1383 h 3582"/>
                  <a:gd name="T104" fmla="*/ 1934 w 3417"/>
                  <a:gd name="T105" fmla="*/ 1416 h 3582"/>
                  <a:gd name="T106" fmla="*/ 1685 w 3417"/>
                  <a:gd name="T107" fmla="*/ 1404 h 3582"/>
                  <a:gd name="T108" fmla="*/ 1619 w 3417"/>
                  <a:gd name="T109" fmla="*/ 1254 h 3582"/>
                  <a:gd name="T110" fmla="*/ 1619 w 3417"/>
                  <a:gd name="T111" fmla="*/ 1116 h 3582"/>
                  <a:gd name="T112" fmla="*/ 1502 w 3417"/>
                  <a:gd name="T113" fmla="*/ 912 h 3582"/>
                  <a:gd name="T114" fmla="*/ 1353 w 3417"/>
                  <a:gd name="T115" fmla="*/ 650 h 3582"/>
                  <a:gd name="T116" fmla="*/ 1215 w 3417"/>
                  <a:gd name="T117" fmla="*/ 634 h 3582"/>
                  <a:gd name="T118" fmla="*/ 1205 w 3417"/>
                  <a:gd name="T119" fmla="*/ 427 h 3582"/>
                  <a:gd name="T120" fmla="*/ 1075 w 3417"/>
                  <a:gd name="T121" fmla="*/ 193 h 3582"/>
                  <a:gd name="T122" fmla="*/ 929 w 3417"/>
                  <a:gd name="T123" fmla="*/ 344 h 3582"/>
                  <a:gd name="T124" fmla="*/ 844 w 3417"/>
                  <a:gd name="T125" fmla="*/ 233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5" name="青海">
                <a:extLst>
                  <a:ext uri="{FF2B5EF4-FFF2-40B4-BE49-F238E27FC236}">
                    <a16:creationId xmlns:a16="http://schemas.microsoft.com/office/drawing/2014/main" id="{7BBE96BA-3EF5-47B1-98EC-37085B64D8F1}"/>
                  </a:ext>
                </a:extLst>
              </p:cNvPr>
              <p:cNvSpPr/>
              <p:nvPr/>
            </p:nvSpPr>
            <p:spPr bwMode="auto">
              <a:xfrm>
                <a:off x="1710196" y="2205301"/>
                <a:ext cx="1736507" cy="1262914"/>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6" name="西藏">
                <a:extLst>
                  <a:ext uri="{FF2B5EF4-FFF2-40B4-BE49-F238E27FC236}">
                    <a16:creationId xmlns:a16="http://schemas.microsoft.com/office/drawing/2014/main" id="{5C2ECC60-4196-4E5A-BCA6-EA2FD8790AC6}"/>
                  </a:ext>
                </a:extLst>
              </p:cNvPr>
              <p:cNvSpPr/>
              <p:nvPr/>
            </p:nvSpPr>
            <p:spPr bwMode="auto">
              <a:xfrm>
                <a:off x="223641" y="2424179"/>
                <a:ext cx="2617916" cy="1723351"/>
              </a:xfrm>
              <a:custGeom>
                <a:avLst/>
                <a:gdLst>
                  <a:gd name="T0" fmla="*/ 7031 w 7150"/>
                  <a:gd name="T1" fmla="*/ 2898 h 4733"/>
                  <a:gd name="T2" fmla="*/ 7084 w 7150"/>
                  <a:gd name="T3" fmla="*/ 3189 h 4733"/>
                  <a:gd name="T4" fmla="*/ 7132 w 7150"/>
                  <a:gd name="T5" fmla="*/ 3593 h 4733"/>
                  <a:gd name="T6" fmla="*/ 7083 w 7150"/>
                  <a:gd name="T7" fmla="*/ 4058 h 4733"/>
                  <a:gd name="T8" fmla="*/ 6950 w 7150"/>
                  <a:gd name="T9" fmla="*/ 4115 h 4733"/>
                  <a:gd name="T10" fmla="*/ 6864 w 7150"/>
                  <a:gd name="T11" fmla="*/ 4456 h 4733"/>
                  <a:gd name="T12" fmla="*/ 6653 w 7150"/>
                  <a:gd name="T13" fmla="*/ 4387 h 4733"/>
                  <a:gd name="T14" fmla="*/ 6435 w 7150"/>
                  <a:gd name="T15" fmla="*/ 4373 h 4733"/>
                  <a:gd name="T16" fmla="*/ 6285 w 7150"/>
                  <a:gd name="T17" fmla="*/ 4528 h 4733"/>
                  <a:gd name="T18" fmla="*/ 5894 w 7150"/>
                  <a:gd name="T19" fmla="*/ 4318 h 4733"/>
                  <a:gd name="T20" fmla="*/ 5095 w 7150"/>
                  <a:gd name="T21" fmla="*/ 4600 h 4733"/>
                  <a:gd name="T22" fmla="*/ 4581 w 7150"/>
                  <a:gd name="T23" fmla="*/ 4667 h 4733"/>
                  <a:gd name="T24" fmla="*/ 4323 w 7150"/>
                  <a:gd name="T25" fmla="*/ 4387 h 4733"/>
                  <a:gd name="T26" fmla="*/ 4127 w 7150"/>
                  <a:gd name="T27" fmla="*/ 4124 h 4733"/>
                  <a:gd name="T28" fmla="*/ 3734 w 7150"/>
                  <a:gd name="T29" fmla="*/ 3951 h 4733"/>
                  <a:gd name="T30" fmla="*/ 3334 w 7150"/>
                  <a:gd name="T31" fmla="*/ 4075 h 4733"/>
                  <a:gd name="T32" fmla="*/ 3190 w 7150"/>
                  <a:gd name="T33" fmla="*/ 4078 h 4733"/>
                  <a:gd name="T34" fmla="*/ 2955 w 7150"/>
                  <a:gd name="T35" fmla="*/ 3920 h 4733"/>
                  <a:gd name="T36" fmla="*/ 2594 w 7150"/>
                  <a:gd name="T37" fmla="*/ 3863 h 4733"/>
                  <a:gd name="T38" fmla="*/ 2351 w 7150"/>
                  <a:gd name="T39" fmla="*/ 3763 h 4733"/>
                  <a:gd name="T40" fmla="*/ 2160 w 7150"/>
                  <a:gd name="T41" fmla="*/ 3684 h 4733"/>
                  <a:gd name="T42" fmla="*/ 1969 w 7150"/>
                  <a:gd name="T43" fmla="*/ 3499 h 4733"/>
                  <a:gd name="T44" fmla="*/ 1780 w 7150"/>
                  <a:gd name="T45" fmla="*/ 3293 h 4733"/>
                  <a:gd name="T46" fmla="*/ 1629 w 7150"/>
                  <a:gd name="T47" fmla="*/ 2969 h 4733"/>
                  <a:gd name="T48" fmla="*/ 1363 w 7150"/>
                  <a:gd name="T49" fmla="*/ 2779 h 4733"/>
                  <a:gd name="T50" fmla="*/ 1145 w 7150"/>
                  <a:gd name="T51" fmla="*/ 2528 h 4733"/>
                  <a:gd name="T52" fmla="*/ 887 w 7150"/>
                  <a:gd name="T53" fmla="*/ 2246 h 4733"/>
                  <a:gd name="T54" fmla="*/ 664 w 7150"/>
                  <a:gd name="T55" fmla="*/ 2360 h 4733"/>
                  <a:gd name="T56" fmla="*/ 352 w 7150"/>
                  <a:gd name="T57" fmla="*/ 1998 h 4733"/>
                  <a:gd name="T58" fmla="*/ 125 w 7150"/>
                  <a:gd name="T59" fmla="*/ 1758 h 4733"/>
                  <a:gd name="T60" fmla="*/ 23 w 7150"/>
                  <a:gd name="T61" fmla="*/ 1458 h 4733"/>
                  <a:gd name="T62" fmla="*/ 27 w 7150"/>
                  <a:gd name="T63" fmla="*/ 1129 h 4733"/>
                  <a:gd name="T64" fmla="*/ 224 w 7150"/>
                  <a:gd name="T65" fmla="*/ 1144 h 4733"/>
                  <a:gd name="T66" fmla="*/ 359 w 7150"/>
                  <a:gd name="T67" fmla="*/ 803 h 4733"/>
                  <a:gd name="T68" fmla="*/ 437 w 7150"/>
                  <a:gd name="T69" fmla="*/ 372 h 4733"/>
                  <a:gd name="T70" fmla="*/ 787 w 7150"/>
                  <a:gd name="T71" fmla="*/ 344 h 4733"/>
                  <a:gd name="T72" fmla="*/ 1055 w 7150"/>
                  <a:gd name="T73" fmla="*/ 24 h 4733"/>
                  <a:gd name="T74" fmla="*/ 1310 w 7150"/>
                  <a:gd name="T75" fmla="*/ 95 h 4733"/>
                  <a:gd name="T76" fmla="*/ 1717 w 7150"/>
                  <a:gd name="T77" fmla="*/ 148 h 4733"/>
                  <a:gd name="T78" fmla="*/ 1955 w 7150"/>
                  <a:gd name="T79" fmla="*/ 233 h 4733"/>
                  <a:gd name="T80" fmla="*/ 2298 w 7150"/>
                  <a:gd name="T81" fmla="*/ 363 h 4733"/>
                  <a:gd name="T82" fmla="*/ 2787 w 7150"/>
                  <a:gd name="T83" fmla="*/ 352 h 4733"/>
                  <a:gd name="T84" fmla="*/ 3146 w 7150"/>
                  <a:gd name="T85" fmla="*/ 232 h 4733"/>
                  <a:gd name="T86" fmla="*/ 3464 w 7150"/>
                  <a:gd name="T87" fmla="*/ 224 h 4733"/>
                  <a:gd name="T88" fmla="*/ 3869 w 7150"/>
                  <a:gd name="T89" fmla="*/ 266 h 4733"/>
                  <a:gd name="T90" fmla="*/ 4125 w 7150"/>
                  <a:gd name="T91" fmla="*/ 413 h 4733"/>
                  <a:gd name="T92" fmla="*/ 4261 w 7150"/>
                  <a:gd name="T93" fmla="*/ 634 h 4733"/>
                  <a:gd name="T94" fmla="*/ 4122 w 7150"/>
                  <a:gd name="T95" fmla="*/ 857 h 4733"/>
                  <a:gd name="T96" fmla="*/ 4192 w 7150"/>
                  <a:gd name="T97" fmla="*/ 1090 h 4733"/>
                  <a:gd name="T98" fmla="*/ 4111 w 7150"/>
                  <a:gd name="T99" fmla="*/ 1367 h 4733"/>
                  <a:gd name="T100" fmla="*/ 4156 w 7150"/>
                  <a:gd name="T101" fmla="*/ 1628 h 4733"/>
                  <a:gd name="T102" fmla="*/ 4388 w 7150"/>
                  <a:gd name="T103" fmla="*/ 1878 h 4733"/>
                  <a:gd name="T104" fmla="*/ 4596 w 7150"/>
                  <a:gd name="T105" fmla="*/ 1882 h 4733"/>
                  <a:gd name="T106" fmla="*/ 4870 w 7150"/>
                  <a:gd name="T107" fmla="*/ 2140 h 4733"/>
                  <a:gd name="T108" fmla="*/ 5218 w 7150"/>
                  <a:gd name="T109" fmla="*/ 2265 h 4733"/>
                  <a:gd name="T110" fmla="*/ 5507 w 7150"/>
                  <a:gd name="T111" fmla="*/ 2375 h 4733"/>
                  <a:gd name="T112" fmla="*/ 5780 w 7150"/>
                  <a:gd name="T113" fmla="*/ 2421 h 4733"/>
                  <a:gd name="T114" fmla="*/ 5919 w 7150"/>
                  <a:gd name="T115" fmla="*/ 2566 h 4733"/>
                  <a:gd name="T116" fmla="*/ 6049 w 7150"/>
                  <a:gd name="T117" fmla="*/ 2783 h 4733"/>
                  <a:gd name="T118" fmla="*/ 6193 w 7150"/>
                  <a:gd name="T119" fmla="*/ 2848 h 4733"/>
                  <a:gd name="T120" fmla="*/ 6276 w 7150"/>
                  <a:gd name="T121" fmla="*/ 2763 h 4733"/>
                  <a:gd name="T122" fmla="*/ 6478 w 7150"/>
                  <a:gd name="T123" fmla="*/ 2718 h 4733"/>
                  <a:gd name="T124" fmla="*/ 6657 w 7150"/>
                  <a:gd name="T125" fmla="*/ 2594 h 4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7" name="新疆">
                <a:extLst>
                  <a:ext uri="{FF2B5EF4-FFF2-40B4-BE49-F238E27FC236}">
                    <a16:creationId xmlns:a16="http://schemas.microsoft.com/office/drawing/2014/main" id="{9ACA5D2B-4C75-41F4-AADB-CB2AC92B9440}"/>
                  </a:ext>
                </a:extLst>
              </p:cNvPr>
              <p:cNvSpPr/>
              <p:nvPr/>
            </p:nvSpPr>
            <p:spPr bwMode="auto">
              <a:xfrm>
                <a:off x="0" y="508260"/>
                <a:ext cx="2762625" cy="2144323"/>
              </a:xfrm>
              <a:custGeom>
                <a:avLst/>
                <a:gdLst>
                  <a:gd name="T0" fmla="*/ 7312 w 7557"/>
                  <a:gd name="T1" fmla="*/ 2647 h 5874"/>
                  <a:gd name="T2" fmla="*/ 7035 w 7557"/>
                  <a:gd name="T3" fmla="*/ 2362 h 5874"/>
                  <a:gd name="T4" fmla="*/ 6457 w 7557"/>
                  <a:gd name="T5" fmla="*/ 2072 h 5874"/>
                  <a:gd name="T6" fmla="*/ 6089 w 7557"/>
                  <a:gd name="T7" fmla="*/ 1917 h 5874"/>
                  <a:gd name="T8" fmla="*/ 6152 w 7557"/>
                  <a:gd name="T9" fmla="*/ 1496 h 5874"/>
                  <a:gd name="T10" fmla="*/ 6157 w 7557"/>
                  <a:gd name="T11" fmla="*/ 1125 h 5874"/>
                  <a:gd name="T12" fmla="*/ 5989 w 7557"/>
                  <a:gd name="T13" fmla="*/ 736 h 5874"/>
                  <a:gd name="T14" fmla="*/ 5713 w 7557"/>
                  <a:gd name="T15" fmla="*/ 562 h 5874"/>
                  <a:gd name="T16" fmla="*/ 5468 w 7557"/>
                  <a:gd name="T17" fmla="*/ 159 h 5874"/>
                  <a:gd name="T18" fmla="*/ 5285 w 7557"/>
                  <a:gd name="T19" fmla="*/ 0 h 5874"/>
                  <a:gd name="T20" fmla="*/ 5011 w 7557"/>
                  <a:gd name="T21" fmla="*/ 246 h 5874"/>
                  <a:gd name="T22" fmla="*/ 4728 w 7557"/>
                  <a:gd name="T23" fmla="*/ 610 h 5874"/>
                  <a:gd name="T24" fmla="*/ 4421 w 7557"/>
                  <a:gd name="T25" fmla="*/ 791 h 5874"/>
                  <a:gd name="T26" fmla="*/ 4019 w 7557"/>
                  <a:gd name="T27" fmla="*/ 567 h 5874"/>
                  <a:gd name="T28" fmla="*/ 3604 w 7557"/>
                  <a:gd name="T29" fmla="*/ 1072 h 5874"/>
                  <a:gd name="T30" fmla="*/ 3381 w 7557"/>
                  <a:gd name="T31" fmla="*/ 1195 h 5874"/>
                  <a:gd name="T32" fmla="*/ 2975 w 7557"/>
                  <a:gd name="T33" fmla="*/ 1191 h 5874"/>
                  <a:gd name="T34" fmla="*/ 2786 w 7557"/>
                  <a:gd name="T35" fmla="*/ 1257 h 5874"/>
                  <a:gd name="T36" fmla="*/ 2830 w 7557"/>
                  <a:gd name="T37" fmla="*/ 1655 h 5874"/>
                  <a:gd name="T38" fmla="*/ 2723 w 7557"/>
                  <a:gd name="T39" fmla="*/ 2043 h 5874"/>
                  <a:gd name="T40" fmla="*/ 2565 w 7557"/>
                  <a:gd name="T41" fmla="*/ 2244 h 5874"/>
                  <a:gd name="T42" fmla="*/ 2433 w 7557"/>
                  <a:gd name="T43" fmla="*/ 2428 h 5874"/>
                  <a:gd name="T44" fmla="*/ 2035 w 7557"/>
                  <a:gd name="T45" fmla="*/ 2509 h 5874"/>
                  <a:gd name="T46" fmla="*/ 1570 w 7557"/>
                  <a:gd name="T47" fmla="*/ 2614 h 5874"/>
                  <a:gd name="T48" fmla="*/ 1235 w 7557"/>
                  <a:gd name="T49" fmla="*/ 2643 h 5874"/>
                  <a:gd name="T50" fmla="*/ 919 w 7557"/>
                  <a:gd name="T51" fmla="*/ 2730 h 5874"/>
                  <a:gd name="T52" fmla="*/ 693 w 7557"/>
                  <a:gd name="T53" fmla="*/ 2584 h 5874"/>
                  <a:gd name="T54" fmla="*/ 497 w 7557"/>
                  <a:gd name="T55" fmla="*/ 2641 h 5874"/>
                  <a:gd name="T56" fmla="*/ 152 w 7557"/>
                  <a:gd name="T57" fmla="*/ 2851 h 5874"/>
                  <a:gd name="T58" fmla="*/ 59 w 7557"/>
                  <a:gd name="T59" fmla="*/ 3076 h 5874"/>
                  <a:gd name="T60" fmla="*/ 282 w 7557"/>
                  <a:gd name="T61" fmla="*/ 3290 h 5874"/>
                  <a:gd name="T62" fmla="*/ 289 w 7557"/>
                  <a:gd name="T63" fmla="*/ 3698 h 5874"/>
                  <a:gd name="T64" fmla="*/ 153 w 7557"/>
                  <a:gd name="T65" fmla="*/ 3884 h 5874"/>
                  <a:gd name="T66" fmla="*/ 138 w 7557"/>
                  <a:gd name="T67" fmla="*/ 4019 h 5874"/>
                  <a:gd name="T68" fmla="*/ 355 w 7557"/>
                  <a:gd name="T69" fmla="*/ 4188 h 5874"/>
                  <a:gd name="T70" fmla="*/ 345 w 7557"/>
                  <a:gd name="T71" fmla="*/ 4525 h 5874"/>
                  <a:gd name="T72" fmla="*/ 502 w 7557"/>
                  <a:gd name="T73" fmla="*/ 4681 h 5874"/>
                  <a:gd name="T74" fmla="*/ 774 w 7557"/>
                  <a:gd name="T75" fmla="*/ 4931 h 5874"/>
                  <a:gd name="T76" fmla="*/ 908 w 7557"/>
                  <a:gd name="T77" fmla="*/ 5140 h 5874"/>
                  <a:gd name="T78" fmla="*/ 982 w 7557"/>
                  <a:gd name="T79" fmla="*/ 5434 h 5874"/>
                  <a:gd name="T80" fmla="*/ 1204 w 7557"/>
                  <a:gd name="T81" fmla="*/ 5566 h 5874"/>
                  <a:gd name="T82" fmla="*/ 1504 w 7557"/>
                  <a:gd name="T83" fmla="*/ 5456 h 5874"/>
                  <a:gd name="T84" fmla="*/ 1761 w 7557"/>
                  <a:gd name="T85" fmla="*/ 5292 h 5874"/>
                  <a:gd name="T86" fmla="*/ 2054 w 7557"/>
                  <a:gd name="T87" fmla="*/ 5399 h 5874"/>
                  <a:gd name="T88" fmla="*/ 2399 w 7557"/>
                  <a:gd name="T89" fmla="*/ 5361 h 5874"/>
                  <a:gd name="T90" fmla="*/ 2613 w 7557"/>
                  <a:gd name="T91" fmla="*/ 5537 h 5874"/>
                  <a:gd name="T92" fmla="*/ 2924 w 7557"/>
                  <a:gd name="T93" fmla="*/ 5614 h 5874"/>
                  <a:gd name="T94" fmla="*/ 3323 w 7557"/>
                  <a:gd name="T95" fmla="*/ 5575 h 5874"/>
                  <a:gd name="T96" fmla="*/ 3703 w 7557"/>
                  <a:gd name="T97" fmla="*/ 5518 h 5874"/>
                  <a:gd name="T98" fmla="*/ 3978 w 7557"/>
                  <a:gd name="T99" fmla="*/ 5486 h 5874"/>
                  <a:gd name="T100" fmla="*/ 4287 w 7557"/>
                  <a:gd name="T101" fmla="*/ 5524 h 5874"/>
                  <a:gd name="T102" fmla="*/ 4622 w 7557"/>
                  <a:gd name="T103" fmla="*/ 5618 h 5874"/>
                  <a:gd name="T104" fmla="*/ 4994 w 7557"/>
                  <a:gd name="T105" fmla="*/ 5762 h 5874"/>
                  <a:gd name="T106" fmla="*/ 5330 w 7557"/>
                  <a:gd name="T107" fmla="*/ 5856 h 5874"/>
                  <a:gd name="T108" fmla="*/ 5342 w 7557"/>
                  <a:gd name="T109" fmla="*/ 5658 h 5874"/>
                  <a:gd name="T110" fmla="*/ 5448 w 7557"/>
                  <a:gd name="T111" fmla="*/ 5468 h 5874"/>
                  <a:gd name="T112" fmla="*/ 5286 w 7557"/>
                  <a:gd name="T113" fmla="*/ 5100 h 5874"/>
                  <a:gd name="T114" fmla="*/ 5452 w 7557"/>
                  <a:gd name="T115" fmla="*/ 4736 h 5874"/>
                  <a:gd name="T116" fmla="*/ 6021 w 7557"/>
                  <a:gd name="T117" fmla="*/ 4678 h 5874"/>
                  <a:gd name="T118" fmla="*/ 6254 w 7557"/>
                  <a:gd name="T119" fmla="*/ 4258 h 5874"/>
                  <a:gd name="T120" fmla="*/ 6592 w 7557"/>
                  <a:gd name="T121" fmla="*/ 3994 h 5874"/>
                  <a:gd name="T122" fmla="*/ 7097 w 7557"/>
                  <a:gd name="T123" fmla="*/ 3631 h 5874"/>
                  <a:gd name="T124" fmla="*/ 7508 w 7557"/>
                  <a:gd name="T125" fmla="*/ 3279 h 5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8" name="宁夏">
                <a:extLst>
                  <a:ext uri="{FF2B5EF4-FFF2-40B4-BE49-F238E27FC236}">
                    <a16:creationId xmlns:a16="http://schemas.microsoft.com/office/drawing/2014/main" id="{129C6D6B-A5F1-474E-B870-72913E900E94}"/>
                  </a:ext>
                </a:extLst>
              </p:cNvPr>
              <p:cNvSpPr/>
              <p:nvPr/>
            </p:nvSpPr>
            <p:spPr bwMode="auto">
              <a:xfrm>
                <a:off x="3604568" y="2336855"/>
                <a:ext cx="434127" cy="670923"/>
              </a:xfrm>
              <a:custGeom>
                <a:avLst/>
                <a:gdLst>
                  <a:gd name="T0" fmla="*/ 1014 w 1159"/>
                  <a:gd name="T1" fmla="*/ 989 h 1815"/>
                  <a:gd name="T2" fmla="*/ 1037 w 1159"/>
                  <a:gd name="T3" fmla="*/ 980 h 1815"/>
                  <a:gd name="T4" fmla="*/ 1047 w 1159"/>
                  <a:gd name="T5" fmla="*/ 964 h 1815"/>
                  <a:gd name="T6" fmla="*/ 1031 w 1159"/>
                  <a:gd name="T7" fmla="*/ 934 h 1815"/>
                  <a:gd name="T8" fmla="*/ 1024 w 1159"/>
                  <a:gd name="T9" fmla="*/ 903 h 1815"/>
                  <a:gd name="T10" fmla="*/ 1038 w 1159"/>
                  <a:gd name="T11" fmla="*/ 826 h 1815"/>
                  <a:gd name="T12" fmla="*/ 1043 w 1159"/>
                  <a:gd name="T13" fmla="*/ 776 h 1815"/>
                  <a:gd name="T14" fmla="*/ 1089 w 1159"/>
                  <a:gd name="T15" fmla="*/ 739 h 1815"/>
                  <a:gd name="T16" fmla="*/ 1158 w 1159"/>
                  <a:gd name="T17" fmla="*/ 676 h 1815"/>
                  <a:gd name="T18" fmla="*/ 1090 w 1159"/>
                  <a:gd name="T19" fmla="*/ 617 h 1815"/>
                  <a:gd name="T20" fmla="*/ 971 w 1159"/>
                  <a:gd name="T21" fmla="*/ 553 h 1815"/>
                  <a:gd name="T22" fmla="*/ 794 w 1159"/>
                  <a:gd name="T23" fmla="*/ 482 h 1815"/>
                  <a:gd name="T24" fmla="*/ 819 w 1159"/>
                  <a:gd name="T25" fmla="*/ 422 h 1815"/>
                  <a:gd name="T26" fmla="*/ 824 w 1159"/>
                  <a:gd name="T27" fmla="*/ 343 h 1815"/>
                  <a:gd name="T28" fmla="*/ 855 w 1159"/>
                  <a:gd name="T29" fmla="*/ 276 h 1815"/>
                  <a:gd name="T30" fmla="*/ 953 w 1159"/>
                  <a:gd name="T31" fmla="*/ 159 h 1815"/>
                  <a:gd name="T32" fmla="*/ 892 w 1159"/>
                  <a:gd name="T33" fmla="*/ 82 h 1815"/>
                  <a:gd name="T34" fmla="*/ 844 w 1159"/>
                  <a:gd name="T35" fmla="*/ 1 h 1815"/>
                  <a:gd name="T36" fmla="*/ 731 w 1159"/>
                  <a:gd name="T37" fmla="*/ 31 h 1815"/>
                  <a:gd name="T38" fmla="*/ 682 w 1159"/>
                  <a:gd name="T39" fmla="*/ 84 h 1815"/>
                  <a:gd name="T40" fmla="*/ 587 w 1159"/>
                  <a:gd name="T41" fmla="*/ 254 h 1815"/>
                  <a:gd name="T42" fmla="*/ 568 w 1159"/>
                  <a:gd name="T43" fmla="*/ 423 h 1815"/>
                  <a:gd name="T44" fmla="*/ 541 w 1159"/>
                  <a:gd name="T45" fmla="*/ 627 h 1815"/>
                  <a:gd name="T46" fmla="*/ 464 w 1159"/>
                  <a:gd name="T47" fmla="*/ 679 h 1815"/>
                  <a:gd name="T48" fmla="*/ 376 w 1159"/>
                  <a:gd name="T49" fmla="*/ 682 h 1815"/>
                  <a:gd name="T50" fmla="*/ 244 w 1159"/>
                  <a:gd name="T51" fmla="*/ 755 h 1815"/>
                  <a:gd name="T52" fmla="*/ 79 w 1159"/>
                  <a:gd name="T53" fmla="*/ 763 h 1815"/>
                  <a:gd name="T54" fmla="*/ 12 w 1159"/>
                  <a:gd name="T55" fmla="*/ 803 h 1815"/>
                  <a:gd name="T56" fmla="*/ 108 w 1159"/>
                  <a:gd name="T57" fmla="*/ 822 h 1815"/>
                  <a:gd name="T58" fmla="*/ 156 w 1159"/>
                  <a:gd name="T59" fmla="*/ 855 h 1815"/>
                  <a:gd name="T60" fmla="*/ 144 w 1159"/>
                  <a:gd name="T61" fmla="*/ 922 h 1815"/>
                  <a:gd name="T62" fmla="*/ 226 w 1159"/>
                  <a:gd name="T63" fmla="*/ 965 h 1815"/>
                  <a:gd name="T64" fmla="*/ 307 w 1159"/>
                  <a:gd name="T65" fmla="*/ 1053 h 1815"/>
                  <a:gd name="T66" fmla="*/ 348 w 1159"/>
                  <a:gd name="T67" fmla="*/ 1128 h 1815"/>
                  <a:gd name="T68" fmla="*/ 327 w 1159"/>
                  <a:gd name="T69" fmla="*/ 1212 h 1815"/>
                  <a:gd name="T70" fmla="*/ 394 w 1159"/>
                  <a:gd name="T71" fmla="*/ 1334 h 1815"/>
                  <a:gd name="T72" fmla="*/ 401 w 1159"/>
                  <a:gd name="T73" fmla="*/ 1407 h 1815"/>
                  <a:gd name="T74" fmla="*/ 333 w 1159"/>
                  <a:gd name="T75" fmla="*/ 1463 h 1815"/>
                  <a:gd name="T76" fmla="*/ 364 w 1159"/>
                  <a:gd name="T77" fmla="*/ 1551 h 1815"/>
                  <a:gd name="T78" fmla="*/ 401 w 1159"/>
                  <a:gd name="T79" fmla="*/ 1594 h 1815"/>
                  <a:gd name="T80" fmla="*/ 484 w 1159"/>
                  <a:gd name="T81" fmla="*/ 1594 h 1815"/>
                  <a:gd name="T82" fmla="*/ 501 w 1159"/>
                  <a:gd name="T83" fmla="*/ 1664 h 1815"/>
                  <a:gd name="T84" fmla="*/ 540 w 1159"/>
                  <a:gd name="T85" fmla="*/ 1673 h 1815"/>
                  <a:gd name="T86" fmla="*/ 537 w 1159"/>
                  <a:gd name="T87" fmla="*/ 1728 h 1815"/>
                  <a:gd name="T88" fmla="*/ 591 w 1159"/>
                  <a:gd name="T89" fmla="*/ 1736 h 1815"/>
                  <a:gd name="T90" fmla="*/ 641 w 1159"/>
                  <a:gd name="T91" fmla="*/ 1729 h 1815"/>
                  <a:gd name="T92" fmla="*/ 698 w 1159"/>
                  <a:gd name="T93" fmla="*/ 1813 h 1815"/>
                  <a:gd name="T94" fmla="*/ 732 w 1159"/>
                  <a:gd name="T95" fmla="*/ 1697 h 1815"/>
                  <a:gd name="T96" fmla="*/ 741 w 1159"/>
                  <a:gd name="T97" fmla="*/ 1589 h 1815"/>
                  <a:gd name="T98" fmla="*/ 816 w 1159"/>
                  <a:gd name="T99" fmla="*/ 1615 h 1815"/>
                  <a:gd name="T100" fmla="*/ 877 w 1159"/>
                  <a:gd name="T101" fmla="*/ 1576 h 1815"/>
                  <a:gd name="T102" fmla="*/ 882 w 1159"/>
                  <a:gd name="T103" fmla="*/ 1499 h 1815"/>
                  <a:gd name="T104" fmla="*/ 850 w 1159"/>
                  <a:gd name="T105" fmla="*/ 1385 h 1815"/>
                  <a:gd name="T106" fmla="*/ 757 w 1159"/>
                  <a:gd name="T107" fmla="*/ 1353 h 1815"/>
                  <a:gd name="T108" fmla="*/ 751 w 1159"/>
                  <a:gd name="T109" fmla="*/ 1269 h 1815"/>
                  <a:gd name="T110" fmla="*/ 738 w 1159"/>
                  <a:gd name="T111" fmla="*/ 1225 h 1815"/>
                  <a:gd name="T112" fmla="*/ 773 w 1159"/>
                  <a:gd name="T113" fmla="*/ 1150 h 1815"/>
                  <a:gd name="T114" fmla="*/ 805 w 1159"/>
                  <a:gd name="T115" fmla="*/ 1086 h 1815"/>
                  <a:gd name="T116" fmla="*/ 770 w 1159"/>
                  <a:gd name="T117" fmla="*/ 1041 h 1815"/>
                  <a:gd name="T118" fmla="*/ 801 w 1159"/>
                  <a:gd name="T119" fmla="*/ 1016 h 1815"/>
                  <a:gd name="T120" fmla="*/ 832 w 1159"/>
                  <a:gd name="T121" fmla="*/ 979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9" name="甘肃">
                <a:extLst>
                  <a:ext uri="{FF2B5EF4-FFF2-40B4-BE49-F238E27FC236}">
                    <a16:creationId xmlns:a16="http://schemas.microsoft.com/office/drawing/2014/main" id="{A78B3F6F-F6B9-4E28-945F-B5FE47BAF257}"/>
                  </a:ext>
                </a:extLst>
              </p:cNvPr>
              <p:cNvSpPr/>
              <p:nvPr/>
            </p:nvSpPr>
            <p:spPr bwMode="auto">
              <a:xfrm>
                <a:off x="2196945" y="1692242"/>
                <a:ext cx="1960149" cy="1736507"/>
              </a:xfrm>
              <a:custGeom>
                <a:avLst/>
                <a:gdLst>
                  <a:gd name="T0" fmla="*/ 5071 w 5358"/>
                  <a:gd name="T1" fmla="*/ 2925 h 4735"/>
                  <a:gd name="T2" fmla="*/ 5289 w 5358"/>
                  <a:gd name="T3" fmla="*/ 3067 h 4735"/>
                  <a:gd name="T4" fmla="*/ 5306 w 5358"/>
                  <a:gd name="T5" fmla="*/ 3448 h 4735"/>
                  <a:gd name="T6" fmla="*/ 5084 w 5358"/>
                  <a:gd name="T7" fmla="*/ 3604 h 4735"/>
                  <a:gd name="T8" fmla="*/ 5043 w 5358"/>
                  <a:gd name="T9" fmla="*/ 3697 h 4735"/>
                  <a:gd name="T10" fmla="*/ 4806 w 5358"/>
                  <a:gd name="T11" fmla="*/ 3735 h 4735"/>
                  <a:gd name="T12" fmla="*/ 4594 w 5358"/>
                  <a:gd name="T13" fmla="*/ 3923 h 4735"/>
                  <a:gd name="T14" fmla="*/ 4567 w 5358"/>
                  <a:gd name="T15" fmla="*/ 4191 h 4735"/>
                  <a:gd name="T16" fmla="*/ 4457 w 5358"/>
                  <a:gd name="T17" fmla="*/ 4323 h 4735"/>
                  <a:gd name="T18" fmla="*/ 4377 w 5358"/>
                  <a:gd name="T19" fmla="*/ 4504 h 4735"/>
                  <a:gd name="T20" fmla="*/ 4158 w 5358"/>
                  <a:gd name="T21" fmla="*/ 4658 h 4735"/>
                  <a:gd name="T22" fmla="*/ 3939 w 5358"/>
                  <a:gd name="T23" fmla="*/ 4703 h 4735"/>
                  <a:gd name="T24" fmla="*/ 3791 w 5358"/>
                  <a:gd name="T25" fmla="*/ 4510 h 4735"/>
                  <a:gd name="T26" fmla="*/ 3681 w 5358"/>
                  <a:gd name="T27" fmla="*/ 4230 h 4735"/>
                  <a:gd name="T28" fmla="*/ 3405 w 5358"/>
                  <a:gd name="T29" fmla="*/ 4171 h 4735"/>
                  <a:gd name="T30" fmla="*/ 3280 w 5358"/>
                  <a:gd name="T31" fmla="*/ 3937 h 4735"/>
                  <a:gd name="T32" fmla="*/ 3083 w 5358"/>
                  <a:gd name="T33" fmla="*/ 4155 h 4735"/>
                  <a:gd name="T34" fmla="*/ 2995 w 5358"/>
                  <a:gd name="T35" fmla="*/ 4347 h 4735"/>
                  <a:gd name="T36" fmla="*/ 2936 w 5358"/>
                  <a:gd name="T37" fmla="*/ 4267 h 4735"/>
                  <a:gd name="T38" fmla="*/ 2763 w 5358"/>
                  <a:gd name="T39" fmla="*/ 4158 h 4735"/>
                  <a:gd name="T40" fmla="*/ 2555 w 5358"/>
                  <a:gd name="T41" fmla="*/ 3917 h 4735"/>
                  <a:gd name="T42" fmla="*/ 2820 w 5358"/>
                  <a:gd name="T43" fmla="*/ 3933 h 4735"/>
                  <a:gd name="T44" fmla="*/ 3047 w 5358"/>
                  <a:gd name="T45" fmla="*/ 3915 h 4735"/>
                  <a:gd name="T46" fmla="*/ 2990 w 5358"/>
                  <a:gd name="T47" fmla="*/ 3656 h 4735"/>
                  <a:gd name="T48" fmla="*/ 3224 w 5358"/>
                  <a:gd name="T49" fmla="*/ 3367 h 4735"/>
                  <a:gd name="T50" fmla="*/ 3376 w 5358"/>
                  <a:gd name="T51" fmla="*/ 3218 h 4735"/>
                  <a:gd name="T52" fmla="*/ 3278 w 5358"/>
                  <a:gd name="T53" fmla="*/ 2875 h 4735"/>
                  <a:gd name="T54" fmla="*/ 3224 w 5358"/>
                  <a:gd name="T55" fmla="*/ 2604 h 4735"/>
                  <a:gd name="T56" fmla="*/ 2986 w 5358"/>
                  <a:gd name="T57" fmla="*/ 2398 h 4735"/>
                  <a:gd name="T58" fmla="*/ 2664 w 5358"/>
                  <a:gd name="T59" fmla="*/ 2144 h 4735"/>
                  <a:gd name="T60" fmla="*/ 2518 w 5358"/>
                  <a:gd name="T61" fmla="*/ 2098 h 4735"/>
                  <a:gd name="T62" fmla="*/ 2179 w 5358"/>
                  <a:gd name="T63" fmla="*/ 1781 h 4735"/>
                  <a:gd name="T64" fmla="*/ 1922 w 5358"/>
                  <a:gd name="T65" fmla="*/ 1724 h 4735"/>
                  <a:gd name="T66" fmla="*/ 1672 w 5358"/>
                  <a:gd name="T67" fmla="*/ 1651 h 4735"/>
                  <a:gd name="T68" fmla="*/ 1503 w 5358"/>
                  <a:gd name="T69" fmla="*/ 1842 h 4735"/>
                  <a:gd name="T70" fmla="*/ 1346 w 5358"/>
                  <a:gd name="T71" fmla="*/ 2006 h 4735"/>
                  <a:gd name="T72" fmla="*/ 1038 w 5358"/>
                  <a:gd name="T73" fmla="*/ 1891 h 4735"/>
                  <a:gd name="T74" fmla="*/ 646 w 5358"/>
                  <a:gd name="T75" fmla="*/ 1760 h 4735"/>
                  <a:gd name="T76" fmla="*/ 363 w 5358"/>
                  <a:gd name="T77" fmla="*/ 1533 h 4735"/>
                  <a:gd name="T78" fmla="*/ 23 w 5358"/>
                  <a:gd name="T79" fmla="*/ 1323 h 4735"/>
                  <a:gd name="T80" fmla="*/ 287 w 5358"/>
                  <a:gd name="T81" fmla="*/ 785 h 4735"/>
                  <a:gd name="T82" fmla="*/ 826 w 5358"/>
                  <a:gd name="T83" fmla="*/ 489 h 4735"/>
                  <a:gd name="T84" fmla="*/ 1389 w 5358"/>
                  <a:gd name="T85" fmla="*/ 276 h 4735"/>
                  <a:gd name="T86" fmla="*/ 1868 w 5358"/>
                  <a:gd name="T87" fmla="*/ 359 h 4735"/>
                  <a:gd name="T88" fmla="*/ 2033 w 5358"/>
                  <a:gd name="T89" fmla="*/ 875 h 4735"/>
                  <a:gd name="T90" fmla="*/ 2161 w 5358"/>
                  <a:gd name="T91" fmla="*/ 1014 h 4735"/>
                  <a:gd name="T92" fmla="*/ 2644 w 5358"/>
                  <a:gd name="T93" fmla="*/ 1044 h 4735"/>
                  <a:gd name="T94" fmla="*/ 2450 w 5358"/>
                  <a:gd name="T95" fmla="*/ 1382 h 4735"/>
                  <a:gd name="T96" fmla="*/ 2795 w 5358"/>
                  <a:gd name="T97" fmla="*/ 1639 h 4735"/>
                  <a:gd name="T98" fmla="*/ 2999 w 5358"/>
                  <a:gd name="T99" fmla="*/ 1964 h 4735"/>
                  <a:gd name="T100" fmla="*/ 3292 w 5358"/>
                  <a:gd name="T101" fmla="*/ 1755 h 4735"/>
                  <a:gd name="T102" fmla="*/ 3830 w 5358"/>
                  <a:gd name="T103" fmla="*/ 1776 h 4735"/>
                  <a:gd name="T104" fmla="*/ 3625 w 5358"/>
                  <a:gd name="T105" fmla="*/ 2174 h 4735"/>
                  <a:gd name="T106" fmla="*/ 3836 w 5358"/>
                  <a:gd name="T107" fmla="*/ 2584 h 4735"/>
                  <a:gd name="T108" fmla="*/ 4081 w 5358"/>
                  <a:gd name="T109" fmla="*/ 2734 h 4735"/>
                  <a:gd name="T110" fmla="*/ 4231 w 5358"/>
                  <a:gd name="T111" fmla="*/ 3039 h 4735"/>
                  <a:gd name="T112" fmla="*/ 4233 w 5358"/>
                  <a:gd name="T113" fmla="*/ 3327 h 4735"/>
                  <a:gd name="T114" fmla="*/ 4393 w 5358"/>
                  <a:gd name="T115" fmla="*/ 3447 h 4735"/>
                  <a:gd name="T116" fmla="*/ 4525 w 5358"/>
                  <a:gd name="T117" fmla="*/ 3558 h 4735"/>
                  <a:gd name="T118" fmla="*/ 4679 w 5358"/>
                  <a:gd name="T119" fmla="*/ 3384 h 4735"/>
                  <a:gd name="T120" fmla="*/ 4620 w 5358"/>
                  <a:gd name="T121" fmla="*/ 3127 h 4735"/>
                  <a:gd name="T122" fmla="*/ 4658 w 5358"/>
                  <a:gd name="T123" fmla="*/ 2888 h 4735"/>
                  <a:gd name="T124" fmla="*/ 4718 w 5358"/>
                  <a:gd name="T125" fmla="*/ 2742 h 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50" name="四川">
                <a:extLst>
                  <a:ext uri="{FF2B5EF4-FFF2-40B4-BE49-F238E27FC236}">
                    <a16:creationId xmlns:a16="http://schemas.microsoft.com/office/drawing/2014/main" id="{142859D0-95F2-4756-B96F-2D0A21A9168A}"/>
                  </a:ext>
                </a:extLst>
              </p:cNvPr>
              <p:cNvSpPr/>
              <p:nvPr/>
            </p:nvSpPr>
            <p:spPr bwMode="auto">
              <a:xfrm>
                <a:off x="2665774" y="3073555"/>
                <a:ext cx="1460245" cy="1355002"/>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51" name="贵州">
                <a:extLst>
                  <a:ext uri="{FF2B5EF4-FFF2-40B4-BE49-F238E27FC236}">
                    <a16:creationId xmlns:a16="http://schemas.microsoft.com/office/drawing/2014/main" id="{D89E0D67-D219-4C97-9F7E-32C709D53C31}"/>
                  </a:ext>
                </a:extLst>
              </p:cNvPr>
              <p:cNvSpPr/>
              <p:nvPr/>
            </p:nvSpPr>
            <p:spPr bwMode="auto">
              <a:xfrm>
                <a:off x="3422774" y="3976511"/>
                <a:ext cx="828787" cy="710389"/>
              </a:xfrm>
              <a:custGeom>
                <a:avLst/>
                <a:gdLst>
                  <a:gd name="T0" fmla="*/ 1464 w 2274"/>
                  <a:gd name="T1" fmla="*/ 41 h 1956"/>
                  <a:gd name="T2" fmla="*/ 1595 w 2274"/>
                  <a:gd name="T3" fmla="*/ 13 h 1956"/>
                  <a:gd name="T4" fmla="*/ 1725 w 2274"/>
                  <a:gd name="T5" fmla="*/ 60 h 1956"/>
                  <a:gd name="T6" fmla="*/ 1814 w 2274"/>
                  <a:gd name="T7" fmla="*/ 79 h 1956"/>
                  <a:gd name="T8" fmla="*/ 1920 w 2274"/>
                  <a:gd name="T9" fmla="*/ 245 h 1956"/>
                  <a:gd name="T10" fmla="*/ 1946 w 2274"/>
                  <a:gd name="T11" fmla="*/ 383 h 1956"/>
                  <a:gd name="T12" fmla="*/ 1974 w 2274"/>
                  <a:gd name="T13" fmla="*/ 412 h 1956"/>
                  <a:gd name="T14" fmla="*/ 2045 w 2274"/>
                  <a:gd name="T15" fmla="*/ 445 h 1956"/>
                  <a:gd name="T16" fmla="*/ 2142 w 2274"/>
                  <a:gd name="T17" fmla="*/ 330 h 1956"/>
                  <a:gd name="T18" fmla="*/ 2205 w 2274"/>
                  <a:gd name="T19" fmla="*/ 453 h 1956"/>
                  <a:gd name="T20" fmla="*/ 2182 w 2274"/>
                  <a:gd name="T21" fmla="*/ 611 h 1956"/>
                  <a:gd name="T22" fmla="*/ 2187 w 2274"/>
                  <a:gd name="T23" fmla="*/ 763 h 1956"/>
                  <a:gd name="T24" fmla="*/ 2072 w 2274"/>
                  <a:gd name="T25" fmla="*/ 868 h 1956"/>
                  <a:gd name="T26" fmla="*/ 2031 w 2274"/>
                  <a:gd name="T27" fmla="*/ 964 h 1956"/>
                  <a:gd name="T28" fmla="*/ 2187 w 2274"/>
                  <a:gd name="T29" fmla="*/ 899 h 1956"/>
                  <a:gd name="T30" fmla="*/ 2274 w 2274"/>
                  <a:gd name="T31" fmla="*/ 980 h 1956"/>
                  <a:gd name="T32" fmla="*/ 2269 w 2274"/>
                  <a:gd name="T33" fmla="*/ 1028 h 1956"/>
                  <a:gd name="T34" fmla="*/ 2219 w 2274"/>
                  <a:gd name="T35" fmla="*/ 1157 h 1956"/>
                  <a:gd name="T36" fmla="*/ 2215 w 2274"/>
                  <a:gd name="T37" fmla="*/ 1283 h 1956"/>
                  <a:gd name="T38" fmla="*/ 2234 w 2274"/>
                  <a:gd name="T39" fmla="*/ 1310 h 1956"/>
                  <a:gd name="T40" fmla="*/ 2217 w 2274"/>
                  <a:gd name="T41" fmla="*/ 1453 h 1956"/>
                  <a:gd name="T42" fmla="*/ 2078 w 2274"/>
                  <a:gd name="T43" fmla="*/ 1485 h 1956"/>
                  <a:gd name="T44" fmla="*/ 2081 w 2274"/>
                  <a:gd name="T45" fmla="*/ 1554 h 1956"/>
                  <a:gd name="T46" fmla="*/ 1977 w 2274"/>
                  <a:gd name="T47" fmla="*/ 1585 h 1956"/>
                  <a:gd name="T48" fmla="*/ 1917 w 2274"/>
                  <a:gd name="T49" fmla="*/ 1623 h 1956"/>
                  <a:gd name="T50" fmla="*/ 1831 w 2274"/>
                  <a:gd name="T51" fmla="*/ 1636 h 1956"/>
                  <a:gd name="T52" fmla="*/ 1735 w 2274"/>
                  <a:gd name="T53" fmla="*/ 1647 h 1956"/>
                  <a:gd name="T54" fmla="*/ 1580 w 2274"/>
                  <a:gd name="T55" fmla="*/ 1770 h 1956"/>
                  <a:gd name="T56" fmla="*/ 1535 w 2274"/>
                  <a:gd name="T57" fmla="*/ 1690 h 1956"/>
                  <a:gd name="T58" fmla="*/ 1430 w 2274"/>
                  <a:gd name="T59" fmla="*/ 1656 h 1956"/>
                  <a:gd name="T60" fmla="*/ 1334 w 2274"/>
                  <a:gd name="T61" fmla="*/ 1576 h 1956"/>
                  <a:gd name="T62" fmla="*/ 1266 w 2274"/>
                  <a:gd name="T63" fmla="*/ 1733 h 1956"/>
                  <a:gd name="T64" fmla="*/ 1134 w 2274"/>
                  <a:gd name="T65" fmla="*/ 1745 h 1956"/>
                  <a:gd name="T66" fmla="*/ 960 w 2274"/>
                  <a:gd name="T67" fmla="*/ 1870 h 1956"/>
                  <a:gd name="T68" fmla="*/ 814 w 2274"/>
                  <a:gd name="T69" fmla="*/ 1931 h 1956"/>
                  <a:gd name="T70" fmla="*/ 664 w 2274"/>
                  <a:gd name="T71" fmla="*/ 1847 h 1956"/>
                  <a:gd name="T72" fmla="*/ 510 w 2274"/>
                  <a:gd name="T73" fmla="*/ 1828 h 1956"/>
                  <a:gd name="T74" fmla="*/ 368 w 2274"/>
                  <a:gd name="T75" fmla="*/ 1946 h 1956"/>
                  <a:gd name="T76" fmla="*/ 359 w 2274"/>
                  <a:gd name="T77" fmla="*/ 1776 h 1956"/>
                  <a:gd name="T78" fmla="*/ 403 w 2274"/>
                  <a:gd name="T79" fmla="*/ 1700 h 1956"/>
                  <a:gd name="T80" fmla="*/ 334 w 2274"/>
                  <a:gd name="T81" fmla="*/ 1616 h 1956"/>
                  <a:gd name="T82" fmla="*/ 270 w 2274"/>
                  <a:gd name="T83" fmla="*/ 1530 h 1956"/>
                  <a:gd name="T84" fmla="*/ 301 w 2274"/>
                  <a:gd name="T85" fmla="*/ 1320 h 1956"/>
                  <a:gd name="T86" fmla="*/ 376 w 2274"/>
                  <a:gd name="T87" fmla="*/ 1121 h 1956"/>
                  <a:gd name="T88" fmla="*/ 185 w 2274"/>
                  <a:gd name="T89" fmla="*/ 1063 h 1956"/>
                  <a:gd name="T90" fmla="*/ 38 w 2274"/>
                  <a:gd name="T91" fmla="*/ 990 h 1956"/>
                  <a:gd name="T92" fmla="*/ 0 w 2274"/>
                  <a:gd name="T93" fmla="*/ 867 h 1956"/>
                  <a:gd name="T94" fmla="*/ 132 w 2274"/>
                  <a:gd name="T95" fmla="*/ 699 h 1956"/>
                  <a:gd name="T96" fmla="*/ 296 w 2274"/>
                  <a:gd name="T97" fmla="*/ 713 h 1956"/>
                  <a:gd name="T98" fmla="*/ 474 w 2274"/>
                  <a:gd name="T99" fmla="*/ 775 h 1956"/>
                  <a:gd name="T100" fmla="*/ 625 w 2274"/>
                  <a:gd name="T101" fmla="*/ 747 h 1956"/>
                  <a:gd name="T102" fmla="*/ 729 w 2274"/>
                  <a:gd name="T103" fmla="*/ 592 h 1956"/>
                  <a:gd name="T104" fmla="*/ 941 w 2274"/>
                  <a:gd name="T105" fmla="*/ 612 h 1956"/>
                  <a:gd name="T106" fmla="*/ 1048 w 2274"/>
                  <a:gd name="T107" fmla="*/ 511 h 1956"/>
                  <a:gd name="T108" fmla="*/ 904 w 2274"/>
                  <a:gd name="T109" fmla="*/ 450 h 1956"/>
                  <a:gd name="T110" fmla="*/ 803 w 2274"/>
                  <a:gd name="T111" fmla="*/ 362 h 1956"/>
                  <a:gd name="T112" fmla="*/ 900 w 2274"/>
                  <a:gd name="T113" fmla="*/ 227 h 1956"/>
                  <a:gd name="T114" fmla="*/ 1023 w 2274"/>
                  <a:gd name="T115" fmla="*/ 257 h 1956"/>
                  <a:gd name="T116" fmla="*/ 1128 w 2274"/>
                  <a:gd name="T117" fmla="*/ 274 h 1956"/>
                  <a:gd name="T118" fmla="*/ 1141 w 2274"/>
                  <a:gd name="T119" fmla="*/ 149 h 1956"/>
                  <a:gd name="T120" fmla="*/ 1196 w 2274"/>
                  <a:gd name="T121" fmla="*/ 294 h 1956"/>
                  <a:gd name="T122" fmla="*/ 1290 w 2274"/>
                  <a:gd name="T123" fmla="*/ 163 h 1956"/>
                  <a:gd name="T124" fmla="*/ 1411 w 2274"/>
                  <a:gd name="T125" fmla="*/ 17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52" name="组合 51">
                <a:extLst>
                  <a:ext uri="{FF2B5EF4-FFF2-40B4-BE49-F238E27FC236}">
                    <a16:creationId xmlns:a16="http://schemas.microsoft.com/office/drawing/2014/main" id="{728E0B83-047F-46C1-B5DE-CC9F166961E2}"/>
                  </a:ext>
                </a:extLst>
              </p:cNvPr>
              <p:cNvGrpSpPr/>
              <p:nvPr/>
            </p:nvGrpSpPr>
            <p:grpSpPr>
              <a:xfrm>
                <a:off x="4893792" y="5020547"/>
                <a:ext cx="78932" cy="65777"/>
                <a:chOff x="4893792" y="5020547"/>
                <a:chExt cx="78932" cy="65777"/>
              </a:xfrm>
              <a:solidFill>
                <a:srgbClr val="0070BC"/>
              </a:solidFill>
            </p:grpSpPr>
            <p:sp>
              <p:nvSpPr>
                <p:cNvPr id="103" name="Freeform 75">
                  <a:extLst>
                    <a:ext uri="{FF2B5EF4-FFF2-40B4-BE49-F238E27FC236}">
                      <a16:creationId xmlns:a16="http://schemas.microsoft.com/office/drawing/2014/main" id="{0D043E2B-96E7-4C5C-88C5-20C98857857B}"/>
                    </a:ext>
                  </a:extLst>
                </p:cNvPr>
                <p:cNvSpPr>
                  <a:spLocks noEditPoints="1"/>
                </p:cNvSpPr>
                <p:nvPr/>
              </p:nvSpPr>
              <p:spPr bwMode="auto">
                <a:xfrm>
                  <a:off x="4893792" y="5020547"/>
                  <a:ext cx="78932" cy="65777"/>
                </a:xfrm>
                <a:custGeom>
                  <a:avLst/>
                  <a:gdLst>
                    <a:gd name="T0" fmla="*/ 154 w 213"/>
                    <a:gd name="T1" fmla="*/ 3 h 153"/>
                    <a:gd name="T2" fmla="*/ 166 w 213"/>
                    <a:gd name="T3" fmla="*/ 5 h 153"/>
                    <a:gd name="T4" fmla="*/ 175 w 213"/>
                    <a:gd name="T5" fmla="*/ 13 h 153"/>
                    <a:gd name="T6" fmla="*/ 182 w 213"/>
                    <a:gd name="T7" fmla="*/ 17 h 153"/>
                    <a:gd name="T8" fmla="*/ 162 w 213"/>
                    <a:gd name="T9" fmla="*/ 26 h 153"/>
                    <a:gd name="T10" fmla="*/ 132 w 213"/>
                    <a:gd name="T11" fmla="*/ 33 h 153"/>
                    <a:gd name="T12" fmla="*/ 135 w 213"/>
                    <a:gd name="T13" fmla="*/ 43 h 153"/>
                    <a:gd name="T14" fmla="*/ 141 w 213"/>
                    <a:gd name="T15" fmla="*/ 55 h 153"/>
                    <a:gd name="T16" fmla="*/ 151 w 213"/>
                    <a:gd name="T17" fmla="*/ 46 h 153"/>
                    <a:gd name="T18" fmla="*/ 169 w 213"/>
                    <a:gd name="T19" fmla="*/ 40 h 153"/>
                    <a:gd name="T20" fmla="*/ 180 w 213"/>
                    <a:gd name="T21" fmla="*/ 29 h 153"/>
                    <a:gd name="T22" fmla="*/ 189 w 213"/>
                    <a:gd name="T23" fmla="*/ 28 h 153"/>
                    <a:gd name="T24" fmla="*/ 195 w 213"/>
                    <a:gd name="T25" fmla="*/ 38 h 153"/>
                    <a:gd name="T26" fmla="*/ 200 w 213"/>
                    <a:gd name="T27" fmla="*/ 41 h 153"/>
                    <a:gd name="T28" fmla="*/ 209 w 213"/>
                    <a:gd name="T29" fmla="*/ 34 h 153"/>
                    <a:gd name="T30" fmla="*/ 212 w 213"/>
                    <a:gd name="T31" fmla="*/ 46 h 153"/>
                    <a:gd name="T32" fmla="*/ 204 w 213"/>
                    <a:gd name="T33" fmla="*/ 63 h 153"/>
                    <a:gd name="T34" fmla="*/ 188 w 213"/>
                    <a:gd name="T35" fmla="*/ 60 h 153"/>
                    <a:gd name="T36" fmla="*/ 168 w 213"/>
                    <a:gd name="T37" fmla="*/ 60 h 153"/>
                    <a:gd name="T38" fmla="*/ 167 w 213"/>
                    <a:gd name="T39" fmla="*/ 78 h 153"/>
                    <a:gd name="T40" fmla="*/ 177 w 213"/>
                    <a:gd name="T41" fmla="*/ 89 h 153"/>
                    <a:gd name="T42" fmla="*/ 183 w 213"/>
                    <a:gd name="T43" fmla="*/ 117 h 153"/>
                    <a:gd name="T44" fmla="*/ 179 w 213"/>
                    <a:gd name="T45" fmla="*/ 118 h 153"/>
                    <a:gd name="T46" fmla="*/ 170 w 213"/>
                    <a:gd name="T47" fmla="*/ 102 h 153"/>
                    <a:gd name="T48" fmla="*/ 158 w 213"/>
                    <a:gd name="T49" fmla="*/ 105 h 153"/>
                    <a:gd name="T50" fmla="*/ 162 w 213"/>
                    <a:gd name="T51" fmla="*/ 133 h 153"/>
                    <a:gd name="T52" fmla="*/ 149 w 213"/>
                    <a:gd name="T53" fmla="*/ 146 h 153"/>
                    <a:gd name="T54" fmla="*/ 126 w 213"/>
                    <a:gd name="T55" fmla="*/ 141 h 153"/>
                    <a:gd name="T56" fmla="*/ 120 w 213"/>
                    <a:gd name="T57" fmla="*/ 146 h 153"/>
                    <a:gd name="T58" fmla="*/ 113 w 213"/>
                    <a:gd name="T59" fmla="*/ 152 h 153"/>
                    <a:gd name="T60" fmla="*/ 108 w 213"/>
                    <a:gd name="T61" fmla="*/ 146 h 153"/>
                    <a:gd name="T62" fmla="*/ 112 w 213"/>
                    <a:gd name="T63" fmla="*/ 121 h 153"/>
                    <a:gd name="T64" fmla="*/ 111 w 213"/>
                    <a:gd name="T65" fmla="*/ 108 h 153"/>
                    <a:gd name="T66" fmla="*/ 123 w 213"/>
                    <a:gd name="T67" fmla="*/ 108 h 153"/>
                    <a:gd name="T68" fmla="*/ 133 w 213"/>
                    <a:gd name="T69" fmla="*/ 105 h 153"/>
                    <a:gd name="T70" fmla="*/ 131 w 213"/>
                    <a:gd name="T71" fmla="*/ 99 h 153"/>
                    <a:gd name="T72" fmla="*/ 122 w 213"/>
                    <a:gd name="T73" fmla="*/ 95 h 153"/>
                    <a:gd name="T74" fmla="*/ 112 w 213"/>
                    <a:gd name="T75" fmla="*/ 73 h 153"/>
                    <a:gd name="T76" fmla="*/ 91 w 213"/>
                    <a:gd name="T77" fmla="*/ 70 h 153"/>
                    <a:gd name="T78" fmla="*/ 48 w 213"/>
                    <a:gd name="T79" fmla="*/ 76 h 153"/>
                    <a:gd name="T80" fmla="*/ 19 w 213"/>
                    <a:gd name="T81" fmla="*/ 73 h 153"/>
                    <a:gd name="T82" fmla="*/ 20 w 213"/>
                    <a:gd name="T83" fmla="*/ 60 h 153"/>
                    <a:gd name="T84" fmla="*/ 56 w 213"/>
                    <a:gd name="T85" fmla="*/ 34 h 153"/>
                    <a:gd name="T86" fmla="*/ 75 w 213"/>
                    <a:gd name="T87" fmla="*/ 27 h 153"/>
                    <a:gd name="T88" fmla="*/ 81 w 213"/>
                    <a:gd name="T89" fmla="*/ 14 h 153"/>
                    <a:gd name="T90" fmla="*/ 116 w 213"/>
                    <a:gd name="T91" fmla="*/ 3 h 153"/>
                    <a:gd name="T92" fmla="*/ 3 w 213"/>
                    <a:gd name="T93" fmla="*/ 128 h 153"/>
                    <a:gd name="T94" fmla="*/ 26 w 213"/>
                    <a:gd name="T95" fmla="*/ 112 h 153"/>
                    <a:gd name="T96" fmla="*/ 54 w 213"/>
                    <a:gd name="T97" fmla="*/ 99 h 153"/>
                    <a:gd name="T98" fmla="*/ 74 w 213"/>
                    <a:gd name="T99" fmla="*/ 83 h 153"/>
                    <a:gd name="T100" fmla="*/ 79 w 213"/>
                    <a:gd name="T101" fmla="*/ 86 h 153"/>
                    <a:gd name="T102" fmla="*/ 72 w 213"/>
                    <a:gd name="T103" fmla="*/ 102 h 153"/>
                    <a:gd name="T104" fmla="*/ 70 w 213"/>
                    <a:gd name="T105" fmla="*/ 117 h 153"/>
                    <a:gd name="T106" fmla="*/ 63 w 213"/>
                    <a:gd name="T107" fmla="*/ 123 h 153"/>
                    <a:gd name="T108" fmla="*/ 66 w 213"/>
                    <a:gd name="T109" fmla="*/ 137 h 153"/>
                    <a:gd name="T110" fmla="*/ 57 w 213"/>
                    <a:gd name="T111" fmla="*/ 142 h 153"/>
                    <a:gd name="T112" fmla="*/ 45 w 213"/>
                    <a:gd name="T113" fmla="*/ 134 h 153"/>
                    <a:gd name="T114" fmla="*/ 35 w 213"/>
                    <a:gd name="T115" fmla="*/ 139 h 153"/>
                    <a:gd name="T116" fmla="*/ 10 w 213"/>
                    <a:gd name="T117" fmla="*/ 149 h 153"/>
                    <a:gd name="T118" fmla="*/ 0 w 213"/>
                    <a:gd name="T119"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04" name="Freeform 105">
                  <a:extLst>
                    <a:ext uri="{FF2B5EF4-FFF2-40B4-BE49-F238E27FC236}">
                      <a16:creationId xmlns:a16="http://schemas.microsoft.com/office/drawing/2014/main" id="{6C8B7FD8-6EAE-4C8D-881F-85C28BED5390}"/>
                    </a:ext>
                  </a:extLst>
                </p:cNvPr>
                <p:cNvSpPr/>
                <p:nvPr/>
              </p:nvSpPr>
              <p:spPr bwMode="auto">
                <a:xfrm>
                  <a:off x="4893792" y="5046858"/>
                  <a:ext cx="26311" cy="26311"/>
                </a:xfrm>
                <a:custGeom>
                  <a:avLst/>
                  <a:gdLst>
                    <a:gd name="T0" fmla="*/ 2 w 78"/>
                    <a:gd name="T1" fmla="*/ 44 h 64"/>
                    <a:gd name="T2" fmla="*/ 5 w 78"/>
                    <a:gd name="T3" fmla="*/ 38 h 64"/>
                    <a:gd name="T4" fmla="*/ 10 w 78"/>
                    <a:gd name="T5" fmla="*/ 34 h 64"/>
                    <a:gd name="T6" fmla="*/ 17 w 78"/>
                    <a:gd name="T7" fmla="*/ 29 h 64"/>
                    <a:gd name="T8" fmla="*/ 26 w 78"/>
                    <a:gd name="T9" fmla="*/ 27 h 64"/>
                    <a:gd name="T10" fmla="*/ 34 w 78"/>
                    <a:gd name="T11" fmla="*/ 26 h 64"/>
                    <a:gd name="T12" fmla="*/ 41 w 78"/>
                    <a:gd name="T13" fmla="*/ 22 h 64"/>
                    <a:gd name="T14" fmla="*/ 48 w 78"/>
                    <a:gd name="T15" fmla="*/ 19 h 64"/>
                    <a:gd name="T16" fmla="*/ 53 w 78"/>
                    <a:gd name="T17" fmla="*/ 14 h 64"/>
                    <a:gd name="T18" fmla="*/ 60 w 78"/>
                    <a:gd name="T19" fmla="*/ 7 h 64"/>
                    <a:gd name="T20" fmla="*/ 70 w 78"/>
                    <a:gd name="T21" fmla="*/ 1 h 64"/>
                    <a:gd name="T22" fmla="*/ 73 w 78"/>
                    <a:gd name="T23" fmla="*/ 0 h 64"/>
                    <a:gd name="T24" fmla="*/ 77 w 78"/>
                    <a:gd name="T25" fmla="*/ 1 h 64"/>
                    <a:gd name="T26" fmla="*/ 78 w 78"/>
                    <a:gd name="T27" fmla="*/ 4 h 64"/>
                    <a:gd name="T28" fmla="*/ 78 w 78"/>
                    <a:gd name="T29" fmla="*/ 13 h 64"/>
                    <a:gd name="T30" fmla="*/ 76 w 78"/>
                    <a:gd name="T31" fmla="*/ 21 h 64"/>
                    <a:gd name="T32" fmla="*/ 73 w 78"/>
                    <a:gd name="T33" fmla="*/ 31 h 64"/>
                    <a:gd name="T34" fmla="*/ 70 w 78"/>
                    <a:gd name="T35" fmla="*/ 40 h 64"/>
                    <a:gd name="T36" fmla="*/ 67 w 78"/>
                    <a:gd name="T37" fmla="*/ 48 h 64"/>
                    <a:gd name="T38" fmla="*/ 64 w 78"/>
                    <a:gd name="T39" fmla="*/ 54 h 64"/>
                    <a:gd name="T40" fmla="*/ 60 w 78"/>
                    <a:gd name="T41" fmla="*/ 57 h 64"/>
                    <a:gd name="T42" fmla="*/ 58 w 78"/>
                    <a:gd name="T43" fmla="*/ 58 h 64"/>
                    <a:gd name="T44" fmla="*/ 54 w 78"/>
                    <a:gd name="T45" fmla="*/ 57 h 64"/>
                    <a:gd name="T46" fmla="*/ 51 w 78"/>
                    <a:gd name="T47" fmla="*/ 54 h 64"/>
                    <a:gd name="T48" fmla="*/ 46 w 78"/>
                    <a:gd name="T49" fmla="*/ 53 h 64"/>
                    <a:gd name="T50" fmla="*/ 41 w 78"/>
                    <a:gd name="T51" fmla="*/ 52 h 64"/>
                    <a:gd name="T52" fmla="*/ 35 w 78"/>
                    <a:gd name="T53" fmla="*/ 53 h 64"/>
                    <a:gd name="T54" fmla="*/ 21 w 78"/>
                    <a:gd name="T55" fmla="*/ 59 h 64"/>
                    <a:gd name="T56" fmla="*/ 7 w 78"/>
                    <a:gd name="T57" fmla="*/ 64 h 64"/>
                    <a:gd name="T58" fmla="*/ 4 w 78"/>
                    <a:gd name="T59" fmla="*/ 64 h 64"/>
                    <a:gd name="T60" fmla="*/ 2 w 78"/>
                    <a:gd name="T61" fmla="*/ 64 h 64"/>
                    <a:gd name="T62" fmla="*/ 1 w 78"/>
                    <a:gd name="T63" fmla="*/ 63 h 64"/>
                    <a:gd name="T64" fmla="*/ 0 w 78"/>
                    <a:gd name="T65" fmla="*/ 60 h 64"/>
                    <a:gd name="T66" fmla="*/ 0 w 78"/>
                    <a:gd name="T67" fmla="*/ 58 h 64"/>
                    <a:gd name="T68" fmla="*/ 0 w 78"/>
                    <a:gd name="T69" fmla="*/ 54 h 64"/>
                    <a:gd name="T70" fmla="*/ 1 w 78"/>
                    <a:gd name="T71" fmla="*/ 50 h 64"/>
                    <a:gd name="T72" fmla="*/ 2 w 78"/>
                    <a:gd name="T7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sp>
            <p:nvSpPr>
              <p:cNvPr id="53" name="台湾">
                <a:extLst>
                  <a:ext uri="{FF2B5EF4-FFF2-40B4-BE49-F238E27FC236}">
                    <a16:creationId xmlns:a16="http://schemas.microsoft.com/office/drawing/2014/main" id="{58D553A5-BB62-404F-AF0C-7F2942B94235}"/>
                  </a:ext>
                </a:extLst>
              </p:cNvPr>
              <p:cNvSpPr/>
              <p:nvPr/>
            </p:nvSpPr>
            <p:spPr bwMode="auto">
              <a:xfrm>
                <a:off x="5788357" y="4507488"/>
                <a:ext cx="236796" cy="539370"/>
              </a:xfrm>
              <a:custGeom>
                <a:avLst/>
                <a:gdLst>
                  <a:gd name="T0" fmla="*/ 213 w 666"/>
                  <a:gd name="T1" fmla="*/ 320 h 1493"/>
                  <a:gd name="T2" fmla="*/ 261 w 666"/>
                  <a:gd name="T3" fmla="*/ 259 h 1493"/>
                  <a:gd name="T4" fmla="*/ 280 w 666"/>
                  <a:gd name="T5" fmla="*/ 186 h 1493"/>
                  <a:gd name="T6" fmla="*/ 306 w 666"/>
                  <a:gd name="T7" fmla="*/ 132 h 1493"/>
                  <a:gd name="T8" fmla="*/ 345 w 666"/>
                  <a:gd name="T9" fmla="*/ 106 h 1493"/>
                  <a:gd name="T10" fmla="*/ 430 w 666"/>
                  <a:gd name="T11" fmla="*/ 66 h 1493"/>
                  <a:gd name="T12" fmla="*/ 446 w 666"/>
                  <a:gd name="T13" fmla="*/ 33 h 1493"/>
                  <a:gd name="T14" fmla="*/ 469 w 666"/>
                  <a:gd name="T15" fmla="*/ 7 h 1493"/>
                  <a:gd name="T16" fmla="*/ 495 w 666"/>
                  <a:gd name="T17" fmla="*/ 0 h 1493"/>
                  <a:gd name="T18" fmla="*/ 522 w 666"/>
                  <a:gd name="T19" fmla="*/ 18 h 1493"/>
                  <a:gd name="T20" fmla="*/ 564 w 666"/>
                  <a:gd name="T21" fmla="*/ 43 h 1493"/>
                  <a:gd name="T22" fmla="*/ 615 w 666"/>
                  <a:gd name="T23" fmla="*/ 45 h 1493"/>
                  <a:gd name="T24" fmla="*/ 652 w 666"/>
                  <a:gd name="T25" fmla="*/ 80 h 1493"/>
                  <a:gd name="T26" fmla="*/ 665 w 666"/>
                  <a:gd name="T27" fmla="*/ 131 h 1493"/>
                  <a:gd name="T28" fmla="*/ 634 w 666"/>
                  <a:gd name="T29" fmla="*/ 168 h 1493"/>
                  <a:gd name="T30" fmla="*/ 625 w 666"/>
                  <a:gd name="T31" fmla="*/ 225 h 1493"/>
                  <a:gd name="T32" fmla="*/ 644 w 666"/>
                  <a:gd name="T33" fmla="*/ 283 h 1493"/>
                  <a:gd name="T34" fmla="*/ 644 w 666"/>
                  <a:gd name="T35" fmla="*/ 366 h 1493"/>
                  <a:gd name="T36" fmla="*/ 606 w 666"/>
                  <a:gd name="T37" fmla="*/ 451 h 1493"/>
                  <a:gd name="T38" fmla="*/ 573 w 666"/>
                  <a:gd name="T39" fmla="*/ 540 h 1493"/>
                  <a:gd name="T40" fmla="*/ 570 w 666"/>
                  <a:gd name="T41" fmla="*/ 674 h 1493"/>
                  <a:gd name="T42" fmla="*/ 553 w 666"/>
                  <a:gd name="T43" fmla="*/ 830 h 1493"/>
                  <a:gd name="T44" fmla="*/ 537 w 666"/>
                  <a:gd name="T45" fmla="*/ 925 h 1493"/>
                  <a:gd name="T46" fmla="*/ 519 w 666"/>
                  <a:gd name="T47" fmla="*/ 995 h 1493"/>
                  <a:gd name="T48" fmla="*/ 433 w 666"/>
                  <a:gd name="T49" fmla="*/ 1135 h 1493"/>
                  <a:gd name="T50" fmla="*/ 388 w 666"/>
                  <a:gd name="T51" fmla="*/ 1214 h 1493"/>
                  <a:gd name="T52" fmla="*/ 370 w 666"/>
                  <a:gd name="T53" fmla="*/ 1310 h 1493"/>
                  <a:gd name="T54" fmla="*/ 384 w 666"/>
                  <a:gd name="T55" fmla="*/ 1374 h 1493"/>
                  <a:gd name="T56" fmla="*/ 386 w 666"/>
                  <a:gd name="T57" fmla="*/ 1426 h 1493"/>
                  <a:gd name="T58" fmla="*/ 373 w 666"/>
                  <a:gd name="T59" fmla="*/ 1455 h 1493"/>
                  <a:gd name="T60" fmla="*/ 387 w 666"/>
                  <a:gd name="T61" fmla="*/ 1486 h 1493"/>
                  <a:gd name="T62" fmla="*/ 374 w 666"/>
                  <a:gd name="T63" fmla="*/ 1492 h 1493"/>
                  <a:gd name="T64" fmla="*/ 343 w 666"/>
                  <a:gd name="T65" fmla="*/ 1463 h 1493"/>
                  <a:gd name="T66" fmla="*/ 310 w 666"/>
                  <a:gd name="T67" fmla="*/ 1455 h 1493"/>
                  <a:gd name="T68" fmla="*/ 299 w 666"/>
                  <a:gd name="T69" fmla="*/ 1413 h 1493"/>
                  <a:gd name="T70" fmla="*/ 270 w 666"/>
                  <a:gd name="T71" fmla="*/ 1331 h 1493"/>
                  <a:gd name="T72" fmla="*/ 228 w 666"/>
                  <a:gd name="T73" fmla="*/ 1287 h 1493"/>
                  <a:gd name="T74" fmla="*/ 132 w 666"/>
                  <a:gd name="T75" fmla="*/ 1240 h 1493"/>
                  <a:gd name="T76" fmla="*/ 119 w 666"/>
                  <a:gd name="T77" fmla="*/ 1215 h 1493"/>
                  <a:gd name="T78" fmla="*/ 88 w 666"/>
                  <a:gd name="T79" fmla="*/ 1158 h 1493"/>
                  <a:gd name="T80" fmla="*/ 41 w 666"/>
                  <a:gd name="T81" fmla="*/ 1058 h 1493"/>
                  <a:gd name="T82" fmla="*/ 14 w 666"/>
                  <a:gd name="T83" fmla="*/ 1044 h 1493"/>
                  <a:gd name="T84" fmla="*/ 2 w 666"/>
                  <a:gd name="T85" fmla="*/ 1009 h 1493"/>
                  <a:gd name="T86" fmla="*/ 12 w 666"/>
                  <a:gd name="T87" fmla="*/ 918 h 1493"/>
                  <a:gd name="T88" fmla="*/ 25 w 666"/>
                  <a:gd name="T89" fmla="*/ 874 h 1493"/>
                  <a:gd name="T90" fmla="*/ 19 w 666"/>
                  <a:gd name="T91" fmla="*/ 813 h 1493"/>
                  <a:gd name="T92" fmla="*/ 9 w 666"/>
                  <a:gd name="T93" fmla="*/ 770 h 1493"/>
                  <a:gd name="T94" fmla="*/ 29 w 666"/>
                  <a:gd name="T95" fmla="*/ 720 h 1493"/>
                  <a:gd name="T96" fmla="*/ 60 w 666"/>
                  <a:gd name="T97" fmla="*/ 691 h 1493"/>
                  <a:gd name="T98" fmla="*/ 52 w 666"/>
                  <a:gd name="T99" fmla="*/ 672 h 1493"/>
                  <a:gd name="T100" fmla="*/ 59 w 666"/>
                  <a:gd name="T101" fmla="*/ 647 h 1493"/>
                  <a:gd name="T102" fmla="*/ 132 w 666"/>
                  <a:gd name="T103" fmla="*/ 501 h 1493"/>
                  <a:gd name="T104" fmla="*/ 151 w 666"/>
                  <a:gd name="T105" fmla="*/ 443 h 1493"/>
                  <a:gd name="T106" fmla="*/ 181 w 666"/>
                  <a:gd name="T107" fmla="*/ 38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54" name="海南">
                <a:extLst>
                  <a:ext uri="{FF2B5EF4-FFF2-40B4-BE49-F238E27FC236}">
                    <a16:creationId xmlns:a16="http://schemas.microsoft.com/office/drawing/2014/main" id="{16F59C84-6E61-4269-B87C-AF8E2CB09235}"/>
                  </a:ext>
                </a:extLst>
              </p:cNvPr>
              <p:cNvSpPr/>
              <p:nvPr/>
            </p:nvSpPr>
            <p:spPr bwMode="auto">
              <a:xfrm>
                <a:off x="4104472" y="5415208"/>
                <a:ext cx="368351" cy="302573"/>
              </a:xfrm>
              <a:custGeom>
                <a:avLst/>
                <a:gdLst>
                  <a:gd name="T0" fmla="*/ 10 w 1013"/>
                  <a:gd name="T1" fmla="*/ 523 h 846"/>
                  <a:gd name="T2" fmla="*/ 0 w 1013"/>
                  <a:gd name="T3" fmla="*/ 448 h 846"/>
                  <a:gd name="T4" fmla="*/ 18 w 1013"/>
                  <a:gd name="T5" fmla="*/ 400 h 846"/>
                  <a:gd name="T6" fmla="*/ 8 w 1013"/>
                  <a:gd name="T7" fmla="*/ 342 h 846"/>
                  <a:gd name="T8" fmla="*/ 66 w 1013"/>
                  <a:gd name="T9" fmla="*/ 318 h 846"/>
                  <a:gd name="T10" fmla="*/ 196 w 1013"/>
                  <a:gd name="T11" fmla="*/ 227 h 846"/>
                  <a:gd name="T12" fmla="*/ 284 w 1013"/>
                  <a:gd name="T13" fmla="*/ 170 h 846"/>
                  <a:gd name="T14" fmla="*/ 260 w 1013"/>
                  <a:gd name="T15" fmla="*/ 167 h 846"/>
                  <a:gd name="T16" fmla="*/ 229 w 1013"/>
                  <a:gd name="T17" fmla="*/ 165 h 846"/>
                  <a:gd name="T18" fmla="*/ 260 w 1013"/>
                  <a:gd name="T19" fmla="*/ 120 h 846"/>
                  <a:gd name="T20" fmla="*/ 333 w 1013"/>
                  <a:gd name="T21" fmla="*/ 114 h 846"/>
                  <a:gd name="T22" fmla="*/ 383 w 1013"/>
                  <a:gd name="T23" fmla="*/ 132 h 846"/>
                  <a:gd name="T24" fmla="*/ 383 w 1013"/>
                  <a:gd name="T25" fmla="*/ 104 h 846"/>
                  <a:gd name="T26" fmla="*/ 418 w 1013"/>
                  <a:gd name="T27" fmla="*/ 64 h 846"/>
                  <a:gd name="T28" fmla="*/ 495 w 1013"/>
                  <a:gd name="T29" fmla="*/ 88 h 846"/>
                  <a:gd name="T30" fmla="*/ 535 w 1013"/>
                  <a:gd name="T31" fmla="*/ 75 h 846"/>
                  <a:gd name="T32" fmla="*/ 561 w 1013"/>
                  <a:gd name="T33" fmla="*/ 102 h 846"/>
                  <a:gd name="T34" fmla="*/ 592 w 1013"/>
                  <a:gd name="T35" fmla="*/ 77 h 846"/>
                  <a:gd name="T36" fmla="*/ 636 w 1013"/>
                  <a:gd name="T37" fmla="*/ 77 h 846"/>
                  <a:gd name="T38" fmla="*/ 654 w 1013"/>
                  <a:gd name="T39" fmla="*/ 46 h 846"/>
                  <a:gd name="T40" fmla="*/ 711 w 1013"/>
                  <a:gd name="T41" fmla="*/ 37 h 846"/>
                  <a:gd name="T42" fmla="*/ 765 w 1013"/>
                  <a:gd name="T43" fmla="*/ 43 h 846"/>
                  <a:gd name="T44" fmla="*/ 815 w 1013"/>
                  <a:gd name="T45" fmla="*/ 69 h 846"/>
                  <a:gd name="T46" fmla="*/ 827 w 1013"/>
                  <a:gd name="T47" fmla="*/ 12 h 846"/>
                  <a:gd name="T48" fmla="*/ 868 w 1013"/>
                  <a:gd name="T49" fmla="*/ 14 h 846"/>
                  <a:gd name="T50" fmla="*/ 942 w 1013"/>
                  <a:gd name="T51" fmla="*/ 60 h 846"/>
                  <a:gd name="T52" fmla="*/ 1009 w 1013"/>
                  <a:gd name="T53" fmla="*/ 185 h 846"/>
                  <a:gd name="T54" fmla="*/ 977 w 1013"/>
                  <a:gd name="T55" fmla="*/ 243 h 846"/>
                  <a:gd name="T56" fmla="*/ 946 w 1013"/>
                  <a:gd name="T57" fmla="*/ 234 h 846"/>
                  <a:gd name="T58" fmla="*/ 912 w 1013"/>
                  <a:gd name="T59" fmla="*/ 223 h 846"/>
                  <a:gd name="T60" fmla="*/ 928 w 1013"/>
                  <a:gd name="T61" fmla="*/ 252 h 846"/>
                  <a:gd name="T62" fmla="*/ 913 w 1013"/>
                  <a:gd name="T63" fmla="*/ 289 h 846"/>
                  <a:gd name="T64" fmla="*/ 819 w 1013"/>
                  <a:gd name="T65" fmla="*/ 441 h 846"/>
                  <a:gd name="T66" fmla="*/ 776 w 1013"/>
                  <a:gd name="T67" fmla="*/ 533 h 846"/>
                  <a:gd name="T68" fmla="*/ 775 w 1013"/>
                  <a:gd name="T69" fmla="*/ 562 h 846"/>
                  <a:gd name="T70" fmla="*/ 806 w 1013"/>
                  <a:gd name="T71" fmla="*/ 545 h 846"/>
                  <a:gd name="T72" fmla="*/ 810 w 1013"/>
                  <a:gd name="T73" fmla="*/ 582 h 846"/>
                  <a:gd name="T74" fmla="*/ 732 w 1013"/>
                  <a:gd name="T75" fmla="*/ 628 h 846"/>
                  <a:gd name="T76" fmla="*/ 651 w 1013"/>
                  <a:gd name="T77" fmla="*/ 664 h 846"/>
                  <a:gd name="T78" fmla="*/ 625 w 1013"/>
                  <a:gd name="T79" fmla="*/ 730 h 846"/>
                  <a:gd name="T80" fmla="*/ 579 w 1013"/>
                  <a:gd name="T81" fmla="*/ 750 h 846"/>
                  <a:gd name="T82" fmla="*/ 575 w 1013"/>
                  <a:gd name="T83" fmla="*/ 731 h 846"/>
                  <a:gd name="T84" fmla="*/ 574 w 1013"/>
                  <a:gd name="T85" fmla="*/ 706 h 846"/>
                  <a:gd name="T86" fmla="*/ 532 w 1013"/>
                  <a:gd name="T87" fmla="*/ 745 h 846"/>
                  <a:gd name="T88" fmla="*/ 490 w 1013"/>
                  <a:gd name="T89" fmla="*/ 744 h 846"/>
                  <a:gd name="T90" fmla="*/ 461 w 1013"/>
                  <a:gd name="T91" fmla="*/ 777 h 846"/>
                  <a:gd name="T92" fmla="*/ 476 w 1013"/>
                  <a:gd name="T93" fmla="*/ 809 h 846"/>
                  <a:gd name="T94" fmla="*/ 457 w 1013"/>
                  <a:gd name="T95" fmla="*/ 825 h 846"/>
                  <a:gd name="T96" fmla="*/ 417 w 1013"/>
                  <a:gd name="T97" fmla="*/ 814 h 846"/>
                  <a:gd name="T98" fmla="*/ 406 w 1013"/>
                  <a:gd name="T99" fmla="*/ 846 h 846"/>
                  <a:gd name="T100" fmla="*/ 367 w 1013"/>
                  <a:gd name="T101" fmla="*/ 826 h 846"/>
                  <a:gd name="T102" fmla="*/ 349 w 1013"/>
                  <a:gd name="T103" fmla="*/ 808 h 846"/>
                  <a:gd name="T104" fmla="*/ 292 w 1013"/>
                  <a:gd name="T105" fmla="*/ 783 h 846"/>
                  <a:gd name="T106" fmla="*/ 213 w 1013"/>
                  <a:gd name="T107" fmla="*/ 766 h 846"/>
                  <a:gd name="T108" fmla="*/ 153 w 1013"/>
                  <a:gd name="T109" fmla="*/ 756 h 846"/>
                  <a:gd name="T110" fmla="*/ 115 w 1013"/>
                  <a:gd name="T111" fmla="*/ 730 h 846"/>
                  <a:gd name="T112" fmla="*/ 85 w 1013"/>
                  <a:gd name="T113" fmla="*/ 706 h 846"/>
                  <a:gd name="T114" fmla="*/ 63 w 1013"/>
                  <a:gd name="T115" fmla="*/ 699 h 846"/>
                  <a:gd name="T116" fmla="*/ 25 w 1013"/>
                  <a:gd name="T117" fmla="*/ 689 h 846"/>
                  <a:gd name="T118" fmla="*/ 35 w 1013"/>
                  <a:gd name="T119" fmla="*/ 62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55" name="组合 54">
                <a:extLst>
                  <a:ext uri="{FF2B5EF4-FFF2-40B4-BE49-F238E27FC236}">
                    <a16:creationId xmlns:a16="http://schemas.microsoft.com/office/drawing/2014/main" id="{607A8ECA-9A72-4260-BFD9-6C2C928699E0}"/>
                  </a:ext>
                </a:extLst>
              </p:cNvPr>
              <p:cNvGrpSpPr/>
              <p:nvPr/>
            </p:nvGrpSpPr>
            <p:grpSpPr>
              <a:xfrm>
                <a:off x="5775201" y="3468215"/>
                <a:ext cx="131554" cy="184175"/>
                <a:chOff x="5775201" y="3468215"/>
                <a:chExt cx="131554" cy="184175"/>
              </a:xfrm>
              <a:solidFill>
                <a:srgbClr val="0070BC"/>
              </a:solidFill>
            </p:grpSpPr>
            <p:grpSp>
              <p:nvGrpSpPr>
                <p:cNvPr id="98" name="组合 97">
                  <a:extLst>
                    <a:ext uri="{FF2B5EF4-FFF2-40B4-BE49-F238E27FC236}">
                      <a16:creationId xmlns:a16="http://schemas.microsoft.com/office/drawing/2014/main" id="{CB2E1698-5E25-4FA5-8D0E-01805BA47074}"/>
                    </a:ext>
                  </a:extLst>
                </p:cNvPr>
                <p:cNvGrpSpPr/>
                <p:nvPr/>
              </p:nvGrpSpPr>
              <p:grpSpPr>
                <a:xfrm>
                  <a:off x="5775201" y="3468215"/>
                  <a:ext cx="131554" cy="184175"/>
                  <a:chOff x="5775201" y="3468215"/>
                  <a:chExt cx="131554" cy="184175"/>
                </a:xfrm>
                <a:grpFill/>
              </p:grpSpPr>
              <p:sp>
                <p:nvSpPr>
                  <p:cNvPr id="100" name="上海">
                    <a:extLst>
                      <a:ext uri="{FF2B5EF4-FFF2-40B4-BE49-F238E27FC236}">
                        <a16:creationId xmlns:a16="http://schemas.microsoft.com/office/drawing/2014/main" id="{CA8D60B3-A491-4C1B-9A8F-CD0B34866288}"/>
                      </a:ext>
                    </a:extLst>
                  </p:cNvPr>
                  <p:cNvSpPr>
                    <a:spLocks noEditPoints="1"/>
                  </p:cNvSpPr>
                  <p:nvPr/>
                </p:nvSpPr>
                <p:spPr bwMode="auto">
                  <a:xfrm>
                    <a:off x="5775201" y="3468215"/>
                    <a:ext cx="131554" cy="184175"/>
                  </a:xfrm>
                  <a:custGeom>
                    <a:avLst/>
                    <a:gdLst>
                      <a:gd name="T0" fmla="*/ 121 w 357"/>
                      <a:gd name="T1" fmla="*/ 465 h 494"/>
                      <a:gd name="T2" fmla="*/ 98 w 357"/>
                      <a:gd name="T3" fmla="*/ 454 h 494"/>
                      <a:gd name="T4" fmla="*/ 48 w 357"/>
                      <a:gd name="T5" fmla="*/ 449 h 494"/>
                      <a:gd name="T6" fmla="*/ 30 w 357"/>
                      <a:gd name="T7" fmla="*/ 439 h 494"/>
                      <a:gd name="T8" fmla="*/ 25 w 357"/>
                      <a:gd name="T9" fmla="*/ 416 h 494"/>
                      <a:gd name="T10" fmla="*/ 22 w 357"/>
                      <a:gd name="T11" fmla="*/ 373 h 494"/>
                      <a:gd name="T12" fmla="*/ 11 w 357"/>
                      <a:gd name="T13" fmla="*/ 365 h 494"/>
                      <a:gd name="T14" fmla="*/ 0 w 357"/>
                      <a:gd name="T15" fmla="*/ 366 h 494"/>
                      <a:gd name="T16" fmla="*/ 5 w 357"/>
                      <a:gd name="T17" fmla="*/ 342 h 494"/>
                      <a:gd name="T18" fmla="*/ 32 w 357"/>
                      <a:gd name="T19" fmla="*/ 302 h 494"/>
                      <a:gd name="T20" fmla="*/ 46 w 357"/>
                      <a:gd name="T21" fmla="*/ 247 h 494"/>
                      <a:gd name="T22" fmla="*/ 50 w 357"/>
                      <a:gd name="T23" fmla="*/ 184 h 494"/>
                      <a:gd name="T24" fmla="*/ 80 w 357"/>
                      <a:gd name="T25" fmla="*/ 157 h 494"/>
                      <a:gd name="T26" fmla="*/ 113 w 357"/>
                      <a:gd name="T27" fmla="*/ 146 h 494"/>
                      <a:gd name="T28" fmla="*/ 163 w 357"/>
                      <a:gd name="T29" fmla="*/ 164 h 494"/>
                      <a:gd name="T30" fmla="*/ 199 w 357"/>
                      <a:gd name="T31" fmla="*/ 184 h 494"/>
                      <a:gd name="T32" fmla="*/ 233 w 357"/>
                      <a:gd name="T33" fmla="*/ 200 h 494"/>
                      <a:gd name="T34" fmla="*/ 287 w 357"/>
                      <a:gd name="T35" fmla="*/ 241 h 494"/>
                      <a:gd name="T36" fmla="*/ 325 w 357"/>
                      <a:gd name="T37" fmla="*/ 298 h 494"/>
                      <a:gd name="T38" fmla="*/ 350 w 357"/>
                      <a:gd name="T39" fmla="*/ 340 h 494"/>
                      <a:gd name="T40" fmla="*/ 357 w 357"/>
                      <a:gd name="T41" fmla="*/ 372 h 494"/>
                      <a:gd name="T42" fmla="*/ 348 w 357"/>
                      <a:gd name="T43" fmla="*/ 402 h 494"/>
                      <a:gd name="T44" fmla="*/ 323 w 357"/>
                      <a:gd name="T45" fmla="*/ 411 h 494"/>
                      <a:gd name="T46" fmla="*/ 265 w 357"/>
                      <a:gd name="T47" fmla="*/ 409 h 494"/>
                      <a:gd name="T48" fmla="*/ 215 w 357"/>
                      <a:gd name="T49" fmla="*/ 421 h 494"/>
                      <a:gd name="T50" fmla="*/ 192 w 357"/>
                      <a:gd name="T51" fmla="*/ 448 h 494"/>
                      <a:gd name="T52" fmla="*/ 171 w 357"/>
                      <a:gd name="T53" fmla="*/ 472 h 494"/>
                      <a:gd name="T54" fmla="*/ 71 w 357"/>
                      <a:gd name="T55" fmla="*/ 6 h 494"/>
                      <a:gd name="T56" fmla="*/ 99 w 357"/>
                      <a:gd name="T57" fmla="*/ 0 h 494"/>
                      <a:gd name="T58" fmla="*/ 144 w 357"/>
                      <a:gd name="T59" fmla="*/ 25 h 494"/>
                      <a:gd name="T60" fmla="*/ 190 w 357"/>
                      <a:gd name="T61" fmla="*/ 45 h 494"/>
                      <a:gd name="T62" fmla="*/ 213 w 357"/>
                      <a:gd name="T63" fmla="*/ 62 h 494"/>
                      <a:gd name="T64" fmla="*/ 266 w 357"/>
                      <a:gd name="T65" fmla="*/ 84 h 494"/>
                      <a:gd name="T66" fmla="*/ 304 w 357"/>
                      <a:gd name="T67" fmla="*/ 92 h 494"/>
                      <a:gd name="T68" fmla="*/ 313 w 357"/>
                      <a:gd name="T69" fmla="*/ 99 h 494"/>
                      <a:gd name="T70" fmla="*/ 314 w 357"/>
                      <a:gd name="T71" fmla="*/ 112 h 494"/>
                      <a:gd name="T72" fmla="*/ 284 w 357"/>
                      <a:gd name="T73" fmla="*/ 137 h 494"/>
                      <a:gd name="T74" fmla="*/ 260 w 357"/>
                      <a:gd name="T75" fmla="*/ 135 h 494"/>
                      <a:gd name="T76" fmla="*/ 188 w 357"/>
                      <a:gd name="T77" fmla="*/ 106 h 494"/>
                      <a:gd name="T78" fmla="*/ 125 w 357"/>
                      <a:gd name="T79" fmla="*/ 84 h 494"/>
                      <a:gd name="T80" fmla="*/ 98 w 357"/>
                      <a:gd name="T81" fmla="*/ 71 h 494"/>
                      <a:gd name="T82" fmla="*/ 51 w 357"/>
                      <a:gd name="T83" fmla="*/ 42 h 494"/>
                      <a:gd name="T84" fmla="*/ 43 w 357"/>
                      <a:gd name="T85" fmla="*/ 31 h 494"/>
                      <a:gd name="T86" fmla="*/ 46 w 357"/>
                      <a:gd name="T87" fmla="*/ 20 h 494"/>
                      <a:gd name="T88" fmla="*/ 71 w 357"/>
                      <a:gd name="T89" fmla="*/ 6 h 494"/>
                      <a:gd name="T90" fmla="*/ 215 w 357"/>
                      <a:gd name="T91" fmla="*/ 162 h 494"/>
                      <a:gd name="T92" fmla="*/ 222 w 357"/>
                      <a:gd name="T93" fmla="*/ 157 h 494"/>
                      <a:gd name="T94" fmla="*/ 260 w 357"/>
                      <a:gd name="T95" fmla="*/ 166 h 494"/>
                      <a:gd name="T96" fmla="*/ 282 w 357"/>
                      <a:gd name="T97" fmla="*/ 183 h 494"/>
                      <a:gd name="T98" fmla="*/ 278 w 357"/>
                      <a:gd name="T99" fmla="*/ 193 h 494"/>
                      <a:gd name="T100" fmla="*/ 253 w 357"/>
                      <a:gd name="T101" fmla="*/ 183 h 494"/>
                      <a:gd name="T102" fmla="*/ 289 w 357"/>
                      <a:gd name="T103" fmla="*/ 175 h 494"/>
                      <a:gd name="T104" fmla="*/ 293 w 357"/>
                      <a:gd name="T105" fmla="*/ 171 h 494"/>
                      <a:gd name="T106" fmla="*/ 319 w 357"/>
                      <a:gd name="T107" fmla="*/ 189 h 494"/>
                      <a:gd name="T108" fmla="*/ 315 w 357"/>
                      <a:gd name="T109" fmla="*/ 194 h 494"/>
                      <a:gd name="T110" fmla="*/ 295 w 357"/>
                      <a:gd name="T111" fmla="*/ 187 h 494"/>
                      <a:gd name="T112" fmla="*/ 289 w 357"/>
                      <a:gd name="T113" fmla="*/ 175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solidFill>
                    <a:schemeClr val="accent1">
                      <a:lumMod val="75000"/>
                    </a:schemeClr>
                  </a:solidFill>
                  <a:ln w="1270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01" name="Freeform 108">
                    <a:extLst>
                      <a:ext uri="{FF2B5EF4-FFF2-40B4-BE49-F238E27FC236}">
                        <a16:creationId xmlns:a16="http://schemas.microsoft.com/office/drawing/2014/main" id="{E9923319-A898-4863-A11B-8F95157B6FEA}"/>
                      </a:ext>
                    </a:extLst>
                  </p:cNvPr>
                  <p:cNvSpPr/>
                  <p:nvPr/>
                </p:nvSpPr>
                <p:spPr bwMode="auto">
                  <a:xfrm>
                    <a:off x="5788357" y="3468215"/>
                    <a:ext cx="105243" cy="52621"/>
                  </a:xfrm>
                  <a:custGeom>
                    <a:avLst/>
                    <a:gdLst>
                      <a:gd name="T0" fmla="*/ 147 w 268"/>
                      <a:gd name="T1" fmla="*/ 108 h 134"/>
                      <a:gd name="T2" fmla="*/ 129 w 268"/>
                      <a:gd name="T3" fmla="*/ 101 h 134"/>
                      <a:gd name="T4" fmla="*/ 104 w 268"/>
                      <a:gd name="T5" fmla="*/ 93 h 134"/>
                      <a:gd name="T6" fmla="*/ 79 w 268"/>
                      <a:gd name="T7" fmla="*/ 85 h 134"/>
                      <a:gd name="T8" fmla="*/ 61 w 268"/>
                      <a:gd name="T9" fmla="*/ 76 h 134"/>
                      <a:gd name="T10" fmla="*/ 50 w 268"/>
                      <a:gd name="T11" fmla="*/ 68 h 134"/>
                      <a:gd name="T12" fmla="*/ 41 w 268"/>
                      <a:gd name="T13" fmla="*/ 60 h 134"/>
                      <a:gd name="T14" fmla="*/ 34 w 268"/>
                      <a:gd name="T15" fmla="*/ 52 h 134"/>
                      <a:gd name="T16" fmla="*/ 25 w 268"/>
                      <a:gd name="T17" fmla="*/ 48 h 134"/>
                      <a:gd name="T18" fmla="*/ 17 w 268"/>
                      <a:gd name="T19" fmla="*/ 44 h 134"/>
                      <a:gd name="T20" fmla="*/ 10 w 268"/>
                      <a:gd name="T21" fmla="*/ 42 h 134"/>
                      <a:gd name="T22" fmla="*/ 4 w 268"/>
                      <a:gd name="T23" fmla="*/ 38 h 134"/>
                      <a:gd name="T24" fmla="*/ 2 w 268"/>
                      <a:gd name="T25" fmla="*/ 33 h 134"/>
                      <a:gd name="T26" fmla="*/ 0 w 268"/>
                      <a:gd name="T27" fmla="*/ 31 h 134"/>
                      <a:gd name="T28" fmla="*/ 0 w 268"/>
                      <a:gd name="T29" fmla="*/ 28 h 134"/>
                      <a:gd name="T30" fmla="*/ 2 w 268"/>
                      <a:gd name="T31" fmla="*/ 25 h 134"/>
                      <a:gd name="T32" fmla="*/ 3 w 268"/>
                      <a:gd name="T33" fmla="*/ 22 h 134"/>
                      <a:gd name="T34" fmla="*/ 9 w 268"/>
                      <a:gd name="T35" fmla="*/ 16 h 134"/>
                      <a:gd name="T36" fmla="*/ 16 w 268"/>
                      <a:gd name="T37" fmla="*/ 10 h 134"/>
                      <a:gd name="T38" fmla="*/ 22 w 268"/>
                      <a:gd name="T39" fmla="*/ 7 h 134"/>
                      <a:gd name="T40" fmla="*/ 29 w 268"/>
                      <a:gd name="T41" fmla="*/ 5 h 134"/>
                      <a:gd name="T42" fmla="*/ 37 w 268"/>
                      <a:gd name="T43" fmla="*/ 3 h 134"/>
                      <a:gd name="T44" fmla="*/ 46 w 268"/>
                      <a:gd name="T45" fmla="*/ 1 h 134"/>
                      <a:gd name="T46" fmla="*/ 54 w 268"/>
                      <a:gd name="T47" fmla="*/ 0 h 134"/>
                      <a:gd name="T48" fmla="*/ 62 w 268"/>
                      <a:gd name="T49" fmla="*/ 0 h 134"/>
                      <a:gd name="T50" fmla="*/ 69 w 268"/>
                      <a:gd name="T51" fmla="*/ 1 h 134"/>
                      <a:gd name="T52" fmla="*/ 74 w 268"/>
                      <a:gd name="T53" fmla="*/ 5 h 134"/>
                      <a:gd name="T54" fmla="*/ 83 w 268"/>
                      <a:gd name="T55" fmla="*/ 13 h 134"/>
                      <a:gd name="T56" fmla="*/ 91 w 268"/>
                      <a:gd name="T57" fmla="*/ 20 h 134"/>
                      <a:gd name="T58" fmla="*/ 100 w 268"/>
                      <a:gd name="T59" fmla="*/ 26 h 134"/>
                      <a:gd name="T60" fmla="*/ 111 w 268"/>
                      <a:gd name="T61" fmla="*/ 31 h 134"/>
                      <a:gd name="T62" fmla="*/ 123 w 268"/>
                      <a:gd name="T63" fmla="*/ 35 h 134"/>
                      <a:gd name="T64" fmla="*/ 135 w 268"/>
                      <a:gd name="T65" fmla="*/ 39 h 134"/>
                      <a:gd name="T66" fmla="*/ 140 w 268"/>
                      <a:gd name="T67" fmla="*/ 42 h 134"/>
                      <a:gd name="T68" fmla="*/ 144 w 268"/>
                      <a:gd name="T69" fmla="*/ 44 h 134"/>
                      <a:gd name="T70" fmla="*/ 148 w 268"/>
                      <a:gd name="T71" fmla="*/ 48 h 134"/>
                      <a:gd name="T72" fmla="*/ 151 w 268"/>
                      <a:gd name="T73" fmla="*/ 52 h 134"/>
                      <a:gd name="T74" fmla="*/ 156 w 268"/>
                      <a:gd name="T75" fmla="*/ 57 h 134"/>
                      <a:gd name="T76" fmla="*/ 161 w 268"/>
                      <a:gd name="T77" fmla="*/ 61 h 134"/>
                      <a:gd name="T78" fmla="*/ 168 w 268"/>
                      <a:gd name="T79" fmla="*/ 66 h 134"/>
                      <a:gd name="T80" fmla="*/ 176 w 268"/>
                      <a:gd name="T81" fmla="*/ 69 h 134"/>
                      <a:gd name="T82" fmla="*/ 192 w 268"/>
                      <a:gd name="T83" fmla="*/ 75 h 134"/>
                      <a:gd name="T84" fmla="*/ 209 w 268"/>
                      <a:gd name="T85" fmla="*/ 80 h 134"/>
                      <a:gd name="T86" fmla="*/ 224 w 268"/>
                      <a:gd name="T87" fmla="*/ 83 h 134"/>
                      <a:gd name="T88" fmla="*/ 242 w 268"/>
                      <a:gd name="T89" fmla="*/ 87 h 134"/>
                      <a:gd name="T90" fmla="*/ 250 w 268"/>
                      <a:gd name="T91" fmla="*/ 88 h 134"/>
                      <a:gd name="T92" fmla="*/ 257 w 268"/>
                      <a:gd name="T93" fmla="*/ 91 h 134"/>
                      <a:gd name="T94" fmla="*/ 262 w 268"/>
                      <a:gd name="T95" fmla="*/ 94 h 134"/>
                      <a:gd name="T96" fmla="*/ 267 w 268"/>
                      <a:gd name="T97" fmla="*/ 99 h 134"/>
                      <a:gd name="T98" fmla="*/ 268 w 268"/>
                      <a:gd name="T99" fmla="*/ 104 h 134"/>
                      <a:gd name="T100" fmla="*/ 268 w 268"/>
                      <a:gd name="T101" fmla="*/ 110 h 134"/>
                      <a:gd name="T102" fmla="*/ 267 w 268"/>
                      <a:gd name="T103" fmla="*/ 114 h 134"/>
                      <a:gd name="T104" fmla="*/ 263 w 268"/>
                      <a:gd name="T105" fmla="*/ 119 h 134"/>
                      <a:gd name="T106" fmla="*/ 255 w 268"/>
                      <a:gd name="T107" fmla="*/ 127 h 134"/>
                      <a:gd name="T108" fmla="*/ 245 w 268"/>
                      <a:gd name="T109" fmla="*/ 133 h 134"/>
                      <a:gd name="T110" fmla="*/ 239 w 268"/>
                      <a:gd name="T111" fmla="*/ 134 h 134"/>
                      <a:gd name="T112" fmla="*/ 229 w 268"/>
                      <a:gd name="T113" fmla="*/ 133 h 134"/>
                      <a:gd name="T114" fmla="*/ 216 w 268"/>
                      <a:gd name="T115" fmla="*/ 131 h 134"/>
                      <a:gd name="T116" fmla="*/ 200 w 268"/>
                      <a:gd name="T117" fmla="*/ 126 h 134"/>
                      <a:gd name="T118" fmla="*/ 169 w 268"/>
                      <a:gd name="T119" fmla="*/ 117 h 134"/>
                      <a:gd name="T120" fmla="*/ 147 w 268"/>
                      <a:gd name="T12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34">
                        <a:moveTo>
                          <a:pt x="147" y="108"/>
                        </a:moveTo>
                        <a:lnTo>
                          <a:pt x="129" y="101"/>
                        </a:lnTo>
                        <a:lnTo>
                          <a:pt x="104" y="93"/>
                        </a:lnTo>
                        <a:lnTo>
                          <a:pt x="79" y="85"/>
                        </a:lnTo>
                        <a:lnTo>
                          <a:pt x="61" y="76"/>
                        </a:lnTo>
                        <a:lnTo>
                          <a:pt x="50" y="68"/>
                        </a:lnTo>
                        <a:lnTo>
                          <a:pt x="41" y="60"/>
                        </a:lnTo>
                        <a:lnTo>
                          <a:pt x="34" y="52"/>
                        </a:lnTo>
                        <a:lnTo>
                          <a:pt x="25" y="48"/>
                        </a:lnTo>
                        <a:lnTo>
                          <a:pt x="17" y="44"/>
                        </a:lnTo>
                        <a:lnTo>
                          <a:pt x="10" y="42"/>
                        </a:lnTo>
                        <a:lnTo>
                          <a:pt x="4" y="38"/>
                        </a:lnTo>
                        <a:lnTo>
                          <a:pt x="2" y="33"/>
                        </a:lnTo>
                        <a:lnTo>
                          <a:pt x="0" y="31"/>
                        </a:lnTo>
                        <a:lnTo>
                          <a:pt x="0" y="28"/>
                        </a:lnTo>
                        <a:lnTo>
                          <a:pt x="2" y="25"/>
                        </a:lnTo>
                        <a:lnTo>
                          <a:pt x="3" y="22"/>
                        </a:lnTo>
                        <a:lnTo>
                          <a:pt x="9" y="16"/>
                        </a:lnTo>
                        <a:lnTo>
                          <a:pt x="16" y="10"/>
                        </a:lnTo>
                        <a:lnTo>
                          <a:pt x="22" y="7"/>
                        </a:lnTo>
                        <a:lnTo>
                          <a:pt x="29" y="5"/>
                        </a:lnTo>
                        <a:lnTo>
                          <a:pt x="37" y="3"/>
                        </a:lnTo>
                        <a:lnTo>
                          <a:pt x="46" y="1"/>
                        </a:lnTo>
                        <a:lnTo>
                          <a:pt x="54" y="0"/>
                        </a:lnTo>
                        <a:lnTo>
                          <a:pt x="62" y="0"/>
                        </a:lnTo>
                        <a:lnTo>
                          <a:pt x="69" y="1"/>
                        </a:lnTo>
                        <a:lnTo>
                          <a:pt x="74" y="5"/>
                        </a:lnTo>
                        <a:lnTo>
                          <a:pt x="83" y="13"/>
                        </a:lnTo>
                        <a:lnTo>
                          <a:pt x="91" y="20"/>
                        </a:lnTo>
                        <a:lnTo>
                          <a:pt x="100" y="26"/>
                        </a:lnTo>
                        <a:lnTo>
                          <a:pt x="111" y="31"/>
                        </a:lnTo>
                        <a:lnTo>
                          <a:pt x="123" y="35"/>
                        </a:lnTo>
                        <a:lnTo>
                          <a:pt x="135" y="39"/>
                        </a:lnTo>
                        <a:lnTo>
                          <a:pt x="140" y="42"/>
                        </a:lnTo>
                        <a:lnTo>
                          <a:pt x="144" y="44"/>
                        </a:lnTo>
                        <a:lnTo>
                          <a:pt x="148" y="48"/>
                        </a:lnTo>
                        <a:lnTo>
                          <a:pt x="151" y="52"/>
                        </a:lnTo>
                        <a:lnTo>
                          <a:pt x="156" y="57"/>
                        </a:lnTo>
                        <a:lnTo>
                          <a:pt x="161" y="61"/>
                        </a:lnTo>
                        <a:lnTo>
                          <a:pt x="168" y="66"/>
                        </a:lnTo>
                        <a:lnTo>
                          <a:pt x="176" y="69"/>
                        </a:lnTo>
                        <a:lnTo>
                          <a:pt x="192" y="75"/>
                        </a:lnTo>
                        <a:lnTo>
                          <a:pt x="209" y="80"/>
                        </a:lnTo>
                        <a:lnTo>
                          <a:pt x="224" y="83"/>
                        </a:lnTo>
                        <a:lnTo>
                          <a:pt x="242" y="87"/>
                        </a:lnTo>
                        <a:lnTo>
                          <a:pt x="250" y="88"/>
                        </a:lnTo>
                        <a:lnTo>
                          <a:pt x="257" y="91"/>
                        </a:lnTo>
                        <a:lnTo>
                          <a:pt x="262" y="94"/>
                        </a:lnTo>
                        <a:lnTo>
                          <a:pt x="267" y="99"/>
                        </a:lnTo>
                        <a:lnTo>
                          <a:pt x="268" y="104"/>
                        </a:lnTo>
                        <a:lnTo>
                          <a:pt x="268" y="110"/>
                        </a:lnTo>
                        <a:lnTo>
                          <a:pt x="267" y="114"/>
                        </a:lnTo>
                        <a:lnTo>
                          <a:pt x="263" y="119"/>
                        </a:lnTo>
                        <a:lnTo>
                          <a:pt x="255" y="127"/>
                        </a:lnTo>
                        <a:lnTo>
                          <a:pt x="245" y="133"/>
                        </a:lnTo>
                        <a:lnTo>
                          <a:pt x="239" y="134"/>
                        </a:lnTo>
                        <a:lnTo>
                          <a:pt x="229" y="133"/>
                        </a:lnTo>
                        <a:lnTo>
                          <a:pt x="216" y="131"/>
                        </a:lnTo>
                        <a:lnTo>
                          <a:pt x="200" y="126"/>
                        </a:lnTo>
                        <a:lnTo>
                          <a:pt x="169" y="117"/>
                        </a:lnTo>
                        <a:lnTo>
                          <a:pt x="147" y="108"/>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02" name="Freeform 109">
                    <a:extLst>
                      <a:ext uri="{FF2B5EF4-FFF2-40B4-BE49-F238E27FC236}">
                        <a16:creationId xmlns:a16="http://schemas.microsoft.com/office/drawing/2014/main" id="{CCF36F1B-F054-4A7C-B207-09E0E52DCD4E}"/>
                      </a:ext>
                    </a:extLst>
                  </p:cNvPr>
                  <p:cNvSpPr/>
                  <p:nvPr/>
                </p:nvSpPr>
                <p:spPr bwMode="auto">
                  <a:xfrm>
                    <a:off x="5854133" y="3533992"/>
                    <a:ext cx="26311" cy="13155"/>
                  </a:xfrm>
                  <a:custGeom>
                    <a:avLst/>
                    <a:gdLst>
                      <a:gd name="T0" fmla="*/ 27 w 68"/>
                      <a:gd name="T1" fmla="*/ 22 h 35"/>
                      <a:gd name="T2" fmla="*/ 15 w 68"/>
                      <a:gd name="T3" fmla="*/ 16 h 35"/>
                      <a:gd name="T4" fmla="*/ 2 w 68"/>
                      <a:gd name="T5" fmla="*/ 9 h 35"/>
                      <a:gd name="T6" fmla="*/ 1 w 68"/>
                      <a:gd name="T7" fmla="*/ 8 h 35"/>
                      <a:gd name="T8" fmla="*/ 0 w 68"/>
                      <a:gd name="T9" fmla="*/ 6 h 35"/>
                      <a:gd name="T10" fmla="*/ 0 w 68"/>
                      <a:gd name="T11" fmla="*/ 3 h 35"/>
                      <a:gd name="T12" fmla="*/ 1 w 68"/>
                      <a:gd name="T13" fmla="*/ 2 h 35"/>
                      <a:gd name="T14" fmla="*/ 6 w 68"/>
                      <a:gd name="T15" fmla="*/ 0 h 35"/>
                      <a:gd name="T16" fmla="*/ 13 w 68"/>
                      <a:gd name="T17" fmla="*/ 0 h 35"/>
                      <a:gd name="T18" fmla="*/ 23 w 68"/>
                      <a:gd name="T19" fmla="*/ 2 h 35"/>
                      <a:gd name="T20" fmla="*/ 34 w 68"/>
                      <a:gd name="T21" fmla="*/ 7 h 35"/>
                      <a:gd name="T22" fmla="*/ 45 w 68"/>
                      <a:gd name="T23" fmla="*/ 10 h 35"/>
                      <a:gd name="T24" fmla="*/ 53 w 68"/>
                      <a:gd name="T25" fmla="*/ 14 h 35"/>
                      <a:gd name="T26" fmla="*/ 59 w 68"/>
                      <a:gd name="T27" fmla="*/ 18 h 35"/>
                      <a:gd name="T28" fmla="*/ 64 w 68"/>
                      <a:gd name="T29" fmla="*/ 23 h 35"/>
                      <a:gd name="T30" fmla="*/ 65 w 68"/>
                      <a:gd name="T31" fmla="*/ 26 h 35"/>
                      <a:gd name="T32" fmla="*/ 66 w 68"/>
                      <a:gd name="T33" fmla="*/ 28 h 35"/>
                      <a:gd name="T34" fmla="*/ 68 w 68"/>
                      <a:gd name="T35" fmla="*/ 32 h 35"/>
                      <a:gd name="T36" fmla="*/ 66 w 68"/>
                      <a:gd name="T37" fmla="*/ 34 h 35"/>
                      <a:gd name="T38" fmla="*/ 65 w 68"/>
                      <a:gd name="T39" fmla="*/ 35 h 35"/>
                      <a:gd name="T40" fmla="*/ 61 w 68"/>
                      <a:gd name="T41" fmla="*/ 35 h 35"/>
                      <a:gd name="T42" fmla="*/ 56 w 68"/>
                      <a:gd name="T43" fmla="*/ 34 h 35"/>
                      <a:gd name="T44" fmla="*/ 50 w 68"/>
                      <a:gd name="T45" fmla="*/ 33 h 35"/>
                      <a:gd name="T46" fmla="*/ 37 w 68"/>
                      <a:gd name="T47" fmla="*/ 28 h 35"/>
                      <a:gd name="T48" fmla="*/ 27 w 68"/>
                      <a:gd name="T4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35">
                        <a:moveTo>
                          <a:pt x="27" y="22"/>
                        </a:moveTo>
                        <a:lnTo>
                          <a:pt x="15" y="16"/>
                        </a:lnTo>
                        <a:lnTo>
                          <a:pt x="2" y="9"/>
                        </a:lnTo>
                        <a:lnTo>
                          <a:pt x="1" y="8"/>
                        </a:lnTo>
                        <a:lnTo>
                          <a:pt x="0" y="6"/>
                        </a:lnTo>
                        <a:lnTo>
                          <a:pt x="0" y="3"/>
                        </a:lnTo>
                        <a:lnTo>
                          <a:pt x="1" y="2"/>
                        </a:lnTo>
                        <a:lnTo>
                          <a:pt x="6" y="0"/>
                        </a:lnTo>
                        <a:lnTo>
                          <a:pt x="13" y="0"/>
                        </a:lnTo>
                        <a:lnTo>
                          <a:pt x="23" y="2"/>
                        </a:lnTo>
                        <a:lnTo>
                          <a:pt x="34" y="7"/>
                        </a:lnTo>
                        <a:lnTo>
                          <a:pt x="45" y="10"/>
                        </a:lnTo>
                        <a:lnTo>
                          <a:pt x="53" y="14"/>
                        </a:lnTo>
                        <a:lnTo>
                          <a:pt x="59" y="18"/>
                        </a:lnTo>
                        <a:lnTo>
                          <a:pt x="64" y="23"/>
                        </a:lnTo>
                        <a:lnTo>
                          <a:pt x="65" y="26"/>
                        </a:lnTo>
                        <a:lnTo>
                          <a:pt x="66" y="28"/>
                        </a:lnTo>
                        <a:lnTo>
                          <a:pt x="68" y="32"/>
                        </a:lnTo>
                        <a:lnTo>
                          <a:pt x="66" y="34"/>
                        </a:lnTo>
                        <a:lnTo>
                          <a:pt x="65" y="35"/>
                        </a:lnTo>
                        <a:lnTo>
                          <a:pt x="61" y="35"/>
                        </a:lnTo>
                        <a:lnTo>
                          <a:pt x="56" y="34"/>
                        </a:lnTo>
                        <a:lnTo>
                          <a:pt x="50" y="33"/>
                        </a:lnTo>
                        <a:lnTo>
                          <a:pt x="37" y="28"/>
                        </a:lnTo>
                        <a:lnTo>
                          <a:pt x="27" y="22"/>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sp>
              <p:nvSpPr>
                <p:cNvPr id="99" name="Freeform 110">
                  <a:extLst>
                    <a:ext uri="{FF2B5EF4-FFF2-40B4-BE49-F238E27FC236}">
                      <a16:creationId xmlns:a16="http://schemas.microsoft.com/office/drawing/2014/main" id="{9A0BD350-C53F-4187-9466-C90CC131CC95}"/>
                    </a:ext>
                  </a:extLst>
                </p:cNvPr>
                <p:cNvSpPr/>
                <p:nvPr/>
              </p:nvSpPr>
              <p:spPr bwMode="auto">
                <a:xfrm>
                  <a:off x="5880444" y="3533992"/>
                  <a:ext cx="13155" cy="13155"/>
                </a:xfrm>
                <a:custGeom>
                  <a:avLst/>
                  <a:gdLst>
                    <a:gd name="T0" fmla="*/ 19 w 25"/>
                    <a:gd name="T1" fmla="*/ 24 h 24"/>
                    <a:gd name="T2" fmla="*/ 16 w 25"/>
                    <a:gd name="T3" fmla="*/ 23 h 24"/>
                    <a:gd name="T4" fmla="*/ 12 w 25"/>
                    <a:gd name="T5" fmla="*/ 21 h 24"/>
                    <a:gd name="T6" fmla="*/ 9 w 25"/>
                    <a:gd name="T7" fmla="*/ 18 h 24"/>
                    <a:gd name="T8" fmla="*/ 5 w 25"/>
                    <a:gd name="T9" fmla="*/ 13 h 24"/>
                    <a:gd name="T10" fmla="*/ 3 w 25"/>
                    <a:gd name="T11" fmla="*/ 10 h 24"/>
                    <a:gd name="T12" fmla="*/ 0 w 25"/>
                    <a:gd name="T13" fmla="*/ 5 h 24"/>
                    <a:gd name="T14" fmla="*/ 0 w 25"/>
                    <a:gd name="T15" fmla="*/ 3 h 24"/>
                    <a:gd name="T16" fmla="*/ 0 w 25"/>
                    <a:gd name="T17" fmla="*/ 2 h 24"/>
                    <a:gd name="T18" fmla="*/ 2 w 25"/>
                    <a:gd name="T19" fmla="*/ 0 h 24"/>
                    <a:gd name="T20" fmla="*/ 3 w 25"/>
                    <a:gd name="T21" fmla="*/ 0 h 24"/>
                    <a:gd name="T22" fmla="*/ 8 w 25"/>
                    <a:gd name="T23" fmla="*/ 0 h 24"/>
                    <a:gd name="T24" fmla="*/ 13 w 25"/>
                    <a:gd name="T25" fmla="*/ 3 h 24"/>
                    <a:gd name="T26" fmla="*/ 17 w 25"/>
                    <a:gd name="T27" fmla="*/ 4 h 24"/>
                    <a:gd name="T28" fmla="*/ 19 w 25"/>
                    <a:gd name="T29" fmla="*/ 6 h 24"/>
                    <a:gd name="T30" fmla="*/ 22 w 25"/>
                    <a:gd name="T31" fmla="*/ 9 h 24"/>
                    <a:gd name="T32" fmla="*/ 24 w 25"/>
                    <a:gd name="T33" fmla="*/ 11 h 24"/>
                    <a:gd name="T34" fmla="*/ 25 w 25"/>
                    <a:gd name="T35" fmla="*/ 17 h 24"/>
                    <a:gd name="T36" fmla="*/ 24 w 25"/>
                    <a:gd name="T37" fmla="*/ 21 h 24"/>
                    <a:gd name="T38" fmla="*/ 22 w 25"/>
                    <a:gd name="T39" fmla="*/ 23 h 24"/>
                    <a:gd name="T40" fmla="*/ 19 w 25"/>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4">
                      <a:moveTo>
                        <a:pt x="19" y="24"/>
                      </a:moveTo>
                      <a:lnTo>
                        <a:pt x="16" y="23"/>
                      </a:lnTo>
                      <a:lnTo>
                        <a:pt x="12" y="21"/>
                      </a:lnTo>
                      <a:lnTo>
                        <a:pt x="9" y="18"/>
                      </a:lnTo>
                      <a:lnTo>
                        <a:pt x="5" y="13"/>
                      </a:lnTo>
                      <a:lnTo>
                        <a:pt x="3" y="10"/>
                      </a:lnTo>
                      <a:lnTo>
                        <a:pt x="0" y="5"/>
                      </a:lnTo>
                      <a:lnTo>
                        <a:pt x="0" y="3"/>
                      </a:lnTo>
                      <a:lnTo>
                        <a:pt x="0" y="2"/>
                      </a:lnTo>
                      <a:lnTo>
                        <a:pt x="2" y="0"/>
                      </a:lnTo>
                      <a:lnTo>
                        <a:pt x="3" y="0"/>
                      </a:lnTo>
                      <a:lnTo>
                        <a:pt x="8" y="0"/>
                      </a:lnTo>
                      <a:lnTo>
                        <a:pt x="13" y="3"/>
                      </a:lnTo>
                      <a:lnTo>
                        <a:pt x="17" y="4"/>
                      </a:lnTo>
                      <a:lnTo>
                        <a:pt x="19" y="6"/>
                      </a:lnTo>
                      <a:lnTo>
                        <a:pt x="22" y="9"/>
                      </a:lnTo>
                      <a:lnTo>
                        <a:pt x="24" y="11"/>
                      </a:lnTo>
                      <a:lnTo>
                        <a:pt x="25" y="17"/>
                      </a:lnTo>
                      <a:lnTo>
                        <a:pt x="24" y="21"/>
                      </a:lnTo>
                      <a:lnTo>
                        <a:pt x="22" y="23"/>
                      </a:lnTo>
                      <a:lnTo>
                        <a:pt x="19" y="24"/>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grpSp>
            <p:nvGrpSpPr>
              <p:cNvPr id="56" name="组合 55">
                <a:extLst>
                  <a:ext uri="{FF2B5EF4-FFF2-40B4-BE49-F238E27FC236}">
                    <a16:creationId xmlns:a16="http://schemas.microsoft.com/office/drawing/2014/main" id="{A6DEB3FB-F1DB-4E46-90D9-40B131B46AAC}"/>
                  </a:ext>
                </a:extLst>
              </p:cNvPr>
              <p:cNvGrpSpPr/>
              <p:nvPr/>
            </p:nvGrpSpPr>
            <p:grpSpPr>
              <a:xfrm>
                <a:off x="1091453" y="807169"/>
                <a:ext cx="5674650" cy="4942799"/>
                <a:chOff x="1091453" y="807169"/>
                <a:chExt cx="5674650" cy="4942799"/>
              </a:xfrm>
            </p:grpSpPr>
            <p:sp>
              <p:nvSpPr>
                <p:cNvPr id="64" name="TextBox 92">
                  <a:extLst>
                    <a:ext uri="{FF2B5EF4-FFF2-40B4-BE49-F238E27FC236}">
                      <a16:creationId xmlns:a16="http://schemas.microsoft.com/office/drawing/2014/main" id="{2856025B-F948-4153-ADC6-45DEF43D0464}"/>
                    </a:ext>
                  </a:extLst>
                </p:cNvPr>
                <p:cNvSpPr txBox="1"/>
                <p:nvPr/>
              </p:nvSpPr>
              <p:spPr>
                <a:xfrm>
                  <a:off x="1209433" y="156155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新疆</a:t>
                  </a:r>
                </a:p>
              </p:txBody>
            </p:sp>
            <p:sp>
              <p:nvSpPr>
                <p:cNvPr id="65" name="TextBox 93">
                  <a:extLst>
                    <a:ext uri="{FF2B5EF4-FFF2-40B4-BE49-F238E27FC236}">
                      <a16:creationId xmlns:a16="http://schemas.microsoft.com/office/drawing/2014/main" id="{F4A65DF2-45E9-4CD2-8733-A3A658DA2136}"/>
                    </a:ext>
                  </a:extLst>
                </p:cNvPr>
                <p:cNvSpPr txBox="1"/>
                <p:nvPr/>
              </p:nvSpPr>
              <p:spPr>
                <a:xfrm>
                  <a:off x="1091453" y="318252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西藏</a:t>
                  </a:r>
                </a:p>
              </p:txBody>
            </p:sp>
            <p:sp>
              <p:nvSpPr>
                <p:cNvPr id="66" name="TextBox 94">
                  <a:extLst>
                    <a:ext uri="{FF2B5EF4-FFF2-40B4-BE49-F238E27FC236}">
                      <a16:creationId xmlns:a16="http://schemas.microsoft.com/office/drawing/2014/main" id="{9ACCCE06-C486-44BC-AADA-D1C5A9AEE710}"/>
                    </a:ext>
                  </a:extLst>
                </p:cNvPr>
                <p:cNvSpPr txBox="1"/>
                <p:nvPr/>
              </p:nvSpPr>
              <p:spPr>
                <a:xfrm>
                  <a:off x="2383028" y="269717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青海</a:t>
                  </a:r>
                </a:p>
              </p:txBody>
            </p:sp>
            <p:sp>
              <p:nvSpPr>
                <p:cNvPr id="67" name="TextBox 95">
                  <a:extLst>
                    <a:ext uri="{FF2B5EF4-FFF2-40B4-BE49-F238E27FC236}">
                      <a16:creationId xmlns:a16="http://schemas.microsoft.com/office/drawing/2014/main" id="{D1712B09-98F3-4575-AE1C-CD8C0CBE44AE}"/>
                    </a:ext>
                  </a:extLst>
                </p:cNvPr>
                <p:cNvSpPr txBox="1"/>
                <p:nvPr/>
              </p:nvSpPr>
              <p:spPr>
                <a:xfrm>
                  <a:off x="2562597" y="2034470"/>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甘肃</a:t>
                  </a:r>
                </a:p>
              </p:txBody>
            </p:sp>
            <p:sp>
              <p:nvSpPr>
                <p:cNvPr id="68" name="TextBox 96">
                  <a:extLst>
                    <a:ext uri="{FF2B5EF4-FFF2-40B4-BE49-F238E27FC236}">
                      <a16:creationId xmlns:a16="http://schemas.microsoft.com/office/drawing/2014/main" id="{7CC47BC6-2010-4DAF-84FA-B8E185BFA7BE}"/>
                    </a:ext>
                  </a:extLst>
                </p:cNvPr>
                <p:cNvSpPr txBox="1"/>
                <p:nvPr/>
              </p:nvSpPr>
              <p:spPr>
                <a:xfrm>
                  <a:off x="4498239" y="1553369"/>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内蒙古</a:t>
                  </a:r>
                </a:p>
              </p:txBody>
            </p:sp>
            <p:sp>
              <p:nvSpPr>
                <p:cNvPr id="69" name="TextBox 98">
                  <a:extLst>
                    <a:ext uri="{FF2B5EF4-FFF2-40B4-BE49-F238E27FC236}">
                      <a16:creationId xmlns:a16="http://schemas.microsoft.com/office/drawing/2014/main" id="{9519BECE-5E79-400E-B585-1721B7646113}"/>
                    </a:ext>
                  </a:extLst>
                </p:cNvPr>
                <p:cNvSpPr txBox="1"/>
                <p:nvPr/>
              </p:nvSpPr>
              <p:spPr>
                <a:xfrm>
                  <a:off x="3509442" y="2542898"/>
                  <a:ext cx="514130" cy="433808"/>
                </a:xfrm>
                <a:prstGeom prst="rect">
                  <a:avLst/>
                </a:prstGeom>
                <a:noFill/>
              </p:spPr>
              <p:txBody>
                <a:bodyPr vert="eaVert"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宁夏</a:t>
                  </a:r>
                </a:p>
              </p:txBody>
            </p:sp>
            <p:sp>
              <p:nvSpPr>
                <p:cNvPr id="70" name="TextBox 99">
                  <a:extLst>
                    <a:ext uri="{FF2B5EF4-FFF2-40B4-BE49-F238E27FC236}">
                      <a16:creationId xmlns:a16="http://schemas.microsoft.com/office/drawing/2014/main" id="{C86BF6E0-D013-4B2B-A576-5250254E9E17}"/>
                    </a:ext>
                  </a:extLst>
                </p:cNvPr>
                <p:cNvSpPr txBox="1"/>
                <p:nvPr/>
              </p:nvSpPr>
              <p:spPr>
                <a:xfrm>
                  <a:off x="3137550" y="3603154"/>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四川</a:t>
                  </a:r>
                </a:p>
              </p:txBody>
            </p:sp>
            <p:sp>
              <p:nvSpPr>
                <p:cNvPr id="71" name="TextBox 100">
                  <a:extLst>
                    <a:ext uri="{FF2B5EF4-FFF2-40B4-BE49-F238E27FC236}">
                      <a16:creationId xmlns:a16="http://schemas.microsoft.com/office/drawing/2014/main" id="{EE60F655-01A0-4410-8B36-E54387EA2CA9}"/>
                    </a:ext>
                  </a:extLst>
                </p:cNvPr>
                <p:cNvSpPr txBox="1"/>
                <p:nvPr/>
              </p:nvSpPr>
              <p:spPr>
                <a:xfrm>
                  <a:off x="2859017" y="457699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云南</a:t>
                  </a:r>
                </a:p>
              </p:txBody>
            </p:sp>
            <p:sp>
              <p:nvSpPr>
                <p:cNvPr id="72" name="TextBox 101">
                  <a:extLst>
                    <a:ext uri="{FF2B5EF4-FFF2-40B4-BE49-F238E27FC236}">
                      <a16:creationId xmlns:a16="http://schemas.microsoft.com/office/drawing/2014/main" id="{95E98045-FA82-4FE0-8F71-6CB5E4700C79}"/>
                    </a:ext>
                  </a:extLst>
                </p:cNvPr>
                <p:cNvSpPr txBox="1"/>
                <p:nvPr/>
              </p:nvSpPr>
              <p:spPr>
                <a:xfrm>
                  <a:off x="4023572" y="5447313"/>
                  <a:ext cx="564532" cy="30265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400">
                      <a:solidFill>
                        <a:schemeClr val="bg1"/>
                      </a:solidFill>
                      <a:cs typeface="+mn-ea"/>
                      <a:sym typeface="+mn-lt"/>
                    </a:rPr>
                    <a:t>海南</a:t>
                  </a:r>
                  <a:endParaRPr lang="zh-CN" altLang="en-US" sz="500">
                    <a:solidFill>
                      <a:schemeClr val="bg1"/>
                    </a:solidFill>
                    <a:cs typeface="+mn-ea"/>
                    <a:sym typeface="+mn-lt"/>
                  </a:endParaRPr>
                </a:p>
              </p:txBody>
            </p:sp>
            <p:sp>
              <p:nvSpPr>
                <p:cNvPr id="73" name="TextBox 102">
                  <a:extLst>
                    <a:ext uri="{FF2B5EF4-FFF2-40B4-BE49-F238E27FC236}">
                      <a16:creationId xmlns:a16="http://schemas.microsoft.com/office/drawing/2014/main" id="{BA2E5FF9-BD2C-4201-B446-8B5DEE5FB7D3}"/>
                    </a:ext>
                  </a:extLst>
                </p:cNvPr>
                <p:cNvSpPr txBox="1"/>
                <p:nvPr/>
              </p:nvSpPr>
              <p:spPr>
                <a:xfrm>
                  <a:off x="3917243" y="473247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广西</a:t>
                  </a:r>
                </a:p>
              </p:txBody>
            </p:sp>
            <p:sp>
              <p:nvSpPr>
                <p:cNvPr id="74" name="TextBox 103">
                  <a:extLst>
                    <a:ext uri="{FF2B5EF4-FFF2-40B4-BE49-F238E27FC236}">
                      <a16:creationId xmlns:a16="http://schemas.microsoft.com/office/drawing/2014/main" id="{298E9918-99F9-46EA-BB73-9065EE3435FA}"/>
                    </a:ext>
                  </a:extLst>
                </p:cNvPr>
                <p:cNvSpPr txBox="1"/>
                <p:nvPr/>
              </p:nvSpPr>
              <p:spPr>
                <a:xfrm>
                  <a:off x="3668010" y="423196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贵州</a:t>
                  </a:r>
                </a:p>
              </p:txBody>
            </p:sp>
            <p:sp>
              <p:nvSpPr>
                <p:cNvPr id="75" name="TextBox 104">
                  <a:extLst>
                    <a:ext uri="{FF2B5EF4-FFF2-40B4-BE49-F238E27FC236}">
                      <a16:creationId xmlns:a16="http://schemas.microsoft.com/office/drawing/2014/main" id="{CFB25BED-5B3B-429A-A84D-72BD71089B98}"/>
                    </a:ext>
                  </a:extLst>
                </p:cNvPr>
                <p:cNvSpPr txBox="1"/>
                <p:nvPr/>
              </p:nvSpPr>
              <p:spPr>
                <a:xfrm>
                  <a:off x="3712679" y="377703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重庆</a:t>
                  </a:r>
                </a:p>
              </p:txBody>
            </p:sp>
            <p:sp>
              <p:nvSpPr>
                <p:cNvPr id="76" name="TextBox 105">
                  <a:extLst>
                    <a:ext uri="{FF2B5EF4-FFF2-40B4-BE49-F238E27FC236}">
                      <a16:creationId xmlns:a16="http://schemas.microsoft.com/office/drawing/2014/main" id="{15409948-4A46-497B-8BE2-95B852F22157}"/>
                    </a:ext>
                  </a:extLst>
                </p:cNvPr>
                <p:cNvSpPr txBox="1"/>
                <p:nvPr/>
              </p:nvSpPr>
              <p:spPr>
                <a:xfrm>
                  <a:off x="3936520" y="309986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陕西</a:t>
                  </a:r>
                </a:p>
              </p:txBody>
            </p:sp>
            <p:sp>
              <p:nvSpPr>
                <p:cNvPr id="77" name="TextBox 106">
                  <a:extLst>
                    <a:ext uri="{FF2B5EF4-FFF2-40B4-BE49-F238E27FC236}">
                      <a16:creationId xmlns:a16="http://schemas.microsoft.com/office/drawing/2014/main" id="{73FF01C4-2F8C-4FC0-81B4-5188A584E61D}"/>
                    </a:ext>
                  </a:extLst>
                </p:cNvPr>
                <p:cNvSpPr txBox="1"/>
                <p:nvPr/>
              </p:nvSpPr>
              <p:spPr>
                <a:xfrm>
                  <a:off x="4332801" y="256020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山西</a:t>
                  </a:r>
                </a:p>
              </p:txBody>
            </p:sp>
            <p:sp>
              <p:nvSpPr>
                <p:cNvPr id="78" name="TextBox 107">
                  <a:extLst>
                    <a:ext uri="{FF2B5EF4-FFF2-40B4-BE49-F238E27FC236}">
                      <a16:creationId xmlns:a16="http://schemas.microsoft.com/office/drawing/2014/main" id="{D435D064-19B7-4AA3-A512-161320B12B7F}"/>
                    </a:ext>
                  </a:extLst>
                </p:cNvPr>
                <p:cNvSpPr txBox="1"/>
                <p:nvPr/>
              </p:nvSpPr>
              <p:spPr>
                <a:xfrm>
                  <a:off x="6025153" y="807169"/>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黑龙江</a:t>
                  </a:r>
                </a:p>
              </p:txBody>
            </p:sp>
            <p:sp>
              <p:nvSpPr>
                <p:cNvPr id="79" name="TextBox 108">
                  <a:extLst>
                    <a:ext uri="{FF2B5EF4-FFF2-40B4-BE49-F238E27FC236}">
                      <a16:creationId xmlns:a16="http://schemas.microsoft.com/office/drawing/2014/main" id="{E2DCBBE7-1A8A-40C3-88CD-332DDF116F7B}"/>
                    </a:ext>
                  </a:extLst>
                </p:cNvPr>
                <p:cNvSpPr txBox="1"/>
                <p:nvPr/>
              </p:nvSpPr>
              <p:spPr>
                <a:xfrm>
                  <a:off x="5929609" y="137438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吉林</a:t>
                  </a:r>
                </a:p>
              </p:txBody>
            </p:sp>
            <p:sp>
              <p:nvSpPr>
                <p:cNvPr id="80" name="TextBox 109">
                  <a:extLst>
                    <a:ext uri="{FF2B5EF4-FFF2-40B4-BE49-F238E27FC236}">
                      <a16:creationId xmlns:a16="http://schemas.microsoft.com/office/drawing/2014/main" id="{C233574D-667B-4C6C-84F6-F2FBA9EADACE}"/>
                    </a:ext>
                  </a:extLst>
                </p:cNvPr>
                <p:cNvSpPr txBox="1"/>
                <p:nvPr/>
              </p:nvSpPr>
              <p:spPr>
                <a:xfrm>
                  <a:off x="5673026" y="180777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辽宁</a:t>
                  </a:r>
                </a:p>
              </p:txBody>
            </p:sp>
            <p:sp>
              <p:nvSpPr>
                <p:cNvPr id="81" name="TextBox 110">
                  <a:extLst>
                    <a:ext uri="{FF2B5EF4-FFF2-40B4-BE49-F238E27FC236}">
                      <a16:creationId xmlns:a16="http://schemas.microsoft.com/office/drawing/2014/main" id="{7E38E99D-4B0F-4398-BF7E-089A67B30323}"/>
                    </a:ext>
                  </a:extLst>
                </p:cNvPr>
                <p:cNvSpPr txBox="1"/>
                <p:nvPr/>
              </p:nvSpPr>
              <p:spPr>
                <a:xfrm>
                  <a:off x="4711921" y="235701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河北</a:t>
                  </a:r>
                </a:p>
              </p:txBody>
            </p:sp>
            <p:sp>
              <p:nvSpPr>
                <p:cNvPr id="82" name="TextBox 111">
                  <a:extLst>
                    <a:ext uri="{FF2B5EF4-FFF2-40B4-BE49-F238E27FC236}">
                      <a16:creationId xmlns:a16="http://schemas.microsoft.com/office/drawing/2014/main" id="{C8AC592A-C019-4835-9B63-02346D3B3823}"/>
                    </a:ext>
                  </a:extLst>
                </p:cNvPr>
                <p:cNvSpPr txBox="1"/>
                <p:nvPr/>
              </p:nvSpPr>
              <p:spPr>
                <a:xfrm>
                  <a:off x="5124014" y="267231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山东</a:t>
                  </a:r>
                </a:p>
              </p:txBody>
            </p:sp>
            <p:sp>
              <p:nvSpPr>
                <p:cNvPr id="83" name="TextBox 112">
                  <a:extLst>
                    <a:ext uri="{FF2B5EF4-FFF2-40B4-BE49-F238E27FC236}">
                      <a16:creationId xmlns:a16="http://schemas.microsoft.com/office/drawing/2014/main" id="{C1B8E77F-43CF-4F76-AB1C-49280913CFEA}"/>
                    </a:ext>
                  </a:extLst>
                </p:cNvPr>
                <p:cNvSpPr txBox="1"/>
                <p:nvPr/>
              </p:nvSpPr>
              <p:spPr>
                <a:xfrm>
                  <a:off x="4528512" y="311302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河南</a:t>
                  </a:r>
                </a:p>
              </p:txBody>
            </p:sp>
            <p:sp>
              <p:nvSpPr>
                <p:cNvPr id="84" name="TextBox 113">
                  <a:extLst>
                    <a:ext uri="{FF2B5EF4-FFF2-40B4-BE49-F238E27FC236}">
                      <a16:creationId xmlns:a16="http://schemas.microsoft.com/office/drawing/2014/main" id="{F5385FA3-AEBF-40DF-8CEC-22A1B8CE7738}"/>
                    </a:ext>
                  </a:extLst>
                </p:cNvPr>
                <p:cNvSpPr txBox="1"/>
                <p:nvPr/>
              </p:nvSpPr>
              <p:spPr>
                <a:xfrm>
                  <a:off x="4439223" y="357721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湖北</a:t>
                  </a:r>
                </a:p>
              </p:txBody>
            </p:sp>
            <p:sp>
              <p:nvSpPr>
                <p:cNvPr id="85" name="TextBox 114">
                  <a:extLst>
                    <a:ext uri="{FF2B5EF4-FFF2-40B4-BE49-F238E27FC236}">
                      <a16:creationId xmlns:a16="http://schemas.microsoft.com/office/drawing/2014/main" id="{0292EC15-750F-4CA1-AB0B-1DB81F688B71}"/>
                    </a:ext>
                  </a:extLst>
                </p:cNvPr>
                <p:cNvSpPr txBox="1"/>
                <p:nvPr/>
              </p:nvSpPr>
              <p:spPr>
                <a:xfrm>
                  <a:off x="4340984" y="4092602"/>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湖南</a:t>
                  </a:r>
                </a:p>
              </p:txBody>
            </p:sp>
            <p:sp>
              <p:nvSpPr>
                <p:cNvPr id="86" name="TextBox 115">
                  <a:extLst>
                    <a:ext uri="{FF2B5EF4-FFF2-40B4-BE49-F238E27FC236}">
                      <a16:creationId xmlns:a16="http://schemas.microsoft.com/office/drawing/2014/main" id="{3B25DB86-852D-4CDD-81C0-8350D6107240}"/>
                    </a:ext>
                  </a:extLst>
                </p:cNvPr>
                <p:cNvSpPr txBox="1"/>
                <p:nvPr/>
              </p:nvSpPr>
              <p:spPr>
                <a:xfrm>
                  <a:off x="4636821" y="472004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广东</a:t>
                  </a:r>
                </a:p>
              </p:txBody>
            </p:sp>
            <p:sp>
              <p:nvSpPr>
                <p:cNvPr id="87" name="TextBox 116">
                  <a:extLst>
                    <a:ext uri="{FF2B5EF4-FFF2-40B4-BE49-F238E27FC236}">
                      <a16:creationId xmlns:a16="http://schemas.microsoft.com/office/drawing/2014/main" id="{407F1CF3-7D00-45A9-B703-4B4C12FB7DE2}"/>
                    </a:ext>
                  </a:extLst>
                </p:cNvPr>
                <p:cNvSpPr txBox="1"/>
                <p:nvPr/>
              </p:nvSpPr>
              <p:spPr>
                <a:xfrm>
                  <a:off x="4871045" y="409024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江西</a:t>
                  </a:r>
                </a:p>
              </p:txBody>
            </p:sp>
            <p:sp>
              <p:nvSpPr>
                <p:cNvPr id="88" name="TextBox 117">
                  <a:extLst>
                    <a:ext uri="{FF2B5EF4-FFF2-40B4-BE49-F238E27FC236}">
                      <a16:creationId xmlns:a16="http://schemas.microsoft.com/office/drawing/2014/main" id="{A7032DA3-7B93-47B4-96F3-3BB08B094F02}"/>
                    </a:ext>
                  </a:extLst>
                </p:cNvPr>
                <p:cNvSpPr txBox="1"/>
                <p:nvPr/>
              </p:nvSpPr>
              <p:spPr>
                <a:xfrm>
                  <a:off x="5160263" y="430844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福建</a:t>
                  </a:r>
                </a:p>
              </p:txBody>
            </p:sp>
            <p:sp>
              <p:nvSpPr>
                <p:cNvPr id="89" name="TextBox 118">
                  <a:extLst>
                    <a:ext uri="{FF2B5EF4-FFF2-40B4-BE49-F238E27FC236}">
                      <a16:creationId xmlns:a16="http://schemas.microsoft.com/office/drawing/2014/main" id="{BC8EB489-CA83-418F-A7AE-9DA9EE35A197}"/>
                    </a:ext>
                  </a:extLst>
                </p:cNvPr>
                <p:cNvSpPr txBox="1"/>
                <p:nvPr/>
              </p:nvSpPr>
              <p:spPr>
                <a:xfrm>
                  <a:off x="4998702" y="3453613"/>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安徽</a:t>
                  </a:r>
                </a:p>
              </p:txBody>
            </p:sp>
            <p:sp>
              <p:nvSpPr>
                <p:cNvPr id="90" name="TextBox 119">
                  <a:extLst>
                    <a:ext uri="{FF2B5EF4-FFF2-40B4-BE49-F238E27FC236}">
                      <a16:creationId xmlns:a16="http://schemas.microsoft.com/office/drawing/2014/main" id="{3FFECF97-A755-4268-B5B7-E09D6CE51369}"/>
                    </a:ext>
                  </a:extLst>
                </p:cNvPr>
                <p:cNvSpPr txBox="1"/>
                <p:nvPr/>
              </p:nvSpPr>
              <p:spPr>
                <a:xfrm>
                  <a:off x="5253598" y="3107622"/>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江苏</a:t>
                  </a:r>
                </a:p>
              </p:txBody>
            </p:sp>
            <p:sp>
              <p:nvSpPr>
                <p:cNvPr id="91" name="TextBox 120">
                  <a:extLst>
                    <a:ext uri="{FF2B5EF4-FFF2-40B4-BE49-F238E27FC236}">
                      <a16:creationId xmlns:a16="http://schemas.microsoft.com/office/drawing/2014/main" id="{28CCA528-1E88-404D-9857-FC859CF80848}"/>
                    </a:ext>
                  </a:extLst>
                </p:cNvPr>
                <p:cNvSpPr txBox="1"/>
                <p:nvPr/>
              </p:nvSpPr>
              <p:spPr>
                <a:xfrm>
                  <a:off x="5416797" y="381092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浙江</a:t>
                  </a:r>
                </a:p>
              </p:txBody>
            </p:sp>
            <p:sp>
              <p:nvSpPr>
                <p:cNvPr id="92" name="TextBox 121">
                  <a:extLst>
                    <a:ext uri="{FF2B5EF4-FFF2-40B4-BE49-F238E27FC236}">
                      <a16:creationId xmlns:a16="http://schemas.microsoft.com/office/drawing/2014/main" id="{6D47C479-A78B-467D-83F3-71287C38B285}"/>
                    </a:ext>
                  </a:extLst>
                </p:cNvPr>
                <p:cNvSpPr txBox="1"/>
                <p:nvPr/>
              </p:nvSpPr>
              <p:spPr>
                <a:xfrm>
                  <a:off x="4975791" y="502054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香港</a:t>
                  </a:r>
                </a:p>
              </p:txBody>
            </p:sp>
            <p:sp>
              <p:nvSpPr>
                <p:cNvPr id="93" name="TextBox 122">
                  <a:extLst>
                    <a:ext uri="{FF2B5EF4-FFF2-40B4-BE49-F238E27FC236}">
                      <a16:creationId xmlns:a16="http://schemas.microsoft.com/office/drawing/2014/main" id="{F1EE4565-0220-4BED-8878-637FB54F53F4}"/>
                    </a:ext>
                  </a:extLst>
                </p:cNvPr>
                <p:cNvSpPr txBox="1"/>
                <p:nvPr/>
              </p:nvSpPr>
              <p:spPr>
                <a:xfrm>
                  <a:off x="5626747" y="4586740"/>
                  <a:ext cx="514129" cy="433807"/>
                </a:xfrm>
                <a:prstGeom prst="rect">
                  <a:avLst/>
                </a:prstGeom>
                <a:noFill/>
              </p:spPr>
              <p:txBody>
                <a:bodyPr vert="eaVert"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台湾</a:t>
                  </a:r>
                </a:p>
              </p:txBody>
            </p:sp>
            <p:sp>
              <p:nvSpPr>
                <p:cNvPr id="94" name="TextBox 123">
                  <a:extLst>
                    <a:ext uri="{FF2B5EF4-FFF2-40B4-BE49-F238E27FC236}">
                      <a16:creationId xmlns:a16="http://schemas.microsoft.com/office/drawing/2014/main" id="{7FE49E03-E5BA-4FF9-B271-00AB4F5A1ECC}"/>
                    </a:ext>
                  </a:extLst>
                </p:cNvPr>
                <p:cNvSpPr txBox="1"/>
                <p:nvPr/>
              </p:nvSpPr>
              <p:spPr>
                <a:xfrm>
                  <a:off x="4621287" y="514172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澳门</a:t>
                  </a:r>
                </a:p>
              </p:txBody>
            </p:sp>
            <p:sp>
              <p:nvSpPr>
                <p:cNvPr id="95" name="TextBox 124">
                  <a:extLst>
                    <a:ext uri="{FF2B5EF4-FFF2-40B4-BE49-F238E27FC236}">
                      <a16:creationId xmlns:a16="http://schemas.microsoft.com/office/drawing/2014/main" id="{AC7E6E6D-CD3E-44A3-974D-30622A6AABBF}"/>
                    </a:ext>
                  </a:extLst>
                </p:cNvPr>
                <p:cNvSpPr txBox="1"/>
                <p:nvPr/>
              </p:nvSpPr>
              <p:spPr>
                <a:xfrm>
                  <a:off x="5847109" y="341745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上海</a:t>
                  </a:r>
                </a:p>
              </p:txBody>
            </p:sp>
            <p:sp>
              <p:nvSpPr>
                <p:cNvPr id="96" name="TextBox 125">
                  <a:extLst>
                    <a:ext uri="{FF2B5EF4-FFF2-40B4-BE49-F238E27FC236}">
                      <a16:creationId xmlns:a16="http://schemas.microsoft.com/office/drawing/2014/main" id="{37FFCD33-A10E-474B-9B73-BCD10393971C}"/>
                    </a:ext>
                  </a:extLst>
                </p:cNvPr>
                <p:cNvSpPr txBox="1"/>
                <p:nvPr/>
              </p:nvSpPr>
              <p:spPr>
                <a:xfrm>
                  <a:off x="5168327" y="2270408"/>
                  <a:ext cx="614939" cy="332923"/>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天津</a:t>
                  </a:r>
                </a:p>
              </p:txBody>
            </p:sp>
            <p:sp>
              <p:nvSpPr>
                <p:cNvPr id="97" name="TextBox 97">
                  <a:extLst>
                    <a:ext uri="{FF2B5EF4-FFF2-40B4-BE49-F238E27FC236}">
                      <a16:creationId xmlns:a16="http://schemas.microsoft.com/office/drawing/2014/main" id="{E71C6F97-3C5A-4016-BF21-0E7B72DE0B3E}"/>
                    </a:ext>
                  </a:extLst>
                </p:cNvPr>
                <p:cNvSpPr txBox="1"/>
                <p:nvPr/>
              </p:nvSpPr>
              <p:spPr>
                <a:xfrm>
                  <a:off x="5992420" y="4240457"/>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钓鱼岛</a:t>
                  </a:r>
                </a:p>
              </p:txBody>
            </p:sp>
          </p:grpSp>
          <p:sp>
            <p:nvSpPr>
              <p:cNvPr id="57" name="TextBox 128">
                <a:extLst>
                  <a:ext uri="{FF2B5EF4-FFF2-40B4-BE49-F238E27FC236}">
                    <a16:creationId xmlns:a16="http://schemas.microsoft.com/office/drawing/2014/main" id="{694DDF8C-B4C1-4FF5-9654-382443B39111}"/>
                  </a:ext>
                </a:extLst>
              </p:cNvPr>
              <p:cNvSpPr txBox="1"/>
              <p:nvPr/>
            </p:nvSpPr>
            <p:spPr>
              <a:xfrm>
                <a:off x="4861593" y="1979862"/>
                <a:ext cx="517660" cy="255760"/>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rgbClr val="FF0000"/>
                    </a:solidFill>
                    <a:cs typeface="+mn-ea"/>
                    <a:sym typeface="+mn-lt"/>
                  </a:rPr>
                  <a:t>北京</a:t>
                </a:r>
              </a:p>
            </p:txBody>
          </p:sp>
          <p:sp>
            <p:nvSpPr>
              <p:cNvPr id="58" name="任意多边形 52">
                <a:extLst>
                  <a:ext uri="{FF2B5EF4-FFF2-40B4-BE49-F238E27FC236}">
                    <a16:creationId xmlns:a16="http://schemas.microsoft.com/office/drawing/2014/main" id="{2867D766-BAF4-48F5-9F14-F59BF2F95245}"/>
                  </a:ext>
                </a:extLst>
              </p:cNvPr>
              <p:cNvSpPr/>
              <p:nvPr/>
            </p:nvSpPr>
            <p:spPr>
              <a:xfrm>
                <a:off x="6249071" y="4448100"/>
                <a:ext cx="57150" cy="45719"/>
              </a:xfrm>
              <a:custGeom>
                <a:avLst/>
                <a:gdLst>
                  <a:gd name="connsiteX0" fmla="*/ 0 w 57150"/>
                  <a:gd name="connsiteY0" fmla="*/ 4888 h 38226"/>
                  <a:gd name="connsiteX1" fmla="*/ 23812 w 57150"/>
                  <a:gd name="connsiteY1" fmla="*/ 126 h 38226"/>
                  <a:gd name="connsiteX2" fmla="*/ 42862 w 57150"/>
                  <a:gd name="connsiteY2" fmla="*/ 9651 h 38226"/>
                  <a:gd name="connsiteX3" fmla="*/ 57150 w 57150"/>
                  <a:gd name="connsiteY3" fmla="*/ 14413 h 38226"/>
                  <a:gd name="connsiteX4" fmla="*/ 52387 w 57150"/>
                  <a:gd name="connsiteY4" fmla="*/ 28701 h 38226"/>
                  <a:gd name="connsiteX5" fmla="*/ 14287 w 57150"/>
                  <a:gd name="connsiteY5" fmla="*/ 38226 h 38226"/>
                  <a:gd name="connsiteX6" fmla="*/ 0 w 57150"/>
                  <a:gd name="connsiteY6" fmla="*/ 4888 h 38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226">
                    <a:moveTo>
                      <a:pt x="0" y="4888"/>
                    </a:moveTo>
                    <a:cubicBezTo>
                      <a:pt x="7937" y="3301"/>
                      <a:pt x="15767" y="-768"/>
                      <a:pt x="23812" y="126"/>
                    </a:cubicBezTo>
                    <a:cubicBezTo>
                      <a:pt x="30868" y="910"/>
                      <a:pt x="36336" y="6854"/>
                      <a:pt x="42862" y="9651"/>
                    </a:cubicBezTo>
                    <a:cubicBezTo>
                      <a:pt x="47476" y="11628"/>
                      <a:pt x="52387" y="12826"/>
                      <a:pt x="57150" y="14413"/>
                    </a:cubicBezTo>
                    <a:cubicBezTo>
                      <a:pt x="55562" y="19176"/>
                      <a:pt x="56776" y="26263"/>
                      <a:pt x="52387" y="28701"/>
                    </a:cubicBezTo>
                    <a:cubicBezTo>
                      <a:pt x="40944" y="35059"/>
                      <a:pt x="14287" y="38226"/>
                      <a:pt x="14287" y="38226"/>
                    </a:cubicBezTo>
                    <a:lnTo>
                      <a:pt x="0" y="488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59" name="南海诸岛">
                <a:extLst>
                  <a:ext uri="{FF2B5EF4-FFF2-40B4-BE49-F238E27FC236}">
                    <a16:creationId xmlns:a16="http://schemas.microsoft.com/office/drawing/2014/main" id="{20CB9498-CA6C-438D-BB9A-EDC259B2FFD5}"/>
                  </a:ext>
                </a:extLst>
              </p:cNvPr>
              <p:cNvGrpSpPr/>
              <p:nvPr/>
            </p:nvGrpSpPr>
            <p:grpSpPr>
              <a:xfrm>
                <a:off x="6452200" y="4518540"/>
                <a:ext cx="906453" cy="1148563"/>
                <a:chOff x="6452200" y="4518540"/>
                <a:chExt cx="906453" cy="1148563"/>
              </a:xfrm>
            </p:grpSpPr>
            <p:pic>
              <p:nvPicPr>
                <p:cNvPr id="60" name="图片 59">
                  <a:extLst>
                    <a:ext uri="{FF2B5EF4-FFF2-40B4-BE49-F238E27FC236}">
                      <a16:creationId xmlns:a16="http://schemas.microsoft.com/office/drawing/2014/main" id="{4150D78E-AD3A-4BFE-9738-4C102B1178E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464678" y="4530971"/>
                  <a:ext cx="749301" cy="1058082"/>
                </a:xfrm>
                <a:prstGeom prst="rect">
                  <a:avLst/>
                </a:prstGeom>
              </p:spPr>
            </p:pic>
            <p:sp>
              <p:nvSpPr>
                <p:cNvPr id="61" name="矩形 60">
                  <a:extLst>
                    <a:ext uri="{FF2B5EF4-FFF2-40B4-BE49-F238E27FC236}">
                      <a16:creationId xmlns:a16="http://schemas.microsoft.com/office/drawing/2014/main" id="{5FFA25C6-8AD6-4B8C-B959-8EC7472F007D}"/>
                    </a:ext>
                  </a:extLst>
                </p:cNvPr>
                <p:cNvSpPr/>
                <p:nvPr/>
              </p:nvSpPr>
              <p:spPr>
                <a:xfrm>
                  <a:off x="6452200" y="4518540"/>
                  <a:ext cx="749301" cy="1058082"/>
                </a:xfrm>
                <a:prstGeom prst="rect">
                  <a:avLst/>
                </a:prstGeom>
                <a:noFill/>
                <a:ln w="3175">
                  <a:solidFill>
                    <a:srgbClr val="4DB3E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a:cs typeface="+mn-ea"/>
                    <a:sym typeface="+mn-lt"/>
                  </a:endParaRPr>
                </a:p>
              </p:txBody>
            </p:sp>
            <p:sp>
              <p:nvSpPr>
                <p:cNvPr id="62" name="矩形 61">
                  <a:extLst>
                    <a:ext uri="{FF2B5EF4-FFF2-40B4-BE49-F238E27FC236}">
                      <a16:creationId xmlns:a16="http://schemas.microsoft.com/office/drawing/2014/main" id="{29ECC1CA-58A5-4865-8BA2-E4C764B03ACC}"/>
                    </a:ext>
                  </a:extLst>
                </p:cNvPr>
                <p:cNvSpPr/>
                <p:nvPr/>
              </p:nvSpPr>
              <p:spPr>
                <a:xfrm>
                  <a:off x="6682388" y="5403580"/>
                  <a:ext cx="519113" cy="1730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a:cs typeface="+mn-ea"/>
                    <a:sym typeface="+mn-lt"/>
                  </a:endParaRPr>
                </a:p>
              </p:txBody>
            </p:sp>
            <p:sp>
              <p:nvSpPr>
                <p:cNvPr id="63" name="TextBox 56">
                  <a:extLst>
                    <a:ext uri="{FF2B5EF4-FFF2-40B4-BE49-F238E27FC236}">
                      <a16:creationId xmlns:a16="http://schemas.microsoft.com/office/drawing/2014/main" id="{FC232DA3-069E-421C-AAC2-223C0CA33F55}"/>
                    </a:ext>
                  </a:extLst>
                </p:cNvPr>
                <p:cNvSpPr txBox="1"/>
                <p:nvPr/>
              </p:nvSpPr>
              <p:spPr>
                <a:xfrm>
                  <a:off x="6592501" y="5364448"/>
                  <a:ext cx="766152" cy="30265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400">
                      <a:solidFill>
                        <a:schemeClr val="bg1"/>
                      </a:solidFill>
                      <a:cs typeface="+mn-ea"/>
                      <a:sym typeface="+mn-lt"/>
                    </a:rPr>
                    <a:t>南海诸岛</a:t>
                  </a:r>
                </a:p>
              </p:txBody>
            </p:sp>
          </p:grpSp>
        </p:grpSp>
        <p:grpSp>
          <p:nvGrpSpPr>
            <p:cNvPr id="8" name="组合 7">
              <a:extLst>
                <a:ext uri="{FF2B5EF4-FFF2-40B4-BE49-F238E27FC236}">
                  <a16:creationId xmlns:a16="http://schemas.microsoft.com/office/drawing/2014/main" id="{4F374475-7904-4E48-9F2E-E13B9901CD2E}"/>
                </a:ext>
              </a:extLst>
            </p:cNvPr>
            <p:cNvGrpSpPr/>
            <p:nvPr/>
          </p:nvGrpSpPr>
          <p:grpSpPr>
            <a:xfrm>
              <a:off x="202272" y="2113975"/>
              <a:ext cx="413931" cy="597951"/>
              <a:chOff x="202272" y="2113975"/>
              <a:chExt cx="352492" cy="565885"/>
            </a:xfrm>
          </p:grpSpPr>
          <p:grpSp>
            <p:nvGrpSpPr>
              <p:cNvPr id="9" name="组合 8">
                <a:extLst>
                  <a:ext uri="{FF2B5EF4-FFF2-40B4-BE49-F238E27FC236}">
                    <a16:creationId xmlns:a16="http://schemas.microsoft.com/office/drawing/2014/main" id="{BCB41CAB-EAB6-4699-B363-EF9DDF612EAC}"/>
                  </a:ext>
                </a:extLst>
              </p:cNvPr>
              <p:cNvGrpSpPr/>
              <p:nvPr/>
            </p:nvGrpSpPr>
            <p:grpSpPr>
              <a:xfrm>
                <a:off x="202272" y="2161307"/>
                <a:ext cx="90694" cy="448364"/>
                <a:chOff x="202272" y="2161307"/>
                <a:chExt cx="90694" cy="448364"/>
              </a:xfrm>
            </p:grpSpPr>
            <p:sp>
              <p:nvSpPr>
                <p:cNvPr id="17" name="矩形 16">
                  <a:extLst>
                    <a:ext uri="{FF2B5EF4-FFF2-40B4-BE49-F238E27FC236}">
                      <a16:creationId xmlns:a16="http://schemas.microsoft.com/office/drawing/2014/main" id="{99C3E438-4144-49C3-BA61-D81664D41C59}"/>
                    </a:ext>
                  </a:extLst>
                </p:cNvPr>
                <p:cNvSpPr/>
                <p:nvPr/>
              </p:nvSpPr>
              <p:spPr>
                <a:xfrm>
                  <a:off x="202272" y="2240907"/>
                  <a:ext cx="90000" cy="54000"/>
                </a:xfrm>
                <a:prstGeom prst="rect">
                  <a:avLst/>
                </a:prstGeom>
                <a:solidFill>
                  <a:srgbClr val="0984A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8" name="矩形 17">
                  <a:extLst>
                    <a:ext uri="{FF2B5EF4-FFF2-40B4-BE49-F238E27FC236}">
                      <a16:creationId xmlns:a16="http://schemas.microsoft.com/office/drawing/2014/main" id="{30A63531-129D-40E5-A949-658A7CF41FA7}"/>
                    </a:ext>
                  </a:extLst>
                </p:cNvPr>
                <p:cNvSpPr/>
                <p:nvPr/>
              </p:nvSpPr>
              <p:spPr>
                <a:xfrm>
                  <a:off x="202966" y="2161307"/>
                  <a:ext cx="90000" cy="54000"/>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9" name="矩形 18">
                  <a:extLst>
                    <a:ext uri="{FF2B5EF4-FFF2-40B4-BE49-F238E27FC236}">
                      <a16:creationId xmlns:a16="http://schemas.microsoft.com/office/drawing/2014/main" id="{59A77847-D3E2-4E8D-8333-037A97AFC82B}"/>
                    </a:ext>
                  </a:extLst>
                </p:cNvPr>
                <p:cNvSpPr/>
                <p:nvPr/>
              </p:nvSpPr>
              <p:spPr>
                <a:xfrm>
                  <a:off x="202272" y="2398973"/>
                  <a:ext cx="90000" cy="54000"/>
                </a:xfrm>
                <a:prstGeom prst="rect">
                  <a:avLst/>
                </a:prstGeom>
                <a:solidFill>
                  <a:srgbClr val="3B8AB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20" name="矩形 19">
                  <a:extLst>
                    <a:ext uri="{FF2B5EF4-FFF2-40B4-BE49-F238E27FC236}">
                      <a16:creationId xmlns:a16="http://schemas.microsoft.com/office/drawing/2014/main" id="{327F6DEF-68FF-4BB3-9C53-7AD948A12BB9}"/>
                    </a:ext>
                  </a:extLst>
                </p:cNvPr>
                <p:cNvSpPr/>
                <p:nvPr/>
              </p:nvSpPr>
              <p:spPr>
                <a:xfrm>
                  <a:off x="202966" y="2319672"/>
                  <a:ext cx="90000" cy="5400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21" name="矩形 20">
                  <a:extLst>
                    <a:ext uri="{FF2B5EF4-FFF2-40B4-BE49-F238E27FC236}">
                      <a16:creationId xmlns:a16="http://schemas.microsoft.com/office/drawing/2014/main" id="{B8530AC1-1FEB-49D5-BF11-6EFBB246F867}"/>
                    </a:ext>
                  </a:extLst>
                </p:cNvPr>
                <p:cNvSpPr/>
                <p:nvPr/>
              </p:nvSpPr>
              <p:spPr>
                <a:xfrm>
                  <a:off x="202272" y="2555671"/>
                  <a:ext cx="90000" cy="54000"/>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22" name="矩形 21">
                  <a:extLst>
                    <a:ext uri="{FF2B5EF4-FFF2-40B4-BE49-F238E27FC236}">
                      <a16:creationId xmlns:a16="http://schemas.microsoft.com/office/drawing/2014/main" id="{36613258-465E-45C5-960F-C4316591CCC0}"/>
                    </a:ext>
                  </a:extLst>
                </p:cNvPr>
                <p:cNvSpPr/>
                <p:nvPr/>
              </p:nvSpPr>
              <p:spPr>
                <a:xfrm>
                  <a:off x="202272" y="2476691"/>
                  <a:ext cx="90000" cy="54000"/>
                </a:xfrm>
                <a:prstGeom prst="rect">
                  <a:avLst/>
                </a:prstGeom>
                <a:solidFill>
                  <a:srgbClr val="75AED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grpSp>
          <p:grpSp>
            <p:nvGrpSpPr>
              <p:cNvPr id="10" name="组合 9">
                <a:extLst>
                  <a:ext uri="{FF2B5EF4-FFF2-40B4-BE49-F238E27FC236}">
                    <a16:creationId xmlns:a16="http://schemas.microsoft.com/office/drawing/2014/main" id="{33263C0B-6EA0-4BAF-9E73-3C57C3FADCD4}"/>
                  </a:ext>
                </a:extLst>
              </p:cNvPr>
              <p:cNvGrpSpPr/>
              <p:nvPr/>
            </p:nvGrpSpPr>
            <p:grpSpPr>
              <a:xfrm>
                <a:off x="238515" y="2113975"/>
                <a:ext cx="316249" cy="565885"/>
                <a:chOff x="238515" y="2113975"/>
                <a:chExt cx="316249" cy="565885"/>
              </a:xfrm>
            </p:grpSpPr>
            <p:sp>
              <p:nvSpPr>
                <p:cNvPr id="11" name="文本框 103">
                  <a:extLst>
                    <a:ext uri="{FF2B5EF4-FFF2-40B4-BE49-F238E27FC236}">
                      <a16:creationId xmlns:a16="http://schemas.microsoft.com/office/drawing/2014/main" id="{4F32B736-2FCA-4728-AD27-03B31A59D13E}"/>
                    </a:ext>
                  </a:extLst>
                </p:cNvPr>
                <p:cNvSpPr txBox="1"/>
                <p:nvPr/>
              </p:nvSpPr>
              <p:spPr>
                <a:xfrm>
                  <a:off x="240181" y="2113975"/>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华北</a:t>
                  </a:r>
                </a:p>
              </p:txBody>
            </p:sp>
            <p:sp>
              <p:nvSpPr>
                <p:cNvPr id="12" name="文本框 105">
                  <a:extLst>
                    <a:ext uri="{FF2B5EF4-FFF2-40B4-BE49-F238E27FC236}">
                      <a16:creationId xmlns:a16="http://schemas.microsoft.com/office/drawing/2014/main" id="{CF14D6EE-1DBD-4FB9-9778-81E2B6809EEA}"/>
                    </a:ext>
                  </a:extLst>
                </p:cNvPr>
                <p:cNvSpPr txBox="1"/>
                <p:nvPr/>
              </p:nvSpPr>
              <p:spPr>
                <a:xfrm>
                  <a:off x="239542" y="2191932"/>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东北</a:t>
                  </a:r>
                </a:p>
              </p:txBody>
            </p:sp>
            <p:sp>
              <p:nvSpPr>
                <p:cNvPr id="13" name="文本框 107">
                  <a:extLst>
                    <a:ext uri="{FF2B5EF4-FFF2-40B4-BE49-F238E27FC236}">
                      <a16:creationId xmlns:a16="http://schemas.microsoft.com/office/drawing/2014/main" id="{A58EE1C0-D1AF-4E1E-8E2A-BA7DCCB01CF3}"/>
                    </a:ext>
                  </a:extLst>
                </p:cNvPr>
                <p:cNvSpPr txBox="1"/>
                <p:nvPr/>
              </p:nvSpPr>
              <p:spPr>
                <a:xfrm>
                  <a:off x="238515" y="2272859"/>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华东</a:t>
                  </a:r>
                </a:p>
              </p:txBody>
            </p:sp>
            <p:sp>
              <p:nvSpPr>
                <p:cNvPr id="14" name="文本框 109">
                  <a:extLst>
                    <a:ext uri="{FF2B5EF4-FFF2-40B4-BE49-F238E27FC236}">
                      <a16:creationId xmlns:a16="http://schemas.microsoft.com/office/drawing/2014/main" id="{DF538F4A-38F4-4D7A-BAC3-105B0318AD9D}"/>
                    </a:ext>
                  </a:extLst>
                </p:cNvPr>
                <p:cNvSpPr txBox="1"/>
                <p:nvPr/>
              </p:nvSpPr>
              <p:spPr>
                <a:xfrm>
                  <a:off x="240181" y="2510583"/>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中南</a:t>
                  </a:r>
                </a:p>
              </p:txBody>
            </p:sp>
            <p:sp>
              <p:nvSpPr>
                <p:cNvPr id="15" name="文本框 111">
                  <a:extLst>
                    <a:ext uri="{FF2B5EF4-FFF2-40B4-BE49-F238E27FC236}">
                      <a16:creationId xmlns:a16="http://schemas.microsoft.com/office/drawing/2014/main" id="{CAF4C261-1A26-44DE-B106-40B8F443D4FA}"/>
                    </a:ext>
                  </a:extLst>
                </p:cNvPr>
                <p:cNvSpPr txBox="1"/>
                <p:nvPr/>
              </p:nvSpPr>
              <p:spPr>
                <a:xfrm>
                  <a:off x="241858" y="2430730"/>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西南</a:t>
                  </a:r>
                </a:p>
              </p:txBody>
            </p:sp>
            <p:sp>
              <p:nvSpPr>
                <p:cNvPr id="16" name="文本框 113">
                  <a:extLst>
                    <a:ext uri="{FF2B5EF4-FFF2-40B4-BE49-F238E27FC236}">
                      <a16:creationId xmlns:a16="http://schemas.microsoft.com/office/drawing/2014/main" id="{2E5A4533-EEAF-4755-A9E3-72FB267DECAF}"/>
                    </a:ext>
                  </a:extLst>
                </p:cNvPr>
                <p:cNvSpPr txBox="1"/>
                <p:nvPr/>
              </p:nvSpPr>
              <p:spPr>
                <a:xfrm>
                  <a:off x="239154" y="2349803"/>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西北</a:t>
                  </a:r>
                </a:p>
              </p:txBody>
            </p:sp>
          </p:grpSp>
        </p:grpSp>
      </p:grpSp>
      <p:graphicFrame>
        <p:nvGraphicFramePr>
          <p:cNvPr id="4" name="图表 3">
            <a:extLst>
              <a:ext uri="{FF2B5EF4-FFF2-40B4-BE49-F238E27FC236}">
                <a16:creationId xmlns:a16="http://schemas.microsoft.com/office/drawing/2014/main" id="{00000000-0008-0000-0200-0000BD000000}"/>
              </a:ext>
            </a:extLst>
          </p:cNvPr>
          <p:cNvGraphicFramePr>
            <a:graphicFrameLocks/>
          </p:cNvGraphicFramePr>
          <p:nvPr>
            <p:extLst>
              <p:ext uri="{D42A27DB-BD31-4B8C-83A1-F6EECF244321}">
                <p14:modId xmlns:p14="http://schemas.microsoft.com/office/powerpoint/2010/main" val="1946936104"/>
              </p:ext>
            </p:extLst>
          </p:nvPr>
        </p:nvGraphicFramePr>
        <p:xfrm>
          <a:off x="4522932" y="1354594"/>
          <a:ext cx="4583587" cy="2806222"/>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205784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6A9B2F6D-D9B1-0E4F-8ECF-7B32141D9810}"/>
              </a:ext>
            </a:extLst>
          </p:cNvPr>
          <p:cNvSpPr txBox="1">
            <a:spLocks noGrp="1"/>
          </p:cNvSpPr>
          <p:nvPr>
            <p:ph type="title"/>
          </p:nvPr>
        </p:nvSpPr>
        <p:spPr>
          <a:xfrm>
            <a:off x="179388" y="433388"/>
            <a:ext cx="8229600" cy="369332"/>
          </a:xfrm>
          <a:prstGeom prst="rect">
            <a:avLst/>
          </a:prstGeom>
          <a:noFill/>
        </p:spPr>
        <p:txBody>
          <a:bodyPr wrap="square" rtlCol="0">
            <a:spAutoFit/>
          </a:bodyPr>
          <a:lstStyle/>
          <a:p>
            <a:r>
              <a:rPr lang="en-US" altLang="zh-CN" sz="2000" b="1" dirty="0">
                <a:solidFill>
                  <a:schemeClr val="tx1"/>
                </a:solidFill>
                <a:cs typeface="+mn-cs"/>
              </a:rPr>
              <a:t>2025</a:t>
            </a:r>
            <a:r>
              <a:rPr lang="zh-CN" altLang="en-US" sz="2000" b="1" dirty="0">
                <a:solidFill>
                  <a:schemeClr val="tx1"/>
                </a:solidFill>
                <a:cs typeface="+mn-cs"/>
              </a:rPr>
              <a:t>年全国二手车均价</a:t>
            </a:r>
          </a:p>
        </p:txBody>
      </p:sp>
      <p:sp>
        <p:nvSpPr>
          <p:cNvPr id="2" name="矩形 1">
            <a:extLst>
              <a:ext uri="{FF2B5EF4-FFF2-40B4-BE49-F238E27FC236}">
                <a16:creationId xmlns:a16="http://schemas.microsoft.com/office/drawing/2014/main" id="{23314308-DE97-4687-89FF-327BE0B1025C}"/>
              </a:ext>
            </a:extLst>
          </p:cNvPr>
          <p:cNvSpPr/>
          <p:nvPr/>
        </p:nvSpPr>
        <p:spPr>
          <a:xfrm>
            <a:off x="783167" y="5565867"/>
            <a:ext cx="8040234" cy="377411"/>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月份，二手车交易均价为</a:t>
            </a: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6.67</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万元，较</a:t>
            </a:r>
            <a:r>
              <a:rPr lang="en-US" altLang="zh-CN" sz="1400" dirty="0">
                <a:latin typeface="微软雅黑" panose="020B0503020204020204" pitchFamily="34" charset="-122"/>
                <a:ea typeface="微软雅黑" panose="020B0503020204020204" pitchFamily="34" charset="-122"/>
              </a:rPr>
              <a:t>2</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月份增长了</a:t>
            </a: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0.21</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万元，较去年同期</a:t>
            </a:r>
            <a:r>
              <a:rPr lang="zh-CN" altLang="en-US" sz="1400" dirty="0">
                <a:latin typeface="微软雅黑" panose="020B0503020204020204" pitchFamily="34" charset="-122"/>
                <a:ea typeface="微软雅黑" panose="020B0503020204020204" pitchFamily="34" charset="-122"/>
              </a:rPr>
              <a:t>下降</a:t>
            </a: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0.23</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万元。</a:t>
            </a:r>
            <a:endPar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graphicFrame>
        <p:nvGraphicFramePr>
          <p:cNvPr id="3" name="图表 2">
            <a:extLst>
              <a:ext uri="{FF2B5EF4-FFF2-40B4-BE49-F238E27FC236}">
                <a16:creationId xmlns:a16="http://schemas.microsoft.com/office/drawing/2014/main" id="{00000000-0008-0000-0200-000006000000}"/>
              </a:ext>
            </a:extLst>
          </p:cNvPr>
          <p:cNvGraphicFramePr>
            <a:graphicFrameLocks/>
          </p:cNvGraphicFramePr>
          <p:nvPr>
            <p:extLst>
              <p:ext uri="{D42A27DB-BD31-4B8C-83A1-F6EECF244321}">
                <p14:modId xmlns:p14="http://schemas.microsoft.com/office/powerpoint/2010/main" val="2222264917"/>
              </p:ext>
            </p:extLst>
          </p:nvPr>
        </p:nvGraphicFramePr>
        <p:xfrm>
          <a:off x="520122" y="1103427"/>
          <a:ext cx="8303279" cy="414712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782020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4163319" cy="646331"/>
          </a:xfrm>
          <a:prstGeom prst="rect">
            <a:avLst/>
          </a:prstGeom>
          <a:noFill/>
        </p:spPr>
        <p:txBody>
          <a:bodyPr wrap="none" rtlCol="0">
            <a:spAutoFit/>
          </a:bodyPr>
          <a:lstStyle/>
          <a:p>
            <a:r>
              <a:rPr lang="en-US" altLang="zh-CN" sz="3600" b="1" dirty="0">
                <a:latin typeface="微软雅黑" panose="020B0503020204020204" pitchFamily="34" charset="-122"/>
                <a:ea typeface="微软雅黑" panose="020B0503020204020204" pitchFamily="34" charset="-122"/>
              </a:rPr>
              <a:t>3</a:t>
            </a:r>
            <a:r>
              <a:rPr lang="zh-CN" altLang="en-US" sz="3600" b="1" dirty="0">
                <a:latin typeface="微软雅黑" panose="020B0503020204020204" pitchFamily="34" charset="-122"/>
                <a:ea typeface="微软雅黑" panose="020B0503020204020204" pitchFamily="34" charset="-122"/>
              </a:rPr>
              <a:t>月新能源市场概况</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 </a:t>
            </a:r>
            <a:r>
              <a:rPr lang="en-US" altLang="zh-CN" sz="3600" b="1" dirty="0">
                <a:solidFill>
                  <a:schemeClr val="bg1"/>
                </a:solidFill>
                <a:latin typeface="微软雅黑" panose="020B0503020204020204" pitchFamily="34" charset="-122"/>
                <a:ea typeface="微软雅黑" panose="020B0503020204020204" pitchFamily="34" charset="-122"/>
              </a:rPr>
              <a:t>02</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58435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FADC26B-358F-4836-9501-BEC6A35818D7}"/>
              </a:ext>
            </a:extLst>
          </p:cNvPr>
          <p:cNvSpPr txBox="1"/>
          <p:nvPr/>
        </p:nvSpPr>
        <p:spPr>
          <a:xfrm>
            <a:off x="228599" y="313267"/>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2025</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3</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月新能源二手车</a:t>
            </a:r>
            <a:r>
              <a:rPr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月度交易趋势</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endParaRPr>
          </a:p>
        </p:txBody>
      </p:sp>
      <p:sp>
        <p:nvSpPr>
          <p:cNvPr id="3" name="文本框 2">
            <a:extLst>
              <a:ext uri="{FF2B5EF4-FFF2-40B4-BE49-F238E27FC236}">
                <a16:creationId xmlns:a16="http://schemas.microsoft.com/office/drawing/2014/main" id="{52FA0963-110F-45C8-BB6A-A0AC382C4A61}"/>
              </a:ext>
            </a:extLst>
          </p:cNvPr>
          <p:cNvSpPr txBox="1"/>
          <p:nvPr/>
        </p:nvSpPr>
        <p:spPr>
          <a:xfrm>
            <a:off x="355005" y="6298512"/>
            <a:ext cx="1595309" cy="246221"/>
          </a:xfrm>
          <a:prstGeom prst="rect">
            <a:avLst/>
          </a:prstGeom>
          <a:noFill/>
        </p:spPr>
        <p:txBody>
          <a:bodyPr wrap="none" rtlCol="0">
            <a:spAutoFit/>
          </a:bodyPr>
          <a:lstStyle/>
          <a:p>
            <a:r>
              <a:rPr lang="zh-CN" altLang="en-US" sz="1000" b="1">
                <a:solidFill>
                  <a:schemeClr val="tx1">
                    <a:lumMod val="75000"/>
                    <a:lumOff val="25000"/>
                  </a:schemeClr>
                </a:solidFill>
                <a:latin typeface="微软雅黑" panose="020B0503020204020204" pitchFamily="34" charset="-122"/>
                <a:ea typeface="微软雅黑" panose="020B0503020204020204" pitchFamily="34" charset="-122"/>
              </a:rPr>
              <a:t>注：数据不包含混动车型</a:t>
            </a:r>
          </a:p>
        </p:txBody>
      </p:sp>
      <p:sp>
        <p:nvSpPr>
          <p:cNvPr id="4" name="文本框 3">
            <a:extLst>
              <a:ext uri="{FF2B5EF4-FFF2-40B4-BE49-F238E27FC236}">
                <a16:creationId xmlns:a16="http://schemas.microsoft.com/office/drawing/2014/main" id="{2AE69905-BAAF-475C-AE17-D2891A1ECF5D}"/>
              </a:ext>
            </a:extLst>
          </p:cNvPr>
          <p:cNvSpPr txBox="1"/>
          <p:nvPr/>
        </p:nvSpPr>
        <p:spPr>
          <a:xfrm>
            <a:off x="378977" y="4903775"/>
            <a:ext cx="8765023" cy="889090"/>
          </a:xfrm>
          <a:prstGeom prst="rect">
            <a:avLst/>
          </a:prstGeom>
          <a:noFill/>
        </p:spPr>
        <p:txBody>
          <a:bodyPr wrap="square" rtlCol="0">
            <a:spAutoFit/>
          </a:bodyPr>
          <a:lstStyle/>
          <a:p>
            <a:pPr>
              <a:lnSpc>
                <a:spcPct val="200000"/>
              </a:lnSpc>
            </a:pPr>
            <a:r>
              <a:rPr lang="en-US" altLang="zh-CN" sz="1400" dirty="0">
                <a:latin typeface="微软雅黑" panose="020B0503020204020204" pitchFamily="34" charset="-122"/>
                <a:ea typeface="微软雅黑" panose="020B0503020204020204" pitchFamily="34" charset="-122"/>
              </a:rPr>
              <a:t>2025</a:t>
            </a:r>
            <a:r>
              <a:rPr lang="zh-CN" altLang="en-US" sz="1400" dirty="0">
                <a:latin typeface="微软雅黑" panose="020B0503020204020204" pitchFamily="34" charset="-122"/>
                <a:ea typeface="微软雅黑" panose="020B0503020204020204" pitchFamily="34" charset="-122"/>
              </a:rPr>
              <a:t>年</a:t>
            </a: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月，全国新能源二手车共交易了</a:t>
            </a:r>
            <a:r>
              <a:rPr lang="en-US" altLang="zh-CN" sz="1400" dirty="0">
                <a:latin typeface="微软雅黑" panose="020B0503020204020204" pitchFamily="34" charset="-122"/>
                <a:ea typeface="微软雅黑" panose="020B0503020204020204" pitchFamily="34" charset="-122"/>
              </a:rPr>
              <a:t>11.71</a:t>
            </a:r>
            <a:r>
              <a:rPr lang="zh-CN" altLang="en-US" sz="1400" dirty="0">
                <a:latin typeface="微软雅黑" panose="020B0503020204020204" pitchFamily="34" charset="-122"/>
                <a:ea typeface="微软雅黑" panose="020B0503020204020204" pitchFamily="34" charset="-122"/>
              </a:rPr>
              <a:t>万辆，环比</a:t>
            </a: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月份增长了</a:t>
            </a:r>
            <a:r>
              <a:rPr lang="en-US" altLang="zh-CN" sz="1400" dirty="0">
                <a:latin typeface="微软雅黑" panose="020B0503020204020204" pitchFamily="34" charset="-122"/>
                <a:ea typeface="微软雅黑" panose="020B0503020204020204" pitchFamily="34" charset="-122"/>
              </a:rPr>
              <a:t>18.7%</a:t>
            </a:r>
            <a:r>
              <a:rPr lang="zh-CN" altLang="en-US" sz="1400" dirty="0">
                <a:latin typeface="微软雅黑" panose="020B0503020204020204" pitchFamily="34" charset="-122"/>
                <a:ea typeface="微软雅黑" panose="020B0503020204020204" pitchFamily="34" charset="-122"/>
              </a:rPr>
              <a:t>，同比去年同期增长了</a:t>
            </a:r>
            <a:r>
              <a:rPr lang="en-US" altLang="zh-CN" sz="1400" dirty="0">
                <a:latin typeface="微软雅黑" panose="020B0503020204020204" pitchFamily="34" charset="-122"/>
                <a:ea typeface="微软雅黑" panose="020B0503020204020204" pitchFamily="34" charset="-122"/>
              </a:rPr>
              <a:t>28%</a:t>
            </a:r>
            <a:r>
              <a:rPr lang="zh-CN" altLang="en-US" sz="1400" dirty="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a:p>
            <a:pPr>
              <a:lnSpc>
                <a:spcPct val="200000"/>
              </a:lnSpc>
            </a:pPr>
            <a:r>
              <a:rPr lang="en-US" altLang="zh-CN" sz="1400" dirty="0">
                <a:latin typeface="微软雅黑" panose="020B0503020204020204" pitchFamily="34" charset="-122"/>
                <a:ea typeface="微软雅黑" panose="020B0503020204020204" pitchFamily="34" charset="-122"/>
              </a:rPr>
              <a:t>2025</a:t>
            </a:r>
            <a:r>
              <a:rPr lang="zh-CN" altLang="en-US" sz="1400" dirty="0">
                <a:latin typeface="微软雅黑" panose="020B0503020204020204" pitchFamily="34" charset="-122"/>
                <a:ea typeface="微软雅黑" panose="020B0503020204020204" pitchFamily="34" charset="-122"/>
              </a:rPr>
              <a:t>年</a:t>
            </a:r>
            <a:r>
              <a:rPr lang="en-US" altLang="zh-CN" sz="1400" dirty="0">
                <a:latin typeface="微软雅黑" panose="020B0503020204020204" pitchFamily="34" charset="-122"/>
                <a:ea typeface="微软雅黑" panose="020B0503020204020204" pitchFamily="34" charset="-122"/>
              </a:rPr>
              <a:t>1-3</a:t>
            </a:r>
            <a:r>
              <a:rPr lang="zh-CN" altLang="en-US" sz="1400" dirty="0">
                <a:latin typeface="微软雅黑" panose="020B0503020204020204" pitchFamily="34" charset="-122"/>
                <a:ea typeface="微软雅黑" panose="020B0503020204020204" pitchFamily="34" charset="-122"/>
              </a:rPr>
              <a:t>月，全国新能源二手车共交易了</a:t>
            </a:r>
            <a:r>
              <a:rPr lang="en-US" altLang="zh-CN" sz="1400" dirty="0">
                <a:latin typeface="微软雅黑" panose="020B0503020204020204" pitchFamily="34" charset="-122"/>
                <a:ea typeface="微软雅黑" panose="020B0503020204020204" pitchFamily="34" charset="-122"/>
              </a:rPr>
              <a:t>30.65</a:t>
            </a:r>
            <a:r>
              <a:rPr lang="zh-CN" altLang="en-US" sz="1400" dirty="0">
                <a:latin typeface="微软雅黑" panose="020B0503020204020204" pitchFamily="34" charset="-122"/>
                <a:ea typeface="微软雅黑" panose="020B0503020204020204" pitchFamily="34" charset="-122"/>
              </a:rPr>
              <a:t>万辆，较</a:t>
            </a:r>
            <a:r>
              <a:rPr lang="en-US" altLang="zh-CN" sz="1400" dirty="0">
                <a:latin typeface="微软雅黑" panose="020B0503020204020204" pitchFamily="34" charset="-122"/>
                <a:ea typeface="微软雅黑" panose="020B0503020204020204" pitchFamily="34" charset="-122"/>
              </a:rPr>
              <a:t>2024</a:t>
            </a:r>
            <a:r>
              <a:rPr lang="zh-CN" altLang="en-US" sz="1400" dirty="0">
                <a:latin typeface="微软雅黑" panose="020B0503020204020204" pitchFamily="34" charset="-122"/>
                <a:ea typeface="微软雅黑" panose="020B0503020204020204" pitchFamily="34" charset="-122"/>
              </a:rPr>
              <a:t>年同期增长</a:t>
            </a:r>
            <a:r>
              <a:rPr lang="en-US" altLang="zh-CN" sz="1400" dirty="0">
                <a:latin typeface="微软雅黑" panose="020B0503020204020204" pitchFamily="34" charset="-122"/>
                <a:ea typeface="微软雅黑" panose="020B0503020204020204" pitchFamily="34" charset="-122"/>
              </a:rPr>
              <a:t>24.8%</a:t>
            </a:r>
            <a:r>
              <a:rPr lang="zh-CN" altLang="en-US" sz="1400" dirty="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p:txBody>
      </p:sp>
      <p:graphicFrame>
        <p:nvGraphicFramePr>
          <p:cNvPr id="6" name="图表 5">
            <a:extLst>
              <a:ext uri="{FF2B5EF4-FFF2-40B4-BE49-F238E27FC236}">
                <a16:creationId xmlns:a16="http://schemas.microsoft.com/office/drawing/2014/main" id="{00000000-0008-0000-1200-000018000000}"/>
              </a:ext>
            </a:extLst>
          </p:cNvPr>
          <p:cNvGraphicFramePr>
            <a:graphicFrameLocks/>
          </p:cNvGraphicFramePr>
          <p:nvPr>
            <p:extLst>
              <p:ext uri="{D42A27DB-BD31-4B8C-83A1-F6EECF244321}">
                <p14:modId xmlns:p14="http://schemas.microsoft.com/office/powerpoint/2010/main" val="1902299384"/>
              </p:ext>
            </p:extLst>
          </p:nvPr>
        </p:nvGraphicFramePr>
        <p:xfrm>
          <a:off x="302249" y="1219024"/>
          <a:ext cx="8768099" cy="323849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0883564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FADC26B-358F-4836-9501-BEC6A35818D7}"/>
              </a:ext>
            </a:extLst>
          </p:cNvPr>
          <p:cNvSpPr txBox="1"/>
          <p:nvPr/>
        </p:nvSpPr>
        <p:spPr>
          <a:xfrm>
            <a:off x="228599" y="313267"/>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2025</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3</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月新能源二手车车型分析</a:t>
            </a:r>
          </a:p>
        </p:txBody>
      </p:sp>
      <p:sp>
        <p:nvSpPr>
          <p:cNvPr id="3" name="文本框 2">
            <a:extLst>
              <a:ext uri="{FF2B5EF4-FFF2-40B4-BE49-F238E27FC236}">
                <a16:creationId xmlns:a16="http://schemas.microsoft.com/office/drawing/2014/main" id="{52FA0963-110F-45C8-BB6A-A0AC382C4A61}"/>
              </a:ext>
            </a:extLst>
          </p:cNvPr>
          <p:cNvSpPr txBox="1"/>
          <p:nvPr/>
        </p:nvSpPr>
        <p:spPr>
          <a:xfrm>
            <a:off x="305386" y="6475899"/>
            <a:ext cx="1595309" cy="246221"/>
          </a:xfrm>
          <a:prstGeom prst="rect">
            <a:avLst/>
          </a:prstGeom>
          <a:noFill/>
        </p:spPr>
        <p:txBody>
          <a:bodyPr wrap="none" rtlCol="0">
            <a:spAutoFit/>
          </a:bodyPr>
          <a:lstStyle/>
          <a:p>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注：数据不包含混动车型</a:t>
            </a:r>
          </a:p>
        </p:txBody>
      </p:sp>
      <p:sp>
        <p:nvSpPr>
          <p:cNvPr id="4" name="文本框 3">
            <a:extLst>
              <a:ext uri="{FF2B5EF4-FFF2-40B4-BE49-F238E27FC236}">
                <a16:creationId xmlns:a16="http://schemas.microsoft.com/office/drawing/2014/main" id="{2AE69905-BAAF-475C-AE17-D2891A1ECF5D}"/>
              </a:ext>
            </a:extLst>
          </p:cNvPr>
          <p:cNvSpPr txBox="1"/>
          <p:nvPr/>
        </p:nvSpPr>
        <p:spPr>
          <a:xfrm>
            <a:off x="453693" y="4531911"/>
            <a:ext cx="8342984" cy="1883272"/>
          </a:xfrm>
          <a:prstGeom prst="rect">
            <a:avLst/>
          </a:prstGeom>
          <a:noFill/>
        </p:spPr>
        <p:txBody>
          <a:bodyPr wrap="square" rtlCol="0">
            <a:spAutoFit/>
          </a:bodyPr>
          <a:lstStyle/>
          <a:p>
            <a:pPr>
              <a:lnSpc>
                <a:spcPct val="200000"/>
              </a:lnSpc>
            </a:pPr>
            <a:r>
              <a:rPr lang="en-US" altLang="zh-CN" sz="1200" dirty="0">
                <a:latin typeface="微软雅黑" panose="020B0503020204020204" pitchFamily="34" charset="-122"/>
                <a:ea typeface="微软雅黑" panose="020B0503020204020204" pitchFamily="34" charset="-122"/>
              </a:rPr>
              <a:t>2025</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3</a:t>
            </a:r>
            <a:r>
              <a:rPr lang="zh-CN" altLang="en-US" sz="1200" dirty="0">
                <a:latin typeface="微软雅黑" panose="020B0503020204020204" pitchFamily="34" charset="-122"/>
                <a:ea typeface="微软雅黑" panose="020B0503020204020204" pitchFamily="34" charset="-122"/>
              </a:rPr>
              <a:t>月，新能源乘用车中；</a:t>
            </a:r>
            <a:r>
              <a:rPr lang="en-US" altLang="zh-CN" sz="1200" dirty="0">
                <a:latin typeface="微软雅黑" panose="020B0503020204020204" pitchFamily="34" charset="-122"/>
                <a:ea typeface="微软雅黑" panose="020B0503020204020204" pitchFamily="34" charset="-122"/>
              </a:rPr>
              <a:t>A00</a:t>
            </a:r>
            <a:r>
              <a:rPr lang="zh-CN" altLang="en-US" sz="1200" dirty="0">
                <a:latin typeface="微软雅黑" panose="020B0503020204020204" pitchFamily="34" charset="-122"/>
                <a:ea typeface="微软雅黑" panose="020B0503020204020204" pitchFamily="34" charset="-122"/>
              </a:rPr>
              <a:t>级轿车占</a:t>
            </a:r>
            <a:r>
              <a:rPr lang="en-US" altLang="zh-CN" sz="1200" dirty="0">
                <a:latin typeface="微软雅黑" panose="020B0503020204020204" pitchFamily="34" charset="-122"/>
                <a:ea typeface="微软雅黑" panose="020B0503020204020204" pitchFamily="34" charset="-122"/>
              </a:rPr>
              <a:t>16.5%</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0.6%</a:t>
            </a:r>
            <a:r>
              <a:rPr lang="zh-CN" altLang="en-US" sz="1200" dirty="0">
                <a:latin typeface="微软雅黑" panose="020B0503020204020204" pitchFamily="34" charset="-122"/>
                <a:ea typeface="微软雅黑" panose="020B0503020204020204" pitchFamily="34" charset="-122"/>
              </a:rPr>
              <a:t>； </a:t>
            </a:r>
            <a:r>
              <a:rPr lang="en-US" altLang="zh-CN" sz="1200" dirty="0">
                <a:latin typeface="微软雅黑" panose="020B0503020204020204" pitchFamily="34" charset="-122"/>
                <a:ea typeface="微软雅黑" panose="020B0503020204020204" pitchFamily="34" charset="-122"/>
              </a:rPr>
              <a:t>A0</a:t>
            </a:r>
            <a:r>
              <a:rPr lang="zh-CN" altLang="en-US" sz="1200" dirty="0">
                <a:latin typeface="微软雅黑" panose="020B0503020204020204" pitchFamily="34" charset="-122"/>
                <a:ea typeface="微软雅黑" panose="020B0503020204020204" pitchFamily="34" charset="-122"/>
              </a:rPr>
              <a:t>级轿车占</a:t>
            </a:r>
            <a:r>
              <a:rPr lang="en-US" altLang="zh-CN" sz="1200" dirty="0">
                <a:latin typeface="微软雅黑" panose="020B0503020204020204" pitchFamily="34" charset="-122"/>
                <a:ea typeface="微软雅黑" panose="020B0503020204020204" pitchFamily="34" charset="-122"/>
              </a:rPr>
              <a:t>7.9%</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0.3%</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A</a:t>
            </a:r>
            <a:r>
              <a:rPr lang="zh-CN" altLang="en-US" sz="1200" dirty="0">
                <a:latin typeface="微软雅黑" panose="020B0503020204020204" pitchFamily="34" charset="-122"/>
                <a:ea typeface="微软雅黑" panose="020B0503020204020204" pitchFamily="34" charset="-122"/>
              </a:rPr>
              <a:t>级轿车占</a:t>
            </a:r>
            <a:r>
              <a:rPr lang="en-US" altLang="zh-CN" sz="1200" dirty="0">
                <a:latin typeface="微软雅黑" panose="020B0503020204020204" pitchFamily="34" charset="-122"/>
                <a:ea typeface="微软雅黑" panose="020B0503020204020204" pitchFamily="34" charset="-122"/>
              </a:rPr>
              <a:t>21.7%</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1.4%</a:t>
            </a:r>
            <a:r>
              <a:rPr lang="zh-CN" altLang="en-US" sz="1200" dirty="0">
                <a:latin typeface="微软雅黑" panose="020B0503020204020204" pitchFamily="34" charset="-122"/>
                <a:ea typeface="微软雅黑" panose="020B0503020204020204" pitchFamily="34" charset="-122"/>
              </a:rPr>
              <a:t>； </a:t>
            </a:r>
            <a:r>
              <a:rPr lang="en-US" altLang="zh-CN" sz="1200" dirty="0">
                <a:latin typeface="微软雅黑" panose="020B0503020204020204" pitchFamily="34" charset="-122"/>
                <a:ea typeface="微软雅黑" panose="020B0503020204020204" pitchFamily="34" charset="-122"/>
              </a:rPr>
              <a:t>B</a:t>
            </a:r>
            <a:r>
              <a:rPr lang="zh-CN" altLang="en-US" sz="1200" dirty="0">
                <a:latin typeface="微软雅黑" panose="020B0503020204020204" pitchFamily="34" charset="-122"/>
                <a:ea typeface="微软雅黑" panose="020B0503020204020204" pitchFamily="34" charset="-122"/>
              </a:rPr>
              <a:t>级轿车占</a:t>
            </a:r>
            <a:r>
              <a:rPr lang="en-US" altLang="zh-CN" sz="1200" dirty="0">
                <a:latin typeface="微软雅黑" panose="020B0503020204020204" pitchFamily="34" charset="-122"/>
                <a:ea typeface="微软雅黑" panose="020B0503020204020204" pitchFamily="34" charset="-122"/>
              </a:rPr>
              <a:t>10.4%</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0.4%</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C</a:t>
            </a:r>
            <a:r>
              <a:rPr lang="zh-CN" altLang="en-US" sz="1200" dirty="0">
                <a:latin typeface="微软雅黑" panose="020B0503020204020204" pitchFamily="34" charset="-122"/>
                <a:ea typeface="微软雅黑" panose="020B0503020204020204" pitchFamily="34" charset="-122"/>
              </a:rPr>
              <a:t>级车型占</a:t>
            </a:r>
            <a:r>
              <a:rPr lang="en-US" altLang="zh-CN" sz="1200" dirty="0">
                <a:latin typeface="微软雅黑" panose="020B0503020204020204" pitchFamily="34" charset="-122"/>
                <a:ea typeface="微软雅黑" panose="020B0503020204020204" pitchFamily="34" charset="-122"/>
              </a:rPr>
              <a:t>5.4%</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1.6%</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SUV</a:t>
            </a:r>
            <a:r>
              <a:rPr lang="zh-CN" altLang="en-US" sz="1200" dirty="0">
                <a:latin typeface="微软雅黑" panose="020B0503020204020204" pitchFamily="34" charset="-122"/>
                <a:ea typeface="微软雅黑" panose="020B0503020204020204" pitchFamily="34" charset="-122"/>
              </a:rPr>
              <a:t>车型占</a:t>
            </a:r>
            <a:r>
              <a:rPr lang="en-US" altLang="zh-CN" sz="1200" dirty="0">
                <a:latin typeface="微软雅黑" panose="020B0503020204020204" pitchFamily="34" charset="-122"/>
                <a:ea typeface="微软雅黑" panose="020B0503020204020204" pitchFamily="34" charset="-122"/>
              </a:rPr>
              <a:t>27%</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0.3%; MPV</a:t>
            </a:r>
            <a:r>
              <a:rPr lang="zh-CN" altLang="en-US" sz="1200" dirty="0">
                <a:latin typeface="微软雅黑" panose="020B0503020204020204" pitchFamily="34" charset="-122"/>
                <a:ea typeface="微软雅黑" panose="020B0503020204020204" pitchFamily="34" charset="-122"/>
              </a:rPr>
              <a:t>车型占</a:t>
            </a:r>
            <a:r>
              <a:rPr lang="en-US" altLang="zh-CN" sz="1200" dirty="0">
                <a:latin typeface="微软雅黑" panose="020B0503020204020204" pitchFamily="34" charset="-122"/>
                <a:ea typeface="微软雅黑" panose="020B0503020204020204" pitchFamily="34" charset="-122"/>
              </a:rPr>
              <a:t>11%</a:t>
            </a:r>
            <a:r>
              <a:rPr lang="zh-CN" altLang="en-US" sz="1200" dirty="0">
                <a:latin typeface="微软雅黑" panose="020B0503020204020204" pitchFamily="34" charset="-122"/>
                <a:ea typeface="微软雅黑" panose="020B0503020204020204" pitchFamily="34" charset="-122"/>
              </a:rPr>
              <a:t>，较上月保持持平。</a:t>
            </a:r>
          </a:p>
          <a:p>
            <a:pPr>
              <a:lnSpc>
                <a:spcPct val="200000"/>
              </a:lnSpc>
            </a:pPr>
            <a:r>
              <a:rPr lang="en-US" altLang="zh-CN" sz="1200" dirty="0">
                <a:latin typeface="微软雅黑" panose="020B0503020204020204" pitchFamily="34" charset="-122"/>
                <a:ea typeface="微软雅黑" panose="020B0503020204020204" pitchFamily="34" charset="-122"/>
              </a:rPr>
              <a:t>3</a:t>
            </a:r>
            <a:r>
              <a:rPr lang="zh-CN" altLang="en-US" sz="1200" dirty="0">
                <a:latin typeface="微软雅黑" panose="020B0503020204020204" pitchFamily="34" charset="-122"/>
                <a:ea typeface="微软雅黑" panose="020B0503020204020204" pitchFamily="34" charset="-122"/>
              </a:rPr>
              <a:t>月份，新能源二手车交易中，</a:t>
            </a:r>
            <a:r>
              <a:rPr lang="en-US" altLang="zh-CN" sz="1200" dirty="0">
                <a:latin typeface="微软雅黑" panose="020B0503020204020204" pitchFamily="34" charset="-122"/>
                <a:ea typeface="微软雅黑" panose="020B0503020204020204" pitchFamily="34" charset="-122"/>
              </a:rPr>
              <a:t>A0</a:t>
            </a:r>
            <a:r>
              <a:rPr lang="zh-CN" altLang="en-US" sz="1200" dirty="0">
                <a:latin typeface="微软雅黑" panose="020B0503020204020204" pitchFamily="34" charset="-122"/>
                <a:ea typeface="微软雅黑" panose="020B0503020204020204" pitchFamily="34" charset="-122"/>
              </a:rPr>
              <a:t>级、</a:t>
            </a:r>
            <a:r>
              <a:rPr lang="en-US" altLang="zh-CN" sz="1200" dirty="0">
                <a:latin typeface="微软雅黑" panose="020B0503020204020204" pitchFamily="34" charset="-122"/>
                <a:ea typeface="微软雅黑" panose="020B0503020204020204" pitchFamily="34" charset="-122"/>
              </a:rPr>
              <a:t>B</a:t>
            </a:r>
            <a:r>
              <a:rPr lang="zh-CN" altLang="en-US" sz="1200" dirty="0">
                <a:latin typeface="微软雅黑" panose="020B0503020204020204" pitchFamily="34" charset="-122"/>
                <a:ea typeface="微软雅黑" panose="020B0503020204020204" pitchFamily="34" charset="-122"/>
              </a:rPr>
              <a:t>级和</a:t>
            </a:r>
            <a:r>
              <a:rPr lang="en-US" altLang="zh-CN" sz="1200" dirty="0">
                <a:latin typeface="微软雅黑" panose="020B0503020204020204" pitchFamily="34" charset="-122"/>
                <a:ea typeface="微软雅黑" panose="020B0503020204020204" pitchFamily="34" charset="-122"/>
              </a:rPr>
              <a:t>C</a:t>
            </a:r>
            <a:r>
              <a:rPr lang="zh-CN" altLang="en-US" sz="1200" dirty="0">
                <a:latin typeface="微软雅黑" panose="020B0503020204020204" pitchFamily="34" charset="-122"/>
                <a:ea typeface="微软雅黑" panose="020B0503020204020204" pitchFamily="34" charset="-122"/>
              </a:rPr>
              <a:t>级车型的交易份额环比有所增加，而</a:t>
            </a:r>
            <a:r>
              <a:rPr lang="en-US" altLang="zh-CN" sz="1200" dirty="0">
                <a:latin typeface="微软雅黑" panose="020B0503020204020204" pitchFamily="34" charset="-122"/>
                <a:ea typeface="微软雅黑" panose="020B0503020204020204" pitchFamily="34" charset="-122"/>
              </a:rPr>
              <a:t>A</a:t>
            </a:r>
            <a:r>
              <a:rPr lang="zh-CN" altLang="en-US" sz="1200" dirty="0">
                <a:latin typeface="微软雅黑" panose="020B0503020204020204" pitchFamily="34" charset="-122"/>
                <a:ea typeface="微软雅黑" panose="020B0503020204020204" pitchFamily="34" charset="-122"/>
              </a:rPr>
              <a:t>级轿车的交易份额则出现了较为明显的下滑。</a:t>
            </a:r>
          </a:p>
        </p:txBody>
      </p:sp>
      <p:grpSp>
        <p:nvGrpSpPr>
          <p:cNvPr id="5" name="组合 4">
            <a:extLst>
              <a:ext uri="{FF2B5EF4-FFF2-40B4-BE49-F238E27FC236}">
                <a16:creationId xmlns:a16="http://schemas.microsoft.com/office/drawing/2014/main" id="{00000000-0008-0000-1200-0000E0000000}"/>
              </a:ext>
            </a:extLst>
          </p:cNvPr>
          <p:cNvGrpSpPr/>
          <p:nvPr/>
        </p:nvGrpSpPr>
        <p:grpSpPr>
          <a:xfrm>
            <a:off x="228599" y="1124737"/>
            <a:ext cx="8694546" cy="3407174"/>
            <a:chOff x="0" y="0"/>
            <a:chExt cx="8125480" cy="3292393"/>
          </a:xfrm>
        </p:grpSpPr>
        <p:grpSp>
          <p:nvGrpSpPr>
            <p:cNvPr id="6" name="组合 5">
              <a:extLst>
                <a:ext uri="{FF2B5EF4-FFF2-40B4-BE49-F238E27FC236}">
                  <a16:creationId xmlns:a16="http://schemas.microsoft.com/office/drawing/2014/main" id="{00000000-0008-0000-1200-0000E5000000}"/>
                </a:ext>
              </a:extLst>
            </p:cNvPr>
            <p:cNvGrpSpPr/>
            <p:nvPr/>
          </p:nvGrpSpPr>
          <p:grpSpPr>
            <a:xfrm>
              <a:off x="0" y="509380"/>
              <a:ext cx="8125480" cy="2783013"/>
              <a:chOff x="0" y="509380"/>
              <a:chExt cx="8721534" cy="2580784"/>
            </a:xfrm>
          </p:grpSpPr>
          <p:graphicFrame>
            <p:nvGraphicFramePr>
              <p:cNvPr id="9" name="图表 8">
                <a:extLst>
                  <a:ext uri="{FF2B5EF4-FFF2-40B4-BE49-F238E27FC236}">
                    <a16:creationId xmlns:a16="http://schemas.microsoft.com/office/drawing/2014/main" id="{00000000-0008-0000-1200-0000E8000000}"/>
                  </a:ext>
                </a:extLst>
              </p:cNvPr>
              <p:cNvGraphicFramePr/>
              <p:nvPr/>
            </p:nvGraphicFramePr>
            <p:xfrm>
              <a:off x="0" y="509380"/>
              <a:ext cx="4336611" cy="257108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图表 9">
                <a:extLst>
                  <a:ext uri="{FF2B5EF4-FFF2-40B4-BE49-F238E27FC236}">
                    <a16:creationId xmlns:a16="http://schemas.microsoft.com/office/drawing/2014/main" id="{00000000-0008-0000-1200-0000E9000000}"/>
                  </a:ext>
                </a:extLst>
              </p:cNvPr>
              <p:cNvGraphicFramePr/>
              <p:nvPr/>
            </p:nvGraphicFramePr>
            <p:xfrm>
              <a:off x="4384923" y="519075"/>
              <a:ext cx="4336611" cy="2571089"/>
            </p:xfrm>
            <a:graphic>
              <a:graphicData uri="http://schemas.openxmlformats.org/drawingml/2006/chart">
                <c:chart xmlns:c="http://schemas.openxmlformats.org/drawingml/2006/chart" xmlns:r="http://schemas.openxmlformats.org/officeDocument/2006/relationships" r:id="rId4"/>
              </a:graphicData>
            </a:graphic>
          </p:graphicFrame>
        </p:grpSp>
        <p:sp>
          <p:nvSpPr>
            <p:cNvPr id="7" name="文本框 4">
              <a:extLst>
                <a:ext uri="{FF2B5EF4-FFF2-40B4-BE49-F238E27FC236}">
                  <a16:creationId xmlns:a16="http://schemas.microsoft.com/office/drawing/2014/main" id="{00000000-0008-0000-1200-0000E6000000}"/>
                </a:ext>
              </a:extLst>
            </p:cNvPr>
            <p:cNvSpPr txBox="1"/>
            <p:nvPr/>
          </p:nvSpPr>
          <p:spPr>
            <a:xfrm>
              <a:off x="650228" y="17526"/>
              <a:ext cx="3209982" cy="349709"/>
            </a:xfrm>
            <a:prstGeom prst="rect">
              <a:avLst/>
            </a:prstGeom>
            <a:no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a:solidFill>
                    <a:schemeClr val="tx1">
                      <a:lumMod val="65000"/>
                      <a:lumOff val="35000"/>
                    </a:schemeClr>
                  </a:solidFill>
                  <a:latin typeface="微软雅黑" panose="020B0503020204020204" pitchFamily="34" charset="-122"/>
                  <a:ea typeface="微软雅黑" panose="020B0503020204020204" pitchFamily="34" charset="-122"/>
                </a:rPr>
                <a:t>2025年3</a:t>
              </a:r>
              <a:r>
                <a:rPr lang="zh-CN" altLang="en-US" sz="1600" b="1">
                  <a:solidFill>
                    <a:schemeClr val="tx1">
                      <a:lumMod val="65000"/>
                      <a:lumOff val="35000"/>
                    </a:schemeClr>
                  </a:solidFill>
                  <a:latin typeface="微软雅黑" panose="020B0503020204020204" pitchFamily="34" charset="-122"/>
                  <a:ea typeface="微软雅黑" panose="020B0503020204020204" pitchFamily="34" charset="-122"/>
                </a:rPr>
                <a:t>月新能源车型占比</a:t>
              </a:r>
              <a:endParaRPr lang="en-US" altLang="zh-CN" sz="1600" b="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文本框 4">
              <a:extLst>
                <a:ext uri="{FF2B5EF4-FFF2-40B4-BE49-F238E27FC236}">
                  <a16:creationId xmlns:a16="http://schemas.microsoft.com/office/drawing/2014/main" id="{00000000-0008-0000-1200-0000E7000000}"/>
                </a:ext>
              </a:extLst>
            </p:cNvPr>
            <p:cNvSpPr txBox="1"/>
            <p:nvPr/>
          </p:nvSpPr>
          <p:spPr>
            <a:xfrm>
              <a:off x="4738538" y="0"/>
              <a:ext cx="2849732" cy="349709"/>
            </a:xfrm>
            <a:prstGeom prst="rect">
              <a:avLst/>
            </a:prstGeom>
            <a:no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2025年2</a:t>
              </a:r>
              <a:r>
                <a:rPr lang="zh-CN" altLang="en-US"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月</a:t>
              </a:r>
              <a:r>
                <a:rPr lang="zh-CN" altLang="en-US" sz="1600" b="1">
                  <a:solidFill>
                    <a:schemeClr val="tx1">
                      <a:lumMod val="65000"/>
                      <a:lumOff val="35000"/>
                    </a:schemeClr>
                  </a:solidFill>
                  <a:latin typeface="微软雅黑" panose="020B0503020204020204" pitchFamily="34" charset="-122"/>
                  <a:ea typeface="微软雅黑" panose="020B0503020204020204" pitchFamily="34" charset="-122"/>
                </a:rPr>
                <a:t>新能源车型占比</a:t>
              </a:r>
              <a:endPar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25211337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
            <a:extLst>
              <a:ext uri="{FF2B5EF4-FFF2-40B4-BE49-F238E27FC236}">
                <a16:creationId xmlns:a16="http://schemas.microsoft.com/office/drawing/2014/main" id="{CF67D236-C35E-4B44-95F7-2ECD1E5239D4}"/>
              </a:ext>
            </a:extLst>
          </p:cNvPr>
          <p:cNvSpPr txBox="1"/>
          <p:nvPr/>
        </p:nvSpPr>
        <p:spPr>
          <a:xfrm>
            <a:off x="228599" y="381000"/>
            <a:ext cx="8915401" cy="400110"/>
          </a:xfrm>
          <a:prstGeom prst="rect">
            <a:avLst/>
          </a:prstGeom>
          <a:noFill/>
        </p:spPr>
        <p:txBody>
          <a:bodyPr wrap="square" rtlCol="0">
            <a:spAutoFit/>
          </a:bodyPr>
          <a:lstStyle/>
          <a:p>
            <a:pPr eaLnBrk="0" fontAlgn="base" hangingPunct="0">
              <a:spcBef>
                <a:spcPct val="0"/>
              </a:spcBef>
              <a:spcAft>
                <a:spcPct val="0"/>
              </a:spcAft>
              <a:defRPr/>
            </a:pPr>
            <a:r>
              <a:rPr lang="en-US" altLang="zh-CN" sz="2000" b="1" dirty="0">
                <a:solidFill>
                  <a:srgbClr val="E7E6E6">
                    <a:lumMod val="25000"/>
                  </a:srgbClr>
                </a:solidFill>
                <a:latin typeface="微软雅黑" panose="020B0503020204020204" pitchFamily="34" charset="-122"/>
                <a:ea typeface="微软雅黑" panose="020B0503020204020204" pitchFamily="34" charset="-122"/>
              </a:rPr>
              <a:t>2025</a:t>
            </a:r>
            <a:r>
              <a:rPr lang="zh-CN" altLang="en-US" sz="2000" b="1" dirty="0">
                <a:solidFill>
                  <a:srgbClr val="E7E6E6">
                    <a:lumMod val="25000"/>
                  </a:srgbClr>
                </a:solidFill>
                <a:latin typeface="微软雅黑" panose="020B0503020204020204" pitchFamily="34" charset="-122"/>
                <a:ea typeface="微软雅黑" panose="020B0503020204020204" pitchFamily="34" charset="-122"/>
              </a:rPr>
              <a:t>年</a:t>
            </a:r>
            <a:r>
              <a:rPr lang="en-US" altLang="zh-CN" sz="2000" b="1" dirty="0">
                <a:solidFill>
                  <a:srgbClr val="E7E6E6">
                    <a:lumMod val="25000"/>
                  </a:srgbClr>
                </a:solidFill>
                <a:latin typeface="微软雅黑" panose="020B0503020204020204" pitchFamily="34" charset="-122"/>
                <a:ea typeface="微软雅黑" panose="020B0503020204020204" pitchFamily="34" charset="-122"/>
              </a:rPr>
              <a:t>3</a:t>
            </a:r>
            <a:r>
              <a:rPr lang="zh-CN" altLang="en-US" sz="2000" b="1" dirty="0">
                <a:solidFill>
                  <a:srgbClr val="E7E6E6">
                    <a:lumMod val="25000"/>
                  </a:srgbClr>
                </a:solidFill>
                <a:latin typeface="微软雅黑" panose="020B0503020204020204" pitchFamily="34" charset="-122"/>
                <a:ea typeface="微软雅黑" panose="020B0503020204020204" pitchFamily="34" charset="-122"/>
              </a:rPr>
              <a:t>月新能源二手车使用年限分析</a:t>
            </a:r>
          </a:p>
        </p:txBody>
      </p:sp>
      <p:sp>
        <p:nvSpPr>
          <p:cNvPr id="5" name="文本框 4">
            <a:extLst>
              <a:ext uri="{FF2B5EF4-FFF2-40B4-BE49-F238E27FC236}">
                <a16:creationId xmlns:a16="http://schemas.microsoft.com/office/drawing/2014/main" id="{1D768F75-3CA5-489F-8F52-104AF70BE11A}"/>
              </a:ext>
            </a:extLst>
          </p:cNvPr>
          <p:cNvSpPr txBox="1"/>
          <p:nvPr/>
        </p:nvSpPr>
        <p:spPr>
          <a:xfrm>
            <a:off x="307247" y="6353889"/>
            <a:ext cx="1595309"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1"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注：数据不包含混动车型</a:t>
            </a:r>
          </a:p>
        </p:txBody>
      </p:sp>
      <p:sp>
        <p:nvSpPr>
          <p:cNvPr id="7" name="文本框 6">
            <a:extLst>
              <a:ext uri="{FF2B5EF4-FFF2-40B4-BE49-F238E27FC236}">
                <a16:creationId xmlns:a16="http://schemas.microsoft.com/office/drawing/2014/main" id="{11506FE8-CC65-4294-B402-5D07C61D2583}"/>
              </a:ext>
            </a:extLst>
          </p:cNvPr>
          <p:cNvSpPr txBox="1"/>
          <p:nvPr/>
        </p:nvSpPr>
        <p:spPr>
          <a:xfrm>
            <a:off x="502666" y="4601169"/>
            <a:ext cx="8367265" cy="1698607"/>
          </a:xfrm>
          <a:prstGeom prst="rect">
            <a:avLst/>
          </a:prstGeom>
          <a:noFill/>
        </p:spPr>
        <p:txBody>
          <a:bodyPr wrap="square" rtlCol="0">
            <a:spAutoFit/>
          </a:bodyPr>
          <a:lstStyle/>
          <a:p>
            <a:pPr>
              <a:lnSpc>
                <a:spcPct val="150000"/>
              </a:lnSpc>
              <a:defRPr/>
            </a:pPr>
            <a:r>
              <a:rPr lang="zh-CN" altLang="en-US" sz="1200" dirty="0">
                <a:latin typeface="微软雅黑" panose="020B0503020204020204" pitchFamily="34" charset="-122"/>
                <a:ea typeface="微软雅黑" panose="020B0503020204020204" pitchFamily="34" charset="-122"/>
              </a:rPr>
              <a:t>从车龄结构来看</a:t>
            </a:r>
            <a:r>
              <a:rPr lang="en-US" altLang="zh-CN" sz="1200" dirty="0">
                <a:latin typeface="微软雅黑" panose="020B0503020204020204" pitchFamily="34" charset="-122"/>
                <a:ea typeface="微软雅黑" panose="020B0503020204020204" pitchFamily="34" charset="-122"/>
              </a:rPr>
              <a:t>3</a:t>
            </a:r>
            <a:r>
              <a:rPr lang="zh-CN" altLang="en-US" sz="1200" dirty="0">
                <a:latin typeface="微软雅黑" panose="020B0503020204020204" pitchFamily="34" charset="-122"/>
                <a:ea typeface="微软雅黑" panose="020B0503020204020204" pitchFamily="34" charset="-122"/>
              </a:rPr>
              <a:t>月份，</a:t>
            </a:r>
            <a:r>
              <a:rPr lang="en-US" altLang="zh-CN" sz="1200" dirty="0">
                <a:latin typeface="微软雅黑" panose="020B0503020204020204" pitchFamily="34" charset="-122"/>
                <a:ea typeface="微软雅黑" panose="020B0503020204020204" pitchFamily="34" charset="-122"/>
              </a:rPr>
              <a:t>2</a:t>
            </a:r>
            <a:r>
              <a:rPr lang="zh-CN" altLang="en-US" sz="1200" dirty="0">
                <a:latin typeface="微软雅黑" panose="020B0503020204020204" pitchFamily="34" charset="-122"/>
                <a:ea typeface="微软雅黑" panose="020B0503020204020204" pitchFamily="34" charset="-122"/>
              </a:rPr>
              <a:t>年以内的车型占比有所增加，</a:t>
            </a:r>
            <a:r>
              <a:rPr lang="en-US" altLang="zh-CN" sz="1200" dirty="0">
                <a:latin typeface="微软雅黑" panose="020B0503020204020204" pitchFamily="34" charset="-122"/>
                <a:ea typeface="微软雅黑" panose="020B0503020204020204" pitchFamily="34" charset="-122"/>
              </a:rPr>
              <a:t>2</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-4</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年的份额出现了明显下降</a:t>
            </a:r>
            <a:r>
              <a:rPr lang="zh-CN" altLang="en-US" sz="1200" dirty="0">
                <a:latin typeface="微软雅黑" panose="020B0503020204020204" pitchFamily="34" charset="-122"/>
                <a:ea typeface="微软雅黑" panose="020B0503020204020204" pitchFamily="34" charset="-122"/>
              </a:rPr>
              <a:t>。</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具体来看使用年限在</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年以下的占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31.7%</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，环比增长</a:t>
            </a:r>
            <a:r>
              <a:rPr lang="en-US" altLang="zh-CN" sz="1200" dirty="0">
                <a:latin typeface="微软雅黑" panose="020B0503020204020204" pitchFamily="34" charset="-122"/>
                <a:ea typeface="微软雅黑" panose="020B0503020204020204" pitchFamily="34" charset="-122"/>
              </a:rPr>
              <a:t>1.6%</a:t>
            </a:r>
            <a:r>
              <a:rPr kumimoji="0" lang="zh-CN" altLang="en-US" sz="12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使用年限在</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2-4</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41.4%</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1.5%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使用年限在</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4-6</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年的交易量占</a:t>
            </a:r>
            <a:r>
              <a:rPr lang="en-US" altLang="zh-CN" sz="1200" dirty="0">
                <a:latin typeface="微软雅黑" panose="020B0503020204020204" pitchFamily="34" charset="-122"/>
                <a:ea typeface="微软雅黑" panose="020B0503020204020204" pitchFamily="34" charset="-122"/>
              </a:rPr>
              <a:t>13.3</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a:t>
            </a:r>
            <a:r>
              <a:rPr lang="zh-CN" altLang="en-US" sz="1200" dirty="0">
                <a:latin typeface="微软雅黑" panose="020B0503020204020204" pitchFamily="34" charset="-122"/>
                <a:ea typeface="微软雅黑" panose="020B0503020204020204" pitchFamily="34" charset="-122"/>
              </a:rPr>
              <a:t>增长</a:t>
            </a:r>
            <a:r>
              <a:rPr lang="en-US" altLang="zh-CN" sz="1200" dirty="0">
                <a:latin typeface="微软雅黑" panose="020B0503020204020204" pitchFamily="34" charset="-122"/>
                <a:ea typeface="微软雅黑" panose="020B0503020204020204" pitchFamily="34" charset="-122"/>
              </a:rPr>
              <a:t>0.1%</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6</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年以上的占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13.5</a:t>
            </a:r>
            <a:r>
              <a:rPr lang="en-US" altLang="zh-CN" sz="1200" dirty="0">
                <a:latin typeface="微软雅黑" panose="020B0503020204020204" pitchFamily="34" charset="-122"/>
                <a:ea typeface="微软雅黑" panose="020B0503020204020204" pitchFamily="34" charset="-122"/>
              </a:rPr>
              <a:t>%</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a:t>
            </a:r>
            <a:r>
              <a:rPr lang="zh-CN" altLang="en-US" sz="1200" dirty="0">
                <a:latin typeface="微软雅黑" panose="020B0503020204020204" pitchFamily="34" charset="-122"/>
                <a:ea typeface="微软雅黑" panose="020B0503020204020204" pitchFamily="34" charset="-122"/>
              </a:rPr>
              <a:t>下降</a:t>
            </a:r>
            <a:r>
              <a:rPr lang="en-US" altLang="zh-CN" sz="1200" dirty="0">
                <a:latin typeface="微软雅黑" panose="020B0503020204020204" pitchFamily="34" charset="-122"/>
                <a:ea typeface="微软雅黑" panose="020B0503020204020204" pitchFamily="34" charset="-122"/>
              </a:rPr>
              <a:t>0.3%</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graphicFrame>
        <p:nvGraphicFramePr>
          <p:cNvPr id="4" name="图表 3">
            <a:extLst>
              <a:ext uri="{FF2B5EF4-FFF2-40B4-BE49-F238E27FC236}">
                <a16:creationId xmlns:a16="http://schemas.microsoft.com/office/drawing/2014/main" id="{00000000-0008-0000-1200-0000E1000000}"/>
              </a:ext>
            </a:extLst>
          </p:cNvPr>
          <p:cNvGraphicFramePr>
            <a:graphicFrameLocks/>
          </p:cNvGraphicFramePr>
          <p:nvPr>
            <p:extLst>
              <p:ext uri="{D42A27DB-BD31-4B8C-83A1-F6EECF244321}">
                <p14:modId xmlns:p14="http://schemas.microsoft.com/office/powerpoint/2010/main" val="482089716"/>
              </p:ext>
            </p:extLst>
          </p:nvPr>
        </p:nvGraphicFramePr>
        <p:xfrm>
          <a:off x="418855" y="1169342"/>
          <a:ext cx="8534888" cy="337771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5209154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D13C6DD-46E4-4FB3-B2CC-B85A3E3D107F}"/>
              </a:ext>
            </a:extLst>
          </p:cNvPr>
          <p:cNvSpPr txBox="1"/>
          <p:nvPr/>
        </p:nvSpPr>
        <p:spPr>
          <a:xfrm>
            <a:off x="228599" y="263245"/>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2025</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srgbClr val="E7E6E6">
                    <a:lumMod val="25000"/>
                  </a:srgbClr>
                </a:solidFill>
                <a:latin typeface="微软雅黑" panose="020B0503020204020204" pitchFamily="34" charset="-122"/>
                <a:ea typeface="微软雅黑" panose="020B0503020204020204" pitchFamily="34" charset="-122"/>
              </a:rPr>
              <a:t>3</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月新能源二手车价格分析</a:t>
            </a:r>
          </a:p>
        </p:txBody>
      </p:sp>
      <p:sp>
        <p:nvSpPr>
          <p:cNvPr id="7" name="文本框 6">
            <a:extLst>
              <a:ext uri="{FF2B5EF4-FFF2-40B4-BE49-F238E27FC236}">
                <a16:creationId xmlns:a16="http://schemas.microsoft.com/office/drawing/2014/main" id="{CDF4C4D7-DAE2-4023-A189-1367F3C5643E}"/>
              </a:ext>
            </a:extLst>
          </p:cNvPr>
          <p:cNvSpPr txBox="1"/>
          <p:nvPr/>
        </p:nvSpPr>
        <p:spPr>
          <a:xfrm>
            <a:off x="228599" y="6348534"/>
            <a:ext cx="1595309" cy="246221"/>
          </a:xfrm>
          <a:prstGeom prst="rect">
            <a:avLst/>
          </a:prstGeom>
          <a:noFill/>
        </p:spPr>
        <p:txBody>
          <a:bodyPr wrap="none" rtlCol="0">
            <a:spAutoFit/>
          </a:bodyPr>
          <a:lstStyle/>
          <a:p>
            <a:r>
              <a:rPr lang="zh-CN" altLang="en-US" sz="1000" b="1">
                <a:solidFill>
                  <a:schemeClr val="tx1">
                    <a:lumMod val="75000"/>
                    <a:lumOff val="25000"/>
                  </a:schemeClr>
                </a:solidFill>
                <a:latin typeface="微软雅黑" panose="020B0503020204020204" pitchFamily="34" charset="-122"/>
                <a:ea typeface="微软雅黑" panose="020B0503020204020204" pitchFamily="34" charset="-122"/>
              </a:rPr>
              <a:t>注：数据不包含混动车型</a:t>
            </a:r>
          </a:p>
        </p:txBody>
      </p:sp>
      <p:sp>
        <p:nvSpPr>
          <p:cNvPr id="9" name="文本框 8">
            <a:extLst>
              <a:ext uri="{FF2B5EF4-FFF2-40B4-BE49-F238E27FC236}">
                <a16:creationId xmlns:a16="http://schemas.microsoft.com/office/drawing/2014/main" id="{E08F8B10-3506-432E-AA2A-E623217F8A5A}"/>
              </a:ext>
            </a:extLst>
          </p:cNvPr>
          <p:cNvSpPr txBox="1"/>
          <p:nvPr/>
        </p:nvSpPr>
        <p:spPr>
          <a:xfrm>
            <a:off x="527406" y="4599519"/>
            <a:ext cx="8348062" cy="1513941"/>
          </a:xfrm>
          <a:prstGeom prst="rect">
            <a:avLst/>
          </a:prstGeom>
          <a:noFill/>
        </p:spPr>
        <p:txBody>
          <a:bodyPr wrap="square" rtlCol="0">
            <a:spAutoFit/>
          </a:bodyPr>
          <a:lstStyle/>
          <a:p>
            <a:pPr>
              <a:lnSpc>
                <a:spcPct val="200000"/>
              </a:lnSpc>
            </a:pP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2025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a:t>
            </a:r>
            <a:r>
              <a:rPr lang="en-US" altLang="zh-CN" sz="1200" dirty="0">
                <a:latin typeface="微软雅黑" panose="020B0503020204020204" pitchFamily="34" charset="-122"/>
                <a:ea typeface="微软雅黑" panose="020B0503020204020204" pitchFamily="34" charset="-122"/>
              </a:rPr>
              <a:t>3</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5-8</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12-15</a:t>
            </a:r>
            <a:r>
              <a:rPr lang="zh-CN" altLang="en-US" sz="1200" dirty="0">
                <a:latin typeface="微软雅黑" panose="020B0503020204020204" pitchFamily="34" charset="-122"/>
                <a:ea typeface="微软雅黑" panose="020B0503020204020204" pitchFamily="34" charset="-122"/>
              </a:rPr>
              <a:t>万、</a:t>
            </a:r>
            <a:r>
              <a:rPr lang="en-US" altLang="zh-CN" sz="1200" dirty="0">
                <a:latin typeface="微软雅黑" panose="020B0503020204020204" pitchFamily="34" charset="-122"/>
                <a:ea typeface="微软雅黑" panose="020B0503020204020204" pitchFamily="34" charset="-122"/>
              </a:rPr>
              <a:t>15</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-30</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30</a:t>
            </a:r>
            <a:r>
              <a:rPr lang="zh-CN" altLang="en-US" sz="1200" dirty="0">
                <a:latin typeface="微软雅黑" panose="020B0503020204020204" pitchFamily="34" charset="-122"/>
                <a:ea typeface="微软雅黑" panose="020B0503020204020204" pitchFamily="34" charset="-122"/>
              </a:rPr>
              <a:t>万以上</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的新能源二手车占比有所</a:t>
            </a:r>
            <a:r>
              <a:rPr lang="zh-CN" altLang="en-US" sz="1200" dirty="0">
                <a:latin typeface="微软雅黑" panose="020B0503020204020204" pitchFamily="34" charset="-122"/>
                <a:ea typeface="微软雅黑" panose="020B0503020204020204" pitchFamily="34" charset="-122"/>
              </a:rPr>
              <a:t>增长</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，其余各区间环比</a:t>
            </a:r>
            <a:r>
              <a:rPr lang="zh-CN" altLang="en-US" sz="1200" dirty="0">
                <a:latin typeface="微软雅黑" panose="020B0503020204020204" pitchFamily="34" charset="-122"/>
                <a:ea typeface="微软雅黑" panose="020B0503020204020204" pitchFamily="34" charset="-122"/>
              </a:rPr>
              <a:t>均有所下降</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a:lnSpc>
                <a:spcPct val="200000"/>
              </a:lnSpc>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本月</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a:t>
            </a:r>
            <a:r>
              <a:rPr lang="zh-CN" altLang="en-US" sz="1200" dirty="0">
                <a:latin typeface="微软雅黑" panose="020B0503020204020204" pitchFamily="34" charset="-122"/>
                <a:ea typeface="微软雅黑" panose="020B0503020204020204" pitchFamily="34" charset="-122"/>
              </a:rPr>
              <a:t>万以内</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的新能源二手车</a:t>
            </a:r>
            <a:r>
              <a:rPr lang="zh-CN" altLang="en-US" sz="1200" dirty="0">
                <a:latin typeface="微软雅黑" panose="020B0503020204020204" pitchFamily="34" charset="-122"/>
                <a:ea typeface="微软雅黑" panose="020B0503020204020204" pitchFamily="34" charset="-122"/>
              </a:rPr>
              <a:t>，占</a:t>
            </a:r>
            <a:r>
              <a:rPr lang="en-US" altLang="zh-CN" sz="1200" dirty="0">
                <a:latin typeface="微软雅黑" panose="020B0503020204020204" pitchFamily="34" charset="-122"/>
                <a:ea typeface="微软雅黑" panose="020B0503020204020204" pitchFamily="34" charset="-122"/>
              </a:rPr>
              <a:t>33.9%</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2.4%</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3-5</a:t>
            </a:r>
            <a:r>
              <a:rPr lang="zh-CN" altLang="en-US" sz="1200" dirty="0">
                <a:latin typeface="微软雅黑" panose="020B0503020204020204" pitchFamily="34" charset="-122"/>
                <a:ea typeface="微软雅黑" panose="020B0503020204020204" pitchFamily="34" charset="-122"/>
              </a:rPr>
              <a:t>万占</a:t>
            </a:r>
            <a:r>
              <a:rPr lang="en-US" altLang="zh-CN" sz="1200" dirty="0">
                <a:latin typeface="微软雅黑" panose="020B0503020204020204" pitchFamily="34" charset="-122"/>
                <a:ea typeface="微软雅黑" panose="020B0503020204020204" pitchFamily="34" charset="-122"/>
              </a:rPr>
              <a:t>13.4%</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2%</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5-8</a:t>
            </a:r>
            <a:r>
              <a:rPr lang="zh-CN" altLang="en-US" sz="1200" dirty="0">
                <a:latin typeface="微软雅黑" panose="020B0503020204020204" pitchFamily="34" charset="-122"/>
                <a:ea typeface="微软雅黑" panose="020B0503020204020204" pitchFamily="34" charset="-122"/>
              </a:rPr>
              <a:t>万占</a:t>
            </a:r>
            <a:r>
              <a:rPr lang="en-US" altLang="zh-CN" sz="1200" dirty="0">
                <a:latin typeface="微软雅黑" panose="020B0503020204020204" pitchFamily="34" charset="-122"/>
                <a:ea typeface="微软雅黑" panose="020B0503020204020204" pitchFamily="34" charset="-122"/>
              </a:rPr>
              <a:t>13.2%</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1%</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a:lnSpc>
                <a:spcPct val="200000"/>
              </a:lnSpc>
            </a:pPr>
            <a:r>
              <a:rPr lang="en-US" altLang="zh-CN" sz="1200" dirty="0">
                <a:latin typeface="微软雅黑" panose="020B0503020204020204" pitchFamily="34" charset="-122"/>
                <a:ea typeface="微软雅黑" panose="020B0503020204020204" pitchFamily="34" charset="-122"/>
              </a:rPr>
              <a:t>8-12</a:t>
            </a:r>
            <a:r>
              <a:rPr lang="zh-CN" altLang="en-US" sz="1200" dirty="0">
                <a:latin typeface="微软雅黑" panose="020B0503020204020204" pitchFamily="34" charset="-122"/>
                <a:ea typeface="微软雅黑" panose="020B0503020204020204" pitchFamily="34" charset="-122"/>
              </a:rPr>
              <a:t>万占</a:t>
            </a:r>
            <a:r>
              <a:rPr lang="en-US" altLang="zh-CN" sz="1200" dirty="0">
                <a:latin typeface="微软雅黑" panose="020B0503020204020204" pitchFamily="34" charset="-122"/>
                <a:ea typeface="微软雅黑" panose="020B0503020204020204" pitchFamily="34" charset="-122"/>
              </a:rPr>
              <a:t>12.7%</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1% </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12-15</a:t>
            </a:r>
            <a:r>
              <a:rPr lang="zh-CN" altLang="en-US" sz="1200" dirty="0">
                <a:latin typeface="微软雅黑" panose="020B0503020204020204" pitchFamily="34" charset="-122"/>
                <a:ea typeface="微软雅黑" panose="020B0503020204020204" pitchFamily="34" charset="-122"/>
              </a:rPr>
              <a:t>万占</a:t>
            </a:r>
            <a:r>
              <a:rPr lang="en-US" altLang="zh-CN" sz="1200" dirty="0">
                <a:latin typeface="微软雅黑" panose="020B0503020204020204" pitchFamily="34" charset="-122"/>
                <a:ea typeface="微软雅黑" panose="020B0503020204020204" pitchFamily="34" charset="-122"/>
              </a:rPr>
              <a:t>12.7%</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2.1% </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15-30</a:t>
            </a:r>
            <a:r>
              <a:rPr lang="zh-CN" altLang="en-US" sz="1200" dirty="0">
                <a:latin typeface="微软雅黑" panose="020B0503020204020204" pitchFamily="34" charset="-122"/>
                <a:ea typeface="微软雅黑" panose="020B0503020204020204" pitchFamily="34" charset="-122"/>
              </a:rPr>
              <a:t>万占</a:t>
            </a:r>
            <a:r>
              <a:rPr lang="en-US" altLang="zh-CN" sz="1200" dirty="0">
                <a:latin typeface="微软雅黑" panose="020B0503020204020204" pitchFamily="34" charset="-122"/>
                <a:ea typeface="微软雅黑" panose="020B0503020204020204" pitchFamily="34" charset="-122"/>
              </a:rPr>
              <a:t>12.2%</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2.2% </a:t>
            </a:r>
            <a:r>
              <a:rPr lang="zh-CN" altLang="en-US" sz="1200" dirty="0">
                <a:latin typeface="微软雅黑" panose="020B0503020204020204" pitchFamily="34" charset="-122"/>
                <a:ea typeface="微软雅黑" panose="020B0503020204020204" pitchFamily="34" charset="-122"/>
              </a:rPr>
              <a:t>； </a:t>
            </a:r>
            <a:r>
              <a:rPr lang="en-US" altLang="zh-CN" sz="1200" dirty="0">
                <a:latin typeface="微软雅黑" panose="020B0503020204020204" pitchFamily="34" charset="-122"/>
                <a:ea typeface="微软雅黑" panose="020B0503020204020204" pitchFamily="34" charset="-122"/>
              </a:rPr>
              <a:t>30</a:t>
            </a:r>
            <a:r>
              <a:rPr lang="zh-CN" altLang="en-US" sz="1200" dirty="0">
                <a:latin typeface="微软雅黑" panose="020B0503020204020204" pitchFamily="34" charset="-122"/>
                <a:ea typeface="微软雅黑" panose="020B0503020204020204" pitchFamily="34" charset="-122"/>
              </a:rPr>
              <a:t>万以上车型占</a:t>
            </a:r>
            <a:r>
              <a:rPr lang="en-US" altLang="zh-CN" sz="1200" dirty="0">
                <a:latin typeface="微软雅黑" panose="020B0503020204020204" pitchFamily="34" charset="-122"/>
                <a:ea typeface="微软雅黑" panose="020B0503020204020204" pitchFamily="34" charset="-122"/>
              </a:rPr>
              <a:t>1.8%</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0.1% </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p:txBody>
      </p:sp>
      <p:graphicFrame>
        <p:nvGraphicFramePr>
          <p:cNvPr id="4" name="图表 3">
            <a:extLst>
              <a:ext uri="{FF2B5EF4-FFF2-40B4-BE49-F238E27FC236}">
                <a16:creationId xmlns:a16="http://schemas.microsoft.com/office/drawing/2014/main" id="{00000000-0008-0000-1200-0000F1000000}"/>
              </a:ext>
            </a:extLst>
          </p:cNvPr>
          <p:cNvGraphicFramePr>
            <a:graphicFrameLocks/>
          </p:cNvGraphicFramePr>
          <p:nvPr>
            <p:extLst>
              <p:ext uri="{D42A27DB-BD31-4B8C-83A1-F6EECF244321}">
                <p14:modId xmlns:p14="http://schemas.microsoft.com/office/powerpoint/2010/main" val="3327277436"/>
              </p:ext>
            </p:extLst>
          </p:nvPr>
        </p:nvGraphicFramePr>
        <p:xfrm>
          <a:off x="482173" y="1292906"/>
          <a:ext cx="8179654" cy="294541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477031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877985"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二手车流通性分析</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03</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18651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5" name="矩形 4">
            <a:extLst>
              <a:ext uri="{FF2B5EF4-FFF2-40B4-BE49-F238E27FC236}">
                <a16:creationId xmlns:a16="http://schemas.microsoft.com/office/drawing/2014/main" id="{727537A2-A6AC-4F19-9E65-FB0314E8A3A5}"/>
              </a:ext>
            </a:extLst>
          </p:cNvPr>
          <p:cNvSpPr/>
          <p:nvPr/>
        </p:nvSpPr>
        <p:spPr>
          <a:xfrm>
            <a:off x="237744"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6" name="TextBox 21">
            <a:extLst>
              <a:ext uri="{FF2B5EF4-FFF2-40B4-BE49-F238E27FC236}">
                <a16:creationId xmlns:a16="http://schemas.microsoft.com/office/drawing/2014/main" id="{7F914A5D-4D84-4E26-8844-D8D768BAC122}"/>
              </a:ext>
            </a:extLst>
          </p:cNvPr>
          <p:cNvSpPr txBox="1"/>
          <p:nvPr/>
        </p:nvSpPr>
        <p:spPr>
          <a:xfrm>
            <a:off x="684862" y="2343546"/>
            <a:ext cx="2425958" cy="1138745"/>
          </a:xfrm>
          <a:prstGeom prst="rect">
            <a:avLst/>
          </a:prstGeom>
          <a:noFill/>
        </p:spPr>
        <p:txBody>
          <a:bodyPr wrap="square" lIns="91413" tIns="45706" rIns="91413" bIns="45706">
            <a:spAutoFit/>
          </a:bodyPr>
          <a:lstStyle/>
          <a:p>
            <a:pPr algn="ctr">
              <a:defRPr/>
            </a:pPr>
            <a:r>
              <a:rPr lang="zh-CN" altLang="en-US" sz="4000" b="1" spc="150" dirty="0">
                <a:solidFill>
                  <a:srgbClr val="0070C0"/>
                </a:solidFill>
                <a:latin typeface="微软雅黑" panose="020B0503020204020204" pitchFamily="34" charset="-122"/>
                <a:ea typeface="微软雅黑" panose="020B0503020204020204" pitchFamily="34" charset="-122"/>
              </a:rPr>
              <a:t>目录 </a:t>
            </a:r>
            <a:endParaRPr lang="en-US" altLang="zh-CN" sz="4000" b="1" spc="150" dirty="0">
              <a:solidFill>
                <a:srgbClr val="0070C0"/>
              </a:solidFill>
              <a:latin typeface="微软雅黑" panose="020B0503020204020204" pitchFamily="34" charset="-122"/>
              <a:ea typeface="微软雅黑" panose="020B0503020204020204" pitchFamily="34" charset="-122"/>
            </a:endParaRPr>
          </a:p>
          <a:p>
            <a:pPr algn="ctr">
              <a:defRPr/>
            </a:pPr>
            <a:r>
              <a:rPr lang="en-US" altLang="zh-CN" sz="2800" b="1" spc="150">
                <a:solidFill>
                  <a:srgbClr val="0070C0"/>
                </a:solidFill>
                <a:latin typeface="微软雅黑" panose="020B0503020204020204" pitchFamily="34" charset="-122"/>
                <a:ea typeface="微软雅黑" panose="020B0503020204020204" pitchFamily="34" charset="-122"/>
              </a:rPr>
              <a:t>CONTENTS</a:t>
            </a:r>
            <a:endParaRPr lang="zh-CN" altLang="en-US" sz="2800" b="1" spc="150" dirty="0">
              <a:solidFill>
                <a:srgbClr val="0070C0"/>
              </a:solidFill>
              <a:latin typeface="微软雅黑" panose="020B0503020204020204" pitchFamily="34" charset="-122"/>
              <a:ea typeface="微软雅黑" panose="020B0503020204020204" pitchFamily="34" charset="-122"/>
            </a:endParaRPr>
          </a:p>
        </p:txBody>
      </p:sp>
      <p:pic>
        <p:nvPicPr>
          <p:cNvPr id="27" name="Picture 72" descr="协会LOGO矢量图">
            <a:extLst>
              <a:ext uri="{FF2B5EF4-FFF2-40B4-BE49-F238E27FC236}">
                <a16:creationId xmlns:a16="http://schemas.microsoft.com/office/drawing/2014/main" id="{6075A17A-3427-4666-A46A-33F0032291F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05631" y="4530001"/>
            <a:ext cx="970884" cy="1089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组合 11">
            <a:extLst>
              <a:ext uri="{FF2B5EF4-FFF2-40B4-BE49-F238E27FC236}">
                <a16:creationId xmlns:a16="http://schemas.microsoft.com/office/drawing/2014/main" id="{A407DCB8-86C8-474E-A644-BE4073DAB32B}"/>
              </a:ext>
            </a:extLst>
          </p:cNvPr>
          <p:cNvGrpSpPr/>
          <p:nvPr/>
        </p:nvGrpSpPr>
        <p:grpSpPr>
          <a:xfrm>
            <a:off x="3703696" y="1598841"/>
            <a:ext cx="4745465" cy="2292788"/>
            <a:chOff x="3827556" y="2780519"/>
            <a:chExt cx="4745465" cy="2292788"/>
          </a:xfrm>
        </p:grpSpPr>
        <p:grpSp>
          <p:nvGrpSpPr>
            <p:cNvPr id="2" name="组合 1">
              <a:extLst>
                <a:ext uri="{FF2B5EF4-FFF2-40B4-BE49-F238E27FC236}">
                  <a16:creationId xmlns:a16="http://schemas.microsoft.com/office/drawing/2014/main" id="{5E8983CE-7DCA-4D99-BB05-B01A0ADBC230}"/>
                </a:ext>
              </a:extLst>
            </p:cNvPr>
            <p:cNvGrpSpPr/>
            <p:nvPr/>
          </p:nvGrpSpPr>
          <p:grpSpPr>
            <a:xfrm>
              <a:off x="3827556" y="2780519"/>
              <a:ext cx="4745465" cy="1403543"/>
              <a:chOff x="3713673" y="1956635"/>
              <a:chExt cx="4745465" cy="1403543"/>
            </a:xfrm>
          </p:grpSpPr>
          <p:sp>
            <p:nvSpPr>
              <p:cNvPr id="7" name="圆角矩形 30">
                <a:extLst>
                  <a:ext uri="{FF2B5EF4-FFF2-40B4-BE49-F238E27FC236}">
                    <a16:creationId xmlns:a16="http://schemas.microsoft.com/office/drawing/2014/main" id="{E9AC4311-40DE-4995-B395-F0FF6D9BC514}"/>
                  </a:ext>
                </a:extLst>
              </p:cNvPr>
              <p:cNvSpPr/>
              <p:nvPr/>
            </p:nvSpPr>
            <p:spPr>
              <a:xfrm>
                <a:off x="3713673" y="1956635"/>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1</a:t>
                </a:r>
                <a:endParaRPr lang="zh-CN" altLang="en-US" sz="2699" dirty="0">
                  <a:latin typeface="+mj-lt"/>
                  <a:ea typeface="Arial Unicode MS" panose="020B0604020202020204" pitchFamily="34" charset="-122"/>
                  <a:cs typeface="Arial Unicode MS" panose="020B0604020202020204" pitchFamily="34" charset="-122"/>
                </a:endParaRPr>
              </a:p>
            </p:txBody>
          </p:sp>
          <p:grpSp>
            <p:nvGrpSpPr>
              <p:cNvPr id="8" name="组合 7">
                <a:extLst>
                  <a:ext uri="{FF2B5EF4-FFF2-40B4-BE49-F238E27FC236}">
                    <a16:creationId xmlns:a16="http://schemas.microsoft.com/office/drawing/2014/main" id="{E8E665EB-87DF-4D2A-8095-17DBA71B5179}"/>
                  </a:ext>
                </a:extLst>
              </p:cNvPr>
              <p:cNvGrpSpPr/>
              <p:nvPr/>
            </p:nvGrpSpPr>
            <p:grpSpPr>
              <a:xfrm>
                <a:off x="4374895" y="1956635"/>
                <a:ext cx="4084243" cy="514298"/>
                <a:chOff x="6339097" y="1573726"/>
                <a:chExt cx="3744416" cy="511504"/>
              </a:xfrm>
            </p:grpSpPr>
            <p:sp>
              <p:nvSpPr>
                <p:cNvPr id="9" name="圆角矩形 16">
                  <a:extLst>
                    <a:ext uri="{FF2B5EF4-FFF2-40B4-BE49-F238E27FC236}">
                      <a16:creationId xmlns:a16="http://schemas.microsoft.com/office/drawing/2014/main" id="{492BB1D4-8090-4F0A-95A6-46435C6A28FE}"/>
                    </a:ext>
                  </a:extLst>
                </p:cNvPr>
                <p:cNvSpPr/>
                <p:nvPr/>
              </p:nvSpPr>
              <p:spPr>
                <a:xfrm>
                  <a:off x="6339097" y="1573726"/>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0" name="矩形 9">
                  <a:extLst>
                    <a:ext uri="{FF2B5EF4-FFF2-40B4-BE49-F238E27FC236}">
                      <a16:creationId xmlns:a16="http://schemas.microsoft.com/office/drawing/2014/main" id="{47097DE0-548D-4101-89ED-8102757AA2E2}"/>
                    </a:ext>
                  </a:extLst>
                </p:cNvPr>
                <p:cNvSpPr/>
                <p:nvPr/>
              </p:nvSpPr>
              <p:spPr>
                <a:xfrm>
                  <a:off x="6528949" y="1647109"/>
                  <a:ext cx="2653075" cy="367308"/>
                </a:xfrm>
                <a:prstGeom prst="rect">
                  <a:avLst/>
                </a:prstGeom>
              </p:spPr>
              <p:txBody>
                <a:bodyPr wrap="square" lIns="91422" tIns="45711" rIns="91422" bIns="45711">
                  <a:spAutoFit/>
                </a:bodyPr>
                <a:lstStyle/>
                <a:p>
                  <a:r>
                    <a:rPr lang="en-US" altLang="zh-CN" b="1" dirty="0">
                      <a:solidFill>
                        <a:schemeClr val="bg1"/>
                      </a:solidFill>
                      <a:latin typeface="微软雅黑" panose="020B0503020204020204" pitchFamily="34" charset="-122"/>
                      <a:ea typeface="微软雅黑" panose="020B0503020204020204" pitchFamily="34" charset="-122"/>
                    </a:rPr>
                    <a:t>2025</a:t>
                  </a:r>
                  <a:r>
                    <a:rPr lang="zh-CN" altLang="en-US" b="1" dirty="0">
                      <a:solidFill>
                        <a:schemeClr val="bg1"/>
                      </a:solidFill>
                      <a:latin typeface="微软雅黑" panose="020B0503020204020204" pitchFamily="34" charset="-122"/>
                      <a:ea typeface="微软雅黑" panose="020B0503020204020204" pitchFamily="34" charset="-122"/>
                    </a:rPr>
                    <a:t>年</a:t>
                  </a:r>
                  <a:r>
                    <a:rPr lang="en-US" altLang="zh-CN" b="1" dirty="0">
                      <a:solidFill>
                        <a:schemeClr val="bg1"/>
                      </a:solidFill>
                      <a:latin typeface="微软雅黑" panose="020B0503020204020204" pitchFamily="34" charset="-122"/>
                      <a:ea typeface="微软雅黑" panose="020B0503020204020204" pitchFamily="34" charset="-122"/>
                    </a:rPr>
                    <a:t>3</a:t>
                  </a:r>
                  <a:r>
                    <a:rPr lang="zh-CN" altLang="en-US" b="1" dirty="0">
                      <a:solidFill>
                        <a:schemeClr val="bg1"/>
                      </a:solidFill>
                      <a:latin typeface="微软雅黑" panose="020B0503020204020204" pitchFamily="34" charset="-122"/>
                      <a:ea typeface="微软雅黑" panose="020B0503020204020204" pitchFamily="34" charset="-122"/>
                    </a:rPr>
                    <a:t>月市场概况</a:t>
                  </a:r>
                  <a:endParaRPr lang="zh-CN" altLang="en-US" b="1" dirty="0">
                    <a:solidFill>
                      <a:schemeClr val="bg1"/>
                    </a:solidFill>
                  </a:endParaRPr>
                </a:p>
              </p:txBody>
            </p:sp>
          </p:grpSp>
          <p:sp>
            <p:nvSpPr>
              <p:cNvPr id="11" name="圆角矩形 32">
                <a:extLst>
                  <a:ext uri="{FF2B5EF4-FFF2-40B4-BE49-F238E27FC236}">
                    <a16:creationId xmlns:a16="http://schemas.microsoft.com/office/drawing/2014/main" id="{D843952A-08B9-4731-B840-86AEF6351B95}"/>
                  </a:ext>
                </a:extLst>
              </p:cNvPr>
              <p:cNvSpPr/>
              <p:nvPr/>
            </p:nvSpPr>
            <p:spPr>
              <a:xfrm>
                <a:off x="3731587" y="2845880"/>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2</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3" name="圆角矩形 17">
                <a:extLst>
                  <a:ext uri="{FF2B5EF4-FFF2-40B4-BE49-F238E27FC236}">
                    <a16:creationId xmlns:a16="http://schemas.microsoft.com/office/drawing/2014/main" id="{D84859AA-2082-45C6-A595-DF8323E9ADBB}"/>
                  </a:ext>
                </a:extLst>
              </p:cNvPr>
              <p:cNvSpPr/>
              <p:nvPr/>
            </p:nvSpPr>
            <p:spPr>
              <a:xfrm>
                <a:off x="4374895" y="2845880"/>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3" name="矩形 22">
                <a:extLst>
                  <a:ext uri="{FF2B5EF4-FFF2-40B4-BE49-F238E27FC236}">
                    <a16:creationId xmlns:a16="http://schemas.microsoft.com/office/drawing/2014/main" id="{195B018F-44DC-4FD7-B74D-0CD58BAB7DCF}"/>
                  </a:ext>
                </a:extLst>
              </p:cNvPr>
              <p:cNvSpPr/>
              <p:nvPr/>
            </p:nvSpPr>
            <p:spPr>
              <a:xfrm>
                <a:off x="4581977" y="2927662"/>
                <a:ext cx="2984640" cy="369314"/>
              </a:xfrm>
              <a:prstGeom prst="rect">
                <a:avLst/>
              </a:prstGeom>
            </p:spPr>
            <p:txBody>
              <a:bodyPr wrap="square" lIns="91422" tIns="45711" rIns="91422" bIns="45711">
                <a:spAutoFit/>
              </a:bodyPr>
              <a:lstStyle/>
              <a:p>
                <a:r>
                  <a:rPr lang="en-US" altLang="zh-CN" b="1" dirty="0">
                    <a:solidFill>
                      <a:schemeClr val="bg1"/>
                    </a:solidFill>
                    <a:latin typeface="微软雅黑" panose="020B0503020204020204" pitchFamily="34" charset="-122"/>
                    <a:ea typeface="微软雅黑" panose="020B0503020204020204" pitchFamily="34" charset="-122"/>
                  </a:rPr>
                  <a:t>3</a:t>
                </a:r>
                <a:r>
                  <a:rPr lang="zh-CN" altLang="en-US" b="1" dirty="0">
                    <a:solidFill>
                      <a:schemeClr val="bg1"/>
                    </a:solidFill>
                    <a:latin typeface="微软雅黑" panose="020B0503020204020204" pitchFamily="34" charset="-122"/>
                    <a:ea typeface="微软雅黑" panose="020B0503020204020204" pitchFamily="34" charset="-122"/>
                  </a:rPr>
                  <a:t>月新能源市场概况</a:t>
                </a:r>
                <a:endParaRPr lang="zh-CN" altLang="en-US" b="1" dirty="0">
                  <a:solidFill>
                    <a:schemeClr val="bg1"/>
                  </a:solidFill>
                </a:endParaRPr>
              </a:p>
            </p:txBody>
          </p:sp>
        </p:grpSp>
        <p:sp>
          <p:nvSpPr>
            <p:cNvPr id="15" name="圆角矩形 32">
              <a:extLst>
                <a:ext uri="{FF2B5EF4-FFF2-40B4-BE49-F238E27FC236}">
                  <a16:creationId xmlns:a16="http://schemas.microsoft.com/office/drawing/2014/main" id="{6FFA6210-994F-45D3-808D-39265900C513}"/>
                </a:ext>
              </a:extLst>
            </p:cNvPr>
            <p:cNvSpPr/>
            <p:nvPr/>
          </p:nvSpPr>
          <p:spPr>
            <a:xfrm>
              <a:off x="3845470" y="4559009"/>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3</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6" name="圆角矩形 17">
              <a:extLst>
                <a:ext uri="{FF2B5EF4-FFF2-40B4-BE49-F238E27FC236}">
                  <a16:creationId xmlns:a16="http://schemas.microsoft.com/office/drawing/2014/main" id="{D0247932-BAB8-4B0E-A0F2-DECA31EB684C}"/>
                </a:ext>
              </a:extLst>
            </p:cNvPr>
            <p:cNvSpPr/>
            <p:nvPr/>
          </p:nvSpPr>
          <p:spPr>
            <a:xfrm>
              <a:off x="4488778" y="4559009"/>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7" name="矩形 16">
              <a:extLst>
                <a:ext uri="{FF2B5EF4-FFF2-40B4-BE49-F238E27FC236}">
                  <a16:creationId xmlns:a16="http://schemas.microsoft.com/office/drawing/2014/main" id="{245C467D-B372-4E6B-9D57-D660B9ECF739}"/>
                </a:ext>
              </a:extLst>
            </p:cNvPr>
            <p:cNvSpPr/>
            <p:nvPr/>
          </p:nvSpPr>
          <p:spPr>
            <a:xfrm>
              <a:off x="4943510" y="4631501"/>
              <a:ext cx="2945334" cy="369314"/>
            </a:xfrm>
            <a:prstGeom prst="rect">
              <a:avLst/>
            </a:prstGeom>
          </p:spPr>
          <p:txBody>
            <a:bodyPr wrap="square" lIns="91422" tIns="45711" rIns="91422" bIns="45711">
              <a:spAutoFit/>
            </a:bodyPr>
            <a:lstStyle/>
            <a:p>
              <a:r>
                <a:rPr lang="zh-CN" altLang="en-US" b="1">
                  <a:solidFill>
                    <a:schemeClr val="bg1"/>
                  </a:solidFill>
                  <a:latin typeface="微软雅黑" panose="020B0503020204020204" pitchFamily="34" charset="-122"/>
                  <a:ea typeface="微软雅黑" panose="020B0503020204020204" pitchFamily="34" charset="-122"/>
                </a:rPr>
                <a:t>二手车流通性分析</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19" name="圆角矩形 32">
            <a:extLst>
              <a:ext uri="{FF2B5EF4-FFF2-40B4-BE49-F238E27FC236}">
                <a16:creationId xmlns:a16="http://schemas.microsoft.com/office/drawing/2014/main" id="{77D13132-E68A-4271-BF0E-0E7505D1F4C4}"/>
              </a:ext>
            </a:extLst>
          </p:cNvPr>
          <p:cNvSpPr/>
          <p:nvPr/>
        </p:nvSpPr>
        <p:spPr>
          <a:xfrm>
            <a:off x="3717641" y="5160492"/>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5</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0" name="圆角矩形 17">
            <a:extLst>
              <a:ext uri="{FF2B5EF4-FFF2-40B4-BE49-F238E27FC236}">
                <a16:creationId xmlns:a16="http://schemas.microsoft.com/office/drawing/2014/main" id="{A30A5D9A-E720-4D35-B8D9-62A2A5156B3D}"/>
              </a:ext>
            </a:extLst>
          </p:cNvPr>
          <p:cNvSpPr/>
          <p:nvPr/>
        </p:nvSpPr>
        <p:spPr>
          <a:xfrm>
            <a:off x="4360949" y="5160492"/>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2" name="矩形 21">
            <a:extLst>
              <a:ext uri="{FF2B5EF4-FFF2-40B4-BE49-F238E27FC236}">
                <a16:creationId xmlns:a16="http://schemas.microsoft.com/office/drawing/2014/main" id="{46415BAF-C23C-434B-B993-0CDCD6DB54D1}"/>
              </a:ext>
            </a:extLst>
          </p:cNvPr>
          <p:cNvSpPr/>
          <p:nvPr/>
        </p:nvSpPr>
        <p:spPr>
          <a:xfrm>
            <a:off x="4776375" y="5257439"/>
            <a:ext cx="2984640" cy="369314"/>
          </a:xfrm>
          <a:prstGeom prst="rect">
            <a:avLst/>
          </a:prstGeom>
        </p:spPr>
        <p:txBody>
          <a:bodyPr wrap="square" lIns="91422" tIns="45711" rIns="91422" bIns="45711">
            <a:spAutoFit/>
          </a:bodyPr>
          <a:lstStyle/>
          <a:p>
            <a:r>
              <a:rPr lang="zh-CN" altLang="en-US" sz="1800" b="1">
                <a:solidFill>
                  <a:schemeClr val="bg1"/>
                </a:solidFill>
                <a:latin typeface="微软雅黑" panose="020B0503020204020204" pitchFamily="34" charset="-122"/>
                <a:ea typeface="微软雅黑" panose="020B0503020204020204" pitchFamily="34" charset="-122"/>
              </a:rPr>
              <a:t>”行“认证分析</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21" name="圆角矩形 32">
            <a:extLst>
              <a:ext uri="{FF2B5EF4-FFF2-40B4-BE49-F238E27FC236}">
                <a16:creationId xmlns:a16="http://schemas.microsoft.com/office/drawing/2014/main" id="{3E61AFF6-DA88-6E54-A8D3-BD7792394E01}"/>
              </a:ext>
            </a:extLst>
          </p:cNvPr>
          <p:cNvSpPr/>
          <p:nvPr/>
        </p:nvSpPr>
        <p:spPr>
          <a:xfrm>
            <a:off x="3717641" y="4266576"/>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4</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4" name="圆角矩形 17">
            <a:extLst>
              <a:ext uri="{FF2B5EF4-FFF2-40B4-BE49-F238E27FC236}">
                <a16:creationId xmlns:a16="http://schemas.microsoft.com/office/drawing/2014/main" id="{0663E5AD-51B0-3ABB-9B6F-C43408035AE6}"/>
              </a:ext>
            </a:extLst>
          </p:cNvPr>
          <p:cNvSpPr/>
          <p:nvPr/>
        </p:nvSpPr>
        <p:spPr>
          <a:xfrm>
            <a:off x="4360949" y="4266576"/>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5" name="矩形 24">
            <a:extLst>
              <a:ext uri="{FF2B5EF4-FFF2-40B4-BE49-F238E27FC236}">
                <a16:creationId xmlns:a16="http://schemas.microsoft.com/office/drawing/2014/main" id="{9A3ECC93-504E-0176-0DE6-85FAEEDB4859}"/>
              </a:ext>
            </a:extLst>
          </p:cNvPr>
          <p:cNvSpPr/>
          <p:nvPr/>
        </p:nvSpPr>
        <p:spPr>
          <a:xfrm>
            <a:off x="4776375" y="4363523"/>
            <a:ext cx="2984640" cy="369314"/>
          </a:xfrm>
          <a:prstGeom prst="rect">
            <a:avLst/>
          </a:prstGeom>
        </p:spPr>
        <p:txBody>
          <a:bodyPr wrap="square" lIns="91422" tIns="45711" rIns="91422" bIns="45711">
            <a:spAutoFit/>
          </a:bodyPr>
          <a:lstStyle/>
          <a:p>
            <a:r>
              <a:rPr lang="zh-CN" altLang="en-US" sz="1800" b="1">
                <a:solidFill>
                  <a:schemeClr val="bg1"/>
                </a:solidFill>
                <a:latin typeface="微软雅黑" panose="020B0503020204020204" pitchFamily="34" charset="-122"/>
                <a:ea typeface="微软雅黑" panose="020B0503020204020204" pitchFamily="34" charset="-122"/>
              </a:rPr>
              <a:t>经销商调研情况</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505604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6300D041-C804-4F09-9845-79D6504A3530}"/>
              </a:ext>
            </a:extLst>
          </p:cNvPr>
          <p:cNvSpPr txBox="1"/>
          <p:nvPr/>
        </p:nvSpPr>
        <p:spPr>
          <a:xfrm>
            <a:off x="436227" y="310393"/>
            <a:ext cx="2871299" cy="400110"/>
          </a:xfrm>
          <a:prstGeom prst="rect">
            <a:avLst/>
          </a:prstGeom>
          <a:noFill/>
        </p:spPr>
        <p:txBody>
          <a:bodyPr wrap="none" rtlCol="0">
            <a:spAutoFit/>
          </a:bodyPr>
          <a:lstStyle/>
          <a:p>
            <a:pPr fontAlgn="base">
              <a:spcBef>
                <a:spcPct val="0"/>
              </a:spcBef>
              <a:spcAft>
                <a:spcPct val="0"/>
              </a:spcAft>
              <a:defRPr/>
            </a:pPr>
            <a:r>
              <a:rPr kumimoji="1" lang="en-US" altLang="zh-CN" sz="2000" b="1" kern="0" dirty="0">
                <a:latin typeface="微软雅黑" panose="020B0503020204020204" pitchFamily="34" charset="-122"/>
                <a:ea typeface="微软雅黑" panose="020B0503020204020204" pitchFamily="34" charset="-122"/>
              </a:rPr>
              <a:t>2025</a:t>
            </a:r>
            <a:r>
              <a:rPr kumimoji="1" lang="zh-CN" altLang="en-US" sz="2000" b="1" kern="0" dirty="0">
                <a:latin typeface="微软雅黑" panose="020B0503020204020204" pitchFamily="34" charset="-122"/>
                <a:ea typeface="微软雅黑" panose="020B0503020204020204" pitchFamily="34" charset="-122"/>
              </a:rPr>
              <a:t>年</a:t>
            </a:r>
            <a:r>
              <a:rPr kumimoji="1" lang="zh-CN" altLang="zh-CN" sz="2000" b="1" kern="0" dirty="0">
                <a:latin typeface="微软雅黑" panose="020B0503020204020204" pitchFamily="34" charset="-122"/>
                <a:ea typeface="微软雅黑" panose="020B0503020204020204" pitchFamily="34" charset="-122"/>
              </a:rPr>
              <a:t>跨区域流通</a:t>
            </a:r>
            <a:r>
              <a:rPr kumimoji="1" lang="zh-CN" altLang="en-US" sz="2000" b="1" kern="0" dirty="0">
                <a:latin typeface="微软雅黑" panose="020B0503020204020204" pitchFamily="34" charset="-122"/>
                <a:ea typeface="微软雅黑" panose="020B0503020204020204" pitchFamily="34" charset="-122"/>
              </a:rPr>
              <a:t>情况</a:t>
            </a:r>
          </a:p>
        </p:txBody>
      </p:sp>
      <p:grpSp>
        <p:nvGrpSpPr>
          <p:cNvPr id="10" name="组合 9">
            <a:extLst>
              <a:ext uri="{FF2B5EF4-FFF2-40B4-BE49-F238E27FC236}">
                <a16:creationId xmlns:a16="http://schemas.microsoft.com/office/drawing/2014/main" id="{07C11054-845A-4642-9EC4-6AAC775F81B4}"/>
              </a:ext>
            </a:extLst>
          </p:cNvPr>
          <p:cNvGrpSpPr/>
          <p:nvPr/>
        </p:nvGrpSpPr>
        <p:grpSpPr>
          <a:xfrm>
            <a:off x="598690" y="5111316"/>
            <a:ext cx="8127481" cy="1248198"/>
            <a:chOff x="5988844" y="1978898"/>
            <a:chExt cx="9510935" cy="1430794"/>
          </a:xfrm>
        </p:grpSpPr>
        <p:sp>
          <p:nvSpPr>
            <p:cNvPr id="13" name="矩形 12">
              <a:extLst>
                <a:ext uri="{FF2B5EF4-FFF2-40B4-BE49-F238E27FC236}">
                  <a16:creationId xmlns:a16="http://schemas.microsoft.com/office/drawing/2014/main" id="{E359EFCB-4E9F-4312-92E8-9F56EEBC9A80}"/>
                </a:ext>
              </a:extLst>
            </p:cNvPr>
            <p:cNvSpPr/>
            <p:nvPr/>
          </p:nvSpPr>
          <p:spPr>
            <a:xfrm>
              <a:off x="6098570" y="1978898"/>
              <a:ext cx="3624068" cy="352802"/>
            </a:xfrm>
            <a:prstGeom prst="rect">
              <a:avLst/>
            </a:prstGeom>
            <a:noFill/>
            <a:ln w="19050">
              <a:noFill/>
            </a:ln>
          </p:spPr>
          <p:txBody>
            <a:bodyPr wrap="square">
              <a:spAutoFit/>
            </a:bodyPr>
            <a:lstStyle/>
            <a:p>
              <a:r>
                <a:rPr lang="en-US" altLang="zh-CN" sz="1400" b="1" dirty="0">
                  <a:latin typeface="微软雅黑" panose="020B0503020204020204" pitchFamily="34" charset="-122"/>
                  <a:ea typeface="微软雅黑" panose="020B0503020204020204" pitchFamily="34" charset="-122"/>
                </a:rPr>
                <a:t>2025</a:t>
              </a:r>
              <a:r>
                <a:rPr lang="zh-CN" altLang="en-US" sz="1400" b="1" dirty="0">
                  <a:latin typeface="微软雅黑" panose="020B0503020204020204" pitchFamily="34" charset="-122"/>
                  <a:ea typeface="微软雅黑" panose="020B0503020204020204" pitchFamily="34" charset="-122"/>
                </a:rPr>
                <a:t>年</a:t>
              </a:r>
              <a:r>
                <a:rPr lang="en-US" altLang="zh-CN" sz="1400" b="1" dirty="0">
                  <a:latin typeface="微软雅黑" panose="020B0503020204020204" pitchFamily="34" charset="-122"/>
                  <a:ea typeface="微软雅黑" panose="020B0503020204020204" pitchFamily="34" charset="-122"/>
                </a:rPr>
                <a:t>3</a:t>
              </a:r>
              <a:r>
                <a:rPr lang="zh-CN" altLang="en-US" sz="1400" b="1" dirty="0">
                  <a:latin typeface="微软雅黑" panose="020B0503020204020204" pitchFamily="34" charset="-122"/>
                  <a:ea typeface="微软雅黑" panose="020B0503020204020204" pitchFamily="34" charset="-122"/>
                </a:rPr>
                <a:t>月跨区域流通情况</a:t>
              </a:r>
              <a:endParaRPr lang="en-US" altLang="zh-CN" sz="1400" b="1" dirty="0">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CF754A3A-19C7-4220-B8DF-92C2D12D2C95}"/>
                </a:ext>
              </a:extLst>
            </p:cNvPr>
            <p:cNvSpPr/>
            <p:nvPr/>
          </p:nvSpPr>
          <p:spPr>
            <a:xfrm>
              <a:off x="5988844" y="2390539"/>
              <a:ext cx="9510935" cy="1019153"/>
            </a:xfrm>
            <a:prstGeom prst="rect">
              <a:avLst/>
            </a:prstGeom>
            <a:noFill/>
          </p:spPr>
          <p:txBody>
            <a:bodyPr wrap="square">
              <a:spAutoFit/>
            </a:bodyPr>
            <a:lstStyle/>
            <a:p>
              <a:pPr indent="457200">
                <a:lnSpc>
                  <a:spcPct val="200000"/>
                </a:lnSpc>
              </a:pP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月，二手车转籍率为</a:t>
              </a:r>
              <a:r>
                <a:rPr lang="en-US" altLang="zh-CN" sz="1400" dirty="0">
                  <a:latin typeface="微软雅黑" panose="020B0503020204020204" pitchFamily="34" charset="-122"/>
                  <a:ea typeface="微软雅黑" panose="020B0503020204020204" pitchFamily="34" charset="-122"/>
                </a:rPr>
                <a:t>29.52%</a:t>
              </a:r>
              <a:r>
                <a:rPr lang="zh-CN" altLang="en-US" sz="1400" dirty="0">
                  <a:latin typeface="微软雅黑" panose="020B0503020204020204" pitchFamily="34" charset="-122"/>
                  <a:ea typeface="微软雅黑" panose="020B0503020204020204" pitchFamily="34" charset="-122"/>
                </a:rPr>
                <a:t>，环比上月增长</a:t>
              </a:r>
              <a:r>
                <a:rPr lang="en-US" altLang="zh-CN" sz="1400" dirty="0">
                  <a:latin typeface="微软雅黑" panose="020B0503020204020204" pitchFamily="34" charset="-122"/>
                  <a:ea typeface="微软雅黑" panose="020B0503020204020204" pitchFamily="34" charset="-122"/>
                </a:rPr>
                <a:t>0.31%</a:t>
              </a:r>
              <a:r>
                <a:rPr lang="zh-CN" altLang="en-US" sz="1400" dirty="0">
                  <a:latin typeface="微软雅黑" panose="020B0503020204020204" pitchFamily="34" charset="-122"/>
                  <a:ea typeface="微软雅黑" panose="020B0503020204020204" pitchFamily="34" charset="-122"/>
                </a:rPr>
                <a:t>，同比去年同期增长</a:t>
              </a:r>
              <a:r>
                <a:rPr lang="en-US" altLang="zh-CN" sz="1400" dirty="0">
                  <a:latin typeface="微软雅黑" panose="020B0503020204020204" pitchFamily="34" charset="-122"/>
                  <a:ea typeface="微软雅黑" panose="020B0503020204020204" pitchFamily="34" charset="-122"/>
                </a:rPr>
                <a:t>0.34%</a:t>
              </a:r>
              <a:r>
                <a:rPr lang="zh-CN" altLang="en-US" sz="1400" dirty="0">
                  <a:latin typeface="微软雅黑" panose="020B0503020204020204" pitchFamily="34" charset="-122"/>
                  <a:ea typeface="微软雅黑" panose="020B0503020204020204" pitchFamily="34" charset="-122"/>
                </a:rPr>
                <a:t>。二手车转籍总量为</a:t>
              </a:r>
              <a:r>
                <a:rPr lang="en-US" altLang="zh-CN" sz="1400" dirty="0">
                  <a:latin typeface="微软雅黑" panose="020B0503020204020204" pitchFamily="34" charset="-122"/>
                  <a:ea typeface="微软雅黑" panose="020B0503020204020204" pitchFamily="34" charset="-122"/>
                </a:rPr>
                <a:t>51.79</a:t>
              </a:r>
              <a:r>
                <a:rPr lang="zh-CN" altLang="en-US" sz="1400" dirty="0">
                  <a:latin typeface="微软雅黑" panose="020B0503020204020204" pitchFamily="34" charset="-122"/>
                  <a:ea typeface="微软雅黑" panose="020B0503020204020204" pitchFamily="34" charset="-122"/>
                </a:rPr>
                <a:t>万辆，环比增长</a:t>
              </a:r>
              <a:r>
                <a:rPr lang="en-US" altLang="zh-CN" sz="1400" dirty="0">
                  <a:latin typeface="微软雅黑" panose="020B0503020204020204" pitchFamily="34" charset="-122"/>
                  <a:ea typeface="微软雅黑" panose="020B0503020204020204" pitchFamily="34" charset="-122"/>
                </a:rPr>
                <a:t>27.49%</a:t>
              </a:r>
              <a:r>
                <a:rPr lang="zh-CN" altLang="en-US" sz="1400" dirty="0">
                  <a:latin typeface="微软雅黑" panose="020B0503020204020204" pitchFamily="34" charset="-122"/>
                  <a:ea typeface="微软雅黑" panose="020B0503020204020204" pitchFamily="34" charset="-122"/>
                </a:rPr>
                <a:t>，较去年同期增长</a:t>
              </a:r>
              <a:r>
                <a:rPr lang="en-US" altLang="zh-CN" sz="1400" dirty="0">
                  <a:latin typeface="微软雅黑" panose="020B0503020204020204" pitchFamily="34" charset="-122"/>
                  <a:ea typeface="微软雅黑" panose="020B0503020204020204" pitchFamily="34" charset="-122"/>
                </a:rPr>
                <a:t>3.81%</a:t>
              </a:r>
              <a:r>
                <a:rPr lang="zh-CN" altLang="en-US" sz="1400" dirty="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grpSp>
      <p:graphicFrame>
        <p:nvGraphicFramePr>
          <p:cNvPr id="3" name="图表 2">
            <a:extLst>
              <a:ext uri="{FF2B5EF4-FFF2-40B4-BE49-F238E27FC236}">
                <a16:creationId xmlns:a16="http://schemas.microsoft.com/office/drawing/2014/main" id="{00000000-0008-0000-0100-000064000000}"/>
              </a:ext>
            </a:extLst>
          </p:cNvPr>
          <p:cNvGraphicFramePr>
            <a:graphicFrameLocks/>
          </p:cNvGraphicFramePr>
          <p:nvPr>
            <p:extLst>
              <p:ext uri="{D42A27DB-BD31-4B8C-83A1-F6EECF244321}">
                <p14:modId xmlns:p14="http://schemas.microsoft.com/office/powerpoint/2010/main" val="1968416298"/>
              </p:ext>
            </p:extLst>
          </p:nvPr>
        </p:nvGraphicFramePr>
        <p:xfrm>
          <a:off x="643744" y="1195304"/>
          <a:ext cx="7856512" cy="35888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7147122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2025</a:t>
            </a:r>
            <a:r>
              <a:rPr lang="zh-CN" altLang="en-US" sz="2000" b="1" dirty="0">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3</a:t>
            </a:r>
            <a:r>
              <a:rPr lang="zh-CN" altLang="en-US" sz="2000" b="1" dirty="0">
                <a:latin typeface="微软雅黑" panose="020B0503020204020204" pitchFamily="34" charset="-122"/>
                <a:ea typeface="微软雅黑" panose="020B0503020204020204" pitchFamily="34" charset="-122"/>
              </a:rPr>
              <a:t>月省市</a:t>
            </a:r>
            <a:r>
              <a:rPr kumimoji="0" lang="zh-CN" altLang="en-US" sz="20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转籍情况</a:t>
            </a:r>
          </a:p>
        </p:txBody>
      </p:sp>
      <p:grpSp>
        <p:nvGrpSpPr>
          <p:cNvPr id="8" name="组合 7">
            <a:extLst>
              <a:ext uri="{FF2B5EF4-FFF2-40B4-BE49-F238E27FC236}">
                <a16:creationId xmlns:a16="http://schemas.microsoft.com/office/drawing/2014/main" id="{6C3EEEAE-C51D-491F-863E-6AD100B4B3F2}"/>
              </a:ext>
            </a:extLst>
          </p:cNvPr>
          <p:cNvGrpSpPr/>
          <p:nvPr/>
        </p:nvGrpSpPr>
        <p:grpSpPr>
          <a:xfrm>
            <a:off x="292100" y="1408280"/>
            <a:ext cx="3931975" cy="3149036"/>
            <a:chOff x="613692" y="615176"/>
            <a:chExt cx="7342549" cy="5729078"/>
          </a:xfrm>
        </p:grpSpPr>
        <p:sp>
          <p:nvSpPr>
            <p:cNvPr id="9" name="江西">
              <a:extLst>
                <a:ext uri="{FF2B5EF4-FFF2-40B4-BE49-F238E27FC236}">
                  <a16:creationId xmlns:a16="http://schemas.microsoft.com/office/drawing/2014/main" id="{F4DA61EA-C1DD-488A-BB55-F3F16FFD6A5A}"/>
                </a:ext>
              </a:extLst>
            </p:cNvPr>
            <p:cNvSpPr/>
            <p:nvPr/>
          </p:nvSpPr>
          <p:spPr bwMode="auto">
            <a:xfrm>
              <a:off x="5428552" y="4417074"/>
              <a:ext cx="670923" cy="894564"/>
            </a:xfrm>
            <a:custGeom>
              <a:avLst/>
              <a:gdLst>
                <a:gd name="T0" fmla="*/ 1131 w 1831"/>
                <a:gd name="T1" fmla="*/ 123 h 2473"/>
                <a:gd name="T2" fmla="*/ 1175 w 1831"/>
                <a:gd name="T3" fmla="*/ 214 h 2473"/>
                <a:gd name="T4" fmla="*/ 1267 w 1831"/>
                <a:gd name="T5" fmla="*/ 107 h 2473"/>
                <a:gd name="T6" fmla="*/ 1330 w 1831"/>
                <a:gd name="T7" fmla="*/ 82 h 2473"/>
                <a:gd name="T8" fmla="*/ 1477 w 1831"/>
                <a:gd name="T9" fmla="*/ 183 h 2473"/>
                <a:gd name="T10" fmla="*/ 1597 w 1831"/>
                <a:gd name="T11" fmla="*/ 186 h 2473"/>
                <a:gd name="T12" fmla="*/ 1697 w 1831"/>
                <a:gd name="T13" fmla="*/ 261 h 2473"/>
                <a:gd name="T14" fmla="*/ 1637 w 1831"/>
                <a:gd name="T15" fmla="*/ 341 h 2473"/>
                <a:gd name="T16" fmla="*/ 1714 w 1831"/>
                <a:gd name="T17" fmla="*/ 445 h 2473"/>
                <a:gd name="T18" fmla="*/ 1786 w 1831"/>
                <a:gd name="T19" fmla="*/ 527 h 2473"/>
                <a:gd name="T20" fmla="*/ 1828 w 1831"/>
                <a:gd name="T21" fmla="*/ 689 h 2473"/>
                <a:gd name="T22" fmla="*/ 1799 w 1831"/>
                <a:gd name="T23" fmla="*/ 789 h 2473"/>
                <a:gd name="T24" fmla="*/ 1703 w 1831"/>
                <a:gd name="T25" fmla="*/ 874 h 2473"/>
                <a:gd name="T26" fmla="*/ 1591 w 1831"/>
                <a:gd name="T27" fmla="*/ 940 h 2473"/>
                <a:gd name="T28" fmla="*/ 1483 w 1831"/>
                <a:gd name="T29" fmla="*/ 899 h 2473"/>
                <a:gd name="T30" fmla="*/ 1354 w 1831"/>
                <a:gd name="T31" fmla="*/ 1025 h 2473"/>
                <a:gd name="T32" fmla="*/ 1310 w 1831"/>
                <a:gd name="T33" fmla="*/ 1081 h 2473"/>
                <a:gd name="T34" fmla="*/ 1370 w 1831"/>
                <a:gd name="T35" fmla="*/ 1202 h 2473"/>
                <a:gd name="T36" fmla="*/ 1231 w 1831"/>
                <a:gd name="T37" fmla="*/ 1332 h 2473"/>
                <a:gd name="T38" fmla="*/ 1144 w 1831"/>
                <a:gd name="T39" fmla="*/ 1483 h 2473"/>
                <a:gd name="T40" fmla="*/ 1174 w 1831"/>
                <a:gd name="T41" fmla="*/ 1604 h 2473"/>
                <a:gd name="T42" fmla="*/ 1111 w 1831"/>
                <a:gd name="T43" fmla="*/ 1693 h 2473"/>
                <a:gd name="T44" fmla="*/ 1074 w 1831"/>
                <a:gd name="T45" fmla="*/ 1811 h 2473"/>
                <a:gd name="T46" fmla="*/ 1012 w 1831"/>
                <a:gd name="T47" fmla="*/ 1899 h 2473"/>
                <a:gd name="T48" fmla="*/ 978 w 1831"/>
                <a:gd name="T49" fmla="*/ 2081 h 2473"/>
                <a:gd name="T50" fmla="*/ 948 w 1831"/>
                <a:gd name="T51" fmla="*/ 2209 h 2473"/>
                <a:gd name="T52" fmla="*/ 924 w 1831"/>
                <a:gd name="T53" fmla="*/ 2272 h 2473"/>
                <a:gd name="T54" fmla="*/ 926 w 1831"/>
                <a:gd name="T55" fmla="*/ 2401 h 2473"/>
                <a:gd name="T56" fmla="*/ 817 w 1831"/>
                <a:gd name="T57" fmla="*/ 2366 h 2473"/>
                <a:gd name="T58" fmla="*/ 678 w 1831"/>
                <a:gd name="T59" fmla="*/ 2378 h 2473"/>
                <a:gd name="T60" fmla="*/ 557 w 1831"/>
                <a:gd name="T61" fmla="*/ 2430 h 2473"/>
                <a:gd name="T62" fmla="*/ 464 w 1831"/>
                <a:gd name="T63" fmla="*/ 2441 h 2473"/>
                <a:gd name="T64" fmla="*/ 340 w 1831"/>
                <a:gd name="T65" fmla="*/ 2433 h 2473"/>
                <a:gd name="T66" fmla="*/ 346 w 1831"/>
                <a:gd name="T67" fmla="*/ 2365 h 2473"/>
                <a:gd name="T68" fmla="*/ 485 w 1831"/>
                <a:gd name="T69" fmla="*/ 2195 h 2473"/>
                <a:gd name="T70" fmla="*/ 489 w 1831"/>
                <a:gd name="T71" fmla="*/ 2120 h 2473"/>
                <a:gd name="T72" fmla="*/ 342 w 1831"/>
                <a:gd name="T73" fmla="*/ 2122 h 2473"/>
                <a:gd name="T74" fmla="*/ 217 w 1831"/>
                <a:gd name="T75" fmla="*/ 2094 h 2473"/>
                <a:gd name="T76" fmla="*/ 170 w 1831"/>
                <a:gd name="T77" fmla="*/ 1966 h 2473"/>
                <a:gd name="T78" fmla="*/ 256 w 1831"/>
                <a:gd name="T79" fmla="*/ 1772 h 2473"/>
                <a:gd name="T80" fmla="*/ 180 w 1831"/>
                <a:gd name="T81" fmla="*/ 1733 h 2473"/>
                <a:gd name="T82" fmla="*/ 220 w 1831"/>
                <a:gd name="T83" fmla="*/ 1589 h 2473"/>
                <a:gd name="T84" fmla="*/ 123 w 1831"/>
                <a:gd name="T85" fmla="*/ 1470 h 2473"/>
                <a:gd name="T86" fmla="*/ 108 w 1831"/>
                <a:gd name="T87" fmla="*/ 1296 h 2473"/>
                <a:gd name="T88" fmla="*/ 35 w 1831"/>
                <a:gd name="T89" fmla="*/ 1249 h 2473"/>
                <a:gd name="T90" fmla="*/ 8 w 1831"/>
                <a:gd name="T91" fmla="*/ 1201 h 2473"/>
                <a:gd name="T92" fmla="*/ 23 w 1831"/>
                <a:gd name="T93" fmla="*/ 1103 h 2473"/>
                <a:gd name="T94" fmla="*/ 145 w 1831"/>
                <a:gd name="T95" fmla="*/ 949 h 2473"/>
                <a:gd name="T96" fmla="*/ 189 w 1831"/>
                <a:gd name="T97" fmla="*/ 871 h 2473"/>
                <a:gd name="T98" fmla="*/ 218 w 1831"/>
                <a:gd name="T99" fmla="*/ 758 h 2473"/>
                <a:gd name="T100" fmla="*/ 193 w 1831"/>
                <a:gd name="T101" fmla="*/ 671 h 2473"/>
                <a:gd name="T102" fmla="*/ 139 w 1831"/>
                <a:gd name="T103" fmla="*/ 551 h 2473"/>
                <a:gd name="T104" fmla="*/ 189 w 1831"/>
                <a:gd name="T105" fmla="*/ 429 h 2473"/>
                <a:gd name="T106" fmla="*/ 313 w 1831"/>
                <a:gd name="T107" fmla="*/ 376 h 2473"/>
                <a:gd name="T108" fmla="*/ 473 w 1831"/>
                <a:gd name="T109" fmla="*/ 318 h 2473"/>
                <a:gd name="T110" fmla="*/ 486 w 1831"/>
                <a:gd name="T111" fmla="*/ 284 h 2473"/>
                <a:gd name="T112" fmla="*/ 556 w 1831"/>
                <a:gd name="T113" fmla="*/ 260 h 2473"/>
                <a:gd name="T114" fmla="*/ 611 w 1831"/>
                <a:gd name="T115" fmla="*/ 219 h 2473"/>
                <a:gd name="T116" fmla="*/ 759 w 1831"/>
                <a:gd name="T117" fmla="*/ 124 h 2473"/>
                <a:gd name="T118" fmla="*/ 914 w 1831"/>
                <a:gd name="T119" fmla="*/ 123 h 2473"/>
                <a:gd name="T120" fmla="*/ 1065 w 1831"/>
                <a:gd name="T121" fmla="*/ 39 h 2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2" name="黑龙江">
              <a:extLst>
                <a:ext uri="{FF2B5EF4-FFF2-40B4-BE49-F238E27FC236}">
                  <a16:creationId xmlns:a16="http://schemas.microsoft.com/office/drawing/2014/main" id="{B18CF033-BCF2-4BE8-87B2-AC5232A12CA2}"/>
                </a:ext>
              </a:extLst>
            </p:cNvPr>
            <p:cNvSpPr/>
            <p:nvPr/>
          </p:nvSpPr>
          <p:spPr bwMode="auto">
            <a:xfrm>
              <a:off x="6046854" y="615176"/>
              <a:ext cx="1512866" cy="1460244"/>
            </a:xfrm>
            <a:custGeom>
              <a:avLst/>
              <a:gdLst>
                <a:gd name="T0" fmla="*/ 385 w 4137"/>
                <a:gd name="T1" fmla="*/ 68 h 3992"/>
                <a:gd name="T2" fmla="*/ 616 w 4137"/>
                <a:gd name="T3" fmla="*/ 2 h 3992"/>
                <a:gd name="T4" fmla="*/ 893 w 4137"/>
                <a:gd name="T5" fmla="*/ 105 h 3992"/>
                <a:gd name="T6" fmla="*/ 1227 w 4137"/>
                <a:gd name="T7" fmla="*/ 198 h 3992"/>
                <a:gd name="T8" fmla="*/ 1337 w 4137"/>
                <a:gd name="T9" fmla="*/ 327 h 3992"/>
                <a:gd name="T10" fmla="*/ 1458 w 4137"/>
                <a:gd name="T11" fmla="*/ 485 h 3992"/>
                <a:gd name="T12" fmla="*/ 1574 w 4137"/>
                <a:gd name="T13" fmla="*/ 700 h 3992"/>
                <a:gd name="T14" fmla="*/ 1623 w 4137"/>
                <a:gd name="T15" fmla="*/ 786 h 3992"/>
                <a:gd name="T16" fmla="*/ 1780 w 4137"/>
                <a:gd name="T17" fmla="*/ 1046 h 3992"/>
                <a:gd name="T18" fmla="*/ 1874 w 4137"/>
                <a:gd name="T19" fmla="*/ 1293 h 3992"/>
                <a:gd name="T20" fmla="*/ 2045 w 4137"/>
                <a:gd name="T21" fmla="*/ 1461 h 3992"/>
                <a:gd name="T22" fmla="*/ 2302 w 4137"/>
                <a:gd name="T23" fmla="*/ 1468 h 3992"/>
                <a:gd name="T24" fmla="*/ 2485 w 4137"/>
                <a:gd name="T25" fmla="*/ 1457 h 3992"/>
                <a:gd name="T26" fmla="*/ 2681 w 4137"/>
                <a:gd name="T27" fmla="*/ 1624 h 3992"/>
                <a:gd name="T28" fmla="*/ 2844 w 4137"/>
                <a:gd name="T29" fmla="*/ 1695 h 3992"/>
                <a:gd name="T30" fmla="*/ 2942 w 4137"/>
                <a:gd name="T31" fmla="*/ 1854 h 3992"/>
                <a:gd name="T32" fmla="*/ 3074 w 4137"/>
                <a:gd name="T33" fmla="*/ 2101 h 3992"/>
                <a:gd name="T34" fmla="*/ 3345 w 4137"/>
                <a:gd name="T35" fmla="*/ 2034 h 3992"/>
                <a:gd name="T36" fmla="*/ 3520 w 4137"/>
                <a:gd name="T37" fmla="*/ 1878 h 3992"/>
                <a:gd name="T38" fmla="*/ 3652 w 4137"/>
                <a:gd name="T39" fmla="*/ 1771 h 3992"/>
                <a:gd name="T40" fmla="*/ 3909 w 4137"/>
                <a:gd name="T41" fmla="*/ 1599 h 3992"/>
                <a:gd name="T42" fmla="*/ 4124 w 4137"/>
                <a:gd name="T43" fmla="*/ 1502 h 3992"/>
                <a:gd name="T44" fmla="*/ 4074 w 4137"/>
                <a:gd name="T45" fmla="*/ 1766 h 3992"/>
                <a:gd name="T46" fmla="*/ 4009 w 4137"/>
                <a:gd name="T47" fmla="*/ 2032 h 3992"/>
                <a:gd name="T48" fmla="*/ 3993 w 4137"/>
                <a:gd name="T49" fmla="*/ 2413 h 3992"/>
                <a:gd name="T50" fmla="*/ 3947 w 4137"/>
                <a:gd name="T51" fmla="*/ 2706 h 3992"/>
                <a:gd name="T52" fmla="*/ 3915 w 4137"/>
                <a:gd name="T53" fmla="*/ 3042 h 3992"/>
                <a:gd name="T54" fmla="*/ 3518 w 4137"/>
                <a:gd name="T55" fmla="*/ 3043 h 3992"/>
                <a:gd name="T56" fmla="*/ 3363 w 4137"/>
                <a:gd name="T57" fmla="*/ 3261 h 3992"/>
                <a:gd name="T58" fmla="*/ 3446 w 4137"/>
                <a:gd name="T59" fmla="*/ 3579 h 3992"/>
                <a:gd name="T60" fmla="*/ 3484 w 4137"/>
                <a:gd name="T61" fmla="*/ 3907 h 3992"/>
                <a:gd name="T62" fmla="*/ 3256 w 4137"/>
                <a:gd name="T63" fmla="*/ 3855 h 3992"/>
                <a:gd name="T64" fmla="*/ 3121 w 4137"/>
                <a:gd name="T65" fmla="*/ 3790 h 3992"/>
                <a:gd name="T66" fmla="*/ 2932 w 4137"/>
                <a:gd name="T67" fmla="*/ 3832 h 3992"/>
                <a:gd name="T68" fmla="*/ 2812 w 4137"/>
                <a:gd name="T69" fmla="*/ 3991 h 3992"/>
                <a:gd name="T70" fmla="*/ 2588 w 4137"/>
                <a:gd name="T71" fmla="*/ 3700 h 3992"/>
                <a:gd name="T72" fmla="*/ 2480 w 4137"/>
                <a:gd name="T73" fmla="*/ 3784 h 3992"/>
                <a:gd name="T74" fmla="*/ 2322 w 4137"/>
                <a:gd name="T75" fmla="*/ 3737 h 3992"/>
                <a:gd name="T76" fmla="*/ 2178 w 4137"/>
                <a:gd name="T77" fmla="*/ 3632 h 3992"/>
                <a:gd name="T78" fmla="*/ 2098 w 4137"/>
                <a:gd name="T79" fmla="*/ 3465 h 3992"/>
                <a:gd name="T80" fmla="*/ 1802 w 4137"/>
                <a:gd name="T81" fmla="*/ 3460 h 3992"/>
                <a:gd name="T82" fmla="*/ 1598 w 4137"/>
                <a:gd name="T83" fmla="*/ 3370 h 3992"/>
                <a:gd name="T84" fmla="*/ 1383 w 4137"/>
                <a:gd name="T85" fmla="*/ 3393 h 3992"/>
                <a:gd name="T86" fmla="*/ 1134 w 4137"/>
                <a:gd name="T87" fmla="*/ 3214 h 3992"/>
                <a:gd name="T88" fmla="*/ 974 w 4137"/>
                <a:gd name="T89" fmla="*/ 3093 h 3992"/>
                <a:gd name="T90" fmla="*/ 869 w 4137"/>
                <a:gd name="T91" fmla="*/ 2964 h 3992"/>
                <a:gd name="T92" fmla="*/ 961 w 4137"/>
                <a:gd name="T93" fmla="*/ 2837 h 3992"/>
                <a:gd name="T94" fmla="*/ 855 w 4137"/>
                <a:gd name="T95" fmla="*/ 2860 h 3992"/>
                <a:gd name="T96" fmla="*/ 705 w 4137"/>
                <a:gd name="T97" fmla="*/ 2767 h 3992"/>
                <a:gd name="T98" fmla="*/ 803 w 4137"/>
                <a:gd name="T99" fmla="*/ 2410 h 3992"/>
                <a:gd name="T100" fmla="*/ 1094 w 4137"/>
                <a:gd name="T101" fmla="*/ 2176 h 3992"/>
                <a:gd name="T102" fmla="*/ 1163 w 4137"/>
                <a:gd name="T103" fmla="*/ 1909 h 3992"/>
                <a:gd name="T104" fmla="*/ 1242 w 4137"/>
                <a:gd name="T105" fmla="*/ 1570 h 3992"/>
                <a:gd name="T106" fmla="*/ 1302 w 4137"/>
                <a:gd name="T107" fmla="*/ 1221 h 3992"/>
                <a:gd name="T108" fmla="*/ 1361 w 4137"/>
                <a:gd name="T109" fmla="*/ 926 h 3992"/>
                <a:gd name="T110" fmla="*/ 1089 w 4137"/>
                <a:gd name="T111" fmla="*/ 774 h 3992"/>
                <a:gd name="T112" fmla="*/ 912 w 4137"/>
                <a:gd name="T113" fmla="*/ 916 h 3992"/>
                <a:gd name="T114" fmla="*/ 669 w 4137"/>
                <a:gd name="T115" fmla="*/ 959 h 3992"/>
                <a:gd name="T116" fmla="*/ 505 w 4137"/>
                <a:gd name="T117" fmla="*/ 840 h 3992"/>
                <a:gd name="T118" fmla="*/ 429 w 4137"/>
                <a:gd name="T119" fmla="*/ 592 h 3992"/>
                <a:gd name="T120" fmla="*/ 262 w 4137"/>
                <a:gd name="T121" fmla="*/ 518 h 3992"/>
                <a:gd name="T122" fmla="*/ 0 w 4137"/>
                <a:gd name="T123" fmla="*/ 496 h 3992"/>
                <a:gd name="T124" fmla="*/ 87 w 4137"/>
                <a:gd name="T125" fmla="*/ 216 h 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3" name="湖北">
              <a:extLst>
                <a:ext uri="{FF2B5EF4-FFF2-40B4-BE49-F238E27FC236}">
                  <a16:creationId xmlns:a16="http://schemas.microsoft.com/office/drawing/2014/main" id="{80A58447-A3C9-4CF7-BE3A-DCBD25ECD325}"/>
                </a:ext>
              </a:extLst>
            </p:cNvPr>
            <p:cNvSpPr/>
            <p:nvPr/>
          </p:nvSpPr>
          <p:spPr bwMode="auto">
            <a:xfrm>
              <a:off x="4705008" y="3943481"/>
              <a:ext cx="1052428" cy="657768"/>
            </a:xfrm>
            <a:custGeom>
              <a:avLst/>
              <a:gdLst>
                <a:gd name="T0" fmla="*/ 2776 w 2869"/>
                <a:gd name="T1" fmla="*/ 1214 h 1815"/>
                <a:gd name="T2" fmla="*/ 2734 w 2869"/>
                <a:gd name="T3" fmla="*/ 1076 h 1815"/>
                <a:gd name="T4" fmla="*/ 2776 w 2869"/>
                <a:gd name="T5" fmla="*/ 956 h 1815"/>
                <a:gd name="T6" fmla="*/ 2706 w 2869"/>
                <a:gd name="T7" fmla="*/ 850 h 1815"/>
                <a:gd name="T8" fmla="*/ 2570 w 2869"/>
                <a:gd name="T9" fmla="*/ 763 h 1815"/>
                <a:gd name="T10" fmla="*/ 2494 w 2869"/>
                <a:gd name="T11" fmla="*/ 724 h 1815"/>
                <a:gd name="T12" fmla="*/ 2402 w 2869"/>
                <a:gd name="T13" fmla="*/ 735 h 1815"/>
                <a:gd name="T14" fmla="*/ 2267 w 2869"/>
                <a:gd name="T15" fmla="*/ 659 h 1815"/>
                <a:gd name="T16" fmla="*/ 2102 w 2869"/>
                <a:gd name="T17" fmla="*/ 596 h 1815"/>
                <a:gd name="T18" fmla="*/ 2015 w 2869"/>
                <a:gd name="T19" fmla="*/ 592 h 1815"/>
                <a:gd name="T20" fmla="*/ 1971 w 2869"/>
                <a:gd name="T21" fmla="*/ 457 h 1815"/>
                <a:gd name="T22" fmla="*/ 1939 w 2869"/>
                <a:gd name="T23" fmla="*/ 341 h 1815"/>
                <a:gd name="T24" fmla="*/ 1794 w 2869"/>
                <a:gd name="T25" fmla="*/ 377 h 1815"/>
                <a:gd name="T26" fmla="*/ 1662 w 2869"/>
                <a:gd name="T27" fmla="*/ 364 h 1815"/>
                <a:gd name="T28" fmla="*/ 1370 w 2869"/>
                <a:gd name="T29" fmla="*/ 356 h 1815"/>
                <a:gd name="T30" fmla="*/ 1187 w 2869"/>
                <a:gd name="T31" fmla="*/ 289 h 1815"/>
                <a:gd name="T32" fmla="*/ 1052 w 2869"/>
                <a:gd name="T33" fmla="*/ 146 h 1815"/>
                <a:gd name="T34" fmla="*/ 945 w 2869"/>
                <a:gd name="T35" fmla="*/ 4 h 1815"/>
                <a:gd name="T36" fmla="*/ 824 w 2869"/>
                <a:gd name="T37" fmla="*/ 43 h 1815"/>
                <a:gd name="T38" fmla="*/ 675 w 2869"/>
                <a:gd name="T39" fmla="*/ 30 h 1815"/>
                <a:gd name="T40" fmla="*/ 435 w 2869"/>
                <a:gd name="T41" fmla="*/ 7 h 1815"/>
                <a:gd name="T42" fmla="*/ 519 w 2869"/>
                <a:gd name="T43" fmla="*/ 101 h 1815"/>
                <a:gd name="T44" fmla="*/ 656 w 2869"/>
                <a:gd name="T45" fmla="*/ 195 h 1815"/>
                <a:gd name="T46" fmla="*/ 583 w 2869"/>
                <a:gd name="T47" fmla="*/ 305 h 1815"/>
                <a:gd name="T48" fmla="*/ 444 w 2869"/>
                <a:gd name="T49" fmla="*/ 341 h 1815"/>
                <a:gd name="T50" fmla="*/ 451 w 2869"/>
                <a:gd name="T51" fmla="*/ 530 h 1815"/>
                <a:gd name="T52" fmla="*/ 498 w 2869"/>
                <a:gd name="T53" fmla="*/ 705 h 1815"/>
                <a:gd name="T54" fmla="*/ 649 w 2869"/>
                <a:gd name="T55" fmla="*/ 804 h 1815"/>
                <a:gd name="T56" fmla="*/ 631 w 2869"/>
                <a:gd name="T57" fmla="*/ 1055 h 1815"/>
                <a:gd name="T58" fmla="*/ 453 w 2869"/>
                <a:gd name="T59" fmla="*/ 1121 h 1815"/>
                <a:gd name="T60" fmla="*/ 351 w 2869"/>
                <a:gd name="T61" fmla="*/ 1154 h 1815"/>
                <a:gd name="T62" fmla="*/ 233 w 2869"/>
                <a:gd name="T63" fmla="*/ 1135 h 1815"/>
                <a:gd name="T64" fmla="*/ 104 w 2869"/>
                <a:gd name="T65" fmla="*/ 1164 h 1815"/>
                <a:gd name="T66" fmla="*/ 44 w 2869"/>
                <a:gd name="T67" fmla="*/ 1284 h 1815"/>
                <a:gd name="T68" fmla="*/ 54 w 2869"/>
                <a:gd name="T69" fmla="*/ 1462 h 1815"/>
                <a:gd name="T70" fmla="*/ 54 w 2869"/>
                <a:gd name="T71" fmla="*/ 1545 h 1815"/>
                <a:gd name="T72" fmla="*/ 169 w 2869"/>
                <a:gd name="T73" fmla="*/ 1580 h 1815"/>
                <a:gd name="T74" fmla="*/ 213 w 2869"/>
                <a:gd name="T75" fmla="*/ 1718 h 1815"/>
                <a:gd name="T76" fmla="*/ 314 w 2869"/>
                <a:gd name="T77" fmla="*/ 1807 h 1815"/>
                <a:gd name="T78" fmla="*/ 359 w 2869"/>
                <a:gd name="T79" fmla="*/ 1706 h 1815"/>
                <a:gd name="T80" fmla="*/ 485 w 2869"/>
                <a:gd name="T81" fmla="*/ 1586 h 1815"/>
                <a:gd name="T82" fmla="*/ 672 w 2869"/>
                <a:gd name="T83" fmla="*/ 1524 h 1815"/>
                <a:gd name="T84" fmla="*/ 835 w 2869"/>
                <a:gd name="T85" fmla="*/ 1528 h 1815"/>
                <a:gd name="T86" fmla="*/ 776 w 2869"/>
                <a:gd name="T87" fmla="*/ 1402 h 1815"/>
                <a:gd name="T88" fmla="*/ 891 w 2869"/>
                <a:gd name="T89" fmla="*/ 1362 h 1815"/>
                <a:gd name="T90" fmla="*/ 1093 w 2869"/>
                <a:gd name="T91" fmla="*/ 1429 h 1815"/>
                <a:gd name="T92" fmla="*/ 1278 w 2869"/>
                <a:gd name="T93" fmla="*/ 1471 h 1815"/>
                <a:gd name="T94" fmla="*/ 1405 w 2869"/>
                <a:gd name="T95" fmla="*/ 1574 h 1815"/>
                <a:gd name="T96" fmla="*/ 1504 w 2869"/>
                <a:gd name="T97" fmla="*/ 1589 h 1815"/>
                <a:gd name="T98" fmla="*/ 1654 w 2869"/>
                <a:gd name="T99" fmla="*/ 1511 h 1815"/>
                <a:gd name="T100" fmla="*/ 1732 w 2869"/>
                <a:gd name="T101" fmla="*/ 1543 h 1815"/>
                <a:gd name="T102" fmla="*/ 1751 w 2869"/>
                <a:gd name="T103" fmla="*/ 1646 h 1815"/>
                <a:gd name="T104" fmla="*/ 1919 w 2869"/>
                <a:gd name="T105" fmla="*/ 1478 h 1815"/>
                <a:gd name="T106" fmla="*/ 1970 w 2869"/>
                <a:gd name="T107" fmla="*/ 1598 h 1815"/>
                <a:gd name="T108" fmla="*/ 1982 w 2869"/>
                <a:gd name="T109" fmla="*/ 1733 h 1815"/>
                <a:gd name="T110" fmla="*/ 2044 w 2869"/>
                <a:gd name="T111" fmla="*/ 1796 h 1815"/>
                <a:gd name="T112" fmla="*/ 2182 w 2869"/>
                <a:gd name="T113" fmla="*/ 1726 h 1815"/>
                <a:gd name="T114" fmla="*/ 2350 w 2869"/>
                <a:gd name="T115" fmla="*/ 1644 h 1815"/>
                <a:gd name="T116" fmla="*/ 2436 w 2869"/>
                <a:gd name="T117" fmla="*/ 1588 h 1815"/>
                <a:gd name="T118" fmla="*/ 2520 w 2869"/>
                <a:gd name="T119" fmla="*/ 1573 h 1815"/>
                <a:gd name="T120" fmla="*/ 2592 w 2869"/>
                <a:gd name="T121" fmla="*/ 1519 h 1815"/>
                <a:gd name="T122" fmla="*/ 2772 w 2869"/>
                <a:gd name="T123" fmla="*/ 146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4" name="山东">
              <a:extLst>
                <a:ext uri="{FF2B5EF4-FFF2-40B4-BE49-F238E27FC236}">
                  <a16:creationId xmlns:a16="http://schemas.microsoft.com/office/drawing/2014/main" id="{0AB4B765-7364-418B-B8F6-4C95A6A9AE0E}"/>
                </a:ext>
              </a:extLst>
            </p:cNvPr>
            <p:cNvSpPr/>
            <p:nvPr/>
          </p:nvSpPr>
          <p:spPr bwMode="auto">
            <a:xfrm>
              <a:off x="5546951" y="3101538"/>
              <a:ext cx="947186" cy="605146"/>
            </a:xfrm>
            <a:custGeom>
              <a:avLst/>
              <a:gdLst>
                <a:gd name="T0" fmla="*/ 831 w 2606"/>
                <a:gd name="T1" fmla="*/ 153 h 1671"/>
                <a:gd name="T2" fmla="*/ 614 w 2606"/>
                <a:gd name="T3" fmla="*/ 197 h 1671"/>
                <a:gd name="T4" fmla="*/ 432 w 2606"/>
                <a:gd name="T5" fmla="*/ 342 h 1671"/>
                <a:gd name="T6" fmla="*/ 367 w 2606"/>
                <a:gd name="T7" fmla="*/ 411 h 1671"/>
                <a:gd name="T8" fmla="*/ 252 w 2606"/>
                <a:gd name="T9" fmla="*/ 665 h 1671"/>
                <a:gd name="T10" fmla="*/ 153 w 2606"/>
                <a:gd name="T11" fmla="*/ 883 h 1671"/>
                <a:gd name="T12" fmla="*/ 157 w 2606"/>
                <a:gd name="T13" fmla="*/ 1075 h 1671"/>
                <a:gd name="T14" fmla="*/ 237 w 2606"/>
                <a:gd name="T15" fmla="*/ 1070 h 1671"/>
                <a:gd name="T16" fmla="*/ 400 w 2606"/>
                <a:gd name="T17" fmla="*/ 1024 h 1671"/>
                <a:gd name="T18" fmla="*/ 286 w 2606"/>
                <a:gd name="T19" fmla="*/ 1117 h 1671"/>
                <a:gd name="T20" fmla="*/ 164 w 2606"/>
                <a:gd name="T21" fmla="*/ 1251 h 1671"/>
                <a:gd name="T22" fmla="*/ 27 w 2606"/>
                <a:gd name="T23" fmla="*/ 1393 h 1671"/>
                <a:gd name="T24" fmla="*/ 73 w 2606"/>
                <a:gd name="T25" fmla="*/ 1491 h 1671"/>
                <a:gd name="T26" fmla="*/ 213 w 2606"/>
                <a:gd name="T27" fmla="*/ 1586 h 1671"/>
                <a:gd name="T28" fmla="*/ 427 w 2606"/>
                <a:gd name="T29" fmla="*/ 1633 h 1671"/>
                <a:gd name="T30" fmla="*/ 550 w 2606"/>
                <a:gd name="T31" fmla="*/ 1564 h 1671"/>
                <a:gd name="T32" fmla="*/ 658 w 2606"/>
                <a:gd name="T33" fmla="*/ 1426 h 1671"/>
                <a:gd name="T34" fmla="*/ 701 w 2606"/>
                <a:gd name="T35" fmla="*/ 1437 h 1671"/>
                <a:gd name="T36" fmla="*/ 811 w 2606"/>
                <a:gd name="T37" fmla="*/ 1602 h 1671"/>
                <a:gd name="T38" fmla="*/ 1004 w 2606"/>
                <a:gd name="T39" fmla="*/ 1657 h 1671"/>
                <a:gd name="T40" fmla="*/ 1063 w 2606"/>
                <a:gd name="T41" fmla="*/ 1579 h 1671"/>
                <a:gd name="T42" fmla="*/ 1187 w 2606"/>
                <a:gd name="T43" fmla="*/ 1652 h 1671"/>
                <a:gd name="T44" fmla="*/ 1275 w 2606"/>
                <a:gd name="T45" fmla="*/ 1602 h 1671"/>
                <a:gd name="T46" fmla="*/ 1378 w 2606"/>
                <a:gd name="T47" fmla="*/ 1499 h 1671"/>
                <a:gd name="T48" fmla="*/ 1489 w 2606"/>
                <a:gd name="T49" fmla="*/ 1343 h 1671"/>
                <a:gd name="T50" fmla="*/ 1623 w 2606"/>
                <a:gd name="T51" fmla="*/ 1208 h 1671"/>
                <a:gd name="T52" fmla="*/ 1675 w 2606"/>
                <a:gd name="T53" fmla="*/ 1085 h 1671"/>
                <a:gd name="T54" fmla="*/ 1741 w 2606"/>
                <a:gd name="T55" fmla="*/ 1026 h 1671"/>
                <a:gd name="T56" fmla="*/ 1774 w 2606"/>
                <a:gd name="T57" fmla="*/ 964 h 1671"/>
                <a:gd name="T58" fmla="*/ 1824 w 2606"/>
                <a:gd name="T59" fmla="*/ 913 h 1671"/>
                <a:gd name="T60" fmla="*/ 1774 w 2606"/>
                <a:gd name="T61" fmla="*/ 823 h 1671"/>
                <a:gd name="T62" fmla="*/ 1847 w 2606"/>
                <a:gd name="T63" fmla="*/ 800 h 1671"/>
                <a:gd name="T64" fmla="*/ 1886 w 2606"/>
                <a:gd name="T65" fmla="*/ 879 h 1671"/>
                <a:gd name="T66" fmla="*/ 1982 w 2606"/>
                <a:gd name="T67" fmla="*/ 800 h 1671"/>
                <a:gd name="T68" fmla="*/ 2006 w 2606"/>
                <a:gd name="T69" fmla="*/ 675 h 1671"/>
                <a:gd name="T70" fmla="*/ 2040 w 2606"/>
                <a:gd name="T71" fmla="*/ 681 h 1671"/>
                <a:gd name="T72" fmla="*/ 1990 w 2606"/>
                <a:gd name="T73" fmla="*/ 641 h 1671"/>
                <a:gd name="T74" fmla="*/ 2059 w 2606"/>
                <a:gd name="T75" fmla="*/ 628 h 1671"/>
                <a:gd name="T76" fmla="*/ 2204 w 2606"/>
                <a:gd name="T77" fmla="*/ 495 h 1671"/>
                <a:gd name="T78" fmla="*/ 2241 w 2606"/>
                <a:gd name="T79" fmla="*/ 531 h 1671"/>
                <a:gd name="T80" fmla="*/ 2373 w 2606"/>
                <a:gd name="T81" fmla="*/ 397 h 1671"/>
                <a:gd name="T82" fmla="*/ 2440 w 2606"/>
                <a:gd name="T83" fmla="*/ 381 h 1671"/>
                <a:gd name="T84" fmla="*/ 2536 w 2606"/>
                <a:gd name="T85" fmla="*/ 458 h 1671"/>
                <a:gd name="T86" fmla="*/ 2541 w 2606"/>
                <a:gd name="T87" fmla="*/ 376 h 1671"/>
                <a:gd name="T88" fmla="*/ 2579 w 2606"/>
                <a:gd name="T89" fmla="*/ 294 h 1671"/>
                <a:gd name="T90" fmla="*/ 2592 w 2606"/>
                <a:gd name="T91" fmla="*/ 187 h 1671"/>
                <a:gd name="T92" fmla="*/ 2428 w 2606"/>
                <a:gd name="T93" fmla="*/ 162 h 1671"/>
                <a:gd name="T94" fmla="*/ 2347 w 2606"/>
                <a:gd name="T95" fmla="*/ 220 h 1671"/>
                <a:gd name="T96" fmla="*/ 2188 w 2606"/>
                <a:gd name="T97" fmla="*/ 212 h 1671"/>
                <a:gd name="T98" fmla="*/ 2070 w 2606"/>
                <a:gd name="T99" fmla="*/ 138 h 1671"/>
                <a:gd name="T100" fmla="*/ 1975 w 2606"/>
                <a:gd name="T101" fmla="*/ 81 h 1671"/>
                <a:gd name="T102" fmla="*/ 1761 w 2606"/>
                <a:gd name="T103" fmla="*/ 159 h 1671"/>
                <a:gd name="T104" fmla="*/ 1734 w 2606"/>
                <a:gd name="T105" fmla="*/ 264 h 1671"/>
                <a:gd name="T106" fmla="*/ 1665 w 2606"/>
                <a:gd name="T107" fmla="*/ 376 h 1671"/>
                <a:gd name="T108" fmla="*/ 1427 w 2606"/>
                <a:gd name="T109" fmla="*/ 440 h 1671"/>
                <a:gd name="T110" fmla="*/ 1344 w 2606"/>
                <a:gd name="T111" fmla="*/ 226 h 1671"/>
                <a:gd name="T112" fmla="*/ 1369 w 2606"/>
                <a:gd name="T113" fmla="*/ 142 h 1671"/>
                <a:gd name="T114" fmla="*/ 1251 w 2606"/>
                <a:gd name="T115" fmla="*/ 4 h 1671"/>
                <a:gd name="T116" fmla="*/ 1145 w 2606"/>
                <a:gd name="T117" fmla="*/ 42 h 1671"/>
                <a:gd name="T118" fmla="*/ 1023 w 2606"/>
                <a:gd name="T119" fmla="*/ 115 h 1671"/>
                <a:gd name="T120" fmla="*/ 961 w 2606"/>
                <a:gd name="T121" fmla="*/ 5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5" name="安徽">
              <a:extLst>
                <a:ext uri="{FF2B5EF4-FFF2-40B4-BE49-F238E27FC236}">
                  <a16:creationId xmlns:a16="http://schemas.microsoft.com/office/drawing/2014/main" id="{67F6AC58-465F-42C7-BE9F-6D58C1733490}"/>
                </a:ext>
              </a:extLst>
            </p:cNvPr>
            <p:cNvSpPr/>
            <p:nvPr/>
          </p:nvSpPr>
          <p:spPr bwMode="auto">
            <a:xfrm>
              <a:off x="5573261" y="3680374"/>
              <a:ext cx="644612" cy="828787"/>
            </a:xfrm>
            <a:custGeom>
              <a:avLst/>
              <a:gdLst>
                <a:gd name="T0" fmla="*/ 1649 w 1769"/>
                <a:gd name="T1" fmla="*/ 1386 h 2242"/>
                <a:gd name="T2" fmla="*/ 1461 w 1769"/>
                <a:gd name="T3" fmla="*/ 1420 h 2242"/>
                <a:gd name="T4" fmla="*/ 1473 w 1769"/>
                <a:gd name="T5" fmla="*/ 1325 h 2242"/>
                <a:gd name="T6" fmla="*/ 1439 w 1769"/>
                <a:gd name="T7" fmla="*/ 1249 h 2242"/>
                <a:gd name="T8" fmla="*/ 1392 w 1769"/>
                <a:gd name="T9" fmla="*/ 1223 h 2242"/>
                <a:gd name="T10" fmla="*/ 1288 w 1769"/>
                <a:gd name="T11" fmla="*/ 1146 h 2242"/>
                <a:gd name="T12" fmla="*/ 1360 w 1769"/>
                <a:gd name="T13" fmla="*/ 1005 h 2242"/>
                <a:gd name="T14" fmla="*/ 1344 w 1769"/>
                <a:gd name="T15" fmla="*/ 878 h 2242"/>
                <a:gd name="T16" fmla="*/ 1471 w 1769"/>
                <a:gd name="T17" fmla="*/ 840 h 2242"/>
                <a:gd name="T18" fmla="*/ 1553 w 1769"/>
                <a:gd name="T19" fmla="*/ 767 h 2242"/>
                <a:gd name="T20" fmla="*/ 1424 w 1769"/>
                <a:gd name="T21" fmla="*/ 673 h 2242"/>
                <a:gd name="T22" fmla="*/ 1371 w 1769"/>
                <a:gd name="T23" fmla="*/ 774 h 2242"/>
                <a:gd name="T24" fmla="*/ 1205 w 1769"/>
                <a:gd name="T25" fmla="*/ 692 h 2242"/>
                <a:gd name="T26" fmla="*/ 1137 w 1769"/>
                <a:gd name="T27" fmla="*/ 604 h 2242"/>
                <a:gd name="T28" fmla="*/ 1087 w 1769"/>
                <a:gd name="T29" fmla="*/ 525 h 2242"/>
                <a:gd name="T30" fmla="*/ 1130 w 1769"/>
                <a:gd name="T31" fmla="*/ 414 h 2242"/>
                <a:gd name="T32" fmla="*/ 997 w 1769"/>
                <a:gd name="T33" fmla="*/ 364 h 2242"/>
                <a:gd name="T34" fmla="*/ 950 w 1769"/>
                <a:gd name="T35" fmla="*/ 270 h 2242"/>
                <a:gd name="T36" fmla="*/ 873 w 1769"/>
                <a:gd name="T37" fmla="*/ 247 h 2242"/>
                <a:gd name="T38" fmla="*/ 730 w 1769"/>
                <a:gd name="T39" fmla="*/ 208 h 2242"/>
                <a:gd name="T40" fmla="*/ 648 w 1769"/>
                <a:gd name="T41" fmla="*/ 99 h 2242"/>
                <a:gd name="T42" fmla="*/ 482 w 1769"/>
                <a:gd name="T43" fmla="*/ 0 h 2242"/>
                <a:gd name="T44" fmla="*/ 456 w 1769"/>
                <a:gd name="T45" fmla="*/ 137 h 2242"/>
                <a:gd name="T46" fmla="*/ 553 w 1769"/>
                <a:gd name="T47" fmla="*/ 232 h 2242"/>
                <a:gd name="T48" fmla="*/ 519 w 1769"/>
                <a:gd name="T49" fmla="*/ 357 h 2242"/>
                <a:gd name="T50" fmla="*/ 391 w 1769"/>
                <a:gd name="T51" fmla="*/ 371 h 2242"/>
                <a:gd name="T52" fmla="*/ 284 w 1769"/>
                <a:gd name="T53" fmla="*/ 272 h 2242"/>
                <a:gd name="T54" fmla="*/ 230 w 1769"/>
                <a:gd name="T55" fmla="*/ 364 h 2242"/>
                <a:gd name="T56" fmla="*/ 235 w 1769"/>
                <a:gd name="T57" fmla="*/ 488 h 2242"/>
                <a:gd name="T58" fmla="*/ 147 w 1769"/>
                <a:gd name="T59" fmla="*/ 617 h 2242"/>
                <a:gd name="T60" fmla="*/ 12 w 1769"/>
                <a:gd name="T61" fmla="*/ 694 h 2242"/>
                <a:gd name="T62" fmla="*/ 37 w 1769"/>
                <a:gd name="T63" fmla="*/ 796 h 2242"/>
                <a:gd name="T64" fmla="*/ 106 w 1769"/>
                <a:gd name="T65" fmla="*/ 902 h 2242"/>
                <a:gd name="T66" fmla="*/ 193 w 1769"/>
                <a:gd name="T67" fmla="*/ 941 h 2242"/>
                <a:gd name="T68" fmla="*/ 311 w 1769"/>
                <a:gd name="T69" fmla="*/ 959 h 2242"/>
                <a:gd name="T70" fmla="*/ 366 w 1769"/>
                <a:gd name="T71" fmla="*/ 944 h 2242"/>
                <a:gd name="T72" fmla="*/ 383 w 1769"/>
                <a:gd name="T73" fmla="*/ 1211 h 2242"/>
                <a:gd name="T74" fmla="*/ 232 w 1769"/>
                <a:gd name="T75" fmla="*/ 1329 h 2242"/>
                <a:gd name="T76" fmla="*/ 261 w 1769"/>
                <a:gd name="T77" fmla="*/ 1514 h 2242"/>
                <a:gd name="T78" fmla="*/ 391 w 1769"/>
                <a:gd name="T79" fmla="*/ 1542 h 2242"/>
                <a:gd name="T80" fmla="*/ 406 w 1769"/>
                <a:gd name="T81" fmla="*/ 1657 h 2242"/>
                <a:gd name="T82" fmla="*/ 371 w 1769"/>
                <a:gd name="T83" fmla="*/ 1763 h 2242"/>
                <a:gd name="T84" fmla="*/ 415 w 1769"/>
                <a:gd name="T85" fmla="*/ 1878 h 2242"/>
                <a:gd name="T86" fmla="*/ 495 w 1769"/>
                <a:gd name="T87" fmla="*/ 2046 h 2242"/>
                <a:gd name="T88" fmla="*/ 580 w 1769"/>
                <a:gd name="T89" fmla="*/ 2122 h 2242"/>
                <a:gd name="T90" fmla="*/ 750 w 1769"/>
                <a:gd name="T91" fmla="*/ 2007 h 2242"/>
                <a:gd name="T92" fmla="*/ 740 w 1769"/>
                <a:gd name="T93" fmla="*/ 2123 h 2242"/>
                <a:gd name="T94" fmla="*/ 804 w 1769"/>
                <a:gd name="T95" fmla="*/ 2201 h 2242"/>
                <a:gd name="T96" fmla="*/ 872 w 1769"/>
                <a:gd name="T97" fmla="*/ 2095 h 2242"/>
                <a:gd name="T98" fmla="*/ 967 w 1769"/>
                <a:gd name="T99" fmla="*/ 2084 h 2242"/>
                <a:gd name="T100" fmla="*/ 1103 w 1769"/>
                <a:gd name="T101" fmla="*/ 2191 h 2242"/>
                <a:gd name="T102" fmla="*/ 1263 w 1769"/>
                <a:gd name="T103" fmla="*/ 2188 h 2242"/>
                <a:gd name="T104" fmla="*/ 1359 w 1769"/>
                <a:gd name="T105" fmla="*/ 2189 h 2242"/>
                <a:gd name="T106" fmla="*/ 1427 w 1769"/>
                <a:gd name="T107" fmla="*/ 2137 h 2242"/>
                <a:gd name="T108" fmla="*/ 1523 w 1769"/>
                <a:gd name="T109" fmla="*/ 1998 h 2242"/>
                <a:gd name="T110" fmla="*/ 1539 w 1769"/>
                <a:gd name="T111" fmla="*/ 1883 h 2242"/>
                <a:gd name="T112" fmla="*/ 1587 w 1769"/>
                <a:gd name="T113" fmla="*/ 1817 h 2242"/>
                <a:gd name="T114" fmla="*/ 1703 w 1769"/>
                <a:gd name="T115" fmla="*/ 1778 h 2242"/>
                <a:gd name="T116" fmla="*/ 1671 w 1769"/>
                <a:gd name="T117" fmla="*/ 1673 h 2242"/>
                <a:gd name="T118" fmla="*/ 1729 w 1769"/>
                <a:gd name="T119" fmla="*/ 1612 h 2242"/>
                <a:gd name="T120" fmla="*/ 1766 w 1769"/>
                <a:gd name="T121" fmla="*/ 1444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6" name="山西">
              <a:extLst>
                <a:ext uri="{FF2B5EF4-FFF2-40B4-BE49-F238E27FC236}">
                  <a16:creationId xmlns:a16="http://schemas.microsoft.com/office/drawing/2014/main" id="{E35C09BB-4C7B-4F73-932D-1B483858F4D4}"/>
                </a:ext>
              </a:extLst>
            </p:cNvPr>
            <p:cNvSpPr/>
            <p:nvPr/>
          </p:nvSpPr>
          <p:spPr bwMode="auto">
            <a:xfrm>
              <a:off x="4968115" y="2720033"/>
              <a:ext cx="513059" cy="999807"/>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9" name="吉林">
              <a:extLst>
                <a:ext uri="{FF2B5EF4-FFF2-40B4-BE49-F238E27FC236}">
                  <a16:creationId xmlns:a16="http://schemas.microsoft.com/office/drawing/2014/main" id="{F213C73D-DF2A-4BE2-AF66-4A1DE49A6E1A}"/>
                </a:ext>
              </a:extLst>
            </p:cNvPr>
            <p:cNvSpPr/>
            <p:nvPr/>
          </p:nvSpPr>
          <p:spPr bwMode="auto">
            <a:xfrm>
              <a:off x="6217874" y="1733381"/>
              <a:ext cx="1118205" cy="828787"/>
            </a:xfrm>
            <a:custGeom>
              <a:avLst/>
              <a:gdLst>
                <a:gd name="T0" fmla="*/ 3049 w 3070"/>
                <a:gd name="T1" fmla="*/ 1066 h 2270"/>
                <a:gd name="T2" fmla="*/ 2912 w 3070"/>
                <a:gd name="T3" fmla="*/ 1134 h 2270"/>
                <a:gd name="T4" fmla="*/ 2939 w 3070"/>
                <a:gd name="T5" fmla="*/ 1241 h 2270"/>
                <a:gd name="T6" fmla="*/ 2898 w 3070"/>
                <a:gd name="T7" fmla="*/ 1258 h 2270"/>
                <a:gd name="T8" fmla="*/ 2808 w 3070"/>
                <a:gd name="T9" fmla="*/ 1144 h 2270"/>
                <a:gd name="T10" fmla="*/ 2698 w 3070"/>
                <a:gd name="T11" fmla="*/ 1099 h 2270"/>
                <a:gd name="T12" fmla="*/ 2672 w 3070"/>
                <a:gd name="T13" fmla="*/ 1361 h 2270"/>
                <a:gd name="T14" fmla="*/ 2561 w 3070"/>
                <a:gd name="T15" fmla="*/ 1389 h 2270"/>
                <a:gd name="T16" fmla="*/ 2456 w 3070"/>
                <a:gd name="T17" fmla="*/ 1597 h 2270"/>
                <a:gd name="T18" fmla="*/ 2264 w 3070"/>
                <a:gd name="T19" fmla="*/ 1629 h 2270"/>
                <a:gd name="T20" fmla="*/ 2260 w 3070"/>
                <a:gd name="T21" fmla="*/ 1775 h 2270"/>
                <a:gd name="T22" fmla="*/ 2242 w 3070"/>
                <a:gd name="T23" fmla="*/ 1913 h 2270"/>
                <a:gd name="T24" fmla="*/ 2009 w 3070"/>
                <a:gd name="T25" fmla="*/ 1932 h 2270"/>
                <a:gd name="T26" fmla="*/ 1914 w 3070"/>
                <a:gd name="T27" fmla="*/ 1860 h 2270"/>
                <a:gd name="T28" fmla="*/ 1833 w 3070"/>
                <a:gd name="T29" fmla="*/ 1849 h 2270"/>
                <a:gd name="T30" fmla="*/ 1760 w 3070"/>
                <a:gd name="T31" fmla="*/ 1980 h 2270"/>
                <a:gd name="T32" fmla="*/ 1688 w 3070"/>
                <a:gd name="T33" fmla="*/ 2138 h 2270"/>
                <a:gd name="T34" fmla="*/ 1572 w 3070"/>
                <a:gd name="T35" fmla="*/ 2264 h 2270"/>
                <a:gd name="T36" fmla="*/ 1532 w 3070"/>
                <a:gd name="T37" fmla="*/ 2213 h 2270"/>
                <a:gd name="T38" fmla="*/ 1513 w 3070"/>
                <a:gd name="T39" fmla="*/ 2111 h 2270"/>
                <a:gd name="T40" fmla="*/ 1364 w 3070"/>
                <a:gd name="T41" fmla="*/ 1935 h 2270"/>
                <a:gd name="T42" fmla="*/ 1373 w 3070"/>
                <a:gd name="T43" fmla="*/ 1725 h 2270"/>
                <a:gd name="T44" fmla="*/ 1272 w 3070"/>
                <a:gd name="T45" fmla="*/ 1660 h 2270"/>
                <a:gd name="T46" fmla="*/ 1194 w 3070"/>
                <a:gd name="T47" fmla="*/ 1540 h 2270"/>
                <a:gd name="T48" fmla="*/ 1128 w 3070"/>
                <a:gd name="T49" fmla="*/ 1391 h 2270"/>
                <a:gd name="T50" fmla="*/ 1005 w 3070"/>
                <a:gd name="T51" fmla="*/ 1471 h 2270"/>
                <a:gd name="T52" fmla="*/ 986 w 3070"/>
                <a:gd name="T53" fmla="*/ 1381 h 2270"/>
                <a:gd name="T54" fmla="*/ 814 w 3070"/>
                <a:gd name="T55" fmla="*/ 1271 h 2270"/>
                <a:gd name="T56" fmla="*/ 697 w 3070"/>
                <a:gd name="T57" fmla="*/ 1273 h 2270"/>
                <a:gd name="T58" fmla="*/ 677 w 3070"/>
                <a:gd name="T59" fmla="*/ 1175 h 2270"/>
                <a:gd name="T60" fmla="*/ 599 w 3070"/>
                <a:gd name="T61" fmla="*/ 972 h 2270"/>
                <a:gd name="T62" fmla="*/ 463 w 3070"/>
                <a:gd name="T63" fmla="*/ 828 h 2270"/>
                <a:gd name="T64" fmla="*/ 253 w 3070"/>
                <a:gd name="T65" fmla="*/ 865 h 2270"/>
                <a:gd name="T66" fmla="*/ 182 w 3070"/>
                <a:gd name="T67" fmla="*/ 740 h 2270"/>
                <a:gd name="T68" fmla="*/ 191 w 3070"/>
                <a:gd name="T69" fmla="*/ 534 h 2270"/>
                <a:gd name="T70" fmla="*/ 102 w 3070"/>
                <a:gd name="T71" fmla="*/ 366 h 2270"/>
                <a:gd name="T72" fmla="*/ 31 w 3070"/>
                <a:gd name="T73" fmla="*/ 286 h 2270"/>
                <a:gd name="T74" fmla="*/ 95 w 3070"/>
                <a:gd name="T75" fmla="*/ 214 h 2270"/>
                <a:gd name="T76" fmla="*/ 236 w 3070"/>
                <a:gd name="T77" fmla="*/ 229 h 2270"/>
                <a:gd name="T78" fmla="*/ 319 w 3070"/>
                <a:gd name="T79" fmla="*/ 154 h 2270"/>
                <a:gd name="T80" fmla="*/ 441 w 3070"/>
                <a:gd name="T81" fmla="*/ 45 h 2270"/>
                <a:gd name="T82" fmla="*/ 627 w 3070"/>
                <a:gd name="T83" fmla="*/ 1 h 2270"/>
                <a:gd name="T84" fmla="*/ 692 w 3070"/>
                <a:gd name="T85" fmla="*/ 161 h 2270"/>
                <a:gd name="T86" fmla="*/ 851 w 3070"/>
                <a:gd name="T87" fmla="*/ 350 h 2270"/>
                <a:gd name="T88" fmla="*/ 1017 w 3070"/>
                <a:gd name="T89" fmla="*/ 300 h 2270"/>
                <a:gd name="T90" fmla="*/ 1169 w 3070"/>
                <a:gd name="T91" fmla="*/ 275 h 2270"/>
                <a:gd name="T92" fmla="*/ 1297 w 3070"/>
                <a:gd name="T93" fmla="*/ 387 h 2270"/>
                <a:gd name="T94" fmla="*/ 1532 w 3070"/>
                <a:gd name="T95" fmla="*/ 342 h 2270"/>
                <a:gd name="T96" fmla="*/ 1685 w 3070"/>
                <a:gd name="T97" fmla="*/ 452 h 2270"/>
                <a:gd name="T98" fmla="*/ 1715 w 3070"/>
                <a:gd name="T99" fmla="*/ 600 h 2270"/>
                <a:gd name="T100" fmla="*/ 1848 w 3070"/>
                <a:gd name="T101" fmla="*/ 583 h 2270"/>
                <a:gd name="T102" fmla="*/ 1909 w 3070"/>
                <a:gd name="T103" fmla="*/ 738 h 2270"/>
                <a:gd name="T104" fmla="*/ 2029 w 3070"/>
                <a:gd name="T105" fmla="*/ 723 h 2270"/>
                <a:gd name="T106" fmla="*/ 2085 w 3070"/>
                <a:gd name="T107" fmla="*/ 562 h 2270"/>
                <a:gd name="T108" fmla="*/ 2236 w 3070"/>
                <a:gd name="T109" fmla="*/ 802 h 2270"/>
                <a:gd name="T110" fmla="*/ 2365 w 3070"/>
                <a:gd name="T111" fmla="*/ 929 h 2270"/>
                <a:gd name="T112" fmla="*/ 2443 w 3070"/>
                <a:gd name="T113" fmla="*/ 798 h 2270"/>
                <a:gd name="T114" fmla="*/ 2599 w 3070"/>
                <a:gd name="T115" fmla="*/ 669 h 2270"/>
                <a:gd name="T116" fmla="*/ 2722 w 3070"/>
                <a:gd name="T117" fmla="*/ 632 h 2270"/>
                <a:gd name="T118" fmla="*/ 2797 w 3070"/>
                <a:gd name="T119" fmla="*/ 789 h 2270"/>
                <a:gd name="T120" fmla="*/ 2968 w 3070"/>
                <a:gd name="T121" fmla="*/ 823 h 2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0" name="湖南">
              <a:extLst>
                <a:ext uri="{FF2B5EF4-FFF2-40B4-BE49-F238E27FC236}">
                  <a16:creationId xmlns:a16="http://schemas.microsoft.com/office/drawing/2014/main" id="{00B62C68-3B55-42D1-975D-7842E54A8CA2}"/>
                </a:ext>
              </a:extLst>
            </p:cNvPr>
            <p:cNvSpPr/>
            <p:nvPr/>
          </p:nvSpPr>
          <p:spPr bwMode="auto">
            <a:xfrm>
              <a:off x="4763642" y="4441003"/>
              <a:ext cx="763011" cy="868253"/>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1" name="江苏">
              <a:extLst>
                <a:ext uri="{FF2B5EF4-FFF2-40B4-BE49-F238E27FC236}">
                  <a16:creationId xmlns:a16="http://schemas.microsoft.com/office/drawing/2014/main" id="{03D72E23-2F6B-4359-B661-8184CB4E284F}"/>
                </a:ext>
              </a:extLst>
            </p:cNvPr>
            <p:cNvSpPr/>
            <p:nvPr/>
          </p:nvSpPr>
          <p:spPr bwMode="auto">
            <a:xfrm>
              <a:off x="5744281" y="3588286"/>
              <a:ext cx="763011" cy="670923"/>
            </a:xfrm>
            <a:custGeom>
              <a:avLst/>
              <a:gdLst>
                <a:gd name="T0" fmla="*/ 1699 w 2079"/>
                <a:gd name="T1" fmla="*/ 1399 h 1843"/>
                <a:gd name="T2" fmla="*/ 1653 w 2079"/>
                <a:gd name="T3" fmla="*/ 1318 h 1843"/>
                <a:gd name="T4" fmla="*/ 1534 w 2079"/>
                <a:gd name="T5" fmla="*/ 1336 h 1843"/>
                <a:gd name="T6" fmla="*/ 1579 w 2079"/>
                <a:gd name="T7" fmla="*/ 1274 h 1843"/>
                <a:gd name="T8" fmla="*/ 1695 w 2079"/>
                <a:gd name="T9" fmla="*/ 1372 h 1843"/>
                <a:gd name="T10" fmla="*/ 1837 w 2079"/>
                <a:gd name="T11" fmla="*/ 1343 h 1843"/>
                <a:gd name="T12" fmla="*/ 2066 w 2079"/>
                <a:gd name="T13" fmla="*/ 1401 h 1843"/>
                <a:gd name="T14" fmla="*/ 2026 w 2079"/>
                <a:gd name="T15" fmla="*/ 1268 h 1843"/>
                <a:gd name="T16" fmla="*/ 1882 w 2079"/>
                <a:gd name="T17" fmla="*/ 1198 h 1843"/>
                <a:gd name="T18" fmla="*/ 1830 w 2079"/>
                <a:gd name="T19" fmla="*/ 1091 h 1843"/>
                <a:gd name="T20" fmla="*/ 1665 w 2079"/>
                <a:gd name="T21" fmla="*/ 975 h 1843"/>
                <a:gd name="T22" fmla="*/ 1666 w 2079"/>
                <a:gd name="T23" fmla="*/ 898 h 1843"/>
                <a:gd name="T24" fmla="*/ 1588 w 2079"/>
                <a:gd name="T25" fmla="*/ 769 h 1843"/>
                <a:gd name="T26" fmla="*/ 1502 w 2079"/>
                <a:gd name="T27" fmla="*/ 581 h 1843"/>
                <a:gd name="T28" fmla="*/ 1443 w 2079"/>
                <a:gd name="T29" fmla="*/ 452 h 1843"/>
                <a:gd name="T30" fmla="*/ 1291 w 2079"/>
                <a:gd name="T31" fmla="*/ 273 h 1843"/>
                <a:gd name="T32" fmla="*/ 1201 w 2079"/>
                <a:gd name="T33" fmla="*/ 247 h 1843"/>
                <a:gd name="T34" fmla="*/ 1119 w 2079"/>
                <a:gd name="T35" fmla="*/ 259 h 1843"/>
                <a:gd name="T36" fmla="*/ 1070 w 2079"/>
                <a:gd name="T37" fmla="*/ 147 h 1843"/>
                <a:gd name="T38" fmla="*/ 987 w 2079"/>
                <a:gd name="T39" fmla="*/ 53 h 1843"/>
                <a:gd name="T40" fmla="*/ 897 w 2079"/>
                <a:gd name="T41" fmla="*/ 34 h 1843"/>
                <a:gd name="T42" fmla="*/ 834 w 2079"/>
                <a:gd name="T43" fmla="*/ 187 h 1843"/>
                <a:gd name="T44" fmla="*/ 728 w 2079"/>
                <a:gd name="T45" fmla="*/ 260 h 1843"/>
                <a:gd name="T46" fmla="*/ 653 w 2079"/>
                <a:gd name="T47" fmla="*/ 344 h 1843"/>
                <a:gd name="T48" fmla="*/ 567 w 2079"/>
                <a:gd name="T49" fmla="*/ 230 h 1843"/>
                <a:gd name="T50" fmla="*/ 478 w 2079"/>
                <a:gd name="T51" fmla="*/ 298 h 1843"/>
                <a:gd name="T52" fmla="*/ 331 w 2079"/>
                <a:gd name="T53" fmla="*/ 286 h 1843"/>
                <a:gd name="T54" fmla="*/ 237 w 2079"/>
                <a:gd name="T55" fmla="*/ 205 h 1843"/>
                <a:gd name="T56" fmla="*/ 68 w 2079"/>
                <a:gd name="T57" fmla="*/ 14 h 1843"/>
                <a:gd name="T58" fmla="*/ 94 w 2079"/>
                <a:gd name="T59" fmla="*/ 146 h 1843"/>
                <a:gd name="T60" fmla="*/ 1 w 2079"/>
                <a:gd name="T61" fmla="*/ 283 h 1843"/>
                <a:gd name="T62" fmla="*/ 152 w 2079"/>
                <a:gd name="T63" fmla="*/ 365 h 1843"/>
                <a:gd name="T64" fmla="*/ 240 w 2079"/>
                <a:gd name="T65" fmla="*/ 449 h 1843"/>
                <a:gd name="T66" fmla="*/ 371 w 2079"/>
                <a:gd name="T67" fmla="*/ 513 h 1843"/>
                <a:gd name="T68" fmla="*/ 439 w 2079"/>
                <a:gd name="T69" fmla="*/ 540 h 1843"/>
                <a:gd name="T70" fmla="*/ 509 w 2079"/>
                <a:gd name="T71" fmla="*/ 582 h 1843"/>
                <a:gd name="T72" fmla="*/ 636 w 2079"/>
                <a:gd name="T73" fmla="*/ 631 h 1843"/>
                <a:gd name="T74" fmla="*/ 660 w 2079"/>
                <a:gd name="T75" fmla="*/ 739 h 1843"/>
                <a:gd name="T76" fmla="*/ 608 w 2079"/>
                <a:gd name="T77" fmla="*/ 835 h 1843"/>
                <a:gd name="T78" fmla="*/ 672 w 2079"/>
                <a:gd name="T79" fmla="*/ 868 h 1843"/>
                <a:gd name="T80" fmla="*/ 730 w 2079"/>
                <a:gd name="T81" fmla="*/ 952 h 1843"/>
                <a:gd name="T82" fmla="*/ 790 w 2079"/>
                <a:gd name="T83" fmla="*/ 1061 h 1843"/>
                <a:gd name="T84" fmla="*/ 914 w 2079"/>
                <a:gd name="T85" fmla="*/ 1006 h 1843"/>
                <a:gd name="T86" fmla="*/ 1002 w 2079"/>
                <a:gd name="T87" fmla="*/ 962 h 1843"/>
                <a:gd name="T88" fmla="*/ 1081 w 2079"/>
                <a:gd name="T89" fmla="*/ 1109 h 1843"/>
                <a:gd name="T90" fmla="*/ 963 w 2079"/>
                <a:gd name="T91" fmla="*/ 1107 h 1843"/>
                <a:gd name="T92" fmla="*/ 874 w 2079"/>
                <a:gd name="T93" fmla="*/ 1163 h 1843"/>
                <a:gd name="T94" fmla="*/ 891 w 2079"/>
                <a:gd name="T95" fmla="*/ 1280 h 1843"/>
                <a:gd name="T96" fmla="*/ 804 w 2079"/>
                <a:gd name="T97" fmla="*/ 1362 h 1843"/>
                <a:gd name="T98" fmla="*/ 861 w 2079"/>
                <a:gd name="T99" fmla="*/ 1470 h 1843"/>
                <a:gd name="T100" fmla="*/ 923 w 2079"/>
                <a:gd name="T101" fmla="*/ 1534 h 1843"/>
                <a:gd name="T102" fmla="*/ 977 w 2079"/>
                <a:gd name="T103" fmla="*/ 1528 h 1843"/>
                <a:gd name="T104" fmla="*/ 987 w 2079"/>
                <a:gd name="T105" fmla="*/ 1638 h 1843"/>
                <a:gd name="T106" fmla="*/ 1011 w 2079"/>
                <a:gd name="T107" fmla="*/ 1698 h 1843"/>
                <a:gd name="T108" fmla="*/ 1177 w 2079"/>
                <a:gd name="T109" fmla="*/ 1665 h 1843"/>
                <a:gd name="T110" fmla="*/ 1271 w 2079"/>
                <a:gd name="T111" fmla="*/ 1716 h 1843"/>
                <a:gd name="T112" fmla="*/ 1402 w 2079"/>
                <a:gd name="T113" fmla="*/ 1699 h 1843"/>
                <a:gd name="T114" fmla="*/ 1543 w 2079"/>
                <a:gd name="T115" fmla="*/ 1784 h 1843"/>
                <a:gd name="T116" fmla="*/ 1643 w 2079"/>
                <a:gd name="T117" fmla="*/ 1821 h 1843"/>
                <a:gd name="T118" fmla="*/ 1722 w 2079"/>
                <a:gd name="T119" fmla="*/ 1730 h 1843"/>
                <a:gd name="T120" fmla="*/ 1819 w 2079"/>
                <a:gd name="T121" fmla="*/ 1555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2" name="福建">
              <a:extLst>
                <a:ext uri="{FF2B5EF4-FFF2-40B4-BE49-F238E27FC236}">
                  <a16:creationId xmlns:a16="http://schemas.microsoft.com/office/drawing/2014/main" id="{24DA3122-055D-4D0B-A100-3A7BCE61DBDF}"/>
                </a:ext>
              </a:extLst>
            </p:cNvPr>
            <p:cNvSpPr/>
            <p:nvPr/>
          </p:nvSpPr>
          <p:spPr bwMode="auto">
            <a:xfrm>
              <a:off x="5770592" y="4680181"/>
              <a:ext cx="618302" cy="749855"/>
            </a:xfrm>
            <a:custGeom>
              <a:avLst/>
              <a:gdLst>
                <a:gd name="T0" fmla="*/ 1565 w 1689"/>
                <a:gd name="T1" fmla="*/ 334 h 2064"/>
                <a:gd name="T2" fmla="*/ 1442 w 1689"/>
                <a:gd name="T3" fmla="*/ 393 h 2064"/>
                <a:gd name="T4" fmla="*/ 1376 w 1689"/>
                <a:gd name="T5" fmla="*/ 269 h 2064"/>
                <a:gd name="T6" fmla="*/ 1307 w 1689"/>
                <a:gd name="T7" fmla="*/ 313 h 2064"/>
                <a:gd name="T8" fmla="*/ 1189 w 1689"/>
                <a:gd name="T9" fmla="*/ 346 h 2064"/>
                <a:gd name="T10" fmla="*/ 1100 w 1689"/>
                <a:gd name="T11" fmla="*/ 306 h 2064"/>
                <a:gd name="T12" fmla="*/ 1033 w 1689"/>
                <a:gd name="T13" fmla="*/ 78 h 2064"/>
                <a:gd name="T14" fmla="*/ 963 w 1689"/>
                <a:gd name="T15" fmla="*/ 22 h 2064"/>
                <a:gd name="T16" fmla="*/ 872 w 1689"/>
                <a:gd name="T17" fmla="*/ 23 h 2064"/>
                <a:gd name="T18" fmla="*/ 792 w 1689"/>
                <a:gd name="T19" fmla="*/ 129 h 2064"/>
                <a:gd name="T20" fmla="*/ 666 w 1689"/>
                <a:gd name="T21" fmla="*/ 211 h 2064"/>
                <a:gd name="T22" fmla="*/ 545 w 1689"/>
                <a:gd name="T23" fmla="*/ 190 h 2064"/>
                <a:gd name="T24" fmla="*/ 413 w 1689"/>
                <a:gd name="T25" fmla="*/ 318 h 2064"/>
                <a:gd name="T26" fmla="*/ 406 w 1689"/>
                <a:gd name="T27" fmla="*/ 378 h 2064"/>
                <a:gd name="T28" fmla="*/ 378 w 1689"/>
                <a:gd name="T29" fmla="*/ 591 h 2064"/>
                <a:gd name="T30" fmla="*/ 213 w 1689"/>
                <a:gd name="T31" fmla="*/ 738 h 2064"/>
                <a:gd name="T32" fmla="*/ 249 w 1689"/>
                <a:gd name="T33" fmla="*/ 886 h 2064"/>
                <a:gd name="T34" fmla="*/ 186 w 1689"/>
                <a:gd name="T35" fmla="*/ 982 h 2064"/>
                <a:gd name="T36" fmla="*/ 97 w 1689"/>
                <a:gd name="T37" fmla="*/ 1114 h 2064"/>
                <a:gd name="T38" fmla="*/ 69 w 1689"/>
                <a:gd name="T39" fmla="*/ 1267 h 2064"/>
                <a:gd name="T40" fmla="*/ 17 w 1689"/>
                <a:gd name="T41" fmla="*/ 1465 h 2064"/>
                <a:gd name="T42" fmla="*/ 98 w 1689"/>
                <a:gd name="T43" fmla="*/ 1568 h 2064"/>
                <a:gd name="T44" fmla="*/ 220 w 1689"/>
                <a:gd name="T45" fmla="*/ 1592 h 2064"/>
                <a:gd name="T46" fmla="*/ 385 w 1689"/>
                <a:gd name="T47" fmla="*/ 1629 h 2064"/>
                <a:gd name="T48" fmla="*/ 428 w 1689"/>
                <a:gd name="T49" fmla="*/ 1753 h 2064"/>
                <a:gd name="T50" fmla="*/ 461 w 1689"/>
                <a:gd name="T51" fmla="*/ 1903 h 2064"/>
                <a:gd name="T52" fmla="*/ 562 w 1689"/>
                <a:gd name="T53" fmla="*/ 2059 h 2064"/>
                <a:gd name="T54" fmla="*/ 604 w 1689"/>
                <a:gd name="T55" fmla="*/ 2032 h 2064"/>
                <a:gd name="T56" fmla="*/ 665 w 1689"/>
                <a:gd name="T57" fmla="*/ 1976 h 2064"/>
                <a:gd name="T58" fmla="*/ 740 w 1689"/>
                <a:gd name="T59" fmla="*/ 1946 h 2064"/>
                <a:gd name="T60" fmla="*/ 753 w 1689"/>
                <a:gd name="T61" fmla="*/ 1919 h 2064"/>
                <a:gd name="T62" fmla="*/ 792 w 1689"/>
                <a:gd name="T63" fmla="*/ 1923 h 2064"/>
                <a:gd name="T64" fmla="*/ 927 w 1689"/>
                <a:gd name="T65" fmla="*/ 1768 h 2064"/>
                <a:gd name="T66" fmla="*/ 820 w 1689"/>
                <a:gd name="T67" fmla="*/ 1683 h 2064"/>
                <a:gd name="T68" fmla="*/ 832 w 1689"/>
                <a:gd name="T69" fmla="*/ 1641 h 2064"/>
                <a:gd name="T70" fmla="*/ 899 w 1689"/>
                <a:gd name="T71" fmla="*/ 1685 h 2064"/>
                <a:gd name="T72" fmla="*/ 924 w 1689"/>
                <a:gd name="T73" fmla="*/ 1584 h 2064"/>
                <a:gd name="T74" fmla="*/ 992 w 1689"/>
                <a:gd name="T75" fmla="*/ 1612 h 2064"/>
                <a:gd name="T76" fmla="*/ 1040 w 1689"/>
                <a:gd name="T77" fmla="*/ 1592 h 2064"/>
                <a:gd name="T78" fmla="*/ 1122 w 1689"/>
                <a:gd name="T79" fmla="*/ 1608 h 2064"/>
                <a:gd name="T80" fmla="*/ 1130 w 1689"/>
                <a:gd name="T81" fmla="*/ 1518 h 2064"/>
                <a:gd name="T82" fmla="*/ 1231 w 1689"/>
                <a:gd name="T83" fmla="*/ 1468 h 2064"/>
                <a:gd name="T84" fmla="*/ 1231 w 1689"/>
                <a:gd name="T85" fmla="*/ 1403 h 2064"/>
                <a:gd name="T86" fmla="*/ 1210 w 1689"/>
                <a:gd name="T87" fmla="*/ 1386 h 2064"/>
                <a:gd name="T88" fmla="*/ 1227 w 1689"/>
                <a:gd name="T89" fmla="*/ 1327 h 2064"/>
                <a:gd name="T90" fmla="*/ 1411 w 1689"/>
                <a:gd name="T91" fmla="*/ 1335 h 2064"/>
                <a:gd name="T92" fmla="*/ 1278 w 1689"/>
                <a:gd name="T93" fmla="*/ 1222 h 2064"/>
                <a:gd name="T94" fmla="*/ 1373 w 1689"/>
                <a:gd name="T95" fmla="*/ 1203 h 2064"/>
                <a:gd name="T96" fmla="*/ 1474 w 1689"/>
                <a:gd name="T97" fmla="*/ 1215 h 2064"/>
                <a:gd name="T98" fmla="*/ 1387 w 1689"/>
                <a:gd name="T99" fmla="*/ 1128 h 2064"/>
                <a:gd name="T100" fmla="*/ 1474 w 1689"/>
                <a:gd name="T101" fmla="*/ 987 h 2064"/>
                <a:gd name="T102" fmla="*/ 1448 w 1689"/>
                <a:gd name="T103" fmla="*/ 862 h 2064"/>
                <a:gd name="T104" fmla="*/ 1524 w 1689"/>
                <a:gd name="T105" fmla="*/ 793 h 2064"/>
                <a:gd name="T106" fmla="*/ 1443 w 1689"/>
                <a:gd name="T107" fmla="*/ 800 h 2064"/>
                <a:gd name="T108" fmla="*/ 1492 w 1689"/>
                <a:gd name="T109" fmla="*/ 743 h 2064"/>
                <a:gd name="T110" fmla="*/ 1397 w 1689"/>
                <a:gd name="T111" fmla="*/ 703 h 2064"/>
                <a:gd name="T112" fmla="*/ 1440 w 1689"/>
                <a:gd name="T113" fmla="*/ 633 h 2064"/>
                <a:gd name="T114" fmla="*/ 1448 w 1689"/>
                <a:gd name="T115" fmla="*/ 623 h 2064"/>
                <a:gd name="T116" fmla="*/ 1474 w 1689"/>
                <a:gd name="T117" fmla="*/ 618 h 2064"/>
                <a:gd name="T118" fmla="*/ 1528 w 1689"/>
                <a:gd name="T119" fmla="*/ 603 h 2064"/>
                <a:gd name="T120" fmla="*/ 1497 w 1689"/>
                <a:gd name="T121" fmla="*/ 705 h 2064"/>
                <a:gd name="T122" fmla="*/ 1598 w 1689"/>
                <a:gd name="T123" fmla="*/ 640 h 2064"/>
                <a:gd name="T124" fmla="*/ 1622 w 1689"/>
                <a:gd name="T125" fmla="*/ 526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3" name="河南">
              <a:extLst>
                <a:ext uri="{FF2B5EF4-FFF2-40B4-BE49-F238E27FC236}">
                  <a16:creationId xmlns:a16="http://schemas.microsoft.com/office/drawing/2014/main" id="{28FA6055-3D96-4768-9445-DAEC603126DA}"/>
                </a:ext>
              </a:extLst>
            </p:cNvPr>
            <p:cNvSpPr/>
            <p:nvPr/>
          </p:nvSpPr>
          <p:spPr bwMode="auto">
            <a:xfrm>
              <a:off x="4981270" y="3428041"/>
              <a:ext cx="802477" cy="789321"/>
            </a:xfrm>
            <a:custGeom>
              <a:avLst/>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4" name="辽宁">
              <a:extLst>
                <a:ext uri="{FF2B5EF4-FFF2-40B4-BE49-F238E27FC236}">
                  <a16:creationId xmlns:a16="http://schemas.microsoft.com/office/drawing/2014/main" id="{53628ED3-FD81-4C00-A48E-762847A6DE3C}"/>
                </a:ext>
              </a:extLst>
            </p:cNvPr>
            <p:cNvSpPr>
              <a:spLocks noEditPoints="1"/>
            </p:cNvSpPr>
            <p:nvPr/>
          </p:nvSpPr>
          <p:spPr bwMode="auto">
            <a:xfrm>
              <a:off x="5967922" y="2180663"/>
              <a:ext cx="815632" cy="802477"/>
            </a:xfrm>
            <a:custGeom>
              <a:avLst/>
              <a:gdLst>
                <a:gd name="T0" fmla="*/ 259 w 2212"/>
                <a:gd name="T1" fmla="*/ 1537 h 2187"/>
                <a:gd name="T2" fmla="*/ 137 w 2212"/>
                <a:gd name="T3" fmla="*/ 1452 h 2187"/>
                <a:gd name="T4" fmla="*/ 8 w 2212"/>
                <a:gd name="T5" fmla="*/ 1353 h 2187"/>
                <a:gd name="T6" fmla="*/ 26 w 2212"/>
                <a:gd name="T7" fmla="*/ 1249 h 2187"/>
                <a:gd name="T8" fmla="*/ 103 w 2212"/>
                <a:gd name="T9" fmla="*/ 1131 h 2187"/>
                <a:gd name="T10" fmla="*/ 154 w 2212"/>
                <a:gd name="T11" fmla="*/ 1037 h 2187"/>
                <a:gd name="T12" fmla="*/ 115 w 2212"/>
                <a:gd name="T13" fmla="*/ 918 h 2187"/>
                <a:gd name="T14" fmla="*/ 84 w 2212"/>
                <a:gd name="T15" fmla="*/ 727 h 2187"/>
                <a:gd name="T16" fmla="*/ 219 w 2212"/>
                <a:gd name="T17" fmla="*/ 704 h 2187"/>
                <a:gd name="T18" fmla="*/ 340 w 2212"/>
                <a:gd name="T19" fmla="*/ 910 h 2187"/>
                <a:gd name="T20" fmla="*/ 449 w 2212"/>
                <a:gd name="T21" fmla="*/ 787 h 2187"/>
                <a:gd name="T22" fmla="*/ 623 w 2212"/>
                <a:gd name="T23" fmla="*/ 652 h 2187"/>
                <a:gd name="T24" fmla="*/ 820 w 2212"/>
                <a:gd name="T25" fmla="*/ 538 h 2187"/>
                <a:gd name="T26" fmla="*/ 931 w 2212"/>
                <a:gd name="T27" fmla="*/ 415 h 2187"/>
                <a:gd name="T28" fmla="*/ 1051 w 2212"/>
                <a:gd name="T29" fmla="*/ 392 h 2187"/>
                <a:gd name="T30" fmla="*/ 1120 w 2212"/>
                <a:gd name="T31" fmla="*/ 362 h 2187"/>
                <a:gd name="T32" fmla="*/ 1258 w 2212"/>
                <a:gd name="T33" fmla="*/ 331 h 2187"/>
                <a:gd name="T34" fmla="*/ 1343 w 2212"/>
                <a:gd name="T35" fmla="*/ 211 h 2187"/>
                <a:gd name="T36" fmla="*/ 1422 w 2212"/>
                <a:gd name="T37" fmla="*/ 0 h 2187"/>
                <a:gd name="T38" fmla="*/ 1601 w 2212"/>
                <a:gd name="T39" fmla="*/ 94 h 2187"/>
                <a:gd name="T40" fmla="*/ 1638 w 2212"/>
                <a:gd name="T41" fmla="*/ 197 h 2187"/>
                <a:gd name="T42" fmla="*/ 1695 w 2212"/>
                <a:gd name="T43" fmla="*/ 236 h 2187"/>
                <a:gd name="T44" fmla="*/ 1797 w 2212"/>
                <a:gd name="T45" fmla="*/ 181 h 2187"/>
                <a:gd name="T46" fmla="*/ 1854 w 2212"/>
                <a:gd name="T47" fmla="*/ 319 h 2187"/>
                <a:gd name="T48" fmla="*/ 1930 w 2212"/>
                <a:gd name="T49" fmla="*/ 415 h 2187"/>
                <a:gd name="T50" fmla="*/ 2003 w 2212"/>
                <a:gd name="T51" fmla="*/ 508 h 2187"/>
                <a:gd name="T52" fmla="*/ 2001 w 2212"/>
                <a:gd name="T53" fmla="*/ 622 h 2187"/>
                <a:gd name="T54" fmla="*/ 2075 w 2212"/>
                <a:gd name="T55" fmla="*/ 758 h 2187"/>
                <a:gd name="T56" fmla="*/ 2191 w 2212"/>
                <a:gd name="T57" fmla="*/ 907 h 2187"/>
                <a:gd name="T58" fmla="*/ 2156 w 2212"/>
                <a:gd name="T59" fmla="*/ 1031 h 2187"/>
                <a:gd name="T60" fmla="*/ 2188 w 2212"/>
                <a:gd name="T61" fmla="*/ 1096 h 2187"/>
                <a:gd name="T62" fmla="*/ 2033 w 2212"/>
                <a:gd name="T63" fmla="*/ 1210 h 2187"/>
                <a:gd name="T64" fmla="*/ 1844 w 2212"/>
                <a:gd name="T65" fmla="*/ 1409 h 2187"/>
                <a:gd name="T66" fmla="*/ 1732 w 2212"/>
                <a:gd name="T67" fmla="*/ 1586 h 2187"/>
                <a:gd name="T68" fmla="*/ 1548 w 2212"/>
                <a:gd name="T69" fmla="*/ 1630 h 2187"/>
                <a:gd name="T70" fmla="*/ 1334 w 2212"/>
                <a:gd name="T71" fmla="*/ 1752 h 2187"/>
                <a:gd name="T72" fmla="*/ 1129 w 2212"/>
                <a:gd name="T73" fmla="*/ 1956 h 2187"/>
                <a:gd name="T74" fmla="*/ 1116 w 2212"/>
                <a:gd name="T75" fmla="*/ 1997 h 2187"/>
                <a:gd name="T76" fmla="*/ 1078 w 2212"/>
                <a:gd name="T77" fmla="*/ 2064 h 2187"/>
                <a:gd name="T78" fmla="*/ 995 w 2212"/>
                <a:gd name="T79" fmla="*/ 2048 h 2187"/>
                <a:gd name="T80" fmla="*/ 975 w 2212"/>
                <a:gd name="T81" fmla="*/ 2107 h 2187"/>
                <a:gd name="T82" fmla="*/ 853 w 2212"/>
                <a:gd name="T83" fmla="*/ 2185 h 2187"/>
                <a:gd name="T84" fmla="*/ 857 w 2212"/>
                <a:gd name="T85" fmla="*/ 2091 h 2187"/>
                <a:gd name="T86" fmla="*/ 966 w 2212"/>
                <a:gd name="T87" fmla="*/ 2027 h 2187"/>
                <a:gd name="T88" fmla="*/ 975 w 2212"/>
                <a:gd name="T89" fmla="*/ 1946 h 2187"/>
                <a:gd name="T90" fmla="*/ 1042 w 2212"/>
                <a:gd name="T91" fmla="*/ 1886 h 2187"/>
                <a:gd name="T92" fmla="*/ 940 w 2212"/>
                <a:gd name="T93" fmla="*/ 1897 h 2187"/>
                <a:gd name="T94" fmla="*/ 903 w 2212"/>
                <a:gd name="T95" fmla="*/ 1739 h 2187"/>
                <a:gd name="T96" fmla="*/ 1002 w 2212"/>
                <a:gd name="T97" fmla="*/ 1599 h 2187"/>
                <a:gd name="T98" fmla="*/ 1070 w 2212"/>
                <a:gd name="T99" fmla="*/ 1496 h 2187"/>
                <a:gd name="T100" fmla="*/ 1059 w 2212"/>
                <a:gd name="T101" fmla="*/ 1302 h 2187"/>
                <a:gd name="T102" fmla="*/ 952 w 2212"/>
                <a:gd name="T103" fmla="*/ 1152 h 2187"/>
                <a:gd name="T104" fmla="*/ 905 w 2212"/>
                <a:gd name="T105" fmla="*/ 1225 h 2187"/>
                <a:gd name="T106" fmla="*/ 786 w 2212"/>
                <a:gd name="T107" fmla="*/ 1207 h 2187"/>
                <a:gd name="T108" fmla="*/ 655 w 2212"/>
                <a:gd name="T109" fmla="*/ 1301 h 2187"/>
                <a:gd name="T110" fmla="*/ 618 w 2212"/>
                <a:gd name="T111" fmla="*/ 1401 h 2187"/>
                <a:gd name="T112" fmla="*/ 534 w 2212"/>
                <a:gd name="T113" fmla="*/ 1566 h 2187"/>
                <a:gd name="T114" fmla="*/ 878 w 2212"/>
                <a:gd name="T115" fmla="*/ 1788 h 2187"/>
                <a:gd name="T116" fmla="*/ 850 w 2212"/>
                <a:gd name="T117" fmla="*/ 1838 h 2187"/>
                <a:gd name="T118" fmla="*/ 899 w 2212"/>
                <a:gd name="T119" fmla="*/ 1886 h 2187"/>
                <a:gd name="T120" fmla="*/ 845 w 2212"/>
                <a:gd name="T121" fmla="*/ 1899 h 2187"/>
                <a:gd name="T122" fmla="*/ 1229 w 2212"/>
                <a:gd name="T123" fmla="*/ 1939 h 2187"/>
                <a:gd name="T124" fmla="*/ 1350 w 2212"/>
                <a:gd name="T125" fmla="*/ 1990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5" name="浙江">
              <a:extLst>
                <a:ext uri="{FF2B5EF4-FFF2-40B4-BE49-F238E27FC236}">
                  <a16:creationId xmlns:a16="http://schemas.microsoft.com/office/drawing/2014/main" id="{4994764C-E17B-4B2A-A6BD-74B18C032D4A}"/>
                </a:ext>
              </a:extLst>
            </p:cNvPr>
            <p:cNvSpPr/>
            <p:nvPr/>
          </p:nvSpPr>
          <p:spPr bwMode="auto">
            <a:xfrm>
              <a:off x="6028937" y="4206588"/>
              <a:ext cx="539370" cy="631457"/>
            </a:xfrm>
            <a:custGeom>
              <a:avLst/>
              <a:gdLst>
                <a:gd name="T0" fmla="*/ 882 w 1493"/>
                <a:gd name="T1" fmla="*/ 1623 h 1731"/>
                <a:gd name="T2" fmla="*/ 793 w 1493"/>
                <a:gd name="T3" fmla="*/ 1671 h 1731"/>
                <a:gd name="T4" fmla="*/ 704 w 1493"/>
                <a:gd name="T5" fmla="*/ 1615 h 1731"/>
                <a:gd name="T6" fmla="*/ 646 w 1493"/>
                <a:gd name="T7" fmla="*/ 1535 h 1731"/>
                <a:gd name="T8" fmla="*/ 577 w 1493"/>
                <a:gd name="T9" fmla="*/ 1610 h 1731"/>
                <a:gd name="T10" fmla="*/ 469 w 1493"/>
                <a:gd name="T11" fmla="*/ 1637 h 1731"/>
                <a:gd name="T12" fmla="*/ 395 w 1493"/>
                <a:gd name="T13" fmla="*/ 1604 h 1731"/>
                <a:gd name="T14" fmla="*/ 306 w 1493"/>
                <a:gd name="T15" fmla="*/ 1400 h 1731"/>
                <a:gd name="T16" fmla="*/ 299 w 1493"/>
                <a:gd name="T17" fmla="*/ 1296 h 1731"/>
                <a:gd name="T18" fmla="*/ 222 w 1493"/>
                <a:gd name="T19" fmla="*/ 1320 h 1731"/>
                <a:gd name="T20" fmla="*/ 189 w 1493"/>
                <a:gd name="T21" fmla="*/ 1250 h 1731"/>
                <a:gd name="T22" fmla="*/ 142 w 1493"/>
                <a:gd name="T23" fmla="*/ 1087 h 1731"/>
                <a:gd name="T24" fmla="*/ 79 w 1493"/>
                <a:gd name="T25" fmla="*/ 1019 h 1731"/>
                <a:gd name="T26" fmla="*/ 10 w 1493"/>
                <a:gd name="T27" fmla="*/ 914 h 1731"/>
                <a:gd name="T28" fmla="*/ 71 w 1493"/>
                <a:gd name="T29" fmla="*/ 824 h 1731"/>
                <a:gd name="T30" fmla="*/ 167 w 1493"/>
                <a:gd name="T31" fmla="*/ 751 h 1731"/>
                <a:gd name="T32" fmla="*/ 245 w 1493"/>
                <a:gd name="T33" fmla="*/ 672 h 1731"/>
                <a:gd name="T34" fmla="*/ 280 w 1493"/>
                <a:gd name="T35" fmla="*/ 515 h 1731"/>
                <a:gd name="T36" fmla="*/ 278 w 1493"/>
                <a:gd name="T37" fmla="*/ 430 h 1731"/>
                <a:gd name="T38" fmla="*/ 404 w 1493"/>
                <a:gd name="T39" fmla="*/ 411 h 1731"/>
                <a:gd name="T40" fmla="*/ 439 w 1493"/>
                <a:gd name="T41" fmla="*/ 312 h 1731"/>
                <a:gd name="T42" fmla="*/ 445 w 1493"/>
                <a:gd name="T43" fmla="*/ 233 h 1731"/>
                <a:gd name="T44" fmla="*/ 491 w 1493"/>
                <a:gd name="T45" fmla="*/ 183 h 1731"/>
                <a:gd name="T46" fmla="*/ 539 w 1493"/>
                <a:gd name="T47" fmla="*/ 10 h 1731"/>
                <a:gd name="T48" fmla="*/ 659 w 1493"/>
                <a:gd name="T49" fmla="*/ 60 h 1731"/>
                <a:gd name="T50" fmla="*/ 828 w 1493"/>
                <a:gd name="T51" fmla="*/ 128 h 1731"/>
                <a:gd name="T52" fmla="*/ 921 w 1493"/>
                <a:gd name="T53" fmla="*/ 73 h 1731"/>
                <a:gd name="T54" fmla="*/ 1020 w 1493"/>
                <a:gd name="T55" fmla="*/ 63 h 1731"/>
                <a:gd name="T56" fmla="*/ 1126 w 1493"/>
                <a:gd name="T57" fmla="*/ 156 h 1731"/>
                <a:gd name="T58" fmla="*/ 1026 w 1493"/>
                <a:gd name="T59" fmla="*/ 246 h 1731"/>
                <a:gd name="T60" fmla="*/ 907 w 1493"/>
                <a:gd name="T61" fmla="*/ 309 h 1731"/>
                <a:gd name="T62" fmla="*/ 793 w 1493"/>
                <a:gd name="T63" fmla="*/ 385 h 1731"/>
                <a:gd name="T64" fmla="*/ 906 w 1493"/>
                <a:gd name="T65" fmla="*/ 385 h 1731"/>
                <a:gd name="T66" fmla="*/ 1033 w 1493"/>
                <a:gd name="T67" fmla="*/ 401 h 1731"/>
                <a:gd name="T68" fmla="*/ 1208 w 1493"/>
                <a:gd name="T69" fmla="*/ 337 h 1731"/>
                <a:gd name="T70" fmla="*/ 1430 w 1493"/>
                <a:gd name="T71" fmla="*/ 474 h 1731"/>
                <a:gd name="T72" fmla="*/ 1423 w 1493"/>
                <a:gd name="T73" fmla="*/ 517 h 1731"/>
                <a:gd name="T74" fmla="*/ 1450 w 1493"/>
                <a:gd name="T75" fmla="*/ 599 h 1731"/>
                <a:gd name="T76" fmla="*/ 1314 w 1493"/>
                <a:gd name="T77" fmla="*/ 647 h 1731"/>
                <a:gd name="T78" fmla="*/ 1402 w 1493"/>
                <a:gd name="T79" fmla="*/ 650 h 1731"/>
                <a:gd name="T80" fmla="*/ 1452 w 1493"/>
                <a:gd name="T81" fmla="*/ 714 h 1731"/>
                <a:gd name="T82" fmla="*/ 1463 w 1493"/>
                <a:gd name="T83" fmla="*/ 763 h 1731"/>
                <a:gd name="T84" fmla="*/ 1391 w 1493"/>
                <a:gd name="T85" fmla="*/ 713 h 1731"/>
                <a:gd name="T86" fmla="*/ 1327 w 1493"/>
                <a:gd name="T87" fmla="*/ 773 h 1731"/>
                <a:gd name="T88" fmla="*/ 1313 w 1493"/>
                <a:gd name="T89" fmla="*/ 834 h 1731"/>
                <a:gd name="T90" fmla="*/ 1372 w 1493"/>
                <a:gd name="T91" fmla="*/ 912 h 1731"/>
                <a:gd name="T92" fmla="*/ 1330 w 1493"/>
                <a:gd name="T93" fmla="*/ 928 h 1731"/>
                <a:gd name="T94" fmla="*/ 1299 w 1493"/>
                <a:gd name="T95" fmla="*/ 1015 h 1731"/>
                <a:gd name="T96" fmla="*/ 1358 w 1493"/>
                <a:gd name="T97" fmla="*/ 1136 h 1731"/>
                <a:gd name="T98" fmla="*/ 1341 w 1493"/>
                <a:gd name="T99" fmla="*/ 1180 h 1731"/>
                <a:gd name="T100" fmla="*/ 1292 w 1493"/>
                <a:gd name="T101" fmla="*/ 1239 h 1731"/>
                <a:gd name="T102" fmla="*/ 1254 w 1493"/>
                <a:gd name="T103" fmla="*/ 1257 h 1731"/>
                <a:gd name="T104" fmla="*/ 1223 w 1493"/>
                <a:gd name="T105" fmla="*/ 1313 h 1731"/>
                <a:gd name="T106" fmla="*/ 1251 w 1493"/>
                <a:gd name="T107" fmla="*/ 1225 h 1731"/>
                <a:gd name="T108" fmla="*/ 1167 w 1493"/>
                <a:gd name="T109" fmla="*/ 1200 h 1731"/>
                <a:gd name="T110" fmla="*/ 1178 w 1493"/>
                <a:gd name="T111" fmla="*/ 1270 h 1731"/>
                <a:gd name="T112" fmla="*/ 1122 w 1493"/>
                <a:gd name="T113" fmla="*/ 1343 h 1731"/>
                <a:gd name="T114" fmla="*/ 1078 w 1493"/>
                <a:gd name="T115" fmla="*/ 1369 h 1731"/>
                <a:gd name="T116" fmla="*/ 1053 w 1493"/>
                <a:gd name="T117" fmla="*/ 1478 h 1731"/>
                <a:gd name="T118" fmla="*/ 1047 w 1493"/>
                <a:gd name="T119" fmla="*/ 1570 h 1731"/>
                <a:gd name="T120" fmla="*/ 1018 w 1493"/>
                <a:gd name="T121" fmla="*/ 1623 h 1731"/>
                <a:gd name="T122" fmla="*/ 1011 w 1493"/>
                <a:gd name="T123" fmla="*/ 1696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7" y="1709"/>
                  </a:lnTo>
                  <a:lnTo>
                    <a:pt x="986" y="1710"/>
                  </a:lnTo>
                  <a:lnTo>
                    <a:pt x="984" y="1718"/>
                  </a:lnTo>
                  <a:lnTo>
                    <a:pt x="984" y="1731"/>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6" name="广东">
              <a:extLst>
                <a:ext uri="{FF2B5EF4-FFF2-40B4-BE49-F238E27FC236}">
                  <a16:creationId xmlns:a16="http://schemas.microsoft.com/office/drawing/2014/main" id="{CD493C82-35D9-4076-BFA1-F245C3C59E87}"/>
                </a:ext>
              </a:extLst>
            </p:cNvPr>
            <p:cNvSpPr>
              <a:spLocks noEditPoints="1"/>
            </p:cNvSpPr>
            <p:nvPr/>
          </p:nvSpPr>
          <p:spPr bwMode="auto">
            <a:xfrm>
              <a:off x="4880789" y="5164548"/>
              <a:ext cx="1091895" cy="841943"/>
            </a:xfrm>
            <a:custGeom>
              <a:avLst/>
              <a:gdLst>
                <a:gd name="T0" fmla="*/ 1983 w 2993"/>
                <a:gd name="T1" fmla="*/ 1253 h 2287"/>
                <a:gd name="T2" fmla="*/ 2080 w 2993"/>
                <a:gd name="T3" fmla="*/ 1133 h 2287"/>
                <a:gd name="T4" fmla="*/ 2127 w 2993"/>
                <a:gd name="T5" fmla="*/ 1209 h 2287"/>
                <a:gd name="T6" fmla="*/ 2356 w 2993"/>
                <a:gd name="T7" fmla="*/ 1181 h 2287"/>
                <a:gd name="T8" fmla="*/ 2480 w 2993"/>
                <a:gd name="T9" fmla="*/ 1152 h 2287"/>
                <a:gd name="T10" fmla="*/ 2738 w 2993"/>
                <a:gd name="T11" fmla="*/ 1021 h 2287"/>
                <a:gd name="T12" fmla="*/ 2854 w 2993"/>
                <a:gd name="T13" fmla="*/ 891 h 2287"/>
                <a:gd name="T14" fmla="*/ 2844 w 2993"/>
                <a:gd name="T15" fmla="*/ 848 h 2287"/>
                <a:gd name="T16" fmla="*/ 2946 w 2993"/>
                <a:gd name="T17" fmla="*/ 699 h 2287"/>
                <a:gd name="T18" fmla="*/ 2872 w 2993"/>
                <a:gd name="T19" fmla="*/ 454 h 2287"/>
                <a:gd name="T20" fmla="*/ 2773 w 2993"/>
                <a:gd name="T21" fmla="*/ 297 h 2287"/>
                <a:gd name="T22" fmla="*/ 2603 w 2993"/>
                <a:gd name="T23" fmla="*/ 246 h 2287"/>
                <a:gd name="T24" fmla="*/ 2417 w 2993"/>
                <a:gd name="T25" fmla="*/ 227 h 2287"/>
                <a:gd name="T26" fmla="*/ 2342 w 2993"/>
                <a:gd name="T27" fmla="*/ 335 h 2287"/>
                <a:gd name="T28" fmla="*/ 2086 w 2993"/>
                <a:gd name="T29" fmla="*/ 337 h 2287"/>
                <a:gd name="T30" fmla="*/ 1904 w 2993"/>
                <a:gd name="T31" fmla="*/ 415 h 2287"/>
                <a:gd name="T32" fmla="*/ 1849 w 2993"/>
                <a:gd name="T33" fmla="*/ 309 h 2287"/>
                <a:gd name="T34" fmla="*/ 1992 w 2993"/>
                <a:gd name="T35" fmla="*/ 90 h 2287"/>
                <a:gd name="T36" fmla="*/ 1765 w 2993"/>
                <a:gd name="T37" fmla="*/ 66 h 2287"/>
                <a:gd name="T38" fmla="*/ 1610 w 2993"/>
                <a:gd name="T39" fmla="*/ 65 h 2287"/>
                <a:gd name="T40" fmla="*/ 1415 w 2993"/>
                <a:gd name="T41" fmla="*/ 0 h 2287"/>
                <a:gd name="T42" fmla="*/ 1315 w 2993"/>
                <a:gd name="T43" fmla="*/ 121 h 2287"/>
                <a:gd name="T44" fmla="*/ 1253 w 2993"/>
                <a:gd name="T45" fmla="*/ 274 h 2287"/>
                <a:gd name="T46" fmla="*/ 999 w 2993"/>
                <a:gd name="T47" fmla="*/ 159 h 2287"/>
                <a:gd name="T48" fmla="*/ 901 w 2993"/>
                <a:gd name="T49" fmla="*/ 417 h 2287"/>
                <a:gd name="T50" fmla="*/ 909 w 2993"/>
                <a:gd name="T51" fmla="*/ 657 h 2287"/>
                <a:gd name="T52" fmla="*/ 793 w 2993"/>
                <a:gd name="T53" fmla="*/ 809 h 2287"/>
                <a:gd name="T54" fmla="*/ 716 w 2993"/>
                <a:gd name="T55" fmla="*/ 1086 h 2287"/>
                <a:gd name="T56" fmla="*/ 506 w 2993"/>
                <a:gd name="T57" fmla="*/ 1278 h 2287"/>
                <a:gd name="T58" fmla="*/ 453 w 2993"/>
                <a:gd name="T59" fmla="*/ 1412 h 2287"/>
                <a:gd name="T60" fmla="*/ 285 w 2993"/>
                <a:gd name="T61" fmla="*/ 1453 h 2287"/>
                <a:gd name="T62" fmla="*/ 212 w 2993"/>
                <a:gd name="T63" fmla="*/ 1574 h 2287"/>
                <a:gd name="T64" fmla="*/ 40 w 2993"/>
                <a:gd name="T65" fmla="*/ 1698 h 2287"/>
                <a:gd name="T66" fmla="*/ 86 w 2993"/>
                <a:gd name="T67" fmla="*/ 1807 h 2287"/>
                <a:gd name="T68" fmla="*/ 27 w 2993"/>
                <a:gd name="T69" fmla="*/ 2081 h 2287"/>
                <a:gd name="T70" fmla="*/ 234 w 2993"/>
                <a:gd name="T71" fmla="*/ 2275 h 2287"/>
                <a:gd name="T72" fmla="*/ 285 w 2993"/>
                <a:gd name="T73" fmla="*/ 2113 h 2287"/>
                <a:gd name="T74" fmla="*/ 297 w 2993"/>
                <a:gd name="T75" fmla="*/ 2077 h 2287"/>
                <a:gd name="T76" fmla="*/ 266 w 2993"/>
                <a:gd name="T77" fmla="*/ 1930 h 2287"/>
                <a:gd name="T78" fmla="*/ 366 w 2993"/>
                <a:gd name="T79" fmla="*/ 1948 h 2287"/>
                <a:gd name="T80" fmla="*/ 325 w 2993"/>
                <a:gd name="T81" fmla="*/ 1792 h 2287"/>
                <a:gd name="T82" fmla="*/ 371 w 2993"/>
                <a:gd name="T83" fmla="*/ 1847 h 2287"/>
                <a:gd name="T84" fmla="*/ 403 w 2993"/>
                <a:gd name="T85" fmla="*/ 1860 h 2287"/>
                <a:gd name="T86" fmla="*/ 655 w 2993"/>
                <a:gd name="T87" fmla="*/ 1746 h 2287"/>
                <a:gd name="T88" fmla="*/ 742 w 2993"/>
                <a:gd name="T89" fmla="*/ 1733 h 2287"/>
                <a:gd name="T90" fmla="*/ 869 w 2993"/>
                <a:gd name="T91" fmla="*/ 1660 h 2287"/>
                <a:gd name="T92" fmla="*/ 898 w 2993"/>
                <a:gd name="T93" fmla="*/ 1658 h 2287"/>
                <a:gd name="T94" fmla="*/ 940 w 2993"/>
                <a:gd name="T95" fmla="*/ 1669 h 2287"/>
                <a:gd name="T96" fmla="*/ 965 w 2993"/>
                <a:gd name="T97" fmla="*/ 1603 h 2287"/>
                <a:gd name="T98" fmla="*/ 1103 w 2993"/>
                <a:gd name="T99" fmla="*/ 1553 h 2287"/>
                <a:gd name="T100" fmla="*/ 1131 w 2993"/>
                <a:gd name="T101" fmla="*/ 1574 h 2287"/>
                <a:gd name="T102" fmla="*/ 1322 w 2993"/>
                <a:gd name="T103" fmla="*/ 1575 h 2287"/>
                <a:gd name="T104" fmla="*/ 1375 w 2993"/>
                <a:gd name="T105" fmla="*/ 1307 h 2287"/>
                <a:gd name="T106" fmla="*/ 1511 w 2993"/>
                <a:gd name="T107" fmla="*/ 1424 h 2287"/>
                <a:gd name="T108" fmla="*/ 1551 w 2993"/>
                <a:gd name="T109" fmla="*/ 1433 h 2287"/>
                <a:gd name="T110" fmla="*/ 1591 w 2993"/>
                <a:gd name="T111" fmla="*/ 1270 h 2287"/>
                <a:gd name="T112" fmla="*/ 1587 w 2993"/>
                <a:gd name="T113" fmla="*/ 1162 h 2287"/>
                <a:gd name="T114" fmla="*/ 1594 w 2993"/>
                <a:gd name="T115" fmla="*/ 1093 h 2287"/>
                <a:gd name="T116" fmla="*/ 1723 w 2993"/>
                <a:gd name="T117" fmla="*/ 1284 h 2287"/>
                <a:gd name="T118" fmla="*/ 370 w 2993"/>
                <a:gd name="T119" fmla="*/ 1998 h 2287"/>
                <a:gd name="T120" fmla="*/ 1834 w 2993"/>
                <a:gd name="T121" fmla="*/ 1500 h 2287"/>
                <a:gd name="T122" fmla="*/ 1897 w 2993"/>
                <a:gd name="T123" fmla="*/ 1471 h 2287"/>
                <a:gd name="T124" fmla="*/ 2948 w 2993"/>
                <a:gd name="T125" fmla="*/ 801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7" name="天津">
              <a:extLst>
                <a:ext uri="{FF2B5EF4-FFF2-40B4-BE49-F238E27FC236}">
                  <a16:creationId xmlns:a16="http://schemas.microsoft.com/office/drawing/2014/main" id="{B9AB5AEC-53DB-4E4E-AB44-2467E7AD7449}"/>
                </a:ext>
              </a:extLst>
            </p:cNvPr>
            <p:cNvSpPr/>
            <p:nvPr/>
          </p:nvSpPr>
          <p:spPr bwMode="auto">
            <a:xfrm>
              <a:off x="5744281" y="2785810"/>
              <a:ext cx="157864" cy="263107"/>
            </a:xfrm>
            <a:custGeom>
              <a:avLst/>
              <a:gdLst>
                <a:gd name="T0" fmla="*/ 139 w 430"/>
                <a:gd name="T1" fmla="*/ 49 h 726"/>
                <a:gd name="T2" fmla="*/ 152 w 430"/>
                <a:gd name="T3" fmla="*/ 42 h 726"/>
                <a:gd name="T4" fmla="*/ 171 w 430"/>
                <a:gd name="T5" fmla="*/ 25 h 726"/>
                <a:gd name="T6" fmla="*/ 178 w 430"/>
                <a:gd name="T7" fmla="*/ 4 h 726"/>
                <a:gd name="T8" fmla="*/ 237 w 430"/>
                <a:gd name="T9" fmla="*/ 3 h 726"/>
                <a:gd name="T10" fmla="*/ 253 w 430"/>
                <a:gd name="T11" fmla="*/ 22 h 726"/>
                <a:gd name="T12" fmla="*/ 294 w 430"/>
                <a:gd name="T13" fmla="*/ 62 h 726"/>
                <a:gd name="T14" fmla="*/ 294 w 430"/>
                <a:gd name="T15" fmla="*/ 89 h 726"/>
                <a:gd name="T16" fmla="*/ 271 w 430"/>
                <a:gd name="T17" fmla="*/ 98 h 726"/>
                <a:gd name="T18" fmla="*/ 231 w 430"/>
                <a:gd name="T19" fmla="*/ 110 h 726"/>
                <a:gd name="T20" fmla="*/ 227 w 430"/>
                <a:gd name="T21" fmla="*/ 152 h 726"/>
                <a:gd name="T22" fmla="*/ 266 w 430"/>
                <a:gd name="T23" fmla="*/ 212 h 726"/>
                <a:gd name="T24" fmla="*/ 286 w 430"/>
                <a:gd name="T25" fmla="*/ 245 h 726"/>
                <a:gd name="T26" fmla="*/ 297 w 430"/>
                <a:gd name="T27" fmla="*/ 281 h 726"/>
                <a:gd name="T28" fmla="*/ 313 w 430"/>
                <a:gd name="T29" fmla="*/ 284 h 726"/>
                <a:gd name="T30" fmla="*/ 357 w 430"/>
                <a:gd name="T31" fmla="*/ 268 h 726"/>
                <a:gd name="T32" fmla="*/ 378 w 430"/>
                <a:gd name="T33" fmla="*/ 276 h 726"/>
                <a:gd name="T34" fmla="*/ 367 w 430"/>
                <a:gd name="T35" fmla="*/ 321 h 726"/>
                <a:gd name="T36" fmla="*/ 378 w 430"/>
                <a:gd name="T37" fmla="*/ 333 h 726"/>
                <a:gd name="T38" fmla="*/ 417 w 430"/>
                <a:gd name="T39" fmla="*/ 356 h 726"/>
                <a:gd name="T40" fmla="*/ 429 w 430"/>
                <a:gd name="T41" fmla="*/ 403 h 726"/>
                <a:gd name="T42" fmla="*/ 396 w 430"/>
                <a:gd name="T43" fmla="*/ 431 h 726"/>
                <a:gd name="T44" fmla="*/ 348 w 430"/>
                <a:gd name="T45" fmla="*/ 460 h 726"/>
                <a:gd name="T46" fmla="*/ 335 w 430"/>
                <a:gd name="T47" fmla="*/ 503 h 726"/>
                <a:gd name="T48" fmla="*/ 324 w 430"/>
                <a:gd name="T49" fmla="*/ 557 h 726"/>
                <a:gd name="T50" fmla="*/ 287 w 430"/>
                <a:gd name="T51" fmla="*/ 630 h 726"/>
                <a:gd name="T52" fmla="*/ 279 w 430"/>
                <a:gd name="T53" fmla="*/ 693 h 726"/>
                <a:gd name="T54" fmla="*/ 223 w 430"/>
                <a:gd name="T55" fmla="*/ 716 h 726"/>
                <a:gd name="T56" fmla="*/ 192 w 430"/>
                <a:gd name="T57" fmla="*/ 723 h 726"/>
                <a:gd name="T58" fmla="*/ 182 w 430"/>
                <a:gd name="T59" fmla="*/ 711 h 726"/>
                <a:gd name="T60" fmla="*/ 153 w 430"/>
                <a:gd name="T61" fmla="*/ 715 h 726"/>
                <a:gd name="T62" fmla="*/ 133 w 430"/>
                <a:gd name="T63" fmla="*/ 726 h 726"/>
                <a:gd name="T64" fmla="*/ 116 w 430"/>
                <a:gd name="T65" fmla="*/ 681 h 726"/>
                <a:gd name="T66" fmla="*/ 95 w 430"/>
                <a:gd name="T67" fmla="*/ 674 h 726"/>
                <a:gd name="T68" fmla="*/ 32 w 430"/>
                <a:gd name="T69" fmla="*/ 672 h 726"/>
                <a:gd name="T70" fmla="*/ 8 w 430"/>
                <a:gd name="T71" fmla="*/ 635 h 726"/>
                <a:gd name="T72" fmla="*/ 3 w 430"/>
                <a:gd name="T73" fmla="*/ 578 h 726"/>
                <a:gd name="T74" fmla="*/ 1 w 430"/>
                <a:gd name="T75" fmla="*/ 536 h 726"/>
                <a:gd name="T76" fmla="*/ 31 w 430"/>
                <a:gd name="T77" fmla="*/ 532 h 726"/>
                <a:gd name="T78" fmla="*/ 45 w 430"/>
                <a:gd name="T79" fmla="*/ 518 h 726"/>
                <a:gd name="T80" fmla="*/ 33 w 430"/>
                <a:gd name="T81" fmla="*/ 431 h 726"/>
                <a:gd name="T82" fmla="*/ 16 w 430"/>
                <a:gd name="T83" fmla="*/ 290 h 726"/>
                <a:gd name="T84" fmla="*/ 22 w 430"/>
                <a:gd name="T85" fmla="*/ 275 h 726"/>
                <a:gd name="T86" fmla="*/ 29 w 430"/>
                <a:gd name="T87" fmla="*/ 259 h 726"/>
                <a:gd name="T88" fmla="*/ 51 w 430"/>
                <a:gd name="T89" fmla="*/ 271 h 726"/>
                <a:gd name="T90" fmla="*/ 64 w 430"/>
                <a:gd name="T91" fmla="*/ 280 h 726"/>
                <a:gd name="T92" fmla="*/ 108 w 430"/>
                <a:gd name="T93" fmla="*/ 270 h 726"/>
                <a:gd name="T94" fmla="*/ 126 w 430"/>
                <a:gd name="T95" fmla="*/ 252 h 726"/>
                <a:gd name="T96" fmla="*/ 128 w 430"/>
                <a:gd name="T97" fmla="*/ 200 h 726"/>
                <a:gd name="T98" fmla="*/ 129 w 430"/>
                <a:gd name="T99" fmla="*/ 174 h 726"/>
                <a:gd name="T100" fmla="*/ 141 w 430"/>
                <a:gd name="T101" fmla="*/ 165 h 726"/>
                <a:gd name="T102" fmla="*/ 114 w 430"/>
                <a:gd name="T103" fmla="*/ 146 h 726"/>
                <a:gd name="T104" fmla="*/ 110 w 430"/>
                <a:gd name="T105" fmla="*/ 131 h 726"/>
                <a:gd name="T106" fmla="*/ 122 w 430"/>
                <a:gd name="T107" fmla="*/ 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8" name="北京">
              <a:extLst>
                <a:ext uri="{FF2B5EF4-FFF2-40B4-BE49-F238E27FC236}">
                  <a16:creationId xmlns:a16="http://schemas.microsoft.com/office/drawing/2014/main" id="{170A02E0-68B1-4B08-A7DE-250255F07995}"/>
                </a:ext>
              </a:extLst>
            </p:cNvPr>
            <p:cNvSpPr/>
            <p:nvPr/>
          </p:nvSpPr>
          <p:spPr bwMode="auto">
            <a:xfrm>
              <a:off x="5573261" y="2654256"/>
              <a:ext cx="236797" cy="263106"/>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9" name="河北">
              <a:extLst>
                <a:ext uri="{FF2B5EF4-FFF2-40B4-BE49-F238E27FC236}">
                  <a16:creationId xmlns:a16="http://schemas.microsoft.com/office/drawing/2014/main" id="{78CEE0D5-9553-487D-9E8F-99EC427E03BC}"/>
                </a:ext>
              </a:extLst>
            </p:cNvPr>
            <p:cNvSpPr>
              <a:spLocks noEditPoints="1"/>
            </p:cNvSpPr>
            <p:nvPr/>
          </p:nvSpPr>
          <p:spPr bwMode="auto">
            <a:xfrm>
              <a:off x="5362776" y="2404304"/>
              <a:ext cx="749855" cy="1052428"/>
            </a:xfrm>
            <a:custGeom>
              <a:avLst/>
              <a:gdLst>
                <a:gd name="T0" fmla="*/ 1177 w 2047"/>
                <a:gd name="T1" fmla="*/ 2101 h 2907"/>
                <a:gd name="T2" fmla="*/ 917 w 2047"/>
                <a:gd name="T3" fmla="*/ 2293 h 2907"/>
                <a:gd name="T4" fmla="*/ 781 w 2047"/>
                <a:gd name="T5" fmla="*/ 2510 h 2907"/>
                <a:gd name="T6" fmla="*/ 635 w 2047"/>
                <a:gd name="T7" fmla="*/ 2788 h 2907"/>
                <a:gd name="T8" fmla="*/ 608 w 2047"/>
                <a:gd name="T9" fmla="*/ 2863 h 2907"/>
                <a:gd name="T10" fmla="*/ 320 w 2047"/>
                <a:gd name="T11" fmla="*/ 2852 h 2907"/>
                <a:gd name="T12" fmla="*/ 104 w 2047"/>
                <a:gd name="T13" fmla="*/ 2796 h 2907"/>
                <a:gd name="T14" fmla="*/ 33 w 2047"/>
                <a:gd name="T15" fmla="*/ 2646 h 2907"/>
                <a:gd name="T16" fmla="*/ 117 w 2047"/>
                <a:gd name="T17" fmla="*/ 2466 h 2907"/>
                <a:gd name="T18" fmla="*/ 165 w 2047"/>
                <a:gd name="T19" fmla="*/ 2214 h 2907"/>
                <a:gd name="T20" fmla="*/ 105 w 2047"/>
                <a:gd name="T21" fmla="*/ 2031 h 2907"/>
                <a:gd name="T22" fmla="*/ 0 w 2047"/>
                <a:gd name="T23" fmla="*/ 1928 h 2907"/>
                <a:gd name="T24" fmla="*/ 98 w 2047"/>
                <a:gd name="T25" fmla="*/ 1761 h 2907"/>
                <a:gd name="T26" fmla="*/ 174 w 2047"/>
                <a:gd name="T27" fmla="*/ 1620 h 2907"/>
                <a:gd name="T28" fmla="*/ 299 w 2047"/>
                <a:gd name="T29" fmla="*/ 1564 h 2907"/>
                <a:gd name="T30" fmla="*/ 269 w 2047"/>
                <a:gd name="T31" fmla="*/ 1321 h 2907"/>
                <a:gd name="T32" fmla="*/ 108 w 2047"/>
                <a:gd name="T33" fmla="*/ 1206 h 2907"/>
                <a:gd name="T34" fmla="*/ 184 w 2047"/>
                <a:gd name="T35" fmla="*/ 1121 h 2907"/>
                <a:gd name="T36" fmla="*/ 221 w 2047"/>
                <a:gd name="T37" fmla="*/ 1036 h 2907"/>
                <a:gd name="T38" fmla="*/ 66 w 2047"/>
                <a:gd name="T39" fmla="*/ 735 h 2907"/>
                <a:gd name="T40" fmla="*/ 74 w 2047"/>
                <a:gd name="T41" fmla="*/ 586 h 2907"/>
                <a:gd name="T42" fmla="*/ 193 w 2047"/>
                <a:gd name="T43" fmla="*/ 354 h 2907"/>
                <a:gd name="T44" fmla="*/ 357 w 2047"/>
                <a:gd name="T45" fmla="*/ 247 h 2907"/>
                <a:gd name="T46" fmla="*/ 382 w 2047"/>
                <a:gd name="T47" fmla="*/ 482 h 2907"/>
                <a:gd name="T48" fmla="*/ 532 w 2047"/>
                <a:gd name="T49" fmla="*/ 449 h 2907"/>
                <a:gd name="T50" fmla="*/ 718 w 2047"/>
                <a:gd name="T51" fmla="*/ 374 h 2907"/>
                <a:gd name="T52" fmla="*/ 857 w 2047"/>
                <a:gd name="T53" fmla="*/ 311 h 2907"/>
                <a:gd name="T54" fmla="*/ 986 w 2047"/>
                <a:gd name="T55" fmla="*/ 214 h 2907"/>
                <a:gd name="T56" fmla="*/ 1058 w 2047"/>
                <a:gd name="T57" fmla="*/ 70 h 2907"/>
                <a:gd name="T58" fmla="*/ 1301 w 2047"/>
                <a:gd name="T59" fmla="*/ 12 h 2907"/>
                <a:gd name="T60" fmla="*/ 1397 w 2047"/>
                <a:gd name="T61" fmla="*/ 196 h 2907"/>
                <a:gd name="T62" fmla="*/ 1466 w 2047"/>
                <a:gd name="T63" fmla="*/ 341 h 2907"/>
                <a:gd name="T64" fmla="*/ 1475 w 2047"/>
                <a:gd name="T65" fmla="*/ 482 h 2907"/>
                <a:gd name="T66" fmla="*/ 1660 w 2047"/>
                <a:gd name="T67" fmla="*/ 518 h 2907"/>
                <a:gd name="T68" fmla="*/ 1700 w 2047"/>
                <a:gd name="T69" fmla="*/ 623 h 2907"/>
                <a:gd name="T70" fmla="*/ 1682 w 2047"/>
                <a:gd name="T71" fmla="*/ 752 h 2907"/>
                <a:gd name="T72" fmla="*/ 1863 w 2047"/>
                <a:gd name="T73" fmla="*/ 853 h 2907"/>
                <a:gd name="T74" fmla="*/ 2009 w 2047"/>
                <a:gd name="T75" fmla="*/ 1033 h 2907"/>
                <a:gd name="T76" fmla="*/ 1905 w 2047"/>
                <a:gd name="T77" fmla="*/ 1185 h 2907"/>
                <a:gd name="T78" fmla="*/ 1862 w 2047"/>
                <a:gd name="T79" fmla="*/ 1338 h 2907"/>
                <a:gd name="T80" fmla="*/ 1782 w 2047"/>
                <a:gd name="T81" fmla="*/ 1457 h 2907"/>
                <a:gd name="T82" fmla="*/ 1548 w 2047"/>
                <a:gd name="T83" fmla="*/ 1538 h 2907"/>
                <a:gd name="T84" fmla="*/ 1420 w 2047"/>
                <a:gd name="T85" fmla="*/ 1382 h 2907"/>
                <a:gd name="T86" fmla="*/ 1328 w 2047"/>
                <a:gd name="T87" fmla="*/ 1277 h 2907"/>
                <a:gd name="T88" fmla="*/ 1307 w 2047"/>
                <a:gd name="T89" fmla="*/ 1079 h 2907"/>
                <a:gd name="T90" fmla="*/ 1204 w 2047"/>
                <a:gd name="T91" fmla="*/ 957 h 2907"/>
                <a:gd name="T92" fmla="*/ 1233 w 2047"/>
                <a:gd name="T93" fmla="*/ 877 h 2907"/>
                <a:gd name="T94" fmla="*/ 968 w 2047"/>
                <a:gd name="T95" fmla="*/ 713 h 2907"/>
                <a:gd name="T96" fmla="*/ 888 w 2047"/>
                <a:gd name="T97" fmla="*/ 763 h 2907"/>
                <a:gd name="T98" fmla="*/ 831 w 2047"/>
                <a:gd name="T99" fmla="*/ 831 h 2907"/>
                <a:gd name="T100" fmla="*/ 690 w 2047"/>
                <a:gd name="T101" fmla="*/ 979 h 2907"/>
                <a:gd name="T102" fmla="*/ 597 w 2047"/>
                <a:gd name="T103" fmla="*/ 1192 h 2907"/>
                <a:gd name="T104" fmla="*/ 643 w 2047"/>
                <a:gd name="T105" fmla="*/ 1358 h 2907"/>
                <a:gd name="T106" fmla="*/ 843 w 2047"/>
                <a:gd name="T107" fmla="*/ 1346 h 2907"/>
                <a:gd name="T108" fmla="*/ 984 w 2047"/>
                <a:gd name="T109" fmla="*/ 1336 h 2907"/>
                <a:gd name="T110" fmla="*/ 1093 w 2047"/>
                <a:gd name="T111" fmla="*/ 1548 h 2907"/>
                <a:gd name="T112" fmla="*/ 1131 w 2047"/>
                <a:gd name="T113" fmla="*/ 1723 h 2907"/>
                <a:gd name="T114" fmla="*/ 1272 w 2047"/>
                <a:gd name="T115" fmla="*/ 1765 h 2907"/>
                <a:gd name="T116" fmla="*/ 1390 w 2047"/>
                <a:gd name="T117" fmla="*/ 1918 h 2907"/>
                <a:gd name="T118" fmla="*/ 1163 w 2047"/>
                <a:gd name="T119" fmla="*/ 1195 h 2907"/>
                <a:gd name="T120" fmla="*/ 1107 w 2047"/>
                <a:gd name="T121" fmla="*/ 1329 h 2907"/>
                <a:gd name="T122" fmla="*/ 1033 w 2047"/>
                <a:gd name="T123" fmla="*/ 1188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0" name="内蒙古">
              <a:extLst>
                <a:ext uri="{FF2B5EF4-FFF2-40B4-BE49-F238E27FC236}">
                  <a16:creationId xmlns:a16="http://schemas.microsoft.com/office/drawing/2014/main" id="{391D1C96-AA14-4956-83E7-E69046D922DC}"/>
                </a:ext>
              </a:extLst>
            </p:cNvPr>
            <p:cNvSpPr/>
            <p:nvPr/>
          </p:nvSpPr>
          <p:spPr bwMode="auto">
            <a:xfrm>
              <a:off x="3455249" y="680953"/>
              <a:ext cx="3104664" cy="2565294"/>
            </a:xfrm>
            <a:custGeom>
              <a:avLst/>
              <a:gdLst>
                <a:gd name="T0" fmla="*/ 3037 w 8497"/>
                <a:gd name="T1" fmla="*/ 6400 h 7037"/>
                <a:gd name="T2" fmla="*/ 2793 w 8497"/>
                <a:gd name="T3" fmla="*/ 6311 h 7037"/>
                <a:gd name="T4" fmla="*/ 2585 w 8497"/>
                <a:gd name="T5" fmla="*/ 6887 h 7037"/>
                <a:gd name="T6" fmla="*/ 2116 w 8497"/>
                <a:gd name="T7" fmla="*/ 7024 h 7037"/>
                <a:gd name="T8" fmla="*/ 1852 w 8497"/>
                <a:gd name="T9" fmla="*/ 6611 h 7037"/>
                <a:gd name="T10" fmla="*/ 2048 w 8497"/>
                <a:gd name="T11" fmla="*/ 6147 h 7037"/>
                <a:gd name="T12" fmla="*/ 1341 w 8497"/>
                <a:gd name="T13" fmla="*/ 6249 h 7037"/>
                <a:gd name="T14" fmla="*/ 1134 w 8497"/>
                <a:gd name="T15" fmla="*/ 6306 h 7037"/>
                <a:gd name="T16" fmla="*/ 856 w 8497"/>
                <a:gd name="T17" fmla="*/ 5986 h 7037"/>
                <a:gd name="T18" fmla="*/ 822 w 8497"/>
                <a:gd name="T19" fmla="*/ 5621 h 7037"/>
                <a:gd name="T20" fmla="*/ 443 w 8497"/>
                <a:gd name="T21" fmla="*/ 5430 h 7037"/>
                <a:gd name="T22" fmla="*/ 184 w 8497"/>
                <a:gd name="T23" fmla="*/ 5245 h 7037"/>
                <a:gd name="T24" fmla="*/ 123 w 8497"/>
                <a:gd name="T25" fmla="*/ 4497 h 7037"/>
                <a:gd name="T26" fmla="*/ 1476 w 8497"/>
                <a:gd name="T27" fmla="*/ 4787 h 7037"/>
                <a:gd name="T28" fmla="*/ 2334 w 8497"/>
                <a:gd name="T29" fmla="*/ 5189 h 7037"/>
                <a:gd name="T30" fmla="*/ 3262 w 8497"/>
                <a:gd name="T31" fmla="*/ 4881 h 7037"/>
                <a:gd name="T32" fmla="*/ 4097 w 8497"/>
                <a:gd name="T33" fmla="*/ 4763 h 7037"/>
                <a:gd name="T34" fmla="*/ 4531 w 8497"/>
                <a:gd name="T35" fmla="*/ 4161 h 7037"/>
                <a:gd name="T36" fmla="*/ 5111 w 8497"/>
                <a:gd name="T37" fmla="*/ 3848 h 7037"/>
                <a:gd name="T38" fmla="*/ 5838 w 8497"/>
                <a:gd name="T39" fmla="*/ 3413 h 7037"/>
                <a:gd name="T40" fmla="*/ 6310 w 8497"/>
                <a:gd name="T41" fmla="*/ 2990 h 7037"/>
                <a:gd name="T42" fmla="*/ 6874 w 8497"/>
                <a:gd name="T43" fmla="*/ 2918 h 7037"/>
                <a:gd name="T44" fmla="*/ 6779 w 8497"/>
                <a:gd name="T45" fmla="*/ 2573 h 7037"/>
                <a:gd name="T46" fmla="*/ 6193 w 8497"/>
                <a:gd name="T47" fmla="*/ 2525 h 7037"/>
                <a:gd name="T48" fmla="*/ 5720 w 8497"/>
                <a:gd name="T49" fmla="*/ 2216 h 7037"/>
                <a:gd name="T50" fmla="*/ 6283 w 8497"/>
                <a:gd name="T51" fmla="*/ 1669 h 7037"/>
                <a:gd name="T52" fmla="*/ 6621 w 8497"/>
                <a:gd name="T53" fmla="*/ 1322 h 7037"/>
                <a:gd name="T54" fmla="*/ 6818 w 8497"/>
                <a:gd name="T55" fmla="*/ 786 h 7037"/>
                <a:gd name="T56" fmla="*/ 6937 w 8497"/>
                <a:gd name="T57" fmla="*/ 349 h 7037"/>
                <a:gd name="T58" fmla="*/ 6993 w 8497"/>
                <a:gd name="T59" fmla="*/ 35 h 7037"/>
                <a:gd name="T60" fmla="*/ 7108 w 8497"/>
                <a:gd name="T61" fmla="*/ 346 h 7037"/>
                <a:gd name="T62" fmla="*/ 7530 w 8497"/>
                <a:gd name="T63" fmla="*/ 419 h 7037"/>
                <a:gd name="T64" fmla="*/ 7725 w 8497"/>
                <a:gd name="T65" fmla="*/ 815 h 7037"/>
                <a:gd name="T66" fmla="*/ 8106 w 8497"/>
                <a:gd name="T67" fmla="*/ 709 h 7037"/>
                <a:gd name="T68" fmla="*/ 8491 w 8497"/>
                <a:gd name="T69" fmla="*/ 842 h 7037"/>
                <a:gd name="T70" fmla="*/ 8330 w 8497"/>
                <a:gd name="T71" fmla="*/ 1414 h 7037"/>
                <a:gd name="T72" fmla="*/ 8223 w 8497"/>
                <a:gd name="T73" fmla="*/ 2079 h 7037"/>
                <a:gd name="T74" fmla="*/ 7691 w 8497"/>
                <a:gd name="T75" fmla="*/ 2500 h 7037"/>
                <a:gd name="T76" fmla="*/ 7983 w 8497"/>
                <a:gd name="T77" fmla="*/ 2670 h 7037"/>
                <a:gd name="T78" fmla="*/ 7968 w 8497"/>
                <a:gd name="T79" fmla="*/ 2801 h 7037"/>
                <a:gd name="T80" fmla="*/ 7799 w 8497"/>
                <a:gd name="T81" fmla="*/ 3172 h 7037"/>
                <a:gd name="T82" fmla="*/ 7559 w 8497"/>
                <a:gd name="T83" fmla="*/ 3236 h 7037"/>
                <a:gd name="T84" fmla="*/ 7718 w 8497"/>
                <a:gd name="T85" fmla="*/ 3627 h 7037"/>
                <a:gd name="T86" fmla="*/ 8068 w 8497"/>
                <a:gd name="T87" fmla="*/ 3722 h 7037"/>
                <a:gd name="T88" fmla="*/ 8207 w 8497"/>
                <a:gd name="T89" fmla="*/ 4165 h 7037"/>
                <a:gd name="T90" fmla="*/ 8061 w 8497"/>
                <a:gd name="T91" fmla="*/ 4497 h 7037"/>
                <a:gd name="T92" fmla="*/ 7779 w 8497"/>
                <a:gd name="T93" fmla="*/ 4600 h 7037"/>
                <a:gd name="T94" fmla="*/ 7318 w 8497"/>
                <a:gd name="T95" fmla="*/ 4915 h 7037"/>
                <a:gd name="T96" fmla="*/ 6971 w 8497"/>
                <a:gd name="T97" fmla="*/ 4840 h 7037"/>
                <a:gd name="T98" fmla="*/ 7017 w 8497"/>
                <a:gd name="T99" fmla="*/ 5229 h 7037"/>
                <a:gd name="T100" fmla="*/ 6632 w 8497"/>
                <a:gd name="T101" fmla="*/ 5051 h 7037"/>
                <a:gd name="T102" fmla="*/ 6525 w 8497"/>
                <a:gd name="T103" fmla="*/ 4756 h 7037"/>
                <a:gd name="T104" fmla="*/ 6218 w 8497"/>
                <a:gd name="T105" fmla="*/ 4978 h 7037"/>
                <a:gd name="T106" fmla="*/ 5883 w 8497"/>
                <a:gd name="T107" fmla="*/ 5056 h 7037"/>
                <a:gd name="T108" fmla="*/ 5575 w 8497"/>
                <a:gd name="T109" fmla="*/ 5022 h 7037"/>
                <a:gd name="T110" fmla="*/ 5310 w 8497"/>
                <a:gd name="T111" fmla="*/ 5262 h 7037"/>
                <a:gd name="T112" fmla="*/ 5258 w 8497"/>
                <a:gd name="T113" fmla="*/ 5721 h 7037"/>
                <a:gd name="T114" fmla="*/ 4683 w 8497"/>
                <a:gd name="T115" fmla="*/ 6112 h 7037"/>
                <a:gd name="T116" fmla="*/ 4410 w 8497"/>
                <a:gd name="T117" fmla="*/ 6157 h 7037"/>
                <a:gd name="T118" fmla="*/ 4101 w 8497"/>
                <a:gd name="T119" fmla="*/ 6279 h 7037"/>
                <a:gd name="T120" fmla="*/ 3769 w 8497"/>
                <a:gd name="T121" fmla="*/ 6592 h 7037"/>
                <a:gd name="T122" fmla="*/ 3634 w 8497"/>
                <a:gd name="T123" fmla="*/ 6961 h 7037"/>
                <a:gd name="T124" fmla="*/ 3048 w 8497"/>
                <a:gd name="T125" fmla="*/ 6779 h 7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8"/>
                  </a:lnTo>
                  <a:lnTo>
                    <a:pt x="2879" y="6697"/>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6" y="6888"/>
                  </a:lnTo>
                  <a:lnTo>
                    <a:pt x="2615" y="6888"/>
                  </a:lnTo>
                  <a:lnTo>
                    <a:pt x="2615" y="6890"/>
                  </a:lnTo>
                  <a:lnTo>
                    <a:pt x="2614"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1" name="陕西">
              <a:extLst>
                <a:ext uri="{FF2B5EF4-FFF2-40B4-BE49-F238E27FC236}">
                  <a16:creationId xmlns:a16="http://schemas.microsoft.com/office/drawing/2014/main" id="{CBE6ADAA-CD86-4C6F-A799-549323DD055D}"/>
                </a:ext>
              </a:extLst>
            </p:cNvPr>
            <p:cNvSpPr/>
            <p:nvPr/>
          </p:nvSpPr>
          <p:spPr bwMode="auto">
            <a:xfrm>
              <a:off x="4349813" y="2917363"/>
              <a:ext cx="736700" cy="1276069"/>
            </a:xfrm>
            <a:custGeom>
              <a:avLst/>
              <a:gdLst>
                <a:gd name="T0" fmla="*/ 546 w 2030"/>
                <a:gd name="T1" fmla="*/ 3014 h 3463"/>
                <a:gd name="T2" fmla="*/ 423 w 2030"/>
                <a:gd name="T3" fmla="*/ 2992 h 3463"/>
                <a:gd name="T4" fmla="*/ 284 w 2030"/>
                <a:gd name="T5" fmla="*/ 3007 h 3463"/>
                <a:gd name="T6" fmla="*/ 215 w 2030"/>
                <a:gd name="T7" fmla="*/ 2929 h 3463"/>
                <a:gd name="T8" fmla="*/ 70 w 2030"/>
                <a:gd name="T9" fmla="*/ 2972 h 3463"/>
                <a:gd name="T10" fmla="*/ 0 w 2030"/>
                <a:gd name="T11" fmla="*/ 2900 h 3463"/>
                <a:gd name="T12" fmla="*/ 145 w 2030"/>
                <a:gd name="T13" fmla="*/ 2878 h 3463"/>
                <a:gd name="T14" fmla="*/ 179 w 2030"/>
                <a:gd name="T15" fmla="*/ 2805 h 3463"/>
                <a:gd name="T16" fmla="*/ 91 w 2030"/>
                <a:gd name="T17" fmla="*/ 2700 h 3463"/>
                <a:gd name="T18" fmla="*/ 206 w 2030"/>
                <a:gd name="T19" fmla="*/ 2597 h 3463"/>
                <a:gd name="T20" fmla="*/ 348 w 2030"/>
                <a:gd name="T21" fmla="*/ 2604 h 3463"/>
                <a:gd name="T22" fmla="*/ 372 w 2030"/>
                <a:gd name="T23" fmla="*/ 2550 h 3463"/>
                <a:gd name="T24" fmla="*/ 377 w 2030"/>
                <a:gd name="T25" fmla="*/ 2410 h 3463"/>
                <a:gd name="T26" fmla="*/ 454 w 2030"/>
                <a:gd name="T27" fmla="*/ 2271 h 3463"/>
                <a:gd name="T28" fmla="*/ 361 w 2030"/>
                <a:gd name="T29" fmla="*/ 2139 h 3463"/>
                <a:gd name="T30" fmla="*/ 418 w 2030"/>
                <a:gd name="T31" fmla="*/ 1958 h 3463"/>
                <a:gd name="T32" fmla="*/ 657 w 2030"/>
                <a:gd name="T33" fmla="*/ 2036 h 3463"/>
                <a:gd name="T34" fmla="*/ 853 w 2030"/>
                <a:gd name="T35" fmla="*/ 2004 h 3463"/>
                <a:gd name="T36" fmla="*/ 820 w 2030"/>
                <a:gd name="T37" fmla="*/ 1880 h 3463"/>
                <a:gd name="T38" fmla="*/ 976 w 2030"/>
                <a:gd name="T39" fmla="*/ 1868 h 3463"/>
                <a:gd name="T40" fmla="*/ 1116 w 2030"/>
                <a:gd name="T41" fmla="*/ 1747 h 3463"/>
                <a:gd name="T42" fmla="*/ 1154 w 2030"/>
                <a:gd name="T43" fmla="*/ 1479 h 3463"/>
                <a:gd name="T44" fmla="*/ 1051 w 2030"/>
                <a:gd name="T45" fmla="*/ 1337 h 3463"/>
                <a:gd name="T46" fmla="*/ 928 w 2030"/>
                <a:gd name="T47" fmla="*/ 1264 h 3463"/>
                <a:gd name="T48" fmla="*/ 774 w 2030"/>
                <a:gd name="T49" fmla="*/ 1188 h 3463"/>
                <a:gd name="T50" fmla="*/ 688 w 2030"/>
                <a:gd name="T51" fmla="*/ 1069 h 3463"/>
                <a:gd name="T52" fmla="*/ 699 w 2030"/>
                <a:gd name="T53" fmla="*/ 1004 h 3463"/>
                <a:gd name="T54" fmla="*/ 716 w 2030"/>
                <a:gd name="T55" fmla="*/ 842 h 3463"/>
                <a:gd name="T56" fmla="*/ 855 w 2030"/>
                <a:gd name="T57" fmla="*/ 746 h 3463"/>
                <a:gd name="T58" fmla="*/ 1091 w 2030"/>
                <a:gd name="T59" fmla="*/ 835 h 3463"/>
                <a:gd name="T60" fmla="*/ 1245 w 2030"/>
                <a:gd name="T61" fmla="*/ 708 h 3463"/>
                <a:gd name="T62" fmla="*/ 1259 w 2030"/>
                <a:gd name="T63" fmla="*/ 565 h 3463"/>
                <a:gd name="T64" fmla="*/ 1388 w 2030"/>
                <a:gd name="T65" fmla="*/ 414 h 3463"/>
                <a:gd name="T66" fmla="*/ 1481 w 2030"/>
                <a:gd name="T67" fmla="*/ 309 h 3463"/>
                <a:gd name="T68" fmla="*/ 1626 w 2030"/>
                <a:gd name="T69" fmla="*/ 152 h 3463"/>
                <a:gd name="T70" fmla="*/ 1714 w 2030"/>
                <a:gd name="T71" fmla="*/ 104 h 3463"/>
                <a:gd name="T72" fmla="*/ 1829 w 2030"/>
                <a:gd name="T73" fmla="*/ 133 h 3463"/>
                <a:gd name="T74" fmla="*/ 1958 w 2030"/>
                <a:gd name="T75" fmla="*/ 58 h 3463"/>
                <a:gd name="T76" fmla="*/ 2003 w 2030"/>
                <a:gd name="T77" fmla="*/ 139 h 3463"/>
                <a:gd name="T78" fmla="*/ 1927 w 2030"/>
                <a:gd name="T79" fmla="*/ 338 h 3463"/>
                <a:gd name="T80" fmla="*/ 1818 w 2030"/>
                <a:gd name="T81" fmla="*/ 561 h 3463"/>
                <a:gd name="T82" fmla="*/ 1806 w 2030"/>
                <a:gd name="T83" fmla="*/ 739 h 3463"/>
                <a:gd name="T84" fmla="*/ 1870 w 2030"/>
                <a:gd name="T85" fmla="*/ 904 h 3463"/>
                <a:gd name="T86" fmla="*/ 1751 w 2030"/>
                <a:gd name="T87" fmla="*/ 1118 h 3463"/>
                <a:gd name="T88" fmla="*/ 1760 w 2030"/>
                <a:gd name="T89" fmla="*/ 1268 h 3463"/>
                <a:gd name="T90" fmla="*/ 1765 w 2030"/>
                <a:gd name="T91" fmla="*/ 1534 h 3463"/>
                <a:gd name="T92" fmla="*/ 1736 w 2030"/>
                <a:gd name="T93" fmla="*/ 1900 h 3463"/>
                <a:gd name="T94" fmla="*/ 1749 w 2030"/>
                <a:gd name="T95" fmla="*/ 2190 h 3463"/>
                <a:gd name="T96" fmla="*/ 1778 w 2030"/>
                <a:gd name="T97" fmla="*/ 2351 h 3463"/>
                <a:gd name="T98" fmla="*/ 1826 w 2030"/>
                <a:gd name="T99" fmla="*/ 2492 h 3463"/>
                <a:gd name="T100" fmla="*/ 1974 w 2030"/>
                <a:gd name="T101" fmla="*/ 2680 h 3463"/>
                <a:gd name="T102" fmla="*/ 1847 w 2030"/>
                <a:gd name="T103" fmla="*/ 2834 h 3463"/>
                <a:gd name="T104" fmla="*/ 1703 w 2030"/>
                <a:gd name="T105" fmla="*/ 2818 h 3463"/>
                <a:gd name="T106" fmla="*/ 1454 w 2030"/>
                <a:gd name="T107" fmla="*/ 2790 h 3463"/>
                <a:gd name="T108" fmla="*/ 1522 w 2030"/>
                <a:gd name="T109" fmla="*/ 2884 h 3463"/>
                <a:gd name="T110" fmla="*/ 1661 w 2030"/>
                <a:gd name="T111" fmla="*/ 2985 h 3463"/>
                <a:gd name="T112" fmla="*/ 1566 w 2030"/>
                <a:gd name="T113" fmla="*/ 3074 h 3463"/>
                <a:gd name="T114" fmla="*/ 1440 w 2030"/>
                <a:gd name="T115" fmla="*/ 3155 h 3463"/>
                <a:gd name="T116" fmla="*/ 1457 w 2030"/>
                <a:gd name="T117" fmla="*/ 3423 h 3463"/>
                <a:gd name="T118" fmla="*/ 1229 w 2030"/>
                <a:gd name="T119" fmla="*/ 3336 h 3463"/>
                <a:gd name="T120" fmla="*/ 994 w 2030"/>
                <a:gd name="T121" fmla="*/ 3208 h 3463"/>
                <a:gd name="T122" fmla="*/ 812 w 2030"/>
                <a:gd name="T123" fmla="*/ 3209 h 3463"/>
                <a:gd name="T124" fmla="*/ 681 w 2030"/>
                <a:gd name="T125" fmla="*/ 3086 h 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2" name="重庆">
              <a:extLst>
                <a:ext uri="{FF2B5EF4-FFF2-40B4-BE49-F238E27FC236}">
                  <a16:creationId xmlns:a16="http://schemas.microsoft.com/office/drawing/2014/main" id="{8BB03CE5-1CD0-41DB-9E0E-F894E7390CEF}"/>
                </a:ext>
              </a:extLst>
            </p:cNvPr>
            <p:cNvSpPr/>
            <p:nvPr/>
          </p:nvSpPr>
          <p:spPr bwMode="auto">
            <a:xfrm>
              <a:off x="4300823" y="4114500"/>
              <a:ext cx="644612" cy="631457"/>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3" name="广西">
              <a:extLst>
                <a:ext uri="{FF2B5EF4-FFF2-40B4-BE49-F238E27FC236}">
                  <a16:creationId xmlns:a16="http://schemas.microsoft.com/office/drawing/2014/main" id="{D2147AE1-E8D0-4361-A2DD-E8D0D0B14826}"/>
                </a:ext>
              </a:extLst>
            </p:cNvPr>
            <p:cNvSpPr/>
            <p:nvPr/>
          </p:nvSpPr>
          <p:spPr bwMode="auto">
            <a:xfrm>
              <a:off x="4139327" y="5035375"/>
              <a:ext cx="1091895" cy="789321"/>
            </a:xfrm>
            <a:custGeom>
              <a:avLst/>
              <a:gdLst>
                <a:gd name="T0" fmla="*/ 1018 w 2980"/>
                <a:gd name="T1" fmla="*/ 1986 h 2145"/>
                <a:gd name="T2" fmla="*/ 879 w 2980"/>
                <a:gd name="T3" fmla="*/ 1879 h 2145"/>
                <a:gd name="T4" fmla="*/ 786 w 2980"/>
                <a:gd name="T5" fmla="*/ 1722 h 2145"/>
                <a:gd name="T6" fmla="*/ 867 w 2980"/>
                <a:gd name="T7" fmla="*/ 1563 h 2145"/>
                <a:gd name="T8" fmla="*/ 768 w 2980"/>
                <a:gd name="T9" fmla="*/ 1472 h 2145"/>
                <a:gd name="T10" fmla="*/ 558 w 2980"/>
                <a:gd name="T11" fmla="*/ 1450 h 2145"/>
                <a:gd name="T12" fmla="*/ 427 w 2980"/>
                <a:gd name="T13" fmla="*/ 1403 h 2145"/>
                <a:gd name="T14" fmla="*/ 413 w 2980"/>
                <a:gd name="T15" fmla="*/ 1291 h 2145"/>
                <a:gd name="T16" fmla="*/ 499 w 2980"/>
                <a:gd name="T17" fmla="*/ 1229 h 2145"/>
                <a:gd name="T18" fmla="*/ 602 w 2980"/>
                <a:gd name="T19" fmla="*/ 1225 h 2145"/>
                <a:gd name="T20" fmla="*/ 617 w 2980"/>
                <a:gd name="T21" fmla="*/ 976 h 2145"/>
                <a:gd name="T22" fmla="*/ 500 w 2980"/>
                <a:gd name="T23" fmla="*/ 983 h 2145"/>
                <a:gd name="T24" fmla="*/ 408 w 2980"/>
                <a:gd name="T25" fmla="*/ 940 h 2145"/>
                <a:gd name="T26" fmla="*/ 340 w 2980"/>
                <a:gd name="T27" fmla="*/ 955 h 2145"/>
                <a:gd name="T28" fmla="*/ 269 w 2980"/>
                <a:gd name="T29" fmla="*/ 871 h 2145"/>
                <a:gd name="T30" fmla="*/ 112 w 2980"/>
                <a:gd name="T31" fmla="*/ 783 h 2145"/>
                <a:gd name="T32" fmla="*/ 19 w 2980"/>
                <a:gd name="T33" fmla="*/ 776 h 2145"/>
                <a:gd name="T34" fmla="*/ 86 w 2980"/>
                <a:gd name="T35" fmla="*/ 708 h 2145"/>
                <a:gd name="T36" fmla="*/ 220 w 2980"/>
                <a:gd name="T37" fmla="*/ 624 h 2145"/>
                <a:gd name="T38" fmla="*/ 353 w 2980"/>
                <a:gd name="T39" fmla="*/ 589 h 2145"/>
                <a:gd name="T40" fmla="*/ 491 w 2980"/>
                <a:gd name="T41" fmla="*/ 669 h 2145"/>
                <a:gd name="T42" fmla="*/ 641 w 2980"/>
                <a:gd name="T43" fmla="*/ 694 h 2145"/>
                <a:gd name="T44" fmla="*/ 757 w 2980"/>
                <a:gd name="T45" fmla="*/ 584 h 2145"/>
                <a:gd name="T46" fmla="*/ 980 w 2980"/>
                <a:gd name="T47" fmla="*/ 480 h 2145"/>
                <a:gd name="T48" fmla="*/ 1012 w 2980"/>
                <a:gd name="T49" fmla="*/ 374 h 2145"/>
                <a:gd name="T50" fmla="*/ 1129 w 2980"/>
                <a:gd name="T51" fmla="*/ 416 h 2145"/>
                <a:gd name="T52" fmla="*/ 1255 w 2980"/>
                <a:gd name="T53" fmla="*/ 458 h 2145"/>
                <a:gd name="T54" fmla="*/ 1328 w 2980"/>
                <a:gd name="T55" fmla="*/ 538 h 2145"/>
                <a:gd name="T56" fmla="*/ 1471 w 2980"/>
                <a:gd name="T57" fmla="*/ 401 h 2145"/>
                <a:gd name="T58" fmla="*/ 1613 w 2980"/>
                <a:gd name="T59" fmla="*/ 444 h 2145"/>
                <a:gd name="T60" fmla="*/ 1670 w 2980"/>
                <a:gd name="T61" fmla="*/ 331 h 2145"/>
                <a:gd name="T62" fmla="*/ 1796 w 2980"/>
                <a:gd name="T63" fmla="*/ 346 h 2145"/>
                <a:gd name="T64" fmla="*/ 1784 w 2980"/>
                <a:gd name="T65" fmla="*/ 261 h 2145"/>
                <a:gd name="T66" fmla="*/ 1935 w 2980"/>
                <a:gd name="T67" fmla="*/ 224 h 2145"/>
                <a:gd name="T68" fmla="*/ 2060 w 2980"/>
                <a:gd name="T69" fmla="*/ 189 h 2145"/>
                <a:gd name="T70" fmla="*/ 2121 w 2980"/>
                <a:gd name="T71" fmla="*/ 149 h 2145"/>
                <a:gd name="T72" fmla="*/ 2240 w 2980"/>
                <a:gd name="T73" fmla="*/ 155 h 2145"/>
                <a:gd name="T74" fmla="*/ 2370 w 2980"/>
                <a:gd name="T75" fmla="*/ 78 h 2145"/>
                <a:gd name="T76" fmla="*/ 2533 w 2980"/>
                <a:gd name="T77" fmla="*/ 1 h 2145"/>
                <a:gd name="T78" fmla="*/ 2634 w 2980"/>
                <a:gd name="T79" fmla="*/ 171 h 2145"/>
                <a:gd name="T80" fmla="*/ 2735 w 2980"/>
                <a:gd name="T81" fmla="*/ 231 h 2145"/>
                <a:gd name="T82" fmla="*/ 2668 w 2980"/>
                <a:gd name="T83" fmla="*/ 413 h 2145"/>
                <a:gd name="T84" fmla="*/ 2569 w 2980"/>
                <a:gd name="T85" fmla="*/ 637 h 2145"/>
                <a:gd name="T86" fmla="*/ 2713 w 2980"/>
                <a:gd name="T87" fmla="*/ 544 h 2145"/>
                <a:gd name="T88" fmla="*/ 2739 w 2980"/>
                <a:gd name="T89" fmla="*/ 734 h 2145"/>
                <a:gd name="T90" fmla="*/ 2961 w 2980"/>
                <a:gd name="T91" fmla="*/ 705 h 2145"/>
                <a:gd name="T92" fmla="*/ 2959 w 2980"/>
                <a:gd name="T93" fmla="*/ 903 h 2145"/>
                <a:gd name="T94" fmla="*/ 2897 w 2980"/>
                <a:gd name="T95" fmla="*/ 1092 h 2145"/>
                <a:gd name="T96" fmla="*/ 2752 w 2980"/>
                <a:gd name="T97" fmla="*/ 1239 h 2145"/>
                <a:gd name="T98" fmla="*/ 2676 w 2980"/>
                <a:gd name="T99" fmla="*/ 1546 h 2145"/>
                <a:gd name="T100" fmla="*/ 2500 w 2980"/>
                <a:gd name="T101" fmla="*/ 1644 h 2145"/>
                <a:gd name="T102" fmla="*/ 2481 w 2980"/>
                <a:gd name="T103" fmla="*/ 1772 h 2145"/>
                <a:gd name="T104" fmla="*/ 2335 w 2980"/>
                <a:gd name="T105" fmla="*/ 1809 h 2145"/>
                <a:gd name="T106" fmla="*/ 2278 w 2980"/>
                <a:gd name="T107" fmla="*/ 1928 h 2145"/>
                <a:gd name="T108" fmla="*/ 2137 w 2980"/>
                <a:gd name="T109" fmla="*/ 2010 h 2145"/>
                <a:gd name="T110" fmla="*/ 2004 w 2980"/>
                <a:gd name="T111" fmla="*/ 2068 h 2145"/>
                <a:gd name="T112" fmla="*/ 1953 w 2980"/>
                <a:gd name="T113" fmla="*/ 2042 h 2145"/>
                <a:gd name="T114" fmla="*/ 1857 w 2980"/>
                <a:gd name="T115" fmla="*/ 2112 h 2145"/>
                <a:gd name="T116" fmla="*/ 1733 w 2980"/>
                <a:gd name="T117" fmla="*/ 2048 h 2145"/>
                <a:gd name="T118" fmla="*/ 1608 w 2980"/>
                <a:gd name="T119" fmla="*/ 2002 h 2145"/>
                <a:gd name="T120" fmla="*/ 1566 w 2980"/>
                <a:gd name="T121" fmla="*/ 2055 h 2145"/>
                <a:gd name="T122" fmla="*/ 1211 w 2980"/>
                <a:gd name="T123" fmla="*/ 2041 h 2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7" y="502"/>
                  </a:lnTo>
                  <a:lnTo>
                    <a:pt x="987"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4" name="云南">
              <a:extLst>
                <a:ext uri="{FF2B5EF4-FFF2-40B4-BE49-F238E27FC236}">
                  <a16:creationId xmlns:a16="http://schemas.microsoft.com/office/drawing/2014/main" id="{EFE84D31-9C65-48D8-9552-CE4EF8B431F4}"/>
                </a:ext>
              </a:extLst>
            </p:cNvPr>
            <p:cNvSpPr/>
            <p:nvPr/>
          </p:nvSpPr>
          <p:spPr bwMode="auto">
            <a:xfrm>
              <a:off x="3135891" y="4496006"/>
              <a:ext cx="1249759" cy="1315535"/>
            </a:xfrm>
            <a:custGeom>
              <a:avLst/>
              <a:gdLst>
                <a:gd name="T0" fmla="*/ 748 w 3417"/>
                <a:gd name="T1" fmla="*/ 167 h 3582"/>
                <a:gd name="T2" fmla="*/ 679 w 3417"/>
                <a:gd name="T3" fmla="*/ 344 h 3582"/>
                <a:gd name="T4" fmla="*/ 525 w 3417"/>
                <a:gd name="T5" fmla="*/ 338 h 3582"/>
                <a:gd name="T6" fmla="*/ 466 w 3417"/>
                <a:gd name="T7" fmla="*/ 635 h 3582"/>
                <a:gd name="T8" fmla="*/ 621 w 3417"/>
                <a:gd name="T9" fmla="*/ 787 h 3582"/>
                <a:gd name="T10" fmla="*/ 557 w 3417"/>
                <a:gd name="T11" fmla="*/ 1327 h 3582"/>
                <a:gd name="T12" fmla="*/ 437 w 3417"/>
                <a:gd name="T13" fmla="*/ 1491 h 3582"/>
                <a:gd name="T14" fmla="*/ 244 w 3417"/>
                <a:gd name="T15" fmla="*/ 1657 h 3582"/>
                <a:gd name="T16" fmla="*/ 117 w 3417"/>
                <a:gd name="T17" fmla="*/ 1845 h 3582"/>
                <a:gd name="T18" fmla="*/ 75 w 3417"/>
                <a:gd name="T19" fmla="*/ 2079 h 3582"/>
                <a:gd name="T20" fmla="*/ 265 w 3417"/>
                <a:gd name="T21" fmla="*/ 2183 h 3582"/>
                <a:gd name="T22" fmla="*/ 469 w 3417"/>
                <a:gd name="T23" fmla="*/ 2250 h 3582"/>
                <a:gd name="T24" fmla="*/ 503 w 3417"/>
                <a:gd name="T25" fmla="*/ 2540 h 3582"/>
                <a:gd name="T26" fmla="*/ 678 w 3417"/>
                <a:gd name="T27" fmla="*/ 2653 h 3582"/>
                <a:gd name="T28" fmla="*/ 635 w 3417"/>
                <a:gd name="T29" fmla="*/ 2829 h 3582"/>
                <a:gd name="T30" fmla="*/ 705 w 3417"/>
                <a:gd name="T31" fmla="*/ 3092 h 3582"/>
                <a:gd name="T32" fmla="*/ 848 w 3417"/>
                <a:gd name="T33" fmla="*/ 3240 h 3582"/>
                <a:gd name="T34" fmla="*/ 957 w 3417"/>
                <a:gd name="T35" fmla="*/ 3387 h 3582"/>
                <a:gd name="T36" fmla="*/ 1268 w 3417"/>
                <a:gd name="T37" fmla="*/ 3316 h 3582"/>
                <a:gd name="T38" fmla="*/ 1355 w 3417"/>
                <a:gd name="T39" fmla="*/ 3508 h 3582"/>
                <a:gd name="T40" fmla="*/ 1590 w 3417"/>
                <a:gd name="T41" fmla="*/ 3549 h 3582"/>
                <a:gd name="T42" fmla="*/ 1580 w 3417"/>
                <a:gd name="T43" fmla="*/ 3290 h 3582"/>
                <a:gd name="T44" fmla="*/ 1613 w 3417"/>
                <a:gd name="T45" fmla="*/ 3009 h 3582"/>
                <a:gd name="T46" fmla="*/ 1836 w 3417"/>
                <a:gd name="T47" fmla="*/ 2998 h 3582"/>
                <a:gd name="T48" fmla="*/ 2064 w 3417"/>
                <a:gd name="T49" fmla="*/ 3036 h 3582"/>
                <a:gd name="T50" fmla="*/ 2289 w 3417"/>
                <a:gd name="T51" fmla="*/ 2985 h 3582"/>
                <a:gd name="T52" fmla="*/ 2513 w 3417"/>
                <a:gd name="T53" fmla="*/ 3069 h 3582"/>
                <a:gd name="T54" fmla="*/ 2668 w 3417"/>
                <a:gd name="T55" fmla="*/ 2985 h 3582"/>
                <a:gd name="T56" fmla="*/ 2896 w 3417"/>
                <a:gd name="T57" fmla="*/ 2809 h 3582"/>
                <a:gd name="T58" fmla="*/ 3109 w 3417"/>
                <a:gd name="T59" fmla="*/ 2790 h 3582"/>
                <a:gd name="T60" fmla="*/ 3287 w 3417"/>
                <a:gd name="T61" fmla="*/ 2667 h 3582"/>
                <a:gd name="T62" fmla="*/ 3360 w 3417"/>
                <a:gd name="T63" fmla="*/ 2413 h 3582"/>
                <a:gd name="T64" fmla="*/ 3170 w 3417"/>
                <a:gd name="T65" fmla="*/ 2399 h 3582"/>
                <a:gd name="T66" fmla="*/ 3041 w 3417"/>
                <a:gd name="T67" fmla="*/ 2373 h 3582"/>
                <a:gd name="T68" fmla="*/ 2824 w 3417"/>
                <a:gd name="T69" fmla="*/ 2294 h 3582"/>
                <a:gd name="T70" fmla="*/ 2841 w 3417"/>
                <a:gd name="T71" fmla="*/ 1988 h 3582"/>
                <a:gd name="T72" fmla="*/ 2819 w 3417"/>
                <a:gd name="T73" fmla="*/ 1847 h 3582"/>
                <a:gd name="T74" fmla="*/ 2739 w 3417"/>
                <a:gd name="T75" fmla="*/ 1674 h 3582"/>
                <a:gd name="T76" fmla="*/ 2840 w 3417"/>
                <a:gd name="T77" fmla="*/ 1326 h 3582"/>
                <a:gd name="T78" fmla="*/ 2523 w 3417"/>
                <a:gd name="T79" fmla="*/ 1296 h 3582"/>
                <a:gd name="T80" fmla="*/ 2496 w 3417"/>
                <a:gd name="T81" fmla="*/ 1087 h 3582"/>
                <a:gd name="T82" fmla="*/ 2713 w 3417"/>
                <a:gd name="T83" fmla="*/ 1013 h 3582"/>
                <a:gd name="T84" fmla="*/ 2965 w 3417"/>
                <a:gd name="T85" fmla="*/ 1022 h 3582"/>
                <a:gd name="T86" fmla="*/ 3136 w 3417"/>
                <a:gd name="T87" fmla="*/ 817 h 3582"/>
                <a:gd name="T88" fmla="*/ 3072 w 3417"/>
                <a:gd name="T89" fmla="*/ 675 h 3582"/>
                <a:gd name="T90" fmla="*/ 2787 w 3417"/>
                <a:gd name="T91" fmla="*/ 671 h 3582"/>
                <a:gd name="T92" fmla="*/ 2759 w 3417"/>
                <a:gd name="T93" fmla="*/ 542 h 3582"/>
                <a:gd name="T94" fmla="*/ 2639 w 3417"/>
                <a:gd name="T95" fmla="*/ 419 h 3582"/>
                <a:gd name="T96" fmla="*/ 2511 w 3417"/>
                <a:gd name="T97" fmla="*/ 566 h 3582"/>
                <a:gd name="T98" fmla="*/ 2306 w 3417"/>
                <a:gd name="T99" fmla="*/ 913 h 3582"/>
                <a:gd name="T100" fmla="*/ 2213 w 3417"/>
                <a:gd name="T101" fmla="*/ 1152 h 3582"/>
                <a:gd name="T102" fmla="*/ 2184 w 3417"/>
                <a:gd name="T103" fmla="*/ 1383 h 3582"/>
                <a:gd name="T104" fmla="*/ 1934 w 3417"/>
                <a:gd name="T105" fmla="*/ 1416 h 3582"/>
                <a:gd name="T106" fmla="*/ 1685 w 3417"/>
                <a:gd name="T107" fmla="*/ 1404 h 3582"/>
                <a:gd name="T108" fmla="*/ 1619 w 3417"/>
                <a:gd name="T109" fmla="*/ 1254 h 3582"/>
                <a:gd name="T110" fmla="*/ 1619 w 3417"/>
                <a:gd name="T111" fmla="*/ 1116 h 3582"/>
                <a:gd name="T112" fmla="*/ 1502 w 3417"/>
                <a:gd name="T113" fmla="*/ 912 h 3582"/>
                <a:gd name="T114" fmla="*/ 1353 w 3417"/>
                <a:gd name="T115" fmla="*/ 650 h 3582"/>
                <a:gd name="T116" fmla="*/ 1215 w 3417"/>
                <a:gd name="T117" fmla="*/ 634 h 3582"/>
                <a:gd name="T118" fmla="*/ 1205 w 3417"/>
                <a:gd name="T119" fmla="*/ 427 h 3582"/>
                <a:gd name="T120" fmla="*/ 1075 w 3417"/>
                <a:gd name="T121" fmla="*/ 193 h 3582"/>
                <a:gd name="T122" fmla="*/ 929 w 3417"/>
                <a:gd name="T123" fmla="*/ 344 h 3582"/>
                <a:gd name="T124" fmla="*/ 844 w 3417"/>
                <a:gd name="T125" fmla="*/ 233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5" name="青海">
              <a:extLst>
                <a:ext uri="{FF2B5EF4-FFF2-40B4-BE49-F238E27FC236}">
                  <a16:creationId xmlns:a16="http://schemas.microsoft.com/office/drawing/2014/main" id="{5D9B9BC0-027D-4C5F-9962-926BF5B22323}"/>
                </a:ext>
              </a:extLst>
            </p:cNvPr>
            <p:cNvSpPr/>
            <p:nvPr/>
          </p:nvSpPr>
          <p:spPr bwMode="auto">
            <a:xfrm>
              <a:off x="2323888" y="2812120"/>
              <a:ext cx="1736507" cy="1262914"/>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6" name="西藏">
              <a:extLst>
                <a:ext uri="{FF2B5EF4-FFF2-40B4-BE49-F238E27FC236}">
                  <a16:creationId xmlns:a16="http://schemas.microsoft.com/office/drawing/2014/main" id="{B90625A6-93F4-49E1-87F3-AA1CB08DBD3A}"/>
                </a:ext>
              </a:extLst>
            </p:cNvPr>
            <p:cNvSpPr/>
            <p:nvPr/>
          </p:nvSpPr>
          <p:spPr bwMode="auto">
            <a:xfrm>
              <a:off x="837333" y="3030998"/>
              <a:ext cx="2617916" cy="1723351"/>
            </a:xfrm>
            <a:custGeom>
              <a:avLst/>
              <a:gdLst>
                <a:gd name="T0" fmla="*/ 7031 w 7150"/>
                <a:gd name="T1" fmla="*/ 2898 h 4733"/>
                <a:gd name="T2" fmla="*/ 7084 w 7150"/>
                <a:gd name="T3" fmla="*/ 3189 h 4733"/>
                <a:gd name="T4" fmla="*/ 7132 w 7150"/>
                <a:gd name="T5" fmla="*/ 3593 h 4733"/>
                <a:gd name="T6" fmla="*/ 7083 w 7150"/>
                <a:gd name="T7" fmla="*/ 4058 h 4733"/>
                <a:gd name="T8" fmla="*/ 6950 w 7150"/>
                <a:gd name="T9" fmla="*/ 4115 h 4733"/>
                <a:gd name="T10" fmla="*/ 6864 w 7150"/>
                <a:gd name="T11" fmla="*/ 4456 h 4733"/>
                <a:gd name="T12" fmla="*/ 6653 w 7150"/>
                <a:gd name="T13" fmla="*/ 4387 h 4733"/>
                <a:gd name="T14" fmla="*/ 6435 w 7150"/>
                <a:gd name="T15" fmla="*/ 4373 h 4733"/>
                <a:gd name="T16" fmla="*/ 6285 w 7150"/>
                <a:gd name="T17" fmla="*/ 4528 h 4733"/>
                <a:gd name="T18" fmla="*/ 5894 w 7150"/>
                <a:gd name="T19" fmla="*/ 4318 h 4733"/>
                <a:gd name="T20" fmla="*/ 5095 w 7150"/>
                <a:gd name="T21" fmla="*/ 4600 h 4733"/>
                <a:gd name="T22" fmla="*/ 4581 w 7150"/>
                <a:gd name="T23" fmla="*/ 4667 h 4733"/>
                <a:gd name="T24" fmla="*/ 4323 w 7150"/>
                <a:gd name="T25" fmla="*/ 4387 h 4733"/>
                <a:gd name="T26" fmla="*/ 4127 w 7150"/>
                <a:gd name="T27" fmla="*/ 4124 h 4733"/>
                <a:gd name="T28" fmla="*/ 3734 w 7150"/>
                <a:gd name="T29" fmla="*/ 3951 h 4733"/>
                <a:gd name="T30" fmla="*/ 3334 w 7150"/>
                <a:gd name="T31" fmla="*/ 4075 h 4733"/>
                <a:gd name="T32" fmla="*/ 3190 w 7150"/>
                <a:gd name="T33" fmla="*/ 4078 h 4733"/>
                <a:gd name="T34" fmla="*/ 2955 w 7150"/>
                <a:gd name="T35" fmla="*/ 3920 h 4733"/>
                <a:gd name="T36" fmla="*/ 2594 w 7150"/>
                <a:gd name="T37" fmla="*/ 3863 h 4733"/>
                <a:gd name="T38" fmla="*/ 2351 w 7150"/>
                <a:gd name="T39" fmla="*/ 3763 h 4733"/>
                <a:gd name="T40" fmla="*/ 2160 w 7150"/>
                <a:gd name="T41" fmla="*/ 3684 h 4733"/>
                <a:gd name="T42" fmla="*/ 1969 w 7150"/>
                <a:gd name="T43" fmla="*/ 3499 h 4733"/>
                <a:gd name="T44" fmla="*/ 1780 w 7150"/>
                <a:gd name="T45" fmla="*/ 3293 h 4733"/>
                <a:gd name="T46" fmla="*/ 1629 w 7150"/>
                <a:gd name="T47" fmla="*/ 2969 h 4733"/>
                <a:gd name="T48" fmla="*/ 1363 w 7150"/>
                <a:gd name="T49" fmla="*/ 2779 h 4733"/>
                <a:gd name="T50" fmla="*/ 1145 w 7150"/>
                <a:gd name="T51" fmla="*/ 2528 h 4733"/>
                <a:gd name="T52" fmla="*/ 887 w 7150"/>
                <a:gd name="T53" fmla="*/ 2246 h 4733"/>
                <a:gd name="T54" fmla="*/ 664 w 7150"/>
                <a:gd name="T55" fmla="*/ 2360 h 4733"/>
                <a:gd name="T56" fmla="*/ 352 w 7150"/>
                <a:gd name="T57" fmla="*/ 1998 h 4733"/>
                <a:gd name="T58" fmla="*/ 125 w 7150"/>
                <a:gd name="T59" fmla="*/ 1758 h 4733"/>
                <a:gd name="T60" fmla="*/ 23 w 7150"/>
                <a:gd name="T61" fmla="*/ 1458 h 4733"/>
                <a:gd name="T62" fmla="*/ 27 w 7150"/>
                <a:gd name="T63" fmla="*/ 1129 h 4733"/>
                <a:gd name="T64" fmla="*/ 224 w 7150"/>
                <a:gd name="T65" fmla="*/ 1144 h 4733"/>
                <a:gd name="T66" fmla="*/ 359 w 7150"/>
                <a:gd name="T67" fmla="*/ 803 h 4733"/>
                <a:gd name="T68" fmla="*/ 437 w 7150"/>
                <a:gd name="T69" fmla="*/ 372 h 4733"/>
                <a:gd name="T70" fmla="*/ 787 w 7150"/>
                <a:gd name="T71" fmla="*/ 344 h 4733"/>
                <a:gd name="T72" fmla="*/ 1055 w 7150"/>
                <a:gd name="T73" fmla="*/ 24 h 4733"/>
                <a:gd name="T74" fmla="*/ 1310 w 7150"/>
                <a:gd name="T75" fmla="*/ 95 h 4733"/>
                <a:gd name="T76" fmla="*/ 1717 w 7150"/>
                <a:gd name="T77" fmla="*/ 148 h 4733"/>
                <a:gd name="T78" fmla="*/ 1955 w 7150"/>
                <a:gd name="T79" fmla="*/ 233 h 4733"/>
                <a:gd name="T80" fmla="*/ 2298 w 7150"/>
                <a:gd name="T81" fmla="*/ 363 h 4733"/>
                <a:gd name="T82" fmla="*/ 2787 w 7150"/>
                <a:gd name="T83" fmla="*/ 352 h 4733"/>
                <a:gd name="T84" fmla="*/ 3146 w 7150"/>
                <a:gd name="T85" fmla="*/ 232 h 4733"/>
                <a:gd name="T86" fmla="*/ 3464 w 7150"/>
                <a:gd name="T87" fmla="*/ 224 h 4733"/>
                <a:gd name="T88" fmla="*/ 3869 w 7150"/>
                <a:gd name="T89" fmla="*/ 266 h 4733"/>
                <a:gd name="T90" fmla="*/ 4125 w 7150"/>
                <a:gd name="T91" fmla="*/ 413 h 4733"/>
                <a:gd name="T92" fmla="*/ 4261 w 7150"/>
                <a:gd name="T93" fmla="*/ 634 h 4733"/>
                <a:gd name="T94" fmla="*/ 4122 w 7150"/>
                <a:gd name="T95" fmla="*/ 857 h 4733"/>
                <a:gd name="T96" fmla="*/ 4192 w 7150"/>
                <a:gd name="T97" fmla="*/ 1090 h 4733"/>
                <a:gd name="T98" fmla="*/ 4111 w 7150"/>
                <a:gd name="T99" fmla="*/ 1367 h 4733"/>
                <a:gd name="T100" fmla="*/ 4156 w 7150"/>
                <a:gd name="T101" fmla="*/ 1628 h 4733"/>
                <a:gd name="T102" fmla="*/ 4388 w 7150"/>
                <a:gd name="T103" fmla="*/ 1878 h 4733"/>
                <a:gd name="T104" fmla="*/ 4596 w 7150"/>
                <a:gd name="T105" fmla="*/ 1882 h 4733"/>
                <a:gd name="T106" fmla="*/ 4870 w 7150"/>
                <a:gd name="T107" fmla="*/ 2140 h 4733"/>
                <a:gd name="T108" fmla="*/ 5218 w 7150"/>
                <a:gd name="T109" fmla="*/ 2265 h 4733"/>
                <a:gd name="T110" fmla="*/ 5507 w 7150"/>
                <a:gd name="T111" fmla="*/ 2375 h 4733"/>
                <a:gd name="T112" fmla="*/ 5780 w 7150"/>
                <a:gd name="T113" fmla="*/ 2421 h 4733"/>
                <a:gd name="T114" fmla="*/ 5919 w 7150"/>
                <a:gd name="T115" fmla="*/ 2566 h 4733"/>
                <a:gd name="T116" fmla="*/ 6049 w 7150"/>
                <a:gd name="T117" fmla="*/ 2783 h 4733"/>
                <a:gd name="T118" fmla="*/ 6193 w 7150"/>
                <a:gd name="T119" fmla="*/ 2848 h 4733"/>
                <a:gd name="T120" fmla="*/ 6276 w 7150"/>
                <a:gd name="T121" fmla="*/ 2763 h 4733"/>
                <a:gd name="T122" fmla="*/ 6478 w 7150"/>
                <a:gd name="T123" fmla="*/ 2718 h 4733"/>
                <a:gd name="T124" fmla="*/ 6657 w 7150"/>
                <a:gd name="T125" fmla="*/ 2594 h 4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7" name="新疆">
              <a:extLst>
                <a:ext uri="{FF2B5EF4-FFF2-40B4-BE49-F238E27FC236}">
                  <a16:creationId xmlns:a16="http://schemas.microsoft.com/office/drawing/2014/main" id="{2F3960B1-5119-4421-BF6A-7A9FEC9A4F24}"/>
                </a:ext>
              </a:extLst>
            </p:cNvPr>
            <p:cNvSpPr/>
            <p:nvPr/>
          </p:nvSpPr>
          <p:spPr bwMode="auto">
            <a:xfrm>
              <a:off x="613692" y="1115079"/>
              <a:ext cx="2762625" cy="2144323"/>
            </a:xfrm>
            <a:custGeom>
              <a:avLst/>
              <a:gdLst>
                <a:gd name="T0" fmla="*/ 7312 w 7557"/>
                <a:gd name="T1" fmla="*/ 2647 h 5874"/>
                <a:gd name="T2" fmla="*/ 7035 w 7557"/>
                <a:gd name="T3" fmla="*/ 2362 h 5874"/>
                <a:gd name="T4" fmla="*/ 6457 w 7557"/>
                <a:gd name="T5" fmla="*/ 2072 h 5874"/>
                <a:gd name="T6" fmla="*/ 6089 w 7557"/>
                <a:gd name="T7" fmla="*/ 1917 h 5874"/>
                <a:gd name="T8" fmla="*/ 6152 w 7557"/>
                <a:gd name="T9" fmla="*/ 1496 h 5874"/>
                <a:gd name="T10" fmla="*/ 6157 w 7557"/>
                <a:gd name="T11" fmla="*/ 1125 h 5874"/>
                <a:gd name="T12" fmla="*/ 5989 w 7557"/>
                <a:gd name="T13" fmla="*/ 736 h 5874"/>
                <a:gd name="T14" fmla="*/ 5713 w 7557"/>
                <a:gd name="T15" fmla="*/ 562 h 5874"/>
                <a:gd name="T16" fmla="*/ 5468 w 7557"/>
                <a:gd name="T17" fmla="*/ 159 h 5874"/>
                <a:gd name="T18" fmla="*/ 5285 w 7557"/>
                <a:gd name="T19" fmla="*/ 0 h 5874"/>
                <a:gd name="T20" fmla="*/ 5011 w 7557"/>
                <a:gd name="T21" fmla="*/ 246 h 5874"/>
                <a:gd name="T22" fmla="*/ 4728 w 7557"/>
                <a:gd name="T23" fmla="*/ 610 h 5874"/>
                <a:gd name="T24" fmla="*/ 4421 w 7557"/>
                <a:gd name="T25" fmla="*/ 791 h 5874"/>
                <a:gd name="T26" fmla="*/ 4019 w 7557"/>
                <a:gd name="T27" fmla="*/ 567 h 5874"/>
                <a:gd name="T28" fmla="*/ 3604 w 7557"/>
                <a:gd name="T29" fmla="*/ 1072 h 5874"/>
                <a:gd name="T30" fmla="*/ 3381 w 7557"/>
                <a:gd name="T31" fmla="*/ 1195 h 5874"/>
                <a:gd name="T32" fmla="*/ 2975 w 7557"/>
                <a:gd name="T33" fmla="*/ 1191 h 5874"/>
                <a:gd name="T34" fmla="*/ 2786 w 7557"/>
                <a:gd name="T35" fmla="*/ 1257 h 5874"/>
                <a:gd name="T36" fmla="*/ 2830 w 7557"/>
                <a:gd name="T37" fmla="*/ 1655 h 5874"/>
                <a:gd name="T38" fmla="*/ 2723 w 7557"/>
                <a:gd name="T39" fmla="*/ 2043 h 5874"/>
                <a:gd name="T40" fmla="*/ 2565 w 7557"/>
                <a:gd name="T41" fmla="*/ 2244 h 5874"/>
                <a:gd name="T42" fmla="*/ 2433 w 7557"/>
                <a:gd name="T43" fmla="*/ 2428 h 5874"/>
                <a:gd name="T44" fmla="*/ 2035 w 7557"/>
                <a:gd name="T45" fmla="*/ 2509 h 5874"/>
                <a:gd name="T46" fmla="*/ 1570 w 7557"/>
                <a:gd name="T47" fmla="*/ 2614 h 5874"/>
                <a:gd name="T48" fmla="*/ 1235 w 7557"/>
                <a:gd name="T49" fmla="*/ 2643 h 5874"/>
                <a:gd name="T50" fmla="*/ 919 w 7557"/>
                <a:gd name="T51" fmla="*/ 2730 h 5874"/>
                <a:gd name="T52" fmla="*/ 693 w 7557"/>
                <a:gd name="T53" fmla="*/ 2584 h 5874"/>
                <a:gd name="T54" fmla="*/ 497 w 7557"/>
                <a:gd name="T55" fmla="*/ 2641 h 5874"/>
                <a:gd name="T56" fmla="*/ 152 w 7557"/>
                <a:gd name="T57" fmla="*/ 2851 h 5874"/>
                <a:gd name="T58" fmla="*/ 59 w 7557"/>
                <a:gd name="T59" fmla="*/ 3076 h 5874"/>
                <a:gd name="T60" fmla="*/ 282 w 7557"/>
                <a:gd name="T61" fmla="*/ 3290 h 5874"/>
                <a:gd name="T62" fmla="*/ 289 w 7557"/>
                <a:gd name="T63" fmla="*/ 3698 h 5874"/>
                <a:gd name="T64" fmla="*/ 153 w 7557"/>
                <a:gd name="T65" fmla="*/ 3884 h 5874"/>
                <a:gd name="T66" fmla="*/ 138 w 7557"/>
                <a:gd name="T67" fmla="*/ 4019 h 5874"/>
                <a:gd name="T68" fmla="*/ 355 w 7557"/>
                <a:gd name="T69" fmla="*/ 4188 h 5874"/>
                <a:gd name="T70" fmla="*/ 345 w 7557"/>
                <a:gd name="T71" fmla="*/ 4525 h 5874"/>
                <a:gd name="T72" fmla="*/ 502 w 7557"/>
                <a:gd name="T73" fmla="*/ 4681 h 5874"/>
                <a:gd name="T74" fmla="*/ 774 w 7557"/>
                <a:gd name="T75" fmla="*/ 4931 h 5874"/>
                <a:gd name="T76" fmla="*/ 908 w 7557"/>
                <a:gd name="T77" fmla="*/ 5140 h 5874"/>
                <a:gd name="T78" fmla="*/ 982 w 7557"/>
                <a:gd name="T79" fmla="*/ 5434 h 5874"/>
                <a:gd name="T80" fmla="*/ 1204 w 7557"/>
                <a:gd name="T81" fmla="*/ 5566 h 5874"/>
                <a:gd name="T82" fmla="*/ 1504 w 7557"/>
                <a:gd name="T83" fmla="*/ 5456 h 5874"/>
                <a:gd name="T84" fmla="*/ 1761 w 7557"/>
                <a:gd name="T85" fmla="*/ 5292 h 5874"/>
                <a:gd name="T86" fmla="*/ 2054 w 7557"/>
                <a:gd name="T87" fmla="*/ 5399 h 5874"/>
                <a:gd name="T88" fmla="*/ 2399 w 7557"/>
                <a:gd name="T89" fmla="*/ 5361 h 5874"/>
                <a:gd name="T90" fmla="*/ 2613 w 7557"/>
                <a:gd name="T91" fmla="*/ 5537 h 5874"/>
                <a:gd name="T92" fmla="*/ 2924 w 7557"/>
                <a:gd name="T93" fmla="*/ 5614 h 5874"/>
                <a:gd name="T94" fmla="*/ 3323 w 7557"/>
                <a:gd name="T95" fmla="*/ 5575 h 5874"/>
                <a:gd name="T96" fmla="*/ 3703 w 7557"/>
                <a:gd name="T97" fmla="*/ 5518 h 5874"/>
                <a:gd name="T98" fmla="*/ 3978 w 7557"/>
                <a:gd name="T99" fmla="*/ 5486 h 5874"/>
                <a:gd name="T100" fmla="*/ 4287 w 7557"/>
                <a:gd name="T101" fmla="*/ 5524 h 5874"/>
                <a:gd name="T102" fmla="*/ 4622 w 7557"/>
                <a:gd name="T103" fmla="*/ 5618 h 5874"/>
                <a:gd name="T104" fmla="*/ 4994 w 7557"/>
                <a:gd name="T105" fmla="*/ 5762 h 5874"/>
                <a:gd name="T106" fmla="*/ 5330 w 7557"/>
                <a:gd name="T107" fmla="*/ 5856 h 5874"/>
                <a:gd name="T108" fmla="*/ 5342 w 7557"/>
                <a:gd name="T109" fmla="*/ 5658 h 5874"/>
                <a:gd name="T110" fmla="*/ 5448 w 7557"/>
                <a:gd name="T111" fmla="*/ 5468 h 5874"/>
                <a:gd name="T112" fmla="*/ 5286 w 7557"/>
                <a:gd name="T113" fmla="*/ 5100 h 5874"/>
                <a:gd name="T114" fmla="*/ 5452 w 7557"/>
                <a:gd name="T115" fmla="*/ 4736 h 5874"/>
                <a:gd name="T116" fmla="*/ 6021 w 7557"/>
                <a:gd name="T117" fmla="*/ 4678 h 5874"/>
                <a:gd name="T118" fmla="*/ 6254 w 7557"/>
                <a:gd name="T119" fmla="*/ 4258 h 5874"/>
                <a:gd name="T120" fmla="*/ 6592 w 7557"/>
                <a:gd name="T121" fmla="*/ 3994 h 5874"/>
                <a:gd name="T122" fmla="*/ 7097 w 7557"/>
                <a:gd name="T123" fmla="*/ 3631 h 5874"/>
                <a:gd name="T124" fmla="*/ 7508 w 7557"/>
                <a:gd name="T125" fmla="*/ 3279 h 5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8" name="宁夏">
              <a:extLst>
                <a:ext uri="{FF2B5EF4-FFF2-40B4-BE49-F238E27FC236}">
                  <a16:creationId xmlns:a16="http://schemas.microsoft.com/office/drawing/2014/main" id="{32A4B095-3A87-44A7-804E-916F18FA3BEB}"/>
                </a:ext>
              </a:extLst>
            </p:cNvPr>
            <p:cNvSpPr/>
            <p:nvPr/>
          </p:nvSpPr>
          <p:spPr bwMode="auto">
            <a:xfrm>
              <a:off x="4218260" y="2943674"/>
              <a:ext cx="434127" cy="670923"/>
            </a:xfrm>
            <a:custGeom>
              <a:avLst/>
              <a:gdLst>
                <a:gd name="T0" fmla="*/ 1014 w 1159"/>
                <a:gd name="T1" fmla="*/ 989 h 1815"/>
                <a:gd name="T2" fmla="*/ 1037 w 1159"/>
                <a:gd name="T3" fmla="*/ 980 h 1815"/>
                <a:gd name="T4" fmla="*/ 1047 w 1159"/>
                <a:gd name="T5" fmla="*/ 964 h 1815"/>
                <a:gd name="T6" fmla="*/ 1031 w 1159"/>
                <a:gd name="T7" fmla="*/ 934 h 1815"/>
                <a:gd name="T8" fmla="*/ 1024 w 1159"/>
                <a:gd name="T9" fmla="*/ 903 h 1815"/>
                <a:gd name="T10" fmla="*/ 1038 w 1159"/>
                <a:gd name="T11" fmla="*/ 826 h 1815"/>
                <a:gd name="T12" fmla="*/ 1043 w 1159"/>
                <a:gd name="T13" fmla="*/ 776 h 1815"/>
                <a:gd name="T14" fmla="*/ 1089 w 1159"/>
                <a:gd name="T15" fmla="*/ 739 h 1815"/>
                <a:gd name="T16" fmla="*/ 1158 w 1159"/>
                <a:gd name="T17" fmla="*/ 676 h 1815"/>
                <a:gd name="T18" fmla="*/ 1090 w 1159"/>
                <a:gd name="T19" fmla="*/ 617 h 1815"/>
                <a:gd name="T20" fmla="*/ 971 w 1159"/>
                <a:gd name="T21" fmla="*/ 553 h 1815"/>
                <a:gd name="T22" fmla="*/ 794 w 1159"/>
                <a:gd name="T23" fmla="*/ 482 h 1815"/>
                <a:gd name="T24" fmla="*/ 819 w 1159"/>
                <a:gd name="T25" fmla="*/ 422 h 1815"/>
                <a:gd name="T26" fmla="*/ 824 w 1159"/>
                <a:gd name="T27" fmla="*/ 343 h 1815"/>
                <a:gd name="T28" fmla="*/ 855 w 1159"/>
                <a:gd name="T29" fmla="*/ 276 h 1815"/>
                <a:gd name="T30" fmla="*/ 953 w 1159"/>
                <a:gd name="T31" fmla="*/ 159 h 1815"/>
                <a:gd name="T32" fmla="*/ 892 w 1159"/>
                <a:gd name="T33" fmla="*/ 82 h 1815"/>
                <a:gd name="T34" fmla="*/ 844 w 1159"/>
                <a:gd name="T35" fmla="*/ 1 h 1815"/>
                <a:gd name="T36" fmla="*/ 731 w 1159"/>
                <a:gd name="T37" fmla="*/ 31 h 1815"/>
                <a:gd name="T38" fmla="*/ 682 w 1159"/>
                <a:gd name="T39" fmla="*/ 84 h 1815"/>
                <a:gd name="T40" fmla="*/ 587 w 1159"/>
                <a:gd name="T41" fmla="*/ 254 h 1815"/>
                <a:gd name="T42" fmla="*/ 568 w 1159"/>
                <a:gd name="T43" fmla="*/ 423 h 1815"/>
                <a:gd name="T44" fmla="*/ 541 w 1159"/>
                <a:gd name="T45" fmla="*/ 627 h 1815"/>
                <a:gd name="T46" fmla="*/ 464 w 1159"/>
                <a:gd name="T47" fmla="*/ 679 h 1815"/>
                <a:gd name="T48" fmla="*/ 376 w 1159"/>
                <a:gd name="T49" fmla="*/ 682 h 1815"/>
                <a:gd name="T50" fmla="*/ 244 w 1159"/>
                <a:gd name="T51" fmla="*/ 755 h 1815"/>
                <a:gd name="T52" fmla="*/ 79 w 1159"/>
                <a:gd name="T53" fmla="*/ 763 h 1815"/>
                <a:gd name="T54" fmla="*/ 12 w 1159"/>
                <a:gd name="T55" fmla="*/ 803 h 1815"/>
                <a:gd name="T56" fmla="*/ 108 w 1159"/>
                <a:gd name="T57" fmla="*/ 822 h 1815"/>
                <a:gd name="T58" fmla="*/ 156 w 1159"/>
                <a:gd name="T59" fmla="*/ 855 h 1815"/>
                <a:gd name="T60" fmla="*/ 144 w 1159"/>
                <a:gd name="T61" fmla="*/ 922 h 1815"/>
                <a:gd name="T62" fmla="*/ 226 w 1159"/>
                <a:gd name="T63" fmla="*/ 965 h 1815"/>
                <a:gd name="T64" fmla="*/ 307 w 1159"/>
                <a:gd name="T65" fmla="*/ 1053 h 1815"/>
                <a:gd name="T66" fmla="*/ 348 w 1159"/>
                <a:gd name="T67" fmla="*/ 1128 h 1815"/>
                <a:gd name="T68" fmla="*/ 327 w 1159"/>
                <a:gd name="T69" fmla="*/ 1212 h 1815"/>
                <a:gd name="T70" fmla="*/ 394 w 1159"/>
                <a:gd name="T71" fmla="*/ 1334 h 1815"/>
                <a:gd name="T72" fmla="*/ 401 w 1159"/>
                <a:gd name="T73" fmla="*/ 1407 h 1815"/>
                <a:gd name="T74" fmla="*/ 333 w 1159"/>
                <a:gd name="T75" fmla="*/ 1463 h 1815"/>
                <a:gd name="T76" fmla="*/ 364 w 1159"/>
                <a:gd name="T77" fmla="*/ 1551 h 1815"/>
                <a:gd name="T78" fmla="*/ 401 w 1159"/>
                <a:gd name="T79" fmla="*/ 1594 h 1815"/>
                <a:gd name="T80" fmla="*/ 484 w 1159"/>
                <a:gd name="T81" fmla="*/ 1594 h 1815"/>
                <a:gd name="T82" fmla="*/ 501 w 1159"/>
                <a:gd name="T83" fmla="*/ 1664 h 1815"/>
                <a:gd name="T84" fmla="*/ 540 w 1159"/>
                <a:gd name="T85" fmla="*/ 1673 h 1815"/>
                <a:gd name="T86" fmla="*/ 537 w 1159"/>
                <a:gd name="T87" fmla="*/ 1728 h 1815"/>
                <a:gd name="T88" fmla="*/ 591 w 1159"/>
                <a:gd name="T89" fmla="*/ 1736 h 1815"/>
                <a:gd name="T90" fmla="*/ 641 w 1159"/>
                <a:gd name="T91" fmla="*/ 1729 h 1815"/>
                <a:gd name="T92" fmla="*/ 698 w 1159"/>
                <a:gd name="T93" fmla="*/ 1813 h 1815"/>
                <a:gd name="T94" fmla="*/ 732 w 1159"/>
                <a:gd name="T95" fmla="*/ 1697 h 1815"/>
                <a:gd name="T96" fmla="*/ 741 w 1159"/>
                <a:gd name="T97" fmla="*/ 1589 h 1815"/>
                <a:gd name="T98" fmla="*/ 816 w 1159"/>
                <a:gd name="T99" fmla="*/ 1615 h 1815"/>
                <a:gd name="T100" fmla="*/ 877 w 1159"/>
                <a:gd name="T101" fmla="*/ 1576 h 1815"/>
                <a:gd name="T102" fmla="*/ 882 w 1159"/>
                <a:gd name="T103" fmla="*/ 1499 h 1815"/>
                <a:gd name="T104" fmla="*/ 850 w 1159"/>
                <a:gd name="T105" fmla="*/ 1385 h 1815"/>
                <a:gd name="T106" fmla="*/ 757 w 1159"/>
                <a:gd name="T107" fmla="*/ 1353 h 1815"/>
                <a:gd name="T108" fmla="*/ 751 w 1159"/>
                <a:gd name="T109" fmla="*/ 1269 h 1815"/>
                <a:gd name="T110" fmla="*/ 738 w 1159"/>
                <a:gd name="T111" fmla="*/ 1225 h 1815"/>
                <a:gd name="T112" fmla="*/ 773 w 1159"/>
                <a:gd name="T113" fmla="*/ 1150 h 1815"/>
                <a:gd name="T114" fmla="*/ 805 w 1159"/>
                <a:gd name="T115" fmla="*/ 1086 h 1815"/>
                <a:gd name="T116" fmla="*/ 770 w 1159"/>
                <a:gd name="T117" fmla="*/ 1041 h 1815"/>
                <a:gd name="T118" fmla="*/ 801 w 1159"/>
                <a:gd name="T119" fmla="*/ 1016 h 1815"/>
                <a:gd name="T120" fmla="*/ 832 w 1159"/>
                <a:gd name="T121" fmla="*/ 979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9" name="甘肃">
              <a:extLst>
                <a:ext uri="{FF2B5EF4-FFF2-40B4-BE49-F238E27FC236}">
                  <a16:creationId xmlns:a16="http://schemas.microsoft.com/office/drawing/2014/main" id="{01FBF05D-6E72-40E2-96E8-F244C6E7D156}"/>
                </a:ext>
              </a:extLst>
            </p:cNvPr>
            <p:cNvSpPr/>
            <p:nvPr/>
          </p:nvSpPr>
          <p:spPr bwMode="auto">
            <a:xfrm>
              <a:off x="2810637" y="2299061"/>
              <a:ext cx="1960149" cy="1736507"/>
            </a:xfrm>
            <a:custGeom>
              <a:avLst/>
              <a:gdLst>
                <a:gd name="T0" fmla="*/ 5071 w 5358"/>
                <a:gd name="T1" fmla="*/ 2925 h 4735"/>
                <a:gd name="T2" fmla="*/ 5289 w 5358"/>
                <a:gd name="T3" fmla="*/ 3067 h 4735"/>
                <a:gd name="T4" fmla="*/ 5306 w 5358"/>
                <a:gd name="T5" fmla="*/ 3448 h 4735"/>
                <a:gd name="T6" fmla="*/ 5084 w 5358"/>
                <a:gd name="T7" fmla="*/ 3604 h 4735"/>
                <a:gd name="T8" fmla="*/ 5043 w 5358"/>
                <a:gd name="T9" fmla="*/ 3697 h 4735"/>
                <a:gd name="T10" fmla="*/ 4806 w 5358"/>
                <a:gd name="T11" fmla="*/ 3735 h 4735"/>
                <a:gd name="T12" fmla="*/ 4594 w 5358"/>
                <a:gd name="T13" fmla="*/ 3923 h 4735"/>
                <a:gd name="T14" fmla="*/ 4567 w 5358"/>
                <a:gd name="T15" fmla="*/ 4191 h 4735"/>
                <a:gd name="T16" fmla="*/ 4457 w 5358"/>
                <a:gd name="T17" fmla="*/ 4323 h 4735"/>
                <a:gd name="T18" fmla="*/ 4377 w 5358"/>
                <a:gd name="T19" fmla="*/ 4504 h 4735"/>
                <a:gd name="T20" fmla="*/ 4158 w 5358"/>
                <a:gd name="T21" fmla="*/ 4658 h 4735"/>
                <a:gd name="T22" fmla="*/ 3939 w 5358"/>
                <a:gd name="T23" fmla="*/ 4703 h 4735"/>
                <a:gd name="T24" fmla="*/ 3791 w 5358"/>
                <a:gd name="T25" fmla="*/ 4510 h 4735"/>
                <a:gd name="T26" fmla="*/ 3681 w 5358"/>
                <a:gd name="T27" fmla="*/ 4230 h 4735"/>
                <a:gd name="T28" fmla="*/ 3405 w 5358"/>
                <a:gd name="T29" fmla="*/ 4171 h 4735"/>
                <a:gd name="T30" fmla="*/ 3280 w 5358"/>
                <a:gd name="T31" fmla="*/ 3937 h 4735"/>
                <a:gd name="T32" fmla="*/ 3083 w 5358"/>
                <a:gd name="T33" fmla="*/ 4155 h 4735"/>
                <a:gd name="T34" fmla="*/ 2995 w 5358"/>
                <a:gd name="T35" fmla="*/ 4347 h 4735"/>
                <a:gd name="T36" fmla="*/ 2936 w 5358"/>
                <a:gd name="T37" fmla="*/ 4267 h 4735"/>
                <a:gd name="T38" fmla="*/ 2763 w 5358"/>
                <a:gd name="T39" fmla="*/ 4158 h 4735"/>
                <a:gd name="T40" fmla="*/ 2555 w 5358"/>
                <a:gd name="T41" fmla="*/ 3917 h 4735"/>
                <a:gd name="T42" fmla="*/ 2820 w 5358"/>
                <a:gd name="T43" fmla="*/ 3933 h 4735"/>
                <a:gd name="T44" fmla="*/ 3047 w 5358"/>
                <a:gd name="T45" fmla="*/ 3915 h 4735"/>
                <a:gd name="T46" fmla="*/ 2990 w 5358"/>
                <a:gd name="T47" fmla="*/ 3656 h 4735"/>
                <a:gd name="T48" fmla="*/ 3224 w 5358"/>
                <a:gd name="T49" fmla="*/ 3367 h 4735"/>
                <a:gd name="T50" fmla="*/ 3376 w 5358"/>
                <a:gd name="T51" fmla="*/ 3218 h 4735"/>
                <a:gd name="T52" fmla="*/ 3278 w 5358"/>
                <a:gd name="T53" fmla="*/ 2875 h 4735"/>
                <a:gd name="T54" fmla="*/ 3224 w 5358"/>
                <a:gd name="T55" fmla="*/ 2604 h 4735"/>
                <a:gd name="T56" fmla="*/ 2986 w 5358"/>
                <a:gd name="T57" fmla="*/ 2398 h 4735"/>
                <a:gd name="T58" fmla="*/ 2664 w 5358"/>
                <a:gd name="T59" fmla="*/ 2144 h 4735"/>
                <a:gd name="T60" fmla="*/ 2518 w 5358"/>
                <a:gd name="T61" fmla="*/ 2098 h 4735"/>
                <a:gd name="T62" fmla="*/ 2179 w 5358"/>
                <a:gd name="T63" fmla="*/ 1781 h 4735"/>
                <a:gd name="T64" fmla="*/ 1922 w 5358"/>
                <a:gd name="T65" fmla="*/ 1724 h 4735"/>
                <a:gd name="T66" fmla="*/ 1672 w 5358"/>
                <a:gd name="T67" fmla="*/ 1651 h 4735"/>
                <a:gd name="T68" fmla="*/ 1503 w 5358"/>
                <a:gd name="T69" fmla="*/ 1842 h 4735"/>
                <a:gd name="T70" fmla="*/ 1346 w 5358"/>
                <a:gd name="T71" fmla="*/ 2006 h 4735"/>
                <a:gd name="T72" fmla="*/ 1038 w 5358"/>
                <a:gd name="T73" fmla="*/ 1891 h 4735"/>
                <a:gd name="T74" fmla="*/ 646 w 5358"/>
                <a:gd name="T75" fmla="*/ 1760 h 4735"/>
                <a:gd name="T76" fmla="*/ 363 w 5358"/>
                <a:gd name="T77" fmla="*/ 1533 h 4735"/>
                <a:gd name="T78" fmla="*/ 23 w 5358"/>
                <a:gd name="T79" fmla="*/ 1323 h 4735"/>
                <a:gd name="T80" fmla="*/ 287 w 5358"/>
                <a:gd name="T81" fmla="*/ 785 h 4735"/>
                <a:gd name="T82" fmla="*/ 826 w 5358"/>
                <a:gd name="T83" fmla="*/ 489 h 4735"/>
                <a:gd name="T84" fmla="*/ 1389 w 5358"/>
                <a:gd name="T85" fmla="*/ 276 h 4735"/>
                <a:gd name="T86" fmla="*/ 1868 w 5358"/>
                <a:gd name="T87" fmla="*/ 359 h 4735"/>
                <a:gd name="T88" fmla="*/ 2033 w 5358"/>
                <a:gd name="T89" fmla="*/ 875 h 4735"/>
                <a:gd name="T90" fmla="*/ 2161 w 5358"/>
                <a:gd name="T91" fmla="*/ 1014 h 4735"/>
                <a:gd name="T92" fmla="*/ 2644 w 5358"/>
                <a:gd name="T93" fmla="*/ 1044 h 4735"/>
                <a:gd name="T94" fmla="*/ 2450 w 5358"/>
                <a:gd name="T95" fmla="*/ 1382 h 4735"/>
                <a:gd name="T96" fmla="*/ 2795 w 5358"/>
                <a:gd name="T97" fmla="*/ 1639 h 4735"/>
                <a:gd name="T98" fmla="*/ 2999 w 5358"/>
                <a:gd name="T99" fmla="*/ 1964 h 4735"/>
                <a:gd name="T100" fmla="*/ 3292 w 5358"/>
                <a:gd name="T101" fmla="*/ 1755 h 4735"/>
                <a:gd name="T102" fmla="*/ 3830 w 5358"/>
                <a:gd name="T103" fmla="*/ 1776 h 4735"/>
                <a:gd name="T104" fmla="*/ 3625 w 5358"/>
                <a:gd name="T105" fmla="*/ 2174 h 4735"/>
                <a:gd name="T106" fmla="*/ 3836 w 5358"/>
                <a:gd name="T107" fmla="*/ 2584 h 4735"/>
                <a:gd name="T108" fmla="*/ 4081 w 5358"/>
                <a:gd name="T109" fmla="*/ 2734 h 4735"/>
                <a:gd name="T110" fmla="*/ 4231 w 5358"/>
                <a:gd name="T111" fmla="*/ 3039 h 4735"/>
                <a:gd name="T112" fmla="*/ 4233 w 5358"/>
                <a:gd name="T113" fmla="*/ 3327 h 4735"/>
                <a:gd name="T114" fmla="*/ 4393 w 5358"/>
                <a:gd name="T115" fmla="*/ 3447 h 4735"/>
                <a:gd name="T116" fmla="*/ 4525 w 5358"/>
                <a:gd name="T117" fmla="*/ 3558 h 4735"/>
                <a:gd name="T118" fmla="*/ 4679 w 5358"/>
                <a:gd name="T119" fmla="*/ 3384 h 4735"/>
                <a:gd name="T120" fmla="*/ 4620 w 5358"/>
                <a:gd name="T121" fmla="*/ 3127 h 4735"/>
                <a:gd name="T122" fmla="*/ 4658 w 5358"/>
                <a:gd name="T123" fmla="*/ 2888 h 4735"/>
                <a:gd name="T124" fmla="*/ 4718 w 5358"/>
                <a:gd name="T125" fmla="*/ 2742 h 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0" name="四川">
              <a:extLst>
                <a:ext uri="{FF2B5EF4-FFF2-40B4-BE49-F238E27FC236}">
                  <a16:creationId xmlns:a16="http://schemas.microsoft.com/office/drawing/2014/main" id="{E5C05D23-FB17-48BA-AEDE-737ECAF95AA1}"/>
                </a:ext>
              </a:extLst>
            </p:cNvPr>
            <p:cNvSpPr/>
            <p:nvPr/>
          </p:nvSpPr>
          <p:spPr bwMode="auto">
            <a:xfrm>
              <a:off x="3279465" y="3680373"/>
              <a:ext cx="1460245" cy="1355002"/>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1" name="贵州">
              <a:extLst>
                <a:ext uri="{FF2B5EF4-FFF2-40B4-BE49-F238E27FC236}">
                  <a16:creationId xmlns:a16="http://schemas.microsoft.com/office/drawing/2014/main" id="{B1054999-214E-44C1-B8DE-82A91514AD26}"/>
                </a:ext>
              </a:extLst>
            </p:cNvPr>
            <p:cNvSpPr/>
            <p:nvPr/>
          </p:nvSpPr>
          <p:spPr bwMode="auto">
            <a:xfrm>
              <a:off x="4036466" y="4583330"/>
              <a:ext cx="828787" cy="710389"/>
            </a:xfrm>
            <a:custGeom>
              <a:avLst/>
              <a:gdLst>
                <a:gd name="T0" fmla="*/ 1464 w 2274"/>
                <a:gd name="T1" fmla="*/ 41 h 1956"/>
                <a:gd name="T2" fmla="*/ 1595 w 2274"/>
                <a:gd name="T3" fmla="*/ 13 h 1956"/>
                <a:gd name="T4" fmla="*/ 1725 w 2274"/>
                <a:gd name="T5" fmla="*/ 60 h 1956"/>
                <a:gd name="T6" fmla="*/ 1814 w 2274"/>
                <a:gd name="T7" fmla="*/ 79 h 1956"/>
                <a:gd name="T8" fmla="*/ 1920 w 2274"/>
                <a:gd name="T9" fmla="*/ 245 h 1956"/>
                <a:gd name="T10" fmla="*/ 1946 w 2274"/>
                <a:gd name="T11" fmla="*/ 383 h 1956"/>
                <a:gd name="T12" fmla="*/ 1974 w 2274"/>
                <a:gd name="T13" fmla="*/ 412 h 1956"/>
                <a:gd name="T14" fmla="*/ 2045 w 2274"/>
                <a:gd name="T15" fmla="*/ 445 h 1956"/>
                <a:gd name="T16" fmla="*/ 2142 w 2274"/>
                <a:gd name="T17" fmla="*/ 330 h 1956"/>
                <a:gd name="T18" fmla="*/ 2205 w 2274"/>
                <a:gd name="T19" fmla="*/ 453 h 1956"/>
                <a:gd name="T20" fmla="*/ 2182 w 2274"/>
                <a:gd name="T21" fmla="*/ 611 h 1956"/>
                <a:gd name="T22" fmla="*/ 2187 w 2274"/>
                <a:gd name="T23" fmla="*/ 763 h 1956"/>
                <a:gd name="T24" fmla="*/ 2072 w 2274"/>
                <a:gd name="T25" fmla="*/ 868 h 1956"/>
                <a:gd name="T26" fmla="*/ 2031 w 2274"/>
                <a:gd name="T27" fmla="*/ 964 h 1956"/>
                <a:gd name="T28" fmla="*/ 2187 w 2274"/>
                <a:gd name="T29" fmla="*/ 899 h 1956"/>
                <a:gd name="T30" fmla="*/ 2274 w 2274"/>
                <a:gd name="T31" fmla="*/ 980 h 1956"/>
                <a:gd name="T32" fmla="*/ 2269 w 2274"/>
                <a:gd name="T33" fmla="*/ 1028 h 1956"/>
                <a:gd name="T34" fmla="*/ 2219 w 2274"/>
                <a:gd name="T35" fmla="*/ 1157 h 1956"/>
                <a:gd name="T36" fmla="*/ 2215 w 2274"/>
                <a:gd name="T37" fmla="*/ 1283 h 1956"/>
                <a:gd name="T38" fmla="*/ 2234 w 2274"/>
                <a:gd name="T39" fmla="*/ 1310 h 1956"/>
                <a:gd name="T40" fmla="*/ 2217 w 2274"/>
                <a:gd name="T41" fmla="*/ 1453 h 1956"/>
                <a:gd name="T42" fmla="*/ 2078 w 2274"/>
                <a:gd name="T43" fmla="*/ 1485 h 1956"/>
                <a:gd name="T44" fmla="*/ 2081 w 2274"/>
                <a:gd name="T45" fmla="*/ 1554 h 1956"/>
                <a:gd name="T46" fmla="*/ 1977 w 2274"/>
                <a:gd name="T47" fmla="*/ 1585 h 1956"/>
                <a:gd name="T48" fmla="*/ 1917 w 2274"/>
                <a:gd name="T49" fmla="*/ 1623 h 1956"/>
                <a:gd name="T50" fmla="*/ 1831 w 2274"/>
                <a:gd name="T51" fmla="*/ 1636 h 1956"/>
                <a:gd name="T52" fmla="*/ 1735 w 2274"/>
                <a:gd name="T53" fmla="*/ 1647 h 1956"/>
                <a:gd name="T54" fmla="*/ 1580 w 2274"/>
                <a:gd name="T55" fmla="*/ 1770 h 1956"/>
                <a:gd name="T56" fmla="*/ 1535 w 2274"/>
                <a:gd name="T57" fmla="*/ 1690 h 1956"/>
                <a:gd name="T58" fmla="*/ 1430 w 2274"/>
                <a:gd name="T59" fmla="*/ 1656 h 1956"/>
                <a:gd name="T60" fmla="*/ 1334 w 2274"/>
                <a:gd name="T61" fmla="*/ 1576 h 1956"/>
                <a:gd name="T62" fmla="*/ 1266 w 2274"/>
                <a:gd name="T63" fmla="*/ 1733 h 1956"/>
                <a:gd name="T64" fmla="*/ 1134 w 2274"/>
                <a:gd name="T65" fmla="*/ 1745 h 1956"/>
                <a:gd name="T66" fmla="*/ 960 w 2274"/>
                <a:gd name="T67" fmla="*/ 1870 h 1956"/>
                <a:gd name="T68" fmla="*/ 814 w 2274"/>
                <a:gd name="T69" fmla="*/ 1931 h 1956"/>
                <a:gd name="T70" fmla="*/ 664 w 2274"/>
                <a:gd name="T71" fmla="*/ 1847 h 1956"/>
                <a:gd name="T72" fmla="*/ 510 w 2274"/>
                <a:gd name="T73" fmla="*/ 1828 h 1956"/>
                <a:gd name="T74" fmla="*/ 368 w 2274"/>
                <a:gd name="T75" fmla="*/ 1946 h 1956"/>
                <a:gd name="T76" fmla="*/ 359 w 2274"/>
                <a:gd name="T77" fmla="*/ 1776 h 1956"/>
                <a:gd name="T78" fmla="*/ 403 w 2274"/>
                <a:gd name="T79" fmla="*/ 1700 h 1956"/>
                <a:gd name="T80" fmla="*/ 334 w 2274"/>
                <a:gd name="T81" fmla="*/ 1616 h 1956"/>
                <a:gd name="T82" fmla="*/ 270 w 2274"/>
                <a:gd name="T83" fmla="*/ 1530 h 1956"/>
                <a:gd name="T84" fmla="*/ 301 w 2274"/>
                <a:gd name="T85" fmla="*/ 1320 h 1956"/>
                <a:gd name="T86" fmla="*/ 376 w 2274"/>
                <a:gd name="T87" fmla="*/ 1121 h 1956"/>
                <a:gd name="T88" fmla="*/ 185 w 2274"/>
                <a:gd name="T89" fmla="*/ 1063 h 1956"/>
                <a:gd name="T90" fmla="*/ 38 w 2274"/>
                <a:gd name="T91" fmla="*/ 990 h 1956"/>
                <a:gd name="T92" fmla="*/ 0 w 2274"/>
                <a:gd name="T93" fmla="*/ 867 h 1956"/>
                <a:gd name="T94" fmla="*/ 132 w 2274"/>
                <a:gd name="T95" fmla="*/ 699 h 1956"/>
                <a:gd name="T96" fmla="*/ 296 w 2274"/>
                <a:gd name="T97" fmla="*/ 713 h 1956"/>
                <a:gd name="T98" fmla="*/ 474 w 2274"/>
                <a:gd name="T99" fmla="*/ 775 h 1956"/>
                <a:gd name="T100" fmla="*/ 625 w 2274"/>
                <a:gd name="T101" fmla="*/ 747 h 1956"/>
                <a:gd name="T102" fmla="*/ 729 w 2274"/>
                <a:gd name="T103" fmla="*/ 592 h 1956"/>
                <a:gd name="T104" fmla="*/ 941 w 2274"/>
                <a:gd name="T105" fmla="*/ 612 h 1956"/>
                <a:gd name="T106" fmla="*/ 1048 w 2274"/>
                <a:gd name="T107" fmla="*/ 511 h 1956"/>
                <a:gd name="T108" fmla="*/ 904 w 2274"/>
                <a:gd name="T109" fmla="*/ 450 h 1956"/>
                <a:gd name="T110" fmla="*/ 803 w 2274"/>
                <a:gd name="T111" fmla="*/ 362 h 1956"/>
                <a:gd name="T112" fmla="*/ 900 w 2274"/>
                <a:gd name="T113" fmla="*/ 227 h 1956"/>
                <a:gd name="T114" fmla="*/ 1023 w 2274"/>
                <a:gd name="T115" fmla="*/ 257 h 1956"/>
                <a:gd name="T116" fmla="*/ 1128 w 2274"/>
                <a:gd name="T117" fmla="*/ 274 h 1956"/>
                <a:gd name="T118" fmla="*/ 1141 w 2274"/>
                <a:gd name="T119" fmla="*/ 149 h 1956"/>
                <a:gd name="T120" fmla="*/ 1196 w 2274"/>
                <a:gd name="T121" fmla="*/ 294 h 1956"/>
                <a:gd name="T122" fmla="*/ 1290 w 2274"/>
                <a:gd name="T123" fmla="*/ 163 h 1956"/>
                <a:gd name="T124" fmla="*/ 1411 w 2274"/>
                <a:gd name="T125" fmla="*/ 17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2" name="组合 41">
              <a:extLst>
                <a:ext uri="{FF2B5EF4-FFF2-40B4-BE49-F238E27FC236}">
                  <a16:creationId xmlns:a16="http://schemas.microsoft.com/office/drawing/2014/main" id="{F721D940-8C86-4DCD-944C-7DCE0328D6A0}"/>
                </a:ext>
              </a:extLst>
            </p:cNvPr>
            <p:cNvGrpSpPr/>
            <p:nvPr/>
          </p:nvGrpSpPr>
          <p:grpSpPr>
            <a:xfrm>
              <a:off x="5507484" y="5627366"/>
              <a:ext cx="78932" cy="65777"/>
              <a:chOff x="5507484" y="5627366"/>
              <a:chExt cx="78932" cy="65777"/>
            </a:xfrm>
            <a:solidFill>
              <a:srgbClr val="0070BC"/>
            </a:solidFill>
          </p:grpSpPr>
          <p:sp>
            <p:nvSpPr>
              <p:cNvPr id="93" name="Freeform 75">
                <a:extLst>
                  <a:ext uri="{FF2B5EF4-FFF2-40B4-BE49-F238E27FC236}">
                    <a16:creationId xmlns:a16="http://schemas.microsoft.com/office/drawing/2014/main" id="{A85B4A6F-FAF0-4C0C-ABB8-E6C6AC151A38}"/>
                  </a:ext>
                </a:extLst>
              </p:cNvPr>
              <p:cNvSpPr>
                <a:spLocks noEditPoints="1"/>
              </p:cNvSpPr>
              <p:nvPr/>
            </p:nvSpPr>
            <p:spPr bwMode="auto">
              <a:xfrm>
                <a:off x="5507484" y="5627366"/>
                <a:ext cx="78932" cy="65777"/>
              </a:xfrm>
              <a:custGeom>
                <a:avLst/>
                <a:gdLst>
                  <a:gd name="T0" fmla="*/ 154 w 213"/>
                  <a:gd name="T1" fmla="*/ 3 h 153"/>
                  <a:gd name="T2" fmla="*/ 166 w 213"/>
                  <a:gd name="T3" fmla="*/ 5 h 153"/>
                  <a:gd name="T4" fmla="*/ 175 w 213"/>
                  <a:gd name="T5" fmla="*/ 13 h 153"/>
                  <a:gd name="T6" fmla="*/ 182 w 213"/>
                  <a:gd name="T7" fmla="*/ 17 h 153"/>
                  <a:gd name="T8" fmla="*/ 162 w 213"/>
                  <a:gd name="T9" fmla="*/ 26 h 153"/>
                  <a:gd name="T10" fmla="*/ 132 w 213"/>
                  <a:gd name="T11" fmla="*/ 33 h 153"/>
                  <a:gd name="T12" fmla="*/ 135 w 213"/>
                  <a:gd name="T13" fmla="*/ 43 h 153"/>
                  <a:gd name="T14" fmla="*/ 141 w 213"/>
                  <a:gd name="T15" fmla="*/ 55 h 153"/>
                  <a:gd name="T16" fmla="*/ 151 w 213"/>
                  <a:gd name="T17" fmla="*/ 46 h 153"/>
                  <a:gd name="T18" fmla="*/ 169 w 213"/>
                  <a:gd name="T19" fmla="*/ 40 h 153"/>
                  <a:gd name="T20" fmla="*/ 180 w 213"/>
                  <a:gd name="T21" fmla="*/ 29 h 153"/>
                  <a:gd name="T22" fmla="*/ 189 w 213"/>
                  <a:gd name="T23" fmla="*/ 28 h 153"/>
                  <a:gd name="T24" fmla="*/ 195 w 213"/>
                  <a:gd name="T25" fmla="*/ 38 h 153"/>
                  <a:gd name="T26" fmla="*/ 200 w 213"/>
                  <a:gd name="T27" fmla="*/ 41 h 153"/>
                  <a:gd name="T28" fmla="*/ 209 w 213"/>
                  <a:gd name="T29" fmla="*/ 34 h 153"/>
                  <a:gd name="T30" fmla="*/ 212 w 213"/>
                  <a:gd name="T31" fmla="*/ 46 h 153"/>
                  <a:gd name="T32" fmla="*/ 204 w 213"/>
                  <a:gd name="T33" fmla="*/ 63 h 153"/>
                  <a:gd name="T34" fmla="*/ 188 w 213"/>
                  <a:gd name="T35" fmla="*/ 60 h 153"/>
                  <a:gd name="T36" fmla="*/ 168 w 213"/>
                  <a:gd name="T37" fmla="*/ 60 h 153"/>
                  <a:gd name="T38" fmla="*/ 167 w 213"/>
                  <a:gd name="T39" fmla="*/ 78 h 153"/>
                  <a:gd name="T40" fmla="*/ 177 w 213"/>
                  <a:gd name="T41" fmla="*/ 89 h 153"/>
                  <a:gd name="T42" fmla="*/ 183 w 213"/>
                  <a:gd name="T43" fmla="*/ 117 h 153"/>
                  <a:gd name="T44" fmla="*/ 179 w 213"/>
                  <a:gd name="T45" fmla="*/ 118 h 153"/>
                  <a:gd name="T46" fmla="*/ 170 w 213"/>
                  <a:gd name="T47" fmla="*/ 102 h 153"/>
                  <a:gd name="T48" fmla="*/ 158 w 213"/>
                  <a:gd name="T49" fmla="*/ 105 h 153"/>
                  <a:gd name="T50" fmla="*/ 162 w 213"/>
                  <a:gd name="T51" fmla="*/ 133 h 153"/>
                  <a:gd name="T52" fmla="*/ 149 w 213"/>
                  <a:gd name="T53" fmla="*/ 146 h 153"/>
                  <a:gd name="T54" fmla="*/ 126 w 213"/>
                  <a:gd name="T55" fmla="*/ 141 h 153"/>
                  <a:gd name="T56" fmla="*/ 120 w 213"/>
                  <a:gd name="T57" fmla="*/ 146 h 153"/>
                  <a:gd name="T58" fmla="*/ 113 w 213"/>
                  <a:gd name="T59" fmla="*/ 152 h 153"/>
                  <a:gd name="T60" fmla="*/ 108 w 213"/>
                  <a:gd name="T61" fmla="*/ 146 h 153"/>
                  <a:gd name="T62" fmla="*/ 112 w 213"/>
                  <a:gd name="T63" fmla="*/ 121 h 153"/>
                  <a:gd name="T64" fmla="*/ 111 w 213"/>
                  <a:gd name="T65" fmla="*/ 108 h 153"/>
                  <a:gd name="T66" fmla="*/ 123 w 213"/>
                  <a:gd name="T67" fmla="*/ 108 h 153"/>
                  <a:gd name="T68" fmla="*/ 133 w 213"/>
                  <a:gd name="T69" fmla="*/ 105 h 153"/>
                  <a:gd name="T70" fmla="*/ 131 w 213"/>
                  <a:gd name="T71" fmla="*/ 99 h 153"/>
                  <a:gd name="T72" fmla="*/ 122 w 213"/>
                  <a:gd name="T73" fmla="*/ 95 h 153"/>
                  <a:gd name="T74" fmla="*/ 112 w 213"/>
                  <a:gd name="T75" fmla="*/ 73 h 153"/>
                  <a:gd name="T76" fmla="*/ 91 w 213"/>
                  <a:gd name="T77" fmla="*/ 70 h 153"/>
                  <a:gd name="T78" fmla="*/ 48 w 213"/>
                  <a:gd name="T79" fmla="*/ 76 h 153"/>
                  <a:gd name="T80" fmla="*/ 19 w 213"/>
                  <a:gd name="T81" fmla="*/ 73 h 153"/>
                  <a:gd name="T82" fmla="*/ 20 w 213"/>
                  <a:gd name="T83" fmla="*/ 60 h 153"/>
                  <a:gd name="T84" fmla="*/ 56 w 213"/>
                  <a:gd name="T85" fmla="*/ 34 h 153"/>
                  <a:gd name="T86" fmla="*/ 75 w 213"/>
                  <a:gd name="T87" fmla="*/ 27 h 153"/>
                  <a:gd name="T88" fmla="*/ 81 w 213"/>
                  <a:gd name="T89" fmla="*/ 14 h 153"/>
                  <a:gd name="T90" fmla="*/ 116 w 213"/>
                  <a:gd name="T91" fmla="*/ 3 h 153"/>
                  <a:gd name="T92" fmla="*/ 3 w 213"/>
                  <a:gd name="T93" fmla="*/ 128 h 153"/>
                  <a:gd name="T94" fmla="*/ 26 w 213"/>
                  <a:gd name="T95" fmla="*/ 112 h 153"/>
                  <a:gd name="T96" fmla="*/ 54 w 213"/>
                  <a:gd name="T97" fmla="*/ 99 h 153"/>
                  <a:gd name="T98" fmla="*/ 74 w 213"/>
                  <a:gd name="T99" fmla="*/ 83 h 153"/>
                  <a:gd name="T100" fmla="*/ 79 w 213"/>
                  <a:gd name="T101" fmla="*/ 86 h 153"/>
                  <a:gd name="T102" fmla="*/ 72 w 213"/>
                  <a:gd name="T103" fmla="*/ 102 h 153"/>
                  <a:gd name="T104" fmla="*/ 70 w 213"/>
                  <a:gd name="T105" fmla="*/ 117 h 153"/>
                  <a:gd name="T106" fmla="*/ 63 w 213"/>
                  <a:gd name="T107" fmla="*/ 123 h 153"/>
                  <a:gd name="T108" fmla="*/ 66 w 213"/>
                  <a:gd name="T109" fmla="*/ 137 h 153"/>
                  <a:gd name="T110" fmla="*/ 57 w 213"/>
                  <a:gd name="T111" fmla="*/ 142 h 153"/>
                  <a:gd name="T112" fmla="*/ 45 w 213"/>
                  <a:gd name="T113" fmla="*/ 134 h 153"/>
                  <a:gd name="T114" fmla="*/ 35 w 213"/>
                  <a:gd name="T115" fmla="*/ 139 h 153"/>
                  <a:gd name="T116" fmla="*/ 10 w 213"/>
                  <a:gd name="T117" fmla="*/ 149 h 153"/>
                  <a:gd name="T118" fmla="*/ 0 w 213"/>
                  <a:gd name="T119"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4" name="Freeform 105">
                <a:extLst>
                  <a:ext uri="{FF2B5EF4-FFF2-40B4-BE49-F238E27FC236}">
                    <a16:creationId xmlns:a16="http://schemas.microsoft.com/office/drawing/2014/main" id="{3A1B5BDB-65E0-42B4-9A1D-6D672BE9A906}"/>
                  </a:ext>
                </a:extLst>
              </p:cNvPr>
              <p:cNvSpPr/>
              <p:nvPr/>
            </p:nvSpPr>
            <p:spPr bwMode="auto">
              <a:xfrm>
                <a:off x="5507484" y="5653677"/>
                <a:ext cx="26311" cy="26311"/>
              </a:xfrm>
              <a:custGeom>
                <a:avLst/>
                <a:gdLst>
                  <a:gd name="T0" fmla="*/ 2 w 78"/>
                  <a:gd name="T1" fmla="*/ 44 h 64"/>
                  <a:gd name="T2" fmla="*/ 5 w 78"/>
                  <a:gd name="T3" fmla="*/ 38 h 64"/>
                  <a:gd name="T4" fmla="*/ 10 w 78"/>
                  <a:gd name="T5" fmla="*/ 34 h 64"/>
                  <a:gd name="T6" fmla="*/ 17 w 78"/>
                  <a:gd name="T7" fmla="*/ 29 h 64"/>
                  <a:gd name="T8" fmla="*/ 26 w 78"/>
                  <a:gd name="T9" fmla="*/ 27 h 64"/>
                  <a:gd name="T10" fmla="*/ 34 w 78"/>
                  <a:gd name="T11" fmla="*/ 26 h 64"/>
                  <a:gd name="T12" fmla="*/ 41 w 78"/>
                  <a:gd name="T13" fmla="*/ 22 h 64"/>
                  <a:gd name="T14" fmla="*/ 48 w 78"/>
                  <a:gd name="T15" fmla="*/ 19 h 64"/>
                  <a:gd name="T16" fmla="*/ 53 w 78"/>
                  <a:gd name="T17" fmla="*/ 14 h 64"/>
                  <a:gd name="T18" fmla="*/ 60 w 78"/>
                  <a:gd name="T19" fmla="*/ 7 h 64"/>
                  <a:gd name="T20" fmla="*/ 70 w 78"/>
                  <a:gd name="T21" fmla="*/ 1 h 64"/>
                  <a:gd name="T22" fmla="*/ 73 w 78"/>
                  <a:gd name="T23" fmla="*/ 0 h 64"/>
                  <a:gd name="T24" fmla="*/ 77 w 78"/>
                  <a:gd name="T25" fmla="*/ 1 h 64"/>
                  <a:gd name="T26" fmla="*/ 78 w 78"/>
                  <a:gd name="T27" fmla="*/ 4 h 64"/>
                  <a:gd name="T28" fmla="*/ 78 w 78"/>
                  <a:gd name="T29" fmla="*/ 13 h 64"/>
                  <a:gd name="T30" fmla="*/ 76 w 78"/>
                  <a:gd name="T31" fmla="*/ 21 h 64"/>
                  <a:gd name="T32" fmla="*/ 73 w 78"/>
                  <a:gd name="T33" fmla="*/ 31 h 64"/>
                  <a:gd name="T34" fmla="*/ 70 w 78"/>
                  <a:gd name="T35" fmla="*/ 40 h 64"/>
                  <a:gd name="T36" fmla="*/ 67 w 78"/>
                  <a:gd name="T37" fmla="*/ 48 h 64"/>
                  <a:gd name="T38" fmla="*/ 64 w 78"/>
                  <a:gd name="T39" fmla="*/ 54 h 64"/>
                  <a:gd name="T40" fmla="*/ 60 w 78"/>
                  <a:gd name="T41" fmla="*/ 57 h 64"/>
                  <a:gd name="T42" fmla="*/ 58 w 78"/>
                  <a:gd name="T43" fmla="*/ 58 h 64"/>
                  <a:gd name="T44" fmla="*/ 54 w 78"/>
                  <a:gd name="T45" fmla="*/ 57 h 64"/>
                  <a:gd name="T46" fmla="*/ 51 w 78"/>
                  <a:gd name="T47" fmla="*/ 54 h 64"/>
                  <a:gd name="T48" fmla="*/ 46 w 78"/>
                  <a:gd name="T49" fmla="*/ 53 h 64"/>
                  <a:gd name="T50" fmla="*/ 41 w 78"/>
                  <a:gd name="T51" fmla="*/ 52 h 64"/>
                  <a:gd name="T52" fmla="*/ 35 w 78"/>
                  <a:gd name="T53" fmla="*/ 53 h 64"/>
                  <a:gd name="T54" fmla="*/ 21 w 78"/>
                  <a:gd name="T55" fmla="*/ 59 h 64"/>
                  <a:gd name="T56" fmla="*/ 7 w 78"/>
                  <a:gd name="T57" fmla="*/ 64 h 64"/>
                  <a:gd name="T58" fmla="*/ 4 w 78"/>
                  <a:gd name="T59" fmla="*/ 64 h 64"/>
                  <a:gd name="T60" fmla="*/ 2 w 78"/>
                  <a:gd name="T61" fmla="*/ 64 h 64"/>
                  <a:gd name="T62" fmla="*/ 1 w 78"/>
                  <a:gd name="T63" fmla="*/ 63 h 64"/>
                  <a:gd name="T64" fmla="*/ 0 w 78"/>
                  <a:gd name="T65" fmla="*/ 60 h 64"/>
                  <a:gd name="T66" fmla="*/ 0 w 78"/>
                  <a:gd name="T67" fmla="*/ 58 h 64"/>
                  <a:gd name="T68" fmla="*/ 0 w 78"/>
                  <a:gd name="T69" fmla="*/ 54 h 64"/>
                  <a:gd name="T70" fmla="*/ 1 w 78"/>
                  <a:gd name="T71" fmla="*/ 50 h 64"/>
                  <a:gd name="T72" fmla="*/ 2 w 78"/>
                  <a:gd name="T7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sp>
          <p:nvSpPr>
            <p:cNvPr id="43" name="台湾">
              <a:extLst>
                <a:ext uri="{FF2B5EF4-FFF2-40B4-BE49-F238E27FC236}">
                  <a16:creationId xmlns:a16="http://schemas.microsoft.com/office/drawing/2014/main" id="{D14FF8BF-FC17-4490-9A6E-B38EAFD39A23}"/>
                </a:ext>
              </a:extLst>
            </p:cNvPr>
            <p:cNvSpPr/>
            <p:nvPr/>
          </p:nvSpPr>
          <p:spPr bwMode="auto">
            <a:xfrm>
              <a:off x="6402049" y="5114307"/>
              <a:ext cx="236796" cy="539370"/>
            </a:xfrm>
            <a:custGeom>
              <a:avLst/>
              <a:gdLst>
                <a:gd name="T0" fmla="*/ 213 w 666"/>
                <a:gd name="T1" fmla="*/ 320 h 1493"/>
                <a:gd name="T2" fmla="*/ 261 w 666"/>
                <a:gd name="T3" fmla="*/ 259 h 1493"/>
                <a:gd name="T4" fmla="*/ 280 w 666"/>
                <a:gd name="T5" fmla="*/ 186 h 1493"/>
                <a:gd name="T6" fmla="*/ 306 w 666"/>
                <a:gd name="T7" fmla="*/ 132 h 1493"/>
                <a:gd name="T8" fmla="*/ 345 w 666"/>
                <a:gd name="T9" fmla="*/ 106 h 1493"/>
                <a:gd name="T10" fmla="*/ 430 w 666"/>
                <a:gd name="T11" fmla="*/ 66 h 1493"/>
                <a:gd name="T12" fmla="*/ 446 w 666"/>
                <a:gd name="T13" fmla="*/ 33 h 1493"/>
                <a:gd name="T14" fmla="*/ 469 w 666"/>
                <a:gd name="T15" fmla="*/ 7 h 1493"/>
                <a:gd name="T16" fmla="*/ 495 w 666"/>
                <a:gd name="T17" fmla="*/ 0 h 1493"/>
                <a:gd name="T18" fmla="*/ 522 w 666"/>
                <a:gd name="T19" fmla="*/ 18 h 1493"/>
                <a:gd name="T20" fmla="*/ 564 w 666"/>
                <a:gd name="T21" fmla="*/ 43 h 1493"/>
                <a:gd name="T22" fmla="*/ 615 w 666"/>
                <a:gd name="T23" fmla="*/ 45 h 1493"/>
                <a:gd name="T24" fmla="*/ 652 w 666"/>
                <a:gd name="T25" fmla="*/ 80 h 1493"/>
                <a:gd name="T26" fmla="*/ 665 w 666"/>
                <a:gd name="T27" fmla="*/ 131 h 1493"/>
                <a:gd name="T28" fmla="*/ 634 w 666"/>
                <a:gd name="T29" fmla="*/ 168 h 1493"/>
                <a:gd name="T30" fmla="*/ 625 w 666"/>
                <a:gd name="T31" fmla="*/ 225 h 1493"/>
                <a:gd name="T32" fmla="*/ 644 w 666"/>
                <a:gd name="T33" fmla="*/ 283 h 1493"/>
                <a:gd name="T34" fmla="*/ 644 w 666"/>
                <a:gd name="T35" fmla="*/ 366 h 1493"/>
                <a:gd name="T36" fmla="*/ 606 w 666"/>
                <a:gd name="T37" fmla="*/ 451 h 1493"/>
                <a:gd name="T38" fmla="*/ 573 w 666"/>
                <a:gd name="T39" fmla="*/ 540 h 1493"/>
                <a:gd name="T40" fmla="*/ 570 w 666"/>
                <a:gd name="T41" fmla="*/ 674 h 1493"/>
                <a:gd name="T42" fmla="*/ 553 w 666"/>
                <a:gd name="T43" fmla="*/ 830 h 1493"/>
                <a:gd name="T44" fmla="*/ 537 w 666"/>
                <a:gd name="T45" fmla="*/ 925 h 1493"/>
                <a:gd name="T46" fmla="*/ 519 w 666"/>
                <a:gd name="T47" fmla="*/ 995 h 1493"/>
                <a:gd name="T48" fmla="*/ 433 w 666"/>
                <a:gd name="T49" fmla="*/ 1135 h 1493"/>
                <a:gd name="T50" fmla="*/ 388 w 666"/>
                <a:gd name="T51" fmla="*/ 1214 h 1493"/>
                <a:gd name="T52" fmla="*/ 370 w 666"/>
                <a:gd name="T53" fmla="*/ 1310 h 1493"/>
                <a:gd name="T54" fmla="*/ 384 w 666"/>
                <a:gd name="T55" fmla="*/ 1374 h 1493"/>
                <a:gd name="T56" fmla="*/ 386 w 666"/>
                <a:gd name="T57" fmla="*/ 1426 h 1493"/>
                <a:gd name="T58" fmla="*/ 373 w 666"/>
                <a:gd name="T59" fmla="*/ 1455 h 1493"/>
                <a:gd name="T60" fmla="*/ 387 w 666"/>
                <a:gd name="T61" fmla="*/ 1486 h 1493"/>
                <a:gd name="T62" fmla="*/ 374 w 666"/>
                <a:gd name="T63" fmla="*/ 1492 h 1493"/>
                <a:gd name="T64" fmla="*/ 343 w 666"/>
                <a:gd name="T65" fmla="*/ 1463 h 1493"/>
                <a:gd name="T66" fmla="*/ 310 w 666"/>
                <a:gd name="T67" fmla="*/ 1455 h 1493"/>
                <a:gd name="T68" fmla="*/ 299 w 666"/>
                <a:gd name="T69" fmla="*/ 1413 h 1493"/>
                <a:gd name="T70" fmla="*/ 270 w 666"/>
                <a:gd name="T71" fmla="*/ 1331 h 1493"/>
                <a:gd name="T72" fmla="*/ 228 w 666"/>
                <a:gd name="T73" fmla="*/ 1287 h 1493"/>
                <a:gd name="T74" fmla="*/ 132 w 666"/>
                <a:gd name="T75" fmla="*/ 1240 h 1493"/>
                <a:gd name="T76" fmla="*/ 119 w 666"/>
                <a:gd name="T77" fmla="*/ 1215 h 1493"/>
                <a:gd name="T78" fmla="*/ 88 w 666"/>
                <a:gd name="T79" fmla="*/ 1158 h 1493"/>
                <a:gd name="T80" fmla="*/ 41 w 666"/>
                <a:gd name="T81" fmla="*/ 1058 h 1493"/>
                <a:gd name="T82" fmla="*/ 14 w 666"/>
                <a:gd name="T83" fmla="*/ 1044 h 1493"/>
                <a:gd name="T84" fmla="*/ 2 w 666"/>
                <a:gd name="T85" fmla="*/ 1009 h 1493"/>
                <a:gd name="T86" fmla="*/ 12 w 666"/>
                <a:gd name="T87" fmla="*/ 918 h 1493"/>
                <a:gd name="T88" fmla="*/ 25 w 666"/>
                <a:gd name="T89" fmla="*/ 874 h 1493"/>
                <a:gd name="T90" fmla="*/ 19 w 666"/>
                <a:gd name="T91" fmla="*/ 813 h 1493"/>
                <a:gd name="T92" fmla="*/ 9 w 666"/>
                <a:gd name="T93" fmla="*/ 770 h 1493"/>
                <a:gd name="T94" fmla="*/ 29 w 666"/>
                <a:gd name="T95" fmla="*/ 720 h 1493"/>
                <a:gd name="T96" fmla="*/ 60 w 666"/>
                <a:gd name="T97" fmla="*/ 691 h 1493"/>
                <a:gd name="T98" fmla="*/ 52 w 666"/>
                <a:gd name="T99" fmla="*/ 672 h 1493"/>
                <a:gd name="T100" fmla="*/ 59 w 666"/>
                <a:gd name="T101" fmla="*/ 647 h 1493"/>
                <a:gd name="T102" fmla="*/ 132 w 666"/>
                <a:gd name="T103" fmla="*/ 501 h 1493"/>
                <a:gd name="T104" fmla="*/ 151 w 666"/>
                <a:gd name="T105" fmla="*/ 443 h 1493"/>
                <a:gd name="T106" fmla="*/ 181 w 666"/>
                <a:gd name="T107" fmla="*/ 38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4" name="海南">
              <a:extLst>
                <a:ext uri="{FF2B5EF4-FFF2-40B4-BE49-F238E27FC236}">
                  <a16:creationId xmlns:a16="http://schemas.microsoft.com/office/drawing/2014/main" id="{C35E0E29-2E04-4247-AD06-E50EDFE5190A}"/>
                </a:ext>
              </a:extLst>
            </p:cNvPr>
            <p:cNvSpPr/>
            <p:nvPr/>
          </p:nvSpPr>
          <p:spPr bwMode="auto">
            <a:xfrm>
              <a:off x="4718163" y="6022027"/>
              <a:ext cx="368350" cy="302573"/>
            </a:xfrm>
            <a:custGeom>
              <a:avLst/>
              <a:gdLst>
                <a:gd name="T0" fmla="*/ 10 w 1013"/>
                <a:gd name="T1" fmla="*/ 523 h 846"/>
                <a:gd name="T2" fmla="*/ 0 w 1013"/>
                <a:gd name="T3" fmla="*/ 448 h 846"/>
                <a:gd name="T4" fmla="*/ 18 w 1013"/>
                <a:gd name="T5" fmla="*/ 400 h 846"/>
                <a:gd name="T6" fmla="*/ 8 w 1013"/>
                <a:gd name="T7" fmla="*/ 342 h 846"/>
                <a:gd name="T8" fmla="*/ 66 w 1013"/>
                <a:gd name="T9" fmla="*/ 318 h 846"/>
                <a:gd name="T10" fmla="*/ 196 w 1013"/>
                <a:gd name="T11" fmla="*/ 227 h 846"/>
                <a:gd name="T12" fmla="*/ 284 w 1013"/>
                <a:gd name="T13" fmla="*/ 170 h 846"/>
                <a:gd name="T14" fmla="*/ 260 w 1013"/>
                <a:gd name="T15" fmla="*/ 167 h 846"/>
                <a:gd name="T16" fmla="*/ 229 w 1013"/>
                <a:gd name="T17" fmla="*/ 165 h 846"/>
                <a:gd name="T18" fmla="*/ 260 w 1013"/>
                <a:gd name="T19" fmla="*/ 120 h 846"/>
                <a:gd name="T20" fmla="*/ 333 w 1013"/>
                <a:gd name="T21" fmla="*/ 114 h 846"/>
                <a:gd name="T22" fmla="*/ 383 w 1013"/>
                <a:gd name="T23" fmla="*/ 132 h 846"/>
                <a:gd name="T24" fmla="*/ 383 w 1013"/>
                <a:gd name="T25" fmla="*/ 104 h 846"/>
                <a:gd name="T26" fmla="*/ 418 w 1013"/>
                <a:gd name="T27" fmla="*/ 64 h 846"/>
                <a:gd name="T28" fmla="*/ 495 w 1013"/>
                <a:gd name="T29" fmla="*/ 88 h 846"/>
                <a:gd name="T30" fmla="*/ 535 w 1013"/>
                <a:gd name="T31" fmla="*/ 75 h 846"/>
                <a:gd name="T32" fmla="*/ 561 w 1013"/>
                <a:gd name="T33" fmla="*/ 102 h 846"/>
                <a:gd name="T34" fmla="*/ 592 w 1013"/>
                <a:gd name="T35" fmla="*/ 77 h 846"/>
                <a:gd name="T36" fmla="*/ 636 w 1013"/>
                <a:gd name="T37" fmla="*/ 77 h 846"/>
                <a:gd name="T38" fmla="*/ 654 w 1013"/>
                <a:gd name="T39" fmla="*/ 46 h 846"/>
                <a:gd name="T40" fmla="*/ 711 w 1013"/>
                <a:gd name="T41" fmla="*/ 37 h 846"/>
                <a:gd name="T42" fmla="*/ 765 w 1013"/>
                <a:gd name="T43" fmla="*/ 43 h 846"/>
                <a:gd name="T44" fmla="*/ 815 w 1013"/>
                <a:gd name="T45" fmla="*/ 69 h 846"/>
                <a:gd name="T46" fmla="*/ 827 w 1013"/>
                <a:gd name="T47" fmla="*/ 12 h 846"/>
                <a:gd name="T48" fmla="*/ 868 w 1013"/>
                <a:gd name="T49" fmla="*/ 14 h 846"/>
                <a:gd name="T50" fmla="*/ 942 w 1013"/>
                <a:gd name="T51" fmla="*/ 60 h 846"/>
                <a:gd name="T52" fmla="*/ 1009 w 1013"/>
                <a:gd name="T53" fmla="*/ 185 h 846"/>
                <a:gd name="T54" fmla="*/ 977 w 1013"/>
                <a:gd name="T55" fmla="*/ 243 h 846"/>
                <a:gd name="T56" fmla="*/ 946 w 1013"/>
                <a:gd name="T57" fmla="*/ 234 h 846"/>
                <a:gd name="T58" fmla="*/ 912 w 1013"/>
                <a:gd name="T59" fmla="*/ 223 h 846"/>
                <a:gd name="T60" fmla="*/ 928 w 1013"/>
                <a:gd name="T61" fmla="*/ 252 h 846"/>
                <a:gd name="T62" fmla="*/ 913 w 1013"/>
                <a:gd name="T63" fmla="*/ 289 h 846"/>
                <a:gd name="T64" fmla="*/ 819 w 1013"/>
                <a:gd name="T65" fmla="*/ 441 h 846"/>
                <a:gd name="T66" fmla="*/ 776 w 1013"/>
                <a:gd name="T67" fmla="*/ 533 h 846"/>
                <a:gd name="T68" fmla="*/ 775 w 1013"/>
                <a:gd name="T69" fmla="*/ 562 h 846"/>
                <a:gd name="T70" fmla="*/ 806 w 1013"/>
                <a:gd name="T71" fmla="*/ 545 h 846"/>
                <a:gd name="T72" fmla="*/ 810 w 1013"/>
                <a:gd name="T73" fmla="*/ 582 h 846"/>
                <a:gd name="T74" fmla="*/ 732 w 1013"/>
                <a:gd name="T75" fmla="*/ 628 h 846"/>
                <a:gd name="T76" fmla="*/ 651 w 1013"/>
                <a:gd name="T77" fmla="*/ 664 h 846"/>
                <a:gd name="T78" fmla="*/ 625 w 1013"/>
                <a:gd name="T79" fmla="*/ 730 h 846"/>
                <a:gd name="T80" fmla="*/ 579 w 1013"/>
                <a:gd name="T81" fmla="*/ 750 h 846"/>
                <a:gd name="T82" fmla="*/ 575 w 1013"/>
                <a:gd name="T83" fmla="*/ 731 h 846"/>
                <a:gd name="T84" fmla="*/ 574 w 1013"/>
                <a:gd name="T85" fmla="*/ 706 h 846"/>
                <a:gd name="T86" fmla="*/ 532 w 1013"/>
                <a:gd name="T87" fmla="*/ 745 h 846"/>
                <a:gd name="T88" fmla="*/ 490 w 1013"/>
                <a:gd name="T89" fmla="*/ 744 h 846"/>
                <a:gd name="T90" fmla="*/ 461 w 1013"/>
                <a:gd name="T91" fmla="*/ 777 h 846"/>
                <a:gd name="T92" fmla="*/ 476 w 1013"/>
                <a:gd name="T93" fmla="*/ 809 h 846"/>
                <a:gd name="T94" fmla="*/ 457 w 1013"/>
                <a:gd name="T95" fmla="*/ 825 h 846"/>
                <a:gd name="T96" fmla="*/ 417 w 1013"/>
                <a:gd name="T97" fmla="*/ 814 h 846"/>
                <a:gd name="T98" fmla="*/ 406 w 1013"/>
                <a:gd name="T99" fmla="*/ 846 h 846"/>
                <a:gd name="T100" fmla="*/ 367 w 1013"/>
                <a:gd name="T101" fmla="*/ 826 h 846"/>
                <a:gd name="T102" fmla="*/ 349 w 1013"/>
                <a:gd name="T103" fmla="*/ 808 h 846"/>
                <a:gd name="T104" fmla="*/ 292 w 1013"/>
                <a:gd name="T105" fmla="*/ 783 h 846"/>
                <a:gd name="T106" fmla="*/ 213 w 1013"/>
                <a:gd name="T107" fmla="*/ 766 h 846"/>
                <a:gd name="T108" fmla="*/ 153 w 1013"/>
                <a:gd name="T109" fmla="*/ 756 h 846"/>
                <a:gd name="T110" fmla="*/ 115 w 1013"/>
                <a:gd name="T111" fmla="*/ 730 h 846"/>
                <a:gd name="T112" fmla="*/ 85 w 1013"/>
                <a:gd name="T113" fmla="*/ 706 h 846"/>
                <a:gd name="T114" fmla="*/ 63 w 1013"/>
                <a:gd name="T115" fmla="*/ 699 h 846"/>
                <a:gd name="T116" fmla="*/ 25 w 1013"/>
                <a:gd name="T117" fmla="*/ 689 h 846"/>
                <a:gd name="T118" fmla="*/ 35 w 1013"/>
                <a:gd name="T119" fmla="*/ 62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5" name="组合 44">
              <a:extLst>
                <a:ext uri="{FF2B5EF4-FFF2-40B4-BE49-F238E27FC236}">
                  <a16:creationId xmlns:a16="http://schemas.microsoft.com/office/drawing/2014/main" id="{2C38ADBD-EC1B-46A0-8E32-4C284B8FD266}"/>
                </a:ext>
              </a:extLst>
            </p:cNvPr>
            <p:cNvGrpSpPr/>
            <p:nvPr/>
          </p:nvGrpSpPr>
          <p:grpSpPr>
            <a:xfrm>
              <a:off x="6388893" y="4075034"/>
              <a:ext cx="131554" cy="184175"/>
              <a:chOff x="6388893" y="4075034"/>
              <a:chExt cx="131554" cy="184175"/>
            </a:xfrm>
            <a:solidFill>
              <a:srgbClr val="0070BC"/>
            </a:solidFill>
          </p:grpSpPr>
          <p:grpSp>
            <p:nvGrpSpPr>
              <p:cNvPr id="88" name="组合 87">
                <a:extLst>
                  <a:ext uri="{FF2B5EF4-FFF2-40B4-BE49-F238E27FC236}">
                    <a16:creationId xmlns:a16="http://schemas.microsoft.com/office/drawing/2014/main" id="{4A385D66-687A-4F83-86A9-0FDF17B3B2C1}"/>
                  </a:ext>
                </a:extLst>
              </p:cNvPr>
              <p:cNvGrpSpPr/>
              <p:nvPr/>
            </p:nvGrpSpPr>
            <p:grpSpPr>
              <a:xfrm>
                <a:off x="6388893" y="4075034"/>
                <a:ext cx="131554" cy="184175"/>
                <a:chOff x="6388893" y="4075034"/>
                <a:chExt cx="131554" cy="184175"/>
              </a:xfrm>
              <a:grpFill/>
            </p:grpSpPr>
            <p:sp>
              <p:nvSpPr>
                <p:cNvPr id="90" name="上海">
                  <a:extLst>
                    <a:ext uri="{FF2B5EF4-FFF2-40B4-BE49-F238E27FC236}">
                      <a16:creationId xmlns:a16="http://schemas.microsoft.com/office/drawing/2014/main" id="{A8CDE5CD-FEFF-4236-BD42-62CA48016CF6}"/>
                    </a:ext>
                  </a:extLst>
                </p:cNvPr>
                <p:cNvSpPr>
                  <a:spLocks noEditPoints="1"/>
                </p:cNvSpPr>
                <p:nvPr/>
              </p:nvSpPr>
              <p:spPr bwMode="auto">
                <a:xfrm>
                  <a:off x="6388893" y="4075034"/>
                  <a:ext cx="131554" cy="184175"/>
                </a:xfrm>
                <a:custGeom>
                  <a:avLst/>
                  <a:gdLst>
                    <a:gd name="T0" fmla="*/ 121 w 357"/>
                    <a:gd name="T1" fmla="*/ 465 h 494"/>
                    <a:gd name="T2" fmla="*/ 98 w 357"/>
                    <a:gd name="T3" fmla="*/ 454 h 494"/>
                    <a:gd name="T4" fmla="*/ 48 w 357"/>
                    <a:gd name="T5" fmla="*/ 449 h 494"/>
                    <a:gd name="T6" fmla="*/ 30 w 357"/>
                    <a:gd name="T7" fmla="*/ 439 h 494"/>
                    <a:gd name="T8" fmla="*/ 25 w 357"/>
                    <a:gd name="T9" fmla="*/ 416 h 494"/>
                    <a:gd name="T10" fmla="*/ 22 w 357"/>
                    <a:gd name="T11" fmla="*/ 373 h 494"/>
                    <a:gd name="T12" fmla="*/ 11 w 357"/>
                    <a:gd name="T13" fmla="*/ 365 h 494"/>
                    <a:gd name="T14" fmla="*/ 0 w 357"/>
                    <a:gd name="T15" fmla="*/ 366 h 494"/>
                    <a:gd name="T16" fmla="*/ 5 w 357"/>
                    <a:gd name="T17" fmla="*/ 342 h 494"/>
                    <a:gd name="T18" fmla="*/ 32 w 357"/>
                    <a:gd name="T19" fmla="*/ 302 h 494"/>
                    <a:gd name="T20" fmla="*/ 46 w 357"/>
                    <a:gd name="T21" fmla="*/ 247 h 494"/>
                    <a:gd name="T22" fmla="*/ 50 w 357"/>
                    <a:gd name="T23" fmla="*/ 184 h 494"/>
                    <a:gd name="T24" fmla="*/ 80 w 357"/>
                    <a:gd name="T25" fmla="*/ 157 h 494"/>
                    <a:gd name="T26" fmla="*/ 113 w 357"/>
                    <a:gd name="T27" fmla="*/ 146 h 494"/>
                    <a:gd name="T28" fmla="*/ 163 w 357"/>
                    <a:gd name="T29" fmla="*/ 164 h 494"/>
                    <a:gd name="T30" fmla="*/ 199 w 357"/>
                    <a:gd name="T31" fmla="*/ 184 h 494"/>
                    <a:gd name="T32" fmla="*/ 233 w 357"/>
                    <a:gd name="T33" fmla="*/ 200 h 494"/>
                    <a:gd name="T34" fmla="*/ 287 w 357"/>
                    <a:gd name="T35" fmla="*/ 241 h 494"/>
                    <a:gd name="T36" fmla="*/ 325 w 357"/>
                    <a:gd name="T37" fmla="*/ 298 h 494"/>
                    <a:gd name="T38" fmla="*/ 350 w 357"/>
                    <a:gd name="T39" fmla="*/ 340 h 494"/>
                    <a:gd name="T40" fmla="*/ 357 w 357"/>
                    <a:gd name="T41" fmla="*/ 372 h 494"/>
                    <a:gd name="T42" fmla="*/ 348 w 357"/>
                    <a:gd name="T43" fmla="*/ 402 h 494"/>
                    <a:gd name="T44" fmla="*/ 323 w 357"/>
                    <a:gd name="T45" fmla="*/ 411 h 494"/>
                    <a:gd name="T46" fmla="*/ 265 w 357"/>
                    <a:gd name="T47" fmla="*/ 409 h 494"/>
                    <a:gd name="T48" fmla="*/ 215 w 357"/>
                    <a:gd name="T49" fmla="*/ 421 h 494"/>
                    <a:gd name="T50" fmla="*/ 192 w 357"/>
                    <a:gd name="T51" fmla="*/ 448 h 494"/>
                    <a:gd name="T52" fmla="*/ 171 w 357"/>
                    <a:gd name="T53" fmla="*/ 472 h 494"/>
                    <a:gd name="T54" fmla="*/ 71 w 357"/>
                    <a:gd name="T55" fmla="*/ 6 h 494"/>
                    <a:gd name="T56" fmla="*/ 99 w 357"/>
                    <a:gd name="T57" fmla="*/ 0 h 494"/>
                    <a:gd name="T58" fmla="*/ 144 w 357"/>
                    <a:gd name="T59" fmla="*/ 25 h 494"/>
                    <a:gd name="T60" fmla="*/ 190 w 357"/>
                    <a:gd name="T61" fmla="*/ 45 h 494"/>
                    <a:gd name="T62" fmla="*/ 213 w 357"/>
                    <a:gd name="T63" fmla="*/ 62 h 494"/>
                    <a:gd name="T64" fmla="*/ 266 w 357"/>
                    <a:gd name="T65" fmla="*/ 84 h 494"/>
                    <a:gd name="T66" fmla="*/ 304 w 357"/>
                    <a:gd name="T67" fmla="*/ 92 h 494"/>
                    <a:gd name="T68" fmla="*/ 313 w 357"/>
                    <a:gd name="T69" fmla="*/ 99 h 494"/>
                    <a:gd name="T70" fmla="*/ 314 w 357"/>
                    <a:gd name="T71" fmla="*/ 112 h 494"/>
                    <a:gd name="T72" fmla="*/ 284 w 357"/>
                    <a:gd name="T73" fmla="*/ 137 h 494"/>
                    <a:gd name="T74" fmla="*/ 260 w 357"/>
                    <a:gd name="T75" fmla="*/ 135 h 494"/>
                    <a:gd name="T76" fmla="*/ 188 w 357"/>
                    <a:gd name="T77" fmla="*/ 106 h 494"/>
                    <a:gd name="T78" fmla="*/ 125 w 357"/>
                    <a:gd name="T79" fmla="*/ 84 h 494"/>
                    <a:gd name="T80" fmla="*/ 98 w 357"/>
                    <a:gd name="T81" fmla="*/ 71 h 494"/>
                    <a:gd name="T82" fmla="*/ 51 w 357"/>
                    <a:gd name="T83" fmla="*/ 42 h 494"/>
                    <a:gd name="T84" fmla="*/ 43 w 357"/>
                    <a:gd name="T85" fmla="*/ 31 h 494"/>
                    <a:gd name="T86" fmla="*/ 46 w 357"/>
                    <a:gd name="T87" fmla="*/ 20 h 494"/>
                    <a:gd name="T88" fmla="*/ 71 w 357"/>
                    <a:gd name="T89" fmla="*/ 6 h 494"/>
                    <a:gd name="T90" fmla="*/ 215 w 357"/>
                    <a:gd name="T91" fmla="*/ 162 h 494"/>
                    <a:gd name="T92" fmla="*/ 222 w 357"/>
                    <a:gd name="T93" fmla="*/ 157 h 494"/>
                    <a:gd name="T94" fmla="*/ 260 w 357"/>
                    <a:gd name="T95" fmla="*/ 166 h 494"/>
                    <a:gd name="T96" fmla="*/ 282 w 357"/>
                    <a:gd name="T97" fmla="*/ 183 h 494"/>
                    <a:gd name="T98" fmla="*/ 278 w 357"/>
                    <a:gd name="T99" fmla="*/ 193 h 494"/>
                    <a:gd name="T100" fmla="*/ 253 w 357"/>
                    <a:gd name="T101" fmla="*/ 183 h 494"/>
                    <a:gd name="T102" fmla="*/ 289 w 357"/>
                    <a:gd name="T103" fmla="*/ 175 h 494"/>
                    <a:gd name="T104" fmla="*/ 293 w 357"/>
                    <a:gd name="T105" fmla="*/ 171 h 494"/>
                    <a:gd name="T106" fmla="*/ 319 w 357"/>
                    <a:gd name="T107" fmla="*/ 189 h 494"/>
                    <a:gd name="T108" fmla="*/ 315 w 357"/>
                    <a:gd name="T109" fmla="*/ 194 h 494"/>
                    <a:gd name="T110" fmla="*/ 295 w 357"/>
                    <a:gd name="T111" fmla="*/ 187 h 494"/>
                    <a:gd name="T112" fmla="*/ 289 w 357"/>
                    <a:gd name="T113" fmla="*/ 175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solidFill>
                  <a:srgbClr val="045076"/>
                </a:solidFill>
                <a:ln w="1270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1" name="Freeform 108">
                  <a:extLst>
                    <a:ext uri="{FF2B5EF4-FFF2-40B4-BE49-F238E27FC236}">
                      <a16:creationId xmlns:a16="http://schemas.microsoft.com/office/drawing/2014/main" id="{95ADBBD3-069A-47A2-BDD5-91F4A7AE4FC9}"/>
                    </a:ext>
                  </a:extLst>
                </p:cNvPr>
                <p:cNvSpPr/>
                <p:nvPr/>
              </p:nvSpPr>
              <p:spPr bwMode="auto">
                <a:xfrm>
                  <a:off x="6402049" y="4075034"/>
                  <a:ext cx="105243" cy="52621"/>
                </a:xfrm>
                <a:custGeom>
                  <a:avLst/>
                  <a:gdLst>
                    <a:gd name="T0" fmla="*/ 147 w 268"/>
                    <a:gd name="T1" fmla="*/ 108 h 134"/>
                    <a:gd name="T2" fmla="*/ 129 w 268"/>
                    <a:gd name="T3" fmla="*/ 101 h 134"/>
                    <a:gd name="T4" fmla="*/ 104 w 268"/>
                    <a:gd name="T5" fmla="*/ 93 h 134"/>
                    <a:gd name="T6" fmla="*/ 79 w 268"/>
                    <a:gd name="T7" fmla="*/ 85 h 134"/>
                    <a:gd name="T8" fmla="*/ 61 w 268"/>
                    <a:gd name="T9" fmla="*/ 76 h 134"/>
                    <a:gd name="T10" fmla="*/ 50 w 268"/>
                    <a:gd name="T11" fmla="*/ 68 h 134"/>
                    <a:gd name="T12" fmla="*/ 41 w 268"/>
                    <a:gd name="T13" fmla="*/ 60 h 134"/>
                    <a:gd name="T14" fmla="*/ 34 w 268"/>
                    <a:gd name="T15" fmla="*/ 52 h 134"/>
                    <a:gd name="T16" fmla="*/ 25 w 268"/>
                    <a:gd name="T17" fmla="*/ 48 h 134"/>
                    <a:gd name="T18" fmla="*/ 17 w 268"/>
                    <a:gd name="T19" fmla="*/ 44 h 134"/>
                    <a:gd name="T20" fmla="*/ 10 w 268"/>
                    <a:gd name="T21" fmla="*/ 42 h 134"/>
                    <a:gd name="T22" fmla="*/ 4 w 268"/>
                    <a:gd name="T23" fmla="*/ 38 h 134"/>
                    <a:gd name="T24" fmla="*/ 2 w 268"/>
                    <a:gd name="T25" fmla="*/ 33 h 134"/>
                    <a:gd name="T26" fmla="*/ 0 w 268"/>
                    <a:gd name="T27" fmla="*/ 31 h 134"/>
                    <a:gd name="T28" fmla="*/ 0 w 268"/>
                    <a:gd name="T29" fmla="*/ 28 h 134"/>
                    <a:gd name="T30" fmla="*/ 2 w 268"/>
                    <a:gd name="T31" fmla="*/ 25 h 134"/>
                    <a:gd name="T32" fmla="*/ 3 w 268"/>
                    <a:gd name="T33" fmla="*/ 22 h 134"/>
                    <a:gd name="T34" fmla="*/ 9 w 268"/>
                    <a:gd name="T35" fmla="*/ 16 h 134"/>
                    <a:gd name="T36" fmla="*/ 16 w 268"/>
                    <a:gd name="T37" fmla="*/ 10 h 134"/>
                    <a:gd name="T38" fmla="*/ 22 w 268"/>
                    <a:gd name="T39" fmla="*/ 7 h 134"/>
                    <a:gd name="T40" fmla="*/ 29 w 268"/>
                    <a:gd name="T41" fmla="*/ 5 h 134"/>
                    <a:gd name="T42" fmla="*/ 37 w 268"/>
                    <a:gd name="T43" fmla="*/ 3 h 134"/>
                    <a:gd name="T44" fmla="*/ 46 w 268"/>
                    <a:gd name="T45" fmla="*/ 1 h 134"/>
                    <a:gd name="T46" fmla="*/ 54 w 268"/>
                    <a:gd name="T47" fmla="*/ 0 h 134"/>
                    <a:gd name="T48" fmla="*/ 62 w 268"/>
                    <a:gd name="T49" fmla="*/ 0 h 134"/>
                    <a:gd name="T50" fmla="*/ 69 w 268"/>
                    <a:gd name="T51" fmla="*/ 1 h 134"/>
                    <a:gd name="T52" fmla="*/ 74 w 268"/>
                    <a:gd name="T53" fmla="*/ 5 h 134"/>
                    <a:gd name="T54" fmla="*/ 83 w 268"/>
                    <a:gd name="T55" fmla="*/ 13 h 134"/>
                    <a:gd name="T56" fmla="*/ 91 w 268"/>
                    <a:gd name="T57" fmla="*/ 20 h 134"/>
                    <a:gd name="T58" fmla="*/ 100 w 268"/>
                    <a:gd name="T59" fmla="*/ 26 h 134"/>
                    <a:gd name="T60" fmla="*/ 111 w 268"/>
                    <a:gd name="T61" fmla="*/ 31 h 134"/>
                    <a:gd name="T62" fmla="*/ 123 w 268"/>
                    <a:gd name="T63" fmla="*/ 35 h 134"/>
                    <a:gd name="T64" fmla="*/ 135 w 268"/>
                    <a:gd name="T65" fmla="*/ 39 h 134"/>
                    <a:gd name="T66" fmla="*/ 140 w 268"/>
                    <a:gd name="T67" fmla="*/ 42 h 134"/>
                    <a:gd name="T68" fmla="*/ 144 w 268"/>
                    <a:gd name="T69" fmla="*/ 44 h 134"/>
                    <a:gd name="T70" fmla="*/ 148 w 268"/>
                    <a:gd name="T71" fmla="*/ 48 h 134"/>
                    <a:gd name="T72" fmla="*/ 151 w 268"/>
                    <a:gd name="T73" fmla="*/ 52 h 134"/>
                    <a:gd name="T74" fmla="*/ 156 w 268"/>
                    <a:gd name="T75" fmla="*/ 57 h 134"/>
                    <a:gd name="T76" fmla="*/ 161 w 268"/>
                    <a:gd name="T77" fmla="*/ 61 h 134"/>
                    <a:gd name="T78" fmla="*/ 168 w 268"/>
                    <a:gd name="T79" fmla="*/ 66 h 134"/>
                    <a:gd name="T80" fmla="*/ 176 w 268"/>
                    <a:gd name="T81" fmla="*/ 69 h 134"/>
                    <a:gd name="T82" fmla="*/ 192 w 268"/>
                    <a:gd name="T83" fmla="*/ 75 h 134"/>
                    <a:gd name="T84" fmla="*/ 209 w 268"/>
                    <a:gd name="T85" fmla="*/ 80 h 134"/>
                    <a:gd name="T86" fmla="*/ 224 w 268"/>
                    <a:gd name="T87" fmla="*/ 83 h 134"/>
                    <a:gd name="T88" fmla="*/ 242 w 268"/>
                    <a:gd name="T89" fmla="*/ 87 h 134"/>
                    <a:gd name="T90" fmla="*/ 250 w 268"/>
                    <a:gd name="T91" fmla="*/ 88 h 134"/>
                    <a:gd name="T92" fmla="*/ 257 w 268"/>
                    <a:gd name="T93" fmla="*/ 91 h 134"/>
                    <a:gd name="T94" fmla="*/ 262 w 268"/>
                    <a:gd name="T95" fmla="*/ 94 h 134"/>
                    <a:gd name="T96" fmla="*/ 267 w 268"/>
                    <a:gd name="T97" fmla="*/ 99 h 134"/>
                    <a:gd name="T98" fmla="*/ 268 w 268"/>
                    <a:gd name="T99" fmla="*/ 104 h 134"/>
                    <a:gd name="T100" fmla="*/ 268 w 268"/>
                    <a:gd name="T101" fmla="*/ 110 h 134"/>
                    <a:gd name="T102" fmla="*/ 267 w 268"/>
                    <a:gd name="T103" fmla="*/ 114 h 134"/>
                    <a:gd name="T104" fmla="*/ 263 w 268"/>
                    <a:gd name="T105" fmla="*/ 119 h 134"/>
                    <a:gd name="T106" fmla="*/ 255 w 268"/>
                    <a:gd name="T107" fmla="*/ 127 h 134"/>
                    <a:gd name="T108" fmla="*/ 245 w 268"/>
                    <a:gd name="T109" fmla="*/ 133 h 134"/>
                    <a:gd name="T110" fmla="*/ 239 w 268"/>
                    <a:gd name="T111" fmla="*/ 134 h 134"/>
                    <a:gd name="T112" fmla="*/ 229 w 268"/>
                    <a:gd name="T113" fmla="*/ 133 h 134"/>
                    <a:gd name="T114" fmla="*/ 216 w 268"/>
                    <a:gd name="T115" fmla="*/ 131 h 134"/>
                    <a:gd name="T116" fmla="*/ 200 w 268"/>
                    <a:gd name="T117" fmla="*/ 126 h 134"/>
                    <a:gd name="T118" fmla="*/ 169 w 268"/>
                    <a:gd name="T119" fmla="*/ 117 h 134"/>
                    <a:gd name="T120" fmla="*/ 147 w 268"/>
                    <a:gd name="T12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34">
                      <a:moveTo>
                        <a:pt x="147" y="108"/>
                      </a:moveTo>
                      <a:lnTo>
                        <a:pt x="129" y="101"/>
                      </a:lnTo>
                      <a:lnTo>
                        <a:pt x="104" y="93"/>
                      </a:lnTo>
                      <a:lnTo>
                        <a:pt x="79" y="85"/>
                      </a:lnTo>
                      <a:lnTo>
                        <a:pt x="61" y="76"/>
                      </a:lnTo>
                      <a:lnTo>
                        <a:pt x="50" y="68"/>
                      </a:lnTo>
                      <a:lnTo>
                        <a:pt x="41" y="60"/>
                      </a:lnTo>
                      <a:lnTo>
                        <a:pt x="34" y="52"/>
                      </a:lnTo>
                      <a:lnTo>
                        <a:pt x="25" y="48"/>
                      </a:lnTo>
                      <a:lnTo>
                        <a:pt x="17" y="44"/>
                      </a:lnTo>
                      <a:lnTo>
                        <a:pt x="10" y="42"/>
                      </a:lnTo>
                      <a:lnTo>
                        <a:pt x="4" y="38"/>
                      </a:lnTo>
                      <a:lnTo>
                        <a:pt x="2" y="33"/>
                      </a:lnTo>
                      <a:lnTo>
                        <a:pt x="0" y="31"/>
                      </a:lnTo>
                      <a:lnTo>
                        <a:pt x="0" y="28"/>
                      </a:lnTo>
                      <a:lnTo>
                        <a:pt x="2" y="25"/>
                      </a:lnTo>
                      <a:lnTo>
                        <a:pt x="3" y="22"/>
                      </a:lnTo>
                      <a:lnTo>
                        <a:pt x="9" y="16"/>
                      </a:lnTo>
                      <a:lnTo>
                        <a:pt x="16" y="10"/>
                      </a:lnTo>
                      <a:lnTo>
                        <a:pt x="22" y="7"/>
                      </a:lnTo>
                      <a:lnTo>
                        <a:pt x="29" y="5"/>
                      </a:lnTo>
                      <a:lnTo>
                        <a:pt x="37" y="3"/>
                      </a:lnTo>
                      <a:lnTo>
                        <a:pt x="46" y="1"/>
                      </a:lnTo>
                      <a:lnTo>
                        <a:pt x="54" y="0"/>
                      </a:lnTo>
                      <a:lnTo>
                        <a:pt x="62" y="0"/>
                      </a:lnTo>
                      <a:lnTo>
                        <a:pt x="69" y="1"/>
                      </a:lnTo>
                      <a:lnTo>
                        <a:pt x="74" y="5"/>
                      </a:lnTo>
                      <a:lnTo>
                        <a:pt x="83" y="13"/>
                      </a:lnTo>
                      <a:lnTo>
                        <a:pt x="91" y="20"/>
                      </a:lnTo>
                      <a:lnTo>
                        <a:pt x="100" y="26"/>
                      </a:lnTo>
                      <a:lnTo>
                        <a:pt x="111" y="31"/>
                      </a:lnTo>
                      <a:lnTo>
                        <a:pt x="123" y="35"/>
                      </a:lnTo>
                      <a:lnTo>
                        <a:pt x="135" y="39"/>
                      </a:lnTo>
                      <a:lnTo>
                        <a:pt x="140" y="42"/>
                      </a:lnTo>
                      <a:lnTo>
                        <a:pt x="144" y="44"/>
                      </a:lnTo>
                      <a:lnTo>
                        <a:pt x="148" y="48"/>
                      </a:lnTo>
                      <a:lnTo>
                        <a:pt x="151" y="52"/>
                      </a:lnTo>
                      <a:lnTo>
                        <a:pt x="156" y="57"/>
                      </a:lnTo>
                      <a:lnTo>
                        <a:pt x="161" y="61"/>
                      </a:lnTo>
                      <a:lnTo>
                        <a:pt x="168" y="66"/>
                      </a:lnTo>
                      <a:lnTo>
                        <a:pt x="176" y="69"/>
                      </a:lnTo>
                      <a:lnTo>
                        <a:pt x="192" y="75"/>
                      </a:lnTo>
                      <a:lnTo>
                        <a:pt x="209" y="80"/>
                      </a:lnTo>
                      <a:lnTo>
                        <a:pt x="224" y="83"/>
                      </a:lnTo>
                      <a:lnTo>
                        <a:pt x="242" y="87"/>
                      </a:lnTo>
                      <a:lnTo>
                        <a:pt x="250" y="88"/>
                      </a:lnTo>
                      <a:lnTo>
                        <a:pt x="257" y="91"/>
                      </a:lnTo>
                      <a:lnTo>
                        <a:pt x="262" y="94"/>
                      </a:lnTo>
                      <a:lnTo>
                        <a:pt x="267" y="99"/>
                      </a:lnTo>
                      <a:lnTo>
                        <a:pt x="268" y="104"/>
                      </a:lnTo>
                      <a:lnTo>
                        <a:pt x="268" y="110"/>
                      </a:lnTo>
                      <a:lnTo>
                        <a:pt x="267" y="114"/>
                      </a:lnTo>
                      <a:lnTo>
                        <a:pt x="263" y="119"/>
                      </a:lnTo>
                      <a:lnTo>
                        <a:pt x="255" y="127"/>
                      </a:lnTo>
                      <a:lnTo>
                        <a:pt x="245" y="133"/>
                      </a:lnTo>
                      <a:lnTo>
                        <a:pt x="239" y="134"/>
                      </a:lnTo>
                      <a:lnTo>
                        <a:pt x="229" y="133"/>
                      </a:lnTo>
                      <a:lnTo>
                        <a:pt x="216" y="131"/>
                      </a:lnTo>
                      <a:lnTo>
                        <a:pt x="200" y="126"/>
                      </a:lnTo>
                      <a:lnTo>
                        <a:pt x="169" y="117"/>
                      </a:lnTo>
                      <a:lnTo>
                        <a:pt x="147" y="108"/>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2" name="Freeform 109">
                  <a:extLst>
                    <a:ext uri="{FF2B5EF4-FFF2-40B4-BE49-F238E27FC236}">
                      <a16:creationId xmlns:a16="http://schemas.microsoft.com/office/drawing/2014/main" id="{44AE178F-7D06-41E1-967E-2E90EFA4AB98}"/>
                    </a:ext>
                  </a:extLst>
                </p:cNvPr>
                <p:cNvSpPr/>
                <p:nvPr/>
              </p:nvSpPr>
              <p:spPr bwMode="auto">
                <a:xfrm>
                  <a:off x="6467825" y="4140811"/>
                  <a:ext cx="26311" cy="13155"/>
                </a:xfrm>
                <a:custGeom>
                  <a:avLst/>
                  <a:gdLst>
                    <a:gd name="T0" fmla="*/ 27 w 68"/>
                    <a:gd name="T1" fmla="*/ 22 h 35"/>
                    <a:gd name="T2" fmla="*/ 15 w 68"/>
                    <a:gd name="T3" fmla="*/ 16 h 35"/>
                    <a:gd name="T4" fmla="*/ 2 w 68"/>
                    <a:gd name="T5" fmla="*/ 9 h 35"/>
                    <a:gd name="T6" fmla="*/ 1 w 68"/>
                    <a:gd name="T7" fmla="*/ 8 h 35"/>
                    <a:gd name="T8" fmla="*/ 0 w 68"/>
                    <a:gd name="T9" fmla="*/ 6 h 35"/>
                    <a:gd name="T10" fmla="*/ 0 w 68"/>
                    <a:gd name="T11" fmla="*/ 3 h 35"/>
                    <a:gd name="T12" fmla="*/ 1 w 68"/>
                    <a:gd name="T13" fmla="*/ 2 h 35"/>
                    <a:gd name="T14" fmla="*/ 6 w 68"/>
                    <a:gd name="T15" fmla="*/ 0 h 35"/>
                    <a:gd name="T16" fmla="*/ 13 w 68"/>
                    <a:gd name="T17" fmla="*/ 0 h 35"/>
                    <a:gd name="T18" fmla="*/ 23 w 68"/>
                    <a:gd name="T19" fmla="*/ 2 h 35"/>
                    <a:gd name="T20" fmla="*/ 34 w 68"/>
                    <a:gd name="T21" fmla="*/ 7 h 35"/>
                    <a:gd name="T22" fmla="*/ 45 w 68"/>
                    <a:gd name="T23" fmla="*/ 10 h 35"/>
                    <a:gd name="T24" fmla="*/ 53 w 68"/>
                    <a:gd name="T25" fmla="*/ 14 h 35"/>
                    <a:gd name="T26" fmla="*/ 59 w 68"/>
                    <a:gd name="T27" fmla="*/ 18 h 35"/>
                    <a:gd name="T28" fmla="*/ 64 w 68"/>
                    <a:gd name="T29" fmla="*/ 23 h 35"/>
                    <a:gd name="T30" fmla="*/ 65 w 68"/>
                    <a:gd name="T31" fmla="*/ 26 h 35"/>
                    <a:gd name="T32" fmla="*/ 66 w 68"/>
                    <a:gd name="T33" fmla="*/ 28 h 35"/>
                    <a:gd name="T34" fmla="*/ 68 w 68"/>
                    <a:gd name="T35" fmla="*/ 32 h 35"/>
                    <a:gd name="T36" fmla="*/ 66 w 68"/>
                    <a:gd name="T37" fmla="*/ 34 h 35"/>
                    <a:gd name="T38" fmla="*/ 65 w 68"/>
                    <a:gd name="T39" fmla="*/ 35 h 35"/>
                    <a:gd name="T40" fmla="*/ 61 w 68"/>
                    <a:gd name="T41" fmla="*/ 35 h 35"/>
                    <a:gd name="T42" fmla="*/ 56 w 68"/>
                    <a:gd name="T43" fmla="*/ 34 h 35"/>
                    <a:gd name="T44" fmla="*/ 50 w 68"/>
                    <a:gd name="T45" fmla="*/ 33 h 35"/>
                    <a:gd name="T46" fmla="*/ 37 w 68"/>
                    <a:gd name="T47" fmla="*/ 28 h 35"/>
                    <a:gd name="T48" fmla="*/ 27 w 68"/>
                    <a:gd name="T4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35">
                      <a:moveTo>
                        <a:pt x="27" y="22"/>
                      </a:moveTo>
                      <a:lnTo>
                        <a:pt x="15" y="16"/>
                      </a:lnTo>
                      <a:lnTo>
                        <a:pt x="2" y="9"/>
                      </a:lnTo>
                      <a:lnTo>
                        <a:pt x="1" y="8"/>
                      </a:lnTo>
                      <a:lnTo>
                        <a:pt x="0" y="6"/>
                      </a:lnTo>
                      <a:lnTo>
                        <a:pt x="0" y="3"/>
                      </a:lnTo>
                      <a:lnTo>
                        <a:pt x="1" y="2"/>
                      </a:lnTo>
                      <a:lnTo>
                        <a:pt x="6" y="0"/>
                      </a:lnTo>
                      <a:lnTo>
                        <a:pt x="13" y="0"/>
                      </a:lnTo>
                      <a:lnTo>
                        <a:pt x="23" y="2"/>
                      </a:lnTo>
                      <a:lnTo>
                        <a:pt x="34" y="7"/>
                      </a:lnTo>
                      <a:lnTo>
                        <a:pt x="45" y="10"/>
                      </a:lnTo>
                      <a:lnTo>
                        <a:pt x="53" y="14"/>
                      </a:lnTo>
                      <a:lnTo>
                        <a:pt x="59" y="18"/>
                      </a:lnTo>
                      <a:lnTo>
                        <a:pt x="64" y="23"/>
                      </a:lnTo>
                      <a:lnTo>
                        <a:pt x="65" y="26"/>
                      </a:lnTo>
                      <a:lnTo>
                        <a:pt x="66" y="28"/>
                      </a:lnTo>
                      <a:lnTo>
                        <a:pt x="68" y="32"/>
                      </a:lnTo>
                      <a:lnTo>
                        <a:pt x="66" y="34"/>
                      </a:lnTo>
                      <a:lnTo>
                        <a:pt x="65" y="35"/>
                      </a:lnTo>
                      <a:lnTo>
                        <a:pt x="61" y="35"/>
                      </a:lnTo>
                      <a:lnTo>
                        <a:pt x="56" y="34"/>
                      </a:lnTo>
                      <a:lnTo>
                        <a:pt x="50" y="33"/>
                      </a:lnTo>
                      <a:lnTo>
                        <a:pt x="37" y="28"/>
                      </a:lnTo>
                      <a:lnTo>
                        <a:pt x="27" y="22"/>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sp>
            <p:nvSpPr>
              <p:cNvPr id="89" name="Freeform 110">
                <a:extLst>
                  <a:ext uri="{FF2B5EF4-FFF2-40B4-BE49-F238E27FC236}">
                    <a16:creationId xmlns:a16="http://schemas.microsoft.com/office/drawing/2014/main" id="{F82E0736-4C74-43DB-BCDE-04188101F99D}"/>
                  </a:ext>
                </a:extLst>
              </p:cNvPr>
              <p:cNvSpPr/>
              <p:nvPr/>
            </p:nvSpPr>
            <p:spPr bwMode="auto">
              <a:xfrm>
                <a:off x="6494136" y="4140811"/>
                <a:ext cx="13155" cy="13155"/>
              </a:xfrm>
              <a:custGeom>
                <a:avLst/>
                <a:gdLst>
                  <a:gd name="T0" fmla="*/ 19 w 25"/>
                  <a:gd name="T1" fmla="*/ 24 h 24"/>
                  <a:gd name="T2" fmla="*/ 16 w 25"/>
                  <a:gd name="T3" fmla="*/ 23 h 24"/>
                  <a:gd name="T4" fmla="*/ 12 w 25"/>
                  <a:gd name="T5" fmla="*/ 21 h 24"/>
                  <a:gd name="T6" fmla="*/ 9 w 25"/>
                  <a:gd name="T7" fmla="*/ 18 h 24"/>
                  <a:gd name="T8" fmla="*/ 5 w 25"/>
                  <a:gd name="T9" fmla="*/ 13 h 24"/>
                  <a:gd name="T10" fmla="*/ 3 w 25"/>
                  <a:gd name="T11" fmla="*/ 10 h 24"/>
                  <a:gd name="T12" fmla="*/ 0 w 25"/>
                  <a:gd name="T13" fmla="*/ 5 h 24"/>
                  <a:gd name="T14" fmla="*/ 0 w 25"/>
                  <a:gd name="T15" fmla="*/ 3 h 24"/>
                  <a:gd name="T16" fmla="*/ 0 w 25"/>
                  <a:gd name="T17" fmla="*/ 2 h 24"/>
                  <a:gd name="T18" fmla="*/ 2 w 25"/>
                  <a:gd name="T19" fmla="*/ 0 h 24"/>
                  <a:gd name="T20" fmla="*/ 3 w 25"/>
                  <a:gd name="T21" fmla="*/ 0 h 24"/>
                  <a:gd name="T22" fmla="*/ 8 w 25"/>
                  <a:gd name="T23" fmla="*/ 0 h 24"/>
                  <a:gd name="T24" fmla="*/ 13 w 25"/>
                  <a:gd name="T25" fmla="*/ 3 h 24"/>
                  <a:gd name="T26" fmla="*/ 17 w 25"/>
                  <a:gd name="T27" fmla="*/ 4 h 24"/>
                  <a:gd name="T28" fmla="*/ 19 w 25"/>
                  <a:gd name="T29" fmla="*/ 6 h 24"/>
                  <a:gd name="T30" fmla="*/ 22 w 25"/>
                  <a:gd name="T31" fmla="*/ 9 h 24"/>
                  <a:gd name="T32" fmla="*/ 24 w 25"/>
                  <a:gd name="T33" fmla="*/ 11 h 24"/>
                  <a:gd name="T34" fmla="*/ 25 w 25"/>
                  <a:gd name="T35" fmla="*/ 17 h 24"/>
                  <a:gd name="T36" fmla="*/ 24 w 25"/>
                  <a:gd name="T37" fmla="*/ 21 h 24"/>
                  <a:gd name="T38" fmla="*/ 22 w 25"/>
                  <a:gd name="T39" fmla="*/ 23 h 24"/>
                  <a:gd name="T40" fmla="*/ 19 w 25"/>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4">
                    <a:moveTo>
                      <a:pt x="19" y="24"/>
                    </a:moveTo>
                    <a:lnTo>
                      <a:pt x="16" y="23"/>
                    </a:lnTo>
                    <a:lnTo>
                      <a:pt x="12" y="21"/>
                    </a:lnTo>
                    <a:lnTo>
                      <a:pt x="9" y="18"/>
                    </a:lnTo>
                    <a:lnTo>
                      <a:pt x="5" y="13"/>
                    </a:lnTo>
                    <a:lnTo>
                      <a:pt x="3" y="10"/>
                    </a:lnTo>
                    <a:lnTo>
                      <a:pt x="0" y="5"/>
                    </a:lnTo>
                    <a:lnTo>
                      <a:pt x="0" y="3"/>
                    </a:lnTo>
                    <a:lnTo>
                      <a:pt x="0" y="2"/>
                    </a:lnTo>
                    <a:lnTo>
                      <a:pt x="2" y="0"/>
                    </a:lnTo>
                    <a:lnTo>
                      <a:pt x="3" y="0"/>
                    </a:lnTo>
                    <a:lnTo>
                      <a:pt x="8" y="0"/>
                    </a:lnTo>
                    <a:lnTo>
                      <a:pt x="13" y="3"/>
                    </a:lnTo>
                    <a:lnTo>
                      <a:pt x="17" y="4"/>
                    </a:lnTo>
                    <a:lnTo>
                      <a:pt x="19" y="6"/>
                    </a:lnTo>
                    <a:lnTo>
                      <a:pt x="22" y="9"/>
                    </a:lnTo>
                    <a:lnTo>
                      <a:pt x="24" y="11"/>
                    </a:lnTo>
                    <a:lnTo>
                      <a:pt x="25" y="17"/>
                    </a:lnTo>
                    <a:lnTo>
                      <a:pt x="24" y="21"/>
                    </a:lnTo>
                    <a:lnTo>
                      <a:pt x="22" y="23"/>
                    </a:lnTo>
                    <a:lnTo>
                      <a:pt x="19" y="24"/>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grpSp>
          <p:nvGrpSpPr>
            <p:cNvPr id="46" name="组合 45">
              <a:extLst>
                <a:ext uri="{FF2B5EF4-FFF2-40B4-BE49-F238E27FC236}">
                  <a16:creationId xmlns:a16="http://schemas.microsoft.com/office/drawing/2014/main" id="{7544C136-9DAA-4FB8-BB82-27B946B28E12}"/>
                </a:ext>
              </a:extLst>
            </p:cNvPr>
            <p:cNvGrpSpPr/>
            <p:nvPr/>
          </p:nvGrpSpPr>
          <p:grpSpPr>
            <a:xfrm>
              <a:off x="1705145" y="1413988"/>
              <a:ext cx="5674650" cy="4930266"/>
              <a:chOff x="1705145" y="1413988"/>
              <a:chExt cx="5674650" cy="4930266"/>
            </a:xfrm>
          </p:grpSpPr>
          <p:sp>
            <p:nvSpPr>
              <p:cNvPr id="54" name="TextBox 92">
                <a:extLst>
                  <a:ext uri="{FF2B5EF4-FFF2-40B4-BE49-F238E27FC236}">
                    <a16:creationId xmlns:a16="http://schemas.microsoft.com/office/drawing/2014/main" id="{C94FF59D-FE06-4CE0-A614-D1DD40A36ACD}"/>
                  </a:ext>
                </a:extLst>
              </p:cNvPr>
              <p:cNvSpPr txBox="1"/>
              <p:nvPr/>
            </p:nvSpPr>
            <p:spPr>
              <a:xfrm>
                <a:off x="1823125" y="2168377"/>
                <a:ext cx="614938" cy="332922"/>
              </a:xfrm>
              <a:prstGeom prst="rect">
                <a:avLst/>
              </a:prstGeom>
              <a:noFill/>
            </p:spPr>
            <p:txBody>
              <a:bodyPr wrap="none" rtlCol="0">
                <a:spAutoFit/>
              </a:bodyPr>
              <a:lstStyle/>
              <a:p>
                <a:r>
                  <a:rPr lang="zh-CN" altLang="en-US" sz="600" dirty="0">
                    <a:solidFill>
                      <a:schemeClr val="bg1"/>
                    </a:solidFill>
                    <a:cs typeface="+mn-ea"/>
                    <a:sym typeface="+mn-lt"/>
                  </a:rPr>
                  <a:t>新疆</a:t>
                </a:r>
              </a:p>
            </p:txBody>
          </p:sp>
          <p:sp>
            <p:nvSpPr>
              <p:cNvPr id="55" name="TextBox 93">
                <a:extLst>
                  <a:ext uri="{FF2B5EF4-FFF2-40B4-BE49-F238E27FC236}">
                    <a16:creationId xmlns:a16="http://schemas.microsoft.com/office/drawing/2014/main" id="{24AC4DD7-6FC8-4DB7-90EC-B52F99D2B270}"/>
                  </a:ext>
                </a:extLst>
              </p:cNvPr>
              <p:cNvSpPr txBox="1"/>
              <p:nvPr/>
            </p:nvSpPr>
            <p:spPr>
              <a:xfrm>
                <a:off x="1705145" y="3789348"/>
                <a:ext cx="614938" cy="332922"/>
              </a:xfrm>
              <a:prstGeom prst="rect">
                <a:avLst/>
              </a:prstGeom>
              <a:noFill/>
            </p:spPr>
            <p:txBody>
              <a:bodyPr wrap="none" rtlCol="0">
                <a:spAutoFit/>
              </a:bodyPr>
              <a:lstStyle/>
              <a:p>
                <a:r>
                  <a:rPr lang="zh-CN" altLang="en-US" sz="600" dirty="0">
                    <a:solidFill>
                      <a:schemeClr val="bg1"/>
                    </a:solidFill>
                    <a:cs typeface="+mn-ea"/>
                    <a:sym typeface="+mn-lt"/>
                  </a:rPr>
                  <a:t>西藏</a:t>
                </a:r>
              </a:p>
            </p:txBody>
          </p:sp>
          <p:sp>
            <p:nvSpPr>
              <p:cNvPr id="56" name="TextBox 94">
                <a:extLst>
                  <a:ext uri="{FF2B5EF4-FFF2-40B4-BE49-F238E27FC236}">
                    <a16:creationId xmlns:a16="http://schemas.microsoft.com/office/drawing/2014/main" id="{FE7916E3-A4C4-40F7-A679-5506BE84BC3D}"/>
                  </a:ext>
                </a:extLst>
              </p:cNvPr>
              <p:cNvSpPr txBox="1"/>
              <p:nvPr/>
            </p:nvSpPr>
            <p:spPr>
              <a:xfrm>
                <a:off x="2996720" y="3303995"/>
                <a:ext cx="614938" cy="332922"/>
              </a:xfrm>
              <a:prstGeom prst="rect">
                <a:avLst/>
              </a:prstGeom>
              <a:noFill/>
            </p:spPr>
            <p:txBody>
              <a:bodyPr wrap="none" rtlCol="0">
                <a:spAutoFit/>
              </a:bodyPr>
              <a:lstStyle/>
              <a:p>
                <a:r>
                  <a:rPr lang="zh-CN" altLang="en-US" sz="600" dirty="0">
                    <a:solidFill>
                      <a:schemeClr val="bg1"/>
                    </a:solidFill>
                    <a:cs typeface="+mn-ea"/>
                    <a:sym typeface="+mn-lt"/>
                  </a:rPr>
                  <a:t>青海</a:t>
                </a:r>
              </a:p>
            </p:txBody>
          </p:sp>
          <p:sp>
            <p:nvSpPr>
              <p:cNvPr id="57" name="TextBox 95">
                <a:extLst>
                  <a:ext uri="{FF2B5EF4-FFF2-40B4-BE49-F238E27FC236}">
                    <a16:creationId xmlns:a16="http://schemas.microsoft.com/office/drawing/2014/main" id="{3F2ADFB0-1A23-42EB-8704-E2ABAFDBCC0E}"/>
                  </a:ext>
                </a:extLst>
              </p:cNvPr>
              <p:cNvSpPr txBox="1"/>
              <p:nvPr/>
            </p:nvSpPr>
            <p:spPr>
              <a:xfrm>
                <a:off x="3058895" y="2598341"/>
                <a:ext cx="614938" cy="332922"/>
              </a:xfrm>
              <a:prstGeom prst="rect">
                <a:avLst/>
              </a:prstGeom>
              <a:noFill/>
            </p:spPr>
            <p:txBody>
              <a:bodyPr wrap="none" rtlCol="0">
                <a:spAutoFit/>
              </a:bodyPr>
              <a:lstStyle/>
              <a:p>
                <a:r>
                  <a:rPr lang="zh-CN" altLang="en-US" sz="600" dirty="0">
                    <a:solidFill>
                      <a:schemeClr val="bg1"/>
                    </a:solidFill>
                    <a:cs typeface="+mn-ea"/>
                    <a:sym typeface="+mn-lt"/>
                  </a:rPr>
                  <a:t>甘肃</a:t>
                </a:r>
              </a:p>
            </p:txBody>
          </p:sp>
          <p:sp>
            <p:nvSpPr>
              <p:cNvPr id="58" name="TextBox 96">
                <a:extLst>
                  <a:ext uri="{FF2B5EF4-FFF2-40B4-BE49-F238E27FC236}">
                    <a16:creationId xmlns:a16="http://schemas.microsoft.com/office/drawing/2014/main" id="{50CB54EC-CA59-426D-B774-5DAA3E8261A6}"/>
                  </a:ext>
                </a:extLst>
              </p:cNvPr>
              <p:cNvSpPr txBox="1"/>
              <p:nvPr/>
            </p:nvSpPr>
            <p:spPr>
              <a:xfrm>
                <a:off x="5111931" y="2160188"/>
                <a:ext cx="740950" cy="332922"/>
              </a:xfrm>
              <a:prstGeom prst="rect">
                <a:avLst/>
              </a:prstGeom>
              <a:noFill/>
            </p:spPr>
            <p:txBody>
              <a:bodyPr wrap="none" rtlCol="0">
                <a:spAutoFit/>
              </a:bodyPr>
              <a:lstStyle/>
              <a:p>
                <a:r>
                  <a:rPr lang="zh-CN" altLang="en-US" sz="600" dirty="0">
                    <a:solidFill>
                      <a:schemeClr val="bg1"/>
                    </a:solidFill>
                    <a:cs typeface="+mn-ea"/>
                    <a:sym typeface="+mn-lt"/>
                  </a:rPr>
                  <a:t>内蒙古</a:t>
                </a:r>
              </a:p>
            </p:txBody>
          </p:sp>
          <p:sp>
            <p:nvSpPr>
              <p:cNvPr id="59" name="TextBox 98">
                <a:extLst>
                  <a:ext uri="{FF2B5EF4-FFF2-40B4-BE49-F238E27FC236}">
                    <a16:creationId xmlns:a16="http://schemas.microsoft.com/office/drawing/2014/main" id="{2534C20B-DFD5-4BDB-BF35-28C992AD7A47}"/>
                  </a:ext>
                </a:extLst>
              </p:cNvPr>
              <p:cNvSpPr txBox="1"/>
              <p:nvPr/>
            </p:nvSpPr>
            <p:spPr>
              <a:xfrm>
                <a:off x="4208237" y="3101858"/>
                <a:ext cx="495751" cy="445458"/>
              </a:xfrm>
              <a:prstGeom prst="rect">
                <a:avLst/>
              </a:prstGeom>
              <a:noFill/>
            </p:spPr>
            <p:txBody>
              <a:bodyPr vert="eaVert" wrap="none" rtlCol="0">
                <a:spAutoFit/>
              </a:bodyPr>
              <a:lstStyle/>
              <a:p>
                <a:r>
                  <a:rPr lang="zh-CN" altLang="en-US" sz="600" dirty="0">
                    <a:solidFill>
                      <a:schemeClr val="bg1"/>
                    </a:solidFill>
                    <a:cs typeface="+mn-ea"/>
                    <a:sym typeface="+mn-lt"/>
                  </a:rPr>
                  <a:t>宁夏</a:t>
                </a:r>
              </a:p>
            </p:txBody>
          </p:sp>
          <p:sp>
            <p:nvSpPr>
              <p:cNvPr id="60" name="TextBox 99">
                <a:extLst>
                  <a:ext uri="{FF2B5EF4-FFF2-40B4-BE49-F238E27FC236}">
                    <a16:creationId xmlns:a16="http://schemas.microsoft.com/office/drawing/2014/main" id="{D00DEB97-E35D-4736-88CE-D62F26689479}"/>
                  </a:ext>
                </a:extLst>
              </p:cNvPr>
              <p:cNvSpPr txBox="1"/>
              <p:nvPr/>
            </p:nvSpPr>
            <p:spPr>
              <a:xfrm>
                <a:off x="3721721" y="4070485"/>
                <a:ext cx="614938" cy="332921"/>
              </a:xfrm>
              <a:prstGeom prst="rect">
                <a:avLst/>
              </a:prstGeom>
              <a:noFill/>
            </p:spPr>
            <p:txBody>
              <a:bodyPr wrap="none" rtlCol="0">
                <a:spAutoFit/>
              </a:bodyPr>
              <a:lstStyle/>
              <a:p>
                <a:r>
                  <a:rPr lang="zh-CN" altLang="en-US" sz="600" dirty="0">
                    <a:solidFill>
                      <a:schemeClr val="bg1"/>
                    </a:solidFill>
                    <a:cs typeface="+mn-ea"/>
                    <a:sym typeface="+mn-lt"/>
                  </a:rPr>
                  <a:t>四川</a:t>
                </a:r>
              </a:p>
            </p:txBody>
          </p:sp>
          <p:sp>
            <p:nvSpPr>
              <p:cNvPr id="61" name="TextBox 100">
                <a:extLst>
                  <a:ext uri="{FF2B5EF4-FFF2-40B4-BE49-F238E27FC236}">
                    <a16:creationId xmlns:a16="http://schemas.microsoft.com/office/drawing/2014/main" id="{274258D4-CF91-4C7A-B7F7-8D913925F639}"/>
                  </a:ext>
                </a:extLst>
              </p:cNvPr>
              <p:cNvSpPr txBox="1"/>
              <p:nvPr/>
            </p:nvSpPr>
            <p:spPr>
              <a:xfrm>
                <a:off x="3472709" y="5183816"/>
                <a:ext cx="614938" cy="332922"/>
              </a:xfrm>
              <a:prstGeom prst="rect">
                <a:avLst/>
              </a:prstGeom>
              <a:noFill/>
            </p:spPr>
            <p:txBody>
              <a:bodyPr wrap="none" rtlCol="0">
                <a:spAutoFit/>
              </a:bodyPr>
              <a:lstStyle/>
              <a:p>
                <a:r>
                  <a:rPr lang="zh-CN" altLang="en-US" sz="600" dirty="0">
                    <a:solidFill>
                      <a:schemeClr val="bg1"/>
                    </a:solidFill>
                    <a:cs typeface="+mn-ea"/>
                    <a:sym typeface="+mn-lt"/>
                  </a:rPr>
                  <a:t>云南</a:t>
                </a:r>
              </a:p>
            </p:txBody>
          </p:sp>
          <p:sp>
            <p:nvSpPr>
              <p:cNvPr id="62" name="TextBox 101">
                <a:extLst>
                  <a:ext uri="{FF2B5EF4-FFF2-40B4-BE49-F238E27FC236}">
                    <a16:creationId xmlns:a16="http://schemas.microsoft.com/office/drawing/2014/main" id="{47A00FBF-1690-4ADD-8DEC-1E34738E16A5}"/>
                  </a:ext>
                </a:extLst>
              </p:cNvPr>
              <p:cNvSpPr txBox="1"/>
              <p:nvPr/>
            </p:nvSpPr>
            <p:spPr>
              <a:xfrm>
                <a:off x="4604011" y="6038001"/>
                <a:ext cx="560015" cy="306253"/>
              </a:xfrm>
              <a:prstGeom prst="rect">
                <a:avLst/>
              </a:prstGeom>
              <a:noFill/>
            </p:spPr>
            <p:txBody>
              <a:bodyPr wrap="none" rtlCol="0">
                <a:spAutoFit/>
              </a:bodyPr>
              <a:lstStyle/>
              <a:p>
                <a:r>
                  <a:rPr lang="zh-CN" altLang="en-US" sz="500" dirty="0">
                    <a:solidFill>
                      <a:schemeClr val="bg1"/>
                    </a:solidFill>
                    <a:cs typeface="+mn-ea"/>
                    <a:sym typeface="+mn-lt"/>
                  </a:rPr>
                  <a:t>海南</a:t>
                </a:r>
                <a:endParaRPr lang="zh-CN" altLang="en-US" sz="600" dirty="0">
                  <a:solidFill>
                    <a:schemeClr val="bg1"/>
                  </a:solidFill>
                  <a:cs typeface="+mn-ea"/>
                  <a:sym typeface="+mn-lt"/>
                </a:endParaRPr>
              </a:p>
            </p:txBody>
          </p:sp>
          <p:sp>
            <p:nvSpPr>
              <p:cNvPr id="63" name="TextBox 102">
                <a:extLst>
                  <a:ext uri="{FF2B5EF4-FFF2-40B4-BE49-F238E27FC236}">
                    <a16:creationId xmlns:a16="http://schemas.microsoft.com/office/drawing/2014/main" id="{07D0B9E9-E48E-4CDB-91BB-9C25B95731B9}"/>
                  </a:ext>
                </a:extLst>
              </p:cNvPr>
              <p:cNvSpPr txBox="1"/>
              <p:nvPr/>
            </p:nvSpPr>
            <p:spPr>
              <a:xfrm>
                <a:off x="4530935" y="5339298"/>
                <a:ext cx="614938" cy="332922"/>
              </a:xfrm>
              <a:prstGeom prst="rect">
                <a:avLst/>
              </a:prstGeom>
              <a:noFill/>
            </p:spPr>
            <p:txBody>
              <a:bodyPr wrap="none" rtlCol="0">
                <a:spAutoFit/>
              </a:bodyPr>
              <a:lstStyle/>
              <a:p>
                <a:r>
                  <a:rPr lang="zh-CN" altLang="en-US" sz="600" dirty="0">
                    <a:solidFill>
                      <a:schemeClr val="bg1"/>
                    </a:solidFill>
                    <a:cs typeface="+mn-ea"/>
                    <a:sym typeface="+mn-lt"/>
                  </a:rPr>
                  <a:t>广西</a:t>
                </a:r>
              </a:p>
            </p:txBody>
          </p:sp>
          <p:sp>
            <p:nvSpPr>
              <p:cNvPr id="64" name="TextBox 103">
                <a:extLst>
                  <a:ext uri="{FF2B5EF4-FFF2-40B4-BE49-F238E27FC236}">
                    <a16:creationId xmlns:a16="http://schemas.microsoft.com/office/drawing/2014/main" id="{B9E137D2-DC06-4DAE-8F96-8877AC8CA1C2}"/>
                  </a:ext>
                </a:extLst>
              </p:cNvPr>
              <p:cNvSpPr txBox="1"/>
              <p:nvPr/>
            </p:nvSpPr>
            <p:spPr>
              <a:xfrm>
                <a:off x="4224496" y="4766794"/>
                <a:ext cx="614938" cy="332921"/>
              </a:xfrm>
              <a:prstGeom prst="rect">
                <a:avLst/>
              </a:prstGeom>
              <a:noFill/>
            </p:spPr>
            <p:txBody>
              <a:bodyPr wrap="none" rtlCol="0">
                <a:spAutoFit/>
              </a:bodyPr>
              <a:lstStyle/>
              <a:p>
                <a:r>
                  <a:rPr lang="zh-CN" altLang="en-US" sz="600" dirty="0">
                    <a:solidFill>
                      <a:schemeClr val="bg1"/>
                    </a:solidFill>
                    <a:cs typeface="+mn-ea"/>
                    <a:sym typeface="+mn-lt"/>
                  </a:rPr>
                  <a:t>贵州</a:t>
                </a:r>
              </a:p>
            </p:txBody>
          </p:sp>
          <p:sp>
            <p:nvSpPr>
              <p:cNvPr id="65" name="TextBox 104">
                <a:extLst>
                  <a:ext uri="{FF2B5EF4-FFF2-40B4-BE49-F238E27FC236}">
                    <a16:creationId xmlns:a16="http://schemas.microsoft.com/office/drawing/2014/main" id="{BCE4D3CC-C17F-4F9E-9755-A5AA62F399EF}"/>
                  </a:ext>
                </a:extLst>
              </p:cNvPr>
              <p:cNvSpPr txBox="1"/>
              <p:nvPr/>
            </p:nvSpPr>
            <p:spPr>
              <a:xfrm>
                <a:off x="4348413" y="4316099"/>
                <a:ext cx="614938" cy="332921"/>
              </a:xfrm>
              <a:prstGeom prst="rect">
                <a:avLst/>
              </a:prstGeom>
              <a:noFill/>
            </p:spPr>
            <p:txBody>
              <a:bodyPr wrap="none" rtlCol="0">
                <a:spAutoFit/>
              </a:bodyPr>
              <a:lstStyle/>
              <a:p>
                <a:r>
                  <a:rPr lang="zh-CN" altLang="en-US" sz="600" dirty="0">
                    <a:solidFill>
                      <a:schemeClr val="bg1"/>
                    </a:solidFill>
                    <a:cs typeface="+mn-ea"/>
                    <a:sym typeface="+mn-lt"/>
                  </a:rPr>
                  <a:t>重庆</a:t>
                </a:r>
              </a:p>
            </p:txBody>
          </p:sp>
          <p:sp>
            <p:nvSpPr>
              <p:cNvPr id="66" name="TextBox 105">
                <a:extLst>
                  <a:ext uri="{FF2B5EF4-FFF2-40B4-BE49-F238E27FC236}">
                    <a16:creationId xmlns:a16="http://schemas.microsoft.com/office/drawing/2014/main" id="{FC5BDDF1-A13E-4A6C-87DD-71D7BE3D7707}"/>
                  </a:ext>
                </a:extLst>
              </p:cNvPr>
              <p:cNvSpPr txBox="1"/>
              <p:nvPr/>
            </p:nvSpPr>
            <p:spPr>
              <a:xfrm>
                <a:off x="4503766" y="3583037"/>
                <a:ext cx="614938" cy="332921"/>
              </a:xfrm>
              <a:prstGeom prst="rect">
                <a:avLst/>
              </a:prstGeom>
              <a:noFill/>
            </p:spPr>
            <p:txBody>
              <a:bodyPr wrap="none" rtlCol="0">
                <a:spAutoFit/>
              </a:bodyPr>
              <a:lstStyle/>
              <a:p>
                <a:r>
                  <a:rPr lang="zh-CN" altLang="en-US" sz="600" dirty="0">
                    <a:solidFill>
                      <a:schemeClr val="bg1"/>
                    </a:solidFill>
                    <a:cs typeface="+mn-ea"/>
                    <a:sym typeface="+mn-lt"/>
                  </a:rPr>
                  <a:t>陕西</a:t>
                </a:r>
              </a:p>
            </p:txBody>
          </p:sp>
          <p:sp>
            <p:nvSpPr>
              <p:cNvPr id="67" name="TextBox 106">
                <a:extLst>
                  <a:ext uri="{FF2B5EF4-FFF2-40B4-BE49-F238E27FC236}">
                    <a16:creationId xmlns:a16="http://schemas.microsoft.com/office/drawing/2014/main" id="{9907B916-5FA4-449E-B6CA-B1B3038B08FE}"/>
                  </a:ext>
                </a:extLst>
              </p:cNvPr>
              <p:cNvSpPr txBox="1"/>
              <p:nvPr/>
            </p:nvSpPr>
            <p:spPr>
              <a:xfrm>
                <a:off x="4946493" y="3167024"/>
                <a:ext cx="614938" cy="332922"/>
              </a:xfrm>
              <a:prstGeom prst="rect">
                <a:avLst/>
              </a:prstGeom>
              <a:noFill/>
            </p:spPr>
            <p:txBody>
              <a:bodyPr wrap="none" rtlCol="0">
                <a:spAutoFit/>
              </a:bodyPr>
              <a:lstStyle/>
              <a:p>
                <a:r>
                  <a:rPr lang="zh-CN" altLang="en-US" sz="600" dirty="0">
                    <a:solidFill>
                      <a:schemeClr val="bg1"/>
                    </a:solidFill>
                    <a:cs typeface="+mn-ea"/>
                    <a:sym typeface="+mn-lt"/>
                  </a:rPr>
                  <a:t>山西</a:t>
                </a:r>
              </a:p>
            </p:txBody>
          </p:sp>
          <p:sp>
            <p:nvSpPr>
              <p:cNvPr id="68" name="TextBox 107">
                <a:extLst>
                  <a:ext uri="{FF2B5EF4-FFF2-40B4-BE49-F238E27FC236}">
                    <a16:creationId xmlns:a16="http://schemas.microsoft.com/office/drawing/2014/main" id="{62DEA6DF-C63E-428A-A83F-AC8C8A00378D}"/>
                  </a:ext>
                </a:extLst>
              </p:cNvPr>
              <p:cNvSpPr txBox="1"/>
              <p:nvPr/>
            </p:nvSpPr>
            <p:spPr>
              <a:xfrm>
                <a:off x="6638845" y="1413988"/>
                <a:ext cx="740950" cy="332922"/>
              </a:xfrm>
              <a:prstGeom prst="rect">
                <a:avLst/>
              </a:prstGeom>
              <a:noFill/>
            </p:spPr>
            <p:txBody>
              <a:bodyPr wrap="none" rtlCol="0">
                <a:spAutoFit/>
              </a:bodyPr>
              <a:lstStyle/>
              <a:p>
                <a:r>
                  <a:rPr lang="zh-CN" altLang="en-US" sz="600" dirty="0">
                    <a:solidFill>
                      <a:schemeClr val="bg1"/>
                    </a:solidFill>
                    <a:cs typeface="+mn-ea"/>
                    <a:sym typeface="+mn-lt"/>
                  </a:rPr>
                  <a:t>黑龙江</a:t>
                </a:r>
              </a:p>
            </p:txBody>
          </p:sp>
          <p:sp>
            <p:nvSpPr>
              <p:cNvPr id="69" name="TextBox 108">
                <a:extLst>
                  <a:ext uri="{FF2B5EF4-FFF2-40B4-BE49-F238E27FC236}">
                    <a16:creationId xmlns:a16="http://schemas.microsoft.com/office/drawing/2014/main" id="{A7938282-80D2-498E-B77A-4D9CF1BE529A}"/>
                  </a:ext>
                </a:extLst>
              </p:cNvPr>
              <p:cNvSpPr txBox="1"/>
              <p:nvPr/>
            </p:nvSpPr>
            <p:spPr>
              <a:xfrm>
                <a:off x="6543301" y="1981200"/>
                <a:ext cx="614938" cy="332922"/>
              </a:xfrm>
              <a:prstGeom prst="rect">
                <a:avLst/>
              </a:prstGeom>
              <a:noFill/>
            </p:spPr>
            <p:txBody>
              <a:bodyPr wrap="none" rtlCol="0">
                <a:spAutoFit/>
              </a:bodyPr>
              <a:lstStyle/>
              <a:p>
                <a:r>
                  <a:rPr lang="zh-CN" altLang="en-US" sz="600" dirty="0">
                    <a:solidFill>
                      <a:schemeClr val="bg1"/>
                    </a:solidFill>
                    <a:cs typeface="+mn-ea"/>
                    <a:sym typeface="+mn-lt"/>
                  </a:rPr>
                  <a:t>吉林</a:t>
                </a:r>
              </a:p>
            </p:txBody>
          </p:sp>
          <p:sp>
            <p:nvSpPr>
              <p:cNvPr id="70" name="TextBox 109">
                <a:extLst>
                  <a:ext uri="{FF2B5EF4-FFF2-40B4-BE49-F238E27FC236}">
                    <a16:creationId xmlns:a16="http://schemas.microsoft.com/office/drawing/2014/main" id="{C820DBF1-AA53-4DC2-9551-4A964886E826}"/>
                  </a:ext>
                </a:extLst>
              </p:cNvPr>
              <p:cNvSpPr txBox="1"/>
              <p:nvPr/>
            </p:nvSpPr>
            <p:spPr>
              <a:xfrm>
                <a:off x="6286718" y="2414598"/>
                <a:ext cx="614938" cy="332922"/>
              </a:xfrm>
              <a:prstGeom prst="rect">
                <a:avLst/>
              </a:prstGeom>
              <a:noFill/>
            </p:spPr>
            <p:txBody>
              <a:bodyPr wrap="none" rtlCol="0">
                <a:spAutoFit/>
              </a:bodyPr>
              <a:lstStyle/>
              <a:p>
                <a:r>
                  <a:rPr lang="zh-CN" altLang="en-US" sz="600" dirty="0">
                    <a:solidFill>
                      <a:schemeClr val="bg1"/>
                    </a:solidFill>
                    <a:cs typeface="+mn-ea"/>
                    <a:sym typeface="+mn-lt"/>
                  </a:rPr>
                  <a:t>辽宁</a:t>
                </a:r>
              </a:p>
            </p:txBody>
          </p:sp>
          <p:sp>
            <p:nvSpPr>
              <p:cNvPr id="71" name="TextBox 110">
                <a:extLst>
                  <a:ext uri="{FF2B5EF4-FFF2-40B4-BE49-F238E27FC236}">
                    <a16:creationId xmlns:a16="http://schemas.microsoft.com/office/drawing/2014/main" id="{DB6E9E76-E4FD-4AFF-8C47-8130AAC1049F}"/>
                  </a:ext>
                </a:extLst>
              </p:cNvPr>
              <p:cNvSpPr txBox="1"/>
              <p:nvPr/>
            </p:nvSpPr>
            <p:spPr>
              <a:xfrm>
                <a:off x="5325613" y="2963830"/>
                <a:ext cx="614938" cy="332922"/>
              </a:xfrm>
              <a:prstGeom prst="rect">
                <a:avLst/>
              </a:prstGeom>
              <a:noFill/>
            </p:spPr>
            <p:txBody>
              <a:bodyPr wrap="none" rtlCol="0">
                <a:spAutoFit/>
              </a:bodyPr>
              <a:lstStyle/>
              <a:p>
                <a:r>
                  <a:rPr lang="zh-CN" altLang="en-US" sz="600" dirty="0">
                    <a:solidFill>
                      <a:schemeClr val="bg1"/>
                    </a:solidFill>
                    <a:cs typeface="+mn-ea"/>
                    <a:sym typeface="+mn-lt"/>
                  </a:rPr>
                  <a:t>河北</a:t>
                </a:r>
              </a:p>
            </p:txBody>
          </p:sp>
          <p:sp>
            <p:nvSpPr>
              <p:cNvPr id="72" name="TextBox 111">
                <a:extLst>
                  <a:ext uri="{FF2B5EF4-FFF2-40B4-BE49-F238E27FC236}">
                    <a16:creationId xmlns:a16="http://schemas.microsoft.com/office/drawing/2014/main" id="{96E581F5-186E-4C84-94D1-9240BD1C6913}"/>
                  </a:ext>
                </a:extLst>
              </p:cNvPr>
              <p:cNvSpPr txBox="1"/>
              <p:nvPr/>
            </p:nvSpPr>
            <p:spPr>
              <a:xfrm>
                <a:off x="5609158" y="3251327"/>
                <a:ext cx="614938" cy="332921"/>
              </a:xfrm>
              <a:prstGeom prst="rect">
                <a:avLst/>
              </a:prstGeom>
              <a:noFill/>
            </p:spPr>
            <p:txBody>
              <a:bodyPr wrap="none" rtlCol="0">
                <a:spAutoFit/>
              </a:bodyPr>
              <a:lstStyle/>
              <a:p>
                <a:r>
                  <a:rPr lang="zh-CN" altLang="en-US" sz="600" dirty="0">
                    <a:solidFill>
                      <a:schemeClr val="bg1"/>
                    </a:solidFill>
                    <a:cs typeface="+mn-ea"/>
                    <a:sym typeface="+mn-lt"/>
                  </a:rPr>
                  <a:t>山东</a:t>
                </a:r>
              </a:p>
            </p:txBody>
          </p:sp>
          <p:sp>
            <p:nvSpPr>
              <p:cNvPr id="73" name="TextBox 112">
                <a:extLst>
                  <a:ext uri="{FF2B5EF4-FFF2-40B4-BE49-F238E27FC236}">
                    <a16:creationId xmlns:a16="http://schemas.microsoft.com/office/drawing/2014/main" id="{DC6C7793-E88D-421B-AA17-85AF5CC94198}"/>
                  </a:ext>
                </a:extLst>
              </p:cNvPr>
              <p:cNvSpPr txBox="1"/>
              <p:nvPr/>
            </p:nvSpPr>
            <p:spPr>
              <a:xfrm>
                <a:off x="5142204" y="3719840"/>
                <a:ext cx="614938" cy="332922"/>
              </a:xfrm>
              <a:prstGeom prst="rect">
                <a:avLst/>
              </a:prstGeom>
              <a:noFill/>
            </p:spPr>
            <p:txBody>
              <a:bodyPr wrap="none" rtlCol="0">
                <a:spAutoFit/>
              </a:bodyPr>
              <a:lstStyle/>
              <a:p>
                <a:r>
                  <a:rPr lang="zh-CN" altLang="en-US" sz="600" dirty="0">
                    <a:solidFill>
                      <a:schemeClr val="bg1"/>
                    </a:solidFill>
                    <a:cs typeface="+mn-ea"/>
                    <a:sym typeface="+mn-lt"/>
                  </a:rPr>
                  <a:t>河南</a:t>
                </a:r>
              </a:p>
            </p:txBody>
          </p:sp>
          <p:sp>
            <p:nvSpPr>
              <p:cNvPr id="74" name="TextBox 113">
                <a:extLst>
                  <a:ext uri="{FF2B5EF4-FFF2-40B4-BE49-F238E27FC236}">
                    <a16:creationId xmlns:a16="http://schemas.microsoft.com/office/drawing/2014/main" id="{B0B30942-8888-415A-B2BC-E15C5A3B37A2}"/>
                  </a:ext>
                </a:extLst>
              </p:cNvPr>
              <p:cNvSpPr txBox="1"/>
              <p:nvPr/>
            </p:nvSpPr>
            <p:spPr>
              <a:xfrm>
                <a:off x="4969926" y="4140811"/>
                <a:ext cx="614938" cy="332921"/>
              </a:xfrm>
              <a:prstGeom prst="rect">
                <a:avLst/>
              </a:prstGeom>
              <a:noFill/>
            </p:spPr>
            <p:txBody>
              <a:bodyPr wrap="none" rtlCol="0">
                <a:spAutoFit/>
              </a:bodyPr>
              <a:lstStyle/>
              <a:p>
                <a:r>
                  <a:rPr lang="zh-CN" altLang="en-US" sz="600" dirty="0">
                    <a:solidFill>
                      <a:schemeClr val="bg1"/>
                    </a:solidFill>
                    <a:cs typeface="+mn-ea"/>
                    <a:sym typeface="+mn-lt"/>
                  </a:rPr>
                  <a:t>湖北</a:t>
                </a:r>
              </a:p>
            </p:txBody>
          </p:sp>
          <p:sp>
            <p:nvSpPr>
              <p:cNvPr id="75" name="TextBox 114">
                <a:extLst>
                  <a:ext uri="{FF2B5EF4-FFF2-40B4-BE49-F238E27FC236}">
                    <a16:creationId xmlns:a16="http://schemas.microsoft.com/office/drawing/2014/main" id="{C1B2B849-EC89-4CC1-B1B8-F4CB0F693AFA}"/>
                  </a:ext>
                </a:extLst>
              </p:cNvPr>
              <p:cNvSpPr txBox="1"/>
              <p:nvPr/>
            </p:nvSpPr>
            <p:spPr>
              <a:xfrm>
                <a:off x="4896925" y="4643137"/>
                <a:ext cx="614938" cy="332921"/>
              </a:xfrm>
              <a:prstGeom prst="rect">
                <a:avLst/>
              </a:prstGeom>
              <a:noFill/>
            </p:spPr>
            <p:txBody>
              <a:bodyPr wrap="none" rtlCol="0">
                <a:spAutoFit/>
              </a:bodyPr>
              <a:lstStyle/>
              <a:p>
                <a:r>
                  <a:rPr lang="zh-CN" altLang="en-US" sz="600" dirty="0">
                    <a:solidFill>
                      <a:schemeClr val="bg1"/>
                    </a:solidFill>
                    <a:cs typeface="+mn-ea"/>
                    <a:sym typeface="+mn-lt"/>
                  </a:rPr>
                  <a:t>湖南</a:t>
                </a:r>
              </a:p>
            </p:txBody>
          </p:sp>
          <p:sp>
            <p:nvSpPr>
              <p:cNvPr id="76" name="TextBox 115">
                <a:extLst>
                  <a:ext uri="{FF2B5EF4-FFF2-40B4-BE49-F238E27FC236}">
                    <a16:creationId xmlns:a16="http://schemas.microsoft.com/office/drawing/2014/main" id="{3FD7DD7E-DA89-4582-B0C8-5AD7D65E7BC5}"/>
                  </a:ext>
                </a:extLst>
              </p:cNvPr>
              <p:cNvSpPr txBox="1"/>
              <p:nvPr/>
            </p:nvSpPr>
            <p:spPr>
              <a:xfrm>
                <a:off x="5250513" y="5326868"/>
                <a:ext cx="614938" cy="332922"/>
              </a:xfrm>
              <a:prstGeom prst="rect">
                <a:avLst/>
              </a:prstGeom>
              <a:noFill/>
            </p:spPr>
            <p:txBody>
              <a:bodyPr wrap="none" rtlCol="0">
                <a:spAutoFit/>
              </a:bodyPr>
              <a:lstStyle/>
              <a:p>
                <a:r>
                  <a:rPr lang="zh-CN" altLang="en-US" sz="600" dirty="0">
                    <a:solidFill>
                      <a:schemeClr val="bg1"/>
                    </a:solidFill>
                    <a:cs typeface="+mn-ea"/>
                    <a:sym typeface="+mn-lt"/>
                  </a:rPr>
                  <a:t>广东</a:t>
                </a:r>
              </a:p>
            </p:txBody>
          </p:sp>
          <p:sp>
            <p:nvSpPr>
              <p:cNvPr id="77" name="TextBox 116">
                <a:extLst>
                  <a:ext uri="{FF2B5EF4-FFF2-40B4-BE49-F238E27FC236}">
                    <a16:creationId xmlns:a16="http://schemas.microsoft.com/office/drawing/2014/main" id="{5AEE9457-6BEB-44BC-A70D-2994C5AC75FD}"/>
                  </a:ext>
                </a:extLst>
              </p:cNvPr>
              <p:cNvSpPr txBox="1"/>
              <p:nvPr/>
            </p:nvSpPr>
            <p:spPr>
              <a:xfrm>
                <a:off x="5428552" y="4551477"/>
                <a:ext cx="614938" cy="332921"/>
              </a:xfrm>
              <a:prstGeom prst="rect">
                <a:avLst/>
              </a:prstGeom>
              <a:noFill/>
            </p:spPr>
            <p:txBody>
              <a:bodyPr wrap="none" rtlCol="0">
                <a:spAutoFit/>
              </a:bodyPr>
              <a:lstStyle/>
              <a:p>
                <a:r>
                  <a:rPr lang="zh-CN" altLang="en-US" sz="600" dirty="0">
                    <a:solidFill>
                      <a:schemeClr val="bg1"/>
                    </a:solidFill>
                    <a:cs typeface="+mn-ea"/>
                    <a:sym typeface="+mn-lt"/>
                  </a:rPr>
                  <a:t>江西</a:t>
                </a:r>
              </a:p>
            </p:txBody>
          </p:sp>
          <p:sp>
            <p:nvSpPr>
              <p:cNvPr id="78" name="TextBox 117">
                <a:extLst>
                  <a:ext uri="{FF2B5EF4-FFF2-40B4-BE49-F238E27FC236}">
                    <a16:creationId xmlns:a16="http://schemas.microsoft.com/office/drawing/2014/main" id="{5B473521-6F2A-4637-826C-08E8664792B9}"/>
                  </a:ext>
                </a:extLst>
              </p:cNvPr>
              <p:cNvSpPr txBox="1"/>
              <p:nvPr/>
            </p:nvSpPr>
            <p:spPr>
              <a:xfrm>
                <a:off x="5773955" y="4915268"/>
                <a:ext cx="614938" cy="332922"/>
              </a:xfrm>
              <a:prstGeom prst="rect">
                <a:avLst/>
              </a:prstGeom>
              <a:noFill/>
            </p:spPr>
            <p:txBody>
              <a:bodyPr wrap="none" rtlCol="0">
                <a:spAutoFit/>
              </a:bodyPr>
              <a:lstStyle/>
              <a:p>
                <a:r>
                  <a:rPr lang="zh-CN" altLang="en-US" sz="600" dirty="0">
                    <a:solidFill>
                      <a:schemeClr val="bg1"/>
                    </a:solidFill>
                    <a:cs typeface="+mn-ea"/>
                    <a:sym typeface="+mn-lt"/>
                  </a:rPr>
                  <a:t>福建</a:t>
                </a:r>
              </a:p>
            </p:txBody>
          </p:sp>
          <p:sp>
            <p:nvSpPr>
              <p:cNvPr id="79" name="TextBox 118">
                <a:extLst>
                  <a:ext uri="{FF2B5EF4-FFF2-40B4-BE49-F238E27FC236}">
                    <a16:creationId xmlns:a16="http://schemas.microsoft.com/office/drawing/2014/main" id="{5074F1D6-7133-40D2-985A-D86ACD2F1AB0}"/>
                  </a:ext>
                </a:extLst>
              </p:cNvPr>
              <p:cNvSpPr txBox="1"/>
              <p:nvPr/>
            </p:nvSpPr>
            <p:spPr>
              <a:xfrm>
                <a:off x="5584020" y="4017380"/>
                <a:ext cx="614938" cy="332921"/>
              </a:xfrm>
              <a:prstGeom prst="rect">
                <a:avLst/>
              </a:prstGeom>
              <a:noFill/>
            </p:spPr>
            <p:txBody>
              <a:bodyPr wrap="none" rtlCol="0">
                <a:spAutoFit/>
              </a:bodyPr>
              <a:lstStyle/>
              <a:p>
                <a:r>
                  <a:rPr lang="zh-CN" altLang="en-US" sz="600" dirty="0">
                    <a:solidFill>
                      <a:schemeClr val="bg1"/>
                    </a:solidFill>
                    <a:cs typeface="+mn-ea"/>
                    <a:sym typeface="+mn-lt"/>
                  </a:rPr>
                  <a:t>安徽</a:t>
                </a:r>
              </a:p>
            </p:txBody>
          </p:sp>
          <p:sp>
            <p:nvSpPr>
              <p:cNvPr id="80" name="TextBox 119">
                <a:extLst>
                  <a:ext uri="{FF2B5EF4-FFF2-40B4-BE49-F238E27FC236}">
                    <a16:creationId xmlns:a16="http://schemas.microsoft.com/office/drawing/2014/main" id="{18018E56-3626-4341-828C-520A19F19693}"/>
                  </a:ext>
                </a:extLst>
              </p:cNvPr>
              <p:cNvSpPr txBox="1"/>
              <p:nvPr/>
            </p:nvSpPr>
            <p:spPr>
              <a:xfrm>
                <a:off x="5867290" y="3714441"/>
                <a:ext cx="614938" cy="332922"/>
              </a:xfrm>
              <a:prstGeom prst="rect">
                <a:avLst/>
              </a:prstGeom>
              <a:noFill/>
            </p:spPr>
            <p:txBody>
              <a:bodyPr wrap="none" rtlCol="0">
                <a:spAutoFit/>
              </a:bodyPr>
              <a:lstStyle/>
              <a:p>
                <a:r>
                  <a:rPr lang="zh-CN" altLang="en-US" sz="600" dirty="0">
                    <a:solidFill>
                      <a:schemeClr val="bg1"/>
                    </a:solidFill>
                    <a:cs typeface="+mn-ea"/>
                    <a:sym typeface="+mn-lt"/>
                  </a:rPr>
                  <a:t>江苏</a:t>
                </a:r>
              </a:p>
            </p:txBody>
          </p:sp>
          <p:sp>
            <p:nvSpPr>
              <p:cNvPr id="81" name="TextBox 120">
                <a:extLst>
                  <a:ext uri="{FF2B5EF4-FFF2-40B4-BE49-F238E27FC236}">
                    <a16:creationId xmlns:a16="http://schemas.microsoft.com/office/drawing/2014/main" id="{4A0403BF-5181-4AFF-8195-E459AB786D0C}"/>
                  </a:ext>
                </a:extLst>
              </p:cNvPr>
              <p:cNvSpPr txBox="1"/>
              <p:nvPr/>
            </p:nvSpPr>
            <p:spPr>
              <a:xfrm>
                <a:off x="5968898" y="4340062"/>
                <a:ext cx="614938" cy="332921"/>
              </a:xfrm>
              <a:prstGeom prst="rect">
                <a:avLst/>
              </a:prstGeom>
              <a:noFill/>
            </p:spPr>
            <p:txBody>
              <a:bodyPr wrap="none" rtlCol="0">
                <a:spAutoFit/>
              </a:bodyPr>
              <a:lstStyle/>
              <a:p>
                <a:r>
                  <a:rPr lang="zh-CN" altLang="en-US" sz="600" dirty="0">
                    <a:solidFill>
                      <a:schemeClr val="bg1"/>
                    </a:solidFill>
                    <a:cs typeface="+mn-ea"/>
                    <a:sym typeface="+mn-lt"/>
                  </a:rPr>
                  <a:t>浙江</a:t>
                </a:r>
              </a:p>
            </p:txBody>
          </p:sp>
          <p:sp>
            <p:nvSpPr>
              <p:cNvPr id="82" name="TextBox 121">
                <a:extLst>
                  <a:ext uri="{FF2B5EF4-FFF2-40B4-BE49-F238E27FC236}">
                    <a16:creationId xmlns:a16="http://schemas.microsoft.com/office/drawing/2014/main" id="{DF31912C-B1A6-4B14-A10E-1D8357BE4E61}"/>
                  </a:ext>
                </a:extLst>
              </p:cNvPr>
              <p:cNvSpPr txBox="1"/>
              <p:nvPr/>
            </p:nvSpPr>
            <p:spPr>
              <a:xfrm>
                <a:off x="5589483" y="5627366"/>
                <a:ext cx="614938"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香港</a:t>
                </a:r>
              </a:p>
            </p:txBody>
          </p:sp>
          <p:sp>
            <p:nvSpPr>
              <p:cNvPr id="83" name="TextBox 122">
                <a:extLst>
                  <a:ext uri="{FF2B5EF4-FFF2-40B4-BE49-F238E27FC236}">
                    <a16:creationId xmlns:a16="http://schemas.microsoft.com/office/drawing/2014/main" id="{3E62FFB8-E237-4D34-900E-E00E1A1BBF9C}"/>
                  </a:ext>
                </a:extLst>
              </p:cNvPr>
              <p:cNvSpPr txBox="1"/>
              <p:nvPr/>
            </p:nvSpPr>
            <p:spPr>
              <a:xfrm>
                <a:off x="6280599" y="5155738"/>
                <a:ext cx="495751" cy="445458"/>
              </a:xfrm>
              <a:prstGeom prst="rect">
                <a:avLst/>
              </a:prstGeom>
              <a:noFill/>
            </p:spPr>
            <p:txBody>
              <a:bodyPr vert="eaVert" wrap="none" rtlCol="0">
                <a:spAutoFit/>
              </a:bodyPr>
              <a:lstStyle/>
              <a:p>
                <a:r>
                  <a:rPr lang="zh-CN" altLang="en-US" sz="600" dirty="0">
                    <a:solidFill>
                      <a:schemeClr val="bg1"/>
                    </a:solidFill>
                    <a:cs typeface="+mn-ea"/>
                    <a:sym typeface="+mn-lt"/>
                  </a:rPr>
                  <a:t>台湾</a:t>
                </a:r>
              </a:p>
            </p:txBody>
          </p:sp>
          <p:sp>
            <p:nvSpPr>
              <p:cNvPr id="84" name="TextBox 123">
                <a:extLst>
                  <a:ext uri="{FF2B5EF4-FFF2-40B4-BE49-F238E27FC236}">
                    <a16:creationId xmlns:a16="http://schemas.microsoft.com/office/drawing/2014/main" id="{4133F4E6-CA28-4E93-A90C-4814A97C8E22}"/>
                  </a:ext>
                </a:extLst>
              </p:cNvPr>
              <p:cNvSpPr txBox="1"/>
              <p:nvPr/>
            </p:nvSpPr>
            <p:spPr>
              <a:xfrm>
                <a:off x="5234979" y="5748546"/>
                <a:ext cx="614938"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澳门</a:t>
                </a:r>
              </a:p>
            </p:txBody>
          </p:sp>
          <p:sp>
            <p:nvSpPr>
              <p:cNvPr id="85" name="TextBox 124">
                <a:extLst>
                  <a:ext uri="{FF2B5EF4-FFF2-40B4-BE49-F238E27FC236}">
                    <a16:creationId xmlns:a16="http://schemas.microsoft.com/office/drawing/2014/main" id="{CC4EC72C-DBE7-42B5-B1EF-9C15784E99C7}"/>
                  </a:ext>
                </a:extLst>
              </p:cNvPr>
              <p:cNvSpPr txBox="1"/>
              <p:nvPr/>
            </p:nvSpPr>
            <p:spPr>
              <a:xfrm>
                <a:off x="6468880" y="4026969"/>
                <a:ext cx="614939" cy="332921"/>
              </a:xfrm>
              <a:prstGeom prst="rect">
                <a:avLst/>
              </a:prstGeom>
              <a:noFill/>
            </p:spPr>
            <p:txBody>
              <a:bodyPr wrap="none" rtlCol="0">
                <a:spAutoFit/>
              </a:bodyPr>
              <a:lstStyle/>
              <a:p>
                <a:r>
                  <a:rPr lang="zh-CN" altLang="en-US" sz="600" dirty="0">
                    <a:solidFill>
                      <a:schemeClr val="bg2">
                        <a:lumMod val="50000"/>
                      </a:schemeClr>
                    </a:solidFill>
                    <a:cs typeface="+mn-ea"/>
                    <a:sym typeface="+mn-lt"/>
                  </a:rPr>
                  <a:t>上海</a:t>
                </a:r>
              </a:p>
            </p:txBody>
          </p:sp>
          <p:sp>
            <p:nvSpPr>
              <p:cNvPr id="86" name="TextBox 125">
                <a:extLst>
                  <a:ext uri="{FF2B5EF4-FFF2-40B4-BE49-F238E27FC236}">
                    <a16:creationId xmlns:a16="http://schemas.microsoft.com/office/drawing/2014/main" id="{EC4712FC-27FC-4D20-8B28-239F9918A10F}"/>
                  </a:ext>
                </a:extLst>
              </p:cNvPr>
              <p:cNvSpPr txBox="1"/>
              <p:nvPr/>
            </p:nvSpPr>
            <p:spPr>
              <a:xfrm>
                <a:off x="5695564" y="2857207"/>
                <a:ext cx="614938" cy="332921"/>
              </a:xfrm>
              <a:prstGeom prst="rect">
                <a:avLst/>
              </a:prstGeom>
              <a:noFill/>
            </p:spPr>
            <p:txBody>
              <a:bodyPr wrap="none" rtlCol="0">
                <a:spAutoFit/>
              </a:bodyPr>
              <a:lstStyle/>
              <a:p>
                <a:r>
                  <a:rPr lang="zh-CN" altLang="en-US" sz="600" dirty="0">
                    <a:solidFill>
                      <a:schemeClr val="bg2">
                        <a:lumMod val="50000"/>
                      </a:schemeClr>
                    </a:solidFill>
                    <a:cs typeface="+mn-ea"/>
                    <a:sym typeface="+mn-lt"/>
                  </a:rPr>
                  <a:t>天津</a:t>
                </a:r>
              </a:p>
            </p:txBody>
          </p:sp>
          <p:sp>
            <p:nvSpPr>
              <p:cNvPr id="87" name="TextBox 97">
                <a:extLst>
                  <a:ext uri="{FF2B5EF4-FFF2-40B4-BE49-F238E27FC236}">
                    <a16:creationId xmlns:a16="http://schemas.microsoft.com/office/drawing/2014/main" id="{AC498921-A9DC-4987-A76D-6C69FF7CCFBC}"/>
                  </a:ext>
                </a:extLst>
              </p:cNvPr>
              <p:cNvSpPr txBox="1"/>
              <p:nvPr/>
            </p:nvSpPr>
            <p:spPr>
              <a:xfrm>
                <a:off x="6606112" y="4847276"/>
                <a:ext cx="740950"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钓鱼岛</a:t>
                </a:r>
              </a:p>
            </p:txBody>
          </p:sp>
        </p:grpSp>
        <p:sp>
          <p:nvSpPr>
            <p:cNvPr id="47" name="TextBox 128">
              <a:extLst>
                <a:ext uri="{FF2B5EF4-FFF2-40B4-BE49-F238E27FC236}">
                  <a16:creationId xmlns:a16="http://schemas.microsoft.com/office/drawing/2014/main" id="{CDBAA963-BCE4-423A-BCE5-3B3C621BC6CD}"/>
                </a:ext>
              </a:extLst>
            </p:cNvPr>
            <p:cNvSpPr txBox="1"/>
            <p:nvPr/>
          </p:nvSpPr>
          <p:spPr>
            <a:xfrm>
              <a:off x="5377568" y="2621793"/>
              <a:ext cx="614938" cy="332921"/>
            </a:xfrm>
            <a:prstGeom prst="rect">
              <a:avLst/>
            </a:prstGeom>
            <a:noFill/>
          </p:spPr>
          <p:txBody>
            <a:bodyPr wrap="none" rtlCol="0">
              <a:spAutoFit/>
            </a:bodyPr>
            <a:lstStyle/>
            <a:p>
              <a:r>
                <a:rPr lang="zh-CN" altLang="en-US" sz="600" b="1" dirty="0">
                  <a:solidFill>
                    <a:srgbClr val="FF0000"/>
                  </a:solidFill>
                  <a:cs typeface="+mn-ea"/>
                  <a:sym typeface="+mn-lt"/>
                </a:rPr>
                <a:t>北京</a:t>
              </a:r>
            </a:p>
          </p:txBody>
        </p:sp>
        <p:sp>
          <p:nvSpPr>
            <p:cNvPr id="48" name="任意多边形 52">
              <a:extLst>
                <a:ext uri="{FF2B5EF4-FFF2-40B4-BE49-F238E27FC236}">
                  <a16:creationId xmlns:a16="http://schemas.microsoft.com/office/drawing/2014/main" id="{0641FDA7-2FAB-4F1C-A9F3-1CCCBFFED1DB}"/>
                </a:ext>
              </a:extLst>
            </p:cNvPr>
            <p:cNvSpPr/>
            <p:nvPr/>
          </p:nvSpPr>
          <p:spPr>
            <a:xfrm>
              <a:off x="6862763" y="5054919"/>
              <a:ext cx="57150" cy="45719"/>
            </a:xfrm>
            <a:custGeom>
              <a:avLst/>
              <a:gdLst>
                <a:gd name="connsiteX0" fmla="*/ 0 w 57150"/>
                <a:gd name="connsiteY0" fmla="*/ 4888 h 38226"/>
                <a:gd name="connsiteX1" fmla="*/ 23812 w 57150"/>
                <a:gd name="connsiteY1" fmla="*/ 126 h 38226"/>
                <a:gd name="connsiteX2" fmla="*/ 42862 w 57150"/>
                <a:gd name="connsiteY2" fmla="*/ 9651 h 38226"/>
                <a:gd name="connsiteX3" fmla="*/ 57150 w 57150"/>
                <a:gd name="connsiteY3" fmla="*/ 14413 h 38226"/>
                <a:gd name="connsiteX4" fmla="*/ 52387 w 57150"/>
                <a:gd name="connsiteY4" fmla="*/ 28701 h 38226"/>
                <a:gd name="connsiteX5" fmla="*/ 14287 w 57150"/>
                <a:gd name="connsiteY5" fmla="*/ 38226 h 38226"/>
                <a:gd name="connsiteX6" fmla="*/ 0 w 57150"/>
                <a:gd name="connsiteY6" fmla="*/ 4888 h 38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226">
                  <a:moveTo>
                    <a:pt x="0" y="4888"/>
                  </a:moveTo>
                  <a:cubicBezTo>
                    <a:pt x="7937" y="3301"/>
                    <a:pt x="15767" y="-768"/>
                    <a:pt x="23812" y="126"/>
                  </a:cubicBezTo>
                  <a:cubicBezTo>
                    <a:pt x="30868" y="910"/>
                    <a:pt x="36336" y="6854"/>
                    <a:pt x="42862" y="9651"/>
                  </a:cubicBezTo>
                  <a:cubicBezTo>
                    <a:pt x="47476" y="11628"/>
                    <a:pt x="52387" y="12826"/>
                    <a:pt x="57150" y="14413"/>
                  </a:cubicBezTo>
                  <a:cubicBezTo>
                    <a:pt x="55562" y="19176"/>
                    <a:pt x="56776" y="26263"/>
                    <a:pt x="52387" y="28701"/>
                  </a:cubicBezTo>
                  <a:cubicBezTo>
                    <a:pt x="40944" y="35059"/>
                    <a:pt x="14287" y="38226"/>
                    <a:pt x="14287" y="38226"/>
                  </a:cubicBezTo>
                  <a:lnTo>
                    <a:pt x="0" y="488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9" name="南海诸岛">
              <a:extLst>
                <a:ext uri="{FF2B5EF4-FFF2-40B4-BE49-F238E27FC236}">
                  <a16:creationId xmlns:a16="http://schemas.microsoft.com/office/drawing/2014/main" id="{E009BB28-30D6-4FA2-ABBC-48D2B2688A28}"/>
                </a:ext>
              </a:extLst>
            </p:cNvPr>
            <p:cNvGrpSpPr/>
            <p:nvPr/>
          </p:nvGrpSpPr>
          <p:grpSpPr>
            <a:xfrm>
              <a:off x="7065892" y="5125359"/>
              <a:ext cx="890349" cy="1120909"/>
              <a:chOff x="7235824" y="5383993"/>
              <a:chExt cx="890349" cy="1120909"/>
            </a:xfrm>
          </p:grpSpPr>
          <p:pic>
            <p:nvPicPr>
              <p:cNvPr id="50" name="图片 49">
                <a:extLst>
                  <a:ext uri="{FF2B5EF4-FFF2-40B4-BE49-F238E27FC236}">
                    <a16:creationId xmlns:a16="http://schemas.microsoft.com/office/drawing/2014/main" id="{2F18C45D-7507-4678-ADCD-13E52BB1156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248302" y="5396424"/>
                <a:ext cx="749301" cy="1058082"/>
              </a:xfrm>
              <a:prstGeom prst="rect">
                <a:avLst/>
              </a:prstGeom>
            </p:spPr>
          </p:pic>
          <p:sp>
            <p:nvSpPr>
              <p:cNvPr id="51" name="矩形 50">
                <a:extLst>
                  <a:ext uri="{FF2B5EF4-FFF2-40B4-BE49-F238E27FC236}">
                    <a16:creationId xmlns:a16="http://schemas.microsoft.com/office/drawing/2014/main" id="{FE6A573D-E7CA-4591-9843-6A2F0FDFF1E1}"/>
                  </a:ext>
                </a:extLst>
              </p:cNvPr>
              <p:cNvSpPr/>
              <p:nvPr/>
            </p:nvSpPr>
            <p:spPr>
              <a:xfrm>
                <a:off x="7235824" y="5383993"/>
                <a:ext cx="749301" cy="1058082"/>
              </a:xfrm>
              <a:prstGeom prst="rect">
                <a:avLst/>
              </a:prstGeom>
              <a:noFill/>
              <a:ln w="3175">
                <a:solidFill>
                  <a:srgbClr val="4DB3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cs typeface="+mn-ea"/>
                  <a:sym typeface="+mn-lt"/>
                </a:endParaRPr>
              </a:p>
            </p:txBody>
          </p:sp>
          <p:sp>
            <p:nvSpPr>
              <p:cNvPr id="52" name="矩形 51">
                <a:extLst>
                  <a:ext uri="{FF2B5EF4-FFF2-40B4-BE49-F238E27FC236}">
                    <a16:creationId xmlns:a16="http://schemas.microsoft.com/office/drawing/2014/main" id="{9499587A-FFA9-4299-8AF3-E2EC625D64CB}"/>
                  </a:ext>
                </a:extLst>
              </p:cNvPr>
              <p:cNvSpPr/>
              <p:nvPr/>
            </p:nvSpPr>
            <p:spPr>
              <a:xfrm>
                <a:off x="7466012" y="6269033"/>
                <a:ext cx="519113" cy="1730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cs typeface="+mn-ea"/>
                  <a:sym typeface="+mn-lt"/>
                </a:endParaRPr>
              </a:p>
            </p:txBody>
          </p:sp>
          <p:sp>
            <p:nvSpPr>
              <p:cNvPr id="53" name="TextBox 56">
                <a:extLst>
                  <a:ext uri="{FF2B5EF4-FFF2-40B4-BE49-F238E27FC236}">
                    <a16:creationId xmlns:a16="http://schemas.microsoft.com/office/drawing/2014/main" id="{C7B7C086-0AAA-4E30-B617-4CDCC408FCE0}"/>
                  </a:ext>
                </a:extLst>
              </p:cNvPr>
              <p:cNvSpPr txBox="1"/>
              <p:nvPr/>
            </p:nvSpPr>
            <p:spPr>
              <a:xfrm>
                <a:off x="7336644" y="6198649"/>
                <a:ext cx="789529" cy="306253"/>
              </a:xfrm>
              <a:prstGeom prst="rect">
                <a:avLst/>
              </a:prstGeom>
              <a:noFill/>
            </p:spPr>
            <p:txBody>
              <a:bodyPr wrap="none" rtlCol="0">
                <a:spAutoFit/>
              </a:bodyPr>
              <a:lstStyle/>
              <a:p>
                <a:r>
                  <a:rPr lang="zh-CN" altLang="en-US" sz="500" dirty="0">
                    <a:solidFill>
                      <a:schemeClr val="bg1"/>
                    </a:solidFill>
                    <a:cs typeface="+mn-ea"/>
                    <a:sym typeface="+mn-lt"/>
                  </a:rPr>
                  <a:t>南海诸岛</a:t>
                </a:r>
              </a:p>
            </p:txBody>
          </p:sp>
        </p:grpSp>
      </p:grpSp>
      <p:graphicFrame>
        <p:nvGraphicFramePr>
          <p:cNvPr id="96" name="表格 6">
            <a:extLst>
              <a:ext uri="{FF2B5EF4-FFF2-40B4-BE49-F238E27FC236}">
                <a16:creationId xmlns:a16="http://schemas.microsoft.com/office/drawing/2014/main" id="{95C00681-0EF6-4811-AE92-C4A220599228}"/>
              </a:ext>
            </a:extLst>
          </p:cNvPr>
          <p:cNvGraphicFramePr>
            <a:graphicFrameLocks noGrp="1"/>
          </p:cNvGraphicFramePr>
          <p:nvPr>
            <p:extLst>
              <p:ext uri="{D42A27DB-BD31-4B8C-83A1-F6EECF244321}">
                <p14:modId xmlns:p14="http://schemas.microsoft.com/office/powerpoint/2010/main" val="1929092946"/>
              </p:ext>
            </p:extLst>
          </p:nvPr>
        </p:nvGraphicFramePr>
        <p:xfrm>
          <a:off x="4662789" y="1870363"/>
          <a:ext cx="4117416" cy="2541519"/>
        </p:xfrm>
        <a:graphic>
          <a:graphicData uri="http://schemas.openxmlformats.org/drawingml/2006/table">
            <a:tbl>
              <a:tblPr firstRow="1" bandRow="1">
                <a:effectLst/>
                <a:tableStyleId>{7DF18680-E054-41AD-8BC1-D1AEF772440D}</a:tableStyleId>
              </a:tblPr>
              <a:tblGrid>
                <a:gridCol w="1372472">
                  <a:extLst>
                    <a:ext uri="{9D8B030D-6E8A-4147-A177-3AD203B41FA5}">
                      <a16:colId xmlns:a16="http://schemas.microsoft.com/office/drawing/2014/main" val="2638403606"/>
                    </a:ext>
                  </a:extLst>
                </a:gridCol>
                <a:gridCol w="1372472">
                  <a:extLst>
                    <a:ext uri="{9D8B030D-6E8A-4147-A177-3AD203B41FA5}">
                      <a16:colId xmlns:a16="http://schemas.microsoft.com/office/drawing/2014/main" val="1073014452"/>
                    </a:ext>
                  </a:extLst>
                </a:gridCol>
                <a:gridCol w="1372472">
                  <a:extLst>
                    <a:ext uri="{9D8B030D-6E8A-4147-A177-3AD203B41FA5}">
                      <a16:colId xmlns:a16="http://schemas.microsoft.com/office/drawing/2014/main" val="4276549256"/>
                    </a:ext>
                  </a:extLst>
                </a:gridCol>
              </a:tblGrid>
              <a:tr h="573952">
                <a:tc>
                  <a:txBody>
                    <a:bodyPr/>
                    <a:lstStyle/>
                    <a:p>
                      <a:pPr algn="ctr"/>
                      <a:r>
                        <a:rPr lang="zh-CN" altLang="en-US" sz="1400">
                          <a:latin typeface="+mn-ea"/>
                          <a:ea typeface="+mn-ea"/>
                        </a:rPr>
                        <a:t>省份</a:t>
                      </a:r>
                    </a:p>
                  </a:txBody>
                  <a:tcPr anchor="ctr">
                    <a:solidFill>
                      <a:schemeClr val="accent1">
                        <a:lumMod val="50000"/>
                      </a:schemeClr>
                    </a:solidFill>
                  </a:tcPr>
                </a:tc>
                <a:tc>
                  <a:txBody>
                    <a:bodyPr/>
                    <a:lstStyle/>
                    <a:p>
                      <a:pPr algn="ctr"/>
                      <a:r>
                        <a:rPr lang="zh-CN" altLang="en-US" sz="1400">
                          <a:latin typeface="+mn-ea"/>
                          <a:ea typeface="+mn-ea"/>
                        </a:rPr>
                        <a:t>转籍率</a:t>
                      </a:r>
                      <a:endParaRPr lang="en-US" altLang="zh-CN" sz="1400">
                        <a:latin typeface="+mn-ea"/>
                        <a:ea typeface="+mn-ea"/>
                      </a:endParaRPr>
                    </a:p>
                    <a:p>
                      <a:pPr algn="ctr"/>
                      <a:r>
                        <a:rPr lang="zh-CN" altLang="en-US" sz="1400">
                          <a:latin typeface="+mn-ea"/>
                          <a:ea typeface="+mn-ea"/>
                        </a:rPr>
                        <a:t>（</a:t>
                      </a:r>
                      <a:r>
                        <a:rPr lang="en-US" altLang="zh-CN" sz="1400">
                          <a:latin typeface="+mn-ea"/>
                          <a:ea typeface="+mn-ea"/>
                        </a:rPr>
                        <a:t>%</a:t>
                      </a:r>
                      <a:r>
                        <a:rPr lang="zh-CN" altLang="en-US" sz="1400">
                          <a:latin typeface="+mn-ea"/>
                          <a:ea typeface="+mn-ea"/>
                        </a:rPr>
                        <a:t>）</a:t>
                      </a:r>
                    </a:p>
                  </a:txBody>
                  <a:tcPr anchor="ctr">
                    <a:solidFill>
                      <a:schemeClr val="accent1">
                        <a:lumMod val="50000"/>
                      </a:schemeClr>
                    </a:solidFill>
                  </a:tcPr>
                </a:tc>
                <a:tc>
                  <a:txBody>
                    <a:bodyPr/>
                    <a:lstStyle/>
                    <a:p>
                      <a:pPr algn="ctr"/>
                      <a:r>
                        <a:rPr lang="zh-CN" altLang="en-US" sz="1400" dirty="0">
                          <a:latin typeface="+mn-ea"/>
                          <a:ea typeface="+mn-ea"/>
                        </a:rPr>
                        <a:t>转籍量</a:t>
                      </a:r>
                      <a:endParaRPr lang="en-US" altLang="zh-CN" sz="1400" dirty="0">
                        <a:latin typeface="+mn-ea"/>
                        <a:ea typeface="+mn-ea"/>
                      </a:endParaRPr>
                    </a:p>
                    <a:p>
                      <a:pPr algn="ctr"/>
                      <a:r>
                        <a:rPr lang="zh-CN" altLang="en-US" sz="1400" dirty="0">
                          <a:latin typeface="+mn-ea"/>
                          <a:ea typeface="+mn-ea"/>
                        </a:rPr>
                        <a:t>（万辆）</a:t>
                      </a:r>
                    </a:p>
                  </a:txBody>
                  <a:tcPr anchor="ctr">
                    <a:solidFill>
                      <a:schemeClr val="accent1">
                        <a:lumMod val="50000"/>
                      </a:schemeClr>
                    </a:solidFill>
                  </a:tcPr>
                </a:tc>
                <a:extLst>
                  <a:ext uri="{0D108BD9-81ED-4DB2-BD59-A6C34878D82A}">
                    <a16:rowId xmlns:a16="http://schemas.microsoft.com/office/drawing/2014/main" val="2643175583"/>
                  </a:ext>
                </a:extLst>
              </a:tr>
              <a:tr h="396770">
                <a:tc>
                  <a:txBody>
                    <a:bodyPr/>
                    <a:lstStyle/>
                    <a:p>
                      <a:pPr marL="0" algn="ctr" defTabSz="914400" rtl="0" eaLnBrk="1" fontAlgn="b" latinLnBrk="0" hangingPunct="1"/>
                      <a:r>
                        <a:rPr lang="zh-CN" altLang="en-US" sz="1100" b="1" i="0" u="none" strike="noStrike" kern="1200" dirty="0">
                          <a:solidFill>
                            <a:srgbClr val="000000"/>
                          </a:solidFill>
                          <a:effectLst/>
                          <a:latin typeface="等线" panose="02010600030101010101" pitchFamily="2" charset="-122"/>
                          <a:ea typeface="等线" panose="02010600030101010101" pitchFamily="2" charset="-122"/>
                          <a:cs typeface="+mn-cs"/>
                        </a:rPr>
                        <a:t>北京</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dirty="0">
                          <a:solidFill>
                            <a:srgbClr val="000000"/>
                          </a:solidFill>
                          <a:effectLst/>
                          <a:latin typeface="等线" panose="02010600030101010101" pitchFamily="2" charset="-122"/>
                          <a:ea typeface="等线" panose="02010600030101010101" pitchFamily="2" charset="-122"/>
                          <a:cs typeface="+mn-cs"/>
                        </a:rPr>
                        <a:t>34.94%</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dirty="0">
                          <a:solidFill>
                            <a:srgbClr val="000000"/>
                          </a:solidFill>
                          <a:effectLst/>
                          <a:latin typeface="等线" panose="02010600030101010101" pitchFamily="2" charset="-122"/>
                          <a:ea typeface="等线" panose="02010600030101010101" pitchFamily="2" charset="-122"/>
                          <a:cs typeface="+mn-cs"/>
                        </a:rPr>
                        <a:t>2.28</a:t>
                      </a:r>
                    </a:p>
                  </a:txBody>
                  <a:tcPr marL="9525" marR="9525" marT="9525" marB="0" anchor="ctr">
                    <a:solidFill>
                      <a:schemeClr val="bg1">
                        <a:lumMod val="95000"/>
                      </a:schemeClr>
                    </a:solidFill>
                  </a:tcPr>
                </a:tc>
                <a:extLst>
                  <a:ext uri="{0D108BD9-81ED-4DB2-BD59-A6C34878D82A}">
                    <a16:rowId xmlns:a16="http://schemas.microsoft.com/office/drawing/2014/main" val="2577173330"/>
                  </a:ext>
                </a:extLst>
              </a:tr>
              <a:tr h="396770">
                <a:tc>
                  <a:txBody>
                    <a:bodyPr/>
                    <a:lstStyle/>
                    <a:p>
                      <a:pPr marL="0" algn="ctr" defTabSz="914400" rtl="0" eaLnBrk="1" fontAlgn="b" latinLnBrk="0" hangingPunct="1"/>
                      <a:r>
                        <a:rPr lang="zh-CN" altLang="en-US" sz="1100" b="1" i="0" u="none" strike="noStrike" kern="1200" dirty="0">
                          <a:solidFill>
                            <a:srgbClr val="000000"/>
                          </a:solidFill>
                          <a:effectLst/>
                          <a:latin typeface="等线" panose="02010600030101010101" pitchFamily="2" charset="-122"/>
                          <a:ea typeface="等线" panose="02010600030101010101" pitchFamily="2" charset="-122"/>
                          <a:cs typeface="+mn-cs"/>
                        </a:rPr>
                        <a:t>浙江</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dirty="0">
                          <a:solidFill>
                            <a:srgbClr val="000000"/>
                          </a:solidFill>
                          <a:effectLst/>
                          <a:latin typeface="等线" panose="02010600030101010101" pitchFamily="2" charset="-122"/>
                          <a:ea typeface="等线" panose="02010600030101010101" pitchFamily="2" charset="-122"/>
                          <a:cs typeface="+mn-cs"/>
                        </a:rPr>
                        <a:t>32.66%</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dirty="0">
                          <a:solidFill>
                            <a:srgbClr val="000000"/>
                          </a:solidFill>
                          <a:effectLst/>
                          <a:latin typeface="等线" panose="02010600030101010101" pitchFamily="2" charset="-122"/>
                          <a:ea typeface="等线" panose="02010600030101010101" pitchFamily="2" charset="-122"/>
                          <a:cs typeface="+mn-cs"/>
                        </a:rPr>
                        <a:t>4.05</a:t>
                      </a:r>
                    </a:p>
                  </a:txBody>
                  <a:tcPr marL="9525" marR="9525" marT="9525" marB="0" anchor="ctr">
                    <a:solidFill>
                      <a:schemeClr val="bg1">
                        <a:lumMod val="95000"/>
                      </a:schemeClr>
                    </a:solidFill>
                  </a:tcPr>
                </a:tc>
                <a:extLst>
                  <a:ext uri="{0D108BD9-81ED-4DB2-BD59-A6C34878D82A}">
                    <a16:rowId xmlns:a16="http://schemas.microsoft.com/office/drawing/2014/main" val="2660376722"/>
                  </a:ext>
                </a:extLst>
              </a:tr>
              <a:tr h="396770">
                <a:tc>
                  <a:txBody>
                    <a:bodyPr/>
                    <a:lstStyle/>
                    <a:p>
                      <a:pPr marL="0" algn="ctr" defTabSz="914400" rtl="0" eaLnBrk="1" fontAlgn="b" latinLnBrk="0" hangingPunct="1"/>
                      <a:r>
                        <a:rPr lang="zh-CN" altLang="en-US" sz="1100" b="1" i="0" u="none" strike="noStrike" kern="1200" dirty="0">
                          <a:solidFill>
                            <a:srgbClr val="000000"/>
                          </a:solidFill>
                          <a:effectLst/>
                          <a:latin typeface="等线" panose="02010600030101010101" pitchFamily="2" charset="-122"/>
                          <a:ea typeface="等线" panose="02010600030101010101" pitchFamily="2" charset="-122"/>
                          <a:cs typeface="+mn-cs"/>
                        </a:rPr>
                        <a:t>河北</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dirty="0">
                          <a:solidFill>
                            <a:srgbClr val="000000"/>
                          </a:solidFill>
                          <a:effectLst/>
                          <a:latin typeface="等线" panose="02010600030101010101" pitchFamily="2" charset="-122"/>
                          <a:ea typeface="等线" panose="02010600030101010101" pitchFamily="2" charset="-122"/>
                          <a:cs typeface="+mn-cs"/>
                        </a:rPr>
                        <a:t>32.45%</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dirty="0">
                          <a:solidFill>
                            <a:srgbClr val="000000"/>
                          </a:solidFill>
                          <a:effectLst/>
                          <a:latin typeface="等线" panose="02010600030101010101" pitchFamily="2" charset="-122"/>
                          <a:ea typeface="等线" panose="02010600030101010101" pitchFamily="2" charset="-122"/>
                          <a:cs typeface="+mn-cs"/>
                        </a:rPr>
                        <a:t>3.16</a:t>
                      </a:r>
                    </a:p>
                  </a:txBody>
                  <a:tcPr marL="9525" marR="9525" marT="9525" marB="0" anchor="ctr">
                    <a:solidFill>
                      <a:schemeClr val="bg1">
                        <a:lumMod val="95000"/>
                      </a:schemeClr>
                    </a:solidFill>
                  </a:tcPr>
                </a:tc>
                <a:extLst>
                  <a:ext uri="{0D108BD9-81ED-4DB2-BD59-A6C34878D82A}">
                    <a16:rowId xmlns:a16="http://schemas.microsoft.com/office/drawing/2014/main" val="1016051170"/>
                  </a:ext>
                </a:extLst>
              </a:tr>
              <a:tr h="396770">
                <a:tc>
                  <a:txBody>
                    <a:bodyPr/>
                    <a:lstStyle/>
                    <a:p>
                      <a:pPr marL="0" algn="ctr" defTabSz="914400" rtl="0" eaLnBrk="1" fontAlgn="b" latinLnBrk="0" hangingPunct="1"/>
                      <a:r>
                        <a:rPr lang="zh-CN" altLang="en-US" sz="1100" b="1" i="0" u="none" strike="noStrike" kern="1200" dirty="0">
                          <a:solidFill>
                            <a:srgbClr val="000000"/>
                          </a:solidFill>
                          <a:effectLst/>
                          <a:latin typeface="等线" panose="02010600030101010101" pitchFamily="2" charset="-122"/>
                          <a:ea typeface="等线" panose="02010600030101010101" pitchFamily="2" charset="-122"/>
                          <a:cs typeface="+mn-cs"/>
                        </a:rPr>
                        <a:t>广东</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dirty="0">
                          <a:solidFill>
                            <a:srgbClr val="000000"/>
                          </a:solidFill>
                          <a:effectLst/>
                          <a:latin typeface="等线" panose="02010600030101010101" pitchFamily="2" charset="-122"/>
                          <a:ea typeface="等线" panose="02010600030101010101" pitchFamily="2" charset="-122"/>
                          <a:cs typeface="+mn-cs"/>
                        </a:rPr>
                        <a:t>31.86%</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dirty="0">
                          <a:solidFill>
                            <a:srgbClr val="000000"/>
                          </a:solidFill>
                          <a:effectLst/>
                          <a:latin typeface="等线" panose="02010600030101010101" pitchFamily="2" charset="-122"/>
                          <a:ea typeface="等线" panose="02010600030101010101" pitchFamily="2" charset="-122"/>
                          <a:cs typeface="+mn-cs"/>
                        </a:rPr>
                        <a:t>7.46</a:t>
                      </a:r>
                    </a:p>
                  </a:txBody>
                  <a:tcPr marL="9525" marR="9525" marT="9525" marB="0" anchor="ctr">
                    <a:solidFill>
                      <a:schemeClr val="bg1">
                        <a:lumMod val="95000"/>
                      </a:schemeClr>
                    </a:solidFill>
                  </a:tcPr>
                </a:tc>
                <a:extLst>
                  <a:ext uri="{0D108BD9-81ED-4DB2-BD59-A6C34878D82A}">
                    <a16:rowId xmlns:a16="http://schemas.microsoft.com/office/drawing/2014/main" val="526029059"/>
                  </a:ext>
                </a:extLst>
              </a:tr>
              <a:tr h="380487">
                <a:tc>
                  <a:txBody>
                    <a:bodyPr/>
                    <a:lstStyle/>
                    <a:p>
                      <a:pPr marL="0" algn="ctr" defTabSz="914400" rtl="0" eaLnBrk="1" fontAlgn="b" latinLnBrk="0" hangingPunct="1"/>
                      <a:r>
                        <a:rPr lang="zh-CN" altLang="en-US" sz="1100" b="1" i="0" u="none" strike="noStrike" kern="1200" dirty="0">
                          <a:solidFill>
                            <a:srgbClr val="000000"/>
                          </a:solidFill>
                          <a:effectLst/>
                          <a:latin typeface="等线" panose="02010600030101010101" pitchFamily="2" charset="-122"/>
                          <a:ea typeface="等线" panose="02010600030101010101" pitchFamily="2" charset="-122"/>
                          <a:cs typeface="+mn-cs"/>
                        </a:rPr>
                        <a:t>上海</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dirty="0">
                          <a:solidFill>
                            <a:srgbClr val="000000"/>
                          </a:solidFill>
                          <a:effectLst/>
                          <a:latin typeface="等线" panose="02010600030101010101" pitchFamily="2" charset="-122"/>
                          <a:ea typeface="等线" panose="02010600030101010101" pitchFamily="2" charset="-122"/>
                          <a:cs typeface="+mn-cs"/>
                        </a:rPr>
                        <a:t>31.64%</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dirty="0">
                          <a:solidFill>
                            <a:srgbClr val="000000"/>
                          </a:solidFill>
                          <a:effectLst/>
                          <a:latin typeface="等线" panose="02010600030101010101" pitchFamily="2" charset="-122"/>
                          <a:ea typeface="等线" panose="02010600030101010101" pitchFamily="2" charset="-122"/>
                          <a:cs typeface="+mn-cs"/>
                        </a:rPr>
                        <a:t>1.44</a:t>
                      </a:r>
                    </a:p>
                  </a:txBody>
                  <a:tcPr marL="9525" marR="9525" marT="9525" marB="0" anchor="ctr">
                    <a:solidFill>
                      <a:schemeClr val="bg1">
                        <a:lumMod val="95000"/>
                      </a:schemeClr>
                    </a:solidFill>
                  </a:tcPr>
                </a:tc>
                <a:extLst>
                  <a:ext uri="{0D108BD9-81ED-4DB2-BD59-A6C34878D82A}">
                    <a16:rowId xmlns:a16="http://schemas.microsoft.com/office/drawing/2014/main" val="3251728384"/>
                  </a:ext>
                </a:extLst>
              </a:tr>
            </a:tbl>
          </a:graphicData>
        </a:graphic>
      </p:graphicFrame>
      <p:sp>
        <p:nvSpPr>
          <p:cNvPr id="97" name="文本框 96">
            <a:extLst>
              <a:ext uri="{FF2B5EF4-FFF2-40B4-BE49-F238E27FC236}">
                <a16:creationId xmlns:a16="http://schemas.microsoft.com/office/drawing/2014/main" id="{9B09BD5E-0A04-4108-B160-FCF299D5DBAE}"/>
              </a:ext>
            </a:extLst>
          </p:cNvPr>
          <p:cNvSpPr txBox="1"/>
          <p:nvPr/>
        </p:nvSpPr>
        <p:spPr>
          <a:xfrm>
            <a:off x="4662786" y="1444435"/>
            <a:ext cx="4117420" cy="369332"/>
          </a:xfrm>
          <a:prstGeom prst="rect">
            <a:avLst/>
          </a:prstGeom>
          <a:solidFill>
            <a:schemeClr val="accent1">
              <a:lumMod val="50000"/>
            </a:schemeClr>
          </a:solidFill>
        </p:spPr>
        <p:txBody>
          <a:bodyPr wrap="square" rtlCol="0" anchor="ctr">
            <a:spAutoFit/>
          </a:bodyPr>
          <a:lstStyle/>
          <a:p>
            <a:pPr algn="ctr"/>
            <a:r>
              <a:rPr lang="en-US" altLang="zh-CN" b="1" dirty="0">
                <a:solidFill>
                  <a:schemeClr val="bg1"/>
                </a:solidFill>
                <a:latin typeface="+mj-ea"/>
                <a:ea typeface="+mj-ea"/>
              </a:rPr>
              <a:t>2025</a:t>
            </a:r>
            <a:r>
              <a:rPr lang="zh-CN" altLang="en-US" b="1" dirty="0">
                <a:solidFill>
                  <a:schemeClr val="bg1"/>
                </a:solidFill>
                <a:latin typeface="+mj-ea"/>
                <a:ea typeface="+mj-ea"/>
              </a:rPr>
              <a:t>年</a:t>
            </a:r>
            <a:r>
              <a:rPr lang="en-US" altLang="zh-CN" b="1" dirty="0">
                <a:solidFill>
                  <a:schemeClr val="bg1"/>
                </a:solidFill>
                <a:latin typeface="+mj-ea"/>
                <a:ea typeface="+mj-ea"/>
              </a:rPr>
              <a:t>3</a:t>
            </a:r>
            <a:r>
              <a:rPr lang="zh-CN" altLang="en-US" b="1" dirty="0">
                <a:solidFill>
                  <a:schemeClr val="bg1"/>
                </a:solidFill>
                <a:latin typeface="+mj-ea"/>
                <a:ea typeface="+mj-ea"/>
              </a:rPr>
              <a:t>月流通活跃</a:t>
            </a:r>
            <a:r>
              <a:rPr lang="en-US" altLang="zh-CN" b="1" dirty="0">
                <a:solidFill>
                  <a:schemeClr val="bg1"/>
                </a:solidFill>
                <a:latin typeface="+mj-ea"/>
                <a:ea typeface="+mj-ea"/>
              </a:rPr>
              <a:t>TOP5</a:t>
            </a:r>
            <a:endParaRPr lang="zh-CN" altLang="en-US" b="1" dirty="0">
              <a:solidFill>
                <a:schemeClr val="bg1"/>
              </a:solidFill>
              <a:latin typeface="+mj-ea"/>
              <a:ea typeface="+mj-ea"/>
            </a:endParaRPr>
          </a:p>
        </p:txBody>
      </p:sp>
      <p:sp>
        <p:nvSpPr>
          <p:cNvPr id="95" name="文本框 94">
            <a:extLst>
              <a:ext uri="{FF2B5EF4-FFF2-40B4-BE49-F238E27FC236}">
                <a16:creationId xmlns:a16="http://schemas.microsoft.com/office/drawing/2014/main" id="{7E1EBCAB-22C2-442A-B577-91D20374F095}"/>
              </a:ext>
            </a:extLst>
          </p:cNvPr>
          <p:cNvSpPr txBox="1"/>
          <p:nvPr/>
        </p:nvSpPr>
        <p:spPr>
          <a:xfrm>
            <a:off x="161933" y="4862833"/>
            <a:ext cx="8964904" cy="1721690"/>
          </a:xfrm>
          <a:prstGeom prst="rect">
            <a:avLst/>
          </a:prstGeom>
          <a:noFill/>
        </p:spPr>
        <p:txBody>
          <a:bodyPr wrap="square" rtlCol="0">
            <a:spAutoFit/>
          </a:bodyPr>
          <a:lstStyle/>
          <a:p>
            <a:pPr algn="l">
              <a:lnSpc>
                <a:spcPct val="150000"/>
              </a:lnSpc>
            </a:pP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2025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a:t>
            </a:r>
            <a:r>
              <a:rPr lang="zh-CN" altLang="en-US" sz="1200" dirty="0">
                <a:latin typeface="微软雅黑" panose="020B0503020204020204" pitchFamily="34" charset="-122"/>
                <a:ea typeface="微软雅黑" panose="020B0503020204020204" pitchFamily="34" charset="-122"/>
              </a:rPr>
              <a:t>全国转籍比例排名前五的省份是北京、浙江、河北、广东、上海。</a:t>
            </a:r>
            <a:endParaRPr lang="en-US" altLang="zh-CN" sz="1200" dirty="0">
              <a:latin typeface="微软雅黑" panose="020B0503020204020204" pitchFamily="34" charset="-122"/>
              <a:ea typeface="微软雅黑" panose="020B0503020204020204" pitchFamily="34" charset="-122"/>
            </a:endParaRPr>
          </a:p>
          <a:p>
            <a:pPr algn="l">
              <a:lnSpc>
                <a:spcPct val="150000"/>
              </a:lnSpc>
            </a:pPr>
            <a:r>
              <a:rPr lang="zh-CN" altLang="en-US" sz="1200" dirty="0">
                <a:latin typeface="微软雅黑" panose="020B0503020204020204" pitchFamily="34" charset="-122"/>
                <a:ea typeface="微软雅黑" panose="020B0503020204020204" pitchFamily="34" charset="-122"/>
              </a:rPr>
              <a:t>具体来看北京转籍率为</a:t>
            </a:r>
            <a:r>
              <a:rPr lang="en-US" altLang="zh-CN" sz="1200" dirty="0">
                <a:latin typeface="微软雅黑" panose="020B0503020204020204" pitchFamily="34" charset="-122"/>
                <a:ea typeface="微软雅黑" panose="020B0503020204020204" pitchFamily="34" charset="-122"/>
              </a:rPr>
              <a:t>34.94%</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1.4%</a:t>
            </a:r>
            <a:r>
              <a:rPr lang="zh-CN" altLang="en-US" sz="1200" dirty="0">
                <a:latin typeface="微软雅黑" panose="020B0503020204020204" pitchFamily="34" charset="-122"/>
                <a:ea typeface="微软雅黑" panose="020B0503020204020204" pitchFamily="34" charset="-122"/>
              </a:rPr>
              <a:t>，</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转籍量为</a:t>
            </a:r>
            <a:r>
              <a:rPr lang="en-US" altLang="zh-CN" sz="1200" dirty="0">
                <a:latin typeface="微软雅黑" panose="020B0503020204020204" pitchFamily="34" charset="-122"/>
                <a:ea typeface="微软雅黑" panose="020B0503020204020204" pitchFamily="34" charset="-122"/>
              </a:rPr>
              <a:t>2.28</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万辆；</a:t>
            </a:r>
            <a:endPar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a:lnSpc>
                <a:spcPct val="150000"/>
              </a:lnSpc>
            </a:pP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浙江转籍率为</a:t>
            </a:r>
            <a:r>
              <a:rPr lang="en-US" altLang="zh-CN" sz="1200" dirty="0">
                <a:latin typeface="微软雅黑" panose="020B0503020204020204" pitchFamily="34" charset="-122"/>
                <a:ea typeface="微软雅黑" panose="020B0503020204020204" pitchFamily="34" charset="-122"/>
              </a:rPr>
              <a:t>32.66%</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0.4%</a:t>
            </a:r>
            <a:r>
              <a:rPr lang="zh-CN" altLang="en-US" sz="1200" dirty="0">
                <a:latin typeface="微软雅黑" panose="020B0503020204020204" pitchFamily="34" charset="-122"/>
                <a:ea typeface="微软雅黑" panose="020B0503020204020204" pitchFamily="34" charset="-122"/>
              </a:rPr>
              <a:t>，</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转籍量</a:t>
            </a:r>
            <a:r>
              <a:rPr lang="en-US" altLang="zh-CN" sz="1200" dirty="0">
                <a:latin typeface="微软雅黑" panose="020B0503020204020204" pitchFamily="34" charset="-122"/>
                <a:ea typeface="微软雅黑" panose="020B0503020204020204" pitchFamily="34" charset="-122"/>
              </a:rPr>
              <a:t>4.05</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万辆；</a:t>
            </a:r>
            <a:endPar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a:lnSpc>
                <a:spcPct val="150000"/>
              </a:lnSpc>
            </a:pP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河北转籍率为</a:t>
            </a:r>
            <a:r>
              <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32.45%</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0.6%</a:t>
            </a:r>
            <a:r>
              <a:rPr lang="zh-CN" altLang="en-US" sz="1200" dirty="0">
                <a:latin typeface="微软雅黑" panose="020B0503020204020204" pitchFamily="34" charset="-122"/>
                <a:ea typeface="微软雅黑" panose="020B0503020204020204" pitchFamily="34" charset="-122"/>
              </a:rPr>
              <a:t>，</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转籍量为</a:t>
            </a:r>
            <a:r>
              <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3.16</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万辆；</a:t>
            </a:r>
            <a:endPar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a:lnSpc>
                <a:spcPct val="150000"/>
              </a:lnSpc>
            </a:pP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广东转籍率为</a:t>
            </a:r>
            <a:r>
              <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31.86%</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0.2%</a:t>
            </a:r>
            <a:r>
              <a:rPr lang="zh-CN" altLang="en-US" sz="1200" dirty="0">
                <a:latin typeface="微软雅黑" panose="020B0503020204020204" pitchFamily="34" charset="-122"/>
                <a:ea typeface="微软雅黑" panose="020B0503020204020204" pitchFamily="34" charset="-122"/>
              </a:rPr>
              <a:t>，</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转籍量为</a:t>
            </a:r>
            <a:r>
              <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7.46</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万辆；</a:t>
            </a:r>
            <a:endPar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a:lnSpc>
                <a:spcPct val="150000"/>
              </a:lnSpc>
            </a:pP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上海转籍率为</a:t>
            </a:r>
            <a:r>
              <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31.64%</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0.1%</a:t>
            </a:r>
            <a:r>
              <a:rPr lang="zh-CN" altLang="en-US" sz="1200" dirty="0">
                <a:latin typeface="微软雅黑" panose="020B0503020204020204" pitchFamily="34" charset="-122"/>
                <a:ea typeface="微软雅黑" panose="020B0503020204020204" pitchFamily="34" charset="-122"/>
              </a:rPr>
              <a:t>，</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转籍量为</a:t>
            </a:r>
            <a:r>
              <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1.44</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万辆</a:t>
            </a:r>
            <a:r>
              <a:rPr lang="zh-CN" altLang="en-US" sz="1200" dirty="0">
                <a:latin typeface="微软雅黑" panose="020B0503020204020204" pitchFamily="34" charset="-122"/>
                <a:ea typeface="微软雅黑" panose="020B0503020204020204" pitchFamily="34" charset="-122"/>
              </a:rPr>
              <a:t>。</a:t>
            </a:r>
            <a:endPar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cxnSp>
        <p:nvCxnSpPr>
          <p:cNvPr id="98" name="直接箭头连接符 97">
            <a:extLst>
              <a:ext uri="{FF2B5EF4-FFF2-40B4-BE49-F238E27FC236}">
                <a16:creationId xmlns:a16="http://schemas.microsoft.com/office/drawing/2014/main" id="{778501F5-79B1-48C8-BABD-71D6B7C903D3}"/>
              </a:ext>
            </a:extLst>
          </p:cNvPr>
          <p:cNvCxnSpPr>
            <a:cxnSpLocks/>
          </p:cNvCxnSpPr>
          <p:nvPr/>
        </p:nvCxnSpPr>
        <p:spPr>
          <a:xfrm>
            <a:off x="7169196" y="2580341"/>
            <a:ext cx="0" cy="160389"/>
          </a:xfrm>
          <a:prstGeom prst="straightConnector1">
            <a:avLst/>
          </a:prstGeom>
          <a:ln>
            <a:solidFill>
              <a:srgbClr val="006100"/>
            </a:solidFill>
            <a:tailEnd type="triangle"/>
          </a:ln>
        </p:spPr>
        <p:style>
          <a:lnRef idx="1">
            <a:schemeClr val="accent1"/>
          </a:lnRef>
          <a:fillRef idx="0">
            <a:schemeClr val="accent1"/>
          </a:fillRef>
          <a:effectRef idx="0">
            <a:schemeClr val="accent1"/>
          </a:effectRef>
          <a:fontRef idx="minor">
            <a:schemeClr val="tx1"/>
          </a:fontRef>
        </p:style>
      </p:cxnSp>
      <p:cxnSp>
        <p:nvCxnSpPr>
          <p:cNvPr id="99" name="直接箭头连接符 98">
            <a:extLst>
              <a:ext uri="{FF2B5EF4-FFF2-40B4-BE49-F238E27FC236}">
                <a16:creationId xmlns:a16="http://schemas.microsoft.com/office/drawing/2014/main" id="{02EA2A30-9E17-42E1-906A-505D8150DA0D}"/>
              </a:ext>
            </a:extLst>
          </p:cNvPr>
          <p:cNvCxnSpPr>
            <a:cxnSpLocks/>
          </p:cNvCxnSpPr>
          <p:nvPr/>
        </p:nvCxnSpPr>
        <p:spPr>
          <a:xfrm flipV="1">
            <a:off x="7171331" y="2970165"/>
            <a:ext cx="0" cy="137389"/>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直接箭头连接符 16">
            <a:extLst>
              <a:ext uri="{FF2B5EF4-FFF2-40B4-BE49-F238E27FC236}">
                <a16:creationId xmlns:a16="http://schemas.microsoft.com/office/drawing/2014/main" id="{0FD5A77C-2D93-81DA-738B-415AE219B49A}"/>
              </a:ext>
            </a:extLst>
          </p:cNvPr>
          <p:cNvCxnSpPr>
            <a:cxnSpLocks/>
          </p:cNvCxnSpPr>
          <p:nvPr/>
        </p:nvCxnSpPr>
        <p:spPr>
          <a:xfrm flipV="1">
            <a:off x="7169196" y="3766649"/>
            <a:ext cx="0" cy="137389"/>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 name="直接箭头连接符 1">
            <a:extLst>
              <a:ext uri="{FF2B5EF4-FFF2-40B4-BE49-F238E27FC236}">
                <a16:creationId xmlns:a16="http://schemas.microsoft.com/office/drawing/2014/main" id="{4B28330B-081C-CF90-AF25-21497551FC31}"/>
              </a:ext>
            </a:extLst>
          </p:cNvPr>
          <p:cNvCxnSpPr>
            <a:cxnSpLocks/>
          </p:cNvCxnSpPr>
          <p:nvPr/>
        </p:nvCxnSpPr>
        <p:spPr>
          <a:xfrm flipV="1">
            <a:off x="7163869" y="3375098"/>
            <a:ext cx="0" cy="137389"/>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 name="直接箭头连接符 2">
            <a:extLst>
              <a:ext uri="{FF2B5EF4-FFF2-40B4-BE49-F238E27FC236}">
                <a16:creationId xmlns:a16="http://schemas.microsoft.com/office/drawing/2014/main" id="{E979FC60-9D91-A14F-B108-C229C999F45F}"/>
              </a:ext>
            </a:extLst>
          </p:cNvPr>
          <p:cNvCxnSpPr>
            <a:cxnSpLocks/>
          </p:cNvCxnSpPr>
          <p:nvPr/>
        </p:nvCxnSpPr>
        <p:spPr>
          <a:xfrm flipV="1">
            <a:off x="7163869" y="4148888"/>
            <a:ext cx="0" cy="137389"/>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93486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416320"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经销商调研情况</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04</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36647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6300D041-C804-4F09-9845-79D6504A3530}"/>
              </a:ext>
            </a:extLst>
          </p:cNvPr>
          <p:cNvSpPr txBox="1"/>
          <p:nvPr/>
        </p:nvSpPr>
        <p:spPr>
          <a:xfrm>
            <a:off x="436227" y="310393"/>
            <a:ext cx="2749471" cy="400110"/>
          </a:xfrm>
          <a:prstGeom prst="rect">
            <a:avLst/>
          </a:prstGeom>
          <a:noFill/>
        </p:spPr>
        <p:txBody>
          <a:bodyPr wrap="none" rtlCol="0">
            <a:spAutoFit/>
          </a:bodyPr>
          <a:lstStyle/>
          <a:p>
            <a:pPr eaLnBrk="0" fontAlgn="base" hangingPunct="0">
              <a:spcBef>
                <a:spcPct val="0"/>
              </a:spcBef>
              <a:spcAft>
                <a:spcPct val="0"/>
              </a:spcAft>
            </a:pPr>
            <a:r>
              <a:rPr lang="zh-CN" altLang="en-US" sz="2000" b="1">
                <a:solidFill>
                  <a:schemeClr val="bg2">
                    <a:lumMod val="25000"/>
                  </a:schemeClr>
                </a:solidFill>
                <a:latin typeface="微软雅黑" panose="020B0503020204020204" pitchFamily="34" charset="-122"/>
                <a:ea typeface="微软雅黑" panose="020B0503020204020204" pitchFamily="34" charset="-122"/>
              </a:rPr>
              <a:t>二手车经销商情况分析</a:t>
            </a:r>
            <a:endParaRPr lang="zh-CN" altLang="en-US" sz="2000" b="1"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id="{217B065B-FCB1-4B31-AE64-DE7F8AA9E215}"/>
              </a:ext>
            </a:extLst>
          </p:cNvPr>
          <p:cNvSpPr txBox="1"/>
          <p:nvPr/>
        </p:nvSpPr>
        <p:spPr>
          <a:xfrm>
            <a:off x="5090051" y="2436139"/>
            <a:ext cx="3681800" cy="2783519"/>
          </a:xfrm>
          <a:prstGeom prst="rect">
            <a:avLst/>
          </a:prstGeom>
          <a:noFill/>
        </p:spPr>
        <p:txBody>
          <a:bodyPr wrap="square" rtlCol="0">
            <a:spAutoFit/>
          </a:bodyPr>
          <a:lstStyle/>
          <a:p>
            <a:pPr>
              <a:lnSpc>
                <a:spcPct val="250000"/>
              </a:lnSpc>
            </a:pPr>
            <a:r>
              <a:rPr lang="zh-CN" altLang="zh-CN" sz="1200" b="1" dirty="0">
                <a:latin typeface="微软雅黑" panose="020B0503020204020204" pitchFamily="34" charset="-122"/>
                <a:ea typeface="微软雅黑" panose="020B0503020204020204" pitchFamily="34" charset="-122"/>
              </a:rPr>
              <a:t>调研</a:t>
            </a:r>
            <a:r>
              <a:rPr lang="zh-CN" altLang="en-US" sz="1200" b="1" dirty="0">
                <a:latin typeface="微软雅黑" panose="020B0503020204020204" pitchFamily="34" charset="-122"/>
                <a:ea typeface="微软雅黑" panose="020B0503020204020204" pitchFamily="34" charset="-122"/>
              </a:rPr>
              <a:t>显示</a:t>
            </a:r>
            <a:r>
              <a:rPr lang="zh-CN" altLang="zh-CN" sz="1200" b="1" dirty="0">
                <a:latin typeface="微软雅黑" panose="020B0503020204020204" pitchFamily="34" charset="-122"/>
                <a:ea typeface="微软雅黑" panose="020B0503020204020204" pitchFamily="34" charset="-122"/>
              </a:rPr>
              <a:t>，</a:t>
            </a:r>
            <a:r>
              <a:rPr lang="en-US" altLang="zh-CN" sz="1200" b="1" dirty="0">
                <a:latin typeface="微软雅黑" panose="020B0503020204020204" pitchFamily="34" charset="-122"/>
                <a:ea typeface="微软雅黑" panose="020B0503020204020204" pitchFamily="34" charset="-122"/>
              </a:rPr>
              <a:t>2025</a:t>
            </a:r>
            <a:r>
              <a:rPr lang="zh-CN" altLang="en-US" sz="1200" b="1" dirty="0">
                <a:latin typeface="微软雅黑" panose="020B0503020204020204" pitchFamily="34" charset="-122"/>
                <a:ea typeface="微软雅黑" panose="020B0503020204020204" pitchFamily="34" charset="-122"/>
              </a:rPr>
              <a:t>年</a:t>
            </a:r>
            <a:r>
              <a:rPr lang="en-US" altLang="zh-CN" sz="1200" b="1" dirty="0">
                <a:latin typeface="微软雅黑" panose="020B0503020204020204" pitchFamily="34" charset="-122"/>
                <a:ea typeface="微软雅黑" panose="020B0503020204020204" pitchFamily="34" charset="-122"/>
              </a:rPr>
              <a:t>4</a:t>
            </a:r>
            <a:r>
              <a:rPr lang="zh-CN" altLang="en-US" sz="1200" b="1" dirty="0">
                <a:latin typeface="微软雅黑" panose="020B0503020204020204" pitchFamily="34" charset="-122"/>
                <a:ea typeface="微软雅黑" panose="020B0503020204020204" pitchFamily="34" charset="-122"/>
              </a:rPr>
              <a:t>月份库存周期</a:t>
            </a:r>
            <a:r>
              <a:rPr lang="en-US" altLang="zh-CN" sz="1200" b="1" dirty="0">
                <a:latin typeface="微软雅黑" panose="020B0503020204020204" pitchFamily="34" charset="-122"/>
                <a:ea typeface="微软雅黑" panose="020B0503020204020204" pitchFamily="34" charset="-122"/>
              </a:rPr>
              <a:t>15</a:t>
            </a:r>
            <a:r>
              <a:rPr lang="zh-CN" altLang="en-US" sz="1200" b="1" dirty="0">
                <a:latin typeface="微软雅黑" panose="020B0503020204020204" pitchFamily="34" charset="-122"/>
                <a:ea typeface="微软雅黑" panose="020B0503020204020204" pitchFamily="34" charset="-122"/>
              </a:rPr>
              <a:t>天以内的企业占</a:t>
            </a:r>
            <a:r>
              <a:rPr lang="en-US" altLang="zh-CN" sz="1200" b="1" dirty="0">
                <a:latin typeface="微软雅黑" panose="020B0503020204020204" pitchFamily="34" charset="-122"/>
                <a:ea typeface="微软雅黑" panose="020B0503020204020204" pitchFamily="34" charset="-122"/>
              </a:rPr>
              <a:t>27.9%</a:t>
            </a:r>
            <a:r>
              <a:rPr lang="zh-CN" altLang="en-US" sz="1200" b="1" dirty="0">
                <a:latin typeface="微软雅黑" panose="020B0503020204020204" pitchFamily="34" charset="-122"/>
                <a:ea typeface="微软雅黑" panose="020B0503020204020204" pitchFamily="34" charset="-122"/>
              </a:rPr>
              <a:t>，较上月增长了</a:t>
            </a:r>
            <a:r>
              <a:rPr lang="en-US" altLang="zh-CN" sz="1200" b="1" dirty="0">
                <a:latin typeface="微软雅黑" panose="020B0503020204020204" pitchFamily="34" charset="-122"/>
                <a:ea typeface="微软雅黑" panose="020B0503020204020204" pitchFamily="34" charset="-122"/>
              </a:rPr>
              <a:t>1.3% </a:t>
            </a:r>
            <a:r>
              <a:rPr lang="zh-CN" altLang="en-US" sz="1200" b="1" dirty="0">
                <a:latin typeface="微软雅黑" panose="020B0503020204020204" pitchFamily="34" charset="-122"/>
                <a:ea typeface="微软雅黑" panose="020B0503020204020204" pitchFamily="34" charset="-122"/>
              </a:rPr>
              <a:t>。库存周期在</a:t>
            </a:r>
            <a:r>
              <a:rPr lang="en-US" altLang="zh-CN" sz="1200" b="1" dirty="0">
                <a:latin typeface="微软雅黑" panose="020B0503020204020204" pitchFamily="34" charset="-122"/>
                <a:ea typeface="微软雅黑" panose="020B0503020204020204" pitchFamily="34" charset="-122"/>
              </a:rPr>
              <a:t>15-30</a:t>
            </a:r>
            <a:r>
              <a:rPr lang="zh-CN" altLang="en-US" sz="1200" b="1" dirty="0">
                <a:latin typeface="微软雅黑" panose="020B0503020204020204" pitchFamily="34" charset="-122"/>
                <a:ea typeface="微软雅黑" panose="020B0503020204020204" pitchFamily="34" charset="-122"/>
              </a:rPr>
              <a:t>天的企业占</a:t>
            </a:r>
            <a:r>
              <a:rPr lang="en-US" altLang="zh-CN" sz="1200" b="1" dirty="0">
                <a:latin typeface="微软雅黑" panose="020B0503020204020204" pitchFamily="34" charset="-122"/>
                <a:ea typeface="微软雅黑" panose="020B0503020204020204" pitchFamily="34" charset="-122"/>
              </a:rPr>
              <a:t>37.6%</a:t>
            </a:r>
            <a:r>
              <a:rPr lang="zh-CN" altLang="en-US" sz="1200" b="1" dirty="0">
                <a:latin typeface="微软雅黑" panose="020B0503020204020204" pitchFamily="34" charset="-122"/>
                <a:ea typeface="微软雅黑" panose="020B0503020204020204" pitchFamily="34" charset="-122"/>
              </a:rPr>
              <a:t>，较上月下降了</a:t>
            </a:r>
            <a:r>
              <a:rPr lang="en-US" altLang="zh-CN" sz="1200" b="1" dirty="0">
                <a:latin typeface="微软雅黑" panose="020B0503020204020204" pitchFamily="34" charset="-122"/>
                <a:ea typeface="微软雅黑" panose="020B0503020204020204" pitchFamily="34" charset="-122"/>
              </a:rPr>
              <a:t>1.9%</a:t>
            </a:r>
            <a:r>
              <a:rPr lang="zh-CN" altLang="en-US" sz="1200" b="1" dirty="0">
                <a:latin typeface="微软雅黑" panose="020B0503020204020204" pitchFamily="34" charset="-122"/>
                <a:ea typeface="微软雅黑" panose="020B0503020204020204" pitchFamily="34" charset="-122"/>
              </a:rPr>
              <a:t>。库存周期</a:t>
            </a:r>
            <a:r>
              <a:rPr lang="en-US" altLang="zh-CN" sz="1200" b="1" dirty="0">
                <a:latin typeface="微软雅黑" panose="020B0503020204020204" pitchFamily="34" charset="-122"/>
                <a:ea typeface="微软雅黑" panose="020B0503020204020204" pitchFamily="34" charset="-122"/>
              </a:rPr>
              <a:t>30</a:t>
            </a:r>
            <a:r>
              <a:rPr lang="zh-CN" altLang="en-US" sz="1200" b="1" dirty="0">
                <a:latin typeface="微软雅黑" panose="020B0503020204020204" pitchFamily="34" charset="-122"/>
                <a:ea typeface="微软雅黑" panose="020B0503020204020204" pitchFamily="34" charset="-122"/>
              </a:rPr>
              <a:t>天以上的企业占</a:t>
            </a:r>
            <a:r>
              <a:rPr lang="en-US" altLang="zh-CN" sz="1200" b="1" dirty="0">
                <a:latin typeface="微软雅黑" panose="020B0503020204020204" pitchFamily="34" charset="-122"/>
                <a:ea typeface="微软雅黑" panose="020B0503020204020204" pitchFamily="34" charset="-122"/>
              </a:rPr>
              <a:t>34.5%</a:t>
            </a:r>
            <a:r>
              <a:rPr lang="zh-CN" altLang="en-US" sz="1200" b="1" dirty="0">
                <a:latin typeface="微软雅黑" panose="020B0503020204020204" pitchFamily="34" charset="-122"/>
                <a:ea typeface="微软雅黑" panose="020B0503020204020204" pitchFamily="34" charset="-122"/>
              </a:rPr>
              <a:t>，较上月增长了</a:t>
            </a:r>
            <a:r>
              <a:rPr lang="en-US" altLang="zh-CN" sz="1200" b="1" dirty="0">
                <a:latin typeface="微软雅黑" panose="020B0503020204020204" pitchFamily="34" charset="-122"/>
                <a:ea typeface="微软雅黑" panose="020B0503020204020204" pitchFamily="34" charset="-122"/>
              </a:rPr>
              <a:t>0.6% </a:t>
            </a:r>
            <a:r>
              <a:rPr lang="zh-CN" altLang="en-US" sz="1200" b="1" dirty="0">
                <a:latin typeface="微软雅黑" panose="020B0503020204020204" pitchFamily="34" charset="-122"/>
                <a:ea typeface="微软雅黑" panose="020B0503020204020204" pitchFamily="34" charset="-122"/>
              </a:rPr>
              <a:t>。</a:t>
            </a:r>
            <a:endParaRPr lang="en-US" altLang="zh-CN" sz="1200" b="1" dirty="0">
              <a:latin typeface="微软雅黑" panose="020B0503020204020204" pitchFamily="34" charset="-122"/>
              <a:ea typeface="微软雅黑" panose="020B0503020204020204" pitchFamily="34" charset="-122"/>
            </a:endParaRPr>
          </a:p>
          <a:p>
            <a:pPr>
              <a:lnSpc>
                <a:spcPct val="250000"/>
              </a:lnSpc>
            </a:pPr>
            <a:r>
              <a:rPr lang="en-US" altLang="zh-CN" sz="1200" b="1" dirty="0">
                <a:latin typeface="微软雅黑" panose="020B0503020204020204" pitchFamily="34" charset="-122"/>
                <a:ea typeface="微软雅黑" panose="020B0503020204020204" pitchFamily="34" charset="-122"/>
              </a:rPr>
              <a:t>2025</a:t>
            </a:r>
            <a:r>
              <a:rPr lang="zh-CN" altLang="en-US" sz="1200" b="1" dirty="0">
                <a:latin typeface="微软雅黑" panose="020B0503020204020204" pitchFamily="34" charset="-122"/>
                <a:ea typeface="微软雅黑" panose="020B0503020204020204" pitchFamily="34" charset="-122"/>
              </a:rPr>
              <a:t>年</a:t>
            </a:r>
            <a:r>
              <a:rPr lang="en-US" altLang="zh-CN" sz="1200" b="1" dirty="0">
                <a:latin typeface="微软雅黑" panose="020B0503020204020204" pitchFamily="34" charset="-122"/>
                <a:ea typeface="微软雅黑" panose="020B0503020204020204" pitchFamily="34" charset="-122"/>
              </a:rPr>
              <a:t>4</a:t>
            </a:r>
            <a:r>
              <a:rPr lang="zh-CN" altLang="en-US" sz="1200" b="1" dirty="0">
                <a:latin typeface="微软雅黑" panose="020B0503020204020204" pitchFamily="34" charset="-122"/>
                <a:ea typeface="微软雅黑" panose="020B0503020204020204" pitchFamily="34" charset="-122"/>
              </a:rPr>
              <a:t>月份的平均库存周期是</a:t>
            </a:r>
            <a:r>
              <a:rPr lang="en-US" altLang="zh-CN" sz="1200" b="1" dirty="0">
                <a:latin typeface="微软雅黑" panose="020B0503020204020204" pitchFamily="34" charset="-122"/>
                <a:ea typeface="微软雅黑" panose="020B0503020204020204" pitchFamily="34" charset="-122"/>
              </a:rPr>
              <a:t>41</a:t>
            </a:r>
            <a:r>
              <a:rPr lang="zh-CN" altLang="en-US" sz="1200" b="1" dirty="0">
                <a:latin typeface="微软雅黑" panose="020B0503020204020204" pitchFamily="34" charset="-122"/>
                <a:ea typeface="微软雅黑" panose="020B0503020204020204" pitchFamily="34" charset="-122"/>
              </a:rPr>
              <a:t>天，较</a:t>
            </a:r>
            <a:r>
              <a:rPr lang="en-US" altLang="zh-CN" sz="1200" b="1" dirty="0">
                <a:latin typeface="微软雅黑" panose="020B0503020204020204" pitchFamily="34" charset="-122"/>
                <a:ea typeface="微软雅黑" panose="020B0503020204020204" pitchFamily="34" charset="-122"/>
              </a:rPr>
              <a:t>3</a:t>
            </a:r>
            <a:r>
              <a:rPr lang="zh-CN" altLang="en-US" sz="1200" b="1" dirty="0">
                <a:latin typeface="微软雅黑" panose="020B0503020204020204" pitchFamily="34" charset="-122"/>
                <a:ea typeface="微软雅黑" panose="020B0503020204020204" pitchFamily="34" charset="-122"/>
              </a:rPr>
              <a:t>月份减少了</a:t>
            </a:r>
            <a:r>
              <a:rPr lang="en-US" altLang="zh-CN" sz="1200" b="1" dirty="0">
                <a:latin typeface="微软雅黑" panose="020B0503020204020204" pitchFamily="34" charset="-122"/>
                <a:ea typeface="微软雅黑" panose="020B0503020204020204" pitchFamily="34" charset="-122"/>
              </a:rPr>
              <a:t>1</a:t>
            </a:r>
            <a:r>
              <a:rPr lang="zh-CN" altLang="en-US" sz="1200" b="1" dirty="0">
                <a:latin typeface="微软雅黑" panose="020B0503020204020204" pitchFamily="34" charset="-122"/>
                <a:ea typeface="微软雅黑" panose="020B0503020204020204" pitchFamily="34" charset="-122"/>
              </a:rPr>
              <a:t>天。</a:t>
            </a:r>
            <a:endParaRPr lang="en-US" altLang="zh-CN" sz="1200" b="1" dirty="0">
              <a:latin typeface="微软雅黑" panose="020B0503020204020204" pitchFamily="34" charset="-122"/>
              <a:ea typeface="微软雅黑" panose="020B0503020204020204" pitchFamily="34" charset="-122"/>
            </a:endParaRPr>
          </a:p>
        </p:txBody>
      </p:sp>
      <p:graphicFrame>
        <p:nvGraphicFramePr>
          <p:cNvPr id="3" name="图表 2">
            <a:extLst>
              <a:ext uri="{FF2B5EF4-FFF2-40B4-BE49-F238E27FC236}">
                <a16:creationId xmlns:a16="http://schemas.microsoft.com/office/drawing/2014/main" id="{00000000-0008-0000-1300-000002000000}"/>
              </a:ext>
            </a:extLst>
          </p:cNvPr>
          <p:cNvGraphicFramePr>
            <a:graphicFrameLocks/>
          </p:cNvGraphicFramePr>
          <p:nvPr>
            <p:extLst>
              <p:ext uri="{D42A27DB-BD31-4B8C-83A1-F6EECF244321}">
                <p14:modId xmlns:p14="http://schemas.microsoft.com/office/powerpoint/2010/main" val="3488175635"/>
              </p:ext>
            </p:extLst>
          </p:nvPr>
        </p:nvGraphicFramePr>
        <p:xfrm>
          <a:off x="526733" y="1289166"/>
          <a:ext cx="4199851" cy="507746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942461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416320"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”行“认证分析</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05</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10930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2025</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月行认证车源区域分布情况</a:t>
            </a:r>
          </a:p>
        </p:txBody>
      </p:sp>
      <p:sp>
        <p:nvSpPr>
          <p:cNvPr id="8" name="文本框 7">
            <a:extLst>
              <a:ext uri="{FF2B5EF4-FFF2-40B4-BE49-F238E27FC236}">
                <a16:creationId xmlns:a16="http://schemas.microsoft.com/office/drawing/2014/main" id="{65EC4ECF-2661-B767-A2C8-57E35ACA8D25}"/>
              </a:ext>
            </a:extLst>
          </p:cNvPr>
          <p:cNvSpPr txBox="1"/>
          <p:nvPr/>
        </p:nvSpPr>
        <p:spPr>
          <a:xfrm>
            <a:off x="248796" y="4716527"/>
            <a:ext cx="8810144" cy="1056956"/>
          </a:xfrm>
          <a:prstGeom prst="rect">
            <a:avLst/>
          </a:prstGeom>
          <a:solidFill>
            <a:schemeClr val="bg1">
              <a:lumMod val="95000"/>
            </a:schemeClr>
          </a:solidFill>
        </p:spPr>
        <p:txBody>
          <a:bodyPr wrap="square" rtlCol="0">
            <a:spAutoFit/>
          </a:bodyPr>
          <a:lstStyle/>
          <a:p>
            <a:pPr>
              <a:lnSpc>
                <a:spcPct val="200000"/>
              </a:lnSpc>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2025</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月，行认证共接收到上传车源数据</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71530</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台，其中符合行认证标准的车源数据</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62597</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台，符合团标的车源数据为</a:t>
            </a:r>
            <a:r>
              <a:rPr lang="en-US" altLang="zh-CN" sz="1100" dirty="0">
                <a:solidFill>
                  <a:prstClr val="black"/>
                </a:solidFill>
                <a:latin typeface="微软雅黑" panose="020B0503020204020204" pitchFamily="34" charset="-122"/>
                <a:ea typeface="微软雅黑" panose="020B0503020204020204" pitchFamily="34" charset="-122"/>
              </a:rPr>
              <a:t>42018</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台；</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nSpc>
                <a:spcPct val="200000"/>
              </a:lnSpc>
            </a:pP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本月上报数据较</a:t>
            </a:r>
            <a:r>
              <a:rPr lang="en-US" altLang="zh-CN" sz="1100" dirty="0">
                <a:solidFill>
                  <a:prstClr val="black"/>
                </a:solidFill>
                <a:latin typeface="微软雅黑" panose="020B0503020204020204" pitchFamily="34" charset="-122"/>
                <a:ea typeface="微软雅黑" panose="020B0503020204020204" pitchFamily="34" charset="-122"/>
              </a:rPr>
              <a:t>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lang="zh-CN" altLang="en-US" sz="1100" dirty="0">
                <a:solidFill>
                  <a:prstClr val="black"/>
                </a:solidFill>
                <a:latin typeface="微软雅黑" panose="020B0503020204020204" pitchFamily="34" charset="-122"/>
                <a:ea typeface="微软雅黑" panose="020B0503020204020204" pitchFamily="34" charset="-122"/>
              </a:rPr>
              <a:t>增长约</a:t>
            </a:r>
            <a:r>
              <a:rPr lang="en-US" altLang="zh-CN" sz="1100" dirty="0">
                <a:solidFill>
                  <a:prstClr val="black"/>
                </a:solidFill>
                <a:latin typeface="微软雅黑" panose="020B0503020204020204" pitchFamily="34" charset="-122"/>
                <a:ea typeface="微软雅黑" panose="020B0503020204020204" pitchFamily="34" charset="-122"/>
              </a:rPr>
              <a:t>2</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，较</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1100" dirty="0">
                <a:solidFill>
                  <a:prstClr val="black"/>
                </a:solidFill>
                <a:latin typeface="微软雅黑" panose="020B0503020204020204" pitchFamily="34" charset="-122"/>
                <a:ea typeface="微软雅黑" panose="020B0503020204020204" pitchFamily="34" charset="-122"/>
              </a:rPr>
              <a:t>4</a:t>
            </a:r>
            <a:r>
              <a:rPr lang="zh-CN" altLang="en-US" sz="1100" dirty="0">
                <a:solidFill>
                  <a:prstClr val="black"/>
                </a:solidFill>
                <a:latin typeface="微软雅黑" panose="020B0503020204020204" pitchFamily="34" charset="-122"/>
                <a:ea typeface="微软雅黑" panose="020B0503020204020204" pitchFamily="34" charset="-122"/>
              </a:rPr>
              <a:t>月增长了</a:t>
            </a:r>
            <a:r>
              <a:rPr lang="en-US" altLang="zh-CN" sz="1100" dirty="0">
                <a:solidFill>
                  <a:prstClr val="black"/>
                </a:solidFill>
                <a:latin typeface="微软雅黑" panose="020B0503020204020204" pitchFamily="34" charset="-122"/>
                <a:ea typeface="微软雅黑" panose="020B0503020204020204" pitchFamily="34" charset="-122"/>
              </a:rPr>
              <a:t>7%</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nSpc>
                <a:spcPct val="200000"/>
              </a:lnSpc>
            </a:pPr>
            <a:r>
              <a:rPr lang="zh-CN" altLang="en-US" sz="1100" dirty="0">
                <a:solidFill>
                  <a:schemeClr val="tx1"/>
                </a:solidFill>
                <a:latin typeface="微软雅黑" panose="020B0503020204020204" pitchFamily="34" charset="-122"/>
                <a:ea typeface="微软雅黑" panose="020B0503020204020204" pitchFamily="34" charset="-122"/>
                <a:cs typeface="+mn-cs"/>
              </a:rPr>
              <a:t>其中，本月符合行认证数据占据提交总数的比例约为</a:t>
            </a:r>
            <a:r>
              <a:rPr lang="en-US" altLang="zh-CN" sz="1100" dirty="0">
                <a:solidFill>
                  <a:schemeClr val="tx1"/>
                </a:solidFill>
                <a:latin typeface="微软雅黑" panose="020B0503020204020204" pitchFamily="34" charset="-122"/>
                <a:ea typeface="微软雅黑" panose="020B0503020204020204" pitchFamily="34" charset="-122"/>
                <a:cs typeface="+mn-cs"/>
              </a:rPr>
              <a:t>87.5%</a:t>
            </a:r>
            <a:r>
              <a:rPr lang="zh-CN" altLang="en-US" sz="1100" dirty="0">
                <a:solidFill>
                  <a:schemeClr val="tx1"/>
                </a:solidFill>
                <a:latin typeface="微软雅黑" panose="020B0503020204020204" pitchFamily="34" charset="-122"/>
                <a:ea typeface="微软雅黑" panose="020B0503020204020204" pitchFamily="34" charset="-122"/>
                <a:cs typeface="+mn-cs"/>
              </a:rPr>
              <a:t>、符合团标的数据比例为</a:t>
            </a:r>
            <a:r>
              <a:rPr lang="en-US" altLang="zh-CN" sz="1100" dirty="0">
                <a:solidFill>
                  <a:schemeClr val="tx1"/>
                </a:solidFill>
                <a:latin typeface="微软雅黑" panose="020B0503020204020204" pitchFamily="34" charset="-122"/>
                <a:ea typeface="微软雅黑" panose="020B0503020204020204" pitchFamily="34" charset="-122"/>
                <a:cs typeface="+mn-cs"/>
              </a:rPr>
              <a:t>58.7%</a:t>
            </a:r>
            <a:r>
              <a:rPr lang="zh-CN" altLang="en-US" sz="1100" dirty="0">
                <a:solidFill>
                  <a:schemeClr val="tx1"/>
                </a:solidFill>
                <a:latin typeface="微软雅黑" panose="020B0503020204020204" pitchFamily="34" charset="-122"/>
                <a:ea typeface="微软雅黑" panose="020B0503020204020204" pitchFamily="34" charset="-122"/>
                <a:cs typeface="+mn-cs"/>
              </a:rPr>
              <a:t>，整体数据质量</a:t>
            </a:r>
            <a:r>
              <a:rPr lang="zh-CN" altLang="en-US" sz="1100" dirty="0">
                <a:latin typeface="微软雅黑" panose="020B0503020204020204" pitchFamily="34" charset="-122"/>
                <a:ea typeface="微软雅黑" panose="020B0503020204020204" pitchFamily="34" charset="-122"/>
              </a:rPr>
              <a:t>与</a:t>
            </a:r>
            <a:r>
              <a:rPr lang="zh-CN" altLang="en-US" sz="1100" dirty="0">
                <a:solidFill>
                  <a:schemeClr val="tx1"/>
                </a:solidFill>
                <a:latin typeface="微软雅黑" panose="020B0503020204020204" pitchFamily="34" charset="-122"/>
                <a:ea typeface="微软雅黑" panose="020B0503020204020204" pitchFamily="34" charset="-122"/>
                <a:cs typeface="+mn-cs"/>
              </a:rPr>
              <a:t>上月基本持平。</a:t>
            </a:r>
          </a:p>
        </p:txBody>
      </p:sp>
      <p:pic>
        <p:nvPicPr>
          <p:cNvPr id="2" name="图片 1">
            <a:extLst>
              <a:ext uri="{FF2B5EF4-FFF2-40B4-BE49-F238E27FC236}">
                <a16:creationId xmlns:a16="http://schemas.microsoft.com/office/drawing/2014/main" id="{C6B3F90E-03D4-0052-780F-4186C4F4AD60}"/>
              </a:ext>
            </a:extLst>
          </p:cNvPr>
          <p:cNvPicPr>
            <a:picLocks noChangeAspect="1"/>
          </p:cNvPicPr>
          <p:nvPr/>
        </p:nvPicPr>
        <p:blipFill>
          <a:blip r:embed="rId2"/>
          <a:stretch>
            <a:fillRect/>
          </a:stretch>
        </p:blipFill>
        <p:spPr>
          <a:xfrm>
            <a:off x="248796" y="1221946"/>
            <a:ext cx="4894248" cy="2540757"/>
          </a:xfrm>
          <a:prstGeom prst="rect">
            <a:avLst/>
          </a:prstGeom>
        </p:spPr>
      </p:pic>
      <p:pic>
        <p:nvPicPr>
          <p:cNvPr id="3" name="图片 2">
            <a:extLst>
              <a:ext uri="{FF2B5EF4-FFF2-40B4-BE49-F238E27FC236}">
                <a16:creationId xmlns:a16="http://schemas.microsoft.com/office/drawing/2014/main" id="{3762933C-FACC-3712-99DB-7A2A7DAE2310}"/>
              </a:ext>
            </a:extLst>
          </p:cNvPr>
          <p:cNvPicPr>
            <a:picLocks noChangeAspect="1"/>
          </p:cNvPicPr>
          <p:nvPr/>
        </p:nvPicPr>
        <p:blipFill>
          <a:blip r:embed="rId3"/>
          <a:stretch>
            <a:fillRect/>
          </a:stretch>
        </p:blipFill>
        <p:spPr>
          <a:xfrm>
            <a:off x="5210121" y="1540985"/>
            <a:ext cx="3830254" cy="1591097"/>
          </a:xfrm>
          <a:prstGeom prst="rect">
            <a:avLst/>
          </a:prstGeom>
        </p:spPr>
      </p:pic>
    </p:spTree>
    <p:extLst>
      <p:ext uri="{BB962C8B-B14F-4D97-AF65-F5344CB8AC3E}">
        <p14:creationId xmlns:p14="http://schemas.microsoft.com/office/powerpoint/2010/main" val="15037367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2025</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月行认证车源区域分布情况</a:t>
            </a:r>
          </a:p>
        </p:txBody>
      </p:sp>
      <p:sp>
        <p:nvSpPr>
          <p:cNvPr id="5" name="文本框 4">
            <a:extLst>
              <a:ext uri="{FF2B5EF4-FFF2-40B4-BE49-F238E27FC236}">
                <a16:creationId xmlns:a16="http://schemas.microsoft.com/office/drawing/2014/main" id="{FD1A30AB-EAF0-4652-6356-396B4E6412AD}"/>
              </a:ext>
            </a:extLst>
          </p:cNvPr>
          <p:cNvSpPr txBox="1"/>
          <p:nvPr/>
        </p:nvSpPr>
        <p:spPr>
          <a:xfrm>
            <a:off x="248796" y="4716527"/>
            <a:ext cx="8810144" cy="570284"/>
          </a:xfrm>
          <a:prstGeom prst="rect">
            <a:avLst/>
          </a:prstGeom>
          <a:solidFill>
            <a:schemeClr val="bg1">
              <a:lumMod val="95000"/>
            </a:schemeClr>
          </a:solidFill>
        </p:spPr>
        <p:txBody>
          <a:bodyPr wrap="square" rtlCol="0">
            <a:spAutoFit/>
          </a:bodyPr>
          <a:lstStyle/>
          <a:p>
            <a:pPr algn="l">
              <a:lnSpc>
                <a:spcPct val="150000"/>
              </a:lnSpc>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2025</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月，各地区较上月表现出平稳微增的状态，各地上报量涨幅在</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0.5</a:t>
            </a:r>
            <a:r>
              <a:rPr lang="en-US" altLang="zh-CN" sz="1100" dirty="0">
                <a:solidFill>
                  <a:prstClr val="black"/>
                </a:solidFill>
                <a:latin typeface="微软雅黑" panose="020B0503020204020204" pitchFamily="34" charset="-122"/>
                <a:ea typeface="微软雅黑" panose="020B0503020204020204" pitchFamily="34" charset="-122"/>
              </a:rPr>
              <a:t>%</a:t>
            </a:r>
            <a:r>
              <a:rPr lang="zh-CN" altLang="en-US" sz="1100" dirty="0">
                <a:solidFill>
                  <a:prstClr val="black"/>
                </a:solidFill>
                <a:latin typeface="微软雅黑" panose="020B0503020204020204" pitchFamily="34" charset="-122"/>
                <a:ea typeface="微软雅黑" panose="020B0503020204020204" pitchFamily="34" charset="-122"/>
              </a:rPr>
              <a:t>到</a:t>
            </a:r>
            <a:r>
              <a:rPr lang="en-US" altLang="zh-CN" sz="1100" dirty="0">
                <a:solidFill>
                  <a:prstClr val="black"/>
                </a:solidFill>
                <a:latin typeface="微软雅黑" panose="020B0503020204020204" pitchFamily="34" charset="-122"/>
                <a:ea typeface="微软雅黑" panose="020B0503020204020204" pitchFamily="34" charset="-122"/>
              </a:rPr>
              <a:t>12%</a:t>
            </a:r>
            <a:r>
              <a:rPr lang="zh-CN" altLang="en-US" sz="1100" dirty="0">
                <a:solidFill>
                  <a:prstClr val="black"/>
                </a:solidFill>
                <a:latin typeface="微软雅黑" panose="020B0503020204020204" pitchFamily="34" charset="-122"/>
                <a:ea typeface="微软雅黑" panose="020B0503020204020204" pitchFamily="34" charset="-122"/>
              </a:rPr>
              <a:t>之间，其中内蒙古、福建两地增幅领先；</a:t>
            </a:r>
            <a:endParaRPr lang="en-US" altLang="zh-CN" sz="1100" dirty="0">
              <a:solidFill>
                <a:prstClr val="black"/>
              </a:solidFill>
              <a:latin typeface="微软雅黑" panose="020B0503020204020204" pitchFamily="34" charset="-122"/>
              <a:ea typeface="微软雅黑" panose="020B0503020204020204" pitchFamily="34" charset="-122"/>
            </a:endParaRPr>
          </a:p>
          <a:p>
            <a:pPr algn="l">
              <a:lnSpc>
                <a:spcPct val="150000"/>
              </a:lnSpc>
            </a:pP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较</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月同期，各地</a:t>
            </a:r>
            <a:r>
              <a:rPr lang="zh-CN" altLang="en-US" sz="1100" dirty="0">
                <a:solidFill>
                  <a:prstClr val="black"/>
                </a:solidFill>
                <a:latin typeface="微软雅黑" panose="020B0503020204020204" pitchFamily="34" charset="-122"/>
                <a:ea typeface="微软雅黑" panose="020B0503020204020204" pitchFamily="34" charset="-122"/>
              </a:rPr>
              <a:t>上报量也</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提升明显，部分地区如：</a:t>
            </a:r>
            <a:r>
              <a:rPr lang="zh-CN" altLang="en-US" sz="1100" dirty="0">
                <a:solidFill>
                  <a:prstClr val="black"/>
                </a:solidFill>
                <a:latin typeface="微软雅黑" panose="020B0503020204020204" pitchFamily="34" charset="-122"/>
                <a:ea typeface="微软雅黑" panose="020B0503020204020204" pitchFamily="34" charset="-122"/>
              </a:rPr>
              <a:t>内蒙古</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、贵州等地提升</a:t>
            </a:r>
            <a:r>
              <a:rPr lang="zh-CN" altLang="en-US" sz="1100" dirty="0">
                <a:solidFill>
                  <a:prstClr val="black"/>
                </a:solidFill>
                <a:latin typeface="微软雅黑" panose="020B0503020204020204" pitchFamily="34" charset="-122"/>
                <a:ea typeface="微软雅黑" panose="020B0503020204020204" pitchFamily="34" charset="-122"/>
              </a:rPr>
              <a:t>幅度达到了</a:t>
            </a:r>
            <a:r>
              <a:rPr lang="en-US" altLang="zh-CN" sz="1100" dirty="0">
                <a:solidFill>
                  <a:prstClr val="black"/>
                </a:solidFill>
                <a:latin typeface="微软雅黑" panose="020B0503020204020204" pitchFamily="34" charset="-122"/>
                <a:ea typeface="微软雅黑" panose="020B0503020204020204" pitchFamily="34" charset="-122"/>
              </a:rPr>
              <a:t>27%</a:t>
            </a:r>
            <a:r>
              <a:rPr lang="zh-CN" altLang="en-US" sz="1100" dirty="0">
                <a:latin typeface="微软雅黑" panose="020B0503020204020204" pitchFamily="34" charset="-122"/>
                <a:ea typeface="微软雅黑" panose="020B0503020204020204" pitchFamily="34" charset="-122"/>
              </a:rPr>
              <a:t>。</a:t>
            </a:r>
            <a:endParaRPr lang="zh-CN" altLang="en-US" sz="1100" dirty="0">
              <a:solidFill>
                <a:schemeClr val="tx1"/>
              </a:solidFill>
              <a:latin typeface="微软雅黑" panose="020B0503020204020204" pitchFamily="34" charset="-122"/>
              <a:ea typeface="微软雅黑" panose="020B0503020204020204" pitchFamily="34" charset="-122"/>
              <a:cs typeface="+mn-cs"/>
            </a:endParaRPr>
          </a:p>
        </p:txBody>
      </p:sp>
      <p:pic>
        <p:nvPicPr>
          <p:cNvPr id="3" name="图片 2">
            <a:extLst>
              <a:ext uri="{FF2B5EF4-FFF2-40B4-BE49-F238E27FC236}">
                <a16:creationId xmlns:a16="http://schemas.microsoft.com/office/drawing/2014/main" id="{18110ED3-C442-C6FA-E34F-CFE30FACEE98}"/>
              </a:ext>
            </a:extLst>
          </p:cNvPr>
          <p:cNvPicPr>
            <a:picLocks noChangeAspect="1"/>
          </p:cNvPicPr>
          <p:nvPr/>
        </p:nvPicPr>
        <p:blipFill>
          <a:blip r:embed="rId2"/>
          <a:stretch>
            <a:fillRect/>
          </a:stretch>
        </p:blipFill>
        <p:spPr>
          <a:xfrm>
            <a:off x="161933" y="1272286"/>
            <a:ext cx="8861094" cy="2359038"/>
          </a:xfrm>
          <a:prstGeom prst="rect">
            <a:avLst/>
          </a:prstGeom>
        </p:spPr>
      </p:pic>
    </p:spTree>
    <p:extLst>
      <p:ext uri="{BB962C8B-B14F-4D97-AF65-F5344CB8AC3E}">
        <p14:creationId xmlns:p14="http://schemas.microsoft.com/office/powerpoint/2010/main" val="12475452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2" y="409220"/>
            <a:ext cx="551750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2025</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prstClr val="black"/>
                </a:solidFill>
                <a:latin typeface="微软雅黑" panose="020B0503020204020204" pitchFamily="34" charset="-122"/>
                <a:ea typeface="微软雅黑" panose="020B0503020204020204" pitchFamily="34" charset="-122"/>
              </a:rPr>
              <a:t>4</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月行认证车源行驶里程分布情况</a:t>
            </a:r>
          </a:p>
        </p:txBody>
      </p:sp>
      <p:sp>
        <p:nvSpPr>
          <p:cNvPr id="8" name="文本框 7">
            <a:extLst>
              <a:ext uri="{FF2B5EF4-FFF2-40B4-BE49-F238E27FC236}">
                <a16:creationId xmlns:a16="http://schemas.microsoft.com/office/drawing/2014/main" id="{573B52C4-90D1-DB9E-2856-9A241B6711F6}"/>
              </a:ext>
            </a:extLst>
          </p:cNvPr>
          <p:cNvSpPr txBox="1"/>
          <p:nvPr/>
        </p:nvSpPr>
        <p:spPr>
          <a:xfrm>
            <a:off x="248796" y="4716527"/>
            <a:ext cx="8810144" cy="1078116"/>
          </a:xfrm>
          <a:prstGeom prst="rect">
            <a:avLst/>
          </a:prstGeom>
          <a:solidFill>
            <a:schemeClr val="bg1">
              <a:lumMod val="95000"/>
            </a:schemeClr>
          </a:solidFill>
        </p:spPr>
        <p:txBody>
          <a:bodyPr wrap="square" rtlCol="0">
            <a:spAutoFit/>
          </a:bodyPr>
          <a:lstStyle/>
          <a:p>
            <a:pPr>
              <a:lnSpc>
                <a:spcPct val="150000"/>
              </a:lnSpc>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2025</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lang="zh-CN" altLang="en-US" sz="1100" dirty="0">
                <a:solidFill>
                  <a:prstClr val="black"/>
                </a:solidFill>
                <a:latin typeface="微软雅黑" panose="020B0503020204020204" pitchFamily="34" charset="-122"/>
                <a:ea typeface="微软雅黑" panose="020B0503020204020204" pitchFamily="34" charset="-122"/>
              </a:rPr>
              <a:t>上报车源里程数据来看，本月</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二手车经销企业，</a:t>
            </a:r>
            <a:r>
              <a:rPr lang="zh-CN" altLang="en-US" sz="1100" dirty="0">
                <a:solidFill>
                  <a:prstClr val="black"/>
                </a:solidFill>
                <a:latin typeface="微软雅黑" panose="020B0503020204020204" pitchFamily="34" charset="-122"/>
                <a:ea typeface="微软雅黑" panose="020B0503020204020204" pitchFamily="34" charset="-122"/>
              </a:rPr>
              <a:t>基于车辆里程的选品上，与</a:t>
            </a:r>
            <a:r>
              <a:rPr lang="en-US" altLang="zh-CN" sz="1100" dirty="0">
                <a:solidFill>
                  <a:prstClr val="black"/>
                </a:solidFill>
                <a:latin typeface="微软雅黑" panose="020B0503020204020204" pitchFamily="34" charset="-122"/>
                <a:ea typeface="微软雅黑" panose="020B0503020204020204" pitchFamily="34" charset="-122"/>
              </a:rPr>
              <a:t>3</a:t>
            </a:r>
            <a:r>
              <a:rPr lang="zh-CN" altLang="en-US" sz="1100" dirty="0">
                <a:solidFill>
                  <a:prstClr val="black"/>
                </a:solidFill>
                <a:latin typeface="微软雅黑" panose="020B0503020204020204" pitchFamily="34" charset="-122"/>
                <a:ea typeface="微软雅黑" panose="020B0503020204020204" pitchFamily="34" charset="-122"/>
              </a:rPr>
              <a:t>月份基本一致；</a:t>
            </a:r>
            <a:endParaRPr lang="en-US" altLang="zh-CN" sz="1100" dirty="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sz="1100" dirty="0">
                <a:solidFill>
                  <a:prstClr val="black"/>
                </a:solidFill>
                <a:latin typeface="微软雅黑" panose="020B0503020204020204" pitchFamily="34" charset="-122"/>
                <a:ea typeface="微软雅黑" panose="020B0503020204020204" pitchFamily="34" charset="-122"/>
              </a:rPr>
              <a:t>其中，</a:t>
            </a:r>
            <a:r>
              <a:rPr lang="en-US" altLang="zh-CN" sz="1100" dirty="0">
                <a:solidFill>
                  <a:prstClr val="black"/>
                </a:solidFill>
                <a:latin typeface="微软雅黑" panose="020B0503020204020204" pitchFamily="34" charset="-122"/>
                <a:ea typeface="微软雅黑" panose="020B0503020204020204" pitchFamily="34" charset="-122"/>
              </a:rPr>
              <a:t>1-3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万公里以内的“准新车”</a:t>
            </a:r>
            <a:r>
              <a:rPr lang="zh-CN" altLang="en-US" sz="1100" dirty="0">
                <a:solidFill>
                  <a:prstClr val="black"/>
                </a:solidFill>
                <a:latin typeface="微软雅黑" panose="020B0503020204020204" pitchFamily="34" charset="-122"/>
                <a:ea typeface="微软雅黑" panose="020B0503020204020204" pitchFamily="34" charset="-122"/>
              </a:rPr>
              <a:t>、 </a:t>
            </a:r>
            <a:r>
              <a:rPr lang="en-US" altLang="zh-CN" sz="1100" dirty="0">
                <a:solidFill>
                  <a:prstClr val="black"/>
                </a:solidFill>
                <a:latin typeface="微软雅黑" panose="020B0503020204020204" pitchFamily="34" charset="-122"/>
                <a:ea typeface="微软雅黑" panose="020B0503020204020204" pitchFamily="34" charset="-122"/>
              </a:rPr>
              <a:t>3-5</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万公里以内的“较新车”均</a:t>
            </a:r>
            <a:r>
              <a:rPr lang="zh-CN" altLang="en-US" sz="1100" dirty="0">
                <a:solidFill>
                  <a:prstClr val="black"/>
                </a:solidFill>
                <a:latin typeface="微软雅黑" panose="020B0503020204020204" pitchFamily="34" charset="-122"/>
                <a:ea typeface="微软雅黑" panose="020B0503020204020204" pitchFamily="34" charset="-122"/>
              </a:rPr>
              <a:t>与</a:t>
            </a:r>
            <a:r>
              <a:rPr lang="en-US" altLang="zh-CN" sz="1100" dirty="0">
                <a:solidFill>
                  <a:prstClr val="black"/>
                </a:solidFill>
                <a:latin typeface="微软雅黑" panose="020B0503020204020204" pitchFamily="34" charset="-122"/>
                <a:ea typeface="微软雅黑" panose="020B0503020204020204" pitchFamily="34" charset="-122"/>
              </a:rPr>
              <a:t>3</a:t>
            </a:r>
            <a:r>
              <a:rPr lang="zh-CN" altLang="en-US" sz="1100" dirty="0">
                <a:solidFill>
                  <a:prstClr val="black"/>
                </a:solidFill>
                <a:latin typeface="微软雅黑" panose="020B0503020204020204" pitchFamily="34" charset="-122"/>
                <a:ea typeface="微软雅黑" panose="020B0503020204020204" pitchFamily="34" charset="-122"/>
              </a:rPr>
              <a:t>月持平；</a:t>
            </a:r>
            <a:endParaRPr lang="en-US" altLang="zh-CN" sz="1100" dirty="0">
              <a:solidFill>
                <a:prstClr val="black"/>
              </a:solidFill>
              <a:latin typeface="微软雅黑" panose="020B0503020204020204" pitchFamily="34" charset="-122"/>
              <a:ea typeface="微软雅黑" panose="020B0503020204020204" pitchFamily="34" charset="-122"/>
            </a:endParaRPr>
          </a:p>
          <a:p>
            <a:pPr>
              <a:lnSpc>
                <a:spcPct val="150000"/>
              </a:lnSpc>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5-10</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万的性价比车源则较</a:t>
            </a:r>
            <a:r>
              <a:rPr lang="en-US" altLang="zh-CN" sz="1100" dirty="0">
                <a:solidFill>
                  <a:prstClr val="black"/>
                </a:solidFill>
                <a:latin typeface="微软雅黑" panose="020B0503020204020204" pitchFamily="34" charset="-122"/>
                <a:ea typeface="微软雅黑" panose="020B0503020204020204" pitchFamily="34" charset="-122"/>
              </a:rPr>
              <a:t>3</a:t>
            </a:r>
            <a:r>
              <a:rPr lang="zh-CN" altLang="en-US" sz="1100" dirty="0">
                <a:solidFill>
                  <a:prstClr val="black"/>
                </a:solidFill>
                <a:latin typeface="微软雅黑" panose="020B0503020204020204" pitchFamily="34" charset="-122"/>
                <a:ea typeface="微软雅黑" panose="020B0503020204020204" pitchFamily="34" charset="-122"/>
              </a:rPr>
              <a:t>月减增加了</a:t>
            </a:r>
            <a:r>
              <a:rPr lang="en-US" altLang="zh-CN" sz="1100" dirty="0">
                <a:solidFill>
                  <a:prstClr val="black"/>
                </a:solidFill>
                <a:latin typeface="微软雅黑" panose="020B0503020204020204" pitchFamily="34" charset="-122"/>
                <a:ea typeface="微软雅黑" panose="020B0503020204020204" pitchFamily="34" charset="-122"/>
              </a:rPr>
              <a:t>2%</a:t>
            </a:r>
            <a:r>
              <a:rPr lang="zh-CN" altLang="en-US" sz="1100" dirty="0">
                <a:solidFill>
                  <a:prstClr val="black"/>
                </a:solidFill>
                <a:latin typeface="微软雅黑" panose="020B0503020204020204" pitchFamily="34" charset="-122"/>
                <a:ea typeface="微软雅黑" panose="020B0503020204020204" pitchFamily="34" charset="-122"/>
              </a:rPr>
              <a:t>，</a:t>
            </a:r>
            <a:r>
              <a:rPr lang="en-US" altLang="zh-CN" sz="1100" dirty="0">
                <a:solidFill>
                  <a:prstClr val="black"/>
                </a:solidFill>
                <a:latin typeface="微软雅黑" panose="020B0503020204020204" pitchFamily="34" charset="-122"/>
                <a:ea typeface="微软雅黑" panose="020B0503020204020204" pitchFamily="34" charset="-122"/>
              </a:rPr>
              <a:t>10</a:t>
            </a:r>
            <a:r>
              <a:rPr lang="zh-CN" altLang="en-US" sz="1100" dirty="0">
                <a:solidFill>
                  <a:prstClr val="black"/>
                </a:solidFill>
                <a:latin typeface="微软雅黑" panose="020B0503020204020204" pitchFamily="34" charset="-122"/>
                <a:ea typeface="微软雅黑" panose="020B0503020204020204" pitchFamily="34" charset="-122"/>
              </a:rPr>
              <a:t>万公里以上的“老旧车”则减少了</a:t>
            </a:r>
            <a:r>
              <a:rPr lang="en-US" altLang="zh-CN" sz="1100" dirty="0">
                <a:solidFill>
                  <a:prstClr val="black"/>
                </a:solidFill>
                <a:latin typeface="微软雅黑" panose="020B0503020204020204" pitchFamily="34" charset="-122"/>
                <a:ea typeface="微软雅黑" panose="020B0503020204020204" pitchFamily="34" charset="-122"/>
              </a:rPr>
              <a:t>2%</a:t>
            </a:r>
            <a:r>
              <a:rPr lang="zh-CN" altLang="en-US" sz="1100" dirty="0">
                <a:solidFill>
                  <a:prstClr val="black"/>
                </a:solidFill>
                <a:latin typeface="微软雅黑" panose="020B0503020204020204" pitchFamily="34" charset="-122"/>
                <a:ea typeface="微软雅黑" panose="020B0503020204020204" pitchFamily="34" charset="-122"/>
              </a:rPr>
              <a:t>；</a:t>
            </a:r>
            <a:endParaRPr lang="en-US" altLang="zh-CN" sz="1100" dirty="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sz="1100" dirty="0">
                <a:solidFill>
                  <a:prstClr val="black"/>
                </a:solidFill>
                <a:latin typeface="微软雅黑" panose="020B0503020204020204" pitchFamily="34" charset="-122"/>
                <a:ea typeface="微软雅黑" panose="020B0503020204020204" pitchFamily="34" charset="-122"/>
              </a:rPr>
              <a:t>本月整体数据质量较</a:t>
            </a:r>
            <a:r>
              <a:rPr lang="en-US" altLang="zh-CN" sz="1100" dirty="0">
                <a:solidFill>
                  <a:prstClr val="black"/>
                </a:solidFill>
                <a:latin typeface="微软雅黑" panose="020B0503020204020204" pitchFamily="34" charset="-122"/>
                <a:ea typeface="微软雅黑" panose="020B0503020204020204" pitchFamily="34" charset="-122"/>
              </a:rPr>
              <a:t>2024</a:t>
            </a:r>
            <a:r>
              <a:rPr lang="zh-CN" altLang="en-US" sz="1100" dirty="0">
                <a:solidFill>
                  <a:prstClr val="black"/>
                </a:solidFill>
                <a:latin typeface="微软雅黑" panose="020B0503020204020204" pitchFamily="34" charset="-122"/>
                <a:ea typeface="微软雅黑" panose="020B0503020204020204" pitchFamily="34" charset="-122"/>
              </a:rPr>
              <a:t>年</a:t>
            </a:r>
            <a:r>
              <a:rPr lang="en-US" altLang="zh-CN" sz="1100" dirty="0">
                <a:solidFill>
                  <a:prstClr val="black"/>
                </a:solidFill>
                <a:latin typeface="微软雅黑" panose="020B0503020204020204" pitchFamily="34" charset="-122"/>
                <a:ea typeface="微软雅黑" panose="020B0503020204020204" pitchFamily="34" charset="-122"/>
              </a:rPr>
              <a:t>4</a:t>
            </a:r>
            <a:r>
              <a:rPr lang="zh-CN" altLang="en-US" sz="1100" dirty="0">
                <a:solidFill>
                  <a:prstClr val="black"/>
                </a:solidFill>
                <a:latin typeface="微软雅黑" panose="020B0503020204020204" pitchFamily="34" charset="-122"/>
                <a:ea typeface="微软雅黑" panose="020B0503020204020204" pitchFamily="34" charset="-122"/>
              </a:rPr>
              <a:t>月份表现略好，预示经销商在“新车降价冲击”的大背景下选品策略相对比“稳健” 。</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3" name="图片 2">
            <a:extLst>
              <a:ext uri="{FF2B5EF4-FFF2-40B4-BE49-F238E27FC236}">
                <a16:creationId xmlns:a16="http://schemas.microsoft.com/office/drawing/2014/main" id="{1D682136-4462-1492-4F35-67FD7A1B5E53}"/>
              </a:ext>
            </a:extLst>
          </p:cNvPr>
          <p:cNvPicPr>
            <a:picLocks noChangeAspect="1"/>
          </p:cNvPicPr>
          <p:nvPr/>
        </p:nvPicPr>
        <p:blipFill>
          <a:blip r:embed="rId2"/>
          <a:stretch>
            <a:fillRect/>
          </a:stretch>
        </p:blipFill>
        <p:spPr>
          <a:xfrm>
            <a:off x="248796" y="1063357"/>
            <a:ext cx="8810144" cy="3599928"/>
          </a:xfrm>
          <a:prstGeom prst="rect">
            <a:avLst/>
          </a:prstGeom>
        </p:spPr>
      </p:pic>
    </p:spTree>
    <p:extLst>
      <p:ext uri="{BB962C8B-B14F-4D97-AF65-F5344CB8AC3E}">
        <p14:creationId xmlns:p14="http://schemas.microsoft.com/office/powerpoint/2010/main" val="11280522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1F9594C3-A7F3-B661-4EDE-9312838E58E0}"/>
              </a:ext>
            </a:extLst>
          </p:cNvPr>
          <p:cNvPicPr>
            <a:picLocks noChangeAspect="1"/>
          </p:cNvPicPr>
          <p:nvPr/>
        </p:nvPicPr>
        <p:blipFill>
          <a:blip r:embed="rId2"/>
          <a:stretch>
            <a:fillRect/>
          </a:stretch>
        </p:blipFill>
        <p:spPr>
          <a:xfrm>
            <a:off x="216899" y="1123943"/>
            <a:ext cx="8810144" cy="3786178"/>
          </a:xfrm>
          <a:prstGeom prst="rect">
            <a:avLst/>
          </a:prstGeom>
        </p:spPr>
      </p:pic>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2025</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lang="zh-CN" altLang="en-US" sz="2000" b="1" dirty="0">
                <a:solidFill>
                  <a:prstClr val="black"/>
                </a:solidFill>
                <a:latin typeface="微软雅黑" panose="020B0503020204020204" pitchFamily="34" charset="-122"/>
                <a:ea typeface="微软雅黑" panose="020B0503020204020204" pitchFamily="34" charset="-122"/>
              </a:rPr>
              <a:t>行认证车龄分布</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情况</a:t>
            </a:r>
          </a:p>
        </p:txBody>
      </p:sp>
      <p:sp>
        <p:nvSpPr>
          <p:cNvPr id="5" name="文本框 4">
            <a:extLst>
              <a:ext uri="{FF2B5EF4-FFF2-40B4-BE49-F238E27FC236}">
                <a16:creationId xmlns:a16="http://schemas.microsoft.com/office/drawing/2014/main" id="{4A66D249-09EB-A109-7345-A1A3A060574F}"/>
              </a:ext>
            </a:extLst>
          </p:cNvPr>
          <p:cNvSpPr txBox="1"/>
          <p:nvPr/>
        </p:nvSpPr>
        <p:spPr>
          <a:xfrm>
            <a:off x="216899" y="5004319"/>
            <a:ext cx="8810144" cy="1078116"/>
          </a:xfrm>
          <a:prstGeom prst="rect">
            <a:avLst/>
          </a:prstGeom>
          <a:solidFill>
            <a:schemeClr val="bg1">
              <a:lumMod val="95000"/>
            </a:schemeClr>
          </a:solid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2025</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lang="en-US" altLang="zh-CN" sz="1100" dirty="0">
                <a:solidFill>
                  <a:schemeClr val="tx1"/>
                </a:solidFill>
                <a:latin typeface="微软雅黑" panose="020B0503020204020204" pitchFamily="34" charset="-122"/>
                <a:ea typeface="微软雅黑" panose="020B0503020204020204" pitchFamily="34" charset="-122"/>
                <a:cs typeface="+mn-cs"/>
              </a:rPr>
              <a:t> </a:t>
            </a:r>
            <a:r>
              <a:rPr lang="zh-CN" altLang="en-US" sz="1100" dirty="0">
                <a:latin typeface="微软雅黑" panose="020B0503020204020204" pitchFamily="34" charset="-122"/>
                <a:ea typeface="微软雅黑" panose="020B0503020204020204" pitchFamily="34" charset="-122"/>
              </a:rPr>
              <a:t>经销企业在车辆年限的选品上与上月基本一致，均表现相对“保守”；</a:t>
            </a:r>
            <a:endParaRPr lang="en-US" altLang="zh-CN" sz="1100" dirty="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100" dirty="0">
                <a:latin typeface="微软雅黑" panose="020B0503020204020204" pitchFamily="34" charset="-122"/>
                <a:ea typeface="微软雅黑" panose="020B0503020204020204" pitchFamily="34" charset="-122"/>
              </a:rPr>
              <a:t>经销商在选品上，能够迅速去库存的“准新车”和价格更稳定的“老旧车”依然受到青睐；</a:t>
            </a:r>
            <a:endParaRPr lang="en-US" altLang="zh-CN" sz="1100" dirty="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100" dirty="0">
                <a:solidFill>
                  <a:schemeClr val="tx1"/>
                </a:solidFill>
                <a:latin typeface="微软雅黑" panose="020B0503020204020204" pitchFamily="34" charset="-122"/>
                <a:ea typeface="微软雅黑" panose="020B0503020204020204" pitchFamily="34" charset="-122"/>
                <a:cs typeface="+mn-cs"/>
              </a:rPr>
              <a:t>其中，</a:t>
            </a:r>
            <a:r>
              <a:rPr lang="en-US" altLang="zh-CN" sz="1100" dirty="0">
                <a:solidFill>
                  <a:schemeClr val="tx1"/>
                </a:solidFill>
                <a:latin typeface="微软雅黑" panose="020B0503020204020204" pitchFamily="34" charset="-122"/>
                <a:ea typeface="微软雅黑" panose="020B0503020204020204" pitchFamily="34" charset="-122"/>
                <a:cs typeface="+mn-cs"/>
              </a:rPr>
              <a:t>1</a:t>
            </a:r>
            <a:r>
              <a:rPr lang="zh-CN" altLang="en-US" sz="1100" dirty="0">
                <a:solidFill>
                  <a:schemeClr val="tx1"/>
                </a:solidFill>
                <a:latin typeface="微软雅黑" panose="020B0503020204020204" pitchFamily="34" charset="-122"/>
                <a:ea typeface="微软雅黑" panose="020B0503020204020204" pitchFamily="34" charset="-122"/>
                <a:cs typeface="+mn-cs"/>
              </a:rPr>
              <a:t>年内的准新车数据</a:t>
            </a:r>
            <a:r>
              <a:rPr lang="zh-CN" altLang="en-US" sz="1100" dirty="0">
                <a:latin typeface="微软雅黑" panose="020B0503020204020204" pitchFamily="34" charset="-122"/>
                <a:ea typeface="微软雅黑" panose="020B0503020204020204" pitchFamily="34" charset="-122"/>
              </a:rPr>
              <a:t>与</a:t>
            </a:r>
            <a:r>
              <a:rPr lang="zh-CN" altLang="en-US" sz="1100" dirty="0">
                <a:solidFill>
                  <a:schemeClr val="tx1"/>
                </a:solidFill>
                <a:latin typeface="微软雅黑" panose="020B0503020204020204" pitchFamily="34" charset="-122"/>
                <a:ea typeface="微软雅黑" panose="020B0503020204020204" pitchFamily="34" charset="-122"/>
                <a:cs typeface="+mn-cs"/>
              </a:rPr>
              <a:t>上月持平，</a:t>
            </a:r>
            <a:r>
              <a:rPr lang="en-US" altLang="zh-CN" sz="1100" dirty="0">
                <a:solidFill>
                  <a:prstClr val="black"/>
                </a:solidFill>
                <a:latin typeface="微软雅黑" panose="020B0503020204020204" pitchFamily="34" charset="-122"/>
                <a:ea typeface="微软雅黑" panose="020B0503020204020204" pitchFamily="34" charset="-122"/>
              </a:rPr>
              <a:t>1-3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zh-CN" altLang="en-US" sz="1100" dirty="0">
                <a:solidFill>
                  <a:schemeClr val="tx1"/>
                </a:solidFill>
                <a:latin typeface="微软雅黑" panose="020B0503020204020204" pitchFamily="34" charset="-122"/>
                <a:ea typeface="微软雅黑" panose="020B0503020204020204" pitchFamily="34" charset="-122"/>
                <a:cs typeface="+mn-cs"/>
              </a:rPr>
              <a:t>以内较新车龄数据</a:t>
            </a:r>
            <a:r>
              <a:rPr lang="zh-CN" altLang="en-US" sz="1100" dirty="0">
                <a:latin typeface="微软雅黑" panose="020B0503020204020204" pitchFamily="34" charset="-122"/>
                <a:ea typeface="微软雅黑" panose="020B0503020204020204" pitchFamily="34" charset="-122"/>
              </a:rPr>
              <a:t>则较上月减少</a:t>
            </a:r>
            <a:r>
              <a:rPr lang="zh-CN" altLang="en-US" sz="1100" dirty="0">
                <a:solidFill>
                  <a:schemeClr val="tx1"/>
                </a:solidFill>
                <a:latin typeface="微软雅黑" panose="020B0503020204020204" pitchFamily="34" charset="-122"/>
                <a:ea typeface="微软雅黑" panose="020B0503020204020204" pitchFamily="34" charset="-122"/>
                <a:cs typeface="+mn-cs"/>
              </a:rPr>
              <a:t>了</a:t>
            </a:r>
            <a:r>
              <a:rPr lang="en-US" altLang="zh-CN" sz="1100" dirty="0">
                <a:solidFill>
                  <a:schemeClr val="tx1"/>
                </a:solidFill>
                <a:latin typeface="微软雅黑" panose="020B0503020204020204" pitchFamily="34" charset="-122"/>
                <a:ea typeface="微软雅黑" panose="020B0503020204020204" pitchFamily="34" charset="-122"/>
                <a:cs typeface="+mn-cs"/>
              </a:rPr>
              <a:t>1%</a:t>
            </a:r>
            <a:r>
              <a:rPr lang="zh-CN" altLang="en-US" sz="1100" dirty="0">
                <a:solidFill>
                  <a:schemeClr val="tx1"/>
                </a:solidFill>
                <a:latin typeface="微软雅黑" panose="020B0503020204020204" pitchFamily="34" charset="-122"/>
                <a:ea typeface="微软雅黑" panose="020B0503020204020204" pitchFamily="34" charset="-122"/>
                <a:cs typeface="+mn-cs"/>
              </a:rPr>
              <a:t>，</a:t>
            </a:r>
            <a:r>
              <a:rPr lang="en-US" altLang="zh-CN" sz="1100" dirty="0">
                <a:solidFill>
                  <a:schemeClr val="tx1"/>
                </a:solidFill>
                <a:latin typeface="微软雅黑" panose="020B0503020204020204" pitchFamily="34" charset="-122"/>
                <a:ea typeface="微软雅黑" panose="020B0503020204020204" pitchFamily="34" charset="-122"/>
                <a:cs typeface="+mn-cs"/>
              </a:rPr>
              <a:t>3-5</a:t>
            </a:r>
            <a:r>
              <a:rPr lang="zh-CN" altLang="en-US" sz="1100" dirty="0">
                <a:solidFill>
                  <a:schemeClr val="tx1"/>
                </a:solidFill>
                <a:latin typeface="微软雅黑" panose="020B0503020204020204" pitchFamily="34" charset="-122"/>
                <a:ea typeface="微软雅黑" panose="020B0503020204020204" pitchFamily="34" charset="-122"/>
                <a:cs typeface="+mn-cs"/>
              </a:rPr>
              <a:t>年的次新车龄数据较上月</a:t>
            </a:r>
            <a:r>
              <a:rPr lang="zh-CN" altLang="en-US" sz="1100" dirty="0">
                <a:latin typeface="微软雅黑" panose="020B0503020204020204" pitchFamily="34" charset="-122"/>
                <a:ea typeface="微软雅黑" panose="020B0503020204020204" pitchFamily="34" charset="-122"/>
              </a:rPr>
              <a:t>增加了</a:t>
            </a:r>
            <a:r>
              <a:rPr lang="en-US" altLang="zh-CN" sz="1100" dirty="0">
                <a:solidFill>
                  <a:schemeClr val="tx1"/>
                </a:solidFill>
                <a:latin typeface="微软雅黑" panose="020B0503020204020204" pitchFamily="34" charset="-122"/>
                <a:ea typeface="微软雅黑" panose="020B0503020204020204" pitchFamily="34" charset="-122"/>
                <a:cs typeface="+mn-cs"/>
              </a:rPr>
              <a:t>1%</a:t>
            </a:r>
            <a:r>
              <a:rPr lang="zh-CN" altLang="en-US" sz="1100" dirty="0">
                <a:solidFill>
                  <a:schemeClr val="tx1"/>
                </a:solidFill>
                <a:latin typeface="微软雅黑" panose="020B0503020204020204" pitchFamily="34" charset="-122"/>
                <a:ea typeface="微软雅黑" panose="020B0503020204020204" pitchFamily="34" charset="-122"/>
                <a:cs typeface="+mn-cs"/>
              </a:rPr>
              <a:t>；</a:t>
            </a:r>
            <a:endParaRPr lang="en-US" altLang="zh-CN" sz="1100" dirty="0">
              <a:solidFill>
                <a:schemeClr val="tx1"/>
              </a:solidFill>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100" dirty="0">
                <a:latin typeface="微软雅黑" panose="020B0503020204020204" pitchFamily="34" charset="-122"/>
                <a:ea typeface="微软雅黑" panose="020B0503020204020204" pitchFamily="34" charset="-122"/>
              </a:rPr>
              <a:t>其余车龄车源与上月基本保持一致。</a:t>
            </a:r>
            <a:endParaRPr lang="en-US" altLang="zh-CN" sz="11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344384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关于“行”认证</a:t>
            </a:r>
          </a:p>
        </p:txBody>
      </p:sp>
      <p:sp>
        <p:nvSpPr>
          <p:cNvPr id="6" name="文本框 5">
            <a:extLst>
              <a:ext uri="{FF2B5EF4-FFF2-40B4-BE49-F238E27FC236}">
                <a16:creationId xmlns:a16="http://schemas.microsoft.com/office/drawing/2014/main" id="{8D840428-0017-4D24-A6EE-0137F7B87A64}"/>
              </a:ext>
            </a:extLst>
          </p:cNvPr>
          <p:cNvSpPr txBox="1"/>
          <p:nvPr/>
        </p:nvSpPr>
        <p:spPr>
          <a:xfrm>
            <a:off x="355735" y="1245166"/>
            <a:ext cx="8519324" cy="3338030"/>
          </a:xfrm>
          <a:prstGeom prst="rect">
            <a:avLst/>
          </a:prstGeom>
          <a:noFill/>
        </p:spPr>
        <p:txBody>
          <a:bodyPr wrap="square">
            <a:spAutoFit/>
          </a:bodyPr>
          <a:lstStyle/>
          <a:p>
            <a:pPr algn="just">
              <a:lnSpc>
                <a:spcPct val="200000"/>
              </a:lnSpc>
            </a:pPr>
            <a:r>
              <a:rPr lang="zh-CN" altLang="zh-CN" sz="1800" b="1" kern="100" dirty="0">
                <a:effectLst/>
                <a:latin typeface="等线" panose="02010600030101010101" pitchFamily="2" charset="-122"/>
                <a:ea typeface="微软雅黑" panose="020B0503020204020204" pitchFamily="34" charset="-122"/>
                <a:cs typeface="Times New Roman" panose="02020603050405020304" pitchFamily="18" charset="0"/>
              </a:rPr>
              <a:t>什么是行认证？</a:t>
            </a:r>
            <a:endPar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endParaRPr>
          </a:p>
          <a:p>
            <a:pPr>
              <a:lnSpc>
                <a:spcPct val="200000"/>
              </a:lnSpc>
            </a:pPr>
            <a:r>
              <a:rPr lang="en-US" altLang="zh-CN" sz="1800" dirty="0">
                <a:effectLst/>
                <a:ea typeface="微软雅黑" panose="020B0503020204020204" pitchFamily="34" charset="-122"/>
                <a:cs typeface="Times New Roman" panose="02020603050405020304" pitchFamily="18" charset="0"/>
              </a:rPr>
              <a:t>   </a:t>
            </a:r>
            <a:r>
              <a:rPr lang="zh-CN" altLang="zh-CN" sz="1800" kern="100" dirty="0">
                <a:effectLst/>
                <a:latin typeface="等线" panose="02010600030101010101" pitchFamily="2" charset="-122"/>
                <a:ea typeface="微软雅黑" panose="020B0503020204020204" pitchFamily="34" charset="-122"/>
                <a:cs typeface="Times New Roman" panose="02020603050405020304" pitchFamily="18" charset="0"/>
              </a:rPr>
              <a:t>“行”认证是中国汽车流通协会基于国家标准《二手车鉴定评估技术规范》以及团体标准《乘用车鉴定评估技术规范》而面向于全国二手车流通领域各经营主体推出的认证二手车质量信息溯源管理体系，通过建立行业统一标准的车况溯源机制、争议复核机制手段，帮助二手车经营企业与消费者之间建立信任的桥梁、切实的保障二手车消费环节中各方主体的合法权益。</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7" name="图片 6">
            <a:extLst>
              <a:ext uri="{FF2B5EF4-FFF2-40B4-BE49-F238E27FC236}">
                <a16:creationId xmlns:a16="http://schemas.microsoft.com/office/drawing/2014/main" id="{15D8B4EE-9C9C-4879-B6D4-90659A9CEBB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76236" y="4652309"/>
            <a:ext cx="4391527" cy="1464019"/>
          </a:xfrm>
          <a:prstGeom prst="rect">
            <a:avLst/>
          </a:prstGeom>
          <a:noFill/>
          <a:ln>
            <a:noFill/>
          </a:ln>
        </p:spPr>
      </p:pic>
    </p:spTree>
    <p:extLst>
      <p:ext uri="{BB962C8B-B14F-4D97-AF65-F5344CB8AC3E}">
        <p14:creationId xmlns:p14="http://schemas.microsoft.com/office/powerpoint/2010/main" val="14381169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91540" y="2942918"/>
            <a:ext cx="4381328" cy="646331"/>
          </a:xfrm>
          <a:prstGeom prst="rect">
            <a:avLst/>
          </a:prstGeom>
          <a:noFill/>
        </p:spPr>
        <p:txBody>
          <a:bodyPr wrap="none" rtlCol="0">
            <a:spAutoFit/>
          </a:bodyPr>
          <a:lstStyle/>
          <a:p>
            <a:r>
              <a:rPr lang="en-US" altLang="zh-CN" sz="3600" b="1" dirty="0">
                <a:latin typeface="微软雅黑" panose="020B0503020204020204" pitchFamily="34" charset="-122"/>
                <a:ea typeface="微软雅黑" panose="020B0503020204020204" pitchFamily="34" charset="-122"/>
              </a:rPr>
              <a:t>2025</a:t>
            </a:r>
            <a:r>
              <a:rPr lang="zh-CN" altLang="en-US" sz="3600" b="1" dirty="0">
                <a:latin typeface="微软雅黑" panose="020B0503020204020204" pitchFamily="34" charset="-122"/>
                <a:ea typeface="微软雅黑" panose="020B0503020204020204" pitchFamily="34" charset="-122"/>
              </a:rPr>
              <a:t>年</a:t>
            </a:r>
            <a:r>
              <a:rPr lang="en-US" altLang="zh-CN" sz="3600" b="1" dirty="0">
                <a:latin typeface="微软雅黑" panose="020B0503020204020204" pitchFamily="34" charset="-122"/>
                <a:ea typeface="微软雅黑" panose="020B0503020204020204" pitchFamily="34" charset="-122"/>
              </a:rPr>
              <a:t>3</a:t>
            </a:r>
            <a:r>
              <a:rPr lang="zh-CN" altLang="en-US" sz="3600" b="1" dirty="0">
                <a:latin typeface="微软雅黑" panose="020B0503020204020204" pitchFamily="34" charset="-122"/>
                <a:ea typeface="微软雅黑" panose="020B0503020204020204" pitchFamily="34" charset="-122"/>
              </a:rPr>
              <a:t>月市场概况</a:t>
            </a:r>
            <a:endParaRPr lang="zh-CN" altLang="en-US" sz="3600" b="1" dirty="0"/>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01</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46199"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23599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a:spLocks noChangeArrowheads="1"/>
          </p:cNvSpPr>
          <p:nvPr/>
        </p:nvSpPr>
        <p:spPr bwMode="auto">
          <a:xfrm>
            <a:off x="2979738" y="2054225"/>
            <a:ext cx="287020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eaLnBrk="1" hangingPunct="1"/>
            <a:r>
              <a:rPr lang="zh-CN" altLang="en-US" sz="8000" b="1" i="0" dirty="0">
                <a:latin typeface="华文行楷" panose="02010800040101010101" pitchFamily="2" charset="-122"/>
                <a:ea typeface="华文行楷" panose="02010800040101010101" pitchFamily="2" charset="-122"/>
              </a:rPr>
              <a:t>谢 谢！</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2">
            <a:extLst>
              <a:ext uri="{FF2B5EF4-FFF2-40B4-BE49-F238E27FC236}">
                <a16:creationId xmlns:a16="http://schemas.microsoft.com/office/drawing/2014/main" id="{7E98EA66-DA6F-49B5-8C72-B5AC179866EB}"/>
              </a:ext>
            </a:extLst>
          </p:cNvPr>
          <p:cNvSpPr txBox="1">
            <a:spLocks noChangeArrowheads="1"/>
          </p:cNvSpPr>
          <p:nvPr/>
        </p:nvSpPr>
        <p:spPr bwMode="auto">
          <a:xfrm>
            <a:off x="447833" y="325402"/>
            <a:ext cx="8002588"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kern="0" dirty="0">
                <a:latin typeface="微软雅黑" panose="020B0503020204020204" pitchFamily="34" charset="-122"/>
                <a:ea typeface="微软雅黑" panose="020B0503020204020204" pitchFamily="34" charset="-122"/>
              </a:rPr>
              <a:t>2025</a:t>
            </a:r>
            <a:r>
              <a:rPr lang="zh-CN" altLang="en-US" sz="2000" b="1" kern="0" dirty="0">
                <a:latin typeface="微软雅黑" panose="020B0503020204020204" pitchFamily="34" charset="-122"/>
                <a:ea typeface="微软雅黑" panose="020B0503020204020204" pitchFamily="34" charset="-122"/>
              </a:rPr>
              <a:t>年</a:t>
            </a:r>
            <a:r>
              <a:rPr lang="en-US" altLang="zh-CN" sz="2000" b="1" kern="0" dirty="0">
                <a:latin typeface="微软雅黑" panose="020B0503020204020204" pitchFamily="34" charset="-122"/>
                <a:ea typeface="微软雅黑" panose="020B0503020204020204" pitchFamily="34" charset="-122"/>
              </a:rPr>
              <a:t>3</a:t>
            </a:r>
            <a:r>
              <a:rPr lang="zh-CN" altLang="en-US" sz="2000" b="1" kern="0" dirty="0">
                <a:latin typeface="微软雅黑" panose="020B0503020204020204" pitchFamily="34" charset="-122"/>
                <a:ea typeface="微软雅黑" panose="020B0503020204020204" pitchFamily="34" charset="-122"/>
              </a:rPr>
              <a:t>月二手车市场月度交易趋势</a:t>
            </a:r>
          </a:p>
        </p:txBody>
      </p:sp>
      <p:sp>
        <p:nvSpPr>
          <p:cNvPr id="4" name="文本框 3">
            <a:extLst>
              <a:ext uri="{FF2B5EF4-FFF2-40B4-BE49-F238E27FC236}">
                <a16:creationId xmlns:a16="http://schemas.microsoft.com/office/drawing/2014/main" id="{F73D121D-5F93-D2A8-FA92-FC80B34F9FA0}"/>
              </a:ext>
            </a:extLst>
          </p:cNvPr>
          <p:cNvSpPr txBox="1"/>
          <p:nvPr/>
        </p:nvSpPr>
        <p:spPr>
          <a:xfrm>
            <a:off x="399831" y="5297098"/>
            <a:ext cx="8596883" cy="775277"/>
          </a:xfrm>
          <a:prstGeom prst="rect">
            <a:avLst/>
          </a:prstGeom>
          <a:noFill/>
        </p:spPr>
        <p:txBody>
          <a:bodyPr wrap="square">
            <a:spAutoFit/>
          </a:bodyPr>
          <a:lstStyle/>
          <a:p>
            <a:pPr>
              <a:lnSpc>
                <a:spcPct val="200000"/>
              </a:lnSpc>
              <a:defRPr/>
            </a:pPr>
            <a:r>
              <a:rPr lang="en-US" altLang="zh-CN" sz="1200" dirty="0">
                <a:latin typeface="微软雅黑" panose="020B0503020204020204" pitchFamily="34" charset="-122"/>
                <a:ea typeface="微软雅黑" panose="020B0503020204020204" pitchFamily="34" charset="-122"/>
              </a:rPr>
              <a:t>2025</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3</a:t>
            </a:r>
            <a:r>
              <a:rPr lang="zh-CN" altLang="en-US" sz="1200" dirty="0">
                <a:latin typeface="微软雅黑" panose="020B0503020204020204" pitchFamily="34" charset="-122"/>
                <a:ea typeface="微软雅黑" panose="020B0503020204020204" pitchFamily="34" charset="-122"/>
              </a:rPr>
              <a:t>月，全国二手车市场交易量</a:t>
            </a:r>
            <a:r>
              <a:rPr lang="en-US" altLang="zh-CN" sz="1200" dirty="0">
                <a:latin typeface="微软雅黑" panose="020B0503020204020204" pitchFamily="34" charset="-122"/>
                <a:ea typeface="微软雅黑" panose="020B0503020204020204" pitchFamily="34" charset="-122"/>
              </a:rPr>
              <a:t>175.49</a:t>
            </a:r>
            <a:r>
              <a:rPr lang="zh-CN" altLang="en-US" sz="1200" dirty="0">
                <a:latin typeface="微软雅黑" panose="020B0503020204020204" pitchFamily="34" charset="-122"/>
                <a:ea typeface="微软雅黑" panose="020B0503020204020204" pitchFamily="34" charset="-122"/>
              </a:rPr>
              <a:t>万辆，环比增长</a:t>
            </a:r>
            <a:r>
              <a:rPr lang="en-US" altLang="zh-CN" sz="1200" dirty="0">
                <a:latin typeface="微软雅黑" panose="020B0503020204020204" pitchFamily="34" charset="-122"/>
                <a:ea typeface="微软雅黑" panose="020B0503020204020204" pitchFamily="34" charset="-122"/>
              </a:rPr>
              <a:t>26.14%</a:t>
            </a:r>
            <a:r>
              <a:rPr lang="zh-CN" altLang="en-US" sz="1200" dirty="0">
                <a:latin typeface="微软雅黑" panose="020B0503020204020204" pitchFamily="34" charset="-122"/>
                <a:ea typeface="微软雅黑" panose="020B0503020204020204" pitchFamily="34" charset="-122"/>
              </a:rPr>
              <a:t>，同比增长</a:t>
            </a:r>
            <a:r>
              <a:rPr lang="en-US" altLang="zh-CN" sz="1200" dirty="0">
                <a:latin typeface="微软雅黑" panose="020B0503020204020204" pitchFamily="34" charset="-122"/>
                <a:ea typeface="微软雅黑" panose="020B0503020204020204" pitchFamily="34" charset="-122"/>
              </a:rPr>
              <a:t>2.60%</a:t>
            </a:r>
            <a:r>
              <a:rPr lang="zh-CN" altLang="en-US" sz="1200" dirty="0">
                <a:latin typeface="微软雅黑" panose="020B0503020204020204" pitchFamily="34" charset="-122"/>
                <a:ea typeface="微软雅黑" panose="020B0503020204020204" pitchFamily="34" charset="-122"/>
              </a:rPr>
              <a:t>，交易金额为</a:t>
            </a:r>
            <a:r>
              <a:rPr lang="en-US" altLang="zh-CN" sz="1200" dirty="0">
                <a:latin typeface="微软雅黑" panose="020B0503020204020204" pitchFamily="34" charset="-122"/>
                <a:ea typeface="微软雅黑" panose="020B0503020204020204" pitchFamily="34" charset="-122"/>
              </a:rPr>
              <a:t>1169.95</a:t>
            </a:r>
            <a:r>
              <a:rPr lang="zh-CN" altLang="en-US" sz="1200" dirty="0">
                <a:latin typeface="微软雅黑" panose="020B0503020204020204" pitchFamily="34" charset="-122"/>
                <a:ea typeface="微软雅黑" panose="020B0503020204020204" pitchFamily="34" charset="-122"/>
              </a:rPr>
              <a:t>亿元。</a:t>
            </a:r>
            <a:endParaRPr lang="en-US" altLang="zh-CN" sz="1200" dirty="0">
              <a:latin typeface="微软雅黑" panose="020B0503020204020204" pitchFamily="34" charset="-122"/>
              <a:ea typeface="微软雅黑" panose="020B0503020204020204" pitchFamily="34" charset="-122"/>
            </a:endParaRPr>
          </a:p>
          <a:p>
            <a:pPr>
              <a:lnSpc>
                <a:spcPct val="200000"/>
              </a:lnSpc>
              <a:defRPr/>
            </a:pPr>
            <a:r>
              <a:rPr lang="en-US" altLang="zh-CN" sz="1200" dirty="0">
                <a:latin typeface="微软雅黑" panose="020B0503020204020204" pitchFamily="34" charset="-122"/>
                <a:ea typeface="微软雅黑" panose="020B0503020204020204" pitchFamily="34" charset="-122"/>
                <a:sym typeface="+mn-ea"/>
              </a:rPr>
              <a:t>2025</a:t>
            </a:r>
            <a:r>
              <a:rPr lang="zh-CN" altLang="en-US" sz="1200" dirty="0">
                <a:latin typeface="微软雅黑" panose="020B0503020204020204" pitchFamily="34" charset="-122"/>
                <a:ea typeface="微软雅黑" panose="020B0503020204020204" pitchFamily="34" charset="-122"/>
                <a:sym typeface="+mn-ea"/>
              </a:rPr>
              <a:t>年</a:t>
            </a:r>
            <a:r>
              <a:rPr lang="en-US" altLang="zh-CN" sz="1200" dirty="0">
                <a:latin typeface="微软雅黑" panose="020B0503020204020204" pitchFamily="34" charset="-122"/>
                <a:ea typeface="微软雅黑" panose="020B0503020204020204" pitchFamily="34" charset="-122"/>
                <a:sym typeface="+mn-ea"/>
              </a:rPr>
              <a:t>1-3</a:t>
            </a:r>
            <a:r>
              <a:rPr lang="zh-CN" altLang="en-US" sz="1200" dirty="0">
                <a:latin typeface="微软雅黑" panose="020B0503020204020204" pitchFamily="34" charset="-122"/>
                <a:ea typeface="微软雅黑" panose="020B0503020204020204" pitchFamily="34" charset="-122"/>
                <a:sym typeface="+mn-ea"/>
              </a:rPr>
              <a:t>月，二手车累计交易量</a:t>
            </a:r>
            <a:r>
              <a:rPr lang="en-US" altLang="zh-CN" sz="1200" dirty="0">
                <a:latin typeface="微软雅黑" panose="020B0503020204020204" pitchFamily="34" charset="-122"/>
                <a:ea typeface="微软雅黑" panose="020B0503020204020204" pitchFamily="34" charset="-122"/>
                <a:sym typeface="+mn-ea"/>
              </a:rPr>
              <a:t>460.74</a:t>
            </a:r>
            <a:r>
              <a:rPr lang="zh-CN" altLang="en-US" sz="1200" dirty="0">
                <a:latin typeface="微软雅黑" panose="020B0503020204020204" pitchFamily="34" charset="-122"/>
                <a:ea typeface="微软雅黑" panose="020B0503020204020204" pitchFamily="34" charset="-122"/>
                <a:sym typeface="+mn-ea"/>
              </a:rPr>
              <a:t>万辆，同比增长</a:t>
            </a:r>
            <a:r>
              <a:rPr lang="en-US" altLang="zh-CN" sz="1200" dirty="0">
                <a:latin typeface="微软雅黑" panose="020B0503020204020204" pitchFamily="34" charset="-122"/>
                <a:ea typeface="微软雅黑" panose="020B0503020204020204" pitchFamily="34" charset="-122"/>
                <a:sym typeface="+mn-ea"/>
              </a:rPr>
              <a:t>0.15%</a:t>
            </a:r>
            <a:r>
              <a:rPr lang="zh-CN" altLang="en-US" sz="1200" dirty="0">
                <a:latin typeface="微软雅黑" panose="020B0503020204020204" pitchFamily="34" charset="-122"/>
                <a:ea typeface="微软雅黑" panose="020B0503020204020204" pitchFamily="34" charset="-122"/>
                <a:sym typeface="+mn-ea"/>
              </a:rPr>
              <a:t>，与同期相比增加了</a:t>
            </a:r>
            <a:r>
              <a:rPr lang="en-US" altLang="zh-CN" sz="1200" dirty="0">
                <a:latin typeface="微软雅黑" panose="020B0503020204020204" pitchFamily="34" charset="-122"/>
                <a:ea typeface="微软雅黑" panose="020B0503020204020204" pitchFamily="34" charset="-122"/>
                <a:sym typeface="+mn-ea"/>
              </a:rPr>
              <a:t>0.71</a:t>
            </a:r>
            <a:r>
              <a:rPr lang="zh-CN" altLang="en-US" sz="1200" dirty="0">
                <a:latin typeface="微软雅黑" panose="020B0503020204020204" pitchFamily="34" charset="-122"/>
                <a:ea typeface="微软雅黑" panose="020B0503020204020204" pitchFamily="34" charset="-122"/>
                <a:sym typeface="+mn-ea"/>
              </a:rPr>
              <a:t>万辆，累计交易金额为</a:t>
            </a:r>
            <a:r>
              <a:rPr lang="en-US" altLang="zh-CN" sz="1200" dirty="0">
                <a:latin typeface="微软雅黑" panose="020B0503020204020204" pitchFamily="34" charset="-122"/>
                <a:ea typeface="微软雅黑" panose="020B0503020204020204" pitchFamily="34" charset="-122"/>
                <a:sym typeface="+mn-ea"/>
              </a:rPr>
              <a:t>3032.16</a:t>
            </a:r>
            <a:r>
              <a:rPr lang="zh-CN" altLang="en-US" sz="1200" dirty="0">
                <a:latin typeface="微软雅黑" panose="020B0503020204020204" pitchFamily="34" charset="-122"/>
                <a:ea typeface="微软雅黑" panose="020B0503020204020204" pitchFamily="34" charset="-122"/>
                <a:sym typeface="+mn-ea"/>
              </a:rPr>
              <a:t>亿元。</a:t>
            </a:r>
            <a:endParaRPr lang="en-US" altLang="zh-CN" sz="1200" dirty="0">
              <a:latin typeface="微软雅黑" panose="020B0503020204020204" pitchFamily="34" charset="-122"/>
              <a:ea typeface="微软雅黑" panose="020B0503020204020204" pitchFamily="34" charset="-122"/>
              <a:sym typeface="+mn-ea"/>
            </a:endParaRPr>
          </a:p>
        </p:txBody>
      </p:sp>
      <p:graphicFrame>
        <p:nvGraphicFramePr>
          <p:cNvPr id="3" name="图表 2">
            <a:extLst>
              <a:ext uri="{FF2B5EF4-FFF2-40B4-BE49-F238E27FC236}">
                <a16:creationId xmlns:a16="http://schemas.microsoft.com/office/drawing/2014/main" id="{F75A3BD5-5587-4E14-A5D9-5E3772C4E2D0}"/>
              </a:ext>
            </a:extLst>
          </p:cNvPr>
          <p:cNvGraphicFramePr>
            <a:graphicFrameLocks/>
          </p:cNvGraphicFramePr>
          <p:nvPr>
            <p:extLst>
              <p:ext uri="{D42A27DB-BD31-4B8C-83A1-F6EECF244321}">
                <p14:modId xmlns:p14="http://schemas.microsoft.com/office/powerpoint/2010/main" val="1399391908"/>
              </p:ext>
            </p:extLst>
          </p:nvPr>
        </p:nvGraphicFramePr>
        <p:xfrm>
          <a:off x="331799" y="1176431"/>
          <a:ext cx="8480401" cy="395138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265584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1E2F5B9-9E2B-06A1-665F-F481DC64B8A3}"/>
              </a:ext>
            </a:extLst>
          </p:cNvPr>
          <p:cNvSpPr txBox="1"/>
          <p:nvPr/>
        </p:nvSpPr>
        <p:spPr>
          <a:xfrm>
            <a:off x="461394" y="335560"/>
            <a:ext cx="3029997" cy="369332"/>
          </a:xfrm>
          <a:prstGeom prst="rect">
            <a:avLst/>
          </a:prstGeom>
          <a:noFill/>
        </p:spPr>
        <p:txBody>
          <a:bodyPr wrap="none" rtlCol="0">
            <a:spAutoFit/>
          </a:bodyPr>
          <a:lstStyle/>
          <a:p>
            <a:pPr fontAlgn="base">
              <a:lnSpc>
                <a:spcPct val="90000"/>
              </a:lnSpc>
              <a:spcBef>
                <a:spcPct val="0"/>
              </a:spcBef>
              <a:spcAft>
                <a:spcPct val="0"/>
              </a:spcAft>
              <a:defRPr/>
            </a:pPr>
            <a:r>
              <a:rPr kumimoji="1" lang="en-US" altLang="zh-CN" sz="2000" b="1" dirty="0">
                <a:latin typeface="微软雅黑" panose="020B0503020204020204" pitchFamily="34" charset="-122"/>
                <a:ea typeface="微软雅黑" panose="020B0503020204020204" pitchFamily="34" charset="-122"/>
              </a:rPr>
              <a:t>2025</a:t>
            </a:r>
            <a:r>
              <a:rPr kumimoji="1" lang="zh-CN" altLang="en-US" sz="2000" b="1" dirty="0">
                <a:latin typeface="微软雅黑" panose="020B0503020204020204" pitchFamily="34" charset="-122"/>
                <a:ea typeface="微软雅黑" panose="020B0503020204020204" pitchFamily="34" charset="-122"/>
              </a:rPr>
              <a:t>年</a:t>
            </a:r>
            <a:r>
              <a:rPr kumimoji="1" lang="en-US" altLang="zh-CN" sz="2000" b="1" dirty="0">
                <a:latin typeface="微软雅黑" panose="020B0503020204020204" pitchFamily="34" charset="-122"/>
                <a:ea typeface="微软雅黑" panose="020B0503020204020204" pitchFamily="34" charset="-122"/>
              </a:rPr>
              <a:t>4</a:t>
            </a:r>
            <a:r>
              <a:rPr kumimoji="1" lang="zh-CN" altLang="en-US" sz="2000" b="1" dirty="0">
                <a:latin typeface="微软雅黑" panose="020B0503020204020204" pitchFamily="34" charset="-122"/>
                <a:ea typeface="微软雅黑" panose="020B0503020204020204" pitchFamily="34" charset="-122"/>
              </a:rPr>
              <a:t>月周度情况分析</a:t>
            </a:r>
          </a:p>
        </p:txBody>
      </p:sp>
      <p:sp>
        <p:nvSpPr>
          <p:cNvPr id="6" name="文本框 5">
            <a:extLst>
              <a:ext uri="{FF2B5EF4-FFF2-40B4-BE49-F238E27FC236}">
                <a16:creationId xmlns:a16="http://schemas.microsoft.com/office/drawing/2014/main" id="{09C34A55-1D17-9E28-7A59-BE3964BF39FA}"/>
              </a:ext>
            </a:extLst>
          </p:cNvPr>
          <p:cNvSpPr txBox="1"/>
          <p:nvPr/>
        </p:nvSpPr>
        <p:spPr>
          <a:xfrm>
            <a:off x="611696" y="5201657"/>
            <a:ext cx="7987965" cy="775277"/>
          </a:xfrm>
          <a:prstGeom prst="rect">
            <a:avLst/>
          </a:prstGeom>
          <a:noFill/>
        </p:spPr>
        <p:txBody>
          <a:bodyPr wrap="square" rtlCol="0">
            <a:spAutoFit/>
          </a:bodyPr>
          <a:lstStyle/>
          <a:p>
            <a:pPr>
              <a:lnSpc>
                <a:spcPct val="200000"/>
              </a:lnSpc>
              <a:defRPr/>
            </a:pPr>
            <a:r>
              <a:rPr lang="en-US" altLang="zh-CN" sz="1200" dirty="0">
                <a:latin typeface="微软雅黑" panose="020B0503020204020204" pitchFamily="34" charset="-122"/>
                <a:ea typeface="微软雅黑" panose="020B0503020204020204" pitchFamily="34" charset="-122"/>
              </a:rPr>
              <a:t>2025</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4</a:t>
            </a:r>
            <a:r>
              <a:rPr lang="zh-CN" altLang="en-US" sz="1200" dirty="0">
                <a:latin typeface="微软雅黑" panose="020B0503020204020204" pitchFamily="34" charset="-122"/>
                <a:ea typeface="微软雅黑" panose="020B0503020204020204" pitchFamily="34" charset="-122"/>
              </a:rPr>
              <a:t>月</a:t>
            </a:r>
            <a:r>
              <a:rPr lang="en-US" altLang="zh-CN" sz="1200" dirty="0">
                <a:latin typeface="微软雅黑" panose="020B0503020204020204" pitchFamily="34" charset="-122"/>
                <a:ea typeface="微软雅黑" panose="020B0503020204020204" pitchFamily="34" charset="-122"/>
              </a:rPr>
              <a:t>14</a:t>
            </a:r>
            <a:r>
              <a:rPr lang="zh-CN" altLang="en-US" sz="1200" dirty="0">
                <a:latin typeface="微软雅黑" panose="020B0503020204020204" pitchFamily="34" charset="-122"/>
                <a:ea typeface="微软雅黑" panose="020B0503020204020204" pitchFamily="34" charset="-122"/>
              </a:rPr>
              <a:t>日</a:t>
            </a:r>
            <a:r>
              <a:rPr lang="en-US" altLang="zh-CN" sz="1200" dirty="0">
                <a:latin typeface="微软雅黑" panose="020B0503020204020204" pitchFamily="34" charset="-122"/>
                <a:ea typeface="微软雅黑" panose="020B0503020204020204" pitchFamily="34" charset="-122"/>
              </a:rPr>
              <a:t>-20</a:t>
            </a:r>
            <a:r>
              <a:rPr lang="zh-CN" altLang="en-US" sz="1200" dirty="0">
                <a:latin typeface="微软雅黑" panose="020B0503020204020204" pitchFamily="34" charset="-122"/>
                <a:ea typeface="微软雅黑" panose="020B0503020204020204" pitchFamily="34" charset="-122"/>
              </a:rPr>
              <a:t>日，二手车日均交易量</a:t>
            </a:r>
            <a:r>
              <a:rPr lang="en-US" altLang="zh-CN" sz="1200" dirty="0">
                <a:latin typeface="微软雅黑" panose="020B0503020204020204" pitchFamily="34" charset="-122"/>
                <a:ea typeface="微软雅黑" panose="020B0503020204020204" pitchFamily="34" charset="-122"/>
              </a:rPr>
              <a:t>6.62</a:t>
            </a:r>
            <a:r>
              <a:rPr lang="zh-CN" altLang="en-US" sz="1200" dirty="0">
                <a:latin typeface="微软雅黑" panose="020B0503020204020204" pitchFamily="34" charset="-122"/>
                <a:ea typeface="微软雅黑" panose="020B0503020204020204" pitchFamily="34" charset="-122"/>
              </a:rPr>
              <a:t>万辆，环比上周下降</a:t>
            </a:r>
            <a:r>
              <a:rPr lang="en-US" altLang="zh-CN" sz="1200" dirty="0">
                <a:latin typeface="微软雅黑" panose="020B0503020204020204" pitchFamily="34" charset="-122"/>
                <a:ea typeface="微软雅黑" panose="020B0503020204020204" pitchFamily="34" charset="-122"/>
              </a:rPr>
              <a:t>2.42%</a:t>
            </a:r>
            <a:r>
              <a:rPr lang="zh-CN" altLang="en-US" sz="1200" dirty="0">
                <a:latin typeface="微软雅黑" panose="020B0503020204020204" pitchFamily="34" charset="-122"/>
                <a:ea typeface="微软雅黑" panose="020B0503020204020204" pitchFamily="34" charset="-122"/>
              </a:rPr>
              <a:t>，降幅较</a:t>
            </a:r>
            <a:r>
              <a:rPr lang="en-US" altLang="zh-CN" sz="1200" dirty="0">
                <a:latin typeface="微软雅黑" panose="020B0503020204020204" pitchFamily="34" charset="-122"/>
                <a:ea typeface="微软雅黑" panose="020B0503020204020204" pitchFamily="34" charset="-122"/>
              </a:rPr>
              <a:t>3</a:t>
            </a:r>
            <a:r>
              <a:rPr lang="zh-CN" altLang="en-US" sz="1200" dirty="0">
                <a:latin typeface="微软雅黑" panose="020B0503020204020204" pitchFamily="34" charset="-122"/>
                <a:ea typeface="微软雅黑" panose="020B0503020204020204" pitchFamily="34" charset="-122"/>
              </a:rPr>
              <a:t>月同期收窄</a:t>
            </a:r>
            <a:r>
              <a:rPr lang="en-US" altLang="zh-CN" sz="1200" dirty="0">
                <a:latin typeface="微软雅黑" panose="020B0503020204020204" pitchFamily="34" charset="-122"/>
                <a:ea typeface="微软雅黑" panose="020B0503020204020204" pitchFamily="34" charset="-122"/>
              </a:rPr>
              <a:t>1.5</a:t>
            </a:r>
            <a:r>
              <a:rPr lang="zh-CN" altLang="en-US" sz="1200" dirty="0">
                <a:latin typeface="微软雅黑" panose="020B0503020204020204" pitchFamily="34" charset="-122"/>
                <a:ea typeface="微软雅黑" panose="020B0503020204020204" pitchFamily="34" charset="-122"/>
              </a:rPr>
              <a:t>个百分点。</a:t>
            </a:r>
            <a:endParaRPr lang="en-US" altLang="zh-CN" sz="1200" dirty="0">
              <a:latin typeface="微软雅黑" panose="020B0503020204020204" pitchFamily="34" charset="-122"/>
              <a:ea typeface="微软雅黑" panose="020B0503020204020204" pitchFamily="34" charset="-122"/>
            </a:endParaRPr>
          </a:p>
          <a:p>
            <a:pPr>
              <a:lnSpc>
                <a:spcPct val="200000"/>
              </a:lnSpc>
              <a:defRPr/>
            </a:pPr>
            <a:r>
              <a:rPr lang="zh-CN" altLang="en-US" sz="1200" dirty="0">
                <a:latin typeface="微软雅黑" panose="020B0503020204020204" pitchFamily="34" charset="-122"/>
                <a:ea typeface="微软雅黑" panose="020B0503020204020204" pitchFamily="34" charset="-122"/>
              </a:rPr>
              <a:t>按可比口径计算，</a:t>
            </a:r>
            <a:r>
              <a:rPr lang="en-US" altLang="zh-CN" sz="1200" dirty="0">
                <a:latin typeface="微软雅黑" panose="020B0503020204020204" pitchFamily="34" charset="-122"/>
                <a:ea typeface="微软雅黑" panose="020B0503020204020204" pitchFamily="34" charset="-122"/>
              </a:rPr>
              <a:t>2025</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4</a:t>
            </a:r>
            <a:r>
              <a:rPr lang="zh-CN" altLang="en-US" sz="1200" dirty="0">
                <a:latin typeface="微软雅黑" panose="020B0503020204020204" pitchFamily="34" charset="-122"/>
                <a:ea typeface="微软雅黑" panose="020B0503020204020204" pitchFamily="34" charset="-122"/>
              </a:rPr>
              <a:t>月</a:t>
            </a:r>
            <a:r>
              <a:rPr lang="en-US" altLang="zh-CN" sz="1200" dirty="0">
                <a:latin typeface="微软雅黑" panose="020B0503020204020204" pitchFamily="34" charset="-122"/>
                <a:ea typeface="微软雅黑" panose="020B0503020204020204" pitchFamily="34" charset="-122"/>
              </a:rPr>
              <a:t>1</a:t>
            </a:r>
            <a:r>
              <a:rPr lang="zh-CN" altLang="en-US" sz="1200" dirty="0">
                <a:latin typeface="微软雅黑" panose="020B0503020204020204" pitchFamily="34" charset="-122"/>
                <a:ea typeface="微软雅黑" panose="020B0503020204020204" pitchFamily="34" charset="-122"/>
              </a:rPr>
              <a:t>日</a:t>
            </a:r>
            <a:r>
              <a:rPr lang="en-US" altLang="zh-CN" sz="1200" dirty="0">
                <a:latin typeface="微软雅黑" panose="020B0503020204020204" pitchFamily="34" charset="-122"/>
                <a:ea typeface="微软雅黑" panose="020B0503020204020204" pitchFamily="34" charset="-122"/>
              </a:rPr>
              <a:t>-20</a:t>
            </a:r>
            <a:r>
              <a:rPr lang="zh-CN" altLang="en-US" sz="1200" dirty="0">
                <a:latin typeface="微软雅黑" panose="020B0503020204020204" pitchFamily="34" charset="-122"/>
                <a:ea typeface="微软雅黑" panose="020B0503020204020204" pitchFamily="34" charset="-122"/>
              </a:rPr>
              <a:t>日，二手车交易量</a:t>
            </a:r>
            <a:r>
              <a:rPr lang="en-US" altLang="zh-CN" sz="1200" dirty="0">
                <a:latin typeface="微软雅黑" panose="020B0503020204020204" pitchFamily="34" charset="-122"/>
                <a:ea typeface="微软雅黑" panose="020B0503020204020204" pitchFamily="34" charset="-122"/>
              </a:rPr>
              <a:t>115</a:t>
            </a:r>
            <a:r>
              <a:rPr lang="zh-CN" altLang="en-US" sz="1200" dirty="0">
                <a:latin typeface="微软雅黑" panose="020B0503020204020204" pitchFamily="34" charset="-122"/>
                <a:ea typeface="微软雅黑" panose="020B0503020204020204" pitchFamily="34" charset="-122"/>
              </a:rPr>
              <a:t>万辆，较</a:t>
            </a:r>
            <a:r>
              <a:rPr lang="en-US" altLang="zh-CN" sz="1200" dirty="0">
                <a:latin typeface="微软雅黑" panose="020B0503020204020204" pitchFamily="34" charset="-122"/>
                <a:ea typeface="微软雅黑" panose="020B0503020204020204" pitchFamily="34" charset="-122"/>
              </a:rPr>
              <a:t>3</a:t>
            </a:r>
            <a:r>
              <a:rPr lang="zh-CN" altLang="en-US" sz="1200" dirty="0">
                <a:latin typeface="微软雅黑" panose="020B0503020204020204" pitchFamily="34" charset="-122"/>
                <a:ea typeface="微软雅黑" panose="020B0503020204020204" pitchFamily="34" charset="-122"/>
              </a:rPr>
              <a:t>月同期下降</a:t>
            </a:r>
            <a:r>
              <a:rPr lang="en-US" altLang="zh-CN" sz="1200" dirty="0">
                <a:latin typeface="微软雅黑" panose="020B0503020204020204" pitchFamily="34" charset="-122"/>
                <a:ea typeface="微软雅黑" panose="020B0503020204020204" pitchFamily="34" charset="-122"/>
              </a:rPr>
              <a:t>1%</a:t>
            </a:r>
            <a:r>
              <a:rPr lang="zh-CN" altLang="en-US" sz="1200" dirty="0">
                <a:latin typeface="微软雅黑" panose="020B0503020204020204" pitchFamily="34" charset="-122"/>
                <a:ea typeface="微软雅黑" panose="020B0503020204020204" pitchFamily="34" charset="-122"/>
              </a:rPr>
              <a:t>左右。</a:t>
            </a:r>
          </a:p>
        </p:txBody>
      </p:sp>
      <p:pic>
        <p:nvPicPr>
          <p:cNvPr id="4" name="图片 3">
            <a:extLst>
              <a:ext uri="{FF2B5EF4-FFF2-40B4-BE49-F238E27FC236}">
                <a16:creationId xmlns:a16="http://schemas.microsoft.com/office/drawing/2014/main" id="{4960D569-F971-8DE2-5FD2-84A4DDF53C1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5375" y="1211149"/>
            <a:ext cx="7920606" cy="3645615"/>
          </a:xfrm>
          <a:prstGeom prst="rect">
            <a:avLst/>
          </a:prstGeom>
          <a:noFill/>
          <a:ln>
            <a:noFill/>
          </a:ln>
        </p:spPr>
      </p:pic>
    </p:spTree>
    <p:extLst>
      <p:ext uri="{BB962C8B-B14F-4D97-AF65-F5344CB8AC3E}">
        <p14:creationId xmlns:p14="http://schemas.microsoft.com/office/powerpoint/2010/main" val="4842081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52C07C4B-9473-4EA9-8A55-D903A3A2E45F}"/>
              </a:ext>
            </a:extLst>
          </p:cNvPr>
          <p:cNvSpPr txBox="1">
            <a:spLocks noChangeArrowheads="1"/>
          </p:cNvSpPr>
          <p:nvPr/>
        </p:nvSpPr>
        <p:spPr bwMode="auto">
          <a:xfrm>
            <a:off x="230400" y="362091"/>
            <a:ext cx="6001941"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dirty="0">
                <a:latin typeface="微软雅黑" panose="020B0503020204020204" pitchFamily="34" charset="-122"/>
                <a:ea typeface="微软雅黑" panose="020B0503020204020204" pitchFamily="34" charset="-122"/>
              </a:rPr>
              <a:t>2025</a:t>
            </a:r>
            <a:r>
              <a:rPr lang="zh-CN" altLang="en-US" sz="2000" b="1" dirty="0">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3</a:t>
            </a:r>
            <a:r>
              <a:rPr lang="zh-CN" altLang="en-US" sz="2000" b="1" dirty="0">
                <a:latin typeface="微软雅黑" panose="020B0503020204020204" pitchFamily="34" charset="-122"/>
                <a:ea typeface="微软雅黑" panose="020B0503020204020204" pitchFamily="34" charset="-122"/>
              </a:rPr>
              <a:t>月细分市场变化情况</a:t>
            </a:r>
          </a:p>
        </p:txBody>
      </p:sp>
      <p:sp>
        <p:nvSpPr>
          <p:cNvPr id="2" name="文本框 1">
            <a:extLst>
              <a:ext uri="{FF2B5EF4-FFF2-40B4-BE49-F238E27FC236}">
                <a16:creationId xmlns:a16="http://schemas.microsoft.com/office/drawing/2014/main" id="{D4FEAD3B-F72E-4B2B-8540-7B506BAE1A2D}"/>
              </a:ext>
            </a:extLst>
          </p:cNvPr>
          <p:cNvSpPr txBox="1"/>
          <p:nvPr/>
        </p:nvSpPr>
        <p:spPr>
          <a:xfrm>
            <a:off x="117102" y="4737849"/>
            <a:ext cx="8669760" cy="1513941"/>
          </a:xfrm>
          <a:prstGeom prst="rect">
            <a:avLst/>
          </a:prstGeom>
          <a:noFill/>
        </p:spPr>
        <p:txBody>
          <a:bodyPr wrap="square" rtlCol="0">
            <a:spAutoFit/>
          </a:bodyPr>
          <a:lstStyle/>
          <a:p>
            <a:pPr>
              <a:lnSpc>
                <a:spcPct val="200000"/>
              </a:lnSpc>
              <a:defRPr/>
            </a:pPr>
            <a:r>
              <a:rPr lang="en-US" altLang="zh-CN" sz="1200" dirty="0">
                <a:latin typeface="微软雅黑" panose="020B0503020204020204" pitchFamily="34" charset="-122"/>
                <a:ea typeface="微软雅黑" panose="020B0503020204020204" pitchFamily="34" charset="-122"/>
              </a:rPr>
              <a:t>2025</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3</a:t>
            </a:r>
            <a:r>
              <a:rPr lang="zh-CN" altLang="en-US" sz="1200" dirty="0">
                <a:latin typeface="微软雅黑" panose="020B0503020204020204" pitchFamily="34" charset="-122"/>
                <a:ea typeface="微软雅黑" panose="020B0503020204020204" pitchFamily="34" charset="-122"/>
              </a:rPr>
              <a:t>月，全国二手车市场交易量</a:t>
            </a:r>
            <a:r>
              <a:rPr lang="en-US" altLang="zh-CN" sz="1200" dirty="0">
                <a:latin typeface="微软雅黑" panose="020B0503020204020204" pitchFamily="34" charset="-122"/>
                <a:ea typeface="微软雅黑" panose="020B0503020204020204" pitchFamily="34" charset="-122"/>
              </a:rPr>
              <a:t>175.49</a:t>
            </a:r>
            <a:r>
              <a:rPr lang="zh-CN" altLang="en-US" sz="1200" dirty="0">
                <a:latin typeface="微软雅黑" panose="020B0503020204020204" pitchFamily="34" charset="-122"/>
                <a:ea typeface="微软雅黑" panose="020B0503020204020204" pitchFamily="34" charset="-122"/>
              </a:rPr>
              <a:t>万辆，环比增长</a:t>
            </a:r>
            <a:r>
              <a:rPr lang="en-US" altLang="zh-CN" sz="1200" dirty="0">
                <a:latin typeface="微软雅黑" panose="020B0503020204020204" pitchFamily="34" charset="-122"/>
                <a:ea typeface="微软雅黑" panose="020B0503020204020204" pitchFamily="34" charset="-122"/>
              </a:rPr>
              <a:t>26.14%</a:t>
            </a:r>
            <a:r>
              <a:rPr lang="zh-CN" altLang="en-US" sz="1200" b="1"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基本型乘用车共交易</a:t>
            </a:r>
            <a:r>
              <a:rPr lang="en-US" altLang="zh-CN" sz="1200" dirty="0">
                <a:latin typeface="微软雅黑" panose="020B0503020204020204" pitchFamily="34" charset="-122"/>
                <a:ea typeface="微软雅黑" panose="020B0503020204020204" pitchFamily="34" charset="-122"/>
              </a:rPr>
              <a:t>100.29</a:t>
            </a:r>
            <a:r>
              <a:rPr lang="zh-CN" altLang="en-US" sz="1200" dirty="0">
                <a:latin typeface="微软雅黑" panose="020B0503020204020204" pitchFamily="34" charset="-122"/>
                <a:ea typeface="微软雅黑" panose="020B0503020204020204" pitchFamily="34" charset="-122"/>
              </a:rPr>
              <a:t>万辆，环比增长</a:t>
            </a:r>
            <a:r>
              <a:rPr lang="en-US" altLang="zh-CN" sz="1200" dirty="0">
                <a:latin typeface="微软雅黑" panose="020B0503020204020204" pitchFamily="34" charset="-122"/>
                <a:ea typeface="微软雅黑" panose="020B0503020204020204" pitchFamily="34" charset="-122"/>
              </a:rPr>
              <a:t>24.64%</a:t>
            </a:r>
            <a:r>
              <a:rPr lang="zh-CN" altLang="en-US" sz="1200" dirty="0">
                <a:latin typeface="微软雅黑" panose="020B0503020204020204" pitchFamily="34" charset="-122"/>
                <a:ea typeface="微软雅黑" panose="020B0503020204020204" pitchFamily="34" charset="-122"/>
              </a:rPr>
              <a:t>，同比增长</a:t>
            </a:r>
            <a:r>
              <a:rPr lang="en-US" altLang="zh-CN" sz="1200" dirty="0">
                <a:latin typeface="微软雅黑" panose="020B0503020204020204" pitchFamily="34" charset="-122"/>
                <a:ea typeface="微软雅黑" panose="020B0503020204020204" pitchFamily="34" charset="-122"/>
              </a:rPr>
              <a:t>0.48%</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SUV</a:t>
            </a:r>
            <a:r>
              <a:rPr lang="zh-CN" altLang="en-US" sz="1200" dirty="0">
                <a:latin typeface="微软雅黑" panose="020B0503020204020204" pitchFamily="34" charset="-122"/>
                <a:ea typeface="微软雅黑" panose="020B0503020204020204" pitchFamily="34" charset="-122"/>
              </a:rPr>
              <a:t>共交易</a:t>
            </a:r>
            <a:r>
              <a:rPr lang="en-US" altLang="zh-CN" sz="1200" dirty="0">
                <a:latin typeface="微软雅黑" panose="020B0503020204020204" pitchFamily="34" charset="-122"/>
                <a:ea typeface="微软雅黑" panose="020B0503020204020204" pitchFamily="34" charset="-122"/>
              </a:rPr>
              <a:t>23.31</a:t>
            </a:r>
            <a:r>
              <a:rPr lang="zh-CN" altLang="en-US" sz="1200" dirty="0">
                <a:latin typeface="微软雅黑" panose="020B0503020204020204" pitchFamily="34" charset="-122"/>
                <a:ea typeface="微软雅黑" panose="020B0503020204020204" pitchFamily="34" charset="-122"/>
              </a:rPr>
              <a:t>万辆，环比增长</a:t>
            </a:r>
            <a:r>
              <a:rPr lang="en-US" altLang="zh-CN" sz="1200" dirty="0">
                <a:latin typeface="微软雅黑" panose="020B0503020204020204" pitchFamily="34" charset="-122"/>
                <a:ea typeface="微软雅黑" panose="020B0503020204020204" pitchFamily="34" charset="-122"/>
              </a:rPr>
              <a:t>25.35%</a:t>
            </a:r>
            <a:r>
              <a:rPr lang="zh-CN" altLang="en-US" sz="1200" dirty="0">
                <a:latin typeface="微软雅黑" panose="020B0503020204020204" pitchFamily="34" charset="-122"/>
                <a:ea typeface="微软雅黑" panose="020B0503020204020204" pitchFamily="34" charset="-122"/>
              </a:rPr>
              <a:t>，同比增长</a:t>
            </a:r>
            <a:r>
              <a:rPr lang="en-US" altLang="zh-CN" sz="1200" dirty="0">
                <a:latin typeface="微软雅黑" panose="020B0503020204020204" pitchFamily="34" charset="-122"/>
                <a:ea typeface="微软雅黑" panose="020B0503020204020204" pitchFamily="34" charset="-122"/>
              </a:rPr>
              <a:t>2.79%</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MPV</a:t>
            </a:r>
            <a:r>
              <a:rPr lang="zh-CN" altLang="en-US" sz="1200" dirty="0">
                <a:latin typeface="微软雅黑" panose="020B0503020204020204" pitchFamily="34" charset="-122"/>
                <a:ea typeface="微软雅黑" panose="020B0503020204020204" pitchFamily="34" charset="-122"/>
              </a:rPr>
              <a:t>共交易</a:t>
            </a:r>
            <a:r>
              <a:rPr lang="en-US" altLang="zh-CN" sz="1200" dirty="0">
                <a:latin typeface="微软雅黑" panose="020B0503020204020204" pitchFamily="34" charset="-122"/>
                <a:ea typeface="微软雅黑" panose="020B0503020204020204" pitchFamily="34" charset="-122"/>
              </a:rPr>
              <a:t>11.36</a:t>
            </a:r>
            <a:r>
              <a:rPr lang="zh-CN" altLang="en-US" sz="1200" dirty="0">
                <a:latin typeface="微软雅黑" panose="020B0503020204020204" pitchFamily="34" charset="-122"/>
                <a:ea typeface="微软雅黑" panose="020B0503020204020204" pitchFamily="34" charset="-122"/>
              </a:rPr>
              <a:t>万辆，环比增长</a:t>
            </a:r>
            <a:r>
              <a:rPr lang="en-US" altLang="zh-CN" sz="1200" dirty="0">
                <a:latin typeface="微软雅黑" panose="020B0503020204020204" pitchFamily="34" charset="-122"/>
                <a:ea typeface="微软雅黑" panose="020B0503020204020204" pitchFamily="34" charset="-122"/>
              </a:rPr>
              <a:t>24.61%</a:t>
            </a:r>
            <a:r>
              <a:rPr lang="zh-CN" altLang="en-US" sz="1200" dirty="0">
                <a:latin typeface="微软雅黑" panose="020B0503020204020204" pitchFamily="34" charset="-122"/>
                <a:ea typeface="微软雅黑" panose="020B0503020204020204" pitchFamily="34" charset="-122"/>
              </a:rPr>
              <a:t>，同比增长</a:t>
            </a:r>
            <a:r>
              <a:rPr lang="en-US" altLang="zh-CN" sz="1200" dirty="0">
                <a:latin typeface="微软雅黑" panose="020B0503020204020204" pitchFamily="34" charset="-122"/>
                <a:ea typeface="微软雅黑" panose="020B0503020204020204" pitchFamily="34" charset="-122"/>
              </a:rPr>
              <a:t>3.29%</a:t>
            </a:r>
            <a:r>
              <a:rPr lang="zh-CN" altLang="en-US" sz="1200" dirty="0">
                <a:latin typeface="微软雅黑" panose="020B0503020204020204" pitchFamily="34" charset="-122"/>
                <a:ea typeface="微软雅黑" panose="020B0503020204020204" pitchFamily="34" charset="-122"/>
              </a:rPr>
              <a:t>；交叉型乘用车共交易</a:t>
            </a:r>
            <a:r>
              <a:rPr lang="en-US" altLang="zh-CN" sz="1200" dirty="0">
                <a:latin typeface="微软雅黑" panose="020B0503020204020204" pitchFamily="34" charset="-122"/>
                <a:ea typeface="微软雅黑" panose="020B0503020204020204" pitchFamily="34" charset="-122"/>
              </a:rPr>
              <a:t>4.50</a:t>
            </a:r>
            <a:r>
              <a:rPr lang="zh-CN" altLang="en-US" sz="1200" dirty="0">
                <a:latin typeface="微软雅黑" panose="020B0503020204020204" pitchFamily="34" charset="-122"/>
                <a:ea typeface="微软雅黑" panose="020B0503020204020204" pitchFamily="34" charset="-122"/>
              </a:rPr>
              <a:t>万辆，环比增长</a:t>
            </a:r>
            <a:r>
              <a:rPr lang="en-US" altLang="zh-CN" sz="1200" dirty="0">
                <a:latin typeface="微软雅黑" panose="020B0503020204020204" pitchFamily="34" charset="-122"/>
                <a:ea typeface="微软雅黑" panose="020B0503020204020204" pitchFamily="34" charset="-122"/>
              </a:rPr>
              <a:t>30.28%</a:t>
            </a:r>
            <a:r>
              <a:rPr lang="zh-CN" altLang="en-US" sz="1200" dirty="0">
                <a:latin typeface="微软雅黑" panose="020B0503020204020204" pitchFamily="34" charset="-122"/>
                <a:ea typeface="微软雅黑" panose="020B0503020204020204" pitchFamily="34" charset="-122"/>
              </a:rPr>
              <a:t>，同比增长</a:t>
            </a:r>
            <a:r>
              <a:rPr lang="en-US" altLang="zh-CN" sz="1200" dirty="0">
                <a:latin typeface="微软雅黑" panose="020B0503020204020204" pitchFamily="34" charset="-122"/>
                <a:ea typeface="微软雅黑" panose="020B0503020204020204" pitchFamily="34" charset="-122"/>
              </a:rPr>
              <a:t>11%</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a:lnSpc>
                <a:spcPct val="200000"/>
              </a:lnSpc>
              <a:defRPr/>
            </a:pPr>
            <a:r>
              <a:rPr lang="zh-CN" altLang="en-US" sz="1200" dirty="0">
                <a:latin typeface="微软雅黑" panose="020B0503020204020204" pitchFamily="34" charset="-122"/>
                <a:ea typeface="微软雅黑" panose="020B0503020204020204" pitchFamily="34" charset="-122"/>
              </a:rPr>
              <a:t>商用车情况</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客车共交易</a:t>
            </a:r>
            <a:r>
              <a:rPr lang="en-US" altLang="zh-CN" sz="1200" dirty="0">
                <a:latin typeface="微软雅黑" panose="020B0503020204020204" pitchFamily="34" charset="-122"/>
                <a:ea typeface="微软雅黑" panose="020B0503020204020204" pitchFamily="34" charset="-122"/>
              </a:rPr>
              <a:t>9.85</a:t>
            </a:r>
            <a:r>
              <a:rPr lang="zh-CN" altLang="en-US" sz="1200" dirty="0">
                <a:latin typeface="微软雅黑" panose="020B0503020204020204" pitchFamily="34" charset="-122"/>
                <a:ea typeface="微软雅黑" panose="020B0503020204020204" pitchFamily="34" charset="-122"/>
              </a:rPr>
              <a:t>万辆，环比增长</a:t>
            </a:r>
            <a:r>
              <a:rPr lang="en-US" altLang="zh-CN" sz="1200" dirty="0">
                <a:latin typeface="微软雅黑" panose="020B0503020204020204" pitchFamily="34" charset="-122"/>
                <a:ea typeface="微软雅黑" panose="020B0503020204020204" pitchFamily="34" charset="-122"/>
              </a:rPr>
              <a:t>27.34%</a:t>
            </a:r>
            <a:r>
              <a:rPr lang="zh-CN" altLang="en-US" sz="1200" dirty="0">
                <a:latin typeface="微软雅黑" panose="020B0503020204020204" pitchFamily="34" charset="-122"/>
                <a:ea typeface="微软雅黑" panose="020B0503020204020204" pitchFamily="34" charset="-122"/>
              </a:rPr>
              <a:t>，同比增长</a:t>
            </a:r>
            <a:r>
              <a:rPr lang="en-US" altLang="zh-CN" sz="1200" dirty="0">
                <a:latin typeface="微软雅黑" panose="020B0503020204020204" pitchFamily="34" charset="-122"/>
                <a:ea typeface="微软雅黑" panose="020B0503020204020204" pitchFamily="34" charset="-122"/>
              </a:rPr>
              <a:t>0.5%</a:t>
            </a:r>
            <a:r>
              <a:rPr lang="zh-CN" altLang="en-US" sz="1200" dirty="0">
                <a:latin typeface="微软雅黑" panose="020B0503020204020204" pitchFamily="34" charset="-122"/>
                <a:ea typeface="微软雅黑" panose="020B0503020204020204" pitchFamily="34" charset="-122"/>
              </a:rPr>
              <a:t>；载货车</a:t>
            </a:r>
            <a:r>
              <a:rPr lang="en-US" altLang="zh-CN" sz="1200" dirty="0">
                <a:latin typeface="微软雅黑" panose="020B0503020204020204" pitchFamily="34" charset="-122"/>
                <a:ea typeface="微软雅黑" panose="020B0503020204020204" pitchFamily="34" charset="-122"/>
              </a:rPr>
              <a:t>14.39</a:t>
            </a:r>
            <a:r>
              <a:rPr lang="zh-CN" altLang="en-US" sz="1200" dirty="0">
                <a:latin typeface="微软雅黑" panose="020B0503020204020204" pitchFamily="34" charset="-122"/>
                <a:ea typeface="微软雅黑" panose="020B0503020204020204" pitchFamily="34" charset="-122"/>
              </a:rPr>
              <a:t>万辆，环比增长</a:t>
            </a:r>
            <a:r>
              <a:rPr lang="en-US" altLang="zh-CN" sz="1200" dirty="0">
                <a:latin typeface="微软雅黑" panose="020B0503020204020204" pitchFamily="34" charset="-122"/>
                <a:ea typeface="微软雅黑" panose="020B0503020204020204" pitchFamily="34" charset="-122"/>
              </a:rPr>
              <a:t>33.79%</a:t>
            </a:r>
            <a:r>
              <a:rPr lang="zh-CN" altLang="en-US" sz="1200" dirty="0">
                <a:latin typeface="微软雅黑" panose="020B0503020204020204" pitchFamily="34" charset="-122"/>
                <a:ea typeface="微软雅黑" panose="020B0503020204020204" pitchFamily="34" charset="-122"/>
              </a:rPr>
              <a:t>，同比增长</a:t>
            </a:r>
            <a:r>
              <a:rPr lang="en-US" altLang="zh-CN" sz="1200" dirty="0">
                <a:latin typeface="微软雅黑" panose="020B0503020204020204" pitchFamily="34" charset="-122"/>
                <a:ea typeface="微软雅黑" panose="020B0503020204020204" pitchFamily="34" charset="-122"/>
              </a:rPr>
              <a:t>7.81%</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p:txBody>
      </p:sp>
      <p:graphicFrame>
        <p:nvGraphicFramePr>
          <p:cNvPr id="4" name="图表 3">
            <a:extLst>
              <a:ext uri="{FF2B5EF4-FFF2-40B4-BE49-F238E27FC236}">
                <a16:creationId xmlns:a16="http://schemas.microsoft.com/office/drawing/2014/main" id="{00000000-0008-0000-0100-000081000000}"/>
              </a:ext>
            </a:extLst>
          </p:cNvPr>
          <p:cNvGraphicFramePr>
            <a:graphicFrameLocks/>
          </p:cNvGraphicFramePr>
          <p:nvPr>
            <p:extLst>
              <p:ext uri="{D42A27DB-BD31-4B8C-83A1-F6EECF244321}">
                <p14:modId xmlns:p14="http://schemas.microsoft.com/office/powerpoint/2010/main" val="477221604"/>
              </p:ext>
            </p:extLst>
          </p:nvPr>
        </p:nvGraphicFramePr>
        <p:xfrm>
          <a:off x="41804" y="1080244"/>
          <a:ext cx="9060392" cy="365760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08317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52C07C4B-9473-4EA9-8A55-D903A3A2E45F}"/>
              </a:ext>
            </a:extLst>
          </p:cNvPr>
          <p:cNvSpPr txBox="1">
            <a:spLocks noChangeArrowheads="1"/>
          </p:cNvSpPr>
          <p:nvPr/>
        </p:nvSpPr>
        <p:spPr bwMode="auto">
          <a:xfrm>
            <a:off x="230400" y="362091"/>
            <a:ext cx="6001941"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dirty="0">
                <a:latin typeface="微软雅黑" panose="020B0503020204020204" pitchFamily="34" charset="-122"/>
                <a:ea typeface="微软雅黑" panose="020B0503020204020204" pitchFamily="34" charset="-122"/>
              </a:rPr>
              <a:t>2025</a:t>
            </a:r>
            <a:r>
              <a:rPr lang="zh-CN" altLang="en-US" sz="2000" b="1" dirty="0">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1-3</a:t>
            </a:r>
            <a:r>
              <a:rPr lang="zh-CN" altLang="en-US" sz="2000" b="1" dirty="0">
                <a:latin typeface="微软雅黑" panose="020B0503020204020204" pitchFamily="34" charset="-122"/>
                <a:ea typeface="微软雅黑" panose="020B0503020204020204" pitchFamily="34" charset="-122"/>
              </a:rPr>
              <a:t>月细分市场变化情况</a:t>
            </a:r>
          </a:p>
        </p:txBody>
      </p:sp>
      <p:sp>
        <p:nvSpPr>
          <p:cNvPr id="2" name="文本框 1">
            <a:extLst>
              <a:ext uri="{FF2B5EF4-FFF2-40B4-BE49-F238E27FC236}">
                <a16:creationId xmlns:a16="http://schemas.microsoft.com/office/drawing/2014/main" id="{D4FEAD3B-F72E-4B2B-8540-7B506BAE1A2D}"/>
              </a:ext>
            </a:extLst>
          </p:cNvPr>
          <p:cNvSpPr txBox="1"/>
          <p:nvPr/>
        </p:nvSpPr>
        <p:spPr>
          <a:xfrm>
            <a:off x="111419" y="4829114"/>
            <a:ext cx="8921162" cy="1513941"/>
          </a:xfrm>
          <a:prstGeom prst="rect">
            <a:avLst/>
          </a:prstGeom>
          <a:noFill/>
        </p:spPr>
        <p:txBody>
          <a:bodyPr wrap="square" rtlCol="0">
            <a:spAutoFit/>
          </a:bodyPr>
          <a:lstStyle/>
          <a:p>
            <a:pPr>
              <a:lnSpc>
                <a:spcPct val="200000"/>
              </a:lnSpc>
            </a:pPr>
            <a:r>
              <a:rPr lang="en-US" altLang="zh-CN" sz="1200" dirty="0">
                <a:latin typeface="微软雅黑" panose="020B0503020204020204" pitchFamily="34" charset="-122"/>
                <a:ea typeface="微软雅黑" panose="020B0503020204020204" pitchFamily="34" charset="-122"/>
              </a:rPr>
              <a:t>2025</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1-3</a:t>
            </a:r>
            <a:r>
              <a:rPr lang="zh-CN" altLang="en-US" sz="1200" dirty="0">
                <a:latin typeface="微软雅黑" panose="020B0503020204020204" pitchFamily="34" charset="-122"/>
                <a:ea typeface="微软雅黑" panose="020B0503020204020204" pitchFamily="34" charset="-122"/>
              </a:rPr>
              <a:t>月，二手车累计交易量</a:t>
            </a:r>
            <a:r>
              <a:rPr lang="en-US" altLang="zh-CN" sz="1200" dirty="0">
                <a:latin typeface="微软雅黑" panose="020B0503020204020204" pitchFamily="34" charset="-122"/>
                <a:ea typeface="微软雅黑" panose="020B0503020204020204" pitchFamily="34" charset="-122"/>
              </a:rPr>
              <a:t>460.74</a:t>
            </a:r>
            <a:r>
              <a:rPr lang="zh-CN" altLang="en-US" sz="1200" dirty="0">
                <a:latin typeface="微软雅黑" panose="020B0503020204020204" pitchFamily="34" charset="-122"/>
                <a:ea typeface="微软雅黑" panose="020B0503020204020204" pitchFamily="34" charset="-122"/>
              </a:rPr>
              <a:t>万辆，同比增长</a:t>
            </a:r>
            <a:r>
              <a:rPr lang="en-US" altLang="zh-CN" sz="1200" dirty="0">
                <a:latin typeface="微软雅黑" panose="020B0503020204020204" pitchFamily="34" charset="-122"/>
                <a:ea typeface="微软雅黑" panose="020B0503020204020204" pitchFamily="34" charset="-122"/>
              </a:rPr>
              <a:t>0.15%</a:t>
            </a:r>
            <a:r>
              <a:rPr lang="zh-CN" altLang="en-US" sz="1200" dirty="0">
                <a:latin typeface="微软雅黑" panose="020B0503020204020204" pitchFamily="34" charset="-122"/>
                <a:ea typeface="微软雅黑" panose="020B0503020204020204" pitchFamily="34" charset="-122"/>
              </a:rPr>
              <a:t>。乘用车累计交易</a:t>
            </a:r>
            <a:r>
              <a:rPr lang="en-US" altLang="zh-CN" sz="1200" dirty="0">
                <a:latin typeface="微软雅黑" panose="020B0503020204020204" pitchFamily="34" charset="-122"/>
                <a:ea typeface="微软雅黑" panose="020B0503020204020204" pitchFamily="34" charset="-122"/>
              </a:rPr>
              <a:t>368.02</a:t>
            </a:r>
            <a:r>
              <a:rPr lang="zh-CN" altLang="en-US" sz="1200" dirty="0">
                <a:latin typeface="微软雅黑" panose="020B0503020204020204" pitchFamily="34" charset="-122"/>
                <a:ea typeface="微软雅黑" panose="020B0503020204020204" pitchFamily="34" charset="-122"/>
              </a:rPr>
              <a:t>万辆，同比下降</a:t>
            </a:r>
            <a:r>
              <a:rPr lang="en-US" altLang="zh-CN" sz="1200" dirty="0">
                <a:latin typeface="微软雅黑" panose="020B0503020204020204" pitchFamily="34" charset="-122"/>
                <a:ea typeface="微软雅黑" panose="020B0503020204020204" pitchFamily="34" charset="-122"/>
              </a:rPr>
              <a:t>0.76%</a:t>
            </a:r>
            <a:r>
              <a:rPr lang="zh-CN" altLang="en-US" sz="1200" dirty="0">
                <a:latin typeface="微软雅黑" panose="020B0503020204020204" pitchFamily="34" charset="-122"/>
                <a:ea typeface="微软雅黑" panose="020B0503020204020204" pitchFamily="34" charset="-122"/>
              </a:rPr>
              <a:t>。其中：基本型乘用车累计交易</a:t>
            </a:r>
            <a:r>
              <a:rPr lang="en-US" altLang="zh-CN" sz="1200" dirty="0">
                <a:latin typeface="微软雅黑" panose="020B0503020204020204" pitchFamily="34" charset="-122"/>
                <a:ea typeface="微软雅黑" panose="020B0503020204020204" pitchFamily="34" charset="-122"/>
              </a:rPr>
              <a:t>264.68</a:t>
            </a:r>
            <a:r>
              <a:rPr lang="zh-CN" altLang="en-US" sz="1200" dirty="0">
                <a:latin typeface="微软雅黑" panose="020B0503020204020204" pitchFamily="34" charset="-122"/>
                <a:ea typeface="微软雅黑" panose="020B0503020204020204" pitchFamily="34" charset="-122"/>
              </a:rPr>
              <a:t>万辆，同比下降</a:t>
            </a:r>
            <a:r>
              <a:rPr lang="en-US" altLang="zh-CN" sz="1200" dirty="0">
                <a:latin typeface="微软雅黑" panose="020B0503020204020204" pitchFamily="34" charset="-122"/>
                <a:ea typeface="微软雅黑" panose="020B0503020204020204" pitchFamily="34" charset="-122"/>
              </a:rPr>
              <a:t>1.72%</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SUV</a:t>
            </a:r>
            <a:r>
              <a:rPr lang="zh-CN" altLang="en-US" sz="1200" dirty="0">
                <a:latin typeface="微软雅黑" panose="020B0503020204020204" pitchFamily="34" charset="-122"/>
                <a:ea typeface="微软雅黑" panose="020B0503020204020204" pitchFamily="34" charset="-122"/>
              </a:rPr>
              <a:t>共交易</a:t>
            </a:r>
            <a:r>
              <a:rPr lang="en-US" altLang="zh-CN" sz="1200" dirty="0">
                <a:latin typeface="微软雅黑" panose="020B0503020204020204" pitchFamily="34" charset="-122"/>
                <a:ea typeface="微软雅黑" panose="020B0503020204020204" pitchFamily="34" charset="-122"/>
              </a:rPr>
              <a:t>61.64</a:t>
            </a:r>
            <a:r>
              <a:rPr lang="zh-CN" altLang="en-US" sz="1200" dirty="0">
                <a:latin typeface="微软雅黑" panose="020B0503020204020204" pitchFamily="34" charset="-122"/>
                <a:ea typeface="微软雅黑" panose="020B0503020204020204" pitchFamily="34" charset="-122"/>
              </a:rPr>
              <a:t>万辆，同比增长</a:t>
            </a:r>
            <a:r>
              <a:rPr lang="en-US" altLang="zh-CN" sz="1200" dirty="0">
                <a:latin typeface="微软雅黑" panose="020B0503020204020204" pitchFamily="34" charset="-122"/>
                <a:ea typeface="微软雅黑" panose="020B0503020204020204" pitchFamily="34" charset="-122"/>
              </a:rPr>
              <a:t>0.11%</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MPV</a:t>
            </a:r>
            <a:r>
              <a:rPr lang="zh-CN" altLang="en-US" sz="1200" dirty="0">
                <a:latin typeface="微软雅黑" panose="020B0503020204020204" pitchFamily="34" charset="-122"/>
                <a:ea typeface="微软雅黑" panose="020B0503020204020204" pitchFamily="34" charset="-122"/>
              </a:rPr>
              <a:t>共交易</a:t>
            </a:r>
            <a:r>
              <a:rPr lang="en-US" altLang="zh-CN" sz="1200" dirty="0">
                <a:latin typeface="微软雅黑" panose="020B0503020204020204" pitchFamily="34" charset="-122"/>
                <a:ea typeface="微软雅黑" panose="020B0503020204020204" pitchFamily="34" charset="-122"/>
              </a:rPr>
              <a:t>30.05</a:t>
            </a:r>
            <a:r>
              <a:rPr lang="zh-CN" altLang="en-US" sz="1200" dirty="0">
                <a:latin typeface="微软雅黑" panose="020B0503020204020204" pitchFamily="34" charset="-122"/>
                <a:ea typeface="微软雅黑" panose="020B0503020204020204" pitchFamily="34" charset="-122"/>
              </a:rPr>
              <a:t>万辆，同比增长</a:t>
            </a:r>
            <a:r>
              <a:rPr lang="en-US" altLang="zh-CN" sz="1200" dirty="0">
                <a:latin typeface="微软雅黑" panose="020B0503020204020204" pitchFamily="34" charset="-122"/>
                <a:ea typeface="微软雅黑" panose="020B0503020204020204" pitchFamily="34" charset="-122"/>
              </a:rPr>
              <a:t>2.34%</a:t>
            </a:r>
            <a:r>
              <a:rPr lang="zh-CN" altLang="en-US" sz="1200" dirty="0">
                <a:latin typeface="微软雅黑" panose="020B0503020204020204" pitchFamily="34" charset="-122"/>
                <a:ea typeface="微软雅黑" panose="020B0503020204020204" pitchFamily="34" charset="-122"/>
              </a:rPr>
              <a:t>；交叉型乘用车共交易</a:t>
            </a:r>
            <a:r>
              <a:rPr lang="en-US" altLang="zh-CN" sz="1200" dirty="0">
                <a:latin typeface="微软雅黑" panose="020B0503020204020204" pitchFamily="34" charset="-122"/>
                <a:ea typeface="微软雅黑" panose="020B0503020204020204" pitchFamily="34" charset="-122"/>
              </a:rPr>
              <a:t>11.65</a:t>
            </a:r>
            <a:r>
              <a:rPr lang="zh-CN" altLang="en-US" sz="1200" dirty="0">
                <a:latin typeface="微软雅黑" panose="020B0503020204020204" pitchFamily="34" charset="-122"/>
                <a:ea typeface="微软雅黑" panose="020B0503020204020204" pitchFamily="34" charset="-122"/>
              </a:rPr>
              <a:t>万辆，同比增长</a:t>
            </a:r>
            <a:r>
              <a:rPr lang="en-US" altLang="zh-CN" sz="1200" dirty="0">
                <a:latin typeface="微软雅黑" panose="020B0503020204020204" pitchFamily="34" charset="-122"/>
                <a:ea typeface="微软雅黑" panose="020B0503020204020204" pitchFamily="34" charset="-122"/>
              </a:rPr>
              <a:t>9.98%</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a:lnSpc>
                <a:spcPct val="200000"/>
              </a:lnSpc>
            </a:pPr>
            <a:r>
              <a:rPr lang="zh-CN" altLang="en-US" sz="1200" i="0" dirty="0">
                <a:latin typeface="微软雅黑" panose="020B0503020204020204" pitchFamily="34" charset="-122"/>
                <a:ea typeface="微软雅黑" panose="020B0503020204020204" pitchFamily="34" charset="-122"/>
              </a:rPr>
              <a:t>商用车情况：载货车共交易了</a:t>
            </a:r>
            <a:r>
              <a:rPr lang="en-US" altLang="zh-CN" sz="1200" i="0" dirty="0">
                <a:latin typeface="微软雅黑" panose="020B0503020204020204" pitchFamily="34" charset="-122"/>
                <a:ea typeface="微软雅黑" panose="020B0503020204020204" pitchFamily="34" charset="-122"/>
              </a:rPr>
              <a:t>36.51</a:t>
            </a:r>
            <a:r>
              <a:rPr lang="zh-CN" altLang="en-US" sz="1200" i="0" dirty="0">
                <a:latin typeface="微软雅黑" panose="020B0503020204020204" pitchFamily="34" charset="-122"/>
                <a:ea typeface="微软雅黑" panose="020B0503020204020204" pitchFamily="34" charset="-122"/>
              </a:rPr>
              <a:t>万辆，同比增长</a:t>
            </a:r>
            <a:r>
              <a:rPr lang="en-US" altLang="zh-CN" sz="1200" i="0" dirty="0">
                <a:latin typeface="微软雅黑" panose="020B0503020204020204" pitchFamily="34" charset="-122"/>
                <a:ea typeface="微软雅黑" panose="020B0503020204020204" pitchFamily="34" charset="-122"/>
              </a:rPr>
              <a:t>3.78%</a:t>
            </a:r>
            <a:r>
              <a:rPr lang="zh-CN" altLang="en-US" sz="1200" i="0" dirty="0">
                <a:latin typeface="微软雅黑" panose="020B0503020204020204" pitchFamily="34" charset="-122"/>
                <a:ea typeface="微软雅黑" panose="020B0503020204020204" pitchFamily="34" charset="-122"/>
              </a:rPr>
              <a:t>；客车</a:t>
            </a:r>
            <a:r>
              <a:rPr lang="en-US" altLang="zh-CN" sz="1200" i="0" dirty="0">
                <a:latin typeface="微软雅黑" panose="020B0503020204020204" pitchFamily="34" charset="-122"/>
                <a:ea typeface="微软雅黑" panose="020B0503020204020204" pitchFamily="34" charset="-122"/>
              </a:rPr>
              <a:t>25.90</a:t>
            </a:r>
            <a:r>
              <a:rPr lang="zh-CN" altLang="en-US" sz="1200" i="0" dirty="0">
                <a:latin typeface="微软雅黑" panose="020B0503020204020204" pitchFamily="34" charset="-122"/>
                <a:ea typeface="微软雅黑" panose="020B0503020204020204" pitchFamily="34" charset="-122"/>
              </a:rPr>
              <a:t>万辆，同比下降</a:t>
            </a:r>
            <a:r>
              <a:rPr lang="en-US" altLang="zh-CN" sz="1200" i="0" dirty="0">
                <a:latin typeface="微软雅黑" panose="020B0503020204020204" pitchFamily="34" charset="-122"/>
                <a:ea typeface="微软雅黑" panose="020B0503020204020204" pitchFamily="34" charset="-122"/>
              </a:rPr>
              <a:t>1.42%</a:t>
            </a:r>
            <a:r>
              <a:rPr lang="zh-CN" altLang="en-US" sz="1200" dirty="0">
                <a:latin typeface="微软雅黑" panose="020B0503020204020204" pitchFamily="34" charset="-122"/>
                <a:ea typeface="微软雅黑" panose="020B0503020204020204" pitchFamily="34" charset="-122"/>
              </a:rPr>
              <a:t>。</a:t>
            </a:r>
            <a:endParaRPr lang="zh-CN" altLang="en-US" sz="1200" i="0" dirty="0">
              <a:latin typeface="微软雅黑" panose="020B0503020204020204" pitchFamily="34" charset="-122"/>
              <a:ea typeface="微软雅黑" panose="020B0503020204020204" pitchFamily="34" charset="-122"/>
            </a:endParaRPr>
          </a:p>
        </p:txBody>
      </p:sp>
      <p:graphicFrame>
        <p:nvGraphicFramePr>
          <p:cNvPr id="4" name="图表 3">
            <a:extLst>
              <a:ext uri="{FF2B5EF4-FFF2-40B4-BE49-F238E27FC236}">
                <a16:creationId xmlns:a16="http://schemas.microsoft.com/office/drawing/2014/main" id="{00000000-0008-0000-0100-000003000000}"/>
              </a:ext>
            </a:extLst>
          </p:cNvPr>
          <p:cNvGraphicFramePr>
            <a:graphicFrameLocks/>
          </p:cNvGraphicFramePr>
          <p:nvPr>
            <p:extLst>
              <p:ext uri="{D42A27DB-BD31-4B8C-83A1-F6EECF244321}">
                <p14:modId xmlns:p14="http://schemas.microsoft.com/office/powerpoint/2010/main" val="1152764161"/>
              </p:ext>
            </p:extLst>
          </p:nvPr>
        </p:nvGraphicFramePr>
        <p:xfrm>
          <a:off x="281047" y="1142431"/>
          <a:ext cx="8581906" cy="358197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489394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CC9014FC-142F-4A3E-8FC9-7B27610650B1}"/>
              </a:ext>
            </a:extLst>
          </p:cNvPr>
          <p:cNvSpPr txBox="1">
            <a:spLocks noGrp="1"/>
          </p:cNvSpPr>
          <p:nvPr>
            <p:ph type="title"/>
          </p:nvPr>
        </p:nvSpPr>
        <p:spPr>
          <a:xfrm>
            <a:off x="179388" y="433388"/>
            <a:ext cx="8229600" cy="369332"/>
          </a:xfrm>
          <a:prstGeom prst="rect">
            <a:avLst/>
          </a:prstGeom>
          <a:noFill/>
        </p:spPr>
        <p:txBody>
          <a:bodyPr wrap="square" rtlCol="0">
            <a:spAutoFit/>
          </a:bodyPr>
          <a:lstStyle/>
          <a:p>
            <a:r>
              <a:rPr lang="en-US" altLang="zh-CN" sz="2000" b="1" dirty="0">
                <a:solidFill>
                  <a:schemeClr val="tx1"/>
                </a:solidFill>
                <a:latin typeface="微软雅黑" panose="020B0503020204020204" pitchFamily="34" charset="-122"/>
                <a:ea typeface="微软雅黑" panose="020B0503020204020204" pitchFamily="34" charset="-122"/>
              </a:rPr>
              <a:t>2025</a:t>
            </a:r>
            <a:r>
              <a:rPr lang="zh-CN" altLang="en-US" sz="2000" b="1" dirty="0">
                <a:solidFill>
                  <a:schemeClr val="tx1"/>
                </a:solidFill>
                <a:latin typeface="微软雅黑" panose="020B0503020204020204" pitchFamily="34" charset="-122"/>
                <a:ea typeface="微软雅黑" panose="020B0503020204020204" pitchFamily="34" charset="-122"/>
              </a:rPr>
              <a:t>年</a:t>
            </a:r>
            <a:r>
              <a:rPr lang="en-US" altLang="zh-CN" sz="2000" b="1" dirty="0">
                <a:solidFill>
                  <a:schemeClr val="tx1"/>
                </a:solidFill>
                <a:latin typeface="微软雅黑" panose="020B0503020204020204" pitchFamily="34" charset="-122"/>
                <a:ea typeface="微软雅黑" panose="020B0503020204020204" pitchFamily="34" charset="-122"/>
              </a:rPr>
              <a:t>3</a:t>
            </a:r>
            <a:r>
              <a:rPr lang="zh-CN" altLang="en-US" sz="2000" b="1" dirty="0">
                <a:solidFill>
                  <a:schemeClr val="tx1"/>
                </a:solidFill>
                <a:latin typeface="微软雅黑" panose="020B0503020204020204" pitchFamily="34" charset="-122"/>
                <a:ea typeface="微软雅黑" panose="020B0503020204020204" pitchFamily="34" charset="-122"/>
              </a:rPr>
              <a:t>月二手车各级别轿车</a:t>
            </a:r>
            <a:r>
              <a:rPr lang="zh-CN" altLang="en-US" sz="2000" b="1" dirty="0">
                <a:solidFill>
                  <a:schemeClr val="tx1"/>
                </a:solidFill>
              </a:rPr>
              <a:t>销量</a:t>
            </a:r>
            <a:r>
              <a:rPr lang="zh-CN" altLang="en-US" sz="2000" b="1" dirty="0">
                <a:solidFill>
                  <a:schemeClr val="tx1"/>
                </a:solidFill>
                <a:latin typeface="微软雅黑" panose="020B0503020204020204" pitchFamily="34" charset="-122"/>
                <a:ea typeface="微软雅黑" panose="020B0503020204020204" pitchFamily="34" charset="-122"/>
              </a:rPr>
              <a:t>分析</a:t>
            </a:r>
          </a:p>
        </p:txBody>
      </p:sp>
      <p:sp>
        <p:nvSpPr>
          <p:cNvPr id="27" name="文本框 26">
            <a:extLst>
              <a:ext uri="{FF2B5EF4-FFF2-40B4-BE49-F238E27FC236}">
                <a16:creationId xmlns:a16="http://schemas.microsoft.com/office/drawing/2014/main" id="{6595E093-9322-D4C4-0DF3-7095C82A0D72}"/>
              </a:ext>
            </a:extLst>
          </p:cNvPr>
          <p:cNvSpPr txBox="1"/>
          <p:nvPr/>
        </p:nvSpPr>
        <p:spPr>
          <a:xfrm>
            <a:off x="201286" y="4761676"/>
            <a:ext cx="8654693" cy="1517082"/>
          </a:xfrm>
          <a:prstGeom prst="rect">
            <a:avLst/>
          </a:prstGeom>
          <a:noFill/>
        </p:spPr>
        <p:txBody>
          <a:bodyPr wrap="square" rtlCol="0">
            <a:spAutoFit/>
          </a:bodyPr>
          <a:lstStyle/>
          <a:p>
            <a:pPr>
              <a:lnSpc>
                <a:spcPct val="200000"/>
              </a:lnSpc>
            </a:pPr>
            <a:r>
              <a:rPr lang="en-US" altLang="zh-CN" sz="1200" dirty="0">
                <a:latin typeface="微软雅黑" panose="020B0503020204020204" pitchFamily="34" charset="-122"/>
                <a:ea typeface="微软雅黑" panose="020B0503020204020204" pitchFamily="34" charset="-122"/>
              </a:rPr>
              <a:t>2025</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3</a:t>
            </a:r>
            <a:r>
              <a:rPr lang="zh-CN" altLang="en-US" sz="1200" dirty="0">
                <a:latin typeface="微软雅黑" panose="020B0503020204020204" pitchFamily="34" charset="-122"/>
                <a:ea typeface="微软雅黑" panose="020B0503020204020204" pitchFamily="34" charset="-122"/>
              </a:rPr>
              <a:t>月，各级别轿车的整体销量来看，</a:t>
            </a:r>
            <a:r>
              <a:rPr lang="en-US" altLang="zh-CN" sz="1200" dirty="0">
                <a:latin typeface="微软雅黑" panose="020B0503020204020204" pitchFamily="34" charset="-122"/>
                <a:ea typeface="微软雅黑" panose="020B0503020204020204" pitchFamily="34" charset="-122"/>
              </a:rPr>
              <a:t>A</a:t>
            </a:r>
            <a:r>
              <a:rPr lang="zh-CN" altLang="en-US" sz="1200" dirty="0">
                <a:latin typeface="微软雅黑" panose="020B0503020204020204" pitchFamily="34" charset="-122"/>
                <a:ea typeface="微软雅黑" panose="020B0503020204020204" pitchFamily="34" charset="-122"/>
              </a:rPr>
              <a:t>级轿车依旧是最热销的车型，占比为</a:t>
            </a:r>
            <a:r>
              <a:rPr lang="en-US" altLang="zh-CN" sz="1200" dirty="0">
                <a:latin typeface="微软雅黑" panose="020B0503020204020204" pitchFamily="34" charset="-122"/>
                <a:ea typeface="微软雅黑" panose="020B0503020204020204" pitchFamily="34" charset="-122"/>
              </a:rPr>
              <a:t>49.8%</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1%</a:t>
            </a:r>
            <a:r>
              <a:rPr lang="zh-CN" altLang="en-US" sz="1200" dirty="0">
                <a:latin typeface="微软雅黑" panose="020B0503020204020204" pitchFamily="34" charset="-122"/>
                <a:ea typeface="微软雅黑" panose="020B0503020204020204" pitchFamily="34" charset="-122"/>
              </a:rPr>
              <a:t>；其次是</a:t>
            </a:r>
            <a:r>
              <a:rPr lang="en-US" altLang="zh-CN" sz="1200" dirty="0">
                <a:latin typeface="微软雅黑" panose="020B0503020204020204" pitchFamily="34" charset="-122"/>
                <a:ea typeface="微软雅黑" panose="020B0503020204020204" pitchFamily="34" charset="-122"/>
              </a:rPr>
              <a:t>B</a:t>
            </a:r>
            <a:r>
              <a:rPr lang="zh-CN" altLang="en-US" sz="1200" dirty="0">
                <a:latin typeface="微软雅黑" panose="020B0503020204020204" pitchFamily="34" charset="-122"/>
                <a:ea typeface="微软雅黑" panose="020B0503020204020204" pitchFamily="34" charset="-122"/>
              </a:rPr>
              <a:t>级轿车占</a:t>
            </a:r>
            <a:r>
              <a:rPr lang="en-US" altLang="zh-CN" sz="1200" dirty="0">
                <a:latin typeface="微软雅黑" panose="020B0503020204020204" pitchFamily="34" charset="-122"/>
                <a:ea typeface="微软雅黑" panose="020B0503020204020204" pitchFamily="34" charset="-122"/>
              </a:rPr>
              <a:t>22.5%</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0.8%</a:t>
            </a:r>
            <a:r>
              <a:rPr lang="zh-CN" altLang="en-US" sz="1200" dirty="0">
                <a:latin typeface="微软雅黑" panose="020B0503020204020204" pitchFamily="34" charset="-122"/>
                <a:ea typeface="微软雅黑" panose="020B0503020204020204" pitchFamily="34" charset="-122"/>
              </a:rPr>
              <a:t>； </a:t>
            </a:r>
            <a:r>
              <a:rPr lang="en-US" altLang="zh-CN" sz="1200" dirty="0">
                <a:latin typeface="微软雅黑" panose="020B0503020204020204" pitchFamily="34" charset="-122"/>
                <a:ea typeface="微软雅黑" panose="020B0503020204020204" pitchFamily="34" charset="-122"/>
              </a:rPr>
              <a:t>C</a:t>
            </a:r>
            <a:r>
              <a:rPr lang="zh-CN" altLang="en-US" sz="1200" dirty="0">
                <a:latin typeface="微软雅黑" panose="020B0503020204020204" pitchFamily="34" charset="-122"/>
                <a:ea typeface="微软雅黑" panose="020B0503020204020204" pitchFamily="34" charset="-122"/>
              </a:rPr>
              <a:t>级轿车占</a:t>
            </a:r>
            <a:r>
              <a:rPr lang="en-US" altLang="zh-CN" sz="1200" dirty="0">
                <a:latin typeface="微软雅黑" panose="020B0503020204020204" pitchFamily="34" charset="-122"/>
                <a:ea typeface="微软雅黑" panose="020B0503020204020204" pitchFamily="34" charset="-122"/>
              </a:rPr>
              <a:t>8.4%</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1.5%</a:t>
            </a:r>
            <a:r>
              <a:rPr lang="zh-CN" altLang="en-US" sz="1200" dirty="0">
                <a:latin typeface="微软雅黑" panose="020B0503020204020204" pitchFamily="34" charset="-122"/>
                <a:ea typeface="微软雅黑" panose="020B0503020204020204" pitchFamily="34" charset="-122"/>
              </a:rPr>
              <a:t>。 </a:t>
            </a:r>
            <a:r>
              <a:rPr lang="en-US" altLang="zh-CN" sz="1200" dirty="0">
                <a:latin typeface="微软雅黑" panose="020B0503020204020204" pitchFamily="34" charset="-122"/>
                <a:ea typeface="微软雅黑" panose="020B0503020204020204" pitchFamily="34" charset="-122"/>
              </a:rPr>
              <a:t>D</a:t>
            </a:r>
            <a:r>
              <a:rPr lang="zh-CN" altLang="en-US" sz="1200" dirty="0">
                <a:latin typeface="微软雅黑" panose="020B0503020204020204" pitchFamily="34" charset="-122"/>
                <a:ea typeface="微软雅黑" panose="020B0503020204020204" pitchFamily="34" charset="-122"/>
              </a:rPr>
              <a:t>级轿车占</a:t>
            </a:r>
            <a:r>
              <a:rPr lang="en-US" altLang="zh-CN" sz="1200" dirty="0">
                <a:latin typeface="微软雅黑" panose="020B0503020204020204" pitchFamily="34" charset="-122"/>
                <a:ea typeface="微软雅黑" panose="020B0503020204020204" pitchFamily="34" charset="-122"/>
              </a:rPr>
              <a:t>2.2%</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0.3%</a:t>
            </a:r>
            <a:r>
              <a:rPr lang="zh-CN" altLang="en-US" sz="1200" dirty="0">
                <a:latin typeface="微软雅黑" panose="020B0503020204020204" pitchFamily="34" charset="-122"/>
                <a:ea typeface="微软雅黑" panose="020B0503020204020204" pitchFamily="34" charset="-122"/>
              </a:rPr>
              <a:t>。 </a:t>
            </a:r>
            <a:r>
              <a:rPr lang="en-US" altLang="zh-CN" sz="1200" dirty="0">
                <a:latin typeface="微软雅黑" panose="020B0503020204020204" pitchFamily="34" charset="-122"/>
                <a:ea typeface="微软雅黑" panose="020B0503020204020204" pitchFamily="34" charset="-122"/>
              </a:rPr>
              <a:t>A0</a:t>
            </a:r>
            <a:r>
              <a:rPr lang="zh-CN" altLang="en-US" sz="1200" dirty="0">
                <a:latin typeface="微软雅黑" panose="020B0503020204020204" pitchFamily="34" charset="-122"/>
                <a:ea typeface="微软雅黑" panose="020B0503020204020204" pitchFamily="34" charset="-122"/>
              </a:rPr>
              <a:t>级轿车占</a:t>
            </a:r>
            <a:r>
              <a:rPr lang="en-US" altLang="zh-CN" sz="1200" dirty="0">
                <a:latin typeface="微软雅黑" panose="020B0503020204020204" pitchFamily="34" charset="-122"/>
                <a:ea typeface="微软雅黑" panose="020B0503020204020204" pitchFamily="34" charset="-122"/>
              </a:rPr>
              <a:t>12.5%</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0.9%</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A00</a:t>
            </a:r>
            <a:r>
              <a:rPr lang="zh-CN" altLang="en-US" sz="1200" dirty="0">
                <a:latin typeface="微软雅黑" panose="020B0503020204020204" pitchFamily="34" charset="-122"/>
                <a:ea typeface="微软雅黑" panose="020B0503020204020204" pitchFamily="34" charset="-122"/>
              </a:rPr>
              <a:t>级轿车占</a:t>
            </a:r>
            <a:r>
              <a:rPr lang="en-US" altLang="zh-CN" sz="1200" dirty="0">
                <a:latin typeface="微软雅黑" panose="020B0503020204020204" pitchFamily="34" charset="-122"/>
                <a:ea typeface="微软雅黑" panose="020B0503020204020204" pitchFamily="34" charset="-122"/>
              </a:rPr>
              <a:t>4.6%</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0.8%</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a:lnSpc>
                <a:spcPct val="200000"/>
              </a:lnSpc>
            </a:pPr>
            <a:r>
              <a:rPr lang="en-US" altLang="zh-CN" sz="1200" dirty="0">
                <a:latin typeface="微软雅黑" panose="020B0503020204020204" pitchFamily="34" charset="-122"/>
                <a:ea typeface="微软雅黑" panose="020B0503020204020204" pitchFamily="34" charset="-122"/>
              </a:rPr>
              <a:t>3</a:t>
            </a:r>
            <a:r>
              <a:rPr lang="zh-CN" altLang="en-US" sz="1200" dirty="0">
                <a:latin typeface="微软雅黑" panose="020B0503020204020204" pitchFamily="34" charset="-122"/>
                <a:ea typeface="微软雅黑" panose="020B0503020204020204" pitchFamily="34" charset="-122"/>
              </a:rPr>
              <a:t>月份，</a:t>
            </a:r>
            <a:r>
              <a:rPr lang="en-US" altLang="zh-CN" sz="1200" dirty="0">
                <a:latin typeface="微软雅黑" panose="020B0503020204020204" pitchFamily="34" charset="-122"/>
                <a:ea typeface="微软雅黑" panose="020B0503020204020204" pitchFamily="34" charset="-122"/>
              </a:rPr>
              <a:t>A</a:t>
            </a:r>
            <a:r>
              <a:rPr lang="zh-CN" altLang="en-US" sz="1200" dirty="0">
                <a:latin typeface="微软雅黑" panose="020B0503020204020204" pitchFamily="34" charset="-122"/>
                <a:ea typeface="微软雅黑" panose="020B0503020204020204" pitchFamily="34" charset="-122"/>
              </a:rPr>
              <a:t>级及以下车型的市场份额较</a:t>
            </a:r>
            <a:r>
              <a:rPr lang="en-US" altLang="zh-CN" sz="1200" dirty="0">
                <a:latin typeface="微软雅黑" panose="020B0503020204020204" pitchFamily="34" charset="-122"/>
                <a:ea typeface="微软雅黑" panose="020B0503020204020204" pitchFamily="34" charset="-122"/>
              </a:rPr>
              <a:t>2</a:t>
            </a:r>
            <a:r>
              <a:rPr lang="zh-CN" altLang="en-US" sz="1200" dirty="0">
                <a:latin typeface="微软雅黑" panose="020B0503020204020204" pitchFamily="34" charset="-122"/>
                <a:ea typeface="微软雅黑" panose="020B0503020204020204" pitchFamily="34" charset="-122"/>
              </a:rPr>
              <a:t>月份整体有所下降。</a:t>
            </a:r>
            <a:r>
              <a:rPr lang="en-US" altLang="zh-CN" sz="1200" dirty="0">
                <a:latin typeface="微软雅黑" panose="020B0503020204020204" pitchFamily="34" charset="-122"/>
                <a:ea typeface="微软雅黑" panose="020B0503020204020204" pitchFamily="34" charset="-122"/>
              </a:rPr>
              <a:t>B</a:t>
            </a:r>
            <a:r>
              <a:rPr lang="zh-CN" altLang="en-US" sz="1200" dirty="0">
                <a:latin typeface="微软雅黑" panose="020B0503020204020204" pitchFamily="34" charset="-122"/>
                <a:ea typeface="微软雅黑" panose="020B0503020204020204" pitchFamily="34" charset="-122"/>
              </a:rPr>
              <a:t>级以上中大型豪华车型的占比均有所增长。</a:t>
            </a:r>
            <a:endParaRPr lang="zh-CN" altLang="en-US" sz="1200" dirty="0"/>
          </a:p>
        </p:txBody>
      </p:sp>
      <p:grpSp>
        <p:nvGrpSpPr>
          <p:cNvPr id="2" name="组合 1">
            <a:extLst>
              <a:ext uri="{FF2B5EF4-FFF2-40B4-BE49-F238E27FC236}">
                <a16:creationId xmlns:a16="http://schemas.microsoft.com/office/drawing/2014/main" id="{00000000-0008-0000-0400-000004000000}"/>
              </a:ext>
            </a:extLst>
          </p:cNvPr>
          <p:cNvGrpSpPr/>
          <p:nvPr/>
        </p:nvGrpSpPr>
        <p:grpSpPr>
          <a:xfrm>
            <a:off x="244653" y="1151440"/>
            <a:ext cx="8654693" cy="3543565"/>
            <a:chOff x="0" y="0"/>
            <a:chExt cx="8790731" cy="3082834"/>
          </a:xfrm>
        </p:grpSpPr>
        <p:sp>
          <p:nvSpPr>
            <p:cNvPr id="3" name="矩形 2">
              <a:extLst>
                <a:ext uri="{FF2B5EF4-FFF2-40B4-BE49-F238E27FC236}">
                  <a16:creationId xmlns:a16="http://schemas.microsoft.com/office/drawing/2014/main" id="{00000000-0008-0000-0400-00000B000000}"/>
                </a:ext>
              </a:extLst>
            </p:cNvPr>
            <p:cNvSpPr/>
            <p:nvPr/>
          </p:nvSpPr>
          <p:spPr>
            <a:xfrm>
              <a:off x="25725" y="0"/>
              <a:ext cx="8765006" cy="3082834"/>
            </a:xfrm>
            <a:prstGeom prst="rect">
              <a:avLst/>
            </a:prstGeom>
            <a:solidFill>
              <a:srgbClr val="F9F9F9"/>
            </a:solidFill>
            <a:ln>
              <a:solidFill>
                <a:schemeClr val="bg2">
                  <a:lumMod val="50000"/>
                </a:schemeClr>
              </a:solidFill>
            </a:ln>
          </p:spPr>
          <p:style>
            <a:lnRef idx="2">
              <a:schemeClr val="dk1"/>
            </a:lnRef>
            <a:fillRef idx="1">
              <a:schemeClr val="lt1"/>
            </a:fillRef>
            <a:effectRef idx="0">
              <a:schemeClr val="dk1"/>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endParaRPr lang="zh-CN" altLang="en-US"/>
            </a:p>
          </p:txBody>
        </p:sp>
        <p:grpSp>
          <p:nvGrpSpPr>
            <p:cNvPr id="5" name="组合 4">
              <a:extLst>
                <a:ext uri="{FF2B5EF4-FFF2-40B4-BE49-F238E27FC236}">
                  <a16:creationId xmlns:a16="http://schemas.microsoft.com/office/drawing/2014/main" id="{00000000-0008-0000-0400-0000CB010000}"/>
                </a:ext>
              </a:extLst>
            </p:cNvPr>
            <p:cNvGrpSpPr/>
            <p:nvPr/>
          </p:nvGrpSpPr>
          <p:grpSpPr>
            <a:xfrm>
              <a:off x="0" y="104503"/>
              <a:ext cx="8646468" cy="2728253"/>
              <a:chOff x="0" y="104503"/>
              <a:chExt cx="8646468" cy="2728253"/>
            </a:xfrm>
          </p:grpSpPr>
          <p:graphicFrame>
            <p:nvGraphicFramePr>
              <p:cNvPr id="6" name="图表 5">
                <a:extLst>
                  <a:ext uri="{FF2B5EF4-FFF2-40B4-BE49-F238E27FC236}">
                    <a16:creationId xmlns:a16="http://schemas.microsoft.com/office/drawing/2014/main" id="{00000000-0008-0000-0400-0000CC010000}"/>
                  </a:ext>
                </a:extLst>
              </p:cNvPr>
              <p:cNvGraphicFramePr>
                <a:graphicFrameLocks/>
              </p:cNvGraphicFramePr>
              <p:nvPr/>
            </p:nvGraphicFramePr>
            <p:xfrm>
              <a:off x="0" y="906722"/>
              <a:ext cx="8646468" cy="1926034"/>
            </p:xfrm>
            <a:graphic>
              <a:graphicData uri="http://schemas.openxmlformats.org/drawingml/2006/chart">
                <c:chart xmlns:c="http://schemas.openxmlformats.org/drawingml/2006/chart" xmlns:r="http://schemas.openxmlformats.org/officeDocument/2006/relationships" r:id="rId3"/>
              </a:graphicData>
            </a:graphic>
          </p:graphicFrame>
          <p:grpSp>
            <p:nvGrpSpPr>
              <p:cNvPr id="7" name="组合 6">
                <a:extLst>
                  <a:ext uri="{FF2B5EF4-FFF2-40B4-BE49-F238E27FC236}">
                    <a16:creationId xmlns:a16="http://schemas.microsoft.com/office/drawing/2014/main" id="{00000000-0008-0000-0400-0000CD010000}"/>
                  </a:ext>
                </a:extLst>
              </p:cNvPr>
              <p:cNvGrpSpPr/>
              <p:nvPr/>
            </p:nvGrpSpPr>
            <p:grpSpPr>
              <a:xfrm>
                <a:off x="686301" y="104503"/>
                <a:ext cx="7273831" cy="802219"/>
                <a:chOff x="686302" y="104503"/>
                <a:chExt cx="6799981" cy="776581"/>
              </a:xfrm>
            </p:grpSpPr>
            <p:grpSp>
              <p:nvGrpSpPr>
                <p:cNvPr id="8" name="组合 7">
                  <a:extLst>
                    <a:ext uri="{FF2B5EF4-FFF2-40B4-BE49-F238E27FC236}">
                      <a16:creationId xmlns:a16="http://schemas.microsoft.com/office/drawing/2014/main" id="{00000000-0008-0000-0400-0000CE010000}"/>
                    </a:ext>
                  </a:extLst>
                </p:cNvPr>
                <p:cNvGrpSpPr/>
                <p:nvPr/>
              </p:nvGrpSpPr>
              <p:grpSpPr>
                <a:xfrm>
                  <a:off x="2820845" y="198459"/>
                  <a:ext cx="921202" cy="603975"/>
                  <a:chOff x="2820845" y="198459"/>
                  <a:chExt cx="921202" cy="603975"/>
                </a:xfrm>
              </p:grpSpPr>
              <p:pic>
                <p:nvPicPr>
                  <p:cNvPr id="24" name="图片 23">
                    <a:extLst>
                      <a:ext uri="{FF2B5EF4-FFF2-40B4-BE49-F238E27FC236}">
                        <a16:creationId xmlns:a16="http://schemas.microsoft.com/office/drawing/2014/main" id="{00000000-0008-0000-0400-00004D000000}"/>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820845" y="198459"/>
                    <a:ext cx="921202" cy="357980"/>
                  </a:xfrm>
                  <a:prstGeom prst="rect">
                    <a:avLst/>
                  </a:prstGeom>
                  <a:ln w="15875">
                    <a:noFill/>
                  </a:ln>
                </p:spPr>
              </p:pic>
              <p:sp>
                <p:nvSpPr>
                  <p:cNvPr id="25" name="文本框 10">
                    <a:extLst>
                      <a:ext uri="{FF2B5EF4-FFF2-40B4-BE49-F238E27FC236}">
                        <a16:creationId xmlns:a16="http://schemas.microsoft.com/office/drawing/2014/main" id="{00000000-0008-0000-0400-00004E000000}"/>
                      </a:ext>
                    </a:extLst>
                  </p:cNvPr>
                  <p:cNvSpPr txBox="1"/>
                  <p:nvPr/>
                </p:nvSpPr>
                <p:spPr>
                  <a:xfrm>
                    <a:off x="2987838" y="571602"/>
                    <a:ext cx="530915"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紧凑级</a:t>
                    </a:r>
                  </a:p>
                </p:txBody>
              </p:sp>
            </p:grpSp>
            <p:grpSp>
              <p:nvGrpSpPr>
                <p:cNvPr id="9" name="组合 8">
                  <a:extLst>
                    <a:ext uri="{FF2B5EF4-FFF2-40B4-BE49-F238E27FC236}">
                      <a16:creationId xmlns:a16="http://schemas.microsoft.com/office/drawing/2014/main" id="{00000000-0008-0000-0400-0000CF010000}"/>
                    </a:ext>
                  </a:extLst>
                </p:cNvPr>
                <p:cNvGrpSpPr/>
                <p:nvPr/>
              </p:nvGrpSpPr>
              <p:grpSpPr>
                <a:xfrm>
                  <a:off x="3884476" y="191825"/>
                  <a:ext cx="1091839" cy="612494"/>
                  <a:chOff x="3884476" y="191825"/>
                  <a:chExt cx="1091839" cy="612494"/>
                </a:xfrm>
              </p:grpSpPr>
              <p:pic>
                <p:nvPicPr>
                  <p:cNvPr id="22" name="图片 21">
                    <a:extLst>
                      <a:ext uri="{FF2B5EF4-FFF2-40B4-BE49-F238E27FC236}">
                        <a16:creationId xmlns:a16="http://schemas.microsoft.com/office/drawing/2014/main" id="{00000000-0008-0000-0400-00004B000000}"/>
                      </a:ext>
                    </a:extLst>
                  </p:cNvPr>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884476" y="191825"/>
                    <a:ext cx="1091839" cy="357980"/>
                  </a:xfrm>
                  <a:prstGeom prst="rect">
                    <a:avLst/>
                  </a:prstGeom>
                  <a:ln w="15875">
                    <a:noFill/>
                  </a:ln>
                </p:spPr>
              </p:pic>
              <p:sp>
                <p:nvSpPr>
                  <p:cNvPr id="23" name="文本框 14">
                    <a:extLst>
                      <a:ext uri="{FF2B5EF4-FFF2-40B4-BE49-F238E27FC236}">
                        <a16:creationId xmlns:a16="http://schemas.microsoft.com/office/drawing/2014/main" id="{00000000-0008-0000-0400-00004C000000}"/>
                      </a:ext>
                    </a:extLst>
                  </p:cNvPr>
                  <p:cNvSpPr txBox="1"/>
                  <p:nvPr/>
                </p:nvSpPr>
                <p:spPr>
                  <a:xfrm>
                    <a:off x="4199785" y="573487"/>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中型</a:t>
                    </a:r>
                  </a:p>
                </p:txBody>
              </p:sp>
            </p:grpSp>
            <p:grpSp>
              <p:nvGrpSpPr>
                <p:cNvPr id="10" name="组合 9">
                  <a:extLst>
                    <a:ext uri="{FF2B5EF4-FFF2-40B4-BE49-F238E27FC236}">
                      <a16:creationId xmlns:a16="http://schemas.microsoft.com/office/drawing/2014/main" id="{00000000-0008-0000-0400-0000D0010000}"/>
                    </a:ext>
                  </a:extLst>
                </p:cNvPr>
                <p:cNvGrpSpPr/>
                <p:nvPr/>
              </p:nvGrpSpPr>
              <p:grpSpPr>
                <a:xfrm>
                  <a:off x="1647784" y="193355"/>
                  <a:ext cx="841463" cy="627658"/>
                  <a:chOff x="1647784" y="193355"/>
                  <a:chExt cx="841463" cy="627658"/>
                </a:xfrm>
              </p:grpSpPr>
              <p:pic>
                <p:nvPicPr>
                  <p:cNvPr id="20" name="图片 19">
                    <a:extLst>
                      <a:ext uri="{FF2B5EF4-FFF2-40B4-BE49-F238E27FC236}">
                        <a16:creationId xmlns:a16="http://schemas.microsoft.com/office/drawing/2014/main" id="{00000000-0008-0000-0400-0000F1010000}"/>
                      </a:ext>
                    </a:extLst>
                  </p:cNvPr>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647784" y="193355"/>
                    <a:ext cx="841463" cy="396826"/>
                  </a:xfrm>
                  <a:prstGeom prst="rect">
                    <a:avLst/>
                  </a:prstGeom>
                  <a:ln w="15875">
                    <a:noFill/>
                  </a:ln>
                </p:spPr>
              </p:pic>
              <p:sp>
                <p:nvSpPr>
                  <p:cNvPr id="21" name="文本框 20">
                    <a:extLst>
                      <a:ext uri="{FF2B5EF4-FFF2-40B4-BE49-F238E27FC236}">
                        <a16:creationId xmlns:a16="http://schemas.microsoft.com/office/drawing/2014/main" id="{00000000-0008-0000-0400-00004A000000}"/>
                      </a:ext>
                    </a:extLst>
                  </p:cNvPr>
                  <p:cNvSpPr txBox="1"/>
                  <p:nvPr/>
                </p:nvSpPr>
                <p:spPr>
                  <a:xfrm>
                    <a:off x="1860766" y="590181"/>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小型</a:t>
                    </a:r>
                  </a:p>
                </p:txBody>
              </p:sp>
            </p:grpSp>
            <p:grpSp>
              <p:nvGrpSpPr>
                <p:cNvPr id="11" name="组合 10">
                  <a:extLst>
                    <a:ext uri="{FF2B5EF4-FFF2-40B4-BE49-F238E27FC236}">
                      <a16:creationId xmlns:a16="http://schemas.microsoft.com/office/drawing/2014/main" id="{00000000-0008-0000-0400-0000D1010000}"/>
                    </a:ext>
                  </a:extLst>
                </p:cNvPr>
                <p:cNvGrpSpPr/>
                <p:nvPr/>
              </p:nvGrpSpPr>
              <p:grpSpPr>
                <a:xfrm>
                  <a:off x="686302" y="125681"/>
                  <a:ext cx="710063" cy="676753"/>
                  <a:chOff x="686302" y="125681"/>
                  <a:chExt cx="710063" cy="676753"/>
                </a:xfrm>
              </p:grpSpPr>
              <p:pic>
                <p:nvPicPr>
                  <p:cNvPr id="18" name="图片 17">
                    <a:extLst>
                      <a:ext uri="{FF2B5EF4-FFF2-40B4-BE49-F238E27FC236}">
                        <a16:creationId xmlns:a16="http://schemas.microsoft.com/office/drawing/2014/main" id="{00000000-0008-0000-0400-0000EF010000}"/>
                      </a:ext>
                    </a:extLst>
                  </p:cNvPr>
                  <p:cNvPicPr>
                    <a:picLocks noChangeAspect="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86302" y="125681"/>
                    <a:ext cx="710063" cy="454440"/>
                  </a:xfrm>
                  <a:prstGeom prst="rect">
                    <a:avLst/>
                  </a:prstGeom>
                  <a:ln w="15875">
                    <a:noFill/>
                  </a:ln>
                </p:spPr>
              </p:pic>
              <p:sp>
                <p:nvSpPr>
                  <p:cNvPr id="19" name="文本框 25">
                    <a:extLst>
                      <a:ext uri="{FF2B5EF4-FFF2-40B4-BE49-F238E27FC236}">
                        <a16:creationId xmlns:a16="http://schemas.microsoft.com/office/drawing/2014/main" id="{00000000-0008-0000-0400-0000F0010000}"/>
                      </a:ext>
                    </a:extLst>
                  </p:cNvPr>
                  <p:cNvSpPr txBox="1"/>
                  <p:nvPr/>
                </p:nvSpPr>
                <p:spPr>
                  <a:xfrm>
                    <a:off x="814274" y="571602"/>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微型</a:t>
                    </a:r>
                  </a:p>
                </p:txBody>
              </p:sp>
            </p:grpSp>
            <p:grpSp>
              <p:nvGrpSpPr>
                <p:cNvPr id="12" name="组合 11">
                  <a:extLst>
                    <a:ext uri="{FF2B5EF4-FFF2-40B4-BE49-F238E27FC236}">
                      <a16:creationId xmlns:a16="http://schemas.microsoft.com/office/drawing/2014/main" id="{00000000-0008-0000-0400-0000D2010000}"/>
                    </a:ext>
                  </a:extLst>
                </p:cNvPr>
                <p:cNvGrpSpPr/>
                <p:nvPr/>
              </p:nvGrpSpPr>
              <p:grpSpPr>
                <a:xfrm>
                  <a:off x="5106258" y="104503"/>
                  <a:ext cx="987089" cy="697931"/>
                  <a:chOff x="5106258" y="104503"/>
                  <a:chExt cx="987089" cy="697931"/>
                </a:xfrm>
              </p:grpSpPr>
              <p:pic>
                <p:nvPicPr>
                  <p:cNvPr id="16" name="图片 15">
                    <a:extLst>
                      <a:ext uri="{FF2B5EF4-FFF2-40B4-BE49-F238E27FC236}">
                        <a16:creationId xmlns:a16="http://schemas.microsoft.com/office/drawing/2014/main" id="{00000000-0008-0000-0400-0000ED010000}"/>
                      </a:ext>
                    </a:extLst>
                  </p:cNvPr>
                  <p:cNvPicPr>
                    <a:picLocks noChangeAspect="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106258" y="104503"/>
                    <a:ext cx="987089" cy="448285"/>
                  </a:xfrm>
                  <a:prstGeom prst="rect">
                    <a:avLst/>
                  </a:prstGeom>
                  <a:ln w="15875">
                    <a:noFill/>
                  </a:ln>
                </p:spPr>
              </p:pic>
              <p:sp>
                <p:nvSpPr>
                  <p:cNvPr id="17" name="文本框 30">
                    <a:extLst>
                      <a:ext uri="{FF2B5EF4-FFF2-40B4-BE49-F238E27FC236}">
                        <a16:creationId xmlns:a16="http://schemas.microsoft.com/office/drawing/2014/main" id="{00000000-0008-0000-0400-0000EE010000}"/>
                      </a:ext>
                    </a:extLst>
                  </p:cNvPr>
                  <p:cNvSpPr txBox="1"/>
                  <p:nvPr/>
                </p:nvSpPr>
                <p:spPr>
                  <a:xfrm>
                    <a:off x="5348462" y="571602"/>
                    <a:ext cx="530915"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中大型</a:t>
                    </a:r>
                  </a:p>
                </p:txBody>
              </p:sp>
            </p:grpSp>
            <p:grpSp>
              <p:nvGrpSpPr>
                <p:cNvPr id="13" name="组合 12">
                  <a:extLst>
                    <a:ext uri="{FF2B5EF4-FFF2-40B4-BE49-F238E27FC236}">
                      <a16:creationId xmlns:a16="http://schemas.microsoft.com/office/drawing/2014/main" id="{00000000-0008-0000-0400-0000D3010000}"/>
                    </a:ext>
                  </a:extLst>
                </p:cNvPr>
                <p:cNvGrpSpPr/>
                <p:nvPr/>
              </p:nvGrpSpPr>
              <p:grpSpPr>
                <a:xfrm>
                  <a:off x="6231906" y="104503"/>
                  <a:ext cx="1254377" cy="776581"/>
                  <a:chOff x="6231906" y="104503"/>
                  <a:chExt cx="1270295" cy="842380"/>
                </a:xfrm>
              </p:grpSpPr>
              <p:pic>
                <p:nvPicPr>
                  <p:cNvPr id="14" name="图片 13">
                    <a:extLst>
                      <a:ext uri="{FF2B5EF4-FFF2-40B4-BE49-F238E27FC236}">
                        <a16:creationId xmlns:a16="http://schemas.microsoft.com/office/drawing/2014/main" id="{00000000-0008-0000-0400-0000EB010000}"/>
                      </a:ext>
                    </a:extLst>
                  </p:cNvPr>
                  <p:cNvPicPr>
                    <a:picLocks noChangeAspect="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231906" y="104503"/>
                    <a:ext cx="1270295" cy="557323"/>
                  </a:xfrm>
                  <a:prstGeom prst="rect">
                    <a:avLst/>
                  </a:prstGeom>
                  <a:ln w="15875">
                    <a:noFill/>
                  </a:ln>
                </p:spPr>
              </p:pic>
              <p:sp>
                <p:nvSpPr>
                  <p:cNvPr id="15" name="文本框 33">
                    <a:extLst>
                      <a:ext uri="{FF2B5EF4-FFF2-40B4-BE49-F238E27FC236}">
                        <a16:creationId xmlns:a16="http://schemas.microsoft.com/office/drawing/2014/main" id="{00000000-0008-0000-0400-0000EC010000}"/>
                      </a:ext>
                    </a:extLst>
                  </p:cNvPr>
                  <p:cNvSpPr txBox="1"/>
                  <p:nvPr/>
                </p:nvSpPr>
                <p:spPr>
                  <a:xfrm>
                    <a:off x="6610005" y="631947"/>
                    <a:ext cx="598044" cy="314936"/>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大型</a:t>
                    </a:r>
                  </a:p>
                </p:txBody>
              </p:sp>
            </p:grpSp>
          </p:grpSp>
        </p:grpSp>
      </p:grpSp>
    </p:spTree>
    <p:extLst>
      <p:ext uri="{BB962C8B-B14F-4D97-AF65-F5344CB8AC3E}">
        <p14:creationId xmlns:p14="http://schemas.microsoft.com/office/powerpoint/2010/main" val="9256185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25A622F-1BB2-480E-BE65-A034999E12B5}"/>
              </a:ext>
            </a:extLst>
          </p:cNvPr>
          <p:cNvSpPr>
            <a:spLocks noGrp="1"/>
          </p:cNvSpPr>
          <p:nvPr>
            <p:ph type="title"/>
          </p:nvPr>
        </p:nvSpPr>
        <p:spPr>
          <a:xfrm>
            <a:off x="457199" y="377751"/>
            <a:ext cx="8229600" cy="4169664"/>
          </a:xfrm>
        </p:spPr>
        <p:txBody>
          <a:bodyPr/>
          <a:lstStyle/>
          <a:p>
            <a:r>
              <a:rPr lang="en-US" altLang="zh-CN" sz="2000" b="1" kern="0" dirty="0">
                <a:solidFill>
                  <a:schemeClr val="tx1"/>
                </a:solidFill>
              </a:rPr>
              <a:t>2025</a:t>
            </a:r>
            <a:r>
              <a:rPr lang="zh-CN" altLang="en-US" sz="2000" b="1" kern="0" dirty="0">
                <a:solidFill>
                  <a:schemeClr val="tx1"/>
                </a:solidFill>
              </a:rPr>
              <a:t>年</a:t>
            </a:r>
            <a:r>
              <a:rPr lang="en-US" altLang="zh-CN" sz="2000" b="1" kern="0" dirty="0">
                <a:solidFill>
                  <a:schemeClr val="tx1"/>
                </a:solidFill>
              </a:rPr>
              <a:t>3</a:t>
            </a:r>
            <a:r>
              <a:rPr lang="zh-CN" altLang="en-US" sz="2000" b="1" kern="0" dirty="0">
                <a:solidFill>
                  <a:schemeClr val="tx1"/>
                </a:solidFill>
              </a:rPr>
              <a:t>月二手车交易车辆使用年限分析</a:t>
            </a:r>
            <a:br>
              <a:rPr lang="zh-CN" altLang="en-US" dirty="0">
                <a:solidFill>
                  <a:schemeClr val="bg2">
                    <a:lumMod val="25000"/>
                  </a:schemeClr>
                </a:solidFill>
                <a:latin typeface="Calibri" panose="020F0502020204030204" charset="0"/>
                <a:ea typeface="宋体" panose="02010600030101010101" pitchFamily="2" charset="-122"/>
              </a:rPr>
            </a:br>
            <a:endParaRPr lang="zh-CN" altLang="en-US" dirty="0"/>
          </a:p>
        </p:txBody>
      </p:sp>
      <p:sp>
        <p:nvSpPr>
          <p:cNvPr id="10" name="文本框 9">
            <a:extLst>
              <a:ext uri="{FF2B5EF4-FFF2-40B4-BE49-F238E27FC236}">
                <a16:creationId xmlns:a16="http://schemas.microsoft.com/office/drawing/2014/main" id="{9ABBA308-C665-3E1C-FE19-EAFD8E821B01}"/>
              </a:ext>
            </a:extLst>
          </p:cNvPr>
          <p:cNvSpPr txBox="1"/>
          <p:nvPr/>
        </p:nvSpPr>
        <p:spPr>
          <a:xfrm>
            <a:off x="282589" y="4574535"/>
            <a:ext cx="8739552" cy="2075505"/>
          </a:xfrm>
          <a:prstGeom prst="rect">
            <a:avLst/>
          </a:prstGeom>
          <a:noFill/>
        </p:spPr>
        <p:txBody>
          <a:bodyPr wrap="square" rtlCol="0">
            <a:spAutoFit/>
          </a:bodyPr>
          <a:lstStyle/>
          <a:p>
            <a:pPr>
              <a:lnSpc>
                <a:spcPct val="200000"/>
              </a:lnSpc>
            </a:pPr>
            <a:r>
              <a:rPr lang="en-US" altLang="zh-CN" sz="1100" dirty="0">
                <a:latin typeface="微软雅黑" panose="020B0503020204020204" pitchFamily="34" charset="-122"/>
                <a:ea typeface="微软雅黑" panose="020B0503020204020204" pitchFamily="34" charset="-122"/>
              </a:rPr>
              <a:t>3</a:t>
            </a:r>
            <a:r>
              <a:rPr lang="zh-CN" altLang="en-US" sz="1100" dirty="0">
                <a:latin typeface="微软雅黑" panose="020B0503020204020204" pitchFamily="34" charset="-122"/>
                <a:ea typeface="微软雅黑" panose="020B0503020204020204" pitchFamily="34" charset="-122"/>
              </a:rPr>
              <a:t>月，二手车使用年限在</a:t>
            </a:r>
            <a:r>
              <a:rPr lang="en-US" altLang="zh-CN" sz="1100" dirty="0">
                <a:latin typeface="微软雅黑" panose="020B0503020204020204" pitchFamily="34" charset="-122"/>
                <a:ea typeface="微软雅黑" panose="020B0503020204020204" pitchFamily="34" charset="-122"/>
              </a:rPr>
              <a:t>3-6</a:t>
            </a:r>
            <a:r>
              <a:rPr lang="zh-CN" altLang="en-US" sz="1100" dirty="0">
                <a:latin typeface="微软雅黑" panose="020B0503020204020204" pitchFamily="34" charset="-122"/>
                <a:ea typeface="微软雅黑" panose="020B0503020204020204" pitchFamily="34" charset="-122"/>
              </a:rPr>
              <a:t>年的交易占比最多，占</a:t>
            </a:r>
            <a:r>
              <a:rPr lang="en-US" altLang="zh-CN" sz="1100" dirty="0">
                <a:latin typeface="微软雅黑" panose="020B0503020204020204" pitchFamily="34" charset="-122"/>
                <a:ea typeface="微软雅黑" panose="020B0503020204020204" pitchFamily="34" charset="-122"/>
              </a:rPr>
              <a:t>45.70%</a:t>
            </a:r>
            <a:r>
              <a:rPr lang="zh-CN" altLang="en-US" sz="1100" dirty="0">
                <a:latin typeface="微软雅黑" panose="020B0503020204020204" pitchFamily="34" charset="-122"/>
                <a:ea typeface="微软雅黑" panose="020B0503020204020204" pitchFamily="34" charset="-122"/>
              </a:rPr>
              <a:t>，环比下降</a:t>
            </a:r>
            <a:r>
              <a:rPr lang="en-US" altLang="zh-CN" sz="1100" dirty="0">
                <a:latin typeface="微软雅黑" panose="020B0503020204020204" pitchFamily="34" charset="-122"/>
                <a:ea typeface="微软雅黑" panose="020B0503020204020204" pitchFamily="34" charset="-122"/>
              </a:rPr>
              <a:t>2.26%</a:t>
            </a:r>
            <a:r>
              <a:rPr lang="zh-CN" altLang="en-US" sz="1100" dirty="0">
                <a:latin typeface="微软雅黑" panose="020B0503020204020204" pitchFamily="34" charset="-122"/>
                <a:ea typeface="微软雅黑" panose="020B0503020204020204" pitchFamily="34" charset="-122"/>
              </a:rPr>
              <a:t>，较去年同期下降</a:t>
            </a:r>
            <a:r>
              <a:rPr lang="en-US" altLang="zh-CN" sz="1100" dirty="0">
                <a:latin typeface="微软雅黑" panose="020B0503020204020204" pitchFamily="34" charset="-122"/>
                <a:ea typeface="微软雅黑" panose="020B0503020204020204" pitchFamily="34" charset="-122"/>
              </a:rPr>
              <a:t>4.01%</a:t>
            </a:r>
            <a:r>
              <a:rPr lang="zh-CN" altLang="en-US" sz="1100" dirty="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a:p>
            <a:pPr>
              <a:lnSpc>
                <a:spcPct val="200000"/>
              </a:lnSpc>
            </a:pPr>
            <a:r>
              <a:rPr lang="zh-CN" altLang="en-US" sz="1100" dirty="0">
                <a:latin typeface="微软雅黑" panose="020B0503020204020204" pitchFamily="34" charset="-122"/>
                <a:ea typeface="微软雅黑" panose="020B0503020204020204" pitchFamily="34" charset="-122"/>
              </a:rPr>
              <a:t>使用年限在</a:t>
            </a:r>
            <a:r>
              <a:rPr lang="en-US" altLang="zh-CN" sz="1100" dirty="0">
                <a:latin typeface="微软雅黑" panose="020B0503020204020204" pitchFamily="34" charset="-122"/>
                <a:ea typeface="微软雅黑" panose="020B0503020204020204" pitchFamily="34" charset="-122"/>
              </a:rPr>
              <a:t>3</a:t>
            </a:r>
            <a:r>
              <a:rPr lang="zh-CN" altLang="en-US" sz="1100" dirty="0">
                <a:latin typeface="微软雅黑" panose="020B0503020204020204" pitchFamily="34" charset="-122"/>
                <a:ea typeface="微软雅黑" panose="020B0503020204020204" pitchFamily="34" charset="-122"/>
              </a:rPr>
              <a:t>年内车型占</a:t>
            </a:r>
            <a:r>
              <a:rPr lang="en-US" altLang="zh-CN" sz="1100" dirty="0">
                <a:latin typeface="微软雅黑" panose="020B0503020204020204" pitchFamily="34" charset="-122"/>
                <a:ea typeface="微软雅黑" panose="020B0503020204020204" pitchFamily="34" charset="-122"/>
              </a:rPr>
              <a:t>27.59%</a:t>
            </a:r>
            <a:r>
              <a:rPr lang="zh-CN" altLang="en-US" sz="1100" dirty="0">
                <a:latin typeface="微软雅黑" panose="020B0503020204020204" pitchFamily="34" charset="-122"/>
                <a:ea typeface="微软雅黑" panose="020B0503020204020204" pitchFamily="34" charset="-122"/>
              </a:rPr>
              <a:t>，环比增长</a:t>
            </a:r>
            <a:r>
              <a:rPr lang="en-US" altLang="zh-CN" sz="1100" dirty="0">
                <a:latin typeface="微软雅黑" panose="020B0503020204020204" pitchFamily="34" charset="-122"/>
                <a:ea typeface="微软雅黑" panose="020B0503020204020204" pitchFamily="34" charset="-122"/>
              </a:rPr>
              <a:t>0.75%</a:t>
            </a:r>
            <a:r>
              <a:rPr lang="zh-CN" altLang="en-US" sz="1100" dirty="0">
                <a:latin typeface="微软雅黑" panose="020B0503020204020204" pitchFamily="34" charset="-122"/>
                <a:ea typeface="微软雅黑" panose="020B0503020204020204" pitchFamily="34" charset="-122"/>
              </a:rPr>
              <a:t>，较去年同期下降</a:t>
            </a:r>
            <a:r>
              <a:rPr lang="en-US" altLang="zh-CN" sz="1100" dirty="0">
                <a:latin typeface="微软雅黑" panose="020B0503020204020204" pitchFamily="34" charset="-122"/>
                <a:ea typeface="微软雅黑" panose="020B0503020204020204" pitchFamily="34" charset="-122"/>
              </a:rPr>
              <a:t>0.58%</a:t>
            </a:r>
            <a:r>
              <a:rPr lang="zh-CN" altLang="en-US" sz="1100" dirty="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a:p>
            <a:pPr>
              <a:lnSpc>
                <a:spcPct val="200000"/>
              </a:lnSpc>
            </a:pPr>
            <a:r>
              <a:rPr lang="zh-CN" altLang="en-US" sz="1100" dirty="0">
                <a:latin typeface="微软雅黑" panose="020B0503020204020204" pitchFamily="34" charset="-122"/>
                <a:ea typeface="微软雅黑" panose="020B0503020204020204" pitchFamily="34" charset="-122"/>
              </a:rPr>
              <a:t>车龄在</a:t>
            </a:r>
            <a:r>
              <a:rPr lang="en-US" altLang="zh-CN" sz="1100" dirty="0">
                <a:latin typeface="微软雅黑" panose="020B0503020204020204" pitchFamily="34" charset="-122"/>
                <a:ea typeface="微软雅黑" panose="020B0503020204020204" pitchFamily="34" charset="-122"/>
              </a:rPr>
              <a:t>7-10</a:t>
            </a:r>
            <a:r>
              <a:rPr lang="zh-CN" altLang="en-US" sz="1100" dirty="0">
                <a:latin typeface="微软雅黑" panose="020B0503020204020204" pitchFamily="34" charset="-122"/>
                <a:ea typeface="微软雅黑" panose="020B0503020204020204" pitchFamily="34" charset="-122"/>
              </a:rPr>
              <a:t>年的车型占</a:t>
            </a:r>
            <a:r>
              <a:rPr lang="en-US" altLang="zh-CN" sz="1100" dirty="0">
                <a:latin typeface="微软雅黑" panose="020B0503020204020204" pitchFamily="34" charset="-122"/>
                <a:ea typeface="微软雅黑" panose="020B0503020204020204" pitchFamily="34" charset="-122"/>
              </a:rPr>
              <a:t>16.01%</a:t>
            </a:r>
            <a:r>
              <a:rPr lang="zh-CN" altLang="en-US" sz="1100" dirty="0">
                <a:latin typeface="微软雅黑" panose="020B0503020204020204" pitchFamily="34" charset="-122"/>
                <a:ea typeface="微软雅黑" panose="020B0503020204020204" pitchFamily="34" charset="-122"/>
              </a:rPr>
              <a:t>，环比增长</a:t>
            </a:r>
            <a:r>
              <a:rPr lang="en-US" altLang="zh-CN" sz="1100" dirty="0">
                <a:latin typeface="微软雅黑" panose="020B0503020204020204" pitchFamily="34" charset="-122"/>
                <a:ea typeface="微软雅黑" panose="020B0503020204020204" pitchFamily="34" charset="-122"/>
              </a:rPr>
              <a:t>0.60%</a:t>
            </a:r>
            <a:r>
              <a:rPr lang="zh-CN" altLang="en-US" sz="1100" dirty="0">
                <a:latin typeface="微软雅黑" panose="020B0503020204020204" pitchFamily="34" charset="-122"/>
                <a:ea typeface="微软雅黑" panose="020B0503020204020204" pitchFamily="34" charset="-122"/>
              </a:rPr>
              <a:t>，较去年同期增长</a:t>
            </a:r>
            <a:r>
              <a:rPr lang="en-US" altLang="zh-CN" sz="1100" dirty="0">
                <a:latin typeface="微软雅黑" panose="020B0503020204020204" pitchFamily="34" charset="-122"/>
                <a:ea typeface="微软雅黑" panose="020B0503020204020204" pitchFamily="34" charset="-122"/>
              </a:rPr>
              <a:t>0.12%</a:t>
            </a:r>
            <a:r>
              <a:rPr lang="zh-CN" altLang="en-US" sz="1100" dirty="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a:p>
            <a:pPr>
              <a:lnSpc>
                <a:spcPct val="200000"/>
              </a:lnSpc>
            </a:pPr>
            <a:r>
              <a:rPr lang="zh-CN" altLang="en-US" sz="1100" dirty="0">
                <a:latin typeface="微软雅黑" panose="020B0503020204020204" pitchFamily="34" charset="-122"/>
                <a:ea typeface="微软雅黑" panose="020B0503020204020204" pitchFamily="34" charset="-122"/>
              </a:rPr>
              <a:t>车龄</a:t>
            </a:r>
            <a:r>
              <a:rPr lang="en-US" altLang="zh-CN" sz="1100" dirty="0">
                <a:latin typeface="微软雅黑" panose="020B0503020204020204" pitchFamily="34" charset="-122"/>
                <a:ea typeface="微软雅黑" panose="020B0503020204020204" pitchFamily="34" charset="-122"/>
              </a:rPr>
              <a:t>10</a:t>
            </a:r>
            <a:r>
              <a:rPr lang="zh-CN" altLang="en-US" sz="1100" dirty="0">
                <a:latin typeface="微软雅黑" panose="020B0503020204020204" pitchFamily="34" charset="-122"/>
                <a:ea typeface="微软雅黑" panose="020B0503020204020204" pitchFamily="34" charset="-122"/>
              </a:rPr>
              <a:t>年以上的车型占比为</a:t>
            </a:r>
            <a:r>
              <a:rPr lang="en-US" altLang="zh-CN" sz="1100" dirty="0">
                <a:latin typeface="微软雅黑" panose="020B0503020204020204" pitchFamily="34" charset="-122"/>
                <a:ea typeface="微软雅黑" panose="020B0503020204020204" pitchFamily="34" charset="-122"/>
              </a:rPr>
              <a:t>10.70%</a:t>
            </a:r>
            <a:r>
              <a:rPr lang="zh-CN" altLang="en-US" sz="1100" dirty="0">
                <a:latin typeface="微软雅黑" panose="020B0503020204020204" pitchFamily="34" charset="-122"/>
                <a:ea typeface="微软雅黑" panose="020B0503020204020204" pitchFamily="34" charset="-122"/>
              </a:rPr>
              <a:t>，环比增长</a:t>
            </a:r>
            <a:r>
              <a:rPr lang="en-US" altLang="zh-CN" sz="1100" dirty="0">
                <a:latin typeface="微软雅黑" panose="020B0503020204020204" pitchFamily="34" charset="-122"/>
                <a:ea typeface="微软雅黑" panose="020B0503020204020204" pitchFamily="34" charset="-122"/>
              </a:rPr>
              <a:t>0.90%</a:t>
            </a:r>
            <a:r>
              <a:rPr lang="zh-CN" altLang="en-US" sz="1100" dirty="0">
                <a:latin typeface="微软雅黑" panose="020B0503020204020204" pitchFamily="34" charset="-122"/>
                <a:ea typeface="微软雅黑" panose="020B0503020204020204" pitchFamily="34" charset="-122"/>
              </a:rPr>
              <a:t>，较去年同期增长</a:t>
            </a:r>
            <a:r>
              <a:rPr lang="en-US" altLang="zh-CN" sz="1100" dirty="0">
                <a:latin typeface="微软雅黑" panose="020B0503020204020204" pitchFamily="34" charset="-122"/>
                <a:ea typeface="微软雅黑" panose="020B0503020204020204" pitchFamily="34" charset="-122"/>
              </a:rPr>
              <a:t>4.47%</a:t>
            </a:r>
            <a:r>
              <a:rPr lang="zh-CN" altLang="en-US" sz="1100" dirty="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a:p>
            <a:pPr>
              <a:lnSpc>
                <a:spcPct val="200000"/>
              </a:lnSpc>
            </a:pPr>
            <a:r>
              <a:rPr lang="en-US" altLang="zh-CN" sz="1100" dirty="0">
                <a:latin typeface="微软雅黑" panose="020B0503020204020204" pitchFamily="34" charset="-122"/>
                <a:ea typeface="微软雅黑" panose="020B0503020204020204" pitchFamily="34" charset="-122"/>
              </a:rPr>
              <a:t>3</a:t>
            </a:r>
            <a:r>
              <a:rPr lang="zh-CN" altLang="en-US" sz="1100" dirty="0">
                <a:latin typeface="微软雅黑" panose="020B0503020204020204" pitchFamily="34" charset="-122"/>
                <a:ea typeface="微软雅黑" panose="020B0503020204020204" pitchFamily="34" charset="-122"/>
              </a:rPr>
              <a:t>月，二手车交易中，使用年限</a:t>
            </a:r>
            <a:r>
              <a:rPr lang="en-US" altLang="zh-CN" sz="1100" dirty="0">
                <a:latin typeface="微软雅黑" panose="020B0503020204020204" pitchFamily="34" charset="-122"/>
                <a:ea typeface="微软雅黑" panose="020B0503020204020204" pitchFamily="34" charset="-122"/>
              </a:rPr>
              <a:t>3-6</a:t>
            </a:r>
            <a:r>
              <a:rPr lang="zh-CN" altLang="en-US" sz="1100" dirty="0">
                <a:latin typeface="微软雅黑" panose="020B0503020204020204" pitchFamily="34" charset="-122"/>
                <a:ea typeface="微软雅黑" panose="020B0503020204020204" pitchFamily="34" charset="-122"/>
              </a:rPr>
              <a:t>年的车型占比最高，但其同环比均出现明显下降。而使用年限在</a:t>
            </a:r>
            <a:r>
              <a:rPr lang="en-US" altLang="zh-CN" sz="1100" dirty="0">
                <a:latin typeface="微软雅黑" panose="020B0503020204020204" pitchFamily="34" charset="-122"/>
                <a:ea typeface="微软雅黑" panose="020B0503020204020204" pitchFamily="34" charset="-122"/>
              </a:rPr>
              <a:t>7</a:t>
            </a:r>
            <a:r>
              <a:rPr lang="zh-CN" altLang="en-US" sz="1100" dirty="0">
                <a:latin typeface="微软雅黑" panose="020B0503020204020204" pitchFamily="34" charset="-122"/>
                <a:ea typeface="微软雅黑" panose="020B0503020204020204" pitchFamily="34" charset="-122"/>
              </a:rPr>
              <a:t>年以上的车型无论是同比还是环比，均有所增加，其中</a:t>
            </a:r>
            <a:r>
              <a:rPr lang="en-US" altLang="zh-CN" sz="1100" dirty="0">
                <a:latin typeface="微软雅黑" panose="020B0503020204020204" pitchFamily="34" charset="-122"/>
                <a:ea typeface="微软雅黑" panose="020B0503020204020204" pitchFamily="34" charset="-122"/>
              </a:rPr>
              <a:t>10</a:t>
            </a:r>
            <a:r>
              <a:rPr lang="zh-CN" altLang="en-US" sz="1100" dirty="0">
                <a:latin typeface="微软雅黑" panose="020B0503020204020204" pitchFamily="34" charset="-122"/>
                <a:ea typeface="微软雅黑" panose="020B0503020204020204" pitchFamily="34" charset="-122"/>
              </a:rPr>
              <a:t>年以上车龄的车型占比增长尤为突出。</a:t>
            </a:r>
            <a:endParaRPr lang="zh-CN" altLang="en-US" dirty="0"/>
          </a:p>
        </p:txBody>
      </p:sp>
      <p:grpSp>
        <p:nvGrpSpPr>
          <p:cNvPr id="6" name="组合 5">
            <a:extLst>
              <a:ext uri="{FF2B5EF4-FFF2-40B4-BE49-F238E27FC236}">
                <a16:creationId xmlns:a16="http://schemas.microsoft.com/office/drawing/2014/main" id="{00000000-0008-0000-0100-000060000000}"/>
              </a:ext>
            </a:extLst>
          </p:cNvPr>
          <p:cNvGrpSpPr/>
          <p:nvPr/>
        </p:nvGrpSpPr>
        <p:grpSpPr>
          <a:xfrm>
            <a:off x="230182" y="1160085"/>
            <a:ext cx="8740028" cy="3359133"/>
            <a:chOff x="0" y="0"/>
            <a:chExt cx="8732815" cy="3404679"/>
          </a:xfrm>
        </p:grpSpPr>
        <p:graphicFrame>
          <p:nvGraphicFramePr>
            <p:cNvPr id="7" name="图表 6">
              <a:extLst>
                <a:ext uri="{FF2B5EF4-FFF2-40B4-BE49-F238E27FC236}">
                  <a16:creationId xmlns:a16="http://schemas.microsoft.com/office/drawing/2014/main" id="{00000000-0008-0000-0100-000061000000}"/>
                </a:ext>
              </a:extLst>
            </p:cNvPr>
            <p:cNvGraphicFramePr>
              <a:graphicFrameLocks noChangeAspect="1"/>
            </p:cNvGraphicFramePr>
            <p:nvPr/>
          </p:nvGraphicFramePr>
          <p:xfrm>
            <a:off x="0" y="0"/>
            <a:ext cx="4323562" cy="340467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图表 7">
              <a:extLst>
                <a:ext uri="{FF2B5EF4-FFF2-40B4-BE49-F238E27FC236}">
                  <a16:creationId xmlns:a16="http://schemas.microsoft.com/office/drawing/2014/main" id="{00000000-0008-0000-0100-000062000000}"/>
                </a:ext>
              </a:extLst>
            </p:cNvPr>
            <p:cNvGraphicFramePr>
              <a:graphicFrameLocks noChangeAspect="1"/>
            </p:cNvGraphicFramePr>
            <p:nvPr/>
          </p:nvGraphicFramePr>
          <p:xfrm>
            <a:off x="4512637" y="0"/>
            <a:ext cx="4220178" cy="3404679"/>
          </p:xfrm>
          <a:graphic>
            <a:graphicData uri="http://schemas.openxmlformats.org/drawingml/2006/chart">
              <c:chart xmlns:c="http://schemas.openxmlformats.org/drawingml/2006/chart" xmlns:r="http://schemas.openxmlformats.org/officeDocument/2006/relationships" r:id="rId3"/>
            </a:graphicData>
          </a:graphic>
        </p:graphicFrame>
      </p:grpSp>
    </p:spTree>
    <p:extLst>
      <p:ext uri="{BB962C8B-B14F-4D97-AF65-F5344CB8AC3E}">
        <p14:creationId xmlns:p14="http://schemas.microsoft.com/office/powerpoint/2010/main" val="2914053625"/>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lumMod val="60000"/>
            <a:lumOff val="40000"/>
          </a:schemeClr>
        </a:solidFill>
        <a:ln>
          <a:solidFill>
            <a:schemeClr val="bg2">
              <a:lumMod val="50000"/>
            </a:schemeClr>
          </a:solidFill>
        </a:ln>
      </a:spPr>
      <a:bodyPr/>
      <a:lstStyle>
        <a:defPPr algn="l">
          <a:defRPr dirty="0"/>
        </a:defPPr>
      </a:lstStyle>
      <a:style>
        <a:lnRef idx="2">
          <a:schemeClr val="dk1"/>
        </a:lnRef>
        <a:fillRef idx="1">
          <a:schemeClr val="lt1"/>
        </a:fillRef>
        <a:effectRef idx="0">
          <a:schemeClr val="dk1"/>
        </a:effectRef>
        <a:fontRef idx="minor">
          <a:schemeClr val="dk1"/>
        </a:fontRef>
      </a:style>
    </a:spDef>
    <a:lnDef>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114934</TotalTime>
  <Words>2838</Words>
  <Application>Microsoft Office PowerPoint</Application>
  <PresentationFormat>全屏显示(4:3)</PresentationFormat>
  <Paragraphs>250</Paragraphs>
  <Slides>30</Slides>
  <Notes>11</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30</vt:i4>
      </vt:variant>
    </vt:vector>
  </HeadingPairs>
  <TitlesOfParts>
    <vt:vector size="40" baseType="lpstr">
      <vt:lpstr>MS UI Gothic</vt:lpstr>
      <vt:lpstr>等线</vt:lpstr>
      <vt:lpstr>等线 Light</vt:lpstr>
      <vt:lpstr>黑体</vt:lpstr>
      <vt:lpstr>华文行楷</vt:lpstr>
      <vt:lpstr>微软雅黑</vt:lpstr>
      <vt:lpstr>Arial</vt:lpstr>
      <vt:lpstr>Calibri</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2025年3月二手车各级别轿车销量分析</vt:lpstr>
      <vt:lpstr>2025年3月二手车交易车辆使用年限分析 </vt:lpstr>
      <vt:lpstr>2025年1-3月二手车交易车辆使用年限分析 </vt:lpstr>
      <vt:lpstr>PowerPoint 演示文稿</vt:lpstr>
      <vt:lpstr>PowerPoint 演示文稿</vt:lpstr>
      <vt:lpstr>2025年全国二手车均价</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like</dc:creator>
  <cp:lastModifiedBy>广智 陆</cp:lastModifiedBy>
  <cp:revision>5727</cp:revision>
  <dcterms:created xsi:type="dcterms:W3CDTF">2016-02-18T09:25:00Z</dcterms:created>
  <dcterms:modified xsi:type="dcterms:W3CDTF">2025-05-07T02:36:16Z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