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notesSlides/notesSlide9.xml" ContentType="application/vnd.openxmlformats-officedocument.presentationml.notesSlide+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6"/>
  </p:notesMasterIdLst>
  <p:sldIdLst>
    <p:sldId id="257" r:id="rId3"/>
    <p:sldId id="293" r:id="rId4"/>
    <p:sldId id="331" r:id="rId5"/>
    <p:sldId id="386" r:id="rId6"/>
    <p:sldId id="387" r:id="rId7"/>
    <p:sldId id="388" r:id="rId8"/>
    <p:sldId id="392" r:id="rId9"/>
    <p:sldId id="393" r:id="rId10"/>
    <p:sldId id="385" r:id="rId11"/>
    <p:sldId id="389" r:id="rId12"/>
    <p:sldId id="390" r:id="rId13"/>
    <p:sldId id="391" r:id="rId14"/>
    <p:sldId id="311" r:id="rId15"/>
  </p:sldIdLst>
  <p:sldSz cx="9144000" cy="5143500" type="screen16x9"/>
  <p:notesSz cx="6858000" cy="9144000"/>
  <p:custDataLst>
    <p:tags r:id="rId17"/>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1">
          <p15:clr>
            <a:srgbClr val="A4A3A4"/>
          </p15:clr>
        </p15:guide>
        <p15:guide id="2" pos="26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1" d="100"/>
          <a:sy n="121" d="100"/>
        </p:scale>
        <p:origin x="168" y="45"/>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2025-4-21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41032-7F44-402E-83FA-6CBEEB398DF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D80B271-AB6D-EDB9-7695-233EDC1988D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0B93132-310F-73C3-C687-11FF34E6EC1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C35AB96D-7115-956B-1D40-B23404E0A082}"/>
              </a:ext>
            </a:extLst>
          </p:cNvPr>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extLst>
      <p:ext uri="{BB962C8B-B14F-4D97-AF65-F5344CB8AC3E}">
        <p14:creationId xmlns:p14="http://schemas.microsoft.com/office/powerpoint/2010/main" val="32137897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18924B-BB04-ED9F-FC06-77E930E92C06}"/>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EB48869-F873-26F2-F94D-0B23EEE1AE8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72191DB-6845-BA6A-A5B0-530151C771D4}"/>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00EFA6D0-6309-E175-987F-0F286E49E8D6}"/>
              </a:ext>
            </a:extLst>
          </p:cNvPr>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extLst>
      <p:ext uri="{BB962C8B-B14F-4D97-AF65-F5344CB8AC3E}">
        <p14:creationId xmlns:p14="http://schemas.microsoft.com/office/powerpoint/2010/main" val="5056339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A3AB4B-D67D-3687-03DF-EDB951D5E3C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1CC99BBA-BEC5-2238-B493-6DF4A2D186B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03B933B-A6CC-4388-ACE6-833037162B46}"/>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1D37EA5-46CF-8A58-91E3-90C6BBA606D0}"/>
              </a:ext>
            </a:extLst>
          </p:cNvPr>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extLst>
      <p:ext uri="{BB962C8B-B14F-4D97-AF65-F5344CB8AC3E}">
        <p14:creationId xmlns:p14="http://schemas.microsoft.com/office/powerpoint/2010/main" val="14370064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13</a:t>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1F314-1362-3B11-0ED8-A7D60DE397E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A0326720-B4B1-237A-793B-063100E3CB2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6C3056F2-2838-360F-5FE6-0C4F1BB102E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52AB1529-1834-BEA6-D950-094AEA44BDB8}"/>
              </a:ext>
            </a:extLst>
          </p:cNvPr>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extLst>
      <p:ext uri="{BB962C8B-B14F-4D97-AF65-F5344CB8AC3E}">
        <p14:creationId xmlns:p14="http://schemas.microsoft.com/office/powerpoint/2010/main" val="24934159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204EF-1C6A-993D-774A-574D5F0F3A2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8A1B380-7D55-D321-F8D6-83EAE54EE8C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9C29B02-F8C8-080C-28D8-C66E2D459A97}"/>
              </a:ext>
            </a:extLst>
          </p:cNvPr>
          <p:cNvSpPr>
            <a:spLocks noGrp="1"/>
          </p:cNvSpPr>
          <p:nvPr>
            <p:ph type="body" idx="1"/>
          </p:nvPr>
        </p:nvSpPr>
        <p:spPr/>
        <p:txBody>
          <a:bodyPr/>
          <a:lstStyle/>
          <a:p>
            <a:endParaRPr lang="zh-CN" altLang="en-US" sz="1200" dirty="0"/>
          </a:p>
        </p:txBody>
      </p:sp>
      <p:sp>
        <p:nvSpPr>
          <p:cNvPr id="4" name="灯片编号占位符 3">
            <a:extLst>
              <a:ext uri="{FF2B5EF4-FFF2-40B4-BE49-F238E27FC236}">
                <a16:creationId xmlns:a16="http://schemas.microsoft.com/office/drawing/2014/main" id="{925660A8-0D0A-CE40-25BF-184D9C7C7F91}"/>
              </a:ext>
            </a:extLst>
          </p:cNvPr>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extLst>
      <p:ext uri="{BB962C8B-B14F-4D97-AF65-F5344CB8AC3E}">
        <p14:creationId xmlns:p14="http://schemas.microsoft.com/office/powerpoint/2010/main" val="41847024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9B6A4F-6C3C-E203-9F6C-22A87D02BC20}"/>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38F9A7A-F1F5-3EBF-E256-D61DA606969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87474187-66E5-2209-85ED-A556B4573DFF}"/>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F7CF52C5-994C-22CF-19E0-C6B8DA9516AB}"/>
              </a:ext>
            </a:extLst>
          </p:cNvPr>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extLst>
      <p:ext uri="{BB962C8B-B14F-4D97-AF65-F5344CB8AC3E}">
        <p14:creationId xmlns:p14="http://schemas.microsoft.com/office/powerpoint/2010/main" val="731071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1522F5-EF3C-21CB-C0A6-9AF517981BD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0C55BC1-8B74-D119-7986-DAF94848B1E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A4EB4C2-1E59-BCF8-8C10-A32CABF1B495}"/>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01C3D97-681C-7A18-1ED7-AF5CCBB6213D}"/>
              </a:ext>
            </a:extLst>
          </p:cNvPr>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extLst>
      <p:ext uri="{BB962C8B-B14F-4D97-AF65-F5344CB8AC3E}">
        <p14:creationId xmlns:p14="http://schemas.microsoft.com/office/powerpoint/2010/main" val="37973453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07AFD4-5131-0383-42B5-5806A96C5A2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44729CF-4562-CC70-9F19-F6707430D94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E436AE9-C094-BFA0-C54A-42A01C94E726}"/>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C597301-F247-2829-DB36-2592C99C1B0A}"/>
              </a:ext>
            </a:extLst>
          </p:cNvPr>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extLst>
      <p:ext uri="{BB962C8B-B14F-4D97-AF65-F5344CB8AC3E}">
        <p14:creationId xmlns:p14="http://schemas.microsoft.com/office/powerpoint/2010/main" val="85719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7.png"/><Relationship Id="rId4" Type="http://schemas.openxmlformats.org/officeDocument/2006/relationships/image" Target="../media/image6.sv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2025-4-21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159EBE"/>
                </a:solidFill>
                <a:effectLst/>
                <a:uLnTx/>
                <a:uFillTx/>
                <a:cs typeface="+mn-ea"/>
                <a:sym typeface="+mn-lt"/>
              </a:rPr>
              <a:t>专业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共享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 </a:t>
            </a:r>
            <a:r>
              <a:rPr kumimoji="0" lang="zh-CN" altLang="en-US" sz="1600" i="0" u="none" strike="noStrike" kern="1200" cap="none" spc="0" normalizeH="0" baseline="0" noProof="0" dirty="0">
                <a:ln>
                  <a:noFill/>
                </a:ln>
                <a:solidFill>
                  <a:srgbClr val="159EBE"/>
                </a:solidFill>
                <a:effectLst/>
                <a:uLnTx/>
                <a:uFillTx/>
                <a:cs typeface="+mn-ea"/>
                <a:sym typeface="+mn-lt"/>
              </a:rPr>
              <a:t>创新</a:t>
            </a:r>
          </a:p>
        </p:txBody>
      </p:sp>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pic>
        <p:nvPicPr>
          <p:cNvPr id="7" name="图片 6">
            <a:extLst>
              <a:ext uri="{FF2B5EF4-FFF2-40B4-BE49-F238E27FC236}">
                <a16:creationId xmlns:a16="http://schemas.microsoft.com/office/drawing/2014/main" id="{3C10BC8A-D03D-DB60-0CF3-46AC3ACD60E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09560" y="37413"/>
            <a:ext cx="1211580" cy="403860"/>
          </a:xfrm>
          <a:prstGeom prst="rect">
            <a:avLst/>
          </a:prstGeom>
        </p:spPr>
      </p:pic>
      <p:pic>
        <p:nvPicPr>
          <p:cNvPr id="10" name="图片 9">
            <a:extLst>
              <a:ext uri="{FF2B5EF4-FFF2-40B4-BE49-F238E27FC236}">
                <a16:creationId xmlns:a16="http://schemas.microsoft.com/office/drawing/2014/main" id="{24CB49C1-2EC4-9464-DD11-003040FD4A4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09560" y="37413"/>
            <a:ext cx="1211580" cy="403860"/>
          </a:xfrm>
          <a:prstGeom prst="rect">
            <a:avLst/>
          </a:prstGeom>
        </p:spPr>
      </p:pic>
      <p:pic>
        <p:nvPicPr>
          <p:cNvPr id="11" name="图片 10">
            <a:extLst>
              <a:ext uri="{FF2B5EF4-FFF2-40B4-BE49-F238E27FC236}">
                <a16:creationId xmlns:a16="http://schemas.microsoft.com/office/drawing/2014/main" id="{AF58D517-F205-B0EF-B70C-FB2FB200B4CB}"/>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4060779"/>
            <a:ext cx="1082721" cy="108272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2025-4-21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2025-4-21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2025-4-21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2025-4-21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2025-4-21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2025-4-21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2025-4-21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2025-4-21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2025-4-21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更多内容敬请关注乘联分会官网及公众号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dirty="0">
                <a:solidFill>
                  <a:srgbClr val="159EBE"/>
                </a:solidFill>
                <a:latin typeface="微软雅黑" panose="020B0503020204020204" pitchFamily="34" charset="-122"/>
                <a:ea typeface="微软雅黑" panose="020B0503020204020204" pitchFamily="34" charset="-122"/>
              </a:rPr>
              <a:t>如有疑问或需求请联系秘书处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pic>
        <p:nvPicPr>
          <p:cNvPr id="5" name="图片 4">
            <a:extLst>
              <a:ext uri="{FF2B5EF4-FFF2-40B4-BE49-F238E27FC236}">
                <a16:creationId xmlns:a16="http://schemas.microsoft.com/office/drawing/2014/main" id="{1FA0C0C7-EAA2-7EBE-8AAB-E06F0522932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916796" y="786029"/>
            <a:ext cx="943081" cy="943081"/>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2025-4-21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2025-4-21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pic>
        <p:nvPicPr>
          <p:cNvPr id="10" name="图片 9">
            <a:extLst>
              <a:ext uri="{FF2B5EF4-FFF2-40B4-BE49-F238E27FC236}">
                <a16:creationId xmlns:a16="http://schemas.microsoft.com/office/drawing/2014/main" id="{E0189A4C-A992-C796-320B-FA10712C5BF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09585" y="238026"/>
            <a:ext cx="952500" cy="317500"/>
          </a:xfrm>
          <a:prstGeom prst="rect">
            <a:avLst/>
          </a:prstGeom>
        </p:spPr>
      </p:pic>
      <p:pic>
        <p:nvPicPr>
          <p:cNvPr id="11" name="图片 10">
            <a:extLst>
              <a:ext uri="{FF2B5EF4-FFF2-40B4-BE49-F238E27FC236}">
                <a16:creationId xmlns:a16="http://schemas.microsoft.com/office/drawing/2014/main" id="{4FBF8B90-F0D6-9C62-0DE3-51F5FCEF990B}"/>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1604003"/>
            <a:ext cx="1380092" cy="460031"/>
          </a:xfrm>
          <a:prstGeom prst="rect">
            <a:avLst/>
          </a:prstGeom>
        </p:spPr>
      </p:pic>
      <p:pic>
        <p:nvPicPr>
          <p:cNvPr id="12" name="图片 11">
            <a:extLst>
              <a:ext uri="{FF2B5EF4-FFF2-40B4-BE49-F238E27FC236}">
                <a16:creationId xmlns:a16="http://schemas.microsoft.com/office/drawing/2014/main" id="{5E3FD709-1E56-3D38-9402-93873E670F98}"/>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1604003"/>
            <a:ext cx="1380092" cy="460031"/>
          </a:xfrm>
          <a:prstGeom prst="rect">
            <a:avLst/>
          </a:prstGeom>
        </p:spPr>
      </p:pic>
      <p:pic>
        <p:nvPicPr>
          <p:cNvPr id="13" name="图片 12">
            <a:extLst>
              <a:ext uri="{FF2B5EF4-FFF2-40B4-BE49-F238E27FC236}">
                <a16:creationId xmlns:a16="http://schemas.microsoft.com/office/drawing/2014/main" id="{152DD73E-E856-03B1-ACC7-E828D667FCFD}"/>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1598136"/>
            <a:ext cx="1380092" cy="460031"/>
          </a:xfrm>
          <a:prstGeom prst="rect">
            <a:avLst/>
          </a:prstGeom>
        </p:spPr>
      </p:pic>
      <p:pic>
        <p:nvPicPr>
          <p:cNvPr id="14" name="图片 13">
            <a:extLst>
              <a:ext uri="{FF2B5EF4-FFF2-40B4-BE49-F238E27FC236}">
                <a16:creationId xmlns:a16="http://schemas.microsoft.com/office/drawing/2014/main" id="{12B433F7-7749-689B-6101-D207C24F1CC4}"/>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3451450"/>
            <a:ext cx="1380092" cy="460031"/>
          </a:xfrm>
          <a:prstGeom prst="rect">
            <a:avLst/>
          </a:prstGeom>
        </p:spPr>
      </p:pic>
      <p:pic>
        <p:nvPicPr>
          <p:cNvPr id="15" name="图片 14">
            <a:extLst>
              <a:ext uri="{FF2B5EF4-FFF2-40B4-BE49-F238E27FC236}">
                <a16:creationId xmlns:a16="http://schemas.microsoft.com/office/drawing/2014/main" id="{11C4D78B-BEFC-B8F5-8466-ECACC50EAEC8}"/>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3451450"/>
            <a:ext cx="1380092" cy="460031"/>
          </a:xfrm>
          <a:prstGeom prst="rect">
            <a:avLst/>
          </a:prstGeom>
        </p:spPr>
      </p:pic>
      <p:pic>
        <p:nvPicPr>
          <p:cNvPr id="16" name="图片 15">
            <a:extLst>
              <a:ext uri="{FF2B5EF4-FFF2-40B4-BE49-F238E27FC236}">
                <a16:creationId xmlns:a16="http://schemas.microsoft.com/office/drawing/2014/main" id="{CF73D2C7-66D5-FBA0-DD8F-B36F04D9CD89}"/>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3445583"/>
            <a:ext cx="1380092" cy="460031"/>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2025-4-21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2025-4-21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2025-4-21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2025-4-21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2025-4-21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2025-4-21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2025-4-21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2025-4-21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2025-4-21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2025-4-21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embeddings/oleObject2.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7C679AD3-E0A9-6D8F-F375-FBF1311D2FBF}"/>
              </a:ext>
            </a:extLst>
          </p:cNvPr>
          <p:cNvGraphicFramePr>
            <a:graphicFrameLocks noChangeAspect="1"/>
          </p:cNvGraphicFramePr>
          <p:nvPr userDrawn="1">
            <p:custDataLst>
              <p:tags r:id="rId13"/>
            </p:custDataLst>
            <p:extLst>
              <p:ext uri="{D42A27DB-BD31-4B8C-83A1-F6EECF244321}">
                <p14:modId xmlns:p14="http://schemas.microsoft.com/office/powerpoint/2010/main" val="28450894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2025-4-21</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C1885653-A525-E771-1A8C-C1BA09670FFE}"/>
              </a:ext>
            </a:extLst>
          </p:cNvPr>
          <p:cNvGraphicFramePr>
            <a:graphicFrameLocks noChangeAspect="1"/>
          </p:cNvGraphicFramePr>
          <p:nvPr userDrawn="1">
            <p:custDataLst>
              <p:tags r:id="rId13"/>
            </p:custDataLst>
            <p:extLst>
              <p:ext uri="{D42A27DB-BD31-4B8C-83A1-F6EECF244321}">
                <p14:modId xmlns:p14="http://schemas.microsoft.com/office/powerpoint/2010/main" val="2689926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2025-4-21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1.emf"/><Relationship Id="rId4" Type="http://schemas.openxmlformats.org/officeDocument/2006/relationships/oleObject" Target="../embeddings/oleObject12.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1.emf"/><Relationship Id="rId4" Type="http://schemas.openxmlformats.org/officeDocument/2006/relationships/oleObject" Target="../embeddings/oleObject13.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3.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1.emf"/><Relationship Id="rId4"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emf"/><Relationship Id="rId4"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569330" y="4388555"/>
            <a:ext cx="262123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中国汽车流通协会乘用车市场信息联席分会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2025</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4</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a:t>
            </a:r>
            <a:r>
              <a:rPr lang="en-US" altLang="zh-CN"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乘用车燃料消耗量评价方法及指标</a:t>
            </a:r>
            <a:r>
              <a:rPr lang="en-US" altLang="zh-CN"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和</a:t>
            </a:r>
            <a:endParaRPr lang="en-US" altLang="zh-CN"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en-US" altLang="zh-CN"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电动汽车能量消耗量限值 第</a:t>
            </a:r>
            <a:r>
              <a:rPr lang="en-US" altLang="zh-CN"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1</a:t>
            </a:r>
            <a:r>
              <a:rPr lang="zh-CN" altLang="en-US"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部分：乘用车</a:t>
            </a:r>
            <a:r>
              <a:rPr lang="en-US" altLang="zh-CN"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a:t>
            </a:r>
          </a:p>
          <a:p>
            <a:pPr lvl="0" algn="ctr" defTabSz="914400">
              <a:defRPr/>
            </a:pPr>
            <a:r>
              <a:rPr lang="zh-CN" altLang="en-US" b="1">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两项强制性</a:t>
            </a:r>
            <a:r>
              <a:rPr lang="zh-CN" altLang="en-US"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国家标准（报批稿）的分析</a:t>
            </a:r>
          </a:p>
        </p:txBody>
      </p:sp>
    </p:spTree>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608838-74C1-0568-A580-FF5E4031C43F}"/>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BE077C7-1E16-98DF-D068-D0A2CD4EE9C8}"/>
              </a:ext>
            </a:extLst>
          </p:cNvPr>
          <p:cNvGraphicFramePr>
            <a:graphicFrameLocks noChangeAspect="1"/>
          </p:cNvGraphicFramePr>
          <p:nvPr>
            <p:custDataLst>
              <p:tags r:id="rId1"/>
            </p:custDataLst>
            <p:extLst>
              <p:ext uri="{D42A27DB-BD31-4B8C-83A1-F6EECF244321}">
                <p14:modId xmlns:p14="http://schemas.microsoft.com/office/powerpoint/2010/main" val="137413093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2" name="表格 1">
            <a:extLst>
              <a:ext uri="{FF2B5EF4-FFF2-40B4-BE49-F238E27FC236}">
                <a16:creationId xmlns:a16="http://schemas.microsoft.com/office/drawing/2014/main" id="{F75A6A6E-E7B7-412D-66B5-09193708B47D}"/>
              </a:ext>
            </a:extLst>
          </p:cNvPr>
          <p:cNvGraphicFramePr>
            <a:graphicFrameLocks noGrp="1"/>
          </p:cNvGraphicFramePr>
          <p:nvPr>
            <p:extLst>
              <p:ext uri="{D42A27DB-BD31-4B8C-83A1-F6EECF244321}">
                <p14:modId xmlns:p14="http://schemas.microsoft.com/office/powerpoint/2010/main" val="682155522"/>
              </p:ext>
            </p:extLst>
          </p:nvPr>
        </p:nvGraphicFramePr>
        <p:xfrm>
          <a:off x="507388" y="1614336"/>
          <a:ext cx="8129224" cy="3041560"/>
        </p:xfrm>
        <a:graphic>
          <a:graphicData uri="http://schemas.openxmlformats.org/drawingml/2006/table">
            <a:tbl>
              <a:tblPr firstRow="1" bandRow="1">
                <a:tableStyleId>{5C22544A-7EE6-4342-B048-85BDC9FD1C3A}</a:tableStyleId>
              </a:tblPr>
              <a:tblGrid>
                <a:gridCol w="4053526">
                  <a:extLst>
                    <a:ext uri="{9D8B030D-6E8A-4147-A177-3AD203B41FA5}">
                      <a16:colId xmlns:a16="http://schemas.microsoft.com/office/drawing/2014/main" val="2184992842"/>
                    </a:ext>
                  </a:extLst>
                </a:gridCol>
                <a:gridCol w="4075698">
                  <a:extLst>
                    <a:ext uri="{9D8B030D-6E8A-4147-A177-3AD203B41FA5}">
                      <a16:colId xmlns:a16="http://schemas.microsoft.com/office/drawing/2014/main" val="269520746"/>
                    </a:ext>
                  </a:extLst>
                </a:gridCol>
              </a:tblGrid>
              <a:tr h="344080">
                <a:tc>
                  <a:txBody>
                    <a:bodyPr/>
                    <a:lstStyle/>
                    <a:p>
                      <a:pPr algn="ctr"/>
                      <a:r>
                        <a:rPr lang="zh-CN" altLang="en-US" dirty="0"/>
                        <a:t>报批稿规定</a:t>
                      </a:r>
                    </a:p>
                  </a:txBody>
                  <a:tcPr/>
                </a:tc>
                <a:tc>
                  <a:txBody>
                    <a:bodyPr/>
                    <a:lstStyle/>
                    <a:p>
                      <a:pPr algn="ctr"/>
                      <a:r>
                        <a:rPr lang="zh-CN" altLang="en-US" dirty="0"/>
                        <a:t>现行标准规定</a:t>
                      </a:r>
                    </a:p>
                  </a:txBody>
                  <a:tcPr/>
                </a:tc>
                <a:extLst>
                  <a:ext uri="{0D108BD9-81ED-4DB2-BD59-A6C34878D82A}">
                    <a16:rowId xmlns:a16="http://schemas.microsoft.com/office/drawing/2014/main" val="3114728639"/>
                  </a:ext>
                </a:extLst>
              </a:tr>
              <a:tr h="1399881">
                <a:tc>
                  <a:txBody>
                    <a:bodyPr/>
                    <a:lstStyle/>
                    <a:p>
                      <a:r>
                        <a:rPr lang="en-US" altLang="zh-CN" sz="900" dirty="0"/>
                        <a:t>1</a:t>
                      </a:r>
                      <a:r>
                        <a:rPr lang="zh-CN" altLang="en-US" sz="900" dirty="0"/>
                        <a:t>、对于具有三排以下座椅（只要具有可使用的座椅固定点，就算“座椅”存在</a:t>
                      </a:r>
                      <a:r>
                        <a:rPr lang="en-US" altLang="zh-CN" sz="900" dirty="0"/>
                        <a:t>)</a:t>
                      </a:r>
                      <a:r>
                        <a:rPr lang="zh-CN" altLang="en-US" sz="900" dirty="0"/>
                        <a:t>且非全轮驱动的车型，能量消耗量限值应按公式</a:t>
                      </a:r>
                      <a:r>
                        <a:rPr lang="en-US" altLang="zh-CN" sz="900" dirty="0"/>
                        <a:t>(1)</a:t>
                      </a:r>
                      <a:r>
                        <a:rPr lang="zh-CN" altLang="en-US" sz="900" dirty="0"/>
                        <a:t>计算，计算结果圆整（四舍五入）至小数点后一位。</a:t>
                      </a:r>
                      <a:r>
                        <a:rPr lang="en-US" altLang="zh-CN" sz="900" dirty="0">
                          <a:latin typeface="SimSun-ExtB" panose="02010609060101010101" pitchFamily="49" charset="-122"/>
                          <a:ea typeface="SimSun-ExtB" panose="02010609060101010101" pitchFamily="49" charset="-122"/>
                        </a:rPr>
                        <a:t>[</a:t>
                      </a:r>
                      <a:r>
                        <a:rPr lang="zh-CN" altLang="en-US" sz="900" dirty="0">
                          <a:latin typeface="SimSun-ExtB" panose="02010609060101010101" pitchFamily="49" charset="-122"/>
                          <a:ea typeface="SimSun-ExtB" panose="02010609060101010101" pitchFamily="49" charset="-122"/>
                        </a:rPr>
                        <a:t>公式</a:t>
                      </a:r>
                      <a:r>
                        <a:rPr lang="en-US" altLang="zh-CN" sz="900" dirty="0">
                          <a:latin typeface="SimSun-ExtB" panose="02010609060101010101" pitchFamily="49" charset="-122"/>
                          <a:ea typeface="SimSun-ExtB" panose="02010609060101010101" pitchFamily="49" charset="-122"/>
                        </a:rPr>
                        <a:t>(1)</a:t>
                      </a:r>
                      <a:r>
                        <a:rPr lang="zh-CN" altLang="en-US" sz="900" dirty="0">
                          <a:latin typeface="SimSun-ExtB" panose="02010609060101010101" pitchFamily="49" charset="-122"/>
                          <a:ea typeface="SimSun-ExtB" panose="02010609060101010101" pitchFamily="49" charset="-122"/>
                        </a:rPr>
                        <a:t>略</a:t>
                      </a:r>
                      <a:r>
                        <a:rPr lang="en-US" altLang="zh-CN" sz="900" dirty="0">
                          <a:latin typeface="SimSun-ExtB" panose="02010609060101010101" pitchFamily="49" charset="-122"/>
                          <a:ea typeface="SimSun-ExtB" panose="02010609060101010101" pitchFamily="49" charset="-122"/>
                        </a:rPr>
                        <a:t>]</a:t>
                      </a:r>
                      <a:endParaRPr lang="en-US" altLang="zh-CN" sz="900" dirty="0"/>
                    </a:p>
                    <a:p>
                      <a:r>
                        <a:rPr lang="en-US" altLang="zh-CN" sz="900" dirty="0"/>
                        <a:t>2</a:t>
                      </a:r>
                      <a:r>
                        <a:rPr lang="zh-CN" altLang="en-US" sz="900" dirty="0"/>
                        <a:t>、除三排以下座椅的车型外，其他车型能量消耗量限值应在</a:t>
                      </a:r>
                      <a:r>
                        <a:rPr lang="en-US" altLang="zh-CN" sz="900" dirty="0"/>
                        <a:t>6.1 </a:t>
                      </a:r>
                      <a:r>
                        <a:rPr lang="zh-CN" altLang="en-US" sz="900" dirty="0"/>
                        <a:t>规定的相应能量消耗量限值基础上乘以</a:t>
                      </a:r>
                      <a:r>
                        <a:rPr lang="en-US" altLang="zh-CN" sz="900" dirty="0"/>
                        <a:t>1.03</a:t>
                      </a:r>
                      <a:r>
                        <a:rPr lang="zh-CN" altLang="en-US" sz="900" dirty="0"/>
                        <a:t>，计算结果圆整（四舍五入）至小数点后一位。</a:t>
                      </a:r>
                      <a:endParaRPr lang="en-US" altLang="zh-CN" sz="900" dirty="0"/>
                    </a:p>
                    <a:p>
                      <a:r>
                        <a:rPr lang="en-US" altLang="zh-CN" sz="900" dirty="0"/>
                        <a:t>3</a:t>
                      </a:r>
                      <a:r>
                        <a:rPr lang="zh-CN" altLang="en-US" sz="900" dirty="0"/>
                        <a:t>、若车型符合下列</a:t>
                      </a:r>
                      <a:r>
                        <a:rPr lang="en-US" altLang="zh-CN" sz="900" dirty="0"/>
                        <a:t>a</a:t>
                      </a:r>
                      <a:r>
                        <a:rPr lang="zh-CN" altLang="en-US" sz="900" dirty="0"/>
                        <a:t>）</a:t>
                      </a:r>
                      <a:r>
                        <a:rPr lang="en-US" altLang="zh-CN" sz="900" dirty="0"/>
                        <a:t>~c</a:t>
                      </a:r>
                      <a:r>
                        <a:rPr lang="zh-CN" altLang="en-US" sz="900" dirty="0"/>
                        <a:t>）特征之一，其能量消耗量限值应在</a:t>
                      </a:r>
                      <a:r>
                        <a:rPr lang="en-US" altLang="zh-CN" sz="900" dirty="0"/>
                        <a:t>6.1 </a:t>
                      </a:r>
                      <a:r>
                        <a:rPr lang="zh-CN" altLang="en-US" sz="900" dirty="0"/>
                        <a:t>或</a:t>
                      </a:r>
                      <a:r>
                        <a:rPr lang="en-US" altLang="zh-CN" sz="900" dirty="0"/>
                        <a:t>6.2 </a:t>
                      </a:r>
                      <a:r>
                        <a:rPr lang="zh-CN" altLang="en-US" sz="900" dirty="0"/>
                        <a:t>规定的相应能量消耗量限值基础上乘以</a:t>
                      </a:r>
                      <a:r>
                        <a:rPr lang="en-US" altLang="zh-CN" sz="900" dirty="0"/>
                        <a:t>1.20</a:t>
                      </a:r>
                      <a:r>
                        <a:rPr lang="zh-CN" altLang="en-US" sz="900" dirty="0"/>
                        <a:t>，计算结果圆整</a:t>
                      </a:r>
                      <a:r>
                        <a:rPr lang="en-US" altLang="zh-CN" sz="900" dirty="0"/>
                        <a:t>(</a:t>
                      </a:r>
                      <a:r>
                        <a:rPr lang="zh-CN" altLang="en-US" sz="900" dirty="0"/>
                        <a:t>四舍五入</a:t>
                      </a:r>
                      <a:r>
                        <a:rPr lang="en-US" altLang="zh-CN" sz="900" dirty="0"/>
                        <a:t>)</a:t>
                      </a:r>
                      <a:r>
                        <a:rPr lang="zh-CN" altLang="en-US" sz="900" dirty="0"/>
                        <a:t>至小数点后一位。</a:t>
                      </a:r>
                      <a:r>
                        <a:rPr lang="en-US" altLang="zh-CN" sz="900" dirty="0"/>
                        <a:t>a) </a:t>
                      </a:r>
                      <a:r>
                        <a:rPr lang="zh-CN" altLang="en-US" sz="900" dirty="0"/>
                        <a:t>对于</a:t>
                      </a:r>
                      <a:r>
                        <a:rPr lang="en-US" altLang="zh-CN" sz="900" dirty="0"/>
                        <a:t>GB/T 3730.1—2022 </a:t>
                      </a:r>
                      <a:r>
                        <a:rPr lang="zh-CN" altLang="en-US" sz="900" dirty="0"/>
                        <a:t>中</a:t>
                      </a:r>
                      <a:r>
                        <a:rPr lang="en-US" altLang="zh-CN" sz="900" dirty="0"/>
                        <a:t>4.1 </a:t>
                      </a:r>
                      <a:r>
                        <a:rPr lang="zh-CN" altLang="en-US" sz="900" dirty="0"/>
                        <a:t>规定的除运动型乘用车及越野乘用车之外的其他乘用车，同时满足下列要求：</a:t>
                      </a:r>
                      <a:r>
                        <a:rPr lang="en-US" altLang="zh-CN" sz="900" dirty="0"/>
                        <a:t>1) </a:t>
                      </a:r>
                      <a:r>
                        <a:rPr lang="zh-CN" altLang="en-US" sz="900" dirty="0"/>
                        <a:t>按照公式</a:t>
                      </a:r>
                      <a:r>
                        <a:rPr lang="en-US" altLang="zh-CN" sz="900" dirty="0"/>
                        <a:t>(2)</a:t>
                      </a:r>
                      <a:r>
                        <a:rPr lang="zh-CN" altLang="en-US" sz="900" dirty="0"/>
                        <a:t>计算得到的功率质量比系数（</a:t>
                      </a:r>
                      <a:r>
                        <a:rPr lang="en-US" altLang="zh-CN" sz="900" dirty="0"/>
                        <a:t>PMR</a:t>
                      </a:r>
                      <a:r>
                        <a:rPr lang="zh-CN" altLang="en-US" sz="900" dirty="0"/>
                        <a:t>）不低于</a:t>
                      </a:r>
                      <a:r>
                        <a:rPr lang="en-US" altLang="zh-CN" sz="900" dirty="0"/>
                        <a:t>250kW/t[</a:t>
                      </a:r>
                      <a:r>
                        <a:rPr lang="zh-CN" altLang="en-US" sz="900" dirty="0"/>
                        <a:t>公式</a:t>
                      </a:r>
                      <a:r>
                        <a:rPr lang="en-US" altLang="zh-CN" sz="900" dirty="0"/>
                        <a:t>(1)</a:t>
                      </a:r>
                      <a:r>
                        <a:rPr lang="zh-CN" altLang="en-US" sz="900" dirty="0"/>
                        <a:t>略</a:t>
                      </a:r>
                      <a:r>
                        <a:rPr lang="en-US" altLang="zh-CN" sz="900" dirty="0"/>
                        <a:t>]</a:t>
                      </a:r>
                      <a:r>
                        <a:rPr lang="zh-CN" altLang="en-US" sz="900" dirty="0"/>
                        <a:t>；</a:t>
                      </a:r>
                      <a:r>
                        <a:rPr lang="en-US" altLang="zh-CN" sz="900" dirty="0"/>
                        <a:t>2) </a:t>
                      </a:r>
                      <a:r>
                        <a:rPr lang="zh-CN" altLang="en-US" sz="900" dirty="0"/>
                        <a:t>按照</a:t>
                      </a:r>
                      <a:r>
                        <a:rPr lang="en-US" altLang="zh-CN" sz="900" dirty="0"/>
                        <a:t>GB/T 18385—2024 </a:t>
                      </a:r>
                      <a:r>
                        <a:rPr lang="zh-CN" altLang="en-US" sz="900" dirty="0"/>
                        <a:t>中</a:t>
                      </a:r>
                      <a:r>
                        <a:rPr lang="en-US" altLang="zh-CN" sz="900" dirty="0"/>
                        <a:t>6.4.2.1 </a:t>
                      </a:r>
                      <a:r>
                        <a:rPr lang="zh-CN" altLang="en-US" sz="900" dirty="0"/>
                        <a:t>测得</a:t>
                      </a:r>
                      <a:r>
                        <a:rPr lang="en-US" altLang="zh-CN" sz="900" dirty="0"/>
                        <a:t>0~100km/h </a:t>
                      </a:r>
                      <a:r>
                        <a:rPr lang="zh-CN" altLang="en-US" sz="900" dirty="0"/>
                        <a:t>加速时间不超过</a:t>
                      </a:r>
                      <a:r>
                        <a:rPr lang="en-US" altLang="zh-CN" sz="900" dirty="0"/>
                        <a:t>3.0s</a:t>
                      </a:r>
                      <a:r>
                        <a:rPr lang="zh-CN" altLang="en-US" sz="900" dirty="0"/>
                        <a:t>。</a:t>
                      </a:r>
                      <a:r>
                        <a:rPr lang="en-US" altLang="zh-CN" sz="900" dirty="0"/>
                        <a:t>b) </a:t>
                      </a:r>
                      <a:r>
                        <a:rPr lang="zh-CN" altLang="en-US" sz="900" dirty="0"/>
                        <a:t>对于</a:t>
                      </a:r>
                      <a:r>
                        <a:rPr lang="en-US" altLang="zh-CN" sz="900" dirty="0"/>
                        <a:t>GB/T 3730.1—2022 </a:t>
                      </a:r>
                      <a:r>
                        <a:rPr lang="zh-CN" altLang="en-US" sz="900" dirty="0"/>
                        <a:t>中</a:t>
                      </a:r>
                      <a:r>
                        <a:rPr lang="en-US" altLang="zh-CN" sz="900" dirty="0"/>
                        <a:t>4.1.2 </a:t>
                      </a:r>
                      <a:r>
                        <a:rPr lang="zh-CN" altLang="en-US" sz="900" dirty="0"/>
                        <a:t>规定的运动型乘用车，同时满足下列要求：</a:t>
                      </a:r>
                      <a:r>
                        <a:rPr lang="en-US" altLang="zh-CN" sz="900" dirty="0"/>
                        <a:t>1) </a:t>
                      </a:r>
                      <a:r>
                        <a:rPr lang="zh-CN" altLang="en-US" sz="900" dirty="0"/>
                        <a:t>按照公式</a:t>
                      </a:r>
                      <a:r>
                        <a:rPr lang="en-US" altLang="zh-CN" sz="900" dirty="0"/>
                        <a:t>(2)</a:t>
                      </a:r>
                      <a:r>
                        <a:rPr lang="zh-CN" altLang="en-US" sz="900" dirty="0"/>
                        <a:t>计算得到的</a:t>
                      </a:r>
                      <a:r>
                        <a:rPr lang="en-US" altLang="zh-CN" sz="900" dirty="0"/>
                        <a:t>PMR </a:t>
                      </a:r>
                      <a:r>
                        <a:rPr lang="zh-CN" altLang="en-US" sz="900" dirty="0"/>
                        <a:t>不低于</a:t>
                      </a:r>
                      <a:r>
                        <a:rPr lang="en-US" altLang="zh-CN" sz="900" dirty="0"/>
                        <a:t>230kW/t</a:t>
                      </a:r>
                      <a:r>
                        <a:rPr lang="zh-CN" altLang="en-US" sz="900" dirty="0"/>
                        <a:t>；</a:t>
                      </a:r>
                      <a:r>
                        <a:rPr lang="en-US" altLang="zh-CN" sz="900" dirty="0"/>
                        <a:t>2)</a:t>
                      </a:r>
                      <a:r>
                        <a:rPr lang="zh-CN" altLang="en-US" sz="900" dirty="0"/>
                        <a:t>按照</a:t>
                      </a:r>
                      <a:r>
                        <a:rPr lang="en-US" altLang="zh-CN" sz="900" dirty="0"/>
                        <a:t>GB/T 18385—2024 </a:t>
                      </a:r>
                      <a:r>
                        <a:rPr lang="zh-CN" altLang="en-US" sz="900" dirty="0"/>
                        <a:t>中</a:t>
                      </a:r>
                      <a:r>
                        <a:rPr lang="en-US" altLang="zh-CN" sz="900" dirty="0"/>
                        <a:t>6.4.2.1 </a:t>
                      </a:r>
                      <a:r>
                        <a:rPr lang="zh-CN" altLang="en-US" sz="900" dirty="0"/>
                        <a:t>测得的</a:t>
                      </a:r>
                      <a:r>
                        <a:rPr lang="en-US" altLang="zh-CN" sz="900" dirty="0"/>
                        <a:t>0~100km/h </a:t>
                      </a:r>
                      <a:r>
                        <a:rPr lang="zh-CN" altLang="en-US" sz="900" dirty="0"/>
                        <a:t>加速时间不超过</a:t>
                      </a:r>
                      <a:r>
                        <a:rPr lang="en-US" altLang="zh-CN" sz="900" dirty="0"/>
                        <a:t>3.3s</a:t>
                      </a:r>
                      <a:r>
                        <a:rPr lang="zh-CN" altLang="en-US" sz="900" dirty="0"/>
                        <a:t>。</a:t>
                      </a:r>
                      <a:r>
                        <a:rPr lang="en-US" altLang="zh-CN" sz="900" dirty="0"/>
                        <a:t>c) </a:t>
                      </a:r>
                      <a:r>
                        <a:rPr lang="zh-CN" altLang="en-US" sz="900" dirty="0"/>
                        <a:t>对于</a:t>
                      </a:r>
                      <a:r>
                        <a:rPr lang="en-US" altLang="zh-CN" sz="900" dirty="0"/>
                        <a:t>GB/T 3730.1—2022 </a:t>
                      </a:r>
                      <a:r>
                        <a:rPr lang="zh-CN" altLang="en-US" sz="900" dirty="0"/>
                        <a:t>中</a:t>
                      </a:r>
                      <a:r>
                        <a:rPr lang="en-US" altLang="zh-CN" sz="900" dirty="0"/>
                        <a:t>4.1.3 </a:t>
                      </a:r>
                      <a:r>
                        <a:rPr lang="zh-CN" altLang="en-US" sz="900" dirty="0"/>
                        <a:t>规定的越野乘用车，满足</a:t>
                      </a:r>
                      <a:r>
                        <a:rPr lang="en-US" altLang="zh-CN" sz="900" dirty="0"/>
                        <a:t>b</a:t>
                      </a:r>
                      <a:r>
                        <a:rPr lang="zh-CN" altLang="en-US" sz="900" dirty="0"/>
                        <a:t>）所述要求或同时满足下列要求：</a:t>
                      </a:r>
                      <a:r>
                        <a:rPr lang="en-US" altLang="zh-CN" sz="900" dirty="0"/>
                        <a:t>1) </a:t>
                      </a:r>
                      <a:r>
                        <a:rPr lang="zh-CN" altLang="en-US" sz="900" dirty="0"/>
                        <a:t>按照公式</a:t>
                      </a:r>
                      <a:r>
                        <a:rPr lang="en-US" altLang="zh-CN" sz="900" dirty="0"/>
                        <a:t>(2)</a:t>
                      </a:r>
                      <a:r>
                        <a:rPr lang="zh-CN" altLang="en-US" sz="900" dirty="0"/>
                        <a:t>计算得到的</a:t>
                      </a:r>
                      <a:r>
                        <a:rPr lang="en-US" altLang="zh-CN" sz="900" dirty="0"/>
                        <a:t>PMR </a:t>
                      </a:r>
                      <a:r>
                        <a:rPr lang="zh-CN" altLang="en-US" sz="900" dirty="0"/>
                        <a:t>不低于</a:t>
                      </a:r>
                      <a:r>
                        <a:rPr lang="en-US" altLang="zh-CN" sz="900" dirty="0"/>
                        <a:t>200kW/t</a:t>
                      </a:r>
                      <a:r>
                        <a:rPr lang="zh-CN" altLang="en-US" sz="900" dirty="0"/>
                        <a:t>，或按照公式</a:t>
                      </a:r>
                      <a:r>
                        <a:rPr lang="en-US" altLang="zh-CN" sz="900" dirty="0"/>
                        <a:t>(3)</a:t>
                      </a:r>
                      <a:r>
                        <a:rPr lang="zh-CN" altLang="en-US" sz="900" dirty="0"/>
                        <a:t>计算得到的扭矩质量比系数（</a:t>
                      </a:r>
                      <a:r>
                        <a:rPr lang="en-US" altLang="zh-CN" sz="900" dirty="0"/>
                        <a:t>TMR</a:t>
                      </a:r>
                      <a:r>
                        <a:rPr lang="zh-CN" altLang="en-US" sz="900" dirty="0"/>
                        <a:t>）不低于</a:t>
                      </a:r>
                      <a:r>
                        <a:rPr lang="en-US" altLang="zh-CN" sz="900" dirty="0"/>
                        <a:t>6000N·m/t</a:t>
                      </a:r>
                      <a:r>
                        <a:rPr lang="zh-CN" altLang="en-US" sz="900" dirty="0"/>
                        <a:t>；</a:t>
                      </a:r>
                      <a:r>
                        <a:rPr lang="en-US" altLang="zh-CN" sz="900" dirty="0"/>
                        <a:t>2) </a:t>
                      </a:r>
                      <a:r>
                        <a:rPr lang="zh-CN" altLang="en-US" sz="900" dirty="0"/>
                        <a:t>按照</a:t>
                      </a:r>
                      <a:r>
                        <a:rPr lang="en-US" altLang="zh-CN" sz="900" dirty="0"/>
                        <a:t>GB/T 18385—2024 </a:t>
                      </a:r>
                      <a:r>
                        <a:rPr lang="zh-CN" altLang="en-US" sz="900" dirty="0"/>
                        <a:t>中</a:t>
                      </a:r>
                      <a:r>
                        <a:rPr lang="en-US" altLang="zh-CN" sz="900" dirty="0"/>
                        <a:t>6.6 </a:t>
                      </a:r>
                      <a:r>
                        <a:rPr lang="zh-CN" altLang="en-US" sz="900" dirty="0"/>
                        <a:t>测得的最大爬坡度不低于</a:t>
                      </a:r>
                      <a:r>
                        <a:rPr lang="en-US" altLang="zh-CN" sz="900" dirty="0"/>
                        <a:t>100%</a:t>
                      </a:r>
                      <a:r>
                        <a:rPr lang="zh-CN" altLang="en-US" sz="900" dirty="0"/>
                        <a:t>。</a:t>
                      </a:r>
                      <a:endParaRPr lang="en-US" altLang="zh-CN" sz="900" dirty="0"/>
                    </a:p>
                  </a:txBody>
                  <a:tcPr/>
                </a:tc>
                <a:tc>
                  <a:txBody>
                    <a:bodyPr/>
                    <a:lstStyle/>
                    <a:p>
                      <a:r>
                        <a:rPr lang="en-US" altLang="zh-CN" sz="900" dirty="0"/>
                        <a:t>1</a:t>
                      </a:r>
                      <a:r>
                        <a:rPr lang="zh-CN" altLang="en-US" sz="900" dirty="0"/>
                        <a:t>、对于具有三排以下座椅（只要具有可使用的座椅固定点，就算“座椅”存在</a:t>
                      </a:r>
                      <a:r>
                        <a:rPr lang="en-US" altLang="zh-CN" sz="900" dirty="0"/>
                        <a:t>)</a:t>
                      </a:r>
                      <a:r>
                        <a:rPr lang="zh-CN" altLang="en-US" sz="900" dirty="0"/>
                        <a:t>且最高车速大于或等于</a:t>
                      </a:r>
                      <a:r>
                        <a:rPr lang="en-US" altLang="zh-CN" sz="900" dirty="0"/>
                        <a:t>120Km/h</a:t>
                      </a:r>
                      <a:r>
                        <a:rPr lang="zh-CN" altLang="en-US" sz="900" dirty="0"/>
                        <a:t>的车型能量消耗量限值见表</a:t>
                      </a:r>
                      <a:r>
                        <a:rPr lang="en-US" altLang="zh-CN" sz="900" dirty="0"/>
                        <a:t>1</a:t>
                      </a:r>
                      <a:r>
                        <a:rPr lang="zh-CN" altLang="en-US" sz="900" dirty="0"/>
                        <a:t>。</a:t>
                      </a:r>
                      <a:endParaRPr lang="en-US" altLang="zh-CN" sz="900" dirty="0"/>
                    </a:p>
                    <a:p>
                      <a:r>
                        <a:rPr lang="en-US" altLang="zh-CN" sz="900" dirty="0"/>
                        <a:t>2</a:t>
                      </a:r>
                      <a:r>
                        <a:rPr lang="zh-CN" altLang="en-US" sz="900" dirty="0"/>
                        <a:t>、除</a:t>
                      </a:r>
                      <a:r>
                        <a:rPr lang="en-US" altLang="zh-CN" sz="900" dirty="0"/>
                        <a:t>5.1</a:t>
                      </a:r>
                      <a:r>
                        <a:rPr lang="zh-CN" altLang="en-US" sz="900" dirty="0"/>
                        <a:t>规定的车型外，其他车型能量消耗量限值应作如下计算，计算结果圆整（四舍五入）至小数点后一位：</a:t>
                      </a:r>
                      <a:r>
                        <a:rPr lang="en-US" altLang="zh-CN" sz="900" dirty="0"/>
                        <a:t>a)</a:t>
                      </a:r>
                      <a:r>
                        <a:rPr lang="zh-CN" altLang="en-US" sz="900" dirty="0"/>
                        <a:t>如具有三排以下座椅且最高车速小于</a:t>
                      </a:r>
                      <a:r>
                        <a:rPr lang="en-US" altLang="zh-CN" sz="900" dirty="0"/>
                        <a:t>120Km/h</a:t>
                      </a:r>
                      <a:r>
                        <a:rPr lang="zh-CN" altLang="en-US" sz="900" dirty="0"/>
                        <a:t>，表</a:t>
                      </a:r>
                      <a:r>
                        <a:rPr lang="en-US" altLang="zh-CN" sz="900" dirty="0"/>
                        <a:t>1</a:t>
                      </a:r>
                      <a:r>
                        <a:rPr lang="zh-CN" altLang="en-US" sz="900" dirty="0"/>
                        <a:t>相应能</a:t>
                      </a:r>
                      <a:endParaRPr lang="en-US" altLang="zh-CN" sz="900" dirty="0"/>
                    </a:p>
                    <a:p>
                      <a:r>
                        <a:rPr lang="zh-CN" altLang="en-US" sz="900" dirty="0"/>
                        <a:t>量消耗量限值乘以折算系数</a:t>
                      </a:r>
                      <a:r>
                        <a:rPr lang="en-US" altLang="zh-CN" sz="900" dirty="0"/>
                        <a:t>K</a:t>
                      </a:r>
                      <a:r>
                        <a:rPr lang="zh-CN" altLang="en-US" sz="900" dirty="0"/>
                        <a:t>，</a:t>
                      </a:r>
                      <a:r>
                        <a:rPr lang="en-US" altLang="zh-CN" sz="900" dirty="0"/>
                        <a:t>K</a:t>
                      </a:r>
                      <a:r>
                        <a:rPr lang="zh-CN" altLang="en-US" sz="900" dirty="0"/>
                        <a:t>根据式（</a:t>
                      </a:r>
                      <a:r>
                        <a:rPr lang="en-US" altLang="zh-CN" sz="900" dirty="0"/>
                        <a:t>1</a:t>
                      </a:r>
                      <a:r>
                        <a:rPr lang="zh-CN" altLang="en-US" sz="900" dirty="0"/>
                        <a:t>）计算确定；</a:t>
                      </a:r>
                      <a:r>
                        <a:rPr lang="en-US" altLang="zh-CN" sz="900" dirty="0"/>
                        <a:t>b)</a:t>
                      </a:r>
                      <a:r>
                        <a:rPr lang="zh-CN" altLang="en-US" sz="900" dirty="0"/>
                        <a:t>如具有三排以下座椅且最高车速大于或等于</a:t>
                      </a:r>
                      <a:r>
                        <a:rPr lang="en-US" altLang="zh-CN" sz="900" dirty="0"/>
                        <a:t>120Km/h</a:t>
                      </a:r>
                      <a:r>
                        <a:rPr lang="zh-CN" altLang="en-US" sz="900" dirty="0"/>
                        <a:t>的车型，表</a:t>
                      </a:r>
                      <a:r>
                        <a:rPr lang="en-US" altLang="zh-CN" sz="900" dirty="0"/>
                        <a:t>1</a:t>
                      </a:r>
                      <a:r>
                        <a:rPr lang="zh-CN" altLang="en-US" sz="900" dirty="0"/>
                        <a:t>相应能量消耗量限值乘以</a:t>
                      </a:r>
                      <a:r>
                        <a:rPr lang="en-US" altLang="zh-CN" sz="900" dirty="0"/>
                        <a:t>1.03</a:t>
                      </a:r>
                      <a:r>
                        <a:rPr lang="zh-CN" altLang="en-US" sz="900" dirty="0"/>
                        <a:t>；</a:t>
                      </a:r>
                      <a:r>
                        <a:rPr lang="en-US" altLang="zh-CN" sz="900" dirty="0"/>
                        <a:t>c) </a:t>
                      </a:r>
                      <a:r>
                        <a:rPr lang="zh-CN" altLang="en-US" sz="900" dirty="0"/>
                        <a:t>如具有三排以上座椅且最高车速小于</a:t>
                      </a:r>
                      <a:r>
                        <a:rPr lang="en-US" altLang="zh-CN" sz="900" dirty="0"/>
                        <a:t>120Km/h</a:t>
                      </a:r>
                      <a:r>
                        <a:rPr lang="zh-CN" altLang="en-US" sz="900" dirty="0"/>
                        <a:t>的车型，表</a:t>
                      </a:r>
                      <a:r>
                        <a:rPr lang="en-US" altLang="zh-CN" sz="900" dirty="0"/>
                        <a:t>1</a:t>
                      </a:r>
                      <a:r>
                        <a:rPr lang="zh-CN" altLang="en-US" sz="900" dirty="0"/>
                        <a:t>相应能量消耗量限值乘以</a:t>
                      </a:r>
                      <a:r>
                        <a:rPr lang="en-US" altLang="zh-CN" sz="900" dirty="0"/>
                        <a:t>1.03K</a:t>
                      </a:r>
                      <a:r>
                        <a:rPr lang="zh-CN" altLang="en-US" sz="900" dirty="0"/>
                        <a:t>，</a:t>
                      </a:r>
                      <a:r>
                        <a:rPr lang="en-US" altLang="zh-CN" sz="900" dirty="0"/>
                        <a:t>K</a:t>
                      </a:r>
                      <a:r>
                        <a:rPr lang="zh-CN" altLang="en-US" sz="900" dirty="0"/>
                        <a:t>根据式（</a:t>
                      </a:r>
                      <a:r>
                        <a:rPr lang="en-US" altLang="zh-CN" sz="900" dirty="0"/>
                        <a:t>1</a:t>
                      </a:r>
                      <a:r>
                        <a:rPr lang="zh-CN" altLang="en-US" sz="900" dirty="0"/>
                        <a:t>）计算确定。式（</a:t>
                      </a:r>
                      <a:r>
                        <a:rPr lang="en-US" altLang="zh-CN" sz="900" dirty="0"/>
                        <a:t>1</a:t>
                      </a:r>
                      <a:r>
                        <a:rPr lang="zh-CN" altLang="en-US" sz="900" dirty="0"/>
                        <a:t>）</a:t>
                      </a:r>
                      <a:r>
                        <a:rPr lang="en-US" altLang="zh-CN" sz="900" dirty="0"/>
                        <a:t>——K</a:t>
                      </a:r>
                      <a:r>
                        <a:rPr lang="zh-CN" altLang="en-US" sz="900" dirty="0"/>
                        <a:t>＝</a:t>
                      </a:r>
                      <a:r>
                        <a:rPr lang="en-US" altLang="zh-CN" sz="900" dirty="0"/>
                        <a:t>0.00312×Vmax</a:t>
                      </a:r>
                      <a:r>
                        <a:rPr lang="zh-CN" altLang="en-US" sz="900" dirty="0"/>
                        <a:t>＋０</a:t>
                      </a:r>
                      <a:r>
                        <a:rPr lang="en-US" altLang="zh-CN" sz="900" dirty="0"/>
                        <a:t>.6256</a:t>
                      </a:r>
                      <a:r>
                        <a:rPr lang="zh-CN" altLang="en-US" sz="900" dirty="0"/>
                        <a:t>。</a:t>
                      </a:r>
                      <a:r>
                        <a:rPr lang="en-US" altLang="zh-CN" sz="900" dirty="0"/>
                        <a:t>Vmax ——</a:t>
                      </a:r>
                      <a:r>
                        <a:rPr lang="zh-CN" altLang="en-US" sz="900" dirty="0"/>
                        <a:t>最高车速，单位为千米每小时（</a:t>
                      </a:r>
                      <a:r>
                        <a:rPr lang="en-US" altLang="zh-CN" sz="900" dirty="0"/>
                        <a:t>km/h</a:t>
                      </a:r>
                      <a:r>
                        <a:rPr lang="zh-CN" altLang="en-US" sz="900" dirty="0"/>
                        <a:t>）</a:t>
                      </a:r>
                      <a:endParaRPr lang="en-US" altLang="zh-CN" sz="900" dirty="0"/>
                    </a:p>
                    <a:p>
                      <a:r>
                        <a:rPr lang="zh-CN" altLang="en-US" sz="900" dirty="0"/>
                        <a:t>    注：关于表</a:t>
                      </a:r>
                      <a:r>
                        <a:rPr lang="en-US" altLang="zh-CN" sz="900" dirty="0"/>
                        <a:t>1</a:t>
                      </a:r>
                      <a:r>
                        <a:rPr lang="zh-CN" altLang="en-US" sz="900" dirty="0"/>
                        <a:t>，根据标准解读简要归纳如下：现行标准以</a:t>
                      </a:r>
                      <a:r>
                        <a:rPr lang="en-US" altLang="zh-CN" sz="900" dirty="0"/>
                        <a:t>kWh/100km</a:t>
                      </a:r>
                      <a:r>
                        <a:rPr lang="zh-CN" altLang="en-US" sz="900" dirty="0"/>
                        <a:t>为评价单位，按照乘用车第四阶段标准（整车整备质量）分档提出第一、二阶段电能消耗量限值。标准限值表适用于具有三排以下座椅且最高车速大于等于</a:t>
                      </a:r>
                      <a:r>
                        <a:rPr lang="en-US" altLang="zh-CN" sz="900" dirty="0"/>
                        <a:t>120km/h</a:t>
                      </a:r>
                      <a:r>
                        <a:rPr lang="zh-CN" altLang="en-US" sz="900" dirty="0"/>
                        <a:t>的车型，对部分特殊车型的考虑如下：对最高车速小于</a:t>
                      </a:r>
                      <a:r>
                        <a:rPr lang="en-US" altLang="zh-CN" sz="900" dirty="0"/>
                        <a:t>120km/h</a:t>
                      </a:r>
                      <a:r>
                        <a:rPr lang="zh-CN" altLang="en-US" sz="900" dirty="0"/>
                        <a:t>的车型，由于无法达到</a:t>
                      </a:r>
                      <a:r>
                        <a:rPr lang="en-US" altLang="zh-CN" sz="900" dirty="0"/>
                        <a:t>NEDC</a:t>
                      </a:r>
                      <a:r>
                        <a:rPr lang="zh-CN" altLang="en-US" sz="900" dirty="0"/>
                        <a:t>工况最高车速，能耗结果偏低，标准针对最高车速小于</a:t>
                      </a:r>
                      <a:r>
                        <a:rPr lang="en-US" altLang="zh-CN" sz="900" dirty="0"/>
                        <a:t>120km/h</a:t>
                      </a:r>
                      <a:r>
                        <a:rPr lang="zh-CN" altLang="en-US" sz="900" dirty="0"/>
                        <a:t>的车型规定了折算系数公式，基于其最高车速对相应限值进行加严；对于具有三排及以上座椅的车型，由于迎风面积大等因素导致电能消耗量比同质量轿车偏大，但其在实际应用中运输效率较高，在节能方面具有一定贡献，因此这类车型在普通乘用车限值的基础上放宽</a:t>
                      </a:r>
                      <a:r>
                        <a:rPr lang="en-US" altLang="zh-CN" sz="900" dirty="0"/>
                        <a:t>3%</a:t>
                      </a:r>
                      <a:r>
                        <a:rPr lang="zh-CN" altLang="en-US" sz="900" dirty="0"/>
                        <a:t>，也即是相应限值乘以</a:t>
                      </a:r>
                      <a:r>
                        <a:rPr lang="en-US" altLang="zh-CN" sz="900" dirty="0"/>
                        <a:t>1.03</a:t>
                      </a:r>
                      <a:r>
                        <a:rPr lang="zh-CN" altLang="en-US" sz="900" dirty="0"/>
                        <a:t>。</a:t>
                      </a:r>
                    </a:p>
                  </a:txBody>
                  <a:tcPr/>
                </a:tc>
                <a:extLst>
                  <a:ext uri="{0D108BD9-81ED-4DB2-BD59-A6C34878D82A}">
                    <a16:rowId xmlns:a16="http://schemas.microsoft.com/office/drawing/2014/main" val="700489221"/>
                  </a:ext>
                </a:extLst>
              </a:tr>
            </a:tbl>
          </a:graphicData>
        </a:graphic>
      </p:graphicFrame>
      <p:sp>
        <p:nvSpPr>
          <p:cNvPr id="50" name="文本框 12">
            <a:extLst>
              <a:ext uri="{FF2B5EF4-FFF2-40B4-BE49-F238E27FC236}">
                <a16:creationId xmlns:a16="http://schemas.microsoft.com/office/drawing/2014/main" id="{2AFDBB40-8375-507D-F4E9-0E58A0CC32DD}"/>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电动汽车能量消耗量限值 ：乘用车（报批稿）的分析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a:extLst>
              <a:ext uri="{FF2B5EF4-FFF2-40B4-BE49-F238E27FC236}">
                <a16:creationId xmlns:a16="http://schemas.microsoft.com/office/drawing/2014/main" id="{FD63BB99-CE9E-5B52-01D8-29C1CC667536}"/>
              </a:ext>
            </a:extLst>
          </p:cNvPr>
          <p:cNvSpPr/>
          <p:nvPr/>
        </p:nvSpPr>
        <p:spPr>
          <a:xfrm>
            <a:off x="214630" y="645160"/>
            <a:ext cx="8679560" cy="969176"/>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更改了能量消耗量限值要求</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报批稿的主要技术变化之二是更改了能量消耗量限值要求。</a:t>
            </a:r>
            <a:endParaRPr lang="en-US" altLang="zh-CN" sz="12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eaLnBrk="1">
              <a:lnSpc>
                <a:spcPct val="140000"/>
              </a:lnSpc>
            </a:pP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与现行标准的变化见下面对比表：</a:t>
            </a:r>
            <a:endParaRPr lang="en-US" altLang="zh-CN" sz="15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1158532872"/>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DDF7A-3DD6-7A48-CF15-EDBD29EB8965}"/>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05ED5ECA-5353-3248-D911-1CE8EF0852EA}"/>
              </a:ext>
            </a:extLst>
          </p:cNvPr>
          <p:cNvGraphicFramePr>
            <a:graphicFrameLocks noChangeAspect="1"/>
          </p:cNvGraphicFramePr>
          <p:nvPr>
            <p:custDataLst>
              <p:tags r:id="rId1"/>
            </p:custDataLst>
            <p:extLst>
              <p:ext uri="{D42A27DB-BD31-4B8C-83A1-F6EECF244321}">
                <p14:modId xmlns:p14="http://schemas.microsoft.com/office/powerpoint/2010/main" val="98367848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E22CC2E2-83CC-EA5A-2745-B01D0EA7BB36}"/>
              </a:ext>
            </a:extLst>
          </p:cNvPr>
          <p:cNvSpPr/>
          <p:nvPr/>
        </p:nvSpPr>
        <p:spPr>
          <a:xfrm>
            <a:off x="214630" y="645160"/>
            <a:ext cx="8674846"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增加了生产一致性要求和同一型式判定要求</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报批稿规定，车辆的生产一致性应满足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18386.1—2021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章的要求。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18386.1—2021《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电动汽车能量消耗量和续驶里程试验方法 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部分：轻型汽车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章生产一致性要求共三节。要求汽车生产企业按规定建立生产一致性保证计划并实施；按规定判定生产一致性是否满足要求。</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报批稿关于同一型式判定规定，如同时符合下列规定，则视为同一型式：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电池单体</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超级电容器型号、生产企业相同；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b)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电池包</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超级电容器组总成标称电压、标称容量相同；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c)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电池包</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超级电容器组型号、生产企业相同；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d)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驱动电机型号、生产企业、位置和数量相同；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e)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控制系统（包括整车控制器、车载能源管理系统、电机控制器）硬件型号、软件版本号及生产企业相同，但在不导致车型能量消耗量增加时准许软件版本号变更；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f)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驱动型式相同；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驱动电机、储能系统冷却型式相同（水冷、油冷、空冷等）；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h)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整车整备质量相同或减少，且基础车型能量消耗量型式认证值满足视同车型对应的限值要求；</a:t>
            </a:r>
            <a:r>
              <a:rPr lang="en-US" altLang="zh-CN" sz="1500" dirty="0" err="1">
                <a:latin typeface="微软雅黑" panose="020B0503020204020204" pitchFamily="34" charset="-122"/>
                <a:ea typeface="微软雅黑" panose="020B0503020204020204" pitchFamily="34" charset="-122"/>
                <a:cs typeface="微软雅黑" panose="020B0503020204020204" pitchFamily="34" charset="-122"/>
                <a:sym typeface="+mn-ea"/>
              </a:rPr>
              <a:t>i</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变速器型式、挡位数相同，每一挡位传动比相同或变化不超过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j)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轮胎静负荷半径变化不超过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k)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车身前部形状相同，且迎风面积相同或减小。</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3B0E6EFF-D115-EA17-09D7-BFD8EDA97A9B}"/>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电动汽车能量消耗量限值 ：乘用车（报批稿）的分析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2490527180"/>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E509E7-AB78-F107-A1B8-73BA9A0257E6}"/>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A71AAE3D-75F8-DE2E-CC70-502CD4624B9F}"/>
              </a:ext>
            </a:extLst>
          </p:cNvPr>
          <p:cNvGraphicFramePr>
            <a:graphicFrameLocks noChangeAspect="1"/>
          </p:cNvGraphicFramePr>
          <p:nvPr>
            <p:custDataLst>
              <p:tags r:id="rId1"/>
            </p:custDataLst>
            <p:extLst>
              <p:ext uri="{D42A27DB-BD31-4B8C-83A1-F6EECF244321}">
                <p14:modId xmlns:p14="http://schemas.microsoft.com/office/powerpoint/2010/main" val="382099864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649F1922-7FC9-1CFE-D20B-9D779CB03A74}"/>
              </a:ext>
            </a:extLst>
          </p:cNvPr>
          <p:cNvSpPr/>
          <p:nvPr/>
        </p:nvSpPr>
        <p:spPr>
          <a:xfrm>
            <a:off x="214630" y="645160"/>
            <a:ext cx="870784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修订该标准的重要意义</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该标准适用于最大设计总质量不超过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3500kg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M1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纯电动汽车。标准规定了纯电动乘用车能量消耗量限值、型式批准的申请和确定、生产一致性、同一型式判定等内容。本次修订的重要意义主要体现在以下几方面：一是推动纯电动乘用车节能降耗与低碳发展。标准对乘用车车型能量消耗量限值要求进行更新，通过提高车型能量消耗量门槛要求，将有效降低车型能量消耗量水平，从而减少电能消耗和二氧化碳排放，助力汽车产业低碳化发展。二是促进汽车企业技术进步与产业升级，提升产品的国际竞争力。据标准工作组分析，基于常规车型、特殊车型限值要求及现阶段各类车型电耗表现，现阶段车型行业总体达标率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。考虑保守情景下的节能潜力后，预计标准实施后，另有近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的车型可通过适当的技术升级满足限值要求，即标准实施后预期淘汰约</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技术落后车型。因此，标准的实施将倒逼车企加大技术研发力度，推动电池、电机等核心部件的技术升级。三是遏制车辆大型化发展趋势，防止现有总体平均能量消耗量水平出现反弹。随着纯电动乘用车市场快速发展，部分车企倾向生产大型化车型以提升续航里程。该标准发布实施将促使车企优化设计，提升能效。</a:t>
            </a:r>
          </a:p>
        </p:txBody>
      </p:sp>
      <p:sp>
        <p:nvSpPr>
          <p:cNvPr id="50" name="文本框 12">
            <a:extLst>
              <a:ext uri="{FF2B5EF4-FFF2-40B4-BE49-F238E27FC236}">
                <a16:creationId xmlns:a16="http://schemas.microsoft.com/office/drawing/2014/main" id="{12AA67AD-4946-E835-FEA7-EEB51BC37ABE}"/>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电动汽车能量消耗量限值 ：乘用车（报批稿）的分析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3739669873"/>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1849591B-E2F9-EF80-97F8-1B5CC91984D9}"/>
              </a:ext>
            </a:extLst>
          </p:cNvPr>
          <p:cNvGraphicFramePr>
            <a:graphicFrameLocks noChangeAspect="1"/>
          </p:cNvGraphicFramePr>
          <p:nvPr>
            <p:custDataLst>
              <p:tags r:id="rId1"/>
            </p:custDataLst>
            <p:extLst>
              <p:ext uri="{D42A27DB-BD31-4B8C-83A1-F6EECF244321}">
                <p14:modId xmlns:p14="http://schemas.microsoft.com/office/powerpoint/2010/main" val="81345979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矩形 5"/>
          <p:cNvSpPr/>
          <p:nvPr/>
        </p:nvSpPr>
        <p:spPr>
          <a:xfrm>
            <a:off x="254635" y="795655"/>
            <a:ext cx="8688705"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日，工业和信息化部科技司公开征求对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项强制性国家标准（报批稿）的意见。其中</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乘用车燃料消耗量评价方法及指标（报批稿）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电动汽车能量消耗量限值 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部分：乘用车（报批稿）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两项强制性国家标准值得关注。</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乘用车燃料消耗量评价方法及指标（报批稿）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代替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GB 27999—2019《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。乘用车燃料消耗量指标标准一直以来均是分阶段逐步制定实施，现行版本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GB 27999—2019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实施周期为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2021~2025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年。新标准发布后设定半年以上实施过渡期。因此，建议本次修订标准将从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2026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日开始实施。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电动汽车能量消耗量限值 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部分：乘用车（报批稿）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代替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GB/T 36980—2018《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电动汽车能量消耗率限值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GB 36980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旨在确定统一的电动汽车能量消耗量限值要求，拟由三部分构成。第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部分：乘用车；第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部分：轻型商用车辆；第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部分：重型商用车辆。新标准发布后设定半年以上实施过渡期。对于新申请型式批准的车型，建议自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2026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日起实施；对于已获得型式批准的车型，建议自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2028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日起实施。考虑到上述两项标准燃料消耗量指标加严，汽车生产企业应做好提前应对。因此，有必要对两项标准报批稿进行认真分析。</a:t>
            </a:r>
          </a:p>
        </p:txBody>
      </p:sp>
      <p:sp>
        <p:nvSpPr>
          <p:cNvPr id="50" name="文本框 12"/>
          <p:cNvSpPr txBox="1">
            <a:spLocks noChangeArrowheads="1"/>
          </p:cNvSpPr>
          <p:nvPr/>
        </p:nvSpPr>
        <p:spPr bwMode="auto">
          <a:xfrm>
            <a:off x="615950" y="197485"/>
            <a:ext cx="39198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A7FA93CF-D818-60ED-FEB5-646FD63B2229}"/>
              </a:ext>
            </a:extLst>
          </p:cNvPr>
          <p:cNvGraphicFramePr>
            <a:graphicFrameLocks noChangeAspect="1"/>
          </p:cNvGraphicFramePr>
          <p:nvPr>
            <p:custDataLst>
              <p:tags r:id="rId1"/>
            </p:custDataLst>
            <p:extLst>
              <p:ext uri="{D42A27DB-BD31-4B8C-83A1-F6EECF244321}">
                <p14:modId xmlns:p14="http://schemas.microsoft.com/office/powerpoint/2010/main" val="402362543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712554"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更改了文件的适用范围和增加了企业传统能源乘用车平均燃料消耗量等三节术语和定义</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报批稿代替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 27999—2019《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 27999—2019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相比，除结构调整和编辑性改动外，主要技术变化有七个方面，其一是更改了文件的适用范围。</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报批稿适用范围是，本文件规定了乘用车车型燃料消耗量和企业平均燃料消耗量的评价方法、指标以及生产一致性。本文件适用于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M1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类车辆，包括能够燃用汽油或柴油燃料的车辆、纯电动车辆、燃料电池车辆、燃用天然气燃料车辆、燃用醇醚类燃料车辆等。与现行标准相比，将现行标准“适用于最大设计总质量不超过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3500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ｋｇ的所有Ｍ１ 类车辆”，修改为“适用于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M1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类车辆”。其二是增加了三节术语和定义。（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）企业传统能源乘用车平均燃料消耗量：企业在某年度生产或进口的传统能源乘用车车型燃料消耗量按当年度对应生产或进口量加权计算得出的平均燃料消耗量；（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）企业传统能源乘用车平均燃料消耗量目标值：企业在某年度生产或进口的传统能源乘用车车型燃料消耗量目标值按当年度对应生产或进口量加权计算得出的平均燃料消耗量；（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）企业平均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CO2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排放量：企业在某年度生产或进口的乘用车车型</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CO2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排放量按当年度对应生产或进口量加权计算得出的平均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CO2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排放量。</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乘用车燃料消耗量评价方法及指标（报批稿）的主要变化</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2BABEE-18D4-BCEE-DC77-B158A362C5E0}"/>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33189541-4972-7159-7D99-1D3A3473DEC5}"/>
              </a:ext>
            </a:extLst>
          </p:cNvPr>
          <p:cNvGraphicFramePr>
            <a:graphicFrameLocks noChangeAspect="1"/>
          </p:cNvGraphicFramePr>
          <p:nvPr>
            <p:custDataLst>
              <p:tags r:id="rId1"/>
            </p:custDataLst>
            <p:extLst>
              <p:ext uri="{D42A27DB-BD31-4B8C-83A1-F6EECF244321}">
                <p14:modId xmlns:p14="http://schemas.microsoft.com/office/powerpoint/2010/main" val="334920274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9" name="表格 8">
            <a:extLst>
              <a:ext uri="{FF2B5EF4-FFF2-40B4-BE49-F238E27FC236}">
                <a16:creationId xmlns:a16="http://schemas.microsoft.com/office/drawing/2014/main" id="{645C5429-58F8-CA1D-2041-CF3767F1E5FC}"/>
              </a:ext>
            </a:extLst>
          </p:cNvPr>
          <p:cNvGraphicFramePr>
            <a:graphicFrameLocks noGrp="1"/>
          </p:cNvGraphicFramePr>
          <p:nvPr>
            <p:extLst>
              <p:ext uri="{D42A27DB-BD31-4B8C-83A1-F6EECF244321}">
                <p14:modId xmlns:p14="http://schemas.microsoft.com/office/powerpoint/2010/main" val="1364946482"/>
              </p:ext>
            </p:extLst>
          </p:nvPr>
        </p:nvGraphicFramePr>
        <p:xfrm>
          <a:off x="504334" y="1594153"/>
          <a:ext cx="8146022" cy="3126041"/>
        </p:xfrm>
        <a:graphic>
          <a:graphicData uri="http://schemas.openxmlformats.org/drawingml/2006/table">
            <a:tbl>
              <a:tblPr firstRow="1" bandRow="1">
                <a:tableStyleId>{5C22544A-7EE6-4342-B048-85BDC9FD1C3A}</a:tableStyleId>
              </a:tblPr>
              <a:tblGrid>
                <a:gridCol w="4066573">
                  <a:extLst>
                    <a:ext uri="{9D8B030D-6E8A-4147-A177-3AD203B41FA5}">
                      <a16:colId xmlns:a16="http://schemas.microsoft.com/office/drawing/2014/main" val="1103356803"/>
                    </a:ext>
                  </a:extLst>
                </a:gridCol>
                <a:gridCol w="4079449">
                  <a:extLst>
                    <a:ext uri="{9D8B030D-6E8A-4147-A177-3AD203B41FA5}">
                      <a16:colId xmlns:a16="http://schemas.microsoft.com/office/drawing/2014/main" val="1124752513"/>
                    </a:ext>
                  </a:extLst>
                </a:gridCol>
              </a:tblGrid>
              <a:tr h="367601">
                <a:tc>
                  <a:txBody>
                    <a:bodyPr/>
                    <a:lstStyle/>
                    <a:p>
                      <a:pPr algn="ctr"/>
                      <a:r>
                        <a:rPr lang="zh-CN" altLang="en-US" dirty="0"/>
                        <a:t>报批稿规定</a:t>
                      </a:r>
                    </a:p>
                  </a:txBody>
                  <a:tcPr/>
                </a:tc>
                <a:tc>
                  <a:txBody>
                    <a:bodyPr/>
                    <a:lstStyle/>
                    <a:p>
                      <a:pPr algn="ctr"/>
                      <a:r>
                        <a:rPr lang="zh-CN" altLang="en-US" dirty="0"/>
                        <a:t>现行标准规定</a:t>
                      </a:r>
                    </a:p>
                  </a:txBody>
                  <a:tcPr/>
                </a:tc>
                <a:extLst>
                  <a:ext uri="{0D108BD9-81ED-4DB2-BD59-A6C34878D82A}">
                    <a16:rowId xmlns:a16="http://schemas.microsoft.com/office/drawing/2014/main" val="3171416289"/>
                  </a:ext>
                </a:extLst>
              </a:tr>
              <a:tr h="2647953">
                <a:tc>
                  <a:txBody>
                    <a:bodyPr/>
                    <a:lstStyle/>
                    <a:p>
                      <a:r>
                        <a:rPr lang="en-US" altLang="zh-CN" sz="1250" dirty="0"/>
                        <a:t>1</a:t>
                      </a:r>
                      <a:r>
                        <a:rPr lang="zh-CN" altLang="en-US" sz="1250" dirty="0"/>
                        <a:t>、对不可外接充电式混合动力乘用车，应按</a:t>
                      </a:r>
                      <a:r>
                        <a:rPr lang="en-US" altLang="zh-CN" sz="1250" dirty="0"/>
                        <a:t>GB/T 19753—2021《</a:t>
                      </a:r>
                      <a:r>
                        <a:rPr lang="zh-CN" altLang="en-US" sz="1250" dirty="0"/>
                        <a:t>轻型混合动力电动汽车能量消耗量试验方法</a:t>
                      </a:r>
                      <a:r>
                        <a:rPr lang="en-US" altLang="zh-CN" sz="1250" dirty="0"/>
                        <a:t>》</a:t>
                      </a:r>
                      <a:r>
                        <a:rPr lang="zh-CN" altLang="en-US" sz="1250" dirty="0"/>
                        <a:t>，采用全球统一轻型车辆测试循环（</a:t>
                      </a:r>
                      <a:r>
                        <a:rPr lang="en-US" altLang="zh-CN" sz="1250" dirty="0"/>
                        <a:t>WLTC</a:t>
                      </a:r>
                      <a:r>
                        <a:rPr lang="zh-CN" altLang="en-US" sz="1250" dirty="0"/>
                        <a:t>）确定车型燃料消耗量型式认证值。</a:t>
                      </a:r>
                      <a:endParaRPr lang="en-US" altLang="zh-CN" sz="1250" dirty="0"/>
                    </a:p>
                    <a:p>
                      <a:r>
                        <a:rPr lang="en-US" altLang="zh-CN" sz="1250" dirty="0"/>
                        <a:t>2</a:t>
                      </a:r>
                      <a:r>
                        <a:rPr lang="zh-CN" altLang="en-US" sz="1250" dirty="0"/>
                        <a:t>、对可外接充电式混合动力乘用车，应按</a:t>
                      </a:r>
                      <a:r>
                        <a:rPr lang="en-US" altLang="zh-CN" sz="1250" dirty="0"/>
                        <a:t>GB/T 19753—2021</a:t>
                      </a:r>
                      <a:r>
                        <a:rPr lang="zh-CN" altLang="en-US" sz="1250" dirty="0"/>
                        <a:t>，采用全球统一轻型车辆测试循环（</a:t>
                      </a:r>
                      <a:r>
                        <a:rPr lang="en-US" altLang="zh-CN" sz="1250" dirty="0"/>
                        <a:t>WLTC</a:t>
                      </a:r>
                      <a:r>
                        <a:rPr lang="zh-CN" altLang="en-US" sz="1250" dirty="0"/>
                        <a:t>）确定车型</a:t>
                      </a:r>
                      <a:r>
                        <a:rPr lang="en-US" altLang="zh-CN" sz="1250" dirty="0"/>
                        <a:t>OVC-HEV </a:t>
                      </a:r>
                      <a:r>
                        <a:rPr lang="zh-CN" altLang="en-US" sz="1250" dirty="0"/>
                        <a:t>燃料消耗量及</a:t>
                      </a:r>
                      <a:r>
                        <a:rPr lang="en-US" altLang="zh-CN" sz="1250" dirty="0"/>
                        <a:t>OVC-HEV </a:t>
                      </a:r>
                      <a:r>
                        <a:rPr lang="zh-CN" altLang="en-US" sz="1250" dirty="0"/>
                        <a:t>电量消耗量型式认证值，并按</a:t>
                      </a:r>
                      <a:r>
                        <a:rPr lang="en-US" altLang="zh-CN" sz="1250" dirty="0"/>
                        <a:t>GB/T 19753—2021 </a:t>
                      </a:r>
                      <a:r>
                        <a:rPr lang="zh-CN" altLang="en-US" sz="1250" dirty="0"/>
                        <a:t>附录</a:t>
                      </a:r>
                      <a:r>
                        <a:rPr lang="en-US" altLang="zh-CN" sz="1250" dirty="0"/>
                        <a:t>G</a:t>
                      </a:r>
                      <a:r>
                        <a:rPr lang="zh-CN" altLang="en-US" sz="1250" dirty="0"/>
                        <a:t>中的</a:t>
                      </a:r>
                      <a:r>
                        <a:rPr lang="en-US" altLang="zh-CN" sz="1250" dirty="0"/>
                        <a:t>G.3</a:t>
                      </a:r>
                      <a:r>
                        <a:rPr lang="zh-CN" altLang="en-US" sz="1250" dirty="0"/>
                        <a:t>（按简单折算法进行折算）计算</a:t>
                      </a:r>
                      <a:r>
                        <a:rPr lang="en-US" altLang="zh-CN" sz="1250" dirty="0"/>
                        <a:t>OVC-HEV</a:t>
                      </a:r>
                      <a:r>
                        <a:rPr lang="zh-CN" altLang="en-US" sz="1250" dirty="0"/>
                        <a:t>折算燃料消耗量。</a:t>
                      </a:r>
                    </a:p>
                    <a:p>
                      <a:r>
                        <a:rPr lang="en-US" altLang="zh-CN" sz="1250" dirty="0"/>
                        <a:t>3</a:t>
                      </a:r>
                      <a:r>
                        <a:rPr lang="zh-CN" altLang="en-US" sz="1250" dirty="0"/>
                        <a:t>、对纯电动乘用车，应按</a:t>
                      </a:r>
                      <a:r>
                        <a:rPr lang="en-US" altLang="zh-CN" sz="1250" dirty="0"/>
                        <a:t>GB/T 18386.1—2021《</a:t>
                      </a:r>
                      <a:r>
                        <a:rPr lang="zh-CN" altLang="en-US" sz="1250" dirty="0"/>
                        <a:t>电动汽车能量消耗量和续驶里程试验方法</a:t>
                      </a:r>
                      <a:r>
                        <a:rPr lang="en-US" altLang="zh-CN" sz="1250" dirty="0"/>
                        <a:t>》</a:t>
                      </a:r>
                      <a:r>
                        <a:rPr lang="zh-CN" altLang="en-US" sz="1250" dirty="0"/>
                        <a:t>确定能量消耗量型式认证值，并按</a:t>
                      </a:r>
                      <a:r>
                        <a:rPr lang="en-US" altLang="zh-CN" sz="1250" dirty="0"/>
                        <a:t>GB/T 37340《</a:t>
                      </a:r>
                      <a:r>
                        <a:rPr lang="zh-CN" altLang="en-US" sz="1250" dirty="0"/>
                        <a:t>电动汽车能耗折算方法</a:t>
                      </a:r>
                      <a:r>
                        <a:rPr lang="en-US" altLang="zh-CN" sz="1250" dirty="0"/>
                        <a:t>》</a:t>
                      </a:r>
                      <a:r>
                        <a:rPr lang="zh-CN" altLang="en-US" sz="1250" dirty="0"/>
                        <a:t>中简单折算法折算成对应的汽油燃料消耗量。</a:t>
                      </a:r>
                    </a:p>
                  </a:txBody>
                  <a:tcPr/>
                </a:tc>
                <a:tc>
                  <a:txBody>
                    <a:bodyPr/>
                    <a:lstStyle/>
                    <a:p>
                      <a:r>
                        <a:rPr lang="en-US" altLang="zh-CN" sz="1250" dirty="0"/>
                        <a:t>1</a:t>
                      </a:r>
                      <a:r>
                        <a:rPr lang="zh-CN" altLang="en-US" sz="1250" dirty="0"/>
                        <a:t>、对可外接及不可外接充电式混合动力乘用车，应按</a:t>
                      </a:r>
                      <a:r>
                        <a:rPr lang="en-US" altLang="zh-CN" sz="1250" dirty="0"/>
                        <a:t>GB/T 19753《</a:t>
                      </a:r>
                      <a:r>
                        <a:rPr lang="zh-CN" altLang="en-US" sz="1250" dirty="0"/>
                        <a:t>轻型混合动力电动汽车能量消耗量试验方法</a:t>
                      </a:r>
                      <a:r>
                        <a:rPr lang="en-US" altLang="zh-CN" sz="1250" dirty="0"/>
                        <a:t>》</a:t>
                      </a:r>
                      <a:r>
                        <a:rPr lang="zh-CN" altLang="en-US" sz="1250" dirty="0"/>
                        <a:t>，采用全球统一轻型车辆测试循环（</a:t>
                      </a:r>
                      <a:r>
                        <a:rPr lang="en-US" altLang="zh-CN" sz="1250" dirty="0"/>
                        <a:t>WLTC</a:t>
                      </a:r>
                      <a:r>
                        <a:rPr lang="zh-CN" altLang="en-US" sz="1250" dirty="0"/>
                        <a:t>）确定车型燃料消耗量及电能消耗量；燃用汽油的可外接充电式混合动力乘用车，电能消耗量应按</a:t>
                      </a:r>
                      <a:r>
                        <a:rPr lang="en-US" altLang="zh-CN" sz="1250" dirty="0"/>
                        <a:t>GB/T 37340《</a:t>
                      </a:r>
                      <a:r>
                        <a:rPr lang="zh-CN" altLang="en-US" sz="1250" dirty="0"/>
                        <a:t>电动汽车能耗折算方法</a:t>
                      </a:r>
                      <a:r>
                        <a:rPr lang="en-US" altLang="zh-CN" sz="1250" dirty="0"/>
                        <a:t>》</a:t>
                      </a:r>
                      <a:r>
                        <a:rPr lang="zh-CN" altLang="en-US" sz="1250" dirty="0"/>
                        <a:t>折算为汽油燃料消耗量；燃用柴油的可外接充电式混合动力乘用车，电能消耗量应按</a:t>
                      </a:r>
                      <a:r>
                        <a:rPr lang="en-US" altLang="zh-CN" sz="1250" dirty="0"/>
                        <a:t>GB/T 37340《</a:t>
                      </a:r>
                      <a:r>
                        <a:rPr lang="zh-CN" altLang="en-US" sz="1250" dirty="0"/>
                        <a:t>电动汽车能耗折算方法</a:t>
                      </a:r>
                      <a:r>
                        <a:rPr lang="en-US" altLang="zh-CN" sz="1250" dirty="0"/>
                        <a:t>》</a:t>
                      </a:r>
                      <a:r>
                        <a:rPr lang="zh-CN" altLang="en-US" sz="1250" dirty="0"/>
                        <a:t>折算为柴油燃料消耗量。</a:t>
                      </a:r>
                      <a:r>
                        <a:rPr lang="en-US" altLang="zh-CN" sz="1250" dirty="0"/>
                        <a:t>2025</a:t>
                      </a:r>
                      <a:r>
                        <a:rPr lang="zh-CN" altLang="en-US" sz="1250" dirty="0"/>
                        <a:t>年及以前，由电能消耗量折算的燃料消耗量按零计算。</a:t>
                      </a:r>
                      <a:endParaRPr lang="en-US" altLang="zh-CN" sz="1250" dirty="0"/>
                    </a:p>
                    <a:p>
                      <a:r>
                        <a:rPr lang="en-US" altLang="zh-CN" sz="1250" dirty="0"/>
                        <a:t>2</a:t>
                      </a:r>
                      <a:r>
                        <a:rPr lang="zh-CN" altLang="en-US" sz="1250" dirty="0"/>
                        <a:t>、对纯电动乘用车，应按</a:t>
                      </a:r>
                      <a:r>
                        <a:rPr lang="en-US" altLang="zh-CN" sz="1250" dirty="0"/>
                        <a:t>GB/T 18386</a:t>
                      </a:r>
                      <a:r>
                        <a:rPr lang="zh-CN" altLang="en-US" sz="1250" dirty="0"/>
                        <a:t>测定电能消耗量，并按</a:t>
                      </a:r>
                      <a:r>
                        <a:rPr lang="en-US" altLang="zh-CN" sz="1250" dirty="0"/>
                        <a:t>GB/T 37340《</a:t>
                      </a:r>
                      <a:r>
                        <a:rPr lang="zh-CN" altLang="en-US" sz="1250" dirty="0"/>
                        <a:t>电动汽车能耗折算方法</a:t>
                      </a:r>
                      <a:r>
                        <a:rPr lang="en-US" altLang="zh-CN" sz="1250" dirty="0"/>
                        <a:t>》</a:t>
                      </a:r>
                      <a:r>
                        <a:rPr lang="zh-CN" altLang="en-US" sz="1250" dirty="0"/>
                        <a:t>折算成对应的汽油燃料消耗量。</a:t>
                      </a:r>
                      <a:r>
                        <a:rPr lang="en-US" altLang="zh-CN" sz="1250" dirty="0"/>
                        <a:t>2025</a:t>
                      </a:r>
                      <a:r>
                        <a:rPr lang="zh-CN" altLang="en-US" sz="1250" dirty="0"/>
                        <a:t>年及以前，其燃料消耗量按零计算。</a:t>
                      </a:r>
                    </a:p>
                  </a:txBody>
                  <a:tcPr/>
                </a:tc>
                <a:extLst>
                  <a:ext uri="{0D108BD9-81ED-4DB2-BD59-A6C34878D82A}">
                    <a16:rowId xmlns:a16="http://schemas.microsoft.com/office/drawing/2014/main" val="2159085728"/>
                  </a:ext>
                </a:extLst>
              </a:tr>
            </a:tbl>
          </a:graphicData>
        </a:graphic>
      </p:graphicFrame>
      <p:sp>
        <p:nvSpPr>
          <p:cNvPr id="50" name="文本框 12">
            <a:extLst>
              <a:ext uri="{FF2B5EF4-FFF2-40B4-BE49-F238E27FC236}">
                <a16:creationId xmlns:a16="http://schemas.microsoft.com/office/drawing/2014/main" id="{596E1D61-4BA4-EF80-8BD1-761F41883EEC}"/>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乘用车燃料消耗量评价方法及指标（报批稿）的主要变化</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a:extLst>
              <a:ext uri="{FF2B5EF4-FFF2-40B4-BE49-F238E27FC236}">
                <a16:creationId xmlns:a16="http://schemas.microsoft.com/office/drawing/2014/main" id="{A3D8E1F3-0679-608C-6879-9192E5752829}"/>
              </a:ext>
            </a:extLst>
          </p:cNvPr>
          <p:cNvSpPr/>
          <p:nvPr/>
        </p:nvSpPr>
        <p:spPr>
          <a:xfrm>
            <a:off x="214630" y="645160"/>
            <a:ext cx="8712554" cy="904543"/>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更改了车型燃料消耗量的确定方式</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2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dirty="0">
                <a:latin typeface="微软雅黑" panose="020B0503020204020204" pitchFamily="34" charset="-122"/>
                <a:ea typeface="微软雅黑" panose="020B0503020204020204" pitchFamily="34" charset="-122"/>
                <a:cs typeface="微软雅黑" panose="020B0503020204020204" pitchFamily="34" charset="-122"/>
                <a:sym typeface="+mn-ea"/>
              </a:rPr>
              <a:t>报批稿对现行标准关于车型燃料消耗量的确定方式进行了更改，与现行标准对比见下表：</a:t>
            </a:r>
            <a:endParaRPr lang="en-US" altLang="zh-CN" sz="12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eaLnBrk="1">
              <a:lnSpc>
                <a:spcPct val="140000"/>
              </a:lnSpc>
            </a:pP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车型燃料消耗量的确定方式对比表</a:t>
            </a:r>
            <a:endPar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320107509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F02308-911D-5572-C9C2-A585349A38CF}"/>
            </a:ext>
          </a:extLst>
        </p:cNvPr>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5730BAED-DAB7-7EA3-A279-D823173442AA}"/>
              </a:ext>
            </a:extLst>
          </p:cNvPr>
          <p:cNvGraphicFramePr>
            <a:graphicFrameLocks noChangeAspect="1"/>
          </p:cNvGraphicFramePr>
          <p:nvPr>
            <p:custDataLst>
              <p:tags r:id="rId1"/>
            </p:custDataLst>
            <p:extLst>
              <p:ext uri="{D42A27DB-BD31-4B8C-83A1-F6EECF244321}">
                <p14:modId xmlns:p14="http://schemas.microsoft.com/office/powerpoint/2010/main" val="244574379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2" name="表格 1">
            <a:extLst>
              <a:ext uri="{FF2B5EF4-FFF2-40B4-BE49-F238E27FC236}">
                <a16:creationId xmlns:a16="http://schemas.microsoft.com/office/drawing/2014/main" id="{BE0DB6B8-8AE3-AB52-F62D-17E8D7A66E34}"/>
              </a:ext>
            </a:extLst>
          </p:cNvPr>
          <p:cNvGraphicFramePr>
            <a:graphicFrameLocks noGrp="1"/>
          </p:cNvGraphicFramePr>
          <p:nvPr>
            <p:extLst>
              <p:ext uri="{D42A27DB-BD31-4B8C-83A1-F6EECF244321}">
                <p14:modId xmlns:p14="http://schemas.microsoft.com/office/powerpoint/2010/main" val="560431025"/>
              </p:ext>
            </p:extLst>
          </p:nvPr>
        </p:nvGraphicFramePr>
        <p:xfrm>
          <a:off x="499621" y="1832152"/>
          <a:ext cx="8272018" cy="2560320"/>
        </p:xfrm>
        <a:graphic>
          <a:graphicData uri="http://schemas.openxmlformats.org/drawingml/2006/table">
            <a:tbl>
              <a:tblPr firstRow="1" bandRow="1">
                <a:tableStyleId>{5C22544A-7EE6-4342-B048-85BDC9FD1C3A}</a:tableStyleId>
              </a:tblPr>
              <a:tblGrid>
                <a:gridCol w="4378750">
                  <a:extLst>
                    <a:ext uri="{9D8B030D-6E8A-4147-A177-3AD203B41FA5}">
                      <a16:colId xmlns:a16="http://schemas.microsoft.com/office/drawing/2014/main" val="4099627477"/>
                    </a:ext>
                  </a:extLst>
                </a:gridCol>
                <a:gridCol w="3893268">
                  <a:extLst>
                    <a:ext uri="{9D8B030D-6E8A-4147-A177-3AD203B41FA5}">
                      <a16:colId xmlns:a16="http://schemas.microsoft.com/office/drawing/2014/main" val="399688859"/>
                    </a:ext>
                  </a:extLst>
                </a:gridCol>
              </a:tblGrid>
              <a:tr h="251172">
                <a:tc>
                  <a:txBody>
                    <a:bodyPr/>
                    <a:lstStyle/>
                    <a:p>
                      <a:pPr algn="ctr"/>
                      <a:r>
                        <a:rPr lang="zh-CN" altLang="en-US" sz="1200" dirty="0"/>
                        <a:t>报批稿规定</a:t>
                      </a:r>
                    </a:p>
                  </a:txBody>
                  <a:tcPr/>
                </a:tc>
                <a:tc>
                  <a:txBody>
                    <a:bodyPr/>
                    <a:lstStyle/>
                    <a:p>
                      <a:pPr algn="ctr"/>
                      <a:r>
                        <a:rPr lang="zh-CN" altLang="en-US" sz="1200" dirty="0"/>
                        <a:t>现行标准规定</a:t>
                      </a:r>
                    </a:p>
                  </a:txBody>
                  <a:tcPr/>
                </a:tc>
                <a:extLst>
                  <a:ext uri="{0D108BD9-81ED-4DB2-BD59-A6C34878D82A}">
                    <a16:rowId xmlns:a16="http://schemas.microsoft.com/office/drawing/2014/main" val="3477318253"/>
                  </a:ext>
                </a:extLst>
              </a:tr>
              <a:tr h="2198471">
                <a:tc>
                  <a:txBody>
                    <a:bodyPr/>
                    <a:lstStyle/>
                    <a:p>
                      <a:r>
                        <a:rPr lang="zh-CN" altLang="en-US" sz="900" dirty="0"/>
                        <a:t>综合各类车型的预期发展比例及相应能耗趋势、基准质量的分析、斜率的影响等研究，提出</a:t>
                      </a:r>
                      <a:r>
                        <a:rPr lang="en-US" altLang="zh-CN" sz="900" dirty="0"/>
                        <a:t>2030 </a:t>
                      </a:r>
                      <a:r>
                        <a:rPr lang="zh-CN" altLang="en-US" sz="900" dirty="0"/>
                        <a:t>年乘用车燃料消耗量总体目标：</a:t>
                      </a:r>
                      <a:endParaRPr lang="en-US" altLang="zh-CN" sz="900" dirty="0"/>
                    </a:p>
                    <a:p>
                      <a:r>
                        <a:rPr lang="en-US" altLang="zh-CN" sz="900" dirty="0"/>
                        <a:t>1</a:t>
                      </a:r>
                      <a:r>
                        <a:rPr lang="zh-CN" altLang="en-US" sz="900" dirty="0"/>
                        <a:t>、具有三排以下座椅的乘用车，车型燃料消耗量目标值应按式</a:t>
                      </a:r>
                      <a:r>
                        <a:rPr lang="en-US" altLang="zh-CN" sz="900" dirty="0"/>
                        <a:t>(1)</a:t>
                      </a:r>
                      <a:r>
                        <a:rPr lang="zh-CN" altLang="en-US" sz="900" dirty="0"/>
                        <a:t>计算，计算结果圆整（四舍五入）至小数点后两位。</a:t>
                      </a:r>
                      <a:endParaRPr lang="en-US" altLang="zh-CN" sz="900" dirty="0"/>
                    </a:p>
                    <a:p>
                      <a:r>
                        <a:rPr lang="zh-CN" altLang="en-US" sz="900" dirty="0"/>
                        <a:t>式（</a:t>
                      </a:r>
                      <a:r>
                        <a:rPr lang="en-US" altLang="zh-CN" sz="900" dirty="0"/>
                        <a:t>1</a:t>
                      </a:r>
                      <a:r>
                        <a:rPr lang="zh-CN" altLang="en-US" sz="900" dirty="0"/>
                        <a:t>）分别是：</a:t>
                      </a:r>
                      <a:r>
                        <a:rPr lang="en-US" altLang="zh-CN" sz="900" dirty="0"/>
                        <a:t>a</a:t>
                      </a:r>
                      <a:r>
                        <a:rPr lang="zh-CN" altLang="en-US" sz="900" dirty="0"/>
                        <a:t>、</a:t>
                      </a:r>
                      <a:r>
                        <a:rPr lang="en-US" altLang="zh-CN" sz="900" dirty="0"/>
                        <a:t>T=2.57</a:t>
                      </a:r>
                      <a:r>
                        <a:rPr lang="zh-CN" altLang="en-US" sz="900" dirty="0"/>
                        <a:t>，</a:t>
                      </a:r>
                      <a:r>
                        <a:rPr lang="en-US" altLang="zh-CN" sz="900" dirty="0"/>
                        <a:t>CM≤1090</a:t>
                      </a:r>
                      <a:r>
                        <a:rPr lang="zh-CN" altLang="en-US" sz="900" dirty="0"/>
                        <a:t>；</a:t>
                      </a:r>
                      <a:r>
                        <a:rPr lang="en-US" altLang="zh-CN" sz="900" dirty="0"/>
                        <a:t>b</a:t>
                      </a:r>
                      <a:r>
                        <a:rPr lang="zh-CN" altLang="en-US" sz="900" dirty="0"/>
                        <a:t>、</a:t>
                      </a:r>
                      <a:r>
                        <a:rPr lang="en-US" altLang="zh-CN" sz="900" dirty="0"/>
                        <a:t>T=0.0015 × (</a:t>
                      </a:r>
                      <a:r>
                        <a:rPr lang="zh-CN" altLang="en-US" sz="900" dirty="0"/>
                        <a:t>𝐶 − </a:t>
                      </a:r>
                      <a:r>
                        <a:rPr lang="en-US" altLang="zh-CN" sz="900" dirty="0"/>
                        <a:t>1580) + 3.30, (1090 &lt; </a:t>
                      </a:r>
                      <a:r>
                        <a:rPr lang="zh-CN" altLang="en-US" sz="900" dirty="0"/>
                        <a:t>𝐶 ≤ </a:t>
                      </a:r>
                      <a:r>
                        <a:rPr lang="en-US" altLang="zh-CN" sz="900" dirty="0"/>
                        <a:t>2510)</a:t>
                      </a:r>
                      <a:r>
                        <a:rPr lang="zh-CN" altLang="en-US" sz="900" dirty="0"/>
                        <a:t>；</a:t>
                      </a:r>
                      <a:r>
                        <a:rPr lang="en-US" altLang="zh-CN" sz="900" dirty="0"/>
                        <a:t>c</a:t>
                      </a:r>
                      <a:r>
                        <a:rPr lang="zh-CN" altLang="en-US" sz="900" dirty="0"/>
                        <a:t>、</a:t>
                      </a:r>
                      <a:r>
                        <a:rPr lang="en-US" altLang="zh-CN" sz="900" dirty="0"/>
                        <a:t>T=4.70, (</a:t>
                      </a:r>
                      <a:r>
                        <a:rPr lang="zh-CN" altLang="en-US" sz="900" dirty="0"/>
                        <a:t>𝐶 </a:t>
                      </a:r>
                      <a:r>
                        <a:rPr lang="en-US" altLang="zh-CN" sz="900" dirty="0"/>
                        <a:t>&gt; 2510)</a:t>
                      </a:r>
                      <a:r>
                        <a:rPr lang="zh-CN" altLang="en-US" sz="900" dirty="0"/>
                        <a:t>。</a:t>
                      </a:r>
                      <a:endParaRPr lang="en-US" altLang="zh-CN" sz="900" dirty="0"/>
                    </a:p>
                    <a:p>
                      <a:r>
                        <a:rPr lang="en-US" altLang="zh-CN" sz="900" dirty="0"/>
                        <a:t>2</a:t>
                      </a:r>
                      <a:r>
                        <a:rPr lang="zh-CN" altLang="en-US" sz="900" dirty="0"/>
                        <a:t>、对具有三排及以上座椅的乘用车，车型燃料消耗量目标值应在</a:t>
                      </a:r>
                      <a:r>
                        <a:rPr lang="en-US" altLang="zh-CN" sz="900" dirty="0"/>
                        <a:t>4.2.1 </a:t>
                      </a:r>
                      <a:r>
                        <a:rPr lang="zh-CN" altLang="en-US" sz="900" dirty="0"/>
                        <a:t>计算结果的基础上增加</a:t>
                      </a:r>
                      <a:r>
                        <a:rPr lang="en-US" altLang="zh-CN" sz="900" dirty="0"/>
                        <a:t>0.14 L/100 km</a:t>
                      </a:r>
                      <a:r>
                        <a:rPr lang="zh-CN" altLang="en-US" sz="900" dirty="0"/>
                        <a:t>，计算结果圆整（四舍五入）至小数点后两位。</a:t>
                      </a:r>
                      <a:endParaRPr lang="en-US" altLang="zh-CN" sz="900" dirty="0"/>
                    </a:p>
                    <a:p>
                      <a:r>
                        <a:rPr lang="en-US" altLang="zh-CN" sz="900" dirty="0"/>
                        <a:t>3</a:t>
                      </a:r>
                      <a:r>
                        <a:rPr lang="zh-CN" altLang="en-US" sz="900" dirty="0"/>
                        <a:t>、与目标值对应的</a:t>
                      </a:r>
                      <a:r>
                        <a:rPr lang="en-US" altLang="zh-CN" sz="900" dirty="0"/>
                        <a:t>CO2 </a:t>
                      </a:r>
                      <a:r>
                        <a:rPr lang="zh-CN" altLang="en-US" sz="900" dirty="0"/>
                        <a:t>排放量参考值应按式（</a:t>
                      </a:r>
                      <a:r>
                        <a:rPr lang="en-US" altLang="zh-CN" sz="900" dirty="0"/>
                        <a:t>2</a:t>
                      </a:r>
                      <a:r>
                        <a:rPr lang="zh-CN" altLang="en-US" sz="900" dirty="0"/>
                        <a:t>）进行计算，计算结果圆整（四舍五入）至小数点后两位：</a:t>
                      </a:r>
                      <a:r>
                        <a:rPr lang="en-US" altLang="zh-CN" sz="900" dirty="0"/>
                        <a:t>Rco2 = Kco2 × /100</a:t>
                      </a:r>
                      <a:r>
                        <a:rPr lang="zh-CN" altLang="en-US" sz="900" dirty="0"/>
                        <a:t>。</a:t>
                      </a:r>
                      <a:endParaRPr lang="en-US" altLang="zh-CN" sz="900" dirty="0"/>
                    </a:p>
                    <a:p>
                      <a:r>
                        <a:rPr lang="en-US" altLang="zh-CN" sz="900" dirty="0"/>
                        <a:t>4</a:t>
                      </a:r>
                      <a:r>
                        <a:rPr lang="zh-CN" altLang="en-US" sz="900" dirty="0"/>
                        <a:t>、企业在某年度的企业平均燃料消耗量用该企业根据</a:t>
                      </a:r>
                      <a:r>
                        <a:rPr lang="en-US" altLang="zh-CN" sz="900" dirty="0"/>
                        <a:t>4.1 </a:t>
                      </a:r>
                      <a:r>
                        <a:rPr lang="zh-CN" altLang="en-US" sz="900" dirty="0"/>
                        <a:t>确定的各车型的燃料消耗量与对应年度生产或进口量乘积之和除以该企业乘用车年度生产或进口总量计算得出。</a:t>
                      </a:r>
                      <a:endParaRPr lang="en-US" altLang="zh-CN" sz="900" dirty="0"/>
                    </a:p>
                    <a:p>
                      <a:r>
                        <a:rPr lang="en-US" altLang="zh-CN" sz="900" dirty="0"/>
                        <a:t>5</a:t>
                      </a:r>
                      <a:r>
                        <a:rPr lang="zh-CN" altLang="en-US" sz="900" dirty="0"/>
                        <a:t>、企业平均</a:t>
                      </a:r>
                      <a:r>
                        <a:rPr lang="en-US" altLang="zh-CN" sz="900" dirty="0"/>
                        <a:t>CO2 </a:t>
                      </a:r>
                      <a:r>
                        <a:rPr lang="zh-CN" altLang="en-US" sz="900" dirty="0"/>
                        <a:t>排放量应按式（</a:t>
                      </a:r>
                      <a:r>
                        <a:rPr lang="en-US" altLang="zh-CN" sz="900" dirty="0"/>
                        <a:t>4</a:t>
                      </a:r>
                      <a:r>
                        <a:rPr lang="zh-CN" altLang="en-US" sz="900" dirty="0"/>
                        <a:t>）进行计算，用该企业根据</a:t>
                      </a:r>
                      <a:r>
                        <a:rPr lang="en-US" altLang="zh-CN" sz="900" dirty="0"/>
                        <a:t>4.1 </a:t>
                      </a:r>
                      <a:r>
                        <a:rPr lang="zh-CN" altLang="en-US" sz="900" dirty="0"/>
                        <a:t>相应试验方法确定的各车型的</a:t>
                      </a:r>
                      <a:r>
                        <a:rPr lang="en-US" altLang="zh-CN" sz="900" dirty="0"/>
                        <a:t>CO2</a:t>
                      </a:r>
                      <a:r>
                        <a:rPr lang="zh-CN" altLang="en-US" sz="900" dirty="0"/>
                        <a:t>；排放量与对应年度生产或进口量乘积之和除以该企业乘用车年度生产或进口总量计算得出。</a:t>
                      </a:r>
                      <a:r>
                        <a:rPr lang="en-US" altLang="zh-CN" sz="900" dirty="0">
                          <a:latin typeface="SimSun-ExtB" panose="02010609060101010101" pitchFamily="49" charset="-122"/>
                          <a:ea typeface="SimSun-ExtB" panose="02010609060101010101" pitchFamily="49" charset="-122"/>
                        </a:rPr>
                        <a:t>[</a:t>
                      </a:r>
                      <a:r>
                        <a:rPr lang="zh-CN" altLang="en-US" sz="900" dirty="0"/>
                        <a:t>（式（</a:t>
                      </a:r>
                      <a:r>
                        <a:rPr lang="en-US" altLang="zh-CN" sz="900" dirty="0"/>
                        <a:t>4</a:t>
                      </a:r>
                      <a:r>
                        <a:rPr lang="zh-CN" altLang="en-US" sz="900" dirty="0"/>
                        <a:t>）略</a:t>
                      </a:r>
                      <a:r>
                        <a:rPr lang="en-US" altLang="zh-CN" sz="900" dirty="0">
                          <a:latin typeface="SimSun-ExtB" panose="02010609060101010101" pitchFamily="49" charset="-122"/>
                          <a:ea typeface="SimSun-ExtB" panose="02010609060101010101" pitchFamily="49" charset="-122"/>
                        </a:rPr>
                        <a:t>]</a:t>
                      </a:r>
                      <a:endParaRPr lang="zh-CN" altLang="en-US" sz="900" dirty="0"/>
                    </a:p>
                  </a:txBody>
                  <a:tcPr/>
                </a:tc>
                <a:tc>
                  <a:txBody>
                    <a:bodyPr/>
                    <a:lstStyle/>
                    <a:p>
                      <a:r>
                        <a:rPr lang="en-US" altLang="zh-CN" sz="900" dirty="0"/>
                        <a:t>1</a:t>
                      </a:r>
                      <a:r>
                        <a:rPr lang="zh-CN" altLang="en-US" sz="900" dirty="0"/>
                        <a:t>、对具有三排以下座椅的乘用车，车型燃料消耗量目标值应按式（１）～式（３）计算，计算结果圆整（四舍五入）至小数点后两位</a:t>
                      </a:r>
                      <a:r>
                        <a:rPr lang="zh-CN" altLang="en-US" sz="900" dirty="0">
                          <a:sym typeface="Wingdings" panose="05000000000000000000" pitchFamily="2" charset="2"/>
                        </a:rPr>
                        <a:t>：（</a:t>
                      </a:r>
                      <a:r>
                        <a:rPr lang="en-US" altLang="zh-CN" sz="900" dirty="0">
                          <a:sym typeface="Wingdings" panose="05000000000000000000" pitchFamily="2" charset="2"/>
                        </a:rPr>
                        <a:t>1</a:t>
                      </a:r>
                      <a:r>
                        <a:rPr lang="zh-CN" altLang="en-US" sz="900" dirty="0">
                          <a:sym typeface="Wingdings" panose="05000000000000000000" pitchFamily="2" charset="2"/>
                        </a:rPr>
                        <a:t>）</a:t>
                      </a:r>
                      <a:r>
                        <a:rPr lang="zh-CN" altLang="en-US" sz="900" dirty="0"/>
                        <a:t>如果整车整备质量</a:t>
                      </a:r>
                      <a:r>
                        <a:rPr lang="en-US" altLang="zh-CN" sz="900" dirty="0"/>
                        <a:t>CM</a:t>
                      </a:r>
                      <a:r>
                        <a:rPr lang="zh-CN" altLang="en-US" sz="900" dirty="0"/>
                        <a:t>≤</a:t>
                      </a:r>
                      <a:r>
                        <a:rPr lang="en-US" altLang="zh-CN" sz="900" dirty="0"/>
                        <a:t>1090</a:t>
                      </a:r>
                      <a:r>
                        <a:rPr lang="zh-CN" altLang="en-US" sz="900" dirty="0"/>
                        <a:t>，则：</a:t>
                      </a:r>
                      <a:r>
                        <a:rPr lang="en-US" altLang="zh-CN" sz="900" dirty="0"/>
                        <a:t>T</a:t>
                      </a:r>
                      <a:r>
                        <a:rPr lang="zh-CN" altLang="en-US" sz="900" dirty="0"/>
                        <a:t>＝４</a:t>
                      </a:r>
                      <a:r>
                        <a:rPr lang="en-US" altLang="zh-CN" sz="900" dirty="0"/>
                        <a:t>.02</a:t>
                      </a:r>
                      <a:r>
                        <a:rPr lang="zh-CN" altLang="en-US" sz="900" dirty="0"/>
                        <a:t>；（</a:t>
                      </a:r>
                      <a:r>
                        <a:rPr lang="en-US" altLang="zh-CN" sz="900" dirty="0"/>
                        <a:t>2</a:t>
                      </a:r>
                      <a:r>
                        <a:rPr lang="zh-CN" altLang="en-US" sz="900" dirty="0"/>
                        <a:t>）如果</a:t>
                      </a:r>
                      <a:r>
                        <a:rPr lang="en-US" altLang="zh-CN" sz="900" dirty="0"/>
                        <a:t>1090</a:t>
                      </a:r>
                      <a:r>
                        <a:rPr lang="zh-CN" altLang="en-US" sz="900" dirty="0"/>
                        <a:t>＜</a:t>
                      </a:r>
                      <a:r>
                        <a:rPr lang="en-US" altLang="zh-CN" sz="900" dirty="0"/>
                        <a:t>CM</a:t>
                      </a:r>
                      <a:r>
                        <a:rPr lang="zh-CN" altLang="en-US" sz="900" dirty="0"/>
                        <a:t>≤</a:t>
                      </a:r>
                      <a:r>
                        <a:rPr lang="en-US" altLang="zh-CN" sz="900" dirty="0"/>
                        <a:t>2510</a:t>
                      </a:r>
                      <a:r>
                        <a:rPr lang="zh-CN" altLang="en-US" sz="900" dirty="0"/>
                        <a:t>，则：</a:t>
                      </a:r>
                      <a:r>
                        <a:rPr lang="en-US" altLang="zh-CN" sz="900" dirty="0"/>
                        <a:t>T</a:t>
                      </a:r>
                      <a:r>
                        <a:rPr lang="zh-CN" altLang="en-US" sz="900" dirty="0"/>
                        <a:t>＝</a:t>
                      </a:r>
                      <a:r>
                        <a:rPr lang="en-US" altLang="zh-CN" sz="900" dirty="0"/>
                        <a:t>0.0018× </a:t>
                      </a:r>
                      <a:r>
                        <a:rPr lang="zh-CN" altLang="en-US" sz="900" dirty="0"/>
                        <a:t>（</a:t>
                      </a:r>
                      <a:r>
                        <a:rPr lang="en-US" altLang="zh-CN" sz="900" dirty="0"/>
                        <a:t>CM</a:t>
                      </a:r>
                      <a:r>
                        <a:rPr lang="zh-CN" altLang="en-US" sz="900" dirty="0"/>
                        <a:t>－</a:t>
                      </a:r>
                      <a:r>
                        <a:rPr lang="en-US" altLang="zh-CN" sz="900" dirty="0"/>
                        <a:t>1415</a:t>
                      </a:r>
                      <a:r>
                        <a:rPr lang="zh-CN" altLang="en-US" sz="900" dirty="0"/>
                        <a:t>）＋４</a:t>
                      </a:r>
                      <a:r>
                        <a:rPr lang="en-US" altLang="zh-CN" sz="900" dirty="0"/>
                        <a:t>.60</a:t>
                      </a:r>
                      <a:r>
                        <a:rPr lang="zh-CN" altLang="en-US" sz="900" dirty="0"/>
                        <a:t>；（</a:t>
                      </a:r>
                      <a:r>
                        <a:rPr lang="en-US" altLang="zh-CN" sz="900" dirty="0"/>
                        <a:t>3</a:t>
                      </a:r>
                      <a:r>
                        <a:rPr lang="zh-CN" altLang="en-US" sz="900" dirty="0"/>
                        <a:t>）如果</a:t>
                      </a:r>
                      <a:r>
                        <a:rPr lang="en-US" altLang="zh-CN" sz="900" dirty="0"/>
                        <a:t>CM</a:t>
                      </a:r>
                      <a:r>
                        <a:rPr lang="zh-CN" altLang="en-US" sz="900" dirty="0"/>
                        <a:t>＞</a:t>
                      </a:r>
                      <a:r>
                        <a:rPr lang="en-US" altLang="zh-CN" sz="900" dirty="0"/>
                        <a:t>2510</a:t>
                      </a:r>
                      <a:r>
                        <a:rPr lang="zh-CN" altLang="en-US" sz="900" dirty="0"/>
                        <a:t>，则：</a:t>
                      </a:r>
                      <a:r>
                        <a:rPr lang="en-US" altLang="zh-CN" sz="900" dirty="0"/>
                        <a:t>T</a:t>
                      </a:r>
                      <a:r>
                        <a:rPr lang="zh-CN" altLang="en-US" sz="900" dirty="0"/>
                        <a:t>＝</a:t>
                      </a:r>
                      <a:r>
                        <a:rPr lang="en-US" altLang="zh-CN" sz="900" dirty="0"/>
                        <a:t>6.5</a:t>
                      </a:r>
                      <a:r>
                        <a:rPr lang="zh-CN" altLang="en-US" sz="900" dirty="0"/>
                        <a:t>。</a:t>
                      </a:r>
                      <a:endParaRPr lang="en-US" altLang="zh-CN" sz="900" dirty="0"/>
                    </a:p>
                    <a:p>
                      <a:r>
                        <a:rPr lang="en-US" altLang="zh-CN" sz="900" dirty="0"/>
                        <a:t>2</a:t>
                      </a:r>
                      <a:r>
                        <a:rPr lang="zh-CN" altLang="en-US" sz="900" dirty="0"/>
                        <a:t>、对具有三排及以上座椅的乘用车车型燃料消耗量目标值应在</a:t>
                      </a:r>
                      <a:r>
                        <a:rPr lang="en-US" altLang="zh-CN" sz="900" dirty="0"/>
                        <a:t>4.2.1</a:t>
                      </a:r>
                      <a:r>
                        <a:rPr lang="zh-CN" altLang="en-US" sz="900" dirty="0"/>
                        <a:t>计算结果的基础上增加</a:t>
                      </a:r>
                      <a:r>
                        <a:rPr lang="en-US" altLang="zh-CN" sz="900" dirty="0"/>
                        <a:t>0.20L/100 km</a:t>
                      </a:r>
                      <a:r>
                        <a:rPr lang="zh-CN" altLang="en-US" sz="900" dirty="0"/>
                        <a:t>，计算结果圆整（四舍五入）至小数点后两位。</a:t>
                      </a:r>
                      <a:endParaRPr lang="en-US" altLang="zh-CN" sz="900" dirty="0"/>
                    </a:p>
                    <a:p>
                      <a:r>
                        <a:rPr lang="en-US" altLang="zh-CN" sz="900" dirty="0"/>
                        <a:t>3</a:t>
                      </a:r>
                      <a:r>
                        <a:rPr lang="zh-CN" altLang="en-US" sz="900" dirty="0"/>
                        <a:t>、对纯电动乘用车、燃料电池乘用车以及满足</a:t>
                      </a:r>
                      <a:r>
                        <a:rPr lang="en-US" altLang="zh-CN" sz="900" dirty="0"/>
                        <a:t>GB/T32694</a:t>
                      </a:r>
                      <a:r>
                        <a:rPr lang="zh-CN" altLang="en-US" sz="900" dirty="0"/>
                        <a:t>要求的可外接充电式混合动力乘用车，在按式（５）计算企业平均燃料消耗量时，其生产或进口量应乘以下列倍数：</a:t>
                      </a:r>
                      <a:r>
                        <a:rPr lang="en-US" altLang="zh-CN" sz="900" dirty="0"/>
                        <a:t>2024</a:t>
                      </a:r>
                      <a:r>
                        <a:rPr lang="zh-CN" altLang="en-US" sz="900" dirty="0"/>
                        <a:t>年，按</a:t>
                      </a:r>
                      <a:r>
                        <a:rPr lang="en-US" altLang="zh-CN" sz="900" dirty="0"/>
                        <a:t>1.</a:t>
                      </a:r>
                      <a:r>
                        <a:rPr lang="zh-CN" altLang="en-US" sz="900" dirty="0"/>
                        <a:t>３倍计算；</a:t>
                      </a:r>
                      <a:r>
                        <a:rPr lang="en-US" altLang="zh-CN" sz="900" dirty="0"/>
                        <a:t>2025</a:t>
                      </a:r>
                      <a:r>
                        <a:rPr lang="zh-CN" altLang="en-US" sz="900" dirty="0"/>
                        <a:t>年及以后，按</a:t>
                      </a:r>
                      <a:r>
                        <a:rPr lang="en-US" altLang="zh-CN" sz="900" dirty="0"/>
                        <a:t>1.0</a:t>
                      </a:r>
                      <a:r>
                        <a:rPr lang="zh-CN" altLang="en-US" sz="900" dirty="0"/>
                        <a:t>倍计算。</a:t>
                      </a:r>
                      <a:r>
                        <a:rPr lang="en-US" altLang="zh-CN" sz="900" dirty="0"/>
                        <a:t>[</a:t>
                      </a:r>
                      <a:r>
                        <a:rPr lang="zh-CN" altLang="en-US" sz="900" dirty="0"/>
                        <a:t>（式（</a:t>
                      </a:r>
                      <a:r>
                        <a:rPr lang="en-US" altLang="zh-CN" sz="900" dirty="0"/>
                        <a:t>5</a:t>
                      </a:r>
                      <a:r>
                        <a:rPr lang="zh-CN" altLang="en-US" sz="900" dirty="0"/>
                        <a:t>）略，下同</a:t>
                      </a:r>
                      <a:r>
                        <a:rPr lang="en-US" altLang="zh-CN" sz="900" dirty="0"/>
                        <a:t>]</a:t>
                      </a:r>
                    </a:p>
                    <a:p>
                      <a:r>
                        <a:rPr lang="en-US" altLang="zh-CN" sz="900" dirty="0"/>
                        <a:t>4</a:t>
                      </a:r>
                      <a:r>
                        <a:rPr lang="zh-CN" altLang="en-US" sz="900" dirty="0"/>
                        <a:t>、除</a:t>
                      </a:r>
                      <a:r>
                        <a:rPr lang="en-US" altLang="zh-CN" sz="900" dirty="0"/>
                        <a:t>5.1.2</a:t>
                      </a:r>
                      <a:r>
                        <a:rPr lang="zh-CN" altLang="en-US" sz="900" dirty="0"/>
                        <a:t>所述车辆外，如车型燃料消耗量不大于</a:t>
                      </a:r>
                      <a:r>
                        <a:rPr lang="en-US" altLang="zh-CN" sz="900" dirty="0"/>
                        <a:t>3.20</a:t>
                      </a:r>
                      <a:r>
                        <a:rPr lang="zh-CN" altLang="en-US" sz="900" dirty="0"/>
                        <a:t>Ｌ</a:t>
                      </a:r>
                      <a:r>
                        <a:rPr lang="en-US" altLang="zh-CN" sz="900" dirty="0"/>
                        <a:t>/100</a:t>
                      </a:r>
                      <a:r>
                        <a:rPr lang="zh-CN" altLang="en-US" sz="900" dirty="0"/>
                        <a:t>ｋｍ，在按式（５）计算企业平均燃料消耗量时，其生产或进口量应乘以下列倍数：</a:t>
                      </a:r>
                      <a:r>
                        <a:rPr lang="en-US" altLang="zh-CN" sz="900" dirty="0"/>
                        <a:t>2024</a:t>
                      </a:r>
                      <a:r>
                        <a:rPr lang="zh-CN" altLang="en-US" sz="900" dirty="0"/>
                        <a:t>年，按</a:t>
                      </a:r>
                      <a:r>
                        <a:rPr lang="en-US" altLang="zh-CN" sz="900" dirty="0"/>
                        <a:t>1.1</a:t>
                      </a:r>
                      <a:r>
                        <a:rPr lang="zh-CN" altLang="en-US" sz="900" dirty="0"/>
                        <a:t>倍计算；</a:t>
                      </a:r>
                      <a:r>
                        <a:rPr lang="en-US" altLang="zh-CN" sz="900" dirty="0"/>
                        <a:t>2025</a:t>
                      </a:r>
                      <a:r>
                        <a:rPr lang="zh-CN" altLang="en-US" sz="900" dirty="0"/>
                        <a:t>年及以后，按</a:t>
                      </a:r>
                      <a:r>
                        <a:rPr lang="en-US" altLang="zh-CN" sz="900" dirty="0"/>
                        <a:t>1.0</a:t>
                      </a:r>
                      <a:r>
                        <a:rPr lang="zh-CN" altLang="en-US" sz="900" dirty="0"/>
                        <a:t>倍计算。</a:t>
                      </a:r>
                      <a:endParaRPr lang="en-US" altLang="zh-CN" sz="900" dirty="0"/>
                    </a:p>
                    <a:p>
                      <a:r>
                        <a:rPr lang="en-US" altLang="zh-CN" sz="900" dirty="0"/>
                        <a:t>5</a:t>
                      </a:r>
                      <a:r>
                        <a:rPr lang="zh-CN" altLang="en-US" sz="900" dirty="0"/>
                        <a:t>、除规定的车辆外，按式（５）计算平均燃料消耗量时，按</a:t>
                      </a:r>
                      <a:r>
                        <a:rPr lang="en-US" altLang="zh-CN" sz="900" dirty="0"/>
                        <a:t>1.0</a:t>
                      </a:r>
                      <a:r>
                        <a:rPr lang="zh-CN" altLang="en-US" sz="900" dirty="0"/>
                        <a:t>倍计算。</a:t>
                      </a:r>
                    </a:p>
                  </a:txBody>
                  <a:tcPr/>
                </a:tc>
                <a:extLst>
                  <a:ext uri="{0D108BD9-81ED-4DB2-BD59-A6C34878D82A}">
                    <a16:rowId xmlns:a16="http://schemas.microsoft.com/office/drawing/2014/main" val="2601822"/>
                  </a:ext>
                </a:extLst>
              </a:tr>
            </a:tbl>
          </a:graphicData>
        </a:graphic>
      </p:graphicFrame>
      <p:sp>
        <p:nvSpPr>
          <p:cNvPr id="50" name="文本框 12">
            <a:extLst>
              <a:ext uri="{FF2B5EF4-FFF2-40B4-BE49-F238E27FC236}">
                <a16:creationId xmlns:a16="http://schemas.microsoft.com/office/drawing/2014/main" id="{82958EF8-988F-E7CA-3ABD-E9F5CE056FB6}"/>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乘用车燃料消耗量评价方法及指标（报批稿）的主要变化</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a:extLst>
              <a:ext uri="{FF2B5EF4-FFF2-40B4-BE49-F238E27FC236}">
                <a16:creationId xmlns:a16="http://schemas.microsoft.com/office/drawing/2014/main" id="{4832053D-F06F-6BD3-C792-66F1373FFE61}"/>
              </a:ext>
            </a:extLst>
          </p:cNvPr>
          <p:cNvSpPr/>
          <p:nvPr/>
        </p:nvSpPr>
        <p:spPr>
          <a:xfrm>
            <a:off x="214630" y="645160"/>
            <a:ext cx="8717267" cy="1186992"/>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更改了车型燃料消耗量目标值和增加了企业平均</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CO2 </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排放量的计算方法等</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100" dirty="0">
                <a:latin typeface="微软雅黑" panose="020B0503020204020204" pitchFamily="34" charset="-122"/>
                <a:ea typeface="微软雅黑" panose="020B0503020204020204" pitchFamily="34" charset="-122"/>
                <a:cs typeface="微软雅黑" panose="020B0503020204020204" pitchFamily="34" charset="-122"/>
                <a:sym typeface="+mn-ea"/>
              </a:rPr>
              <a:t>报批稿的主要技术变化之四是更改了车型燃料消耗量目标值；之五是增加了企业平均</a:t>
            </a:r>
            <a:r>
              <a:rPr lang="en-US" altLang="zh-CN" sz="1100" dirty="0">
                <a:latin typeface="微软雅黑" panose="020B0503020204020204" pitchFamily="34" charset="-122"/>
                <a:ea typeface="微软雅黑" panose="020B0503020204020204" pitchFamily="34" charset="-122"/>
                <a:cs typeface="微软雅黑" panose="020B0503020204020204" pitchFamily="34" charset="-122"/>
                <a:sym typeface="+mn-ea"/>
              </a:rPr>
              <a:t>CO2 </a:t>
            </a:r>
            <a:r>
              <a:rPr lang="zh-CN" altLang="en-US" sz="1100" dirty="0">
                <a:latin typeface="微软雅黑" panose="020B0503020204020204" pitchFamily="34" charset="-122"/>
                <a:ea typeface="微软雅黑" panose="020B0503020204020204" pitchFamily="34" charset="-122"/>
                <a:cs typeface="微软雅黑" panose="020B0503020204020204" pitchFamily="34" charset="-122"/>
                <a:sym typeface="+mn-ea"/>
              </a:rPr>
              <a:t>排放量的计算方法，删除了企业平均燃料消耗量核算车型倍数。</a:t>
            </a:r>
            <a:endParaRPr lang="en-US" altLang="zh-CN" sz="11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eaLnBrk="1">
              <a:lnSpc>
                <a:spcPct val="140000"/>
              </a:lnSpc>
            </a:pPr>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ea"/>
              </a:rPr>
              <a:t>与现行标准的变化见下面的对比表：</a:t>
            </a:r>
            <a:endPar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文本框 5">
            <a:extLst>
              <a:ext uri="{FF2B5EF4-FFF2-40B4-BE49-F238E27FC236}">
                <a16:creationId xmlns:a16="http://schemas.microsoft.com/office/drawing/2014/main" id="{E53C1315-9AAD-7C4C-1284-BBACE0685CEF}"/>
              </a:ext>
            </a:extLst>
          </p:cNvPr>
          <p:cNvSpPr txBox="1"/>
          <p:nvPr/>
        </p:nvSpPr>
        <p:spPr>
          <a:xfrm>
            <a:off x="499622" y="4425885"/>
            <a:ext cx="8272018" cy="400110"/>
          </a:xfrm>
          <a:prstGeom prst="rect">
            <a:avLst/>
          </a:prstGeom>
          <a:noFill/>
        </p:spPr>
        <p:txBody>
          <a:bodyPr wrap="square" rtlCol="0">
            <a:spAutoFit/>
          </a:bodyPr>
          <a:lstStyle/>
          <a:p>
            <a:r>
              <a:rPr lang="zh-CN" altLang="en-US" sz="1000" dirty="0"/>
              <a:t>注：</a:t>
            </a:r>
            <a:r>
              <a:rPr lang="en-US" altLang="zh-CN" sz="1000" dirty="0"/>
              <a:t>Rco</a:t>
            </a:r>
            <a:r>
              <a:rPr lang="en-US" altLang="zh-CN" sz="800" dirty="0"/>
              <a:t>2</a:t>
            </a:r>
            <a:r>
              <a:rPr lang="en-US" altLang="zh-CN" sz="1000" dirty="0"/>
              <a:t>——</a:t>
            </a:r>
            <a:r>
              <a:rPr lang="zh-CN" altLang="en-US" sz="1000" dirty="0"/>
              <a:t>车型燃料消耗量目标值对应的</a:t>
            </a:r>
            <a:r>
              <a:rPr lang="en-US" altLang="zh-CN" sz="1000" dirty="0"/>
              <a:t>CO</a:t>
            </a:r>
            <a:r>
              <a:rPr lang="en-US" altLang="zh-CN" sz="800" dirty="0"/>
              <a:t>2</a:t>
            </a:r>
            <a:r>
              <a:rPr lang="zh-CN" altLang="en-US" sz="1000" dirty="0"/>
              <a:t>排放量参考值，单位为克每千米（</a:t>
            </a:r>
            <a:r>
              <a:rPr lang="en-US" altLang="zh-CN" sz="1000" dirty="0"/>
              <a:t>g/km</a:t>
            </a:r>
            <a:r>
              <a:rPr lang="zh-CN" altLang="en-US" sz="1000" dirty="0"/>
              <a:t>）；</a:t>
            </a:r>
            <a:r>
              <a:rPr lang="en-US" altLang="zh-CN" sz="1000" dirty="0"/>
              <a:t>Kco</a:t>
            </a:r>
            <a:r>
              <a:rPr lang="en-US" altLang="zh-CN" sz="800" dirty="0"/>
              <a:t>2</a:t>
            </a:r>
            <a:r>
              <a:rPr lang="en-US" altLang="zh-CN" sz="1000" dirty="0"/>
              <a:t> ——</a:t>
            </a:r>
            <a:r>
              <a:rPr lang="zh-CN" altLang="en-US" sz="1000" dirty="0"/>
              <a:t>转换系数，对于燃用汽油的车型为</a:t>
            </a:r>
            <a:r>
              <a:rPr lang="en-US" altLang="zh-CN" sz="1000" dirty="0"/>
              <a:t>2.37×103</a:t>
            </a:r>
            <a:r>
              <a:rPr lang="zh-CN" altLang="en-US" sz="1000" dirty="0"/>
              <a:t>，燃用柴油的车型为</a:t>
            </a:r>
            <a:r>
              <a:rPr lang="en-US" altLang="zh-CN" sz="1000" dirty="0"/>
              <a:t>2.60×103</a:t>
            </a:r>
            <a:r>
              <a:rPr lang="zh-CN" altLang="en-US" sz="1000" dirty="0"/>
              <a:t>，单位为克每升（</a:t>
            </a:r>
            <a:r>
              <a:rPr lang="en-US" altLang="zh-CN" sz="1000" dirty="0"/>
              <a:t>g/L</a:t>
            </a:r>
            <a:r>
              <a:rPr lang="zh-CN" altLang="en-US" sz="1000" dirty="0"/>
              <a:t>）；</a:t>
            </a:r>
            <a:r>
              <a:rPr lang="en-US" altLang="zh-CN" sz="1000" dirty="0"/>
              <a:t>T——</a:t>
            </a:r>
            <a:r>
              <a:rPr lang="zh-CN" altLang="en-US" sz="1000" dirty="0"/>
              <a:t>车型燃料消耗量目标值，单位为升每百千米（</a:t>
            </a:r>
            <a:r>
              <a:rPr lang="en-US" altLang="zh-CN" sz="1000" dirty="0"/>
              <a:t>L/100 km</a:t>
            </a:r>
            <a:r>
              <a:rPr lang="zh-CN" altLang="en-US" sz="1000" dirty="0"/>
              <a:t>）。</a:t>
            </a:r>
          </a:p>
        </p:txBody>
      </p:sp>
    </p:spTree>
    <p:extLst>
      <p:ext uri="{BB962C8B-B14F-4D97-AF65-F5344CB8AC3E}">
        <p14:creationId xmlns:p14="http://schemas.microsoft.com/office/powerpoint/2010/main" val="50054804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244D9D-760C-EB9F-9554-BF6C0F6404DD}"/>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293F9BB2-B98C-D7D0-2DEB-475D8D23E59D}"/>
              </a:ext>
            </a:extLst>
          </p:cNvPr>
          <p:cNvGraphicFramePr>
            <a:graphicFrameLocks noChangeAspect="1"/>
          </p:cNvGraphicFramePr>
          <p:nvPr>
            <p:custDataLst>
              <p:tags r:id="rId1"/>
            </p:custDataLst>
            <p:extLst>
              <p:ext uri="{D42A27DB-BD31-4B8C-83A1-F6EECF244321}">
                <p14:modId xmlns:p14="http://schemas.microsoft.com/office/powerpoint/2010/main" val="11217615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6" name="表格 5">
            <a:extLst>
              <a:ext uri="{FF2B5EF4-FFF2-40B4-BE49-F238E27FC236}">
                <a16:creationId xmlns:a16="http://schemas.microsoft.com/office/drawing/2014/main" id="{182955DD-0E95-B08F-C9C3-59F5C6522DB5}"/>
              </a:ext>
            </a:extLst>
          </p:cNvPr>
          <p:cNvGraphicFramePr>
            <a:graphicFrameLocks noGrp="1"/>
          </p:cNvGraphicFramePr>
          <p:nvPr>
            <p:extLst>
              <p:ext uri="{D42A27DB-BD31-4B8C-83A1-F6EECF244321}">
                <p14:modId xmlns:p14="http://schemas.microsoft.com/office/powerpoint/2010/main" val="3638158779"/>
              </p:ext>
            </p:extLst>
          </p:nvPr>
        </p:nvGraphicFramePr>
        <p:xfrm>
          <a:off x="439739" y="1762812"/>
          <a:ext cx="8264524" cy="2931600"/>
        </p:xfrm>
        <a:graphic>
          <a:graphicData uri="http://schemas.openxmlformats.org/drawingml/2006/table">
            <a:tbl>
              <a:tblPr firstRow="1" bandRow="1">
                <a:tableStyleId>{5C22544A-7EE6-4342-B048-85BDC9FD1C3A}</a:tableStyleId>
              </a:tblPr>
              <a:tblGrid>
                <a:gridCol w="1110970">
                  <a:extLst>
                    <a:ext uri="{9D8B030D-6E8A-4147-A177-3AD203B41FA5}">
                      <a16:colId xmlns:a16="http://schemas.microsoft.com/office/drawing/2014/main" val="299175809"/>
                    </a:ext>
                  </a:extLst>
                </a:gridCol>
                <a:gridCol w="3021292">
                  <a:extLst>
                    <a:ext uri="{9D8B030D-6E8A-4147-A177-3AD203B41FA5}">
                      <a16:colId xmlns:a16="http://schemas.microsoft.com/office/drawing/2014/main" val="2023468326"/>
                    </a:ext>
                  </a:extLst>
                </a:gridCol>
                <a:gridCol w="1069941">
                  <a:extLst>
                    <a:ext uri="{9D8B030D-6E8A-4147-A177-3AD203B41FA5}">
                      <a16:colId xmlns:a16="http://schemas.microsoft.com/office/drawing/2014/main" val="3075483022"/>
                    </a:ext>
                  </a:extLst>
                </a:gridCol>
                <a:gridCol w="3062321">
                  <a:extLst>
                    <a:ext uri="{9D8B030D-6E8A-4147-A177-3AD203B41FA5}">
                      <a16:colId xmlns:a16="http://schemas.microsoft.com/office/drawing/2014/main" val="3303667117"/>
                    </a:ext>
                  </a:extLst>
                </a:gridCol>
              </a:tblGrid>
              <a:tr h="385152">
                <a:tc gridSpan="2">
                  <a:txBody>
                    <a:bodyPr/>
                    <a:lstStyle/>
                    <a:p>
                      <a:pPr algn="ctr"/>
                      <a:r>
                        <a:rPr lang="zh-CN" altLang="en-US" dirty="0"/>
                        <a:t>报批稿规定</a:t>
                      </a:r>
                    </a:p>
                  </a:txBody>
                  <a:tcPr/>
                </a:tc>
                <a:tc hMerge="1">
                  <a:txBody>
                    <a:bodyPr/>
                    <a:lstStyle/>
                    <a:p>
                      <a:endParaRPr lang="zh-CN" altLang="en-US"/>
                    </a:p>
                  </a:txBody>
                  <a:tcPr/>
                </a:tc>
                <a:tc gridSpan="2">
                  <a:txBody>
                    <a:bodyPr/>
                    <a:lstStyle/>
                    <a:p>
                      <a:pPr algn="ctr"/>
                      <a:r>
                        <a:rPr lang="zh-CN" altLang="en-US" dirty="0"/>
                        <a:t>现行标准规定</a:t>
                      </a:r>
                    </a:p>
                  </a:txBody>
                  <a:tcPr/>
                </a:tc>
                <a:tc hMerge="1">
                  <a:txBody>
                    <a:bodyPr/>
                    <a:lstStyle/>
                    <a:p>
                      <a:endParaRPr lang="zh-CN" altLang="en-US" dirty="0"/>
                    </a:p>
                  </a:txBody>
                  <a:tcPr/>
                </a:tc>
                <a:extLst>
                  <a:ext uri="{0D108BD9-81ED-4DB2-BD59-A6C34878D82A}">
                    <a16:rowId xmlns:a16="http://schemas.microsoft.com/office/drawing/2014/main" val="2678223553"/>
                  </a:ext>
                </a:extLst>
              </a:tr>
              <a:tr h="385152">
                <a:tc>
                  <a:txBody>
                    <a:bodyPr/>
                    <a:lstStyle/>
                    <a:p>
                      <a:pPr algn="ctr"/>
                      <a:r>
                        <a:rPr lang="zh-CN" altLang="en-US" dirty="0"/>
                        <a:t>年度</a:t>
                      </a:r>
                    </a:p>
                  </a:txBody>
                  <a:tcPr anchor="ctr"/>
                </a:tc>
                <a:tc>
                  <a:txBody>
                    <a:bodyPr/>
                    <a:lstStyle/>
                    <a:p>
                      <a:pPr algn="ctr"/>
                      <a:r>
                        <a:rPr lang="zh-CN" altLang="en-US" dirty="0"/>
                        <a:t>企业平均燃料消耗量与企业平均燃料消耗量目标值的比值</a:t>
                      </a:r>
                    </a:p>
                  </a:txBody>
                  <a:tcPr anchor="ctr"/>
                </a:tc>
                <a:tc>
                  <a:txBody>
                    <a:bodyPr/>
                    <a:lstStyle/>
                    <a:p>
                      <a:pPr algn="ctr"/>
                      <a:r>
                        <a:rPr lang="zh-CN" altLang="en-US" dirty="0"/>
                        <a:t>年度</a:t>
                      </a:r>
                    </a:p>
                  </a:txBody>
                  <a:tcPr anchor="ctr"/>
                </a:tc>
                <a:tc>
                  <a:txBody>
                    <a:bodyPr/>
                    <a:lstStyle/>
                    <a:p>
                      <a:pPr algn="ctr"/>
                      <a:r>
                        <a:rPr lang="zh-CN" altLang="en-US" dirty="0"/>
                        <a:t>企业平均燃料消耗量与企业平均燃料消耗量目标值的比值</a:t>
                      </a:r>
                    </a:p>
                  </a:txBody>
                  <a:tcPr anchor="ctr"/>
                </a:tc>
                <a:extLst>
                  <a:ext uri="{0D108BD9-81ED-4DB2-BD59-A6C34878D82A}">
                    <a16:rowId xmlns:a16="http://schemas.microsoft.com/office/drawing/2014/main" val="443587518"/>
                  </a:ext>
                </a:extLst>
              </a:tr>
              <a:tr h="385152">
                <a:tc>
                  <a:txBody>
                    <a:bodyPr/>
                    <a:lstStyle/>
                    <a:p>
                      <a:pPr algn="ctr"/>
                      <a:r>
                        <a:rPr lang="en-US" altLang="zh-CN" dirty="0"/>
                        <a:t>2026</a:t>
                      </a:r>
                      <a:r>
                        <a:rPr lang="zh-CN" altLang="en-US" dirty="0"/>
                        <a:t>年</a:t>
                      </a:r>
                    </a:p>
                  </a:txBody>
                  <a:tcPr anchor="ctr"/>
                </a:tc>
                <a:tc>
                  <a:txBody>
                    <a:bodyPr/>
                    <a:lstStyle/>
                    <a:p>
                      <a:pPr algn="ctr"/>
                      <a:r>
                        <a:rPr lang="en-US" altLang="zh-CN" dirty="0"/>
                        <a:t>130%</a:t>
                      </a:r>
                      <a:endParaRPr lang="zh-CN" altLang="en-US" dirty="0"/>
                    </a:p>
                  </a:txBody>
                  <a:tcPr anchor="ctr"/>
                </a:tc>
                <a:tc>
                  <a:txBody>
                    <a:bodyPr/>
                    <a:lstStyle/>
                    <a:p>
                      <a:pPr algn="ctr"/>
                      <a:r>
                        <a:rPr lang="en-US" altLang="zh-CN" dirty="0"/>
                        <a:t>2021</a:t>
                      </a:r>
                      <a:r>
                        <a:rPr lang="zh-CN" altLang="en-US" dirty="0"/>
                        <a:t>年</a:t>
                      </a:r>
                    </a:p>
                  </a:txBody>
                  <a:tcPr anchor="ctr"/>
                </a:tc>
                <a:tc>
                  <a:txBody>
                    <a:bodyPr/>
                    <a:lstStyle/>
                    <a:p>
                      <a:pPr algn="ctr"/>
                      <a:r>
                        <a:rPr lang="en-US" altLang="zh-CN" dirty="0"/>
                        <a:t>123</a:t>
                      </a:r>
                      <a:r>
                        <a:rPr lang="zh-CN" altLang="en-US" dirty="0"/>
                        <a:t>％</a:t>
                      </a:r>
                    </a:p>
                  </a:txBody>
                  <a:tcPr anchor="ctr"/>
                </a:tc>
                <a:extLst>
                  <a:ext uri="{0D108BD9-81ED-4DB2-BD59-A6C34878D82A}">
                    <a16:rowId xmlns:a16="http://schemas.microsoft.com/office/drawing/2014/main" val="128903241"/>
                  </a:ext>
                </a:extLst>
              </a:tr>
              <a:tr h="385152">
                <a:tc>
                  <a:txBody>
                    <a:bodyPr/>
                    <a:lstStyle/>
                    <a:p>
                      <a:pPr algn="ctr"/>
                      <a:r>
                        <a:rPr lang="en-US" altLang="zh-CN" dirty="0"/>
                        <a:t>2027</a:t>
                      </a:r>
                      <a:r>
                        <a:rPr lang="zh-CN" altLang="en-US" dirty="0"/>
                        <a:t>年</a:t>
                      </a:r>
                    </a:p>
                  </a:txBody>
                  <a:tcPr anchor="ctr"/>
                </a:tc>
                <a:tc>
                  <a:txBody>
                    <a:bodyPr/>
                    <a:lstStyle/>
                    <a:p>
                      <a:pPr algn="ctr"/>
                      <a:r>
                        <a:rPr lang="en-US" altLang="zh-CN" dirty="0"/>
                        <a:t>124%</a:t>
                      </a:r>
                      <a:endParaRPr lang="zh-CN" altLang="en-US" dirty="0"/>
                    </a:p>
                  </a:txBody>
                  <a:tcPr anchor="ctr"/>
                </a:tc>
                <a:tc>
                  <a:txBody>
                    <a:bodyPr/>
                    <a:lstStyle/>
                    <a:p>
                      <a:pPr algn="ctr"/>
                      <a:r>
                        <a:rPr lang="en-US" altLang="zh-CN" dirty="0"/>
                        <a:t>2022</a:t>
                      </a:r>
                      <a:r>
                        <a:rPr lang="zh-CN" altLang="en-US" dirty="0"/>
                        <a:t>年</a:t>
                      </a:r>
                    </a:p>
                  </a:txBody>
                  <a:tcPr anchor="ctr"/>
                </a:tc>
                <a:tc>
                  <a:txBody>
                    <a:bodyPr/>
                    <a:lstStyle/>
                    <a:p>
                      <a:pPr algn="ctr"/>
                      <a:r>
                        <a:rPr lang="en-US" altLang="zh-CN" dirty="0"/>
                        <a:t>120</a:t>
                      </a:r>
                      <a:r>
                        <a:rPr lang="zh-CN" altLang="en-US" dirty="0"/>
                        <a:t>％</a:t>
                      </a:r>
                    </a:p>
                  </a:txBody>
                  <a:tcPr anchor="ctr"/>
                </a:tc>
                <a:extLst>
                  <a:ext uri="{0D108BD9-81ED-4DB2-BD59-A6C34878D82A}">
                    <a16:rowId xmlns:a16="http://schemas.microsoft.com/office/drawing/2014/main" val="2859359994"/>
                  </a:ext>
                </a:extLst>
              </a:tr>
              <a:tr h="385152">
                <a:tc>
                  <a:txBody>
                    <a:bodyPr/>
                    <a:lstStyle/>
                    <a:p>
                      <a:pPr algn="ctr"/>
                      <a:r>
                        <a:rPr lang="en-US" altLang="zh-CN" dirty="0"/>
                        <a:t>2028</a:t>
                      </a:r>
                      <a:r>
                        <a:rPr lang="zh-CN" altLang="en-US" dirty="0"/>
                        <a:t>年</a:t>
                      </a:r>
                    </a:p>
                  </a:txBody>
                  <a:tcPr anchor="ctr"/>
                </a:tc>
                <a:tc>
                  <a:txBody>
                    <a:bodyPr/>
                    <a:lstStyle/>
                    <a:p>
                      <a:pPr algn="ctr"/>
                      <a:r>
                        <a:rPr lang="en-US" altLang="zh-CN" dirty="0"/>
                        <a:t>117%</a:t>
                      </a:r>
                      <a:endParaRPr lang="zh-CN" altLang="en-US" dirty="0"/>
                    </a:p>
                  </a:txBody>
                  <a:tcPr anchor="ctr"/>
                </a:tc>
                <a:tc>
                  <a:txBody>
                    <a:bodyPr/>
                    <a:lstStyle/>
                    <a:p>
                      <a:pPr algn="ctr"/>
                      <a:r>
                        <a:rPr lang="en-US" altLang="zh-CN" dirty="0"/>
                        <a:t>2023</a:t>
                      </a:r>
                      <a:r>
                        <a:rPr lang="zh-CN" altLang="en-US" dirty="0"/>
                        <a:t>年</a:t>
                      </a:r>
                    </a:p>
                  </a:txBody>
                  <a:tcPr anchor="ctr"/>
                </a:tc>
                <a:tc>
                  <a:txBody>
                    <a:bodyPr/>
                    <a:lstStyle/>
                    <a:p>
                      <a:pPr algn="ctr"/>
                      <a:r>
                        <a:rPr lang="en-US" altLang="zh-CN" dirty="0"/>
                        <a:t>115</a:t>
                      </a:r>
                      <a:r>
                        <a:rPr lang="zh-CN" altLang="en-US" dirty="0"/>
                        <a:t>％</a:t>
                      </a:r>
                    </a:p>
                  </a:txBody>
                  <a:tcPr anchor="ctr"/>
                </a:tc>
                <a:extLst>
                  <a:ext uri="{0D108BD9-81ED-4DB2-BD59-A6C34878D82A}">
                    <a16:rowId xmlns:a16="http://schemas.microsoft.com/office/drawing/2014/main" val="3283245969"/>
                  </a:ext>
                </a:extLst>
              </a:tr>
              <a:tr h="385152">
                <a:tc>
                  <a:txBody>
                    <a:bodyPr/>
                    <a:lstStyle/>
                    <a:p>
                      <a:pPr algn="ctr"/>
                      <a:r>
                        <a:rPr lang="en-US" altLang="zh-CN" dirty="0"/>
                        <a:t>2029</a:t>
                      </a:r>
                      <a:r>
                        <a:rPr lang="zh-CN" altLang="en-US" dirty="0"/>
                        <a:t>年</a:t>
                      </a:r>
                    </a:p>
                  </a:txBody>
                  <a:tcPr anchor="ctr"/>
                </a:tc>
                <a:tc>
                  <a:txBody>
                    <a:bodyPr/>
                    <a:lstStyle/>
                    <a:p>
                      <a:pPr algn="ctr"/>
                      <a:r>
                        <a:rPr lang="en-US" altLang="zh-CN" dirty="0"/>
                        <a:t>109%</a:t>
                      </a:r>
                      <a:endParaRPr lang="zh-CN" altLang="en-US" dirty="0"/>
                    </a:p>
                  </a:txBody>
                  <a:tcPr anchor="ctr"/>
                </a:tc>
                <a:tc>
                  <a:txBody>
                    <a:bodyPr/>
                    <a:lstStyle/>
                    <a:p>
                      <a:pPr algn="ctr"/>
                      <a:r>
                        <a:rPr lang="en-US" altLang="zh-CN" dirty="0"/>
                        <a:t>2024</a:t>
                      </a:r>
                      <a:r>
                        <a:rPr lang="zh-CN" altLang="en-US" dirty="0"/>
                        <a:t>年</a:t>
                      </a:r>
                    </a:p>
                  </a:txBody>
                  <a:tcPr anchor="ctr"/>
                </a:tc>
                <a:tc>
                  <a:txBody>
                    <a:bodyPr/>
                    <a:lstStyle/>
                    <a:p>
                      <a:pPr algn="ctr"/>
                      <a:r>
                        <a:rPr lang="en-US" altLang="zh-CN" dirty="0"/>
                        <a:t>108</a:t>
                      </a:r>
                      <a:r>
                        <a:rPr lang="zh-CN" altLang="en-US" dirty="0"/>
                        <a:t>％</a:t>
                      </a:r>
                    </a:p>
                  </a:txBody>
                  <a:tcPr anchor="ctr"/>
                </a:tc>
                <a:extLst>
                  <a:ext uri="{0D108BD9-81ED-4DB2-BD59-A6C34878D82A}">
                    <a16:rowId xmlns:a16="http://schemas.microsoft.com/office/drawing/2014/main" val="114375479"/>
                  </a:ext>
                </a:extLst>
              </a:tr>
              <a:tr h="385152">
                <a:tc>
                  <a:txBody>
                    <a:bodyPr/>
                    <a:lstStyle/>
                    <a:p>
                      <a:pPr algn="ctr"/>
                      <a:r>
                        <a:rPr lang="en-US" altLang="zh-CN" dirty="0"/>
                        <a:t>2030</a:t>
                      </a:r>
                      <a:r>
                        <a:rPr lang="zh-CN" altLang="en-US" dirty="0"/>
                        <a:t>年及</a:t>
                      </a:r>
                      <a:endParaRPr lang="en-US" altLang="zh-CN" dirty="0"/>
                    </a:p>
                    <a:p>
                      <a:pPr algn="ctr"/>
                      <a:r>
                        <a:rPr lang="zh-CN" altLang="en-US" dirty="0"/>
                        <a:t>以后</a:t>
                      </a:r>
                    </a:p>
                  </a:txBody>
                  <a:tcPr anchor="ctr"/>
                </a:tc>
                <a:tc>
                  <a:txBody>
                    <a:bodyPr/>
                    <a:lstStyle/>
                    <a:p>
                      <a:pPr algn="ctr"/>
                      <a:r>
                        <a:rPr lang="en-US" altLang="zh-CN" dirty="0"/>
                        <a:t>100%</a:t>
                      </a:r>
                      <a:endParaRPr lang="zh-CN" altLang="en-US" dirty="0"/>
                    </a:p>
                  </a:txBody>
                  <a:tcPr anchor="ctr"/>
                </a:tc>
                <a:tc>
                  <a:txBody>
                    <a:bodyPr/>
                    <a:lstStyle/>
                    <a:p>
                      <a:pPr algn="ctr"/>
                      <a:r>
                        <a:rPr lang="en-US" altLang="zh-CN" dirty="0"/>
                        <a:t>2025</a:t>
                      </a:r>
                      <a:r>
                        <a:rPr lang="zh-CN" altLang="en-US" dirty="0"/>
                        <a:t>年及以后</a:t>
                      </a:r>
                    </a:p>
                  </a:txBody>
                  <a:tcPr anchor="ctr"/>
                </a:tc>
                <a:tc>
                  <a:txBody>
                    <a:bodyPr/>
                    <a:lstStyle/>
                    <a:p>
                      <a:pPr algn="ctr"/>
                      <a:r>
                        <a:rPr lang="en-US" altLang="zh-CN" dirty="0"/>
                        <a:t>100</a:t>
                      </a:r>
                      <a:r>
                        <a:rPr lang="zh-CN" altLang="en-US" dirty="0"/>
                        <a:t>％</a:t>
                      </a:r>
                    </a:p>
                  </a:txBody>
                  <a:tcPr anchor="ctr"/>
                </a:tc>
                <a:extLst>
                  <a:ext uri="{0D108BD9-81ED-4DB2-BD59-A6C34878D82A}">
                    <a16:rowId xmlns:a16="http://schemas.microsoft.com/office/drawing/2014/main" val="1704290022"/>
                  </a:ext>
                </a:extLst>
              </a:tr>
            </a:tbl>
          </a:graphicData>
        </a:graphic>
      </p:graphicFrame>
      <p:sp>
        <p:nvSpPr>
          <p:cNvPr id="50" name="文本框 12">
            <a:extLst>
              <a:ext uri="{FF2B5EF4-FFF2-40B4-BE49-F238E27FC236}">
                <a16:creationId xmlns:a16="http://schemas.microsoft.com/office/drawing/2014/main" id="{CF50429B-4F3B-BED1-0BE6-6BB632903425}"/>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乘用车燃料消耗量评价方法及指标（报批稿）的主要变化</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4" name="矩形 3">
            <a:extLst>
              <a:ext uri="{FF2B5EF4-FFF2-40B4-BE49-F238E27FC236}">
                <a16:creationId xmlns:a16="http://schemas.microsoft.com/office/drawing/2014/main" id="{4D2B9106-2078-A1A8-61EA-0A5603A309FE}"/>
              </a:ext>
            </a:extLst>
          </p:cNvPr>
          <p:cNvSpPr/>
          <p:nvPr/>
        </p:nvSpPr>
        <p:spPr>
          <a:xfrm>
            <a:off x="214630" y="645160"/>
            <a:ext cx="8736121" cy="1349985"/>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更改了企业平均燃料消耗量年度要求</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报批稿规定，自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2026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年起，各企业平均燃料消耗量与企业平均燃料消耗量目标值的比值不应大于下表规定的数值。报批稿与现行标准对企业平均燃料消耗量年度要求见以下对比表：</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eaLnBrk="1">
              <a:lnSpc>
                <a:spcPct val="140000"/>
              </a:lnSpc>
            </a:pP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3874011622"/>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7ABE17-C81F-266F-E82B-AD92D663A030}"/>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16CB39B8-1E00-37B7-814F-644889F84C45}"/>
              </a:ext>
            </a:extLst>
          </p:cNvPr>
          <p:cNvGraphicFramePr>
            <a:graphicFrameLocks noChangeAspect="1"/>
          </p:cNvGraphicFramePr>
          <p:nvPr>
            <p:custDataLst>
              <p:tags r:id="rId1"/>
            </p:custDataLst>
            <p:extLst>
              <p:ext uri="{D42A27DB-BD31-4B8C-83A1-F6EECF244321}">
                <p14:modId xmlns:p14="http://schemas.microsoft.com/office/powerpoint/2010/main" val="148405101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1049B067-7BBB-289B-7484-614D1EBF0FC9}"/>
              </a:ext>
            </a:extLst>
          </p:cNvPr>
          <p:cNvSpPr/>
          <p:nvPr/>
        </p:nvSpPr>
        <p:spPr>
          <a:xfrm>
            <a:off x="214630" y="645160"/>
            <a:ext cx="8707840" cy="39328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增加了企业传统能源乘用车平均燃料消耗量计算方法</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报批稿与现行标准相比增加了企业传统能源乘用车平均燃料消耗量计算方法。报批稿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企业传统能源乘用车平均燃料消耗量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规定，企业在某年度的企业传统能源乘用车平均燃料消耗量用该企业根据</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确定的各传统能源乘用车车型燃料消耗量与对应年度生产或进口量乘积之和除以该企业传统能源乘用车年度生产或进口总量计算得出。简单地说，企业传统能源乘用车平均燃料消耗量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（某种车型燃料消耗量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该车型产量或进口量权重）。各传统能源乘用车车型系指汽油、柴油、两用燃料及双燃料乘用车。报批稿（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）规定，对汽油、柴油、两用燃料及双燃料乘用车，应按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19233—2020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，采用全球统一轻型车辆测试循环（</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WLTC</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）确定车型燃料消耗量型式认证值。同时，报批稿规定，企业平均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CO2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排放量应按式（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）进行计算，用该企业根据</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相应试验方法确定的各车型的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CO2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排放量与对应年度生产或进口量乘积之和除以该企业乘用车年度生产或进口总量计算得出</a:t>
            </a:r>
            <a:r>
              <a:rPr lang="en-US" altLang="zh-CN" sz="1500" dirty="0">
                <a:latin typeface="SimSun-ExtB" panose="02010609060101010101" pitchFamily="49" charset="-122"/>
                <a:ea typeface="SimSun-ExtB" panose="02010609060101010101" pitchFamily="49" charset="-122"/>
                <a:cs typeface="微软雅黑" panose="020B0503020204020204" pitchFamily="34" charset="-122"/>
                <a:sym typeface="+mn-ea"/>
              </a:rPr>
              <a:t>[</a:t>
            </a:r>
            <a:r>
              <a:rPr lang="zh-CN" altLang="en-US" sz="1500" dirty="0">
                <a:latin typeface="SimSun-ExtB" panose="02010609060101010101" pitchFamily="49" charset="-122"/>
                <a:ea typeface="SimSun-ExtB" panose="02010609060101010101" pitchFamily="49" charset="-122"/>
                <a:cs typeface="微软雅黑" panose="020B0503020204020204" pitchFamily="34" charset="-122"/>
                <a:sym typeface="+mn-ea"/>
              </a:rPr>
              <a:t>式（</a:t>
            </a:r>
            <a:r>
              <a:rPr lang="en-US" altLang="zh-CN" sz="1500" dirty="0">
                <a:latin typeface="SimSun-ExtB" panose="02010609060101010101" pitchFamily="49" charset="-122"/>
                <a:ea typeface="SimSun-ExtB" panose="02010609060101010101" pitchFamily="49" charset="-122"/>
                <a:cs typeface="微软雅黑" panose="020B0503020204020204" pitchFamily="34" charset="-122"/>
                <a:sym typeface="+mn-ea"/>
              </a:rPr>
              <a:t>4</a:t>
            </a:r>
            <a:r>
              <a:rPr lang="zh-CN" altLang="en-US" sz="1500" dirty="0">
                <a:latin typeface="SimSun-ExtB" panose="02010609060101010101" pitchFamily="49" charset="-122"/>
                <a:ea typeface="SimSun-ExtB" panose="02010609060101010101" pitchFamily="49" charset="-122"/>
                <a:cs typeface="微软雅黑" panose="020B0503020204020204" pitchFamily="34" charset="-122"/>
                <a:sym typeface="+mn-ea"/>
              </a:rPr>
              <a:t>）略</a:t>
            </a:r>
            <a:r>
              <a:rPr lang="en-US" altLang="zh-CN" sz="1500" dirty="0">
                <a:latin typeface="SimSun-ExtB" panose="02010609060101010101" pitchFamily="49" charset="-122"/>
                <a:ea typeface="SimSun-ExtB" panose="02010609060101010101" pitchFamily="49" charset="-122"/>
                <a:cs typeface="微软雅黑" panose="020B0503020204020204" pitchFamily="34" charset="-122"/>
                <a:sym typeface="+mn-ea"/>
              </a:rPr>
              <a:t>]</a:t>
            </a:r>
            <a:r>
              <a:rPr lang="zh-CN" altLang="en-US" sz="1500" dirty="0">
                <a:latin typeface="SimSun-ExtB" panose="02010609060101010101" pitchFamily="49" charset="-122"/>
                <a:ea typeface="SimSun-ExtB" panose="02010609060101010101" pitchFamily="49" charset="-122"/>
                <a:cs typeface="微软雅黑" panose="020B0503020204020204" pitchFamily="34" charset="-122"/>
                <a:sym typeface="+mn-ea"/>
              </a:rPr>
              <a:t>。</a:t>
            </a:r>
            <a:endParaRPr lang="en-US" altLang="zh-CN" sz="1500" dirty="0">
              <a:latin typeface="SimSun-ExtB" panose="02010609060101010101" pitchFamily="49" charset="-122"/>
              <a:ea typeface="SimSun-ExtB" panose="02010609060101010101" pitchFamily="49" charset="-122"/>
              <a:cs typeface="微软雅黑" panose="020B0503020204020204" pitchFamily="34" charset="-122"/>
              <a:sym typeface="+mn-ea"/>
            </a:endParaRPr>
          </a:p>
          <a:p>
            <a:pPr eaLnBrk="1">
              <a:lnSpc>
                <a:spcPct val="140000"/>
              </a:lnSpc>
            </a:pPr>
            <a:r>
              <a:rPr lang="zh-CN" altLang="en-US" sz="1500" dirty="0">
                <a:latin typeface="SimSun-ExtB" panose="02010609060101010101" pitchFamily="49" charset="-122"/>
                <a:ea typeface="SimSun-ExtB" panose="02010609060101010101" pitchFamily="49" charset="-122"/>
                <a:cs typeface="微软雅黑" panose="020B0503020204020204" pitchFamily="34" charset="-122"/>
                <a:sym typeface="+mn-ea"/>
              </a:rPr>
              <a:t>    在</a:t>
            </a:r>
            <a:r>
              <a:rPr lang="en-US" altLang="zh-CN" sz="1500" dirty="0">
                <a:latin typeface="SimSun-ExtB" panose="02010609060101010101" pitchFamily="49" charset="-122"/>
                <a:ea typeface="SimSun-ExtB" panose="02010609060101010101" pitchFamily="49" charset="-122"/>
                <a:cs typeface="微软雅黑" panose="020B0503020204020204" pitchFamily="34" charset="-122"/>
                <a:sym typeface="+mn-ea"/>
              </a:rPr>
              <a:t>《</a:t>
            </a:r>
            <a:r>
              <a:rPr lang="zh-CN" altLang="en-US" sz="1500" dirty="0">
                <a:latin typeface="SimSun-ExtB" panose="02010609060101010101" pitchFamily="49" charset="-122"/>
                <a:ea typeface="SimSun-ExtB" panose="02010609060101010101" pitchFamily="49" charset="-122"/>
                <a:cs typeface="微软雅黑" panose="020B0503020204020204" pitchFamily="34" charset="-122"/>
                <a:sym typeface="+mn-ea"/>
              </a:rPr>
              <a:t>乘用车企业平均燃料消耗量核算办法</a:t>
            </a:r>
            <a:r>
              <a:rPr lang="en-US" altLang="zh-CN" sz="1500" dirty="0">
                <a:latin typeface="SimSun-ExtB" panose="02010609060101010101" pitchFamily="49" charset="-122"/>
                <a:ea typeface="SimSun-ExtB" panose="02010609060101010101" pitchFamily="49" charset="-122"/>
                <a:cs typeface="微软雅黑" panose="020B0503020204020204" pitchFamily="34" charset="-122"/>
                <a:sym typeface="+mn-ea"/>
              </a:rPr>
              <a:t>》</a:t>
            </a:r>
            <a:r>
              <a:rPr lang="zh-CN" altLang="en-US" sz="1500" dirty="0">
                <a:latin typeface="SimSun-ExtB" panose="02010609060101010101" pitchFamily="49" charset="-122"/>
                <a:ea typeface="SimSun-ExtB" panose="02010609060101010101" pitchFamily="49" charset="-122"/>
                <a:cs typeface="微软雅黑" panose="020B0503020204020204" pitchFamily="34" charset="-122"/>
                <a:sym typeface="+mn-ea"/>
              </a:rPr>
              <a:t>中曾提到，基于车型燃料消耗量与生产或进口数量的加权平均计算方式。此次新增内容涉及更细化、更严格的核算要求，以适应节能减排政策的需求。</a:t>
            </a:r>
            <a:endParaRPr lang="en-US" altLang="zh-CN" sz="1500" dirty="0">
              <a:latin typeface="SimSun-ExtB" panose="02010609060101010101" pitchFamily="49" charset="-122"/>
              <a:ea typeface="SimSun-ExtB" panose="02010609060101010101" pitchFamily="49"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1CC30A81-B439-4522-87FB-4A32E5DF7814}"/>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乘用车燃料消耗量评价方法及指标（报批稿）的主要变化</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1743791714"/>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607803-5D86-8AD2-5C25-47ADDCC59CE4}"/>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DC75D852-98E9-4856-F8CF-F676309BE502}"/>
              </a:ext>
            </a:extLst>
          </p:cNvPr>
          <p:cNvGraphicFramePr>
            <a:graphicFrameLocks noChangeAspect="1"/>
          </p:cNvGraphicFramePr>
          <p:nvPr>
            <p:custDataLst>
              <p:tags r:id="rId1"/>
            </p:custDataLst>
            <p:extLst>
              <p:ext uri="{D42A27DB-BD31-4B8C-83A1-F6EECF244321}">
                <p14:modId xmlns:p14="http://schemas.microsoft.com/office/powerpoint/2010/main" val="12639283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C02A91C0-FF44-71BD-3090-1203C96AF5CE}"/>
              </a:ext>
            </a:extLst>
          </p:cNvPr>
          <p:cNvSpPr/>
          <p:nvPr/>
        </p:nvSpPr>
        <p:spPr>
          <a:xfrm>
            <a:off x="214630" y="645160"/>
            <a:ext cx="8707840" cy="39328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修订该标准的必要性和重要意义</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修订该标准的必要性体现在以下几个方面。一是保障国家能源安全的必然需要。持续加严乘用车燃料消耗量标准，促进汽车燃料经济性水平不断提升、减少石油资源消耗，成为保障国家能源安全的重要手段。二是支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2030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年碳达峰目标的重要途经。制定面向未来更加严格、科学的乘用车燃料消耗量标准，淘汰高排放的落后产品，促进先进节能低碳技术应用，将有效支撑汽车行业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2030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前碳排放达峰。三是加快汽车工业转型升级的手段。通过加严乘用车燃料消耗量指标，与“双积分办法”配套实施，推动汽车产业转型升级，为我国汽车“走出去”提供支撑。四是支撑汽车产业高质量发展的重要举措。国务院</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推动大规模设备更新和消费品以旧换新行动方案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指出，加快完善能耗、排放、技术标准。加快乘用车、重型商用车能量消耗量值相关限制标准升级，直接对本标准的修订提出了要求。   </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本次标准修订是我国汽车产业迈向绿色、低碳、高质量发展的重要举措。这不仅符合国家能源安全和“双碳”目标的战略需求，还通过技术创新和政策激励推动了产业转型升级，同时兼顾了消费者利益和国际法规的接轨。这一系列变化将为我国汽车产业的可持续发展提供强有力的支持。</a:t>
            </a:r>
            <a:endParaRPr lang="en-US" altLang="zh-CN" sz="1500" dirty="0">
              <a:latin typeface="SimSun-ExtB" panose="02010609060101010101" pitchFamily="49" charset="-122"/>
              <a:ea typeface="SimSun-ExtB" panose="02010609060101010101" pitchFamily="49"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01094F3E-9529-6E9E-B777-68059517FAE0}"/>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乘用车燃料消耗量评价方法及指标（报批稿）的主要变化</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2571343680"/>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27928157-C8BE-C566-E3F4-B6F11DDA0D0F}"/>
              </a:ext>
            </a:extLst>
          </p:cNvPr>
          <p:cNvGraphicFramePr>
            <a:graphicFrameLocks noChangeAspect="1"/>
          </p:cNvGraphicFramePr>
          <p:nvPr>
            <p:custDataLst>
              <p:tags r:id="rId1"/>
            </p:custDataLst>
            <p:extLst>
              <p:ext uri="{D42A27DB-BD31-4B8C-83A1-F6EECF244321}">
                <p14:modId xmlns:p14="http://schemas.microsoft.com/office/powerpoint/2010/main" val="18611794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70784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增加了型式批准的申请和确定</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电动汽车能量消耗量限值 ：乘用车（报批稿）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代替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36980—2018《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电动汽车能量消耗率限值</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36980—2018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相比，除结构调整和编辑性改动外，主要技术变化有四项（另外还有一项“增加了能量消耗量型式批准报告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型式批准申请报告”略，仅分析以下四项）。其一是增加了型式批准的申请和确定。报批稿规定，车辆应按照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进行型式批准的申请和确定。</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5.2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型式批准的申请规定：对某一车型或符合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18386.1—2021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（电动汽车能量消耗量和续驶里程试验方法 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部分：轻型汽车）中</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要求的系族，能量消耗量的型式批准申请应由生产企业或其法定代表人提出；申请时应附有附录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规定的能量消耗量型式批准申请报告，但不填写其中</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A.7.2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A.7.4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的内容；应向负责型式批准试验的检验机构提交代表认证车型或系族的样车。</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5.3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型式认证值的确定和记录规定：负责型式批准试验的检验机构应按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GB/T 18386.1—2021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确定车辆能量消耗量型式认证值；将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5.3.1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确定的能量消耗量型式认证值与按第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章确定的相应能量消耗量限值进行比较，并将型式认证值和比较结果记录在附录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规定的能量消耗量型式批准报告中。</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电动汽车能量消耗量限值 ：乘用车（报批稿）的分析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873</TotalTime>
  <Words>4515</Words>
  <Application>Microsoft Office PowerPoint</Application>
  <PresentationFormat>全屏显示(16:9)</PresentationFormat>
  <Paragraphs>118</Paragraphs>
  <Slides>13</Slides>
  <Notes>13</Notes>
  <HiddenSlides>0</HiddenSlides>
  <MMClips>0</MMClips>
  <ScaleCrop>false</ScaleCrop>
  <HeadingPairs>
    <vt:vector size="8" baseType="variant">
      <vt:variant>
        <vt:lpstr>已用的字体</vt:lpstr>
      </vt:variant>
      <vt:variant>
        <vt:i4>8</vt:i4>
      </vt:variant>
      <vt:variant>
        <vt:lpstr>主题</vt:lpstr>
      </vt:variant>
      <vt:variant>
        <vt:i4>2</vt:i4>
      </vt:variant>
      <vt:variant>
        <vt:lpstr>嵌入 OLE 服务器</vt:lpstr>
      </vt:variant>
      <vt:variant>
        <vt:i4>1</vt:i4>
      </vt:variant>
      <vt:variant>
        <vt:lpstr>幻灯片标题</vt:lpstr>
      </vt:variant>
      <vt:variant>
        <vt:i4>13</vt:i4>
      </vt:variant>
    </vt:vector>
  </HeadingPairs>
  <TitlesOfParts>
    <vt:vector size="24" baseType="lpstr">
      <vt:lpstr>SimSun-ExtB</vt:lpstr>
      <vt:lpstr>等线</vt:lpstr>
      <vt:lpstr>楷体</vt:lpstr>
      <vt:lpstr>微软雅黑</vt:lpstr>
      <vt:lpstr>Arial</vt:lpstr>
      <vt:lpstr>Calibri</vt:lpstr>
      <vt:lpstr>Calibri Light</vt:lpstr>
      <vt:lpstr>Wingdings</vt:lpstr>
      <vt:lpstr>Office 主题​​</vt:lpstr>
      <vt:lpstr>Office Theme</vt:lpstr>
      <vt:lpstr>think-cell 幻灯片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华 杨</cp:lastModifiedBy>
  <cp:revision>220</cp:revision>
  <dcterms:created xsi:type="dcterms:W3CDTF">2017-08-15T01:04:00Z</dcterms:created>
  <dcterms:modified xsi:type="dcterms:W3CDTF">2025-04-21T01:57:39Z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