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charts/chart9.xml" ContentType="application/vnd.openxmlformats-officedocument.drawingml.chart+xml"/>
  <Override PartName="/ppt/theme/themeOverride7.xml" ContentType="application/vnd.openxmlformats-officedocument.themeOverride+xml"/>
  <Override PartName="/ppt/charts/chart10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2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8.xml" ContentType="application/vnd.openxmlformats-officedocument.themeOverr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charts/chart13.xml" ContentType="application/vnd.openxmlformats-officedocument.drawingml.chart+xml"/>
  <Override PartName="/ppt/theme/themeOverride9.xml" ContentType="application/vnd.openxmlformats-officedocument.themeOverride+xml"/>
  <Override PartName="/ppt/charts/chart14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5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charts/chart16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charts/chart17.xml" ContentType="application/vnd.openxmlformats-officedocument.drawingml.chart+xml"/>
  <Override PartName="/ppt/theme/themeOverride13.xml" ContentType="application/vnd.openxmlformats-officedocument.themeOverride+xml"/>
  <Override PartName="/ppt/charts/chart18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4.xml" ContentType="application/vnd.openxmlformats-officedocument.themeOverride+xml"/>
  <Override PartName="/ppt/charts/chart19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5.xml" ContentType="application/vnd.openxmlformats-officedocument.themeOverr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charts/chart20.xml" ContentType="application/vnd.openxmlformats-officedocument.drawingml.chart+xml"/>
  <Override PartName="/ppt/theme/themeOverride16.xml" ContentType="application/vnd.openxmlformats-officedocument.themeOverride+xml"/>
  <Override PartName="/ppt/charts/chart21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22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23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7.xml" ContentType="application/vnd.openxmlformats-officedocument.themeOverr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charts/chart24.xml" ContentType="application/vnd.openxmlformats-officedocument.drawingml.chart+xml"/>
  <Override PartName="/ppt/theme/themeOverride18.xml" ContentType="application/vnd.openxmlformats-officedocument.themeOverride+xml"/>
  <Override PartName="/ppt/charts/chart25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26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7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19.xml" ContentType="application/vnd.openxmlformats-officedocument.themeOverr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charts/chart28.xml" ContentType="application/vnd.openxmlformats-officedocument.drawingml.chart+xml"/>
  <Override PartName="/ppt/theme/themeOverride20.xml" ContentType="application/vnd.openxmlformats-officedocument.themeOverride+xml"/>
  <Override PartName="/ppt/charts/chart29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21.xml" ContentType="application/vnd.openxmlformats-officedocument.themeOverride+xml"/>
  <Override PartName="/ppt/charts/chart30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2.xml" ContentType="application/vnd.openxmlformats-officedocument.themeOverr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charts/chart31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3.xml" ContentType="application/vnd.openxmlformats-officedocument.themeOverride+xml"/>
  <Override PartName="/ppt/charts/chart32.xml" ContentType="application/vnd.openxmlformats-officedocument.drawingml.chart+xml"/>
  <Override PartName="/ppt/theme/themeOverride24.xml" ContentType="application/vnd.openxmlformats-officedocument.themeOverride+xml"/>
  <Override PartName="/ppt/charts/chart33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5.xml" ContentType="application/vnd.openxmlformats-officedocument.themeOverride+xml"/>
  <Override PartName="/ppt/charts/chart34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26.xml" ContentType="application/vnd.openxmlformats-officedocument.themeOverr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charts/chart35.xml" ContentType="application/vnd.openxmlformats-officedocument.drawingml.chart+xml"/>
  <Override PartName="/ppt/theme/themeOverride27.xml" ContentType="application/vnd.openxmlformats-officedocument.themeOverride+xml"/>
  <Override PartName="/ppt/charts/chart3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3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3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theme/themeOverride28.xml" ContentType="application/vnd.openxmlformats-officedocument.themeOverr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charts/chart39.xml" ContentType="application/vnd.openxmlformats-officedocument.drawingml.chart+xml"/>
  <Override PartName="/ppt/theme/themeOverride29.xml" ContentType="application/vnd.openxmlformats-officedocument.themeOverride+xml"/>
  <Override PartName="/ppt/charts/chart40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41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42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theme/themeOverride30.xml" ContentType="application/vnd.openxmlformats-officedocument.themeOverr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.xml" ContentType="application/vnd.openxmlformats-officedocument.presentationml.notesSlide+xml"/>
  <Override PartName="/ppt/charts/chart43.xml" ContentType="application/vnd.openxmlformats-officedocument.drawingml.chart+xml"/>
  <Override PartName="/ppt/theme/themeOverride31.xml" ContentType="application/vnd.openxmlformats-officedocument.themeOverride+xml"/>
  <Override PartName="/ppt/charts/chart44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theme/themeOverride32.xml" ContentType="application/vnd.openxmlformats-officedocument.themeOverride+xml"/>
  <Override PartName="/ppt/charts/chart45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theme/themeOverride33.xml" ContentType="application/vnd.openxmlformats-officedocument.themeOverr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charts/chart46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theme/themeOverride34.xml" ContentType="application/vnd.openxmlformats-officedocument.themeOverride+xml"/>
  <Override PartName="/ppt/charts/chart47.xml" ContentType="application/vnd.openxmlformats-officedocument.drawingml.chart+xml"/>
  <Override PartName="/ppt/theme/themeOverride35.xml" ContentType="application/vnd.openxmlformats-officedocument.themeOverride+xml"/>
  <Override PartName="/ppt/charts/chart48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theme/themeOverride36.xml" ContentType="application/vnd.openxmlformats-officedocument.themeOverride+xml"/>
  <Override PartName="/ppt/charts/chart49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theme/themeOverride37.xml" ContentType="application/vnd.openxmlformats-officedocument.themeOverr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charts/chart50.xml" ContentType="application/vnd.openxmlformats-officedocument.drawingml.chart+xml"/>
  <Override PartName="/ppt/theme/themeOverride38.xml" ContentType="application/vnd.openxmlformats-officedocument.themeOverride+xml"/>
  <Override PartName="/ppt/charts/chart51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52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53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theme/themeOverride39.xml" ContentType="application/vnd.openxmlformats-officedocument.themeOverr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charts/chart54.xml" ContentType="application/vnd.openxmlformats-officedocument.drawingml.chart+xml"/>
  <Override PartName="/ppt/theme/themeOverride40.xml" ContentType="application/vnd.openxmlformats-officedocument.themeOverride+xml"/>
  <Override PartName="/ppt/charts/chart55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56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57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theme/themeOverride41.xml" ContentType="application/vnd.openxmlformats-officedocument.themeOverr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charts/chart58.xml" ContentType="application/vnd.openxmlformats-officedocument.drawingml.chart+xml"/>
  <Override PartName="/ppt/theme/themeOverride42.xml" ContentType="application/vnd.openxmlformats-officedocument.themeOverride+xml"/>
  <Override PartName="/ppt/charts/chart59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theme/themeOverride43.xml" ContentType="application/vnd.openxmlformats-officedocument.themeOverride+xml"/>
  <Override PartName="/ppt/charts/chart60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theme/themeOverride44.xml" ContentType="application/vnd.openxmlformats-officedocument.themeOverride+xml"/>
  <Override PartName="/ppt/tags/tag10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8" r:id="rId1"/>
  </p:sldMasterIdLst>
  <p:notesMasterIdLst>
    <p:notesMasterId r:id="rId25"/>
  </p:notesMasterIdLst>
  <p:sldIdLst>
    <p:sldId id="257" r:id="rId2"/>
    <p:sldId id="353" r:id="rId3"/>
    <p:sldId id="258" r:id="rId4"/>
    <p:sldId id="333" r:id="rId5"/>
    <p:sldId id="363" r:id="rId6"/>
    <p:sldId id="364" r:id="rId7"/>
    <p:sldId id="365" r:id="rId8"/>
    <p:sldId id="354" r:id="rId9"/>
    <p:sldId id="337" r:id="rId10"/>
    <p:sldId id="338" r:id="rId11"/>
    <p:sldId id="339" r:id="rId12"/>
    <p:sldId id="342" r:id="rId13"/>
    <p:sldId id="331" r:id="rId14"/>
    <p:sldId id="344" r:id="rId15"/>
    <p:sldId id="345" r:id="rId16"/>
    <p:sldId id="346" r:id="rId17"/>
    <p:sldId id="347" r:id="rId18"/>
    <p:sldId id="341" r:id="rId19"/>
    <p:sldId id="349" r:id="rId20"/>
    <p:sldId id="350" r:id="rId21"/>
    <p:sldId id="351" r:id="rId22"/>
    <p:sldId id="352" r:id="rId23"/>
    <p:sldId id="26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C61"/>
    <a:srgbClr val="D5DDE2"/>
    <a:srgbClr val="0B0C10"/>
    <a:srgbClr val="E60012"/>
    <a:srgbClr val="B7B8BA"/>
    <a:srgbClr val="DDDDDD"/>
    <a:srgbClr val="FFFFFF"/>
    <a:srgbClr val="575757"/>
    <a:srgbClr val="838EA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23" autoAdjust="0"/>
    <p:restoredTop sz="96558" autoAdjust="0"/>
  </p:normalViewPr>
  <p:slideViewPr>
    <p:cSldViewPr snapToGrid="0">
      <p:cViewPr varScale="1">
        <p:scale>
          <a:sx n="96" d="100"/>
          <a:sy n="96" d="100"/>
        </p:scale>
        <p:origin x="252" y="5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9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6.xlsx"/><Relationship Id="rId1" Type="http://schemas.openxmlformats.org/officeDocument/2006/relationships/themeOverride" Target="../theme/themeOverride13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9.xlsx"/><Relationship Id="rId1" Type="http://schemas.openxmlformats.org/officeDocument/2006/relationships/themeOverride" Target="../theme/themeOverride16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themeOverride" Target="../theme/themeOverride18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Worksheet26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7.xlsx"/><Relationship Id="rId1" Type="http://schemas.openxmlformats.org/officeDocument/2006/relationships/themeOverride" Target="../theme/themeOverride20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1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2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3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30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1.xlsx"/><Relationship Id="rId1" Type="http://schemas.openxmlformats.org/officeDocument/2006/relationships/themeOverride" Target="../theme/themeOverride24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32.xlsx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6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33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4.xlsx"/><Relationship Id="rId1" Type="http://schemas.openxmlformats.org/officeDocument/2006/relationships/themeOverride" Target="../theme/themeOverride27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8.xml"/><Relationship Id="rId2" Type="http://schemas.microsoft.com/office/2011/relationships/chartColorStyle" Target="colors28.xml"/><Relationship Id="rId1" Type="http://schemas.microsoft.com/office/2011/relationships/chartStyle" Target="style28.xml"/><Relationship Id="rId4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8.xlsx"/><Relationship Id="rId1" Type="http://schemas.openxmlformats.org/officeDocument/2006/relationships/themeOverride" Target="../theme/themeOverride2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0.xml"/><Relationship Id="rId2" Type="http://schemas.microsoft.com/office/2011/relationships/chartColorStyle" Target="colors31.xml"/><Relationship Id="rId1" Type="http://schemas.microsoft.com/office/2011/relationships/chartStyle" Target="style31.xml"/><Relationship Id="rId4" Type="http://schemas.openxmlformats.org/officeDocument/2006/relationships/package" Target="../embeddings/Microsoft_Excel_Worksheet41.xlsx"/></Relationships>
</file>

<file path=ppt/charts/_rels/chart4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2.xlsx"/><Relationship Id="rId1" Type="http://schemas.openxmlformats.org/officeDocument/2006/relationships/themeOverride" Target="../theme/themeOverride31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2.xml"/><Relationship Id="rId2" Type="http://schemas.microsoft.com/office/2011/relationships/chartColorStyle" Target="colors32.xml"/><Relationship Id="rId1" Type="http://schemas.microsoft.com/office/2011/relationships/chartStyle" Target="style32.xml"/><Relationship Id="rId4" Type="http://schemas.openxmlformats.org/officeDocument/2006/relationships/package" Target="../embeddings/Microsoft_Excel_Worksheet43.xlsx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3.xml"/><Relationship Id="rId2" Type="http://schemas.microsoft.com/office/2011/relationships/chartColorStyle" Target="colors33.xml"/><Relationship Id="rId1" Type="http://schemas.microsoft.com/office/2011/relationships/chartStyle" Target="style33.xml"/><Relationship Id="rId4" Type="http://schemas.openxmlformats.org/officeDocument/2006/relationships/package" Target="../embeddings/Microsoft_Excel_Worksheet44.xlsx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4.xml"/><Relationship Id="rId2" Type="http://schemas.microsoft.com/office/2011/relationships/chartColorStyle" Target="colors34.xml"/><Relationship Id="rId1" Type="http://schemas.microsoft.com/office/2011/relationships/chartStyle" Target="style34.xml"/><Relationship Id="rId4" Type="http://schemas.openxmlformats.org/officeDocument/2006/relationships/package" Target="../embeddings/Microsoft_Excel_Worksheet45.xlsx"/></Relationships>
</file>

<file path=ppt/charts/_rels/chart4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6.xlsx"/><Relationship Id="rId1" Type="http://schemas.openxmlformats.org/officeDocument/2006/relationships/themeOverride" Target="../theme/themeOverride35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6.xml"/><Relationship Id="rId2" Type="http://schemas.microsoft.com/office/2011/relationships/chartColorStyle" Target="colors35.xml"/><Relationship Id="rId1" Type="http://schemas.microsoft.com/office/2011/relationships/chartStyle" Target="style35.xml"/><Relationship Id="rId4" Type="http://schemas.openxmlformats.org/officeDocument/2006/relationships/package" Target="../embeddings/Microsoft_Excel_Worksheet47.xlsx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7.xml"/><Relationship Id="rId2" Type="http://schemas.microsoft.com/office/2011/relationships/chartColorStyle" Target="colors36.xml"/><Relationship Id="rId1" Type="http://schemas.microsoft.com/office/2011/relationships/chartStyle" Target="style36.xml"/><Relationship Id="rId4" Type="http://schemas.openxmlformats.org/officeDocument/2006/relationships/package" Target="../embeddings/Microsoft_Excel_Worksheet48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5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9.xlsx"/><Relationship Id="rId1" Type="http://schemas.openxmlformats.org/officeDocument/2006/relationships/themeOverride" Target="../theme/themeOverride38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0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1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9.xml"/><Relationship Id="rId2" Type="http://schemas.microsoft.com/office/2011/relationships/chartColorStyle" Target="colors39.xml"/><Relationship Id="rId1" Type="http://schemas.microsoft.com/office/2011/relationships/chartStyle" Target="style39.xml"/><Relationship Id="rId4" Type="http://schemas.openxmlformats.org/officeDocument/2006/relationships/package" Target="../embeddings/Microsoft_Excel_Worksheet52.xlsx"/></Relationships>
</file>

<file path=ppt/charts/_rels/chart5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3.xlsx"/><Relationship Id="rId1" Type="http://schemas.openxmlformats.org/officeDocument/2006/relationships/themeOverride" Target="../theme/themeOverride40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4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5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1.xml"/><Relationship Id="rId2" Type="http://schemas.microsoft.com/office/2011/relationships/chartColorStyle" Target="colors42.xml"/><Relationship Id="rId1" Type="http://schemas.microsoft.com/office/2011/relationships/chartStyle" Target="style42.xml"/><Relationship Id="rId4" Type="http://schemas.openxmlformats.org/officeDocument/2006/relationships/package" Target="../embeddings/Microsoft_Excel_Worksheet56.xlsx"/></Relationships>
</file>

<file path=ppt/charts/_rels/chart5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7.xlsx"/><Relationship Id="rId1" Type="http://schemas.openxmlformats.org/officeDocument/2006/relationships/themeOverride" Target="../theme/themeOverride42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3.xml"/><Relationship Id="rId2" Type="http://schemas.microsoft.com/office/2011/relationships/chartColorStyle" Target="colors43.xml"/><Relationship Id="rId1" Type="http://schemas.microsoft.com/office/2011/relationships/chartStyle" Target="style43.xml"/><Relationship Id="rId4" Type="http://schemas.openxmlformats.org/officeDocument/2006/relationships/package" Target="../embeddings/Microsoft_Excel_Worksheet58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4.xml"/><Relationship Id="rId2" Type="http://schemas.microsoft.com/office/2011/relationships/chartColorStyle" Target="colors44.xml"/><Relationship Id="rId1" Type="http://schemas.microsoft.com/office/2011/relationships/chartStyle" Target="style44.xml"/><Relationship Id="rId4" Type="http://schemas.openxmlformats.org/officeDocument/2006/relationships/package" Target="../embeddings/Microsoft_Excel_Worksheet59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13.33</c:v>
                </c:pt>
                <c:pt idx="1">
                  <c:v>17.03</c:v>
                </c:pt>
                <c:pt idx="2">
                  <c:v>27.33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1275480"/>
        <c:axId val="641277832"/>
      </c:barChart>
      <c:catAx>
        <c:axId val="6412754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1277832"/>
        <c:crosses val="autoZero"/>
        <c:auto val="1"/>
        <c:lblAlgn val="ctr"/>
        <c:lblOffset val="100"/>
        <c:noMultiLvlLbl val="0"/>
      </c:catAx>
      <c:valAx>
        <c:axId val="641277832"/>
        <c:scaling>
          <c:orientation val="minMax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641275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 ;[Red]\-#,##0.00\ </c:formatCode>
                <c:ptCount val="4"/>
                <c:pt idx="0">
                  <c:v>8.89</c:v>
                </c:pt>
                <c:pt idx="1">
                  <c:v>12.63</c:v>
                </c:pt>
                <c:pt idx="2">
                  <c:v>21.83</c:v>
                </c:pt>
                <c:pt idx="3">
                  <c:v>29.99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1275088"/>
        <c:axId val="645549384"/>
      </c:barChart>
      <c:catAx>
        <c:axId val="641275088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5549384"/>
        <c:crosses val="autoZero"/>
        <c:auto val="1"/>
        <c:lblAlgn val="ctr"/>
        <c:lblOffset val="100"/>
        <c:noMultiLvlLbl val="0"/>
      </c:catAx>
      <c:valAx>
        <c:axId val="645549384"/>
        <c:scaling>
          <c:orientation val="minMax"/>
          <c:max val="8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1275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8.7200000000000006</c:v>
                </c:pt>
                <c:pt idx="1">
                  <c:v>12.38</c:v>
                </c:pt>
                <c:pt idx="2">
                  <c:v>20.98</c:v>
                </c:pt>
                <c:pt idx="3">
                  <c:v>29.98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5548992"/>
        <c:axId val="645550952"/>
      </c:barChart>
      <c:catAx>
        <c:axId val="645548992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5550952"/>
        <c:crosses val="autoZero"/>
        <c:auto val="1"/>
        <c:lblAlgn val="ctr"/>
        <c:lblOffset val="100"/>
        <c:noMultiLvlLbl val="0"/>
      </c:catAx>
      <c:valAx>
        <c:axId val="645550952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64554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51661</c:v>
                </c:pt>
                <c:pt idx="1">
                  <c:v>457107</c:v>
                </c:pt>
                <c:pt idx="2">
                  <c:v>262078</c:v>
                </c:pt>
                <c:pt idx="3">
                  <c:v>90498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9.2909871068894867E-2"/>
                  <c:y val="2.84439268296779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27.40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28.05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" panose="020B0500000000000000" pitchFamily="34" charset="-122"/>
                      <a:ea typeface="思源黑体 CN" panose="020B05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27.00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27.33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27.68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27.72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27.66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27.69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28.00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27.27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27.31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27.74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2.35</c:v>
                </c:pt>
                <c:pt idx="2">
                  <c:v>-1.47</c:v>
                </c:pt>
                <c:pt idx="3">
                  <c:v>-0.27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5548600"/>
        <c:axId val="645548208"/>
      </c:lineChart>
      <c:catAx>
        <c:axId val="64554860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554820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5548208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645548600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5680</c:v>
                </c:pt>
                <c:pt idx="1">
                  <c:v>14485</c:v>
                </c:pt>
                <c:pt idx="2">
                  <c:v>21019</c:v>
                </c:pt>
                <c:pt idx="3">
                  <c:v>34671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10万以下</c:v>
                </c:pt>
                <c:pt idx="1">
                  <c:v>10-20万</c:v>
                </c:pt>
                <c:pt idx="2">
                  <c:v>20-30万</c:v>
                </c:pt>
                <c:pt idx="3">
                  <c:v>30万以上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5112</c:v>
                </c:pt>
                <c:pt idx="1">
                  <c:v>8599</c:v>
                </c:pt>
                <c:pt idx="2">
                  <c:v>13467</c:v>
                </c:pt>
                <c:pt idx="3">
                  <c:v>23714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2.72</c:v>
                </c:pt>
                <c:pt idx="1">
                  <c:v>2.95</c:v>
                </c:pt>
                <c:pt idx="2">
                  <c:v>2.64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4457816"/>
        <c:axId val="644462128"/>
      </c:barChart>
      <c:catAx>
        <c:axId val="64445781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4462128"/>
        <c:crosses val="autoZero"/>
        <c:auto val="1"/>
        <c:lblAlgn val="ctr"/>
        <c:lblOffset val="100"/>
        <c:noMultiLvlLbl val="0"/>
      </c:catAx>
      <c:valAx>
        <c:axId val="644462128"/>
        <c:scaling>
          <c:orientation val="minMax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57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8.7000402727940879E-2"/>
                  <c:y val="3.792523577290398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2.78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3.16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2.70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2.83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2.31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2.38</c:v>
                </c:pt>
                <c:pt idx="2">
                  <c:v>-0.48</c:v>
                </c:pt>
                <c:pt idx="3">
                  <c:v>0.3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460168"/>
        <c:axId val="644460952"/>
      </c:lineChart>
      <c:catAx>
        <c:axId val="64446016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44609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4460952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446016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2.5</c:v>
                </c:pt>
                <c:pt idx="1">
                  <c:v>2.96</c:v>
                </c:pt>
                <c:pt idx="2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4462520"/>
        <c:axId val="644463304"/>
      </c:barChart>
      <c:catAx>
        <c:axId val="64446252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4463304"/>
        <c:crosses val="autoZero"/>
        <c:auto val="1"/>
        <c:lblAlgn val="ctr"/>
        <c:lblOffset val="100"/>
        <c:noMultiLvlLbl val="0"/>
      </c:catAx>
      <c:valAx>
        <c:axId val="644463304"/>
        <c:scaling>
          <c:orientation val="maxMin"/>
          <c:max val="5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62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FDB-4DF9-BFF0-1EEDF1F751EF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FDB-4DF9-BFF0-1EEDF1F751EF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FDB-4DF9-BFF0-1EEDF1F751EF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FDB-4DF9-BFF0-1EEDF1F751EF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FDB-4DF9-BFF0-1EEDF1F751EF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FDB-4DF9-BFF0-1EEDF1F751E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866295</c:v>
                </c:pt>
                <c:pt idx="1">
                  <c:v>861344</c:v>
                </c:pt>
                <c:pt idx="2">
                  <c:v>75855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FDB-4DF9-BFF0-1EEDF1F751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1.9118854083299879E-2"/>
                  <c:y val="0.133758642249769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" b="0" i="0" u="none" strike="noStrike" kern="1200" baseline="0">
                        <a:solidFill>
                          <a:schemeClr val="bg1">
                            <a:lumMod val="9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3C7A005-CF40-44A4-A9E4-83B4C3F3CDC7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>
                        <a:defRPr sz="100">
                          <a:solidFill>
                            <a:schemeClr val="bg1">
                              <a:lumMod val="95000"/>
                            </a:schemeClr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" b="0" i="0" u="none" strike="noStrike" kern="1200" baseline="0">
                      <a:solidFill>
                        <a:schemeClr val="bg1">
                          <a:lumMod val="9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71592178842367"/>
                      <c:h val="0.1605199780031181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866295</c:v>
                </c:pt>
                <c:pt idx="1">
                  <c:v>861344</c:v>
                </c:pt>
                <c:pt idx="2">
                  <c:v>75855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Y2023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2.81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3.33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2.50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2.72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2.46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2.97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2.62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2.29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2.43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2.68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3.88</c:v>
                </c:pt>
                <c:pt idx="2">
                  <c:v>-2.29</c:v>
                </c:pt>
                <c:pt idx="3">
                  <c:v>-0.62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7010072"/>
        <c:axId val="647012032"/>
      </c:lineChart>
      <c:catAx>
        <c:axId val="64701007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701203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7012032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701007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#,##0.00_);[Red]\(#,##0.00\)</c:formatCode>
                <c:ptCount val="5"/>
                <c:pt idx="0">
                  <c:v>0.46</c:v>
                </c:pt>
                <c:pt idx="1">
                  <c:v>0.46</c:v>
                </c:pt>
                <c:pt idx="2">
                  <c:v>2.0299999999999998</c:v>
                </c:pt>
                <c:pt idx="3">
                  <c:v>4.03</c:v>
                </c:pt>
                <c:pt idx="4">
                  <c:v>6.83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25-463C-9174-2815B8FA9E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013992"/>
        <c:axId val="647014776"/>
      </c:barChart>
      <c:catAx>
        <c:axId val="64701399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7014776"/>
        <c:crosses val="autoZero"/>
        <c:auto val="1"/>
        <c:lblAlgn val="ctr"/>
        <c:lblOffset val="100"/>
        <c:noMultiLvlLbl val="0"/>
      </c:catAx>
      <c:valAx>
        <c:axId val="647014776"/>
        <c:scaling>
          <c:orientation val="minMax"/>
          <c:max val="10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7013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0.53</c:v>
                </c:pt>
                <c:pt idx="1">
                  <c:v>0.56000000000000005</c:v>
                </c:pt>
                <c:pt idx="2">
                  <c:v>2.15</c:v>
                </c:pt>
                <c:pt idx="3">
                  <c:v>3.77</c:v>
                </c:pt>
                <c:pt idx="4">
                  <c:v>5.55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76-4442-A523-04130DF9E5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012424"/>
        <c:axId val="647010856"/>
      </c:barChart>
      <c:catAx>
        <c:axId val="6470124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010856"/>
        <c:crosses val="autoZero"/>
        <c:auto val="1"/>
        <c:lblAlgn val="ctr"/>
        <c:lblOffset val="100"/>
        <c:noMultiLvlLbl val="0"/>
      </c:catAx>
      <c:valAx>
        <c:axId val="647010856"/>
        <c:scaling>
          <c:orientation val="maxMin"/>
          <c:max val="1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012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DF-404D-AB3D-DB6C05AE7A12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DF-404D-AB3D-DB6C05AE7A12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DF-404D-AB3D-DB6C05AE7A12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DF-404D-AB3D-DB6C05AE7A12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82DF-404D-AB3D-DB6C05AE7A12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2DF-404D-AB3D-DB6C05AE7A12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82DF-404D-AB3D-DB6C05AE7A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121911</c:v>
                </c:pt>
                <c:pt idx="1">
                  <c:v>79392</c:v>
                </c:pt>
                <c:pt idx="2">
                  <c:v>326985</c:v>
                </c:pt>
                <c:pt idx="3">
                  <c:v>251072</c:v>
                </c:pt>
                <c:pt idx="4">
                  <c:v>86935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2DF-404D-AB3D-DB6C05AE7A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428397601128104E-2"/>
          <c:y val="9.1583845193368305E-2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2.81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layout>
                <c:manualLayout>
                  <c:x val="-5.331829443437431E-2"/>
                  <c:y val="-6.22683098446969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3.07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2.96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2.95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2.67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2.64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2.52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2.56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2.36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2.51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1.5</c:v>
                </c:pt>
                <c:pt idx="2">
                  <c:v>0.85</c:v>
                </c:pt>
                <c:pt idx="3">
                  <c:v>0.78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70624"/>
        <c:axId val="646868272"/>
      </c:lineChart>
      <c:catAx>
        <c:axId val="6468706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86827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868272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6468706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#,##0.00_);[Red]\(#,##0.00\)</c:formatCode>
                <c:ptCount val="4"/>
                <c:pt idx="0">
                  <c:v>1.3</c:v>
                </c:pt>
                <c:pt idx="1">
                  <c:v>2.52</c:v>
                </c:pt>
                <c:pt idx="2">
                  <c:v>4.13</c:v>
                </c:pt>
                <c:pt idx="3">
                  <c:v>2.61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191864"/>
        <c:axId val="647188728"/>
      </c:barChart>
      <c:catAx>
        <c:axId val="647191864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647188728"/>
        <c:crosses val="autoZero"/>
        <c:auto val="1"/>
        <c:lblAlgn val="ctr"/>
        <c:lblOffset val="100"/>
        <c:noMultiLvlLbl val="0"/>
      </c:catAx>
      <c:valAx>
        <c:axId val="647188728"/>
        <c:scaling>
          <c:orientation val="minMax"/>
          <c:max val="7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7191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优惠幅度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1.44</c:v>
                </c:pt>
                <c:pt idx="1">
                  <c:v>2.4700000000000002</c:v>
                </c:pt>
                <c:pt idx="2">
                  <c:v>4.79</c:v>
                </c:pt>
                <c:pt idx="3">
                  <c:v>2.08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186768"/>
        <c:axId val="647191080"/>
      </c:barChart>
      <c:catAx>
        <c:axId val="64718676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191080"/>
        <c:crosses val="autoZero"/>
        <c:auto val="1"/>
        <c:lblAlgn val="ctr"/>
        <c:lblOffset val="100"/>
        <c:noMultiLvlLbl val="0"/>
      </c:catAx>
      <c:valAx>
        <c:axId val="647191080"/>
        <c:scaling>
          <c:orientation val="maxMin"/>
          <c:max val="7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86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569-4609-87E2-F164D972937F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569-4609-87E2-F164D972937F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569-4609-87E2-F164D972937F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569-4609-87E2-F164D972937F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AD998DFB-F92F-425F-A95E-1D7ACE112FF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569-4609-87E2-F164D972937F}"/>
                </c:ext>
              </c:extLst>
            </c:dLbl>
            <c:dLbl>
              <c:idx val="3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CD89D0DE-3579-4DEA-8B5F-E0945D039B8F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E569-4609-87E2-F164D972937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51661</c:v>
                </c:pt>
                <c:pt idx="1">
                  <c:v>457107</c:v>
                </c:pt>
                <c:pt idx="2">
                  <c:v>262078</c:v>
                </c:pt>
                <c:pt idx="3">
                  <c:v>90498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569-4609-87E2-F164D9729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2.03</a:t>
                    </a:r>
                    <a:r>
                      <a:rPr lang="en-US" altLang="zh-CN" sz="800" b="0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2.31</a:t>
                    </a:r>
                    <a:r>
                      <a:rPr lang="en-US" altLang="zh-CN" sz="800" b="0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2.30</a:t>
                    </a:r>
                    <a:r>
                      <a:rPr lang="en-US" altLang="zh-CN" sz="800" b="0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2.64</a:t>
                    </a:r>
                    <a:r>
                      <a:rPr lang="en-US" altLang="zh-CN" sz="800" b="0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2.18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2.34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2.45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2.34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2.16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2.08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2.03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2.00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2.13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1E0D-42D7-A0FE-3D8F062457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1.02</c:v>
                </c:pt>
                <c:pt idx="2">
                  <c:v>0.99</c:v>
                </c:pt>
                <c:pt idx="3">
                  <c:v>2.2200000000000002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67880"/>
        <c:axId val="976595120"/>
      </c:lineChart>
      <c:catAx>
        <c:axId val="6468678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976595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595120"/>
        <c:scaling>
          <c:orientation val="minMax"/>
          <c:max val="5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68678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B8CDE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48-4402-A934-9B319CC0BCDB}"/>
              </c:ext>
            </c:extLst>
          </c:dPt>
          <c:dPt>
            <c:idx val="1"/>
            <c:bubble3D val="0"/>
            <c:spPr>
              <a:solidFill>
                <a:srgbClr val="84AEDC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348-4402-A934-9B319CC0BCDB}"/>
              </c:ext>
            </c:extLst>
          </c:dPt>
          <c:dPt>
            <c:idx val="2"/>
            <c:bubble3D val="0"/>
            <c:spPr>
              <a:solidFill>
                <a:srgbClr val="6EA1D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348-4402-A934-9B319CC0BCDB}"/>
              </c:ext>
            </c:extLst>
          </c:dPt>
          <c:dPt>
            <c:idx val="3"/>
            <c:bubble3D val="0"/>
            <c:spPr>
              <a:solidFill>
                <a:srgbClr val="5491C8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C72-4B2F-A9DF-C0F59F93EA9B}"/>
              </c:ext>
            </c:extLst>
          </c:dPt>
          <c:dPt>
            <c:idx val="4"/>
            <c:bubble3D val="0"/>
            <c:spPr>
              <a:solidFill>
                <a:srgbClr val="3876AE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4C72-4B2F-A9DF-C0F59F93EA9B}"/>
              </c:ext>
            </c:extLst>
          </c:dPt>
          <c:dPt>
            <c:idx val="5"/>
            <c:bubble3D val="0"/>
            <c:spPr>
              <a:solidFill>
                <a:srgbClr val="346EA2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4C72-4B2F-A9DF-C0F59F93EA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1-2万</c:v>
                </c:pt>
                <c:pt idx="4">
                  <c:v>2-3万</c:v>
                </c:pt>
                <c:pt idx="5">
                  <c:v>3万及以上</c:v>
                </c:pt>
              </c:strCache>
            </c:strRef>
          </c:cat>
          <c:val>
            <c:numRef>
              <c:f>Sheet1!$B$2:$B$7</c:f>
              <c:numCache>
                <c:formatCode>#,##0</c:formatCode>
                <c:ptCount val="6"/>
                <c:pt idx="0">
                  <c:v>9455</c:v>
                </c:pt>
                <c:pt idx="1">
                  <c:v>6881</c:v>
                </c:pt>
                <c:pt idx="2">
                  <c:v>5549</c:v>
                </c:pt>
                <c:pt idx="3">
                  <c:v>13667</c:v>
                </c:pt>
                <c:pt idx="4">
                  <c:v>6800</c:v>
                </c:pt>
                <c:pt idx="5">
                  <c:v>33503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348-4402-A934-9B319CC0BCD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8.8888888888888889E-3"/>
          <c:w val="1"/>
          <c:h val="6.3069816272965873E-2"/>
        </c:manualLayout>
      </c:layout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Y2025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6.0407795193647924E-2"/>
                  <c:y val="6.636916260258189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15.86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15.97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14.93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15.68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17.16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16.07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15.62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16.01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2.38</c:v>
                </c:pt>
                <c:pt idx="2">
                  <c:v>-0.48</c:v>
                </c:pt>
                <c:pt idx="3">
                  <c:v>0.3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1271952"/>
        <c:axId val="641272736"/>
      </c:lineChart>
      <c:catAx>
        <c:axId val="64127195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6412727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127273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64127195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思源黑体 CN" panose="020B0500000000000000" pitchFamily="34" charset="-122"/>
          <a:ea typeface="思源黑体 CN" panose="020B0500000000000000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B8CDE8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44F-4969-9617-E3A42A4A3F5B}"/>
              </c:ext>
            </c:extLst>
          </c:dPt>
          <c:dPt>
            <c:idx val="1"/>
            <c:bubble3D val="0"/>
            <c:spPr>
              <a:pattFill prst="pct70">
                <a:fgClr>
                  <a:srgbClr val="84AED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44F-4969-9617-E3A42A4A3F5B}"/>
              </c:ext>
            </c:extLst>
          </c:dPt>
          <c:dPt>
            <c:idx val="2"/>
            <c:bubble3D val="0"/>
            <c:spPr>
              <a:pattFill prst="pct70">
                <a:fgClr>
                  <a:srgbClr val="6EA1D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44F-4969-9617-E3A42A4A3F5B}"/>
              </c:ext>
            </c:extLst>
          </c:dPt>
          <c:dPt>
            <c:idx val="3"/>
            <c:bubble3D val="0"/>
            <c:spPr>
              <a:pattFill prst="pct70">
                <a:fgClr>
                  <a:srgbClr val="5588B7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44F-4969-9617-E3A42A4A3F5B}"/>
              </c:ext>
            </c:extLst>
          </c:dPt>
          <c:dPt>
            <c:idx val="4"/>
            <c:bubble3D val="0"/>
            <c:spPr>
              <a:pattFill prst="pct50">
                <a:fgClr>
                  <a:srgbClr val="29567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8D59-497C-859E-C1F3D0456A25}"/>
              </c:ext>
            </c:extLst>
          </c:dPt>
          <c:dPt>
            <c:idx val="5"/>
            <c:bubble3D val="0"/>
            <c:spPr>
              <a:pattFill prst="pct50">
                <a:fgClr>
                  <a:srgbClr val="18334C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8D59-497C-859E-C1F3D0456A2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无优惠</c:v>
                </c:pt>
                <c:pt idx="1">
                  <c:v>0-0.5万</c:v>
                </c:pt>
                <c:pt idx="2">
                  <c:v>0.5-1万</c:v>
                </c:pt>
                <c:pt idx="3">
                  <c:v>1-2万</c:v>
                </c:pt>
                <c:pt idx="4">
                  <c:v>2-3万</c:v>
                </c:pt>
                <c:pt idx="5">
                  <c:v>3万及以上</c:v>
                </c:pt>
              </c:strCache>
            </c:strRef>
          </c:cat>
          <c:val>
            <c:numRef>
              <c:f>Sheet1!$B$2:$B$7</c:f>
              <c:numCache>
                <c:formatCode>#,##0</c:formatCode>
                <c:ptCount val="6"/>
                <c:pt idx="0">
                  <c:v>10452</c:v>
                </c:pt>
                <c:pt idx="1">
                  <c:v>1868</c:v>
                </c:pt>
                <c:pt idx="2">
                  <c:v>4536</c:v>
                </c:pt>
                <c:pt idx="3">
                  <c:v>10806</c:v>
                </c:pt>
                <c:pt idx="4">
                  <c:v>4116</c:v>
                </c:pt>
                <c:pt idx="5">
                  <c:v>19114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44F-4969-9617-E3A42A4A3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#,##0.00_ ;[Red]\-#,##0.00\ </c:formatCode>
                <c:ptCount val="3"/>
                <c:pt idx="0">
                  <c:v>12.04</c:v>
                </c:pt>
                <c:pt idx="1">
                  <c:v>18.5</c:v>
                </c:pt>
                <c:pt idx="2">
                  <c:v>33.18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84352"/>
        <c:axId val="978974160"/>
      </c:barChart>
      <c:catAx>
        <c:axId val="9789843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74160"/>
        <c:crosses val="autoZero"/>
        <c:auto val="1"/>
        <c:lblAlgn val="ctr"/>
        <c:lblOffset val="100"/>
        <c:noMultiLvlLbl val="0"/>
      </c:catAx>
      <c:valAx>
        <c:axId val="978974160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84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16.30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16.72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14.96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15.64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16.84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16.56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17.38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16.65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15.80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16.07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15.42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15.77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16.36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2.6</c:v>
                </c:pt>
                <c:pt idx="2">
                  <c:v>-8.2100000000000009</c:v>
                </c:pt>
                <c:pt idx="3">
                  <c:v>-4.04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79256"/>
        <c:axId val="978974552"/>
      </c:lineChart>
      <c:catAx>
        <c:axId val="978979256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745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74552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978979256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11.68</c:v>
                </c:pt>
                <c:pt idx="1">
                  <c:v>17.98</c:v>
                </c:pt>
                <c:pt idx="2">
                  <c:v>33.61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77296"/>
        <c:axId val="978981216"/>
      </c:barChart>
      <c:catAx>
        <c:axId val="9789772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8981216"/>
        <c:crosses val="autoZero"/>
        <c:auto val="1"/>
        <c:lblAlgn val="ctr"/>
        <c:lblOffset val="100"/>
        <c:noMultiLvlLbl val="0"/>
      </c:catAx>
      <c:valAx>
        <c:axId val="978981216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77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2FA-4DC9-A418-601842DA1BE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2FA-4DC9-A418-601842DA1BE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2FA-4DC9-A418-601842DA1BE6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2FA-4DC9-A418-601842DA1BE6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779D5B6-45CE-4205-87CA-A45825F8F966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2FA-4DC9-A418-601842DA1BE6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FA-4DC9-A418-601842DA1BE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495349</c:v>
                </c:pt>
                <c:pt idx="1">
                  <c:v>425712</c:v>
                </c:pt>
                <c:pt idx="2">
                  <c:v>32020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2FA-4DC9-A418-601842DA1B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12.03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12.65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11.68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12.04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13.28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12.95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13.74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12.74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11.88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12.15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11.35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12.01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12.23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5.16</c:v>
                </c:pt>
                <c:pt idx="2">
                  <c:v>-2.94</c:v>
                </c:pt>
                <c:pt idx="3">
                  <c:v>0.09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77688"/>
        <c:axId val="978972984"/>
      </c:lineChart>
      <c:catAx>
        <c:axId val="9789776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729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72984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978977688"/>
        <c:crosses val="autoZero"/>
        <c:crossBetween val="between"/>
        <c:majorUnit val="10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 ;[Red]\-#,##0.00\ </c:formatCode>
                <c:ptCount val="5"/>
                <c:pt idx="0">
                  <c:v>5.13</c:v>
                </c:pt>
                <c:pt idx="1">
                  <c:v>8.59</c:v>
                </c:pt>
                <c:pt idx="2">
                  <c:v>10.92</c:v>
                </c:pt>
                <c:pt idx="3">
                  <c:v>18.2</c:v>
                </c:pt>
                <c:pt idx="4">
                  <c:v>25.38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78080"/>
        <c:axId val="978980432"/>
      </c:barChart>
      <c:catAx>
        <c:axId val="978978080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80432"/>
        <c:crosses val="autoZero"/>
        <c:auto val="1"/>
        <c:lblAlgn val="ctr"/>
        <c:lblOffset val="100"/>
        <c:noMultiLvlLbl val="0"/>
      </c:catAx>
      <c:valAx>
        <c:axId val="978980432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7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5.0199999999999996</c:v>
                </c:pt>
                <c:pt idx="1">
                  <c:v>8.4700000000000006</c:v>
                </c:pt>
                <c:pt idx="2">
                  <c:v>10.57</c:v>
                </c:pt>
                <c:pt idx="3">
                  <c:v>18.72</c:v>
                </c:pt>
                <c:pt idx="4">
                  <c:v>24.21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80824"/>
        <c:axId val="978978472"/>
      </c:barChart>
      <c:catAx>
        <c:axId val="978980824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8978472"/>
        <c:crosses val="autoZero"/>
        <c:auto val="1"/>
        <c:lblAlgn val="ctr"/>
        <c:lblOffset val="100"/>
        <c:noMultiLvlLbl val="0"/>
      </c:catAx>
      <c:valAx>
        <c:axId val="978978472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8980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8-04B4-4131-B602-98BC9BE954EC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121871</c:v>
                </c:pt>
                <c:pt idx="1">
                  <c:v>78247</c:v>
                </c:pt>
                <c:pt idx="2">
                  <c:v>145305</c:v>
                </c:pt>
                <c:pt idx="3">
                  <c:v>100701</c:v>
                </c:pt>
                <c:pt idx="4">
                  <c:v>49225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19.26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19.09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17.98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18.50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19.44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19.38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20.04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19.66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18.83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19.10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18.63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80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defRPr>
                    </a:pPr>
                    <a:r>
                      <a:rPr lang="en-US" altLang="zh-CN" dirty="0"/>
                      <a:t>18.68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589429682794161E-2"/>
                      <c:h val="6.6677491783176654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19.04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E362-4109-8FDC-657E5752F04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-0.85</c:v>
                </c:pt>
                <c:pt idx="2">
                  <c:v>-6.6</c:v>
                </c:pt>
                <c:pt idx="3">
                  <c:v>-3.91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8987488"/>
        <c:axId val="978985136"/>
      </c:lineChart>
      <c:catAx>
        <c:axId val="97898748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89851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8985136"/>
        <c:scaling>
          <c:orientation val="minMax"/>
          <c:max val="30"/>
          <c:min val="-30"/>
        </c:scaling>
        <c:delete val="1"/>
        <c:axPos val="l"/>
        <c:numFmt formatCode="0.0_ " sourceLinked="0"/>
        <c:majorTickMark val="out"/>
        <c:minorTickMark val="none"/>
        <c:tickLblPos val="nextTo"/>
        <c:crossAx val="97898748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12700" sx="102000" sy="1020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12.72</c:v>
                </c:pt>
                <c:pt idx="1">
                  <c:v>16.27</c:v>
                </c:pt>
                <c:pt idx="2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1273912"/>
        <c:axId val="641274304"/>
      </c:barChart>
      <c:catAx>
        <c:axId val="641273912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1274304"/>
        <c:crosses val="autoZero"/>
        <c:auto val="1"/>
        <c:lblAlgn val="ctr"/>
        <c:lblOffset val="100"/>
        <c:noMultiLvlLbl val="0"/>
      </c:catAx>
      <c:valAx>
        <c:axId val="641274304"/>
        <c:scaling>
          <c:orientation val="maxMin"/>
          <c:max val="35"/>
          <c:min val="12"/>
        </c:scaling>
        <c:delete val="1"/>
        <c:axPos val="t"/>
        <c:numFmt formatCode="0.00" sourceLinked="1"/>
        <c:majorTickMark val="out"/>
        <c:minorTickMark val="none"/>
        <c:tickLblPos val="nextTo"/>
        <c:crossAx val="641273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#,##0.00_ ;[Red]\-#,##0.00\ </c:formatCode>
                <c:ptCount val="4"/>
                <c:pt idx="0">
                  <c:v>10.6</c:v>
                </c:pt>
                <c:pt idx="1">
                  <c:v>13.12</c:v>
                </c:pt>
                <c:pt idx="2">
                  <c:v>21.8</c:v>
                </c:pt>
                <c:pt idx="3">
                  <c:v>28.05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8A-4D8F-87A3-5B3B51DE1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8987096"/>
        <c:axId val="978985920"/>
      </c:barChart>
      <c:catAx>
        <c:axId val="978987096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8985920"/>
        <c:crosses val="autoZero"/>
        <c:auto val="1"/>
        <c:lblAlgn val="ctr"/>
        <c:lblOffset val="100"/>
        <c:noMultiLvlLbl val="0"/>
      </c:catAx>
      <c:valAx>
        <c:axId val="978985920"/>
        <c:scaling>
          <c:orientation val="minMax"/>
          <c:max val="8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978987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10.6</c:v>
                </c:pt>
                <c:pt idx="1">
                  <c:v>13.08</c:v>
                </c:pt>
                <c:pt idx="2">
                  <c:v>20.16</c:v>
                </c:pt>
                <c:pt idx="3">
                  <c:v>28.62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BA-443F-AC94-9093E7BB60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8985528"/>
        <c:axId val="976602176"/>
      </c:barChart>
      <c:catAx>
        <c:axId val="97898552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976602176"/>
        <c:crosses val="autoZero"/>
        <c:auto val="1"/>
        <c:lblAlgn val="ctr"/>
        <c:lblOffset val="100"/>
        <c:noMultiLvlLbl val="0"/>
      </c:catAx>
      <c:valAx>
        <c:axId val="976602176"/>
        <c:scaling>
          <c:orientation val="maxMin"/>
          <c:max val="80"/>
          <c:min val="1"/>
        </c:scaling>
        <c:delete val="1"/>
        <c:axPos val="t"/>
        <c:numFmt formatCode="0.00" sourceLinked="1"/>
        <c:majorTickMark val="out"/>
        <c:minorTickMark val="none"/>
        <c:tickLblPos val="nextTo"/>
        <c:crossAx val="978985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A107-4054-9749-B8E304ECA6E3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A107-4054-9749-B8E304ECA6E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A107-4054-9749-B8E304ECA6E3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A107-4054-9749-B8E304ECA6E3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07-4054-9749-B8E304ECA6E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20951</c:v>
                </c:pt>
                <c:pt idx="1">
                  <c:v>184747</c:v>
                </c:pt>
                <c:pt idx="2">
                  <c:v>150581</c:v>
                </c:pt>
                <c:pt idx="3">
                  <c:v>69433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107-4054-9749-B8E304ECA6E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428397601128104E-2"/>
          <c:y val="9.1583845193368305E-2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7.220649078320697E-2"/>
                  <c:y val="4.740654471612989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33.49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34.00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33.61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33.18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36.76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35.26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35.33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35.10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34.99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35.28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34.65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34.27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34.80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1.52</c:v>
                </c:pt>
                <c:pt idx="2">
                  <c:v>0.38</c:v>
                </c:pt>
                <c:pt idx="3">
                  <c:v>-0.9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599824"/>
        <c:axId val="976593160"/>
      </c:lineChart>
      <c:catAx>
        <c:axId val="976599824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659316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59316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976599824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B53-4C58-8039-A5D2174D0E5B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B53-4C58-8039-A5D2174D0E5B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B53-4C58-8039-A5D2174D0E5B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B53-4C58-8039-A5D2174D0E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  <c:pt idx="3">
                  <c:v>40万以上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4103</c:v>
                </c:pt>
                <c:pt idx="1">
                  <c:v>4916</c:v>
                </c:pt>
                <c:pt idx="2">
                  <c:v>15219</c:v>
                </c:pt>
                <c:pt idx="3">
                  <c:v>7777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3-4C58-8039-A5D2174D0E5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4.327212869942982E-2"/>
          <c:y val="0"/>
          <c:w val="0.89979116310274787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DA9-474C-8E31-8D3356AC947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A9-474C-8E31-8D3356AC947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DA9-474C-8E31-8D3356AC947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DA9-474C-8E31-8D3356AC947B}"/>
              </c:ext>
            </c:extLst>
          </c:dPt>
          <c:dPt>
            <c:idx val="4"/>
            <c:bubble3D val="0"/>
            <c:spPr>
              <a:pattFill prst="pct50">
                <a:fgClr>
                  <a:srgbClr val="4472C4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FAB-4CAA-92DD-B5C6E47E20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10-20万</c:v>
                </c:pt>
                <c:pt idx="1">
                  <c:v>20-30万</c:v>
                </c:pt>
                <c:pt idx="2">
                  <c:v>30-40万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1339</c:v>
                </c:pt>
                <c:pt idx="1">
                  <c:v>4524</c:v>
                </c:pt>
                <c:pt idx="2">
                  <c:v>11047</c:v>
                </c:pt>
                <c:pt idx="3">
                  <c:v>4418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DA9-474C-8E31-8D3356AC94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0.87</c:v>
                </c:pt>
                <c:pt idx="1">
                  <c:v>1.31</c:v>
                </c:pt>
                <c:pt idx="2">
                  <c:v>2.27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90-4184-A730-19450CFC57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76605704"/>
        <c:axId val="976608448"/>
      </c:barChart>
      <c:catAx>
        <c:axId val="97660570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976608448"/>
        <c:crosses val="autoZero"/>
        <c:auto val="1"/>
        <c:lblAlgn val="ctr"/>
        <c:lblOffset val="100"/>
        <c:noMultiLvlLbl val="0"/>
      </c:catAx>
      <c:valAx>
        <c:axId val="976608448"/>
        <c:scaling>
          <c:orientation val="minMax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6605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1.00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1.09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1.13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1.12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1.05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1.11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0.85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0.84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0.95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0.54</c:v>
                </c:pt>
                <c:pt idx="2">
                  <c:v>0.79</c:v>
                </c:pt>
                <c:pt idx="3">
                  <c:v>0.68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6606880"/>
        <c:axId val="976606096"/>
      </c:lineChart>
      <c:catAx>
        <c:axId val="97660688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9766060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76606096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97660688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0.00</c:formatCode>
                <c:ptCount val="3"/>
                <c:pt idx="0">
                  <c:v>0.89</c:v>
                </c:pt>
                <c:pt idx="1">
                  <c:v>1.38</c:v>
                </c:pt>
                <c:pt idx="2">
                  <c:v>2.16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E8-4B26-BB3E-C39658198A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976606488"/>
        <c:axId val="646419792"/>
      </c:barChart>
      <c:catAx>
        <c:axId val="976606488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6419792"/>
        <c:crosses val="autoZero"/>
        <c:auto val="1"/>
        <c:lblAlgn val="ctr"/>
        <c:lblOffset val="100"/>
        <c:noMultiLvlLbl val="0"/>
      </c:catAx>
      <c:valAx>
        <c:axId val="646419792"/>
        <c:scaling>
          <c:orientation val="maxMin"/>
          <c:max val="3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976606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车身市场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C14-4F17-B6CA-1954C5B67A65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C14-4F17-B6CA-1954C5B67A65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C14-4F17-B6CA-1954C5B67A65}"/>
              </c:ext>
            </c:extLst>
          </c:dPt>
          <c:dPt>
            <c:idx val="3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C14-4F17-B6CA-1954C5B67A65}"/>
              </c:ext>
            </c:extLst>
          </c:dPt>
          <c:dLbls>
            <c:dLbl>
              <c:idx val="2"/>
              <c:layout>
                <c:manualLayout>
                  <c:x val="2.9282037776181113E-3"/>
                  <c:y val="0.2079516191572704"/>
                </c:manualLayout>
              </c:layout>
              <c:tx>
                <c:rich>
                  <a:bodyPr/>
                  <a:lstStyle/>
                  <a:p>
                    <a:fld id="{3779D5B6-45CE-4205-87CA-A45825F8F966}" type="VALUE">
                      <a:rPr lang="en-US" altLang="zh-CN"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C14-4F17-B6CA-1954C5B67A65}"/>
                </c:ext>
              </c:extLst>
            </c:dLbl>
            <c:dLbl>
              <c:idx val="3"/>
              <c:layout>
                <c:manualLayout>
                  <c:x val="-1.551037732713191E-3"/>
                  <c:y val="-0.196563890296892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C14-4F17-B6CA-1954C5B67A6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" b="0" i="0" u="none" strike="noStrike" kern="1200" baseline="0">
                    <a:solidFill>
                      <a:schemeClr val="bg1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轿车</c:v>
                </c:pt>
                <c:pt idx="1">
                  <c:v>SUV</c:v>
                </c:pt>
                <c:pt idx="2">
                  <c:v>MPV</c:v>
                </c:pt>
              </c:strCache>
            </c:strRef>
          </c:cat>
          <c:val>
            <c:numRef>
              <c:f>Sheet1!$B$2:$B$4</c:f>
              <c:numCache>
                <c:formatCode>#,##0_ </c:formatCode>
                <c:ptCount val="3"/>
                <c:pt idx="0">
                  <c:v>495349</c:v>
                </c:pt>
                <c:pt idx="1">
                  <c:v>425712</c:v>
                </c:pt>
                <c:pt idx="2">
                  <c:v>32020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C14-4F17-B6CA-1954C5B67A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6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layout>
                <c:manualLayout>
                  <c:x val="-7.2226731875555908E-2"/>
                  <c:y val="4.7406544716129893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13.35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14.07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12.72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13.33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layout>
                <c:manualLayout>
                  <c:x val="-4.0428208451609944E-2"/>
                  <c:y val="-7.753321724329076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dirty="0"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rPr>
                      <a:t>15.07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14.47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14.87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14.42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13.24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13.53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13.01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13.29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13.64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5.43</c:v>
                </c:pt>
                <c:pt idx="2">
                  <c:v>-4.7</c:v>
                </c:pt>
                <c:pt idx="3">
                  <c:v>-0.15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8382160"/>
        <c:axId val="641273520"/>
      </c:lineChart>
      <c:catAx>
        <c:axId val="338382160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12735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127352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338382160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BDA-4FA8-B8BB-C665CEBE6690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BDA-4FA8-B8BB-C665CEBE6690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BDA-4FA8-B8BB-C665CEBE6690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BDA-4FA8-B8BB-C665CEBE6690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BDA-4FA8-B8BB-C665CEBE6690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BDA-4FA8-B8BB-C665CEBE6690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BDA-4FA8-B8BB-C665CEBE6690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BDA-4FA8-B8BB-C665CEBE6690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BDA-4FA8-B8BB-C665CEBE6690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BDA-4FA8-B8BB-C665CEBE6690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BDA-4FA8-B8BB-C665CEBE6690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BDA-4FA8-B8BB-C665CEBE6690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0.92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BDA-4FA8-B8BB-C665CEBE6690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0.94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A-4FA8-B8BB-C665CEBE669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0.89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BDA-4FA8-B8BB-C665CEBE6690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0.87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A-4FA8-B8BB-C665CEBE6690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BDA-4FA8-B8BB-C665CEBE6690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1.17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A-4FA8-B8BB-C665CEBE6690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A-4FA8-B8BB-C665CEBE6690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1.13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BDA-4FA8-B8BB-C665CEBE6690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BDA-4FA8-B8BB-C665CEBE6690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BDA-4FA8-B8BB-C665CEBE6690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0.74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BDA-4FA8-B8BB-C665CEBE6690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0.81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BDA-4FA8-B8BB-C665CEBE6690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0.85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BDA-4FA8-B8BB-C665CEBE66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0.19</c:v>
                </c:pt>
                <c:pt idx="2">
                  <c:v>-0.19</c:v>
                </c:pt>
                <c:pt idx="3">
                  <c:v>-0.37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BDA-4FA8-B8BB-C665CEBE66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423712"/>
        <c:axId val="646424104"/>
      </c:lineChart>
      <c:catAx>
        <c:axId val="64642371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4241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424104"/>
        <c:scaling>
          <c:orientation val="minMax"/>
          <c:max val="10"/>
          <c:min val="-10"/>
        </c:scaling>
        <c:delete val="1"/>
        <c:axPos val="l"/>
        <c:numFmt formatCode="0.0_ " sourceLinked="0"/>
        <c:majorTickMark val="out"/>
        <c:minorTickMark val="none"/>
        <c:tickLblPos val="nextTo"/>
        <c:crossAx val="64642371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#,##0.00_);[Red]\(#,##0.00\)</c:formatCode>
                <c:ptCount val="5"/>
                <c:pt idx="0">
                  <c:v>0.46</c:v>
                </c:pt>
                <c:pt idx="1">
                  <c:v>0.44</c:v>
                </c:pt>
                <c:pt idx="2">
                  <c:v>0.78</c:v>
                </c:pt>
                <c:pt idx="3">
                  <c:v>1.6</c:v>
                </c:pt>
                <c:pt idx="4">
                  <c:v>1.39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CF-41C9-B57B-EF784E5FC2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6421752"/>
        <c:axId val="646424888"/>
      </c:barChart>
      <c:catAx>
        <c:axId val="64642175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6424888"/>
        <c:crosses val="autoZero"/>
        <c:auto val="1"/>
        <c:lblAlgn val="ctr"/>
        <c:lblOffset val="100"/>
        <c:noMultiLvlLbl val="0"/>
      </c:catAx>
      <c:valAx>
        <c:axId val="646424888"/>
        <c:scaling>
          <c:orientation val="minMax"/>
          <c:max val="4"/>
          <c:min val="0"/>
        </c:scaling>
        <c:delete val="1"/>
        <c:axPos val="t"/>
        <c:numFmt formatCode="#,##0.00_);[Red]\(#,##0.00\)" sourceLinked="1"/>
        <c:majorTickMark val="out"/>
        <c:minorTickMark val="none"/>
        <c:tickLblPos val="nextTo"/>
        <c:crossAx val="646421752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0.53</c:v>
                </c:pt>
                <c:pt idx="1">
                  <c:v>0.54</c:v>
                </c:pt>
                <c:pt idx="2">
                  <c:v>0.98</c:v>
                </c:pt>
                <c:pt idx="3">
                  <c:v>1.53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42-4C83-A2C7-B83630ED9F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6425280"/>
        <c:axId val="646425672"/>
      </c:barChart>
      <c:catAx>
        <c:axId val="64642528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6425672"/>
        <c:crosses val="autoZero"/>
        <c:auto val="1"/>
        <c:lblAlgn val="ctr"/>
        <c:lblOffset val="100"/>
        <c:noMultiLvlLbl val="0"/>
      </c:catAx>
      <c:valAx>
        <c:axId val="646425672"/>
        <c:scaling>
          <c:orientation val="maxMin"/>
          <c:max val="4"/>
        </c:scaling>
        <c:delete val="1"/>
        <c:axPos val="t"/>
        <c:numFmt formatCode="0.00" sourceLinked="1"/>
        <c:majorTickMark val="out"/>
        <c:minorTickMark val="none"/>
        <c:tickLblPos val="nextTo"/>
        <c:crossAx val="646425280"/>
        <c:crosses val="autoZero"/>
        <c:crossBetween val="between"/>
        <c:majorUnit val="4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33CC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C79-4316-9CEF-9F7699AA6336}"/>
              </c:ext>
            </c:extLst>
          </c:dPt>
          <c:dPt>
            <c:idx val="1"/>
            <c:bubble3D val="0"/>
            <c:spPr>
              <a:solidFill>
                <a:srgbClr val="CCFFC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C79-4316-9CEF-9F7699AA6336}"/>
              </c:ext>
            </c:extLst>
          </c:dPt>
          <c:dPt>
            <c:idx val="2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C79-4316-9CEF-9F7699AA6336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C79-4316-9CEF-9F7699AA6336}"/>
              </c:ext>
            </c:extLst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2C79-4316-9CEF-9F7699AA6336}"/>
              </c:ext>
            </c:extLst>
          </c:dPt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121871</c:v>
                </c:pt>
                <c:pt idx="1">
                  <c:v>78247</c:v>
                </c:pt>
                <c:pt idx="2">
                  <c:v>145305</c:v>
                </c:pt>
                <c:pt idx="3">
                  <c:v>100701</c:v>
                </c:pt>
                <c:pt idx="4">
                  <c:v>49225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C79-4316-9CEF-9F7699AA63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1.06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1.15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1.38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1.31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1.00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0.86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0.83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0.82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0.90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1.04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0.47</c:v>
                </c:pt>
                <c:pt idx="2">
                  <c:v>1.66</c:v>
                </c:pt>
                <c:pt idx="3">
                  <c:v>1.29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7184808"/>
        <c:axId val="647189120"/>
      </c:lineChart>
      <c:catAx>
        <c:axId val="64718480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718912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7189120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718480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0.86</c:v>
                </c:pt>
                <c:pt idx="1">
                  <c:v>1.18</c:v>
                </c:pt>
                <c:pt idx="2">
                  <c:v>1.39</c:v>
                </c:pt>
                <c:pt idx="3">
                  <c:v>1.63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D84-4029-A8E4-D572A2F040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7189904"/>
        <c:axId val="647185592"/>
      </c:barChart>
      <c:catAx>
        <c:axId val="647189904"/>
        <c:scaling>
          <c:orientation val="maxMin"/>
        </c:scaling>
        <c:delete val="1"/>
        <c:axPos val="l"/>
        <c:numFmt formatCode="General" sourceLinked="1"/>
        <c:majorTickMark val="out"/>
        <c:minorTickMark val="none"/>
        <c:tickLblPos val="nextTo"/>
        <c:crossAx val="647185592"/>
        <c:crosses val="autoZero"/>
        <c:auto val="1"/>
        <c:lblAlgn val="ctr"/>
        <c:lblOffset val="100"/>
        <c:noMultiLvlLbl val="0"/>
      </c:catAx>
      <c:valAx>
        <c:axId val="647185592"/>
        <c:scaling>
          <c:orientation val="minMax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89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500"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3399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6576" tIns="18288" rIns="36576" bIns="18288" anchor="ctr" anchorCtr="1">
                <a:no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A0</c:v>
                </c:pt>
                <c:pt idx="1">
                  <c:v>A</c:v>
                </c:pt>
                <c:pt idx="2">
                  <c:v>B</c:v>
                </c:pt>
                <c:pt idx="3">
                  <c:v>C</c:v>
                </c:pt>
              </c:strCache>
            </c:strRef>
          </c:cat>
          <c:val>
            <c:numRef>
              <c:f>Sheet1!$B$2:$B$5</c:f>
              <c:numCache>
                <c:formatCode>0.00</c:formatCode>
                <c:ptCount val="4"/>
                <c:pt idx="0">
                  <c:v>1.07</c:v>
                </c:pt>
                <c:pt idx="1">
                  <c:v>1.22</c:v>
                </c:pt>
                <c:pt idx="2">
                  <c:v>1.78</c:v>
                </c:pt>
                <c:pt idx="3">
                  <c:v>1.29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E4-4024-859E-40ECFD733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7190296"/>
        <c:axId val="647187160"/>
      </c:barChart>
      <c:catAx>
        <c:axId val="647190296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7187160"/>
        <c:crosses val="autoZero"/>
        <c:auto val="1"/>
        <c:lblAlgn val="ctr"/>
        <c:lblOffset val="100"/>
        <c:noMultiLvlLbl val="0"/>
      </c:catAx>
      <c:valAx>
        <c:axId val="647187160"/>
        <c:scaling>
          <c:orientation val="maxMin"/>
          <c:max val="4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7190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25000"/>
            </a:schemeClr>
          </a:solidFill>
          <a:latin typeface="思源黑体 CN Heavy" panose="020B0A00000000000000" pitchFamily="34" charset="-122"/>
          <a:ea typeface="思源黑体 CN Heavy" panose="020B0A00000000000000" pitchFamily="34" charset="-122"/>
        </a:defRPr>
      </a:pPr>
      <a:endParaRPr lang="zh-CN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solidFill>
              <a:srgbClr val="006100"/>
            </a:solidFill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A59-4E57-8D23-CCA97F40EA96}"/>
              </c:ext>
            </c:extLst>
          </c:dPt>
          <c:dPt>
            <c:idx val="1"/>
            <c:bubble3D val="0"/>
            <c:spPr>
              <a:solidFill>
                <a:srgbClr val="00610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A59-4E57-8D23-CCA97F40EA96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A59-4E57-8D23-CCA97F40EA96}"/>
              </c:ext>
            </c:extLst>
          </c:dPt>
          <c:dPt>
            <c:idx val="3"/>
            <c:bubble3D val="0"/>
            <c:spPr>
              <a:solidFill>
                <a:srgbClr val="BFEFBF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A59-4E57-8D23-CCA97F40EA96}"/>
              </c:ext>
            </c:extLst>
          </c:dPt>
          <c:dLbls>
            <c:dLbl>
              <c:idx val="0"/>
              <c:layout>
                <c:manualLayout>
                  <c:x val="5.8828718488952757E-3"/>
                  <c:y val="0.166645402501818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53DECEED-ABA6-45B9-BB40-6B12D7425A1C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A59-4E57-8D23-CCA97F40EA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A0级</c:v>
                </c:pt>
                <c:pt idx="1">
                  <c:v>A级</c:v>
                </c:pt>
                <c:pt idx="2">
                  <c:v>B级</c:v>
                </c:pt>
                <c:pt idx="3">
                  <c:v>C级</c:v>
                </c:pt>
              </c:strCache>
            </c:strRef>
          </c:cat>
          <c:val>
            <c:numRef>
              <c:f>Sheet1!$B$2:$B$5</c:f>
              <c:numCache>
                <c:formatCode>#,##0_ </c:formatCode>
                <c:ptCount val="4"/>
                <c:pt idx="0">
                  <c:v>20951</c:v>
                </c:pt>
                <c:pt idx="1">
                  <c:v>184747</c:v>
                </c:pt>
                <c:pt idx="2">
                  <c:v>150581</c:v>
                </c:pt>
                <c:pt idx="3">
                  <c:v>69433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A59-4E57-8D23-CCA97F40EA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1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33993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339933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EFD-4549-97AC-CA217D7AA649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AEFD-4549-97AC-CA217D7AA649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AEFD-4549-97AC-CA217D7AA649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AEFD-4549-97AC-CA217D7AA649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AEFD-4549-97AC-CA217D7AA649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AEFD-4549-97AC-CA217D7AA649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AEFD-4549-97AC-CA217D7AA649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AEFD-4549-97AC-CA217D7AA649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AEFD-4549-97AC-CA217D7AA649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AEFD-4549-97AC-CA217D7AA649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AEFD-4549-97AC-CA217D7AA649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AEFD-4549-97AC-CA217D7AA64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1.38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EFD-4549-97AC-CA217D7AA64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2.05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" panose="020B0500000000000000" pitchFamily="34" charset="-122"/>
                      <a:ea typeface="思源黑体 CN" panose="020B05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EFD-4549-97AC-CA217D7AA64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2.16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AEFD-4549-97AC-CA217D7AA649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2.27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EFD-4549-97AC-CA217D7AA64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1.30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EFD-4549-97AC-CA217D7AA649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1.42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EFD-4549-97AC-CA217D7AA649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1.33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EFD-4549-97AC-CA217D7AA649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1.02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EFD-4549-97AC-CA217D7AA649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0.97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EFD-4549-97AC-CA217D7AA649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0.75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EFD-4549-97AC-CA217D7AA649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0.73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EFD-4549-97AC-CA217D7AA649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0.69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AEFD-4549-97AC-CA217D7AA649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1.09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EFD-4549-97AC-CA217D7AA6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1.99</c:v>
                </c:pt>
                <c:pt idx="2">
                  <c:v>2.33</c:v>
                </c:pt>
                <c:pt idx="3">
                  <c:v>2.65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AEFD-4549-97AC-CA217D7AA6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6870232"/>
        <c:axId val="646869056"/>
      </c:lineChart>
      <c:catAx>
        <c:axId val="646870232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6468690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46869056"/>
        <c:scaling>
          <c:orientation val="minMax"/>
          <c:min val="-5"/>
        </c:scaling>
        <c:delete val="1"/>
        <c:axPos val="l"/>
        <c:numFmt formatCode="0.0_ " sourceLinked="0"/>
        <c:majorTickMark val="out"/>
        <c:minorTickMark val="none"/>
        <c:tickLblPos val="nextTo"/>
        <c:crossAx val="646870232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1656230713163158"/>
          <c:y val="0.11314521208506537"/>
          <c:w val="0.78415851243654122"/>
          <c:h val="0.852508293985021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effectLst>
              <a:outerShdw blurRad="889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E1FFE1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4CD-4E1D-BA8C-6B46CE4F8D0C}"/>
              </c:ext>
            </c:extLst>
          </c:dPt>
          <c:dPt>
            <c:idx val="1"/>
            <c:bubble3D val="0"/>
            <c:spPr>
              <a:solidFill>
                <a:srgbClr val="BFEFBF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4CD-4E1D-BA8C-6B46CE4F8D0C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4CD-4E1D-BA8C-6B46CE4F8D0C}"/>
              </c:ext>
            </c:extLst>
          </c:dPt>
          <c:dPt>
            <c:idx val="3"/>
            <c:bubble3D val="0"/>
            <c:spPr>
              <a:solidFill>
                <a:srgbClr val="339933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4CD-4E1D-BA8C-6B46CE4F8D0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0080-4AC4-A0B8-A69FA18C7E2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无优惠</c:v>
                </c:pt>
                <c:pt idx="1">
                  <c:v>0-1万</c:v>
                </c:pt>
                <c:pt idx="2">
                  <c:v>1-2万</c:v>
                </c:pt>
                <c:pt idx="3">
                  <c:v>2-3万</c:v>
                </c:pt>
                <c:pt idx="4">
                  <c:v>3万及以上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7997</c:v>
                </c:pt>
                <c:pt idx="1">
                  <c:v>2222</c:v>
                </c:pt>
                <c:pt idx="2">
                  <c:v>8939</c:v>
                </c:pt>
                <c:pt idx="3">
                  <c:v>3959</c:v>
                </c:pt>
                <c:pt idx="4">
                  <c:v>8903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4CD-4E1D-BA8C-6B46CE4F8D0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  <c:holeSize val="72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0"/>
          <c:w val="0.99855390699617741"/>
          <c:h val="6.79163604549431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bg2">
                  <a:lumMod val="25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金额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#,##0.00_ ;[Red]\-#,##0.00\ </c:formatCode>
                <c:ptCount val="5"/>
                <c:pt idx="0">
                  <c:v>5.13</c:v>
                </c:pt>
                <c:pt idx="1">
                  <c:v>8.57</c:v>
                </c:pt>
                <c:pt idx="2">
                  <c:v>9.9</c:v>
                </c:pt>
                <c:pt idx="3">
                  <c:v>17.809999999999999</c:v>
                </c:pt>
                <c:pt idx="4">
                  <c:v>29.14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4C-4F3C-8D61-B54F4A1FE2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644462912"/>
        <c:axId val="644459384"/>
      </c:barChart>
      <c:catAx>
        <c:axId val="644462912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644459384"/>
        <c:crosses val="autoZero"/>
        <c:auto val="1"/>
        <c:lblAlgn val="ctr"/>
        <c:lblOffset val="100"/>
        <c:noMultiLvlLbl val="0"/>
      </c:catAx>
      <c:valAx>
        <c:axId val="644459384"/>
        <c:scaling>
          <c:orientation val="minMax"/>
          <c:max val="70"/>
          <c:min val="0"/>
        </c:scaling>
        <c:delete val="1"/>
        <c:axPos val="t"/>
        <c:numFmt formatCode="#,##0.00_ ;[Red]\-#,##0.00\ " sourceLinked="1"/>
        <c:majorTickMark val="out"/>
        <c:minorTickMark val="none"/>
        <c:tickLblPos val="nextTo"/>
        <c:crossAx val="644462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603781985383599"/>
          <c:y val="9.6846270694155495E-2"/>
          <c:w val="0.60686054609865425"/>
          <c:h val="0.8763336736611195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pattFill prst="pct50">
              <a:fgClr>
                <a:srgbClr val="4472C4"/>
              </a:fgClr>
              <a:bgClr>
                <a:schemeClr val="bg1"/>
              </a:bgClr>
            </a:pattFill>
            <a:ln>
              <a:noFill/>
            </a:ln>
          </c:spPr>
          <c:dPt>
            <c:idx val="0"/>
            <c:bubble3D val="0"/>
            <c:spPr>
              <a:pattFill prst="pct70">
                <a:fgClr>
                  <a:srgbClr val="E1FFE1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2AA-4407-81F6-44BFEE080DEB}"/>
              </c:ext>
            </c:extLst>
          </c:dPt>
          <c:dPt>
            <c:idx val="1"/>
            <c:bubble3D val="0"/>
            <c:spPr>
              <a:pattFill prst="pct70">
                <a:fgClr>
                  <a:srgbClr val="BFEFBF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2AA-4407-81F6-44BFEE080DEB}"/>
              </c:ext>
            </c:extLst>
          </c:dPt>
          <c:dPt>
            <c:idx val="2"/>
            <c:bubble3D val="0"/>
            <c:spPr>
              <a:pattFill prst="pct70">
                <a:fgClr>
                  <a:srgbClr val="92D050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2AA-4407-81F6-44BFEE080DEB}"/>
              </c:ext>
            </c:extLst>
          </c:dPt>
          <c:dPt>
            <c:idx val="3"/>
            <c:bubble3D val="0"/>
            <c:spPr>
              <a:pattFill prst="pct70">
                <a:fgClr>
                  <a:srgbClr val="339933"/>
                </a:fgClr>
                <a:bgClr>
                  <a:srgbClr val="FFFFFF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2AA-4407-81F6-44BFEE080DEB}"/>
              </c:ext>
            </c:extLst>
          </c:dPt>
          <c:dPt>
            <c:idx val="4"/>
            <c:bubble3D val="0"/>
            <c:spPr>
              <a:pattFill prst="pct50">
                <a:fgClr>
                  <a:srgbClr val="4472C4"/>
                </a:fgClr>
                <a:bgClr>
                  <a:schemeClr val="bg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72AA-4407-81F6-44BFEE080DE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无优惠</c:v>
                </c:pt>
                <c:pt idx="1">
                  <c:v>0-1万</c:v>
                </c:pt>
                <c:pt idx="2">
                  <c:v>1-2万</c:v>
                </c:pt>
                <c:pt idx="3">
                  <c:v>2-3万</c:v>
                </c:pt>
                <c:pt idx="4">
                  <c:v>3万及以上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6184</c:v>
                </c:pt>
                <c:pt idx="1">
                  <c:v>1551</c:v>
                </c:pt>
                <c:pt idx="2">
                  <c:v>4808</c:v>
                </c:pt>
                <c:pt idx="3">
                  <c:v>3256</c:v>
                </c:pt>
                <c:pt idx="4">
                  <c:v>5532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2AA-4407-81F6-44BFEE080D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成交均价</c:v>
                </c:pt>
              </c:strCache>
            </c:strRef>
          </c:tx>
          <c:spPr>
            <a:solidFill>
              <a:srgbClr val="5588B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non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</c:strCache>
            </c:strRef>
          </c:cat>
          <c:val>
            <c:numRef>
              <c:f>Sheet1!$B$2:$B$6</c:f>
              <c:numCache>
                <c:formatCode>0.00</c:formatCode>
                <c:ptCount val="5"/>
                <c:pt idx="0">
                  <c:v>5.0199999999999996</c:v>
                </c:pt>
                <c:pt idx="1">
                  <c:v>8.4600000000000009</c:v>
                </c:pt>
                <c:pt idx="2">
                  <c:v>9.65</c:v>
                </c:pt>
                <c:pt idx="3">
                  <c:v>17.93</c:v>
                </c:pt>
                <c:pt idx="4">
                  <c:v>28.04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09-4DD0-B80D-546129D167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644458600"/>
        <c:axId val="644460560"/>
      </c:barChart>
      <c:catAx>
        <c:axId val="644458600"/>
        <c:scaling>
          <c:orientation val="maxMin"/>
        </c:scaling>
        <c:delete val="1"/>
        <c:axPos val="r"/>
        <c:numFmt formatCode="General" sourceLinked="1"/>
        <c:majorTickMark val="out"/>
        <c:minorTickMark val="none"/>
        <c:tickLblPos val="nextTo"/>
        <c:crossAx val="644460560"/>
        <c:crosses val="autoZero"/>
        <c:auto val="1"/>
        <c:lblAlgn val="ctr"/>
        <c:lblOffset val="100"/>
        <c:noMultiLvlLbl val="0"/>
      </c:catAx>
      <c:valAx>
        <c:axId val="644460560"/>
        <c:scaling>
          <c:orientation val="maxMin"/>
          <c:max val="70"/>
          <c:min val="0"/>
        </c:scaling>
        <c:delete val="1"/>
        <c:axPos val="t"/>
        <c:numFmt formatCode="0.00" sourceLinked="1"/>
        <c:majorTickMark val="out"/>
        <c:minorTickMark val="none"/>
        <c:tickLblPos val="nextTo"/>
        <c:crossAx val="644458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631601690646471"/>
          <c:y val="0.10074717919965014"/>
          <c:w val="0.5463460097726115"/>
          <c:h val="0.821125076714317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细分市场</c:v>
                </c:pt>
              </c:strCache>
            </c:strRef>
          </c:tx>
          <c:spPr>
            <a:effectLst>
              <a:outerShdw blurRad="88900" algn="ctr" rotWithShape="0">
                <a:srgbClr val="000000">
                  <a:alpha val="40000"/>
                </a:srgbClr>
              </a:outerShdw>
            </a:effectLst>
          </c:spPr>
          <c:dPt>
            <c:idx val="0"/>
            <c:bubble3D val="0"/>
            <c:spPr>
              <a:solidFill>
                <a:srgbClr val="0371D4">
                  <a:lumMod val="20000"/>
                  <a:lumOff val="80000"/>
                </a:srgbClr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3A3-4479-87D3-ADC412F14879}"/>
              </c:ext>
            </c:extLst>
          </c:dPt>
          <c:dPt>
            <c:idx val="1"/>
            <c:bubble3D val="0"/>
            <c:spPr>
              <a:solidFill>
                <a:srgbClr val="B8CDE8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3A3-4479-87D3-ADC412F14879}"/>
              </c:ext>
            </c:extLst>
          </c:dPt>
          <c:dPt>
            <c:idx val="2"/>
            <c:bubble3D val="0"/>
            <c:spPr>
              <a:solidFill>
                <a:srgbClr val="84AEDC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3A3-4479-87D3-ADC412F14879}"/>
              </c:ext>
            </c:extLst>
          </c:dPt>
          <c:dPt>
            <c:idx val="3"/>
            <c:bubble3D val="0"/>
            <c:spPr>
              <a:solidFill>
                <a:srgbClr val="6EA1D0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73A3-4479-87D3-ADC412F14879}"/>
              </c:ext>
            </c:extLst>
          </c:dPt>
          <c:dPt>
            <c:idx val="4"/>
            <c:bubble3D val="0"/>
            <c:spPr>
              <a:solidFill>
                <a:srgbClr val="5588B7"/>
              </a:solidFill>
              <a:ln w="19050">
                <a:solidFill>
                  <a:schemeClr val="lt1"/>
                </a:solidFill>
              </a:ln>
              <a:effectLst>
                <a:outerShdw blurRad="88900" algn="ctr" rotWithShape="0">
                  <a:srgbClr val="000000">
                    <a:alpha val="40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108F-4A1B-97A8-9A66B1C027E1}"/>
              </c:ext>
            </c:extLst>
          </c:dPt>
          <c:dLbls>
            <c:dLbl>
              <c:idx val="1"/>
              <c:layout>
                <c:manualLayout>
                  <c:x val="5.7839823264543219E-2"/>
                  <c:y val="8.11849801724472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en-US" altLang="zh-CN" sz="100" b="0" i="0" u="none" strike="noStrike" kern="1200" baseline="0">
                        <a:solidFill>
                          <a:schemeClr val="bg1"/>
                        </a:solidFill>
                        <a:latin typeface="微软雅黑"/>
                        <a:ea typeface="+mn-ea"/>
                        <a:cs typeface="+mn-cs"/>
                      </a:defRPr>
                    </a:pPr>
                    <a:fld id="{783BFE18-D4FC-4CF4-83D5-4330A2C127DB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>
                        <a:defRPr lang="en-US" altLang="zh-CN" sz="100">
                          <a:solidFill>
                            <a:schemeClr val="bg1"/>
                          </a:solidFill>
                          <a:latin typeface="微软雅黑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en-US" altLang="zh-CN" sz="100" b="0" i="0" u="none" strike="noStrike" kern="1200" baseline="0">
                      <a:solidFill>
                        <a:schemeClr val="bg1"/>
                      </a:solidFill>
                      <a:latin typeface="微软雅黑"/>
                      <a:ea typeface="+mn-ea"/>
                      <a:cs typeface="+mn-cs"/>
                    </a:defRPr>
                  </a:pPr>
                  <a:endParaRPr lang="zh-CN" alt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961904201813859E-2"/>
                      <c:h val="2.054694762520907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73A3-4479-87D3-ADC412F14879}"/>
                </c:ext>
              </c:extLst>
            </c:dLbl>
            <c:dLbl>
              <c:idx val="4"/>
              <c:layout>
                <c:manualLayout>
                  <c:x val="3.9888210732485622E-5"/>
                  <c:y val="-0.24834110692275382"/>
                </c:manualLayout>
              </c:layout>
              <c:tx>
                <c:rich>
                  <a:bodyPr/>
                  <a:lstStyle/>
                  <a:p>
                    <a:fld id="{6AB9FDEA-3F4E-47BE-A751-FCDCB0537070}" type="VALUE">
                      <a:rPr lang="en-US" altLang="zh-CN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08F-4A1B-97A8-9A66B1C027E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altLang="zh-CN" sz="100" b="0" i="0" u="none" strike="noStrike" kern="1200" baseline="0">
                    <a:solidFill>
                      <a:schemeClr val="bg1"/>
                    </a:solidFill>
                    <a:latin typeface="微软雅黑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A00级</c:v>
                </c:pt>
                <c:pt idx="1">
                  <c:v>A0级</c:v>
                </c:pt>
                <c:pt idx="2">
                  <c:v>A级</c:v>
                </c:pt>
                <c:pt idx="3">
                  <c:v>B级</c:v>
                </c:pt>
                <c:pt idx="4">
                  <c:v>C级</c:v>
                </c:pt>
              </c:strCache>
            </c:strRef>
          </c:cat>
          <c:val>
            <c:numRef>
              <c:f>Sheet1!$B$2:$B$6</c:f>
              <c:numCache>
                <c:formatCode>#,##0_ </c:formatCode>
                <c:ptCount val="5"/>
                <c:pt idx="0">
                  <c:v>121911</c:v>
                </c:pt>
                <c:pt idx="1">
                  <c:v>79392</c:v>
                </c:pt>
                <c:pt idx="2">
                  <c:v>326985</c:v>
                </c:pt>
                <c:pt idx="3">
                  <c:v>251072</c:v>
                </c:pt>
                <c:pt idx="4">
                  <c:v>86935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3A3-4479-87D3-ADC412F148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983748031437437E-2"/>
          <c:y val="0.10095882446623775"/>
          <c:w val="0.91546382420694083"/>
          <c:h val="0.80055859694549236"/>
        </c:manualLayout>
      </c:layout>
      <c:lineChart>
        <c:grouping val="standard"/>
        <c:varyColors val="0"/>
        <c:ser>
          <c:idx val="4"/>
          <c:order val="0"/>
          <c:tx>
            <c:strRef>
              <c:f>Sheet1!$A$2</c:f>
              <c:strCache>
                <c:ptCount val="1"/>
                <c:pt idx="0">
                  <c:v>Y2024</c:v>
                </c:pt>
              </c:strCache>
            </c:strRef>
          </c:tx>
          <c:spPr>
            <a:ln w="38100">
              <a:solidFill>
                <a:srgbClr val="5588B7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7"/>
            <c:spPr>
              <a:solidFill>
                <a:schemeClr val="bg1"/>
              </a:solidFill>
              <a:ln w="19050">
                <a:solidFill>
                  <a:srgbClr val="5588B7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84A-4C2B-9BEE-2E8790013DF1}"/>
              </c:ext>
            </c:extLst>
          </c:dPt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1-384A-4C2B-9BEE-2E8790013D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384A-4C2B-9BEE-2E8790013DF1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3-384A-4C2B-9BEE-2E8790013DF1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4-384A-4C2B-9BEE-2E8790013DF1}"/>
              </c:ext>
            </c:extLst>
          </c:dPt>
          <c:dPt>
            <c:idx val="5"/>
            <c:bubble3D val="0"/>
            <c:extLst>
              <c:ext xmlns:c16="http://schemas.microsoft.com/office/drawing/2014/chart" uri="{C3380CC4-5D6E-409C-BE32-E72D297353CC}">
                <c16:uniqueId val="{00000005-384A-4C2B-9BEE-2E8790013DF1}"/>
              </c:ext>
            </c:extLst>
          </c:dPt>
          <c:dPt>
            <c:idx val="6"/>
            <c:bubble3D val="0"/>
            <c:extLst>
              <c:ext xmlns:c16="http://schemas.microsoft.com/office/drawing/2014/chart" uri="{C3380CC4-5D6E-409C-BE32-E72D297353CC}">
                <c16:uniqueId val="{00000006-384A-4C2B-9BEE-2E8790013DF1}"/>
              </c:ext>
            </c:extLst>
          </c:dPt>
          <c:dPt>
            <c:idx val="7"/>
            <c:bubble3D val="0"/>
            <c:extLst>
              <c:ext xmlns:c16="http://schemas.microsoft.com/office/drawing/2014/chart" uri="{C3380CC4-5D6E-409C-BE32-E72D297353CC}">
                <c16:uniqueId val="{00000007-384A-4C2B-9BEE-2E8790013DF1}"/>
              </c:ext>
            </c:extLst>
          </c:dPt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8-384A-4C2B-9BEE-2E8790013DF1}"/>
              </c:ext>
            </c:extLst>
          </c:dPt>
          <c:dPt>
            <c:idx val="9"/>
            <c:bubble3D val="0"/>
            <c:extLst>
              <c:ext xmlns:c16="http://schemas.microsoft.com/office/drawing/2014/chart" uri="{C3380CC4-5D6E-409C-BE32-E72D297353CC}">
                <c16:uniqueId val="{00000009-384A-4C2B-9BEE-2E8790013DF1}"/>
              </c:ext>
            </c:extLst>
          </c:dPt>
          <c:dPt>
            <c:idx val="10"/>
            <c:bubble3D val="0"/>
            <c:extLst>
              <c:ext xmlns:c16="http://schemas.microsoft.com/office/drawing/2014/chart" uri="{C3380CC4-5D6E-409C-BE32-E72D297353CC}">
                <c16:uniqueId val="{0000000A-384A-4C2B-9BEE-2E8790013DF1}"/>
              </c:ext>
            </c:extLst>
          </c:dPt>
          <c:dPt>
            <c:idx val="11"/>
            <c:bubble3D val="0"/>
            <c:extLst>
              <c:ext xmlns:c16="http://schemas.microsoft.com/office/drawing/2014/chart" uri="{C3380CC4-5D6E-409C-BE32-E72D297353CC}">
                <c16:uniqueId val="{0000000B-384A-4C2B-9BEE-2E8790013DF1}"/>
              </c:ext>
            </c:extLst>
          </c:dPt>
          <c:dLbls>
            <c:dLbl>
              <c:idx val="0"/>
              <c:layout>
                <c:manualLayout>
                  <c:x val="-7.2226731875555908E-2"/>
                  <c:y val="-6.162850813096906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17.21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b="1" dirty="0">
                      <a:latin typeface="思源黑体 CN Medium" panose="020B0600000000000000" pitchFamily="34" charset="-122"/>
                      <a:ea typeface="思源黑体 CN Medium" panose="020B0600000000000000" pitchFamily="34" charset="-122"/>
                    </a:endParaRP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384A-4C2B-9BEE-2E8790013DF1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16.75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>
                      <a:latin typeface="思源黑体 CN Heavy" panose="020B0A00000000000000" pitchFamily="34" charset="-122"/>
                      <a:ea typeface="思源黑体 CN Heavy" panose="020B0A00000000000000" pitchFamily="34" charset="-122"/>
                    </a:endParaRP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84A-4C2B-9BEE-2E8790013DF1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16.27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384A-4C2B-9BEE-2E8790013DF1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 sz="800" b="1" i="0" u="none" strike="noStrike" baseline="0" dirty="0">
                        <a:effectLst/>
                      </a:rPr>
                      <a:t>17.03</a:t>
                    </a:r>
                    <a:r>
                      <a:rPr lang="en-US" altLang="zh-CN" sz="800" b="1" i="0" u="none" strike="noStrike" baseline="0" dirty="0"/>
                      <a:t> </a:t>
                    </a:r>
                    <a:endParaRPr lang="en-US" altLang="zh-CN" dirty="0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84A-4C2B-9BEE-2E8790013DF1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altLang="zh-CN" dirty="0"/>
                      <a:t>18.35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384A-4C2B-9BEE-2E8790013DF1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 dirty="0"/>
                      <a:t>18.08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84A-4C2B-9BEE-2E8790013DF1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altLang="zh-CN" dirty="0"/>
                      <a:t>18.50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84A-4C2B-9BEE-2E8790013DF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 dirty="0"/>
                      <a:t>18.20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84A-4C2B-9BEE-2E8790013DF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 dirty="0"/>
                      <a:t>17.41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384A-4C2B-9BEE-2E8790013DF1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altLang="zh-CN" dirty="0"/>
                      <a:t>17.64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84A-4C2B-9BEE-2E8790013DF1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 altLang="zh-CN" dirty="0"/>
                      <a:t>17.27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384A-4C2B-9BEE-2E8790013DF1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r>
                      <a:rPr lang="en-US" altLang="zh-CN" dirty="0"/>
                      <a:t>17.07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384A-4C2B-9BEE-2E8790013DF1}"/>
                </c:ext>
              </c:extLst>
            </c:dLbl>
            <c:dLbl>
              <c:idx val="12"/>
              <c:tx>
                <c:rich>
                  <a:bodyPr/>
                  <a:lstStyle/>
                  <a:p>
                    <a:r>
                      <a:rPr lang="en-US" altLang="zh-CN" dirty="0"/>
                      <a:t>17.23</a:t>
                    </a:r>
                  </a:p>
                </c:rich>
              </c:tx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384A-4C2B-9BEE-2E8790013D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>
                    <a:solidFill>
                      <a:schemeClr val="bg2">
                        <a:lumMod val="25000"/>
                      </a:schemeClr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Sheet1!$B$1:$N$1</c:f>
              <c:strCache>
                <c:ptCount val="13"/>
                <c:pt idx="0">
                  <c:v>基点</c:v>
                </c:pt>
                <c:pt idx="1">
                  <c:v>1月</c:v>
                </c:pt>
                <c:pt idx="2">
                  <c:v>2月</c:v>
                </c:pt>
                <c:pt idx="3">
                  <c:v>3月</c:v>
                </c:pt>
                <c:pt idx="4">
                  <c:v>4月</c:v>
                </c:pt>
                <c:pt idx="5">
                  <c:v>5月</c:v>
                </c:pt>
                <c:pt idx="6">
                  <c:v>6月</c:v>
                </c:pt>
                <c:pt idx="7">
                  <c:v>7月</c:v>
                </c:pt>
                <c:pt idx="8">
                  <c:v>8月</c:v>
                </c:pt>
                <c:pt idx="9">
                  <c:v>9月</c:v>
                </c:pt>
                <c:pt idx="10">
                  <c:v>10月</c:v>
                </c:pt>
                <c:pt idx="11">
                  <c:v>11月</c:v>
                </c:pt>
                <c:pt idx="12">
                  <c:v>12月</c:v>
                </c:pt>
              </c:strCache>
            </c:strRef>
          </c:cat>
          <c:val>
            <c:numRef>
              <c:f>Sheet1!$B$2:$N$2</c:f>
              <c:numCache>
                <c:formatCode>0.00_ </c:formatCode>
                <c:ptCount val="13"/>
                <c:pt idx="0">
                  <c:v>0</c:v>
                </c:pt>
                <c:pt idx="1">
                  <c:v>-2.66</c:v>
                </c:pt>
                <c:pt idx="2">
                  <c:v>-5.47</c:v>
                </c:pt>
                <c:pt idx="3">
                  <c:v>-1.07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D-384A-4C2B-9BEE-2E8790013D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44458208"/>
        <c:axId val="338385296"/>
      </c:lineChart>
      <c:catAx>
        <c:axId val="644458208"/>
        <c:scaling>
          <c:orientation val="minMax"/>
        </c:scaling>
        <c:delete val="0"/>
        <c:axPos val="b"/>
        <c:numFmt formatCode="@" sourceLinked="0"/>
        <c:majorTickMark val="none"/>
        <c:minorTickMark val="none"/>
        <c:tickLblPos val="low"/>
        <c:spPr>
          <a:ln w="12700">
            <a:solidFill>
              <a:srgbClr val="808080"/>
            </a:solidFill>
            <a:prstDash val="solid"/>
          </a:ln>
        </c:spPr>
        <c:txPr>
          <a:bodyPr rot="0" vert="horz"/>
          <a:lstStyle/>
          <a:p>
            <a: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pPr>
            <a:endParaRPr lang="zh-CN"/>
          </a:p>
        </c:txPr>
        <c:crossAx val="338385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38385296"/>
        <c:scaling>
          <c:orientation val="minMax"/>
          <c:max val="20"/>
          <c:min val="-20"/>
        </c:scaling>
        <c:delete val="1"/>
        <c:axPos val="l"/>
        <c:numFmt formatCode="0.0_ " sourceLinked="0"/>
        <c:majorTickMark val="out"/>
        <c:minorTickMark val="none"/>
        <c:tickLblPos val="nextTo"/>
        <c:crossAx val="644458208"/>
        <c:crosses val="autoZero"/>
        <c:crossBetween val="between"/>
        <c:majorUnit val="5"/>
      </c:valAx>
      <c:spPr>
        <a:noFill/>
        <a:ln w="25409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800" b="1" i="0" u="none" strike="noStrike" baseline="0">
          <a:solidFill>
            <a:schemeClr val="tx1">
              <a:lumMod val="50000"/>
              <a:lumOff val="50000"/>
            </a:schemeClr>
          </a:solidFill>
          <a:latin typeface="微软雅黑 Light" panose="020B0502040204020203" pitchFamily="34" charset="-122"/>
          <a:ea typeface="微软雅黑 Light" panose="020B0502040204020203" pitchFamily="34" charset="-122"/>
          <a:cs typeface="宋体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8E063F-3C27-4468-B948-FA45722B209F}" type="datetimeFigureOut">
              <a:rPr lang="zh-CN" altLang="en-US" smtClean="0"/>
              <a:t>2025/5/15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42E500-9AE1-4202-8041-6A7C7F07FA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254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694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9EF9C56A-CC9D-0385-5D6C-4698440969A5}"/>
              </a:ext>
            </a:extLst>
          </p:cNvPr>
          <p:cNvSpPr txBox="1">
            <a:spLocks/>
          </p:cNvSpPr>
          <p:nvPr userDrawn="1"/>
        </p:nvSpPr>
        <p:spPr>
          <a:xfrm>
            <a:off x="11603400" y="6537751"/>
            <a:ext cx="360000" cy="275625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C913308-F349-4B6D-A68A-DD1791B4A57B}" type="slidenum">
              <a:rPr lang="zh-CN" altLang="en-US" sz="900" b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 algn="ctr"/>
              <a:t>‹#›</a:t>
            </a:fld>
            <a:endParaRPr lang="zh-CN" altLang="en-US" sz="1000" b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108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96BAF01-88FB-0D16-924F-6F93C47F1F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1998" cy="6857998"/>
          </a:xfrm>
          <a:prstGeom prst="rect">
            <a:avLst/>
          </a:prstGeom>
          <a:ln>
            <a:noFill/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ED64347-4179-1F5D-8BA8-2F5AAC25AAB3}"/>
              </a:ext>
            </a:extLst>
          </p:cNvPr>
          <p:cNvSpPr txBox="1"/>
          <p:nvPr userDrawn="1"/>
        </p:nvSpPr>
        <p:spPr>
          <a:xfrm>
            <a:off x="414169" y="6576068"/>
            <a:ext cx="241215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https://www.chinaautomarket.com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6658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">
    <p:bg>
      <p:bgPr>
        <a:solidFill>
          <a:schemeClr val="bg2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1050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9EF9C56A-CC9D-0385-5D6C-4698440969A5}"/>
              </a:ext>
            </a:extLst>
          </p:cNvPr>
          <p:cNvSpPr txBox="1">
            <a:spLocks/>
          </p:cNvSpPr>
          <p:nvPr userDrawn="1"/>
        </p:nvSpPr>
        <p:spPr>
          <a:xfrm>
            <a:off x="11603400" y="6537751"/>
            <a:ext cx="360000" cy="275625"/>
          </a:xfrm>
          <a:prstGeom prst="rect">
            <a:avLst/>
          </a:prstGeom>
          <a:noFill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0C913308-F349-4B6D-A68A-DD1791B4A57B}" type="slidenum">
              <a:rPr lang="zh-CN" altLang="en-US" sz="900" b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pPr algn="ctr"/>
              <a:t>‹#›</a:t>
            </a:fld>
            <a:endParaRPr lang="zh-CN" altLang="en-US" sz="1000" b="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619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2CB20BA6-18EA-4A2C-AF50-1A9CA49B5F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15B68D9C-4BD0-43BB-B9D4-ECF8525D9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文本占位符 12">
            <a:extLst>
              <a:ext uri="{FF2B5EF4-FFF2-40B4-BE49-F238E27FC236}">
                <a16:creationId xmlns:a16="http://schemas.microsoft.com/office/drawing/2014/main" id="{1E11247B-8B0B-9EA2-3EAB-8B74EBDC71B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8763" y="659080"/>
            <a:ext cx="11704637" cy="33701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60000" indent="-1728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  <a:defRPr sz="1400" b="1" spc="6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单机此处输入观点</a:t>
            </a:r>
          </a:p>
        </p:txBody>
      </p:sp>
    </p:spTree>
    <p:extLst>
      <p:ext uri="{BB962C8B-B14F-4D97-AF65-F5344CB8AC3E}">
        <p14:creationId xmlns:p14="http://schemas.microsoft.com/office/powerpoint/2010/main" val="2193358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05942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2253A2B-C644-4CA5-B5F8-932E914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8" name="标题 7">
            <a:extLst>
              <a:ext uri="{FF2B5EF4-FFF2-40B4-BE49-F238E27FC236}">
                <a16:creationId xmlns:a16="http://schemas.microsoft.com/office/drawing/2014/main" id="{101D706D-5BBF-4D54-9C37-95E3E18E8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6416A74-B5BD-A3C9-BB5C-4D0E55CA9000}"/>
              </a:ext>
            </a:extLst>
          </p:cNvPr>
          <p:cNvSpPr/>
          <p:nvPr userDrawn="1"/>
        </p:nvSpPr>
        <p:spPr>
          <a:xfrm>
            <a:off x="95250" y="6315075"/>
            <a:ext cx="11867562" cy="352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427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573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6C53E1-3C77-6917-944D-841CE3BC10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381"/>
            <a:ext cx="12192000" cy="68579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2047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343D756-4610-845A-05DB-61B99856B6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2000" cy="6857999"/>
          </a:xfrm>
          <a:prstGeom prst="rect">
            <a:avLst/>
          </a:prstGeom>
          <a:ln>
            <a:noFill/>
          </a:ln>
        </p:spPr>
      </p:pic>
      <p:sp>
        <p:nvSpPr>
          <p:cNvPr id="9" name="文本占位符 8">
            <a:extLst>
              <a:ext uri="{FF2B5EF4-FFF2-40B4-BE49-F238E27FC236}">
                <a16:creationId xmlns:a16="http://schemas.microsoft.com/office/drawing/2014/main" id="{FDF03A82-401C-4A0E-BE21-BE588E8741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500188"/>
            <a:ext cx="2836562" cy="594626"/>
          </a:xfrm>
        </p:spPr>
        <p:txBody>
          <a:bodyPr>
            <a:normAutofit/>
          </a:bodyPr>
          <a:lstStyle>
            <a:lvl1pPr marL="0" indent="0" algn="r">
              <a:buFont typeface="+mj-lt"/>
              <a:buNone/>
              <a:defRPr sz="2400" b="1"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457200" indent="0">
              <a:buFont typeface="+mj-ea"/>
              <a:buNone/>
              <a:defRPr/>
            </a:lvl2pPr>
            <a:lvl3pPr marL="1257300" indent="-342900">
              <a:buFont typeface="+mj-lt"/>
              <a:buAutoNum type="alphaLcParenR"/>
              <a:defRPr/>
            </a:lvl3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BEF0FD1-3ACE-43A8-AF57-CC0D436DC7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47836" y="1500187"/>
            <a:ext cx="7871045" cy="4633913"/>
          </a:xfrm>
        </p:spPr>
        <p:txBody>
          <a:bodyPr/>
          <a:lstStyle>
            <a:lvl1pPr marL="342900" indent="-342900">
              <a:buFont typeface="+mj-lt"/>
              <a:buAutoNum type="arabicPeriod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  <a:lvl2pPr marL="800100" indent="-342900">
              <a:buFont typeface="+mj-ea"/>
              <a:buAutoNum type="circleNumDbPlain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2pPr>
            <a:lvl3pPr marL="1257300" indent="-342900">
              <a:buFont typeface="+mj-lt"/>
              <a:buAutoNum type="alphaLcParenR"/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3pPr>
            <a:lvl4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4pPr>
            <a:lvl5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5pPr>
          </a:lstStyle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EA95BB-0FD6-4D94-81DB-8D38069818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6C2568E-3CA5-4FDE-A375-CB503A7EDE3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AC4CC43B-9EB6-4465-8B1A-3F7180DAD0DF}" type="datetime1">
              <a:rPr lang="zh-CN" altLang="en-US" smtClean="0"/>
              <a:pPr/>
              <a:t>2025/5/15</a:t>
            </a:fld>
            <a:endParaRPr lang="en-US" altLang="zh-CN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3EAC383-637D-4997-B597-28ADC11A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cxnSp>
        <p:nvCxnSpPr>
          <p:cNvPr id="10" name="î$ļíďé">
            <a:extLst>
              <a:ext uri="{FF2B5EF4-FFF2-40B4-BE49-F238E27FC236}">
                <a16:creationId xmlns:a16="http://schemas.microsoft.com/office/drawing/2014/main" id="{5866F782-5852-4C4E-B3FE-2AD687E8AC1B}"/>
              </a:ext>
            </a:extLst>
          </p:cNvPr>
          <p:cNvCxnSpPr>
            <a:cxnSpLocks/>
          </p:cNvCxnSpPr>
          <p:nvPr userDrawn="1"/>
        </p:nvCxnSpPr>
        <p:spPr>
          <a:xfrm>
            <a:off x="3621019" y="1500188"/>
            <a:ext cx="0" cy="4633913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îSḻidê">
            <a:extLst>
              <a:ext uri="{FF2B5EF4-FFF2-40B4-BE49-F238E27FC236}">
                <a16:creationId xmlns:a16="http://schemas.microsoft.com/office/drawing/2014/main" id="{3CCCD118-A808-47B5-869B-310AF975DC9C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2626456" y="5219207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latin typeface="思源黑体 CN" panose="020B0500000000000000" pitchFamily="34" charset="-122"/>
              <a:ea typeface="思源黑体 CN" panose="020B0500000000000000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8792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6E52FD7-7750-E314-FE57-D8BCBBD49E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1998" cy="6857998"/>
          </a:xfrm>
          <a:prstGeom prst="rect">
            <a:avLst/>
          </a:prstGeom>
          <a:ln>
            <a:noFill/>
          </a:ln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00C7662-4F6D-4B06-BB36-235FC06B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2799052"/>
            <a:ext cx="5731164" cy="9510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24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pPr lvl="0" defTabSz="914354"/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F9930E-40DF-417D-8161-BD38EB172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5731164" cy="2383991"/>
          </a:xfrm>
        </p:spPr>
        <p:txBody>
          <a:bodyPr/>
          <a:lstStyle>
            <a:lvl1pPr marL="0" indent="0">
              <a:buNone/>
              <a:defRPr lang="en-US" altLang="zh-CN" sz="1200" kern="120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Click to edit Master text styles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279D9A-DC49-4C12-80D3-3D89C2783F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04656" y="6438900"/>
            <a:ext cx="1802924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6834F10D-3A58-4285-A9DB-D9098A7BEDDD}" type="datetime1">
              <a:rPr lang="zh-CN" altLang="en-US" smtClean="0"/>
              <a:pPr/>
              <a:t>2025/5/15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EF8C95-8814-4768-850F-851B6434A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0401" y="6438900"/>
            <a:ext cx="3992171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94C1D7-7C5A-49B3-9D05-119C615E1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57452" y="6438900"/>
            <a:ext cx="2661448" cy="215900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" panose="020B0500000000000000" pitchFamily="34" charset="-122"/>
                <a:ea typeface="思源黑体 CN" panose="020B0500000000000000" pitchFamily="34" charset="-122"/>
              </a:defRPr>
            </a:lvl1pPr>
          </a:lstStyle>
          <a:p>
            <a:fld id="{7F65B630-C7FF-41C0-9923-C5E5E29EED8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89681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0E694FF4-C1FB-4CCE-B724-4F616D2EB35A}"/>
              </a:ext>
            </a:extLst>
          </p:cNvPr>
          <p:cNvCxnSpPr>
            <a:cxnSpLocks/>
          </p:cNvCxnSpPr>
          <p:nvPr userDrawn="1"/>
        </p:nvCxnSpPr>
        <p:spPr>
          <a:xfrm>
            <a:off x="229187" y="6534524"/>
            <a:ext cx="11733626" cy="0"/>
          </a:xfrm>
          <a:prstGeom prst="line">
            <a:avLst/>
          </a:prstGeom>
          <a:ln>
            <a:solidFill>
              <a:srgbClr val="E7E7EB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39A0AE92-C704-40D8-ADA1-12AD9F503D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1665" y="244717"/>
            <a:ext cx="991986" cy="251167"/>
          </a:xfrm>
          <a:prstGeom prst="rect">
            <a:avLst/>
          </a:prstGeom>
        </p:spPr>
      </p:pic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CF3BA4E-DE3E-4B06-BF3F-B07B7CB51207}"/>
              </a:ext>
            </a:extLst>
          </p:cNvPr>
          <p:cNvCxnSpPr>
            <a:cxnSpLocks/>
          </p:cNvCxnSpPr>
          <p:nvPr userDrawn="1"/>
        </p:nvCxnSpPr>
        <p:spPr>
          <a:xfrm>
            <a:off x="229187" y="616323"/>
            <a:ext cx="1173362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32A4FC73-F08C-4C46-BC9C-F34D4BBC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49" y="112323"/>
            <a:ext cx="10467629" cy="50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8" name="页脚占位符 17">
            <a:extLst>
              <a:ext uri="{FF2B5EF4-FFF2-40B4-BE49-F238E27FC236}">
                <a16:creationId xmlns:a16="http://schemas.microsoft.com/office/drawing/2014/main" id="{C21EBC1F-5505-42E9-9CFC-4EB3962BA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9188" y="6534523"/>
            <a:ext cx="1486490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9" name="日期占位符 18">
            <a:extLst>
              <a:ext uri="{FF2B5EF4-FFF2-40B4-BE49-F238E27FC236}">
                <a16:creationId xmlns:a16="http://schemas.microsoft.com/office/drawing/2014/main" id="{3568D5BF-5380-4640-B12E-7D5D942BD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15678" y="6534523"/>
            <a:ext cx="1267412" cy="263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" name="灯片编号占位符 19">
            <a:extLst>
              <a:ext uri="{FF2B5EF4-FFF2-40B4-BE49-F238E27FC236}">
                <a16:creationId xmlns:a16="http://schemas.microsoft.com/office/drawing/2014/main" id="{228A1574-E63A-4C54-BCD1-7F1C25B14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25978" y="6534524"/>
            <a:ext cx="1236834" cy="2635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71E1782-A91A-44D1-8FB4-C38984F10C6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27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12" r:id="rId2"/>
    <p:sldLayoutId id="2147483709" r:id="rId3"/>
    <p:sldLayoutId id="2147483695" r:id="rId4"/>
    <p:sldLayoutId id="2147483710" r:id="rId5"/>
    <p:sldLayoutId id="2147483679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0.xml"/><Relationship Id="rId3" Type="http://schemas.openxmlformats.org/officeDocument/2006/relationships/tags" Target="../tags/tag37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chart" Target="../charts/chart23.xml"/><Relationship Id="rId5" Type="http://schemas.openxmlformats.org/officeDocument/2006/relationships/tags" Target="../tags/tag39.xml"/><Relationship Id="rId10" Type="http://schemas.openxmlformats.org/officeDocument/2006/relationships/chart" Target="../charts/chart22.xml"/><Relationship Id="rId4" Type="http://schemas.openxmlformats.org/officeDocument/2006/relationships/tags" Target="../tags/tag38.xml"/><Relationship Id="rId9" Type="http://schemas.openxmlformats.org/officeDocument/2006/relationships/chart" Target="../charts/chart2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4.xml"/><Relationship Id="rId3" Type="http://schemas.openxmlformats.org/officeDocument/2006/relationships/tags" Target="../tags/tag43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11" Type="http://schemas.openxmlformats.org/officeDocument/2006/relationships/chart" Target="../charts/chart27.xml"/><Relationship Id="rId5" Type="http://schemas.openxmlformats.org/officeDocument/2006/relationships/tags" Target="../tags/tag45.xml"/><Relationship Id="rId10" Type="http://schemas.openxmlformats.org/officeDocument/2006/relationships/chart" Target="../charts/chart26.xml"/><Relationship Id="rId4" Type="http://schemas.openxmlformats.org/officeDocument/2006/relationships/tags" Target="../tags/tag44.xml"/><Relationship Id="rId9" Type="http://schemas.openxmlformats.org/officeDocument/2006/relationships/chart" Target="../charts/chart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8.xml"/><Relationship Id="rId3" Type="http://schemas.openxmlformats.org/officeDocument/2006/relationships/tags" Target="../tags/tag49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10" Type="http://schemas.openxmlformats.org/officeDocument/2006/relationships/chart" Target="../charts/chart30.xml"/><Relationship Id="rId4" Type="http://schemas.openxmlformats.org/officeDocument/2006/relationships/tags" Target="../tags/tag50.xml"/><Relationship Id="rId9" Type="http://schemas.openxmlformats.org/officeDocument/2006/relationships/chart" Target="../charts/char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1.xml"/><Relationship Id="rId3" Type="http://schemas.openxmlformats.org/officeDocument/2006/relationships/tags" Target="../tags/tag56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chart" Target="../charts/chart34.xml"/><Relationship Id="rId5" Type="http://schemas.openxmlformats.org/officeDocument/2006/relationships/tags" Target="../tags/tag58.xml"/><Relationship Id="rId10" Type="http://schemas.openxmlformats.org/officeDocument/2006/relationships/chart" Target="../charts/chart33.xml"/><Relationship Id="rId4" Type="http://schemas.openxmlformats.org/officeDocument/2006/relationships/tags" Target="../tags/tag57.xml"/><Relationship Id="rId9" Type="http://schemas.openxmlformats.org/officeDocument/2006/relationships/chart" Target="../charts/chart3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5.xml"/><Relationship Id="rId3" Type="http://schemas.openxmlformats.org/officeDocument/2006/relationships/tags" Target="../tags/tag62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chart" Target="../charts/chart38.xml"/><Relationship Id="rId5" Type="http://schemas.openxmlformats.org/officeDocument/2006/relationships/tags" Target="../tags/tag64.xml"/><Relationship Id="rId10" Type="http://schemas.openxmlformats.org/officeDocument/2006/relationships/chart" Target="../charts/chart37.xml"/><Relationship Id="rId4" Type="http://schemas.openxmlformats.org/officeDocument/2006/relationships/tags" Target="../tags/tag63.xml"/><Relationship Id="rId9" Type="http://schemas.openxmlformats.org/officeDocument/2006/relationships/chart" Target="../charts/chart3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9.xml"/><Relationship Id="rId3" Type="http://schemas.openxmlformats.org/officeDocument/2006/relationships/tags" Target="../tags/tag68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11" Type="http://schemas.openxmlformats.org/officeDocument/2006/relationships/chart" Target="../charts/chart42.xml"/><Relationship Id="rId5" Type="http://schemas.openxmlformats.org/officeDocument/2006/relationships/tags" Target="../tags/tag70.xml"/><Relationship Id="rId10" Type="http://schemas.openxmlformats.org/officeDocument/2006/relationships/chart" Target="../charts/chart41.xml"/><Relationship Id="rId4" Type="http://schemas.openxmlformats.org/officeDocument/2006/relationships/tags" Target="../tags/tag69.xml"/><Relationship Id="rId9" Type="http://schemas.openxmlformats.org/officeDocument/2006/relationships/chart" Target="../charts/chart4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74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chart" Target="../charts/chart45.xml"/><Relationship Id="rId5" Type="http://schemas.openxmlformats.org/officeDocument/2006/relationships/tags" Target="../tags/tag76.xml"/><Relationship Id="rId10" Type="http://schemas.openxmlformats.org/officeDocument/2006/relationships/chart" Target="../charts/chart44.xml"/><Relationship Id="rId4" Type="http://schemas.openxmlformats.org/officeDocument/2006/relationships/tags" Target="../tags/tag75.xml"/><Relationship Id="rId9" Type="http://schemas.openxmlformats.org/officeDocument/2006/relationships/chart" Target="../charts/chart4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7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6.xml"/><Relationship Id="rId3" Type="http://schemas.openxmlformats.org/officeDocument/2006/relationships/tags" Target="../tags/tag81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chart" Target="../charts/chart49.xml"/><Relationship Id="rId5" Type="http://schemas.openxmlformats.org/officeDocument/2006/relationships/tags" Target="../tags/tag83.xml"/><Relationship Id="rId10" Type="http://schemas.openxmlformats.org/officeDocument/2006/relationships/chart" Target="../charts/chart48.xml"/><Relationship Id="rId4" Type="http://schemas.openxmlformats.org/officeDocument/2006/relationships/tags" Target="../tags/tag82.xml"/><Relationship Id="rId9" Type="http://schemas.openxmlformats.org/officeDocument/2006/relationships/chart" Target="../charts/chart4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0.xml"/><Relationship Id="rId3" Type="http://schemas.openxmlformats.org/officeDocument/2006/relationships/tags" Target="../tags/tag87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chart" Target="../charts/chart53.xml"/><Relationship Id="rId5" Type="http://schemas.openxmlformats.org/officeDocument/2006/relationships/tags" Target="../tags/tag89.xml"/><Relationship Id="rId10" Type="http://schemas.openxmlformats.org/officeDocument/2006/relationships/chart" Target="../charts/chart52.xml"/><Relationship Id="rId4" Type="http://schemas.openxmlformats.org/officeDocument/2006/relationships/tags" Target="../tags/tag88.xml"/><Relationship Id="rId9" Type="http://schemas.openxmlformats.org/officeDocument/2006/relationships/chart" Target="../charts/chart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4.xml"/><Relationship Id="rId3" Type="http://schemas.openxmlformats.org/officeDocument/2006/relationships/tags" Target="../tags/tag93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chart" Target="../charts/chart57.xml"/><Relationship Id="rId5" Type="http://schemas.openxmlformats.org/officeDocument/2006/relationships/tags" Target="../tags/tag95.xml"/><Relationship Id="rId10" Type="http://schemas.openxmlformats.org/officeDocument/2006/relationships/chart" Target="../charts/chart56.xml"/><Relationship Id="rId4" Type="http://schemas.openxmlformats.org/officeDocument/2006/relationships/tags" Target="../tags/tag94.xml"/><Relationship Id="rId9" Type="http://schemas.openxmlformats.org/officeDocument/2006/relationships/chart" Target="../charts/chart5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8.xml"/><Relationship Id="rId3" Type="http://schemas.openxmlformats.org/officeDocument/2006/relationships/tags" Target="../tags/tag99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10" Type="http://schemas.openxmlformats.org/officeDocument/2006/relationships/chart" Target="../charts/chart60.xml"/><Relationship Id="rId4" Type="http://schemas.openxmlformats.org/officeDocument/2006/relationships/tags" Target="../tags/tag100.xml"/><Relationship Id="rId9" Type="http://schemas.openxmlformats.org/officeDocument/2006/relationships/chart" Target="../charts/chart5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3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chart" Target="../charts/chart4.xml"/><Relationship Id="rId5" Type="http://schemas.openxmlformats.org/officeDocument/2006/relationships/tags" Target="../tags/tag8.xml"/><Relationship Id="rId10" Type="http://schemas.openxmlformats.org/officeDocument/2006/relationships/chart" Target="../charts/chart3.xml"/><Relationship Id="rId4" Type="http://schemas.openxmlformats.org/officeDocument/2006/relationships/tags" Target="../tags/tag7.xml"/><Relationship Id="rId9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chart" Target="../charts/chart8.xml"/><Relationship Id="rId5" Type="http://schemas.openxmlformats.org/officeDocument/2006/relationships/tags" Target="../tags/tag14.xml"/><Relationship Id="rId10" Type="http://schemas.openxmlformats.org/officeDocument/2006/relationships/chart" Target="../charts/chart7.xml"/><Relationship Id="rId4" Type="http://schemas.openxmlformats.org/officeDocument/2006/relationships/tags" Target="../tags/tag13.xml"/><Relationship Id="rId9" Type="http://schemas.openxmlformats.org/officeDocument/2006/relationships/chart" Target="../charts/char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9.xml"/><Relationship Id="rId3" Type="http://schemas.openxmlformats.org/officeDocument/2006/relationships/tags" Target="../tags/tag18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chart" Target="../charts/chart12.xml"/><Relationship Id="rId5" Type="http://schemas.openxmlformats.org/officeDocument/2006/relationships/tags" Target="../tags/tag20.xml"/><Relationship Id="rId10" Type="http://schemas.openxmlformats.org/officeDocument/2006/relationships/chart" Target="../charts/chart11.xml"/><Relationship Id="rId4" Type="http://schemas.openxmlformats.org/officeDocument/2006/relationships/tags" Target="../tags/tag19.xml"/><Relationship Id="rId9" Type="http://schemas.openxmlformats.org/officeDocument/2006/relationships/chart" Target="../charts/char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3.xml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chart" Target="../charts/chart15.xml"/><Relationship Id="rId4" Type="http://schemas.openxmlformats.org/officeDocument/2006/relationships/tags" Target="../tags/tag25.xml"/><Relationship Id="rId9" Type="http://schemas.openxmlformats.org/officeDocument/2006/relationships/chart" Target="../charts/char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6.xml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10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chart" Target="../charts/chart19.xml"/><Relationship Id="rId5" Type="http://schemas.openxmlformats.org/officeDocument/2006/relationships/tags" Target="../tags/tag33.xml"/><Relationship Id="rId10" Type="http://schemas.openxmlformats.org/officeDocument/2006/relationships/chart" Target="../charts/chart18.xml"/><Relationship Id="rId4" Type="http://schemas.openxmlformats.org/officeDocument/2006/relationships/tags" Target="../tags/tag32.xml"/><Relationship Id="rId9" Type="http://schemas.openxmlformats.org/officeDocument/2006/relationships/chart" Target="../charts/char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ḻïḓ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98F6F59-725D-C51F-FB85-3C6F1EF73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"/>
            <a:ext cx="12192000" cy="6857999"/>
          </a:xfrm>
          <a:prstGeom prst="rect">
            <a:avLst/>
          </a:prstGeom>
          <a:ln>
            <a:noFill/>
          </a:ln>
        </p:spPr>
      </p:pic>
      <p:sp>
        <p:nvSpPr>
          <p:cNvPr id="9" name="ïśľíḑé">
            <a:extLst>
              <a:ext uri="{FF2B5EF4-FFF2-40B4-BE49-F238E27FC236}">
                <a16:creationId xmlns:a16="http://schemas.microsoft.com/office/drawing/2014/main" id="{6C2532AA-A647-48FF-8A25-36777AF5B18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71839" y="2275754"/>
            <a:ext cx="9921270" cy="2152811"/>
          </a:xfrm>
        </p:spPr>
        <p:txBody>
          <a:bodyPr anchor="ctr"/>
          <a:lstStyle/>
          <a:p>
            <a:pPr algn="ctr">
              <a:lnSpc>
                <a:spcPct val="150000"/>
              </a:lnSpc>
              <a:spcBef>
                <a:spcPts val="1200"/>
              </a:spcBef>
            </a:pP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CAM</a:t>
            </a:r>
            <a:br>
              <a:rPr lang="en-US" altLang="zh-CN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</a:b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价格</a:t>
            </a:r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/</a:t>
            </a:r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优惠指数走势报告</a:t>
            </a:r>
            <a:endParaRPr lang="zh-CN" altLang="en-US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F4FA66-4ABF-62FE-B0FE-8439F2A24D95}"/>
              </a:ext>
            </a:extLst>
          </p:cNvPr>
          <p:cNvSpPr txBox="1"/>
          <p:nvPr/>
        </p:nvSpPr>
        <p:spPr>
          <a:xfrm>
            <a:off x="4470205" y="4730620"/>
            <a:ext cx="272453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2025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年</a:t>
            </a:r>
            <a:r>
              <a:rPr lang="en-US" altLang="zh-CN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03</a:t>
            </a:r>
            <a:r>
              <a:rPr lang="zh-CN" altLang="en-US" b="1" dirty="0">
                <a:solidFill>
                  <a:schemeClr val="bg1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4724CA-FF36-5492-69EA-0E751D808D43}"/>
              </a:ext>
            </a:extLst>
          </p:cNvPr>
          <p:cNvSpPr txBox="1"/>
          <p:nvPr/>
        </p:nvSpPr>
        <p:spPr>
          <a:xfrm>
            <a:off x="2711384" y="1169216"/>
            <a:ext cx="6242180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Normal" panose="020B0400000000000000" pitchFamily="34" charset="-122"/>
                <a:ea typeface="思源黑体 CN Normal" panose="020B0400000000000000" pitchFamily="34" charset="-122"/>
                <a:cs typeface="+mj-cs"/>
              </a:rPr>
              <a:t>全国乘用车市场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39AE960-FD06-F5AC-7D6D-464325B6782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601"/>
          <a:stretch/>
        </p:blipFill>
        <p:spPr>
          <a:xfrm>
            <a:off x="1368695" y="188795"/>
            <a:ext cx="1056279" cy="30777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7D09228-4D5C-47A3-8570-4A217B5FCA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82" y="173719"/>
            <a:ext cx="1013791" cy="337930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145E156-8477-C68B-D0CD-DC0158BAB2A6}"/>
              </a:ext>
            </a:extLst>
          </p:cNvPr>
          <p:cNvCxnSpPr/>
          <p:nvPr/>
        </p:nvCxnSpPr>
        <p:spPr>
          <a:xfrm>
            <a:off x="1252330" y="188795"/>
            <a:ext cx="0" cy="30777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142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8799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-0.62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2.72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2,232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8.9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本月低级别细分市场优惠幅度有所减少，和高级别细分市场呈相反态势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8943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97974847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830777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F66E925C-AABB-D840-E226-B0CF4AD706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8423286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23" name="表格 11">
            <a:extLst>
              <a:ext uri="{FF2B5EF4-FFF2-40B4-BE49-F238E27FC236}">
                <a16:creationId xmlns:a16="http://schemas.microsoft.com/office/drawing/2014/main" id="{395BBC46-0E83-D6F7-F5C9-68EF78CEC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968116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-13.6%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-18.2%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-5.6%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6.7%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23.1%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F61A20A9-015C-D71C-B6E1-15B20A92FB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160646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A47BB712-1CA5-BFB8-13F0-38BB3EC2B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4297C96-8CC6-8A8C-25C2-5D58859501F9}"/>
              </a:ext>
            </a:extLst>
          </p:cNvPr>
          <p:cNvGrpSpPr/>
          <p:nvPr/>
        </p:nvGrpSpPr>
        <p:grpSpPr>
          <a:xfrm>
            <a:off x="4755572" y="2782274"/>
            <a:ext cx="3910930" cy="3411929"/>
            <a:chOff x="4755572" y="2782274"/>
            <a:chExt cx="3910930" cy="3411929"/>
          </a:xfrm>
        </p:grpSpPr>
        <p:graphicFrame>
          <p:nvGraphicFramePr>
            <p:cNvPr id="39" name="图表 38">
              <a:extLst>
                <a:ext uri="{FF2B5EF4-FFF2-40B4-BE49-F238E27FC236}">
                  <a16:creationId xmlns:a16="http://schemas.microsoft.com/office/drawing/2014/main" id="{C1234B54-D830-32D1-F79F-086B60065DC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4268766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71F8E91-FEA3-B423-51ED-077C61DD1174}"/>
                </a:ext>
              </a:extLst>
            </p:cNvPr>
            <p:cNvGrpSpPr/>
            <p:nvPr/>
          </p:nvGrpSpPr>
          <p:grpSpPr>
            <a:xfrm>
              <a:off x="5266429" y="2782274"/>
              <a:ext cx="3191127" cy="3411929"/>
              <a:chOff x="5266429" y="2782274"/>
              <a:chExt cx="3191127" cy="3411929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E902D7F4-FD8A-7CAF-F218-7FAB91A68DB1}"/>
                  </a:ext>
                </a:extLst>
              </p:cNvPr>
              <p:cNvGrpSpPr>
                <a:grpSpLocks/>
              </p:cNvGrpSpPr>
              <p:nvPr>
                <p:custDataLst>
                  <p:tags r:id="rId6"/>
                </p:custDataLst>
              </p:nvPr>
            </p:nvGrpSpPr>
            <p:grpSpPr bwMode="auto">
              <a:xfrm>
                <a:off x="5266430" y="2782274"/>
                <a:ext cx="2946400" cy="354343"/>
                <a:chOff x="2330450" y="2101520"/>
                <a:chExt cx="4308475" cy="354343"/>
              </a:xfrm>
              <a:solidFill>
                <a:srgbClr val="275C9D"/>
              </a:solidFill>
            </p:grpSpPr>
            <p:sp>
              <p:nvSpPr>
                <p:cNvPr id="51" name="AutoShape 12">
                  <a:extLst>
                    <a:ext uri="{FF2B5EF4-FFF2-40B4-BE49-F238E27FC236}">
                      <a16:creationId xmlns:a16="http://schemas.microsoft.com/office/drawing/2014/main" id="{C0BDDE1F-B0E3-DD89-858D-17BD9D772B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0450" y="2103438"/>
                  <a:ext cx="4308475" cy="352425"/>
                </a:xfrm>
                <a:prstGeom prst="roundRect">
                  <a:avLst>
                    <a:gd name="adj" fmla="val 50000"/>
                  </a:avLst>
                </a:prstGeom>
                <a:grpFill/>
                <a:ln w="0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52" name="Text Box 10">
                  <a:extLst>
                    <a:ext uri="{FF2B5EF4-FFF2-40B4-BE49-F238E27FC236}">
                      <a16:creationId xmlns:a16="http://schemas.microsoft.com/office/drawing/2014/main" id="{0B287D48-21C3-DC19-AD9C-32629CAE2B0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25713" y="2101520"/>
                  <a:ext cx="3924300" cy="353943"/>
                </a:xfrm>
                <a:prstGeom prst="rect">
                  <a:avLst/>
                </a:prstGeom>
                <a:noFill/>
                <a:ln w="12700" algn="ctr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7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cs typeface="+mn-cs"/>
                    </a:rPr>
                    <a:t>月度销量环比变化</a:t>
                  </a:r>
                  <a:endParaRPr kumimoji="0" lang="zh-HK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589AD863-F540-3D95-DD75-29EE1FFE405B}"/>
                  </a:ext>
                </a:extLst>
              </p:cNvPr>
              <p:cNvSpPr txBox="1"/>
              <p:nvPr/>
            </p:nvSpPr>
            <p:spPr>
              <a:xfrm>
                <a:off x="5266429" y="3254546"/>
                <a:ext cx="29464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本月轿车市场监测车型销量合计</a:t>
                </a:r>
                <a:r>
                  <a:rPr lang="en-US" altLang="zh-CN" sz="900" b="1" kern="0" dirty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 Normal" panose="020B0400000000000000" pitchFamily="34" charset="-122"/>
                  </a:rPr>
                  <a:t>86.6</a:t>
                </a: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万辆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5A5D71D7-EC69-13B8-8683-2F1EBF923FCE}"/>
                  </a:ext>
                </a:extLst>
              </p:cNvPr>
              <p:cNvSpPr txBox="1"/>
              <p:nvPr/>
            </p:nvSpPr>
            <p:spPr>
              <a:xfrm>
                <a:off x="5918486" y="377204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B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25.1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29%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id="{00B63154-CE3B-E057-02EF-4ADCD704EF2E}"/>
                  </a:ext>
                </a:extLst>
              </p:cNvPr>
              <p:cNvSpPr txBox="1"/>
              <p:nvPr/>
            </p:nvSpPr>
            <p:spPr>
              <a:xfrm>
                <a:off x="5399963" y="459402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32.7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38%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621239B9-88CF-46E1-5095-C54B79CDDAA5}"/>
                  </a:ext>
                </a:extLst>
              </p:cNvPr>
              <p:cNvSpPr txBox="1"/>
              <p:nvPr/>
            </p:nvSpPr>
            <p:spPr>
              <a:xfrm>
                <a:off x="7413556" y="3918443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C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8.7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10%</a:t>
                </a: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82E3EB55-0993-046A-4B79-EBC61E79F631}"/>
                  </a:ext>
                </a:extLst>
              </p:cNvPr>
              <p:cNvSpPr txBox="1"/>
              <p:nvPr/>
            </p:nvSpPr>
            <p:spPr>
              <a:xfrm>
                <a:off x="6641639" y="5509144"/>
                <a:ext cx="1044000" cy="68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7.9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9%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16890FD0-7CF0-8E64-FB1D-AB663DE84EE8}"/>
                  </a:ext>
                </a:extLst>
              </p:cNvPr>
              <p:cNvSpPr txBox="1"/>
              <p:nvPr/>
            </p:nvSpPr>
            <p:spPr>
              <a:xfrm>
                <a:off x="7163639" y="4786994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12.2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14%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58655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3611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0.78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2.95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市场优惠幅度较上月下降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128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0.4%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级市场优惠幅度继续减少，其中，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级市场优惠幅度降幅明显扩大；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级市场优惠幅度依然缓慢攀升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6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84506285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8996747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49399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-9.7%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1.8%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-13.6%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25.2%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640147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456472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06F88C36-CE3F-DBA4-C4A8-15693D320C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96F1F55-FDD4-8A99-4D16-151565003C67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698E099-97BF-5F5A-E12C-5A338D1C9E58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2" name="AutoShape 12">
                <a:extLst>
                  <a:ext uri="{FF2B5EF4-FFF2-40B4-BE49-F238E27FC236}">
                    <a16:creationId xmlns:a16="http://schemas.microsoft.com/office/drawing/2014/main" id="{834D7525-59D7-5A33-DAB1-CAF9D8FEA3D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3" name="Text Box 10">
                <a:extLst>
                  <a:ext uri="{FF2B5EF4-FFF2-40B4-BE49-F238E27FC236}">
                    <a16:creationId xmlns:a16="http://schemas.microsoft.com/office/drawing/2014/main" id="{FBC663F6-0290-4FA7-F5F9-8AC816DC9A2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A78B7A6-EC16-BEB7-9789-52E76E326CAA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86.1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0A012F6-214D-FFE3-8428-5BBB3CCE5B2C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34%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A909EEA-31BF-2828-368D-5B6C7B401392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50%</a:t>
              </a:r>
            </a:p>
          </p:txBody>
        </p:sp>
        <p:graphicFrame>
          <p:nvGraphicFramePr>
            <p:cNvPr id="26" name="图表 25">
              <a:extLst>
                <a:ext uri="{FF2B5EF4-FFF2-40B4-BE49-F238E27FC236}">
                  <a16:creationId xmlns:a16="http://schemas.microsoft.com/office/drawing/2014/main" id="{BA2CDC18-0089-979A-BB5A-E1E62AFBB36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701999555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9CDCDDE-24FF-B36F-8BAB-6E410CF6BEA5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26.2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30%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427EC08-7AE5-4DD8-804D-C36F07471EEF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45.7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53%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52C4F46-517C-B113-8988-5EDFE4E119E8}"/>
                </a:ext>
              </a:extLst>
            </p:cNvPr>
            <p:cNvSpPr txBox="1"/>
            <p:nvPr/>
          </p:nvSpPr>
          <p:spPr>
            <a:xfrm>
              <a:off x="7528297" y="3708780"/>
              <a:ext cx="1044000" cy="685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9.0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11%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F2C9588-B1F9-855A-9007-CBA94AE51C66}"/>
                </a:ext>
              </a:extLst>
            </p:cNvPr>
            <p:cNvSpPr txBox="1"/>
            <p:nvPr/>
          </p:nvSpPr>
          <p:spPr>
            <a:xfrm>
              <a:off x="7570808" y="497528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5.1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6%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194013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842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2.22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2.64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353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14.6%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本月优惠幅度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万以上销量份额明显扩大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TOP10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中，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 传统能源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市场优惠幅度提升明显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61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413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35710436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45CB3977-A073-885F-DF52-D87C198E4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4907630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C95AC18-4CB4-B6A9-9B33-4F10609180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8524402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75148ED6-300F-E531-08B2-766D2A7C930A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75837E-DA5C-3453-FA96-A7C831FA6641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175C59-F959-6A71-54AA-3124C755850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4" name="表格 23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250841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35,680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-2,067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19,320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赛那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SIENNA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34,485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2,661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1.3%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格瑞维亚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40,261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2,336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0.9%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24,322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12,409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11,073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-2,718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-1.3%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009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14,983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4,992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2.4%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2,930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-715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16,065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3,183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-1.1%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081852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03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7951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3986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-4.04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15.64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本月新能源市场整体成交价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6,791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4.5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本月新能源市场销量份额稍有提升，其中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市场提升明显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市场成交价有所提升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0061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8567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1108580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500294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+3.1%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+2.9</a:t>
                      </a:r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-1.3%</a:t>
                      </a:r>
                      <a:endParaRPr lang="zh-CN" altLang="en-US" sz="900" b="1" kern="1200" dirty="0">
                        <a:solidFill>
                          <a:schemeClr val="accent5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08514269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4605611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DAB7E4-257F-738A-B5B7-EBE730EF65E6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A3AC3D8-2330-342B-F89E-CDE858504CEB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本月整体新能源市场监测车型销量合计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95.3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48" name="图表 47">
              <a:extLst>
                <a:ext uri="{FF2B5EF4-FFF2-40B4-BE49-F238E27FC236}">
                  <a16:creationId xmlns:a16="http://schemas.microsoft.com/office/drawing/2014/main" id="{118B8C74-EB11-3AA1-4855-42D648F3B3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09343987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14328A-DA5D-0461-070F-4F64CC45AC9F}"/>
                </a:ext>
              </a:extLst>
            </p:cNvPr>
            <p:cNvSpPr txBox="1"/>
            <p:nvPr/>
          </p:nvSpPr>
          <p:spPr>
            <a:xfrm>
              <a:off x="5747954" y="4879062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轿车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49.5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52%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46BDF4-1846-F0FD-AF52-31373012F56E}"/>
                </a:ext>
              </a:extLst>
            </p:cNvPr>
            <p:cNvSpPr txBox="1"/>
            <p:nvPr/>
          </p:nvSpPr>
          <p:spPr>
            <a:xfrm>
              <a:off x="5974715" y="376720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42.6</a:t>
              </a:r>
              <a:r>
                <a:rPr kumimoji="0" lang="zh-CN" altLang="en-US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44.7%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72F3D55-1C61-75FC-E3F8-F5BB0C93D9BF}"/>
                </a:ext>
              </a:extLst>
            </p:cNvPr>
            <p:cNvSpPr txBox="1"/>
            <p:nvPr/>
          </p:nvSpPr>
          <p:spPr>
            <a:xfrm>
              <a:off x="7283162" y="5221154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3.2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3.4%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69994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8424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0.09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12.04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本月新能源轿车市场成交价较上月上升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3,645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3.1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本月各级别市场销量份额比较稳定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本月各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级别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市场成交价除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级，其他级别均有所提升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5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55935776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5324323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514012"/>
              </p:ext>
            </p:extLst>
          </p:nvPr>
        </p:nvGraphicFramePr>
        <p:xfrm>
          <a:off x="9693481" y="3695884"/>
          <a:ext cx="646981" cy="22017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4035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+2.1%</a:t>
                      </a:r>
                      <a:endParaRPr lang="zh-CN" altLang="en-US" sz="9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+1.4%</a:t>
                      </a:r>
                      <a:endParaRPr lang="zh-CN" altLang="en-US" sz="9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9187881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+3.2%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-2.8%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40351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+4.8%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04016338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81232579-7325-3CC7-E9B6-6D0EAC3DCBB3}"/>
              </a:ext>
            </a:extLst>
          </p:cNvPr>
          <p:cNvGrpSpPr/>
          <p:nvPr/>
        </p:nvGrpSpPr>
        <p:grpSpPr>
          <a:xfrm>
            <a:off x="5066663" y="2782274"/>
            <a:ext cx="3910930" cy="3243194"/>
            <a:chOff x="5066663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99533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本月新能源轿车市场监测车型销量合计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49.5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D2F20FB4-99FC-E0A3-633C-E485917201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76158896"/>
                </p:ext>
              </p:extLst>
            </p:nvPr>
          </p:nvGraphicFramePr>
          <p:xfrm>
            <a:off x="5066663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A78F07-5B46-804C-3592-4C0DE36F42D8}"/>
                </a:ext>
              </a:extLst>
            </p:cNvPr>
            <p:cNvSpPr txBox="1"/>
            <p:nvPr/>
          </p:nvSpPr>
          <p:spPr>
            <a:xfrm>
              <a:off x="6283404" y="365593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10.0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20%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C36F532-8E8B-C6A5-57EB-69BE5F0DD925}"/>
                </a:ext>
              </a:extLst>
            </p:cNvPr>
            <p:cNvSpPr txBox="1"/>
            <p:nvPr/>
          </p:nvSpPr>
          <p:spPr>
            <a:xfrm>
              <a:off x="5635130" y="42477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14.5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29%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C1D8660-D5B8-0676-FC04-93407496F858}"/>
                </a:ext>
              </a:extLst>
            </p:cNvPr>
            <p:cNvSpPr txBox="1"/>
            <p:nvPr/>
          </p:nvSpPr>
          <p:spPr>
            <a:xfrm>
              <a:off x="7083824" y="404253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4.9</a:t>
              </a:r>
              <a:r>
                <a:rPr lang="zh-CN" altLang="en-US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10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4FCF32A-1D9D-D10C-C01F-F0E27D5D88BF}"/>
                </a:ext>
              </a:extLst>
            </p:cNvPr>
            <p:cNvSpPr txBox="1"/>
            <p:nvPr/>
          </p:nvSpPr>
          <p:spPr>
            <a:xfrm>
              <a:off x="6887627" y="4715787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25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84D2012F-C59F-57FD-D539-3D30F7ECABB3}"/>
                </a:ext>
              </a:extLst>
            </p:cNvPr>
            <p:cNvSpPr txBox="1"/>
            <p:nvPr/>
          </p:nvSpPr>
          <p:spPr>
            <a:xfrm>
              <a:off x="6047934" y="506203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7.8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16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D00BE6F-CB65-C6C9-DD07-39CC4CC6C5DD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59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807675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-3.91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18.5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5,181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2.9%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级市场销量份额环比明显提升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级市场成交价也小幅提升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413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14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238814311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2830863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920887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tx1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0%</a:t>
                      </a:r>
                      <a:endParaRPr lang="zh-CN" altLang="en-US" sz="900" b="1" kern="1200" dirty="0">
                        <a:solidFill>
                          <a:schemeClr val="tx1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+0.4%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+8.1%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-2.0%</a:t>
                      </a:r>
                      <a:endParaRPr lang="zh-CN" altLang="en-US" sz="900" b="1" kern="1200" dirty="0">
                        <a:solidFill>
                          <a:schemeClr val="accent5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6933258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8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32" name="组合 31">
            <a:extLst>
              <a:ext uri="{FF2B5EF4-FFF2-40B4-BE49-F238E27FC236}">
                <a16:creationId xmlns:a16="http://schemas.microsoft.com/office/drawing/2014/main" id="{C4033C76-214C-9A6A-686B-C3D9A019F6C0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B2F0498-33FD-8034-4DE2-7C63E0FF1D7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8" name="AutoShape 12">
                <a:extLst>
                  <a:ext uri="{FF2B5EF4-FFF2-40B4-BE49-F238E27FC236}">
                    <a16:creationId xmlns:a16="http://schemas.microsoft.com/office/drawing/2014/main" id="{962A4836-1F92-5435-44A5-779DD6358BF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9" name="Text Box 10">
                <a:extLst>
                  <a:ext uri="{FF2B5EF4-FFF2-40B4-BE49-F238E27FC236}">
                    <a16:creationId xmlns:a16="http://schemas.microsoft.com/office/drawing/2014/main" id="{9317A862-38D4-76AD-E7DD-C429B82F4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43D16AD-0924-A449-1FCE-09429264874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42.6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9" name="图表 18">
              <a:extLst>
                <a:ext uri="{FF2B5EF4-FFF2-40B4-BE49-F238E27FC236}">
                  <a16:creationId xmlns:a16="http://schemas.microsoft.com/office/drawing/2014/main" id="{0BFE06A1-6C61-A79A-1CD1-F5D6E75ECA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47167026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662133" y="388446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15.1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35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690414" y="48414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18.5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43%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A92B934-85E7-C000-ED3B-6C91EDD3568C}"/>
                </a:ext>
              </a:extLst>
            </p:cNvPr>
            <p:cNvSpPr txBox="1"/>
            <p:nvPr/>
          </p:nvSpPr>
          <p:spPr>
            <a:xfrm>
              <a:off x="6649571" y="42684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6.9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16%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70FA36F-351E-4818-671B-95602B4F96AD}"/>
                </a:ext>
              </a:extLst>
            </p:cNvPr>
            <p:cNvSpPr txBox="1"/>
            <p:nvPr/>
          </p:nvSpPr>
          <p:spPr>
            <a:xfrm>
              <a:off x="7325970" y="530716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2.1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5%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EDC20B73-6FDC-1E91-7688-CE08E21B100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9101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8799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-0.9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33.18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市场整体成交均价较上月提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4,301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1.3%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万以上和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万以下销量份额相对保持稳定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车型中，极氪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009 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在增强促销力度后，市场份额大幅提升，跃至前三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5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519507180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pSp>
        <p:nvGrpSpPr>
          <p:cNvPr id="3" name="组合 2">
            <a:extLst>
              <a:ext uri="{FF2B5EF4-FFF2-40B4-BE49-F238E27FC236}">
                <a16:creationId xmlns:a16="http://schemas.microsoft.com/office/drawing/2014/main" id="{27CF7CEC-0312-4A6E-1923-225863EB90AB}"/>
              </a:ext>
            </a:extLst>
          </p:cNvPr>
          <p:cNvGrpSpPr/>
          <p:nvPr/>
        </p:nvGrpSpPr>
        <p:grpSpPr>
          <a:xfrm>
            <a:off x="5266430" y="2782274"/>
            <a:ext cx="2946400" cy="3336586"/>
            <a:chOff x="5266430" y="2782274"/>
            <a:chExt cx="2946400" cy="333658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graphicFrame>
          <p:nvGraphicFramePr>
            <p:cNvPr id="2" name="图表 1">
              <a:extLst>
                <a:ext uri="{FF2B5EF4-FFF2-40B4-BE49-F238E27FC236}">
                  <a16:creationId xmlns:a16="http://schemas.microsoft.com/office/drawing/2014/main" id="{98B8F941-A0C3-5350-6DB5-09D7B5BB695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81268892"/>
                </p:ext>
              </p:extLst>
            </p:nvPr>
          </p:nvGraphicFramePr>
          <p:xfrm>
            <a:off x="5325128" y="3261360"/>
            <a:ext cx="2829002" cy="2857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1351314C-2943-9FAB-7664-074E3E4082D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32693188"/>
                </p:ext>
              </p:extLst>
            </p:nvPr>
          </p:nvGraphicFramePr>
          <p:xfrm>
            <a:off x="5467046" y="3858070"/>
            <a:ext cx="2551517" cy="17669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976C1EF-ACD6-0236-25A1-21D3CFE0A1ED}"/>
                </a:ext>
              </a:extLst>
            </p:cNvPr>
            <p:cNvSpPr txBox="1"/>
            <p:nvPr/>
          </p:nvSpPr>
          <p:spPr>
            <a:xfrm>
              <a:off x="6349998" y="4595394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内圈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上月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9C7E0B5-BC86-33E6-B377-2468EA509648}"/>
                </a:ext>
              </a:extLst>
            </p:cNvPr>
            <p:cNvSpPr txBox="1"/>
            <p:nvPr/>
          </p:nvSpPr>
          <p:spPr>
            <a:xfrm>
              <a:off x="6349998" y="4804850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外圈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本月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C4C4823-2B51-B533-2DDC-DCA6E7F74F9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93657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356,333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1,829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-1.93%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360,296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-4,865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-3.14%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009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462,157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-2,082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5.70%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283,750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1,078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-4.02%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374,484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-1,416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考拉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119,456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-8,604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2.52%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224,218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572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-0.15%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339,948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-15,269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MEGA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509,800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奔腾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NAT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128,270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268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0.91%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723235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36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100" normalizeH="0" baseline="0" noProof="0" dirty="0">
                <a:ln>
                  <a:noFill/>
                </a:ln>
                <a:solidFill>
                  <a:srgbClr val="0061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04</a:t>
            </a:r>
            <a:endParaRPr kumimoji="0" lang="zh-CN" altLang="en-US" sz="8000" b="1" i="0" u="none" strike="noStrike" kern="1200" cap="none" spc="100" normalizeH="0" baseline="0" noProof="0" dirty="0">
              <a:ln>
                <a:noFill/>
              </a:ln>
              <a:solidFill>
                <a:srgbClr val="0061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2729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8799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月整体新能源市场优惠变化指数为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0.68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.12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本月新能源市场整体优惠幅度较上月下降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180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元，环比下降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1.6%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市场优惠幅度有较大增加</a:t>
            </a:r>
            <a:endParaRPr lang="en-US" altLang="zh-CN" sz="1400" dirty="0">
              <a:solidFill>
                <a:srgbClr val="0061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5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8497799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791615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-2.4%</a:t>
                      </a:r>
                      <a:endParaRPr lang="zh-CN" altLang="en-US" sz="900" b="1" kern="1200" dirty="0">
                        <a:solidFill>
                          <a:schemeClr val="accent5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-5.1%</a:t>
                      </a:r>
                      <a:endParaRPr lang="zh-CN" altLang="en-US" sz="900" b="1" kern="1200" dirty="0">
                        <a:solidFill>
                          <a:schemeClr val="accent5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+5.0%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736582229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1461642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1D6D568A-6696-A5B9-ECB1-3094755178DB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351DAA0-BD6C-9CA3-DD2B-3137772C4275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F605A63-B82F-E6B1-81DE-363791C37133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18" name="AutoShape 12">
                <a:extLst>
                  <a:ext uri="{FF2B5EF4-FFF2-40B4-BE49-F238E27FC236}">
                    <a16:creationId xmlns:a16="http://schemas.microsoft.com/office/drawing/2014/main" id="{233D2D5F-B1C0-B34A-766A-B29246E16BB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19" name="Text Box 10">
                <a:extLst>
                  <a:ext uri="{FF2B5EF4-FFF2-40B4-BE49-F238E27FC236}">
                    <a16:creationId xmlns:a16="http://schemas.microsoft.com/office/drawing/2014/main" id="{19CCDB76-E229-2F62-52D8-82EACD9C8A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DF10595-8F9F-FBD1-0C44-4B31554FA322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本月整体新能源市场监测车型销量合计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95.3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BD1B5CE0-D97B-A2F0-E44B-0413CD849E7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3368792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C0A3095-24C3-BFA0-0A1D-50F532840557}"/>
                </a:ext>
              </a:extLst>
            </p:cNvPr>
            <p:cNvSpPr txBox="1"/>
            <p:nvPr/>
          </p:nvSpPr>
          <p:spPr>
            <a:xfrm>
              <a:off x="5747954" y="4879062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轿车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49.5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52%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DAD9EDF-6AD4-1F74-28E5-F137CA687ED3}"/>
                </a:ext>
              </a:extLst>
            </p:cNvPr>
            <p:cNvSpPr txBox="1"/>
            <p:nvPr/>
          </p:nvSpPr>
          <p:spPr>
            <a:xfrm>
              <a:off x="5974715" y="376720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42.6</a:t>
              </a:r>
              <a:r>
                <a:rPr kumimoji="0" lang="zh-CN" altLang="en-US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44.7%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AB399AC-1752-A04F-A29F-CD2A9CDCC6CD}"/>
                </a:ext>
              </a:extLst>
            </p:cNvPr>
            <p:cNvSpPr txBox="1"/>
            <p:nvPr/>
          </p:nvSpPr>
          <p:spPr>
            <a:xfrm>
              <a:off x="7283162" y="5221154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3.2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3.4%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81017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ṧḷí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ṧlîḋe">
            <a:extLst>
              <a:ext uri="{FF2B5EF4-FFF2-40B4-BE49-F238E27FC236}">
                <a16:creationId xmlns:a16="http://schemas.microsoft.com/office/drawing/2014/main" id="{7E146E7C-0D83-410E-B360-7847E2675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全国新能源乘用车市场价格指数</a:t>
            </a:r>
            <a:endParaRPr lang="en-US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全国新能源乘用车市场优惠指数</a:t>
            </a:r>
            <a:endParaRPr lang="en-GB" altLang="zh-C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 marL="0" indent="0">
              <a:lnSpc>
                <a:spcPct val="250000"/>
              </a:lnSpc>
              <a:buNone/>
            </a:pPr>
            <a:endParaRPr lang="en-GB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pPr>
              <a:lnSpc>
                <a:spcPct val="250000"/>
              </a:lnSpc>
            </a:pPr>
            <a:endParaRPr lang="zh-CN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" name="íş1ïḋê">
            <a:extLst>
              <a:ext uri="{FF2B5EF4-FFF2-40B4-BE49-F238E27FC236}">
                <a16:creationId xmlns:a16="http://schemas.microsoft.com/office/drawing/2014/main" id="{7BBC5F1D-2F12-47ED-BD76-3F60ED1D9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CONTENTS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3982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817300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月新能源轿车市场优惠变化指数为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-0.37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.87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本月新能源轿车市场整体优惠幅度较上月下降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2.4%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级及以下级别市场优惠幅度均有明显下降的趋势；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级则是有所提升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413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" name="Object 4">
            <a:extLst>
              <a:ext uri="{FF2B5EF4-FFF2-40B4-BE49-F238E27FC236}">
                <a16:creationId xmlns:a16="http://schemas.microsoft.com/office/drawing/2014/main" id="{B7536203-87DE-1E77-66E6-DA87B8D1DA18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56769989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251E8E5A-70A9-A308-29DB-2DDE91E18F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9809630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7" name="表格 11">
            <a:extLst>
              <a:ext uri="{FF2B5EF4-FFF2-40B4-BE49-F238E27FC236}">
                <a16:creationId xmlns:a16="http://schemas.microsoft.com/office/drawing/2014/main" id="{E7CDCDAA-7EF7-0510-101F-3A4E15E100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698612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-13.6%</a:t>
                      </a:r>
                      <a:endParaRPr lang="zh-CN" altLang="en-US" sz="900" b="1" kern="1200" dirty="0">
                        <a:solidFill>
                          <a:schemeClr val="accent5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-18.5%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2292273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-20.5%</a:t>
                      </a:r>
                      <a:endParaRPr lang="zh-CN" altLang="en-US" sz="900" b="1" kern="1200" dirty="0">
                        <a:solidFill>
                          <a:schemeClr val="accent5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+4.6%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+39%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F0676953-26F8-2E3C-0BB6-B821DDD1B0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18751477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FB405FB2-DC1E-CD1C-4879-5617E08D33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486170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12C9E0A1-0D25-181C-E522-5424E7ADF743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9DAB00D-A982-9B2A-C088-6AC9E1D3CA44}"/>
              </a:ext>
            </a:extLst>
          </p:cNvPr>
          <p:cNvGrpSpPr/>
          <p:nvPr/>
        </p:nvGrpSpPr>
        <p:grpSpPr>
          <a:xfrm>
            <a:off x="5066663" y="2782274"/>
            <a:ext cx="3910930" cy="3243194"/>
            <a:chOff x="5066663" y="2782274"/>
            <a:chExt cx="3910930" cy="3243194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3D1EF8E-AF2F-CEC7-8BA0-7FFB122C5431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19" name="AutoShape 12">
                <a:extLst>
                  <a:ext uri="{FF2B5EF4-FFF2-40B4-BE49-F238E27FC236}">
                    <a16:creationId xmlns:a16="http://schemas.microsoft.com/office/drawing/2014/main" id="{9CE7EEF5-BC9B-3E6F-C923-9A553B2C729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" name="Text Box 10">
                <a:extLst>
                  <a:ext uri="{FF2B5EF4-FFF2-40B4-BE49-F238E27FC236}">
                    <a16:creationId xmlns:a16="http://schemas.microsoft.com/office/drawing/2014/main" id="{BD748CEA-2F42-9674-E548-FA514D9CFFF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ED65F71-0992-4510-889C-4332909A8B35}"/>
                </a:ext>
              </a:extLst>
            </p:cNvPr>
            <p:cNvSpPr txBox="1"/>
            <p:nvPr/>
          </p:nvSpPr>
          <p:spPr>
            <a:xfrm>
              <a:off x="5299533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本月新能源轿车市场监测车型销量合计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49.5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F6FF3402-4294-EDE1-FF70-1F5DBA315A0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75165139"/>
                </p:ext>
              </p:extLst>
            </p:nvPr>
          </p:nvGraphicFramePr>
          <p:xfrm>
            <a:off x="5066663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63A04C1-BB2D-9614-3B2C-A06647D414EE}"/>
                </a:ext>
              </a:extLst>
            </p:cNvPr>
            <p:cNvSpPr txBox="1"/>
            <p:nvPr/>
          </p:nvSpPr>
          <p:spPr>
            <a:xfrm>
              <a:off x="6283404" y="365593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10.0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20%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EF7695B-4B74-AB6B-5F07-133A460349F0}"/>
                </a:ext>
              </a:extLst>
            </p:cNvPr>
            <p:cNvSpPr txBox="1"/>
            <p:nvPr/>
          </p:nvSpPr>
          <p:spPr>
            <a:xfrm>
              <a:off x="5635130" y="42477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14.5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29%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7219DEF-ECEF-287B-EE5C-D381D44988E7}"/>
                </a:ext>
              </a:extLst>
            </p:cNvPr>
            <p:cNvSpPr txBox="1"/>
            <p:nvPr/>
          </p:nvSpPr>
          <p:spPr>
            <a:xfrm>
              <a:off x="7083824" y="404253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4.9</a:t>
              </a:r>
              <a:r>
                <a:rPr lang="zh-CN" altLang="en-US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10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009267C-6848-12F1-0E97-24D234897F34}"/>
                </a:ext>
              </a:extLst>
            </p:cNvPr>
            <p:cNvSpPr txBox="1"/>
            <p:nvPr/>
          </p:nvSpPr>
          <p:spPr>
            <a:xfrm>
              <a:off x="6887627" y="4715787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12.2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25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17F8B56-7120-0058-05F9-18F44D83E5E4}"/>
                </a:ext>
              </a:extLst>
            </p:cNvPr>
            <p:cNvSpPr txBox="1"/>
            <p:nvPr/>
          </p:nvSpPr>
          <p:spPr>
            <a:xfrm>
              <a:off x="6047934" y="506203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7.8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16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11378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73986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1.29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1.31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市场优惠幅度较上月下降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708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，环比下降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5.1%</a:t>
            </a:r>
            <a:endParaRPr lang="en-US" altLang="zh-CN" sz="1400" dirty="0">
              <a:solidFill>
                <a:srgbClr val="C00000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本月除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市场优惠幅度提升明显，其他级别均有所下降</a:t>
            </a:r>
            <a:endParaRPr lang="zh-CN" altLang="en-US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5338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003380987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C5D3D966-EBAA-6867-3083-FD0F013B34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9778886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010CCB9-1C2B-9EC3-B399-892A685E1B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725066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-19.8%</a:t>
                      </a:r>
                      <a:endParaRPr lang="zh-CN" altLang="en-US" sz="900" b="1" dirty="0">
                        <a:solidFill>
                          <a:schemeClr val="accent5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-3.1%</a:t>
                      </a:r>
                      <a:endParaRPr lang="zh-CN" altLang="en-US" sz="900" b="1" dirty="0">
                        <a:solidFill>
                          <a:schemeClr val="accent5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-22.0%</a:t>
                      </a:r>
                      <a:endParaRPr lang="en-US" altLang="zh-CN" sz="1000" b="1" kern="1200" dirty="0">
                        <a:solidFill>
                          <a:schemeClr val="accent5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algn="ctr"/>
                      <a:r>
                        <a:rPr lang="en-US" altLang="zh-CN" sz="900" b="1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+26.8%</a:t>
                      </a:r>
                      <a:endParaRPr lang="zh-CN" altLang="en-US" sz="9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3DDB9DC2-4B5C-A016-81B9-1C773AA3C7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1763334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4" name="表格 12">
            <a:extLst>
              <a:ext uri="{FF2B5EF4-FFF2-40B4-BE49-F238E27FC236}">
                <a16:creationId xmlns:a16="http://schemas.microsoft.com/office/drawing/2014/main" id="{5D261EEF-CB65-332E-9F1E-11DAD0E180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060523"/>
              </p:ext>
            </p:extLst>
          </p:nvPr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A34C534A-2FEA-9B94-3511-5E2609589B44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B5DF20E-552B-EECB-B31F-E99DA33EBC00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65F888AB-1B45-453C-8DC4-40B6640151F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27" name="AutoShape 12">
                <a:extLst>
                  <a:ext uri="{FF2B5EF4-FFF2-40B4-BE49-F238E27FC236}">
                    <a16:creationId xmlns:a16="http://schemas.microsoft.com/office/drawing/2014/main" id="{C7315065-F688-C320-A192-F88AE1B5622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8" name="Text Box 10">
                <a:extLst>
                  <a:ext uri="{FF2B5EF4-FFF2-40B4-BE49-F238E27FC236}">
                    <a16:creationId xmlns:a16="http://schemas.microsoft.com/office/drawing/2014/main" id="{086A92FA-7ABD-CE8F-F6B6-0C44F9F2620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9A46951-ABA3-3582-4146-90618E31B3F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本月新能源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</a:t>
              </a: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42.6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DDC87C36-8D5D-4AB0-7C8F-BAAB5C0D856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03647281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3DFA402-4A30-6B37-9945-165558387519}"/>
                </a:ext>
              </a:extLst>
            </p:cNvPr>
            <p:cNvSpPr txBox="1"/>
            <p:nvPr/>
          </p:nvSpPr>
          <p:spPr>
            <a:xfrm>
              <a:off x="5662133" y="388446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B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15.1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35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%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FC5B6F9-6CB8-C5FE-98EC-A7A7EA3BAC83}"/>
                </a:ext>
              </a:extLst>
            </p:cNvPr>
            <p:cNvSpPr txBox="1"/>
            <p:nvPr/>
          </p:nvSpPr>
          <p:spPr>
            <a:xfrm>
              <a:off x="5690414" y="4841473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18.5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43%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9FE6A01-EDAB-51A3-9E3D-3FC3D299EE1D}"/>
                </a:ext>
              </a:extLst>
            </p:cNvPr>
            <p:cNvSpPr txBox="1"/>
            <p:nvPr/>
          </p:nvSpPr>
          <p:spPr>
            <a:xfrm>
              <a:off x="6649571" y="42684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C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kumimoji="0" lang="en-US" altLang="zh-CN" sz="700" b="0" i="0" u="none" strike="noStrike" kern="1200" cap="none" spc="0" normalizeH="0" baseline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6.9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16%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4B3DE7E-69ED-3814-E558-CDFB533CAF5F}"/>
                </a:ext>
              </a:extLst>
            </p:cNvPr>
            <p:cNvSpPr txBox="1"/>
            <p:nvPr/>
          </p:nvSpPr>
          <p:spPr>
            <a:xfrm>
              <a:off x="7325970" y="530716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A0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级</a:t>
              </a:r>
              <a:endPara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监测销量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</a:t>
              </a:r>
              <a:r>
                <a:rPr lang="en-US" altLang="zh-CN" sz="700" noProof="0" dirty="0">
                  <a:solidFill>
                    <a:srgbClr val="2F2F2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2.1</a:t>
              </a: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  <a:endParaRPr kumimoji="0" lang="en-US" altLang="zh-CN" sz="700" b="0" i="0" u="none" strike="noStrike" kern="1200" cap="none" spc="0" normalizeH="0" baseline="0" noProof="0" dirty="0">
                <a:ln>
                  <a:noFill/>
                </a:ln>
                <a:solidFill>
                  <a:srgbClr val="2F2F2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份额占比</a:t>
              </a:r>
              <a:r>
                <a:rPr kumimoji="0" lang="en-US" altLang="zh-CN" sz="7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  <a:cs typeface="+mn-cs"/>
                </a:rPr>
                <a:t>: 5%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5326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3611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006100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月新能源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2.6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2.27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本月新能源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市场整体优惠幅度较上月增加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,076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本月优惠幅度在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1-2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万及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万以上的销量份额提升，无优惠的份额缩小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车型中市场优惠幅度下降的占比接近一半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8568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新能源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006100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grp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月度优惠环比变化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691973085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AB4217B4-5976-3D22-0CC0-0CDE839D045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aphicFrame>
        <p:nvGraphicFramePr>
          <p:cNvPr id="23" name="表格 2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621929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市场优惠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优惠变化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35,680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-2,067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-1.9%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11,073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-2,718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-3.1%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009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14,983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4,992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5.7%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-4.0%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19,851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-149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-0.6%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考拉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31,794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-271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2.5%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3,831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-1,347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小鹏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40,671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15,112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-0.9%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理想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MEGA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20,000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-0.2%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奔腾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NAT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24,189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445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0.9%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id="{D2578DDF-2932-5D53-500A-89ED572B8CAE}"/>
              </a:ext>
            </a:extLst>
          </p:cNvPr>
          <p:cNvGrpSpPr/>
          <p:nvPr/>
        </p:nvGrpSpPr>
        <p:grpSpPr>
          <a:xfrm>
            <a:off x="5266430" y="2782274"/>
            <a:ext cx="2946400" cy="3336586"/>
            <a:chOff x="5266430" y="2782274"/>
            <a:chExt cx="2946400" cy="333658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92C90E0-873A-CE74-5CF9-D7ADBFCEC835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006100"/>
            </a:solidFill>
          </p:grpSpPr>
          <p:sp>
            <p:nvSpPr>
              <p:cNvPr id="19" name="AutoShape 12">
                <a:extLst>
                  <a:ext uri="{FF2B5EF4-FFF2-40B4-BE49-F238E27FC236}">
                    <a16:creationId xmlns:a16="http://schemas.microsoft.com/office/drawing/2014/main" id="{AC43D41C-8949-F566-798B-138F28D0899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20" name="Text Box 10">
                <a:extLst>
                  <a:ext uri="{FF2B5EF4-FFF2-40B4-BE49-F238E27FC236}">
                    <a16:creationId xmlns:a16="http://schemas.microsoft.com/office/drawing/2014/main" id="{4303C5EF-355A-82A0-CADC-D2A0AFC5EE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grp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id="{2F7B721F-3993-2A63-A5A1-C7B74CC8CA1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16222198"/>
                </p:ext>
              </p:extLst>
            </p:nvPr>
          </p:nvGraphicFramePr>
          <p:xfrm>
            <a:off x="5325128" y="3261360"/>
            <a:ext cx="2829002" cy="28575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AAFB1ECA-0EC6-4D48-C789-C00DF55FCE4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260672244"/>
                </p:ext>
              </p:extLst>
            </p:nvPr>
          </p:nvGraphicFramePr>
          <p:xfrm>
            <a:off x="5467046" y="3858070"/>
            <a:ext cx="2551517" cy="17669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4BEAAF3-F023-3E24-32DB-79E85771EB71}"/>
                </a:ext>
              </a:extLst>
            </p:cNvPr>
            <p:cNvSpPr txBox="1"/>
            <p:nvPr/>
          </p:nvSpPr>
          <p:spPr>
            <a:xfrm>
              <a:off x="6349998" y="4595394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内圈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上月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34F7BB9-8D66-CD79-A18B-97AEEA5F648F}"/>
                </a:ext>
              </a:extLst>
            </p:cNvPr>
            <p:cNvSpPr txBox="1"/>
            <p:nvPr/>
          </p:nvSpPr>
          <p:spPr>
            <a:xfrm>
              <a:off x="6349998" y="4804850"/>
              <a:ext cx="84222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外圈</a:t>
              </a:r>
              <a:r>
                <a:rPr kumimoji="0" lang="en-US" altLang="zh-CN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:  </a:t>
              </a:r>
              <a:r>
                <a:rPr kumimoji="0" lang="zh-CN" alt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" panose="020B0500000000000000" pitchFamily="34" charset="-122"/>
                  <a:cs typeface="+mn-cs"/>
                </a:rPr>
                <a:t>本月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549649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ṩļiḑ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D3D55E5C-B8F2-A23F-15D9-407299C81AE8}"/>
              </a:ext>
            </a:extLst>
          </p:cNvPr>
          <p:cNvGrpSpPr/>
          <p:nvPr/>
        </p:nvGrpSpPr>
        <p:grpSpPr>
          <a:xfrm>
            <a:off x="10345273" y="4938349"/>
            <a:ext cx="1338828" cy="1670893"/>
            <a:chOff x="10345273" y="4938349"/>
            <a:chExt cx="1338828" cy="1670893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DAE4156-D648-A8DC-12F5-39359F7024A1}"/>
                </a:ext>
              </a:extLst>
            </p:cNvPr>
            <p:cNvSpPr txBox="1"/>
            <p:nvPr/>
          </p:nvSpPr>
          <p:spPr>
            <a:xfrm>
              <a:off x="10345273" y="6363021"/>
              <a:ext cx="13388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2">
                      <a:lumMod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扫码关注微信公众号</a:t>
              </a: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1A5EB164-691C-F541-2EEE-8800345F4A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433050" y="5006974"/>
              <a:ext cx="1165225" cy="1168401"/>
            </a:xfrm>
            <a:prstGeom prst="rect">
              <a:avLst/>
            </a:prstGeom>
          </p:spPr>
        </p:pic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91C21B22-52F0-A330-C1F1-23853BEF2F7B}"/>
                </a:ext>
              </a:extLst>
            </p:cNvPr>
            <p:cNvGrpSpPr/>
            <p:nvPr/>
          </p:nvGrpSpPr>
          <p:grpSpPr>
            <a:xfrm>
              <a:off x="10357194" y="4938349"/>
              <a:ext cx="1305739" cy="1306238"/>
              <a:chOff x="10357194" y="4931999"/>
              <a:chExt cx="1305739" cy="1306238"/>
            </a:xfrm>
          </p:grpSpPr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2581E06B-47A6-E5B2-C095-ED3D702C27E1}"/>
                  </a:ext>
                </a:extLst>
              </p:cNvPr>
              <p:cNvGrpSpPr/>
              <p:nvPr/>
            </p:nvGrpSpPr>
            <p:grpSpPr>
              <a:xfrm>
                <a:off x="10357200" y="4932000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3" name="直接连接符 52">
                  <a:extLst>
                    <a:ext uri="{FF2B5EF4-FFF2-40B4-BE49-F238E27FC236}">
                      <a16:creationId xmlns:a16="http://schemas.microsoft.com/office/drawing/2014/main" id="{F1C018CD-8583-2E30-4B3C-5E91A70F33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>
                  <a:extLst>
                    <a:ext uri="{FF2B5EF4-FFF2-40B4-BE49-F238E27FC236}">
                      <a16:creationId xmlns:a16="http://schemas.microsoft.com/office/drawing/2014/main" id="{F562722E-8802-0986-4590-9A062B14F5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04B937B1-A352-4A3D-F451-9E3F9E082066}"/>
                  </a:ext>
                </a:extLst>
              </p:cNvPr>
              <p:cNvGrpSpPr/>
              <p:nvPr/>
            </p:nvGrpSpPr>
            <p:grpSpPr>
              <a:xfrm flipH="1">
                <a:off x="11370302" y="4931999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51" name="直接连接符 50">
                  <a:extLst>
                    <a:ext uri="{FF2B5EF4-FFF2-40B4-BE49-F238E27FC236}">
                      <a16:creationId xmlns:a16="http://schemas.microsoft.com/office/drawing/2014/main" id="{A0B69A51-74D6-0C4E-C539-C4CA5670D8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>
                  <a:extLst>
                    <a:ext uri="{FF2B5EF4-FFF2-40B4-BE49-F238E27FC236}">
                      <a16:creationId xmlns:a16="http://schemas.microsoft.com/office/drawing/2014/main" id="{51BBD787-4428-03AE-F900-8B16BC844D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06FE4727-0CD1-069B-ED7E-F2C4C6FE05BC}"/>
                  </a:ext>
                </a:extLst>
              </p:cNvPr>
              <p:cNvGrpSpPr/>
              <p:nvPr/>
            </p:nvGrpSpPr>
            <p:grpSpPr>
              <a:xfrm flipV="1">
                <a:off x="10357194" y="5981355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49" name="直接连接符 48">
                  <a:extLst>
                    <a:ext uri="{FF2B5EF4-FFF2-40B4-BE49-F238E27FC236}">
                      <a16:creationId xmlns:a16="http://schemas.microsoft.com/office/drawing/2014/main" id="{72E03B51-511E-F054-C6C2-BDCD6A6BA9E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>
                  <a:extLst>
                    <a:ext uri="{FF2B5EF4-FFF2-40B4-BE49-F238E27FC236}">
                      <a16:creationId xmlns:a16="http://schemas.microsoft.com/office/drawing/2014/main" id="{E7A11842-28DE-0BF0-DA58-DE0859D47D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817C0D89-6AEF-51E3-1179-11B974D51357}"/>
                  </a:ext>
                </a:extLst>
              </p:cNvPr>
              <p:cNvGrpSpPr/>
              <p:nvPr/>
            </p:nvGrpSpPr>
            <p:grpSpPr>
              <a:xfrm flipH="1" flipV="1">
                <a:off x="11370296" y="5981354"/>
                <a:ext cx="292631" cy="256882"/>
                <a:chOff x="10357200" y="4932000"/>
                <a:chExt cx="292631" cy="256882"/>
              </a:xfrm>
            </p:grpSpPr>
            <p:cxnSp>
              <p:nvCxnSpPr>
                <p:cNvPr id="47" name="直接连接符 46">
                  <a:extLst>
                    <a:ext uri="{FF2B5EF4-FFF2-40B4-BE49-F238E27FC236}">
                      <a16:creationId xmlns:a16="http://schemas.microsoft.com/office/drawing/2014/main" id="{5886077D-31F8-0C72-7F1B-2441005795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292631" cy="0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>
                  <a:extLst>
                    <a:ext uri="{FF2B5EF4-FFF2-40B4-BE49-F238E27FC236}">
                      <a16:creationId xmlns:a16="http://schemas.microsoft.com/office/drawing/2014/main" id="{35749390-DF82-F901-F254-49C78EE494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7200" y="4932000"/>
                  <a:ext cx="0" cy="256882"/>
                </a:xfrm>
                <a:prstGeom prst="line">
                  <a:avLst/>
                </a:prstGeom>
                <a:ln w="1270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A3240018-355A-719D-365B-A23C9E9E55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5743" y="566201"/>
            <a:ext cx="11831437" cy="3981451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197EA9FD-52DB-A7AC-20D0-666DC4A5CF3B}"/>
              </a:ext>
            </a:extLst>
          </p:cNvPr>
          <p:cNvGrpSpPr/>
          <p:nvPr/>
        </p:nvGrpSpPr>
        <p:grpSpPr>
          <a:xfrm>
            <a:off x="450056" y="5657425"/>
            <a:ext cx="2067791" cy="307777"/>
            <a:chOff x="5467609" y="3537859"/>
            <a:chExt cx="2067791" cy="30777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A9B3911-B5F5-4751-C35F-DEFDAFE8C218}"/>
                </a:ext>
              </a:extLst>
            </p:cNvPr>
            <p:cNvSpPr txBox="1"/>
            <p:nvPr/>
          </p:nvSpPr>
          <p:spPr>
            <a:xfrm>
              <a:off x="5805439" y="3537859"/>
              <a:ext cx="17299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</a:rPr>
                <a:t>+86 135 1210 2701</a:t>
              </a:r>
            </a:p>
          </p:txBody>
        </p:sp>
        <p:pic>
          <p:nvPicPr>
            <p:cNvPr id="59" name="图形 58">
              <a:extLst>
                <a:ext uri="{FF2B5EF4-FFF2-40B4-BE49-F238E27FC236}">
                  <a16:creationId xmlns:a16="http://schemas.microsoft.com/office/drawing/2014/main" id="{CAB0EBA7-5259-ECA6-084A-E4BED7C2B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67609" y="3549640"/>
              <a:ext cx="284214" cy="284214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BF9CF67B-C002-B9F6-FEF8-F9A977DFCC64}"/>
              </a:ext>
            </a:extLst>
          </p:cNvPr>
          <p:cNvGrpSpPr/>
          <p:nvPr/>
        </p:nvGrpSpPr>
        <p:grpSpPr>
          <a:xfrm>
            <a:off x="3972103" y="6144182"/>
            <a:ext cx="3092195" cy="307777"/>
            <a:chOff x="5484900" y="4511470"/>
            <a:chExt cx="3092195" cy="307777"/>
          </a:xfrm>
        </p:grpSpPr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id="{940168A6-5A98-208A-8A9C-D0B68F532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484900" y="4537257"/>
              <a:ext cx="256203" cy="256203"/>
            </a:xfrm>
            <a:prstGeom prst="rect">
              <a:avLst/>
            </a:prstGeom>
          </p:spPr>
        </p:pic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A07BC6C-935F-1661-F521-998F2624BD17}"/>
                </a:ext>
              </a:extLst>
            </p:cNvPr>
            <p:cNvSpPr txBox="1"/>
            <p:nvPr/>
          </p:nvSpPr>
          <p:spPr>
            <a:xfrm>
              <a:off x="5805439" y="4511470"/>
              <a:ext cx="27716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</a:rPr>
                <a:t>http://www.chinaautomarket.com</a:t>
              </a:r>
              <a:endPara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5022F6C-7F8E-6CA3-F718-171D5FC14E30}"/>
              </a:ext>
            </a:extLst>
          </p:cNvPr>
          <p:cNvGrpSpPr/>
          <p:nvPr/>
        </p:nvGrpSpPr>
        <p:grpSpPr>
          <a:xfrm>
            <a:off x="450056" y="6144182"/>
            <a:ext cx="2787306" cy="307777"/>
            <a:chOff x="410743" y="6481396"/>
            <a:chExt cx="2787306" cy="30777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A03A846-E7E3-F969-47D3-4BE032E33706}"/>
                </a:ext>
              </a:extLst>
            </p:cNvPr>
            <p:cNvSpPr txBox="1"/>
            <p:nvPr/>
          </p:nvSpPr>
          <p:spPr>
            <a:xfrm>
              <a:off x="751545" y="6481396"/>
              <a:ext cx="24465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latin typeface="Arial" panose="020B0604020202020204" pitchFamily="34" charset="0"/>
                  <a:ea typeface="微软雅黑" panose="020B0503020204020204" pitchFamily="34" charset="-122"/>
                </a:rPr>
                <a:t>xifuz@chinaautomarket.com</a:t>
              </a:r>
              <a:endPara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65" name="图形 64">
              <a:extLst>
                <a:ext uri="{FF2B5EF4-FFF2-40B4-BE49-F238E27FC236}">
                  <a16:creationId xmlns:a16="http://schemas.microsoft.com/office/drawing/2014/main" id="{A1B4F95C-0F81-BD01-DE1E-1C1BBDFADF8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10743" y="6528486"/>
              <a:ext cx="283015" cy="21359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446543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全国整体乘用车市场价格指数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01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08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59541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-1.08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，市场成交均价</a:t>
            </a:r>
            <a:r>
              <a:rPr lang="en-US" altLang="zh-CN" b="1" noProof="0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15.68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本月市场整体成交</a:t>
            </a:r>
            <a:r>
              <a:rPr lang="zh-CN" altLang="en-US" sz="1400" noProof="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7,566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5.07%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本月大类细分市场成交价均有所上升，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和轿车市场份额拉近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8937"/>
            <a:ext cx="9378202" cy="540055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月度价格变化指数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0473887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597964"/>
              </p:ext>
            </p:extLst>
          </p:nvPr>
        </p:nvGraphicFramePr>
        <p:xfrm>
          <a:off x="9665959" y="3659281"/>
          <a:ext cx="694812" cy="2314800"/>
        </p:xfrm>
        <a:graphic>
          <a:graphicData uri="http://schemas.openxmlformats.org/drawingml/2006/table">
            <a:tbl>
              <a:tblPr firstRow="1" bandRow="1"/>
              <a:tblGrid>
                <a:gridCol w="694812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</a:rPr>
                        <a:t>轿车</a:t>
                      </a:r>
                      <a:endParaRPr lang="en-US" altLang="zh-CN" sz="1000" b="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+4.78%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+4.66%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 Heavy" panose="020B0A00000000000000" pitchFamily="34" charset="-122"/>
                        <a:ea typeface="思源黑体 CN Heavy" panose="020B0A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altLang="zh-CN" sz="1000" b="0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Heavy" panose="020B0A00000000000000" pitchFamily="34" charset="-122"/>
                          <a:ea typeface="思源黑体 CN Heavy" panose="020B0A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+1.22%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tx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>
                <a:defRPr/>
              </a:pPr>
              <a:endParaRPr lang="zh-CN" altLang="en-US" kern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月度均价环比变化</a:t>
              </a:r>
              <a:endParaRPr lang="zh-HK" altLang="en-US" sz="1700" b="1" kern="0" dirty="0">
                <a:solidFill>
                  <a:srgbClr val="FFFFF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61BA105-A6EB-547B-6ADA-09CB8428E9AE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C39E1302-A560-42F3-E050-CD65E191127C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9" name="AutoShape 12">
                <a:extLst>
                  <a:ext uri="{FF2B5EF4-FFF2-40B4-BE49-F238E27FC236}">
                    <a16:creationId xmlns:a16="http://schemas.microsoft.com/office/drawing/2014/main" id="{1AF317F7-9E72-9F96-96EF-5551B18CFD4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0" name="Text Box 10">
                <a:extLst>
                  <a:ext uri="{FF2B5EF4-FFF2-40B4-BE49-F238E27FC236}">
                    <a16:creationId xmlns:a16="http://schemas.microsoft.com/office/drawing/2014/main" id="{71AE4168-950C-AE56-4133-F11B3188E2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月度销量环比变化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779D6B9-65E6-EDDA-1092-C02144CE4985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本月整体市场监测车型销量合计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180.3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</a:p>
          </p:txBody>
        </p:sp>
        <p:graphicFrame>
          <p:nvGraphicFramePr>
            <p:cNvPr id="48" name="图表 47">
              <a:extLst>
                <a:ext uri="{FF2B5EF4-FFF2-40B4-BE49-F238E27FC236}">
                  <a16:creationId xmlns:a16="http://schemas.microsoft.com/office/drawing/2014/main" id="{118B8C74-EB11-3AA1-4855-42D648F3B3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08749541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9"/>
            </a:graphicData>
          </a:graphic>
        </p:graphicFrame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814328A-DA5D-0461-070F-4F64CC45AC9F}"/>
                </a:ext>
              </a:extLst>
            </p:cNvPr>
            <p:cNvSpPr txBox="1"/>
            <p:nvPr/>
          </p:nvSpPr>
          <p:spPr>
            <a:xfrm>
              <a:off x="5927935" y="390254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SUV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86.1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48%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646BDF4-1846-F0FD-AF52-31373012F56E}"/>
                </a:ext>
              </a:extLst>
            </p:cNvPr>
            <p:cNvSpPr txBox="1"/>
            <p:nvPr/>
          </p:nvSpPr>
          <p:spPr>
            <a:xfrm>
              <a:off x="5927935" y="49183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轿车</a:t>
              </a:r>
              <a:endPara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86.6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48%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72F3D55-1C61-75FC-E3F8-F5BB0C93D9BF}"/>
                </a:ext>
              </a:extLst>
            </p:cNvPr>
            <p:cNvSpPr txBox="1"/>
            <p:nvPr/>
          </p:nvSpPr>
          <p:spPr>
            <a:xfrm>
              <a:off x="7358578" y="501376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7.6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4%</a:t>
              </a: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364418584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3296841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6E1FC8F-331E-7AA6-8E5D-127351133819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0682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64352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月轿车市场价格变化指数为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0.15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13.33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本月轿车市场整体成交价较上月提升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6,075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4.78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级销量占比有所提升，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A00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级市场则呈下滑趋势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各细分市场来看，除了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级市场稳中有跌，其他级别市场成交价均有所提高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8942"/>
            <a:ext cx="9378202" cy="575909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轿车市场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33188050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94B34CAF-5367-0E4E-A35E-46DA50AECD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6246854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3CA8EA4B-F89F-C482-C688-DD1C33A1F5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448426"/>
              </p:ext>
            </p:extLst>
          </p:nvPr>
        </p:nvGraphicFramePr>
        <p:xfrm>
          <a:off x="9693481" y="3623018"/>
          <a:ext cx="646981" cy="2274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4548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+2.12%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A0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+1.38%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904893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+2.62%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-0.66</a:t>
                      </a:r>
                      <a:r>
                        <a:rPr lang="en-US" altLang="zh-CN" sz="900" b="1" kern="1200" dirty="0">
                          <a:solidFill>
                            <a:srgbClr val="0061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%</a:t>
                      </a:r>
                      <a:endParaRPr lang="zh-CN" altLang="en-US" sz="900" b="1" kern="1200" dirty="0">
                        <a:solidFill>
                          <a:srgbClr val="0061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45484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+3.92%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62AEAD40-6BD8-EA0B-346A-42436C63F4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9551160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15" name="表格 12">
            <a:extLst>
              <a:ext uri="{FF2B5EF4-FFF2-40B4-BE49-F238E27FC236}">
                <a16:creationId xmlns:a16="http://schemas.microsoft.com/office/drawing/2014/main" id="{9BA214BF-5873-6C70-E929-AFE89A7743EB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AE258F-4EC3-0E82-41E9-1F853266947E}"/>
              </a:ext>
            </a:extLst>
          </p:cNvPr>
          <p:cNvGrpSpPr/>
          <p:nvPr/>
        </p:nvGrpSpPr>
        <p:grpSpPr>
          <a:xfrm>
            <a:off x="4755572" y="2782274"/>
            <a:ext cx="3910930" cy="3375352"/>
            <a:chOff x="4755572" y="2782274"/>
            <a:chExt cx="3910930" cy="3375352"/>
          </a:xfrm>
        </p:grpSpPr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D2F20FB4-99FC-E0A3-633C-E4859172013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600560348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5E198CC-B65D-670E-3C3F-348C9DA912EE}"/>
                </a:ext>
              </a:extLst>
            </p:cNvPr>
            <p:cNvGrpSpPr/>
            <p:nvPr/>
          </p:nvGrpSpPr>
          <p:grpSpPr>
            <a:xfrm>
              <a:off x="5266429" y="2782274"/>
              <a:ext cx="3305868" cy="3375352"/>
              <a:chOff x="5266429" y="2782274"/>
              <a:chExt cx="3305868" cy="3375352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C39E1302-A560-42F3-E050-CD65E191127C}"/>
                  </a:ext>
                </a:extLst>
              </p:cNvPr>
              <p:cNvGrpSpPr>
                <a:grpSpLocks/>
              </p:cNvGrpSpPr>
              <p:nvPr>
                <p:custDataLst>
                  <p:tags r:id="rId6"/>
                </p:custDataLst>
              </p:nvPr>
            </p:nvGrpSpPr>
            <p:grpSpPr bwMode="auto">
              <a:xfrm>
                <a:off x="5266430" y="2782274"/>
                <a:ext cx="2946400" cy="354343"/>
                <a:chOff x="2330450" y="2101520"/>
                <a:chExt cx="4308475" cy="354343"/>
              </a:xfrm>
              <a:solidFill>
                <a:srgbClr val="275C9D"/>
              </a:solidFill>
            </p:grpSpPr>
            <p:sp>
              <p:nvSpPr>
                <p:cNvPr id="39" name="AutoShape 12">
                  <a:extLst>
                    <a:ext uri="{FF2B5EF4-FFF2-40B4-BE49-F238E27FC236}">
                      <a16:creationId xmlns:a16="http://schemas.microsoft.com/office/drawing/2014/main" id="{1AF317F7-9E72-9F96-96EF-5551B18CFD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gray">
                <a:xfrm>
                  <a:off x="2330450" y="2103438"/>
                  <a:ext cx="4308475" cy="352425"/>
                </a:xfrm>
                <a:prstGeom prst="roundRect">
                  <a:avLst>
                    <a:gd name="adj" fmla="val 50000"/>
                  </a:avLst>
                </a:prstGeom>
                <a:grpFill/>
                <a:ln w="0" algn="ctr">
                  <a:noFill/>
                  <a:round/>
                  <a:headEnd/>
                  <a:tailEnd/>
                </a:ln>
              </p:spPr>
              <p:txBody>
                <a:bodyPr vert="eaVert"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  <p:sp>
              <p:nvSpPr>
                <p:cNvPr id="40" name="Text Box 10">
                  <a:extLst>
                    <a:ext uri="{FF2B5EF4-FFF2-40B4-BE49-F238E27FC236}">
                      <a16:creationId xmlns:a16="http://schemas.microsoft.com/office/drawing/2014/main" id="{71AE4168-950C-AE56-4133-F11B3188E26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525713" y="2101520"/>
                  <a:ext cx="3924300" cy="353943"/>
                </a:xfrm>
                <a:prstGeom prst="rect">
                  <a:avLst/>
                </a:prstGeom>
                <a:noFill/>
                <a:ln w="12700" algn="ctr">
                  <a:noFill/>
                  <a:miter lim="800000"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7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思源黑体 CN Medium" panose="020B0600000000000000" pitchFamily="34" charset="-122"/>
                      <a:ea typeface="思源黑体 CN Medium" panose="020B0600000000000000" pitchFamily="34" charset="-122"/>
                      <a:cs typeface="+mn-cs"/>
                    </a:rPr>
                    <a:t>月度销量环比变化</a:t>
                  </a:r>
                  <a:endParaRPr kumimoji="0" lang="zh-HK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endParaRPr>
                </a:p>
              </p:txBody>
            </p:sp>
          </p:grp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5779D6B9-65E6-EDDA-1092-C02144CE4985}"/>
                  </a:ext>
                </a:extLst>
              </p:cNvPr>
              <p:cNvSpPr txBox="1"/>
              <p:nvPr/>
            </p:nvSpPr>
            <p:spPr>
              <a:xfrm>
                <a:off x="5266429" y="3254546"/>
                <a:ext cx="294640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本月轿车市场监测车型销量合计</a:t>
                </a:r>
                <a:r>
                  <a:rPr lang="en-US" altLang="zh-CN" sz="900" b="1" kern="0" dirty="0">
                    <a:solidFill>
                      <a:schemeClr val="bg2">
                        <a:lumMod val="25000"/>
                      </a:schemeClr>
                    </a:solidFill>
                    <a:latin typeface="思源黑体 CN" panose="020B0500000000000000" pitchFamily="34" charset="-122"/>
                    <a:ea typeface="思源黑体 CN Normal" panose="020B0400000000000000" pitchFamily="34" charset="-122"/>
                  </a:rPr>
                  <a:t>86.6</a:t>
                </a:r>
                <a:r>
                  <a:rPr kumimoji="0" lang="zh-CN" altLang="en-US" sz="9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>
                        <a:lumMod val="25000"/>
                      </a:schemeClr>
                    </a:solidFill>
                    <a:effectLst/>
                    <a:uLnTx/>
                    <a:uFillTx/>
                    <a:latin typeface="思源黑体 CN" panose="020B0500000000000000" pitchFamily="34" charset="-122"/>
                    <a:ea typeface="思源黑体 CN Normal" panose="020B0400000000000000" pitchFamily="34" charset="-122"/>
                    <a:cs typeface="+mn-cs"/>
                  </a:rPr>
                  <a:t>万辆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BBA78F07-5B46-804C-3592-4C0DE36F42D8}"/>
                  </a:ext>
                </a:extLst>
              </p:cNvPr>
              <p:cNvSpPr txBox="1"/>
              <p:nvPr/>
            </p:nvSpPr>
            <p:spPr>
              <a:xfrm>
                <a:off x="5918486" y="377204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B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25.1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29%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C36F532-8E8B-C6A5-57EB-69BE5F0DD925}"/>
                  </a:ext>
                </a:extLst>
              </p:cNvPr>
              <p:cNvSpPr txBox="1"/>
              <p:nvPr/>
            </p:nvSpPr>
            <p:spPr>
              <a:xfrm>
                <a:off x="5399963" y="4594022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</a:t>
                </a:r>
                <a:r>
                  <a:rPr lang="zh-CN" altLang="en-US" sz="1400" b="1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32.7</a:t>
                </a: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rgbClr val="FFFFFF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38%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5C1D8660-D5B8-0676-FC04-93407496F858}"/>
                  </a:ext>
                </a:extLst>
              </p:cNvPr>
              <p:cNvSpPr txBox="1"/>
              <p:nvPr/>
            </p:nvSpPr>
            <p:spPr>
              <a:xfrm>
                <a:off x="7528297" y="3548521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C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8.7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10%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F4FCF32A-1D9D-D10C-C01F-F0E27D5D88BF}"/>
                  </a:ext>
                </a:extLst>
              </p:cNvPr>
              <p:cNvSpPr txBox="1"/>
              <p:nvPr/>
            </p:nvSpPr>
            <p:spPr>
              <a:xfrm>
                <a:off x="7045371" y="5472567"/>
                <a:ext cx="1044000" cy="68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7.9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9%</a:t>
                </a:r>
              </a:p>
            </p:txBody>
          </p:sp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C14A89-90B9-9C6E-EC35-FFDAE62941D8}"/>
                  </a:ext>
                </a:extLst>
              </p:cNvPr>
              <p:cNvSpPr txBox="1"/>
              <p:nvPr/>
            </p:nvSpPr>
            <p:spPr>
              <a:xfrm>
                <a:off x="7163639" y="4786994"/>
                <a:ext cx="1044000" cy="692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A00</a:t>
                </a:r>
                <a:r>
                  <a:rPr lang="zh-CN" altLang="en-US" sz="1400" b="1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级</a:t>
                </a:r>
                <a:endPara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监测销量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12.2</a:t>
                </a: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万辆</a:t>
                </a:r>
                <a:endPara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ts val="900"/>
                  </a:lnSpc>
                  <a:defRPr/>
                </a:pPr>
                <a:r>
                  <a:rPr lang="zh-CN" altLang="en-US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份额占比</a:t>
                </a:r>
                <a:r>
                  <a:rPr lang="en-US" altLang="zh-CN" sz="700" dirty="0">
                    <a:solidFill>
                      <a:schemeClr val="bg2">
                        <a:lumMod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: 14%</a:t>
                </a:r>
              </a:p>
            </p:txBody>
          </p:sp>
        </p:grp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4BA34EBA-C912-C2BB-1EDB-FF47ADC4EE3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849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66369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lvl="0" eaLnBrk="1" hangingPunct="1">
              <a:lnSpc>
                <a:spcPts val="18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n"/>
              <a:defRPr/>
            </a:pP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-4.77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17.23</a:t>
            </a:r>
            <a:r>
              <a:rPr lang="zh-CN" altLang="en-US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市场整体成交价较上月提升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7,580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4.66%</a:t>
            </a: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A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级作为市场主体依旧稳固，不过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级市场份额提升明显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lvl="0" eaLnBrk="1" hangingPunct="1">
              <a:lnSpc>
                <a:spcPts val="2000"/>
              </a:lnSpc>
              <a:spcAft>
                <a:spcPts val="600"/>
              </a:spcAft>
              <a:buClr>
                <a:srgbClr val="58B6D3">
                  <a:lumMod val="50000"/>
                </a:srgbClr>
              </a:buClr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本月各级别终端成交价均有所提升，其中，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B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级环比提升较大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6333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—SUV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652DA56-DA00-629D-6657-62214F9E337C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27" name="AutoShape 12">
              <a:extLst>
                <a:ext uri="{FF2B5EF4-FFF2-40B4-BE49-F238E27FC236}">
                  <a16:creationId xmlns:a16="http://schemas.microsoft.com/office/drawing/2014/main" id="{C3CEC3D2-E94C-6808-BCED-72BA141532D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28" name="Text Box 10">
              <a:extLst>
                <a:ext uri="{FF2B5EF4-FFF2-40B4-BE49-F238E27FC236}">
                  <a16:creationId xmlns:a16="http://schemas.microsoft.com/office/drawing/2014/main" id="{016B7B97-1EE1-69B6-F440-3CDFAE30B3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E857E17-F819-B5F7-5495-66A51065EBDB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5" name="AutoShape 12">
              <a:extLst>
                <a:ext uri="{FF2B5EF4-FFF2-40B4-BE49-F238E27FC236}">
                  <a16:creationId xmlns:a16="http://schemas.microsoft.com/office/drawing/2014/main" id="{AF4877AB-6C89-F280-FC7C-9E70006291A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6" name="Text Box 10">
              <a:extLst>
                <a:ext uri="{FF2B5EF4-FFF2-40B4-BE49-F238E27FC236}">
                  <a16:creationId xmlns:a16="http://schemas.microsoft.com/office/drawing/2014/main" id="{A5FBF5A7-D9E1-226D-030B-7181981228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37" name="Object 4">
            <a:extLst>
              <a:ext uri="{FF2B5EF4-FFF2-40B4-BE49-F238E27FC236}">
                <a16:creationId xmlns:a16="http://schemas.microsoft.com/office/drawing/2014/main" id="{4292D4F0-740D-1F5F-A270-95C04F707201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584040898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8" name="图表 37">
            <a:extLst>
              <a:ext uri="{FF2B5EF4-FFF2-40B4-BE49-F238E27FC236}">
                <a16:creationId xmlns:a16="http://schemas.microsoft.com/office/drawing/2014/main" id="{D3489D74-3174-E25D-BB0E-E827220DC6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4789235"/>
              </p:ext>
            </p:extLst>
          </p:nvPr>
        </p:nvGraphicFramePr>
        <p:xfrm>
          <a:off x="10276313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9" name="表格 11">
            <a:extLst>
              <a:ext uri="{FF2B5EF4-FFF2-40B4-BE49-F238E27FC236}">
                <a16:creationId xmlns:a16="http://schemas.microsoft.com/office/drawing/2014/main" id="{FB131979-B0C2-211A-79FC-1054F5D7C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5117212"/>
              </p:ext>
            </p:extLst>
          </p:nvPr>
        </p:nvGraphicFramePr>
        <p:xfrm>
          <a:off x="9693481" y="3623018"/>
          <a:ext cx="646981" cy="2274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56870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A0</a:t>
                      </a:r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级</a:t>
                      </a:r>
                      <a:endParaRPr lang="en-US" altLang="zh-CN" sz="1000" b="1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+1.99%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A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+2.02%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B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+4.06%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  <a:tr h="568702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C</a:t>
                      </a:r>
                      <a:r>
                        <a:rPr lang="zh-CN" altLang="en-US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级</a:t>
                      </a:r>
                      <a:endParaRPr lang="en-US" altLang="zh-CN" sz="10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+0.04%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0969555"/>
                  </a:ext>
                </a:extLst>
              </a:tr>
            </a:tbl>
          </a:graphicData>
        </a:graphic>
      </p:graphicFrame>
      <p:graphicFrame>
        <p:nvGraphicFramePr>
          <p:cNvPr id="40" name="图表 39">
            <a:extLst>
              <a:ext uri="{FF2B5EF4-FFF2-40B4-BE49-F238E27FC236}">
                <a16:creationId xmlns:a16="http://schemas.microsoft.com/office/drawing/2014/main" id="{52CE1AB5-60F8-BCF6-E3B0-A00EEA6DE9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5571690"/>
              </p:ext>
            </p:extLst>
          </p:nvPr>
        </p:nvGraphicFramePr>
        <p:xfrm>
          <a:off x="8681141" y="362342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41" name="表格 12">
            <a:extLst>
              <a:ext uri="{FF2B5EF4-FFF2-40B4-BE49-F238E27FC236}">
                <a16:creationId xmlns:a16="http://schemas.microsoft.com/office/drawing/2014/main" id="{5EE946D7-FFC8-C48C-75BA-B80BCDE345A6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上月成交均价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细分市场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本月成交均价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" panose="020B05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sp>
        <p:nvSpPr>
          <p:cNvPr id="47" name="文本框 46">
            <a:extLst>
              <a:ext uri="{FF2B5EF4-FFF2-40B4-BE49-F238E27FC236}">
                <a16:creationId xmlns:a16="http://schemas.microsoft.com/office/drawing/2014/main" id="{82D2E410-580A-7CDC-AD2E-A238AAE68EA0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996A105-C1C7-6EF7-FADD-72E295F0C602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FB2F0498-33FD-8034-4DE2-7C63E0FF1D7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31" name="AutoShape 12">
                <a:extLst>
                  <a:ext uri="{FF2B5EF4-FFF2-40B4-BE49-F238E27FC236}">
                    <a16:creationId xmlns:a16="http://schemas.microsoft.com/office/drawing/2014/main" id="{962A4836-1F92-5435-44A5-779DD6358BF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  <p:sp>
            <p:nvSpPr>
              <p:cNvPr id="32" name="Text Box 10">
                <a:extLst>
                  <a:ext uri="{FF2B5EF4-FFF2-40B4-BE49-F238E27FC236}">
                    <a16:creationId xmlns:a16="http://schemas.microsoft.com/office/drawing/2014/main" id="{9317A862-38D4-76AD-E7DD-C429B82F49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7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rPr>
                  <a:t>月度销量环比变化</a:t>
                </a:r>
                <a:endParaRPr kumimoji="0" lang="zh-HK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43D16AD-0924-A449-1FCE-094292648749}"/>
                </a:ext>
              </a:extLst>
            </p:cNvPr>
            <p:cNvSpPr txBox="1"/>
            <p:nvPr/>
          </p:nvSpPr>
          <p:spPr>
            <a:xfrm>
              <a:off x="5266429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本月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SUV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 Normal" panose="020B0400000000000000" pitchFamily="34" charset="-122"/>
                </a:rPr>
                <a:t>86.1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" panose="020B0500000000000000" pitchFamily="34" charset="-122"/>
                  <a:ea typeface="思源黑体 CN Normal" panose="020B0400000000000000" pitchFamily="34" charset="-122"/>
                  <a:cs typeface="+mn-cs"/>
                </a:rPr>
                <a:t>万辆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26.0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34%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38.8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50%</a:t>
              </a:r>
            </a:p>
          </p:txBody>
        </p:sp>
        <p:graphicFrame>
          <p:nvGraphicFramePr>
            <p:cNvPr id="49" name="图表 48">
              <a:extLst>
                <a:ext uri="{FF2B5EF4-FFF2-40B4-BE49-F238E27FC236}">
                  <a16:creationId xmlns:a16="http://schemas.microsoft.com/office/drawing/2014/main" id="{0BFE06A1-6C61-A79A-1CD1-F5D6E75ECAC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55978324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7609EAE-8504-DD52-5225-6D6562CE6862}"/>
                </a:ext>
              </a:extLst>
            </p:cNvPr>
            <p:cNvSpPr txBox="1"/>
            <p:nvPr/>
          </p:nvSpPr>
          <p:spPr>
            <a:xfrm>
              <a:off x="5830164" y="3771619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B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26.2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30%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CBE410B-3B16-EA75-76A3-03562AED2F5A}"/>
                </a:ext>
              </a:extLst>
            </p:cNvPr>
            <p:cNvSpPr txBox="1"/>
            <p:nvPr/>
          </p:nvSpPr>
          <p:spPr>
            <a:xfrm>
              <a:off x="5743714" y="48834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</a:t>
              </a:r>
              <a:r>
                <a:rPr lang="zh-CN" altLang="en-US" sz="1400" b="1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45.7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53%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A92B934-85E7-C000-ED3B-6C91EDD3568C}"/>
                </a:ext>
              </a:extLst>
            </p:cNvPr>
            <p:cNvSpPr txBox="1"/>
            <p:nvPr/>
          </p:nvSpPr>
          <p:spPr>
            <a:xfrm>
              <a:off x="7528297" y="3708780"/>
              <a:ext cx="1044000" cy="6850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9.0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11%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70FA36F-351E-4818-671B-95602B4F96AD}"/>
                </a:ext>
              </a:extLst>
            </p:cNvPr>
            <p:cNvSpPr txBox="1"/>
            <p:nvPr/>
          </p:nvSpPr>
          <p:spPr>
            <a:xfrm>
              <a:off x="7570808" y="4975285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A0</a:t>
              </a:r>
              <a:r>
                <a:rPr lang="zh-CN" altLang="en-US" sz="1400" b="1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级</a:t>
              </a:r>
              <a:endPara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监测销量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5.1</a:t>
              </a: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  <a:endParaRPr lang="en-US" altLang="zh-CN" sz="7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ts val="900"/>
                </a:lnSpc>
                <a:defRPr/>
              </a:pPr>
              <a:r>
                <a:rPr lang="zh-CN" altLang="en-US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份额占比</a:t>
              </a:r>
              <a:r>
                <a:rPr lang="en-US" altLang="zh-CN" sz="7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: 6%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82031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783611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市场价格变化指数为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-</a:t>
            </a:r>
            <a:r>
              <a:rPr kumimoji="0" lang="en-US" altLang="zh-CN" sz="18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0.27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，市场成交价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27.33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市场整体成交价较上月提升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3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,281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元，环比上升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1.22%</a:t>
            </a: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进入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2025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年，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10-30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万价格段销量份额持续提升</a:t>
            </a:r>
            <a:endParaRPr lang="en-US" altLang="zh-CN" sz="1400" dirty="0">
              <a:solidFill>
                <a:srgbClr val="5F5F5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eaLnBrk="1" hangingPunct="1">
              <a:lnSpc>
                <a:spcPts val="2000"/>
              </a:lnSpc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TOP10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车型中，极氪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009 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销量提升明显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43755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加权价格变化指数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—MPV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月度价格变化指数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39E1302-A560-42F3-E050-CD65E191127C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5266430" y="2782274"/>
            <a:ext cx="2946400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9" name="AutoShape 12">
              <a:extLst>
                <a:ext uri="{FF2B5EF4-FFF2-40B4-BE49-F238E27FC236}">
                  <a16:creationId xmlns:a16="http://schemas.microsoft.com/office/drawing/2014/main" id="{1AF317F7-9E72-9F96-96EF-5551B18CFD4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0" name="Text Box 10">
              <a:extLst>
                <a:ext uri="{FF2B5EF4-FFF2-40B4-BE49-F238E27FC236}">
                  <a16:creationId xmlns:a16="http://schemas.microsoft.com/office/drawing/2014/main" id="{71AE4168-950C-AE56-4133-F11B3188E2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月度销量环比变化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月度均价环比变化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234149302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98B8F941-A0C3-5350-6DB5-09D7B5BB69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3622245"/>
              </p:ext>
            </p:extLst>
          </p:nvPr>
        </p:nvGraphicFramePr>
        <p:xfrm>
          <a:off x="5325128" y="3261360"/>
          <a:ext cx="2829002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A3923C6F-C801-08EB-0C70-77E5CF7D0A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764052"/>
              </p:ext>
            </p:extLst>
          </p:nvPr>
        </p:nvGraphicFramePr>
        <p:xfrm>
          <a:off x="8598050" y="3171826"/>
          <a:ext cx="2829003" cy="2808000"/>
        </p:xfrm>
        <a:graphic>
          <a:graphicData uri="http://schemas.openxmlformats.org/drawingml/2006/table">
            <a:tbl>
              <a:tblPr firstRow="1" bandRow="1">
                <a:effectLst>
                  <a:outerShdw dist="12700" dir="2700000" algn="tl" rotWithShape="0">
                    <a:prstClr val="black"/>
                  </a:outerShdw>
                </a:effectLst>
                <a:tableStyleId>{5940675A-B579-460E-94D1-54222C63F5DA}</a:tableStyleId>
              </a:tblPr>
              <a:tblGrid>
                <a:gridCol w="1008834">
                  <a:extLst>
                    <a:ext uri="{9D8B030D-6E8A-4147-A177-3AD203B41FA5}">
                      <a16:colId xmlns:a16="http://schemas.microsoft.com/office/drawing/2014/main" val="766797698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828479742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2117967994"/>
                    </a:ext>
                  </a:extLst>
                </a:gridCol>
                <a:gridCol w="606723">
                  <a:extLst>
                    <a:ext uri="{9D8B030D-6E8A-4147-A177-3AD203B41FA5}">
                      <a16:colId xmlns:a16="http://schemas.microsoft.com/office/drawing/2014/main" val="3820079179"/>
                    </a:ext>
                  </a:extLst>
                </a:gridCol>
              </a:tblGrid>
              <a:tr h="288000"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车型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成交均价</a:t>
                      </a:r>
                      <a:endParaRPr lang="zh-CN" altLang="en-US" sz="5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均价变化</a:t>
                      </a:r>
                      <a:endParaRPr lang="en-US" altLang="zh-CN" sz="900" b="1" u="none" strike="noStrike" kern="12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1pPr>
                      <a:lvl2pPr marL="45717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2pPr>
                      <a:lvl3pPr marL="914354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3pPr>
                      <a:lvl4pPr marL="137153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4pPr>
                      <a:lvl5pPr marL="1828709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5pPr>
                      <a:lvl6pPr marL="2285886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6pPr>
                      <a:lvl7pPr marL="2743062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7pPr>
                      <a:lvl8pPr marL="3200240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8pPr>
                      <a:lvl9pPr marL="3657418" algn="l" defTabSz="914354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等线" panose="020F0502020204030204"/>
                        </a:defRPr>
                      </a:lvl9pPr>
                    </a:lstStyle>
                    <a:p>
                      <a:pPr marL="0" algn="ctr" defTabSz="914354" rtl="0" eaLnBrk="1" fontAlgn="ctr" latinLnBrk="0" hangingPunct="1">
                        <a:lnSpc>
                          <a:spcPts val="800"/>
                        </a:lnSpc>
                      </a:pPr>
                      <a:r>
                        <a:rPr lang="zh-CN" altLang="en-US" sz="900" b="1" u="none" strike="noStrike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权重变化</a:t>
                      </a:r>
                    </a:p>
                  </a:txBody>
                  <a:tcPr marL="0" marR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246164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腾势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D9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356,333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1,829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-0.7%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601913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别克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GL8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318,096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5,356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-0.4%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301868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赛那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SIENNA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291,177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-6,226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1.3%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710571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格瑞维亚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285,327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-3,519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0.9%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21849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230,123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-24,402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-0.1%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62065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岚图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梦想家</a:t>
                      </a:r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360,296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-4,865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-1.3%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596209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极氪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009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462,157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-2,082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2.4%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38384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比亚迪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 </a:t>
                      </a:r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夏</a:t>
                      </a:r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283,750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1,078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-1.7%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099955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E8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197,597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-1,564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0.2%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60515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传祺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M6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112,827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-11,966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chemeClr val="accent5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-1.1% </a:t>
                      </a:r>
                    </a:p>
                  </a:txBody>
                  <a:tcPr marL="4763" marR="4763" marT="4763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1866413"/>
                  </a:ext>
                </a:extLst>
              </a:tr>
            </a:tbl>
          </a:graphicData>
        </a:graphic>
      </p:graphicFrame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1351314C-2943-9FAB-7664-074E3E4082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2093704"/>
              </p:ext>
            </p:extLst>
          </p:nvPr>
        </p:nvGraphicFramePr>
        <p:xfrm>
          <a:off x="5467046" y="3858070"/>
          <a:ext cx="2551517" cy="1766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976C1EF-ACD6-0236-25A1-21D3CFE0A1ED}"/>
              </a:ext>
            </a:extLst>
          </p:cNvPr>
          <p:cNvSpPr txBox="1"/>
          <p:nvPr/>
        </p:nvSpPr>
        <p:spPr>
          <a:xfrm>
            <a:off x="6349998" y="4595394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内圈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上月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C7E0B5-BC86-33E6-B377-2468EA509648}"/>
              </a:ext>
            </a:extLst>
          </p:cNvPr>
          <p:cNvSpPr txBox="1"/>
          <p:nvPr/>
        </p:nvSpPr>
        <p:spPr>
          <a:xfrm>
            <a:off x="6349998" y="4804850"/>
            <a:ext cx="84222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外圈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:  </a:t>
            </a:r>
            <a:r>
              <a:rPr kumimoji="0" lang="zh-CN" alt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  <a:cs typeface="+mn-cs"/>
              </a:rPr>
              <a:t>本月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110425-6391-F313-F43B-6AA9251DE611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8249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ṥḷï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ṡlïdê">
            <a:extLst>
              <a:ext uri="{FF2B5EF4-FFF2-40B4-BE49-F238E27FC236}">
                <a16:creationId xmlns:a16="http://schemas.microsoft.com/office/drawing/2014/main" id="{7239E965-33B6-4BC1-B1B3-CD2DC6B7EA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3750109"/>
            <a:ext cx="10724776" cy="2383991"/>
          </a:xfrm>
        </p:spPr>
        <p:txBody>
          <a:bodyPr>
            <a:norm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2025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年</a:t>
            </a:r>
            <a:r>
              <a:rPr lang="en-US" altLang="zh-CN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03</a:t>
            </a:r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月</a:t>
            </a:r>
            <a:endParaRPr lang="en-US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  <a:p>
            <a:r>
              <a:rPr lang="zh-CN" altLang="en-US" sz="3600" b="1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全国整体乘用车市场优惠指数</a:t>
            </a:r>
            <a:endParaRPr lang="en-GB" altLang="zh-CN" sz="3600" b="1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2" name="îsliḍè">
            <a:extLst>
              <a:ext uri="{FF2B5EF4-FFF2-40B4-BE49-F238E27FC236}">
                <a16:creationId xmlns:a16="http://schemas.microsoft.com/office/drawing/2014/main" id="{C5FEBE4E-8A7A-D872-A0EB-10B868561296}"/>
              </a:ext>
            </a:extLst>
          </p:cNvPr>
          <p:cNvSpPr txBox="1">
            <a:spLocks/>
          </p:cNvSpPr>
          <p:nvPr/>
        </p:nvSpPr>
        <p:spPr>
          <a:xfrm>
            <a:off x="660400" y="2030994"/>
            <a:ext cx="1422184" cy="132343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8000" b="1" spc="1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" panose="020B05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rPr>
              <a:t>02</a:t>
            </a:r>
            <a:endParaRPr lang="zh-CN" altLang="en-US" sz="8000" b="1" spc="1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" panose="020B0500000000000000" pitchFamily="34" charset="-122"/>
              <a:ea typeface="思源黑体 CN Normal" panose="020B0400000000000000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564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ş1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ṩlîḑè">
            <a:extLst>
              <a:ext uri="{FF2B5EF4-FFF2-40B4-BE49-F238E27FC236}">
                <a16:creationId xmlns:a16="http://schemas.microsoft.com/office/drawing/2014/main" id="{564E1998-ECBB-DF34-BECD-294163617811}"/>
              </a:ext>
            </a:extLst>
          </p:cNvPr>
          <p:cNvSpPr txBox="1">
            <a:spLocks/>
          </p:cNvSpPr>
          <p:nvPr/>
        </p:nvSpPr>
        <p:spPr>
          <a:xfrm>
            <a:off x="9094074" y="652424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3DB80-B894-403A-B48E-6FDC1A72010E}" type="slidenum">
              <a:rPr kumimoji="0" lang="en-US" altLang="zh-CN" sz="16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 Normal" panose="020B0400000000000000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思源黑体 CN" panose="020B05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C3F43F-F908-3399-502E-16511219B79F}"/>
              </a:ext>
            </a:extLst>
          </p:cNvPr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669924" y="802862"/>
            <a:ext cx="10848976" cy="1518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44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342900" marR="0" lvl="0" indent="-344488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rgbClr val="58B6D3">
                  <a:lumMod val="50000"/>
                </a:srgb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CAM · 03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月整体市场优惠变化指数为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0.3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，市场优惠幅度</a:t>
            </a:r>
            <a:r>
              <a:rPr lang="en-US" altLang="zh-CN" b="1" dirty="0">
                <a:solidFill>
                  <a:prstClr val="black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2.83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万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本月市场整体优惠幅度较上月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1,233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元，环比提升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4.6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思源黑体 CN" panose="020B0500000000000000" pitchFamily="34" charset="-122"/>
                <a:ea typeface="思源黑体 CN" panose="020B0500000000000000" pitchFamily="34" charset="-122"/>
              </a:rPr>
              <a:t>%</a:t>
            </a:r>
          </a:p>
          <a:p>
            <a:pPr marL="342900" marR="0" lvl="0" indent="-344488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本月大类细分市场中，轿车和</a:t>
            </a:r>
            <a:r>
              <a:rPr lang="en-US" altLang="zh-CN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MPV</a:t>
            </a:r>
            <a:r>
              <a:rPr lang="zh-CN" altLang="en-US" sz="1400" dirty="0">
                <a:solidFill>
                  <a:srgbClr val="5F5F5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优惠幅度明显提升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</p:txBody>
      </p:sp>
      <p:sp>
        <p:nvSpPr>
          <p:cNvPr id="30" name="ïsľiḋè">
            <a:extLst>
              <a:ext uri="{FF2B5EF4-FFF2-40B4-BE49-F238E27FC236}">
                <a16:creationId xmlns:a16="http://schemas.microsoft.com/office/drawing/2014/main" id="{61D0CB05-BBC0-9B78-22F4-13EC102A5F4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69925" y="34130"/>
            <a:ext cx="9378202" cy="540000"/>
          </a:xfrm>
        </p:spPr>
        <p:txBody>
          <a:bodyPr/>
          <a:lstStyle/>
          <a:p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加权优惠变化指数</a:t>
            </a:r>
            <a:r>
              <a:rPr lang="en-US" altLang="zh-CN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—</a:t>
            </a:r>
            <a:r>
              <a:rPr lang="zh-CN" altLang="en-US" dirty="0">
                <a:latin typeface="思源黑体 CN" panose="020B0500000000000000" pitchFamily="34" charset="-122"/>
                <a:ea typeface="思源黑体 CN" panose="020B0500000000000000" pitchFamily="34" charset="-122"/>
              </a:rPr>
              <a:t>整体市场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D81E14B-F23E-4284-C9EF-B421C76DF3C0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0400" y="2781873"/>
            <a:ext cx="4298187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36" name="AutoShape 12">
              <a:extLst>
                <a:ext uri="{FF2B5EF4-FFF2-40B4-BE49-F238E27FC236}">
                  <a16:creationId xmlns:a16="http://schemas.microsoft.com/office/drawing/2014/main" id="{4D8AB25B-9EED-0432-FCB0-2CD8459CA36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37" name="Text Box 10">
              <a:extLst>
                <a:ext uri="{FF2B5EF4-FFF2-40B4-BE49-F238E27FC236}">
                  <a16:creationId xmlns:a16="http://schemas.microsoft.com/office/drawing/2014/main" id="{C0D18203-453E-CB4C-14AB-680744E371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3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变化指数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id="{40302F1F-9E86-8863-B6A6-89182BEE06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48087446"/>
              </p:ext>
            </p:extLst>
          </p:nvPr>
        </p:nvGraphicFramePr>
        <p:xfrm>
          <a:off x="10277126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43" name="表格 11">
            <a:extLst>
              <a:ext uri="{FF2B5EF4-FFF2-40B4-BE49-F238E27FC236}">
                <a16:creationId xmlns:a16="http://schemas.microsoft.com/office/drawing/2014/main" id="{A44C87D2-FABA-A127-D49E-208AC342C3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038726"/>
              </p:ext>
            </p:extLst>
          </p:nvPr>
        </p:nvGraphicFramePr>
        <p:xfrm>
          <a:off x="9696049" y="3658876"/>
          <a:ext cx="646981" cy="2315205"/>
        </p:xfrm>
        <a:graphic>
          <a:graphicData uri="http://schemas.openxmlformats.org/drawingml/2006/table">
            <a:tbl>
              <a:tblPr firstRow="1" bandRow="1"/>
              <a:tblGrid>
                <a:gridCol w="646981">
                  <a:extLst>
                    <a:ext uri="{9D8B030D-6E8A-4147-A177-3AD203B41FA5}">
                      <a16:colId xmlns:a16="http://schemas.microsoft.com/office/drawing/2014/main" val="15100173"/>
                    </a:ext>
                  </a:extLst>
                </a:gridCol>
              </a:tblGrid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轿车</a:t>
                      </a:r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+8.9%</a:t>
                      </a:r>
                      <a:endParaRPr lang="en-US" altLang="zh-CN" sz="1000" b="1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6246468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en-US" altLang="zh-CN" sz="1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</a:rPr>
                        <a:t>SUV</a:t>
                      </a:r>
                    </a:p>
                    <a:p>
                      <a:pPr marL="0" algn="ctr" defTabSz="914400" rtl="0" eaLnBrk="1" latinLnBrk="0" hangingPunct="1"/>
                      <a:r>
                        <a:rPr lang="en-US" altLang="zh-CN" sz="900" b="1" kern="1200" dirty="0">
                          <a:solidFill>
                            <a:schemeClr val="accent5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-0.4%</a:t>
                      </a:r>
                      <a:endParaRPr lang="zh-CN" altLang="en-US" sz="900" b="1" kern="1200" dirty="0">
                        <a:solidFill>
                          <a:schemeClr val="accent5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027824"/>
                  </a:ext>
                </a:extLst>
              </a:tr>
              <a:tr h="7717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en-US" altLang="zh-CN" sz="10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MPV</a:t>
                      </a:r>
                    </a:p>
                    <a:p>
                      <a:pPr marL="0" algn="ctr" defTabSz="914354" rtl="0" eaLnBrk="1" latinLnBrk="0" hangingPunct="1"/>
                      <a:r>
                        <a:rPr lang="en-US" altLang="zh-CN" sz="900" b="1" kern="1200" dirty="0">
                          <a:solidFill>
                            <a:srgbClr val="C00000"/>
                          </a:solidFill>
                          <a:latin typeface="思源黑体 CN" panose="020B0500000000000000" pitchFamily="34" charset="-122"/>
                          <a:ea typeface="思源黑体 CN" panose="020B0500000000000000" pitchFamily="34" charset="-122"/>
                          <a:cs typeface="+mn-cs"/>
                        </a:rPr>
                        <a:t>+14.6%</a:t>
                      </a:r>
                      <a:endParaRPr lang="zh-CN" altLang="en-US" sz="900" b="1" kern="1200" dirty="0">
                        <a:solidFill>
                          <a:srgbClr val="C00000"/>
                        </a:solidFill>
                        <a:latin typeface="思源黑体 CN" panose="020B0500000000000000" pitchFamily="34" charset="-122"/>
                        <a:ea typeface="思源黑体 CN" panose="020B0500000000000000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6931384"/>
                  </a:ext>
                </a:extLst>
              </a:tr>
            </a:tbl>
          </a:graphicData>
        </a:graphic>
      </p:graphicFrame>
      <p:graphicFrame>
        <p:nvGraphicFramePr>
          <p:cNvPr id="44" name="表格 12">
            <a:extLst>
              <a:ext uri="{FF2B5EF4-FFF2-40B4-BE49-F238E27FC236}">
                <a16:creationId xmlns:a16="http://schemas.microsoft.com/office/drawing/2014/main" id="{2930D159-31B5-72AE-1FAB-436F092DD712}"/>
              </a:ext>
            </a:extLst>
          </p:cNvPr>
          <p:cNvGraphicFramePr>
            <a:graphicFrameLocks noGrp="1"/>
          </p:cNvGraphicFramePr>
          <p:nvPr/>
        </p:nvGraphicFramePr>
        <p:xfrm>
          <a:off x="8544144" y="3254546"/>
          <a:ext cx="2938443" cy="476074"/>
        </p:xfrm>
        <a:graphic>
          <a:graphicData uri="http://schemas.openxmlformats.org/drawingml/2006/table">
            <a:tbl>
              <a:tblPr firstRow="1" bandRow="1"/>
              <a:tblGrid>
                <a:gridCol w="1141101">
                  <a:extLst>
                    <a:ext uri="{9D8B030D-6E8A-4147-A177-3AD203B41FA5}">
                      <a16:colId xmlns:a16="http://schemas.microsoft.com/office/drawing/2014/main" val="3059539767"/>
                    </a:ext>
                  </a:extLst>
                </a:gridCol>
                <a:gridCol w="656241">
                  <a:extLst>
                    <a:ext uri="{9D8B030D-6E8A-4147-A177-3AD203B41FA5}">
                      <a16:colId xmlns:a16="http://schemas.microsoft.com/office/drawing/2014/main" val="4201937665"/>
                    </a:ext>
                  </a:extLst>
                </a:gridCol>
                <a:gridCol w="1141101">
                  <a:extLst>
                    <a:ext uri="{9D8B030D-6E8A-4147-A177-3AD203B41FA5}">
                      <a16:colId xmlns:a16="http://schemas.microsoft.com/office/drawing/2014/main" val="1620537516"/>
                    </a:ext>
                  </a:extLst>
                </a:gridCol>
              </a:tblGrid>
              <a:tr h="476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上月优惠幅度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车身形式</a:t>
                      </a:r>
                      <a:endParaRPr lang="en-US" altLang="zh-CN" sz="900" b="1" kern="12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  <a:p>
                      <a:pPr marL="0" algn="ctr" defTabSz="914354" rtl="0" eaLnBrk="1" latinLnBrk="0" hangingPunct="1"/>
                      <a:r>
                        <a:rPr lang="zh-CN" altLang="en-US" sz="900" b="1" kern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环比</a:t>
                      </a: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微软雅黑"/>
                        </a:defRPr>
                      </a:lvl9pPr>
                    </a:lstStyle>
                    <a:p>
                      <a:pPr algn="ctr"/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本月优惠幅度</a:t>
                      </a:r>
                      <a:endParaRPr lang="en-US" altLang="zh-CN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  <a:p>
                      <a:pPr algn="ctr"/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(</a:t>
                      </a:r>
                      <a:r>
                        <a:rPr lang="zh-CN" altLang="en-US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万元</a:t>
                      </a:r>
                      <a:r>
                        <a:rPr lang="en-US" altLang="zh-CN" sz="9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)</a:t>
                      </a:r>
                      <a:endParaRPr lang="zh-CN" altLang="en-US" sz="9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0" marR="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1331210"/>
                  </a:ext>
                </a:extLst>
              </a:tr>
            </a:tbl>
          </a:graphicData>
        </a:graphic>
      </p:graphicFrame>
      <p:grpSp>
        <p:nvGrpSpPr>
          <p:cNvPr id="45" name="组合 44">
            <a:extLst>
              <a:ext uri="{FF2B5EF4-FFF2-40B4-BE49-F238E27FC236}">
                <a16:creationId xmlns:a16="http://schemas.microsoft.com/office/drawing/2014/main" id="{72009421-1D7C-EDC9-0ABC-C016114FE9F9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8511016" y="2781873"/>
            <a:ext cx="3020583" cy="354343"/>
            <a:chOff x="2330450" y="2101520"/>
            <a:chExt cx="4308475" cy="354343"/>
          </a:xfrm>
          <a:solidFill>
            <a:srgbClr val="275C9D"/>
          </a:solidFill>
        </p:grpSpPr>
        <p:sp>
          <p:nvSpPr>
            <p:cNvPr id="46" name="AutoShape 12">
              <a:extLst>
                <a:ext uri="{FF2B5EF4-FFF2-40B4-BE49-F238E27FC236}">
                  <a16:creationId xmlns:a16="http://schemas.microsoft.com/office/drawing/2014/main" id="{07DB5D03-0E5A-A3CC-6C35-81A05CD4D5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330450" y="2103438"/>
              <a:ext cx="4308475" cy="352425"/>
            </a:xfrm>
            <a:prstGeom prst="roundRect">
              <a:avLst>
                <a:gd name="adj" fmla="val 50000"/>
              </a:avLst>
            </a:prstGeom>
            <a:grpFill/>
            <a:ln w="0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  <p:sp>
          <p:nvSpPr>
            <p:cNvPr id="47" name="Text Box 10">
              <a:extLst>
                <a:ext uri="{FF2B5EF4-FFF2-40B4-BE49-F238E27FC236}">
                  <a16:creationId xmlns:a16="http://schemas.microsoft.com/office/drawing/2014/main" id="{91A51B6A-3FCF-C0AA-67E5-CC4B87BBB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5714" y="2101520"/>
              <a:ext cx="3924300" cy="35394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月度</a:t>
              </a:r>
              <a:r>
                <a:rPr lang="zh-CN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优惠</a:t>
              </a:r>
              <a:r>
                <a:rPr kumimoji="0" lang="zh-CN" altLang="en-US" sz="17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cs"/>
                </a:rPr>
                <a:t>环比变化</a:t>
              </a:r>
              <a:endParaRPr kumimoji="0" lang="zh-HK" altLang="en-US" sz="17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endParaRPr>
            </a:p>
          </p:txBody>
        </p:sp>
      </p:grpSp>
      <p:graphicFrame>
        <p:nvGraphicFramePr>
          <p:cNvPr id="52" name="Object 4">
            <a:extLst>
              <a:ext uri="{FF2B5EF4-FFF2-40B4-BE49-F238E27FC236}">
                <a16:creationId xmlns:a16="http://schemas.microsoft.com/office/drawing/2014/main" id="{ED9C969D-4826-4FFF-C52C-0FB3FF96E02C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4070825123"/>
              </p:ext>
            </p:extLst>
          </p:nvPr>
        </p:nvGraphicFramePr>
        <p:xfrm>
          <a:off x="662433" y="3254545"/>
          <a:ext cx="4298187" cy="26789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id="{7B1430CF-C8D5-A3A3-3121-17539EBFBF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6256738"/>
              </p:ext>
            </p:extLst>
          </p:nvPr>
        </p:nvGraphicFramePr>
        <p:xfrm>
          <a:off x="8681954" y="3659281"/>
          <a:ext cx="1080000" cy="22742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CDFDFACE-4B6C-C56F-1BDA-BFCC1F0DE482}"/>
              </a:ext>
            </a:extLst>
          </p:cNvPr>
          <p:cNvSpPr txBox="1"/>
          <p:nvPr/>
        </p:nvSpPr>
        <p:spPr>
          <a:xfrm>
            <a:off x="4271768" y="3283294"/>
            <a:ext cx="68586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" b="1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 Normal" panose="020B0400000000000000" pitchFamily="34" charset="-122"/>
              </a:rPr>
              <a:t>单位：万元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814328A-DA5D-0461-070F-4F64CC45AC9F}"/>
              </a:ext>
            </a:extLst>
          </p:cNvPr>
          <p:cNvSpPr txBox="1"/>
          <p:nvPr/>
        </p:nvSpPr>
        <p:spPr>
          <a:xfrm>
            <a:off x="5927935" y="3902546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SUV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90.5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48%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646BDF4-1846-F0FD-AF52-31373012F56E}"/>
              </a:ext>
            </a:extLst>
          </p:cNvPr>
          <p:cNvSpPr txBox="1"/>
          <p:nvPr/>
        </p:nvSpPr>
        <p:spPr>
          <a:xfrm>
            <a:off x="5927935" y="4918381"/>
            <a:ext cx="10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轿车</a:t>
            </a:r>
            <a:endParaRPr lang="en-US" altLang="zh-CN" sz="1400" b="1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监测销量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89.1</a:t>
            </a: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万辆</a:t>
            </a:r>
            <a:endParaRPr lang="en-US" altLang="zh-CN" sz="700" dirty="0">
              <a:solidFill>
                <a:srgbClr val="FFFFFF"/>
              </a:solidFill>
              <a:latin typeface="思源黑体 CN" panose="020B0500000000000000" pitchFamily="34" charset="-122"/>
              <a:ea typeface="思源黑体 CN" panose="020B0500000000000000" pitchFamily="34" charset="-122"/>
            </a:endParaRPr>
          </a:p>
          <a:p>
            <a:pPr algn="ctr">
              <a:lnSpc>
                <a:spcPts val="900"/>
              </a:lnSpc>
              <a:defRPr/>
            </a:pPr>
            <a:r>
              <a:rPr lang="zh-CN" altLang="en-US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份额占比</a:t>
            </a:r>
            <a:r>
              <a: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rPr>
              <a:t>: 48%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F57DD14-B9B8-39DE-C36D-23893ABF4D5B}"/>
              </a:ext>
            </a:extLst>
          </p:cNvPr>
          <p:cNvGrpSpPr/>
          <p:nvPr/>
        </p:nvGrpSpPr>
        <p:grpSpPr>
          <a:xfrm>
            <a:off x="4755572" y="2782274"/>
            <a:ext cx="3910930" cy="3243194"/>
            <a:chOff x="4755572" y="2782274"/>
            <a:chExt cx="3910930" cy="324319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4330295-1A20-306B-F8A3-5093F4FBE122}"/>
                </a:ext>
              </a:extLst>
            </p:cNvPr>
            <p:cNvGrpSpPr>
              <a:grpSpLocks/>
            </p:cNvGrpSpPr>
            <p:nvPr>
              <p:custDataLst>
                <p:tags r:id="rId6"/>
              </p:custDataLst>
            </p:nvPr>
          </p:nvGrpSpPr>
          <p:grpSpPr bwMode="auto">
            <a:xfrm>
              <a:off x="5266430" y="2782274"/>
              <a:ext cx="2946400" cy="354343"/>
              <a:chOff x="2330450" y="2101520"/>
              <a:chExt cx="4308475" cy="354343"/>
            </a:xfrm>
            <a:solidFill>
              <a:srgbClr val="275C9D"/>
            </a:solidFill>
          </p:grpSpPr>
          <p:sp>
            <p:nvSpPr>
              <p:cNvPr id="21" name="AutoShape 12">
                <a:extLst>
                  <a:ext uri="{FF2B5EF4-FFF2-40B4-BE49-F238E27FC236}">
                    <a16:creationId xmlns:a16="http://schemas.microsoft.com/office/drawing/2014/main" id="{99118A90-375B-6973-B31F-A0E31C8A56A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450" y="2103438"/>
                <a:ext cx="4308475" cy="352425"/>
              </a:xfrm>
              <a:prstGeom prst="roundRect">
                <a:avLst>
                  <a:gd name="adj" fmla="val 50000"/>
                </a:avLst>
              </a:prstGeom>
              <a:grpFill/>
              <a:ln w="0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 kern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22" name="Text Box 10">
                <a:extLst>
                  <a:ext uri="{FF2B5EF4-FFF2-40B4-BE49-F238E27FC236}">
                    <a16:creationId xmlns:a16="http://schemas.microsoft.com/office/drawing/2014/main" id="{8461860A-7172-B33C-9F17-DAF2231955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25713" y="2101520"/>
                <a:ext cx="3924300" cy="353943"/>
              </a:xfrm>
              <a:prstGeom prst="rect">
                <a:avLst/>
              </a:prstGeom>
              <a:noFill/>
              <a:ln w="12700" algn="ctr">
                <a:noFill/>
                <a:miter lim="800000"/>
                <a:headEnd/>
                <a:tailEnd/>
              </a:ln>
            </p:spPr>
            <p:txBody>
              <a:bodyPr wrap="square" anchor="ctr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zh-CN" altLang="en-US" sz="1700" b="1" kern="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月度销量环比变化</a:t>
                </a:r>
                <a:endParaRPr lang="zh-HK" altLang="en-US" sz="1700" b="1" kern="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841C59F-FFEF-747C-50A6-36DA9CB418A2}"/>
                </a:ext>
              </a:extLst>
            </p:cNvPr>
            <p:cNvSpPr txBox="1"/>
            <p:nvPr/>
          </p:nvSpPr>
          <p:spPr>
            <a:xfrm>
              <a:off x="5266430" y="3254546"/>
              <a:ext cx="29464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本月整体市场监测车型销量合计</a:t>
              </a:r>
              <a:r>
                <a:rPr lang="en-US" altLang="zh-CN" sz="900" b="1" kern="0" dirty="0">
                  <a:solidFill>
                    <a:schemeClr val="bg2">
                      <a:lumMod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180.3</a:t>
              </a:r>
              <a:r>
                <a:rPr kumimoji="0" lang="zh-CN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万辆</a:t>
              </a:r>
            </a:p>
          </p:txBody>
        </p:sp>
        <p:graphicFrame>
          <p:nvGraphicFramePr>
            <p:cNvPr id="16" name="图表 15">
              <a:extLst>
                <a:ext uri="{FF2B5EF4-FFF2-40B4-BE49-F238E27FC236}">
                  <a16:creationId xmlns:a16="http://schemas.microsoft.com/office/drawing/2014/main" id="{D25A19B0-2096-60B2-A22A-B6E02399993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41941529"/>
                </p:ext>
              </p:extLst>
            </p:nvPr>
          </p:nvGraphicFramePr>
          <p:xfrm>
            <a:off x="4755572" y="3423281"/>
            <a:ext cx="3910930" cy="26021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3933FD6-B3DB-912E-D0DE-909DBAEB0572}"/>
                </a:ext>
              </a:extLst>
            </p:cNvPr>
            <p:cNvSpPr txBox="1"/>
            <p:nvPr/>
          </p:nvSpPr>
          <p:spPr>
            <a:xfrm>
              <a:off x="5927935" y="3902546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SUV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86.1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48%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70CB6AB-CE71-CF0A-D602-B06C037EFCD2}"/>
                </a:ext>
              </a:extLst>
            </p:cNvPr>
            <p:cNvSpPr txBox="1"/>
            <p:nvPr/>
          </p:nvSpPr>
          <p:spPr>
            <a:xfrm>
              <a:off x="5927935" y="4918381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轿车</a:t>
              </a:r>
              <a:endParaRPr lang="en-US" altLang="zh-CN" sz="1400" b="1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86.6</a:t>
              </a: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rgbClr val="FFFFFF"/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rgbClr val="FFFFFF"/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48%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CBACCAC-698D-0C1E-A1AD-892C042C6F52}"/>
                </a:ext>
              </a:extLst>
            </p:cNvPr>
            <p:cNvSpPr txBox="1"/>
            <p:nvPr/>
          </p:nvSpPr>
          <p:spPr>
            <a:xfrm>
              <a:off x="7358578" y="5013760"/>
              <a:ext cx="1044000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400" b="1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MPV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监测销量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7.6</a:t>
              </a: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万辆</a:t>
              </a:r>
              <a:endParaRPr lang="en-US" altLang="zh-CN" sz="700" dirty="0">
                <a:solidFill>
                  <a:schemeClr val="bg2">
                    <a:lumMod val="25000"/>
                  </a:schemeClr>
                </a:solidFill>
                <a:latin typeface="思源黑体 CN" panose="020B0500000000000000" pitchFamily="34" charset="-122"/>
                <a:ea typeface="思源黑体 CN" panose="020B0500000000000000" pitchFamily="34" charset="-122"/>
              </a:endParaRPr>
            </a:p>
            <a:p>
              <a:pPr algn="ctr">
                <a:lnSpc>
                  <a:spcPts val="900"/>
                </a:lnSpc>
                <a:defRPr/>
              </a:pPr>
              <a:r>
                <a:rPr lang="zh-CN" altLang="en-US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份额占比</a:t>
              </a:r>
              <a:r>
                <a:rPr lang="en-US" altLang="zh-CN" sz="700" dirty="0">
                  <a:solidFill>
                    <a:schemeClr val="bg2">
                      <a:lumMod val="25000"/>
                    </a:schemeClr>
                  </a:solidFill>
                  <a:latin typeface="思源黑体 CN" panose="020B0500000000000000" pitchFamily="34" charset="-122"/>
                  <a:ea typeface="思源黑体 CN" panose="020B0500000000000000" pitchFamily="34" charset="-122"/>
                </a:rPr>
                <a:t>: 4%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720487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https://www.islide.cc;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pGkUxPWu0CshinIeZsUf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" val="https://www.islide.cc;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PmsR02GhEqyZqYCGdzQb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vjK_mScbUCMskSMM.Yrgw"/>
</p:tagLst>
</file>

<file path=ppt/theme/theme1.xml><?xml version="1.0" encoding="utf-8"?>
<a:theme xmlns:a="http://schemas.openxmlformats.org/drawingml/2006/main" name="Office 主题​​">
  <a:themeElements>
    <a:clrScheme name="CAM通用模板主题色">
      <a:dk1>
        <a:srgbClr val="22262E"/>
      </a:dk1>
      <a:lt1>
        <a:sysClr val="window" lastClr="FFFFFF"/>
      </a:lt1>
      <a:dk2>
        <a:srgbClr val="DE2E2E"/>
      </a:dk2>
      <a:lt2>
        <a:srgbClr val="F2F2F2"/>
      </a:lt2>
      <a:accent1>
        <a:srgbClr val="FFC000"/>
      </a:accent1>
      <a:accent2>
        <a:srgbClr val="65647D"/>
      </a:accent2>
      <a:accent3>
        <a:srgbClr val="548091"/>
      </a:accent3>
      <a:accent4>
        <a:srgbClr val="A33E67"/>
      </a:accent4>
      <a:accent5>
        <a:srgbClr val="557523"/>
      </a:accent5>
      <a:accent6>
        <a:srgbClr val="8A4A3A"/>
      </a:accent6>
      <a:hlink>
        <a:srgbClr val="0563C1"/>
      </a:hlink>
      <a:folHlink>
        <a:srgbClr val="954F72"/>
      </a:folHlink>
    </a:clrScheme>
    <a:fontScheme name="CAM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0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FFE7A4"/>
    </a:accent1>
    <a:accent2>
      <a:srgbClr val="F4D376"/>
    </a:accent2>
    <a:accent3>
      <a:srgbClr val="CC9048"/>
    </a:accent3>
    <a:accent4>
      <a:srgbClr val="B37131"/>
    </a:accent4>
    <a:accent5>
      <a:srgbClr val="F6F6F6"/>
    </a:accent5>
    <a:accent6>
      <a:srgbClr val="D8D8D8"/>
    </a:accent6>
    <a:hlink>
      <a:srgbClr val="E70000"/>
    </a:hlink>
    <a:folHlink>
      <a:srgbClr val="BFBFBF"/>
    </a:folHlink>
  </a:clrScheme>
  <a:fontScheme name="Temp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19861</TotalTime>
  <Words>3370</Words>
  <Application>Microsoft Office PowerPoint</Application>
  <PresentationFormat>宽屏</PresentationFormat>
  <Paragraphs>924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思源黑体 CN</vt:lpstr>
      <vt:lpstr>思源黑体 CN Heavy</vt:lpstr>
      <vt:lpstr>思源黑体 CN Medium</vt:lpstr>
      <vt:lpstr>思源黑体 CN Normal</vt:lpstr>
      <vt:lpstr>微软雅黑</vt:lpstr>
      <vt:lpstr>Arial</vt:lpstr>
      <vt:lpstr>Wingdings</vt:lpstr>
      <vt:lpstr>Office 主题​​</vt:lpstr>
      <vt:lpstr>CAM 价格/优惠指数走势报告</vt:lpstr>
      <vt:lpstr>PowerPoint 演示文稿</vt:lpstr>
      <vt:lpstr>PowerPoint 演示文稿</vt:lpstr>
      <vt:lpstr>加权价格变化指数—整体市场</vt:lpstr>
      <vt:lpstr>加权价格变化指数—轿车市场</vt:lpstr>
      <vt:lpstr>加权价格变化指数—SUV市场</vt:lpstr>
      <vt:lpstr>加权价格变化指数—MPV市场</vt:lpstr>
      <vt:lpstr>PowerPoint 演示文稿</vt:lpstr>
      <vt:lpstr>加权优惠变化指数—整体市场</vt:lpstr>
      <vt:lpstr>加权优惠变化指数—轿车市场</vt:lpstr>
      <vt:lpstr>加权优惠变化指数—SUV市场</vt:lpstr>
      <vt:lpstr>加权优惠变化指数—MPV市场</vt:lpstr>
      <vt:lpstr>PowerPoint 演示文稿</vt:lpstr>
      <vt:lpstr>加权价格变化指数—新能源市场</vt:lpstr>
      <vt:lpstr>加权价格变化指数—新能源轿车市场</vt:lpstr>
      <vt:lpstr>加权价格变化指数—新能源SUV市场</vt:lpstr>
      <vt:lpstr>加权价格变化指数—新能源MPV市场</vt:lpstr>
      <vt:lpstr>PowerPoint 演示文稿</vt:lpstr>
      <vt:lpstr>加权优惠变化指数—新能源市场</vt:lpstr>
      <vt:lpstr>加权优惠变化指数—新能源轿车市场</vt:lpstr>
      <vt:lpstr>加权优惠变化指数—新能源SUV市场</vt:lpstr>
      <vt:lpstr>加权优惠变化指数—新能源MPV市场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嘉嘉</dc:creator>
  <cp:lastModifiedBy>亮亮 仇</cp:lastModifiedBy>
  <cp:revision>1363</cp:revision>
  <dcterms:created xsi:type="dcterms:W3CDTF">2022-03-11T08:51:12Z</dcterms:created>
  <dcterms:modified xsi:type="dcterms:W3CDTF">2025-05-15T03:01:26Z</dcterms:modified>
</cp:coreProperties>
</file>