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26" r:id="rId15"/>
    <p:sldId id="332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2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8915294522291563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75329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  <c:pt idx="2">
                  <c:v>55824</c:v>
                </c:pt>
                <c:pt idx="3">
                  <c:v>55036</c:v>
                </c:pt>
                <c:pt idx="4">
                  <c:v>56461</c:v>
                </c:pt>
                <c:pt idx="5">
                  <c:v>61572</c:v>
                </c:pt>
                <c:pt idx="6">
                  <c:v>60296</c:v>
                </c:pt>
                <c:pt idx="7">
                  <c:v>63312</c:v>
                </c:pt>
                <c:pt idx="8">
                  <c:v>62385</c:v>
                </c:pt>
                <c:pt idx="9">
                  <c:v>55272</c:v>
                </c:pt>
                <c:pt idx="10">
                  <c:v>66834</c:v>
                </c:pt>
                <c:pt idx="11">
                  <c:v>75929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45276</c:v>
                </c:pt>
                <c:pt idx="1">
                  <c:v>31810</c:v>
                </c:pt>
                <c:pt idx="2">
                  <c:v>54022</c:v>
                </c:pt>
                <c:pt idx="3">
                  <c:v>53356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5C-419A-A48E-C51436DE9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52056</c:v>
                      </c:pt>
                      <c:pt idx="1">
                        <c:v>30604</c:v>
                      </c:pt>
                      <c:pt idx="2">
                        <c:v>51266</c:v>
                      </c:pt>
                      <c:pt idx="3">
                        <c:v>40707</c:v>
                      </c:pt>
                      <c:pt idx="4">
                        <c:v>25609</c:v>
                      </c:pt>
                      <c:pt idx="5">
                        <c:v>52983</c:v>
                      </c:pt>
                      <c:pt idx="6">
                        <c:v>63305</c:v>
                      </c:pt>
                      <c:pt idx="7">
                        <c:v>65840</c:v>
                      </c:pt>
                      <c:pt idx="8">
                        <c:v>64810</c:v>
                      </c:pt>
                      <c:pt idx="9">
                        <c:v>46444</c:v>
                      </c:pt>
                      <c:pt idx="10">
                        <c:v>46227</c:v>
                      </c:pt>
                      <c:pt idx="11">
                        <c:v>68042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9515-4366-B9D5-B22EE22EA329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9389563463616423"/>
          <c:h val="8.586005417050614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丰田</c:v>
                </c:pt>
                <c:pt idx="2">
                  <c:v>MINI</c:v>
                </c:pt>
                <c:pt idx="3">
                  <c:v>沃尔沃</c:v>
                </c:pt>
                <c:pt idx="4">
                  <c:v>保时捷</c:v>
                </c:pt>
                <c:pt idx="5">
                  <c:v>宝马</c:v>
                </c:pt>
                <c:pt idx="6">
                  <c:v>路虎</c:v>
                </c:pt>
                <c:pt idx="7">
                  <c:v>奥迪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61</c:v>
                </c:pt>
                <c:pt idx="1">
                  <c:v>79</c:v>
                </c:pt>
                <c:pt idx="2">
                  <c:v>80</c:v>
                </c:pt>
                <c:pt idx="3">
                  <c:v>177</c:v>
                </c:pt>
                <c:pt idx="4">
                  <c:v>180</c:v>
                </c:pt>
                <c:pt idx="5">
                  <c:v>264</c:v>
                </c:pt>
                <c:pt idx="6">
                  <c:v>265</c:v>
                </c:pt>
                <c:pt idx="7">
                  <c:v>288</c:v>
                </c:pt>
                <c:pt idx="8">
                  <c:v>408</c:v>
                </c:pt>
                <c:pt idx="9">
                  <c:v>540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  <c:pt idx="2">
                  <c:v>26169</c:v>
                </c:pt>
                <c:pt idx="3">
                  <c:v>26947</c:v>
                </c:pt>
                <c:pt idx="4">
                  <c:v>29656</c:v>
                </c:pt>
                <c:pt idx="5">
                  <c:v>33021</c:v>
                </c:pt>
                <c:pt idx="6">
                  <c:v>33561</c:v>
                </c:pt>
                <c:pt idx="7">
                  <c:v>36237</c:v>
                </c:pt>
                <c:pt idx="8">
                  <c:v>33507</c:v>
                </c:pt>
                <c:pt idx="9">
                  <c:v>29820</c:v>
                </c:pt>
                <c:pt idx="10">
                  <c:v>37080</c:v>
                </c:pt>
                <c:pt idx="11">
                  <c:v>41995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20512</c:v>
                </c:pt>
                <c:pt idx="1">
                  <c:v>17961</c:v>
                </c:pt>
                <c:pt idx="2">
                  <c:v>30027</c:v>
                </c:pt>
                <c:pt idx="3">
                  <c:v>28954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E-43BC-8C9D-EB33431B4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10990</c:v>
                      </c:pt>
                      <c:pt idx="1">
                        <c:v>7732</c:v>
                      </c:pt>
                      <c:pt idx="2">
                        <c:v>16926</c:v>
                      </c:pt>
                      <c:pt idx="3">
                        <c:v>13339</c:v>
                      </c:pt>
                      <c:pt idx="4">
                        <c:v>10778</c:v>
                      </c:pt>
                      <c:pt idx="5">
                        <c:v>22472</c:v>
                      </c:pt>
                      <c:pt idx="6">
                        <c:v>23283</c:v>
                      </c:pt>
                      <c:pt idx="7">
                        <c:v>22518</c:v>
                      </c:pt>
                      <c:pt idx="8">
                        <c:v>24310</c:v>
                      </c:pt>
                      <c:pt idx="9">
                        <c:v>16579</c:v>
                      </c:pt>
                      <c:pt idx="10">
                        <c:v>19641</c:v>
                      </c:pt>
                      <c:pt idx="11">
                        <c:v>25049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B05-45B8-8FB6-6E147F0B573B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74606737963996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3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五菱</c:v>
                </c:pt>
                <c:pt idx="1">
                  <c:v>吉利</c:v>
                </c:pt>
                <c:pt idx="2">
                  <c:v>智界</c:v>
                </c:pt>
                <c:pt idx="3">
                  <c:v>蔚来</c:v>
                </c:pt>
                <c:pt idx="4">
                  <c:v>极氪</c:v>
                </c:pt>
                <c:pt idx="5">
                  <c:v>小米</c:v>
                </c:pt>
                <c:pt idx="6">
                  <c:v>小鹏</c:v>
                </c:pt>
                <c:pt idx="7">
                  <c:v>ARCFOX</c:v>
                </c:pt>
                <c:pt idx="8">
                  <c:v>比亚迪</c:v>
                </c:pt>
                <c:pt idx="9">
                  <c:v>特斯拉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351</c:v>
                </c:pt>
                <c:pt idx="1">
                  <c:v>385</c:v>
                </c:pt>
                <c:pt idx="2">
                  <c:v>453</c:v>
                </c:pt>
                <c:pt idx="3">
                  <c:v>583</c:v>
                </c:pt>
                <c:pt idx="4">
                  <c:v>718</c:v>
                </c:pt>
                <c:pt idx="5">
                  <c:v>882</c:v>
                </c:pt>
                <c:pt idx="6">
                  <c:v>985</c:v>
                </c:pt>
                <c:pt idx="7">
                  <c:v>1069</c:v>
                </c:pt>
                <c:pt idx="8">
                  <c:v>2592</c:v>
                </c:pt>
                <c:pt idx="9">
                  <c:v>3689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4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8786824207597608"/>
          <c:y val="0.1627655068201905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曹操</c:v>
                </c:pt>
                <c:pt idx="1">
                  <c:v>智界</c:v>
                </c:pt>
                <c:pt idx="2">
                  <c:v>埃安</c:v>
                </c:pt>
                <c:pt idx="3">
                  <c:v>极氪</c:v>
                </c:pt>
                <c:pt idx="4">
                  <c:v>小米</c:v>
                </c:pt>
                <c:pt idx="5">
                  <c:v>小鹏</c:v>
                </c:pt>
                <c:pt idx="6">
                  <c:v>ARCFOX</c:v>
                </c:pt>
                <c:pt idx="7">
                  <c:v>蔚来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319</c:v>
                </c:pt>
                <c:pt idx="1">
                  <c:v>354</c:v>
                </c:pt>
                <c:pt idx="2">
                  <c:v>385</c:v>
                </c:pt>
                <c:pt idx="3">
                  <c:v>577</c:v>
                </c:pt>
                <c:pt idx="4">
                  <c:v>845</c:v>
                </c:pt>
                <c:pt idx="5">
                  <c:v>886</c:v>
                </c:pt>
                <c:pt idx="6">
                  <c:v>1009</c:v>
                </c:pt>
                <c:pt idx="7">
                  <c:v>1110</c:v>
                </c:pt>
                <c:pt idx="8">
                  <c:v>2078</c:v>
                </c:pt>
                <c:pt idx="9">
                  <c:v>2836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3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智界</c:v>
                </c:pt>
                <c:pt idx="1">
                  <c:v>魏派</c:v>
                </c:pt>
                <c:pt idx="2">
                  <c:v>极氪</c:v>
                </c:pt>
                <c:pt idx="3">
                  <c:v>小米</c:v>
                </c:pt>
                <c:pt idx="4">
                  <c:v>小鹏</c:v>
                </c:pt>
                <c:pt idx="5">
                  <c:v>理想</c:v>
                </c:pt>
                <c:pt idx="6">
                  <c:v>ARCFOX</c:v>
                </c:pt>
                <c:pt idx="7">
                  <c:v>丰田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585</c:v>
                </c:pt>
                <c:pt idx="1">
                  <c:v>692</c:v>
                </c:pt>
                <c:pt idx="2">
                  <c:v>718</c:v>
                </c:pt>
                <c:pt idx="3">
                  <c:v>882</c:v>
                </c:pt>
                <c:pt idx="4">
                  <c:v>985</c:v>
                </c:pt>
                <c:pt idx="5">
                  <c:v>1008</c:v>
                </c:pt>
                <c:pt idx="6">
                  <c:v>1069</c:v>
                </c:pt>
                <c:pt idx="7">
                  <c:v>2498</c:v>
                </c:pt>
                <c:pt idx="8">
                  <c:v>3689</c:v>
                </c:pt>
                <c:pt idx="9">
                  <c:v>6285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4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问界</c:v>
                </c:pt>
                <c:pt idx="2">
                  <c:v>小米</c:v>
                </c:pt>
                <c:pt idx="3">
                  <c:v>小鹏</c:v>
                </c:pt>
                <c:pt idx="4">
                  <c:v>ARCFOX</c:v>
                </c:pt>
                <c:pt idx="5">
                  <c:v>理想</c:v>
                </c:pt>
                <c:pt idx="6">
                  <c:v>蔚来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651</c:v>
                </c:pt>
                <c:pt idx="1">
                  <c:v>659</c:v>
                </c:pt>
                <c:pt idx="2">
                  <c:v>845</c:v>
                </c:pt>
                <c:pt idx="3">
                  <c:v>886</c:v>
                </c:pt>
                <c:pt idx="4">
                  <c:v>1009</c:v>
                </c:pt>
                <c:pt idx="5">
                  <c:v>1018</c:v>
                </c:pt>
                <c:pt idx="6">
                  <c:v>1110</c:v>
                </c:pt>
                <c:pt idx="7">
                  <c:v>2078</c:v>
                </c:pt>
                <c:pt idx="8">
                  <c:v>2555</c:v>
                </c:pt>
                <c:pt idx="9">
                  <c:v>6032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994841422219943E-2"/>
          <c:y val="0.16044068491572491"/>
          <c:w val="0.892830658539294"/>
          <c:h val="0.73503225440606657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  <c:pt idx="2">
                  <c:v>62539</c:v>
                </c:pt>
                <c:pt idx="3">
                  <c:v>63595</c:v>
                </c:pt>
                <c:pt idx="4">
                  <c:v>58596</c:v>
                </c:pt>
                <c:pt idx="5">
                  <c:v>56426</c:v>
                </c:pt>
                <c:pt idx="6">
                  <c:v>60690</c:v>
                </c:pt>
                <c:pt idx="7">
                  <c:v>55436</c:v>
                </c:pt>
                <c:pt idx="8">
                  <c:v>55893</c:v>
                </c:pt>
                <c:pt idx="9">
                  <c:v>52436</c:v>
                </c:pt>
                <c:pt idx="10">
                  <c:v>55157</c:v>
                </c:pt>
                <c:pt idx="11">
                  <c:v>58441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42232</c:v>
                </c:pt>
                <c:pt idx="1">
                  <c:v>40131</c:v>
                </c:pt>
                <c:pt idx="2">
                  <c:v>65228</c:v>
                </c:pt>
                <c:pt idx="3">
                  <c:v>58966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C-4D77-B313-3C27E6697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00B0F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48118</c:v>
                      </c:pt>
                      <c:pt idx="1">
                        <c:v>32393</c:v>
                      </c:pt>
                      <c:pt idx="2">
                        <c:v>62659</c:v>
                      </c:pt>
                      <c:pt idx="3">
                        <c:v>51721</c:v>
                      </c:pt>
                      <c:pt idx="4">
                        <c:v>17364</c:v>
                      </c:pt>
                      <c:pt idx="5">
                        <c:v>52189</c:v>
                      </c:pt>
                      <c:pt idx="6">
                        <c:v>63572</c:v>
                      </c:pt>
                      <c:pt idx="7">
                        <c:v>65935</c:v>
                      </c:pt>
                      <c:pt idx="8">
                        <c:v>67079</c:v>
                      </c:pt>
                      <c:pt idx="9">
                        <c:v>45343</c:v>
                      </c:pt>
                      <c:pt idx="10">
                        <c:v>38774</c:v>
                      </c:pt>
                      <c:pt idx="11">
                        <c:v>39719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2023年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71AB-44BF-8AC4-323C495991A3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2024年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  <c:pt idx="2">
                  <c:v>0.36270000000000002</c:v>
                </c:pt>
                <c:pt idx="3">
                  <c:v>0.35849999999999999</c:v>
                </c:pt>
                <c:pt idx="4">
                  <c:v>0.36530000000000001</c:v>
                </c:pt>
                <c:pt idx="5">
                  <c:v>0.36170000000000002</c:v>
                </c:pt>
                <c:pt idx="6">
                  <c:v>0.37430000000000002</c:v>
                </c:pt>
                <c:pt idx="7">
                  <c:v>0.37009999999999998</c:v>
                </c:pt>
                <c:pt idx="8">
                  <c:v>0.38490000000000002</c:v>
                </c:pt>
                <c:pt idx="9">
                  <c:v>0.37230000000000002</c:v>
                </c:pt>
                <c:pt idx="10" formatCode="0%">
                  <c:v>0.39</c:v>
                </c:pt>
                <c:pt idx="11">
                  <c:v>0.42059999999999997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2025年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rgbClr val="FF0000"/>
              </a:solidFill>
              <a:ln w="9525">
                <a:solidFill>
                  <a:srgbClr val="00B050">
                    <a:alpha val="96000"/>
                  </a:srgbClr>
                </a:solidFill>
              </a:ln>
              <a:effectLst/>
            </c:spPr>
          </c:marker>
          <c:val>
            <c:numRef>
              <c:f>Sheet1!$B$5:$M$5</c:f>
              <c:numCache>
                <c:formatCode>0.00%</c:formatCode>
                <c:ptCount val="12"/>
                <c:pt idx="0">
                  <c:v>0.37240000000000001</c:v>
                </c:pt>
                <c:pt idx="1">
                  <c:v>0.36299999999999999</c:v>
                </c:pt>
                <c:pt idx="2">
                  <c:v>0.34939999999999999</c:v>
                </c:pt>
                <c:pt idx="3">
                  <c:v>0.3594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/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  <c:min val="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C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C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  <c:pt idx="2">
                  <c:v>1.9800000000000002E-2</c:v>
                </c:pt>
                <c:pt idx="3">
                  <c:v>-6.3799999999999996E-2</c:v>
                </c:pt>
                <c:pt idx="4">
                  <c:v>0.13170000000000001</c:v>
                </c:pt>
                <c:pt idx="5">
                  <c:v>-0.13</c:v>
                </c:pt>
                <c:pt idx="6">
                  <c:v>-0.1249</c:v>
                </c:pt>
                <c:pt idx="7">
                  <c:v>1.6899999999999998E-2</c:v>
                </c:pt>
                <c:pt idx="8">
                  <c:v>-5.6800000000000003E-2</c:v>
                </c:pt>
                <c:pt idx="9">
                  <c:v>6.6299999999999998E-2</c:v>
                </c:pt>
                <c:pt idx="10">
                  <c:v>0.16370000000000001</c:v>
                </c:pt>
                <c:pt idx="11">
                  <c:v>8.0000000000000002E-3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2025年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Sheet1!$B$10:$M$10</c:f>
              <c:numCache>
                <c:formatCode>0.00%</c:formatCode>
                <c:ptCount val="12"/>
                <c:pt idx="0">
                  <c:v>-0.24879999999999999</c:v>
                </c:pt>
                <c:pt idx="1">
                  <c:v>0.2167</c:v>
                </c:pt>
                <c:pt idx="2">
                  <c:v>-3.2300000000000002E-2</c:v>
                </c:pt>
                <c:pt idx="3">
                  <c:v>-3.0499999999999999E-2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5B-45C1-B561-44315A9DE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Sheet1!$A$7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Sheet1!$B$7:$M$7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-3.3500000000000002E-2</c:v>
                      </c:pt>
                      <c:pt idx="1">
                        <c:v>4.4600000000000001E-2</c:v>
                      </c:pt>
                      <c:pt idx="2">
                        <c:v>-0.1714</c:v>
                      </c:pt>
                      <c:pt idx="3">
                        <c:v>-0.30320000000000003</c:v>
                      </c:pt>
                      <c:pt idx="4">
                        <c:v>-0.52249999999999996</c:v>
                      </c:pt>
                      <c:pt idx="5">
                        <c:v>-0.16489999999999999</c:v>
                      </c:pt>
                      <c:pt idx="6">
                        <c:v>2.4799999999999999E-2</c:v>
                      </c:pt>
                      <c:pt idx="7">
                        <c:v>0.1338</c:v>
                      </c:pt>
                      <c:pt idx="8">
                        <c:v>0.1396</c:v>
                      </c:pt>
                      <c:pt idx="9">
                        <c:v>-3.6600000000000001E-2</c:v>
                      </c:pt>
                      <c:pt idx="10">
                        <c:v>-6.0400000000000002E-2</c:v>
                      </c:pt>
                      <c:pt idx="11">
                        <c:v>2.2599999999999999E-2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A63-42E9-96A1-DF9CB0890105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别克</c:v>
                </c:pt>
                <c:pt idx="2">
                  <c:v>本田</c:v>
                </c:pt>
                <c:pt idx="3">
                  <c:v>宝马</c:v>
                </c:pt>
                <c:pt idx="4">
                  <c:v>奥迪</c:v>
                </c:pt>
                <c:pt idx="5">
                  <c:v>奔驰</c:v>
                </c:pt>
                <c:pt idx="6">
                  <c:v>丰田</c:v>
                </c:pt>
                <c:pt idx="7">
                  <c:v>特斯拉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1255</c:v>
                </c:pt>
                <c:pt idx="1">
                  <c:v>1310</c:v>
                </c:pt>
                <c:pt idx="2">
                  <c:v>1364</c:v>
                </c:pt>
                <c:pt idx="3">
                  <c:v>1538</c:v>
                </c:pt>
                <c:pt idx="4">
                  <c:v>1803</c:v>
                </c:pt>
                <c:pt idx="5">
                  <c:v>1835</c:v>
                </c:pt>
                <c:pt idx="6">
                  <c:v>3191</c:v>
                </c:pt>
                <c:pt idx="7">
                  <c:v>3689</c:v>
                </c:pt>
                <c:pt idx="8">
                  <c:v>4284</c:v>
                </c:pt>
                <c:pt idx="9">
                  <c:v>6285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蔚来</c:v>
                </c:pt>
                <c:pt idx="1">
                  <c:v>宝马</c:v>
                </c:pt>
                <c:pt idx="2">
                  <c:v>红旗</c:v>
                </c:pt>
                <c:pt idx="3">
                  <c:v>别克</c:v>
                </c:pt>
                <c:pt idx="4">
                  <c:v>奔驰</c:v>
                </c:pt>
                <c:pt idx="5">
                  <c:v>奥迪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1110</c:v>
                </c:pt>
                <c:pt idx="1">
                  <c:v>1154</c:v>
                </c:pt>
                <c:pt idx="2">
                  <c:v>1186</c:v>
                </c:pt>
                <c:pt idx="3">
                  <c:v>1314</c:v>
                </c:pt>
                <c:pt idx="4">
                  <c:v>1618</c:v>
                </c:pt>
                <c:pt idx="5">
                  <c:v>1691</c:v>
                </c:pt>
                <c:pt idx="6">
                  <c:v>2078</c:v>
                </c:pt>
                <c:pt idx="7">
                  <c:v>3471</c:v>
                </c:pt>
                <c:pt idx="8">
                  <c:v>5833</c:v>
                </c:pt>
                <c:pt idx="9">
                  <c:v>6032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日产</c:v>
                </c:pt>
                <c:pt idx="1">
                  <c:v>吉利</c:v>
                </c:pt>
                <c:pt idx="2">
                  <c:v>本田</c:v>
                </c:pt>
                <c:pt idx="3">
                  <c:v>红旗</c:v>
                </c:pt>
                <c:pt idx="4">
                  <c:v>丰田</c:v>
                </c:pt>
                <c:pt idx="5">
                  <c:v>宝马</c:v>
                </c:pt>
                <c:pt idx="6">
                  <c:v>别克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517</c:v>
                </c:pt>
                <c:pt idx="1">
                  <c:v>521</c:v>
                </c:pt>
                <c:pt idx="2">
                  <c:v>765</c:v>
                </c:pt>
                <c:pt idx="3">
                  <c:v>846</c:v>
                </c:pt>
                <c:pt idx="4">
                  <c:v>916</c:v>
                </c:pt>
                <c:pt idx="5">
                  <c:v>990</c:v>
                </c:pt>
                <c:pt idx="6">
                  <c:v>1082</c:v>
                </c:pt>
                <c:pt idx="7">
                  <c:v>1516</c:v>
                </c:pt>
                <c:pt idx="8">
                  <c:v>1610</c:v>
                </c:pt>
                <c:pt idx="9">
                  <c:v>5550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69838796299935"/>
          <c:y val="0.21340553126189937"/>
          <c:w val="0.79388881285437918"/>
          <c:h val="0.641039246356502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日产</c:v>
                </c:pt>
                <c:pt idx="2">
                  <c:v>丰田</c:v>
                </c:pt>
                <c:pt idx="3">
                  <c:v>红旗</c:v>
                </c:pt>
                <c:pt idx="4">
                  <c:v>本田</c:v>
                </c:pt>
                <c:pt idx="5">
                  <c:v>别克</c:v>
                </c:pt>
                <c:pt idx="6">
                  <c:v>宝马</c:v>
                </c:pt>
                <c:pt idx="7">
                  <c:v>奥迪</c:v>
                </c:pt>
                <c:pt idx="8">
                  <c:v>奔驰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618</c:v>
                </c:pt>
                <c:pt idx="1">
                  <c:v>682</c:v>
                </c:pt>
                <c:pt idx="2">
                  <c:v>693</c:v>
                </c:pt>
                <c:pt idx="3">
                  <c:v>811</c:v>
                </c:pt>
                <c:pt idx="4">
                  <c:v>1068</c:v>
                </c:pt>
                <c:pt idx="5">
                  <c:v>1130</c:v>
                </c:pt>
                <c:pt idx="6">
                  <c:v>1340</c:v>
                </c:pt>
                <c:pt idx="7">
                  <c:v>1715</c:v>
                </c:pt>
                <c:pt idx="8">
                  <c:v>1765</c:v>
                </c:pt>
                <c:pt idx="9">
                  <c:v>3933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5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  <c:pt idx="2">
                  <c:v>3574</c:v>
                </c:pt>
                <c:pt idx="3">
                  <c:v>2877</c:v>
                </c:pt>
                <c:pt idx="4">
                  <c:v>3122</c:v>
                </c:pt>
                <c:pt idx="5">
                  <c:v>3080</c:v>
                </c:pt>
                <c:pt idx="6">
                  <c:v>2976</c:v>
                </c:pt>
                <c:pt idx="7">
                  <c:v>2856</c:v>
                </c:pt>
                <c:pt idx="8">
                  <c:v>2897</c:v>
                </c:pt>
                <c:pt idx="9">
                  <c:v>2428</c:v>
                </c:pt>
                <c:pt idx="10">
                  <c:v>3035</c:v>
                </c:pt>
                <c:pt idx="11">
                  <c:v>3182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2584</c:v>
                </c:pt>
                <c:pt idx="1">
                  <c:v>1642</c:v>
                </c:pt>
                <c:pt idx="2">
                  <c:v>2796</c:v>
                </c:pt>
                <c:pt idx="3">
                  <c:v>2491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2-4919-A177-69F99ED1F4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4414</c:v>
                      </c:pt>
                      <c:pt idx="1">
                        <c:v>2521</c:v>
                      </c:pt>
                      <c:pt idx="2">
                        <c:v>4045</c:v>
                      </c:pt>
                      <c:pt idx="3">
                        <c:v>3763</c:v>
                      </c:pt>
                      <c:pt idx="4">
                        <c:v>1652</c:v>
                      </c:pt>
                      <c:pt idx="5">
                        <c:v>3350</c:v>
                      </c:pt>
                      <c:pt idx="6">
                        <c:v>4279</c:v>
                      </c:pt>
                      <c:pt idx="7">
                        <c:v>4380</c:v>
                      </c:pt>
                      <c:pt idx="8">
                        <c:v>4194</c:v>
                      </c:pt>
                      <c:pt idx="9">
                        <c:v>3212</c:v>
                      </c:pt>
                      <c:pt idx="10">
                        <c:v>2762</c:v>
                      </c:pt>
                      <c:pt idx="11">
                        <c:v>2802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D36A-42E6-B98F-9E116902DB41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Sheet1!$A$26:$A$53</c:f>
              <c:strCache>
                <c:ptCount val="28"/>
                <c:pt idx="0">
                  <c:v>2023年1月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  <c:pt idx="24">
                  <c:v>2025年1月</c:v>
                </c:pt>
                <c:pt idx="25">
                  <c:v>2月</c:v>
                </c:pt>
                <c:pt idx="26">
                  <c:v>3月</c:v>
                </c:pt>
                <c:pt idx="27">
                  <c:v>4月</c:v>
                </c:pt>
              </c:strCache>
            </c:strRef>
          </c:cat>
          <c:val>
            <c:numRef>
              <c:f>Sheet1!$B$26:$B$53</c:f>
              <c:numCache>
                <c:formatCode>0.00%</c:formatCode>
                <c:ptCount val="28"/>
                <c:pt idx="0">
                  <c:v>0.10580000000000001</c:v>
                </c:pt>
                <c:pt idx="1">
                  <c:v>8.7999999999999995E-2</c:v>
                </c:pt>
                <c:pt idx="2">
                  <c:v>5.9799999999999999E-2</c:v>
                </c:pt>
                <c:pt idx="3">
                  <c:v>6.6199999999999995E-2</c:v>
                </c:pt>
                <c:pt idx="4">
                  <c:v>6.7699999999999996E-2</c:v>
                </c:pt>
                <c:pt idx="5">
                  <c:v>5.04E-2</c:v>
                </c:pt>
                <c:pt idx="6">
                  <c:v>5.3400000000000003E-2</c:v>
                </c:pt>
                <c:pt idx="7">
                  <c:v>5.4100000000000002E-2</c:v>
                </c:pt>
                <c:pt idx="8">
                  <c:v>6.0400000000000002E-2</c:v>
                </c:pt>
                <c:pt idx="9">
                  <c:v>6.3799999999999996E-2</c:v>
                </c:pt>
                <c:pt idx="10">
                  <c:v>7.2900000000000006E-2</c:v>
                </c:pt>
                <c:pt idx="11">
                  <c:v>6.5299999999999997E-2</c:v>
                </c:pt>
                <c:pt idx="12">
                  <c:v>6.8599999999999994E-2</c:v>
                </c:pt>
                <c:pt idx="13">
                  <c:v>6.4699999999999994E-2</c:v>
                </c:pt>
                <c:pt idx="14">
                  <c:v>6.4000000000000001E-2</c:v>
                </c:pt>
                <c:pt idx="15">
                  <c:v>5.2299999999999999E-2</c:v>
                </c:pt>
                <c:pt idx="16">
                  <c:v>5.5300000000000002E-2</c:v>
                </c:pt>
                <c:pt idx="17">
                  <c:v>0.05</c:v>
                </c:pt>
                <c:pt idx="18">
                  <c:v>4.9399999999999999E-2</c:v>
                </c:pt>
                <c:pt idx="19">
                  <c:v>4.5100000000000001E-2</c:v>
                </c:pt>
                <c:pt idx="20">
                  <c:v>4.6399999999999997E-2</c:v>
                </c:pt>
                <c:pt idx="21">
                  <c:v>4.3900000000000002E-2</c:v>
                </c:pt>
                <c:pt idx="22">
                  <c:v>4.5400000000000003E-2</c:v>
                </c:pt>
                <c:pt idx="23">
                  <c:v>4.19E-2</c:v>
                </c:pt>
                <c:pt idx="24">
                  <c:v>5.7099999999999998E-2</c:v>
                </c:pt>
                <c:pt idx="25">
                  <c:v>5.16E-2</c:v>
                </c:pt>
                <c:pt idx="26">
                  <c:v>5.1799999999999999E-2</c:v>
                </c:pt>
                <c:pt idx="27">
                  <c:v>4.6699999999999998E-2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1894373294"/>
          <c:y val="4.7395074105738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特斯拉</c:v>
                </c:pt>
                <c:pt idx="1">
                  <c:v>迷你</c:v>
                </c:pt>
                <c:pt idx="2">
                  <c:v>丰田</c:v>
                </c:pt>
                <c:pt idx="3">
                  <c:v>保时捷</c:v>
                </c:pt>
                <c:pt idx="4">
                  <c:v>沃尔沃</c:v>
                </c:pt>
                <c:pt idx="5">
                  <c:v>宝马</c:v>
                </c:pt>
                <c:pt idx="6">
                  <c:v>路虎</c:v>
                </c:pt>
                <c:pt idx="7">
                  <c:v>奥迪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</c:v>
                </c:pt>
                <c:pt idx="1">
                  <c:v>67</c:v>
                </c:pt>
                <c:pt idx="2">
                  <c:v>87</c:v>
                </c:pt>
                <c:pt idx="3">
                  <c:v>182</c:v>
                </c:pt>
                <c:pt idx="4">
                  <c:v>204</c:v>
                </c:pt>
                <c:pt idx="5">
                  <c:v>247</c:v>
                </c:pt>
                <c:pt idx="6">
                  <c:v>284</c:v>
                </c:pt>
                <c:pt idx="7">
                  <c:v>384</c:v>
                </c:pt>
                <c:pt idx="8">
                  <c:v>551</c:v>
                </c:pt>
                <c:pt idx="9">
                  <c:v>581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2025/6/3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2025/6/3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5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2025/6/3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2025/6/3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1600196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7257704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6133585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097948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7.28%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1-4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20.66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9302293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41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.94%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3601196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5076156"/>
          </a:xfrm>
        </p:spPr>
        <p:txBody>
          <a:bodyPr rtlCol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月份北京新车销售市场整体没有达到预期，全月新车交易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5.34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</a:t>
            </a:r>
            <a:r>
              <a:rPr lang="zh-CN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1.23%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3.05</a:t>
            </a:r>
            <a:r>
              <a:rPr lang="en-US" altLang="zh-CN" sz="18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同环比都呈现下降趋势，突显今年年初北京整体汽车消费需求不旺，汽车潜在消费需求已经提前释放，在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en-US" sz="18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日新的购车指标发放之前北京的汽车消费难以有明显增长。之前带动汽车整体销售增长的新能源汽车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月交易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3.57%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7.45%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虽保持了同比继续增长的趋势，但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月份新能源汽车同比增幅明显下降。随着新能源汽车市场占有率的不断增长，新能源汽车的增幅也有所放缓。从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月份北京新车销售品牌排行来看，大众汽车销量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月增长明显，紧随比亚迪位居第二。在北京新车销售整体下降的趋势下，大众汽车逆势同比销售增长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36.16%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，上汽大众推出的一口价降价促销策略成效显著。从北京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月新能源汽车销售排行来看，比亚迪仍一枝独秀，占到北京新能源汽车销量的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20.8%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；远超其它新能源汽车品牌销量。蔚来、理想、小鹏、小米等新势力品牌都进入销量前十，稳定了自身品牌在北京的市场地位。</a:t>
            </a: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8F77C88D-2561-943E-64C9-B533360B14E6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142357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月份北京二手车交易量没能保持住增长趋势，在一季度交易额大幅下降的趋势下，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月份二手车交易量也出现同环比双下降的情况，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5.9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9.6%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7.28%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，突显今年北京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月整体车市低迷的态势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历年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月都应是一年中销售较旺的时间，但今年汽车消费需求表现出明显的需求不足。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月份二手车交易不但呈现同环比双下降，二手车平均交易单价与去年同期相比也下降了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1.13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万元，同比下降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11.64%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月北京二手车交易可谓量价齐跌，二手车经营企业经营压力越发沉重。</a:t>
            </a: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月份北京新旧车销售同时同环比双下降的原因除消需求已</a:t>
            </a:r>
            <a:r>
              <a:rPr lang="zh-CN" altLang="en-US" sz="1800" b="1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提前释放，消费需求不足外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，也和月底的国际车展有关，历年各厂家会利用车展</a:t>
            </a:r>
            <a:r>
              <a:rPr lang="zh-CN" altLang="en-US" sz="1800" b="1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推出新款车型，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而新</a:t>
            </a:r>
            <a:r>
              <a:rPr lang="zh-CN" altLang="en-US" sz="1800" b="1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车的投放必然会对原有车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市价格体系产生冲击。在当前</a:t>
            </a:r>
            <a:r>
              <a:rPr lang="zh-CN" altLang="en-US" sz="1800" b="1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新能源汽车技术更新换代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快速发展的时代，消费者都更期待购买新款车型</a:t>
            </a:r>
            <a:r>
              <a:rPr lang="zh-CN" altLang="en-US" sz="1800" b="1" kern="10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，而采取观望或推迟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购买的策略。五月份受节日假期及新车投放速度的影响，北京五月份的新旧车销量将保持持平或略有增长的态势，北京的消费市场实现快速复苏需要等到</a:t>
            </a:r>
            <a:r>
              <a:rPr lang="en-US" altLang="zh-CN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b="1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月底新车指标发放之后才有可能出现。</a:t>
            </a:r>
            <a:endParaRPr lang="zh-CN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endParaRPr lang="en-US" altLang="zh-CN" sz="16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zh-CN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C0EFEE26-D454-3CAF-BFB6-6B4F37D64738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74260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8398377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94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.34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1.23%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3.05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环比增幅低于全国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.07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.85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18.45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19.72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6.49%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17.29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1033991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081467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618284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1083072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433988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2491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10.9%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13.42 %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9513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22.5%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0046147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9028590" y="1787114"/>
            <a:ext cx="2685890" cy="291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4.67%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2702337"/>
              </p:ext>
            </p:extLst>
          </p:nvPr>
        </p:nvGraphicFramePr>
        <p:xfrm>
          <a:off x="477519" y="1483360"/>
          <a:ext cx="8699531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4612376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2047666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25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7.45%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54.27%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58.24%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9.75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17.29%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52.83%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3251143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272999</TotalTime>
  <Words>1162</Words>
  <Application>Microsoft Office PowerPoint</Application>
  <PresentationFormat>宽屏</PresentationFormat>
  <Paragraphs>91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329</cp:revision>
  <dcterms:created xsi:type="dcterms:W3CDTF">2021-12-26T04:02:55Z</dcterms:created>
  <dcterms:modified xsi:type="dcterms:W3CDTF">2025-06-04T02:54:07Z</dcterms:modified>
</cp:coreProperties>
</file>