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  <p:sldMasterId id="2147483705" r:id="rId2"/>
    <p:sldMasterId id="2147483716" r:id="rId3"/>
  </p:sldMasterIdLst>
  <p:notesMasterIdLst>
    <p:notesMasterId r:id="rId15"/>
  </p:notesMasterIdLst>
  <p:handoutMasterIdLst>
    <p:handoutMasterId r:id="rId16"/>
  </p:handoutMasterIdLst>
  <p:sldIdLst>
    <p:sldId id="302" r:id="rId4"/>
    <p:sldId id="1665" r:id="rId5"/>
    <p:sldId id="1666" r:id="rId6"/>
    <p:sldId id="1667" r:id="rId7"/>
    <p:sldId id="1668" r:id="rId8"/>
    <p:sldId id="1669" r:id="rId9"/>
    <p:sldId id="1670" r:id="rId10"/>
    <p:sldId id="1671" r:id="rId11"/>
    <p:sldId id="1672" r:id="rId12"/>
    <p:sldId id="781" r:id="rId13"/>
    <p:sldId id="166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7525" userDrawn="1">
          <p15:clr>
            <a:srgbClr val="A4A3A4"/>
          </p15:clr>
        </p15:guide>
        <p15:guide id="6" userDrawn="1">
          <p15:clr>
            <a:srgbClr val="A4A3A4"/>
          </p15:clr>
        </p15:guide>
        <p15:guide id="7" pos="155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 varScale="1">
        <p:scale>
          <a:sx n="112" d="100"/>
          <a:sy n="112" d="100"/>
        </p:scale>
        <p:origin x="774" y="102"/>
      </p:cViewPr>
      <p:guideLst>
        <p:guide orient="horz" pos="981"/>
        <p:guide pos="7525"/>
        <p:guide/>
        <p:guide pos="155"/>
        <p:guide pos="384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2025/6/3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2025/6/3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4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567148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5779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2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35238083-AEE8-4A3D-922C-113BF90C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5513098-3178-4D2B-800D-AADE382783A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4F7B971-BA67-4135-952E-7C874AA37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349" y="1295400"/>
            <a:ext cx="11704463" cy="5114926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3B43FDF2-281C-4562-83C1-FC699235F9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880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43774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194425" y="925812"/>
            <a:ext cx="5704285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58349" y="925812"/>
            <a:ext cx="5739226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45A2A19-83AC-4D25-9846-9EB141F48EF4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94425" y="1243344"/>
            <a:ext cx="5704285" cy="2772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单击此处编辑母版小标题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E171029-8D55-4A4C-9E55-3AFBB185CE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194425" y="1525889"/>
            <a:ext cx="5704285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27F8950-46B4-4274-A039-51CC979AD2A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58344" y="1240907"/>
            <a:ext cx="5739226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25C42B84-3B4D-4FD5-9EA1-EA7156ADB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8344" y="6176228"/>
            <a:ext cx="3539943" cy="216000"/>
          </a:xfrm>
          <a:prstGeom prst="rect">
            <a:avLst/>
          </a:prstGeom>
        </p:spPr>
        <p:txBody>
          <a:bodyPr>
            <a:normAutofit/>
          </a:bodyPr>
          <a:lstStyle>
            <a:lvl1pPr marL="33751" indent="0">
              <a:buNone/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数据源于：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6C1181F0-56AB-4913-AD7B-16BD0736E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5A853571-3FC1-472A-ADD9-FE2E77257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438BD91-88EB-45B8-98B7-E74141C38821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258349" y="1485706"/>
            <a:ext cx="5739221" cy="4548227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49C5B2E-4E04-4B92-B5E4-C6FD50E496EE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195599" y="1770688"/>
            <a:ext cx="5739221" cy="4621539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817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2" name="表格占位符 10">
            <a:extLst>
              <a:ext uri="{FF2B5EF4-FFF2-40B4-BE49-F238E27FC236}">
                <a16:creationId xmlns:a16="http://schemas.microsoft.com/office/drawing/2014/main" id="{C31BC044-6C04-42BF-8AF0-4C916B864078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258349" y="1228725"/>
            <a:ext cx="11704463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表格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78913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表占位符 5">
            <a:extLst>
              <a:ext uri="{FF2B5EF4-FFF2-40B4-BE49-F238E27FC236}">
                <a16:creationId xmlns:a16="http://schemas.microsoft.com/office/drawing/2014/main" id="{2AA5389D-4583-4F2C-AF37-4E50F3583FA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258174" y="1214239"/>
            <a:ext cx="11704637" cy="51960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5C331BCA-3603-4F82-B5B6-13F1EAF400D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09415D0F-280A-4AD1-9FF4-DA481663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6E9EF55C-42CE-0DA7-9384-3BC9433EAC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085998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5503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275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8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CAM | </a:t>
            </a:r>
            <a:r>
              <a:rPr lang="zh-CN" altLang="en-US"/>
              <a:t>项目名称</a:t>
            </a:r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EB3DD9B-CE9D-488B-8714-7684AA2D9794}" type="datetime1">
              <a:rPr lang="zh-CN" altLang="en-US" smtClean="0"/>
              <a:t>2025/6/3</a:t>
            </a:fld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9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6BFF42-0469-71CE-BBF6-711D56E31E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" b="752"/>
          <a:stretch/>
        </p:blipFill>
        <p:spPr>
          <a:xfrm>
            <a:off x="0" y="2"/>
            <a:ext cx="12191994" cy="685799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9458E07-37B3-E471-7CEC-591566740F60}"/>
              </a:ext>
            </a:extLst>
          </p:cNvPr>
          <p:cNvSpPr txBox="1"/>
          <p:nvPr/>
        </p:nvSpPr>
        <p:spPr>
          <a:xfrm>
            <a:off x="-19050" y="2700471"/>
            <a:ext cx="1221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关注宁德时代换电</a:t>
            </a: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2.0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E8F9587-3F10-0D7F-4896-6FFAF95F52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360562" y="290380"/>
            <a:ext cx="1056279" cy="30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26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latin typeface="+mn-lt"/>
                <a:ea typeface="+mn-ea"/>
              </a:rPr>
              <a:t>CAM</a:t>
            </a:r>
            <a:r>
              <a:rPr lang="zh-CN" altLang="en-US" b="1" dirty="0">
                <a:latin typeface="+mn-lt"/>
                <a:ea typeface="+mn-ea"/>
              </a:rPr>
              <a:t>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494923" y="771178"/>
            <a:ext cx="11325602" cy="5526834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1600" b="1" dirty="0"/>
              <a:t>宁德时代在</a:t>
            </a:r>
            <a:r>
              <a:rPr lang="en-US" altLang="zh-CN" sz="1600" b="1" dirty="0"/>
              <a:t>2020</a:t>
            </a:r>
            <a:r>
              <a:rPr lang="zh-CN" altLang="en-US" sz="1600" b="1" dirty="0"/>
              <a:t>年开始试水换电业务，其换电业务布局主要涉及物流和网约车等</a:t>
            </a:r>
            <a:r>
              <a:rPr lang="en-US" altLang="zh-CN" sz="1600" b="1" dirty="0"/>
              <a:t>B</a:t>
            </a:r>
            <a:r>
              <a:rPr lang="zh-CN" altLang="en-US" sz="1600" b="1" dirty="0"/>
              <a:t>端市场。自</a:t>
            </a:r>
            <a:r>
              <a:rPr lang="en-US" altLang="zh-CN" sz="1600" b="1" dirty="0"/>
              <a:t>2024</a:t>
            </a:r>
            <a:r>
              <a:rPr lang="zh-CN" altLang="en-US" sz="1600" b="1" dirty="0"/>
              <a:t>年底发布标准化巧克力电池以来，宁德时代通过多方合作布局，大力推动换电网络生态建设与行业技术标准统一，为换电业务的全面铺开做铺垫。进入</a:t>
            </a:r>
            <a:r>
              <a:rPr lang="en-US" altLang="zh-CN" sz="1600" b="1" dirty="0"/>
              <a:t>2025</a:t>
            </a:r>
            <a:r>
              <a:rPr lang="zh-CN" altLang="en-US" sz="1600" b="1" dirty="0"/>
              <a:t>年后，宁德时代的重心发生变化，与一汽、长安、北汽、奇瑞、广汽五大车企携手发布了</a:t>
            </a:r>
            <a:r>
              <a:rPr lang="en-US" altLang="zh-CN" sz="1600" b="1" dirty="0"/>
              <a:t>10</a:t>
            </a:r>
            <a:r>
              <a:rPr lang="zh-CN" altLang="en-US" sz="1600" b="1" dirty="0"/>
              <a:t>款面向</a:t>
            </a:r>
            <a:r>
              <a:rPr lang="en-US" altLang="zh-CN" sz="1600" b="1" dirty="0"/>
              <a:t>C</a:t>
            </a:r>
            <a:r>
              <a:rPr lang="zh-CN" altLang="en-US" sz="1600" b="1" dirty="0"/>
              <a:t>端个人用户的巧克力换电车型，覆盖多样化用车场景，有望形成规模效应，推动车市进入全民换电时代。</a:t>
            </a: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1600" b="1" dirty="0"/>
              <a:t>宁德时代重视换电业务的原因及其自身优势：</a:t>
            </a:r>
            <a:r>
              <a:rPr lang="zh-CN" altLang="en-US" sz="1600" dirty="0"/>
              <a:t>换电模式通过车电分离模式‌、灵活电池租赁、转移电池维护成本至运营商‌等重构了购车模式，打破技术迭代与用户资产强绑定的传统逻辑。宁德时代依托标准化接口打破行业壁垒实现多品牌兼容，通过能源网络协同，提升资源利用效率，抢占车电分离时代产业制高点。作为全球动力电池龙头企业，宁德时代入局换电领域具备多重优势，相比蔚来有更丰富的上下游沟通经历，同时更容易推动跨品牌兼容。雄厚的资金和规模成本优势，使其可以大范围铺开换电站，同时配合全生命周期管理形成生态闭环。</a:t>
            </a:r>
            <a:endParaRPr lang="en-US" altLang="zh-CN" sz="1600" dirty="0"/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1600" b="1" dirty="0"/>
              <a:t>左手换电，右手超充，宁德时代全场景电池版图浮现：</a:t>
            </a:r>
            <a:r>
              <a:rPr lang="zh-CN" altLang="en-US" sz="1600" dirty="0"/>
              <a:t>超充技术是行业发展趋势，面对比亚迪、华为等竞争对手的强势进击，宁德时代进一步创新，发布了第二代神行超充电池和骁遥双核电池。但兆瓦级超充需配备大型储能电柜，建设成本高、周期长，其应用场景和价值边界仍需市场检验。宁德时代首款大规模量产的钠离子电池将首搭在巧克力换电车型上，规划年内自建</a:t>
            </a:r>
            <a:r>
              <a:rPr lang="en-US" altLang="zh-CN" sz="1600" dirty="0"/>
              <a:t>1000</a:t>
            </a:r>
            <a:r>
              <a:rPr lang="zh-CN" altLang="en-US" sz="1600" dirty="0"/>
              <a:t>座巧克力换电站。宁德时代同时押注超充与换电，以用户需求为核心，构建了覆盖全场景、全温域、全生命周期的能源解决方案。</a:t>
            </a:r>
          </a:p>
        </p:txBody>
      </p:sp>
    </p:spTree>
    <p:extLst>
      <p:ext uri="{BB962C8B-B14F-4D97-AF65-F5344CB8AC3E}">
        <p14:creationId xmlns:p14="http://schemas.microsoft.com/office/powerpoint/2010/main" val="3901842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699641BD-0783-F9F6-876E-69F05651D4D1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948029-03A1-D3B1-654B-0E1E27C730B3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>
                      <a:lumMod val="50000"/>
                    </a:srgbClr>
                  </a:solidFill>
                  <a:effectLst/>
                  <a:uLnTx/>
                  <a:uFillTx/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扫码关注微信公众号</a:t>
              </a: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E525838C-1955-84D5-E811-32B00AEF8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" r="136"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3B00224-D0A1-FA88-A690-832F42062189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C80D4D7B-9EF7-52DF-66F3-A2191BCA4DBA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4C277542-38FD-E86D-32A5-33DDF45EBC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5884F540-040E-17DA-4B78-7EAADC5711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AE40715-FD39-3FF1-99A3-A35B4EF723BC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DB16744B-8F18-0558-84C8-EB0E219070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27857F52-6510-6486-74D2-C9D9D0F8B9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24F32B7-1277-4A90-A142-E699C08DA3FA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533DFC8B-0B3E-B1E4-C858-42F8BEEEB6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477DF3BF-50CF-529D-461C-9B8603349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5F31D8F-D541-EFF6-3B82-90B044E7C8A6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58EBD8AC-B269-C223-9667-D14A053B90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1C470C98-C007-4395-DD91-7A9763B94A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6FE3221B-4AFD-E0A0-2927-B400F41B1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" t="12416" b="28240"/>
          <a:stretch/>
        </p:blipFill>
        <p:spPr>
          <a:xfrm>
            <a:off x="360556" y="566201"/>
            <a:ext cx="11831437" cy="398145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AC752EC-0B1D-4D42-3797-74E4F9969BFB}"/>
              </a:ext>
            </a:extLst>
          </p:cNvPr>
          <p:cNvSpPr txBox="1"/>
          <p:nvPr/>
        </p:nvSpPr>
        <p:spPr>
          <a:xfrm>
            <a:off x="0" y="4694489"/>
            <a:ext cx="988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2262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E9D745-AC3D-E00E-39CF-6AFA0EFD72F2}"/>
              </a:ext>
            </a:extLst>
          </p:cNvPr>
          <p:cNvGrpSpPr/>
          <p:nvPr/>
        </p:nvGrpSpPr>
        <p:grpSpPr>
          <a:xfrm>
            <a:off x="450056" y="5657425"/>
            <a:ext cx="2189619" cy="307777"/>
            <a:chOff x="5467609" y="3537859"/>
            <a:chExt cx="2189619" cy="30777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66E531-A46B-B15B-259E-FA89CB67DC8F}"/>
                </a:ext>
              </a:extLst>
            </p:cNvPr>
            <p:cNvSpPr txBox="1"/>
            <p:nvPr/>
          </p:nvSpPr>
          <p:spPr>
            <a:xfrm>
              <a:off x="5805439" y="3537859"/>
              <a:ext cx="18517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+86 135 1210 2701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A8576242-F2E0-5B40-5A42-161F01E16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2592767-31AD-840D-28B4-A7F6DE6C7F79}"/>
              </a:ext>
            </a:extLst>
          </p:cNvPr>
          <p:cNvGrpSpPr/>
          <p:nvPr/>
        </p:nvGrpSpPr>
        <p:grpSpPr>
          <a:xfrm>
            <a:off x="3972103" y="6144182"/>
            <a:ext cx="3383685" cy="307777"/>
            <a:chOff x="5484900" y="4511470"/>
            <a:chExt cx="3383685" cy="307777"/>
          </a:xfrm>
        </p:grpSpPr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0CA7D675-2A29-93F7-83E9-F101B94EA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5FB10E-E700-2E3D-7B09-0C4012CDC51F}"/>
                </a:ext>
              </a:extLst>
            </p:cNvPr>
            <p:cNvSpPr txBox="1"/>
            <p:nvPr/>
          </p:nvSpPr>
          <p:spPr>
            <a:xfrm>
              <a:off x="5805439" y="4511470"/>
              <a:ext cx="3063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http://www.chinaautomarket.com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4E8D965-5B7A-1313-03E8-13DD653F97B4}"/>
              </a:ext>
            </a:extLst>
          </p:cNvPr>
          <p:cNvGrpSpPr/>
          <p:nvPr/>
        </p:nvGrpSpPr>
        <p:grpSpPr>
          <a:xfrm>
            <a:off x="450056" y="6144182"/>
            <a:ext cx="2975947" cy="307777"/>
            <a:chOff x="410743" y="6481396"/>
            <a:chExt cx="2975947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AEFFB94-C188-79DC-A9F3-AA56626AB755}"/>
                </a:ext>
              </a:extLst>
            </p:cNvPr>
            <p:cNvSpPr txBox="1"/>
            <p:nvPr/>
          </p:nvSpPr>
          <p:spPr>
            <a:xfrm>
              <a:off x="751545" y="6481396"/>
              <a:ext cx="26351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xifuz@chinaautomarket.com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74673E24-3F1C-FC62-87DA-585C5A7EE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890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5F342C3-9E2B-0CCE-1D6A-F520DDD88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1842F2C-F3A1-F135-5518-FB014AB49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F53A27D-4D8A-C745-1C04-2404DD63D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04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BC00A48-DB02-9D53-A28A-E180FAAA9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3C6463B-CDF4-6BDC-4318-70459673A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F80E0E4-4730-009C-83AA-59BE0D1AA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398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F2F81B3-C1B0-59A4-6DF0-9BED07CA1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1458264-35D0-3549-3520-1AB085567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5E806D2-C8FD-6C40-93AD-55CA5715E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490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A2B85593-B10D-2100-0364-1A15F650B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B12D454-40F8-1023-A6D5-21D950328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B47B6B0-455C-B0AA-02ED-F075C2A66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442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941F829-9361-4F03-F9D0-ACE4E2345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3B2D18B-331A-F70C-7BDF-4C481061A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A2ABD49-F7A5-34CC-E52A-A31211B4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829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B20D45BD-8DB5-000E-8949-27E0078AF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BB4D651-308A-C989-864B-5B7758EAE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C90D4B-5347-B589-FC6C-0B3196450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07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CA38AAC-E33E-193E-17CB-97E65D05F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0EC5097-54CB-DD46-35F7-882EF81B2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6C222F2-E886-80B4-CDCC-E394D1CC2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92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12BFC82-8BB2-7971-8060-396750799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E60632F-8329-9C0E-4B19-5831F23C9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457BCEF-F837-17B9-4A0A-5BC8717D6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95128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54691</TotalTime>
  <Words>470</Words>
  <Application>Microsoft Office PowerPoint</Application>
  <PresentationFormat>宽屏</PresentationFormat>
  <Paragraphs>19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方正粗黑宋简体</vt:lpstr>
      <vt:lpstr>微软雅黑</vt:lpstr>
      <vt:lpstr>Arial</vt:lpstr>
      <vt:lpstr>Calibri</vt:lpstr>
      <vt:lpstr>Wingdings</vt:lpstr>
      <vt:lpstr>2_自定义设计方案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张一弛</cp:lastModifiedBy>
  <cp:revision>8240</cp:revision>
  <cp:lastPrinted>2016-08-18T05:59:21Z</cp:lastPrinted>
  <dcterms:created xsi:type="dcterms:W3CDTF">2013-12-03T00:55:47Z</dcterms:created>
  <dcterms:modified xsi:type="dcterms:W3CDTF">2025-06-03T08:10:02Z</dcterms:modified>
</cp:coreProperties>
</file>