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97" r:id="rId6"/>
    <p:sldId id="398" r:id="rId7"/>
    <p:sldId id="387" r:id="rId8"/>
    <p:sldId id="388" r:id="rId9"/>
    <p:sldId id="386" r:id="rId10"/>
    <p:sldId id="392" r:id="rId11"/>
    <p:sldId id="396" r:id="rId12"/>
    <p:sldId id="391" r:id="rId13"/>
    <p:sldId id="395" r:id="rId14"/>
    <p:sldId id="385" r:id="rId15"/>
    <p:sldId id="394"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16D72-D644-0AE3-7A4A-3F7E1E98F7F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08291F4-CF27-E9BF-B09F-30500054C8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5B52870-CAFA-4C1E-A7E8-541D494FD0E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3F526D2-471F-5EBE-E54D-F5DEF511E75A}"/>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74856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FFC63-46F2-01E3-0748-52144DDCB9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5569E67-647D-91B3-79A2-AC0A95B537B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E23A268-CD41-4148-3151-3F3733A0DAC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CECBEA2-2F73-9276-2A81-8C0502F47348}"/>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3444267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E8C84-67C4-8337-00B5-B5A5EF0D163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E951C3-40A2-D751-1160-50B8DD84BB2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65D3D4-1A1D-594D-501E-3DF0267C428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EC512C27-89FB-9D65-8E89-0CD5A6C27220}"/>
              </a:ext>
            </a:extLst>
          </p:cNvPr>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737700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F964D-7996-8C1C-36C0-5846162731B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2C70BB9-130C-72F0-D7D0-B2B0C610712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64C7841-2414-F5BD-D470-D4A0290B8E7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7C62AA1-67D3-76BE-0F6E-378543466FD3}"/>
              </a:ext>
            </a:extLst>
          </p:cNvPr>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extLst>
      <p:ext uri="{BB962C8B-B14F-4D97-AF65-F5344CB8AC3E}">
        <p14:creationId xmlns:p14="http://schemas.microsoft.com/office/powerpoint/2010/main" val="3950481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6DAD4-5094-123B-8027-2D4E762F8E8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8152650-7120-5B2F-348E-7F527FB62F0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4522336-BC02-ED16-9E5C-49B7A110113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7DD7ED4-1C73-701F-B8CD-386AB7925978}"/>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3166245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C6DA5-C56A-9225-4C6C-CD2E9CB6DA8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6501A0E-E3F9-E9C3-4BF2-22C6176E07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6925F54-B97F-95D4-37ED-A8860DB0CC2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D80B2C4-7714-C5D7-8933-5FFC69FD4962}"/>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1657935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F8C78-387F-3CCB-53E4-88F4C0439ED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5024E3B-B9EA-599D-3F72-0D9F5A00905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97657B7-34A9-B5B7-1CAC-234D20E2CBF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B6D9E09-AD71-8E75-8763-5E75ABC5BE42}"/>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124071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15096-4EB7-3792-A328-8FBFBD8103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27E71E2-12D9-CCAF-B81F-7A5731B7369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45C134-B2B0-B513-0DE4-10506E6AB26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0D0E360-3619-A0B9-0A01-13A1AA25C2D7}"/>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1284535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ACEFF-B96B-C734-C422-93E196D74FF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832EE2D-76A4-CF93-6949-51D77343D33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BA048C9-5B07-BD49-E725-6D04120E8235}"/>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0789CFD-4825-3A34-7DA6-8893352DFAFD}"/>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3654656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5E684-BE6B-4F59-329C-F5CFB3408FF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66E885A-D241-AC9F-0FBF-7162B831FBB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549B6F-BC88-B531-C2AD-15637DBEC1C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4A5BE37-F946-1BFD-D978-8A98E7A74C38}"/>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17922271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3E863D07-28D1-0C1C-97F4-0C1A2671118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65109349-FDBC-8082-E30A-F48559B143A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4" y="395605"/>
            <a:ext cx="3408045" cy="307777"/>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如有疑问或需求请联系乘联分会秘书处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48C33269-1F50-9283-F9F8-7D465625AEF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6A5206D8-E363-F73E-B45B-48972AB6638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pic>
        <p:nvPicPr>
          <p:cNvPr id="11" name="图片 10">
            <a:extLst>
              <a:ext uri="{FF2B5EF4-FFF2-40B4-BE49-F238E27FC236}">
                <a16:creationId xmlns:a16="http://schemas.microsoft.com/office/drawing/2014/main" id="{78AAC65A-4B96-43E6-5152-A99193697ED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BCDF97FB-C89A-01A8-C039-A6AF80E7FEA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B7B666E0-AE7D-D676-AC38-A3F149A484D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1A7CB2C5-5660-54F3-6FF1-6537F8D398F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F8EDFA6C-B80C-B55D-C268-6A309506091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9AF3D388-6E6B-66F7-568F-58B1DCECFD3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4588FF0A-837B-414A-0E79-2F030616785A}"/>
              </a:ext>
            </a:extLst>
          </p:cNvPr>
          <p:cNvGraphicFramePr>
            <a:graphicFrameLocks noChangeAspect="1"/>
          </p:cNvGraphicFramePr>
          <p:nvPr userDrawn="1">
            <p:custDataLst>
              <p:tags r:id="rId13"/>
            </p:custDataLst>
            <p:extLst>
              <p:ext uri="{D42A27DB-BD31-4B8C-83A1-F6EECF244321}">
                <p14:modId xmlns:p14="http://schemas.microsoft.com/office/powerpoint/2010/main" val="38289464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2025-7-3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05DFB43-7E21-C966-BB71-56EFCE2637CC}"/>
              </a:ext>
            </a:extLst>
          </p:cNvPr>
          <p:cNvGraphicFramePr>
            <a:graphicFrameLocks noChangeAspect="1"/>
          </p:cNvGraphicFramePr>
          <p:nvPr userDrawn="1">
            <p:custDataLst>
              <p:tags r:id="rId13"/>
            </p:custDataLst>
            <p:extLst>
              <p:ext uri="{D42A27DB-BD31-4B8C-83A1-F6EECF244321}">
                <p14:modId xmlns:p14="http://schemas.microsoft.com/office/powerpoint/2010/main" val="33521389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2025-7-3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关于国家支持智能网联汽车创新</a:t>
            </a:r>
            <a:endPar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发展的相关政策及实施成效分析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890ED-E44D-8814-4BC9-ED7F2D09554A}"/>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04190BA-9478-969B-01E2-97F928EB8142}"/>
              </a:ext>
            </a:extLst>
          </p:cNvPr>
          <p:cNvGraphicFramePr>
            <a:graphicFrameLocks noChangeAspect="1"/>
          </p:cNvGraphicFramePr>
          <p:nvPr>
            <p:custDataLst>
              <p:tags r:id="rId1"/>
            </p:custDataLst>
            <p:extLst>
              <p:ext uri="{D42A27DB-BD31-4B8C-83A1-F6EECF244321}">
                <p14:modId xmlns:p14="http://schemas.microsoft.com/office/powerpoint/2010/main" val="27325545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3B7E014F-607C-4F06-99B8-1285826C0649}"/>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。当前，使用自动驾驶汽车从事运输经营的基本要求还不明确，不适应自动驾驶汽车健康有序发展需要，且安全压力日益增加。为此，制定本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包括适用范围、基本原则、应用场景、自动驾驶运输经营者、运输车辆、人员配备、安全保障和监督管理等八部分。使用自动驾驶汽车在城市道路、公路等用于社会机动车通行的各类道路上，从事城市公共汽电车客运、出租汽车客运、道路旅客运输经营、道路货物运输经营（以下统称自动驾驶运输经营）活动的，适用本指南。自动驾驶汽车是指按照国家有关标准，在设计运行条件下具备执行全部动态驾驶任务能力、由工业和信息化部门将其纳入产品准入范围的汽车，包括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汽车驾驶自动化分级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的有条件自动驾驶汽车、高度自动驾驶汽车和完全自动驾驶汽车。从事自动驾驶运输经营活动应坚持依法依规、诚实守信、安全至上、创新驱动的原则。自动驾驶汽车运输管理应坚持安全第一、守正创新、包容开放、有序推进的原则。为保障运输安全，自动驾驶汽车开展道路运输服务应在指定区域内进行，并依法通过道路交通安全评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D6F893F5-68B0-8CF1-0E86-6BDC22A4634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49169587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1966C-AB60-F217-0F96-129C71A6049D}"/>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B243B8C-1620-99C3-89CB-A02B14481F9C}"/>
              </a:ext>
            </a:extLst>
          </p:cNvPr>
          <p:cNvGraphicFramePr>
            <a:graphicFrameLocks noChangeAspect="1"/>
          </p:cNvGraphicFramePr>
          <p:nvPr>
            <p:custDataLst>
              <p:tags r:id="rId1"/>
            </p:custDataLst>
            <p:extLst>
              <p:ext uri="{D42A27DB-BD31-4B8C-83A1-F6EECF244321}">
                <p14:modId xmlns:p14="http://schemas.microsoft.com/office/powerpoint/2010/main" val="3885412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8347118-A24B-B587-4ADF-3CD7583BC6B1}"/>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日，五部委确定北京、上海、重庆等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个城市为智能网联汽车“车路云一体化”应用试点城市。试点期为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目标是建成一批架构相同、标准统一、业务互通、安全可靠的城市级应用试点项目。总体要求是，推动智能化路侧基础设施和云控基础平台建设，提升车载终端装配率，开展智能网联汽车“车路云一体化”系统架构设计和多种场景应用，形成统一的车路协同技术标准与测试评价体系，健全道路交通安全保障能力，促进规模化示范应用和新型商业模式探索，大力推动智能网联汽车产业化发展。试点内容包括以下九项：建设智能化路侧基础设施，提升车载终端装配率，建立城市级服务管理平台，开展规模化示范应用，探索高精度地图安全应用，完善标准及测试评价体系，建设跨域身份互认体系，提升道路交通安全保障能力，探索新模式新业态。纳入试点的城市应按照申报方案扎实开始试点工作，完善工作机制和支持政策，推动试点工作取得实效。通过试点，将加速智能网联汽车的产业化规模化发展，推动技术落地与应用。</a:t>
            </a:r>
          </a:p>
        </p:txBody>
      </p:sp>
      <p:sp>
        <p:nvSpPr>
          <p:cNvPr id="50" name="文本框 12">
            <a:extLst>
              <a:ext uri="{FF2B5EF4-FFF2-40B4-BE49-F238E27FC236}">
                <a16:creationId xmlns:a16="http://schemas.microsoft.com/office/drawing/2014/main" id="{82C880AF-CDCE-1373-31C2-B4D46B4241D1}"/>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218847135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001A7-B1B4-7E8D-8A65-1ACD0E0F568C}"/>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1C17FF3-4992-B4E3-2AA7-305FBB3569E3}"/>
              </a:ext>
            </a:extLst>
          </p:cNvPr>
          <p:cNvGraphicFramePr>
            <a:graphicFrameLocks noChangeAspect="1"/>
          </p:cNvGraphicFramePr>
          <p:nvPr>
            <p:custDataLst>
              <p:tags r:id="rId1"/>
            </p:custDataLst>
            <p:extLst>
              <p:ext uri="{D42A27DB-BD31-4B8C-83A1-F6EECF244321}">
                <p14:modId xmlns:p14="http://schemas.microsoft.com/office/powerpoint/2010/main" val="2662021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59500DF5-03DD-1436-9245-A910EE6BBA6D}"/>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关于进一步加强智能网联汽车产品准入、召回及软件在线升级管理的通知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日，工业和信息化部、市场监管总局联合印发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关于进一步加强智能网联汽车产品准入、召回及软件在线升级管理的通知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的主要内容包括：总体要求、加强智能网联汽车产品准入与召回管理、强化汽车软件在线升级活动协同管理、保障措施，共四个方面。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围绕产品准入、召回、沙盒监管、事件事故上报、认证和软件升级提出多项要求。一是强化企业产品质量安全主体责任。要求汽车生产企业加强与研发生产智能网联汽车产品及开展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升级活动相适应的能力建设。二是加强准入与召回管理。对于已取得准入的智能网联汽车产品，企业应当在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日前分别向两部委补充报送参数和验证材料。三是深化产品沙盒监管。市场监管总局深化汽车安全沙盒监管。四是健全事件事故报告与研判机制。五是强化汽车软件在线升级活动协同管理。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加强智能网联汽车产品准入与召回管理，规范汽车生产企业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升级活动。这是两部委首次联合针对组合驾驶辅助和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升级功能发布管理政策，对提升我国智能网联汽车安全水平、促进汽车新技术规范应用、推动汽车产业高质量发展具有重要意义。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A647F603-3EF0-D712-E2E1-6EBC5D633C7A}"/>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235780678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DECC184-FBFE-3EDA-BBDD-D70EEC1BAA0D}"/>
              </a:ext>
            </a:extLst>
          </p:cNvPr>
          <p:cNvGraphicFramePr>
            <a:graphicFrameLocks noChangeAspect="1"/>
          </p:cNvGraphicFramePr>
          <p:nvPr>
            <p:custDataLst>
              <p:tags r:id="rId1"/>
            </p:custDataLst>
            <p:extLst>
              <p:ext uri="{D42A27DB-BD31-4B8C-83A1-F6EECF244321}">
                <p14:modId xmlns:p14="http://schemas.microsoft.com/office/powerpoint/2010/main" val="21218282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541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智慧城市基础设施与智能网联汽车协同发展试点取得的成效</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近几年，智慧城市基础设施与智能网联汽车协同发展试点取得了显著成效。一是基础设施建设取得突破性进展。截至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年底，全国共建设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个国家级智能网联汽车测试示范区、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个车联网先导区、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个智慧城市与智能网联汽车协同发展试点城市，开放测试示范道路超过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万公里，累计道路测试总里程超过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亿公里。此外，试点城市完成了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余个路口智能化改造，安装了一万余套各类路侧设施，以及约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基站，实现了道路信息的实时感知和有效通信。二是智能网联汽车应用场景不断拓展。试点城市在无人驾驶出租车、无人配送、无人零售、智慧公交、智能环卫、智慧泊车等多个场景中实现了规模化示范应用。三是技术标准体系逐步完善。试点城市在推动智能网联汽车“车路云一体化”系统架构设计、多场景应用探索、标准制定等方面取得了重要进展。四是产业生态初具规模。试点城市初步构建了车、能、路、云产业生态，形成了智能出行生态系统。五是城市治理能力显著提升。试点城市通过智能网联汽车的引入，提升了城市交通治理和安防巡检能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日，交通运输部办公厅公布第二批智能交通先导应用试点项目（自动驾驶和智能建造方向）。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国家支持智能网联汽车创新发展相关政策的实施成效</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07535-DB57-1A2A-7871-9EC52454F29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0FEF813-1F78-6BF3-0330-A713A3BCE648}"/>
              </a:ext>
            </a:extLst>
          </p:cNvPr>
          <p:cNvGraphicFramePr>
            <a:graphicFrameLocks noChangeAspect="1"/>
          </p:cNvGraphicFramePr>
          <p:nvPr>
            <p:custDataLst>
              <p:tags r:id="rId1"/>
            </p:custDataLst>
            <p:extLst>
              <p:ext uri="{D42A27DB-BD31-4B8C-83A1-F6EECF244321}">
                <p14:modId xmlns:p14="http://schemas.microsoft.com/office/powerpoint/2010/main" val="6638831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175F0ADD-6BF7-B020-F978-F4A73669A143}"/>
              </a:ext>
            </a:extLst>
          </p:cNvPr>
          <p:cNvSpPr/>
          <p:nvPr/>
        </p:nvSpPr>
        <p:spPr>
          <a:xfrm>
            <a:off x="214630" y="645160"/>
            <a:ext cx="866541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智能网联汽车市场规模不断扩大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我国自动驾驶汽车在一系列政策法规推动下，市场规模不断扩大。具体数据显示，驾驶辅助功能汽车市场渗透率从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增长至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级自动驾驶功能汽车的市场渗透率有望突破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年，具备组合辅助驾驶功能的智能网联乘用车销量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995.3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万辆，市场渗透率达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年汽车市场渗透率达到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。据中汽中心专家预测，到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年，组合驾驶辅助（</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级）汽车市场渗透率有望达到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及更高级别的智能驾驶技术逐渐摆脱高端车型的局限，进一步向中低端车型加速渗透。具体来看，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万价格区间的渗透率提升至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以上级别的技术仍在研发和测试阶段，尚未大规模商用。未来几年，具备自动驾驶功能（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及以上）智能网联汽车将通过国家试点的方式小规模进入市场，部分城市有可能进一步开放面向私人消费者的商业应用，并逐步实现全国市场化准入。另外，高级别自动驾驶技术方面，北京、武汉、上海、深圳、广州、重庆等多个城市具备了自动驾驶公交车、自动驾驶出租车的试点示范、商业化应用条件。随着技术不断进步和市场需求持续增长，我国智能网联汽车市场有望继续保持高速增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2973D308-259A-0716-2B82-06C40C52F11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国家支持智能网联汽车创新发展相关政策的实施成效</a:t>
            </a:r>
          </a:p>
        </p:txBody>
      </p:sp>
    </p:spTree>
    <p:extLst>
      <p:ext uri="{BB962C8B-B14F-4D97-AF65-F5344CB8AC3E}">
        <p14:creationId xmlns:p14="http://schemas.microsoft.com/office/powerpoint/2010/main" val="169289211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520E5C9-64D1-D6C0-414F-A99C8F5FC189}"/>
              </a:ext>
            </a:extLst>
          </p:cNvPr>
          <p:cNvGraphicFramePr>
            <a:graphicFrameLocks noChangeAspect="1"/>
          </p:cNvGraphicFramePr>
          <p:nvPr>
            <p:custDataLst>
              <p:tags r:id="rId1"/>
            </p:custDataLst>
            <p:extLst>
              <p:ext uri="{D42A27DB-BD31-4B8C-83A1-F6EECF244321}">
                <p14:modId xmlns:p14="http://schemas.microsoft.com/office/powerpoint/2010/main" val="22168031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年以来，国务院及有关部委高度重视智能网联汽车的创新发展，先后出台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关于组织开展智慧城市基础设施与智能网联汽车协同发展试点工作的通知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关于进一步加强智能网联汽车产品准入、召回及软件在线升级管理的通知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等一系列政策法规，推动其技术创新和产业应用。这些政策不仅为智能网联汽车的发展提供了制度保障，也为产业的规模化应用和商业化运营奠定了坚实基础。</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中提出，巩固扩大智能网联新能源汽车等产业领先优势。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中提出，大力发展智能网联新能源汽车。国务院连续两年对促进智能网联新能源汽车产业发展提出要求。因此，有必要对国家支持智能网联汽车创新发展的相关政策及实施成效进行分析。</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772CBE6-C6A1-33FC-9A39-C4637B15FFA0}"/>
              </a:ext>
            </a:extLst>
          </p:cNvPr>
          <p:cNvGraphicFramePr>
            <a:graphicFrameLocks noChangeAspect="1"/>
          </p:cNvGraphicFramePr>
          <p:nvPr>
            <p:custDataLst>
              <p:tags r:id="rId1"/>
            </p:custDataLst>
            <p:extLst>
              <p:ext uri="{D42A27DB-BD31-4B8C-83A1-F6EECF244321}">
                <p14:modId xmlns:p14="http://schemas.microsoft.com/office/powerpoint/2010/main" val="37999561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日，国家发改委等十一部委联合发布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年）。战略愿景提出，到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国标准智能汽车的技术创新、产业生态、基础设施、法规标准、产品监管和网络安全体系基本形成。实现有条件自动驾驶的智能汽车达到规模化生产，实现高度自动驾驶的智能汽车在特定环境下市场化应用。智能交通系统和智慧城市相关设施建设取得积极进展，车用无线通信网络（</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LTE-V2X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等）实现区域覆盖，新一代车用无线通信网络（</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5G-V2X</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部分城市、高速公路逐步开展应用，高精度时空基准服务网络实现全覆盖。同时，明确了六大战略任务：一是构建协同开放的智能汽车技术创新体系。二是构建跨界融合的智能汽车产业生态体系。三是构建先进完备的智能汽车基础设施体系。四是构建系统完善的智能汽车法规标准体系。五是构建科学规范的智能汽车产品监管体系。六是构建全面高效的智能汽车网络安全体系。保障措施中提出完善扶持政策。研究制定相关管理标准和规则，出台促进道路交通自动驾驶发展的政策，引导企业规范有序参与智能汽车发展。强化税收金融政策引导，对符合条件的企业按现行税收政策规定享受企业所得税税前加计扣除优惠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C5DC7-20E8-5670-15F2-D86EC327E26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6A3580F-4A36-1760-C1B9-CA4691B4FCB1}"/>
              </a:ext>
            </a:extLst>
          </p:cNvPr>
          <p:cNvGraphicFramePr>
            <a:graphicFrameLocks noChangeAspect="1"/>
          </p:cNvGraphicFramePr>
          <p:nvPr>
            <p:custDataLst>
              <p:tags r:id="rId1"/>
            </p:custDataLst>
            <p:extLst>
              <p:ext uri="{D42A27DB-BD31-4B8C-83A1-F6EECF244321}">
                <p14:modId xmlns:p14="http://schemas.microsoft.com/office/powerpoint/2010/main" val="29130784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5903AE89-6CF2-0D0F-9899-EB274283FBF8}"/>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关于组织开展智慧城市基础设施与智能网联汽车协同发展试点工作的通知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月，住房和城乡建设部与工业和信息化部联合印发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关于组织开展智慧城市基础设施与智能网联汽车协同发展试点工作的通知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，明确以推动智慧城市基础设施与智能网联汽车协同发展为核心任务。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日，两部委联合印发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关于确定智慧城市基础设施与智能网联汽车协同发展第一批试点城市的通知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，确定北京、上海、广州、武汉、长沙、无锡等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个城市为智慧城市基础设施与智能网联汽车协同发展第一批试点城市。同年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日，两部委又印发通知，确定重庆、深圳、厦门、南京、济南、成都、合肥、沧州、芜湖、淄博等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第二批试点城市。值此，共确定十六个城市列入试点。试点城市在政策引导下，围绕建设智能化基础设施、新型网络设施、车城网平台建设、示范应用推广，以及完善标准制度等方面展开了一系列探索与实践。为保障试点工作的顺利推进，政策层面强调标准体系建设的重要性；技术标准方面，政策强调要系统谋划政策标准工作。同时建立路侧感知与计算系统等智慧城市基础设施要求与测试方法，推动市级统一的数据集、交互规范等车城网平台标准文件制定。通过智慧城市基础设施的智能化升级，为智能网联汽车提供“硬环境”。</a:t>
            </a:r>
          </a:p>
        </p:txBody>
      </p:sp>
      <p:sp>
        <p:nvSpPr>
          <p:cNvPr id="50" name="文本框 12">
            <a:extLst>
              <a:ext uri="{FF2B5EF4-FFF2-40B4-BE49-F238E27FC236}">
                <a16:creationId xmlns:a16="http://schemas.microsoft.com/office/drawing/2014/main" id="{364E3705-96A8-1537-F339-A4FB493AE439}"/>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223515957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A4991-83DF-1AE2-5495-C7F2DC58257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71D316B-C08D-586A-2F93-06A5DA43A32C}"/>
              </a:ext>
            </a:extLst>
          </p:cNvPr>
          <p:cNvGraphicFramePr>
            <a:graphicFrameLocks noChangeAspect="1"/>
          </p:cNvGraphicFramePr>
          <p:nvPr>
            <p:custDataLst>
              <p:tags r:id="rId1"/>
            </p:custDataLst>
            <p:extLst>
              <p:ext uri="{D42A27DB-BD31-4B8C-83A1-F6EECF244321}">
                <p14:modId xmlns:p14="http://schemas.microsoft.com/office/powerpoint/2010/main" val="33788638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32FB05D-F039-A386-9536-EB52650AA606}"/>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，加快推动汽车自动驾驶技术在我国道路交通运输中发展应用。主要内容包括总体要求、发展目标、主要任务、保障措施共四个方面。发展目标是，到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主要任务包括四大重点十二项具体要求。一是加强自动驾驶技术研发（加快关键共性技术攻关、完善测试评价方法和测试技术体系、研究混行交通监测和管控方法、持续推进行业科研能力建设）；二是提升道路基础设施智能化水平（加强基础设施智能化发展规划研究、有序推进基础设施智能化建设）；三是推动自动驾驶技术试点和示范应用（支持开展自动驾驶载货运输服务、稳步推动自动驾驶客运出行服务、鼓励自动驾驶新业态发展）；四是健全适应自动驾驶的支撑体系（强化安全风险防控、加快营造良好政策环境、持续推进标准规范体系建设）。</a:t>
            </a:r>
          </a:p>
        </p:txBody>
      </p:sp>
      <p:sp>
        <p:nvSpPr>
          <p:cNvPr id="50" name="文本框 12">
            <a:extLst>
              <a:ext uri="{FF2B5EF4-FFF2-40B4-BE49-F238E27FC236}">
                <a16:creationId xmlns:a16="http://schemas.microsoft.com/office/drawing/2014/main" id="{8E481362-E37A-4768-D415-1B7D151B5F70}"/>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421137668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2CBEC-7FF5-C256-A42B-A8FC74AA931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CC94FCD-2AC3-897F-7BB6-3030DBE1B070}"/>
              </a:ext>
            </a:extLst>
          </p:cNvPr>
          <p:cNvGraphicFramePr>
            <a:graphicFrameLocks noChangeAspect="1"/>
          </p:cNvGraphicFramePr>
          <p:nvPr>
            <p:custDataLst>
              <p:tags r:id="rId1"/>
            </p:custDataLst>
            <p:extLst>
              <p:ext uri="{D42A27DB-BD31-4B8C-83A1-F6EECF244321}">
                <p14:modId xmlns:p14="http://schemas.microsoft.com/office/powerpoint/2010/main" val="9790126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84A522BF-F2AD-0074-D792-C840DCC89F41}"/>
              </a:ext>
            </a:extLst>
          </p:cNvPr>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日，工业和信息化部、公安部、交通运输部联合印发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。本规范共七章三十八条，自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日起施行。本规范适用于在中华人民共和国境内进行的智能网联汽车道路测试与示范应用。本规范是对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智能网联汽车道路测试管理规范（试行）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和完善。本规范规定，道路测试主体是指提出智能网联汽车道路测试申请、组织道路测试并承担相应责任的单位；示范应用主体是指提出智能网联汽车示范应用申请、组织示范应用并承担相应责任的一个单位或多个单位联合体；道路测试、示范应用驾驶人是指经道路测试、示范应用主体授权负责道路测试、示范应用安全运行，并在出现紧急情况时从车内采取应急措施的人员；道路测试车辆、示范应用车辆是指申请用于道路测试、示范应用的智能网联汽车，包括乘用车、商用车辆和专用作业车。上述道路测试与示范应用主体、驾驶人及车辆均应符合规范的规定条件。本规范对道路测试申请和示范应用申请，以及道路测试与示范应用管理和交通违法与事故处理均做出了详细规定。规范了智能网联汽车的测试与示范应用，为产业发展营造了良好的氛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CE1334F6-F301-E520-0209-DB4AD1FB976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50866929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08163-A006-1ED7-B559-D8B870CE9C6A}"/>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4B3B796-C9E2-4215-A585-B3A5EB2B25B8}"/>
              </a:ext>
            </a:extLst>
          </p:cNvPr>
          <p:cNvGraphicFramePr>
            <a:graphicFrameLocks noChangeAspect="1"/>
          </p:cNvGraphicFramePr>
          <p:nvPr>
            <p:custDataLst>
              <p:tags r:id="rId1"/>
            </p:custDataLst>
            <p:extLst>
              <p:ext uri="{D42A27DB-BD31-4B8C-83A1-F6EECF244321}">
                <p14:modId xmlns:p14="http://schemas.microsoft.com/office/powerpoint/2010/main" val="13949254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7C2CEC04-23B7-CF5C-A9C2-859635BEE95C}"/>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加强数据和网络安全管理（强化数据安全管理能力、加强网络安全保障能力），规范软件在线升级（强化企业管理能力、保证产品生产一致性），加强产品管理（严格履行告知义务、加强组合驾驶辅助功能产品安全管理、加强自动驾驶功能产品安全管理、确保可靠的时空信息服务），保障措施（建立自查机制、加强监督实施、夯实基础能力）。共五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项具体要求。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提出，企业生产具有在线升级（又称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级）功能的汽车产品的，应当建立与汽车产品及升级活动相适应的管理能力，具有在线升级安全影响评估、测试验证、实施过程保障、信息记录等能力，确保车辆进行在线升级时处于安全状态，并向车辆用户告知在线升级的目的、内容、所需时长、注意事项、升级结果等信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的出台为智能网联汽车的生产企业提供了明确的管理框架，有助于规范企业行为，提升产品质量和安全水平，推动产业健康可持续发展；有助于推动相关技术标准的制定和完善，为后续法律法规的出台奠定基础。</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F57277DB-A909-4994-8A06-DA03D6DEA444}"/>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03378031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3F151-0A15-8B8D-A666-728AA56E0102}"/>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B7AE949-E012-BCBD-7046-A1BC0D50AAFF}"/>
              </a:ext>
            </a:extLst>
          </p:cNvPr>
          <p:cNvGraphicFramePr>
            <a:graphicFrameLocks noChangeAspect="1"/>
          </p:cNvGraphicFramePr>
          <p:nvPr>
            <p:custDataLst>
              <p:tags r:id="rId1"/>
            </p:custDataLst>
            <p:extLst>
              <p:ext uri="{D42A27DB-BD31-4B8C-83A1-F6EECF244321}">
                <p14:modId xmlns:p14="http://schemas.microsoft.com/office/powerpoint/2010/main" val="16576357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E50F9118-4B45-3ED1-1E2B-A5711D1C2341}"/>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日，工业和信息化部、国家标准化管理委员会联合发布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我国智能网联汽车标准体系做出了系统规划和部署。目前，智能网联汽车标准体系建设第一阶段目标任务已圆满完成，有效满足产业发展和管理需求，在国际标准法规协调中做出积极贡献。因此，本次修订旨在充分发挥标准在车联网产业生态环境构建中的引领和规范作用，适应我国智能网联汽车发展的新趋势、新特征和新需求，加快构建新型智能网联汽车标准体系。</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本次发布的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明确了总体要求、建设思路、建设内容和组织实施方案，提出了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年两个阶段的标准体系建设目标。到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年，将形成能够支撑组合驾驶辅助和自动驾驶通用功能的智能网联汽车标准体系，制修订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项以上相关标准；到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年，全面形成能够支撑实现单车智能和网联赋能协同发展的智能网联汽车标准体系，制修订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项以上相关标准。这一目标体现了我国在智能网联汽车领域从技术验证到产业应用的全面布局。</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93CE528C-857F-ACFA-B54A-B8CAB8835F88}"/>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5794317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C79E2-5308-FF99-A9C1-748CE21572D2}"/>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A3FC31B-6232-DA77-4EFB-B0A981795592}"/>
              </a:ext>
            </a:extLst>
          </p:cNvPr>
          <p:cNvGraphicFramePr>
            <a:graphicFrameLocks noChangeAspect="1"/>
          </p:cNvGraphicFramePr>
          <p:nvPr>
            <p:custDataLst>
              <p:tags r:id="rId1"/>
            </p:custDataLst>
            <p:extLst>
              <p:ext uri="{D42A27DB-BD31-4B8C-83A1-F6EECF244321}">
                <p14:modId xmlns:p14="http://schemas.microsoft.com/office/powerpoint/2010/main" val="2453209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E502CB0-4B95-9F4C-5A20-64C7773715B9}"/>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日，工业和信息化部等四部委联合印发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的主要内容包括：总体要求、工作目标、组织实施、保障措施，共四个方面。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智能网联汽车准入和上路通行试点的总体要求与实施流程。试点内容和目标聚焦于服务“具备量产条件”的汽车产品参与准入试点，体现了高级别自动驾驶汽车将加速商业化落地的发展信号。试点申报要求包括汽车生产企业和使用主体组成联合体进行申报，并签署协议明确权责划分。试点实施分为五个阶段：试点申报、产品准入试点、上路通行试点、试点暂停与退出、评估调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试点汽车生产企业通过产品测试与安全评估后，方可向工业和信息化部提交产品准入申请。取得准入的智能网联汽车产品，在限定区域内开展上路通行试点。通过开展试点工作，引导智能网联汽车生产企业和使用主体加强能力建设，在保障安全的前提下，促进智能网联汽车产品的功能、性能提升和产业生态的迭代优化，推动智能网联汽车产业高质量发展。基于试点实证积累管理经验，加快健全完善智能网联汽车生产准入管理和道路交通安全管理体系。</a:t>
            </a:r>
          </a:p>
        </p:txBody>
      </p:sp>
      <p:sp>
        <p:nvSpPr>
          <p:cNvPr id="50" name="文本框 12">
            <a:extLst>
              <a:ext uri="{FF2B5EF4-FFF2-40B4-BE49-F238E27FC236}">
                <a16:creationId xmlns:a16="http://schemas.microsoft.com/office/drawing/2014/main" id="{63B46CDC-CEC0-CFBD-4003-FF52E4E7B90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国家支持智能网联汽车创新发展</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629686855"/>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777</TotalTime>
  <Words>4015</Words>
  <Application>Microsoft Office PowerPoint</Application>
  <PresentationFormat>全屏显示(16:9)</PresentationFormat>
  <Paragraphs>61</Paragraphs>
  <Slides>15</Slides>
  <Notes>15</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24"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220</cp:revision>
  <dcterms:created xsi:type="dcterms:W3CDTF">2017-08-15T01:04:00Z</dcterms:created>
  <dcterms:modified xsi:type="dcterms:W3CDTF">2025-07-03T01:49:18Z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