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4"/>
  </p:notesMasterIdLst>
  <p:sldIdLst>
    <p:sldId id="257" r:id="rId3"/>
    <p:sldId id="293" r:id="rId4"/>
    <p:sldId id="331" r:id="rId5"/>
    <p:sldId id="386" r:id="rId6"/>
    <p:sldId id="387" r:id="rId7"/>
    <p:sldId id="388" r:id="rId8"/>
    <p:sldId id="385" r:id="rId9"/>
    <p:sldId id="389" r:id="rId10"/>
    <p:sldId id="390" r:id="rId11"/>
    <p:sldId id="391" r:id="rId12"/>
    <p:sldId id="311" r:id="rId13"/>
  </p:sldIdLst>
  <p:sldSz cx="9144000" cy="5143500" type="screen16x9"/>
  <p:notesSz cx="6858000" cy="9144000"/>
  <p:custDataLst>
    <p:tags r:id="rId15"/>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168" y="45"/>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2025-8-26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DBB54-4543-5433-1EE9-7BCD2CC6851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8815454-9112-16AB-5F3D-34CFB0B85DB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DC8F36D-F5F6-D0F0-2034-BE5669AD07D9}"/>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854DCFC6-DA5A-A176-3E3C-23622D12A73A}"/>
              </a:ext>
            </a:extLst>
          </p:cNvPr>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extLst>
      <p:ext uri="{BB962C8B-B14F-4D97-AF65-F5344CB8AC3E}">
        <p14:creationId xmlns:p14="http://schemas.microsoft.com/office/powerpoint/2010/main" val="5269702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11</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B9795-FEB9-1173-A29E-676E8853B3E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9E583B4-3285-0577-F03D-5CD909E5607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B85F072-5BC6-873F-FCD9-597B0328183D}"/>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F784B143-7020-D4C7-AEF9-DAA58AABF8F7}"/>
              </a:ext>
            </a:extLst>
          </p:cNvPr>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extLst>
      <p:ext uri="{BB962C8B-B14F-4D97-AF65-F5344CB8AC3E}">
        <p14:creationId xmlns:p14="http://schemas.microsoft.com/office/powerpoint/2010/main" val="2020311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7F4961-E0C7-0AA7-C110-7358EF4E0F4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14DA32C-FBD9-5B9C-74AE-D4E64FB7744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1E9AE56-2FDB-2931-B0EB-9BD36F86AFE3}"/>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D458E149-5D00-94D9-448C-F94DE7099300}"/>
              </a:ext>
            </a:extLst>
          </p:cNvPr>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extLst>
      <p:ext uri="{BB962C8B-B14F-4D97-AF65-F5344CB8AC3E}">
        <p14:creationId xmlns:p14="http://schemas.microsoft.com/office/powerpoint/2010/main" val="3745041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4BC8A-02BC-B134-CE2A-D3321520736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CA1A2C0-7FBD-433E-A780-6ACCA35D68A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EFE62E6-504A-B425-696A-E378AE935AF2}"/>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4F90AE3A-009E-CECA-B234-C3FE5461ADBF}"/>
              </a:ext>
            </a:extLst>
          </p:cNvPr>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extLst>
      <p:ext uri="{BB962C8B-B14F-4D97-AF65-F5344CB8AC3E}">
        <p14:creationId xmlns:p14="http://schemas.microsoft.com/office/powerpoint/2010/main" val="4210096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3E0118-5CE8-BE0F-EA66-FF1DDADF000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DEFE744-9A03-FBFA-F371-137C60CA54C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C319F53-1950-1497-05A9-5C9D9BEB4466}"/>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4D897391-0700-8644-BF2D-0E257553D7FD}"/>
              </a:ext>
            </a:extLst>
          </p:cNvPr>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extLst>
      <p:ext uri="{BB962C8B-B14F-4D97-AF65-F5344CB8AC3E}">
        <p14:creationId xmlns:p14="http://schemas.microsoft.com/office/powerpoint/2010/main" val="434463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724D34-6D8E-B742-B103-FE4535797DE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4ED42B4-CC7F-8F32-39F8-15BE0DD3A28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E031572-56BD-BC87-6FD5-73F55224433C}"/>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58F0AD86-FF80-3A7B-BEB2-395C58ED546F}"/>
              </a:ext>
            </a:extLst>
          </p:cNvPr>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extLst>
      <p:ext uri="{BB962C8B-B14F-4D97-AF65-F5344CB8AC3E}">
        <p14:creationId xmlns:p14="http://schemas.microsoft.com/office/powerpoint/2010/main" val="21568707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7.png"/><Relationship Id="rId4" Type="http://schemas.openxmlformats.org/officeDocument/2006/relationships/image" Target="../media/image6.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2025-8-26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pic>
        <p:nvPicPr>
          <p:cNvPr id="7" name="图片 6">
            <a:extLst>
              <a:ext uri="{FF2B5EF4-FFF2-40B4-BE49-F238E27FC236}">
                <a16:creationId xmlns:a16="http://schemas.microsoft.com/office/drawing/2014/main" id="{19F387F3-E91D-A629-DC82-4644AE07ACA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09560" y="37413"/>
            <a:ext cx="1211580" cy="403860"/>
          </a:xfrm>
          <a:prstGeom prst="rect">
            <a:avLst/>
          </a:prstGeom>
        </p:spPr>
      </p:pic>
      <p:pic>
        <p:nvPicPr>
          <p:cNvPr id="10" name="图片 9">
            <a:extLst>
              <a:ext uri="{FF2B5EF4-FFF2-40B4-BE49-F238E27FC236}">
                <a16:creationId xmlns:a16="http://schemas.microsoft.com/office/drawing/2014/main" id="{F3DA35E3-C3F2-5291-500B-78C1438423B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4060779"/>
            <a:ext cx="1082721" cy="108272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2025-8-26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2025-8-26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2025-8-26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2025-8-26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2025-8-26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2025-8-26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更多内容敬请关注乘联分会官网及公众号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4" y="395605"/>
            <a:ext cx="3457575" cy="307777"/>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如有疑问或需求请联系乘联分会秘书处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pic>
        <p:nvPicPr>
          <p:cNvPr id="5" name="图片 4">
            <a:extLst>
              <a:ext uri="{FF2B5EF4-FFF2-40B4-BE49-F238E27FC236}">
                <a16:creationId xmlns:a16="http://schemas.microsoft.com/office/drawing/2014/main" id="{47EEB582-1A40-B594-79AE-2CD578B8D588}"/>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916796" y="786029"/>
            <a:ext cx="943081" cy="943081"/>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2025-8-26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2025-8-26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pic>
        <p:nvPicPr>
          <p:cNvPr id="12" name="图片 11">
            <a:extLst>
              <a:ext uri="{FF2B5EF4-FFF2-40B4-BE49-F238E27FC236}">
                <a16:creationId xmlns:a16="http://schemas.microsoft.com/office/drawing/2014/main" id="{D1B2E5E1-0984-816C-F0F1-A42D973A208F}"/>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1598136"/>
            <a:ext cx="1380092" cy="460031"/>
          </a:xfrm>
          <a:prstGeom prst="rect">
            <a:avLst/>
          </a:prstGeom>
        </p:spPr>
      </p:pic>
      <p:pic>
        <p:nvPicPr>
          <p:cNvPr id="13" name="图片 12">
            <a:extLst>
              <a:ext uri="{FF2B5EF4-FFF2-40B4-BE49-F238E27FC236}">
                <a16:creationId xmlns:a16="http://schemas.microsoft.com/office/drawing/2014/main" id="{110A0CDA-D7FE-A730-9C29-43DA5793465A}"/>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3445583"/>
            <a:ext cx="1380092" cy="460031"/>
          </a:xfrm>
          <a:prstGeom prst="rect">
            <a:avLst/>
          </a:prstGeom>
        </p:spPr>
      </p:pic>
      <p:pic>
        <p:nvPicPr>
          <p:cNvPr id="14" name="图片 13">
            <a:extLst>
              <a:ext uri="{FF2B5EF4-FFF2-40B4-BE49-F238E27FC236}">
                <a16:creationId xmlns:a16="http://schemas.microsoft.com/office/drawing/2014/main" id="{EFCCD23A-6B49-8DCC-F04D-FAECA8ECCC4B}"/>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913964" y="1598138"/>
            <a:ext cx="1380092" cy="460031"/>
          </a:xfrm>
          <a:prstGeom prst="rect">
            <a:avLst/>
          </a:prstGeom>
        </p:spPr>
      </p:pic>
      <p:pic>
        <p:nvPicPr>
          <p:cNvPr id="15" name="图片 14">
            <a:extLst>
              <a:ext uri="{FF2B5EF4-FFF2-40B4-BE49-F238E27FC236}">
                <a16:creationId xmlns:a16="http://schemas.microsoft.com/office/drawing/2014/main" id="{B3F57C58-640A-E10B-937E-1FC5F3353B2B}"/>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3796047" y="1598138"/>
            <a:ext cx="1380092" cy="460031"/>
          </a:xfrm>
          <a:prstGeom prst="rect">
            <a:avLst/>
          </a:prstGeom>
        </p:spPr>
      </p:pic>
      <p:pic>
        <p:nvPicPr>
          <p:cNvPr id="16" name="图片 15">
            <a:extLst>
              <a:ext uri="{FF2B5EF4-FFF2-40B4-BE49-F238E27FC236}">
                <a16:creationId xmlns:a16="http://schemas.microsoft.com/office/drawing/2014/main" id="{6EB5213F-569A-A297-EA09-5D721174EB3F}"/>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913964" y="3445585"/>
            <a:ext cx="1380092" cy="460031"/>
          </a:xfrm>
          <a:prstGeom prst="rect">
            <a:avLst/>
          </a:prstGeom>
        </p:spPr>
      </p:pic>
      <p:pic>
        <p:nvPicPr>
          <p:cNvPr id="17" name="图片 16">
            <a:extLst>
              <a:ext uri="{FF2B5EF4-FFF2-40B4-BE49-F238E27FC236}">
                <a16:creationId xmlns:a16="http://schemas.microsoft.com/office/drawing/2014/main" id="{A1271909-2460-06BC-CC1C-82B1CCFA0990}"/>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3796047" y="3445585"/>
            <a:ext cx="1380092" cy="460031"/>
          </a:xfrm>
          <a:prstGeom prst="rect">
            <a:avLst/>
          </a:prstGeom>
        </p:spPr>
      </p:pic>
      <p:pic>
        <p:nvPicPr>
          <p:cNvPr id="18" name="图片 17">
            <a:extLst>
              <a:ext uri="{FF2B5EF4-FFF2-40B4-BE49-F238E27FC236}">
                <a16:creationId xmlns:a16="http://schemas.microsoft.com/office/drawing/2014/main" id="{2F3E09EA-834D-EC14-F746-D0C6CFF9F38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85760" y="191132"/>
            <a:ext cx="975360" cy="32512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2025-8-26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2025-8-26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2025-8-26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2025-8-26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2025-8-26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2025-8-26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2025-8-26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2025-8-26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157AAB84-C7EF-FDA5-618B-92F9CC39F28F}"/>
              </a:ext>
            </a:extLst>
          </p:cNvPr>
          <p:cNvGraphicFramePr>
            <a:graphicFrameLocks noChangeAspect="1"/>
          </p:cNvGraphicFramePr>
          <p:nvPr userDrawn="1">
            <p:custDataLst>
              <p:tags r:id="rId13"/>
            </p:custDataLst>
            <p:extLst>
              <p:ext uri="{D42A27DB-BD31-4B8C-83A1-F6EECF244321}">
                <p14:modId xmlns:p14="http://schemas.microsoft.com/office/powerpoint/2010/main" val="14469959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2025-8-26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9C89D771-FB2A-0167-C734-DBDB08959A65}"/>
              </a:ext>
            </a:extLst>
          </p:cNvPr>
          <p:cNvGraphicFramePr>
            <a:graphicFrameLocks noChangeAspect="1"/>
          </p:cNvGraphicFramePr>
          <p:nvPr userDrawn="1">
            <p:custDataLst>
              <p:tags r:id="rId13"/>
            </p:custDataLst>
            <p:extLst>
              <p:ext uri="{D42A27DB-BD31-4B8C-83A1-F6EECF244321}">
                <p14:modId xmlns:p14="http://schemas.microsoft.com/office/powerpoint/2010/main" val="28988035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2025-8-26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0.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A_矩形 3"/>
          <p:cNvSpPr txBox="1">
            <a:spLocks noChangeArrowheads="1"/>
          </p:cNvSpPr>
          <p:nvPr>
            <p:custDataLst>
              <p:tags r:id="rId1"/>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关于切实规范新能源汽车</a:t>
            </a:r>
            <a:endParaRPr lang="en-US" altLang="zh-CN"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产业竞争秩序的分析</a:t>
            </a:r>
          </a:p>
        </p:txBody>
      </p:sp>
      <p:sp>
        <p:nvSpPr>
          <p:cNvPr id="2" name="PA_文本框 22">
            <a:extLst>
              <a:ext uri="{FF2B5EF4-FFF2-40B4-BE49-F238E27FC236}">
                <a16:creationId xmlns:a16="http://schemas.microsoft.com/office/drawing/2014/main" id="{ACA6A52C-E9A1-BF56-CC81-FBADDAE6FCBF}"/>
              </a:ext>
            </a:extLst>
          </p:cNvPr>
          <p:cNvSpPr txBox="1"/>
          <p:nvPr>
            <p:custDataLst>
              <p:tags r:id="rId2"/>
            </p:custDataLst>
          </p:nvPr>
        </p:nvSpPr>
        <p:spPr>
          <a:xfrm>
            <a:off x="3569331" y="4388555"/>
            <a:ext cx="262123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中国汽车流通协会乘用车市场信息联席分会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2025</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AA7E9-8B1B-E2D3-519E-5C3AB266DDD4}"/>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176E7ED3-FDB5-1D77-7FA5-C7095E383D70}"/>
              </a:ext>
            </a:extLst>
          </p:cNvPr>
          <p:cNvGraphicFramePr>
            <a:graphicFrameLocks noChangeAspect="1"/>
          </p:cNvGraphicFramePr>
          <p:nvPr>
            <p:custDataLst>
              <p:tags r:id="rId1"/>
            </p:custDataLst>
            <p:extLst>
              <p:ext uri="{D42A27DB-BD31-4B8C-83A1-F6EECF244321}">
                <p14:modId xmlns:p14="http://schemas.microsoft.com/office/powerpoint/2010/main" val="4654016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F6D3E806-926A-4D8B-4C9A-2C85C53ED1DB}"/>
              </a:ext>
            </a:extLst>
          </p:cNvPr>
          <p:cNvSpPr/>
          <p:nvPr/>
        </p:nvSpPr>
        <p:spPr>
          <a:xfrm>
            <a:off x="214630" y="645160"/>
            <a:ext cx="872198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国家有关部委安排将继续做好规范竞争秩序工作</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三部委召开新能源汽车行业座谈会，部署进一步规范新能源汽车产业竞争秩序工作。会议要求，认真落实好国务院常务会议精神，切实推动产业健康可持续发展。一是加强监督检查。深入推进产品价格监测、产品一致性监督检查、缩短供应商货款账期等工作，开展网络乱象专项整治、产品质量监督抽检和缺陷调查，确保产品安全、质量可靠。二是健全长效机制。进一步完善政策举措，加强全国统一大市场建设，推动汽车产业提质升级。建立与新能源汽车行业企业交流会商机制，积极听取问题、建议和诉求反映，营造良好发展环境。三是强化标准引领。加快出台新能源汽车电耗限值、电池回收利用安全等标准，引导企业深化科技创新，持续提高产品质量和安全水平，不断增强自身竞争力。四是加强行业自律。发挥行业协会作用，倡导合法、公平、诚信、正当、有序的行业竞争，共同抵制“网络水军”“黑公关”等网络乱象，着力营造积极向上、文明有序的发展环境。</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日，全国工业和信息化主管部门负责同志座谈会在京召开。会议强调，做好下半年八个方面重点工作。其中提出，巩固新能源汽车行业“内卷式”竞争综合整治成效。</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DBFE0779-C130-17F1-9815-68C87CE51347}"/>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切实规范新能源汽车产业竞争秩序的建议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93974976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4615A111-308D-CCAE-2E22-1A1F8F641848}"/>
              </a:ext>
            </a:extLst>
          </p:cNvPr>
          <p:cNvGraphicFramePr>
            <a:graphicFrameLocks noChangeAspect="1"/>
          </p:cNvGraphicFramePr>
          <p:nvPr>
            <p:custDataLst>
              <p:tags r:id="rId1"/>
            </p:custDataLst>
            <p:extLst>
              <p:ext uri="{D42A27DB-BD31-4B8C-83A1-F6EECF244321}">
                <p14:modId xmlns:p14="http://schemas.microsoft.com/office/powerpoint/2010/main" val="2532551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矩形 5"/>
          <p:cNvSpPr/>
          <p:nvPr/>
        </p:nvSpPr>
        <p:spPr>
          <a:xfrm>
            <a:off x="254635" y="795655"/>
            <a:ext cx="8688705"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常务会议听取规范新能源汽车产业竞争秩序情况的汇报。会议指出，要着眼于推动新能源汽车产业高质量发展，针对该产业领域出现的各种非理性竞争现象，坚持远近结合、综合施策，切实规范新能源汽车产业竞争秩序。要加强成本调查和价格监测，强化产品生产一致性监督检查，督促重点车企落实好支付账期承诺。要着力健全规范竞争的长效机制，加强行业自律，更好发挥标准引领产业升级作用，引导企业通过科技创新、提升质量等增强竞争力。</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日，工业和信息化部等三部委联合召开新能源汽车行业座谈会，部署进一步规范新能源汽车产业竞争秩序工作。</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中共中央政治局召开会议，研究关于制定第十五个五年规划的建议。会议分析研究当前经济形势，部署下半年经济工作。其中强调，要坚定不移深化改革。坚持以科技创新引领新质生产力发展，加快培育具有国际竞争力的新兴支柱产业，推动科技创新和产业创新深度融合发展。纵深推进全国统一大市场建设，推动市场竞争秩序持续优化。依法依规治理企业无序竞争。</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当前，新能源汽车产业正面临一系列非理性竞争现象，亟需通过综合施策加以治理，以推动行业高质量发展。为此，有必要对规范新能源汽车产业竞争秩序的有关问题及施策建议进行认真分析。</a:t>
            </a:r>
            <a:endPar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0" name="文本框 12"/>
          <p:cNvSpPr txBox="1">
            <a:spLocks noChangeArrowheads="1"/>
          </p:cNvSpPr>
          <p:nvPr/>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44BD0DB-B13E-E683-76BA-6D5C0AEDF233}"/>
              </a:ext>
            </a:extLst>
          </p:cNvPr>
          <p:cNvGraphicFramePr>
            <a:graphicFrameLocks noChangeAspect="1"/>
          </p:cNvGraphicFramePr>
          <p:nvPr>
            <p:custDataLst>
              <p:tags r:id="rId1"/>
            </p:custDataLst>
            <p:extLst>
              <p:ext uri="{D42A27DB-BD31-4B8C-83A1-F6EECF244321}">
                <p14:modId xmlns:p14="http://schemas.microsoft.com/office/powerpoint/2010/main" val="21206629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34577" y="645620"/>
            <a:ext cx="8674846"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以无序“价格战”为主要表现形式的“内卷式”竞争</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日，中国汽车工业协会发出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关于维护公平竞争秩序 促进行业健康发展的倡议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。指出，近年来，我国新能源汽车产业快速发展，新能源汽车新车销售占比已经超过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当前，行业整体运行呈现稳中向好态势，市场活力持续释放。我们也看到，一段时间以来，行业盈利水平下降，以无序“价格战”为主要表现形式的“内卷式”竞争，是行业效益下降的重要因素。产品售后服务保障、企业创新发展需要持续加大投入，而“价格战”严重影响企业正常经营，冲击产业链供应链安全，把产业发展带入恶性循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以来，某车企率先发起大幅降价活动，多家企业跟进效仿，引发新一轮“价格战”恐慌。无序“价格战”加剧恶性竞争，将进一步挤压企业利润空间，进而影响产品质量和售后服务保障，不仅阻碍行业自身健康发展，也将危害消费者权益，并带来安全隐患。</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价格战对汽车生产企业虽然短期内可能带来销量增长，但长期来看会削弱企业的创新动力和市场竞争力。有的企业为了在价格战中占据优势，不得不压缩成本、降低产品质量，甚至出现以次充好、虚假宣传等不正当竞争行为。这种做法不仅损害了消费者的权益，也破坏了行业的整体生态。</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新能源汽车产业竞争秩序</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存在的问题</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42F6C-00D9-D601-1A79-30E37A06C489}"/>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F4CF9545-7E26-9103-E42C-DFEDBBF82EE3}"/>
              </a:ext>
            </a:extLst>
          </p:cNvPr>
          <p:cNvGraphicFramePr>
            <a:graphicFrameLocks noChangeAspect="1"/>
          </p:cNvGraphicFramePr>
          <p:nvPr>
            <p:custDataLst>
              <p:tags r:id="rId1"/>
            </p:custDataLst>
            <p:extLst>
              <p:ext uri="{D42A27DB-BD31-4B8C-83A1-F6EECF244321}">
                <p14:modId xmlns:p14="http://schemas.microsoft.com/office/powerpoint/2010/main" val="33964173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7BE65E5C-D619-A23F-AE56-166D0F8DB79E}"/>
              </a:ext>
            </a:extLst>
          </p:cNvPr>
          <p:cNvSpPr/>
          <p:nvPr/>
        </p:nvSpPr>
        <p:spPr>
          <a:xfrm>
            <a:off x="234577" y="645620"/>
            <a:ext cx="8674846"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整车企业对配套企业随意压价或账款延期的问题</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整车企业对配套企业随意压价或账款延期的问题，已成为当前新能源汽车产业中一个突出且亟待解决的矛盾。这一问题不仅影响了供应链企业的生存与发展，也对整车品牌的长期竞争力和整个产业链的健康发展构成了威胁。整车企业在新能源汽车转型过程中，为了降低成本、应对市场压力，频繁要求零部件供应商降价</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，甚至以不付款或延期付款的方式施压。这种做法在行业内并非个例，而是普遍现象。某些整车企业还通过“阶梯账期”等方式进一步延长付款周期，甚至将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个月的商票转为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月的供应链金融产品，供应商若想提前收款还需支付贴现利息。这种不正当压价和拖欠行为不仅加剧了中小企业的经营困难，也对产品质量和供应链稳定性造成了负面影响。更为严重的是，部分整车企业采取“期货式采购”策略，要求供应商准备半年库存，结果新车上市遇冷，导致供应商仓库货物积压至明年。这种做法不仅增加了供应商的运营成本，也削弱了其研发投入和创新能力。对此，政府和行业协会已经开始关注这一问题并采取措施。然而，尽管政策有所改善，但行业内的潜规则仍然存在，仍需进一步规范和监管。</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C2451B35-15FE-FBA7-DCE3-C3DBF3222A2F}"/>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新能源汽车产业竞争秩序</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存在的问题</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80342211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86773-B234-754E-A046-B81CB3D92BD7}"/>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362D0D23-D132-0728-32F8-C1A8EC64160E}"/>
              </a:ext>
            </a:extLst>
          </p:cNvPr>
          <p:cNvGraphicFramePr>
            <a:graphicFrameLocks noChangeAspect="1"/>
          </p:cNvGraphicFramePr>
          <p:nvPr>
            <p:custDataLst>
              <p:tags r:id="rId1"/>
            </p:custDataLst>
            <p:extLst>
              <p:ext uri="{D42A27DB-BD31-4B8C-83A1-F6EECF244321}">
                <p14:modId xmlns:p14="http://schemas.microsoft.com/office/powerpoint/2010/main" val="31539451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B7681F5D-7C82-D809-31DD-F97E070BBF18}"/>
              </a:ext>
            </a:extLst>
          </p:cNvPr>
          <p:cNvSpPr/>
          <p:nvPr/>
        </p:nvSpPr>
        <p:spPr>
          <a:xfrm>
            <a:off x="234577" y="645620"/>
            <a:ext cx="8674846" cy="4023794"/>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产品同质化竞争方面的问题</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领域的产品同质化问题是一个复杂且普遍存在的现象，其根源涉及技术、市场、供应链和消费者需求等多个层面。一是技术同质化与创新压力问题。新能源汽车的核心技术（如电池、电机和电控系统）在过去十年中快速成熟，但技术门槛的降低带来产品同质化问题。许多企业采用相似的供应链和技术方案，难以通过产品性能实现差异化竞争。二是设计与外观的同质化问题。</a:t>
            </a:r>
            <a:r>
              <a:rPr lang="zh-CN" altLang="zh-CN" sz="1400" dirty="0"/>
              <a:t>在外观设计方面，新能源汽车的同质化现象尤为明显。随着汽车普及率的提高，消费者对汽车外观设计的要求逐渐降低，而更注重实用性和经济性。因此，许多车企在设计上采用了相似的元素，如封闭式前脸、贯穿式灯带和简约内饰，导致不同品牌的新车在外观上难以区分</a:t>
            </a:r>
            <a:r>
              <a:rPr lang="zh-CN" altLang="en-US" sz="1400" dirty="0"/>
              <a:t>。消费者对新能源汽车的代步属性和价格敏感度的重视，这种趋势进一步推动了汽车企业在产品设计和功能配置上的同质化，以满足消费者对“低价、实用、易用”的需求。同时，产品设计上的趋同削弱了品牌的独特性。三是供应链与核心技术的集中化导致的同质化问题。新能源汽车的核心零部件供应已形成高度集中的格局。不同汽车企业实际上是在使用相似甚至相同的核心部件组装车辆，自然难以形成实质性差异。此外，充电设施标准的统一也为新能源汽车的同质化提供了条件。为适应公共充电网络，新能源车在充电接口、协议等方面需要遵循一定的国家标准或国际标准，这也限制了差异化的发展。</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05F8A7A1-7BBB-02C0-0282-08501C74EB03}"/>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新能源汽车产业竞争秩序</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存在的问题</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209099449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437BA-13F7-DB5D-3AD0-3ACBB529D7D0}"/>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9C101DB-6572-A1E3-C52A-D16E51EF5805}"/>
              </a:ext>
            </a:extLst>
          </p:cNvPr>
          <p:cNvGraphicFramePr>
            <a:graphicFrameLocks noChangeAspect="1"/>
          </p:cNvGraphicFramePr>
          <p:nvPr>
            <p:custDataLst>
              <p:tags r:id="rId1"/>
            </p:custDataLst>
            <p:extLst>
              <p:ext uri="{D42A27DB-BD31-4B8C-83A1-F6EECF244321}">
                <p14:modId xmlns:p14="http://schemas.microsoft.com/office/powerpoint/2010/main" val="15657858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0A2EB518-8822-5BC8-C8AB-4BB563110C5F}"/>
              </a:ext>
            </a:extLst>
          </p:cNvPr>
          <p:cNvSpPr/>
          <p:nvPr/>
        </p:nvSpPr>
        <p:spPr>
          <a:xfrm>
            <a:off x="234577" y="645620"/>
            <a:ext cx="8674846"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新能源汽车出口面临的竞争秩序问题</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出口在快速发展的同时，也面临一系列竞争秩序问题，主要体现在以下几个方面。一是“内卷外溢”风险。国内市场的非理性竞争（如价格战）可能向国际市场蔓延，导致出口领域出现低价倾销、恶性竞争等问题。数据显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年上半年新能源汽车出口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75.2%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，但部分企业为抢占份额压低价格，导致行业利润率下滑至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当前，在我国新能源汽车出口大幅增长的情况下，国内“内卷式”竞争已经延伸到了海外市场，对我国汽车的海外品牌形象和走出去带来不利影响。二是供应链与账期问题。国内供应链压力传导至出口环节，部分主机厂要求供应商降价</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，导致上游企业利润空间压缩，可能影响出口产品质量稳定性。三是标准与合规性挑战。出口市场对产品一致性、数据安全（如欧盟</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数据法案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）、智能化标准（如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人工智能法案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趋严，部分企业因技术或认证不足面临合规风险。国内生产一致性监督检查尚未完全覆盖出口产品，存在因配置缩水或性能差异引发的海外投诉隐患。四是同质化竞争与品牌力不足。新能源汽车出口产品主要集中于中低端市场，智能化、品牌溢价能力较弱，行业过度依赖价格竞争，容易陷入同质化竞争。</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10B5E584-0427-7E5A-9AE6-1FDDFD702497}"/>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新能源汽车产业竞争秩序</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存在的问题</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40502830"/>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146E0AE3-7867-1B5D-C01C-CBB30A80BC54}"/>
              </a:ext>
            </a:extLst>
          </p:cNvPr>
          <p:cNvGraphicFramePr>
            <a:graphicFrameLocks noChangeAspect="1"/>
          </p:cNvGraphicFramePr>
          <p:nvPr>
            <p:custDataLst>
              <p:tags r:id="rId1"/>
            </p:custDataLst>
            <p:extLst>
              <p:ext uri="{D42A27DB-BD31-4B8C-83A1-F6EECF244321}">
                <p14:modId xmlns:p14="http://schemas.microsoft.com/office/powerpoint/2010/main" val="29927040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72198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依法依规治理新能源汽车企业无序竞争的近期重点问题治理</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召开的国务院常务会议指出，要着眼于推动新能源汽车产业高质量发展，针对该产业领域出现的各种非理性竞争现象，坚持远近结合、综合施策。近期工作的重点应该是，加强成本调查、价格监测、产品生产一致性监督检查，督促重点汽车企业落实好支付账期承诺。</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治理企业无序竞争乱象应当依法依规。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日起，新修订的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保障中小企业款项支付条例</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正式生效，明确要求大型企业从中小企业采购的付款期限最长不超过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天。工业和信息化部也已正式上线“全国违约拖欠中小企业款项投诉平台”及“重点车企践行账期承诺线上问题（建议）反映窗口”，旨在规范汽车企业与供应商之间的支付行为，保障双方合法权益。另外，今年以来，国家市场监管总局多次提出，要坚决遏制“内卷”乱象，将强化反垄断反不正当竞争监管执法，依法查处不正当竞争和价格违法行为，将推动修订价格法、反不正当竞争法，在全国范围组织开展公平竞争审查抽查，健全公平竞争投诉举报处理机制，强化制度刚性约束。因此，建议工业和信息化部等有关部委针对新能源汽车企业无序竞争的近期重点问题，尽快出台综合治理的指导意见。</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切实规范新能源汽车产业竞争秩序的建议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7F7DB-397C-47F7-C147-94BEDC717CF3}"/>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21321EE4-1081-86EE-703F-C085A9995CCB}"/>
              </a:ext>
            </a:extLst>
          </p:cNvPr>
          <p:cNvGraphicFramePr>
            <a:graphicFrameLocks noChangeAspect="1"/>
          </p:cNvGraphicFramePr>
          <p:nvPr>
            <p:custDataLst>
              <p:tags r:id="rId1"/>
            </p:custDataLst>
            <p:extLst>
              <p:ext uri="{D42A27DB-BD31-4B8C-83A1-F6EECF244321}">
                <p14:modId xmlns:p14="http://schemas.microsoft.com/office/powerpoint/2010/main" val="36266140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A4DF8800-4B8E-1D2B-56EE-C264AC7C5C1C}"/>
              </a:ext>
            </a:extLst>
          </p:cNvPr>
          <p:cNvSpPr/>
          <p:nvPr/>
        </p:nvSpPr>
        <p:spPr>
          <a:xfrm>
            <a:off x="214630" y="645160"/>
            <a:ext cx="872198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着力健全新能源汽车产业规范竞争的长效机制</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召开的国务院常务会议提出的长期工作的重点应该是，强化行业自律、标准引领促产业升级，引导企业通过科技创新、提升质量等增强竞争力，着力健全新能源汽车产业规范竞争的长效机制。为此提出以下几点建议：一是完善政策法规体系，强化标准引领。结合产业发展阶段，调整补贴、税收优惠等政策，逐步从“直接补贴”转向“技术研发激励”和“基础设施支持”，避免企业依赖政策红利而忽视市场化竞争。同时，加快制定电池安全、充电接口、数据互联互通等国家标准，推动与国际标准接轨，减少低水平重复建设和资源浪费。二是构建公平竞争市场环境。有关部门加强执法检查，严厉打击价格战中的恶意倾销、地方保护主义、数据垄断等行为，维护供应链企业创新空间。三是加强产品质量安全监管。频繁的价格战和企业被动式持续降本，不可避免带来企业研发投入不足和产品质量风险。应加强对道路机动车辆生产企业及产品生产一致性监督检查，深入开展新能源汽车安全隐患排查。四是强化技术创新驱动良性竞争。建议设立国家专项基金，支持固态电池、智能驾驶芯片等“卡脖子”技术研发，鼓励全产业链企业联合攻关，避免因某一环节垄断导致成本畸高。</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09C7A620-77AC-ECB7-B89E-9CC1ADFF3657}"/>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切实规范新能源汽车产业竞争秩序的建议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249652164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A2B690-44C2-39A3-7C23-1A205E1B504F}"/>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A9F5CBB-6789-03AA-DFFD-84814374DEC5}"/>
              </a:ext>
            </a:extLst>
          </p:cNvPr>
          <p:cNvGraphicFramePr>
            <a:graphicFrameLocks noChangeAspect="1"/>
          </p:cNvGraphicFramePr>
          <p:nvPr>
            <p:custDataLst>
              <p:tags r:id="rId1"/>
            </p:custDataLst>
            <p:extLst>
              <p:ext uri="{D42A27DB-BD31-4B8C-83A1-F6EECF244321}">
                <p14:modId xmlns:p14="http://schemas.microsoft.com/office/powerpoint/2010/main" val="15715233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9C9A95A9-D34C-D07C-CE3B-50C15A703BBC}"/>
              </a:ext>
            </a:extLst>
          </p:cNvPr>
          <p:cNvSpPr/>
          <p:nvPr/>
        </p:nvSpPr>
        <p:spPr>
          <a:xfrm>
            <a:off x="214630" y="645160"/>
            <a:ext cx="872198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切实加强新能源汽车行业自律</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国务院常务会议强调要规范新能源汽车产业的竞争秩序，针对非理性竞争现象，采取综合措施，加强行业自律，引导企业通过科技创新、提升产品质量，推动行业健康发展。国家有关部委要求行业企业加强监督检查，完善政策，建设全国统一大市场，强化标准引领，加强行业自律。</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加强新能源汽车行业自律是对消费者的全面承诺。切实加强行业自律，有助于提升产品质量和服务水平，从而保障消费者的权益；有助于提升行业的整体竞争力和可持续发展；有助于提升消费者的满意度和信任度；有助于构建公平、透明的市场环境。在加强行业自律方面建议做好以下工作：一是国家有关部委要对汽车行业自律制定明确的要求和监管、检查、评估、奖罚政策措施。发挥行业协会作用，倡导合法、公平、诚信、正当、有序的行业竞争。严格执行相关法规和标准，打击违法违规行为。同时，鼓励行业协会制定行业规范和标准，引导企业加强质量管理和技术创新。二是汽车企业应加强自律，严格遵守法律法规，提高产品质量和安全性，为消费者提供更加优质的产品和服务。企业应建立健全内部管理制度，加强对员工的法律法规教育和职业道德培训，防止违规行为的发生。</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EC28BB58-C770-D123-E6E7-FDD95DB4D740}"/>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切实规范新能源汽车产业竞争秩序的建议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336763130"/>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416</TotalTime>
  <Words>2741</Words>
  <Application>Microsoft Office PowerPoint</Application>
  <PresentationFormat>全屏显示(16:9)</PresentationFormat>
  <Paragraphs>47</Paragraphs>
  <Slides>11</Slides>
  <Notes>11</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11</vt:i4>
      </vt:variant>
    </vt:vector>
  </HeadingPairs>
  <TitlesOfParts>
    <vt:vector size="20" baseType="lpstr">
      <vt:lpstr>等线</vt:lpstr>
      <vt:lpstr>楷体</vt:lpstr>
      <vt:lpstr>微软雅黑</vt:lpstr>
      <vt:lpstr>Arial</vt:lpstr>
      <vt:lpstr>Calibri</vt:lpstr>
      <vt:lpstr>Calibri Light</vt:lpstr>
      <vt:lpstr>Office 主题​​</vt:lpstr>
      <vt:lpstr>Office Theme</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华 杨</cp:lastModifiedBy>
  <cp:revision>206</cp:revision>
  <dcterms:created xsi:type="dcterms:W3CDTF">2017-08-15T01:04:00Z</dcterms:created>
  <dcterms:modified xsi:type="dcterms:W3CDTF">2025-08-26T08:26:19Z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